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8" r:id="rId2"/>
    <p:sldId id="441" r:id="rId3"/>
    <p:sldId id="440" r:id="rId4"/>
    <p:sldId id="257" r:id="rId5"/>
    <p:sldId id="451" r:id="rId6"/>
    <p:sldId id="443" r:id="rId7"/>
    <p:sldId id="444" r:id="rId8"/>
    <p:sldId id="447" r:id="rId9"/>
    <p:sldId id="448" r:id="rId10"/>
    <p:sldId id="449" r:id="rId11"/>
    <p:sldId id="462" r:id="rId12"/>
    <p:sldId id="452" r:id="rId13"/>
    <p:sldId id="463" r:id="rId14"/>
    <p:sldId id="460" r:id="rId15"/>
    <p:sldId id="258" r:id="rId16"/>
    <p:sldId id="456" r:id="rId17"/>
    <p:sldId id="455" r:id="rId18"/>
    <p:sldId id="465" r:id="rId19"/>
    <p:sldId id="468" r:id="rId20"/>
    <p:sldId id="457" r:id="rId21"/>
    <p:sldId id="466" r:id="rId22"/>
    <p:sldId id="469" r:id="rId23"/>
    <p:sldId id="470" r:id="rId24"/>
    <p:sldId id="471" r:id="rId25"/>
    <p:sldId id="472" r:id="rId26"/>
    <p:sldId id="259" r:id="rId27"/>
    <p:sldId id="505" r:id="rId28"/>
    <p:sldId id="475" r:id="rId29"/>
    <p:sldId id="473" r:id="rId30"/>
    <p:sldId id="474" r:id="rId31"/>
    <p:sldId id="476" r:id="rId32"/>
    <p:sldId id="477" r:id="rId33"/>
    <p:sldId id="478" r:id="rId34"/>
    <p:sldId id="479" r:id="rId35"/>
    <p:sldId id="480" r:id="rId36"/>
    <p:sldId id="481" r:id="rId37"/>
    <p:sldId id="482" r:id="rId38"/>
    <p:sldId id="483" r:id="rId39"/>
    <p:sldId id="567" r:id="rId40"/>
    <p:sldId id="484" r:id="rId41"/>
    <p:sldId id="485" r:id="rId42"/>
    <p:sldId id="486" r:id="rId43"/>
    <p:sldId id="488" r:id="rId44"/>
    <p:sldId id="537" r:id="rId45"/>
    <p:sldId id="493" r:id="rId46"/>
    <p:sldId id="497" r:id="rId47"/>
    <p:sldId id="496" r:id="rId48"/>
    <p:sldId id="538" r:id="rId49"/>
    <p:sldId id="490" r:id="rId50"/>
    <p:sldId id="499" r:id="rId51"/>
    <p:sldId id="491" r:id="rId52"/>
    <p:sldId id="289" r:id="rId53"/>
    <p:sldId id="508" r:id="rId54"/>
    <p:sldId id="507" r:id="rId55"/>
    <p:sldId id="410" r:id="rId56"/>
    <p:sldId id="509" r:id="rId57"/>
    <p:sldId id="411" r:id="rId58"/>
    <p:sldId id="510" r:id="rId59"/>
    <p:sldId id="546" r:id="rId60"/>
    <p:sldId id="512" r:id="rId61"/>
    <p:sldId id="412" r:id="rId62"/>
    <p:sldId id="502" r:id="rId63"/>
    <p:sldId id="536" r:id="rId64"/>
    <p:sldId id="524" r:id="rId65"/>
    <p:sldId id="525" r:id="rId66"/>
    <p:sldId id="523" r:id="rId67"/>
    <p:sldId id="513" r:id="rId68"/>
    <p:sldId id="304" r:id="rId69"/>
    <p:sldId id="527" r:id="rId70"/>
    <p:sldId id="528" r:id="rId71"/>
    <p:sldId id="529" r:id="rId72"/>
    <p:sldId id="540" r:id="rId73"/>
    <p:sldId id="539" r:id="rId74"/>
    <p:sldId id="526" r:id="rId75"/>
    <p:sldId id="518" r:id="rId76"/>
    <p:sldId id="305" r:id="rId77"/>
    <p:sldId id="520" r:id="rId78"/>
    <p:sldId id="352" r:id="rId79"/>
    <p:sldId id="309" r:id="rId80"/>
    <p:sldId id="310" r:id="rId81"/>
    <p:sldId id="311" r:id="rId82"/>
    <p:sldId id="312" r:id="rId83"/>
    <p:sldId id="533" r:id="rId84"/>
    <p:sldId id="534" r:id="rId85"/>
    <p:sldId id="313" r:id="rId86"/>
    <p:sldId id="532" r:id="rId87"/>
    <p:sldId id="535" r:id="rId88"/>
    <p:sldId id="318" r:id="rId89"/>
    <p:sldId id="346" r:id="rId90"/>
    <p:sldId id="319" r:id="rId91"/>
    <p:sldId id="320" r:id="rId92"/>
    <p:sldId id="321" r:id="rId93"/>
    <p:sldId id="322" r:id="rId94"/>
    <p:sldId id="323" r:id="rId95"/>
    <p:sldId id="424" r:id="rId96"/>
    <p:sldId id="541" r:id="rId97"/>
    <p:sldId id="425" r:id="rId98"/>
    <p:sldId id="426" r:id="rId99"/>
    <p:sldId id="427" r:id="rId100"/>
    <p:sldId id="419" r:id="rId101"/>
    <p:sldId id="420" r:id="rId102"/>
    <p:sldId id="545" r:id="rId103"/>
    <p:sldId id="562" r:id="rId104"/>
    <p:sldId id="332" r:id="rId105"/>
    <p:sldId id="563" r:id="rId106"/>
    <p:sldId id="564" r:id="rId107"/>
    <p:sldId id="565" r:id="rId108"/>
    <p:sldId id="551" r:id="rId109"/>
    <p:sldId id="552" r:id="rId110"/>
    <p:sldId id="553" r:id="rId111"/>
    <p:sldId id="566" r:id="rId112"/>
    <p:sldId id="557" r:id="rId113"/>
    <p:sldId id="568" r:id="rId114"/>
    <p:sldId id="569" r:id="rId115"/>
    <p:sldId id="549" r:id="rId116"/>
    <p:sldId id="550" r:id="rId117"/>
    <p:sldId id="428" r:id="rId118"/>
    <p:sldId id="570" r:id="rId119"/>
    <p:sldId id="571" r:id="rId120"/>
    <p:sldId id="514" r:id="rId121"/>
    <p:sldId id="515" r:id="rId122"/>
  </p:sldIdLst>
  <p:sldSz cx="9144000" cy="6858000" type="screen4x3"/>
  <p:notesSz cx="7099300" cy="10234613"/>
  <p:defaultTextStyle>
    <a:defPPr>
      <a:defRPr lang="zh-CN"/>
    </a:defPPr>
    <a:lvl1pPr algn="l" rtl="0" fontAlgn="base">
      <a:lnSpc>
        <a:spcPct val="130000"/>
      </a:lnSpc>
      <a:spcBef>
        <a:spcPct val="50000"/>
      </a:spcBef>
      <a:spcAft>
        <a:spcPct val="0"/>
      </a:spcAft>
      <a:defRPr sz="2400" b="1" kern="1200">
        <a:solidFill>
          <a:srgbClr val="000080"/>
        </a:solidFill>
        <a:latin typeface="楷体_GB2312" pitchFamily="49" charset="-122"/>
        <a:ea typeface="楷体_GB2312" pitchFamily="49" charset="-122"/>
        <a:cs typeface="+mn-cs"/>
      </a:defRPr>
    </a:lvl1pPr>
    <a:lvl2pPr marL="457200" algn="l" rtl="0" fontAlgn="base">
      <a:lnSpc>
        <a:spcPct val="130000"/>
      </a:lnSpc>
      <a:spcBef>
        <a:spcPct val="50000"/>
      </a:spcBef>
      <a:spcAft>
        <a:spcPct val="0"/>
      </a:spcAft>
      <a:defRPr sz="2400" b="1" kern="1200">
        <a:solidFill>
          <a:srgbClr val="000080"/>
        </a:solidFill>
        <a:latin typeface="楷体_GB2312" pitchFamily="49" charset="-122"/>
        <a:ea typeface="楷体_GB2312" pitchFamily="49" charset="-122"/>
        <a:cs typeface="+mn-cs"/>
      </a:defRPr>
    </a:lvl2pPr>
    <a:lvl3pPr marL="914400" algn="l" rtl="0" fontAlgn="base">
      <a:lnSpc>
        <a:spcPct val="130000"/>
      </a:lnSpc>
      <a:spcBef>
        <a:spcPct val="50000"/>
      </a:spcBef>
      <a:spcAft>
        <a:spcPct val="0"/>
      </a:spcAft>
      <a:defRPr sz="2400" b="1" kern="1200">
        <a:solidFill>
          <a:srgbClr val="000080"/>
        </a:solidFill>
        <a:latin typeface="楷体_GB2312" pitchFamily="49" charset="-122"/>
        <a:ea typeface="楷体_GB2312" pitchFamily="49" charset="-122"/>
        <a:cs typeface="+mn-cs"/>
      </a:defRPr>
    </a:lvl3pPr>
    <a:lvl4pPr marL="1371600" algn="l" rtl="0" fontAlgn="base">
      <a:lnSpc>
        <a:spcPct val="130000"/>
      </a:lnSpc>
      <a:spcBef>
        <a:spcPct val="50000"/>
      </a:spcBef>
      <a:spcAft>
        <a:spcPct val="0"/>
      </a:spcAft>
      <a:defRPr sz="2400" b="1" kern="1200">
        <a:solidFill>
          <a:srgbClr val="000080"/>
        </a:solidFill>
        <a:latin typeface="楷体_GB2312" pitchFamily="49" charset="-122"/>
        <a:ea typeface="楷体_GB2312" pitchFamily="49" charset="-122"/>
        <a:cs typeface="+mn-cs"/>
      </a:defRPr>
    </a:lvl4pPr>
    <a:lvl5pPr marL="1828800" algn="l" rtl="0" fontAlgn="base">
      <a:lnSpc>
        <a:spcPct val="130000"/>
      </a:lnSpc>
      <a:spcBef>
        <a:spcPct val="50000"/>
      </a:spcBef>
      <a:spcAft>
        <a:spcPct val="0"/>
      </a:spcAft>
      <a:defRPr sz="2400" b="1" kern="1200">
        <a:solidFill>
          <a:srgbClr val="000080"/>
        </a:solidFill>
        <a:latin typeface="楷体_GB2312" pitchFamily="49" charset="-122"/>
        <a:ea typeface="楷体_GB2312" pitchFamily="49" charset="-122"/>
        <a:cs typeface="+mn-cs"/>
      </a:defRPr>
    </a:lvl5pPr>
    <a:lvl6pPr marL="2286000" algn="l" defTabSz="914400" rtl="0" eaLnBrk="1" latinLnBrk="0" hangingPunct="1">
      <a:defRPr sz="2400" b="1" kern="1200">
        <a:solidFill>
          <a:srgbClr val="000080"/>
        </a:solidFill>
        <a:latin typeface="楷体_GB2312" pitchFamily="49" charset="-122"/>
        <a:ea typeface="楷体_GB2312" pitchFamily="49" charset="-122"/>
        <a:cs typeface="+mn-cs"/>
      </a:defRPr>
    </a:lvl6pPr>
    <a:lvl7pPr marL="2743200" algn="l" defTabSz="914400" rtl="0" eaLnBrk="1" latinLnBrk="0" hangingPunct="1">
      <a:defRPr sz="2400" b="1" kern="1200">
        <a:solidFill>
          <a:srgbClr val="000080"/>
        </a:solidFill>
        <a:latin typeface="楷体_GB2312" pitchFamily="49" charset="-122"/>
        <a:ea typeface="楷体_GB2312" pitchFamily="49" charset="-122"/>
        <a:cs typeface="+mn-cs"/>
      </a:defRPr>
    </a:lvl7pPr>
    <a:lvl8pPr marL="3200400" algn="l" defTabSz="914400" rtl="0" eaLnBrk="1" latinLnBrk="0" hangingPunct="1">
      <a:defRPr sz="2400" b="1" kern="1200">
        <a:solidFill>
          <a:srgbClr val="000080"/>
        </a:solidFill>
        <a:latin typeface="楷体_GB2312" pitchFamily="49" charset="-122"/>
        <a:ea typeface="楷体_GB2312" pitchFamily="49" charset="-122"/>
        <a:cs typeface="+mn-cs"/>
      </a:defRPr>
    </a:lvl8pPr>
    <a:lvl9pPr marL="3657600" algn="l" defTabSz="914400" rtl="0" eaLnBrk="1" latinLnBrk="0" hangingPunct="1">
      <a:defRPr sz="2400" b="1" kern="1200">
        <a:solidFill>
          <a:srgbClr val="000080"/>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008000"/>
    <a:srgbClr val="000080"/>
    <a:srgbClr val="FF00FF"/>
    <a:srgbClr val="000099"/>
    <a:srgbClr val="FFFFCC"/>
    <a:srgbClr val="0066CC"/>
    <a:srgbClr val="00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79" autoAdjust="0"/>
  </p:normalViewPr>
  <p:slideViewPr>
    <p:cSldViewPr snapToGrid="0" snapToObjects="1">
      <p:cViewPr varScale="1">
        <p:scale>
          <a:sx n="60" d="100"/>
          <a:sy n="60" d="100"/>
        </p:scale>
        <p:origin x="-22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228"/>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86586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25"/>
          <p:cNvSpPr txBox="1">
            <a:spLocks noChangeArrowheads="1"/>
          </p:cNvSpPr>
          <p:nvPr userDrawn="1"/>
        </p:nvSpPr>
        <p:spPr bwMode="auto">
          <a:xfrm>
            <a:off x="0" y="0"/>
            <a:ext cx="9144000" cy="339725"/>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buClr>
                <a:schemeClr val="bg1"/>
              </a:buClr>
              <a:buFont typeface="Wingdings" pitchFamily="2" charset="2"/>
              <a:buNone/>
              <a:defRPr/>
            </a:pPr>
            <a:r>
              <a:rPr kumimoji="1" lang="zh-CN" altLang="en-US" sz="1800" i="1" dirty="0" smtClean="0">
                <a:solidFill>
                  <a:srgbClr val="990099"/>
                </a:solidFill>
                <a:latin typeface="宋体" pitchFamily="2" charset="-122"/>
                <a:ea typeface="宋体" pitchFamily="2" charset="-122"/>
              </a:rPr>
              <a:t>　　　　　　　　　　　　　　　　　　　　　　　　　　　　　</a:t>
            </a:r>
            <a:r>
              <a:rPr lang="zh-CN" altLang="en-US" sz="1800" i="1" dirty="0" smtClean="0">
                <a:solidFill>
                  <a:srgbClr val="990000"/>
                </a:solidFill>
                <a:latin typeface="黑体" pitchFamily="2" charset="-122"/>
                <a:ea typeface="黑体" pitchFamily="2" charset="-122"/>
              </a:rPr>
              <a:t>第</a:t>
            </a:r>
            <a:r>
              <a:rPr lang="en-US" altLang="zh-CN" sz="1800" i="1" dirty="0" smtClean="0">
                <a:solidFill>
                  <a:srgbClr val="990000"/>
                </a:solidFill>
                <a:latin typeface="黑体" pitchFamily="2" charset="-122"/>
                <a:ea typeface="黑体" pitchFamily="2" charset="-122"/>
              </a:rPr>
              <a:t>6</a:t>
            </a:r>
            <a:r>
              <a:rPr lang="zh-CN" altLang="en-US" sz="1800" i="1" dirty="0" smtClean="0">
                <a:solidFill>
                  <a:srgbClr val="990000"/>
                </a:solidFill>
                <a:latin typeface="黑体" pitchFamily="2" charset="-122"/>
                <a:ea typeface="黑体" pitchFamily="2" charset="-122"/>
              </a:rPr>
              <a:t>章 中央处理器</a:t>
            </a:r>
          </a:p>
        </p:txBody>
      </p:sp>
      <p:sp>
        <p:nvSpPr>
          <p:cNvPr id="6"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7"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8"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75711724"/>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6"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7"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8"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1237690732"/>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accent3">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6" r:id="rId1"/>
    <p:sldLayoutId id="2147484004" r:id="rId2"/>
    <p:sldLayoutId id="2147484007" r:id="rId3"/>
  </p:sldLayoutIdLst>
  <p:transition>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www.lib.swjtu.edu.cn/asset/detail/0/101119035264" TargetMode="External"/><Relationship Id="rId2" Type="http://schemas.openxmlformats.org/officeDocument/2006/relationships/hyperlink" Target="https://sxxnjd.chineseall.cn/v3/book/read/qOyOg/PDF/188" TargetMode="External"/><Relationship Id="rId1" Type="http://schemas.openxmlformats.org/officeDocument/2006/relationships/slideLayout" Target="../slideLayouts/slideLayout2.xml"/><Relationship Id="rId4" Type="http://schemas.openxmlformats.org/officeDocument/2006/relationships/hyperlink" Target="https://pan.baidu.com/s/1oKL3yX9gT53Sim3vQBSgVg"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Microsoft_Word_97_-_2003___1.doc"/></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Microsoft_Word_97_-_2003___4.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Microsoft_Word_97_-_2003___3.doc"/></Relationships>
</file>

<file path=ppt/slides/_rels/slide7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5.bin"/><Relationship Id="rId7" Type="http://schemas.openxmlformats.org/officeDocument/2006/relationships/oleObject" Target="../embeddings/Microsoft_Word_97_-_2003___6.doc"/><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Microsoft_Word_97_-_2003___5.doc"/></Relationships>
</file>

<file path=ppt/slides/_rels/slide7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7.bin"/><Relationship Id="rId7" Type="http://schemas.openxmlformats.org/officeDocument/2006/relationships/oleObject" Target="../embeddings/Microsoft_Word_97_-_2003___8.doc"/><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Microsoft_Word_97_-_2003___7.doc"/></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Microsoft_Word_97_-_2003___9.doc"/></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838200"/>
            <a:ext cx="779462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7" name="Rectangle 7"/>
          <p:cNvSpPr>
            <a:spLocks noChangeArrowheads="1"/>
          </p:cNvSpPr>
          <p:nvPr/>
        </p:nvSpPr>
        <p:spPr bwMode="auto">
          <a:xfrm>
            <a:off x="2943225" y="4603750"/>
            <a:ext cx="3398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defTabSz="762000" eaLnBrk="0" hangingPunct="0">
              <a:lnSpc>
                <a:spcPct val="125000"/>
              </a:lnSpc>
              <a:spcBef>
                <a:spcPct val="20000"/>
              </a:spcBef>
            </a:pPr>
            <a:r>
              <a:rPr kumimoji="1" lang="zh-CN" altLang="en-US" dirty="0" smtClean="0">
                <a:latin typeface="黑体" pitchFamily="2" charset="-122"/>
                <a:ea typeface="黑体" pitchFamily="2" charset="-122"/>
              </a:rPr>
              <a:t>20</a:t>
            </a:r>
            <a:r>
              <a:rPr kumimoji="1" lang="en-US" altLang="zh-CN" dirty="0" smtClean="0">
                <a:latin typeface="黑体" pitchFamily="2" charset="-122"/>
                <a:ea typeface="黑体" pitchFamily="2" charset="-122"/>
              </a:rPr>
              <a:t>23</a:t>
            </a:r>
            <a:r>
              <a:rPr kumimoji="1" lang="zh-CN" altLang="en-US" dirty="0" smtClean="0">
                <a:latin typeface="黑体" pitchFamily="2" charset="-122"/>
                <a:ea typeface="黑体" pitchFamily="2" charset="-122"/>
              </a:rPr>
              <a:t>年</a:t>
            </a:r>
            <a:r>
              <a:rPr kumimoji="1" lang="en-US" altLang="zh-CN" smtClean="0">
                <a:latin typeface="黑体" pitchFamily="2" charset="-122"/>
                <a:ea typeface="黑体" pitchFamily="2" charset="-122"/>
              </a:rPr>
              <a:t>2</a:t>
            </a:r>
            <a:r>
              <a:rPr kumimoji="1" lang="zh-CN" altLang="en-US" smtClean="0">
                <a:latin typeface="黑体" pitchFamily="2" charset="-122"/>
                <a:ea typeface="黑体" pitchFamily="2" charset="-122"/>
              </a:rPr>
              <a:t>月</a:t>
            </a:r>
            <a:endParaRPr kumimoji="1" lang="zh-CN" altLang="en-US" dirty="0">
              <a:latin typeface="黑体" pitchFamily="2" charset="-122"/>
              <a:ea typeface="黑体" pitchFamily="2" charset="-122"/>
            </a:endParaRPr>
          </a:p>
        </p:txBody>
      </p:sp>
      <p:sp>
        <p:nvSpPr>
          <p:cNvPr id="644100" name="Rectangle 4"/>
          <p:cNvSpPr>
            <a:spLocks noChangeArrowheads="1"/>
          </p:cNvSpPr>
          <p:nvPr/>
        </p:nvSpPr>
        <p:spPr bwMode="auto">
          <a:xfrm>
            <a:off x="2619375" y="911225"/>
            <a:ext cx="3841750" cy="641350"/>
          </a:xfrm>
          <a:prstGeom prst="rect">
            <a:avLst/>
          </a:prstGeom>
          <a:noFill/>
          <a:ln w="9525">
            <a:noFill/>
            <a:miter lim="800000"/>
            <a:headEnd/>
            <a:tailEnd/>
          </a:ln>
          <a:effectLst/>
        </p:spPr>
        <p:txBody>
          <a:bodyPr>
            <a:spAutoFit/>
          </a:bodyPr>
          <a:lstStyle/>
          <a:p>
            <a:pPr algn="dist">
              <a:lnSpc>
                <a:spcPct val="100000"/>
              </a:lnSpc>
              <a:spcBef>
                <a:spcPct val="0"/>
              </a:spcBef>
              <a:defRPr/>
            </a:pPr>
            <a:r>
              <a:rPr kumimoji="1" lang="zh-CN" altLang="en-US" sz="3600">
                <a:solidFill>
                  <a:srgbClr val="990000"/>
                </a:solidFill>
                <a:effectLst>
                  <a:outerShdw blurRad="38100" dist="38100" dir="2700000" algn="tl">
                    <a:srgbClr val="C0C0C0"/>
                  </a:outerShdw>
                </a:effectLst>
                <a:latin typeface="Arial" charset="0"/>
                <a:ea typeface="黑体" pitchFamily="2" charset="-122"/>
              </a:rPr>
              <a:t>计算机组成原理</a:t>
            </a:r>
            <a:r>
              <a:rPr kumimoji="1" lang="en-US" altLang="zh-CN" sz="1100" dirty="0">
                <a:solidFill>
                  <a:schemeClr val="tx2"/>
                </a:solidFill>
                <a:latin typeface="Arial" charset="0"/>
                <a:ea typeface="宋体" pitchFamily="2" charset="-122"/>
              </a:rPr>
              <a:t> </a:t>
            </a:r>
            <a:endParaRPr kumimoji="1" lang="en-US" altLang="zh-CN" b="0" dirty="0">
              <a:solidFill>
                <a:schemeClr val="tx1"/>
              </a:solidFill>
              <a:latin typeface="Arial" charset="0"/>
              <a:ea typeface="宋体" pitchFamily="2" charset="-122"/>
            </a:endParaRPr>
          </a:p>
        </p:txBody>
      </p:sp>
      <p:sp>
        <p:nvSpPr>
          <p:cNvPr id="6" name="Rectangle 6"/>
          <p:cNvSpPr>
            <a:spLocks noChangeArrowheads="1"/>
          </p:cNvSpPr>
          <p:nvPr/>
        </p:nvSpPr>
        <p:spPr bwMode="auto">
          <a:xfrm>
            <a:off x="2895600" y="2441575"/>
            <a:ext cx="3398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dist" defTabSz="762000" eaLnBrk="0" hangingPunct="0">
              <a:lnSpc>
                <a:spcPct val="125000"/>
              </a:lnSpc>
              <a:buClrTx/>
              <a:buFontTx/>
              <a:buNone/>
            </a:pPr>
            <a:r>
              <a:rPr lang="zh-CN" altLang="en-US" sz="2400" dirty="0">
                <a:solidFill>
                  <a:srgbClr val="000080"/>
                </a:solidFill>
                <a:latin typeface="黑体" pitchFamily="2" charset="-122"/>
                <a:ea typeface="黑体" pitchFamily="2" charset="-122"/>
              </a:rPr>
              <a:t>西 南 交 通 大 学</a:t>
            </a:r>
          </a:p>
          <a:p>
            <a:pPr algn="dist" defTabSz="762000" eaLnBrk="0" hangingPunct="0">
              <a:lnSpc>
                <a:spcPct val="125000"/>
              </a:lnSpc>
              <a:buClrTx/>
              <a:buFontTx/>
              <a:buNone/>
            </a:pPr>
            <a:r>
              <a:rPr lang="zh-CN" altLang="en-US" sz="2400" dirty="0" smtClean="0">
                <a:solidFill>
                  <a:srgbClr val="000080"/>
                </a:solidFill>
                <a:latin typeface="黑体" pitchFamily="2" charset="-122"/>
                <a:ea typeface="黑体" pitchFamily="2" charset="-122"/>
              </a:rPr>
              <a:t>计算机与人工智能学院</a:t>
            </a:r>
            <a:endParaRPr lang="zh-CN" altLang="en-US"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sp>
        <p:nvSpPr>
          <p:cNvPr id="12291" name="Text Box 5"/>
          <p:cNvSpPr txBox="1">
            <a:spLocks noChangeArrowheads="1"/>
          </p:cNvSpPr>
          <p:nvPr/>
        </p:nvSpPr>
        <p:spPr bwMode="auto">
          <a:xfrm>
            <a:off x="755650" y="4076700"/>
            <a:ext cx="76327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dirty="0">
                <a:latin typeface="黑体" pitchFamily="2" charset="-122"/>
                <a:ea typeface="黑体" pitchFamily="2" charset="-122"/>
              </a:rPr>
              <a:t>    </a:t>
            </a:r>
            <a:r>
              <a:rPr lang="en-US" altLang="zh-CN" dirty="0">
                <a:solidFill>
                  <a:srgbClr val="FF0000"/>
                </a:solidFill>
                <a:latin typeface="黑体" pitchFamily="2" charset="-122"/>
                <a:ea typeface="黑体" pitchFamily="2" charset="-122"/>
              </a:rPr>
              <a:t>同样，</a:t>
            </a:r>
            <a:r>
              <a:rPr lang="en-US" altLang="zh-CN" dirty="0">
                <a:solidFill>
                  <a:srgbClr val="FF0000"/>
                </a:solidFill>
                <a:latin typeface="宋体" pitchFamily="2" charset="-122"/>
                <a:ea typeface="黑体" pitchFamily="2" charset="-122"/>
              </a:rPr>
              <a:t>“</a:t>
            </a:r>
            <a:r>
              <a:rPr lang="en-US" altLang="zh-CN" dirty="0">
                <a:solidFill>
                  <a:srgbClr val="FF0000"/>
                </a:solidFill>
                <a:latin typeface="黑体" pitchFamily="2" charset="-122"/>
                <a:ea typeface="黑体" pitchFamily="2" charset="-122"/>
              </a:rPr>
              <a:t>取操作数</a:t>
            </a:r>
            <a:r>
              <a:rPr lang="en-US" altLang="zh-CN" dirty="0">
                <a:solidFill>
                  <a:srgbClr val="FF0000"/>
                </a:solidFill>
                <a:latin typeface="宋体" pitchFamily="2" charset="-122"/>
                <a:ea typeface="黑体" pitchFamily="2" charset="-122"/>
              </a:rPr>
              <a:t>”</a:t>
            </a:r>
            <a:r>
              <a:rPr lang="en-US" altLang="zh-CN" dirty="0">
                <a:solidFill>
                  <a:srgbClr val="FF0000"/>
                </a:solidFill>
                <a:latin typeface="黑体" pitchFamily="2" charset="-122"/>
                <a:ea typeface="黑体" pitchFamily="2" charset="-122"/>
              </a:rPr>
              <a:t>和</a:t>
            </a:r>
            <a:r>
              <a:rPr lang="en-US" altLang="zh-CN" dirty="0">
                <a:solidFill>
                  <a:srgbClr val="FF0000"/>
                </a:solidFill>
                <a:latin typeface="宋体" pitchFamily="2" charset="-122"/>
                <a:ea typeface="黑体" pitchFamily="2" charset="-122"/>
              </a:rPr>
              <a:t>“</a:t>
            </a:r>
            <a:r>
              <a:rPr lang="en-US" altLang="zh-CN" dirty="0">
                <a:solidFill>
                  <a:srgbClr val="FF0000"/>
                </a:solidFill>
                <a:latin typeface="黑体" pitchFamily="2" charset="-122"/>
                <a:ea typeface="黑体" pitchFamily="2" charset="-122"/>
              </a:rPr>
              <a:t>执行</a:t>
            </a:r>
            <a:r>
              <a:rPr lang="en-US" altLang="zh-CN" dirty="0">
                <a:solidFill>
                  <a:srgbClr val="FF0000"/>
                </a:solidFill>
                <a:latin typeface="宋体" pitchFamily="2" charset="-122"/>
                <a:ea typeface="黑体" pitchFamily="2" charset="-122"/>
              </a:rPr>
              <a:t>”</a:t>
            </a:r>
            <a:r>
              <a:rPr lang="zh-CN" altLang="en-US" dirty="0">
                <a:solidFill>
                  <a:srgbClr val="FF0000"/>
                </a:solidFill>
                <a:latin typeface="黑体" pitchFamily="2" charset="-122"/>
                <a:ea typeface="黑体" pitchFamily="2" charset="-122"/>
              </a:rPr>
              <a:t>也要分解成若干步微操作来执行！</a:t>
            </a:r>
          </a:p>
        </p:txBody>
      </p:sp>
      <p:grpSp>
        <p:nvGrpSpPr>
          <p:cNvPr id="12292" name="Group 44"/>
          <p:cNvGrpSpPr>
            <a:grpSpLocks/>
          </p:cNvGrpSpPr>
          <p:nvPr/>
        </p:nvGrpSpPr>
        <p:grpSpPr bwMode="auto">
          <a:xfrm>
            <a:off x="1143000" y="908050"/>
            <a:ext cx="6630988" cy="2570163"/>
            <a:chOff x="720" y="572"/>
            <a:chExt cx="4177" cy="1619"/>
          </a:xfrm>
        </p:grpSpPr>
        <p:sp>
          <p:nvSpPr>
            <p:cNvPr id="12294" name="Line 7"/>
            <p:cNvSpPr>
              <a:spLocks noChangeShapeType="1"/>
            </p:cNvSpPr>
            <p:nvPr/>
          </p:nvSpPr>
          <p:spPr bwMode="auto">
            <a:xfrm>
              <a:off x="720" y="572"/>
              <a:ext cx="41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5" name="Rectangle 8"/>
            <p:cNvSpPr>
              <a:spLocks noChangeArrowheads="1"/>
            </p:cNvSpPr>
            <p:nvPr/>
          </p:nvSpPr>
          <p:spPr bwMode="auto">
            <a:xfrm>
              <a:off x="856" y="796"/>
              <a:ext cx="1364" cy="13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296" name="Rectangle 9"/>
            <p:cNvSpPr>
              <a:spLocks noChangeArrowheads="1"/>
            </p:cNvSpPr>
            <p:nvPr/>
          </p:nvSpPr>
          <p:spPr bwMode="auto">
            <a:xfrm>
              <a:off x="2681" y="806"/>
              <a:ext cx="673" cy="1356"/>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297" name="Rectangle 10"/>
            <p:cNvSpPr>
              <a:spLocks noChangeArrowheads="1"/>
            </p:cNvSpPr>
            <p:nvPr/>
          </p:nvSpPr>
          <p:spPr bwMode="auto">
            <a:xfrm>
              <a:off x="3849" y="816"/>
              <a:ext cx="690" cy="51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298" name="Rectangle 11"/>
            <p:cNvSpPr>
              <a:spLocks noChangeArrowheads="1"/>
            </p:cNvSpPr>
            <p:nvPr/>
          </p:nvSpPr>
          <p:spPr bwMode="auto">
            <a:xfrm>
              <a:off x="3857" y="1547"/>
              <a:ext cx="699" cy="5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299" name="Text Box 12"/>
            <p:cNvSpPr txBox="1">
              <a:spLocks noChangeArrowheads="1"/>
            </p:cNvSpPr>
            <p:nvPr/>
          </p:nvSpPr>
          <p:spPr bwMode="auto">
            <a:xfrm>
              <a:off x="1282" y="1976"/>
              <a:ext cx="45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12300" name="Rectangle 13"/>
            <p:cNvSpPr>
              <a:spLocks noChangeArrowheads="1"/>
            </p:cNvSpPr>
            <p:nvPr/>
          </p:nvSpPr>
          <p:spPr bwMode="auto">
            <a:xfrm>
              <a:off x="1683" y="90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01" name="Rectangle 14"/>
            <p:cNvSpPr>
              <a:spLocks noChangeArrowheads="1"/>
            </p:cNvSpPr>
            <p:nvPr/>
          </p:nvSpPr>
          <p:spPr bwMode="auto">
            <a:xfrm>
              <a:off x="1683" y="106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02" name="Rectangle 15"/>
            <p:cNvSpPr>
              <a:spLocks noChangeArrowheads="1"/>
            </p:cNvSpPr>
            <p:nvPr/>
          </p:nvSpPr>
          <p:spPr bwMode="auto">
            <a:xfrm>
              <a:off x="1683" y="1352"/>
              <a:ext cx="435" cy="127"/>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03" name="Rectangle 16"/>
            <p:cNvSpPr>
              <a:spLocks noChangeArrowheads="1"/>
            </p:cNvSpPr>
            <p:nvPr/>
          </p:nvSpPr>
          <p:spPr bwMode="auto">
            <a:xfrm>
              <a:off x="1683" y="1352"/>
              <a:ext cx="435" cy="644"/>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04" name="Rectangle 17"/>
            <p:cNvSpPr>
              <a:spLocks noChangeArrowheads="1"/>
            </p:cNvSpPr>
            <p:nvPr/>
          </p:nvSpPr>
          <p:spPr bwMode="auto">
            <a:xfrm>
              <a:off x="1683" y="147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05" name="Rectangle 18"/>
            <p:cNvSpPr>
              <a:spLocks noChangeArrowheads="1"/>
            </p:cNvSpPr>
            <p:nvPr/>
          </p:nvSpPr>
          <p:spPr bwMode="auto">
            <a:xfrm>
              <a:off x="1683" y="186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06" name="Text Box 19"/>
            <p:cNvSpPr txBox="1">
              <a:spLocks noChangeArrowheads="1"/>
            </p:cNvSpPr>
            <p:nvPr/>
          </p:nvSpPr>
          <p:spPr bwMode="auto">
            <a:xfrm>
              <a:off x="1343" y="894"/>
              <a:ext cx="3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IR</a:t>
              </a:r>
            </a:p>
          </p:txBody>
        </p:sp>
        <p:sp>
          <p:nvSpPr>
            <p:cNvPr id="12307" name="Text Box 20"/>
            <p:cNvSpPr txBox="1">
              <a:spLocks noChangeArrowheads="1"/>
            </p:cNvSpPr>
            <p:nvPr/>
          </p:nvSpPr>
          <p:spPr bwMode="auto">
            <a:xfrm>
              <a:off x="1359" y="104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PC</a:t>
              </a:r>
              <a:endParaRPr kumimoji="1" lang="en-US" altLang="zh-CN" sz="2000" b="0" dirty="0">
                <a:latin typeface="黑体" pitchFamily="2" charset="-122"/>
                <a:ea typeface="黑体" pitchFamily="2" charset="-122"/>
              </a:endParaRPr>
            </a:p>
          </p:txBody>
        </p:sp>
        <p:sp>
          <p:nvSpPr>
            <p:cNvPr id="12308" name="Text Box 21"/>
            <p:cNvSpPr txBox="1">
              <a:spLocks noChangeArrowheads="1"/>
            </p:cNvSpPr>
            <p:nvPr/>
          </p:nvSpPr>
          <p:spPr bwMode="auto">
            <a:xfrm>
              <a:off x="1359" y="1323"/>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R0</a:t>
              </a:r>
              <a:endParaRPr kumimoji="1" lang="en-US" altLang="zh-CN" sz="2000" b="0" dirty="0">
                <a:latin typeface="黑体" pitchFamily="2" charset="-122"/>
                <a:ea typeface="黑体" pitchFamily="2" charset="-122"/>
              </a:endParaRPr>
            </a:p>
          </p:txBody>
        </p:sp>
        <p:sp>
          <p:nvSpPr>
            <p:cNvPr id="12309" name="Text Box 22"/>
            <p:cNvSpPr txBox="1">
              <a:spLocks noChangeArrowheads="1"/>
            </p:cNvSpPr>
            <p:nvPr/>
          </p:nvSpPr>
          <p:spPr bwMode="auto">
            <a:xfrm>
              <a:off x="1359" y="145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R1</a:t>
              </a:r>
              <a:endParaRPr kumimoji="1" lang="en-US" altLang="zh-CN" sz="2000" b="0" dirty="0">
                <a:latin typeface="黑体" pitchFamily="2" charset="-122"/>
                <a:ea typeface="黑体" pitchFamily="2" charset="-122"/>
              </a:endParaRPr>
            </a:p>
          </p:txBody>
        </p:sp>
        <p:sp>
          <p:nvSpPr>
            <p:cNvPr id="12310" name="Text Box 23"/>
            <p:cNvSpPr txBox="1">
              <a:spLocks noChangeArrowheads="1"/>
            </p:cNvSpPr>
            <p:nvPr/>
          </p:nvSpPr>
          <p:spPr bwMode="auto">
            <a:xfrm>
              <a:off x="1683" y="1655"/>
              <a:ext cx="4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2311" name="Rectangle 24"/>
            <p:cNvSpPr>
              <a:spLocks noChangeArrowheads="1"/>
            </p:cNvSpPr>
            <p:nvPr/>
          </p:nvSpPr>
          <p:spPr bwMode="auto">
            <a:xfrm>
              <a:off x="2681" y="952"/>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12" name="Rectangle 25"/>
            <p:cNvSpPr>
              <a:spLocks noChangeArrowheads="1"/>
            </p:cNvSpPr>
            <p:nvPr/>
          </p:nvSpPr>
          <p:spPr bwMode="auto">
            <a:xfrm>
              <a:off x="2681" y="1216"/>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13" name="Text Box 26"/>
            <p:cNvSpPr txBox="1">
              <a:spLocks noChangeArrowheads="1"/>
            </p:cNvSpPr>
            <p:nvPr/>
          </p:nvSpPr>
          <p:spPr bwMode="auto">
            <a:xfrm>
              <a:off x="2774" y="1341"/>
              <a:ext cx="50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2314" name="Rectangle 27"/>
            <p:cNvSpPr>
              <a:spLocks noChangeArrowheads="1"/>
            </p:cNvSpPr>
            <p:nvPr/>
          </p:nvSpPr>
          <p:spPr bwMode="auto">
            <a:xfrm>
              <a:off x="2681" y="1557"/>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15" name="Text Box 28"/>
            <p:cNvSpPr txBox="1">
              <a:spLocks noChangeArrowheads="1"/>
            </p:cNvSpPr>
            <p:nvPr/>
          </p:nvSpPr>
          <p:spPr bwMode="auto">
            <a:xfrm>
              <a:off x="2774" y="1782"/>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2316" name="Text Box 29"/>
            <p:cNvSpPr txBox="1">
              <a:spLocks noChangeArrowheads="1"/>
            </p:cNvSpPr>
            <p:nvPr/>
          </p:nvSpPr>
          <p:spPr bwMode="auto">
            <a:xfrm>
              <a:off x="2715" y="1947"/>
              <a:ext cx="6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MM</a:t>
              </a:r>
            </a:p>
          </p:txBody>
        </p:sp>
        <p:sp>
          <p:nvSpPr>
            <p:cNvPr id="12317" name="Text Box 30"/>
            <p:cNvSpPr txBox="1">
              <a:spLocks noChangeArrowheads="1"/>
            </p:cNvSpPr>
            <p:nvPr/>
          </p:nvSpPr>
          <p:spPr bwMode="auto">
            <a:xfrm>
              <a:off x="3917" y="1908"/>
              <a:ext cx="62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设备</a:t>
              </a:r>
            </a:p>
          </p:txBody>
        </p:sp>
        <p:sp>
          <p:nvSpPr>
            <p:cNvPr id="12318" name="Rectangle 31"/>
            <p:cNvSpPr>
              <a:spLocks noChangeArrowheads="1"/>
            </p:cNvSpPr>
            <p:nvPr/>
          </p:nvSpPr>
          <p:spPr bwMode="auto">
            <a:xfrm>
              <a:off x="4002" y="87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2319" name="Text Box 32"/>
            <p:cNvSpPr txBox="1">
              <a:spLocks noChangeArrowheads="1"/>
            </p:cNvSpPr>
            <p:nvPr/>
          </p:nvSpPr>
          <p:spPr bwMode="auto">
            <a:xfrm>
              <a:off x="3891" y="1128"/>
              <a:ext cx="6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接口</a:t>
              </a:r>
            </a:p>
          </p:txBody>
        </p:sp>
        <p:sp>
          <p:nvSpPr>
            <p:cNvPr id="12320" name="Line 33"/>
            <p:cNvSpPr>
              <a:spLocks noChangeShapeType="1"/>
            </p:cNvSpPr>
            <p:nvPr/>
          </p:nvSpPr>
          <p:spPr bwMode="auto">
            <a:xfrm>
              <a:off x="1573" y="57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1" name="Line 34"/>
            <p:cNvSpPr>
              <a:spLocks noChangeShapeType="1"/>
            </p:cNvSpPr>
            <p:nvPr/>
          </p:nvSpPr>
          <p:spPr bwMode="auto">
            <a:xfrm>
              <a:off x="3013" y="591"/>
              <a:ext cx="0" cy="225"/>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2" name="Line 35"/>
            <p:cNvSpPr>
              <a:spLocks noChangeShapeType="1"/>
            </p:cNvSpPr>
            <p:nvPr/>
          </p:nvSpPr>
          <p:spPr bwMode="auto">
            <a:xfrm>
              <a:off x="4198" y="58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3" name="Line 36"/>
            <p:cNvSpPr>
              <a:spLocks noChangeShapeType="1"/>
            </p:cNvSpPr>
            <p:nvPr/>
          </p:nvSpPr>
          <p:spPr bwMode="auto">
            <a:xfrm>
              <a:off x="4215" y="1333"/>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4" name="Freeform 37"/>
            <p:cNvSpPr>
              <a:spLocks/>
            </p:cNvSpPr>
            <p:nvPr/>
          </p:nvSpPr>
          <p:spPr bwMode="auto">
            <a:xfrm>
              <a:off x="946" y="1060"/>
              <a:ext cx="423" cy="214"/>
            </a:xfrm>
            <a:custGeom>
              <a:avLst/>
              <a:gdLst>
                <a:gd name="T0" fmla="*/ 0 w 990"/>
                <a:gd name="T1" fmla="*/ 1 h 352"/>
                <a:gd name="T2" fmla="*/ 0 w 990"/>
                <a:gd name="T3" fmla="*/ 0 h 352"/>
                <a:gd name="T4" fmla="*/ 0 w 990"/>
                <a:gd name="T5" fmla="*/ 0 h 352"/>
                <a:gd name="T6" fmla="*/ 0 w 990"/>
                <a:gd name="T7" fmla="*/ 1 h 352"/>
                <a:gd name="T8" fmla="*/ 0 w 990"/>
                <a:gd name="T9" fmla="*/ 1 h 352"/>
                <a:gd name="T10" fmla="*/ 0 w 990"/>
                <a:gd name="T11" fmla="*/ 1 h 352"/>
                <a:gd name="T12" fmla="*/ 0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12325" name="Text Box 38"/>
            <p:cNvSpPr txBox="1">
              <a:spLocks noChangeArrowheads="1"/>
            </p:cNvSpPr>
            <p:nvPr/>
          </p:nvSpPr>
          <p:spPr bwMode="auto">
            <a:xfrm>
              <a:off x="978" y="1095"/>
              <a:ext cx="3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sp>
          <p:nvSpPr>
            <p:cNvPr id="12326" name="Rectangle 77"/>
            <p:cNvSpPr>
              <a:spLocks noChangeArrowheads="1"/>
            </p:cNvSpPr>
            <p:nvPr/>
          </p:nvSpPr>
          <p:spPr bwMode="auto">
            <a:xfrm>
              <a:off x="1680" y="906"/>
              <a:ext cx="435" cy="134"/>
            </a:xfrm>
            <a:prstGeom prst="rect">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sp>
          <p:nvSpPr>
            <p:cNvPr id="12327" name="Arc 79"/>
            <p:cNvSpPr>
              <a:spLocks/>
            </p:cNvSpPr>
            <p:nvPr/>
          </p:nvSpPr>
          <p:spPr bwMode="auto">
            <a:xfrm>
              <a:off x="2028" y="1145"/>
              <a:ext cx="651" cy="85"/>
            </a:xfrm>
            <a:custGeom>
              <a:avLst/>
              <a:gdLst>
                <a:gd name="T0" fmla="*/ 0 w 15269"/>
                <a:gd name="T1" fmla="*/ 0 h 21600"/>
                <a:gd name="T2" fmla="*/ 0 w 15269"/>
                <a:gd name="T3" fmla="*/ 0 h 21600"/>
                <a:gd name="T4" fmla="*/ 0 w 15269"/>
                <a:gd name="T5" fmla="*/ 0 h 21600"/>
                <a:gd name="T6" fmla="*/ 0 60000 65536"/>
                <a:gd name="T7" fmla="*/ 0 60000 65536"/>
                <a:gd name="T8" fmla="*/ 0 60000 65536"/>
                <a:gd name="T9" fmla="*/ 0 w 15269"/>
                <a:gd name="T10" fmla="*/ 0 h 21600"/>
                <a:gd name="T11" fmla="*/ 15269 w 15269"/>
                <a:gd name="T12" fmla="*/ 21600 h 21600"/>
              </a:gdLst>
              <a:ahLst/>
              <a:cxnLst>
                <a:cxn ang="T6">
                  <a:pos x="T0" y="T1"/>
                </a:cxn>
                <a:cxn ang="T7">
                  <a:pos x="T2" y="T3"/>
                </a:cxn>
                <a:cxn ang="T8">
                  <a:pos x="T4" y="T5"/>
                </a:cxn>
              </a:cxnLst>
              <a:rect l="T9" t="T10" r="T11" b="T12"/>
              <a:pathLst>
                <a:path w="15269" h="21600" fill="none" extrusionOk="0">
                  <a:moveTo>
                    <a:pt x="-1" y="0"/>
                  </a:moveTo>
                  <a:cubicBezTo>
                    <a:pt x="5726" y="0"/>
                    <a:pt x="11218" y="2273"/>
                    <a:pt x="15269" y="6321"/>
                  </a:cubicBezTo>
                </a:path>
                <a:path w="15269" h="21600" stroke="0" extrusionOk="0">
                  <a:moveTo>
                    <a:pt x="-1" y="0"/>
                  </a:moveTo>
                  <a:cubicBezTo>
                    <a:pt x="5726" y="0"/>
                    <a:pt x="11218" y="2273"/>
                    <a:pt x="15269" y="6321"/>
                  </a:cubicBezTo>
                  <a:lnTo>
                    <a:pt x="0" y="21600"/>
                  </a:lnTo>
                  <a:lnTo>
                    <a:pt x="-1" y="0"/>
                  </a:lnTo>
                  <a:close/>
                </a:path>
              </a:pathLst>
            </a:custGeom>
            <a:noFill/>
            <a:ln w="28575">
              <a:solidFill>
                <a:srgbClr val="FF33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293" name="Text Box 45"/>
          <p:cNvSpPr txBox="1">
            <a:spLocks noChangeArrowheads="1"/>
          </p:cNvSpPr>
          <p:nvPr/>
        </p:nvSpPr>
        <p:spPr bwMode="auto">
          <a:xfrm>
            <a:off x="0" y="296863"/>
            <a:ext cx="3816350" cy="396875"/>
          </a:xfrm>
          <a:prstGeom prst="rect">
            <a:avLst/>
          </a:prstGeom>
          <a:solidFill>
            <a:srgbClr val="C8C8C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zh-CN" altLang="en-US" sz="2000">
                <a:solidFill>
                  <a:srgbClr val="FF0000"/>
                </a:solidFill>
                <a:latin typeface="黑体" pitchFamily="2" charset="-122"/>
                <a:ea typeface="黑体" pitchFamily="2" charset="-122"/>
              </a:rPr>
              <a:t> 回顾：计算机执行程序的过程 </a:t>
            </a:r>
          </a:p>
        </p:txBody>
      </p:sp>
    </p:spTree>
  </p:cSld>
  <p:clrMapOvr>
    <a:masterClrMapping/>
  </p:clrMapOvr>
  <p:transition>
    <p:wipe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9"/>
          <p:cNvSpPr>
            <a:spLocks noChangeArrowheads="1"/>
          </p:cNvSpPr>
          <p:nvPr/>
        </p:nvSpPr>
        <p:spPr bwMode="auto">
          <a:xfrm>
            <a:off x="647700" y="45720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6.5.6 </a:t>
            </a:r>
            <a:r>
              <a:rPr lang="zh-CN" altLang="en-US">
                <a:solidFill>
                  <a:srgbClr val="990000"/>
                </a:solidFill>
                <a:latin typeface="黑体" pitchFamily="2" charset="-122"/>
                <a:ea typeface="黑体" pitchFamily="2" charset="-122"/>
              </a:rPr>
              <a:t>模型机微程序控制器举例</a:t>
            </a:r>
            <a:r>
              <a:rPr lang="zh-CN" altLang="en-US">
                <a:latin typeface="黑体" pitchFamily="2" charset="-122"/>
                <a:ea typeface="黑体" pitchFamily="2" charset="-122"/>
              </a:rPr>
              <a:t> </a:t>
            </a:r>
          </a:p>
        </p:txBody>
      </p:sp>
      <p:sp>
        <p:nvSpPr>
          <p:cNvPr id="103427" name="Rectangle 12"/>
          <p:cNvSpPr>
            <a:spLocks noChangeArrowheads="1"/>
          </p:cNvSpPr>
          <p:nvPr/>
        </p:nvSpPr>
        <p:spPr bwMode="auto">
          <a:xfrm>
            <a:off x="817563" y="1066800"/>
            <a:ext cx="2122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微指令格式</a:t>
            </a:r>
            <a:r>
              <a:rPr lang="zh-CN" altLang="en-US">
                <a:latin typeface="黑体" pitchFamily="2" charset="-122"/>
                <a:ea typeface="黑体" pitchFamily="2" charset="-122"/>
              </a:rPr>
              <a:t> </a:t>
            </a:r>
          </a:p>
        </p:txBody>
      </p:sp>
      <p:sp>
        <p:nvSpPr>
          <p:cNvPr id="103428" name="Text Box 9"/>
          <p:cNvSpPr txBox="1">
            <a:spLocks noChangeArrowheads="1"/>
          </p:cNvSpPr>
          <p:nvPr/>
        </p:nvSpPr>
        <p:spPr bwMode="auto">
          <a:xfrm>
            <a:off x="1504950" y="1852613"/>
            <a:ext cx="1158875"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1:XX→IB</a:t>
            </a:r>
            <a:endParaRPr lang="en-US" altLang="en-US" sz="1600" dirty="0">
              <a:latin typeface="黑体" pitchFamily="2" charset="-122"/>
              <a:ea typeface="黑体" pitchFamily="2" charset="-122"/>
            </a:endParaRPr>
          </a:p>
        </p:txBody>
      </p:sp>
      <p:sp>
        <p:nvSpPr>
          <p:cNvPr id="103429" name="Text Box 10"/>
          <p:cNvSpPr txBox="1">
            <a:spLocks noChangeArrowheads="1"/>
          </p:cNvSpPr>
          <p:nvPr/>
        </p:nvSpPr>
        <p:spPr bwMode="auto">
          <a:xfrm>
            <a:off x="2663825" y="1852613"/>
            <a:ext cx="1158875"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2:XXin</a:t>
            </a:r>
          </a:p>
        </p:txBody>
      </p:sp>
      <p:sp>
        <p:nvSpPr>
          <p:cNvPr id="103430" name="Text Box 11"/>
          <p:cNvSpPr txBox="1">
            <a:spLocks noChangeArrowheads="1"/>
          </p:cNvSpPr>
          <p:nvPr/>
        </p:nvSpPr>
        <p:spPr bwMode="auto">
          <a:xfrm>
            <a:off x="3822700" y="1852613"/>
            <a:ext cx="1122363"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3:DR</a:t>
            </a:r>
            <a:endParaRPr lang="en-US" altLang="en-US" sz="1600" dirty="0">
              <a:latin typeface="黑体" pitchFamily="2" charset="-122"/>
              <a:ea typeface="黑体" pitchFamily="2" charset="-122"/>
            </a:endParaRPr>
          </a:p>
        </p:txBody>
      </p:sp>
      <p:sp>
        <p:nvSpPr>
          <p:cNvPr id="103431" name="Text Box 12"/>
          <p:cNvSpPr txBox="1">
            <a:spLocks noChangeArrowheads="1"/>
          </p:cNvSpPr>
          <p:nvPr/>
        </p:nvSpPr>
        <p:spPr bwMode="auto">
          <a:xfrm>
            <a:off x="4945063" y="1852613"/>
            <a:ext cx="1030287"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4:AR</a:t>
            </a:r>
            <a:endParaRPr lang="en-US" altLang="en-US" sz="1600" dirty="0">
              <a:latin typeface="黑体" pitchFamily="2" charset="-122"/>
              <a:ea typeface="黑体" pitchFamily="2" charset="-122"/>
            </a:endParaRPr>
          </a:p>
        </p:txBody>
      </p:sp>
      <p:sp>
        <p:nvSpPr>
          <p:cNvPr id="103432" name="Text Box 13"/>
          <p:cNvSpPr txBox="1">
            <a:spLocks noChangeArrowheads="1"/>
          </p:cNvSpPr>
          <p:nvPr/>
        </p:nvSpPr>
        <p:spPr bwMode="auto">
          <a:xfrm>
            <a:off x="5975350" y="1852613"/>
            <a:ext cx="1323975"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5:</a:t>
            </a:r>
            <a:r>
              <a:rPr lang="zh-CN" altLang="en-US" sz="1600">
                <a:latin typeface="黑体" pitchFamily="2" charset="-122"/>
                <a:ea typeface="黑体" pitchFamily="2" charset="-122"/>
              </a:rPr>
              <a:t>算逻操作</a:t>
            </a:r>
            <a:endParaRPr lang="en-US" altLang="en-US" sz="1600" dirty="0">
              <a:latin typeface="黑体" pitchFamily="2" charset="-122"/>
              <a:ea typeface="黑体" pitchFamily="2" charset="-122"/>
            </a:endParaRPr>
          </a:p>
        </p:txBody>
      </p:sp>
      <p:sp>
        <p:nvSpPr>
          <p:cNvPr id="103433" name="Text Box 14"/>
          <p:cNvSpPr txBox="1">
            <a:spLocks noChangeArrowheads="1"/>
          </p:cNvSpPr>
          <p:nvPr/>
        </p:nvSpPr>
        <p:spPr bwMode="auto">
          <a:xfrm>
            <a:off x="7299325" y="1852613"/>
            <a:ext cx="1158875"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6:</a:t>
            </a:r>
            <a:r>
              <a:rPr lang="zh-CN" altLang="en-US" sz="1600">
                <a:latin typeface="黑体" pitchFamily="2" charset="-122"/>
                <a:ea typeface="黑体" pitchFamily="2" charset="-122"/>
              </a:rPr>
              <a:t>计数</a:t>
            </a:r>
          </a:p>
        </p:txBody>
      </p:sp>
      <p:sp>
        <p:nvSpPr>
          <p:cNvPr id="103434" name="Text Box 15"/>
          <p:cNvSpPr txBox="1">
            <a:spLocks noChangeArrowheads="1"/>
          </p:cNvSpPr>
          <p:nvPr/>
        </p:nvSpPr>
        <p:spPr bwMode="auto">
          <a:xfrm>
            <a:off x="1504950" y="1562100"/>
            <a:ext cx="1158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3435" name="Text Box 16"/>
          <p:cNvSpPr txBox="1">
            <a:spLocks noChangeArrowheads="1"/>
          </p:cNvSpPr>
          <p:nvPr/>
        </p:nvSpPr>
        <p:spPr bwMode="auto">
          <a:xfrm>
            <a:off x="2663825" y="1562100"/>
            <a:ext cx="1158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3436" name="Text Box 17"/>
          <p:cNvSpPr txBox="1">
            <a:spLocks noChangeArrowheads="1"/>
          </p:cNvSpPr>
          <p:nvPr/>
        </p:nvSpPr>
        <p:spPr bwMode="auto">
          <a:xfrm>
            <a:off x="3822700" y="1562100"/>
            <a:ext cx="11223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2</a:t>
            </a:r>
            <a:r>
              <a:rPr lang="zh-CN" altLang="en-US" sz="1600">
                <a:latin typeface="黑体" pitchFamily="2" charset="-122"/>
                <a:ea typeface="黑体" pitchFamily="2" charset="-122"/>
              </a:rPr>
              <a:t>位</a:t>
            </a:r>
          </a:p>
        </p:txBody>
      </p:sp>
      <p:sp>
        <p:nvSpPr>
          <p:cNvPr id="103437" name="Text Box 18"/>
          <p:cNvSpPr txBox="1">
            <a:spLocks noChangeArrowheads="1"/>
          </p:cNvSpPr>
          <p:nvPr/>
        </p:nvSpPr>
        <p:spPr bwMode="auto">
          <a:xfrm>
            <a:off x="4945063" y="1562100"/>
            <a:ext cx="10302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2</a:t>
            </a:r>
            <a:r>
              <a:rPr lang="zh-CN" altLang="en-US" sz="1600">
                <a:latin typeface="黑体" pitchFamily="2" charset="-122"/>
                <a:ea typeface="黑体" pitchFamily="2" charset="-122"/>
              </a:rPr>
              <a:t>位</a:t>
            </a:r>
          </a:p>
        </p:txBody>
      </p:sp>
      <p:sp>
        <p:nvSpPr>
          <p:cNvPr id="103438" name="Text Box 19"/>
          <p:cNvSpPr txBox="1">
            <a:spLocks noChangeArrowheads="1"/>
          </p:cNvSpPr>
          <p:nvPr/>
        </p:nvSpPr>
        <p:spPr bwMode="auto">
          <a:xfrm>
            <a:off x="5975350" y="1562100"/>
            <a:ext cx="1323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5</a:t>
            </a:r>
            <a:r>
              <a:rPr lang="zh-CN" altLang="en-US" sz="1600">
                <a:latin typeface="黑体" pitchFamily="2" charset="-122"/>
                <a:ea typeface="黑体" pitchFamily="2" charset="-122"/>
              </a:rPr>
              <a:t>位</a:t>
            </a:r>
          </a:p>
        </p:txBody>
      </p:sp>
      <p:sp>
        <p:nvSpPr>
          <p:cNvPr id="103439" name="Text Box 20"/>
          <p:cNvSpPr txBox="1">
            <a:spLocks noChangeArrowheads="1"/>
          </p:cNvSpPr>
          <p:nvPr/>
        </p:nvSpPr>
        <p:spPr bwMode="auto">
          <a:xfrm>
            <a:off x="7299325" y="1562100"/>
            <a:ext cx="1158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3440" name="Text Box 22"/>
          <p:cNvSpPr txBox="1">
            <a:spLocks noChangeArrowheads="1"/>
          </p:cNvSpPr>
          <p:nvPr/>
        </p:nvSpPr>
        <p:spPr bwMode="auto">
          <a:xfrm>
            <a:off x="1646238" y="2208213"/>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1:AX→IB</a:t>
            </a:r>
          </a:p>
          <a:p>
            <a:pPr eaLnBrk="1" hangingPunct="1">
              <a:lnSpc>
                <a:spcPct val="100000"/>
              </a:lnSpc>
              <a:spcBef>
                <a:spcPct val="0"/>
              </a:spcBef>
            </a:pPr>
            <a:r>
              <a:rPr lang="en-US" altLang="zh-CN" sz="1600" dirty="0">
                <a:latin typeface="黑体" pitchFamily="2" charset="-122"/>
                <a:ea typeface="黑体" pitchFamily="2" charset="-122"/>
              </a:rPr>
              <a:t>2:BX→IB</a:t>
            </a:r>
          </a:p>
          <a:p>
            <a:pPr eaLnBrk="1" hangingPunct="1">
              <a:lnSpc>
                <a:spcPct val="100000"/>
              </a:lnSpc>
              <a:spcBef>
                <a:spcPct val="0"/>
              </a:spcBef>
            </a:pPr>
            <a:r>
              <a:rPr lang="en-US" altLang="zh-CN" sz="1600" dirty="0">
                <a:latin typeface="黑体" pitchFamily="2" charset="-122"/>
                <a:ea typeface="黑体" pitchFamily="2" charset="-122"/>
              </a:rPr>
              <a:t>3:CX→IB</a:t>
            </a:r>
          </a:p>
          <a:p>
            <a:pPr eaLnBrk="1" hangingPunct="1">
              <a:lnSpc>
                <a:spcPct val="100000"/>
              </a:lnSpc>
              <a:spcBef>
                <a:spcPct val="0"/>
              </a:spcBef>
            </a:pPr>
            <a:r>
              <a:rPr lang="en-US" altLang="zh-CN" sz="1600" dirty="0">
                <a:latin typeface="黑体" pitchFamily="2" charset="-122"/>
                <a:ea typeface="黑体" pitchFamily="2" charset="-122"/>
              </a:rPr>
              <a:t>4:DX→IB</a:t>
            </a:r>
          </a:p>
          <a:p>
            <a:pPr eaLnBrk="1" hangingPunct="1">
              <a:lnSpc>
                <a:spcPct val="100000"/>
              </a:lnSpc>
              <a:spcBef>
                <a:spcPct val="0"/>
              </a:spcBef>
            </a:pPr>
            <a:r>
              <a:rPr lang="en-US" altLang="zh-CN" sz="1600" dirty="0">
                <a:latin typeface="黑体" pitchFamily="2" charset="-122"/>
                <a:ea typeface="黑体" pitchFamily="2" charset="-122"/>
              </a:rPr>
              <a:t>5:SI→IB</a:t>
            </a:r>
          </a:p>
          <a:p>
            <a:pPr eaLnBrk="1" hangingPunct="1">
              <a:lnSpc>
                <a:spcPct val="100000"/>
              </a:lnSpc>
              <a:spcBef>
                <a:spcPct val="0"/>
              </a:spcBef>
            </a:pPr>
            <a:r>
              <a:rPr lang="en-US" altLang="zh-CN" sz="1600" dirty="0">
                <a:latin typeface="黑体" pitchFamily="2" charset="-122"/>
                <a:ea typeface="黑体" pitchFamily="2" charset="-122"/>
              </a:rPr>
              <a:t>6:DI→IB</a:t>
            </a:r>
          </a:p>
          <a:p>
            <a:pPr eaLnBrk="1" hangingPunct="1">
              <a:lnSpc>
                <a:spcPct val="100000"/>
              </a:lnSpc>
              <a:spcBef>
                <a:spcPct val="0"/>
              </a:spcBef>
            </a:pPr>
            <a:r>
              <a:rPr lang="en-US" altLang="zh-CN" sz="1600" dirty="0">
                <a:latin typeface="黑体" pitchFamily="2" charset="-122"/>
                <a:ea typeface="黑体" pitchFamily="2" charset="-122"/>
              </a:rPr>
              <a:t>7:BP→IB</a:t>
            </a:r>
          </a:p>
          <a:p>
            <a:pPr eaLnBrk="1" hangingPunct="1">
              <a:lnSpc>
                <a:spcPct val="100000"/>
              </a:lnSpc>
              <a:spcBef>
                <a:spcPct val="0"/>
              </a:spcBef>
            </a:pPr>
            <a:r>
              <a:rPr lang="en-US" altLang="zh-CN" sz="1600" dirty="0">
                <a:latin typeface="黑体" pitchFamily="2" charset="-122"/>
                <a:ea typeface="黑体" pitchFamily="2" charset="-122"/>
              </a:rPr>
              <a:t>8:SP→IB</a:t>
            </a:r>
          </a:p>
          <a:p>
            <a:pPr eaLnBrk="1" hangingPunct="1">
              <a:lnSpc>
                <a:spcPct val="100000"/>
              </a:lnSpc>
              <a:spcBef>
                <a:spcPct val="0"/>
              </a:spcBef>
            </a:pPr>
            <a:r>
              <a:rPr lang="en-US" altLang="zh-CN" sz="1600" dirty="0">
                <a:latin typeface="黑体" pitchFamily="2" charset="-122"/>
                <a:ea typeface="黑体" pitchFamily="2" charset="-122"/>
              </a:rPr>
              <a:t>9:S→IB</a:t>
            </a:r>
          </a:p>
          <a:p>
            <a:pPr eaLnBrk="1" hangingPunct="1">
              <a:lnSpc>
                <a:spcPct val="100000"/>
              </a:lnSpc>
              <a:spcBef>
                <a:spcPct val="0"/>
              </a:spcBef>
            </a:pPr>
            <a:r>
              <a:rPr lang="en-US" altLang="zh-CN" sz="1600" dirty="0">
                <a:latin typeface="黑体" pitchFamily="2" charset="-122"/>
                <a:ea typeface="黑体" pitchFamily="2" charset="-122"/>
              </a:rPr>
              <a:t>A:T→IB B:PC→IB</a:t>
            </a:r>
          </a:p>
          <a:p>
            <a:pPr eaLnBrk="1" hangingPunct="1">
              <a:lnSpc>
                <a:spcPct val="100000"/>
              </a:lnSpc>
              <a:spcBef>
                <a:spcPct val="0"/>
              </a:spcBef>
            </a:pPr>
            <a:r>
              <a:rPr lang="en-US" altLang="zh-CN" sz="1600" dirty="0">
                <a:latin typeface="黑体" pitchFamily="2" charset="-122"/>
                <a:ea typeface="黑体" pitchFamily="2" charset="-122"/>
              </a:rPr>
              <a:t>C:PSW→IB D:DR→IB</a:t>
            </a:r>
          </a:p>
          <a:p>
            <a:pPr eaLnBrk="1" hangingPunct="1">
              <a:lnSpc>
                <a:spcPct val="100000"/>
              </a:lnSpc>
              <a:spcBef>
                <a:spcPct val="0"/>
              </a:spcBef>
            </a:pPr>
            <a:r>
              <a:rPr lang="en-US" altLang="zh-CN" sz="1600" dirty="0">
                <a:latin typeface="黑体" pitchFamily="2" charset="-122"/>
                <a:ea typeface="黑体" pitchFamily="2" charset="-122"/>
              </a:rPr>
              <a:t>E:Rx→IB</a:t>
            </a:r>
          </a:p>
          <a:p>
            <a:pPr eaLnBrk="1" hangingPunct="1">
              <a:lnSpc>
                <a:spcPct val="100000"/>
              </a:lnSpc>
              <a:spcBef>
                <a:spcPct val="0"/>
              </a:spcBef>
            </a:pPr>
            <a:r>
              <a:rPr lang="en-US" altLang="zh-CN" sz="1600" dirty="0">
                <a:latin typeface="黑体" pitchFamily="2" charset="-122"/>
                <a:ea typeface="黑体" pitchFamily="2" charset="-122"/>
              </a:rPr>
              <a:t>F:Ry→IB</a:t>
            </a: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3441" name="Text Box 28"/>
          <p:cNvSpPr txBox="1">
            <a:spLocks noChangeArrowheads="1"/>
          </p:cNvSpPr>
          <p:nvPr/>
        </p:nvSpPr>
        <p:spPr bwMode="auto">
          <a:xfrm>
            <a:off x="2921000" y="2208213"/>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1:AXin</a:t>
            </a:r>
          </a:p>
          <a:p>
            <a:pPr eaLnBrk="1" hangingPunct="1">
              <a:lnSpc>
                <a:spcPct val="100000"/>
              </a:lnSpc>
              <a:spcBef>
                <a:spcPct val="0"/>
              </a:spcBef>
            </a:pPr>
            <a:r>
              <a:rPr lang="en-US" altLang="zh-CN" sz="1600" dirty="0">
                <a:latin typeface="黑体" pitchFamily="2" charset="-122"/>
                <a:ea typeface="黑体" pitchFamily="2" charset="-122"/>
              </a:rPr>
              <a:t>2:BXin</a:t>
            </a:r>
          </a:p>
          <a:p>
            <a:pPr eaLnBrk="1" hangingPunct="1">
              <a:lnSpc>
                <a:spcPct val="100000"/>
              </a:lnSpc>
              <a:spcBef>
                <a:spcPct val="0"/>
              </a:spcBef>
            </a:pPr>
            <a:r>
              <a:rPr lang="en-US" altLang="zh-CN" sz="1600" dirty="0">
                <a:latin typeface="黑体" pitchFamily="2" charset="-122"/>
                <a:ea typeface="黑体" pitchFamily="2" charset="-122"/>
              </a:rPr>
              <a:t>3:CXin</a:t>
            </a:r>
          </a:p>
          <a:p>
            <a:pPr eaLnBrk="1" hangingPunct="1">
              <a:lnSpc>
                <a:spcPct val="100000"/>
              </a:lnSpc>
              <a:spcBef>
                <a:spcPct val="0"/>
              </a:spcBef>
            </a:pPr>
            <a:r>
              <a:rPr lang="en-US" altLang="zh-CN" sz="1600" dirty="0">
                <a:latin typeface="黑体" pitchFamily="2" charset="-122"/>
                <a:ea typeface="黑体" pitchFamily="2" charset="-122"/>
              </a:rPr>
              <a:t>4:DXin</a:t>
            </a:r>
          </a:p>
          <a:p>
            <a:pPr eaLnBrk="1" hangingPunct="1">
              <a:lnSpc>
                <a:spcPct val="100000"/>
              </a:lnSpc>
              <a:spcBef>
                <a:spcPct val="0"/>
              </a:spcBef>
            </a:pPr>
            <a:r>
              <a:rPr lang="en-US" altLang="zh-CN" sz="1600" dirty="0">
                <a:latin typeface="黑体" pitchFamily="2" charset="-122"/>
                <a:ea typeface="黑体" pitchFamily="2" charset="-122"/>
              </a:rPr>
              <a:t>5:SIin</a:t>
            </a:r>
          </a:p>
          <a:p>
            <a:pPr eaLnBrk="1" hangingPunct="1">
              <a:lnSpc>
                <a:spcPct val="100000"/>
              </a:lnSpc>
              <a:spcBef>
                <a:spcPct val="0"/>
              </a:spcBef>
            </a:pPr>
            <a:r>
              <a:rPr lang="en-US" altLang="zh-CN" sz="1600" dirty="0">
                <a:latin typeface="黑体" pitchFamily="2" charset="-122"/>
                <a:ea typeface="黑体" pitchFamily="2" charset="-122"/>
              </a:rPr>
              <a:t>6:DIin</a:t>
            </a:r>
          </a:p>
          <a:p>
            <a:pPr eaLnBrk="1" hangingPunct="1">
              <a:lnSpc>
                <a:spcPct val="100000"/>
              </a:lnSpc>
              <a:spcBef>
                <a:spcPct val="0"/>
              </a:spcBef>
            </a:pPr>
            <a:r>
              <a:rPr lang="en-US" altLang="zh-CN" sz="1600" dirty="0">
                <a:latin typeface="黑体" pitchFamily="2" charset="-122"/>
                <a:ea typeface="黑体" pitchFamily="2" charset="-122"/>
              </a:rPr>
              <a:t>7:BPin</a:t>
            </a:r>
          </a:p>
          <a:p>
            <a:pPr eaLnBrk="1" hangingPunct="1">
              <a:lnSpc>
                <a:spcPct val="100000"/>
              </a:lnSpc>
              <a:spcBef>
                <a:spcPct val="0"/>
              </a:spcBef>
            </a:pPr>
            <a:r>
              <a:rPr lang="en-US" altLang="zh-CN" sz="1600" dirty="0">
                <a:latin typeface="黑体" pitchFamily="2" charset="-122"/>
                <a:ea typeface="黑体" pitchFamily="2" charset="-122"/>
              </a:rPr>
              <a:t>8:SPin</a:t>
            </a:r>
          </a:p>
          <a:p>
            <a:pPr eaLnBrk="1" hangingPunct="1">
              <a:lnSpc>
                <a:spcPct val="100000"/>
              </a:lnSpc>
              <a:spcBef>
                <a:spcPct val="0"/>
              </a:spcBef>
            </a:pPr>
            <a:r>
              <a:rPr lang="en-US" altLang="zh-CN" sz="1600" dirty="0">
                <a:latin typeface="黑体" pitchFamily="2" charset="-122"/>
                <a:ea typeface="黑体" pitchFamily="2" charset="-122"/>
              </a:rPr>
              <a:t>9:Sin</a:t>
            </a:r>
          </a:p>
          <a:p>
            <a:pPr eaLnBrk="1" hangingPunct="1">
              <a:lnSpc>
                <a:spcPct val="100000"/>
              </a:lnSpc>
              <a:spcBef>
                <a:spcPct val="0"/>
              </a:spcBef>
            </a:pPr>
            <a:r>
              <a:rPr lang="en-US" altLang="zh-CN" sz="1600" dirty="0">
                <a:latin typeface="黑体" pitchFamily="2" charset="-122"/>
                <a:ea typeface="黑体" pitchFamily="2" charset="-122"/>
              </a:rPr>
              <a:t>A:Tin B:PCin</a:t>
            </a:r>
          </a:p>
          <a:p>
            <a:pPr eaLnBrk="1" hangingPunct="1">
              <a:lnSpc>
                <a:spcPct val="100000"/>
              </a:lnSpc>
              <a:spcBef>
                <a:spcPct val="0"/>
              </a:spcBef>
            </a:pPr>
            <a:r>
              <a:rPr lang="en-US" altLang="zh-CN" sz="1600" dirty="0">
                <a:latin typeface="黑体" pitchFamily="2" charset="-122"/>
                <a:ea typeface="黑体" pitchFamily="2" charset="-122"/>
              </a:rPr>
              <a:t>C:PSWin D:DRin</a:t>
            </a:r>
          </a:p>
          <a:p>
            <a:pPr eaLnBrk="1" hangingPunct="1">
              <a:lnSpc>
                <a:spcPct val="100000"/>
              </a:lnSpc>
              <a:spcBef>
                <a:spcPct val="0"/>
              </a:spcBef>
            </a:pPr>
            <a:r>
              <a:rPr lang="en-US" altLang="zh-CN" sz="1600" dirty="0">
                <a:latin typeface="黑体" pitchFamily="2" charset="-122"/>
                <a:ea typeface="黑体" pitchFamily="2" charset="-122"/>
              </a:rPr>
              <a:t>E:Rxin</a:t>
            </a:r>
          </a:p>
          <a:p>
            <a:pPr eaLnBrk="1" hangingPunct="1">
              <a:lnSpc>
                <a:spcPct val="100000"/>
              </a:lnSpc>
              <a:spcBef>
                <a:spcPct val="0"/>
              </a:spcBef>
            </a:pPr>
            <a:r>
              <a:rPr lang="en-US" altLang="zh-CN" sz="1600" dirty="0">
                <a:latin typeface="黑体" pitchFamily="2" charset="-122"/>
                <a:ea typeface="黑体" pitchFamily="2" charset="-122"/>
              </a:rPr>
              <a:t>F:Ryin</a:t>
            </a: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3442" name="Text Box 29"/>
          <p:cNvSpPr txBox="1">
            <a:spLocks noChangeArrowheads="1"/>
          </p:cNvSpPr>
          <p:nvPr/>
        </p:nvSpPr>
        <p:spPr bwMode="auto">
          <a:xfrm>
            <a:off x="4041775" y="2208213"/>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1:DR→DB</a:t>
            </a:r>
          </a:p>
          <a:p>
            <a:pPr eaLnBrk="1" hangingPunct="1">
              <a:lnSpc>
                <a:spcPct val="100000"/>
              </a:lnSpc>
              <a:spcBef>
                <a:spcPct val="0"/>
              </a:spcBef>
            </a:pPr>
            <a:r>
              <a:rPr lang="en-US" altLang="zh-CN" sz="1600" dirty="0">
                <a:latin typeface="黑体" pitchFamily="2" charset="-122"/>
                <a:ea typeface="黑体" pitchFamily="2" charset="-122"/>
              </a:rPr>
              <a:t>2:DB→DR</a:t>
            </a: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3443" name="Text Box 30"/>
          <p:cNvSpPr txBox="1">
            <a:spLocks noChangeArrowheads="1"/>
          </p:cNvSpPr>
          <p:nvPr/>
        </p:nvSpPr>
        <p:spPr bwMode="auto">
          <a:xfrm>
            <a:off x="5172075" y="2208213"/>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1:AR→AB</a:t>
            </a:r>
          </a:p>
          <a:p>
            <a:pPr eaLnBrk="1" hangingPunct="1">
              <a:lnSpc>
                <a:spcPct val="100000"/>
              </a:lnSpc>
              <a:spcBef>
                <a:spcPct val="0"/>
              </a:spcBef>
            </a:pPr>
            <a:r>
              <a:rPr lang="en-US" altLang="zh-CN" sz="1600" dirty="0">
                <a:latin typeface="黑体" pitchFamily="2" charset="-122"/>
                <a:ea typeface="黑体" pitchFamily="2" charset="-122"/>
              </a:rPr>
              <a:t>2:ARin</a:t>
            </a:r>
          </a:p>
          <a:p>
            <a:pPr eaLnBrk="1" hangingPunct="1">
              <a:lnSpc>
                <a:spcPct val="100000"/>
              </a:lnSpc>
              <a:spcBef>
                <a:spcPct val="0"/>
              </a:spcBef>
            </a:pPr>
            <a:r>
              <a:rPr lang="en-US" altLang="zh-CN" sz="1600" dirty="0">
                <a:latin typeface="黑体" pitchFamily="2" charset="-122"/>
                <a:ea typeface="黑体" pitchFamily="2" charset="-122"/>
              </a:rPr>
              <a:t>3:DRin</a:t>
            </a: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3444" name="Text Box 31"/>
          <p:cNvSpPr txBox="1">
            <a:spLocks noChangeArrowheads="1"/>
          </p:cNvSpPr>
          <p:nvPr/>
        </p:nvSpPr>
        <p:spPr bwMode="auto">
          <a:xfrm>
            <a:off x="6281738" y="2208213"/>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01:ADD</a:t>
            </a:r>
          </a:p>
          <a:p>
            <a:pPr eaLnBrk="1" hangingPunct="1">
              <a:lnSpc>
                <a:spcPct val="100000"/>
              </a:lnSpc>
              <a:spcBef>
                <a:spcPct val="0"/>
              </a:spcBef>
            </a:pPr>
            <a:r>
              <a:rPr lang="en-US" altLang="zh-CN" sz="1600" dirty="0">
                <a:latin typeface="黑体" pitchFamily="2" charset="-122"/>
                <a:ea typeface="黑体" pitchFamily="2" charset="-122"/>
              </a:rPr>
              <a:t>02:ADC</a:t>
            </a:r>
          </a:p>
          <a:p>
            <a:pPr eaLnBrk="1" hangingPunct="1">
              <a:lnSpc>
                <a:spcPct val="100000"/>
              </a:lnSpc>
              <a:spcBef>
                <a:spcPct val="0"/>
              </a:spcBef>
            </a:pPr>
            <a:r>
              <a:rPr lang="en-US" altLang="zh-CN" sz="1600" dirty="0">
                <a:latin typeface="黑体" pitchFamily="2" charset="-122"/>
                <a:ea typeface="黑体" pitchFamily="2" charset="-122"/>
              </a:rPr>
              <a:t>03:SUB</a:t>
            </a:r>
          </a:p>
          <a:p>
            <a:pPr eaLnBrk="1" hangingPunct="1">
              <a:lnSpc>
                <a:spcPct val="100000"/>
              </a:lnSpc>
              <a:spcBef>
                <a:spcPct val="0"/>
              </a:spcBef>
            </a:pPr>
            <a:r>
              <a:rPr lang="en-US" altLang="zh-CN" sz="1600" dirty="0">
                <a:latin typeface="黑体" pitchFamily="2" charset="-122"/>
                <a:ea typeface="黑体" pitchFamily="2" charset="-122"/>
              </a:rPr>
              <a:t>04:SUBB</a:t>
            </a:r>
          </a:p>
          <a:p>
            <a:pPr eaLnBrk="1" hangingPunct="1">
              <a:lnSpc>
                <a:spcPct val="100000"/>
              </a:lnSpc>
              <a:spcBef>
                <a:spcPct val="0"/>
              </a:spcBef>
            </a:pPr>
            <a:r>
              <a:rPr lang="en-US" altLang="zh-CN" sz="1600" dirty="0">
                <a:latin typeface="黑体" pitchFamily="2" charset="-122"/>
                <a:ea typeface="黑体" pitchFamily="2" charset="-122"/>
              </a:rPr>
              <a:t>05:AND</a:t>
            </a:r>
          </a:p>
          <a:p>
            <a:pPr eaLnBrk="1" hangingPunct="1">
              <a:lnSpc>
                <a:spcPct val="100000"/>
              </a:lnSpc>
              <a:spcBef>
                <a:spcPct val="0"/>
              </a:spcBef>
            </a:pPr>
            <a:r>
              <a:rPr lang="en-US" altLang="zh-CN" sz="1600" dirty="0">
                <a:latin typeface="黑体" pitchFamily="2" charset="-122"/>
                <a:ea typeface="黑体" pitchFamily="2" charset="-122"/>
              </a:rPr>
              <a:t>06:OR</a:t>
            </a:r>
          </a:p>
          <a:p>
            <a:pPr eaLnBrk="1" hangingPunct="1">
              <a:lnSpc>
                <a:spcPct val="100000"/>
              </a:lnSpc>
              <a:spcBef>
                <a:spcPct val="0"/>
              </a:spcBef>
            </a:pPr>
            <a:r>
              <a:rPr lang="en-US" altLang="zh-CN" sz="1600" dirty="0">
                <a:latin typeface="黑体" pitchFamily="2" charset="-122"/>
                <a:ea typeface="黑体" pitchFamily="2" charset="-122"/>
              </a:rPr>
              <a:t>07:XOR</a:t>
            </a:r>
          </a:p>
          <a:p>
            <a:pPr eaLnBrk="1" hangingPunct="1">
              <a:lnSpc>
                <a:spcPct val="100000"/>
              </a:lnSpc>
              <a:spcBef>
                <a:spcPct val="0"/>
              </a:spcBef>
            </a:pPr>
            <a:r>
              <a:rPr lang="en-US" altLang="zh-CN" sz="1600" dirty="0">
                <a:latin typeface="黑体" pitchFamily="2" charset="-122"/>
                <a:ea typeface="黑体" pitchFamily="2" charset="-122"/>
              </a:rPr>
              <a:t>08:SAL</a:t>
            </a:r>
          </a:p>
          <a:p>
            <a:pPr eaLnBrk="1" hangingPunct="1">
              <a:lnSpc>
                <a:spcPct val="100000"/>
              </a:lnSpc>
              <a:spcBef>
                <a:spcPct val="0"/>
              </a:spcBef>
            </a:pPr>
            <a:r>
              <a:rPr lang="en-US" altLang="zh-CN" sz="1600" dirty="0">
                <a:latin typeface="黑体" pitchFamily="2" charset="-122"/>
                <a:ea typeface="黑体" pitchFamily="2" charset="-122"/>
              </a:rPr>
              <a:t>09:SAR</a:t>
            </a:r>
          </a:p>
          <a:p>
            <a:pPr eaLnBrk="1" hangingPunct="1">
              <a:lnSpc>
                <a:spcPct val="100000"/>
              </a:lnSpc>
              <a:spcBef>
                <a:spcPct val="0"/>
              </a:spcBef>
            </a:pPr>
            <a:r>
              <a:rPr lang="en-US" altLang="zh-CN" sz="1600" dirty="0">
                <a:latin typeface="黑体" pitchFamily="2" charset="-122"/>
                <a:ea typeface="黑体" pitchFamily="2" charset="-122"/>
              </a:rPr>
              <a:t>0A:SHR 0B:ROL</a:t>
            </a:r>
          </a:p>
          <a:p>
            <a:pPr eaLnBrk="1" hangingPunct="1">
              <a:lnSpc>
                <a:spcPct val="100000"/>
              </a:lnSpc>
              <a:spcBef>
                <a:spcPct val="0"/>
              </a:spcBef>
            </a:pPr>
            <a:r>
              <a:rPr lang="en-US" altLang="zh-CN" sz="1600" dirty="0">
                <a:latin typeface="黑体" pitchFamily="2" charset="-122"/>
                <a:ea typeface="黑体" pitchFamily="2" charset="-122"/>
              </a:rPr>
              <a:t>0C:ROR 0D:RCL</a:t>
            </a:r>
          </a:p>
          <a:p>
            <a:pPr eaLnBrk="1" hangingPunct="1">
              <a:lnSpc>
                <a:spcPct val="100000"/>
              </a:lnSpc>
              <a:spcBef>
                <a:spcPct val="0"/>
              </a:spcBef>
            </a:pPr>
            <a:r>
              <a:rPr lang="en-US" altLang="zh-CN" sz="1600" dirty="0">
                <a:latin typeface="黑体" pitchFamily="2" charset="-122"/>
                <a:ea typeface="黑体" pitchFamily="2" charset="-122"/>
              </a:rPr>
              <a:t>0E:RCR</a:t>
            </a:r>
          </a:p>
          <a:p>
            <a:pPr eaLnBrk="1" hangingPunct="1">
              <a:lnSpc>
                <a:spcPct val="100000"/>
              </a:lnSpc>
              <a:spcBef>
                <a:spcPct val="0"/>
              </a:spcBef>
            </a:pPr>
            <a:r>
              <a:rPr lang="en-US" altLang="zh-CN" sz="1600" dirty="0">
                <a:latin typeface="黑体" pitchFamily="2" charset="-122"/>
                <a:ea typeface="黑体" pitchFamily="2" charset="-122"/>
              </a:rPr>
              <a:t> </a:t>
            </a: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3445" name="Text Box 32"/>
          <p:cNvSpPr txBox="1">
            <a:spLocks noChangeArrowheads="1"/>
          </p:cNvSpPr>
          <p:nvPr/>
        </p:nvSpPr>
        <p:spPr bwMode="auto">
          <a:xfrm>
            <a:off x="7440613" y="2208213"/>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1:+2DI</a:t>
            </a:r>
          </a:p>
          <a:p>
            <a:pPr eaLnBrk="1" hangingPunct="1">
              <a:lnSpc>
                <a:spcPct val="100000"/>
              </a:lnSpc>
              <a:spcBef>
                <a:spcPct val="0"/>
              </a:spcBef>
            </a:pPr>
            <a:r>
              <a:rPr lang="en-US" altLang="zh-CN" sz="1600" dirty="0">
                <a:latin typeface="黑体" pitchFamily="2" charset="-122"/>
                <a:ea typeface="黑体" pitchFamily="2" charset="-122"/>
              </a:rPr>
              <a:t>2:-2DI</a:t>
            </a:r>
          </a:p>
          <a:p>
            <a:pPr eaLnBrk="1" hangingPunct="1">
              <a:lnSpc>
                <a:spcPct val="100000"/>
              </a:lnSpc>
              <a:spcBef>
                <a:spcPct val="0"/>
              </a:spcBef>
            </a:pPr>
            <a:r>
              <a:rPr lang="en-US" altLang="zh-CN" sz="1600" dirty="0">
                <a:latin typeface="黑体" pitchFamily="2" charset="-122"/>
                <a:ea typeface="黑体" pitchFamily="2" charset="-122"/>
              </a:rPr>
              <a:t>3:+2SP</a:t>
            </a:r>
          </a:p>
          <a:p>
            <a:pPr eaLnBrk="1" hangingPunct="1">
              <a:lnSpc>
                <a:spcPct val="100000"/>
              </a:lnSpc>
              <a:spcBef>
                <a:spcPct val="0"/>
              </a:spcBef>
            </a:pPr>
            <a:r>
              <a:rPr lang="en-US" altLang="zh-CN" sz="1600" dirty="0">
                <a:latin typeface="黑体" pitchFamily="2" charset="-122"/>
                <a:ea typeface="黑体" pitchFamily="2" charset="-122"/>
              </a:rPr>
              <a:t>4:-2SP</a:t>
            </a:r>
          </a:p>
          <a:p>
            <a:pPr eaLnBrk="1" hangingPunct="1">
              <a:lnSpc>
                <a:spcPct val="100000"/>
              </a:lnSpc>
              <a:spcBef>
                <a:spcPct val="0"/>
              </a:spcBef>
            </a:pPr>
            <a:r>
              <a:rPr lang="en-US" altLang="zh-CN" sz="1600" dirty="0">
                <a:latin typeface="黑体" pitchFamily="2" charset="-122"/>
                <a:ea typeface="黑体" pitchFamily="2" charset="-122"/>
              </a:rPr>
              <a:t>5:+2PC</a:t>
            </a:r>
          </a:p>
          <a:p>
            <a:pPr eaLnBrk="1" hangingPunct="1">
              <a:lnSpc>
                <a:spcPct val="100000"/>
              </a:lnSpc>
              <a:spcBef>
                <a:spcPct val="0"/>
              </a:spcBef>
            </a:pPr>
            <a:r>
              <a:rPr lang="en-US" altLang="zh-CN" sz="1600" dirty="0">
                <a:latin typeface="黑体" pitchFamily="2" charset="-122"/>
                <a:ea typeface="黑体" pitchFamily="2" charset="-122"/>
              </a:rPr>
              <a:t>6:0→PC</a:t>
            </a:r>
          </a:p>
          <a:p>
            <a:pPr eaLnBrk="1" hangingPunct="1">
              <a:lnSpc>
                <a:spcPct val="100000"/>
              </a:lnSpc>
              <a:spcBef>
                <a:spcPct val="0"/>
              </a:spcBef>
            </a:pPr>
            <a:r>
              <a:rPr lang="en-US" altLang="zh-CN" sz="1600" dirty="0">
                <a:latin typeface="黑体" pitchFamily="2" charset="-122"/>
                <a:ea typeface="黑体" pitchFamily="2" charset="-122"/>
              </a:rPr>
              <a:t>7:-1CT</a:t>
            </a:r>
          </a:p>
          <a:p>
            <a:pPr eaLnBrk="1" hangingPunct="1">
              <a:lnSpc>
                <a:spcPct val="100000"/>
              </a:lnSpc>
              <a:spcBef>
                <a:spcPct val="0"/>
              </a:spcBef>
            </a:pPr>
            <a:r>
              <a:rPr lang="en-US" altLang="zh-CN" sz="1600" dirty="0">
                <a:latin typeface="黑体" pitchFamily="2" charset="-122"/>
                <a:ea typeface="黑体" pitchFamily="2" charset="-122"/>
              </a:rPr>
              <a:t>8:+1CT</a:t>
            </a:r>
          </a:p>
          <a:p>
            <a:pPr eaLnBrk="1" hangingPunct="1">
              <a:lnSpc>
                <a:spcPct val="100000"/>
              </a:lnSpc>
              <a:spcBef>
                <a:spcPct val="0"/>
              </a:spcBef>
            </a:pPr>
            <a:r>
              <a:rPr lang="en-US" altLang="zh-CN" sz="1600" dirty="0">
                <a:latin typeface="黑体" pitchFamily="2" charset="-122"/>
                <a:ea typeface="黑体" pitchFamily="2" charset="-122"/>
              </a:rPr>
              <a:t>9:0→CT</a:t>
            </a:r>
          </a:p>
        </p:txBody>
      </p:sp>
      <p:sp>
        <p:nvSpPr>
          <p:cNvPr id="103446" name="AutoShape 6">
            <a:hlinkClick r:id="rId2" action="ppaction://hlinksldjump"/>
          </p:cNvPr>
          <p:cNvSpPr>
            <a:spLocks noChangeArrowheads="1"/>
          </p:cNvSpPr>
          <p:nvPr/>
        </p:nvSpPr>
        <p:spPr bwMode="auto">
          <a:xfrm>
            <a:off x="7315200" y="533400"/>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a:solidFill>
                  <a:schemeClr val="bg1"/>
                </a:solidFill>
                <a:latin typeface="宋体" pitchFamily="2" charset="-122"/>
                <a:ea typeface="宋体" pitchFamily="2" charset="-122"/>
              </a:rPr>
              <a:t>对照图</a:t>
            </a:r>
            <a:endParaRPr kumimoji="1" lang="zh-CN" altLang="en-US" sz="1800" u="sng">
              <a:solidFill>
                <a:srgbClr val="008000"/>
              </a:solidFill>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ChangeArrowheads="1"/>
          </p:cNvSpPr>
          <p:nvPr/>
        </p:nvSpPr>
        <p:spPr bwMode="auto">
          <a:xfrm>
            <a:off x="647700" y="45720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6.5.6 </a:t>
            </a:r>
            <a:r>
              <a:rPr lang="zh-CN" altLang="en-US">
                <a:solidFill>
                  <a:srgbClr val="990000"/>
                </a:solidFill>
                <a:latin typeface="黑体" pitchFamily="2" charset="-122"/>
                <a:ea typeface="黑体" pitchFamily="2" charset="-122"/>
              </a:rPr>
              <a:t>模型机微程序控制器举例</a:t>
            </a:r>
            <a:r>
              <a:rPr lang="zh-CN" altLang="en-US">
                <a:latin typeface="黑体" pitchFamily="2" charset="-122"/>
                <a:ea typeface="黑体" pitchFamily="2" charset="-122"/>
              </a:rPr>
              <a:t> </a:t>
            </a:r>
          </a:p>
        </p:txBody>
      </p:sp>
      <p:sp>
        <p:nvSpPr>
          <p:cNvPr id="104451" name="Text Box 9"/>
          <p:cNvSpPr txBox="1">
            <a:spLocks noChangeArrowheads="1"/>
          </p:cNvSpPr>
          <p:nvPr/>
        </p:nvSpPr>
        <p:spPr bwMode="auto">
          <a:xfrm>
            <a:off x="1600200" y="1938338"/>
            <a:ext cx="1158875"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7:</a:t>
            </a:r>
            <a:r>
              <a:rPr lang="zh-CN" altLang="en-US" sz="1600">
                <a:latin typeface="黑体" pitchFamily="2" charset="-122"/>
                <a:ea typeface="黑体" pitchFamily="2" charset="-122"/>
              </a:rPr>
              <a:t>其它</a:t>
            </a:r>
            <a:endParaRPr lang="en-US" altLang="en-US" sz="1600" dirty="0">
              <a:latin typeface="黑体" pitchFamily="2" charset="-122"/>
              <a:ea typeface="黑体" pitchFamily="2" charset="-122"/>
            </a:endParaRPr>
          </a:p>
        </p:txBody>
      </p:sp>
      <p:sp>
        <p:nvSpPr>
          <p:cNvPr id="104452" name="Text Box 10"/>
          <p:cNvSpPr txBox="1">
            <a:spLocks noChangeArrowheads="1"/>
          </p:cNvSpPr>
          <p:nvPr/>
        </p:nvSpPr>
        <p:spPr bwMode="auto">
          <a:xfrm>
            <a:off x="2759075" y="1938338"/>
            <a:ext cx="1882775"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8:</a:t>
            </a:r>
            <a:r>
              <a:rPr lang="zh-CN" altLang="en-US" sz="1600">
                <a:latin typeface="黑体" pitchFamily="2" charset="-122"/>
                <a:ea typeface="黑体" pitchFamily="2" charset="-122"/>
              </a:rPr>
              <a:t>次地址 </a:t>
            </a:r>
            <a:r>
              <a:rPr lang="en-US" altLang="zh-CN" sz="1600" dirty="0">
                <a:latin typeface="黑体" pitchFamily="2" charset="-122"/>
                <a:ea typeface="黑体" pitchFamily="2" charset="-122"/>
              </a:rPr>
              <a:t>NA</a:t>
            </a:r>
          </a:p>
        </p:txBody>
      </p:sp>
      <p:sp>
        <p:nvSpPr>
          <p:cNvPr id="104453" name="Text Box 11"/>
          <p:cNvSpPr txBox="1">
            <a:spLocks noChangeArrowheads="1"/>
          </p:cNvSpPr>
          <p:nvPr/>
        </p:nvSpPr>
        <p:spPr bwMode="auto">
          <a:xfrm>
            <a:off x="4641850" y="1938338"/>
            <a:ext cx="1238250" cy="252412"/>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9:NAC</a:t>
            </a:r>
            <a:endParaRPr lang="en-US" altLang="en-US" sz="1600" dirty="0">
              <a:latin typeface="黑体" pitchFamily="2" charset="-122"/>
              <a:ea typeface="黑体" pitchFamily="2" charset="-122"/>
            </a:endParaRPr>
          </a:p>
        </p:txBody>
      </p:sp>
      <p:sp>
        <p:nvSpPr>
          <p:cNvPr id="104454" name="Text Box 15"/>
          <p:cNvSpPr txBox="1">
            <a:spLocks noChangeArrowheads="1"/>
          </p:cNvSpPr>
          <p:nvPr/>
        </p:nvSpPr>
        <p:spPr bwMode="auto">
          <a:xfrm>
            <a:off x="1600200" y="1647825"/>
            <a:ext cx="1158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4455" name="Text Box 16"/>
          <p:cNvSpPr txBox="1">
            <a:spLocks noChangeArrowheads="1"/>
          </p:cNvSpPr>
          <p:nvPr/>
        </p:nvSpPr>
        <p:spPr bwMode="auto">
          <a:xfrm>
            <a:off x="2759075" y="1647825"/>
            <a:ext cx="18827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9</a:t>
            </a:r>
            <a:r>
              <a:rPr lang="zh-CN" altLang="en-US" sz="1600">
                <a:latin typeface="黑体" pitchFamily="2" charset="-122"/>
                <a:ea typeface="黑体" pitchFamily="2" charset="-122"/>
              </a:rPr>
              <a:t>位</a:t>
            </a:r>
          </a:p>
        </p:txBody>
      </p:sp>
      <p:sp>
        <p:nvSpPr>
          <p:cNvPr id="104456" name="Text Box 17"/>
          <p:cNvSpPr txBox="1">
            <a:spLocks noChangeArrowheads="1"/>
          </p:cNvSpPr>
          <p:nvPr/>
        </p:nvSpPr>
        <p:spPr bwMode="auto">
          <a:xfrm>
            <a:off x="4641850" y="1647825"/>
            <a:ext cx="123825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4457" name="Text Box 21"/>
          <p:cNvSpPr txBox="1">
            <a:spLocks noChangeArrowheads="1"/>
          </p:cNvSpPr>
          <p:nvPr/>
        </p:nvSpPr>
        <p:spPr bwMode="auto">
          <a:xfrm>
            <a:off x="1741488" y="2293938"/>
            <a:ext cx="1158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1:MMRD</a:t>
            </a:r>
          </a:p>
          <a:p>
            <a:pPr eaLnBrk="1" hangingPunct="1">
              <a:lnSpc>
                <a:spcPct val="100000"/>
              </a:lnSpc>
              <a:spcBef>
                <a:spcPct val="0"/>
              </a:spcBef>
            </a:pPr>
            <a:r>
              <a:rPr lang="en-US" altLang="zh-CN" sz="1600" dirty="0">
                <a:latin typeface="黑体" pitchFamily="2" charset="-122"/>
                <a:ea typeface="黑体" pitchFamily="2" charset="-122"/>
              </a:rPr>
              <a:t>2:MMWR</a:t>
            </a:r>
          </a:p>
          <a:p>
            <a:pPr eaLnBrk="1" hangingPunct="1">
              <a:lnSpc>
                <a:spcPct val="100000"/>
              </a:lnSpc>
              <a:spcBef>
                <a:spcPct val="0"/>
              </a:spcBef>
            </a:pPr>
            <a:r>
              <a:rPr lang="en-US" altLang="zh-CN" sz="1600" dirty="0">
                <a:latin typeface="黑体" pitchFamily="2" charset="-122"/>
                <a:ea typeface="黑体" pitchFamily="2" charset="-122"/>
              </a:rPr>
              <a:t>3:IORD</a:t>
            </a:r>
          </a:p>
          <a:p>
            <a:pPr eaLnBrk="1" hangingPunct="1">
              <a:lnSpc>
                <a:spcPct val="100000"/>
              </a:lnSpc>
              <a:spcBef>
                <a:spcPct val="0"/>
              </a:spcBef>
            </a:pPr>
            <a:r>
              <a:rPr lang="en-US" altLang="zh-CN" sz="1600" dirty="0">
                <a:latin typeface="黑体" pitchFamily="2" charset="-122"/>
                <a:ea typeface="黑体" pitchFamily="2" charset="-122"/>
              </a:rPr>
              <a:t>4:IOWR</a:t>
            </a:r>
          </a:p>
          <a:p>
            <a:pPr eaLnBrk="1" hangingPunct="1">
              <a:lnSpc>
                <a:spcPct val="100000"/>
              </a:lnSpc>
              <a:spcBef>
                <a:spcPct val="0"/>
              </a:spcBef>
            </a:pPr>
            <a:r>
              <a:rPr lang="en-US" altLang="zh-CN" sz="1600" dirty="0">
                <a:latin typeface="黑体" pitchFamily="2" charset="-122"/>
                <a:ea typeface="黑体" pitchFamily="2" charset="-122"/>
              </a:rPr>
              <a:t>5:INTA</a:t>
            </a:r>
          </a:p>
          <a:p>
            <a:pPr eaLnBrk="1" hangingPunct="1">
              <a:lnSpc>
                <a:spcPct val="100000"/>
              </a:lnSpc>
              <a:spcBef>
                <a:spcPct val="0"/>
              </a:spcBef>
            </a:pPr>
            <a:r>
              <a:rPr lang="en-US" altLang="zh-CN" sz="1600" dirty="0">
                <a:latin typeface="黑体" pitchFamily="2" charset="-122"/>
                <a:ea typeface="黑体" pitchFamily="2" charset="-122"/>
              </a:rPr>
              <a:t>6:DMAA</a:t>
            </a:r>
          </a:p>
          <a:p>
            <a:pPr eaLnBrk="1" hangingPunct="1">
              <a:lnSpc>
                <a:spcPct val="100000"/>
              </a:lnSpc>
              <a:spcBef>
                <a:spcPct val="0"/>
              </a:spcBef>
            </a:pPr>
            <a:r>
              <a:rPr lang="en-US" altLang="zh-CN" sz="1600" dirty="0">
                <a:latin typeface="黑体" pitchFamily="2" charset="-122"/>
                <a:ea typeface="黑体" pitchFamily="2" charset="-122"/>
              </a:rPr>
              <a:t>7:0→AX</a:t>
            </a:r>
          </a:p>
          <a:p>
            <a:pPr eaLnBrk="1" hangingPunct="1">
              <a:lnSpc>
                <a:spcPct val="100000"/>
              </a:lnSpc>
              <a:spcBef>
                <a:spcPct val="0"/>
              </a:spcBef>
            </a:pPr>
            <a:r>
              <a:rPr lang="en-US" altLang="zh-CN" sz="1600" dirty="0">
                <a:latin typeface="黑体" pitchFamily="2" charset="-122"/>
                <a:ea typeface="黑体" pitchFamily="2" charset="-122"/>
              </a:rPr>
              <a:t>8:1→AX</a:t>
            </a:r>
          </a:p>
        </p:txBody>
      </p:sp>
      <p:sp>
        <p:nvSpPr>
          <p:cNvPr id="104458" name="Text Box 24"/>
          <p:cNvSpPr txBox="1">
            <a:spLocks noChangeArrowheads="1"/>
          </p:cNvSpPr>
          <p:nvPr/>
        </p:nvSpPr>
        <p:spPr bwMode="auto">
          <a:xfrm>
            <a:off x="4968875" y="2293938"/>
            <a:ext cx="14700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a:t>
            </a:r>
            <a:r>
              <a:rPr lang="zh-CN" altLang="en-US" sz="1600">
                <a:latin typeface="黑体" pitchFamily="2" charset="-122"/>
                <a:ea typeface="黑体" pitchFamily="2" charset="-122"/>
              </a:rPr>
              <a:t>顺序</a:t>
            </a:r>
            <a:endParaRPr lang="zh-CN" altLang="en-US">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t>
            </a:r>
            <a:r>
              <a:rPr lang="zh-CN" altLang="en-US" sz="1600">
                <a:latin typeface="黑体" pitchFamily="2" charset="-122"/>
                <a:ea typeface="黑体" pitchFamily="2" charset="-122"/>
              </a:rPr>
              <a:t>无条件转移</a:t>
            </a:r>
          </a:p>
          <a:p>
            <a:pPr eaLnBrk="1" hangingPunct="1">
              <a:lnSpc>
                <a:spcPct val="100000"/>
              </a:lnSpc>
              <a:spcBef>
                <a:spcPct val="0"/>
              </a:spcBef>
            </a:pPr>
            <a:r>
              <a:rPr lang="en-US" altLang="zh-CN" sz="1600" dirty="0">
                <a:latin typeface="黑体" pitchFamily="2" charset="-122"/>
                <a:ea typeface="黑体" pitchFamily="2" charset="-122"/>
              </a:rPr>
              <a:t>  </a:t>
            </a: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p:txBody>
      </p:sp>
      <p:grpSp>
        <p:nvGrpSpPr>
          <p:cNvPr id="104459" name="Group 31"/>
          <p:cNvGrpSpPr>
            <a:grpSpLocks/>
          </p:cNvGrpSpPr>
          <p:nvPr/>
        </p:nvGrpSpPr>
        <p:grpSpPr bwMode="auto">
          <a:xfrm>
            <a:off x="1943100" y="2565400"/>
            <a:ext cx="449263" cy="739775"/>
            <a:chOff x="1134" y="1562"/>
            <a:chExt cx="343" cy="466"/>
          </a:xfrm>
        </p:grpSpPr>
        <p:sp>
          <p:nvSpPr>
            <p:cNvPr id="104462" name="Line 27"/>
            <p:cNvSpPr>
              <a:spLocks noChangeShapeType="1"/>
            </p:cNvSpPr>
            <p:nvPr/>
          </p:nvSpPr>
          <p:spPr bwMode="auto">
            <a:xfrm>
              <a:off x="1134" y="1562"/>
              <a:ext cx="32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463" name="Line 28"/>
            <p:cNvSpPr>
              <a:spLocks noChangeShapeType="1"/>
            </p:cNvSpPr>
            <p:nvPr/>
          </p:nvSpPr>
          <p:spPr bwMode="auto">
            <a:xfrm>
              <a:off x="1139" y="1723"/>
              <a:ext cx="32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464" name="Line 29"/>
            <p:cNvSpPr>
              <a:spLocks noChangeShapeType="1"/>
            </p:cNvSpPr>
            <p:nvPr/>
          </p:nvSpPr>
          <p:spPr bwMode="auto">
            <a:xfrm>
              <a:off x="1145" y="1873"/>
              <a:ext cx="32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465" name="Line 30"/>
            <p:cNvSpPr>
              <a:spLocks noChangeShapeType="1"/>
            </p:cNvSpPr>
            <p:nvPr/>
          </p:nvSpPr>
          <p:spPr bwMode="auto">
            <a:xfrm>
              <a:off x="1150" y="2028"/>
              <a:ext cx="32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4460" name="Rectangle 12"/>
          <p:cNvSpPr>
            <a:spLocks noChangeArrowheads="1"/>
          </p:cNvSpPr>
          <p:nvPr/>
        </p:nvSpPr>
        <p:spPr bwMode="auto">
          <a:xfrm>
            <a:off x="817563" y="1066800"/>
            <a:ext cx="2122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微指令格式</a:t>
            </a:r>
            <a:r>
              <a:rPr lang="zh-CN" altLang="en-US">
                <a:latin typeface="黑体" pitchFamily="2" charset="-122"/>
                <a:ea typeface="黑体" pitchFamily="2" charset="-122"/>
              </a:rPr>
              <a:t> </a:t>
            </a:r>
          </a:p>
        </p:txBody>
      </p:sp>
      <p:sp>
        <p:nvSpPr>
          <p:cNvPr id="104461" name="AutoShape 6">
            <a:hlinkClick r:id="rId2" action="ppaction://hlinksldjump"/>
          </p:cNvPr>
          <p:cNvSpPr>
            <a:spLocks noChangeArrowheads="1"/>
          </p:cNvSpPr>
          <p:nvPr/>
        </p:nvSpPr>
        <p:spPr bwMode="auto">
          <a:xfrm>
            <a:off x="7315200" y="533400"/>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a:solidFill>
                  <a:schemeClr val="bg1"/>
                </a:solidFill>
                <a:latin typeface="宋体" pitchFamily="2" charset="-122"/>
                <a:ea typeface="宋体" pitchFamily="2" charset="-122"/>
              </a:rPr>
              <a:t>对照图</a:t>
            </a:r>
            <a:endParaRPr kumimoji="1" lang="zh-CN" altLang="en-US" sz="1800" u="sng">
              <a:solidFill>
                <a:srgbClr val="008000"/>
              </a:solidFill>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9"/>
          <p:cNvSpPr>
            <a:spLocks noChangeArrowheads="1"/>
          </p:cNvSpPr>
          <p:nvPr/>
        </p:nvSpPr>
        <p:spPr bwMode="auto">
          <a:xfrm>
            <a:off x="647700" y="45720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6.5.6 </a:t>
            </a:r>
            <a:r>
              <a:rPr lang="zh-CN" altLang="en-US">
                <a:solidFill>
                  <a:srgbClr val="990000"/>
                </a:solidFill>
                <a:latin typeface="黑体" pitchFamily="2" charset="-122"/>
                <a:ea typeface="黑体" pitchFamily="2" charset="-122"/>
              </a:rPr>
              <a:t>模型机微程序控制器举例</a:t>
            </a:r>
            <a:r>
              <a:rPr lang="zh-CN" altLang="en-US">
                <a:latin typeface="黑体" pitchFamily="2" charset="-122"/>
                <a:ea typeface="黑体" pitchFamily="2" charset="-122"/>
              </a:rPr>
              <a:t> </a:t>
            </a:r>
          </a:p>
        </p:txBody>
      </p:sp>
      <p:sp>
        <p:nvSpPr>
          <p:cNvPr id="105475" name="Rectangle 12"/>
          <p:cNvSpPr>
            <a:spLocks noChangeArrowheads="1"/>
          </p:cNvSpPr>
          <p:nvPr/>
        </p:nvSpPr>
        <p:spPr bwMode="auto">
          <a:xfrm>
            <a:off x="817563" y="1066800"/>
            <a:ext cx="283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微指令格式</a:t>
            </a:r>
            <a:r>
              <a:rPr lang="zh-CN" altLang="en-US">
                <a:latin typeface="黑体" pitchFamily="2" charset="-122"/>
                <a:ea typeface="黑体" pitchFamily="2" charset="-122"/>
              </a:rPr>
              <a:t> </a:t>
            </a:r>
          </a:p>
        </p:txBody>
      </p:sp>
      <p:sp>
        <p:nvSpPr>
          <p:cNvPr id="105476" name="Rectangle 40"/>
          <p:cNvSpPr>
            <a:spLocks noChangeArrowheads="1"/>
          </p:cNvSpPr>
          <p:nvPr/>
        </p:nvSpPr>
        <p:spPr bwMode="auto">
          <a:xfrm>
            <a:off x="1003300" y="1654175"/>
            <a:ext cx="8023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rIns="36000" anchor="ctr">
            <a:spAutoFit/>
          </a:bodyPr>
          <a:lstStyle/>
          <a:p>
            <a:pPr>
              <a:lnSpc>
                <a:spcPct val="100000"/>
              </a:lnSpc>
              <a:spcBef>
                <a:spcPct val="0"/>
              </a:spcBef>
            </a:pPr>
            <a:r>
              <a:rPr lang="en-US" altLang="zh-CN" dirty="0">
                <a:latin typeface="黑体" pitchFamily="2" charset="-122"/>
                <a:ea typeface="黑体" pitchFamily="2" charset="-122"/>
              </a:rPr>
              <a:t>  </a:t>
            </a:r>
            <a:r>
              <a:rPr lang="zh-CN" altLang="en-US" dirty="0">
                <a:latin typeface="黑体" pitchFamily="2" charset="-122"/>
                <a:ea typeface="黑体" pitchFamily="2" charset="-122"/>
              </a:rPr>
              <a:t>例如：</a:t>
            </a:r>
          </a:p>
          <a:p>
            <a:pPr>
              <a:lnSpc>
                <a:spcPct val="100000"/>
              </a:lnSpc>
              <a:spcBef>
                <a:spcPct val="0"/>
              </a:spcBef>
            </a:pPr>
            <a:r>
              <a:rPr lang="zh-CN" altLang="en-US" dirty="0">
                <a:latin typeface="黑体" pitchFamily="2" charset="-122"/>
                <a:ea typeface="黑体" pitchFamily="2" charset="-122"/>
              </a:rPr>
              <a:t>     </a:t>
            </a:r>
            <a:r>
              <a:rPr lang="zh-CN" altLang="en-US" dirty="0">
                <a:latin typeface="宋体" pitchFamily="2" charset="-122"/>
                <a:ea typeface="黑体" pitchFamily="2" charset="-122"/>
              </a:rPr>
              <a:t>“</a:t>
            </a:r>
            <a:r>
              <a:rPr lang="en-US" altLang="zh-CN" dirty="0">
                <a:solidFill>
                  <a:srgbClr val="FF0000"/>
                </a:solidFill>
                <a:latin typeface="黑体" pitchFamily="2" charset="-122"/>
                <a:ea typeface="黑体" pitchFamily="2" charset="-122"/>
              </a:rPr>
              <a:t>PC</a:t>
            </a:r>
            <a:r>
              <a:rPr lang="en-US" altLang="zh-CN" dirty="0">
                <a:solidFill>
                  <a:srgbClr val="FF0000"/>
                </a:solidFill>
                <a:latin typeface="黑体" pitchFamily="2" charset="-122"/>
                <a:ea typeface="黑体" pitchFamily="2" charset="-122"/>
                <a:sym typeface="Symbol" pitchFamily="18" charset="2"/>
              </a:rPr>
              <a:t></a:t>
            </a:r>
            <a:r>
              <a:rPr lang="en-US" altLang="zh-CN" dirty="0">
                <a:solidFill>
                  <a:srgbClr val="FF0000"/>
                </a:solidFill>
                <a:latin typeface="黑体" pitchFamily="2" charset="-122"/>
                <a:ea typeface="黑体" pitchFamily="2" charset="-122"/>
              </a:rPr>
              <a:t>IB</a:t>
            </a:r>
            <a:r>
              <a:rPr lang="zh-CN" altLang="en-US" dirty="0">
                <a:solidFill>
                  <a:srgbClr val="FF0000"/>
                </a:solidFill>
                <a:latin typeface="黑体" pitchFamily="2" charset="-122"/>
                <a:ea typeface="黑体" pitchFamily="2" charset="-122"/>
                <a:sym typeface="Symbol" pitchFamily="18" charset="2"/>
              </a:rPr>
              <a:t>，</a:t>
            </a:r>
            <a:r>
              <a:rPr lang="en-US" altLang="zh-CN" dirty="0">
                <a:solidFill>
                  <a:srgbClr val="FF0000"/>
                </a:solidFill>
                <a:latin typeface="黑体" pitchFamily="2" charset="-122"/>
                <a:ea typeface="黑体" pitchFamily="2" charset="-122"/>
                <a:sym typeface="Symbol" pitchFamily="18" charset="2"/>
              </a:rPr>
              <a:t>ARin</a:t>
            </a:r>
            <a:r>
              <a:rPr lang="en-US" altLang="zh-CN" dirty="0">
                <a:latin typeface="宋体" pitchFamily="2" charset="-122"/>
                <a:ea typeface="黑体" pitchFamily="2" charset="-122"/>
                <a:sym typeface="Symbol" pitchFamily="18" charset="2"/>
              </a:rPr>
              <a:t>”</a:t>
            </a:r>
            <a:r>
              <a:rPr lang="zh-CN" altLang="en-US" dirty="0">
                <a:latin typeface="黑体" pitchFamily="2" charset="-122"/>
                <a:ea typeface="黑体" pitchFamily="2" charset="-122"/>
                <a:sym typeface="Symbol" pitchFamily="18" charset="2"/>
              </a:rPr>
              <a:t>微操作，其微指令的前面部分为：</a:t>
            </a:r>
          </a:p>
        </p:txBody>
      </p:sp>
      <p:grpSp>
        <p:nvGrpSpPr>
          <p:cNvPr id="105477" name="Group 44"/>
          <p:cNvGrpSpPr>
            <a:grpSpLocks/>
          </p:cNvGrpSpPr>
          <p:nvPr/>
        </p:nvGrpSpPr>
        <p:grpSpPr bwMode="auto">
          <a:xfrm>
            <a:off x="1504950" y="2741613"/>
            <a:ext cx="6953250" cy="928687"/>
            <a:chOff x="948" y="1637"/>
            <a:chExt cx="4380" cy="585"/>
          </a:xfrm>
        </p:grpSpPr>
        <p:grpSp>
          <p:nvGrpSpPr>
            <p:cNvPr id="105479" name="Group 37"/>
            <p:cNvGrpSpPr>
              <a:grpSpLocks/>
            </p:cNvGrpSpPr>
            <p:nvPr/>
          </p:nvGrpSpPr>
          <p:grpSpPr bwMode="auto">
            <a:xfrm>
              <a:off x="948" y="1637"/>
              <a:ext cx="4380" cy="342"/>
              <a:chOff x="948" y="984"/>
              <a:chExt cx="4380" cy="342"/>
            </a:xfrm>
          </p:grpSpPr>
          <p:sp>
            <p:nvSpPr>
              <p:cNvPr id="105485" name="Text Box 25"/>
              <p:cNvSpPr txBox="1">
                <a:spLocks noChangeArrowheads="1"/>
              </p:cNvSpPr>
              <p:nvPr/>
            </p:nvSpPr>
            <p:spPr bwMode="auto">
              <a:xfrm>
                <a:off x="948" y="1167"/>
                <a:ext cx="730" cy="159"/>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solidFill>
                      <a:srgbClr val="FF0000"/>
                    </a:solidFill>
                    <a:latin typeface="黑体" pitchFamily="2" charset="-122"/>
                    <a:ea typeface="黑体" pitchFamily="2" charset="-122"/>
                  </a:rPr>
                  <a:t>B</a:t>
                </a:r>
              </a:p>
            </p:txBody>
          </p:sp>
          <p:sp>
            <p:nvSpPr>
              <p:cNvPr id="105486" name="Text Box 26"/>
              <p:cNvSpPr txBox="1">
                <a:spLocks noChangeArrowheads="1"/>
              </p:cNvSpPr>
              <p:nvPr/>
            </p:nvSpPr>
            <p:spPr bwMode="auto">
              <a:xfrm>
                <a:off x="1678" y="1167"/>
                <a:ext cx="730" cy="159"/>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0</a:t>
                </a:r>
              </a:p>
            </p:txBody>
          </p:sp>
          <p:sp>
            <p:nvSpPr>
              <p:cNvPr id="105487" name="Text Box 27"/>
              <p:cNvSpPr txBox="1">
                <a:spLocks noChangeArrowheads="1"/>
              </p:cNvSpPr>
              <p:nvPr/>
            </p:nvSpPr>
            <p:spPr bwMode="auto">
              <a:xfrm>
                <a:off x="2408" y="1167"/>
                <a:ext cx="707" cy="159"/>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0</a:t>
                </a:r>
              </a:p>
            </p:txBody>
          </p:sp>
          <p:sp>
            <p:nvSpPr>
              <p:cNvPr id="105488" name="Text Box 28"/>
              <p:cNvSpPr txBox="1">
                <a:spLocks noChangeArrowheads="1"/>
              </p:cNvSpPr>
              <p:nvPr/>
            </p:nvSpPr>
            <p:spPr bwMode="auto">
              <a:xfrm>
                <a:off x="3115" y="1167"/>
                <a:ext cx="649" cy="159"/>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solidFill>
                      <a:srgbClr val="FF0000"/>
                    </a:solidFill>
                    <a:latin typeface="黑体" pitchFamily="2" charset="-122"/>
                    <a:ea typeface="黑体" pitchFamily="2" charset="-122"/>
                  </a:rPr>
                  <a:t>2</a:t>
                </a:r>
                <a:endParaRPr lang="en-US" altLang="en-US" sz="1600" dirty="0">
                  <a:solidFill>
                    <a:srgbClr val="FF0000"/>
                  </a:solidFill>
                  <a:latin typeface="黑体" pitchFamily="2" charset="-122"/>
                  <a:ea typeface="黑体" pitchFamily="2" charset="-122"/>
                </a:endParaRPr>
              </a:p>
            </p:txBody>
          </p:sp>
          <p:sp>
            <p:nvSpPr>
              <p:cNvPr id="105489" name="Text Box 29"/>
              <p:cNvSpPr txBox="1">
                <a:spLocks noChangeArrowheads="1"/>
              </p:cNvSpPr>
              <p:nvPr/>
            </p:nvSpPr>
            <p:spPr bwMode="auto">
              <a:xfrm>
                <a:off x="3764" y="1167"/>
                <a:ext cx="834" cy="159"/>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00</a:t>
                </a:r>
              </a:p>
            </p:txBody>
          </p:sp>
          <p:sp>
            <p:nvSpPr>
              <p:cNvPr id="105490" name="Text Box 30"/>
              <p:cNvSpPr txBox="1">
                <a:spLocks noChangeArrowheads="1"/>
              </p:cNvSpPr>
              <p:nvPr/>
            </p:nvSpPr>
            <p:spPr bwMode="auto">
              <a:xfrm>
                <a:off x="4598" y="1167"/>
                <a:ext cx="730" cy="159"/>
              </a:xfrm>
              <a:prstGeom prst="rect">
                <a:avLst/>
              </a:prstGeom>
              <a:solidFill>
                <a:srgbClr val="FFFFCC"/>
              </a:solidFill>
              <a:ln w="19050" algn="ctr">
                <a:solidFill>
                  <a:srgbClr val="000099"/>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Times New Roman" pitchFamily="18" charset="0"/>
                    <a:ea typeface="黑体" pitchFamily="2" charset="-122"/>
                  </a:rPr>
                  <a:t>…</a:t>
                </a:r>
                <a:endParaRPr lang="zh-CN" altLang="en-US" sz="1600">
                  <a:latin typeface="黑体" pitchFamily="2" charset="-122"/>
                  <a:ea typeface="黑体" pitchFamily="2" charset="-122"/>
                </a:endParaRPr>
              </a:p>
            </p:txBody>
          </p:sp>
          <p:sp>
            <p:nvSpPr>
              <p:cNvPr id="105491" name="Text Box 31"/>
              <p:cNvSpPr txBox="1">
                <a:spLocks noChangeArrowheads="1"/>
              </p:cNvSpPr>
              <p:nvPr/>
            </p:nvSpPr>
            <p:spPr bwMode="auto">
              <a:xfrm>
                <a:off x="948" y="984"/>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5492" name="Text Box 32"/>
              <p:cNvSpPr txBox="1">
                <a:spLocks noChangeArrowheads="1"/>
              </p:cNvSpPr>
              <p:nvPr/>
            </p:nvSpPr>
            <p:spPr bwMode="auto">
              <a:xfrm>
                <a:off x="1678" y="984"/>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4</a:t>
                </a:r>
                <a:r>
                  <a:rPr lang="zh-CN" altLang="en-US" sz="1600">
                    <a:latin typeface="黑体" pitchFamily="2" charset="-122"/>
                    <a:ea typeface="黑体" pitchFamily="2" charset="-122"/>
                  </a:rPr>
                  <a:t>位</a:t>
                </a:r>
              </a:p>
            </p:txBody>
          </p:sp>
          <p:sp>
            <p:nvSpPr>
              <p:cNvPr id="105493" name="Text Box 33"/>
              <p:cNvSpPr txBox="1">
                <a:spLocks noChangeArrowheads="1"/>
              </p:cNvSpPr>
              <p:nvPr/>
            </p:nvSpPr>
            <p:spPr bwMode="auto">
              <a:xfrm>
                <a:off x="2408" y="984"/>
                <a:ext cx="70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2</a:t>
                </a:r>
                <a:r>
                  <a:rPr lang="zh-CN" altLang="en-US" sz="1600">
                    <a:latin typeface="黑体" pitchFamily="2" charset="-122"/>
                    <a:ea typeface="黑体" pitchFamily="2" charset="-122"/>
                  </a:rPr>
                  <a:t>位</a:t>
                </a:r>
              </a:p>
            </p:txBody>
          </p:sp>
          <p:sp>
            <p:nvSpPr>
              <p:cNvPr id="105494" name="Text Box 34"/>
              <p:cNvSpPr txBox="1">
                <a:spLocks noChangeArrowheads="1"/>
              </p:cNvSpPr>
              <p:nvPr/>
            </p:nvSpPr>
            <p:spPr bwMode="auto">
              <a:xfrm>
                <a:off x="3115" y="984"/>
                <a:ext cx="6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2</a:t>
                </a:r>
                <a:r>
                  <a:rPr lang="zh-CN" altLang="en-US" sz="1600">
                    <a:latin typeface="黑体" pitchFamily="2" charset="-122"/>
                    <a:ea typeface="黑体" pitchFamily="2" charset="-122"/>
                  </a:rPr>
                  <a:t>位</a:t>
                </a:r>
              </a:p>
            </p:txBody>
          </p:sp>
          <p:sp>
            <p:nvSpPr>
              <p:cNvPr id="105495" name="Text Box 35"/>
              <p:cNvSpPr txBox="1">
                <a:spLocks noChangeArrowheads="1"/>
              </p:cNvSpPr>
              <p:nvPr/>
            </p:nvSpPr>
            <p:spPr bwMode="auto">
              <a:xfrm>
                <a:off x="3764" y="984"/>
                <a:ext cx="8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黑体" pitchFamily="2" charset="-122"/>
                    <a:ea typeface="黑体" pitchFamily="2" charset="-122"/>
                  </a:rPr>
                  <a:t>5</a:t>
                </a:r>
                <a:r>
                  <a:rPr lang="zh-CN" altLang="en-US" sz="1600">
                    <a:latin typeface="黑体" pitchFamily="2" charset="-122"/>
                    <a:ea typeface="黑体" pitchFamily="2" charset="-122"/>
                  </a:rPr>
                  <a:t>位</a:t>
                </a:r>
              </a:p>
            </p:txBody>
          </p:sp>
          <p:sp>
            <p:nvSpPr>
              <p:cNvPr id="105496" name="Text Box 36"/>
              <p:cNvSpPr txBox="1">
                <a:spLocks noChangeArrowheads="1"/>
              </p:cNvSpPr>
              <p:nvPr/>
            </p:nvSpPr>
            <p:spPr bwMode="auto">
              <a:xfrm>
                <a:off x="4598" y="984"/>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p:txBody>
          </p:sp>
        </p:grpSp>
        <p:sp>
          <p:nvSpPr>
            <p:cNvPr id="105480" name="Text Box 39"/>
            <p:cNvSpPr txBox="1">
              <a:spLocks noChangeArrowheads="1"/>
            </p:cNvSpPr>
            <p:nvPr/>
          </p:nvSpPr>
          <p:spPr bwMode="auto">
            <a:xfrm>
              <a:off x="1073" y="2063"/>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1:AX→IB</a:t>
              </a:r>
            </a:p>
            <a:p>
              <a:pPr eaLnBrk="1" hangingPunct="1">
                <a:lnSpc>
                  <a:spcPct val="100000"/>
                </a:lnSpc>
                <a:spcBef>
                  <a:spcPct val="0"/>
                </a:spcBef>
              </a:pPr>
              <a:r>
                <a:rPr lang="en-US" altLang="zh-CN" sz="1600" dirty="0">
                  <a:latin typeface="Times New Roman" pitchFamily="18" charset="0"/>
                  <a:ea typeface="黑体" pitchFamily="2" charset="-122"/>
                </a:rPr>
                <a:t>……</a:t>
              </a:r>
              <a:r>
                <a:rPr lang="en-US" altLang="zh-CN" sz="1600" dirty="0">
                  <a:latin typeface="黑体" pitchFamily="2" charset="-122"/>
                  <a:ea typeface="黑体" pitchFamily="2" charset="-122"/>
                </a:rPr>
                <a:t> </a:t>
              </a:r>
              <a:r>
                <a:rPr lang="en-US" altLang="zh-CN" sz="1600" dirty="0">
                  <a:solidFill>
                    <a:srgbClr val="FF0000"/>
                  </a:solidFill>
                  <a:latin typeface="黑体" pitchFamily="2" charset="-122"/>
                  <a:ea typeface="黑体" pitchFamily="2" charset="-122"/>
                </a:rPr>
                <a:t>B:PC→IB</a:t>
              </a:r>
            </a:p>
            <a:p>
              <a:pPr eaLnBrk="1" hangingPunct="1">
                <a:lnSpc>
                  <a:spcPct val="100000"/>
                </a:lnSpc>
                <a:spcBef>
                  <a:spcPct val="0"/>
                </a:spcBef>
              </a:pP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5481" name="Text Box 40"/>
            <p:cNvSpPr txBox="1">
              <a:spLocks noChangeArrowheads="1"/>
            </p:cNvSpPr>
            <p:nvPr/>
          </p:nvSpPr>
          <p:spPr bwMode="auto">
            <a:xfrm>
              <a:off x="1876" y="2063"/>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1:AXin</a:t>
              </a:r>
            </a:p>
            <a:p>
              <a:pPr eaLnBrk="1" hangingPunct="1">
                <a:lnSpc>
                  <a:spcPct val="100000"/>
                </a:lnSpc>
                <a:spcBef>
                  <a:spcPct val="0"/>
                </a:spcBef>
              </a:pPr>
              <a:r>
                <a:rPr lang="en-US" altLang="zh-CN" sz="1600" dirty="0">
                  <a:latin typeface="黑体" pitchFamily="2" charset="-122"/>
                  <a:ea typeface="黑体" pitchFamily="2" charset="-122"/>
                </a:rPr>
                <a:t> </a:t>
              </a: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5482" name="Text Box 41"/>
            <p:cNvSpPr txBox="1">
              <a:spLocks noChangeArrowheads="1"/>
            </p:cNvSpPr>
            <p:nvPr/>
          </p:nvSpPr>
          <p:spPr bwMode="auto">
            <a:xfrm>
              <a:off x="2582" y="2063"/>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1:DR→DB</a:t>
              </a:r>
            </a:p>
            <a:p>
              <a:pPr eaLnBrk="1" hangingPunct="1">
                <a:lnSpc>
                  <a:spcPct val="100000"/>
                </a:lnSpc>
                <a:spcBef>
                  <a:spcPct val="0"/>
                </a:spcBef>
              </a:pPr>
              <a:r>
                <a:rPr lang="en-US" altLang="zh-CN" sz="1600" dirty="0">
                  <a:latin typeface="黑体" pitchFamily="2" charset="-122"/>
                  <a:ea typeface="黑体" pitchFamily="2" charset="-122"/>
                </a:rPr>
                <a:t> </a:t>
              </a: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5483" name="Text Box 42"/>
            <p:cNvSpPr txBox="1">
              <a:spLocks noChangeArrowheads="1"/>
            </p:cNvSpPr>
            <p:nvPr/>
          </p:nvSpPr>
          <p:spPr bwMode="auto">
            <a:xfrm>
              <a:off x="3294" y="2063"/>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1:AR→AB</a:t>
              </a:r>
            </a:p>
            <a:p>
              <a:pPr eaLnBrk="1" hangingPunct="1">
                <a:lnSpc>
                  <a:spcPct val="100000"/>
                </a:lnSpc>
                <a:spcBef>
                  <a:spcPct val="0"/>
                </a:spcBef>
              </a:pPr>
              <a:r>
                <a:rPr lang="en-US" altLang="zh-CN" sz="1600" dirty="0">
                  <a:solidFill>
                    <a:srgbClr val="FF0000"/>
                  </a:solidFill>
                  <a:latin typeface="黑体" pitchFamily="2" charset="-122"/>
                  <a:ea typeface="黑体" pitchFamily="2" charset="-122"/>
                </a:rPr>
                <a:t>2:ARin</a:t>
              </a:r>
            </a:p>
            <a:p>
              <a:pPr eaLnBrk="1" hangingPunct="1">
                <a:lnSpc>
                  <a:spcPct val="100000"/>
                </a:lnSpc>
                <a:spcBef>
                  <a:spcPct val="0"/>
                </a:spcBef>
              </a:pPr>
              <a:r>
                <a:rPr lang="en-US" altLang="zh-CN" sz="1600" dirty="0">
                  <a:latin typeface="黑体" pitchFamily="2" charset="-122"/>
                  <a:ea typeface="黑体" pitchFamily="2" charset="-122"/>
                </a:rPr>
                <a:t>3:DRin</a:t>
              </a:r>
            </a:p>
            <a:p>
              <a:pPr eaLnBrk="1" hangingPunct="1">
                <a:lnSpc>
                  <a:spcPct val="100000"/>
                </a:lnSpc>
                <a:spcBef>
                  <a:spcPct val="0"/>
                </a:spcBef>
              </a:pPr>
              <a:endParaRPr lang="en-US" altLang="zh-CN" sz="1600" dirty="0">
                <a:latin typeface="黑体" pitchFamily="2" charset="-122"/>
                <a:ea typeface="黑体" pitchFamily="2" charset="-122"/>
              </a:endParaRPr>
            </a:p>
          </p:txBody>
        </p:sp>
        <p:sp>
          <p:nvSpPr>
            <p:cNvPr id="105484" name="Text Box 43"/>
            <p:cNvSpPr txBox="1">
              <a:spLocks noChangeArrowheads="1"/>
            </p:cNvSpPr>
            <p:nvPr/>
          </p:nvSpPr>
          <p:spPr bwMode="auto">
            <a:xfrm>
              <a:off x="3993" y="2063"/>
              <a:ext cx="73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en-US" altLang="zh-CN" sz="1600" dirty="0">
                  <a:latin typeface="黑体" pitchFamily="2" charset="-122"/>
                  <a:ea typeface="黑体" pitchFamily="2" charset="-122"/>
                </a:rPr>
                <a:t>00:NOP</a:t>
              </a:r>
              <a:endParaRPr lang="en-US" altLang="zh-CN" dirty="0">
                <a:latin typeface="黑体" pitchFamily="2" charset="-122"/>
                <a:ea typeface="黑体" pitchFamily="2" charset="-122"/>
              </a:endParaRPr>
            </a:p>
            <a:p>
              <a:pPr eaLnBrk="1" hangingPunct="1">
                <a:lnSpc>
                  <a:spcPct val="100000"/>
                </a:lnSpc>
                <a:spcBef>
                  <a:spcPct val="0"/>
                </a:spcBef>
              </a:pPr>
              <a:r>
                <a:rPr lang="en-US" altLang="zh-CN" sz="1600" dirty="0">
                  <a:latin typeface="黑体" pitchFamily="2" charset="-122"/>
                  <a:ea typeface="黑体" pitchFamily="2" charset="-122"/>
                </a:rPr>
                <a:t>01:ADD</a:t>
              </a:r>
            </a:p>
            <a:p>
              <a:pPr eaLnBrk="1" hangingPunct="1">
                <a:lnSpc>
                  <a:spcPct val="100000"/>
                </a:lnSpc>
                <a:spcBef>
                  <a:spcPct val="0"/>
                </a:spcBef>
              </a:pPr>
              <a:r>
                <a:rPr lang="en-US" altLang="zh-CN" sz="1600" dirty="0">
                  <a:latin typeface="黑体" pitchFamily="2" charset="-122"/>
                  <a:ea typeface="黑体" pitchFamily="2" charset="-122"/>
                </a:rPr>
                <a:t>02:ADC</a:t>
              </a:r>
            </a:p>
            <a:p>
              <a:pPr eaLnBrk="1" hangingPunct="1">
                <a:lnSpc>
                  <a:spcPct val="100000"/>
                </a:lnSpc>
                <a:spcBef>
                  <a:spcPct val="0"/>
                </a:spcBef>
              </a:pPr>
              <a:r>
                <a:rPr lang="en-US" altLang="zh-CN" sz="1600" dirty="0">
                  <a:latin typeface="黑体" pitchFamily="2" charset="-122"/>
                  <a:ea typeface="黑体" pitchFamily="2" charset="-122"/>
                </a:rPr>
                <a:t> </a:t>
              </a:r>
              <a:r>
                <a:rPr lang="en-US" altLang="zh-CN" sz="1600" dirty="0">
                  <a:latin typeface="Times New Roman" pitchFamily="18" charset="0"/>
                  <a:ea typeface="黑体" pitchFamily="2" charset="-122"/>
                </a:rPr>
                <a:t>……</a:t>
              </a:r>
              <a:endParaRPr lang="en-US" altLang="zh-CN" sz="1600" dirty="0">
                <a:latin typeface="黑体" pitchFamily="2" charset="-122"/>
                <a:ea typeface="黑体" pitchFamily="2" charset="-122"/>
              </a:endParaRPr>
            </a:p>
            <a:p>
              <a:pPr eaLnBrk="1" hangingPunct="1">
                <a:lnSpc>
                  <a:spcPct val="100000"/>
                </a:lnSpc>
                <a:spcBef>
                  <a:spcPct val="0"/>
                </a:spcBef>
              </a:pPr>
              <a:endParaRPr lang="en-US" altLang="zh-CN" sz="1600" dirty="0">
                <a:latin typeface="黑体" pitchFamily="2" charset="-122"/>
                <a:ea typeface="黑体" pitchFamily="2" charset="-122"/>
              </a:endParaRPr>
            </a:p>
          </p:txBody>
        </p:sp>
      </p:grpSp>
      <p:sp>
        <p:nvSpPr>
          <p:cNvPr id="105478" name="AutoShape 6">
            <a:hlinkClick r:id="rId2" action="ppaction://hlinksldjump"/>
          </p:cNvPr>
          <p:cNvSpPr>
            <a:spLocks noChangeArrowheads="1"/>
          </p:cNvSpPr>
          <p:nvPr/>
        </p:nvSpPr>
        <p:spPr bwMode="auto">
          <a:xfrm>
            <a:off x="7315200" y="533400"/>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a:solidFill>
                  <a:schemeClr val="bg1"/>
                </a:solidFill>
                <a:latin typeface="宋体" pitchFamily="2" charset="-122"/>
                <a:ea typeface="宋体" pitchFamily="2" charset="-122"/>
              </a:rPr>
              <a:t>对照图</a:t>
            </a:r>
            <a:endParaRPr kumimoji="1" lang="zh-CN" altLang="en-US" sz="1800" u="sng">
              <a:solidFill>
                <a:srgbClr val="008000"/>
              </a:solidFill>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p:cNvSpPr txBox="1">
            <a:spLocks noChangeArrowheads="1"/>
          </p:cNvSpPr>
          <p:nvPr/>
        </p:nvSpPr>
        <p:spPr bwMode="auto">
          <a:xfrm>
            <a:off x="611188" y="584200"/>
            <a:ext cx="853281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zh-CN" altLang="en-US" dirty="0">
                <a:solidFill>
                  <a:srgbClr val="CC3300"/>
                </a:solidFill>
                <a:latin typeface="黑体" pitchFamily="2" charset="-122"/>
                <a:ea typeface="黑体" pitchFamily="2" charset="-122"/>
              </a:rPr>
              <a:t>习题：  </a:t>
            </a:r>
            <a:r>
              <a:rPr lang="en-US" altLang="zh-CN" dirty="0" smtClean="0">
                <a:latin typeface="黑体" pitchFamily="2" charset="-122"/>
                <a:ea typeface="黑体" pitchFamily="2" charset="-122"/>
              </a:rPr>
              <a:t>P215  6-14</a:t>
            </a:r>
          </a:p>
          <a:p>
            <a:pPr eaLnBrk="1" hangingPunct="1">
              <a:lnSpc>
                <a:spcPct val="100000"/>
              </a:lnSpc>
            </a:pPr>
            <a:endParaRPr lang="en-US" altLang="zh-CN" dirty="0" smtClean="0">
              <a:latin typeface="黑体" pitchFamily="2" charset="-122"/>
              <a:ea typeface="黑体" pitchFamily="2" charset="-122"/>
            </a:endParaRPr>
          </a:p>
          <a:p>
            <a:pPr eaLnBrk="1" hangingPunct="1">
              <a:lnSpc>
                <a:spcPct val="100000"/>
              </a:lnSpc>
            </a:pPr>
            <a:r>
              <a:rPr lang="zh-CN" altLang="en-US" dirty="0" smtClean="0">
                <a:solidFill>
                  <a:srgbClr val="CC3300"/>
                </a:solidFill>
                <a:latin typeface="黑体" pitchFamily="2" charset="-122"/>
                <a:ea typeface="黑体" pitchFamily="2" charset="-122"/>
              </a:rPr>
              <a:t>复习</a:t>
            </a:r>
            <a:r>
              <a:rPr lang="zh-CN" altLang="en-US" dirty="0">
                <a:solidFill>
                  <a:srgbClr val="CC3300"/>
                </a:solidFill>
                <a:latin typeface="黑体" pitchFamily="2" charset="-122"/>
                <a:ea typeface="黑体" pitchFamily="2" charset="-122"/>
              </a:rPr>
              <a:t>：练习自测题</a:t>
            </a:r>
            <a:r>
              <a:rPr lang="zh-CN" altLang="en-US" dirty="0">
                <a:latin typeface="黑体" pitchFamily="2" charset="-122"/>
                <a:ea typeface="黑体" pitchFamily="2" charset="-122"/>
              </a:rPr>
              <a:t>第</a:t>
            </a:r>
            <a:r>
              <a:rPr lang="en-US" altLang="zh-CN" dirty="0">
                <a:latin typeface="黑体" pitchFamily="2" charset="-122"/>
                <a:ea typeface="黑体" pitchFamily="2" charset="-122"/>
              </a:rPr>
              <a:t>6</a:t>
            </a:r>
            <a:r>
              <a:rPr lang="zh-CN" altLang="en-US" dirty="0">
                <a:latin typeface="黑体" pitchFamily="2" charset="-122"/>
                <a:ea typeface="黑体" pitchFamily="2" charset="-122"/>
              </a:rPr>
              <a:t>章。</a:t>
            </a:r>
          </a:p>
          <a:p>
            <a:pPr eaLnBrk="1" hangingPunct="1">
              <a:lnSpc>
                <a:spcPct val="100000"/>
              </a:lnSpc>
            </a:pPr>
            <a:endParaRPr lang="en-US"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792163" y="1314450"/>
            <a:ext cx="80645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一条指令的执行过程包括：取指、分析和取数、执行。</a:t>
            </a:r>
            <a:endParaRPr lang="en-US" altLang="zh-CN" dirty="0">
              <a:latin typeface="黑体" pitchFamily="2" charset="-122"/>
              <a:ea typeface="黑体" pitchFamily="2" charset="-122"/>
            </a:endParaRPr>
          </a:p>
        </p:txBody>
      </p:sp>
      <p:sp>
        <p:nvSpPr>
          <p:cNvPr id="107523" name="Rectangle 4"/>
          <p:cNvSpPr>
            <a:spLocks noChangeArrowheads="1"/>
          </p:cNvSpPr>
          <p:nvPr/>
        </p:nvSpPr>
        <p:spPr bwMode="auto">
          <a:xfrm>
            <a:off x="0" y="5715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6.6 </a:t>
            </a:r>
            <a:r>
              <a:rPr lang="zh-CN" altLang="en-US" sz="2800">
                <a:solidFill>
                  <a:srgbClr val="990000"/>
                </a:solidFill>
                <a:latin typeface="黑体" pitchFamily="2" charset="-122"/>
                <a:ea typeface="黑体" pitchFamily="2" charset="-122"/>
              </a:rPr>
              <a:t>流水线技术</a:t>
            </a:r>
          </a:p>
        </p:txBody>
      </p:sp>
      <p:sp>
        <p:nvSpPr>
          <p:cNvPr id="107524" name="Rectangle 2"/>
          <p:cNvSpPr>
            <a:spLocks noChangeArrowheads="1"/>
          </p:cNvSpPr>
          <p:nvPr/>
        </p:nvSpPr>
        <p:spPr bwMode="auto">
          <a:xfrm>
            <a:off x="792163" y="1900238"/>
            <a:ext cx="80645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指令执行过程的几种控制方式：</a:t>
            </a:r>
            <a:endParaRPr lang="en-US" altLang="zh-CN" dirty="0">
              <a:latin typeface="黑体" pitchFamily="2" charset="-122"/>
              <a:ea typeface="黑体" pitchFamily="2" charset="-122"/>
            </a:endParaRPr>
          </a:p>
          <a:p>
            <a:pPr>
              <a:spcBef>
                <a:spcPct val="0"/>
              </a:spcBef>
            </a:pPr>
            <a:r>
              <a:rPr lang="zh-CN" altLang="en-US">
                <a:latin typeface="黑体" pitchFamily="2" charset="-122"/>
                <a:ea typeface="黑体" pitchFamily="2" charset="-122"/>
              </a:rPr>
              <a:t>    顺序方式</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重叠方式</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先行控制        并行处理</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流水线控制</a:t>
            </a:r>
            <a:endParaRPr lang="en-US" altLang="zh-CN" dirty="0">
              <a:latin typeface="黑体" pitchFamily="2" charset="-122"/>
              <a:ea typeface="黑体" pitchFamily="2" charset="-122"/>
            </a:endParaRPr>
          </a:p>
        </p:txBody>
      </p:sp>
      <p:sp>
        <p:nvSpPr>
          <p:cNvPr id="107525" name="右大括号 1"/>
          <p:cNvSpPr>
            <a:spLocks/>
          </p:cNvSpPr>
          <p:nvPr/>
        </p:nvSpPr>
        <p:spPr bwMode="auto">
          <a:xfrm>
            <a:off x="3235325" y="3228975"/>
            <a:ext cx="269875" cy="838200"/>
          </a:xfrm>
          <a:prstGeom prst="rightBrace">
            <a:avLst>
              <a:gd name="adj1" fmla="val 8325"/>
              <a:gd name="adj2" fmla="val 50000"/>
            </a:avLst>
          </a:prstGeom>
          <a:noFill/>
          <a:ln w="28575" algn="ctr">
            <a:solidFill>
              <a:srgbClr val="000080"/>
            </a:solidFill>
            <a:round/>
            <a:headEnd/>
            <a:tailEnd/>
          </a:ln>
          <a:extLst>
            <a:ext uri="{909E8E84-426E-40DD-AFC4-6F175D3DCCD1}">
              <a14:hiddenFill xmlns:a14="http://schemas.microsoft.com/office/drawing/2010/main">
                <a:solidFill>
                  <a:srgbClr val="FFFFFF"/>
                </a:solidFill>
              </a14:hiddenFill>
            </a:ext>
          </a:extLst>
        </p:spPr>
        <p:txBody>
          <a:bodyPr rIns="36000">
            <a:spAutoFit/>
          </a:bodyPr>
          <a:lstStyle/>
          <a:p>
            <a:pPr>
              <a:lnSpc>
                <a:spcPct val="100000"/>
              </a:lnSpc>
              <a:spcBef>
                <a:spcPct val="0"/>
              </a:spcBef>
            </a:pPr>
            <a:endParaRPr lang="zh-CN" altLang="en-US">
              <a:latin typeface="宋体" pitchFamily="2" charset="-122"/>
              <a:ea typeface="宋体" pitchFamily="2" charset="-122"/>
            </a:endParaRPr>
          </a:p>
        </p:txBody>
      </p:sp>
      <p:sp>
        <p:nvSpPr>
          <p:cNvPr id="107526" name="Rectangle 2"/>
          <p:cNvSpPr>
            <a:spLocks noChangeArrowheads="1"/>
          </p:cNvSpPr>
          <p:nvPr/>
        </p:nvSpPr>
        <p:spPr bwMode="auto">
          <a:xfrm>
            <a:off x="792163" y="4535488"/>
            <a:ext cx="80645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并行处理方式也可分为：</a:t>
            </a:r>
            <a:endParaRPr lang="en-US" altLang="zh-CN" dirty="0">
              <a:latin typeface="黑体" pitchFamily="2" charset="-122"/>
              <a:ea typeface="黑体" pitchFamily="2" charset="-122"/>
            </a:endParaRPr>
          </a:p>
          <a:p>
            <a:pPr>
              <a:spcBef>
                <a:spcPct val="0"/>
              </a:spcBef>
            </a:pPr>
            <a:r>
              <a:rPr lang="zh-CN" altLang="en-US">
                <a:latin typeface="黑体" pitchFamily="2" charset="-122"/>
                <a:ea typeface="黑体" pitchFamily="2" charset="-122"/>
              </a:rPr>
              <a:t>    时间并行（重叠）</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空间并行（资源重复）</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以及二者结合的方式</a:t>
            </a:r>
            <a:endParaRPr lang="en-US"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647700" y="1071563"/>
            <a:ext cx="80645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latin typeface="黑体" pitchFamily="2" charset="-122"/>
                <a:ea typeface="黑体" pitchFamily="2" charset="-122"/>
              </a:rPr>
              <a:t>    </a:t>
            </a:r>
            <a:r>
              <a:rPr lang="zh-CN" altLang="zh-CN">
                <a:latin typeface="黑体" pitchFamily="2" charset="-122"/>
                <a:ea typeface="黑体" pitchFamily="2" charset="-122"/>
              </a:rPr>
              <a:t>让多个处理过程在时间上相互错开，轮流使用同一套硬件设备的各个部件，以加快硬件周转而赢得速度。</a:t>
            </a:r>
            <a:endParaRPr lang="zh-CN" altLang="en-US">
              <a:latin typeface="黑体" pitchFamily="2" charset="-122"/>
              <a:ea typeface="黑体" pitchFamily="2" charset="-122"/>
            </a:endParaRPr>
          </a:p>
        </p:txBody>
      </p:sp>
      <p:sp>
        <p:nvSpPr>
          <p:cNvPr id="108547" name="Rectangle 9"/>
          <p:cNvSpPr>
            <a:spLocks noChangeArrowheads="1"/>
          </p:cNvSpPr>
          <p:nvPr/>
        </p:nvSpPr>
        <p:spPr bwMode="auto">
          <a:xfrm>
            <a:off x="647700" y="50482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6.6.1 </a:t>
            </a:r>
            <a:r>
              <a:rPr lang="zh-CN" altLang="en-US">
                <a:solidFill>
                  <a:srgbClr val="990000"/>
                </a:solidFill>
                <a:latin typeface="黑体" pitchFamily="2" charset="-122"/>
                <a:ea typeface="黑体" pitchFamily="2" charset="-122"/>
              </a:rPr>
              <a:t>重叠控制</a:t>
            </a:r>
          </a:p>
        </p:txBody>
      </p:sp>
      <p:pic>
        <p:nvPicPr>
          <p:cNvPr id="108548" name="Picture 8"/>
          <p:cNvPicPr>
            <a:picLocks noChangeAspect="1" noChangeArrowheads="1"/>
          </p:cNvPicPr>
          <p:nvPr/>
        </p:nvPicPr>
        <p:blipFill>
          <a:blip r:embed="rId2">
            <a:extLst>
              <a:ext uri="{28A0092B-C50C-407E-A947-70E740481C1C}">
                <a14:useLocalDpi xmlns:a14="http://schemas.microsoft.com/office/drawing/2010/main" val="0"/>
              </a:ext>
            </a:extLst>
          </a:blip>
          <a:srcRect b="41841"/>
          <a:stretch>
            <a:fillRect/>
          </a:stretch>
        </p:blipFill>
        <p:spPr bwMode="auto">
          <a:xfrm>
            <a:off x="3478213" y="2336800"/>
            <a:ext cx="54483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Rectangle 9"/>
          <p:cNvSpPr>
            <a:spLocks noChangeArrowheads="1"/>
          </p:cNvSpPr>
          <p:nvPr/>
        </p:nvSpPr>
        <p:spPr bwMode="auto">
          <a:xfrm>
            <a:off x="792163" y="2444750"/>
            <a:ext cx="3059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zh-CN" altLang="en-US">
                <a:solidFill>
                  <a:srgbClr val="FF0000"/>
                </a:solidFill>
                <a:latin typeface="黑体" pitchFamily="2" charset="-122"/>
                <a:ea typeface="黑体" pitchFamily="2" charset="-122"/>
              </a:rPr>
              <a:t>顺序执行方式：</a:t>
            </a:r>
          </a:p>
        </p:txBody>
      </p:sp>
      <p:sp>
        <p:nvSpPr>
          <p:cNvPr id="108550" name="Rectangle 10"/>
          <p:cNvSpPr>
            <a:spLocks noChangeArrowheads="1"/>
          </p:cNvSpPr>
          <p:nvPr/>
        </p:nvSpPr>
        <p:spPr bwMode="auto">
          <a:xfrm>
            <a:off x="762000" y="3443288"/>
            <a:ext cx="402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zh-CN" altLang="en-US">
                <a:solidFill>
                  <a:srgbClr val="FF0000"/>
                </a:solidFill>
                <a:latin typeface="黑体" pitchFamily="2" charset="-122"/>
                <a:ea typeface="黑体" pitchFamily="2" charset="-122"/>
              </a:rPr>
              <a:t>一次重叠执行方式：</a:t>
            </a:r>
          </a:p>
        </p:txBody>
      </p:sp>
      <p:pic>
        <p:nvPicPr>
          <p:cNvPr id="108551" name="Picture 8"/>
          <p:cNvPicPr>
            <a:picLocks noChangeAspect="1" noChangeArrowheads="1"/>
          </p:cNvPicPr>
          <p:nvPr/>
        </p:nvPicPr>
        <p:blipFill>
          <a:blip r:embed="rId2">
            <a:extLst>
              <a:ext uri="{28A0092B-C50C-407E-A947-70E740481C1C}">
                <a14:useLocalDpi xmlns:a14="http://schemas.microsoft.com/office/drawing/2010/main" val="0"/>
              </a:ext>
            </a:extLst>
          </a:blip>
          <a:srcRect t="61148" r="18762"/>
          <a:stretch>
            <a:fillRect/>
          </a:stretch>
        </p:blipFill>
        <p:spPr bwMode="auto">
          <a:xfrm>
            <a:off x="3478213" y="4468813"/>
            <a:ext cx="4352925"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2" name="Rectangle 11"/>
          <p:cNvSpPr>
            <a:spLocks noChangeArrowheads="1"/>
          </p:cNvSpPr>
          <p:nvPr/>
        </p:nvSpPr>
        <p:spPr bwMode="auto">
          <a:xfrm>
            <a:off x="779463" y="4549775"/>
            <a:ext cx="402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zh-CN" altLang="en-US">
                <a:solidFill>
                  <a:srgbClr val="FF0000"/>
                </a:solidFill>
                <a:latin typeface="黑体" pitchFamily="2" charset="-122"/>
                <a:ea typeface="黑体" pitchFamily="2" charset="-122"/>
              </a:rPr>
              <a:t>二次重叠执行方式</a:t>
            </a:r>
            <a:r>
              <a:rPr lang="zh-CN" altLang="en-US">
                <a:solidFill>
                  <a:srgbClr val="FF0066"/>
                </a:solidFill>
                <a:latin typeface="黑体" pitchFamily="2" charset="-122"/>
                <a:ea typeface="黑体" pitchFamily="2" charset="-122"/>
              </a:rPr>
              <a:t>：</a:t>
            </a:r>
          </a:p>
        </p:txBody>
      </p:sp>
    </p:spTree>
  </p:cSld>
  <p:clrMapOvr>
    <a:masterClrMapping/>
  </p:clrMapOvr>
  <p:transition>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9"/>
          <p:cNvSpPr>
            <a:spLocks noChangeArrowheads="1"/>
          </p:cNvSpPr>
          <p:nvPr/>
        </p:nvSpPr>
        <p:spPr bwMode="auto">
          <a:xfrm>
            <a:off x="647700" y="50482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6.6.1 </a:t>
            </a:r>
            <a:r>
              <a:rPr lang="zh-CN" altLang="en-US">
                <a:solidFill>
                  <a:srgbClr val="990000"/>
                </a:solidFill>
                <a:latin typeface="黑体" pitchFamily="2" charset="-122"/>
                <a:ea typeface="黑体" pitchFamily="2" charset="-122"/>
              </a:rPr>
              <a:t>重叠控制</a:t>
            </a:r>
          </a:p>
        </p:txBody>
      </p:sp>
      <p:pic>
        <p:nvPicPr>
          <p:cNvPr id="109571" name="Picture 8"/>
          <p:cNvPicPr>
            <a:picLocks noChangeAspect="1" noChangeArrowheads="1"/>
          </p:cNvPicPr>
          <p:nvPr/>
        </p:nvPicPr>
        <p:blipFill>
          <a:blip r:embed="rId2">
            <a:extLst>
              <a:ext uri="{28A0092B-C50C-407E-A947-70E740481C1C}">
                <a14:useLocalDpi xmlns:a14="http://schemas.microsoft.com/office/drawing/2010/main" val="0"/>
              </a:ext>
            </a:extLst>
          </a:blip>
          <a:srcRect t="61148" r="18762" b="9137"/>
          <a:stretch>
            <a:fillRect/>
          </a:stretch>
        </p:blipFill>
        <p:spPr bwMode="auto">
          <a:xfrm>
            <a:off x="1770063" y="1689100"/>
            <a:ext cx="46101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Rectangle 11"/>
          <p:cNvSpPr>
            <a:spLocks noChangeArrowheads="1"/>
          </p:cNvSpPr>
          <p:nvPr/>
        </p:nvSpPr>
        <p:spPr bwMode="auto">
          <a:xfrm>
            <a:off x="647700" y="1090613"/>
            <a:ext cx="453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zh-CN" altLang="en-US">
                <a:solidFill>
                  <a:srgbClr val="FF0000"/>
                </a:solidFill>
                <a:latin typeface="黑体" pitchFamily="2" charset="-122"/>
                <a:ea typeface="黑体" pitchFamily="2" charset="-122"/>
              </a:rPr>
              <a:t>以二次重叠执行方式为例：</a:t>
            </a:r>
            <a:r>
              <a:rPr lang="zh-CN" altLang="en-US">
                <a:solidFill>
                  <a:srgbClr val="FF0066"/>
                </a:solidFill>
                <a:latin typeface="黑体" pitchFamily="2" charset="-122"/>
                <a:ea typeface="黑体" pitchFamily="2" charset="-122"/>
              </a:rPr>
              <a:t>   </a:t>
            </a:r>
          </a:p>
        </p:txBody>
      </p:sp>
      <p:sp>
        <p:nvSpPr>
          <p:cNvPr id="109573" name="Rectangle 2"/>
          <p:cNvSpPr>
            <a:spLocks noChangeArrowheads="1"/>
          </p:cNvSpPr>
          <p:nvPr/>
        </p:nvSpPr>
        <p:spPr bwMode="auto">
          <a:xfrm>
            <a:off x="647700" y="2994025"/>
            <a:ext cx="80645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    控制器必须能够同时发出</a:t>
            </a:r>
            <a:r>
              <a:rPr lang="en-US" altLang="zh-CN" dirty="0">
                <a:latin typeface="黑体" pitchFamily="2" charset="-122"/>
                <a:ea typeface="黑体" pitchFamily="2" charset="-122"/>
              </a:rPr>
              <a:t>3</a:t>
            </a:r>
            <a:r>
              <a:rPr lang="zh-CN" altLang="en-US">
                <a:latin typeface="黑体" pitchFamily="2" charset="-122"/>
                <a:ea typeface="黑体" pitchFamily="2" charset="-122"/>
              </a:rPr>
              <a:t>个指令执行阶段所需的控制信号。为此，</a:t>
            </a:r>
            <a:r>
              <a:rPr lang="en-US" altLang="zh-CN" dirty="0">
                <a:latin typeface="黑体" pitchFamily="2" charset="-122"/>
                <a:ea typeface="黑体" pitchFamily="2" charset="-122"/>
              </a:rPr>
              <a:t>CPU</a:t>
            </a:r>
            <a:r>
              <a:rPr lang="zh-CN" altLang="en-US">
                <a:latin typeface="黑体" pitchFamily="2" charset="-122"/>
                <a:ea typeface="黑体" pitchFamily="2" charset="-122"/>
              </a:rPr>
              <a:t>应把原来的集中控制器分解为</a:t>
            </a:r>
            <a:r>
              <a:rPr lang="zh-CN" altLang="en-US" u="sng">
                <a:latin typeface="黑体" pitchFamily="2" charset="-122"/>
                <a:ea typeface="黑体" pitchFamily="2" charset="-122"/>
              </a:rPr>
              <a:t>存储控制器</a:t>
            </a:r>
            <a:r>
              <a:rPr lang="zh-CN" altLang="en-US">
                <a:latin typeface="黑体" pitchFamily="2" charset="-122"/>
                <a:ea typeface="黑体" pitchFamily="2" charset="-122"/>
              </a:rPr>
              <a:t>、</a:t>
            </a:r>
            <a:r>
              <a:rPr lang="zh-CN" altLang="en-US" u="sng">
                <a:latin typeface="黑体" pitchFamily="2" charset="-122"/>
                <a:ea typeface="黑体" pitchFamily="2" charset="-122"/>
              </a:rPr>
              <a:t>指令控制器</a:t>
            </a:r>
            <a:r>
              <a:rPr lang="zh-CN" altLang="en-US">
                <a:latin typeface="黑体" pitchFamily="2" charset="-122"/>
                <a:ea typeface="黑体" pitchFamily="2" charset="-122"/>
              </a:rPr>
              <a:t>和</a:t>
            </a:r>
            <a:r>
              <a:rPr lang="zh-CN" altLang="en-US" u="sng">
                <a:latin typeface="黑体" pitchFamily="2" charset="-122"/>
                <a:ea typeface="黑体" pitchFamily="2" charset="-122"/>
              </a:rPr>
              <a:t>运算控制器</a:t>
            </a:r>
            <a:r>
              <a:rPr lang="zh-CN" altLang="en-US">
                <a:latin typeface="黑体" pitchFamily="2" charset="-122"/>
                <a:ea typeface="黑体" pitchFamily="2" charset="-122"/>
              </a:rPr>
              <a:t>。</a:t>
            </a:r>
            <a:endParaRPr lang="en-US" altLang="zh-CN" dirty="0">
              <a:latin typeface="黑体" pitchFamily="2" charset="-122"/>
              <a:ea typeface="黑体" pitchFamily="2" charset="-122"/>
            </a:endParaRPr>
          </a:p>
        </p:txBody>
      </p:sp>
      <p:sp>
        <p:nvSpPr>
          <p:cNvPr id="109574" name="Rectangle 2"/>
          <p:cNvSpPr>
            <a:spLocks noChangeArrowheads="1"/>
          </p:cNvSpPr>
          <p:nvPr/>
        </p:nvSpPr>
        <p:spPr bwMode="auto">
          <a:xfrm>
            <a:off x="647700" y="4845050"/>
            <a:ext cx="80645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   但在遇到程序分支（如条件转移、中断等）或者相邻指令之间有数据相关的情况下，重叠执行会失败。</a:t>
            </a:r>
            <a:endParaRPr lang="en-US" altLang="zh-CN" dirty="0">
              <a:latin typeface="黑体" pitchFamily="2" charset="-122"/>
              <a:ea typeface="黑体" pitchFamily="2" charset="-122"/>
            </a:endParaRPr>
          </a:p>
        </p:txBody>
      </p:sp>
      <p:sp>
        <p:nvSpPr>
          <p:cNvPr id="109575" name="椭圆 1"/>
          <p:cNvSpPr>
            <a:spLocks noChangeArrowheads="1"/>
          </p:cNvSpPr>
          <p:nvPr/>
        </p:nvSpPr>
        <p:spPr bwMode="auto">
          <a:xfrm>
            <a:off x="3786188" y="1552575"/>
            <a:ext cx="750887" cy="144145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rIns="36000">
            <a:spAutoFit/>
          </a:bodyPr>
          <a:lstStyle/>
          <a:p>
            <a:pPr>
              <a:lnSpc>
                <a:spcPct val="100000"/>
              </a:lnSpc>
              <a:spcBef>
                <a:spcPct val="0"/>
              </a:spcBef>
            </a:pPr>
            <a:endParaRPr lang="zh-CN" altLang="en-US">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1"/>
          <p:cNvGraphicFramePr>
            <a:graphicFrameLocks noChangeAspect="1"/>
          </p:cNvGraphicFramePr>
          <p:nvPr/>
        </p:nvGraphicFramePr>
        <p:xfrm>
          <a:off x="1701800" y="1633538"/>
          <a:ext cx="6013450" cy="2103437"/>
        </p:xfrm>
        <a:graphic>
          <a:graphicData uri="http://schemas.openxmlformats.org/presentationml/2006/ole">
            <mc:AlternateContent xmlns:mc="http://schemas.openxmlformats.org/markup-compatibility/2006">
              <mc:Choice xmlns:v="urn:schemas-microsoft-com:vml" Requires="v">
                <p:oleObj spid="_x0000_s110683" r:id="rId3" imgW="3434080" imgH="1203960" progId="Visio.Drawing.6">
                  <p:embed/>
                </p:oleObj>
              </mc:Choice>
              <mc:Fallback>
                <p:oleObj r:id="rId3" imgW="3434080" imgH="1203960" progId="Visio.Drawing.6">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1633538"/>
                        <a:ext cx="601345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5" name="Rectangle 5"/>
          <p:cNvSpPr>
            <a:spLocks noChangeArrowheads="1"/>
          </p:cNvSpPr>
          <p:nvPr/>
        </p:nvSpPr>
        <p:spPr bwMode="auto">
          <a:xfrm>
            <a:off x="622300" y="1165225"/>
            <a:ext cx="7772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latin typeface="黑体" pitchFamily="2" charset="-122"/>
                <a:ea typeface="黑体" pitchFamily="2" charset="-122"/>
              </a:rPr>
              <a:t> </a:t>
            </a:r>
            <a:r>
              <a:rPr lang="zh-CN" altLang="zh-CN">
                <a:latin typeface="宋体" pitchFamily="2" charset="-122"/>
                <a:ea typeface="黑体" pitchFamily="2" charset="-122"/>
              </a:rPr>
              <a:t>“</a:t>
            </a:r>
            <a:r>
              <a:rPr lang="zh-CN" altLang="zh-CN">
                <a:latin typeface="黑体" pitchFamily="2" charset="-122"/>
                <a:ea typeface="黑体" pitchFamily="2" charset="-122"/>
              </a:rPr>
              <a:t>分析</a:t>
            </a:r>
            <a:r>
              <a:rPr lang="zh-CN" altLang="zh-CN">
                <a:latin typeface="宋体" pitchFamily="2" charset="-122"/>
                <a:ea typeface="黑体" pitchFamily="2" charset="-122"/>
              </a:rPr>
              <a:t>”</a:t>
            </a:r>
            <a:r>
              <a:rPr lang="zh-CN" altLang="zh-CN">
                <a:latin typeface="黑体" pitchFamily="2" charset="-122"/>
                <a:ea typeface="黑体" pitchFamily="2" charset="-122"/>
              </a:rPr>
              <a:t>和</a:t>
            </a:r>
            <a:r>
              <a:rPr lang="zh-CN" altLang="zh-CN">
                <a:latin typeface="宋体" pitchFamily="2" charset="-122"/>
                <a:ea typeface="黑体" pitchFamily="2" charset="-122"/>
              </a:rPr>
              <a:t>“</a:t>
            </a:r>
            <a:r>
              <a:rPr lang="zh-CN" altLang="zh-CN">
                <a:latin typeface="黑体" pitchFamily="2" charset="-122"/>
                <a:ea typeface="黑体" pitchFamily="2" charset="-122"/>
              </a:rPr>
              <a:t>执行</a:t>
            </a:r>
            <a:r>
              <a:rPr lang="zh-CN" altLang="zh-CN">
                <a:latin typeface="宋体" pitchFamily="2" charset="-122"/>
                <a:ea typeface="黑体" pitchFamily="2" charset="-122"/>
              </a:rPr>
              <a:t>”</a:t>
            </a:r>
            <a:r>
              <a:rPr lang="zh-CN" altLang="zh-CN">
                <a:latin typeface="黑体" pitchFamily="2" charset="-122"/>
                <a:ea typeface="黑体" pitchFamily="2" charset="-122"/>
              </a:rPr>
              <a:t>时间不等的重叠</a:t>
            </a:r>
            <a:r>
              <a:rPr lang="zh-CN" altLang="en-US">
                <a:latin typeface="黑体" pitchFamily="2" charset="-122"/>
                <a:ea typeface="黑体" pitchFamily="2" charset="-122"/>
              </a:rPr>
              <a:t>：</a:t>
            </a:r>
            <a:endParaRPr lang="zh-CN" altLang="en-US">
              <a:solidFill>
                <a:srgbClr val="CC0066"/>
              </a:solidFill>
              <a:latin typeface="黑体" pitchFamily="2" charset="-122"/>
              <a:ea typeface="黑体" pitchFamily="2" charset="-122"/>
            </a:endParaRPr>
          </a:p>
        </p:txBody>
      </p:sp>
      <p:sp>
        <p:nvSpPr>
          <p:cNvPr id="110596" name="Rectangle 5"/>
          <p:cNvSpPr>
            <a:spLocks noChangeArrowheads="1"/>
          </p:cNvSpPr>
          <p:nvPr/>
        </p:nvSpPr>
        <p:spPr bwMode="auto">
          <a:xfrm>
            <a:off x="684213" y="3644900"/>
            <a:ext cx="7772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先行控制方式：</a:t>
            </a:r>
            <a:endParaRPr lang="zh-CN" altLang="en-US">
              <a:solidFill>
                <a:srgbClr val="CC0066"/>
              </a:solidFill>
              <a:latin typeface="黑体" pitchFamily="2" charset="-122"/>
              <a:ea typeface="黑体" pitchFamily="2" charset="-122"/>
            </a:endParaRPr>
          </a:p>
        </p:txBody>
      </p:sp>
      <p:graphicFrame>
        <p:nvGraphicFramePr>
          <p:cNvPr id="110597" name="Object 3"/>
          <p:cNvGraphicFramePr>
            <a:graphicFrameLocks noChangeAspect="1"/>
          </p:cNvGraphicFramePr>
          <p:nvPr/>
        </p:nvGraphicFramePr>
        <p:xfrm>
          <a:off x="1800225" y="4149725"/>
          <a:ext cx="5616575" cy="2038350"/>
        </p:xfrm>
        <a:graphic>
          <a:graphicData uri="http://schemas.openxmlformats.org/presentationml/2006/ole">
            <mc:AlternateContent xmlns:mc="http://schemas.openxmlformats.org/markup-compatibility/2006">
              <mc:Choice xmlns:v="urn:schemas-microsoft-com:vml" Requires="v">
                <p:oleObj spid="_x0000_s110684" r:id="rId5" imgW="3233420" imgH="1170940" progId="Visio.Drawing.6">
                  <p:embed/>
                </p:oleObj>
              </mc:Choice>
              <mc:Fallback>
                <p:oleObj r:id="rId5" imgW="3233420" imgH="1170940"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4149725"/>
                        <a:ext cx="56165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8" name="Rectangle 9"/>
          <p:cNvSpPr>
            <a:spLocks noChangeArrowheads="1"/>
          </p:cNvSpPr>
          <p:nvPr/>
        </p:nvSpPr>
        <p:spPr bwMode="auto">
          <a:xfrm>
            <a:off x="647700" y="50482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6.6.2 </a:t>
            </a:r>
            <a:r>
              <a:rPr lang="zh-CN" altLang="en-US">
                <a:solidFill>
                  <a:srgbClr val="990000"/>
                </a:solidFill>
                <a:latin typeface="黑体" pitchFamily="2" charset="-122"/>
                <a:ea typeface="黑体" pitchFamily="2" charset="-122"/>
              </a:rPr>
              <a:t>先行控制原理</a:t>
            </a:r>
          </a:p>
        </p:txBody>
      </p:sp>
    </p:spTree>
  </p:cSld>
  <p:clrMapOvr>
    <a:masterClrMapping/>
  </p:clrMapOvr>
  <p:transition>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9"/>
          <p:cNvSpPr>
            <a:spLocks noChangeArrowheads="1"/>
          </p:cNvSpPr>
          <p:nvPr/>
        </p:nvSpPr>
        <p:spPr bwMode="auto">
          <a:xfrm>
            <a:off x="647700" y="512763"/>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6.6.3 </a:t>
            </a:r>
            <a:r>
              <a:rPr lang="zh-CN" altLang="en-US">
                <a:solidFill>
                  <a:srgbClr val="990000"/>
                </a:solidFill>
                <a:latin typeface="黑体" pitchFamily="2" charset="-122"/>
                <a:ea typeface="黑体" pitchFamily="2" charset="-122"/>
              </a:rPr>
              <a:t>流水工作原理</a:t>
            </a:r>
          </a:p>
        </p:txBody>
      </p:sp>
      <p:sp>
        <p:nvSpPr>
          <p:cNvPr id="111619" name="Rectangle 12"/>
          <p:cNvSpPr>
            <a:spLocks noChangeArrowheads="1"/>
          </p:cNvSpPr>
          <p:nvPr/>
        </p:nvSpPr>
        <p:spPr bwMode="auto">
          <a:xfrm>
            <a:off x="817563" y="2338388"/>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流水线</a:t>
            </a:r>
          </a:p>
        </p:txBody>
      </p:sp>
      <p:sp>
        <p:nvSpPr>
          <p:cNvPr id="111620" name="Rectangle 2"/>
          <p:cNvSpPr>
            <a:spLocks noChangeArrowheads="1"/>
          </p:cNvSpPr>
          <p:nvPr/>
        </p:nvSpPr>
        <p:spPr bwMode="auto">
          <a:xfrm>
            <a:off x="647700" y="1076325"/>
            <a:ext cx="82089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流水处理技术是在重叠、先行控制方式的基础上发展起来的，它基于重叠的原理，但却是在更高程度上的重叠。</a:t>
            </a:r>
          </a:p>
        </p:txBody>
      </p:sp>
      <p:sp>
        <p:nvSpPr>
          <p:cNvPr id="111621" name="Rectangle 2"/>
          <p:cNvSpPr>
            <a:spLocks noChangeArrowheads="1"/>
          </p:cNvSpPr>
          <p:nvPr/>
        </p:nvSpPr>
        <p:spPr bwMode="auto">
          <a:xfrm>
            <a:off x="647700" y="2795588"/>
            <a:ext cx="82089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流水线是将一个较复杂的处理过程分成m个复杂程度相当、处理时间大致相等的子过程，每个子过程由一个独立的功能部件来完成，处理对象在各子过程连成的线路上连续流动。在同一时间，m个部件同时进行不同的操作，完成对不同子过程的处理。</a:t>
            </a:r>
          </a:p>
        </p:txBody>
      </p:sp>
    </p:spTree>
  </p:cSld>
  <p:clrMapOvr>
    <a:masterClrMapping/>
  </p:clrMapOvr>
  <p:transition>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8"/>
          <p:cNvSpPr>
            <a:spLocks noChangeArrowheads="1"/>
          </p:cNvSpPr>
          <p:nvPr/>
        </p:nvSpPr>
        <p:spPr bwMode="auto">
          <a:xfrm>
            <a:off x="1008063" y="1006475"/>
            <a:ext cx="77724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60000"/>
              </a:lnSpc>
              <a:spcBef>
                <a:spcPct val="0"/>
              </a:spcBef>
            </a:pPr>
            <a:r>
              <a:rPr lang="en-US" altLang="zh-CN" dirty="0">
                <a:latin typeface="黑体" pitchFamily="2" charset="-122"/>
                <a:ea typeface="黑体" pitchFamily="2" charset="-122"/>
              </a:rPr>
              <a:t>    </a:t>
            </a:r>
          </a:p>
          <a:p>
            <a:pPr>
              <a:lnSpc>
                <a:spcPct val="120000"/>
              </a:lnSpc>
              <a:spcBef>
                <a:spcPct val="0"/>
              </a:spcBef>
            </a:pPr>
            <a:r>
              <a:rPr lang="zh-CN" altLang="en-US">
                <a:latin typeface="黑体" pitchFamily="2" charset="-122"/>
                <a:ea typeface="黑体" pitchFamily="2" charset="-122"/>
              </a:rPr>
              <a:t>四个子过程的流水线处理：</a:t>
            </a:r>
          </a:p>
        </p:txBody>
      </p:sp>
      <p:graphicFrame>
        <p:nvGraphicFramePr>
          <p:cNvPr id="112643" name="Object 1"/>
          <p:cNvGraphicFramePr>
            <a:graphicFrameLocks noChangeAspect="1"/>
          </p:cNvGraphicFramePr>
          <p:nvPr/>
        </p:nvGraphicFramePr>
        <p:xfrm>
          <a:off x="1150938" y="1762125"/>
          <a:ext cx="7002462" cy="4356100"/>
        </p:xfrm>
        <a:graphic>
          <a:graphicData uri="http://schemas.openxmlformats.org/presentationml/2006/ole">
            <mc:AlternateContent xmlns:mc="http://schemas.openxmlformats.org/markup-compatibility/2006">
              <mc:Choice xmlns:v="urn:schemas-microsoft-com:vml" Requires="v">
                <p:oleObj spid="_x0000_s112686" r:id="rId3" imgW="2799080" imgH="1790700" progId="Visio.Drawing.6">
                  <p:embed/>
                </p:oleObj>
              </mc:Choice>
              <mc:Fallback>
                <p:oleObj r:id="rId3" imgW="2799080" imgH="1790700" progId="Visio.Drawing.6">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762125"/>
                        <a:ext cx="7002462"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482600"/>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6.1 CPU</a:t>
            </a:r>
            <a:r>
              <a:rPr lang="zh-CN" altLang="en-US" sz="2800">
                <a:solidFill>
                  <a:srgbClr val="990000"/>
                </a:solidFill>
                <a:latin typeface="黑体" pitchFamily="2" charset="-122"/>
                <a:ea typeface="黑体" pitchFamily="2" charset="-122"/>
              </a:rPr>
              <a:t>的功能</a:t>
            </a:r>
          </a:p>
        </p:txBody>
      </p:sp>
      <p:sp>
        <p:nvSpPr>
          <p:cNvPr id="13315" name="Rectangle 4"/>
          <p:cNvSpPr>
            <a:spLocks noChangeArrowheads="1"/>
          </p:cNvSpPr>
          <p:nvPr/>
        </p:nvSpPr>
        <p:spPr bwMode="auto">
          <a:xfrm>
            <a:off x="647700" y="1196975"/>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CPU</a:t>
            </a:r>
            <a:r>
              <a:rPr lang="zh-CN" altLang="en-US">
                <a:solidFill>
                  <a:srgbClr val="990000"/>
                </a:solidFill>
                <a:latin typeface="黑体" pitchFamily="2" charset="-122"/>
                <a:ea typeface="黑体" pitchFamily="2" charset="-122"/>
              </a:rPr>
              <a:t>的功能</a:t>
            </a:r>
            <a:r>
              <a:rPr lang="en-US" altLang="zh-CN" dirty="0">
                <a:solidFill>
                  <a:srgbClr val="990000"/>
                </a:solidFill>
                <a:latin typeface="黑体" pitchFamily="2" charset="-122"/>
                <a:ea typeface="黑体" pitchFamily="2" charset="-122"/>
              </a:rPr>
              <a:t>:</a:t>
            </a:r>
          </a:p>
        </p:txBody>
      </p:sp>
      <p:sp>
        <p:nvSpPr>
          <p:cNvPr id="13316" name="Text Box 4"/>
          <p:cNvSpPr txBox="1">
            <a:spLocks noChangeArrowheads="1"/>
          </p:cNvSpPr>
          <p:nvPr/>
        </p:nvSpPr>
        <p:spPr bwMode="auto">
          <a:xfrm>
            <a:off x="1042988" y="1700213"/>
            <a:ext cx="752475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marL="1520825" indent="-1520825"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30000"/>
              </a:spcBef>
            </a:pPr>
            <a:r>
              <a:rPr lang="zh-CN" altLang="en-US">
                <a:solidFill>
                  <a:srgbClr val="FF0000"/>
                </a:solidFill>
                <a:latin typeface="黑体" pitchFamily="2" charset="-122"/>
                <a:ea typeface="黑体" pitchFamily="2" charset="-122"/>
              </a:rPr>
              <a:t>指令控制：</a:t>
            </a:r>
            <a:r>
              <a:rPr lang="zh-CN" altLang="en-US">
                <a:latin typeface="黑体" pitchFamily="2" charset="-122"/>
                <a:ea typeface="黑体" pitchFamily="2" charset="-122"/>
              </a:rPr>
              <a:t>产生下一条指令在内存中的地址、取指令；</a:t>
            </a:r>
          </a:p>
          <a:p>
            <a:pPr eaLnBrk="1" hangingPunct="1">
              <a:lnSpc>
                <a:spcPct val="120000"/>
              </a:lnSpc>
              <a:spcBef>
                <a:spcPct val="30000"/>
              </a:spcBef>
            </a:pPr>
            <a:r>
              <a:rPr lang="zh-CN" altLang="en-US">
                <a:solidFill>
                  <a:srgbClr val="FF0000"/>
                </a:solidFill>
                <a:latin typeface="黑体" pitchFamily="2" charset="-122"/>
                <a:ea typeface="黑体" pitchFamily="2" charset="-122"/>
              </a:rPr>
              <a:t>操作控制：</a:t>
            </a:r>
            <a:r>
              <a:rPr lang="zh-CN" altLang="en-US">
                <a:latin typeface="黑体" pitchFamily="2" charset="-122"/>
                <a:ea typeface="黑体" pitchFamily="2" charset="-122"/>
              </a:rPr>
              <a:t>把指令分解成一系列的微操作控制信号，控制各部件完成指令所要求的动作；</a:t>
            </a:r>
          </a:p>
          <a:p>
            <a:pPr eaLnBrk="1" hangingPunct="1">
              <a:lnSpc>
                <a:spcPct val="120000"/>
              </a:lnSpc>
              <a:spcBef>
                <a:spcPct val="30000"/>
              </a:spcBef>
            </a:pPr>
            <a:r>
              <a:rPr lang="zh-CN" altLang="en-US">
                <a:solidFill>
                  <a:srgbClr val="FF0000"/>
                </a:solidFill>
                <a:latin typeface="黑体" pitchFamily="2" charset="-122"/>
                <a:ea typeface="黑体" pitchFamily="2" charset="-122"/>
              </a:rPr>
              <a:t>时序控制：</a:t>
            </a:r>
            <a:r>
              <a:rPr lang="zh-CN" altLang="en-US">
                <a:latin typeface="黑体" pitchFamily="2" charset="-122"/>
                <a:ea typeface="黑体" pitchFamily="2" charset="-122"/>
              </a:rPr>
              <a:t>对指令的各个微操作实施时间的定时，使它们能够按先后顺序来执行；</a:t>
            </a:r>
          </a:p>
          <a:p>
            <a:pPr eaLnBrk="1" hangingPunct="1">
              <a:lnSpc>
                <a:spcPct val="120000"/>
              </a:lnSpc>
              <a:spcBef>
                <a:spcPct val="30000"/>
              </a:spcBef>
            </a:pPr>
            <a:r>
              <a:rPr lang="zh-CN" altLang="en-US">
                <a:solidFill>
                  <a:srgbClr val="FF0000"/>
                </a:solidFill>
                <a:latin typeface="黑体" pitchFamily="2" charset="-122"/>
                <a:ea typeface="黑体" pitchFamily="2" charset="-122"/>
              </a:rPr>
              <a:t>数据加工：</a:t>
            </a:r>
            <a:r>
              <a:rPr lang="zh-CN" altLang="en-US">
                <a:latin typeface="黑体" pitchFamily="2" charset="-122"/>
                <a:ea typeface="黑体" pitchFamily="2" charset="-122"/>
              </a:rPr>
              <a:t>算术运算、逻辑运算；</a:t>
            </a:r>
          </a:p>
          <a:p>
            <a:pPr eaLnBrk="1" hangingPunct="1">
              <a:lnSpc>
                <a:spcPct val="120000"/>
              </a:lnSpc>
              <a:spcBef>
                <a:spcPct val="30000"/>
              </a:spcBef>
            </a:pPr>
            <a:r>
              <a:rPr lang="zh-CN" altLang="en-US">
                <a:solidFill>
                  <a:srgbClr val="FF0000"/>
                </a:solidFill>
                <a:latin typeface="黑体" pitchFamily="2" charset="-122"/>
                <a:ea typeface="黑体" pitchFamily="2" charset="-122"/>
              </a:rPr>
              <a:t>中断处理：</a:t>
            </a:r>
            <a:r>
              <a:rPr lang="zh-CN" altLang="en-US">
                <a:latin typeface="黑体" pitchFamily="2" charset="-122"/>
                <a:ea typeface="黑体" pitchFamily="2" charset="-122"/>
              </a:rPr>
              <a:t>处理异常情况和特殊请求。</a:t>
            </a:r>
          </a:p>
          <a:p>
            <a:pPr eaLnBrk="1" hangingPunct="1">
              <a:lnSpc>
                <a:spcPct val="120000"/>
              </a:lnSpc>
              <a:spcBef>
                <a:spcPct val="30000"/>
              </a:spcBef>
            </a:pPr>
            <a:r>
              <a:rPr lang="zh-CN" altLang="en-US">
                <a:solidFill>
                  <a:srgbClr val="FF0000"/>
                </a:solidFill>
                <a:latin typeface="黑体" pitchFamily="2" charset="-122"/>
                <a:ea typeface="黑体" pitchFamily="2" charset="-122"/>
              </a:rPr>
              <a:t>其它：</a:t>
            </a:r>
            <a:r>
              <a:rPr lang="zh-CN" altLang="en-US">
                <a:latin typeface="黑体" pitchFamily="2" charset="-122"/>
                <a:ea typeface="黑体" pitchFamily="2" charset="-122"/>
              </a:rPr>
              <a:t>    如总线管理等。</a:t>
            </a:r>
          </a:p>
        </p:txBody>
      </p:sp>
    </p:spTree>
  </p:cSld>
  <p:clrMapOvr>
    <a:masterClrMapping/>
  </p:clrMapOvr>
  <p:transition>
    <p:wipe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2"/>
          <p:cNvSpPr>
            <a:spLocks noChangeArrowheads="1"/>
          </p:cNvSpPr>
          <p:nvPr/>
        </p:nvSpPr>
        <p:spPr bwMode="auto">
          <a:xfrm>
            <a:off x="571500" y="541338"/>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流水线分类</a:t>
            </a:r>
          </a:p>
        </p:txBody>
      </p:sp>
      <p:sp>
        <p:nvSpPr>
          <p:cNvPr id="113667" name="Rectangle 2"/>
          <p:cNvSpPr>
            <a:spLocks noChangeArrowheads="1"/>
          </p:cNvSpPr>
          <p:nvPr/>
        </p:nvSpPr>
        <p:spPr bwMode="auto">
          <a:xfrm>
            <a:off x="846138" y="1042988"/>
            <a:ext cx="776446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zh-CN">
                <a:solidFill>
                  <a:srgbClr val="990000"/>
                </a:solidFill>
                <a:latin typeface="黑体" pitchFamily="2" charset="-122"/>
                <a:ea typeface="黑体" pitchFamily="2" charset="-122"/>
              </a:rPr>
              <a:t>按处理级别分类：</a:t>
            </a:r>
            <a:r>
              <a:rPr lang="zh-CN" altLang="zh-CN">
                <a:latin typeface="黑体" pitchFamily="2" charset="-122"/>
                <a:ea typeface="黑体" pitchFamily="2" charset="-122"/>
              </a:rPr>
              <a:t>  </a:t>
            </a:r>
            <a:endParaRPr lang="zh-CN" altLang="en-US">
              <a:latin typeface="黑体" pitchFamily="2" charset="-122"/>
              <a:ea typeface="黑体" pitchFamily="2" charset="-122"/>
            </a:endParaRP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操作部件级 / 指令级/处理机级</a:t>
            </a:r>
          </a:p>
          <a:p>
            <a:pPr>
              <a:spcBef>
                <a:spcPct val="0"/>
              </a:spcBef>
            </a:pPr>
            <a:r>
              <a:rPr lang="zh-CN" altLang="zh-CN">
                <a:solidFill>
                  <a:srgbClr val="990000"/>
                </a:solidFill>
                <a:latin typeface="黑体" pitchFamily="2" charset="-122"/>
                <a:ea typeface="黑体" pitchFamily="2" charset="-122"/>
              </a:rPr>
              <a:t>按功能分类：</a:t>
            </a:r>
            <a:r>
              <a:rPr lang="zh-CN" altLang="zh-CN">
                <a:latin typeface="黑体" pitchFamily="2" charset="-122"/>
                <a:ea typeface="黑体" pitchFamily="2" charset="-122"/>
              </a:rPr>
              <a:t>      </a:t>
            </a:r>
            <a:endParaRPr lang="zh-CN" altLang="en-US">
              <a:latin typeface="黑体" pitchFamily="2" charset="-122"/>
              <a:ea typeface="黑体" pitchFamily="2" charset="-122"/>
            </a:endParaRP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单功能 / 多功能（可有多种连接方式）</a:t>
            </a:r>
          </a:p>
          <a:p>
            <a:pPr>
              <a:spcBef>
                <a:spcPct val="0"/>
              </a:spcBef>
            </a:pPr>
            <a:r>
              <a:rPr lang="zh-CN" altLang="zh-CN">
                <a:solidFill>
                  <a:srgbClr val="990000"/>
                </a:solidFill>
                <a:latin typeface="黑体" pitchFamily="2" charset="-122"/>
                <a:ea typeface="黑体" pitchFamily="2" charset="-122"/>
              </a:rPr>
              <a:t>按工作方式分类：</a:t>
            </a:r>
            <a:r>
              <a:rPr lang="zh-CN" altLang="zh-CN">
                <a:latin typeface="黑体" pitchFamily="2" charset="-122"/>
                <a:ea typeface="黑体" pitchFamily="2" charset="-122"/>
              </a:rPr>
              <a:t>  </a:t>
            </a:r>
            <a:endParaRPr lang="zh-CN" altLang="en-US">
              <a:latin typeface="黑体" pitchFamily="2" charset="-122"/>
              <a:ea typeface="黑体" pitchFamily="2" charset="-122"/>
            </a:endParaRP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静态流水线 / 动态流水线</a:t>
            </a:r>
            <a:endParaRPr lang="zh-CN" altLang="en-US">
              <a:latin typeface="黑体" pitchFamily="2" charset="-122"/>
              <a:ea typeface="黑体" pitchFamily="2" charset="-122"/>
            </a:endParaRP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（允许同一时间内连成不同的功能）</a:t>
            </a:r>
          </a:p>
          <a:p>
            <a:pPr>
              <a:spcBef>
                <a:spcPct val="0"/>
              </a:spcBef>
            </a:pPr>
            <a:r>
              <a:rPr lang="zh-CN" altLang="zh-CN">
                <a:solidFill>
                  <a:srgbClr val="990000"/>
                </a:solidFill>
                <a:latin typeface="黑体" pitchFamily="2" charset="-122"/>
                <a:ea typeface="黑体" pitchFamily="2" charset="-122"/>
              </a:rPr>
              <a:t>按流水线结构分类：</a:t>
            </a:r>
            <a:endParaRPr lang="zh-CN" altLang="en-US">
              <a:solidFill>
                <a:srgbClr val="990000"/>
              </a:solidFill>
              <a:latin typeface="黑体" pitchFamily="2" charset="-122"/>
              <a:ea typeface="黑体" pitchFamily="2" charset="-122"/>
            </a:endParaRP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线性流水 / 非线性流水（含反馈回路）</a:t>
            </a:r>
          </a:p>
          <a:p>
            <a:pPr>
              <a:spcBef>
                <a:spcPct val="0"/>
              </a:spcBef>
            </a:pPr>
            <a:endParaRPr lang="zh-CN"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2"/>
          <p:cNvSpPr>
            <a:spLocks noChangeArrowheads="1"/>
          </p:cNvSpPr>
          <p:nvPr/>
        </p:nvSpPr>
        <p:spPr bwMode="auto">
          <a:xfrm>
            <a:off x="512763" y="541338"/>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指令流水线的相关性</a:t>
            </a:r>
          </a:p>
        </p:txBody>
      </p:sp>
      <p:sp>
        <p:nvSpPr>
          <p:cNvPr id="114691" name="Rectangle 2"/>
          <p:cNvSpPr>
            <a:spLocks noChangeArrowheads="1"/>
          </p:cNvSpPr>
          <p:nvPr/>
        </p:nvSpPr>
        <p:spPr bwMode="auto">
          <a:xfrm>
            <a:off x="787400" y="1042988"/>
            <a:ext cx="776446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）结构相关 （资源相关）</a:t>
            </a:r>
            <a:endParaRPr lang="en-US" altLang="zh-CN" dirty="0">
              <a:solidFill>
                <a:srgbClr val="990000"/>
              </a:solidFill>
              <a:latin typeface="黑体" pitchFamily="2" charset="-122"/>
              <a:ea typeface="黑体" pitchFamily="2" charset="-122"/>
            </a:endParaRPr>
          </a:p>
          <a:p>
            <a:pPr>
              <a:spcBef>
                <a:spcPct val="0"/>
              </a:spcBef>
            </a:pPr>
            <a:r>
              <a:rPr lang="zh-CN" altLang="en-US">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）数据相关</a:t>
            </a:r>
            <a:r>
              <a:rPr lang="zh-CN" altLang="zh-CN">
                <a:latin typeface="黑体" pitchFamily="2" charset="-122"/>
                <a:ea typeface="黑体" pitchFamily="2" charset="-122"/>
              </a:rPr>
              <a:t>      </a:t>
            </a:r>
            <a:endParaRPr lang="zh-CN" altLang="en-US">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RAW</a:t>
            </a:r>
            <a:r>
              <a:rPr lang="zh-CN" altLang="en-US">
                <a:latin typeface="黑体" pitchFamily="2" charset="-122"/>
                <a:ea typeface="黑体" pitchFamily="2" charset="-122"/>
              </a:rPr>
              <a:t>：写后读相关</a:t>
            </a:r>
            <a:r>
              <a:rPr lang="en-US" altLang="zh-CN" dirty="0">
                <a:latin typeface="黑体" pitchFamily="2" charset="-122"/>
                <a:ea typeface="黑体" pitchFamily="2" charset="-122"/>
              </a:rPr>
              <a:t> </a:t>
            </a:r>
            <a:r>
              <a:rPr lang="zh-CN" altLang="en-US" sz="1600">
                <a:latin typeface="黑体" pitchFamily="2" charset="-122"/>
                <a:ea typeface="黑体" pitchFamily="2" charset="-122"/>
              </a:rPr>
              <a:t>后面指令试图在前面指令写入寄存器前读取该数据。 </a:t>
            </a:r>
            <a:endParaRPr lang="zh-CN" altLang="en-US" sz="140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WAR</a:t>
            </a:r>
            <a:r>
              <a:rPr lang="zh-CN" altLang="en-US">
                <a:latin typeface="黑体" pitchFamily="2" charset="-122"/>
                <a:ea typeface="黑体" pitchFamily="2" charset="-122"/>
              </a:rPr>
              <a:t>：读后写相关</a:t>
            </a:r>
          </a:p>
          <a:p>
            <a:pPr>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WAW</a:t>
            </a:r>
            <a:r>
              <a:rPr lang="zh-CN" altLang="en-US">
                <a:latin typeface="黑体" pitchFamily="2" charset="-122"/>
                <a:ea typeface="黑体" pitchFamily="2" charset="-122"/>
              </a:rPr>
              <a:t>：写后写相关</a:t>
            </a:r>
            <a:endParaRPr lang="en-US" altLang="zh-CN" dirty="0">
              <a:latin typeface="黑体" pitchFamily="2" charset="-122"/>
              <a:ea typeface="黑体" pitchFamily="2" charset="-122"/>
            </a:endParaRPr>
          </a:p>
          <a:p>
            <a:pPr>
              <a:spcBef>
                <a:spcPct val="0"/>
              </a:spcBef>
            </a:pPr>
            <a:r>
              <a:rPr lang="zh-CN" altLang="en-US">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）控制相关</a:t>
            </a:r>
            <a:r>
              <a:rPr lang="zh-CN" altLang="zh-CN">
                <a:latin typeface="黑体" pitchFamily="2" charset="-122"/>
                <a:ea typeface="黑体" pitchFamily="2" charset="-122"/>
              </a:rPr>
              <a:t>  </a:t>
            </a:r>
            <a:endParaRPr lang="zh-CN" altLang="en-US">
              <a:latin typeface="黑体" pitchFamily="2" charset="-122"/>
              <a:ea typeface="黑体" pitchFamily="2" charset="-122"/>
            </a:endParaRPr>
          </a:p>
          <a:p>
            <a:pPr>
              <a:spcBef>
                <a:spcPct val="0"/>
              </a:spcBef>
            </a:pPr>
            <a:r>
              <a:rPr lang="zh-CN" altLang="en-US">
                <a:latin typeface="黑体" pitchFamily="2" charset="-122"/>
                <a:ea typeface="黑体" pitchFamily="2" charset="-122"/>
              </a:rPr>
              <a:t>    由条件转移指令等引起的。用延迟转移等来解决。</a:t>
            </a:r>
            <a:endParaRPr lang="en-US" altLang="zh-CN" dirty="0">
              <a:latin typeface="黑体" pitchFamily="2" charset="-122"/>
              <a:ea typeface="黑体" pitchFamily="2" charset="-122"/>
            </a:endParaRPr>
          </a:p>
          <a:p>
            <a:pPr>
              <a:spcBef>
                <a:spcPct val="0"/>
              </a:spcBef>
            </a:pPr>
            <a:endParaRPr lang="en-US" altLang="zh-CN" dirty="0">
              <a:latin typeface="黑体" pitchFamily="2" charset="-122"/>
              <a:ea typeface="黑体" pitchFamily="2" charset="-122"/>
            </a:endParaRPr>
          </a:p>
          <a:p>
            <a:pPr>
              <a:spcBef>
                <a:spcPct val="0"/>
              </a:spcBef>
            </a:pPr>
            <a:r>
              <a:rPr lang="zh-CN" altLang="en-US">
                <a:solidFill>
                  <a:srgbClr val="FF0000"/>
                </a:solidFill>
                <a:latin typeface="黑体" pitchFamily="2" charset="-122"/>
                <a:ea typeface="黑体" pitchFamily="2" charset="-122"/>
              </a:rPr>
              <a:t>相关性会使流水线断流。应采取相应的措施。</a:t>
            </a:r>
            <a:endParaRPr lang="zh-CN" altLang="zh-CN">
              <a:solidFill>
                <a:srgbClr val="FF0000"/>
              </a:solidFill>
              <a:latin typeface="黑体" pitchFamily="2" charset="-122"/>
              <a:ea typeface="黑体" pitchFamily="2" charset="-122"/>
            </a:endParaRPr>
          </a:p>
          <a:p>
            <a:pPr>
              <a:spcBef>
                <a:spcPct val="0"/>
              </a:spcBef>
            </a:pPr>
            <a:endParaRPr lang="zh-CN"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p:cNvSpPr>
            <a:spLocks noChangeArrowheads="1"/>
          </p:cNvSpPr>
          <p:nvPr/>
        </p:nvSpPr>
        <p:spPr bwMode="auto">
          <a:xfrm>
            <a:off x="577850" y="512763"/>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4. </a:t>
            </a:r>
            <a:r>
              <a:rPr lang="zh-CN" altLang="en-US">
                <a:solidFill>
                  <a:srgbClr val="990000"/>
                </a:solidFill>
                <a:latin typeface="黑体" pitchFamily="2" charset="-122"/>
                <a:ea typeface="黑体" pitchFamily="2" charset="-122"/>
              </a:rPr>
              <a:t>流水线的性能</a:t>
            </a:r>
          </a:p>
        </p:txBody>
      </p:sp>
      <p:sp>
        <p:nvSpPr>
          <p:cNvPr id="115715" name="Rectangle 2"/>
          <p:cNvSpPr>
            <a:spLocks noChangeArrowheads="1"/>
          </p:cNvSpPr>
          <p:nvPr/>
        </p:nvSpPr>
        <p:spPr bwMode="auto">
          <a:xfrm>
            <a:off x="647700" y="1096963"/>
            <a:ext cx="8496300"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a:t>
            </a:r>
            <a:r>
              <a:rPr lang="zh-CN" altLang="zh-CN">
                <a:solidFill>
                  <a:srgbClr val="990000"/>
                </a:solidFill>
                <a:latin typeface="黑体" pitchFamily="2" charset="-122"/>
                <a:ea typeface="黑体" pitchFamily="2" charset="-122"/>
              </a:rPr>
              <a:t>吞吐率</a:t>
            </a: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指单位时间内流水线所完成指令或输出结果的数量。</a:t>
            </a:r>
          </a:p>
          <a:p>
            <a:pPr>
              <a:spcBef>
                <a:spcPct val="0"/>
              </a:spcBef>
            </a:pPr>
            <a:r>
              <a:rPr lang="zh-CN" altLang="zh-CN">
                <a:latin typeface="黑体" pitchFamily="2" charset="-122"/>
                <a:ea typeface="黑体" pitchFamily="2" charset="-122"/>
              </a:rPr>
              <a:t>最大吞吐率、实际吞吐率。</a:t>
            </a:r>
          </a:p>
          <a:p>
            <a:pPr>
              <a:lnSpc>
                <a:spcPct val="150000"/>
              </a:lnSpc>
              <a:spcBef>
                <a:spcPct val="0"/>
              </a:spcBef>
            </a:pPr>
            <a:r>
              <a:rPr lang="zh-CN" altLang="en-US">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a:t>
            </a:r>
            <a:r>
              <a:rPr lang="zh-CN" altLang="zh-CN">
                <a:solidFill>
                  <a:srgbClr val="990000"/>
                </a:solidFill>
                <a:latin typeface="黑体" pitchFamily="2" charset="-122"/>
                <a:ea typeface="黑体" pitchFamily="2" charset="-122"/>
              </a:rPr>
              <a:t>加速比  Sp</a:t>
            </a:r>
            <a:r>
              <a:rPr lang="zh-CN" altLang="zh-CN">
                <a:latin typeface="黑体" pitchFamily="2" charset="-122"/>
                <a:ea typeface="黑体" pitchFamily="2" charset="-122"/>
              </a:rPr>
              <a:t> </a:t>
            </a: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指m 段的流水线的速度与等功能的非流水线的速度之比。</a:t>
            </a:r>
          </a:p>
          <a:p>
            <a:pPr>
              <a:lnSpc>
                <a:spcPct val="150000"/>
              </a:lnSpc>
              <a:spcBef>
                <a:spcPct val="0"/>
              </a:spcBef>
            </a:pPr>
            <a:r>
              <a:rPr lang="zh-CN" altLang="en-US">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a:t>
            </a:r>
            <a:r>
              <a:rPr lang="zh-CN" altLang="zh-CN">
                <a:solidFill>
                  <a:srgbClr val="990000"/>
                </a:solidFill>
                <a:latin typeface="黑体" pitchFamily="2" charset="-122"/>
                <a:ea typeface="黑体" pitchFamily="2" charset="-122"/>
              </a:rPr>
              <a:t>效率</a:t>
            </a: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指流水线中各功能段的利用率。</a:t>
            </a:r>
          </a:p>
          <a:p>
            <a:pPr>
              <a:spcBef>
                <a:spcPct val="0"/>
              </a:spcBef>
            </a:pPr>
            <a:r>
              <a:rPr lang="zh-CN" altLang="en-US">
                <a:latin typeface="黑体" pitchFamily="2" charset="-122"/>
                <a:ea typeface="黑体" pitchFamily="2" charset="-122"/>
              </a:rPr>
              <a:t>    </a:t>
            </a:r>
            <a:r>
              <a:rPr lang="zh-CN" altLang="zh-CN">
                <a:latin typeface="黑体" pitchFamily="2" charset="-122"/>
                <a:ea typeface="黑体" pitchFamily="2" charset="-122"/>
              </a:rPr>
              <a:t>由于流水线有建立时间和排空时间，因此各功能段的设备不可能一直处于工作状态 。</a:t>
            </a:r>
          </a:p>
        </p:txBody>
      </p:sp>
    </p:spTree>
  </p:cSld>
  <p:clrMapOvr>
    <a:masterClrMapping/>
  </p:clrMapOvr>
  <p:transition>
    <p:wipe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92163" y="1266825"/>
            <a:ext cx="806450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latin typeface="黑体" pitchFamily="2" charset="-122"/>
                <a:ea typeface="黑体" pitchFamily="2" charset="-122"/>
              </a:rPr>
              <a:t>(1) </a:t>
            </a:r>
            <a:r>
              <a:rPr lang="zh-CN" altLang="en-US" dirty="0">
                <a:latin typeface="黑体" pitchFamily="2" charset="-122"/>
                <a:ea typeface="黑体" pitchFamily="2" charset="-122"/>
              </a:rPr>
              <a:t>流水线上每个阶段的执行时间不一样</a:t>
            </a:r>
          </a:p>
          <a:p>
            <a:pPr>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  </a:t>
            </a:r>
            <a:r>
              <a:rPr lang="zh-CN" altLang="en-US" dirty="0">
                <a:latin typeface="黑体" pitchFamily="2" charset="-122"/>
                <a:ea typeface="黑体" pitchFamily="2" charset="-122"/>
              </a:rPr>
              <a:t>解决办法：采用先行控制方式</a:t>
            </a:r>
          </a:p>
          <a:p>
            <a:pPr>
              <a:spcBef>
                <a:spcPct val="0"/>
              </a:spcBef>
            </a:pPr>
            <a:r>
              <a:rPr lang="en-US" altLang="zh-CN" dirty="0">
                <a:latin typeface="黑体" pitchFamily="2" charset="-122"/>
                <a:ea typeface="黑体" pitchFamily="2" charset="-122"/>
              </a:rPr>
              <a:t>(2) </a:t>
            </a:r>
            <a:r>
              <a:rPr lang="zh-CN" altLang="en-US" dirty="0">
                <a:latin typeface="黑体" pitchFamily="2" charset="-122"/>
                <a:ea typeface="黑体" pitchFamily="2" charset="-122"/>
              </a:rPr>
              <a:t>条件转移的影响</a:t>
            </a:r>
          </a:p>
          <a:p>
            <a:pPr>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  </a:t>
            </a:r>
            <a:r>
              <a:rPr lang="zh-CN" altLang="en-US" dirty="0">
                <a:latin typeface="黑体" pitchFamily="2" charset="-122"/>
                <a:ea typeface="黑体" pitchFamily="2" charset="-122"/>
              </a:rPr>
              <a:t>解决办法：猜测法预取。</a:t>
            </a:r>
          </a:p>
          <a:p>
            <a:pPr>
              <a:spcBef>
                <a:spcPct val="0"/>
              </a:spcBef>
            </a:pPr>
            <a:r>
              <a:rPr lang="en-US" altLang="zh-CN" dirty="0">
                <a:latin typeface="黑体" pitchFamily="2" charset="-122"/>
                <a:ea typeface="黑体" pitchFamily="2" charset="-122"/>
              </a:rPr>
              <a:t>(3) </a:t>
            </a:r>
            <a:r>
              <a:rPr lang="zh-CN" altLang="en-US" dirty="0">
                <a:latin typeface="黑体" pitchFamily="2" charset="-122"/>
                <a:ea typeface="黑体" pitchFamily="2" charset="-122"/>
              </a:rPr>
              <a:t>相近指令之间出现某种关联</a:t>
            </a:r>
          </a:p>
          <a:p>
            <a:pPr>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1</a:t>
            </a:r>
            <a:r>
              <a:rPr lang="zh-CN" altLang="en-US" dirty="0">
                <a:latin typeface="黑体" pitchFamily="2" charset="-122"/>
                <a:ea typeface="黑体" pitchFamily="2" charset="-122"/>
              </a:rPr>
              <a:t>）结构相关</a:t>
            </a:r>
          </a:p>
          <a:p>
            <a:pPr>
              <a:spcBef>
                <a:spcPct val="0"/>
              </a:spcBef>
            </a:pPr>
            <a:r>
              <a:rPr lang="zh-CN" altLang="en-US" dirty="0" smtClean="0">
                <a:latin typeface="黑体" pitchFamily="2" charset="-122"/>
                <a:ea typeface="黑体" pitchFamily="2" charset="-122"/>
              </a:rPr>
              <a:t>       解决</a:t>
            </a:r>
            <a:r>
              <a:rPr lang="zh-CN" altLang="en-US" dirty="0">
                <a:latin typeface="黑体" pitchFamily="2" charset="-122"/>
                <a:ea typeface="黑体" pitchFamily="2" charset="-122"/>
              </a:rPr>
              <a:t>办法</a:t>
            </a:r>
            <a:r>
              <a:rPr lang="zh-CN" altLang="en-US" dirty="0" smtClean="0">
                <a:latin typeface="黑体" pitchFamily="2" charset="-122"/>
                <a:ea typeface="黑体" pitchFamily="2" charset="-122"/>
              </a:rPr>
              <a:t>：停顿</a:t>
            </a:r>
            <a:endParaRPr lang="en-US" altLang="zh-CN" dirty="0" smtClean="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或</a:t>
            </a:r>
            <a:r>
              <a:rPr lang="zh-CN" altLang="en-US" dirty="0">
                <a:latin typeface="黑体" pitchFamily="2" charset="-122"/>
                <a:ea typeface="黑体" pitchFamily="2" charset="-122"/>
              </a:rPr>
              <a:t>采用哈弗结构的存储器、指令预取技术</a:t>
            </a:r>
          </a:p>
          <a:p>
            <a:pPr>
              <a:spcBef>
                <a:spcPct val="0"/>
              </a:spcBef>
            </a:pPr>
            <a:r>
              <a:rPr lang="zh-CN" altLang="en-US" dirty="0" smtClean="0">
                <a:latin typeface="黑体" pitchFamily="2" charset="-122"/>
                <a:ea typeface="黑体" pitchFamily="2" charset="-122"/>
              </a:rPr>
              <a:t>             （</a:t>
            </a:r>
            <a:r>
              <a:rPr lang="zh-CN" altLang="en-US" dirty="0">
                <a:latin typeface="黑体" pitchFamily="2" charset="-122"/>
                <a:ea typeface="黑体" pitchFamily="2" charset="-122"/>
              </a:rPr>
              <a:t>适用于访存周期短的情况）</a:t>
            </a:r>
            <a:endParaRPr lang="zh-CN" altLang="zh-CN" dirty="0">
              <a:latin typeface="黑体" pitchFamily="2" charset="-122"/>
              <a:ea typeface="黑体" pitchFamily="2" charset="-122"/>
            </a:endParaRPr>
          </a:p>
        </p:txBody>
      </p:sp>
      <p:sp>
        <p:nvSpPr>
          <p:cNvPr id="116739" name="Rectangle 12"/>
          <p:cNvSpPr>
            <a:spLocks noChangeArrowheads="1"/>
          </p:cNvSpPr>
          <p:nvPr/>
        </p:nvSpPr>
        <p:spPr bwMode="auto">
          <a:xfrm>
            <a:off x="560388" y="649288"/>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5</a:t>
            </a:r>
            <a:r>
              <a:rPr lang="en-US" altLang="zh-CN" dirty="0" smtClean="0">
                <a:solidFill>
                  <a:srgbClr val="990000"/>
                </a:solidFill>
                <a:latin typeface="黑体" pitchFamily="2" charset="-122"/>
                <a:ea typeface="黑体" pitchFamily="2" charset="-122"/>
              </a:rPr>
              <a:t>.</a:t>
            </a:r>
            <a:r>
              <a:rPr lang="zh-CN" altLang="en-US" dirty="0">
                <a:solidFill>
                  <a:srgbClr val="990000"/>
                </a:solidFill>
                <a:latin typeface="黑体" pitchFamily="2" charset="-122"/>
                <a:ea typeface="黑体" pitchFamily="2" charset="-122"/>
              </a:rPr>
              <a:t>影响指令流水性能的因素</a:t>
            </a:r>
          </a:p>
        </p:txBody>
      </p:sp>
    </p:spTree>
    <p:extLst>
      <p:ext uri="{BB962C8B-B14F-4D97-AF65-F5344CB8AC3E}">
        <p14:creationId xmlns:p14="http://schemas.microsoft.com/office/powerpoint/2010/main" val="850285244"/>
      </p:ext>
    </p:extLst>
  </p:cSld>
  <p:clrMapOvr>
    <a:masterClrMapping/>
  </p:clrMapOvr>
  <p:transition>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92162" y="1170569"/>
            <a:ext cx="8351837" cy="537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altLang="zh-CN" dirty="0">
                <a:latin typeface="黑体" pitchFamily="2" charset="-122"/>
                <a:ea typeface="黑体" pitchFamily="2" charset="-122"/>
              </a:rPr>
              <a:t>(1) </a:t>
            </a:r>
            <a:r>
              <a:rPr lang="zh-CN" altLang="en-US" dirty="0">
                <a:latin typeface="黑体" pitchFamily="2" charset="-122"/>
                <a:ea typeface="黑体" pitchFamily="2" charset="-122"/>
              </a:rPr>
              <a:t>流水线上每个阶段的执行时间不一样</a:t>
            </a:r>
          </a:p>
          <a:p>
            <a:pPr>
              <a:spcBef>
                <a:spcPct val="0"/>
              </a:spcBef>
            </a:pPr>
            <a:r>
              <a:rPr lang="en-US" altLang="zh-CN" dirty="0" smtClean="0">
                <a:latin typeface="黑体" pitchFamily="2" charset="-122"/>
                <a:ea typeface="黑体" pitchFamily="2" charset="-122"/>
              </a:rPr>
              <a:t>(</a:t>
            </a:r>
            <a:r>
              <a:rPr lang="en-US" altLang="zh-CN" dirty="0">
                <a:latin typeface="黑体" pitchFamily="2" charset="-122"/>
                <a:ea typeface="黑体" pitchFamily="2" charset="-122"/>
              </a:rPr>
              <a:t>2) </a:t>
            </a:r>
            <a:r>
              <a:rPr lang="zh-CN" altLang="en-US" dirty="0">
                <a:latin typeface="黑体" pitchFamily="2" charset="-122"/>
                <a:ea typeface="黑体" pitchFamily="2" charset="-122"/>
              </a:rPr>
              <a:t>条件转移的影响</a:t>
            </a:r>
          </a:p>
          <a:p>
            <a:pPr>
              <a:spcBef>
                <a:spcPct val="0"/>
              </a:spcBef>
            </a:pPr>
            <a:r>
              <a:rPr lang="en-US" altLang="zh-CN" dirty="0" smtClean="0">
                <a:latin typeface="黑体" pitchFamily="2" charset="-122"/>
                <a:ea typeface="黑体" pitchFamily="2" charset="-122"/>
              </a:rPr>
              <a:t>(</a:t>
            </a:r>
            <a:r>
              <a:rPr lang="en-US" altLang="zh-CN" dirty="0">
                <a:latin typeface="黑体" pitchFamily="2" charset="-122"/>
                <a:ea typeface="黑体" pitchFamily="2" charset="-122"/>
              </a:rPr>
              <a:t>3) </a:t>
            </a:r>
            <a:r>
              <a:rPr lang="zh-CN" altLang="en-US" dirty="0">
                <a:latin typeface="黑体" pitchFamily="2" charset="-122"/>
                <a:ea typeface="黑体" pitchFamily="2" charset="-122"/>
              </a:rPr>
              <a:t>相近指令之间出现某种关联</a:t>
            </a:r>
          </a:p>
          <a:p>
            <a:pPr>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1</a:t>
            </a:r>
            <a:r>
              <a:rPr lang="zh-CN" altLang="en-US" dirty="0">
                <a:latin typeface="黑体" pitchFamily="2" charset="-122"/>
                <a:ea typeface="黑体" pitchFamily="2" charset="-122"/>
              </a:rPr>
              <a:t>）结构</a:t>
            </a:r>
            <a:r>
              <a:rPr lang="zh-CN" altLang="en-US" dirty="0" smtClean="0">
                <a:latin typeface="黑体" pitchFamily="2" charset="-122"/>
                <a:ea typeface="黑体" pitchFamily="2" charset="-122"/>
              </a:rPr>
              <a:t>相关</a:t>
            </a:r>
            <a:endParaRPr lang="en-US" altLang="zh-CN" dirty="0" smtClean="0">
              <a:latin typeface="黑体" pitchFamily="2" charset="-122"/>
              <a:ea typeface="黑体" pitchFamily="2" charset="-122"/>
            </a:endParaRPr>
          </a:p>
          <a:p>
            <a:pPr>
              <a:spcBef>
                <a:spcPct val="0"/>
              </a:spcBef>
            </a:pPr>
            <a:r>
              <a:rPr lang="zh-CN" altLang="en-US" dirty="0">
                <a:latin typeface="黑体" pitchFamily="2" charset="-122"/>
                <a:ea typeface="黑体" pitchFamily="2" charset="-122"/>
              </a:rPr>
              <a:t> </a:t>
            </a:r>
            <a:r>
              <a:rPr lang="zh-CN" altLang="en-US" dirty="0" smtClean="0">
                <a:latin typeface="黑体" pitchFamily="2" charset="-122"/>
                <a:ea typeface="黑体" pitchFamily="2" charset="-122"/>
              </a:rPr>
              <a:t>        解决</a:t>
            </a:r>
            <a:r>
              <a:rPr lang="zh-CN" altLang="en-US" dirty="0">
                <a:latin typeface="黑体" pitchFamily="2" charset="-122"/>
                <a:ea typeface="黑体" pitchFamily="2" charset="-122"/>
              </a:rPr>
              <a:t>办法：停顿</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zh-CN" altLang="en-US" dirty="0">
                <a:latin typeface="黑体" pitchFamily="2" charset="-122"/>
                <a:ea typeface="黑体" pitchFamily="2" charset="-122"/>
              </a:rPr>
              <a:t>或采用哈弗结构的存储器、指令预取技术</a:t>
            </a:r>
          </a:p>
          <a:p>
            <a:pPr>
              <a:spcBef>
                <a:spcPct val="0"/>
              </a:spcBef>
            </a:pPr>
            <a:r>
              <a:rPr lang="zh-CN" altLang="en-US" dirty="0">
                <a:latin typeface="黑体" pitchFamily="2" charset="-122"/>
                <a:ea typeface="黑体" pitchFamily="2" charset="-122"/>
              </a:rPr>
              <a:t>             （适用于访存周期短的情况）</a:t>
            </a:r>
            <a:endParaRPr lang="en-US" altLang="zh-CN" dirty="0" smtClean="0">
              <a:latin typeface="黑体" pitchFamily="2" charset="-122"/>
              <a:ea typeface="黑体" pitchFamily="2" charset="-122"/>
            </a:endParaRPr>
          </a:p>
          <a:p>
            <a:pPr>
              <a:spcBef>
                <a:spcPct val="0"/>
              </a:spcBef>
            </a:pPr>
            <a:r>
              <a:rPr lang="en-US" altLang="zh-CN" dirty="0" smtClean="0">
                <a:latin typeface="黑体" pitchFamily="2" charset="-122"/>
                <a:ea typeface="黑体" pitchFamily="2" charset="-122"/>
              </a:rPr>
              <a:t>    2</a:t>
            </a:r>
            <a:r>
              <a:rPr lang="zh-CN" altLang="en-US" dirty="0" smtClean="0">
                <a:latin typeface="黑体" pitchFamily="2" charset="-122"/>
                <a:ea typeface="黑体" pitchFamily="2" charset="-122"/>
              </a:rPr>
              <a:t>）数据相关 </a:t>
            </a:r>
          </a:p>
          <a:p>
            <a:pPr>
              <a:spcBef>
                <a:spcPct val="0"/>
              </a:spcBef>
            </a:pPr>
            <a:r>
              <a:rPr lang="zh-CN" altLang="en-US" dirty="0" smtClean="0">
                <a:latin typeface="黑体" pitchFamily="2" charset="-122"/>
                <a:ea typeface="黑体" pitchFamily="2" charset="-122"/>
              </a:rPr>
              <a:t>         在</a:t>
            </a:r>
            <a:r>
              <a:rPr lang="en-US" altLang="zh-CN" dirty="0">
                <a:latin typeface="黑体" pitchFamily="2" charset="-122"/>
                <a:ea typeface="黑体" pitchFamily="2" charset="-122"/>
              </a:rPr>
              <a:t>CPU</a:t>
            </a:r>
            <a:r>
              <a:rPr lang="zh-CN" altLang="en-US" dirty="0">
                <a:latin typeface="黑体" pitchFamily="2" charset="-122"/>
                <a:ea typeface="黑体" pitchFamily="2" charset="-122"/>
              </a:rPr>
              <a:t>中增加暂存寄存器等可解决部分相关</a:t>
            </a:r>
            <a:r>
              <a:rPr lang="zh-CN" altLang="en-US" dirty="0" smtClean="0">
                <a:latin typeface="黑体" pitchFamily="2" charset="-122"/>
                <a:ea typeface="黑体" pitchFamily="2" charset="-122"/>
              </a:rPr>
              <a:t>问题。</a:t>
            </a:r>
            <a:endParaRPr lang="zh-CN" altLang="en-US" dirty="0">
              <a:latin typeface="黑体" pitchFamily="2" charset="-122"/>
              <a:ea typeface="黑体" pitchFamily="2" charset="-122"/>
            </a:endParaRPr>
          </a:p>
          <a:p>
            <a:pPr>
              <a:spcBef>
                <a:spcPct val="0"/>
              </a:spcBef>
            </a:pPr>
            <a:r>
              <a:rPr lang="en-US" altLang="zh-CN" dirty="0" smtClean="0">
                <a:latin typeface="黑体" pitchFamily="2" charset="-122"/>
                <a:ea typeface="黑体" pitchFamily="2" charset="-122"/>
              </a:rPr>
              <a:t>    3</a:t>
            </a:r>
            <a:r>
              <a:rPr lang="zh-CN" altLang="en-US" dirty="0">
                <a:latin typeface="黑体" pitchFamily="2" charset="-122"/>
                <a:ea typeface="黑体" pitchFamily="2" charset="-122"/>
              </a:rPr>
              <a:t>）控制相关</a:t>
            </a:r>
          </a:p>
          <a:p>
            <a:pPr>
              <a:spcBef>
                <a:spcPct val="0"/>
              </a:spcBef>
            </a:pPr>
            <a:r>
              <a:rPr lang="zh-CN" altLang="en-US"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采用</a:t>
            </a:r>
            <a:r>
              <a:rPr lang="zh-CN" altLang="en-US" dirty="0">
                <a:latin typeface="黑体" pitchFamily="2" charset="-122"/>
                <a:ea typeface="黑体" pitchFamily="2" charset="-122"/>
              </a:rPr>
              <a:t>优化编译技术，比如插入空指令来延迟转移。</a:t>
            </a:r>
          </a:p>
        </p:txBody>
      </p:sp>
      <p:sp>
        <p:nvSpPr>
          <p:cNvPr id="116739" name="Rectangle 12"/>
          <p:cNvSpPr>
            <a:spLocks noChangeArrowheads="1"/>
          </p:cNvSpPr>
          <p:nvPr/>
        </p:nvSpPr>
        <p:spPr bwMode="auto">
          <a:xfrm>
            <a:off x="560388" y="649288"/>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5</a:t>
            </a:r>
            <a:r>
              <a:rPr lang="en-US" altLang="zh-CN" dirty="0" smtClean="0">
                <a:solidFill>
                  <a:srgbClr val="990000"/>
                </a:solidFill>
                <a:latin typeface="黑体" pitchFamily="2" charset="-122"/>
                <a:ea typeface="黑体" pitchFamily="2" charset="-122"/>
              </a:rPr>
              <a:t>.</a:t>
            </a:r>
            <a:r>
              <a:rPr lang="zh-CN" altLang="en-US" dirty="0">
                <a:solidFill>
                  <a:srgbClr val="990000"/>
                </a:solidFill>
                <a:latin typeface="黑体" pitchFamily="2" charset="-122"/>
                <a:ea typeface="黑体" pitchFamily="2" charset="-122"/>
              </a:rPr>
              <a:t>影响指令流水性能的因素</a:t>
            </a:r>
          </a:p>
        </p:txBody>
      </p:sp>
    </p:spTree>
    <p:extLst>
      <p:ext uri="{BB962C8B-B14F-4D97-AF65-F5344CB8AC3E}">
        <p14:creationId xmlns:p14="http://schemas.microsoft.com/office/powerpoint/2010/main" val="3724237894"/>
      </p:ext>
    </p:extLst>
  </p:cSld>
  <p:clrMapOvr>
    <a:masterClrMapping/>
  </p:clrMapOvr>
  <p:transition>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92163" y="1266825"/>
            <a:ext cx="80645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zh-CN" dirty="0">
                <a:latin typeface="黑体" pitchFamily="2" charset="-122"/>
                <a:ea typeface="黑体" pitchFamily="2" charset="-122"/>
              </a:rPr>
              <a:t>流水计算机的系统组成：</a:t>
            </a:r>
          </a:p>
          <a:p>
            <a:pPr>
              <a:spcBef>
                <a:spcPct val="0"/>
              </a:spcBef>
            </a:pPr>
            <a:r>
              <a:rPr lang="zh-CN" altLang="zh-CN" dirty="0">
                <a:latin typeface="黑体" pitchFamily="2" charset="-122"/>
                <a:ea typeface="黑体" pitchFamily="2" charset="-122"/>
              </a:rPr>
              <a:t>(1)存储体系</a:t>
            </a:r>
          </a:p>
          <a:p>
            <a:pPr>
              <a:spcBef>
                <a:spcPct val="0"/>
              </a:spcBef>
            </a:pPr>
            <a:r>
              <a:rPr lang="zh-CN" altLang="en-US" dirty="0">
                <a:latin typeface="黑体" pitchFamily="2" charset="-122"/>
                <a:ea typeface="黑体" pitchFamily="2" charset="-122"/>
              </a:rPr>
              <a:t>    </a:t>
            </a:r>
            <a:r>
              <a:rPr lang="zh-CN" altLang="zh-CN" dirty="0">
                <a:latin typeface="黑体" pitchFamily="2" charset="-122"/>
                <a:ea typeface="黑体" pitchFamily="2" charset="-122"/>
              </a:rPr>
              <a:t>主存采用多体交叉存储器</a:t>
            </a:r>
          </a:p>
          <a:p>
            <a:pPr>
              <a:spcBef>
                <a:spcPct val="0"/>
              </a:spcBef>
            </a:pPr>
            <a:r>
              <a:rPr lang="zh-CN" altLang="en-US" dirty="0">
                <a:latin typeface="黑体" pitchFamily="2" charset="-122"/>
                <a:ea typeface="黑体" pitchFamily="2" charset="-122"/>
              </a:rPr>
              <a:t>    </a:t>
            </a:r>
            <a:r>
              <a:rPr lang="zh-CN" altLang="zh-CN" dirty="0">
                <a:latin typeface="黑体" pitchFamily="2" charset="-122"/>
                <a:ea typeface="黑体" pitchFamily="2" charset="-122"/>
              </a:rPr>
              <a:t>Cache.</a:t>
            </a:r>
          </a:p>
        </p:txBody>
      </p:sp>
      <p:sp>
        <p:nvSpPr>
          <p:cNvPr id="116739" name="Rectangle 12"/>
          <p:cNvSpPr>
            <a:spLocks noChangeArrowheads="1"/>
          </p:cNvSpPr>
          <p:nvPr/>
        </p:nvSpPr>
        <p:spPr bwMode="auto">
          <a:xfrm>
            <a:off x="560388" y="649288"/>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en-US" altLang="zh-CN" dirty="0" smtClean="0">
                <a:solidFill>
                  <a:srgbClr val="990000"/>
                </a:solidFill>
                <a:latin typeface="黑体" pitchFamily="2" charset="-122"/>
                <a:ea typeface="黑体" pitchFamily="2" charset="-122"/>
              </a:rPr>
              <a:t>6.6.4.</a:t>
            </a:r>
            <a:r>
              <a:rPr lang="zh-CN" altLang="en-US" dirty="0">
                <a:solidFill>
                  <a:srgbClr val="990000"/>
                </a:solidFill>
                <a:latin typeface="黑体" pitchFamily="2" charset="-122"/>
                <a:ea typeface="黑体" pitchFamily="2" charset="-122"/>
              </a:rPr>
              <a:t>流水</a:t>
            </a:r>
            <a:r>
              <a:rPr lang="en-US" altLang="zh-CN" dirty="0">
                <a:solidFill>
                  <a:srgbClr val="990000"/>
                </a:solidFill>
                <a:latin typeface="黑体" pitchFamily="2" charset="-122"/>
                <a:ea typeface="黑体" pitchFamily="2" charset="-122"/>
              </a:rPr>
              <a:t>CPU</a:t>
            </a:r>
            <a:r>
              <a:rPr lang="zh-CN" altLang="en-US" dirty="0">
                <a:solidFill>
                  <a:srgbClr val="990000"/>
                </a:solidFill>
                <a:latin typeface="黑体" pitchFamily="2" charset="-122"/>
                <a:ea typeface="黑体" pitchFamily="2" charset="-122"/>
              </a:rPr>
              <a:t>的结构</a:t>
            </a:r>
          </a:p>
        </p:txBody>
      </p:sp>
      <p:sp>
        <p:nvSpPr>
          <p:cNvPr id="116740" name="Rectangle 2"/>
          <p:cNvSpPr>
            <a:spLocks noChangeArrowheads="1"/>
          </p:cNvSpPr>
          <p:nvPr/>
        </p:nvSpPr>
        <p:spPr bwMode="auto">
          <a:xfrm>
            <a:off x="792163" y="3257550"/>
            <a:ext cx="7718425"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27275" indent="-2327275">
              <a:spcBef>
                <a:spcPct val="0"/>
              </a:spcBef>
            </a:pPr>
            <a:r>
              <a:rPr lang="zh-CN" altLang="zh-CN" dirty="0">
                <a:latin typeface="黑体" pitchFamily="2" charset="-122"/>
                <a:ea typeface="黑体" pitchFamily="2" charset="-122"/>
              </a:rPr>
              <a:t>(2)流水方式CPU</a:t>
            </a:r>
          </a:p>
          <a:p>
            <a:pPr marL="2327275" indent="-2327275">
              <a:spcBef>
                <a:spcPct val="0"/>
              </a:spcBef>
            </a:pPr>
            <a:r>
              <a:rPr lang="zh-CN" altLang="zh-CN" dirty="0">
                <a:latin typeface="黑体" pitchFamily="2" charset="-122"/>
                <a:ea typeface="黑体" pitchFamily="2" charset="-122"/>
              </a:rPr>
              <a:t>    </a:t>
            </a:r>
            <a:r>
              <a:rPr lang="zh-CN" altLang="en-US" dirty="0">
                <a:latin typeface="黑体" pitchFamily="2" charset="-122"/>
                <a:ea typeface="黑体" pitchFamily="2" charset="-122"/>
              </a:rPr>
              <a:t> </a:t>
            </a:r>
            <a:r>
              <a:rPr lang="zh-CN" altLang="zh-CN" dirty="0">
                <a:latin typeface="黑体" pitchFamily="2" charset="-122"/>
                <a:ea typeface="黑体" pitchFamily="2" charset="-122"/>
              </a:rPr>
              <a:t>指令流水线</a:t>
            </a:r>
          </a:p>
          <a:p>
            <a:pPr marL="2327275" indent="-2327275">
              <a:spcBef>
                <a:spcPct val="0"/>
              </a:spcBef>
            </a:pPr>
            <a:r>
              <a:rPr lang="zh-CN" altLang="zh-CN" dirty="0">
                <a:latin typeface="黑体" pitchFamily="2" charset="-122"/>
                <a:ea typeface="黑体" pitchFamily="2" charset="-122"/>
              </a:rPr>
              <a:t>     指令队列: FIFO</a:t>
            </a:r>
          </a:p>
          <a:p>
            <a:pPr marL="2327275" indent="-2327275">
              <a:spcBef>
                <a:spcPct val="0"/>
              </a:spcBef>
            </a:pPr>
            <a:r>
              <a:rPr lang="zh-CN" altLang="zh-CN" dirty="0">
                <a:latin typeface="黑体" pitchFamily="2" charset="-122"/>
                <a:ea typeface="黑体" pitchFamily="2" charset="-122"/>
              </a:rPr>
              <a:t>     执行部件：可以有多个采用流水线方式构成的算术逻辑部件构成，可以将定点运算部件和浮点运算部件分开</a:t>
            </a:r>
            <a:r>
              <a:rPr lang="zh-CN" altLang="zh-CN" dirty="0" smtClean="0">
                <a:latin typeface="黑体" pitchFamily="2" charset="-122"/>
                <a:ea typeface="黑体" pitchFamily="2" charset="-122"/>
              </a:rPr>
              <a:t>。</a:t>
            </a:r>
            <a:endParaRPr lang="zh-CN"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4" name="Group 6"/>
          <p:cNvGrpSpPr>
            <a:grpSpLocks/>
          </p:cNvGrpSpPr>
          <p:nvPr/>
        </p:nvGrpSpPr>
        <p:grpSpPr bwMode="auto">
          <a:xfrm>
            <a:off x="1226344" y="593165"/>
            <a:ext cx="7196137" cy="4632325"/>
            <a:chOff x="2869" y="8512"/>
            <a:chExt cx="5250" cy="4402"/>
          </a:xfrm>
        </p:grpSpPr>
        <p:sp>
          <p:nvSpPr>
            <p:cNvPr id="117765" name="Line 7"/>
            <p:cNvSpPr>
              <a:spLocks noChangeShapeType="1"/>
            </p:cNvSpPr>
            <p:nvPr/>
          </p:nvSpPr>
          <p:spPr bwMode="auto">
            <a:xfrm>
              <a:off x="4801" y="8645"/>
              <a:ext cx="0" cy="360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66" name="Text Box 8"/>
            <p:cNvSpPr txBox="1">
              <a:spLocks noChangeArrowheads="1"/>
            </p:cNvSpPr>
            <p:nvPr/>
          </p:nvSpPr>
          <p:spPr bwMode="auto">
            <a:xfrm>
              <a:off x="3919" y="8512"/>
              <a:ext cx="1785" cy="400"/>
            </a:xfrm>
            <a:prstGeom prst="rect">
              <a:avLst/>
            </a:prstGeom>
            <a:solidFill>
              <a:srgbClr val="FFFFFF"/>
            </a:solidFill>
            <a:ln w="19050">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zh-CN" altLang="en-US" sz="1800">
                  <a:latin typeface="黑体" pitchFamily="2" charset="-122"/>
                  <a:ea typeface="黑体" pitchFamily="2" charset="-122"/>
                </a:rPr>
                <a:t>多体交叉存储器</a:t>
              </a:r>
            </a:p>
          </p:txBody>
        </p:sp>
        <p:sp>
          <p:nvSpPr>
            <p:cNvPr id="117767" name="Text Box 9"/>
            <p:cNvSpPr txBox="1">
              <a:spLocks noChangeArrowheads="1"/>
            </p:cNvSpPr>
            <p:nvPr/>
          </p:nvSpPr>
          <p:spPr bwMode="auto">
            <a:xfrm>
              <a:off x="4234" y="9179"/>
              <a:ext cx="1155" cy="400"/>
            </a:xfrm>
            <a:prstGeom prst="rect">
              <a:avLst/>
            </a:prstGeom>
            <a:solidFill>
              <a:srgbClr val="FFFFFF"/>
            </a:solidFill>
            <a:ln w="19050" algn="ctr">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en-US" altLang="zh-CN" sz="1800" dirty="0">
                  <a:latin typeface="黑体" pitchFamily="2" charset="-122"/>
                  <a:ea typeface="黑体" pitchFamily="2" charset="-122"/>
                </a:rPr>
                <a:t>Cache</a:t>
              </a:r>
            </a:p>
          </p:txBody>
        </p:sp>
        <p:sp>
          <p:nvSpPr>
            <p:cNvPr id="117768" name="Text Box 10"/>
            <p:cNvSpPr txBox="1">
              <a:spLocks noChangeArrowheads="1"/>
            </p:cNvSpPr>
            <p:nvPr/>
          </p:nvSpPr>
          <p:spPr bwMode="auto">
            <a:xfrm>
              <a:off x="3919" y="9846"/>
              <a:ext cx="1785" cy="667"/>
            </a:xfrm>
            <a:prstGeom prst="rect">
              <a:avLst/>
            </a:prstGeom>
            <a:solidFill>
              <a:srgbClr val="FFFFFF"/>
            </a:solidFill>
            <a:ln w="19050" algn="ctr">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zh-CN" altLang="en-US" sz="1800">
                  <a:latin typeface="黑体" pitchFamily="2" charset="-122"/>
                  <a:ea typeface="黑体" pitchFamily="2" charset="-122"/>
                </a:rPr>
                <a:t>指令部件</a:t>
              </a:r>
            </a:p>
            <a:p>
              <a:pPr algn="ctr" eaLnBrk="1" hangingPunct="1">
                <a:lnSpc>
                  <a:spcPct val="66000"/>
                </a:lnSpc>
              </a:pPr>
              <a:r>
                <a:rPr lang="zh-CN" altLang="en-US" sz="1800">
                  <a:latin typeface="黑体" pitchFamily="2" charset="-122"/>
                  <a:ea typeface="黑体" pitchFamily="2" charset="-122"/>
                </a:rPr>
                <a:t>（指令</a:t>
              </a:r>
              <a:r>
                <a:rPr lang="en-US" altLang="zh-CN" sz="1800" dirty="0">
                  <a:latin typeface="黑体" pitchFamily="2" charset="-122"/>
                  <a:ea typeface="黑体" pitchFamily="2" charset="-122"/>
                </a:rPr>
                <a:t>I+k+1</a:t>
              </a:r>
              <a:r>
                <a:rPr lang="zh-CN" altLang="en-US" sz="1800">
                  <a:latin typeface="黑体" pitchFamily="2" charset="-122"/>
                  <a:ea typeface="黑体" pitchFamily="2" charset="-122"/>
                </a:rPr>
                <a:t>）</a:t>
              </a:r>
            </a:p>
          </p:txBody>
        </p:sp>
        <p:sp>
          <p:nvSpPr>
            <p:cNvPr id="117769" name="Text Box 11"/>
            <p:cNvSpPr txBox="1">
              <a:spLocks noChangeArrowheads="1"/>
            </p:cNvSpPr>
            <p:nvPr/>
          </p:nvSpPr>
          <p:spPr bwMode="auto">
            <a:xfrm>
              <a:off x="3919" y="10780"/>
              <a:ext cx="1785" cy="1200"/>
            </a:xfrm>
            <a:prstGeom prst="rect">
              <a:avLst/>
            </a:prstGeom>
            <a:solidFill>
              <a:srgbClr val="FFFFFF"/>
            </a:solidFill>
            <a:ln w="19050" algn="ctr">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zh-CN" altLang="en-US" sz="1800" dirty="0">
                  <a:latin typeface="黑体" pitchFamily="2" charset="-122"/>
                  <a:ea typeface="黑体" pitchFamily="2" charset="-122"/>
                </a:rPr>
                <a:t>（指令</a:t>
              </a:r>
              <a:r>
                <a:rPr lang="en-US" altLang="zh-CN" sz="1800" dirty="0" err="1">
                  <a:latin typeface="黑体" pitchFamily="2" charset="-122"/>
                  <a:ea typeface="黑体" pitchFamily="2" charset="-122"/>
                </a:rPr>
                <a:t>I+k</a:t>
              </a:r>
              <a:r>
                <a:rPr lang="zh-CN" altLang="en-US" sz="1800" dirty="0">
                  <a:latin typeface="黑体" pitchFamily="2" charset="-122"/>
                  <a:ea typeface="黑体" pitchFamily="2" charset="-122"/>
                </a:rPr>
                <a:t>）</a:t>
              </a:r>
            </a:p>
            <a:p>
              <a:pPr algn="ctr" eaLnBrk="1" hangingPunct="1">
                <a:lnSpc>
                  <a:spcPct val="66000"/>
                </a:lnSpc>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a:p>
              <a:pPr algn="ctr" eaLnBrk="1" hangingPunct="1">
                <a:lnSpc>
                  <a:spcPct val="66000"/>
                </a:lnSpc>
              </a:pPr>
              <a:r>
                <a:rPr lang="zh-CN" altLang="en-US" sz="1800" dirty="0">
                  <a:latin typeface="黑体" pitchFamily="2" charset="-122"/>
                  <a:ea typeface="黑体" pitchFamily="2" charset="-122"/>
                </a:rPr>
                <a:t>（指令</a:t>
              </a:r>
              <a:r>
                <a:rPr lang="en-US" altLang="zh-CN" sz="1800" dirty="0">
                  <a:latin typeface="黑体" pitchFamily="2" charset="-122"/>
                  <a:ea typeface="黑体" pitchFamily="2" charset="-122"/>
                </a:rPr>
                <a:t>I+2</a:t>
              </a:r>
              <a:r>
                <a:rPr lang="zh-CN" altLang="en-US" sz="1800" dirty="0">
                  <a:latin typeface="黑体" pitchFamily="2" charset="-122"/>
                  <a:ea typeface="黑体" pitchFamily="2" charset="-122"/>
                </a:rPr>
                <a:t>）</a:t>
              </a:r>
            </a:p>
            <a:p>
              <a:pPr algn="ctr" eaLnBrk="1" hangingPunct="1">
                <a:lnSpc>
                  <a:spcPct val="66000"/>
                </a:lnSpc>
              </a:pPr>
              <a:r>
                <a:rPr lang="zh-CN" altLang="en-US" sz="1800" dirty="0">
                  <a:latin typeface="黑体" pitchFamily="2" charset="-122"/>
                  <a:ea typeface="黑体" pitchFamily="2" charset="-122"/>
                </a:rPr>
                <a:t>（指令</a:t>
              </a:r>
              <a:r>
                <a:rPr lang="en-US" altLang="zh-CN" sz="1800" dirty="0">
                  <a:latin typeface="黑体" pitchFamily="2" charset="-122"/>
                  <a:ea typeface="黑体" pitchFamily="2" charset="-122"/>
                </a:rPr>
                <a:t>I+1</a:t>
              </a:r>
              <a:r>
                <a:rPr lang="zh-CN" altLang="en-US" sz="1800" dirty="0">
                  <a:latin typeface="黑体" pitchFamily="2" charset="-122"/>
                  <a:ea typeface="黑体" pitchFamily="2" charset="-122"/>
                </a:rPr>
                <a:t>）</a:t>
              </a:r>
            </a:p>
          </p:txBody>
        </p:sp>
        <p:sp>
          <p:nvSpPr>
            <p:cNvPr id="117770" name="Text Box 12"/>
            <p:cNvSpPr txBox="1">
              <a:spLocks noChangeArrowheads="1"/>
            </p:cNvSpPr>
            <p:nvPr/>
          </p:nvSpPr>
          <p:spPr bwMode="auto">
            <a:xfrm>
              <a:off x="3919" y="12247"/>
              <a:ext cx="1785" cy="667"/>
            </a:xfrm>
            <a:prstGeom prst="rect">
              <a:avLst/>
            </a:prstGeom>
            <a:solidFill>
              <a:srgbClr val="FFFFFF"/>
            </a:solidFill>
            <a:ln w="19050" algn="ctr">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zh-CN" altLang="en-US" sz="1800">
                  <a:latin typeface="黑体" pitchFamily="2" charset="-122"/>
                  <a:ea typeface="黑体" pitchFamily="2" charset="-122"/>
                </a:rPr>
                <a:t>执行部件</a:t>
              </a:r>
            </a:p>
            <a:p>
              <a:pPr algn="ctr" eaLnBrk="1" hangingPunct="1">
                <a:lnSpc>
                  <a:spcPct val="66000"/>
                </a:lnSpc>
              </a:pPr>
              <a:r>
                <a:rPr lang="zh-CN" altLang="en-US" sz="1800">
                  <a:latin typeface="黑体" pitchFamily="2" charset="-122"/>
                  <a:ea typeface="黑体" pitchFamily="2" charset="-122"/>
                </a:rPr>
                <a:t>（指令</a:t>
              </a:r>
              <a:r>
                <a:rPr lang="en-US" altLang="zh-CN" sz="1800" dirty="0">
                  <a:latin typeface="黑体" pitchFamily="2" charset="-122"/>
                  <a:ea typeface="黑体" pitchFamily="2" charset="-122"/>
                </a:rPr>
                <a:t>I</a:t>
              </a:r>
              <a:r>
                <a:rPr lang="zh-CN" altLang="en-US" sz="1800">
                  <a:latin typeface="黑体" pitchFamily="2" charset="-122"/>
                  <a:ea typeface="黑体" pitchFamily="2" charset="-122"/>
                </a:rPr>
                <a:t>）</a:t>
              </a:r>
            </a:p>
          </p:txBody>
        </p:sp>
        <p:sp>
          <p:nvSpPr>
            <p:cNvPr id="117771" name="Text Box 13"/>
            <p:cNvSpPr txBox="1">
              <a:spLocks noChangeArrowheads="1"/>
            </p:cNvSpPr>
            <p:nvPr/>
          </p:nvSpPr>
          <p:spPr bwMode="auto">
            <a:xfrm>
              <a:off x="5809" y="9566"/>
              <a:ext cx="2205" cy="117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46000"/>
                </a:lnSpc>
              </a:pPr>
              <a:r>
                <a:rPr lang="zh-CN" altLang="en-US" sz="1800">
                  <a:latin typeface="黑体" pitchFamily="2" charset="-122"/>
                  <a:ea typeface="黑体" pitchFamily="2" charset="-122"/>
                </a:rPr>
                <a:t>取指令</a:t>
              </a:r>
            </a:p>
            <a:p>
              <a:pPr algn="just" eaLnBrk="1" hangingPunct="1">
                <a:lnSpc>
                  <a:spcPct val="46000"/>
                </a:lnSpc>
              </a:pPr>
              <a:r>
                <a:rPr lang="zh-CN" altLang="en-US" sz="1800">
                  <a:latin typeface="黑体" pitchFamily="2" charset="-122"/>
                  <a:ea typeface="黑体" pitchFamily="2" charset="-122"/>
                </a:rPr>
                <a:t>指令译码</a:t>
              </a:r>
            </a:p>
            <a:p>
              <a:pPr algn="just" eaLnBrk="1" hangingPunct="1">
                <a:lnSpc>
                  <a:spcPct val="46000"/>
                </a:lnSpc>
              </a:pPr>
              <a:r>
                <a:rPr lang="zh-CN" altLang="en-US" sz="1800">
                  <a:latin typeface="黑体" pitchFamily="2" charset="-122"/>
                  <a:ea typeface="黑体" pitchFamily="2" charset="-122"/>
                </a:rPr>
                <a:t>计算操作数地址</a:t>
              </a:r>
            </a:p>
            <a:p>
              <a:pPr algn="just" eaLnBrk="1" hangingPunct="1">
                <a:lnSpc>
                  <a:spcPct val="46000"/>
                </a:lnSpc>
              </a:pPr>
              <a:r>
                <a:rPr lang="zh-CN" altLang="en-US" sz="1800">
                  <a:latin typeface="黑体" pitchFamily="2" charset="-122"/>
                  <a:ea typeface="黑体" pitchFamily="2" charset="-122"/>
                </a:rPr>
                <a:t>取操作数</a:t>
              </a:r>
            </a:p>
          </p:txBody>
        </p:sp>
        <p:sp>
          <p:nvSpPr>
            <p:cNvPr id="117772" name="Text Box 14"/>
            <p:cNvSpPr txBox="1">
              <a:spLocks noChangeArrowheads="1"/>
            </p:cNvSpPr>
            <p:nvPr/>
          </p:nvSpPr>
          <p:spPr bwMode="auto">
            <a:xfrm>
              <a:off x="5809" y="11046"/>
              <a:ext cx="2205" cy="534"/>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66000"/>
                </a:lnSpc>
              </a:pPr>
              <a:r>
                <a:rPr lang="en-US" altLang="zh-CN" sz="1800" dirty="0">
                  <a:latin typeface="黑体" pitchFamily="2" charset="-122"/>
                  <a:ea typeface="黑体" pitchFamily="2" charset="-122"/>
                </a:rPr>
                <a:t>FIFO</a:t>
              </a:r>
              <a:r>
                <a:rPr lang="zh-CN" altLang="en-US" sz="1800">
                  <a:latin typeface="黑体" pitchFamily="2" charset="-122"/>
                  <a:ea typeface="黑体" pitchFamily="2" charset="-122"/>
                </a:rPr>
                <a:t>指令队列</a:t>
              </a:r>
            </a:p>
          </p:txBody>
        </p:sp>
        <p:sp>
          <p:nvSpPr>
            <p:cNvPr id="117773" name="Text Box 15"/>
            <p:cNvSpPr txBox="1">
              <a:spLocks noChangeArrowheads="1"/>
            </p:cNvSpPr>
            <p:nvPr/>
          </p:nvSpPr>
          <p:spPr bwMode="auto">
            <a:xfrm>
              <a:off x="5809" y="12247"/>
              <a:ext cx="2310" cy="534"/>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66000"/>
                </a:lnSpc>
              </a:pPr>
              <a:r>
                <a:rPr lang="zh-CN" altLang="en-US" sz="1800">
                  <a:latin typeface="黑体" pitchFamily="2" charset="-122"/>
                  <a:ea typeface="黑体" pitchFamily="2" charset="-122"/>
                </a:rPr>
                <a:t>算术逻辑运算流水线</a:t>
              </a:r>
            </a:p>
          </p:txBody>
        </p:sp>
        <p:sp>
          <p:nvSpPr>
            <p:cNvPr id="117774" name="AutoShape 16"/>
            <p:cNvSpPr>
              <a:spLocks/>
            </p:cNvSpPr>
            <p:nvPr/>
          </p:nvSpPr>
          <p:spPr bwMode="auto">
            <a:xfrm>
              <a:off x="3457" y="9846"/>
              <a:ext cx="210" cy="3068"/>
            </a:xfrm>
            <a:prstGeom prst="leftBrace">
              <a:avLst>
                <a:gd name="adj1" fmla="val 121746"/>
                <a:gd name="adj2" fmla="val 50000"/>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117775" name="AutoShape 17"/>
            <p:cNvSpPr>
              <a:spLocks/>
            </p:cNvSpPr>
            <p:nvPr/>
          </p:nvSpPr>
          <p:spPr bwMode="auto">
            <a:xfrm>
              <a:off x="3457" y="8512"/>
              <a:ext cx="210" cy="1067"/>
            </a:xfrm>
            <a:prstGeom prst="leftBrace">
              <a:avLst>
                <a:gd name="adj1" fmla="val 42341"/>
                <a:gd name="adj2" fmla="val 50000"/>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117776" name="Text Box 18"/>
            <p:cNvSpPr txBox="1">
              <a:spLocks noChangeArrowheads="1"/>
            </p:cNvSpPr>
            <p:nvPr/>
          </p:nvSpPr>
          <p:spPr bwMode="auto">
            <a:xfrm>
              <a:off x="2869" y="8512"/>
              <a:ext cx="525" cy="1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36000" tIns="18000" rIns="36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zh-CN" altLang="en-US" sz="1800">
                  <a:latin typeface="黑体" pitchFamily="2" charset="-122"/>
                  <a:ea typeface="黑体" pitchFamily="2" charset="-122"/>
                </a:rPr>
                <a:t>存储器体系</a:t>
              </a:r>
            </a:p>
          </p:txBody>
        </p:sp>
        <p:sp>
          <p:nvSpPr>
            <p:cNvPr id="117777" name="Text Box 19"/>
            <p:cNvSpPr txBox="1">
              <a:spLocks noChangeArrowheads="1"/>
            </p:cNvSpPr>
            <p:nvPr/>
          </p:nvSpPr>
          <p:spPr bwMode="auto">
            <a:xfrm>
              <a:off x="2869" y="10380"/>
              <a:ext cx="525" cy="2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36000" tIns="18000" rIns="36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66000"/>
                </a:lnSpc>
              </a:pPr>
              <a:r>
                <a:rPr lang="zh-CN" altLang="en-US" sz="1800">
                  <a:latin typeface="黑体" pitchFamily="2" charset="-122"/>
                  <a:ea typeface="黑体" pitchFamily="2" charset="-122"/>
                </a:rPr>
                <a:t>流水的中央处理器</a:t>
              </a:r>
            </a:p>
          </p:txBody>
        </p:sp>
      </p:grpSp>
      <p:sp>
        <p:nvSpPr>
          <p:cNvPr id="18" name="Rectangle 2"/>
          <p:cNvSpPr>
            <a:spLocks noChangeArrowheads="1"/>
          </p:cNvSpPr>
          <p:nvPr/>
        </p:nvSpPr>
        <p:spPr bwMode="auto">
          <a:xfrm>
            <a:off x="792163" y="5474086"/>
            <a:ext cx="80645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dirty="0" smtClean="0">
                <a:latin typeface="黑体" pitchFamily="2" charset="-122"/>
                <a:ea typeface="黑体" pitchFamily="2" charset="-122"/>
              </a:rPr>
              <a:t>    流水线</a:t>
            </a:r>
            <a:r>
              <a:rPr lang="zh-CN" altLang="en-US" dirty="0">
                <a:latin typeface="黑体" pitchFamily="2" charset="-122"/>
                <a:ea typeface="黑体" pitchFamily="2" charset="-122"/>
              </a:rPr>
              <a:t>有建立时间和排空时间，因此各功能段的设备不可能一直处于工作状态 。</a:t>
            </a:r>
            <a:endParaRPr lang="zh-CN"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4251325" y="30480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endParaRPr lang="zh-CN" altLang="zh-CN" sz="4400" b="0">
              <a:solidFill>
                <a:schemeClr val="tx2"/>
              </a:solidFill>
              <a:latin typeface="Arial" charset="0"/>
              <a:ea typeface="宋体" pitchFamily="2" charset="-122"/>
            </a:endParaRPr>
          </a:p>
        </p:txBody>
      </p:sp>
      <p:sp>
        <p:nvSpPr>
          <p:cNvPr id="118787" name="Rectangle 3"/>
          <p:cNvSpPr>
            <a:spLocks noChangeArrowheads="1"/>
          </p:cNvSpPr>
          <p:nvPr/>
        </p:nvSpPr>
        <p:spPr bwMode="auto">
          <a:xfrm>
            <a:off x="0" y="5318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0000"/>
              </a:lnSpc>
              <a:spcBef>
                <a:spcPct val="0"/>
              </a:spcBef>
            </a:pPr>
            <a:r>
              <a:rPr lang="zh-CN" altLang="en-US" sz="2800">
                <a:solidFill>
                  <a:srgbClr val="99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6.7 </a:t>
            </a:r>
            <a:r>
              <a:rPr lang="zh-CN" altLang="en-US" sz="2800">
                <a:solidFill>
                  <a:srgbClr val="990000"/>
                </a:solidFill>
                <a:latin typeface="黑体" pitchFamily="2" charset="-122"/>
                <a:ea typeface="黑体" pitchFamily="2" charset="-122"/>
              </a:rPr>
              <a:t>微处理器中的新技术（教材</a:t>
            </a:r>
            <a:r>
              <a:rPr lang="en-US" altLang="zh-CN" sz="2800" dirty="0">
                <a:solidFill>
                  <a:srgbClr val="990000"/>
                </a:solidFill>
                <a:latin typeface="黑体" pitchFamily="2" charset="-122"/>
                <a:ea typeface="黑体" pitchFamily="2" charset="-122"/>
              </a:rPr>
              <a:t>P230</a:t>
            </a:r>
            <a:r>
              <a:rPr lang="zh-CN" altLang="en-US" sz="2800">
                <a:solidFill>
                  <a:srgbClr val="990000"/>
                </a:solidFill>
                <a:latin typeface="黑体" pitchFamily="2" charset="-122"/>
                <a:ea typeface="黑体" pitchFamily="2" charset="-122"/>
              </a:rPr>
              <a:t>，自学）</a:t>
            </a:r>
          </a:p>
        </p:txBody>
      </p:sp>
      <p:sp>
        <p:nvSpPr>
          <p:cNvPr id="118788" name="Text Box 4"/>
          <p:cNvSpPr txBox="1">
            <a:spLocks noChangeArrowheads="1"/>
          </p:cNvSpPr>
          <p:nvPr/>
        </p:nvSpPr>
        <p:spPr bwMode="auto">
          <a:xfrm>
            <a:off x="719138" y="1268413"/>
            <a:ext cx="78136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5000"/>
              </a:spcBef>
            </a:pPr>
            <a:r>
              <a:rPr lang="en-US" altLang="zh-CN" dirty="0">
                <a:solidFill>
                  <a:srgbClr val="990000"/>
                </a:solidFill>
                <a:latin typeface="黑体" pitchFamily="2" charset="-122"/>
                <a:ea typeface="黑体" pitchFamily="2" charset="-122"/>
              </a:rPr>
              <a:t>    1</a:t>
            </a:r>
            <a:r>
              <a:rPr lang="zh-CN" altLang="en-US" dirty="0">
                <a:solidFill>
                  <a:srgbClr val="990000"/>
                </a:solidFill>
                <a:latin typeface="黑体" pitchFamily="2" charset="-122"/>
                <a:ea typeface="黑体" pitchFamily="2" charset="-122"/>
              </a:rPr>
              <a:t>．超标量和超流水线技术</a:t>
            </a:r>
          </a:p>
          <a:p>
            <a:pPr eaLnBrk="1" hangingPunct="1">
              <a:lnSpc>
                <a:spcPct val="100000"/>
              </a:lnSpc>
              <a:spcBef>
                <a:spcPct val="25000"/>
              </a:spcBef>
            </a:pPr>
            <a:r>
              <a:rPr lang="zh-CN" altLang="en-US" dirty="0">
                <a:latin typeface="黑体" pitchFamily="2" charset="-122"/>
                <a:ea typeface="黑体" pitchFamily="2" charset="-122"/>
              </a:rPr>
              <a:t>    通过重复设置多个功能部件，使得计算机在每个时钟周期里可以解释多条指令。</a:t>
            </a:r>
          </a:p>
          <a:p>
            <a:pPr eaLnBrk="1" hangingPunct="1">
              <a:lnSpc>
                <a:spcPct val="100000"/>
              </a:lnSpc>
              <a:spcBef>
                <a:spcPct val="25000"/>
              </a:spcBef>
            </a:pPr>
            <a:r>
              <a:rPr lang="zh-CN"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2</a:t>
            </a:r>
            <a:r>
              <a:rPr lang="zh-CN" altLang="en-US" dirty="0">
                <a:solidFill>
                  <a:srgbClr val="990000"/>
                </a:solidFill>
                <a:latin typeface="黑体" pitchFamily="2" charset="-122"/>
                <a:ea typeface="黑体" pitchFamily="2" charset="-122"/>
              </a:rPr>
              <a:t>．</a:t>
            </a:r>
            <a:r>
              <a:rPr lang="en-US" altLang="zh-CN" dirty="0">
                <a:solidFill>
                  <a:srgbClr val="990000"/>
                </a:solidFill>
                <a:latin typeface="黑体" pitchFamily="2" charset="-122"/>
                <a:ea typeface="黑体" pitchFamily="2" charset="-122"/>
              </a:rPr>
              <a:t>EPIC</a:t>
            </a:r>
            <a:r>
              <a:rPr lang="zh-CN" altLang="en-US" dirty="0">
                <a:solidFill>
                  <a:srgbClr val="990000"/>
                </a:solidFill>
                <a:latin typeface="黑体" pitchFamily="2" charset="-122"/>
                <a:ea typeface="黑体" pitchFamily="2" charset="-122"/>
              </a:rPr>
              <a:t>的指令级并行处理</a:t>
            </a:r>
          </a:p>
          <a:p>
            <a:pPr eaLnBrk="1" hangingPunct="1">
              <a:lnSpc>
                <a:spcPct val="100000"/>
              </a:lnSpc>
              <a:spcBef>
                <a:spcPct val="25000"/>
              </a:spcBef>
            </a:pPr>
            <a:r>
              <a:rPr lang="zh-CN" altLang="en-US" dirty="0">
                <a:latin typeface="黑体" pitchFamily="2" charset="-122"/>
                <a:ea typeface="黑体" pitchFamily="2" charset="-122"/>
              </a:rPr>
              <a:t>   由编译器分析指令之间的依赖关系，将无依赖关系的</a:t>
            </a:r>
            <a:r>
              <a:rPr lang="en-US" altLang="zh-CN" dirty="0">
                <a:latin typeface="黑体" pitchFamily="2" charset="-122"/>
                <a:ea typeface="黑体" pitchFamily="2" charset="-122"/>
              </a:rPr>
              <a:t>3</a:t>
            </a:r>
            <a:r>
              <a:rPr lang="zh-CN" altLang="en-US" dirty="0">
                <a:latin typeface="黑体" pitchFamily="2" charset="-122"/>
                <a:ea typeface="黑体" pitchFamily="2" charset="-122"/>
              </a:rPr>
              <a:t>条指令组合成一个指令束。</a:t>
            </a:r>
          </a:p>
          <a:p>
            <a:pPr eaLnBrk="1" hangingPunct="1">
              <a:lnSpc>
                <a:spcPct val="100000"/>
              </a:lnSpc>
              <a:spcBef>
                <a:spcPct val="25000"/>
              </a:spcBef>
            </a:pPr>
            <a:r>
              <a:rPr lang="zh-CN"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3</a:t>
            </a:r>
            <a:r>
              <a:rPr lang="zh-CN" altLang="en-US" dirty="0">
                <a:solidFill>
                  <a:srgbClr val="990000"/>
                </a:solidFill>
                <a:latin typeface="黑体" pitchFamily="2" charset="-122"/>
                <a:ea typeface="黑体" pitchFamily="2" charset="-122"/>
              </a:rPr>
              <a:t>．超线程技术</a:t>
            </a:r>
          </a:p>
          <a:p>
            <a:pPr eaLnBrk="1" hangingPunct="1">
              <a:lnSpc>
                <a:spcPct val="100000"/>
              </a:lnSpc>
              <a:spcBef>
                <a:spcPct val="25000"/>
              </a:spcBef>
            </a:pPr>
            <a:r>
              <a:rPr lang="zh-CN" altLang="en-US" dirty="0">
                <a:latin typeface="黑体" pitchFamily="2" charset="-122"/>
                <a:ea typeface="黑体" pitchFamily="2" charset="-122"/>
              </a:rPr>
              <a:t>   将一个物理</a:t>
            </a:r>
            <a:r>
              <a:rPr lang="en-US" altLang="zh-CN" dirty="0">
                <a:latin typeface="黑体" pitchFamily="2" charset="-122"/>
                <a:ea typeface="黑体" pitchFamily="2" charset="-122"/>
              </a:rPr>
              <a:t>CPU</a:t>
            </a:r>
            <a:r>
              <a:rPr lang="zh-CN" altLang="en-US" dirty="0">
                <a:latin typeface="黑体" pitchFamily="2" charset="-122"/>
                <a:ea typeface="黑体" pitchFamily="2" charset="-122"/>
              </a:rPr>
              <a:t>当作多个逻辑</a:t>
            </a:r>
            <a:r>
              <a:rPr lang="en-US" altLang="zh-CN" dirty="0">
                <a:latin typeface="黑体" pitchFamily="2" charset="-122"/>
                <a:ea typeface="黑体" pitchFamily="2" charset="-122"/>
              </a:rPr>
              <a:t>CPU</a:t>
            </a:r>
            <a:r>
              <a:rPr lang="zh-CN" altLang="en-US" dirty="0">
                <a:latin typeface="黑体" pitchFamily="2" charset="-122"/>
                <a:ea typeface="黑体" pitchFamily="2" charset="-122"/>
              </a:rPr>
              <a:t>使用，同时执行多重线程，以提高各部件使用效率。</a:t>
            </a:r>
          </a:p>
          <a:p>
            <a:pPr eaLnBrk="1" hangingPunct="1">
              <a:lnSpc>
                <a:spcPct val="100000"/>
              </a:lnSpc>
              <a:spcBef>
                <a:spcPct val="25000"/>
              </a:spcBef>
            </a:pPr>
            <a:r>
              <a:rPr lang="zh-CN"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4</a:t>
            </a:r>
            <a:r>
              <a:rPr lang="zh-CN" altLang="en-US" dirty="0">
                <a:solidFill>
                  <a:srgbClr val="990000"/>
                </a:solidFill>
                <a:latin typeface="黑体" pitchFamily="2" charset="-122"/>
                <a:ea typeface="黑体" pitchFamily="2" charset="-122"/>
              </a:rPr>
              <a:t>．双核与多核技术</a:t>
            </a:r>
          </a:p>
          <a:p>
            <a:pPr eaLnBrk="1" hangingPunct="1">
              <a:lnSpc>
                <a:spcPct val="100000"/>
              </a:lnSpc>
              <a:spcBef>
                <a:spcPct val="25000"/>
              </a:spcBef>
            </a:pPr>
            <a:r>
              <a:rPr lang="zh-CN" altLang="en-US" dirty="0">
                <a:latin typeface="黑体" pitchFamily="2" charset="-122"/>
                <a:ea typeface="黑体" pitchFamily="2" charset="-122"/>
              </a:rPr>
              <a:t>   在一个</a:t>
            </a:r>
            <a:r>
              <a:rPr lang="en-US" altLang="zh-CN" dirty="0">
                <a:latin typeface="黑体" pitchFamily="2" charset="-122"/>
                <a:ea typeface="黑体" pitchFamily="2" charset="-122"/>
              </a:rPr>
              <a:t>CPU</a:t>
            </a:r>
            <a:r>
              <a:rPr lang="zh-CN" altLang="en-US" dirty="0">
                <a:latin typeface="黑体" pitchFamily="2" charset="-122"/>
                <a:ea typeface="黑体" pitchFamily="2" charset="-122"/>
              </a:rPr>
              <a:t>芯片上集成多个</a:t>
            </a:r>
            <a:r>
              <a:rPr lang="en-US" altLang="zh-CN" dirty="0">
                <a:latin typeface="黑体" pitchFamily="2" charset="-122"/>
                <a:ea typeface="黑体" pitchFamily="2" charset="-122"/>
              </a:rPr>
              <a:t>CPU</a:t>
            </a:r>
            <a:r>
              <a:rPr lang="zh-CN" altLang="en-US" dirty="0">
                <a:latin typeface="黑体" pitchFamily="2" charset="-122"/>
                <a:ea typeface="黑体" pitchFamily="2" charset="-122"/>
              </a:rPr>
              <a:t>核。</a:t>
            </a:r>
          </a:p>
        </p:txBody>
      </p:sp>
    </p:spTree>
  </p:cSld>
  <p:clrMapOvr>
    <a:masterClrMapping/>
  </p:clrMapOvr>
  <p:transition>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21601" y="573469"/>
            <a:ext cx="8522399"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5000"/>
              </a:spcBef>
              <a:spcAft>
                <a:spcPts val="600"/>
              </a:spcAft>
            </a:pPr>
            <a:r>
              <a:rPr lang="zh-CN" altLang="en-US" dirty="0" smtClean="0">
                <a:solidFill>
                  <a:srgbClr val="FF0000"/>
                </a:solidFill>
                <a:latin typeface="黑体" pitchFamily="2" charset="-122"/>
                <a:ea typeface="黑体" pitchFamily="2" charset="-122"/>
              </a:rPr>
              <a:t>课外阅读：</a:t>
            </a:r>
            <a:endParaRPr lang="en-US" altLang="zh-CN" dirty="0" smtClean="0">
              <a:solidFill>
                <a:srgbClr val="FF0000"/>
              </a:solidFill>
              <a:latin typeface="黑体" pitchFamily="2" charset="-122"/>
              <a:ea typeface="黑体" pitchFamily="2" charset="-122"/>
            </a:endParaRPr>
          </a:p>
          <a:p>
            <a:pPr eaLnBrk="1" hangingPunct="1">
              <a:lnSpc>
                <a:spcPct val="100000"/>
              </a:lnSpc>
              <a:spcBef>
                <a:spcPct val="25000"/>
              </a:spcBef>
            </a:pPr>
            <a:r>
              <a:rPr lang="zh-CN" altLang="en-US" dirty="0" smtClean="0">
                <a:latin typeface="黑体" pitchFamily="2" charset="-122"/>
                <a:ea typeface="黑体" pitchFamily="2" charset="-122"/>
              </a:rPr>
              <a:t>    </a:t>
            </a:r>
            <a:r>
              <a:rPr lang="en-US" altLang="zh-CN" dirty="0" smtClean="0">
                <a:latin typeface="黑体" pitchFamily="2" charset="-122"/>
                <a:ea typeface="黑体" pitchFamily="2" charset="-122"/>
              </a:rPr>
              <a:t>1. </a:t>
            </a:r>
            <a:r>
              <a:rPr lang="zh-CN" altLang="en-US" dirty="0">
                <a:latin typeface="黑体" pitchFamily="2" charset="-122"/>
                <a:ea typeface="黑体" pitchFamily="2" charset="-122"/>
              </a:rPr>
              <a:t>“计算机组成原理”第</a:t>
            </a:r>
            <a:r>
              <a:rPr lang="en-US" altLang="zh-CN" dirty="0">
                <a:latin typeface="黑体" pitchFamily="2" charset="-122"/>
                <a:ea typeface="黑体" pitchFamily="2" charset="-122"/>
              </a:rPr>
              <a:t>3</a:t>
            </a:r>
            <a:r>
              <a:rPr lang="zh-CN" altLang="en-US" dirty="0">
                <a:latin typeface="黑体" pitchFamily="2" charset="-122"/>
                <a:ea typeface="黑体" pitchFamily="2" charset="-122"/>
              </a:rPr>
              <a:t>章课外读物（泛读）</a:t>
            </a:r>
            <a:r>
              <a:rPr lang="en-US" altLang="zh-CN" dirty="0">
                <a:latin typeface="黑体" pitchFamily="2" charset="-122"/>
                <a:ea typeface="黑体" pitchFamily="2" charset="-122"/>
              </a:rPr>
              <a:t>.</a:t>
            </a:r>
            <a:r>
              <a:rPr lang="en-US" altLang="zh-CN" dirty="0" smtClean="0">
                <a:latin typeface="黑体" pitchFamily="2" charset="-122"/>
                <a:ea typeface="黑体" pitchFamily="2" charset="-122"/>
              </a:rPr>
              <a:t>doc</a:t>
            </a:r>
            <a:r>
              <a:rPr lang="zh-CN" altLang="en-US" dirty="0" smtClean="0">
                <a:latin typeface="黑体" pitchFamily="2" charset="-122"/>
                <a:ea typeface="黑体" pitchFamily="2" charset="-122"/>
              </a:rPr>
              <a:t> ”        </a:t>
            </a:r>
            <a:endParaRPr lang="en-US" altLang="zh-CN" dirty="0" smtClean="0">
              <a:latin typeface="黑体" pitchFamily="2" charset="-122"/>
              <a:ea typeface="黑体" pitchFamily="2" charset="-122"/>
            </a:endParaRPr>
          </a:p>
          <a:p>
            <a:pPr eaLnBrk="1" hangingPunct="1">
              <a:lnSpc>
                <a:spcPct val="100000"/>
              </a:lnSpc>
              <a:spcBef>
                <a:spcPct val="25000"/>
              </a:spcBef>
            </a:pPr>
            <a:r>
              <a:rPr lang="zh-CN" altLang="en-US" sz="2000" dirty="0" smtClean="0">
                <a:latin typeface="黑体" pitchFamily="2" charset="-122"/>
                <a:ea typeface="黑体" pitchFamily="2" charset="-122"/>
              </a:rPr>
              <a:t>         主要内容：</a:t>
            </a:r>
            <a:r>
              <a:rPr lang="en-US" altLang="zh-CN" sz="2000" dirty="0">
                <a:latin typeface="黑体" pitchFamily="2" charset="-122"/>
                <a:ea typeface="黑体" pitchFamily="2" charset="-122"/>
              </a:rPr>
              <a:t>x86,amd64,x86-64,x64</a:t>
            </a:r>
            <a:r>
              <a:rPr lang="zh-CN" altLang="en-US" sz="2000" dirty="0" smtClean="0">
                <a:latin typeface="黑体" pitchFamily="2" charset="-122"/>
                <a:ea typeface="黑体" pitchFamily="2" charset="-122"/>
              </a:rPr>
              <a:t>区别</a:t>
            </a:r>
            <a:endParaRPr lang="en-US" altLang="zh-CN" sz="2000" dirty="0" smtClean="0">
              <a:latin typeface="黑体" pitchFamily="2" charset="-122"/>
              <a:ea typeface="黑体" pitchFamily="2" charset="-122"/>
            </a:endParaRPr>
          </a:p>
          <a:p>
            <a:pPr eaLnBrk="1" hangingPunct="1">
              <a:lnSpc>
                <a:spcPct val="100000"/>
              </a:lnSpc>
              <a:spcBef>
                <a:spcPct val="25000"/>
              </a:spcBef>
            </a:pPr>
            <a:r>
              <a:rPr lang="en-US" altLang="zh-CN" sz="2000" dirty="0">
                <a:latin typeface="黑体" pitchFamily="2" charset="-122"/>
                <a:ea typeface="黑体" pitchFamily="2" charset="-122"/>
              </a:rPr>
              <a:t>                 </a:t>
            </a:r>
            <a:r>
              <a:rPr lang="en-US" altLang="zh-CN" sz="2000" dirty="0" smtClean="0">
                <a:latin typeface="黑体" pitchFamily="2" charset="-122"/>
                <a:ea typeface="黑体" pitchFamily="2" charset="-122"/>
              </a:rPr>
              <a:t>  x86-64</a:t>
            </a:r>
            <a:r>
              <a:rPr lang="zh-CN" altLang="en-US" sz="2000" dirty="0" smtClean="0">
                <a:latin typeface="黑体" pitchFamily="2" charset="-122"/>
                <a:ea typeface="黑体" pitchFamily="2" charset="-122"/>
              </a:rPr>
              <a:t>的指令系统概述、过程调用</a:t>
            </a:r>
            <a:endParaRPr lang="en-US" altLang="zh-CN" sz="2000" dirty="0" smtClean="0">
              <a:latin typeface="黑体" pitchFamily="2" charset="-122"/>
              <a:ea typeface="黑体" pitchFamily="2" charset="-122"/>
            </a:endParaRPr>
          </a:p>
          <a:p>
            <a:pPr eaLnBrk="1" hangingPunct="1">
              <a:lnSpc>
                <a:spcPct val="100000"/>
              </a:lnSpc>
              <a:spcBef>
                <a:spcPts val="120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2. </a:t>
            </a:r>
            <a:r>
              <a:rPr lang="zh-CN" altLang="en-US" dirty="0">
                <a:latin typeface="黑体" pitchFamily="2" charset="-122"/>
                <a:ea typeface="黑体" pitchFamily="2" charset="-122"/>
              </a:rPr>
              <a:t>纪禄</a:t>
            </a:r>
            <a:r>
              <a:rPr lang="zh-CN" altLang="en-US" dirty="0" smtClean="0">
                <a:latin typeface="黑体" pitchFamily="2" charset="-122"/>
                <a:ea typeface="黑体" pitchFamily="2" charset="-122"/>
              </a:rPr>
              <a:t>平等，</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计算机组成原理</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第</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版</a:t>
            </a:r>
            <a:r>
              <a:rPr lang="en-US" altLang="zh-CN" dirty="0" smtClean="0">
                <a:latin typeface="黑体" pitchFamily="2" charset="-122"/>
                <a:ea typeface="黑体" pitchFamily="2" charset="-122"/>
              </a:rPr>
              <a:t>)》</a:t>
            </a:r>
          </a:p>
          <a:p>
            <a:pPr eaLnBrk="1" hangingPunct="1">
              <a:lnSpc>
                <a:spcPct val="100000"/>
              </a:lnSpc>
              <a:spcBef>
                <a:spcPts val="600"/>
              </a:spcBef>
            </a:pPr>
            <a:r>
              <a:rPr lang="en-US" altLang="zh-CN" sz="2000" dirty="0">
                <a:latin typeface="黑体" pitchFamily="2" charset="-122"/>
                <a:ea typeface="黑体" pitchFamily="2" charset="-122"/>
              </a:rPr>
              <a:t> </a:t>
            </a:r>
            <a:r>
              <a:rPr lang="en-US" altLang="zh-CN" sz="2000" dirty="0" smtClean="0">
                <a:latin typeface="黑体" pitchFamily="2" charset="-122"/>
                <a:ea typeface="黑体" pitchFamily="2" charset="-122"/>
              </a:rPr>
              <a:t>        3.5.1 </a:t>
            </a:r>
            <a:r>
              <a:rPr lang="en-US" altLang="zh-CN" sz="2000" dirty="0">
                <a:latin typeface="黑体" pitchFamily="2" charset="-122"/>
                <a:ea typeface="黑体" pitchFamily="2" charset="-122"/>
              </a:rPr>
              <a:t>MIPS32</a:t>
            </a:r>
            <a:r>
              <a:rPr lang="zh-CN" altLang="en-US" sz="2000" dirty="0">
                <a:latin typeface="黑体" pitchFamily="2" charset="-122"/>
                <a:ea typeface="黑体" pitchFamily="2" charset="-122"/>
              </a:rPr>
              <a:t>指令架构</a:t>
            </a:r>
            <a:endParaRPr lang="en-US" altLang="zh-CN" sz="2000" dirty="0">
              <a:latin typeface="黑体" pitchFamily="2" charset="-122"/>
              <a:ea typeface="黑体" pitchFamily="2" charset="-122"/>
            </a:endParaRPr>
          </a:p>
          <a:p>
            <a:pPr eaLnBrk="1" hangingPunct="1">
              <a:lnSpc>
                <a:spcPct val="100000"/>
              </a:lnSpc>
              <a:spcBef>
                <a:spcPts val="600"/>
              </a:spcBef>
            </a:pPr>
            <a:r>
              <a:rPr lang="en-US" altLang="zh-CN" sz="2000" dirty="0">
                <a:latin typeface="黑体" pitchFamily="2" charset="-122"/>
                <a:ea typeface="黑体" pitchFamily="2" charset="-122"/>
              </a:rPr>
              <a:t>         3.5.2 </a:t>
            </a:r>
            <a:r>
              <a:rPr lang="zh-CN" altLang="en-US" sz="2000" dirty="0">
                <a:latin typeface="黑体" pitchFamily="2" charset="-122"/>
                <a:ea typeface="黑体" pitchFamily="2" charset="-122"/>
              </a:rPr>
              <a:t>基本的组成部件</a:t>
            </a:r>
            <a:endParaRPr lang="en-US" altLang="zh-CN" sz="2000" dirty="0">
              <a:latin typeface="黑体" pitchFamily="2" charset="-122"/>
              <a:ea typeface="黑体" pitchFamily="2" charset="-122"/>
            </a:endParaRPr>
          </a:p>
          <a:p>
            <a:pPr eaLnBrk="1" hangingPunct="1">
              <a:lnSpc>
                <a:spcPct val="100000"/>
              </a:lnSpc>
              <a:spcBef>
                <a:spcPts val="600"/>
              </a:spcBef>
            </a:pPr>
            <a:r>
              <a:rPr lang="en-US" altLang="zh-CN" sz="2000" dirty="0">
                <a:latin typeface="黑体" pitchFamily="2" charset="-122"/>
                <a:ea typeface="黑体" pitchFamily="2" charset="-122"/>
              </a:rPr>
              <a:t>         3.5.3 </a:t>
            </a:r>
            <a:r>
              <a:rPr lang="zh-CN" altLang="en-US" sz="2000" dirty="0">
                <a:solidFill>
                  <a:srgbClr val="FF0000"/>
                </a:solidFill>
                <a:latin typeface="黑体" pitchFamily="2" charset="-122"/>
                <a:ea typeface="黑体" pitchFamily="2" charset="-122"/>
              </a:rPr>
              <a:t>单周期</a:t>
            </a:r>
            <a:r>
              <a:rPr lang="zh-CN" altLang="en-US" sz="2000" dirty="0" smtClean="0">
                <a:solidFill>
                  <a:srgbClr val="FF0000"/>
                </a:solidFill>
                <a:latin typeface="黑体" pitchFamily="2" charset="-122"/>
                <a:ea typeface="黑体" pitchFamily="2" charset="-122"/>
              </a:rPr>
              <a:t>模式</a:t>
            </a:r>
            <a:endParaRPr lang="en-US" altLang="zh-CN" sz="2000" dirty="0" smtClean="0">
              <a:solidFill>
                <a:srgbClr val="FF0000"/>
              </a:solidFill>
              <a:latin typeface="黑体" pitchFamily="2" charset="-122"/>
              <a:ea typeface="黑体" pitchFamily="2" charset="-122"/>
            </a:endParaRPr>
          </a:p>
          <a:p>
            <a:pPr eaLnBrk="1" hangingPunct="1">
              <a:lnSpc>
                <a:spcPct val="100000"/>
              </a:lnSpc>
              <a:spcBef>
                <a:spcPts val="600"/>
              </a:spcBef>
            </a:pPr>
            <a:r>
              <a:rPr lang="en-US" altLang="zh-CN" sz="2000" dirty="0" smtClean="0">
                <a:latin typeface="黑体" pitchFamily="2" charset="-122"/>
                <a:ea typeface="黑体" pitchFamily="2" charset="-122"/>
              </a:rPr>
              <a:t>        </a:t>
            </a:r>
            <a:r>
              <a:rPr lang="zh-CN" altLang="en-US" sz="2000" dirty="0" smtClean="0">
                <a:latin typeface="黑体" pitchFamily="2" charset="-122"/>
                <a:ea typeface="黑体" pitchFamily="2" charset="-122"/>
              </a:rPr>
              <a:t>在线阅读：</a:t>
            </a:r>
            <a:r>
              <a:rPr lang="en-US" altLang="zh-CN" sz="1600" dirty="0" smtClean="0">
                <a:solidFill>
                  <a:srgbClr val="3333FF"/>
                </a:solidFill>
                <a:latin typeface="黑体" pitchFamily="2" charset="-122"/>
                <a:ea typeface="黑体" pitchFamily="2" charset="-122"/>
                <a:hlinkClick r:id="rId2"/>
              </a:rPr>
              <a:t>https://sxxnjd.chineseall.cn/v3/book/read/qOyOg/PDF/188#</a:t>
            </a:r>
            <a:endParaRPr lang="en-US" altLang="zh-CN" sz="1600" dirty="0" smtClean="0">
              <a:solidFill>
                <a:srgbClr val="3333FF"/>
              </a:solidFill>
              <a:latin typeface="黑体" pitchFamily="2" charset="-122"/>
              <a:ea typeface="黑体" pitchFamily="2" charset="-122"/>
            </a:endParaRPr>
          </a:p>
          <a:p>
            <a:pPr eaLnBrk="1" hangingPunct="1">
              <a:lnSpc>
                <a:spcPct val="100000"/>
              </a:lnSpc>
              <a:spcBef>
                <a:spcPts val="600"/>
              </a:spcBef>
            </a:pPr>
            <a:r>
              <a:rPr lang="zh-CN" altLang="en-US" sz="1600" dirty="0" smtClean="0">
                <a:solidFill>
                  <a:srgbClr val="3333FF"/>
                </a:solidFill>
                <a:latin typeface="黑体" pitchFamily="2" charset="-122"/>
                <a:ea typeface="黑体" pitchFamily="2" charset="-122"/>
              </a:rPr>
              <a:t>                  </a:t>
            </a:r>
            <a:r>
              <a:rPr lang="zh-CN" altLang="en-US" sz="1600" dirty="0" smtClean="0">
                <a:solidFill>
                  <a:srgbClr val="002060"/>
                </a:solidFill>
                <a:latin typeface="黑体" pitchFamily="2" charset="-122"/>
                <a:ea typeface="黑体" pitchFamily="2" charset="-122"/>
              </a:rPr>
              <a:t>或</a:t>
            </a:r>
            <a:r>
              <a:rPr lang="zh-CN" altLang="en-US" sz="1600" dirty="0" smtClean="0">
                <a:solidFill>
                  <a:srgbClr val="3333FF"/>
                </a:solidFill>
                <a:latin typeface="黑体" pitchFamily="2" charset="-122"/>
                <a:ea typeface="黑体" pitchFamily="2" charset="-122"/>
              </a:rPr>
              <a:t> </a:t>
            </a:r>
            <a:r>
              <a:rPr lang="en-US" altLang="zh-CN" sz="1600" dirty="0">
                <a:solidFill>
                  <a:srgbClr val="3333FF"/>
                </a:solidFill>
                <a:latin typeface="黑体" pitchFamily="2" charset="-122"/>
                <a:ea typeface="黑体" pitchFamily="2" charset="-122"/>
                <a:hlinkClick r:id="rId3"/>
              </a:rPr>
              <a:t>http://</a:t>
            </a:r>
            <a:r>
              <a:rPr lang="en-US" altLang="zh-CN" sz="1600" dirty="0" smtClean="0">
                <a:solidFill>
                  <a:srgbClr val="3333FF"/>
                </a:solidFill>
                <a:latin typeface="黑体" pitchFamily="2" charset="-122"/>
                <a:ea typeface="黑体" pitchFamily="2" charset="-122"/>
                <a:hlinkClick r:id="rId3"/>
              </a:rPr>
              <a:t>www.lib.swjtu.edu.cn/asset/detail/0/101119035264</a:t>
            </a:r>
            <a:r>
              <a:rPr lang="en-US" altLang="zh-CN" sz="1600" dirty="0" smtClean="0">
                <a:solidFill>
                  <a:srgbClr val="3333FF"/>
                </a:solidFill>
                <a:latin typeface="黑体" pitchFamily="2" charset="-122"/>
                <a:ea typeface="黑体" pitchFamily="2" charset="-122"/>
              </a:rPr>
              <a:t> </a:t>
            </a:r>
          </a:p>
          <a:p>
            <a:pPr eaLnBrk="1" hangingPunct="1">
              <a:lnSpc>
                <a:spcPct val="100000"/>
              </a:lnSpc>
              <a:spcBef>
                <a:spcPts val="600"/>
              </a:spcBef>
            </a:pPr>
            <a:r>
              <a:rPr lang="en-US" altLang="zh-CN" sz="2000" dirty="0" smtClean="0">
                <a:latin typeface="黑体" pitchFamily="2" charset="-122"/>
                <a:ea typeface="黑体" pitchFamily="2" charset="-122"/>
              </a:rPr>
              <a:t>        </a:t>
            </a:r>
            <a:r>
              <a:rPr lang="zh-CN" altLang="en-US" sz="2000" dirty="0" smtClean="0">
                <a:latin typeface="黑体" pitchFamily="2" charset="-122"/>
                <a:ea typeface="黑体" pitchFamily="2" charset="-122"/>
              </a:rPr>
              <a:t>或</a:t>
            </a:r>
            <a:r>
              <a:rPr lang="en-US" altLang="zh-CN" sz="2000" dirty="0" smtClean="0">
                <a:latin typeface="黑体" pitchFamily="2" charset="-122"/>
                <a:ea typeface="黑体" pitchFamily="2" charset="-122"/>
              </a:rPr>
              <a:t>MOOC</a:t>
            </a:r>
            <a:r>
              <a:rPr lang="zh-CN" altLang="en-US" sz="2000" dirty="0" smtClean="0">
                <a:latin typeface="黑体" pitchFamily="2" charset="-122"/>
                <a:ea typeface="黑体" pitchFamily="2" charset="-122"/>
              </a:rPr>
              <a:t>课程配套</a:t>
            </a:r>
            <a:r>
              <a:rPr lang="en-US" altLang="zh-CN" sz="2000" dirty="0" smtClean="0">
                <a:latin typeface="黑体" pitchFamily="2" charset="-122"/>
                <a:ea typeface="黑体" pitchFamily="2" charset="-122"/>
              </a:rPr>
              <a:t>PPT</a:t>
            </a:r>
            <a:r>
              <a:rPr lang="zh-CN" altLang="en-US" sz="2000" dirty="0" smtClean="0">
                <a:latin typeface="黑体" pitchFamily="2" charset="-122"/>
                <a:ea typeface="黑体" pitchFamily="2" charset="-122"/>
              </a:rPr>
              <a:t>的对应章节：</a:t>
            </a:r>
            <a:endParaRPr lang="en-US" altLang="zh-CN" sz="2000" dirty="0" smtClean="0">
              <a:latin typeface="黑体" pitchFamily="2" charset="-122"/>
              <a:ea typeface="黑体" pitchFamily="2" charset="-122"/>
            </a:endParaRPr>
          </a:p>
          <a:p>
            <a:pPr eaLnBrk="1" hangingPunct="1">
              <a:lnSpc>
                <a:spcPct val="100000"/>
              </a:lnSpc>
              <a:spcBef>
                <a:spcPts val="600"/>
              </a:spcBef>
            </a:pPr>
            <a:r>
              <a:rPr lang="en-US" altLang="zh-CN" sz="2000" dirty="0">
                <a:latin typeface="黑体" pitchFamily="2" charset="-122"/>
                <a:ea typeface="黑体" pitchFamily="2" charset="-122"/>
              </a:rPr>
              <a:t> </a:t>
            </a:r>
            <a:r>
              <a:rPr lang="en-US" altLang="zh-CN" sz="2000" dirty="0" smtClean="0">
                <a:latin typeface="黑体" pitchFamily="2" charset="-122"/>
                <a:ea typeface="黑体" pitchFamily="2" charset="-122"/>
              </a:rPr>
              <a:t>          </a:t>
            </a:r>
            <a:r>
              <a:rPr lang="zh-CN" altLang="en-US" sz="2000" dirty="0" smtClean="0">
                <a:latin typeface="黑体" pitchFamily="2" charset="-122"/>
                <a:ea typeface="黑体" pitchFamily="2" charset="-122"/>
              </a:rPr>
              <a:t>百</a:t>
            </a:r>
            <a:r>
              <a:rPr lang="zh-CN" altLang="en-US" sz="2000" dirty="0">
                <a:latin typeface="黑体" pitchFamily="2" charset="-122"/>
                <a:ea typeface="黑体" pitchFamily="2" charset="-122"/>
              </a:rPr>
              <a:t>度云盘：</a:t>
            </a:r>
            <a:r>
              <a:rPr lang="en-US" altLang="zh-CN" sz="1600" dirty="0">
                <a:latin typeface="黑体" pitchFamily="2" charset="-122"/>
                <a:ea typeface="黑体" pitchFamily="2" charset="-122"/>
                <a:hlinkClick r:id="rId4"/>
              </a:rPr>
              <a:t>https://</a:t>
            </a:r>
            <a:r>
              <a:rPr lang="en-US" altLang="zh-CN" sz="1600" dirty="0" smtClean="0">
                <a:latin typeface="黑体" pitchFamily="2" charset="-122"/>
                <a:ea typeface="黑体" pitchFamily="2" charset="-122"/>
                <a:hlinkClick r:id="rId4"/>
              </a:rPr>
              <a:t>pan.baidu.com/s/1oKL3yX9gT53Sim3vQBSgVg</a:t>
            </a:r>
            <a:endParaRPr lang="en-US" altLang="zh-CN" sz="1600" dirty="0" smtClean="0">
              <a:latin typeface="黑体" pitchFamily="2" charset="-122"/>
              <a:ea typeface="黑体" pitchFamily="2" charset="-122"/>
            </a:endParaRPr>
          </a:p>
          <a:p>
            <a:pPr eaLnBrk="1" hangingPunct="1">
              <a:lnSpc>
                <a:spcPct val="100000"/>
              </a:lnSpc>
              <a:spcBef>
                <a:spcPts val="600"/>
              </a:spcBef>
            </a:pPr>
            <a:r>
              <a:rPr lang="en-US" altLang="zh-CN" sz="2000" dirty="0">
                <a:latin typeface="黑体" pitchFamily="2" charset="-122"/>
                <a:ea typeface="黑体" pitchFamily="2" charset="-122"/>
              </a:rPr>
              <a:t> </a:t>
            </a:r>
            <a:r>
              <a:rPr lang="en-US" altLang="zh-CN" sz="2000" dirty="0" smtClean="0">
                <a:latin typeface="黑体" pitchFamily="2" charset="-122"/>
                <a:ea typeface="黑体" pitchFamily="2" charset="-122"/>
              </a:rPr>
              <a:t>          </a:t>
            </a:r>
            <a:r>
              <a:rPr lang="zh-CN" altLang="en-US" sz="2000" dirty="0" smtClean="0">
                <a:latin typeface="黑体" pitchFamily="2" charset="-122"/>
                <a:ea typeface="黑体" pitchFamily="2" charset="-122"/>
              </a:rPr>
              <a:t>提取</a:t>
            </a:r>
            <a:r>
              <a:rPr lang="zh-CN" altLang="en-US" sz="2000" dirty="0">
                <a:latin typeface="黑体" pitchFamily="2" charset="-122"/>
                <a:ea typeface="黑体" pitchFamily="2" charset="-122"/>
              </a:rPr>
              <a:t>码：</a:t>
            </a:r>
            <a:r>
              <a:rPr lang="en-US" altLang="zh-CN" sz="2000" dirty="0" smtClean="0">
                <a:latin typeface="黑体" pitchFamily="2" charset="-122"/>
                <a:ea typeface="黑体" pitchFamily="2" charset="-122"/>
              </a:rPr>
              <a:t>aqe8</a:t>
            </a:r>
          </a:p>
          <a:p>
            <a:pPr eaLnBrk="1" hangingPunct="1">
              <a:lnSpc>
                <a:spcPct val="100000"/>
              </a:lnSpc>
              <a:spcBef>
                <a:spcPts val="120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思考：</a:t>
            </a:r>
            <a:r>
              <a:rPr lang="zh-CN" altLang="en-US" dirty="0" smtClean="0">
                <a:latin typeface="黑体" pitchFamily="2" charset="-122"/>
                <a:ea typeface="黑体" pitchFamily="2" charset="-122"/>
              </a:rPr>
              <a:t>单周期模式的实现是由哪些要素来支撑的？</a:t>
            </a:r>
            <a:endParaRPr lang="en-US" altLang="zh-CN" dirty="0">
              <a:latin typeface="黑体" pitchFamily="2" charset="-122"/>
              <a:ea typeface="黑体" pitchFamily="2" charset="-122"/>
            </a:endParaRPr>
          </a:p>
        </p:txBody>
      </p:sp>
    </p:spTree>
    <p:extLst>
      <p:ext uri="{BB962C8B-B14F-4D97-AF65-F5344CB8AC3E}">
        <p14:creationId xmlns:p14="http://schemas.microsoft.com/office/powerpoint/2010/main" val="2300253790"/>
      </p:ext>
    </p:extLst>
  </p:cSld>
  <p:clrMapOvr>
    <a:masterClrMapping/>
  </p:clrMapOvr>
  <p:transition>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4800" y="479552"/>
            <a:ext cx="8839200" cy="5781040"/>
            <a:chOff x="304800" y="479552"/>
            <a:chExt cx="8839200" cy="5781040"/>
          </a:xfrm>
        </p:grpSpPr>
        <p:pic>
          <p:nvPicPr>
            <p:cNvPr id="2" name="图片 1"/>
            <p:cNvPicPr/>
            <p:nvPr/>
          </p:nvPicPr>
          <p:blipFill>
            <a:blip r:embed="rId2"/>
            <a:stretch>
              <a:fillRect/>
            </a:stretch>
          </p:blipFill>
          <p:spPr>
            <a:xfrm>
              <a:off x="304800" y="479552"/>
              <a:ext cx="5486400" cy="5781040"/>
            </a:xfrm>
            <a:prstGeom prst="rect">
              <a:avLst/>
            </a:prstGeom>
          </p:spPr>
        </p:pic>
        <p:pic>
          <p:nvPicPr>
            <p:cNvPr id="3" name="图片 2"/>
            <p:cNvPicPr/>
            <p:nvPr/>
          </p:nvPicPr>
          <p:blipFill rotWithShape="1">
            <a:blip r:embed="rId3"/>
            <a:srcRect r="2667"/>
            <a:stretch/>
          </p:blipFill>
          <p:spPr>
            <a:xfrm>
              <a:off x="3803904" y="2734435"/>
              <a:ext cx="5340096" cy="3526155"/>
            </a:xfrm>
            <a:prstGeom prst="rect">
              <a:avLst/>
            </a:prstGeom>
          </p:spPr>
        </p:pic>
        <p:sp>
          <p:nvSpPr>
            <p:cNvPr id="4" name="椭圆 3"/>
            <p:cNvSpPr/>
            <p:nvPr/>
          </p:nvSpPr>
          <p:spPr bwMode="auto">
            <a:xfrm>
              <a:off x="2633472" y="3194304"/>
              <a:ext cx="1353312" cy="102412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3600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80"/>
                </a:solidFill>
                <a:effectLst/>
                <a:latin typeface="宋体" pitchFamily="2" charset="-122"/>
                <a:ea typeface="宋体" pitchFamily="2" charset="-122"/>
              </a:endParaRPr>
            </a:p>
          </p:txBody>
        </p:sp>
        <p:sp>
          <p:nvSpPr>
            <p:cNvPr id="5" name="椭圆 4"/>
            <p:cNvSpPr/>
            <p:nvPr/>
          </p:nvSpPr>
          <p:spPr bwMode="auto">
            <a:xfrm>
              <a:off x="3657600" y="5241544"/>
              <a:ext cx="1438656" cy="864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3600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80"/>
                </a:solidFill>
                <a:effectLst/>
                <a:latin typeface="宋体" pitchFamily="2" charset="-122"/>
                <a:ea typeface="宋体" pitchFamily="2" charset="-122"/>
              </a:endParaRPr>
            </a:p>
          </p:txBody>
        </p:sp>
      </p:grpSp>
    </p:spTree>
    <p:extLst>
      <p:ext uri="{BB962C8B-B14F-4D97-AF65-F5344CB8AC3E}">
        <p14:creationId xmlns:p14="http://schemas.microsoft.com/office/powerpoint/2010/main" val="101453453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482600"/>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6.2 CPU</a:t>
            </a:r>
            <a:r>
              <a:rPr lang="zh-CN" altLang="en-US" sz="2800">
                <a:solidFill>
                  <a:srgbClr val="990000"/>
                </a:solidFill>
                <a:latin typeface="黑体" pitchFamily="2" charset="-122"/>
                <a:ea typeface="黑体" pitchFamily="2" charset="-122"/>
              </a:rPr>
              <a:t>的组成</a:t>
            </a:r>
          </a:p>
        </p:txBody>
      </p:sp>
      <p:grpSp>
        <p:nvGrpSpPr>
          <p:cNvPr id="14339" name="Group 35"/>
          <p:cNvGrpSpPr>
            <a:grpSpLocks/>
          </p:cNvGrpSpPr>
          <p:nvPr/>
        </p:nvGrpSpPr>
        <p:grpSpPr bwMode="auto">
          <a:xfrm>
            <a:off x="1908175" y="1160463"/>
            <a:ext cx="5111750" cy="2535237"/>
            <a:chOff x="1202" y="731"/>
            <a:chExt cx="3220" cy="1597"/>
          </a:xfrm>
        </p:grpSpPr>
        <p:sp>
          <p:nvSpPr>
            <p:cNvPr id="14341" name="Text Box 6"/>
            <p:cNvSpPr txBox="1">
              <a:spLocks noChangeArrowheads="1"/>
            </p:cNvSpPr>
            <p:nvPr/>
          </p:nvSpPr>
          <p:spPr bwMode="auto">
            <a:xfrm>
              <a:off x="1202" y="806"/>
              <a:ext cx="1996" cy="1364"/>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dirty="0">
                  <a:solidFill>
                    <a:srgbClr val="000099"/>
                  </a:solidFill>
                  <a:latin typeface="黑体" pitchFamily="2" charset="-122"/>
                  <a:ea typeface="黑体" pitchFamily="2" charset="-122"/>
                </a:rPr>
                <a:t>CPU</a:t>
              </a:r>
            </a:p>
          </p:txBody>
        </p:sp>
        <p:sp>
          <p:nvSpPr>
            <p:cNvPr id="14342" name="Text Box 8"/>
            <p:cNvSpPr txBox="1">
              <a:spLocks noChangeArrowheads="1"/>
            </p:cNvSpPr>
            <p:nvPr/>
          </p:nvSpPr>
          <p:spPr bwMode="auto">
            <a:xfrm>
              <a:off x="1390" y="1098"/>
              <a:ext cx="643" cy="38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4343" name="Text Box 9"/>
            <p:cNvSpPr txBox="1">
              <a:spLocks noChangeArrowheads="1"/>
            </p:cNvSpPr>
            <p:nvPr/>
          </p:nvSpPr>
          <p:spPr bwMode="auto">
            <a:xfrm>
              <a:off x="1416" y="1182"/>
              <a:ext cx="59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dirty="0">
                  <a:solidFill>
                    <a:srgbClr val="000099"/>
                  </a:solidFill>
                  <a:latin typeface="黑体" pitchFamily="2" charset="-122"/>
                  <a:ea typeface="黑体" pitchFamily="2" charset="-122"/>
                </a:rPr>
                <a:t>ALU</a:t>
              </a:r>
            </a:p>
          </p:txBody>
        </p:sp>
        <p:sp>
          <p:nvSpPr>
            <p:cNvPr id="14344" name="Text Box 11"/>
            <p:cNvSpPr txBox="1">
              <a:spLocks noChangeArrowheads="1"/>
            </p:cNvSpPr>
            <p:nvPr/>
          </p:nvSpPr>
          <p:spPr bwMode="auto">
            <a:xfrm>
              <a:off x="2338" y="1099"/>
              <a:ext cx="643" cy="38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4345" name="Text Box 12"/>
            <p:cNvSpPr txBox="1">
              <a:spLocks noChangeArrowheads="1"/>
            </p:cNvSpPr>
            <p:nvPr/>
          </p:nvSpPr>
          <p:spPr bwMode="auto">
            <a:xfrm>
              <a:off x="2363" y="1184"/>
              <a:ext cx="59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a:solidFill>
                    <a:srgbClr val="000099"/>
                  </a:solidFill>
                  <a:latin typeface="黑体" pitchFamily="2" charset="-122"/>
                  <a:ea typeface="黑体" pitchFamily="2" charset="-122"/>
                </a:rPr>
                <a:t>寄存器</a:t>
              </a:r>
            </a:p>
          </p:txBody>
        </p:sp>
        <p:sp>
          <p:nvSpPr>
            <p:cNvPr id="14346" name="Text Box 14"/>
            <p:cNvSpPr txBox="1">
              <a:spLocks noChangeArrowheads="1"/>
            </p:cNvSpPr>
            <p:nvPr/>
          </p:nvSpPr>
          <p:spPr bwMode="auto">
            <a:xfrm>
              <a:off x="2338" y="1644"/>
              <a:ext cx="643" cy="384"/>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4347" name="Text Box 15"/>
            <p:cNvSpPr txBox="1">
              <a:spLocks noChangeArrowheads="1"/>
            </p:cNvSpPr>
            <p:nvPr/>
          </p:nvSpPr>
          <p:spPr bwMode="auto">
            <a:xfrm>
              <a:off x="2363" y="1729"/>
              <a:ext cx="59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dirty="0">
                  <a:solidFill>
                    <a:srgbClr val="000099"/>
                  </a:solidFill>
                  <a:latin typeface="黑体" pitchFamily="2" charset="-122"/>
                  <a:ea typeface="黑体" pitchFamily="2" charset="-122"/>
                </a:rPr>
                <a:t>CU</a:t>
              </a:r>
            </a:p>
          </p:txBody>
        </p:sp>
        <p:sp>
          <p:nvSpPr>
            <p:cNvPr id="14348" name="Text Box 17"/>
            <p:cNvSpPr txBox="1">
              <a:spLocks noChangeArrowheads="1"/>
            </p:cNvSpPr>
            <p:nvPr/>
          </p:nvSpPr>
          <p:spPr bwMode="auto">
            <a:xfrm>
              <a:off x="1395" y="1642"/>
              <a:ext cx="643" cy="38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4349" name="Text Box 18"/>
            <p:cNvSpPr txBox="1">
              <a:spLocks noChangeArrowheads="1"/>
            </p:cNvSpPr>
            <p:nvPr/>
          </p:nvSpPr>
          <p:spPr bwMode="auto">
            <a:xfrm>
              <a:off x="1406" y="1678"/>
              <a:ext cx="622" cy="321"/>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a:solidFill>
                    <a:srgbClr val="000099"/>
                  </a:solidFill>
                  <a:latin typeface="黑体" pitchFamily="2" charset="-122"/>
                  <a:ea typeface="黑体" pitchFamily="2" charset="-122"/>
                </a:rPr>
                <a:t>系统</a:t>
              </a:r>
            </a:p>
          </p:txBody>
        </p:sp>
        <p:grpSp>
          <p:nvGrpSpPr>
            <p:cNvPr id="14350" name="Group 19"/>
            <p:cNvGrpSpPr>
              <a:grpSpLocks/>
            </p:cNvGrpSpPr>
            <p:nvPr/>
          </p:nvGrpSpPr>
          <p:grpSpPr bwMode="auto">
            <a:xfrm>
              <a:off x="3182" y="731"/>
              <a:ext cx="1240" cy="1533"/>
              <a:chOff x="4305" y="5178"/>
              <a:chExt cx="1712" cy="2397"/>
            </a:xfrm>
          </p:grpSpPr>
          <p:sp>
            <p:nvSpPr>
              <p:cNvPr id="14355" name="Line 20"/>
              <p:cNvSpPr>
                <a:spLocks noChangeShapeType="1"/>
              </p:cNvSpPr>
              <p:nvPr/>
            </p:nvSpPr>
            <p:spPr bwMode="auto">
              <a:xfrm flipH="1">
                <a:off x="5009" y="5190"/>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21"/>
              <p:cNvSpPr>
                <a:spLocks noChangeShapeType="1"/>
              </p:cNvSpPr>
              <p:nvPr/>
            </p:nvSpPr>
            <p:spPr bwMode="auto">
              <a:xfrm flipH="1">
                <a:off x="5505" y="5190"/>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22"/>
              <p:cNvSpPr>
                <a:spLocks noChangeShapeType="1"/>
              </p:cNvSpPr>
              <p:nvPr/>
            </p:nvSpPr>
            <p:spPr bwMode="auto">
              <a:xfrm flipH="1">
                <a:off x="6001" y="5178"/>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23"/>
              <p:cNvSpPr>
                <a:spLocks noChangeShapeType="1"/>
              </p:cNvSpPr>
              <p:nvPr/>
            </p:nvSpPr>
            <p:spPr bwMode="auto">
              <a:xfrm>
                <a:off x="4335" y="5640"/>
                <a:ext cx="660"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Line 24"/>
              <p:cNvSpPr>
                <a:spLocks noChangeShapeType="1"/>
              </p:cNvSpPr>
              <p:nvPr/>
            </p:nvSpPr>
            <p:spPr bwMode="auto">
              <a:xfrm>
                <a:off x="4305" y="6015"/>
                <a:ext cx="1230"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0" name="Line 25"/>
              <p:cNvSpPr>
                <a:spLocks noChangeShapeType="1"/>
              </p:cNvSpPr>
              <p:nvPr/>
            </p:nvSpPr>
            <p:spPr bwMode="auto">
              <a:xfrm>
                <a:off x="4319" y="6360"/>
                <a:ext cx="168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351" name="Group 32"/>
            <p:cNvGrpSpPr>
              <a:grpSpLocks/>
            </p:cNvGrpSpPr>
            <p:nvPr/>
          </p:nvGrpSpPr>
          <p:grpSpPr bwMode="auto">
            <a:xfrm>
              <a:off x="3366" y="1480"/>
              <a:ext cx="1032" cy="848"/>
              <a:chOff x="3366" y="1627"/>
              <a:chExt cx="1032" cy="941"/>
            </a:xfrm>
          </p:grpSpPr>
          <p:sp>
            <p:nvSpPr>
              <p:cNvPr id="14352" name="Text Box 27"/>
              <p:cNvSpPr txBox="1">
                <a:spLocks noChangeArrowheads="1"/>
              </p:cNvSpPr>
              <p:nvPr/>
            </p:nvSpPr>
            <p:spPr bwMode="auto">
              <a:xfrm>
                <a:off x="3366"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2200">
                    <a:solidFill>
                      <a:srgbClr val="000099"/>
                    </a:solidFill>
                    <a:latin typeface="黑体" pitchFamily="2" charset="-122"/>
                    <a:ea typeface="黑体" pitchFamily="2" charset="-122"/>
                  </a:rPr>
                  <a:t>控制总线</a:t>
                </a:r>
              </a:p>
            </p:txBody>
          </p:sp>
          <p:sp>
            <p:nvSpPr>
              <p:cNvPr id="14353" name="Text Box 28"/>
              <p:cNvSpPr txBox="1">
                <a:spLocks noChangeArrowheads="1"/>
              </p:cNvSpPr>
              <p:nvPr/>
            </p:nvSpPr>
            <p:spPr bwMode="auto">
              <a:xfrm>
                <a:off x="3737"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2200">
                    <a:solidFill>
                      <a:srgbClr val="000099"/>
                    </a:solidFill>
                    <a:latin typeface="黑体" pitchFamily="2" charset="-122"/>
                    <a:ea typeface="黑体" pitchFamily="2" charset="-122"/>
                  </a:rPr>
                  <a:t>数据总线</a:t>
                </a:r>
              </a:p>
            </p:txBody>
          </p:sp>
          <p:sp>
            <p:nvSpPr>
              <p:cNvPr id="14354" name="Text Box 29"/>
              <p:cNvSpPr txBox="1">
                <a:spLocks noChangeArrowheads="1"/>
              </p:cNvSpPr>
              <p:nvPr/>
            </p:nvSpPr>
            <p:spPr bwMode="auto">
              <a:xfrm>
                <a:off x="4101"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2200">
                    <a:solidFill>
                      <a:srgbClr val="000099"/>
                    </a:solidFill>
                    <a:latin typeface="黑体" pitchFamily="2" charset="-122"/>
                    <a:ea typeface="黑体" pitchFamily="2" charset="-122"/>
                  </a:rPr>
                  <a:t>地址总线</a:t>
                </a:r>
              </a:p>
            </p:txBody>
          </p:sp>
        </p:grpSp>
      </p:grpSp>
      <p:sp>
        <p:nvSpPr>
          <p:cNvPr id="14340" name="Text Box 31"/>
          <p:cNvSpPr txBox="1">
            <a:spLocks noChangeArrowheads="1"/>
          </p:cNvSpPr>
          <p:nvPr/>
        </p:nvSpPr>
        <p:spPr bwMode="auto">
          <a:xfrm>
            <a:off x="863600" y="3860800"/>
            <a:ext cx="8280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0"/>
              </a:spcBef>
            </a:pPr>
            <a:r>
              <a:rPr lang="en-US" altLang="zh-CN" dirty="0">
                <a:solidFill>
                  <a:srgbClr val="FF0000"/>
                </a:solidFill>
                <a:latin typeface="黑体" pitchFamily="2" charset="-122"/>
                <a:ea typeface="黑体" pitchFamily="2" charset="-122"/>
              </a:rPr>
              <a:t>CPU</a:t>
            </a:r>
            <a:r>
              <a:rPr lang="zh-CN" altLang="en-US">
                <a:solidFill>
                  <a:srgbClr val="FF0000"/>
                </a:solidFill>
                <a:latin typeface="黑体" pitchFamily="2" charset="-122"/>
                <a:ea typeface="黑体" pitchFamily="2" charset="-122"/>
              </a:rPr>
              <a:t>内部主要包含：</a:t>
            </a:r>
          </a:p>
          <a:p>
            <a:pPr eaLnBrk="1" hangingPunct="1">
              <a:lnSpc>
                <a:spcPct val="120000"/>
              </a:lnSpc>
              <a:spcBef>
                <a:spcPct val="0"/>
              </a:spcBef>
            </a:pPr>
            <a:r>
              <a:rPr lang="zh-CN" altLang="en-US">
                <a:latin typeface="黑体" pitchFamily="2" charset="-122"/>
                <a:ea typeface="黑体" pitchFamily="2" charset="-122"/>
              </a:rPr>
              <a:t>    运算部件</a:t>
            </a:r>
            <a:r>
              <a:rPr lang="en-US" altLang="zh-CN" dirty="0">
                <a:latin typeface="黑体" pitchFamily="2" charset="-122"/>
                <a:ea typeface="黑体" pitchFamily="2" charset="-122"/>
              </a:rPr>
              <a:t>ALU</a:t>
            </a:r>
            <a:endParaRPr lang="zh-CN" altLang="en-US">
              <a:latin typeface="黑体" pitchFamily="2" charset="-122"/>
              <a:ea typeface="黑体" pitchFamily="2" charset="-122"/>
            </a:endParaRPr>
          </a:p>
          <a:p>
            <a:pPr eaLnBrk="1" hangingPunct="1">
              <a:lnSpc>
                <a:spcPct val="120000"/>
              </a:lnSpc>
              <a:spcBef>
                <a:spcPct val="0"/>
              </a:spcBef>
            </a:pPr>
            <a:r>
              <a:rPr lang="zh-CN" altLang="en-US">
                <a:latin typeface="黑体" pitchFamily="2" charset="-122"/>
                <a:ea typeface="黑体" pitchFamily="2" charset="-122"/>
              </a:rPr>
              <a:t>    寄存器</a:t>
            </a:r>
          </a:p>
          <a:p>
            <a:pPr eaLnBrk="1" hangingPunct="1">
              <a:lnSpc>
                <a:spcPct val="120000"/>
              </a:lnSpc>
              <a:spcBef>
                <a:spcPct val="0"/>
              </a:spcBef>
            </a:pPr>
            <a:r>
              <a:rPr lang="zh-CN" altLang="en-US">
                <a:latin typeface="黑体" pitchFamily="2" charset="-122"/>
                <a:ea typeface="黑体" pitchFamily="2" charset="-122"/>
              </a:rPr>
              <a:t>    控制部件（时序部件和微操作信号发生器）</a:t>
            </a:r>
          </a:p>
          <a:p>
            <a:pPr eaLnBrk="1" hangingPunct="1">
              <a:lnSpc>
                <a:spcPct val="120000"/>
              </a:lnSpc>
              <a:spcBef>
                <a:spcPct val="0"/>
              </a:spcBef>
            </a:pPr>
            <a:r>
              <a:rPr lang="zh-CN" altLang="en-US">
                <a:latin typeface="黑体" pitchFamily="2" charset="-122"/>
                <a:ea typeface="黑体" pitchFamily="2" charset="-122"/>
              </a:rPr>
              <a:t>    中断控制逻辑等。</a:t>
            </a:r>
            <a:endParaRPr lang="en-US"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ChangeArrowheads="1"/>
          </p:cNvSpPr>
          <p:nvPr/>
        </p:nvSpPr>
        <p:spPr bwMode="auto">
          <a:xfrm>
            <a:off x="0" y="-892175"/>
            <a:ext cx="9144000" cy="80295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nvGrpSpPr>
          <p:cNvPr id="119811" name="Group 253"/>
          <p:cNvGrpSpPr>
            <a:grpSpLocks/>
          </p:cNvGrpSpPr>
          <p:nvPr/>
        </p:nvGrpSpPr>
        <p:grpSpPr bwMode="auto">
          <a:xfrm>
            <a:off x="0" y="-855663"/>
            <a:ext cx="9144000" cy="7991476"/>
            <a:chOff x="0" y="-539"/>
            <a:chExt cx="5760" cy="5034"/>
          </a:xfrm>
        </p:grpSpPr>
        <p:sp>
          <p:nvSpPr>
            <p:cNvPr id="119813" name="Rectangle 5"/>
            <p:cNvSpPr>
              <a:spLocks noChangeArrowheads="1"/>
            </p:cNvSpPr>
            <p:nvPr/>
          </p:nvSpPr>
          <p:spPr bwMode="auto">
            <a:xfrm>
              <a:off x="0" y="1808"/>
              <a:ext cx="5760" cy="3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119814" name="Group 6"/>
            <p:cNvGrpSpPr>
              <a:grpSpLocks/>
            </p:cNvGrpSpPr>
            <p:nvPr/>
          </p:nvGrpSpPr>
          <p:grpSpPr bwMode="auto">
            <a:xfrm>
              <a:off x="544" y="-539"/>
              <a:ext cx="4808" cy="5034"/>
              <a:chOff x="589" y="255"/>
              <a:chExt cx="4808" cy="5034"/>
            </a:xfrm>
          </p:grpSpPr>
          <p:grpSp>
            <p:nvGrpSpPr>
              <p:cNvPr id="119815" name="Group 7"/>
              <p:cNvGrpSpPr>
                <a:grpSpLocks/>
              </p:cNvGrpSpPr>
              <p:nvPr/>
            </p:nvGrpSpPr>
            <p:grpSpPr bwMode="auto">
              <a:xfrm>
                <a:off x="733" y="278"/>
                <a:ext cx="4664" cy="4874"/>
                <a:chOff x="756" y="255"/>
                <a:chExt cx="4664" cy="4874"/>
              </a:xfrm>
            </p:grpSpPr>
            <p:grpSp>
              <p:nvGrpSpPr>
                <p:cNvPr id="119941" name="Group 8"/>
                <p:cNvGrpSpPr>
                  <a:grpSpLocks/>
                </p:cNvGrpSpPr>
                <p:nvPr/>
              </p:nvGrpSpPr>
              <p:grpSpPr bwMode="auto">
                <a:xfrm>
                  <a:off x="756" y="255"/>
                  <a:ext cx="4236" cy="4874"/>
                  <a:chOff x="1040" y="1418"/>
                  <a:chExt cx="8862" cy="13206"/>
                </a:xfrm>
              </p:grpSpPr>
              <p:sp>
                <p:nvSpPr>
                  <p:cNvPr id="120010" name="Line 9"/>
                  <p:cNvSpPr>
                    <a:spLocks noChangeShapeType="1"/>
                  </p:cNvSpPr>
                  <p:nvPr/>
                </p:nvSpPr>
                <p:spPr bwMode="auto">
                  <a:xfrm rot="5400000">
                    <a:off x="2006" y="8394"/>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11" name="Line 10"/>
                  <p:cNvSpPr>
                    <a:spLocks noChangeShapeType="1"/>
                  </p:cNvSpPr>
                  <p:nvPr/>
                </p:nvSpPr>
                <p:spPr bwMode="auto">
                  <a:xfrm rot="16200000" flipH="1">
                    <a:off x="2006" y="7960"/>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12" name="Line 11"/>
                  <p:cNvSpPr>
                    <a:spLocks noChangeShapeType="1"/>
                  </p:cNvSpPr>
                  <p:nvPr/>
                </p:nvSpPr>
                <p:spPr bwMode="auto">
                  <a:xfrm rot="16200000" flipH="1">
                    <a:off x="1922" y="9178"/>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20013" name="Group 12"/>
                  <p:cNvGrpSpPr>
                    <a:grpSpLocks/>
                  </p:cNvGrpSpPr>
                  <p:nvPr/>
                </p:nvGrpSpPr>
                <p:grpSpPr bwMode="auto">
                  <a:xfrm>
                    <a:off x="1040" y="1418"/>
                    <a:ext cx="378" cy="13206"/>
                    <a:chOff x="1040" y="1542"/>
                    <a:chExt cx="378" cy="13082"/>
                  </a:xfrm>
                </p:grpSpPr>
                <p:sp>
                  <p:nvSpPr>
                    <p:cNvPr id="120058" name="Line 13"/>
                    <p:cNvSpPr>
                      <a:spLocks noChangeShapeType="1"/>
                    </p:cNvSpPr>
                    <p:nvPr/>
                  </p:nvSpPr>
                  <p:spPr bwMode="auto">
                    <a:xfrm>
                      <a:off x="1040" y="1542"/>
                      <a:ext cx="0" cy="13082"/>
                    </a:xfrm>
                    <a:prstGeom prst="line">
                      <a:avLst/>
                    </a:prstGeom>
                    <a:noFill/>
                    <a:ln w="38100" cmpd="dbl">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059" name="Line 14"/>
                    <p:cNvSpPr>
                      <a:spLocks noChangeShapeType="1"/>
                    </p:cNvSpPr>
                    <p:nvPr/>
                  </p:nvSpPr>
                  <p:spPr bwMode="auto">
                    <a:xfrm>
                      <a:off x="1418" y="1542"/>
                      <a:ext cx="0" cy="13082"/>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060" name="Line 15"/>
                    <p:cNvSpPr>
                      <a:spLocks noChangeShapeType="1"/>
                    </p:cNvSpPr>
                    <p:nvPr/>
                  </p:nvSpPr>
                  <p:spPr bwMode="auto">
                    <a:xfrm>
                      <a:off x="1250" y="1542"/>
                      <a:ext cx="0" cy="13082"/>
                    </a:xfrm>
                    <a:prstGeom prst="line">
                      <a:avLst/>
                    </a:prstGeom>
                    <a:noFill/>
                    <a:ln w="38100" cmpd="dbl">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014" name="Freeform 16"/>
                  <p:cNvSpPr>
                    <a:spLocks/>
                  </p:cNvSpPr>
                  <p:nvPr/>
                </p:nvSpPr>
                <p:spPr bwMode="auto">
                  <a:xfrm>
                    <a:off x="3770" y="6998"/>
                    <a:ext cx="6132" cy="5642"/>
                  </a:xfrm>
                  <a:custGeom>
                    <a:avLst/>
                    <a:gdLst>
                      <a:gd name="T0" fmla="*/ 0 w 5590"/>
                      <a:gd name="T1" fmla="*/ 6586 h 5580"/>
                      <a:gd name="T2" fmla="*/ 0 w 5590"/>
                      <a:gd name="T3" fmla="*/ 0 h 5580"/>
                      <a:gd name="T4" fmla="*/ 22387 w 5590"/>
                      <a:gd name="T5" fmla="*/ 0 h 5580"/>
                      <a:gd name="T6" fmla="*/ 22400 w 5590"/>
                      <a:gd name="T7" fmla="*/ 3459 h 5580"/>
                      <a:gd name="T8" fmla="*/ 0 60000 65536"/>
                      <a:gd name="T9" fmla="*/ 0 60000 65536"/>
                      <a:gd name="T10" fmla="*/ 0 60000 65536"/>
                      <a:gd name="T11" fmla="*/ 0 60000 65536"/>
                      <a:gd name="T12" fmla="*/ 0 w 5590"/>
                      <a:gd name="T13" fmla="*/ 0 h 5580"/>
                      <a:gd name="T14" fmla="*/ 5590 w 5590"/>
                      <a:gd name="T15" fmla="*/ 5580 h 5580"/>
                    </a:gdLst>
                    <a:ahLst/>
                    <a:cxnLst>
                      <a:cxn ang="T8">
                        <a:pos x="T0" y="T1"/>
                      </a:cxn>
                      <a:cxn ang="T9">
                        <a:pos x="T2" y="T3"/>
                      </a:cxn>
                      <a:cxn ang="T10">
                        <a:pos x="T4" y="T5"/>
                      </a:cxn>
                      <a:cxn ang="T11">
                        <a:pos x="T6" y="T7"/>
                      </a:cxn>
                    </a:cxnLst>
                    <a:rect l="T12" t="T13" r="T14" b="T15"/>
                    <a:pathLst>
                      <a:path w="5590" h="5580">
                        <a:moveTo>
                          <a:pt x="0" y="5580"/>
                        </a:moveTo>
                        <a:lnTo>
                          <a:pt x="0" y="0"/>
                        </a:lnTo>
                        <a:lnTo>
                          <a:pt x="5586" y="0"/>
                        </a:lnTo>
                        <a:lnTo>
                          <a:pt x="5590" y="2930"/>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015" name="Line 17"/>
                  <p:cNvSpPr>
                    <a:spLocks noChangeShapeType="1"/>
                  </p:cNvSpPr>
                  <p:nvPr/>
                </p:nvSpPr>
                <p:spPr bwMode="auto">
                  <a:xfrm>
                    <a:off x="4736"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16" name="Line 18"/>
                  <p:cNvSpPr>
                    <a:spLocks noChangeShapeType="1"/>
                  </p:cNvSpPr>
                  <p:nvPr/>
                </p:nvSpPr>
                <p:spPr bwMode="auto">
                  <a:xfrm>
                    <a:off x="6080"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17" name="Line 19"/>
                  <p:cNvSpPr>
                    <a:spLocks noChangeShapeType="1"/>
                  </p:cNvSpPr>
                  <p:nvPr/>
                </p:nvSpPr>
                <p:spPr bwMode="auto">
                  <a:xfrm>
                    <a:off x="7508"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18" name="Line 20"/>
                  <p:cNvSpPr>
                    <a:spLocks noChangeShapeType="1"/>
                  </p:cNvSpPr>
                  <p:nvPr/>
                </p:nvSpPr>
                <p:spPr bwMode="auto">
                  <a:xfrm>
                    <a:off x="8894"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19" name="Line 21"/>
                  <p:cNvSpPr>
                    <a:spLocks noChangeShapeType="1"/>
                  </p:cNvSpPr>
                  <p:nvPr/>
                </p:nvSpPr>
                <p:spPr bwMode="auto">
                  <a:xfrm>
                    <a:off x="4736"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0" name="Line 22"/>
                  <p:cNvSpPr>
                    <a:spLocks noChangeShapeType="1"/>
                  </p:cNvSpPr>
                  <p:nvPr/>
                </p:nvSpPr>
                <p:spPr bwMode="auto">
                  <a:xfrm>
                    <a:off x="6080"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1" name="Line 23"/>
                  <p:cNvSpPr>
                    <a:spLocks noChangeShapeType="1"/>
                  </p:cNvSpPr>
                  <p:nvPr/>
                </p:nvSpPr>
                <p:spPr bwMode="auto">
                  <a:xfrm>
                    <a:off x="7508"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2" name="Line 24"/>
                  <p:cNvSpPr>
                    <a:spLocks noChangeShapeType="1"/>
                  </p:cNvSpPr>
                  <p:nvPr/>
                </p:nvSpPr>
                <p:spPr bwMode="auto">
                  <a:xfrm>
                    <a:off x="8894"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3" name="Line 25"/>
                  <p:cNvSpPr>
                    <a:spLocks noChangeShapeType="1"/>
                  </p:cNvSpPr>
                  <p:nvPr/>
                </p:nvSpPr>
                <p:spPr bwMode="auto">
                  <a:xfrm rot="5400000">
                    <a:off x="9125" y="8495"/>
                    <a:ext cx="0" cy="147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4" name="Line 26"/>
                  <p:cNvSpPr>
                    <a:spLocks noChangeShapeType="1"/>
                  </p:cNvSpPr>
                  <p:nvPr/>
                </p:nvSpPr>
                <p:spPr bwMode="auto">
                  <a:xfrm rot="5400000">
                    <a:off x="3413" y="8315"/>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5" name="Line 27"/>
                  <p:cNvSpPr>
                    <a:spLocks noChangeShapeType="1"/>
                  </p:cNvSpPr>
                  <p:nvPr/>
                </p:nvSpPr>
                <p:spPr bwMode="auto">
                  <a:xfrm rot="5400000">
                    <a:off x="4316" y="10730"/>
                    <a:ext cx="0" cy="109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6" name="Line 28"/>
                  <p:cNvSpPr>
                    <a:spLocks noChangeShapeType="1"/>
                  </p:cNvSpPr>
                  <p:nvPr/>
                </p:nvSpPr>
                <p:spPr bwMode="auto">
                  <a:xfrm rot="5400000">
                    <a:off x="1985" y="3641"/>
                    <a:ext cx="0" cy="11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7" name="Line 29"/>
                  <p:cNvSpPr>
                    <a:spLocks noChangeShapeType="1"/>
                  </p:cNvSpPr>
                  <p:nvPr/>
                </p:nvSpPr>
                <p:spPr bwMode="auto">
                  <a:xfrm rot="5400000">
                    <a:off x="6101" y="2301"/>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8" name="Line 30"/>
                  <p:cNvSpPr>
                    <a:spLocks noChangeShapeType="1"/>
                  </p:cNvSpPr>
                  <p:nvPr/>
                </p:nvSpPr>
                <p:spPr bwMode="auto">
                  <a:xfrm rot="5400000">
                    <a:off x="2363" y="1589"/>
                    <a:ext cx="0" cy="189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29" name="Line 31"/>
                  <p:cNvSpPr>
                    <a:spLocks noChangeShapeType="1"/>
                  </p:cNvSpPr>
                  <p:nvPr/>
                </p:nvSpPr>
                <p:spPr bwMode="auto">
                  <a:xfrm rot="16200000" flipH="1">
                    <a:off x="8600" y="8672"/>
                    <a:ext cx="0" cy="260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0" name="Line 32"/>
                  <p:cNvSpPr>
                    <a:spLocks noChangeShapeType="1"/>
                  </p:cNvSpPr>
                  <p:nvPr/>
                </p:nvSpPr>
                <p:spPr bwMode="auto">
                  <a:xfrm rot="16200000" flipH="1">
                    <a:off x="7615" y="8913"/>
                    <a:ext cx="8" cy="64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1" name="Line 33"/>
                  <p:cNvSpPr>
                    <a:spLocks noChangeShapeType="1"/>
                  </p:cNvSpPr>
                  <p:nvPr/>
                </p:nvSpPr>
                <p:spPr bwMode="auto">
                  <a:xfrm rot="16200000" flipH="1">
                    <a:off x="5723" y="8701"/>
                    <a:ext cx="0" cy="155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2" name="Line 34"/>
                  <p:cNvSpPr>
                    <a:spLocks noChangeShapeType="1"/>
                  </p:cNvSpPr>
                  <p:nvPr/>
                </p:nvSpPr>
                <p:spPr bwMode="auto">
                  <a:xfrm rot="16200000" flipH="1">
                    <a:off x="4127" y="912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3" name="Line 35"/>
                  <p:cNvSpPr>
                    <a:spLocks noChangeShapeType="1"/>
                  </p:cNvSpPr>
                  <p:nvPr/>
                </p:nvSpPr>
                <p:spPr bwMode="auto">
                  <a:xfrm rot="16200000" flipH="1">
                    <a:off x="3413" y="943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4" name="Line 36"/>
                  <p:cNvSpPr>
                    <a:spLocks noChangeShapeType="1"/>
                  </p:cNvSpPr>
                  <p:nvPr/>
                </p:nvSpPr>
                <p:spPr bwMode="auto">
                  <a:xfrm rot="16200000" flipH="1">
                    <a:off x="1817" y="4423"/>
                    <a:ext cx="0" cy="155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5" name="Line 37"/>
                  <p:cNvSpPr>
                    <a:spLocks noChangeShapeType="1"/>
                  </p:cNvSpPr>
                  <p:nvPr/>
                </p:nvSpPr>
                <p:spPr bwMode="auto">
                  <a:xfrm rot="5400000">
                    <a:off x="1922" y="4900"/>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6" name="Line 38"/>
                  <p:cNvSpPr>
                    <a:spLocks noChangeShapeType="1"/>
                  </p:cNvSpPr>
                  <p:nvPr/>
                </p:nvSpPr>
                <p:spPr bwMode="auto">
                  <a:xfrm rot="16200000" flipH="1">
                    <a:off x="2174" y="718"/>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7" name="Line 39"/>
                  <p:cNvSpPr>
                    <a:spLocks noChangeShapeType="1"/>
                  </p:cNvSpPr>
                  <p:nvPr/>
                </p:nvSpPr>
                <p:spPr bwMode="auto">
                  <a:xfrm rot="16200000" flipH="1">
                    <a:off x="2174" y="532"/>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8" name="Line 40"/>
                  <p:cNvSpPr>
                    <a:spLocks noChangeShapeType="1"/>
                  </p:cNvSpPr>
                  <p:nvPr/>
                </p:nvSpPr>
                <p:spPr bwMode="auto">
                  <a:xfrm rot="5400000">
                    <a:off x="2174" y="904"/>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39" name="Line 41"/>
                  <p:cNvSpPr>
                    <a:spLocks noChangeShapeType="1"/>
                  </p:cNvSpPr>
                  <p:nvPr/>
                </p:nvSpPr>
                <p:spPr bwMode="auto">
                  <a:xfrm rot="5400000">
                    <a:off x="2195" y="2395"/>
                    <a:ext cx="0" cy="18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40" name="Line 42"/>
                  <p:cNvSpPr>
                    <a:spLocks noChangeShapeType="1"/>
                  </p:cNvSpPr>
                  <p:nvPr/>
                </p:nvSpPr>
                <p:spPr bwMode="auto">
                  <a:xfrm rot="16200000" flipH="1">
                    <a:off x="7928" y="11168"/>
                    <a:ext cx="0" cy="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41" name="Line 43"/>
                  <p:cNvSpPr>
                    <a:spLocks noChangeShapeType="1"/>
                  </p:cNvSpPr>
                  <p:nvPr/>
                </p:nvSpPr>
                <p:spPr bwMode="auto">
                  <a:xfrm rot="5400000">
                    <a:off x="4316" y="12094"/>
                    <a:ext cx="0" cy="109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042" name="Freeform 44"/>
                  <p:cNvSpPr>
                    <a:spLocks/>
                  </p:cNvSpPr>
                  <p:nvPr/>
                </p:nvSpPr>
                <p:spPr bwMode="auto">
                  <a:xfrm>
                    <a:off x="6248" y="9664"/>
                    <a:ext cx="252" cy="1426"/>
                  </a:xfrm>
                  <a:custGeom>
                    <a:avLst/>
                    <a:gdLst>
                      <a:gd name="T0" fmla="*/ 73601 w 168"/>
                      <a:gd name="T1" fmla="*/ 0 h 1426"/>
                      <a:gd name="T2" fmla="*/ 0 w 168"/>
                      <a:gd name="T3" fmla="*/ 0 h 1426"/>
                      <a:gd name="T4" fmla="*/ 0 w 168"/>
                      <a:gd name="T5" fmla="*/ 1426 h 1426"/>
                      <a:gd name="T6" fmla="*/ 0 60000 65536"/>
                      <a:gd name="T7" fmla="*/ 0 60000 65536"/>
                      <a:gd name="T8" fmla="*/ 0 60000 65536"/>
                      <a:gd name="T9" fmla="*/ 0 w 168"/>
                      <a:gd name="T10" fmla="*/ 0 h 1426"/>
                      <a:gd name="T11" fmla="*/ 168 w 168"/>
                      <a:gd name="T12" fmla="*/ 1426 h 1426"/>
                    </a:gdLst>
                    <a:ahLst/>
                    <a:cxnLst>
                      <a:cxn ang="T6">
                        <a:pos x="T0" y="T1"/>
                      </a:cxn>
                      <a:cxn ang="T7">
                        <a:pos x="T2" y="T3"/>
                      </a:cxn>
                      <a:cxn ang="T8">
                        <a:pos x="T4" y="T5"/>
                      </a:cxn>
                    </a:cxnLst>
                    <a:rect l="T9" t="T10" r="T11" b="T12"/>
                    <a:pathLst>
                      <a:path w="168" h="1426">
                        <a:moveTo>
                          <a:pt x="168" y="0"/>
                        </a:moveTo>
                        <a:lnTo>
                          <a:pt x="0" y="0"/>
                        </a:lnTo>
                        <a:lnTo>
                          <a:pt x="0" y="1426"/>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043" name="Line 45"/>
                  <p:cNvSpPr>
                    <a:spLocks noChangeShapeType="1"/>
                  </p:cNvSpPr>
                  <p:nvPr/>
                </p:nvSpPr>
                <p:spPr bwMode="auto">
                  <a:xfrm>
                    <a:off x="4694" y="8300"/>
                    <a:ext cx="0" cy="68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44" name="Line 46"/>
                  <p:cNvSpPr>
                    <a:spLocks noChangeShapeType="1"/>
                  </p:cNvSpPr>
                  <p:nvPr/>
                </p:nvSpPr>
                <p:spPr bwMode="auto">
                  <a:xfrm rot="5400000">
                    <a:off x="3455" y="10721"/>
                    <a:ext cx="0" cy="483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20045" name="Group 47"/>
                  <p:cNvGrpSpPr>
                    <a:grpSpLocks/>
                  </p:cNvGrpSpPr>
                  <p:nvPr/>
                </p:nvGrpSpPr>
                <p:grpSpPr bwMode="auto">
                  <a:xfrm>
                    <a:off x="5996" y="11834"/>
                    <a:ext cx="336" cy="310"/>
                    <a:chOff x="5996" y="11834"/>
                    <a:chExt cx="336" cy="310"/>
                  </a:xfrm>
                </p:grpSpPr>
                <p:sp>
                  <p:nvSpPr>
                    <p:cNvPr id="120056" name="Line 48"/>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57" name="Line 49"/>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0046" name="Group 50"/>
                  <p:cNvGrpSpPr>
                    <a:grpSpLocks/>
                  </p:cNvGrpSpPr>
                  <p:nvPr/>
                </p:nvGrpSpPr>
                <p:grpSpPr bwMode="auto">
                  <a:xfrm>
                    <a:off x="6962" y="11834"/>
                    <a:ext cx="504" cy="310"/>
                    <a:chOff x="5996" y="11834"/>
                    <a:chExt cx="336" cy="310"/>
                  </a:xfrm>
                </p:grpSpPr>
                <p:sp>
                  <p:nvSpPr>
                    <p:cNvPr id="120054" name="Line 51"/>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55" name="Line 52"/>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0047" name="Group 53"/>
                  <p:cNvGrpSpPr>
                    <a:grpSpLocks/>
                  </p:cNvGrpSpPr>
                  <p:nvPr/>
                </p:nvGrpSpPr>
                <p:grpSpPr bwMode="auto">
                  <a:xfrm rot="-5400000">
                    <a:off x="5380" y="12336"/>
                    <a:ext cx="434" cy="546"/>
                    <a:chOff x="5996" y="11834"/>
                    <a:chExt cx="336" cy="310"/>
                  </a:xfrm>
                </p:grpSpPr>
                <p:sp>
                  <p:nvSpPr>
                    <p:cNvPr id="120052" name="Line 54"/>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053" name="Line 55"/>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048" name="Freeform 56"/>
                  <p:cNvSpPr>
                    <a:spLocks/>
                  </p:cNvSpPr>
                  <p:nvPr/>
                </p:nvSpPr>
                <p:spPr bwMode="auto">
                  <a:xfrm>
                    <a:off x="3770" y="10594"/>
                    <a:ext cx="2100" cy="682"/>
                  </a:xfrm>
                  <a:custGeom>
                    <a:avLst/>
                    <a:gdLst>
                      <a:gd name="T0" fmla="*/ 2100 w 2100"/>
                      <a:gd name="T1" fmla="*/ 682 h 682"/>
                      <a:gd name="T2" fmla="*/ 1722 w 2100"/>
                      <a:gd name="T3" fmla="*/ 682 h 682"/>
                      <a:gd name="T4" fmla="*/ 1722 w 2100"/>
                      <a:gd name="T5" fmla="*/ 0 h 682"/>
                      <a:gd name="T6" fmla="*/ 0 w 2100"/>
                      <a:gd name="T7" fmla="*/ 0 h 682"/>
                      <a:gd name="T8" fmla="*/ 0 60000 65536"/>
                      <a:gd name="T9" fmla="*/ 0 60000 65536"/>
                      <a:gd name="T10" fmla="*/ 0 60000 65536"/>
                      <a:gd name="T11" fmla="*/ 0 60000 65536"/>
                      <a:gd name="T12" fmla="*/ 0 w 2100"/>
                      <a:gd name="T13" fmla="*/ 0 h 682"/>
                      <a:gd name="T14" fmla="*/ 2100 w 2100"/>
                      <a:gd name="T15" fmla="*/ 682 h 682"/>
                    </a:gdLst>
                    <a:ahLst/>
                    <a:cxnLst>
                      <a:cxn ang="T8">
                        <a:pos x="T0" y="T1"/>
                      </a:cxn>
                      <a:cxn ang="T9">
                        <a:pos x="T2" y="T3"/>
                      </a:cxn>
                      <a:cxn ang="T10">
                        <a:pos x="T4" y="T5"/>
                      </a:cxn>
                      <a:cxn ang="T11">
                        <a:pos x="T6" y="T7"/>
                      </a:cxn>
                    </a:cxnLst>
                    <a:rect l="T12" t="T13" r="T14" b="T15"/>
                    <a:pathLst>
                      <a:path w="2100" h="682">
                        <a:moveTo>
                          <a:pt x="2100" y="682"/>
                        </a:moveTo>
                        <a:lnTo>
                          <a:pt x="1722" y="682"/>
                        </a:lnTo>
                        <a:lnTo>
                          <a:pt x="1722" y="0"/>
                        </a:lnTo>
                        <a:lnTo>
                          <a:pt x="0" y="0"/>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049" name="Text Box 57"/>
                  <p:cNvSpPr txBox="1">
                    <a:spLocks noChangeArrowheads="1"/>
                  </p:cNvSpPr>
                  <p:nvPr/>
                </p:nvSpPr>
                <p:spPr bwMode="auto">
                  <a:xfrm>
                    <a:off x="5450" y="12392"/>
                    <a:ext cx="29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120050" name="Text Box 58"/>
                  <p:cNvSpPr txBox="1">
                    <a:spLocks noChangeArrowheads="1"/>
                  </p:cNvSpPr>
                  <p:nvPr/>
                </p:nvSpPr>
                <p:spPr bwMode="auto">
                  <a:xfrm>
                    <a:off x="595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b="0" dirty="0">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120051" name="Text Box 59"/>
                  <p:cNvSpPr txBox="1">
                    <a:spLocks noChangeArrowheads="1"/>
                  </p:cNvSpPr>
                  <p:nvPr/>
                </p:nvSpPr>
                <p:spPr bwMode="auto">
                  <a:xfrm>
                    <a:off x="700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b="0" dirty="0">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grpSp>
            <p:grpSp>
              <p:nvGrpSpPr>
                <p:cNvPr id="119942" name="Group 60"/>
                <p:cNvGrpSpPr>
                  <a:grpSpLocks/>
                </p:cNvGrpSpPr>
                <p:nvPr/>
              </p:nvGrpSpPr>
              <p:grpSpPr bwMode="auto">
                <a:xfrm>
                  <a:off x="1003" y="1308"/>
                  <a:ext cx="4417" cy="3706"/>
                  <a:chOff x="2024" y="4750"/>
                  <a:chExt cx="9240" cy="10044"/>
                </a:xfrm>
              </p:grpSpPr>
              <p:sp>
                <p:nvSpPr>
                  <p:cNvPr id="119943" name="Text Box 61"/>
                  <p:cNvSpPr txBox="1">
                    <a:spLocks noChangeArrowheads="1"/>
                  </p:cNvSpPr>
                  <p:nvPr/>
                </p:nvSpPr>
                <p:spPr bwMode="auto">
                  <a:xfrm>
                    <a:off x="10592" y="6734"/>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+1CT</a:t>
                    </a:r>
                  </a:p>
                </p:txBody>
              </p:sp>
              <p:sp>
                <p:nvSpPr>
                  <p:cNvPr id="119944" name="Text Box 62"/>
                  <p:cNvSpPr txBox="1">
                    <a:spLocks noChangeArrowheads="1"/>
                  </p:cNvSpPr>
                  <p:nvPr/>
                </p:nvSpPr>
                <p:spPr bwMode="auto">
                  <a:xfrm>
                    <a:off x="10592" y="7850"/>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0→CT</a:t>
                    </a:r>
                  </a:p>
                </p:txBody>
              </p:sp>
              <p:grpSp>
                <p:nvGrpSpPr>
                  <p:cNvPr id="119945" name="Group 63"/>
                  <p:cNvGrpSpPr>
                    <a:grpSpLocks/>
                  </p:cNvGrpSpPr>
                  <p:nvPr/>
                </p:nvGrpSpPr>
                <p:grpSpPr bwMode="auto">
                  <a:xfrm>
                    <a:off x="2024" y="4750"/>
                    <a:ext cx="840" cy="620"/>
                    <a:chOff x="1544" y="4270"/>
                    <a:chExt cx="882" cy="620"/>
                  </a:xfrm>
                </p:grpSpPr>
                <p:sp>
                  <p:nvSpPr>
                    <p:cNvPr id="120008" name="Text Box 64"/>
                    <p:cNvSpPr txBox="1">
                      <a:spLocks noChangeArrowheads="1"/>
                    </p:cNvSpPr>
                    <p:nvPr/>
                  </p:nvSpPr>
                  <p:spPr bwMode="auto">
                    <a:xfrm>
                      <a:off x="1544" y="427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/MMRD</a:t>
                      </a:r>
                    </a:p>
                  </p:txBody>
                </p:sp>
                <p:sp>
                  <p:nvSpPr>
                    <p:cNvPr id="120009" name="Text Box 65"/>
                    <p:cNvSpPr txBox="1">
                      <a:spLocks noChangeArrowheads="1"/>
                    </p:cNvSpPr>
                    <p:nvPr/>
                  </p:nvSpPr>
                  <p:spPr bwMode="auto">
                    <a:xfrm>
                      <a:off x="1544" y="458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/MMWR</a:t>
                      </a:r>
                    </a:p>
                  </p:txBody>
                </p:sp>
              </p:grpSp>
              <p:grpSp>
                <p:nvGrpSpPr>
                  <p:cNvPr id="119946" name="Group 66"/>
                  <p:cNvGrpSpPr>
                    <a:grpSpLocks/>
                  </p:cNvGrpSpPr>
                  <p:nvPr/>
                </p:nvGrpSpPr>
                <p:grpSpPr bwMode="auto">
                  <a:xfrm>
                    <a:off x="5636" y="5928"/>
                    <a:ext cx="756" cy="1240"/>
                    <a:chOff x="5114" y="5510"/>
                    <a:chExt cx="798" cy="1240"/>
                  </a:xfrm>
                </p:grpSpPr>
                <p:sp>
                  <p:nvSpPr>
                    <p:cNvPr id="120004" name="Text Box 67"/>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+2SP</a:t>
                      </a:r>
                    </a:p>
                  </p:txBody>
                </p:sp>
                <p:sp>
                  <p:nvSpPr>
                    <p:cNvPr id="120005" name="Text Box 68"/>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-2SP</a:t>
                      </a:r>
                    </a:p>
                  </p:txBody>
                </p:sp>
                <p:sp>
                  <p:nvSpPr>
                    <p:cNvPr id="120006" name="Text Box 69"/>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SPin</a:t>
                      </a:r>
                    </a:p>
                  </p:txBody>
                </p:sp>
                <p:sp>
                  <p:nvSpPr>
                    <p:cNvPr id="120007" name="Text Box 70"/>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SP→IB</a:t>
                      </a:r>
                    </a:p>
                  </p:txBody>
                </p:sp>
              </p:grpSp>
              <p:sp>
                <p:nvSpPr>
                  <p:cNvPr id="119947" name="Text Box 71"/>
                  <p:cNvSpPr txBox="1">
                    <a:spLocks noChangeArrowheads="1"/>
                  </p:cNvSpPr>
                  <p:nvPr/>
                </p:nvSpPr>
                <p:spPr bwMode="auto">
                  <a:xfrm>
                    <a:off x="6980" y="611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BPin</a:t>
                    </a:r>
                  </a:p>
                </p:txBody>
              </p:sp>
              <p:sp>
                <p:nvSpPr>
                  <p:cNvPr id="119948" name="Text Box 72"/>
                  <p:cNvSpPr txBox="1">
                    <a:spLocks noChangeArrowheads="1"/>
                  </p:cNvSpPr>
                  <p:nvPr/>
                </p:nvSpPr>
                <p:spPr bwMode="auto">
                  <a:xfrm>
                    <a:off x="6980" y="64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BP→IB</a:t>
                    </a:r>
                  </a:p>
                </p:txBody>
              </p:sp>
              <p:grpSp>
                <p:nvGrpSpPr>
                  <p:cNvPr id="119949" name="Group 73"/>
                  <p:cNvGrpSpPr>
                    <a:grpSpLocks/>
                  </p:cNvGrpSpPr>
                  <p:nvPr/>
                </p:nvGrpSpPr>
                <p:grpSpPr bwMode="auto">
                  <a:xfrm>
                    <a:off x="8408" y="5928"/>
                    <a:ext cx="756" cy="1240"/>
                    <a:chOff x="5114" y="5510"/>
                    <a:chExt cx="798" cy="1240"/>
                  </a:xfrm>
                </p:grpSpPr>
                <p:sp>
                  <p:nvSpPr>
                    <p:cNvPr id="120000" name="Text Box 74"/>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+2DI</a:t>
                      </a:r>
                    </a:p>
                  </p:txBody>
                </p:sp>
                <p:sp>
                  <p:nvSpPr>
                    <p:cNvPr id="120001" name="Text Box 75"/>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-2DI</a:t>
                      </a:r>
                    </a:p>
                  </p:txBody>
                </p:sp>
                <p:sp>
                  <p:nvSpPr>
                    <p:cNvPr id="120002" name="Text Box 76"/>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DIin</a:t>
                      </a:r>
                    </a:p>
                  </p:txBody>
                </p:sp>
                <p:sp>
                  <p:nvSpPr>
                    <p:cNvPr id="120003" name="Text Box 77"/>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DI→IB</a:t>
                      </a:r>
                    </a:p>
                  </p:txBody>
                </p:sp>
              </p:grpSp>
              <p:grpSp>
                <p:nvGrpSpPr>
                  <p:cNvPr id="119950" name="Group 78"/>
                  <p:cNvGrpSpPr>
                    <a:grpSpLocks/>
                  </p:cNvGrpSpPr>
                  <p:nvPr/>
                </p:nvGrpSpPr>
                <p:grpSpPr bwMode="auto">
                  <a:xfrm>
                    <a:off x="9794" y="5928"/>
                    <a:ext cx="756" cy="1240"/>
                    <a:chOff x="5114" y="5510"/>
                    <a:chExt cx="798" cy="1240"/>
                  </a:xfrm>
                </p:grpSpPr>
                <p:sp>
                  <p:nvSpPr>
                    <p:cNvPr id="119996" name="Text Box 79"/>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+2SI</a:t>
                      </a:r>
                    </a:p>
                  </p:txBody>
                </p:sp>
                <p:sp>
                  <p:nvSpPr>
                    <p:cNvPr id="119997" name="Text Box 80"/>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-2SI</a:t>
                      </a:r>
                    </a:p>
                  </p:txBody>
                </p:sp>
                <p:sp>
                  <p:nvSpPr>
                    <p:cNvPr id="119998" name="Text Box 81"/>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SIin</a:t>
                      </a:r>
                    </a:p>
                  </p:txBody>
                </p:sp>
                <p:sp>
                  <p:nvSpPr>
                    <p:cNvPr id="119999" name="Text Box 82"/>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SI→IB</a:t>
                      </a:r>
                    </a:p>
                  </p:txBody>
                </p:sp>
              </p:grpSp>
              <p:grpSp>
                <p:nvGrpSpPr>
                  <p:cNvPr id="119951" name="Group 83"/>
                  <p:cNvGrpSpPr>
                    <a:grpSpLocks/>
                  </p:cNvGrpSpPr>
                  <p:nvPr/>
                </p:nvGrpSpPr>
                <p:grpSpPr bwMode="auto">
                  <a:xfrm>
                    <a:off x="5594" y="7788"/>
                    <a:ext cx="756" cy="620"/>
                    <a:chOff x="5114" y="7308"/>
                    <a:chExt cx="756" cy="620"/>
                  </a:xfrm>
                </p:grpSpPr>
                <p:sp>
                  <p:nvSpPr>
                    <p:cNvPr id="119994" name="Text Box 84"/>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AXin</a:t>
                      </a:r>
                    </a:p>
                  </p:txBody>
                </p:sp>
                <p:sp>
                  <p:nvSpPr>
                    <p:cNvPr id="119995" name="Text Box 85"/>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AX→IB</a:t>
                      </a:r>
                    </a:p>
                  </p:txBody>
                </p:sp>
              </p:grpSp>
              <p:grpSp>
                <p:nvGrpSpPr>
                  <p:cNvPr id="119952" name="Group 86"/>
                  <p:cNvGrpSpPr>
                    <a:grpSpLocks/>
                  </p:cNvGrpSpPr>
                  <p:nvPr/>
                </p:nvGrpSpPr>
                <p:grpSpPr bwMode="auto">
                  <a:xfrm>
                    <a:off x="6980" y="7788"/>
                    <a:ext cx="756" cy="620"/>
                    <a:chOff x="5114" y="7308"/>
                    <a:chExt cx="756" cy="620"/>
                  </a:xfrm>
                </p:grpSpPr>
                <p:sp>
                  <p:nvSpPr>
                    <p:cNvPr id="119992" name="Text Box 87"/>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BXin</a:t>
                      </a:r>
                    </a:p>
                  </p:txBody>
                </p:sp>
                <p:sp>
                  <p:nvSpPr>
                    <p:cNvPr id="119993" name="Text Box 88"/>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BX→IB</a:t>
                      </a:r>
                    </a:p>
                  </p:txBody>
                </p:sp>
              </p:grpSp>
              <p:grpSp>
                <p:nvGrpSpPr>
                  <p:cNvPr id="119953" name="Group 89"/>
                  <p:cNvGrpSpPr>
                    <a:grpSpLocks/>
                  </p:cNvGrpSpPr>
                  <p:nvPr/>
                </p:nvGrpSpPr>
                <p:grpSpPr bwMode="auto">
                  <a:xfrm>
                    <a:off x="9710" y="7788"/>
                    <a:ext cx="756" cy="620"/>
                    <a:chOff x="5114" y="7308"/>
                    <a:chExt cx="756" cy="620"/>
                  </a:xfrm>
                </p:grpSpPr>
                <p:sp>
                  <p:nvSpPr>
                    <p:cNvPr id="119990" name="Text Box 90"/>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DXin</a:t>
                      </a:r>
                    </a:p>
                  </p:txBody>
                </p:sp>
                <p:sp>
                  <p:nvSpPr>
                    <p:cNvPr id="119991" name="Text Box 91"/>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DX→IB</a:t>
                      </a:r>
                    </a:p>
                  </p:txBody>
                </p:sp>
              </p:grpSp>
              <p:sp>
                <p:nvSpPr>
                  <p:cNvPr id="119954" name="Text Box 92"/>
                  <p:cNvSpPr txBox="1">
                    <a:spLocks noChangeArrowheads="1"/>
                  </p:cNvSpPr>
                  <p:nvPr/>
                </p:nvSpPr>
                <p:spPr bwMode="auto">
                  <a:xfrm>
                    <a:off x="8366" y="809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CXin</a:t>
                    </a:r>
                  </a:p>
                </p:txBody>
              </p:sp>
              <p:sp>
                <p:nvSpPr>
                  <p:cNvPr id="119955" name="Text Box 93"/>
                  <p:cNvSpPr txBox="1">
                    <a:spLocks noChangeArrowheads="1"/>
                  </p:cNvSpPr>
                  <p:nvPr/>
                </p:nvSpPr>
                <p:spPr bwMode="auto">
                  <a:xfrm>
                    <a:off x="8366" y="778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CX→IB</a:t>
                    </a:r>
                  </a:p>
                </p:txBody>
              </p:sp>
              <p:sp>
                <p:nvSpPr>
                  <p:cNvPr id="119956" name="Text Box 94"/>
                  <p:cNvSpPr txBox="1">
                    <a:spLocks noChangeArrowheads="1"/>
                  </p:cNvSpPr>
                  <p:nvPr/>
                </p:nvSpPr>
                <p:spPr bwMode="auto">
                  <a:xfrm>
                    <a:off x="8324" y="8408"/>
                    <a:ext cx="7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-1CX</a:t>
                    </a:r>
                  </a:p>
                </p:txBody>
              </p:sp>
              <p:sp>
                <p:nvSpPr>
                  <p:cNvPr id="119957" name="Text Box 95"/>
                  <p:cNvSpPr txBox="1">
                    <a:spLocks noChangeArrowheads="1"/>
                  </p:cNvSpPr>
                  <p:nvPr/>
                </p:nvSpPr>
                <p:spPr bwMode="auto">
                  <a:xfrm>
                    <a:off x="3620" y="853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DRin</a:t>
                    </a:r>
                  </a:p>
                </p:txBody>
              </p:sp>
              <p:sp>
                <p:nvSpPr>
                  <p:cNvPr id="119958" name="Text Box 96"/>
                  <p:cNvSpPr txBox="1">
                    <a:spLocks noChangeArrowheads="1"/>
                  </p:cNvSpPr>
                  <p:nvPr/>
                </p:nvSpPr>
                <p:spPr bwMode="auto">
                  <a:xfrm>
                    <a:off x="3578" y="9400"/>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DR→IB</a:t>
                    </a:r>
                  </a:p>
                </p:txBody>
              </p:sp>
              <p:sp>
                <p:nvSpPr>
                  <p:cNvPr id="119959" name="Text Box 97"/>
                  <p:cNvSpPr txBox="1">
                    <a:spLocks noChangeArrowheads="1"/>
                  </p:cNvSpPr>
                  <p:nvPr/>
                </p:nvSpPr>
                <p:spPr bwMode="auto">
                  <a:xfrm>
                    <a:off x="4376" y="1138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PC→IB</a:t>
                    </a:r>
                  </a:p>
                </p:txBody>
              </p:sp>
              <p:sp>
                <p:nvSpPr>
                  <p:cNvPr id="119960" name="Text Box 98"/>
                  <p:cNvSpPr txBox="1">
                    <a:spLocks noChangeArrowheads="1"/>
                  </p:cNvSpPr>
                  <p:nvPr/>
                </p:nvSpPr>
                <p:spPr bwMode="auto">
                  <a:xfrm>
                    <a:off x="4376" y="118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0→PC</a:t>
                    </a:r>
                  </a:p>
                </p:txBody>
              </p:sp>
              <p:sp>
                <p:nvSpPr>
                  <p:cNvPr id="119961" name="Text Box 99"/>
                  <p:cNvSpPr txBox="1">
                    <a:spLocks noChangeArrowheads="1"/>
                  </p:cNvSpPr>
                  <p:nvPr/>
                </p:nvSpPr>
                <p:spPr bwMode="auto">
                  <a:xfrm>
                    <a:off x="4376" y="1212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+2PC</a:t>
                    </a:r>
                  </a:p>
                </p:txBody>
              </p:sp>
              <p:sp>
                <p:nvSpPr>
                  <p:cNvPr id="119962" name="Text Box 100"/>
                  <p:cNvSpPr txBox="1">
                    <a:spLocks noChangeArrowheads="1"/>
                  </p:cNvSpPr>
                  <p:nvPr/>
                </p:nvSpPr>
                <p:spPr bwMode="auto">
                  <a:xfrm>
                    <a:off x="4376" y="1107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PCin</a:t>
                    </a:r>
                  </a:p>
                </p:txBody>
              </p:sp>
              <p:sp>
                <p:nvSpPr>
                  <p:cNvPr id="119963" name="Text Box 101"/>
                  <p:cNvSpPr txBox="1">
                    <a:spLocks noChangeArrowheads="1"/>
                  </p:cNvSpPr>
                  <p:nvPr/>
                </p:nvSpPr>
                <p:spPr bwMode="auto">
                  <a:xfrm>
                    <a:off x="4376" y="126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IRin</a:t>
                    </a:r>
                  </a:p>
                </p:txBody>
              </p:sp>
              <p:sp>
                <p:nvSpPr>
                  <p:cNvPr id="119964" name="Text Box 102"/>
                  <p:cNvSpPr txBox="1">
                    <a:spLocks noChangeArrowheads="1"/>
                  </p:cNvSpPr>
                  <p:nvPr/>
                </p:nvSpPr>
                <p:spPr bwMode="auto">
                  <a:xfrm>
                    <a:off x="5384" y="12190"/>
                    <a:ext cx="9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PSW→IB</a:t>
                    </a:r>
                  </a:p>
                </p:txBody>
              </p:sp>
              <p:sp>
                <p:nvSpPr>
                  <p:cNvPr id="119965" name="Text Box 103"/>
                  <p:cNvSpPr txBox="1">
                    <a:spLocks noChangeArrowheads="1"/>
                  </p:cNvSpPr>
                  <p:nvPr/>
                </p:nvSpPr>
                <p:spPr bwMode="auto">
                  <a:xfrm>
                    <a:off x="5846" y="11074"/>
                    <a:ext cx="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PSWin</a:t>
                    </a:r>
                  </a:p>
                </p:txBody>
              </p:sp>
              <p:sp>
                <p:nvSpPr>
                  <p:cNvPr id="119966" name="Text Box 104"/>
                  <p:cNvSpPr txBox="1">
                    <a:spLocks noChangeArrowheads="1"/>
                  </p:cNvSpPr>
                  <p:nvPr/>
                </p:nvSpPr>
                <p:spPr bwMode="auto">
                  <a:xfrm>
                    <a:off x="3620" y="1045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ARin</a:t>
                    </a:r>
                  </a:p>
                </p:txBody>
              </p:sp>
              <p:sp>
                <p:nvSpPr>
                  <p:cNvPr id="119967" name="Text Box 105"/>
                  <p:cNvSpPr txBox="1">
                    <a:spLocks noChangeArrowheads="1"/>
                  </p:cNvSpPr>
                  <p:nvPr/>
                </p:nvSpPr>
                <p:spPr bwMode="auto">
                  <a:xfrm>
                    <a:off x="2192" y="8470"/>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DR→DB</a:t>
                    </a:r>
                  </a:p>
                </p:txBody>
              </p:sp>
              <p:sp>
                <p:nvSpPr>
                  <p:cNvPr id="119968" name="Text Box 106"/>
                  <p:cNvSpPr txBox="1">
                    <a:spLocks noChangeArrowheads="1"/>
                  </p:cNvSpPr>
                  <p:nvPr/>
                </p:nvSpPr>
                <p:spPr bwMode="auto">
                  <a:xfrm>
                    <a:off x="2192" y="9648"/>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DB→DR</a:t>
                    </a:r>
                  </a:p>
                </p:txBody>
              </p:sp>
              <p:sp>
                <p:nvSpPr>
                  <p:cNvPr id="119969" name="Text Box 107"/>
                  <p:cNvSpPr txBox="1">
                    <a:spLocks noChangeArrowheads="1"/>
                  </p:cNvSpPr>
                  <p:nvPr/>
                </p:nvSpPr>
                <p:spPr bwMode="auto">
                  <a:xfrm>
                    <a:off x="2192" y="10516"/>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AR→AB</a:t>
                    </a:r>
                  </a:p>
                </p:txBody>
              </p:sp>
              <p:grpSp>
                <p:nvGrpSpPr>
                  <p:cNvPr id="119970" name="Group 108"/>
                  <p:cNvGrpSpPr>
                    <a:grpSpLocks/>
                  </p:cNvGrpSpPr>
                  <p:nvPr/>
                </p:nvGrpSpPr>
                <p:grpSpPr bwMode="auto">
                  <a:xfrm>
                    <a:off x="5678" y="9214"/>
                    <a:ext cx="756" cy="620"/>
                    <a:chOff x="5114" y="7308"/>
                    <a:chExt cx="756" cy="620"/>
                  </a:xfrm>
                </p:grpSpPr>
                <p:sp>
                  <p:nvSpPr>
                    <p:cNvPr id="119988" name="Text Box 109"/>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Tin</a:t>
                      </a:r>
                    </a:p>
                  </p:txBody>
                </p:sp>
                <p:sp>
                  <p:nvSpPr>
                    <p:cNvPr id="119989" name="Text Box 110"/>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T→IB</a:t>
                      </a:r>
                    </a:p>
                  </p:txBody>
                </p:sp>
              </p:grpSp>
              <p:sp>
                <p:nvSpPr>
                  <p:cNvPr id="119971" name="Text Box 111"/>
                  <p:cNvSpPr txBox="1">
                    <a:spLocks noChangeArrowheads="1"/>
                  </p:cNvSpPr>
                  <p:nvPr/>
                </p:nvSpPr>
                <p:spPr bwMode="auto">
                  <a:xfrm>
                    <a:off x="5678" y="1008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0→T</a:t>
                    </a:r>
                  </a:p>
                </p:txBody>
              </p:sp>
              <p:sp>
                <p:nvSpPr>
                  <p:cNvPr id="119972" name="Text Box 112"/>
                  <p:cNvSpPr txBox="1">
                    <a:spLocks noChangeArrowheads="1"/>
                  </p:cNvSpPr>
                  <p:nvPr/>
                </p:nvSpPr>
                <p:spPr bwMode="auto">
                  <a:xfrm>
                    <a:off x="4712" y="8966"/>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SAR  RCR</a:t>
                    </a:r>
                  </a:p>
                </p:txBody>
              </p:sp>
              <p:sp>
                <p:nvSpPr>
                  <p:cNvPr id="119973" name="Text Box 113"/>
                  <p:cNvSpPr txBox="1">
                    <a:spLocks noChangeArrowheads="1"/>
                  </p:cNvSpPr>
                  <p:nvPr/>
                </p:nvSpPr>
                <p:spPr bwMode="auto">
                  <a:xfrm>
                    <a:off x="4712" y="10454"/>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SAL  RCL</a:t>
                    </a:r>
                  </a:p>
                </p:txBody>
              </p:sp>
              <p:sp>
                <p:nvSpPr>
                  <p:cNvPr id="119974" name="Text Box 114"/>
                  <p:cNvSpPr txBox="1">
                    <a:spLocks noChangeArrowheads="1"/>
                  </p:cNvSpPr>
                  <p:nvPr/>
                </p:nvSpPr>
                <p:spPr bwMode="auto">
                  <a:xfrm>
                    <a:off x="8072" y="8780"/>
                    <a:ext cx="1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NEG  NOT</a:t>
                    </a:r>
                  </a:p>
                </p:txBody>
              </p:sp>
              <p:sp>
                <p:nvSpPr>
                  <p:cNvPr id="119975" name="Text Box 115"/>
                  <p:cNvSpPr txBox="1">
                    <a:spLocks noChangeArrowheads="1"/>
                  </p:cNvSpPr>
                  <p:nvPr/>
                </p:nvSpPr>
                <p:spPr bwMode="auto">
                  <a:xfrm>
                    <a:off x="7820" y="10082"/>
                    <a:ext cx="155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+1S      -1S</a:t>
                    </a:r>
                  </a:p>
                </p:txBody>
              </p:sp>
              <p:sp>
                <p:nvSpPr>
                  <p:cNvPr id="119976" name="Text Box 116"/>
                  <p:cNvSpPr txBox="1">
                    <a:spLocks noChangeArrowheads="1"/>
                  </p:cNvSpPr>
                  <p:nvPr/>
                </p:nvSpPr>
                <p:spPr bwMode="auto">
                  <a:xfrm>
                    <a:off x="9122" y="977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Sin</a:t>
                    </a:r>
                  </a:p>
                </p:txBody>
              </p:sp>
              <p:sp>
                <p:nvSpPr>
                  <p:cNvPr id="119977" name="Text Box 117"/>
                  <p:cNvSpPr txBox="1">
                    <a:spLocks noChangeArrowheads="1"/>
                  </p:cNvSpPr>
                  <p:nvPr/>
                </p:nvSpPr>
                <p:spPr bwMode="auto">
                  <a:xfrm>
                    <a:off x="9122" y="9276"/>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S→IB</a:t>
                    </a:r>
                  </a:p>
                </p:txBody>
              </p:sp>
              <p:sp>
                <p:nvSpPr>
                  <p:cNvPr id="119978" name="Text Box 118"/>
                  <p:cNvSpPr txBox="1">
                    <a:spLocks noChangeArrowheads="1"/>
                  </p:cNvSpPr>
                  <p:nvPr/>
                </p:nvSpPr>
                <p:spPr bwMode="auto">
                  <a:xfrm>
                    <a:off x="6686"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ADD</a:t>
                    </a:r>
                  </a:p>
                </p:txBody>
              </p:sp>
              <p:sp>
                <p:nvSpPr>
                  <p:cNvPr id="119979" name="Text Box 119"/>
                  <p:cNvSpPr txBox="1">
                    <a:spLocks noChangeArrowheads="1"/>
                  </p:cNvSpPr>
                  <p:nvPr/>
                </p:nvSpPr>
                <p:spPr bwMode="auto">
                  <a:xfrm>
                    <a:off x="6926" y="10702"/>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SUB</a:t>
                    </a:r>
                  </a:p>
                </p:txBody>
              </p:sp>
              <p:sp>
                <p:nvSpPr>
                  <p:cNvPr id="119980" name="Text Box 120"/>
                  <p:cNvSpPr txBox="1">
                    <a:spLocks noChangeArrowheads="1"/>
                  </p:cNvSpPr>
                  <p:nvPr/>
                </p:nvSpPr>
                <p:spPr bwMode="auto">
                  <a:xfrm>
                    <a:off x="7400" y="1088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XOR</a:t>
                    </a:r>
                  </a:p>
                </p:txBody>
              </p:sp>
              <p:sp>
                <p:nvSpPr>
                  <p:cNvPr id="119981" name="Text Box 121"/>
                  <p:cNvSpPr txBox="1">
                    <a:spLocks noChangeArrowheads="1"/>
                  </p:cNvSpPr>
                  <p:nvPr/>
                </p:nvSpPr>
                <p:spPr bwMode="auto">
                  <a:xfrm>
                    <a:off x="7148"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a:t>
                    </a:r>
                  </a:p>
                </p:txBody>
              </p:sp>
              <p:sp>
                <p:nvSpPr>
                  <p:cNvPr id="119982" name="Text Box 122"/>
                  <p:cNvSpPr txBox="1">
                    <a:spLocks noChangeArrowheads="1"/>
                  </p:cNvSpPr>
                  <p:nvPr/>
                </p:nvSpPr>
                <p:spPr bwMode="auto">
                  <a:xfrm>
                    <a:off x="6938" y="1367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a:t>
                    </a:r>
                  </a:p>
                </p:txBody>
              </p:sp>
              <p:sp>
                <p:nvSpPr>
                  <p:cNvPr id="119983" name="Text Box 123"/>
                  <p:cNvSpPr txBox="1">
                    <a:spLocks noChangeArrowheads="1"/>
                  </p:cNvSpPr>
                  <p:nvPr/>
                </p:nvSpPr>
                <p:spPr bwMode="auto">
                  <a:xfrm>
                    <a:off x="8198" y="13058"/>
                    <a:ext cx="33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solidFill>
                          <a:schemeClr val="tx1"/>
                        </a:solidFill>
                        <a:latin typeface="Times New Roman" pitchFamily="18" charset="0"/>
                        <a:ea typeface="黑体" pitchFamily="2" charset="-122"/>
                      </a:rPr>
                      <a:t>…</a:t>
                    </a:r>
                  </a:p>
                </p:txBody>
              </p:sp>
              <p:sp>
                <p:nvSpPr>
                  <p:cNvPr id="119984" name="Text Box 124"/>
                  <p:cNvSpPr txBox="1">
                    <a:spLocks noChangeArrowheads="1"/>
                  </p:cNvSpPr>
                  <p:nvPr/>
                </p:nvSpPr>
                <p:spPr bwMode="auto">
                  <a:xfrm>
                    <a:off x="8912" y="12810"/>
                    <a:ext cx="1848"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chemeClr val="tx1"/>
                        </a:solidFill>
                        <a:latin typeface="Times New Roman" pitchFamily="18" charset="0"/>
                        <a:ea typeface="黑体" pitchFamily="2" charset="-122"/>
                      </a:rPr>
                      <a:t>送往</a:t>
                    </a:r>
                    <a:r>
                      <a:rPr lang="en-US" altLang="zh-CN" sz="1000" dirty="0">
                        <a:solidFill>
                          <a:schemeClr val="tx1"/>
                        </a:solidFill>
                        <a:latin typeface="Times New Roman" pitchFamily="18" charset="0"/>
                        <a:ea typeface="黑体" pitchFamily="2" charset="-122"/>
                      </a:rPr>
                      <a:t>CPU</a:t>
                    </a:r>
                    <a:r>
                      <a:rPr lang="zh-CN" altLang="en-US" sz="1000">
                        <a:solidFill>
                          <a:schemeClr val="tx1"/>
                        </a:solidFill>
                        <a:latin typeface="Times New Roman" pitchFamily="18" charset="0"/>
                        <a:ea typeface="黑体" pitchFamily="2" charset="-122"/>
                      </a:rPr>
                      <a:t>内部各部件的控制信号</a:t>
                    </a:r>
                  </a:p>
                </p:txBody>
              </p:sp>
              <p:sp>
                <p:nvSpPr>
                  <p:cNvPr id="119985" name="Text Box 125"/>
                  <p:cNvSpPr txBox="1">
                    <a:spLocks noChangeArrowheads="1"/>
                  </p:cNvSpPr>
                  <p:nvPr/>
                </p:nvSpPr>
                <p:spPr bwMode="auto">
                  <a:xfrm>
                    <a:off x="7526" y="14236"/>
                    <a:ext cx="1302"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chemeClr val="tx1"/>
                        </a:solidFill>
                        <a:latin typeface="Times New Roman" pitchFamily="18" charset="0"/>
                        <a:ea typeface="黑体" pitchFamily="2" charset="-122"/>
                      </a:rPr>
                      <a:t>送往系统总线的控制信号</a:t>
                    </a:r>
                  </a:p>
                </p:txBody>
              </p:sp>
              <p:sp>
                <p:nvSpPr>
                  <p:cNvPr id="119986" name="Text Box 126"/>
                  <p:cNvSpPr txBox="1">
                    <a:spLocks noChangeArrowheads="1"/>
                  </p:cNvSpPr>
                  <p:nvPr/>
                </p:nvSpPr>
                <p:spPr bwMode="auto">
                  <a:xfrm>
                    <a:off x="2444" y="14112"/>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/MMRD,  /IORD,  INTA</a:t>
                    </a:r>
                  </a:p>
                </p:txBody>
              </p:sp>
              <p:sp>
                <p:nvSpPr>
                  <p:cNvPr id="119987" name="Text Box 127"/>
                  <p:cNvSpPr txBox="1">
                    <a:spLocks noChangeArrowheads="1"/>
                  </p:cNvSpPr>
                  <p:nvPr/>
                </p:nvSpPr>
                <p:spPr bwMode="auto">
                  <a:xfrm>
                    <a:off x="2444" y="14484"/>
                    <a:ext cx="351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/MMWR,  /IOWR,  DMAA</a:t>
                    </a:r>
                  </a:p>
                </p:txBody>
              </p:sp>
            </p:grpSp>
          </p:grpSp>
          <p:grpSp>
            <p:nvGrpSpPr>
              <p:cNvPr id="119816" name="Group 128"/>
              <p:cNvGrpSpPr>
                <a:grpSpLocks/>
              </p:cNvGrpSpPr>
              <p:nvPr/>
            </p:nvGrpSpPr>
            <p:grpSpPr bwMode="auto">
              <a:xfrm>
                <a:off x="733" y="1445"/>
                <a:ext cx="4437" cy="3478"/>
                <a:chOff x="1040" y="4580"/>
                <a:chExt cx="9282" cy="9424"/>
              </a:xfrm>
            </p:grpSpPr>
            <p:grpSp>
              <p:nvGrpSpPr>
                <p:cNvPr id="119860" name="Group 129"/>
                <p:cNvGrpSpPr>
                  <a:grpSpLocks/>
                </p:cNvGrpSpPr>
                <p:nvPr/>
              </p:nvGrpSpPr>
              <p:grpSpPr bwMode="auto">
                <a:xfrm>
                  <a:off x="4946" y="5758"/>
                  <a:ext cx="168" cy="248"/>
                  <a:chOff x="4316" y="5882"/>
                  <a:chExt cx="168" cy="310"/>
                </a:xfrm>
              </p:grpSpPr>
              <p:sp>
                <p:nvSpPr>
                  <p:cNvPr id="119939" name="Line 13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40" name="Line 13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861" name="Line 132"/>
                <p:cNvSpPr>
                  <a:spLocks noChangeShapeType="1"/>
                </p:cNvSpPr>
                <p:nvPr/>
              </p:nvSpPr>
              <p:spPr bwMode="auto">
                <a:xfrm>
                  <a:off x="5702" y="1164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9862" name="Group 133"/>
                <p:cNvGrpSpPr>
                  <a:grpSpLocks/>
                </p:cNvGrpSpPr>
                <p:nvPr/>
              </p:nvGrpSpPr>
              <p:grpSpPr bwMode="auto">
                <a:xfrm>
                  <a:off x="6332" y="5944"/>
                  <a:ext cx="168" cy="310"/>
                  <a:chOff x="4316" y="5882"/>
                  <a:chExt cx="168" cy="310"/>
                </a:xfrm>
              </p:grpSpPr>
              <p:sp>
                <p:nvSpPr>
                  <p:cNvPr id="119937" name="Line 134"/>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38" name="Line 135"/>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63" name="Group 136"/>
                <p:cNvGrpSpPr>
                  <a:grpSpLocks/>
                </p:cNvGrpSpPr>
                <p:nvPr/>
              </p:nvGrpSpPr>
              <p:grpSpPr bwMode="auto">
                <a:xfrm rot="-5400000">
                  <a:off x="8067" y="8539"/>
                  <a:ext cx="168" cy="310"/>
                  <a:chOff x="4316" y="5882"/>
                  <a:chExt cx="168" cy="310"/>
                </a:xfrm>
              </p:grpSpPr>
              <p:sp>
                <p:nvSpPr>
                  <p:cNvPr id="119935" name="Line 137"/>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36" name="Line 138"/>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64" name="Group 139"/>
                <p:cNvGrpSpPr>
                  <a:grpSpLocks/>
                </p:cNvGrpSpPr>
                <p:nvPr/>
              </p:nvGrpSpPr>
              <p:grpSpPr bwMode="auto">
                <a:xfrm rot="-5400000">
                  <a:off x="8083" y="9611"/>
                  <a:ext cx="168" cy="310"/>
                  <a:chOff x="4316" y="5882"/>
                  <a:chExt cx="168" cy="310"/>
                </a:xfrm>
              </p:grpSpPr>
              <p:sp>
                <p:nvSpPr>
                  <p:cNvPr id="119933" name="Line 14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34" name="Line 14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65" name="Group 142"/>
                <p:cNvGrpSpPr>
                  <a:grpSpLocks/>
                </p:cNvGrpSpPr>
                <p:nvPr/>
              </p:nvGrpSpPr>
              <p:grpSpPr bwMode="auto">
                <a:xfrm rot="-5400000">
                  <a:off x="4623" y="8725"/>
                  <a:ext cx="168" cy="310"/>
                  <a:chOff x="4316" y="5882"/>
                  <a:chExt cx="168" cy="310"/>
                </a:xfrm>
              </p:grpSpPr>
              <p:sp>
                <p:nvSpPr>
                  <p:cNvPr id="119931" name="Line 14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32" name="Line 14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66" name="Group 145"/>
                <p:cNvGrpSpPr>
                  <a:grpSpLocks/>
                </p:cNvGrpSpPr>
                <p:nvPr/>
              </p:nvGrpSpPr>
              <p:grpSpPr bwMode="auto">
                <a:xfrm>
                  <a:off x="4694" y="10904"/>
                  <a:ext cx="168" cy="186"/>
                  <a:chOff x="4316" y="5882"/>
                  <a:chExt cx="168" cy="310"/>
                </a:xfrm>
              </p:grpSpPr>
              <p:sp>
                <p:nvSpPr>
                  <p:cNvPr id="119929" name="Line 14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30" name="Line 14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67" name="Group 148"/>
                <p:cNvGrpSpPr>
                  <a:grpSpLocks/>
                </p:cNvGrpSpPr>
                <p:nvPr/>
              </p:nvGrpSpPr>
              <p:grpSpPr bwMode="auto">
                <a:xfrm>
                  <a:off x="4694" y="11462"/>
                  <a:ext cx="168" cy="186"/>
                  <a:chOff x="4316" y="5882"/>
                  <a:chExt cx="168" cy="310"/>
                </a:xfrm>
              </p:grpSpPr>
              <p:sp>
                <p:nvSpPr>
                  <p:cNvPr id="119927" name="Line 14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28" name="Line 15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868" name="Line 151"/>
                <p:cNvSpPr>
                  <a:spLocks noChangeShapeType="1"/>
                </p:cNvSpPr>
                <p:nvPr/>
              </p:nvSpPr>
              <p:spPr bwMode="auto">
                <a:xfrm>
                  <a:off x="2090" y="8300"/>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9" name="Line 152"/>
                <p:cNvSpPr>
                  <a:spLocks noChangeShapeType="1"/>
                </p:cNvSpPr>
                <p:nvPr/>
              </p:nvSpPr>
              <p:spPr bwMode="auto">
                <a:xfrm>
                  <a:off x="2090" y="9044"/>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0" name="Line 153"/>
                <p:cNvSpPr>
                  <a:spLocks noChangeShapeType="1"/>
                </p:cNvSpPr>
                <p:nvPr/>
              </p:nvSpPr>
              <p:spPr bwMode="auto">
                <a:xfrm>
                  <a:off x="2090" y="9912"/>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1" name="Line 154"/>
                <p:cNvSpPr>
                  <a:spLocks noChangeShapeType="1"/>
                </p:cNvSpPr>
                <p:nvPr/>
              </p:nvSpPr>
              <p:spPr bwMode="auto">
                <a:xfrm>
                  <a:off x="4694" y="123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2" name="Line 155"/>
                <p:cNvSpPr>
                  <a:spLocks noChangeShapeType="1"/>
                </p:cNvSpPr>
                <p:nvPr/>
              </p:nvSpPr>
              <p:spPr bwMode="auto">
                <a:xfrm rot="-5400000">
                  <a:off x="5912" y="1098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9873" name="Group 156"/>
                <p:cNvGrpSpPr>
                  <a:grpSpLocks/>
                </p:cNvGrpSpPr>
                <p:nvPr/>
              </p:nvGrpSpPr>
              <p:grpSpPr bwMode="auto">
                <a:xfrm rot="-5400000">
                  <a:off x="4639" y="9779"/>
                  <a:ext cx="168" cy="310"/>
                  <a:chOff x="4316" y="5882"/>
                  <a:chExt cx="168" cy="310"/>
                </a:xfrm>
              </p:grpSpPr>
              <p:sp>
                <p:nvSpPr>
                  <p:cNvPr id="119925" name="Line 157"/>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26" name="Line 158"/>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874" name="Line 159"/>
                <p:cNvSpPr>
                  <a:spLocks noChangeShapeType="1"/>
                </p:cNvSpPr>
                <p:nvPr/>
              </p:nvSpPr>
              <p:spPr bwMode="auto">
                <a:xfrm>
                  <a:off x="4946" y="904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9875" name="Group 160"/>
                <p:cNvGrpSpPr>
                  <a:grpSpLocks/>
                </p:cNvGrpSpPr>
                <p:nvPr/>
              </p:nvGrpSpPr>
              <p:grpSpPr bwMode="auto">
                <a:xfrm>
                  <a:off x="8390" y="8982"/>
                  <a:ext cx="168" cy="496"/>
                  <a:chOff x="4316" y="5882"/>
                  <a:chExt cx="168" cy="310"/>
                </a:xfrm>
              </p:grpSpPr>
              <p:sp>
                <p:nvSpPr>
                  <p:cNvPr id="119923" name="Line 16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24" name="Line 16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876" name="Line 163"/>
                <p:cNvSpPr>
                  <a:spLocks noChangeShapeType="1"/>
                </p:cNvSpPr>
                <p:nvPr/>
              </p:nvSpPr>
              <p:spPr bwMode="auto">
                <a:xfrm rot="-5400000">
                  <a:off x="10238" y="666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7" name="Line 164"/>
                <p:cNvSpPr>
                  <a:spLocks noChangeShapeType="1"/>
                </p:cNvSpPr>
                <p:nvPr/>
              </p:nvSpPr>
              <p:spPr bwMode="auto">
                <a:xfrm>
                  <a:off x="4946" y="92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8" name="Line 165"/>
                <p:cNvSpPr>
                  <a:spLocks noChangeShapeType="1"/>
                </p:cNvSpPr>
                <p:nvPr/>
              </p:nvSpPr>
              <p:spPr bwMode="auto">
                <a:xfrm rot="-5400000">
                  <a:off x="6575" y="10005"/>
                  <a:ext cx="1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9" name="Line 166"/>
                <p:cNvSpPr>
                  <a:spLocks noChangeShapeType="1"/>
                </p:cNvSpPr>
                <p:nvPr/>
              </p:nvSpPr>
              <p:spPr bwMode="auto">
                <a:xfrm rot="-5400000">
                  <a:off x="6670" y="10098"/>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80" name="Line 167"/>
                <p:cNvSpPr>
                  <a:spLocks noChangeShapeType="1"/>
                </p:cNvSpPr>
                <p:nvPr/>
              </p:nvSpPr>
              <p:spPr bwMode="auto">
                <a:xfrm rot="-5400000">
                  <a:off x="6964" y="10222"/>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81" name="Line 168"/>
                <p:cNvSpPr>
                  <a:spLocks noChangeShapeType="1"/>
                </p:cNvSpPr>
                <p:nvPr/>
              </p:nvSpPr>
              <p:spPr bwMode="auto">
                <a:xfrm>
                  <a:off x="7763" y="12330"/>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82" name="Line 169"/>
                <p:cNvSpPr>
                  <a:spLocks noChangeShapeType="1"/>
                </p:cNvSpPr>
                <p:nvPr/>
              </p:nvSpPr>
              <p:spPr bwMode="auto">
                <a:xfrm>
                  <a:off x="7760" y="13074"/>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83" name="Line 170"/>
                <p:cNvSpPr>
                  <a:spLocks noChangeShapeType="1"/>
                </p:cNvSpPr>
                <p:nvPr/>
              </p:nvSpPr>
              <p:spPr bwMode="auto">
                <a:xfrm rot="5400000">
                  <a:off x="7319" y="13348"/>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84" name="Line 171"/>
                <p:cNvSpPr>
                  <a:spLocks noChangeShapeType="1"/>
                </p:cNvSpPr>
                <p:nvPr/>
              </p:nvSpPr>
              <p:spPr bwMode="auto">
                <a:xfrm rot="5400000">
                  <a:off x="6017"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9885" name="Group 172"/>
                <p:cNvGrpSpPr>
                  <a:grpSpLocks/>
                </p:cNvGrpSpPr>
                <p:nvPr/>
              </p:nvGrpSpPr>
              <p:grpSpPr bwMode="auto">
                <a:xfrm>
                  <a:off x="3056" y="8362"/>
                  <a:ext cx="210" cy="558"/>
                  <a:chOff x="4316" y="5882"/>
                  <a:chExt cx="168" cy="310"/>
                </a:xfrm>
              </p:grpSpPr>
              <p:sp>
                <p:nvSpPr>
                  <p:cNvPr id="119921" name="Line 17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22" name="Line 17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886" name="Line 175"/>
                <p:cNvSpPr>
                  <a:spLocks noChangeShapeType="1"/>
                </p:cNvSpPr>
                <p:nvPr/>
              </p:nvSpPr>
              <p:spPr bwMode="auto">
                <a:xfrm>
                  <a:off x="3056" y="997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87" name="Line 176"/>
                <p:cNvSpPr>
                  <a:spLocks noChangeShapeType="1"/>
                </p:cNvSpPr>
                <p:nvPr/>
              </p:nvSpPr>
              <p:spPr bwMode="auto">
                <a:xfrm>
                  <a:off x="1040" y="458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88" name="Line 177"/>
                <p:cNvSpPr>
                  <a:spLocks noChangeShapeType="1"/>
                </p:cNvSpPr>
                <p:nvPr/>
              </p:nvSpPr>
              <p:spPr bwMode="auto">
                <a:xfrm>
                  <a:off x="1040" y="489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89" name="AutoShape 178"/>
                <p:cNvSpPr>
                  <a:spLocks/>
                </p:cNvSpPr>
                <p:nvPr/>
              </p:nvSpPr>
              <p:spPr bwMode="auto">
                <a:xfrm>
                  <a:off x="8180" y="12330"/>
                  <a:ext cx="126" cy="744"/>
                </a:xfrm>
                <a:prstGeom prst="rightBrace">
                  <a:avLst>
                    <a:gd name="adj1" fmla="val 4920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119890" name="AutoShape 179"/>
                <p:cNvSpPr>
                  <a:spLocks/>
                </p:cNvSpPr>
                <p:nvPr/>
              </p:nvSpPr>
              <p:spPr bwMode="auto">
                <a:xfrm rot="5400000">
                  <a:off x="6722" y="13012"/>
                  <a:ext cx="186" cy="1302"/>
                </a:xfrm>
                <a:prstGeom prst="rightBrace">
                  <a:avLst>
                    <a:gd name="adj1" fmla="val 5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119891" name="Freeform 180"/>
                <p:cNvSpPr>
                  <a:spLocks/>
                </p:cNvSpPr>
                <p:nvPr/>
              </p:nvSpPr>
              <p:spPr bwMode="auto">
                <a:xfrm>
                  <a:off x="1040" y="13818"/>
                  <a:ext cx="5796" cy="186"/>
                </a:xfrm>
                <a:custGeom>
                  <a:avLst/>
                  <a:gdLst>
                    <a:gd name="T0" fmla="*/ 5796 w 5796"/>
                    <a:gd name="T1" fmla="*/ 0 h 248"/>
                    <a:gd name="T2" fmla="*/ 5796 w 5796"/>
                    <a:gd name="T3" fmla="*/ 4 h 248"/>
                    <a:gd name="T4" fmla="*/ 0 w 5796"/>
                    <a:gd name="T5" fmla="*/ 4 h 248"/>
                    <a:gd name="T6" fmla="*/ 0 60000 65536"/>
                    <a:gd name="T7" fmla="*/ 0 60000 65536"/>
                    <a:gd name="T8" fmla="*/ 0 60000 65536"/>
                    <a:gd name="T9" fmla="*/ 0 w 5796"/>
                    <a:gd name="T10" fmla="*/ 0 h 248"/>
                    <a:gd name="T11" fmla="*/ 5796 w 5796"/>
                    <a:gd name="T12" fmla="*/ 248 h 248"/>
                  </a:gdLst>
                  <a:ahLst/>
                  <a:cxnLst>
                    <a:cxn ang="T6">
                      <a:pos x="T0" y="T1"/>
                    </a:cxn>
                    <a:cxn ang="T7">
                      <a:pos x="T2" y="T3"/>
                    </a:cxn>
                    <a:cxn ang="T8">
                      <a:pos x="T4" y="T5"/>
                    </a:cxn>
                  </a:cxnLst>
                  <a:rect l="T9" t="T10" r="T11" b="T12"/>
                  <a:pathLst>
                    <a:path w="5796" h="248">
                      <a:moveTo>
                        <a:pt x="5796" y="0"/>
                      </a:moveTo>
                      <a:lnTo>
                        <a:pt x="5796" y="248"/>
                      </a:lnTo>
                      <a:lnTo>
                        <a:pt x="0" y="24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9892" name="Group 181"/>
                <p:cNvGrpSpPr>
                  <a:grpSpLocks/>
                </p:cNvGrpSpPr>
                <p:nvPr/>
              </p:nvGrpSpPr>
              <p:grpSpPr bwMode="auto">
                <a:xfrm>
                  <a:off x="4946" y="6254"/>
                  <a:ext cx="168" cy="248"/>
                  <a:chOff x="4316" y="5882"/>
                  <a:chExt cx="168" cy="310"/>
                </a:xfrm>
              </p:grpSpPr>
              <p:sp>
                <p:nvSpPr>
                  <p:cNvPr id="119919" name="Line 182"/>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20" name="Line 183"/>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93" name="Group 184"/>
                <p:cNvGrpSpPr>
                  <a:grpSpLocks/>
                </p:cNvGrpSpPr>
                <p:nvPr/>
              </p:nvGrpSpPr>
              <p:grpSpPr bwMode="auto">
                <a:xfrm>
                  <a:off x="7718" y="5758"/>
                  <a:ext cx="168" cy="744"/>
                  <a:chOff x="7760" y="5758"/>
                  <a:chExt cx="168" cy="744"/>
                </a:xfrm>
              </p:grpSpPr>
              <p:sp>
                <p:nvSpPr>
                  <p:cNvPr id="119915" name="Line 185"/>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6" name="Line 186"/>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7" name="Line 187"/>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8" name="Line 188"/>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94" name="Group 189"/>
                <p:cNvGrpSpPr>
                  <a:grpSpLocks/>
                </p:cNvGrpSpPr>
                <p:nvPr/>
              </p:nvGrpSpPr>
              <p:grpSpPr bwMode="auto">
                <a:xfrm>
                  <a:off x="9104" y="5758"/>
                  <a:ext cx="168" cy="744"/>
                  <a:chOff x="7760" y="5758"/>
                  <a:chExt cx="168" cy="744"/>
                </a:xfrm>
              </p:grpSpPr>
              <p:sp>
                <p:nvSpPr>
                  <p:cNvPr id="119911" name="Line 190"/>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2" name="Line 191"/>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3" name="Line 192"/>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4" name="Line 193"/>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95" name="Group 194"/>
                <p:cNvGrpSpPr>
                  <a:grpSpLocks/>
                </p:cNvGrpSpPr>
                <p:nvPr/>
              </p:nvGrpSpPr>
              <p:grpSpPr bwMode="auto">
                <a:xfrm>
                  <a:off x="4946" y="7618"/>
                  <a:ext cx="168" cy="310"/>
                  <a:chOff x="4316" y="5882"/>
                  <a:chExt cx="168" cy="310"/>
                </a:xfrm>
              </p:grpSpPr>
              <p:sp>
                <p:nvSpPr>
                  <p:cNvPr id="119909" name="Line 19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10" name="Line 19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96" name="Group 197"/>
                <p:cNvGrpSpPr>
                  <a:grpSpLocks/>
                </p:cNvGrpSpPr>
                <p:nvPr/>
              </p:nvGrpSpPr>
              <p:grpSpPr bwMode="auto">
                <a:xfrm>
                  <a:off x="6332" y="7618"/>
                  <a:ext cx="168" cy="310"/>
                  <a:chOff x="4316" y="5882"/>
                  <a:chExt cx="168" cy="310"/>
                </a:xfrm>
              </p:grpSpPr>
              <p:sp>
                <p:nvSpPr>
                  <p:cNvPr id="119907" name="Line 19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8" name="Line 19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97" name="Group 200"/>
                <p:cNvGrpSpPr>
                  <a:grpSpLocks/>
                </p:cNvGrpSpPr>
                <p:nvPr/>
              </p:nvGrpSpPr>
              <p:grpSpPr bwMode="auto">
                <a:xfrm>
                  <a:off x="9104" y="7618"/>
                  <a:ext cx="168" cy="310"/>
                  <a:chOff x="4316" y="5882"/>
                  <a:chExt cx="168" cy="310"/>
                </a:xfrm>
              </p:grpSpPr>
              <p:sp>
                <p:nvSpPr>
                  <p:cNvPr id="119905" name="Line 20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6" name="Line 20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898" name="Line 203"/>
                <p:cNvSpPr>
                  <a:spLocks noChangeShapeType="1"/>
                </p:cNvSpPr>
                <p:nvPr/>
              </p:nvSpPr>
              <p:spPr bwMode="auto">
                <a:xfrm>
                  <a:off x="7718" y="761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99" name="Line 204"/>
                <p:cNvSpPr>
                  <a:spLocks noChangeShapeType="1"/>
                </p:cNvSpPr>
                <p:nvPr/>
              </p:nvSpPr>
              <p:spPr bwMode="auto">
                <a:xfrm>
                  <a:off x="7718" y="792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0" name="Line 205"/>
                <p:cNvSpPr>
                  <a:spLocks noChangeShapeType="1"/>
                </p:cNvSpPr>
                <p:nvPr/>
              </p:nvSpPr>
              <p:spPr bwMode="auto">
                <a:xfrm>
                  <a:off x="7718" y="817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1" name="Line 206"/>
                <p:cNvSpPr>
                  <a:spLocks noChangeShapeType="1"/>
                </p:cNvSpPr>
                <p:nvPr/>
              </p:nvSpPr>
              <p:spPr bwMode="auto">
                <a:xfrm>
                  <a:off x="4946" y="972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2" name="Line 207"/>
                <p:cNvSpPr>
                  <a:spLocks noChangeShapeType="1"/>
                </p:cNvSpPr>
                <p:nvPr/>
              </p:nvSpPr>
              <p:spPr bwMode="auto">
                <a:xfrm rot="-5400000">
                  <a:off x="10238" y="728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3" name="Line 208"/>
                <p:cNvSpPr>
                  <a:spLocks noChangeShapeType="1"/>
                </p:cNvSpPr>
                <p:nvPr/>
              </p:nvSpPr>
              <p:spPr bwMode="auto">
                <a:xfrm>
                  <a:off x="7760" y="12516"/>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904" name="Line 209"/>
                <p:cNvSpPr>
                  <a:spLocks noChangeShapeType="1"/>
                </p:cNvSpPr>
                <p:nvPr/>
              </p:nvSpPr>
              <p:spPr bwMode="auto">
                <a:xfrm rot="5400000">
                  <a:off x="6185"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9817" name="Group 210"/>
              <p:cNvGrpSpPr>
                <a:grpSpLocks/>
              </p:cNvGrpSpPr>
              <p:nvPr/>
            </p:nvGrpSpPr>
            <p:grpSpPr bwMode="auto">
              <a:xfrm>
                <a:off x="1186" y="301"/>
                <a:ext cx="4136" cy="4324"/>
                <a:chOff x="1964" y="1480"/>
                <a:chExt cx="8652" cy="11718"/>
              </a:xfrm>
            </p:grpSpPr>
            <p:sp>
              <p:nvSpPr>
                <p:cNvPr id="119827" name="Rectangle 211"/>
                <p:cNvSpPr>
                  <a:spLocks noChangeArrowheads="1"/>
                </p:cNvSpPr>
                <p:nvPr/>
              </p:nvSpPr>
              <p:spPr bwMode="auto">
                <a:xfrm>
                  <a:off x="3140" y="1480"/>
                  <a:ext cx="2604" cy="2232"/>
                </a:xfrm>
                <a:prstGeom prst="rect">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19828" name="Text Box 212"/>
                <p:cNvSpPr txBox="1">
                  <a:spLocks noChangeArrowheads="1"/>
                </p:cNvSpPr>
                <p:nvPr/>
              </p:nvSpPr>
              <p:spPr bwMode="auto">
                <a:xfrm>
                  <a:off x="6458" y="2472"/>
                  <a:ext cx="1049"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设备</a:t>
                  </a:r>
                </a:p>
              </p:txBody>
            </p:sp>
            <p:sp>
              <p:nvSpPr>
                <p:cNvPr id="119829" name="Text Box 213"/>
                <p:cNvSpPr txBox="1">
                  <a:spLocks noChangeArrowheads="1"/>
                </p:cNvSpPr>
                <p:nvPr/>
              </p:nvSpPr>
              <p:spPr bwMode="auto">
                <a:xfrm>
                  <a:off x="3311" y="1604"/>
                  <a:ext cx="1049" cy="437"/>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控制逻辑</a:t>
                  </a:r>
                </a:p>
              </p:txBody>
            </p:sp>
            <p:sp>
              <p:nvSpPr>
                <p:cNvPr id="119830" name="Text Box 214"/>
                <p:cNvSpPr txBox="1">
                  <a:spLocks noChangeArrowheads="1"/>
                </p:cNvSpPr>
                <p:nvPr/>
              </p:nvSpPr>
              <p:spPr bwMode="auto">
                <a:xfrm>
                  <a:off x="3308" y="3154"/>
                  <a:ext cx="1050" cy="43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地址识别</a:t>
                  </a:r>
                </a:p>
              </p:txBody>
            </p:sp>
            <p:sp>
              <p:nvSpPr>
                <p:cNvPr id="119831" name="Text Box 215"/>
                <p:cNvSpPr txBox="1">
                  <a:spLocks noChangeArrowheads="1"/>
                </p:cNvSpPr>
                <p:nvPr/>
              </p:nvSpPr>
              <p:spPr bwMode="auto">
                <a:xfrm>
                  <a:off x="3308" y="2162"/>
                  <a:ext cx="1722" cy="868"/>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中断控制逻辑</a:t>
                  </a:r>
                </a:p>
                <a:p>
                  <a:pPr algn="just" eaLnBrk="1" hangingPunct="1">
                    <a:lnSpc>
                      <a:spcPct val="96000"/>
                    </a:lnSpc>
                    <a:spcBef>
                      <a:spcPct val="0"/>
                    </a:spcBef>
                  </a:pPr>
                  <a:r>
                    <a:rPr lang="zh-CN" altLang="en-US" sz="1000">
                      <a:latin typeface="Times New Roman" pitchFamily="18" charset="0"/>
                      <a:ea typeface="黑体" pitchFamily="2" charset="-122"/>
                    </a:rPr>
                    <a:t>命令</a:t>
                  </a:r>
                  <a:r>
                    <a:rPr lang="en-US" altLang="zh-CN" sz="1000" dirty="0">
                      <a:latin typeface="Times New Roman" pitchFamily="18" charset="0"/>
                      <a:ea typeface="黑体" pitchFamily="2" charset="-122"/>
                    </a:rPr>
                    <a:t>/</a:t>
                  </a:r>
                  <a:r>
                    <a:rPr lang="zh-CN" altLang="en-US" sz="1000">
                      <a:latin typeface="Times New Roman" pitchFamily="18" charset="0"/>
                      <a:ea typeface="黑体" pitchFamily="2" charset="-122"/>
                    </a:rPr>
                    <a:t>状态寄存器</a:t>
                  </a:r>
                </a:p>
                <a:p>
                  <a:pPr algn="just" eaLnBrk="1" hangingPunct="1">
                    <a:lnSpc>
                      <a:spcPct val="96000"/>
                    </a:lnSpc>
                    <a:spcBef>
                      <a:spcPct val="0"/>
                    </a:spcBef>
                  </a:pPr>
                  <a:r>
                    <a:rPr lang="zh-CN" altLang="en-US" sz="1000">
                      <a:latin typeface="Times New Roman" pitchFamily="18" charset="0"/>
                      <a:ea typeface="黑体" pitchFamily="2" charset="-122"/>
                    </a:rPr>
                    <a:t>数据寄存器</a:t>
                  </a:r>
                </a:p>
              </p:txBody>
            </p:sp>
            <p:sp>
              <p:nvSpPr>
                <p:cNvPr id="119832" name="Text Box 216"/>
                <p:cNvSpPr txBox="1">
                  <a:spLocks noChangeArrowheads="1"/>
                </p:cNvSpPr>
                <p:nvPr/>
              </p:nvSpPr>
              <p:spPr bwMode="auto">
                <a:xfrm>
                  <a:off x="4484"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SP</a:t>
                  </a:r>
                </a:p>
              </p:txBody>
            </p:sp>
            <p:sp>
              <p:nvSpPr>
                <p:cNvPr id="119833" name="Text Box 217"/>
                <p:cNvSpPr txBox="1">
                  <a:spLocks noChangeArrowheads="1"/>
                </p:cNvSpPr>
                <p:nvPr/>
              </p:nvSpPr>
              <p:spPr bwMode="auto">
                <a:xfrm>
                  <a:off x="5870"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BP</a:t>
                  </a:r>
                </a:p>
              </p:txBody>
            </p:sp>
            <p:sp>
              <p:nvSpPr>
                <p:cNvPr id="119834" name="Text Box 218"/>
                <p:cNvSpPr txBox="1">
                  <a:spLocks noChangeArrowheads="1"/>
                </p:cNvSpPr>
                <p:nvPr/>
              </p:nvSpPr>
              <p:spPr bwMode="auto">
                <a:xfrm>
                  <a:off x="7256"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DI</a:t>
                  </a:r>
                </a:p>
              </p:txBody>
            </p:sp>
            <p:sp>
              <p:nvSpPr>
                <p:cNvPr id="119835" name="Text Box 219"/>
                <p:cNvSpPr txBox="1">
                  <a:spLocks noChangeArrowheads="1"/>
                </p:cNvSpPr>
                <p:nvPr/>
              </p:nvSpPr>
              <p:spPr bwMode="auto">
                <a:xfrm>
                  <a:off x="8642"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SI</a:t>
                  </a:r>
                </a:p>
              </p:txBody>
            </p:sp>
            <p:sp>
              <p:nvSpPr>
                <p:cNvPr id="119836" name="Text Box 220"/>
                <p:cNvSpPr txBox="1">
                  <a:spLocks noChangeArrowheads="1"/>
                </p:cNvSpPr>
                <p:nvPr/>
              </p:nvSpPr>
              <p:spPr bwMode="auto">
                <a:xfrm>
                  <a:off x="4484"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AX</a:t>
                  </a:r>
                </a:p>
              </p:txBody>
            </p:sp>
            <p:sp>
              <p:nvSpPr>
                <p:cNvPr id="119837" name="Text Box 221"/>
                <p:cNvSpPr txBox="1">
                  <a:spLocks noChangeArrowheads="1"/>
                </p:cNvSpPr>
                <p:nvPr/>
              </p:nvSpPr>
              <p:spPr bwMode="auto">
                <a:xfrm>
                  <a:off x="5870"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BX</a:t>
                  </a:r>
                </a:p>
              </p:txBody>
            </p:sp>
            <p:sp>
              <p:nvSpPr>
                <p:cNvPr id="119838" name="Text Box 222"/>
                <p:cNvSpPr txBox="1">
                  <a:spLocks noChangeArrowheads="1"/>
                </p:cNvSpPr>
                <p:nvPr/>
              </p:nvSpPr>
              <p:spPr bwMode="auto">
                <a:xfrm>
                  <a:off x="7256"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CX</a:t>
                  </a:r>
                </a:p>
              </p:txBody>
            </p:sp>
            <p:sp>
              <p:nvSpPr>
                <p:cNvPr id="119839" name="Text Box 223"/>
                <p:cNvSpPr txBox="1">
                  <a:spLocks noChangeArrowheads="1"/>
                </p:cNvSpPr>
                <p:nvPr/>
              </p:nvSpPr>
              <p:spPr bwMode="auto">
                <a:xfrm>
                  <a:off x="8642"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DX</a:t>
                  </a:r>
                </a:p>
              </p:txBody>
            </p:sp>
            <p:sp>
              <p:nvSpPr>
                <p:cNvPr id="119840" name="Text Box 224"/>
                <p:cNvSpPr txBox="1">
                  <a:spLocks noChangeArrowheads="1"/>
                </p:cNvSpPr>
                <p:nvPr/>
              </p:nvSpPr>
              <p:spPr bwMode="auto">
                <a:xfrm>
                  <a:off x="4484" y="898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T</a:t>
                  </a:r>
                </a:p>
              </p:txBody>
            </p:sp>
            <p:grpSp>
              <p:nvGrpSpPr>
                <p:cNvPr id="119841" name="Group 225"/>
                <p:cNvGrpSpPr>
                  <a:grpSpLocks/>
                </p:cNvGrpSpPr>
                <p:nvPr/>
              </p:nvGrpSpPr>
              <p:grpSpPr bwMode="auto">
                <a:xfrm>
                  <a:off x="2594" y="4022"/>
                  <a:ext cx="1260" cy="1736"/>
                  <a:chOff x="2468" y="4642"/>
                  <a:chExt cx="1050" cy="1612"/>
                </a:xfrm>
              </p:grpSpPr>
              <p:sp>
                <p:nvSpPr>
                  <p:cNvPr id="119856" name="Text Box 226"/>
                  <p:cNvSpPr txBox="1">
                    <a:spLocks noChangeArrowheads="1"/>
                  </p:cNvSpPr>
                  <p:nvPr/>
                </p:nvSpPr>
                <p:spPr bwMode="auto">
                  <a:xfrm>
                    <a:off x="2468" y="4642"/>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MDR</a:t>
                    </a:r>
                  </a:p>
                </p:txBody>
              </p:sp>
              <p:sp>
                <p:nvSpPr>
                  <p:cNvPr id="119857" name="Text Box 227"/>
                  <p:cNvSpPr txBox="1">
                    <a:spLocks noChangeArrowheads="1"/>
                  </p:cNvSpPr>
                  <p:nvPr/>
                </p:nvSpPr>
                <p:spPr bwMode="auto">
                  <a:xfrm>
                    <a:off x="2468" y="5944"/>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MAR</a:t>
                    </a:r>
                  </a:p>
                </p:txBody>
              </p:sp>
              <p:sp>
                <p:nvSpPr>
                  <p:cNvPr id="119858" name="Text Box 228"/>
                  <p:cNvSpPr txBox="1">
                    <a:spLocks noChangeArrowheads="1"/>
                  </p:cNvSpPr>
                  <p:nvPr/>
                </p:nvSpPr>
                <p:spPr bwMode="auto">
                  <a:xfrm>
                    <a:off x="2468" y="4952"/>
                    <a:ext cx="378" cy="992"/>
                  </a:xfrm>
                  <a:prstGeom prst="rect">
                    <a:avLst/>
                  </a:prstGeom>
                  <a:solidFill>
                    <a:srgbClr val="FFFF99"/>
                  </a:solidFill>
                  <a:ln w="19050">
                    <a:solidFill>
                      <a:srgbClr val="000000"/>
                    </a:solidFill>
                    <a:miter lim="800000"/>
                    <a:headEnd/>
                    <a:tailEnd/>
                  </a:ln>
                </p:spPr>
                <p:txBody>
                  <a:bodyPr vert="eaVert" lIns="0" tIns="0" rIns="360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000">
                        <a:latin typeface="Times New Roman" pitchFamily="18" charset="0"/>
                        <a:ea typeface="黑体" pitchFamily="2" charset="-122"/>
                      </a:rPr>
                      <a:t>控制逻辑</a:t>
                    </a:r>
                  </a:p>
                </p:txBody>
              </p:sp>
              <p:sp>
                <p:nvSpPr>
                  <p:cNvPr id="119859" name="Text Box 229"/>
                  <p:cNvSpPr txBox="1">
                    <a:spLocks noChangeArrowheads="1"/>
                  </p:cNvSpPr>
                  <p:nvPr/>
                </p:nvSpPr>
                <p:spPr bwMode="auto">
                  <a:xfrm>
                    <a:off x="2846" y="4952"/>
                    <a:ext cx="672" cy="992"/>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主存</a:t>
                    </a:r>
                  </a:p>
                  <a:p>
                    <a:pPr algn="ctr" eaLnBrk="1" hangingPunct="1">
                      <a:lnSpc>
                        <a:spcPct val="96000"/>
                      </a:lnSpc>
                      <a:spcBef>
                        <a:spcPct val="0"/>
                      </a:spcBef>
                    </a:pPr>
                    <a:r>
                      <a:rPr lang="en-US" altLang="zh-CN" sz="1000" dirty="0">
                        <a:latin typeface="Times New Roman" pitchFamily="18" charset="0"/>
                        <a:ea typeface="黑体" pitchFamily="2" charset="-122"/>
                      </a:rPr>
                      <a:t>MM</a:t>
                    </a:r>
                  </a:p>
                </p:txBody>
              </p:sp>
            </p:grpSp>
            <p:sp>
              <p:nvSpPr>
                <p:cNvPr id="119842" name="Text Box 230"/>
                <p:cNvSpPr txBox="1">
                  <a:spLocks noChangeArrowheads="1"/>
                </p:cNvSpPr>
                <p:nvPr/>
              </p:nvSpPr>
              <p:spPr bwMode="auto">
                <a:xfrm>
                  <a:off x="2594" y="8238"/>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DR</a:t>
                  </a:r>
                </a:p>
              </p:txBody>
            </p:sp>
            <p:sp>
              <p:nvSpPr>
                <p:cNvPr id="119843" name="Text Box 231"/>
                <p:cNvSpPr txBox="1">
                  <a:spLocks noChangeArrowheads="1"/>
                </p:cNvSpPr>
                <p:nvPr/>
              </p:nvSpPr>
              <p:spPr bwMode="auto">
                <a:xfrm>
                  <a:off x="2594" y="9416"/>
                  <a:ext cx="462" cy="806"/>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AR</a:t>
                  </a:r>
                </a:p>
              </p:txBody>
            </p:sp>
            <p:sp>
              <p:nvSpPr>
                <p:cNvPr id="119844" name="Text Box 232"/>
                <p:cNvSpPr txBox="1">
                  <a:spLocks noChangeArrowheads="1"/>
                </p:cNvSpPr>
                <p:nvPr/>
              </p:nvSpPr>
              <p:spPr bwMode="auto">
                <a:xfrm>
                  <a:off x="7928" y="87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a:t>
                  </a:r>
                </a:p>
              </p:txBody>
            </p:sp>
            <p:sp>
              <p:nvSpPr>
                <p:cNvPr id="119845" name="Text Box 233"/>
                <p:cNvSpPr txBox="1">
                  <a:spLocks noChangeArrowheads="1"/>
                </p:cNvSpPr>
                <p:nvPr/>
              </p:nvSpPr>
              <p:spPr bwMode="auto">
                <a:xfrm>
                  <a:off x="4862" y="1084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PC</a:t>
                  </a:r>
                </a:p>
              </p:txBody>
            </p:sp>
            <p:sp>
              <p:nvSpPr>
                <p:cNvPr id="119846" name="Text Box 234"/>
                <p:cNvSpPr txBox="1">
                  <a:spLocks noChangeArrowheads="1"/>
                </p:cNvSpPr>
                <p:nvPr/>
              </p:nvSpPr>
              <p:spPr bwMode="auto">
                <a:xfrm>
                  <a:off x="4862" y="1220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IR</a:t>
                  </a:r>
                </a:p>
              </p:txBody>
            </p:sp>
            <p:sp>
              <p:nvSpPr>
                <p:cNvPr id="119847" name="Text Box 235"/>
                <p:cNvSpPr txBox="1">
                  <a:spLocks noChangeArrowheads="1"/>
                </p:cNvSpPr>
                <p:nvPr/>
              </p:nvSpPr>
              <p:spPr bwMode="auto">
                <a:xfrm>
                  <a:off x="5870" y="11090"/>
                  <a:ext cx="546" cy="744"/>
                </a:xfrm>
                <a:prstGeom prst="rect">
                  <a:avLst/>
                </a:prstGeom>
                <a:solidFill>
                  <a:srgbClr val="FFFF99"/>
                </a:solidFill>
                <a:ln w="19050">
                  <a:solidFill>
                    <a:srgbClr val="000000"/>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PSW</a:t>
                  </a:r>
                </a:p>
              </p:txBody>
            </p:sp>
            <p:sp>
              <p:nvSpPr>
                <p:cNvPr id="119848" name="Text Box 236"/>
                <p:cNvSpPr txBox="1">
                  <a:spLocks noChangeArrowheads="1"/>
                </p:cNvSpPr>
                <p:nvPr/>
              </p:nvSpPr>
              <p:spPr bwMode="auto">
                <a:xfrm>
                  <a:off x="5870" y="12144"/>
                  <a:ext cx="1890" cy="105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微操作</a:t>
                  </a:r>
                </a:p>
                <a:p>
                  <a:pPr algn="ctr" eaLnBrk="1" hangingPunct="1">
                    <a:lnSpc>
                      <a:spcPct val="96000"/>
                    </a:lnSpc>
                    <a:spcBef>
                      <a:spcPct val="0"/>
                    </a:spcBef>
                  </a:pPr>
                  <a:r>
                    <a:rPr lang="zh-CN" altLang="en-US" sz="1000">
                      <a:latin typeface="Times New Roman" pitchFamily="18" charset="0"/>
                      <a:ea typeface="黑体" pitchFamily="2" charset="-122"/>
                    </a:rPr>
                    <a:t>信号发生器</a:t>
                  </a:r>
                </a:p>
              </p:txBody>
            </p:sp>
            <p:sp>
              <p:nvSpPr>
                <p:cNvPr id="119849" name="Text Box 237"/>
                <p:cNvSpPr txBox="1">
                  <a:spLocks noChangeArrowheads="1"/>
                </p:cNvSpPr>
                <p:nvPr/>
              </p:nvSpPr>
              <p:spPr bwMode="auto">
                <a:xfrm>
                  <a:off x="6794" y="11090"/>
                  <a:ext cx="840"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时序</a:t>
                  </a:r>
                </a:p>
                <a:p>
                  <a:pPr algn="ctr" eaLnBrk="1" hangingPunct="1">
                    <a:lnSpc>
                      <a:spcPct val="96000"/>
                    </a:lnSpc>
                    <a:spcBef>
                      <a:spcPct val="0"/>
                    </a:spcBef>
                  </a:pPr>
                  <a:r>
                    <a:rPr lang="zh-CN" altLang="en-US" sz="1000">
                      <a:latin typeface="Times New Roman" pitchFamily="18" charset="0"/>
                      <a:ea typeface="黑体" pitchFamily="2" charset="-122"/>
                    </a:rPr>
                    <a:t>部件</a:t>
                  </a:r>
                </a:p>
              </p:txBody>
            </p:sp>
            <p:sp>
              <p:nvSpPr>
                <p:cNvPr id="119850" name="Text Box 238"/>
                <p:cNvSpPr txBox="1">
                  <a:spLocks noChangeArrowheads="1"/>
                </p:cNvSpPr>
                <p:nvPr/>
              </p:nvSpPr>
              <p:spPr bwMode="auto">
                <a:xfrm>
                  <a:off x="10028" y="6750"/>
                  <a:ext cx="588"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CT</a:t>
                  </a:r>
                </a:p>
              </p:txBody>
            </p:sp>
            <p:sp>
              <p:nvSpPr>
                <p:cNvPr id="119851" name="AutoShape 239"/>
                <p:cNvSpPr>
                  <a:spLocks noChangeArrowheads="1"/>
                </p:cNvSpPr>
                <p:nvPr/>
              </p:nvSpPr>
              <p:spPr bwMode="auto">
                <a:xfrm rot="-5400000">
                  <a:off x="1935" y="9693"/>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19852" name="AutoShape 240"/>
                <p:cNvSpPr>
                  <a:spLocks noChangeArrowheads="1"/>
                </p:cNvSpPr>
                <p:nvPr/>
              </p:nvSpPr>
              <p:spPr bwMode="auto">
                <a:xfrm rot="5400000" flipH="1">
                  <a:off x="1956" y="8846"/>
                  <a:ext cx="310" cy="210"/>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19853" name="AutoShape 241"/>
                <p:cNvSpPr>
                  <a:spLocks noChangeArrowheads="1"/>
                </p:cNvSpPr>
                <p:nvPr/>
              </p:nvSpPr>
              <p:spPr bwMode="auto">
                <a:xfrm rot="-5400000">
                  <a:off x="1935" y="8391"/>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19854" name="AutoShape 242"/>
                <p:cNvSpPr>
                  <a:spLocks noChangeArrowheads="1"/>
                </p:cNvSpPr>
                <p:nvPr/>
              </p:nvSpPr>
              <p:spPr bwMode="auto">
                <a:xfrm rot="5400000">
                  <a:off x="6217" y="9079"/>
                  <a:ext cx="1364" cy="79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81 w 21600"/>
                    <a:gd name="T13" fmla="*/ 4195 h 21600"/>
                    <a:gd name="T14" fmla="*/ 17419 w 21600"/>
                    <a:gd name="T15" fmla="*/ 17405 h 21600"/>
                  </a:gdLst>
                  <a:ahLst/>
                  <a:cxnLst>
                    <a:cxn ang="T8">
                      <a:pos x="T0" y="T1"/>
                    </a:cxn>
                    <a:cxn ang="T9">
                      <a:pos x="T2" y="T3"/>
                    </a:cxn>
                    <a:cxn ang="T10">
                      <a:pos x="T4" y="T5"/>
                    </a:cxn>
                    <a:cxn ang="T11">
                      <a:pos x="T6" y="T7"/>
                    </a:cxn>
                  </a:cxnLst>
                  <a:rect l="T12" t="T13" r="T14" b="T15"/>
                  <a:pathLst>
                    <a:path w="21600" h="21600">
                      <a:moveTo>
                        <a:pt x="0" y="0"/>
                      </a:moveTo>
                      <a:lnTo>
                        <a:pt x="4767" y="21600"/>
                      </a:lnTo>
                      <a:lnTo>
                        <a:pt x="16833" y="21600"/>
                      </a:lnTo>
                      <a:lnTo>
                        <a:pt x="21600" y="0"/>
                      </a:lnTo>
                      <a:lnTo>
                        <a:pt x="0" y="0"/>
                      </a:lnTo>
                      <a:close/>
                    </a:path>
                  </a:pathLst>
                </a:custGeom>
                <a:solidFill>
                  <a:srgbClr val="FFFF99"/>
                </a:solidFill>
                <a:ln w="19050">
                  <a:solidFill>
                    <a:srgbClr val="000000"/>
                  </a:solidFill>
                  <a:miter lim="800000"/>
                  <a:headEnd/>
                  <a:tailEnd/>
                </a:ln>
              </p:spPr>
              <p:txBody>
                <a:bodyPr lIns="0" tIns="0" rIns="0" bIns="0"/>
                <a:lstStyle/>
                <a:p>
                  <a:pPr algn="just">
                    <a:lnSpc>
                      <a:spcPct val="96000"/>
                    </a:lnSpc>
                    <a:spcBef>
                      <a:spcPct val="0"/>
                    </a:spcBef>
                  </a:pPr>
                  <a:endParaRPr lang="zh-CN" altLang="en-US" sz="1000">
                    <a:latin typeface="Times New Roman" pitchFamily="18" charset="0"/>
                    <a:ea typeface="黑体" pitchFamily="2" charset="-122"/>
                  </a:endParaRPr>
                </a:p>
                <a:p>
                  <a:pPr algn="just">
                    <a:lnSpc>
                      <a:spcPct val="96000"/>
                    </a:lnSpc>
                    <a:spcBef>
                      <a:spcPct val="0"/>
                    </a:spcBef>
                  </a:pPr>
                  <a:r>
                    <a:rPr lang="en-US" altLang="zh-CN" sz="1000" dirty="0">
                      <a:latin typeface="Times New Roman" pitchFamily="18" charset="0"/>
                      <a:ea typeface="黑体" pitchFamily="2" charset="-122"/>
                    </a:rPr>
                    <a:t>ALU</a:t>
                  </a:r>
                </a:p>
                <a:p>
                  <a:pPr>
                    <a:spcBef>
                      <a:spcPct val="0"/>
                    </a:spcBef>
                  </a:pPr>
                  <a:endParaRPr lang="en-US" altLang="zh-CN" sz="1000" dirty="0">
                    <a:latin typeface="Times New Roman" pitchFamily="18" charset="0"/>
                    <a:ea typeface="黑体" pitchFamily="2" charset="-122"/>
                  </a:endParaRPr>
                </a:p>
              </p:txBody>
            </p:sp>
            <p:sp>
              <p:nvSpPr>
                <p:cNvPr id="119855" name="Text Box 243"/>
                <p:cNvSpPr txBox="1">
                  <a:spLocks noChangeArrowheads="1"/>
                </p:cNvSpPr>
                <p:nvPr/>
              </p:nvSpPr>
              <p:spPr bwMode="auto">
                <a:xfrm>
                  <a:off x="8222" y="11090"/>
                  <a:ext cx="378"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a:t>
                  </a:r>
                </a:p>
                <a:p>
                  <a:pPr algn="ctr" eaLnBrk="1" hangingPunct="1">
                    <a:lnSpc>
                      <a:spcPct val="96000"/>
                    </a:lnSpc>
                    <a:spcBef>
                      <a:spcPct val="0"/>
                    </a:spcBef>
                  </a:pPr>
                  <a:r>
                    <a:rPr lang="zh-CN" altLang="en-US" sz="1000">
                      <a:latin typeface="Times New Roman" pitchFamily="18" charset="0"/>
                      <a:ea typeface="黑体" pitchFamily="2" charset="-122"/>
                    </a:rPr>
                    <a:t>钟</a:t>
                  </a:r>
                </a:p>
              </p:txBody>
            </p:sp>
          </p:grpSp>
          <p:grpSp>
            <p:nvGrpSpPr>
              <p:cNvPr id="119818" name="Group 244"/>
              <p:cNvGrpSpPr>
                <a:grpSpLocks/>
              </p:cNvGrpSpPr>
              <p:nvPr/>
            </p:nvGrpSpPr>
            <p:grpSpPr bwMode="auto">
              <a:xfrm>
                <a:off x="589" y="255"/>
                <a:ext cx="2369" cy="5034"/>
                <a:chOff x="746" y="1356"/>
                <a:chExt cx="4956" cy="13640"/>
              </a:xfrm>
            </p:grpSpPr>
            <p:sp>
              <p:nvSpPr>
                <p:cNvPr id="119819" name="Text Box 245"/>
                <p:cNvSpPr txBox="1">
                  <a:spLocks noChangeArrowheads="1"/>
                </p:cNvSpPr>
                <p:nvPr/>
              </p:nvSpPr>
              <p:spPr bwMode="auto">
                <a:xfrm>
                  <a:off x="1712" y="135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DMAR, INTR</a:t>
                  </a:r>
                </a:p>
              </p:txBody>
            </p:sp>
            <p:sp>
              <p:nvSpPr>
                <p:cNvPr id="119820" name="Text Box 246"/>
                <p:cNvSpPr txBox="1">
                  <a:spLocks noChangeArrowheads="1"/>
                </p:cNvSpPr>
                <p:nvPr/>
              </p:nvSpPr>
              <p:spPr bwMode="auto">
                <a:xfrm>
                  <a:off x="1712" y="1604"/>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119821" name="Text Box 247"/>
                <p:cNvSpPr txBox="1">
                  <a:spLocks noChangeArrowheads="1"/>
                </p:cNvSpPr>
                <p:nvPr/>
              </p:nvSpPr>
              <p:spPr bwMode="auto">
                <a:xfrm>
                  <a:off x="1712" y="4952"/>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119822" name="Text Box 248"/>
                <p:cNvSpPr txBox="1">
                  <a:spLocks noChangeArrowheads="1"/>
                </p:cNvSpPr>
                <p:nvPr/>
              </p:nvSpPr>
              <p:spPr bwMode="auto">
                <a:xfrm>
                  <a:off x="1712" y="197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IORD, IOWR</a:t>
                  </a:r>
                </a:p>
              </p:txBody>
            </p:sp>
            <p:sp>
              <p:nvSpPr>
                <p:cNvPr id="119823" name="Text Box 249"/>
                <p:cNvSpPr txBox="1">
                  <a:spLocks noChangeArrowheads="1"/>
                </p:cNvSpPr>
                <p:nvPr/>
              </p:nvSpPr>
              <p:spPr bwMode="auto">
                <a:xfrm>
                  <a:off x="4610" y="1604"/>
                  <a:ext cx="109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接口</a:t>
                  </a:r>
                </a:p>
              </p:txBody>
            </p:sp>
            <p:sp>
              <p:nvSpPr>
                <p:cNvPr id="119824" name="Text Box 250"/>
                <p:cNvSpPr txBox="1">
                  <a:spLocks noChangeArrowheads="1"/>
                </p:cNvSpPr>
                <p:nvPr/>
              </p:nvSpPr>
              <p:spPr bwMode="auto">
                <a:xfrm>
                  <a:off x="1922" y="12826"/>
                  <a:ext cx="273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INTR,  DMAR, Ready</a:t>
                  </a:r>
                </a:p>
              </p:txBody>
            </p:sp>
            <p:sp>
              <p:nvSpPr>
                <p:cNvPr id="119825" name="Text Box 251"/>
                <p:cNvSpPr txBox="1">
                  <a:spLocks noChangeArrowheads="1"/>
                </p:cNvSpPr>
                <p:nvPr/>
              </p:nvSpPr>
              <p:spPr bwMode="auto">
                <a:xfrm>
                  <a:off x="746" y="14624"/>
                  <a:ext cx="10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spcBef>
                      <a:spcPct val="0"/>
                    </a:spcBef>
                  </a:pPr>
                  <a:r>
                    <a:rPr lang="en-US" altLang="zh-CN" sz="1000" dirty="0">
                      <a:latin typeface="Times New Roman" pitchFamily="18" charset="0"/>
                      <a:ea typeface="黑体" pitchFamily="2" charset="-122"/>
                    </a:rPr>
                    <a:t>CB AB DB</a:t>
                  </a:r>
                </a:p>
              </p:txBody>
            </p:sp>
            <p:sp>
              <p:nvSpPr>
                <p:cNvPr id="119826" name="Text Box 252"/>
                <p:cNvSpPr txBox="1">
                  <a:spLocks noChangeArrowheads="1"/>
                </p:cNvSpPr>
                <p:nvPr/>
              </p:nvSpPr>
              <p:spPr bwMode="auto">
                <a:xfrm>
                  <a:off x="2174" y="6998"/>
                  <a:ext cx="15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200">
                      <a:solidFill>
                        <a:srgbClr val="0000FF"/>
                      </a:solidFill>
                      <a:latin typeface="Times New Roman" pitchFamily="18" charset="0"/>
                      <a:ea typeface="黑体" pitchFamily="2" charset="-122"/>
                    </a:rPr>
                    <a:t>内部总线 </a:t>
                  </a:r>
                  <a:r>
                    <a:rPr lang="en-US" altLang="zh-CN" sz="1200" dirty="0">
                      <a:solidFill>
                        <a:srgbClr val="0000FF"/>
                      </a:solidFill>
                      <a:latin typeface="Times New Roman" pitchFamily="18" charset="0"/>
                      <a:ea typeface="黑体" pitchFamily="2" charset="-122"/>
                    </a:rPr>
                    <a:t>IB</a:t>
                  </a:r>
                  <a:endParaRPr lang="en-US" altLang="zh-CN" sz="1200" dirty="0">
                    <a:latin typeface="Times New Roman" pitchFamily="18" charset="0"/>
                    <a:ea typeface="黑体" pitchFamily="2" charset="-122"/>
                  </a:endParaRPr>
                </a:p>
              </p:txBody>
            </p:sp>
          </p:grpSp>
        </p:grpSp>
      </p:grpSp>
      <p:sp>
        <p:nvSpPr>
          <p:cNvPr id="119812" name="AutoShape 3">
            <a:hlinkClick r:id="" action="ppaction://hlinkshowjump?jump=lastslideviewed"/>
          </p:cNvPr>
          <p:cNvSpPr>
            <a:spLocks noChangeArrowheads="1"/>
          </p:cNvSpPr>
          <p:nvPr/>
        </p:nvSpPr>
        <p:spPr bwMode="auto">
          <a:xfrm>
            <a:off x="7848600" y="685800"/>
            <a:ext cx="893763" cy="533400"/>
          </a:xfrm>
          <a:prstGeom prst="leftArrow">
            <a:avLst>
              <a:gd name="adj1" fmla="val 50000"/>
              <a:gd name="adj2" fmla="val 41890"/>
            </a:avLst>
          </a:prstGeom>
          <a:solidFill>
            <a:srgbClr val="CC3300">
              <a:alpha val="50195"/>
            </a:srgbClr>
          </a:solidFill>
          <a:ln w="9525">
            <a:solidFill>
              <a:srgbClr val="CC3300"/>
            </a:solidFill>
            <a:miter lim="800000"/>
            <a:headEnd/>
            <a:tailEnd/>
          </a:ln>
        </p:spPr>
        <p:txBody>
          <a:bodyPr wrap="none" rIns="0" anchor="ctr"/>
          <a:lstStyle/>
          <a:p>
            <a:pPr algn="ctr">
              <a:lnSpc>
                <a:spcPct val="100000"/>
              </a:lnSpc>
              <a:spcBef>
                <a:spcPct val="0"/>
              </a:spcBef>
            </a:pPr>
            <a:r>
              <a:rPr kumimoji="1" lang="zh-CN" altLang="en-US" sz="1600">
                <a:solidFill>
                  <a:schemeClr val="bg1"/>
                </a:solidFill>
                <a:latin typeface="Times New Roman" pitchFamily="18" charset="0"/>
                <a:ea typeface="黑体" pitchFamily="2" charset="-122"/>
              </a:rPr>
              <a:t>返回</a:t>
            </a:r>
          </a:p>
        </p:txBody>
      </p:sp>
    </p:spTree>
  </p:cSld>
  <p:clrMapOvr>
    <a:masterClrMapping/>
  </p:clrMapOvr>
  <p:transition>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ChangeArrowheads="1"/>
          </p:cNvSpPr>
          <p:nvPr/>
        </p:nvSpPr>
        <p:spPr bwMode="auto">
          <a:xfrm>
            <a:off x="0" y="-892175"/>
            <a:ext cx="9144000" cy="80295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120835" name="Rectangle 3"/>
          <p:cNvSpPr>
            <a:spLocks noChangeArrowheads="1"/>
          </p:cNvSpPr>
          <p:nvPr/>
        </p:nvSpPr>
        <p:spPr bwMode="auto">
          <a:xfrm>
            <a:off x="0" y="2870200"/>
            <a:ext cx="9144000" cy="5048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120836" name="Group 252"/>
          <p:cNvGrpSpPr>
            <a:grpSpLocks/>
          </p:cNvGrpSpPr>
          <p:nvPr/>
        </p:nvGrpSpPr>
        <p:grpSpPr bwMode="auto">
          <a:xfrm>
            <a:off x="827088" y="-855663"/>
            <a:ext cx="7669212" cy="8001001"/>
            <a:chOff x="408" y="978"/>
            <a:chExt cx="4672" cy="3316"/>
          </a:xfrm>
        </p:grpSpPr>
        <p:sp>
          <p:nvSpPr>
            <p:cNvPr id="120838" name="Rectangle 253"/>
            <p:cNvSpPr>
              <a:spLocks noChangeArrowheads="1"/>
            </p:cNvSpPr>
            <p:nvPr/>
          </p:nvSpPr>
          <p:spPr bwMode="auto">
            <a:xfrm>
              <a:off x="408" y="2548"/>
              <a:ext cx="4672" cy="209"/>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120839" name="Group 254"/>
            <p:cNvGrpSpPr>
              <a:grpSpLocks/>
            </p:cNvGrpSpPr>
            <p:nvPr/>
          </p:nvGrpSpPr>
          <p:grpSpPr bwMode="auto">
            <a:xfrm>
              <a:off x="430" y="978"/>
              <a:ext cx="4650" cy="3316"/>
              <a:chOff x="727" y="2032"/>
              <a:chExt cx="9240" cy="12586"/>
            </a:xfrm>
          </p:grpSpPr>
          <p:grpSp>
            <p:nvGrpSpPr>
              <p:cNvPr id="120840" name="Group 255"/>
              <p:cNvGrpSpPr>
                <a:grpSpLocks/>
              </p:cNvGrpSpPr>
              <p:nvPr/>
            </p:nvGrpSpPr>
            <p:grpSpPr bwMode="auto">
              <a:xfrm>
                <a:off x="1004" y="2089"/>
                <a:ext cx="8141" cy="12186"/>
                <a:chOff x="1040" y="1418"/>
                <a:chExt cx="8862" cy="13206"/>
              </a:xfrm>
            </p:grpSpPr>
            <p:sp>
              <p:nvSpPr>
                <p:cNvPr id="121034" name="Line 256"/>
                <p:cNvSpPr>
                  <a:spLocks noChangeShapeType="1"/>
                </p:cNvSpPr>
                <p:nvPr/>
              </p:nvSpPr>
              <p:spPr bwMode="auto">
                <a:xfrm rot="5400000">
                  <a:off x="2006" y="8394"/>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35" name="Line 257"/>
                <p:cNvSpPr>
                  <a:spLocks noChangeShapeType="1"/>
                </p:cNvSpPr>
                <p:nvPr/>
              </p:nvSpPr>
              <p:spPr bwMode="auto">
                <a:xfrm rot="16200000" flipH="1">
                  <a:off x="2006" y="7960"/>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36" name="Line 258"/>
                <p:cNvSpPr>
                  <a:spLocks noChangeShapeType="1"/>
                </p:cNvSpPr>
                <p:nvPr/>
              </p:nvSpPr>
              <p:spPr bwMode="auto">
                <a:xfrm rot="16200000" flipH="1">
                  <a:off x="1922" y="9178"/>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21037" name="Group 259"/>
                <p:cNvGrpSpPr>
                  <a:grpSpLocks/>
                </p:cNvGrpSpPr>
                <p:nvPr/>
              </p:nvGrpSpPr>
              <p:grpSpPr bwMode="auto">
                <a:xfrm>
                  <a:off x="1040" y="1418"/>
                  <a:ext cx="378" cy="13206"/>
                  <a:chOff x="1040" y="1542"/>
                  <a:chExt cx="378" cy="13082"/>
                </a:xfrm>
              </p:grpSpPr>
              <p:sp>
                <p:nvSpPr>
                  <p:cNvPr id="121082" name="Line 260"/>
                  <p:cNvSpPr>
                    <a:spLocks noChangeShapeType="1"/>
                  </p:cNvSpPr>
                  <p:nvPr/>
                </p:nvSpPr>
                <p:spPr bwMode="auto">
                  <a:xfrm>
                    <a:off x="1040" y="1542"/>
                    <a:ext cx="0" cy="13082"/>
                  </a:xfrm>
                  <a:prstGeom prst="line">
                    <a:avLst/>
                  </a:prstGeom>
                  <a:noFill/>
                  <a:ln w="38100" cmpd="dbl">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83" name="Line 261"/>
                  <p:cNvSpPr>
                    <a:spLocks noChangeShapeType="1"/>
                  </p:cNvSpPr>
                  <p:nvPr/>
                </p:nvSpPr>
                <p:spPr bwMode="auto">
                  <a:xfrm>
                    <a:off x="1418" y="1542"/>
                    <a:ext cx="0" cy="13082"/>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84" name="Line 262"/>
                  <p:cNvSpPr>
                    <a:spLocks noChangeShapeType="1"/>
                  </p:cNvSpPr>
                  <p:nvPr/>
                </p:nvSpPr>
                <p:spPr bwMode="auto">
                  <a:xfrm>
                    <a:off x="1250" y="1542"/>
                    <a:ext cx="0" cy="13082"/>
                  </a:xfrm>
                  <a:prstGeom prst="line">
                    <a:avLst/>
                  </a:prstGeom>
                  <a:noFill/>
                  <a:ln w="38100" cmpd="dbl">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1038" name="Freeform 263"/>
                <p:cNvSpPr>
                  <a:spLocks/>
                </p:cNvSpPr>
                <p:nvPr/>
              </p:nvSpPr>
              <p:spPr bwMode="auto">
                <a:xfrm>
                  <a:off x="3770" y="6998"/>
                  <a:ext cx="6132" cy="5642"/>
                </a:xfrm>
                <a:custGeom>
                  <a:avLst/>
                  <a:gdLst>
                    <a:gd name="T0" fmla="*/ 0 w 5590"/>
                    <a:gd name="T1" fmla="*/ 6586 h 5580"/>
                    <a:gd name="T2" fmla="*/ 0 w 5590"/>
                    <a:gd name="T3" fmla="*/ 0 h 5580"/>
                    <a:gd name="T4" fmla="*/ 22387 w 5590"/>
                    <a:gd name="T5" fmla="*/ 0 h 5580"/>
                    <a:gd name="T6" fmla="*/ 22400 w 5590"/>
                    <a:gd name="T7" fmla="*/ 3459 h 5580"/>
                    <a:gd name="T8" fmla="*/ 0 60000 65536"/>
                    <a:gd name="T9" fmla="*/ 0 60000 65536"/>
                    <a:gd name="T10" fmla="*/ 0 60000 65536"/>
                    <a:gd name="T11" fmla="*/ 0 60000 65536"/>
                    <a:gd name="T12" fmla="*/ 0 w 5590"/>
                    <a:gd name="T13" fmla="*/ 0 h 5580"/>
                    <a:gd name="T14" fmla="*/ 5590 w 5590"/>
                    <a:gd name="T15" fmla="*/ 5580 h 5580"/>
                  </a:gdLst>
                  <a:ahLst/>
                  <a:cxnLst>
                    <a:cxn ang="T8">
                      <a:pos x="T0" y="T1"/>
                    </a:cxn>
                    <a:cxn ang="T9">
                      <a:pos x="T2" y="T3"/>
                    </a:cxn>
                    <a:cxn ang="T10">
                      <a:pos x="T4" y="T5"/>
                    </a:cxn>
                    <a:cxn ang="T11">
                      <a:pos x="T6" y="T7"/>
                    </a:cxn>
                  </a:cxnLst>
                  <a:rect l="T12" t="T13" r="T14" b="T15"/>
                  <a:pathLst>
                    <a:path w="5590" h="5580">
                      <a:moveTo>
                        <a:pt x="0" y="5580"/>
                      </a:moveTo>
                      <a:lnTo>
                        <a:pt x="0" y="0"/>
                      </a:lnTo>
                      <a:lnTo>
                        <a:pt x="5586" y="0"/>
                      </a:lnTo>
                      <a:lnTo>
                        <a:pt x="5590" y="2930"/>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039" name="Line 264"/>
                <p:cNvSpPr>
                  <a:spLocks noChangeShapeType="1"/>
                </p:cNvSpPr>
                <p:nvPr/>
              </p:nvSpPr>
              <p:spPr bwMode="auto">
                <a:xfrm>
                  <a:off x="4736"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0" name="Line 265"/>
                <p:cNvSpPr>
                  <a:spLocks noChangeShapeType="1"/>
                </p:cNvSpPr>
                <p:nvPr/>
              </p:nvSpPr>
              <p:spPr bwMode="auto">
                <a:xfrm>
                  <a:off x="6080"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1" name="Line 266"/>
                <p:cNvSpPr>
                  <a:spLocks noChangeShapeType="1"/>
                </p:cNvSpPr>
                <p:nvPr/>
              </p:nvSpPr>
              <p:spPr bwMode="auto">
                <a:xfrm>
                  <a:off x="7508"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2" name="Line 267"/>
                <p:cNvSpPr>
                  <a:spLocks noChangeShapeType="1"/>
                </p:cNvSpPr>
                <p:nvPr/>
              </p:nvSpPr>
              <p:spPr bwMode="auto">
                <a:xfrm>
                  <a:off x="8894"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3" name="Line 268"/>
                <p:cNvSpPr>
                  <a:spLocks noChangeShapeType="1"/>
                </p:cNvSpPr>
                <p:nvPr/>
              </p:nvSpPr>
              <p:spPr bwMode="auto">
                <a:xfrm>
                  <a:off x="4736"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4" name="Line 269"/>
                <p:cNvSpPr>
                  <a:spLocks noChangeShapeType="1"/>
                </p:cNvSpPr>
                <p:nvPr/>
              </p:nvSpPr>
              <p:spPr bwMode="auto">
                <a:xfrm>
                  <a:off x="6080"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5" name="Line 270"/>
                <p:cNvSpPr>
                  <a:spLocks noChangeShapeType="1"/>
                </p:cNvSpPr>
                <p:nvPr/>
              </p:nvSpPr>
              <p:spPr bwMode="auto">
                <a:xfrm>
                  <a:off x="7508"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6" name="Line 271"/>
                <p:cNvSpPr>
                  <a:spLocks noChangeShapeType="1"/>
                </p:cNvSpPr>
                <p:nvPr/>
              </p:nvSpPr>
              <p:spPr bwMode="auto">
                <a:xfrm>
                  <a:off x="8894"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7" name="Line 272"/>
                <p:cNvSpPr>
                  <a:spLocks noChangeShapeType="1"/>
                </p:cNvSpPr>
                <p:nvPr/>
              </p:nvSpPr>
              <p:spPr bwMode="auto">
                <a:xfrm rot="5400000">
                  <a:off x="9125" y="8495"/>
                  <a:ext cx="0" cy="147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8" name="Line 273"/>
                <p:cNvSpPr>
                  <a:spLocks noChangeShapeType="1"/>
                </p:cNvSpPr>
                <p:nvPr/>
              </p:nvSpPr>
              <p:spPr bwMode="auto">
                <a:xfrm rot="5400000">
                  <a:off x="3413" y="8315"/>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49" name="Line 274"/>
                <p:cNvSpPr>
                  <a:spLocks noChangeShapeType="1"/>
                </p:cNvSpPr>
                <p:nvPr/>
              </p:nvSpPr>
              <p:spPr bwMode="auto">
                <a:xfrm rot="5400000">
                  <a:off x="4316" y="10730"/>
                  <a:ext cx="0" cy="109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50" name="Line 275"/>
                <p:cNvSpPr>
                  <a:spLocks noChangeShapeType="1"/>
                </p:cNvSpPr>
                <p:nvPr/>
              </p:nvSpPr>
              <p:spPr bwMode="auto">
                <a:xfrm rot="5400000">
                  <a:off x="1985" y="3641"/>
                  <a:ext cx="0" cy="11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51" name="Line 276"/>
                <p:cNvSpPr>
                  <a:spLocks noChangeShapeType="1"/>
                </p:cNvSpPr>
                <p:nvPr/>
              </p:nvSpPr>
              <p:spPr bwMode="auto">
                <a:xfrm rot="5400000">
                  <a:off x="6101" y="2301"/>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52" name="Line 277"/>
                <p:cNvSpPr>
                  <a:spLocks noChangeShapeType="1"/>
                </p:cNvSpPr>
                <p:nvPr/>
              </p:nvSpPr>
              <p:spPr bwMode="auto">
                <a:xfrm rot="5400000">
                  <a:off x="2363" y="1589"/>
                  <a:ext cx="0" cy="189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53" name="Line 278"/>
                <p:cNvSpPr>
                  <a:spLocks noChangeShapeType="1"/>
                </p:cNvSpPr>
                <p:nvPr/>
              </p:nvSpPr>
              <p:spPr bwMode="auto">
                <a:xfrm rot="16200000" flipH="1">
                  <a:off x="8600" y="8672"/>
                  <a:ext cx="0" cy="260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54" name="Line 279"/>
                <p:cNvSpPr>
                  <a:spLocks noChangeShapeType="1"/>
                </p:cNvSpPr>
                <p:nvPr/>
              </p:nvSpPr>
              <p:spPr bwMode="auto">
                <a:xfrm rot="16200000" flipH="1">
                  <a:off x="7615" y="8913"/>
                  <a:ext cx="8" cy="64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55" name="Line 280"/>
                <p:cNvSpPr>
                  <a:spLocks noChangeShapeType="1"/>
                </p:cNvSpPr>
                <p:nvPr/>
              </p:nvSpPr>
              <p:spPr bwMode="auto">
                <a:xfrm rot="16200000" flipH="1">
                  <a:off x="5723" y="8701"/>
                  <a:ext cx="0" cy="155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56" name="Line 281"/>
                <p:cNvSpPr>
                  <a:spLocks noChangeShapeType="1"/>
                </p:cNvSpPr>
                <p:nvPr/>
              </p:nvSpPr>
              <p:spPr bwMode="auto">
                <a:xfrm rot="16200000" flipH="1">
                  <a:off x="4127" y="912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57" name="Line 282"/>
                <p:cNvSpPr>
                  <a:spLocks noChangeShapeType="1"/>
                </p:cNvSpPr>
                <p:nvPr/>
              </p:nvSpPr>
              <p:spPr bwMode="auto">
                <a:xfrm rot="16200000" flipH="1">
                  <a:off x="3413" y="943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58" name="Line 283"/>
                <p:cNvSpPr>
                  <a:spLocks noChangeShapeType="1"/>
                </p:cNvSpPr>
                <p:nvPr/>
              </p:nvSpPr>
              <p:spPr bwMode="auto">
                <a:xfrm rot="16200000" flipH="1">
                  <a:off x="1817" y="4423"/>
                  <a:ext cx="0" cy="155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59" name="Line 284"/>
                <p:cNvSpPr>
                  <a:spLocks noChangeShapeType="1"/>
                </p:cNvSpPr>
                <p:nvPr/>
              </p:nvSpPr>
              <p:spPr bwMode="auto">
                <a:xfrm rot="5400000">
                  <a:off x="1922" y="4900"/>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0" name="Line 285"/>
                <p:cNvSpPr>
                  <a:spLocks noChangeShapeType="1"/>
                </p:cNvSpPr>
                <p:nvPr/>
              </p:nvSpPr>
              <p:spPr bwMode="auto">
                <a:xfrm rot="16200000" flipH="1">
                  <a:off x="2174" y="718"/>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1" name="Line 286"/>
                <p:cNvSpPr>
                  <a:spLocks noChangeShapeType="1"/>
                </p:cNvSpPr>
                <p:nvPr/>
              </p:nvSpPr>
              <p:spPr bwMode="auto">
                <a:xfrm rot="16200000" flipH="1">
                  <a:off x="2174" y="532"/>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2" name="Line 287"/>
                <p:cNvSpPr>
                  <a:spLocks noChangeShapeType="1"/>
                </p:cNvSpPr>
                <p:nvPr/>
              </p:nvSpPr>
              <p:spPr bwMode="auto">
                <a:xfrm rot="5400000">
                  <a:off x="2174" y="904"/>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3" name="Line 288"/>
                <p:cNvSpPr>
                  <a:spLocks noChangeShapeType="1"/>
                </p:cNvSpPr>
                <p:nvPr/>
              </p:nvSpPr>
              <p:spPr bwMode="auto">
                <a:xfrm rot="5400000">
                  <a:off x="2195" y="2395"/>
                  <a:ext cx="0" cy="18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4" name="Line 289"/>
                <p:cNvSpPr>
                  <a:spLocks noChangeShapeType="1"/>
                </p:cNvSpPr>
                <p:nvPr/>
              </p:nvSpPr>
              <p:spPr bwMode="auto">
                <a:xfrm rot="16200000" flipH="1">
                  <a:off x="7928" y="11168"/>
                  <a:ext cx="0" cy="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5" name="Line 290"/>
                <p:cNvSpPr>
                  <a:spLocks noChangeShapeType="1"/>
                </p:cNvSpPr>
                <p:nvPr/>
              </p:nvSpPr>
              <p:spPr bwMode="auto">
                <a:xfrm rot="5400000">
                  <a:off x="4316" y="12094"/>
                  <a:ext cx="0" cy="109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066" name="Freeform 291"/>
                <p:cNvSpPr>
                  <a:spLocks/>
                </p:cNvSpPr>
                <p:nvPr/>
              </p:nvSpPr>
              <p:spPr bwMode="auto">
                <a:xfrm>
                  <a:off x="6248" y="9664"/>
                  <a:ext cx="252" cy="1426"/>
                </a:xfrm>
                <a:custGeom>
                  <a:avLst/>
                  <a:gdLst>
                    <a:gd name="T0" fmla="*/ 73601 w 168"/>
                    <a:gd name="T1" fmla="*/ 0 h 1426"/>
                    <a:gd name="T2" fmla="*/ 0 w 168"/>
                    <a:gd name="T3" fmla="*/ 0 h 1426"/>
                    <a:gd name="T4" fmla="*/ 0 w 168"/>
                    <a:gd name="T5" fmla="*/ 1426 h 1426"/>
                    <a:gd name="T6" fmla="*/ 0 60000 65536"/>
                    <a:gd name="T7" fmla="*/ 0 60000 65536"/>
                    <a:gd name="T8" fmla="*/ 0 60000 65536"/>
                    <a:gd name="T9" fmla="*/ 0 w 168"/>
                    <a:gd name="T10" fmla="*/ 0 h 1426"/>
                    <a:gd name="T11" fmla="*/ 168 w 168"/>
                    <a:gd name="T12" fmla="*/ 1426 h 1426"/>
                  </a:gdLst>
                  <a:ahLst/>
                  <a:cxnLst>
                    <a:cxn ang="T6">
                      <a:pos x="T0" y="T1"/>
                    </a:cxn>
                    <a:cxn ang="T7">
                      <a:pos x="T2" y="T3"/>
                    </a:cxn>
                    <a:cxn ang="T8">
                      <a:pos x="T4" y="T5"/>
                    </a:cxn>
                  </a:cxnLst>
                  <a:rect l="T9" t="T10" r="T11" b="T12"/>
                  <a:pathLst>
                    <a:path w="168" h="1426">
                      <a:moveTo>
                        <a:pt x="168" y="0"/>
                      </a:moveTo>
                      <a:lnTo>
                        <a:pt x="0" y="0"/>
                      </a:lnTo>
                      <a:lnTo>
                        <a:pt x="0" y="1426"/>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067" name="Line 292"/>
                <p:cNvSpPr>
                  <a:spLocks noChangeShapeType="1"/>
                </p:cNvSpPr>
                <p:nvPr/>
              </p:nvSpPr>
              <p:spPr bwMode="auto">
                <a:xfrm>
                  <a:off x="4694" y="8300"/>
                  <a:ext cx="0" cy="68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68" name="Line 293"/>
                <p:cNvSpPr>
                  <a:spLocks noChangeShapeType="1"/>
                </p:cNvSpPr>
                <p:nvPr/>
              </p:nvSpPr>
              <p:spPr bwMode="auto">
                <a:xfrm rot="5400000">
                  <a:off x="3455" y="10721"/>
                  <a:ext cx="0" cy="483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21069" name="Group 294"/>
                <p:cNvGrpSpPr>
                  <a:grpSpLocks/>
                </p:cNvGrpSpPr>
                <p:nvPr/>
              </p:nvGrpSpPr>
              <p:grpSpPr bwMode="auto">
                <a:xfrm>
                  <a:off x="5996" y="11834"/>
                  <a:ext cx="336" cy="310"/>
                  <a:chOff x="5996" y="11834"/>
                  <a:chExt cx="336" cy="310"/>
                </a:xfrm>
              </p:grpSpPr>
              <p:sp>
                <p:nvSpPr>
                  <p:cNvPr id="121080" name="Line 295"/>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81" name="Line 296"/>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1070" name="Group 297"/>
                <p:cNvGrpSpPr>
                  <a:grpSpLocks/>
                </p:cNvGrpSpPr>
                <p:nvPr/>
              </p:nvGrpSpPr>
              <p:grpSpPr bwMode="auto">
                <a:xfrm>
                  <a:off x="6962" y="11834"/>
                  <a:ext cx="504" cy="310"/>
                  <a:chOff x="5996" y="11834"/>
                  <a:chExt cx="336" cy="310"/>
                </a:xfrm>
              </p:grpSpPr>
              <p:sp>
                <p:nvSpPr>
                  <p:cNvPr id="121078" name="Line 298"/>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79" name="Line 299"/>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1071" name="Group 300"/>
                <p:cNvGrpSpPr>
                  <a:grpSpLocks/>
                </p:cNvGrpSpPr>
                <p:nvPr/>
              </p:nvGrpSpPr>
              <p:grpSpPr bwMode="auto">
                <a:xfrm rot="-5400000">
                  <a:off x="5380" y="12336"/>
                  <a:ext cx="434" cy="546"/>
                  <a:chOff x="5996" y="11834"/>
                  <a:chExt cx="336" cy="310"/>
                </a:xfrm>
              </p:grpSpPr>
              <p:sp>
                <p:nvSpPr>
                  <p:cNvPr id="121076" name="Line 301"/>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077" name="Line 302"/>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1072" name="Freeform 303"/>
                <p:cNvSpPr>
                  <a:spLocks/>
                </p:cNvSpPr>
                <p:nvPr/>
              </p:nvSpPr>
              <p:spPr bwMode="auto">
                <a:xfrm>
                  <a:off x="3770" y="10594"/>
                  <a:ext cx="2100" cy="682"/>
                </a:xfrm>
                <a:custGeom>
                  <a:avLst/>
                  <a:gdLst>
                    <a:gd name="T0" fmla="*/ 2100 w 2100"/>
                    <a:gd name="T1" fmla="*/ 682 h 682"/>
                    <a:gd name="T2" fmla="*/ 1722 w 2100"/>
                    <a:gd name="T3" fmla="*/ 682 h 682"/>
                    <a:gd name="T4" fmla="*/ 1722 w 2100"/>
                    <a:gd name="T5" fmla="*/ 0 h 682"/>
                    <a:gd name="T6" fmla="*/ 0 w 2100"/>
                    <a:gd name="T7" fmla="*/ 0 h 682"/>
                    <a:gd name="T8" fmla="*/ 0 60000 65536"/>
                    <a:gd name="T9" fmla="*/ 0 60000 65536"/>
                    <a:gd name="T10" fmla="*/ 0 60000 65536"/>
                    <a:gd name="T11" fmla="*/ 0 60000 65536"/>
                    <a:gd name="T12" fmla="*/ 0 w 2100"/>
                    <a:gd name="T13" fmla="*/ 0 h 682"/>
                    <a:gd name="T14" fmla="*/ 2100 w 2100"/>
                    <a:gd name="T15" fmla="*/ 682 h 682"/>
                  </a:gdLst>
                  <a:ahLst/>
                  <a:cxnLst>
                    <a:cxn ang="T8">
                      <a:pos x="T0" y="T1"/>
                    </a:cxn>
                    <a:cxn ang="T9">
                      <a:pos x="T2" y="T3"/>
                    </a:cxn>
                    <a:cxn ang="T10">
                      <a:pos x="T4" y="T5"/>
                    </a:cxn>
                    <a:cxn ang="T11">
                      <a:pos x="T6" y="T7"/>
                    </a:cxn>
                  </a:cxnLst>
                  <a:rect l="T12" t="T13" r="T14" b="T15"/>
                  <a:pathLst>
                    <a:path w="2100" h="682">
                      <a:moveTo>
                        <a:pt x="2100" y="682"/>
                      </a:moveTo>
                      <a:lnTo>
                        <a:pt x="1722" y="682"/>
                      </a:lnTo>
                      <a:lnTo>
                        <a:pt x="1722" y="0"/>
                      </a:lnTo>
                      <a:lnTo>
                        <a:pt x="0" y="0"/>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073" name="Text Box 304"/>
                <p:cNvSpPr txBox="1">
                  <a:spLocks noChangeArrowheads="1"/>
                </p:cNvSpPr>
                <p:nvPr/>
              </p:nvSpPr>
              <p:spPr bwMode="auto">
                <a:xfrm>
                  <a:off x="5450" y="12392"/>
                  <a:ext cx="29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121074" name="Text Box 305"/>
                <p:cNvSpPr txBox="1">
                  <a:spLocks noChangeArrowheads="1"/>
                </p:cNvSpPr>
                <p:nvPr/>
              </p:nvSpPr>
              <p:spPr bwMode="auto">
                <a:xfrm>
                  <a:off x="595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121075" name="Text Box 306"/>
                <p:cNvSpPr txBox="1">
                  <a:spLocks noChangeArrowheads="1"/>
                </p:cNvSpPr>
                <p:nvPr/>
              </p:nvSpPr>
              <p:spPr bwMode="auto">
                <a:xfrm>
                  <a:off x="700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grpSp>
          <p:grpSp>
            <p:nvGrpSpPr>
              <p:cNvPr id="120841" name="Group 307"/>
              <p:cNvGrpSpPr>
                <a:grpSpLocks/>
              </p:cNvGrpSpPr>
              <p:nvPr/>
            </p:nvGrpSpPr>
            <p:grpSpPr bwMode="auto">
              <a:xfrm>
                <a:off x="1004" y="5007"/>
                <a:ext cx="8527" cy="8696"/>
                <a:chOff x="1040" y="4580"/>
                <a:chExt cx="9282" cy="9424"/>
              </a:xfrm>
            </p:grpSpPr>
            <p:grpSp>
              <p:nvGrpSpPr>
                <p:cNvPr id="120953" name="Group 308"/>
                <p:cNvGrpSpPr>
                  <a:grpSpLocks/>
                </p:cNvGrpSpPr>
                <p:nvPr/>
              </p:nvGrpSpPr>
              <p:grpSpPr bwMode="auto">
                <a:xfrm>
                  <a:off x="4946" y="5758"/>
                  <a:ext cx="168" cy="248"/>
                  <a:chOff x="4316" y="5882"/>
                  <a:chExt cx="168" cy="310"/>
                </a:xfrm>
              </p:grpSpPr>
              <p:sp>
                <p:nvSpPr>
                  <p:cNvPr id="121032" name="Line 30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33" name="Line 31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54" name="Line 311"/>
                <p:cNvSpPr>
                  <a:spLocks noChangeShapeType="1"/>
                </p:cNvSpPr>
                <p:nvPr/>
              </p:nvSpPr>
              <p:spPr bwMode="auto">
                <a:xfrm>
                  <a:off x="5702" y="1164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955" name="Group 312"/>
                <p:cNvGrpSpPr>
                  <a:grpSpLocks/>
                </p:cNvGrpSpPr>
                <p:nvPr/>
              </p:nvGrpSpPr>
              <p:grpSpPr bwMode="auto">
                <a:xfrm>
                  <a:off x="6332" y="5944"/>
                  <a:ext cx="168" cy="310"/>
                  <a:chOff x="4316" y="5882"/>
                  <a:chExt cx="168" cy="310"/>
                </a:xfrm>
              </p:grpSpPr>
              <p:sp>
                <p:nvSpPr>
                  <p:cNvPr id="121030" name="Line 31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31" name="Line 31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56" name="Group 315"/>
                <p:cNvGrpSpPr>
                  <a:grpSpLocks/>
                </p:cNvGrpSpPr>
                <p:nvPr/>
              </p:nvGrpSpPr>
              <p:grpSpPr bwMode="auto">
                <a:xfrm rot="-5400000">
                  <a:off x="8067" y="8539"/>
                  <a:ext cx="168" cy="310"/>
                  <a:chOff x="4316" y="5882"/>
                  <a:chExt cx="168" cy="310"/>
                </a:xfrm>
              </p:grpSpPr>
              <p:sp>
                <p:nvSpPr>
                  <p:cNvPr id="121028" name="Line 31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29" name="Line 31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57" name="Group 318"/>
                <p:cNvGrpSpPr>
                  <a:grpSpLocks/>
                </p:cNvGrpSpPr>
                <p:nvPr/>
              </p:nvGrpSpPr>
              <p:grpSpPr bwMode="auto">
                <a:xfrm rot="-5400000">
                  <a:off x="8083" y="9611"/>
                  <a:ext cx="168" cy="310"/>
                  <a:chOff x="4316" y="5882"/>
                  <a:chExt cx="168" cy="310"/>
                </a:xfrm>
              </p:grpSpPr>
              <p:sp>
                <p:nvSpPr>
                  <p:cNvPr id="121026" name="Line 31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27" name="Line 32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58" name="Group 321"/>
                <p:cNvGrpSpPr>
                  <a:grpSpLocks/>
                </p:cNvGrpSpPr>
                <p:nvPr/>
              </p:nvGrpSpPr>
              <p:grpSpPr bwMode="auto">
                <a:xfrm rot="-5400000">
                  <a:off x="4623" y="8725"/>
                  <a:ext cx="168" cy="310"/>
                  <a:chOff x="4316" y="5882"/>
                  <a:chExt cx="168" cy="310"/>
                </a:xfrm>
              </p:grpSpPr>
              <p:sp>
                <p:nvSpPr>
                  <p:cNvPr id="121024" name="Line 322"/>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25" name="Line 323"/>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59" name="Group 324"/>
                <p:cNvGrpSpPr>
                  <a:grpSpLocks/>
                </p:cNvGrpSpPr>
                <p:nvPr/>
              </p:nvGrpSpPr>
              <p:grpSpPr bwMode="auto">
                <a:xfrm>
                  <a:off x="4694" y="10904"/>
                  <a:ext cx="168" cy="186"/>
                  <a:chOff x="4316" y="5882"/>
                  <a:chExt cx="168" cy="310"/>
                </a:xfrm>
              </p:grpSpPr>
              <p:sp>
                <p:nvSpPr>
                  <p:cNvPr id="121022" name="Line 32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23" name="Line 32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60" name="Group 327"/>
                <p:cNvGrpSpPr>
                  <a:grpSpLocks/>
                </p:cNvGrpSpPr>
                <p:nvPr/>
              </p:nvGrpSpPr>
              <p:grpSpPr bwMode="auto">
                <a:xfrm>
                  <a:off x="4694" y="11462"/>
                  <a:ext cx="168" cy="186"/>
                  <a:chOff x="4316" y="5882"/>
                  <a:chExt cx="168" cy="310"/>
                </a:xfrm>
              </p:grpSpPr>
              <p:sp>
                <p:nvSpPr>
                  <p:cNvPr id="121020" name="Line 32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21" name="Line 32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61" name="Line 330"/>
                <p:cNvSpPr>
                  <a:spLocks noChangeShapeType="1"/>
                </p:cNvSpPr>
                <p:nvPr/>
              </p:nvSpPr>
              <p:spPr bwMode="auto">
                <a:xfrm>
                  <a:off x="2090" y="8300"/>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2" name="Line 331"/>
                <p:cNvSpPr>
                  <a:spLocks noChangeShapeType="1"/>
                </p:cNvSpPr>
                <p:nvPr/>
              </p:nvSpPr>
              <p:spPr bwMode="auto">
                <a:xfrm>
                  <a:off x="2090" y="9044"/>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3" name="Line 332"/>
                <p:cNvSpPr>
                  <a:spLocks noChangeShapeType="1"/>
                </p:cNvSpPr>
                <p:nvPr/>
              </p:nvSpPr>
              <p:spPr bwMode="auto">
                <a:xfrm>
                  <a:off x="2090" y="9912"/>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4" name="Line 333"/>
                <p:cNvSpPr>
                  <a:spLocks noChangeShapeType="1"/>
                </p:cNvSpPr>
                <p:nvPr/>
              </p:nvSpPr>
              <p:spPr bwMode="auto">
                <a:xfrm>
                  <a:off x="4694" y="123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5" name="Line 334"/>
                <p:cNvSpPr>
                  <a:spLocks noChangeShapeType="1"/>
                </p:cNvSpPr>
                <p:nvPr/>
              </p:nvSpPr>
              <p:spPr bwMode="auto">
                <a:xfrm rot="-5400000">
                  <a:off x="5912" y="1098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966" name="Group 335"/>
                <p:cNvGrpSpPr>
                  <a:grpSpLocks/>
                </p:cNvGrpSpPr>
                <p:nvPr/>
              </p:nvGrpSpPr>
              <p:grpSpPr bwMode="auto">
                <a:xfrm rot="-5400000">
                  <a:off x="4639" y="9779"/>
                  <a:ext cx="168" cy="310"/>
                  <a:chOff x="4316" y="5882"/>
                  <a:chExt cx="168" cy="310"/>
                </a:xfrm>
              </p:grpSpPr>
              <p:sp>
                <p:nvSpPr>
                  <p:cNvPr id="121018" name="Line 33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19" name="Line 33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67" name="Line 338"/>
                <p:cNvSpPr>
                  <a:spLocks noChangeShapeType="1"/>
                </p:cNvSpPr>
                <p:nvPr/>
              </p:nvSpPr>
              <p:spPr bwMode="auto">
                <a:xfrm>
                  <a:off x="4946" y="904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968" name="Group 339"/>
                <p:cNvGrpSpPr>
                  <a:grpSpLocks/>
                </p:cNvGrpSpPr>
                <p:nvPr/>
              </p:nvGrpSpPr>
              <p:grpSpPr bwMode="auto">
                <a:xfrm>
                  <a:off x="8390" y="8982"/>
                  <a:ext cx="168" cy="496"/>
                  <a:chOff x="4316" y="5882"/>
                  <a:chExt cx="168" cy="310"/>
                </a:xfrm>
              </p:grpSpPr>
              <p:sp>
                <p:nvSpPr>
                  <p:cNvPr id="121016" name="Line 34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17" name="Line 34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69" name="Line 342"/>
                <p:cNvSpPr>
                  <a:spLocks noChangeShapeType="1"/>
                </p:cNvSpPr>
                <p:nvPr/>
              </p:nvSpPr>
              <p:spPr bwMode="auto">
                <a:xfrm rot="-5400000">
                  <a:off x="10238" y="666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0" name="Line 343"/>
                <p:cNvSpPr>
                  <a:spLocks noChangeShapeType="1"/>
                </p:cNvSpPr>
                <p:nvPr/>
              </p:nvSpPr>
              <p:spPr bwMode="auto">
                <a:xfrm>
                  <a:off x="4946" y="92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1" name="Line 344"/>
                <p:cNvSpPr>
                  <a:spLocks noChangeShapeType="1"/>
                </p:cNvSpPr>
                <p:nvPr/>
              </p:nvSpPr>
              <p:spPr bwMode="auto">
                <a:xfrm rot="-5400000">
                  <a:off x="6575" y="10005"/>
                  <a:ext cx="1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2" name="Line 345"/>
                <p:cNvSpPr>
                  <a:spLocks noChangeShapeType="1"/>
                </p:cNvSpPr>
                <p:nvPr/>
              </p:nvSpPr>
              <p:spPr bwMode="auto">
                <a:xfrm rot="-5400000">
                  <a:off x="6670" y="10098"/>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3" name="Line 346"/>
                <p:cNvSpPr>
                  <a:spLocks noChangeShapeType="1"/>
                </p:cNvSpPr>
                <p:nvPr/>
              </p:nvSpPr>
              <p:spPr bwMode="auto">
                <a:xfrm rot="-5400000">
                  <a:off x="6964" y="10222"/>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4" name="Line 347"/>
                <p:cNvSpPr>
                  <a:spLocks noChangeShapeType="1"/>
                </p:cNvSpPr>
                <p:nvPr/>
              </p:nvSpPr>
              <p:spPr bwMode="auto">
                <a:xfrm>
                  <a:off x="7763" y="12330"/>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75" name="Line 348"/>
                <p:cNvSpPr>
                  <a:spLocks noChangeShapeType="1"/>
                </p:cNvSpPr>
                <p:nvPr/>
              </p:nvSpPr>
              <p:spPr bwMode="auto">
                <a:xfrm>
                  <a:off x="7760" y="13074"/>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76" name="Line 349"/>
                <p:cNvSpPr>
                  <a:spLocks noChangeShapeType="1"/>
                </p:cNvSpPr>
                <p:nvPr/>
              </p:nvSpPr>
              <p:spPr bwMode="auto">
                <a:xfrm rot="5400000">
                  <a:off x="7319" y="13348"/>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77" name="Line 350"/>
                <p:cNvSpPr>
                  <a:spLocks noChangeShapeType="1"/>
                </p:cNvSpPr>
                <p:nvPr/>
              </p:nvSpPr>
              <p:spPr bwMode="auto">
                <a:xfrm rot="5400000">
                  <a:off x="6017"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0978" name="Group 351"/>
                <p:cNvGrpSpPr>
                  <a:grpSpLocks/>
                </p:cNvGrpSpPr>
                <p:nvPr/>
              </p:nvGrpSpPr>
              <p:grpSpPr bwMode="auto">
                <a:xfrm>
                  <a:off x="3056" y="8362"/>
                  <a:ext cx="210" cy="558"/>
                  <a:chOff x="4316" y="5882"/>
                  <a:chExt cx="168" cy="310"/>
                </a:xfrm>
              </p:grpSpPr>
              <p:sp>
                <p:nvSpPr>
                  <p:cNvPr id="121014" name="Line 352"/>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15" name="Line 353"/>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79" name="Line 354"/>
                <p:cNvSpPr>
                  <a:spLocks noChangeShapeType="1"/>
                </p:cNvSpPr>
                <p:nvPr/>
              </p:nvSpPr>
              <p:spPr bwMode="auto">
                <a:xfrm>
                  <a:off x="3056" y="997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0" name="Line 355"/>
                <p:cNvSpPr>
                  <a:spLocks noChangeShapeType="1"/>
                </p:cNvSpPr>
                <p:nvPr/>
              </p:nvSpPr>
              <p:spPr bwMode="auto">
                <a:xfrm>
                  <a:off x="1040" y="458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81" name="Line 356"/>
                <p:cNvSpPr>
                  <a:spLocks noChangeShapeType="1"/>
                </p:cNvSpPr>
                <p:nvPr/>
              </p:nvSpPr>
              <p:spPr bwMode="auto">
                <a:xfrm>
                  <a:off x="1040" y="489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82" name="AutoShape 357"/>
                <p:cNvSpPr>
                  <a:spLocks/>
                </p:cNvSpPr>
                <p:nvPr/>
              </p:nvSpPr>
              <p:spPr bwMode="auto">
                <a:xfrm>
                  <a:off x="8180" y="12330"/>
                  <a:ext cx="126" cy="744"/>
                </a:xfrm>
                <a:prstGeom prst="rightBrace">
                  <a:avLst>
                    <a:gd name="adj1" fmla="val 4920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120983" name="AutoShape 358"/>
                <p:cNvSpPr>
                  <a:spLocks/>
                </p:cNvSpPr>
                <p:nvPr/>
              </p:nvSpPr>
              <p:spPr bwMode="auto">
                <a:xfrm rot="5400000">
                  <a:off x="6722" y="13012"/>
                  <a:ext cx="186" cy="1302"/>
                </a:xfrm>
                <a:prstGeom prst="rightBrace">
                  <a:avLst>
                    <a:gd name="adj1" fmla="val 5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120984" name="Freeform 359"/>
                <p:cNvSpPr>
                  <a:spLocks/>
                </p:cNvSpPr>
                <p:nvPr/>
              </p:nvSpPr>
              <p:spPr bwMode="auto">
                <a:xfrm>
                  <a:off x="1040" y="13818"/>
                  <a:ext cx="5796" cy="186"/>
                </a:xfrm>
                <a:custGeom>
                  <a:avLst/>
                  <a:gdLst>
                    <a:gd name="T0" fmla="*/ 5796 w 5796"/>
                    <a:gd name="T1" fmla="*/ 0 h 248"/>
                    <a:gd name="T2" fmla="*/ 5796 w 5796"/>
                    <a:gd name="T3" fmla="*/ 4 h 248"/>
                    <a:gd name="T4" fmla="*/ 0 w 5796"/>
                    <a:gd name="T5" fmla="*/ 4 h 248"/>
                    <a:gd name="T6" fmla="*/ 0 60000 65536"/>
                    <a:gd name="T7" fmla="*/ 0 60000 65536"/>
                    <a:gd name="T8" fmla="*/ 0 60000 65536"/>
                    <a:gd name="T9" fmla="*/ 0 w 5796"/>
                    <a:gd name="T10" fmla="*/ 0 h 248"/>
                    <a:gd name="T11" fmla="*/ 5796 w 5796"/>
                    <a:gd name="T12" fmla="*/ 248 h 248"/>
                  </a:gdLst>
                  <a:ahLst/>
                  <a:cxnLst>
                    <a:cxn ang="T6">
                      <a:pos x="T0" y="T1"/>
                    </a:cxn>
                    <a:cxn ang="T7">
                      <a:pos x="T2" y="T3"/>
                    </a:cxn>
                    <a:cxn ang="T8">
                      <a:pos x="T4" y="T5"/>
                    </a:cxn>
                  </a:cxnLst>
                  <a:rect l="T9" t="T10" r="T11" b="T12"/>
                  <a:pathLst>
                    <a:path w="5796" h="248">
                      <a:moveTo>
                        <a:pt x="5796" y="0"/>
                      </a:moveTo>
                      <a:lnTo>
                        <a:pt x="5796" y="248"/>
                      </a:lnTo>
                      <a:lnTo>
                        <a:pt x="0" y="24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985" name="Group 360"/>
                <p:cNvGrpSpPr>
                  <a:grpSpLocks/>
                </p:cNvGrpSpPr>
                <p:nvPr/>
              </p:nvGrpSpPr>
              <p:grpSpPr bwMode="auto">
                <a:xfrm>
                  <a:off x="4946" y="6254"/>
                  <a:ext cx="168" cy="248"/>
                  <a:chOff x="4316" y="5882"/>
                  <a:chExt cx="168" cy="310"/>
                </a:xfrm>
              </p:grpSpPr>
              <p:sp>
                <p:nvSpPr>
                  <p:cNvPr id="121012" name="Line 36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13" name="Line 36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86" name="Group 363"/>
                <p:cNvGrpSpPr>
                  <a:grpSpLocks/>
                </p:cNvGrpSpPr>
                <p:nvPr/>
              </p:nvGrpSpPr>
              <p:grpSpPr bwMode="auto">
                <a:xfrm>
                  <a:off x="7718" y="5758"/>
                  <a:ext cx="168" cy="744"/>
                  <a:chOff x="7760" y="5758"/>
                  <a:chExt cx="168" cy="744"/>
                </a:xfrm>
              </p:grpSpPr>
              <p:sp>
                <p:nvSpPr>
                  <p:cNvPr id="121008" name="Line 364"/>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9" name="Line 365"/>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10" name="Line 366"/>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11" name="Line 367"/>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87" name="Group 368"/>
                <p:cNvGrpSpPr>
                  <a:grpSpLocks/>
                </p:cNvGrpSpPr>
                <p:nvPr/>
              </p:nvGrpSpPr>
              <p:grpSpPr bwMode="auto">
                <a:xfrm>
                  <a:off x="9104" y="5758"/>
                  <a:ext cx="168" cy="744"/>
                  <a:chOff x="7760" y="5758"/>
                  <a:chExt cx="168" cy="744"/>
                </a:xfrm>
              </p:grpSpPr>
              <p:sp>
                <p:nvSpPr>
                  <p:cNvPr id="121004" name="Line 369"/>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5" name="Line 370"/>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6" name="Line 371"/>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7" name="Line 372"/>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88" name="Group 373"/>
                <p:cNvGrpSpPr>
                  <a:grpSpLocks/>
                </p:cNvGrpSpPr>
                <p:nvPr/>
              </p:nvGrpSpPr>
              <p:grpSpPr bwMode="auto">
                <a:xfrm>
                  <a:off x="4946" y="7618"/>
                  <a:ext cx="168" cy="310"/>
                  <a:chOff x="4316" y="5882"/>
                  <a:chExt cx="168" cy="310"/>
                </a:xfrm>
              </p:grpSpPr>
              <p:sp>
                <p:nvSpPr>
                  <p:cNvPr id="121002" name="Line 374"/>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3" name="Line 375"/>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89" name="Group 376"/>
                <p:cNvGrpSpPr>
                  <a:grpSpLocks/>
                </p:cNvGrpSpPr>
                <p:nvPr/>
              </p:nvGrpSpPr>
              <p:grpSpPr bwMode="auto">
                <a:xfrm>
                  <a:off x="6332" y="7618"/>
                  <a:ext cx="168" cy="310"/>
                  <a:chOff x="4316" y="5882"/>
                  <a:chExt cx="168" cy="310"/>
                </a:xfrm>
              </p:grpSpPr>
              <p:sp>
                <p:nvSpPr>
                  <p:cNvPr id="121000" name="Line 377"/>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1" name="Line 378"/>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90" name="Group 379"/>
                <p:cNvGrpSpPr>
                  <a:grpSpLocks/>
                </p:cNvGrpSpPr>
                <p:nvPr/>
              </p:nvGrpSpPr>
              <p:grpSpPr bwMode="auto">
                <a:xfrm>
                  <a:off x="9104" y="7618"/>
                  <a:ext cx="168" cy="310"/>
                  <a:chOff x="4316" y="5882"/>
                  <a:chExt cx="168" cy="310"/>
                </a:xfrm>
              </p:grpSpPr>
              <p:sp>
                <p:nvSpPr>
                  <p:cNvPr id="120998" name="Line 38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9" name="Line 38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91" name="Line 382"/>
                <p:cNvSpPr>
                  <a:spLocks noChangeShapeType="1"/>
                </p:cNvSpPr>
                <p:nvPr/>
              </p:nvSpPr>
              <p:spPr bwMode="auto">
                <a:xfrm>
                  <a:off x="7718" y="761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2" name="Line 383"/>
                <p:cNvSpPr>
                  <a:spLocks noChangeShapeType="1"/>
                </p:cNvSpPr>
                <p:nvPr/>
              </p:nvSpPr>
              <p:spPr bwMode="auto">
                <a:xfrm>
                  <a:off x="7718" y="792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3" name="Line 384"/>
                <p:cNvSpPr>
                  <a:spLocks noChangeShapeType="1"/>
                </p:cNvSpPr>
                <p:nvPr/>
              </p:nvSpPr>
              <p:spPr bwMode="auto">
                <a:xfrm>
                  <a:off x="7718" y="817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4" name="Line 385"/>
                <p:cNvSpPr>
                  <a:spLocks noChangeShapeType="1"/>
                </p:cNvSpPr>
                <p:nvPr/>
              </p:nvSpPr>
              <p:spPr bwMode="auto">
                <a:xfrm>
                  <a:off x="4946" y="972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5" name="Line 386"/>
                <p:cNvSpPr>
                  <a:spLocks noChangeShapeType="1"/>
                </p:cNvSpPr>
                <p:nvPr/>
              </p:nvSpPr>
              <p:spPr bwMode="auto">
                <a:xfrm rot="-5400000">
                  <a:off x="10238" y="728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6" name="Line 387"/>
                <p:cNvSpPr>
                  <a:spLocks noChangeShapeType="1"/>
                </p:cNvSpPr>
                <p:nvPr/>
              </p:nvSpPr>
              <p:spPr bwMode="auto">
                <a:xfrm>
                  <a:off x="7760" y="12516"/>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97" name="Line 388"/>
                <p:cNvSpPr>
                  <a:spLocks noChangeShapeType="1"/>
                </p:cNvSpPr>
                <p:nvPr/>
              </p:nvSpPr>
              <p:spPr bwMode="auto">
                <a:xfrm rot="5400000">
                  <a:off x="6185"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0842" name="Group 389"/>
              <p:cNvGrpSpPr>
                <a:grpSpLocks/>
              </p:cNvGrpSpPr>
              <p:nvPr/>
            </p:nvGrpSpPr>
            <p:grpSpPr bwMode="auto">
              <a:xfrm>
                <a:off x="1874" y="2146"/>
                <a:ext cx="7948" cy="10813"/>
                <a:chOff x="1964" y="1480"/>
                <a:chExt cx="8652" cy="11718"/>
              </a:xfrm>
            </p:grpSpPr>
            <p:sp>
              <p:nvSpPr>
                <p:cNvPr id="120920" name="Rectangle 390"/>
                <p:cNvSpPr>
                  <a:spLocks noChangeArrowheads="1"/>
                </p:cNvSpPr>
                <p:nvPr/>
              </p:nvSpPr>
              <p:spPr bwMode="auto">
                <a:xfrm>
                  <a:off x="3140" y="1480"/>
                  <a:ext cx="2604" cy="2232"/>
                </a:xfrm>
                <a:prstGeom prst="rect">
                  <a:avLst/>
                </a:prstGeom>
                <a:solidFill>
                  <a:srgbClr val="FFFF99"/>
                </a:solidFill>
                <a:ln w="19050">
                  <a:solidFill>
                    <a:srgbClr val="000000"/>
                  </a:solidFill>
                  <a:miter lim="800000"/>
                  <a:headEnd/>
                  <a:tailEnd/>
                </a:ln>
              </p:spPr>
              <p:txBody>
                <a:bodyPr/>
                <a:lstStyle/>
                <a:p>
                  <a:pPr>
                    <a:spcBef>
                      <a:spcPct val="0"/>
                    </a:spcBef>
                  </a:pPr>
                  <a:endParaRPr lang="zh-CN" altLang="en-US" sz="1000">
                    <a:latin typeface="Times New Roman" pitchFamily="18" charset="0"/>
                    <a:ea typeface="黑体" pitchFamily="2" charset="-122"/>
                  </a:endParaRPr>
                </a:p>
              </p:txBody>
            </p:sp>
            <p:sp>
              <p:nvSpPr>
                <p:cNvPr id="120921" name="Text Box 391"/>
                <p:cNvSpPr txBox="1">
                  <a:spLocks noChangeArrowheads="1"/>
                </p:cNvSpPr>
                <p:nvPr/>
              </p:nvSpPr>
              <p:spPr bwMode="auto">
                <a:xfrm>
                  <a:off x="6458" y="2472"/>
                  <a:ext cx="1049"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设备</a:t>
                  </a:r>
                </a:p>
              </p:txBody>
            </p:sp>
            <p:sp>
              <p:nvSpPr>
                <p:cNvPr id="120922" name="Text Box 392"/>
                <p:cNvSpPr txBox="1">
                  <a:spLocks noChangeArrowheads="1"/>
                </p:cNvSpPr>
                <p:nvPr/>
              </p:nvSpPr>
              <p:spPr bwMode="auto">
                <a:xfrm>
                  <a:off x="3311" y="1604"/>
                  <a:ext cx="1049" cy="437"/>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控制逻辑</a:t>
                  </a:r>
                </a:p>
              </p:txBody>
            </p:sp>
            <p:sp>
              <p:nvSpPr>
                <p:cNvPr id="120923" name="Text Box 393"/>
                <p:cNvSpPr txBox="1">
                  <a:spLocks noChangeArrowheads="1"/>
                </p:cNvSpPr>
                <p:nvPr/>
              </p:nvSpPr>
              <p:spPr bwMode="auto">
                <a:xfrm>
                  <a:off x="3308" y="3154"/>
                  <a:ext cx="1050" cy="43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地址识别</a:t>
                  </a:r>
                </a:p>
              </p:txBody>
            </p:sp>
            <p:sp>
              <p:nvSpPr>
                <p:cNvPr id="120924" name="Text Box 394"/>
                <p:cNvSpPr txBox="1">
                  <a:spLocks noChangeArrowheads="1"/>
                </p:cNvSpPr>
                <p:nvPr/>
              </p:nvSpPr>
              <p:spPr bwMode="auto">
                <a:xfrm>
                  <a:off x="3308" y="2162"/>
                  <a:ext cx="1722" cy="868"/>
                </a:xfrm>
                <a:prstGeom prst="rect">
                  <a:avLst/>
                </a:prstGeom>
                <a:solidFill>
                  <a:srgbClr val="FFFF99"/>
                </a:solidFill>
                <a:ln w="19050" algn="ctr">
                  <a:solidFill>
                    <a:srgbClr val="000000"/>
                  </a:solidFill>
                  <a:miter lim="800000"/>
                  <a:headEnd/>
                  <a:tailEnd/>
                </a:ln>
              </p:spPr>
              <p:txBody>
                <a:bodyPr lIns="36000" tIns="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zh-CN" altLang="en-US" sz="1000" dirty="0">
                      <a:latin typeface="Times New Roman" pitchFamily="18" charset="0"/>
                      <a:ea typeface="黑体" pitchFamily="2" charset="-122"/>
                    </a:rPr>
                    <a:t>中断控制逻辑</a:t>
                  </a:r>
                </a:p>
                <a:p>
                  <a:pPr algn="just" eaLnBrk="1" hangingPunct="1">
                    <a:lnSpc>
                      <a:spcPct val="90000"/>
                    </a:lnSpc>
                    <a:spcBef>
                      <a:spcPct val="0"/>
                    </a:spcBef>
                  </a:pPr>
                  <a:r>
                    <a:rPr lang="zh-CN" altLang="en-US" sz="1000" dirty="0">
                      <a:latin typeface="Times New Roman" pitchFamily="18" charset="0"/>
                      <a:ea typeface="黑体" pitchFamily="2" charset="-122"/>
                    </a:rPr>
                    <a:t>命令</a:t>
                  </a:r>
                  <a:r>
                    <a:rPr lang="en-US" altLang="zh-CN" sz="1000" dirty="0">
                      <a:latin typeface="Times New Roman" pitchFamily="18" charset="0"/>
                      <a:ea typeface="黑体" pitchFamily="2" charset="-122"/>
                    </a:rPr>
                    <a:t>/</a:t>
                  </a:r>
                  <a:r>
                    <a:rPr lang="zh-CN" altLang="en-US" sz="1000" dirty="0">
                      <a:latin typeface="Times New Roman" pitchFamily="18" charset="0"/>
                      <a:ea typeface="黑体" pitchFamily="2" charset="-122"/>
                    </a:rPr>
                    <a:t>状态寄存器</a:t>
                  </a:r>
                </a:p>
                <a:p>
                  <a:pPr algn="just" eaLnBrk="1" hangingPunct="1">
                    <a:lnSpc>
                      <a:spcPct val="90000"/>
                    </a:lnSpc>
                    <a:spcBef>
                      <a:spcPct val="0"/>
                    </a:spcBef>
                  </a:pPr>
                  <a:r>
                    <a:rPr lang="zh-CN" altLang="en-US" sz="1000" dirty="0">
                      <a:latin typeface="Times New Roman" pitchFamily="18" charset="0"/>
                      <a:ea typeface="黑体" pitchFamily="2" charset="-122"/>
                    </a:rPr>
                    <a:t>数据寄存器</a:t>
                  </a:r>
                </a:p>
              </p:txBody>
            </p:sp>
            <p:sp>
              <p:nvSpPr>
                <p:cNvPr id="120925" name="Text Box 395"/>
                <p:cNvSpPr txBox="1">
                  <a:spLocks noChangeArrowheads="1"/>
                </p:cNvSpPr>
                <p:nvPr/>
              </p:nvSpPr>
              <p:spPr bwMode="auto">
                <a:xfrm>
                  <a:off x="4484"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SP</a:t>
                  </a:r>
                </a:p>
              </p:txBody>
            </p:sp>
            <p:sp>
              <p:nvSpPr>
                <p:cNvPr id="120926" name="Text Box 396"/>
                <p:cNvSpPr txBox="1">
                  <a:spLocks noChangeArrowheads="1"/>
                </p:cNvSpPr>
                <p:nvPr/>
              </p:nvSpPr>
              <p:spPr bwMode="auto">
                <a:xfrm>
                  <a:off x="5870"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BP</a:t>
                  </a:r>
                </a:p>
              </p:txBody>
            </p:sp>
            <p:sp>
              <p:nvSpPr>
                <p:cNvPr id="120927" name="Text Box 397"/>
                <p:cNvSpPr txBox="1">
                  <a:spLocks noChangeArrowheads="1"/>
                </p:cNvSpPr>
                <p:nvPr/>
              </p:nvSpPr>
              <p:spPr bwMode="auto">
                <a:xfrm>
                  <a:off x="7256"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DI</a:t>
                  </a:r>
                </a:p>
              </p:txBody>
            </p:sp>
            <p:sp>
              <p:nvSpPr>
                <p:cNvPr id="120928" name="Text Box 398"/>
                <p:cNvSpPr txBox="1">
                  <a:spLocks noChangeArrowheads="1"/>
                </p:cNvSpPr>
                <p:nvPr/>
              </p:nvSpPr>
              <p:spPr bwMode="auto">
                <a:xfrm>
                  <a:off x="8642"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SI</a:t>
                  </a:r>
                </a:p>
              </p:txBody>
            </p:sp>
            <p:sp>
              <p:nvSpPr>
                <p:cNvPr id="120929" name="Text Box 399"/>
                <p:cNvSpPr txBox="1">
                  <a:spLocks noChangeArrowheads="1"/>
                </p:cNvSpPr>
                <p:nvPr/>
              </p:nvSpPr>
              <p:spPr bwMode="auto">
                <a:xfrm>
                  <a:off x="4484"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AX</a:t>
                  </a:r>
                </a:p>
              </p:txBody>
            </p:sp>
            <p:sp>
              <p:nvSpPr>
                <p:cNvPr id="120930" name="Text Box 400"/>
                <p:cNvSpPr txBox="1">
                  <a:spLocks noChangeArrowheads="1"/>
                </p:cNvSpPr>
                <p:nvPr/>
              </p:nvSpPr>
              <p:spPr bwMode="auto">
                <a:xfrm>
                  <a:off x="5870"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BX</a:t>
                  </a:r>
                </a:p>
              </p:txBody>
            </p:sp>
            <p:sp>
              <p:nvSpPr>
                <p:cNvPr id="120931" name="Text Box 401"/>
                <p:cNvSpPr txBox="1">
                  <a:spLocks noChangeArrowheads="1"/>
                </p:cNvSpPr>
                <p:nvPr/>
              </p:nvSpPr>
              <p:spPr bwMode="auto">
                <a:xfrm>
                  <a:off x="7256"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CX</a:t>
                  </a:r>
                </a:p>
              </p:txBody>
            </p:sp>
            <p:sp>
              <p:nvSpPr>
                <p:cNvPr id="120932" name="Text Box 402"/>
                <p:cNvSpPr txBox="1">
                  <a:spLocks noChangeArrowheads="1"/>
                </p:cNvSpPr>
                <p:nvPr/>
              </p:nvSpPr>
              <p:spPr bwMode="auto">
                <a:xfrm>
                  <a:off x="8642"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DX</a:t>
                  </a:r>
                </a:p>
              </p:txBody>
            </p:sp>
            <p:sp>
              <p:nvSpPr>
                <p:cNvPr id="120933" name="Text Box 403"/>
                <p:cNvSpPr txBox="1">
                  <a:spLocks noChangeArrowheads="1"/>
                </p:cNvSpPr>
                <p:nvPr/>
              </p:nvSpPr>
              <p:spPr bwMode="auto">
                <a:xfrm>
                  <a:off x="4484" y="898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T</a:t>
                  </a:r>
                </a:p>
              </p:txBody>
            </p:sp>
            <p:grpSp>
              <p:nvGrpSpPr>
                <p:cNvPr id="120934" name="Group 404"/>
                <p:cNvGrpSpPr>
                  <a:grpSpLocks/>
                </p:cNvGrpSpPr>
                <p:nvPr/>
              </p:nvGrpSpPr>
              <p:grpSpPr bwMode="auto">
                <a:xfrm>
                  <a:off x="2594" y="4022"/>
                  <a:ext cx="1260" cy="1736"/>
                  <a:chOff x="2468" y="4642"/>
                  <a:chExt cx="1050" cy="1612"/>
                </a:xfrm>
              </p:grpSpPr>
              <p:sp>
                <p:nvSpPr>
                  <p:cNvPr id="120949" name="Text Box 405"/>
                  <p:cNvSpPr txBox="1">
                    <a:spLocks noChangeArrowheads="1"/>
                  </p:cNvSpPr>
                  <p:nvPr/>
                </p:nvSpPr>
                <p:spPr bwMode="auto">
                  <a:xfrm>
                    <a:off x="2468" y="4642"/>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MDR</a:t>
                    </a:r>
                  </a:p>
                </p:txBody>
              </p:sp>
              <p:sp>
                <p:nvSpPr>
                  <p:cNvPr id="120950" name="Text Box 406"/>
                  <p:cNvSpPr txBox="1">
                    <a:spLocks noChangeArrowheads="1"/>
                  </p:cNvSpPr>
                  <p:nvPr/>
                </p:nvSpPr>
                <p:spPr bwMode="auto">
                  <a:xfrm>
                    <a:off x="2468" y="5944"/>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MAR</a:t>
                    </a:r>
                  </a:p>
                </p:txBody>
              </p:sp>
              <p:sp>
                <p:nvSpPr>
                  <p:cNvPr id="120951" name="Text Box 407"/>
                  <p:cNvSpPr txBox="1">
                    <a:spLocks noChangeArrowheads="1"/>
                  </p:cNvSpPr>
                  <p:nvPr/>
                </p:nvSpPr>
                <p:spPr bwMode="auto">
                  <a:xfrm>
                    <a:off x="2468" y="4952"/>
                    <a:ext cx="378" cy="992"/>
                  </a:xfrm>
                  <a:prstGeom prst="rect">
                    <a:avLst/>
                  </a:prstGeom>
                  <a:solidFill>
                    <a:srgbClr val="FFFF99"/>
                  </a:solidFill>
                  <a:ln w="19050">
                    <a:solidFill>
                      <a:srgbClr val="000000"/>
                    </a:solidFill>
                    <a:miter lim="800000"/>
                    <a:headEnd/>
                    <a:tailEnd/>
                  </a:ln>
                </p:spPr>
                <p:txBody>
                  <a:bodyPr vert="eaVert" lIns="0" tIns="0" rIns="360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000">
                        <a:latin typeface="Times New Roman" pitchFamily="18" charset="0"/>
                        <a:ea typeface="黑体" pitchFamily="2" charset="-122"/>
                      </a:rPr>
                      <a:t>控制逻辑</a:t>
                    </a:r>
                  </a:p>
                </p:txBody>
              </p:sp>
              <p:sp>
                <p:nvSpPr>
                  <p:cNvPr id="120952" name="Text Box 408"/>
                  <p:cNvSpPr txBox="1">
                    <a:spLocks noChangeArrowheads="1"/>
                  </p:cNvSpPr>
                  <p:nvPr/>
                </p:nvSpPr>
                <p:spPr bwMode="auto">
                  <a:xfrm>
                    <a:off x="2846" y="4952"/>
                    <a:ext cx="672" cy="992"/>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主存</a:t>
                    </a:r>
                  </a:p>
                  <a:p>
                    <a:pPr algn="ctr" eaLnBrk="1" hangingPunct="1">
                      <a:lnSpc>
                        <a:spcPct val="96000"/>
                      </a:lnSpc>
                      <a:spcBef>
                        <a:spcPct val="0"/>
                      </a:spcBef>
                    </a:pPr>
                    <a:r>
                      <a:rPr lang="en-US" altLang="zh-CN" sz="1000" dirty="0">
                        <a:latin typeface="Times New Roman" pitchFamily="18" charset="0"/>
                        <a:ea typeface="黑体" pitchFamily="2" charset="-122"/>
                      </a:rPr>
                      <a:t>MM</a:t>
                    </a:r>
                  </a:p>
                </p:txBody>
              </p:sp>
            </p:grpSp>
            <p:sp>
              <p:nvSpPr>
                <p:cNvPr id="120935" name="Text Box 409"/>
                <p:cNvSpPr txBox="1">
                  <a:spLocks noChangeArrowheads="1"/>
                </p:cNvSpPr>
                <p:nvPr/>
              </p:nvSpPr>
              <p:spPr bwMode="auto">
                <a:xfrm>
                  <a:off x="2594" y="8238"/>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DR</a:t>
                  </a:r>
                </a:p>
              </p:txBody>
            </p:sp>
            <p:sp>
              <p:nvSpPr>
                <p:cNvPr id="120936" name="Text Box 410"/>
                <p:cNvSpPr txBox="1">
                  <a:spLocks noChangeArrowheads="1"/>
                </p:cNvSpPr>
                <p:nvPr/>
              </p:nvSpPr>
              <p:spPr bwMode="auto">
                <a:xfrm>
                  <a:off x="2594" y="9416"/>
                  <a:ext cx="462" cy="806"/>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AR</a:t>
                  </a:r>
                </a:p>
              </p:txBody>
            </p:sp>
            <p:sp>
              <p:nvSpPr>
                <p:cNvPr id="120937" name="Text Box 411"/>
                <p:cNvSpPr txBox="1">
                  <a:spLocks noChangeArrowheads="1"/>
                </p:cNvSpPr>
                <p:nvPr/>
              </p:nvSpPr>
              <p:spPr bwMode="auto">
                <a:xfrm>
                  <a:off x="7928" y="87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a:t>
                  </a:r>
                </a:p>
              </p:txBody>
            </p:sp>
            <p:sp>
              <p:nvSpPr>
                <p:cNvPr id="120938" name="Text Box 412"/>
                <p:cNvSpPr txBox="1">
                  <a:spLocks noChangeArrowheads="1"/>
                </p:cNvSpPr>
                <p:nvPr/>
              </p:nvSpPr>
              <p:spPr bwMode="auto">
                <a:xfrm>
                  <a:off x="4862" y="1084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PC</a:t>
                  </a:r>
                </a:p>
              </p:txBody>
            </p:sp>
            <p:sp>
              <p:nvSpPr>
                <p:cNvPr id="120939" name="Text Box 413"/>
                <p:cNvSpPr txBox="1">
                  <a:spLocks noChangeArrowheads="1"/>
                </p:cNvSpPr>
                <p:nvPr/>
              </p:nvSpPr>
              <p:spPr bwMode="auto">
                <a:xfrm>
                  <a:off x="4862" y="1220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IR</a:t>
                  </a:r>
                </a:p>
              </p:txBody>
            </p:sp>
            <p:sp>
              <p:nvSpPr>
                <p:cNvPr id="120940" name="Text Box 414"/>
                <p:cNvSpPr txBox="1">
                  <a:spLocks noChangeArrowheads="1"/>
                </p:cNvSpPr>
                <p:nvPr/>
              </p:nvSpPr>
              <p:spPr bwMode="auto">
                <a:xfrm>
                  <a:off x="5870" y="11090"/>
                  <a:ext cx="546" cy="744"/>
                </a:xfrm>
                <a:prstGeom prst="rect">
                  <a:avLst/>
                </a:prstGeom>
                <a:solidFill>
                  <a:srgbClr val="FFFF99"/>
                </a:solidFill>
                <a:ln w="19050">
                  <a:solidFill>
                    <a:srgbClr val="000000"/>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PSW</a:t>
                  </a:r>
                </a:p>
              </p:txBody>
            </p:sp>
            <p:sp>
              <p:nvSpPr>
                <p:cNvPr id="120941" name="Text Box 415"/>
                <p:cNvSpPr txBox="1">
                  <a:spLocks noChangeArrowheads="1"/>
                </p:cNvSpPr>
                <p:nvPr/>
              </p:nvSpPr>
              <p:spPr bwMode="auto">
                <a:xfrm>
                  <a:off x="5870" y="12144"/>
                  <a:ext cx="1890" cy="105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微操作</a:t>
                  </a:r>
                </a:p>
                <a:p>
                  <a:pPr algn="ctr" eaLnBrk="1" hangingPunct="1">
                    <a:lnSpc>
                      <a:spcPct val="96000"/>
                    </a:lnSpc>
                    <a:spcBef>
                      <a:spcPct val="0"/>
                    </a:spcBef>
                  </a:pPr>
                  <a:r>
                    <a:rPr lang="zh-CN" altLang="en-US" sz="1000">
                      <a:latin typeface="Times New Roman" pitchFamily="18" charset="0"/>
                      <a:ea typeface="黑体" pitchFamily="2" charset="-122"/>
                    </a:rPr>
                    <a:t>信号发生器</a:t>
                  </a:r>
                </a:p>
              </p:txBody>
            </p:sp>
            <p:sp>
              <p:nvSpPr>
                <p:cNvPr id="120942" name="Text Box 416"/>
                <p:cNvSpPr txBox="1">
                  <a:spLocks noChangeArrowheads="1"/>
                </p:cNvSpPr>
                <p:nvPr/>
              </p:nvSpPr>
              <p:spPr bwMode="auto">
                <a:xfrm>
                  <a:off x="6794" y="11090"/>
                  <a:ext cx="840"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时序</a:t>
                  </a:r>
                </a:p>
                <a:p>
                  <a:pPr algn="ctr" eaLnBrk="1" hangingPunct="1">
                    <a:lnSpc>
                      <a:spcPct val="96000"/>
                    </a:lnSpc>
                    <a:spcBef>
                      <a:spcPct val="0"/>
                    </a:spcBef>
                  </a:pPr>
                  <a:r>
                    <a:rPr lang="zh-CN" altLang="en-US" sz="1000">
                      <a:latin typeface="Times New Roman" pitchFamily="18" charset="0"/>
                      <a:ea typeface="黑体" pitchFamily="2" charset="-122"/>
                    </a:rPr>
                    <a:t>部件</a:t>
                  </a:r>
                </a:p>
              </p:txBody>
            </p:sp>
            <p:sp>
              <p:nvSpPr>
                <p:cNvPr id="120943" name="Text Box 417"/>
                <p:cNvSpPr txBox="1">
                  <a:spLocks noChangeArrowheads="1"/>
                </p:cNvSpPr>
                <p:nvPr/>
              </p:nvSpPr>
              <p:spPr bwMode="auto">
                <a:xfrm>
                  <a:off x="10028" y="6750"/>
                  <a:ext cx="588" cy="434"/>
                </a:xfrm>
                <a:prstGeom prst="rect">
                  <a:avLst/>
                </a:prstGeom>
                <a:solidFill>
                  <a:srgbClr val="FFFF99"/>
                </a:solidFill>
                <a:ln w="19050">
                  <a:solidFill>
                    <a:srgbClr val="000000"/>
                  </a:solidFill>
                  <a:miter lim="800000"/>
                  <a:headEnd/>
                  <a:tailEnd/>
                </a:ln>
              </p:spPr>
              <p:txBody>
                <a:bodyPr lIns="36000" tIns="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CT</a:t>
                  </a:r>
                </a:p>
              </p:txBody>
            </p:sp>
            <p:sp>
              <p:nvSpPr>
                <p:cNvPr id="120944" name="AutoShape 418"/>
                <p:cNvSpPr>
                  <a:spLocks noChangeArrowheads="1"/>
                </p:cNvSpPr>
                <p:nvPr/>
              </p:nvSpPr>
              <p:spPr bwMode="auto">
                <a:xfrm rot="-5400000">
                  <a:off x="1935" y="9693"/>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20945" name="AutoShape 419"/>
                <p:cNvSpPr>
                  <a:spLocks noChangeArrowheads="1"/>
                </p:cNvSpPr>
                <p:nvPr/>
              </p:nvSpPr>
              <p:spPr bwMode="auto">
                <a:xfrm rot="5400000" flipH="1">
                  <a:off x="1956" y="8846"/>
                  <a:ext cx="310" cy="210"/>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20946" name="AutoShape 420"/>
                <p:cNvSpPr>
                  <a:spLocks noChangeArrowheads="1"/>
                </p:cNvSpPr>
                <p:nvPr/>
              </p:nvSpPr>
              <p:spPr bwMode="auto">
                <a:xfrm rot="-5400000">
                  <a:off x="1935" y="8391"/>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120947" name="AutoShape 421"/>
                <p:cNvSpPr>
                  <a:spLocks noChangeArrowheads="1"/>
                </p:cNvSpPr>
                <p:nvPr/>
              </p:nvSpPr>
              <p:spPr bwMode="auto">
                <a:xfrm rot="5400000">
                  <a:off x="6217" y="9079"/>
                  <a:ext cx="1364" cy="79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81 w 21600"/>
                    <a:gd name="T13" fmla="*/ 4195 h 21600"/>
                    <a:gd name="T14" fmla="*/ 17419 w 21600"/>
                    <a:gd name="T15" fmla="*/ 17405 h 21600"/>
                  </a:gdLst>
                  <a:ahLst/>
                  <a:cxnLst>
                    <a:cxn ang="T8">
                      <a:pos x="T0" y="T1"/>
                    </a:cxn>
                    <a:cxn ang="T9">
                      <a:pos x="T2" y="T3"/>
                    </a:cxn>
                    <a:cxn ang="T10">
                      <a:pos x="T4" y="T5"/>
                    </a:cxn>
                    <a:cxn ang="T11">
                      <a:pos x="T6" y="T7"/>
                    </a:cxn>
                  </a:cxnLst>
                  <a:rect l="T12" t="T13" r="T14" b="T15"/>
                  <a:pathLst>
                    <a:path w="21600" h="21600">
                      <a:moveTo>
                        <a:pt x="0" y="0"/>
                      </a:moveTo>
                      <a:lnTo>
                        <a:pt x="4767" y="21600"/>
                      </a:lnTo>
                      <a:lnTo>
                        <a:pt x="16833" y="21600"/>
                      </a:lnTo>
                      <a:lnTo>
                        <a:pt x="21600" y="0"/>
                      </a:lnTo>
                      <a:lnTo>
                        <a:pt x="0" y="0"/>
                      </a:lnTo>
                      <a:close/>
                    </a:path>
                  </a:pathLst>
                </a:custGeom>
                <a:solidFill>
                  <a:srgbClr val="FFFF99"/>
                </a:solidFill>
                <a:ln w="19050">
                  <a:solidFill>
                    <a:srgbClr val="000000"/>
                  </a:solidFill>
                  <a:miter lim="800000"/>
                  <a:headEnd/>
                  <a:tailEnd/>
                </a:ln>
              </p:spPr>
              <p:txBody>
                <a:bodyPr lIns="0" tIns="0" rIns="0" bIns="0"/>
                <a:lstStyle/>
                <a:p>
                  <a:pPr algn="just">
                    <a:lnSpc>
                      <a:spcPct val="96000"/>
                    </a:lnSpc>
                    <a:spcBef>
                      <a:spcPct val="0"/>
                    </a:spcBef>
                  </a:pPr>
                  <a:endParaRPr lang="zh-CN" altLang="en-US" sz="1000">
                    <a:latin typeface="Times New Roman" pitchFamily="18" charset="0"/>
                    <a:ea typeface="黑体" pitchFamily="2" charset="-122"/>
                  </a:endParaRPr>
                </a:p>
                <a:p>
                  <a:pPr algn="just">
                    <a:lnSpc>
                      <a:spcPct val="96000"/>
                    </a:lnSpc>
                    <a:spcBef>
                      <a:spcPct val="0"/>
                    </a:spcBef>
                  </a:pPr>
                  <a:r>
                    <a:rPr lang="en-US" altLang="zh-CN" sz="1000" dirty="0">
                      <a:latin typeface="Times New Roman" pitchFamily="18" charset="0"/>
                      <a:ea typeface="黑体" pitchFamily="2" charset="-122"/>
                    </a:rPr>
                    <a:t>ALU</a:t>
                  </a:r>
                </a:p>
                <a:p>
                  <a:pPr>
                    <a:spcBef>
                      <a:spcPct val="0"/>
                    </a:spcBef>
                  </a:pPr>
                  <a:endParaRPr lang="en-US" altLang="zh-CN" sz="1000" dirty="0">
                    <a:latin typeface="Times New Roman" pitchFamily="18" charset="0"/>
                    <a:ea typeface="黑体" pitchFamily="2" charset="-122"/>
                  </a:endParaRPr>
                </a:p>
              </p:txBody>
            </p:sp>
            <p:sp>
              <p:nvSpPr>
                <p:cNvPr id="120948" name="Text Box 422"/>
                <p:cNvSpPr txBox="1">
                  <a:spLocks noChangeArrowheads="1"/>
                </p:cNvSpPr>
                <p:nvPr/>
              </p:nvSpPr>
              <p:spPr bwMode="auto">
                <a:xfrm>
                  <a:off x="8222" y="11090"/>
                  <a:ext cx="378"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a:t>
                  </a:r>
                </a:p>
                <a:p>
                  <a:pPr algn="ctr" eaLnBrk="1" hangingPunct="1">
                    <a:lnSpc>
                      <a:spcPct val="96000"/>
                    </a:lnSpc>
                    <a:spcBef>
                      <a:spcPct val="0"/>
                    </a:spcBef>
                  </a:pPr>
                  <a:r>
                    <a:rPr lang="zh-CN" altLang="en-US" sz="1000">
                      <a:latin typeface="Times New Roman" pitchFamily="18" charset="0"/>
                      <a:ea typeface="黑体" pitchFamily="2" charset="-122"/>
                    </a:rPr>
                    <a:t>钟</a:t>
                  </a:r>
                </a:p>
              </p:txBody>
            </p:sp>
          </p:grpSp>
          <p:grpSp>
            <p:nvGrpSpPr>
              <p:cNvPr id="120843" name="Group 423"/>
              <p:cNvGrpSpPr>
                <a:grpSpLocks/>
              </p:cNvGrpSpPr>
              <p:nvPr/>
            </p:nvGrpSpPr>
            <p:grpSpPr bwMode="auto">
              <a:xfrm>
                <a:off x="1478" y="4721"/>
                <a:ext cx="8489" cy="9268"/>
                <a:chOff x="2024" y="4750"/>
                <a:chExt cx="9240" cy="10044"/>
              </a:xfrm>
            </p:grpSpPr>
            <p:sp>
              <p:nvSpPr>
                <p:cNvPr id="120853" name="Text Box 424"/>
                <p:cNvSpPr txBox="1">
                  <a:spLocks noChangeArrowheads="1"/>
                </p:cNvSpPr>
                <p:nvPr/>
              </p:nvSpPr>
              <p:spPr bwMode="auto">
                <a:xfrm>
                  <a:off x="10592" y="6734"/>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+1CT</a:t>
                  </a:r>
                  <a:endParaRPr lang="en-US" altLang="zh-CN" sz="1000" dirty="0">
                    <a:latin typeface="Times New Roman" pitchFamily="18" charset="0"/>
                    <a:ea typeface="黑体" pitchFamily="2" charset="-122"/>
                  </a:endParaRPr>
                </a:p>
              </p:txBody>
            </p:sp>
            <p:sp>
              <p:nvSpPr>
                <p:cNvPr id="120854" name="Text Box 425"/>
                <p:cNvSpPr txBox="1">
                  <a:spLocks noChangeArrowheads="1"/>
                </p:cNvSpPr>
                <p:nvPr/>
              </p:nvSpPr>
              <p:spPr bwMode="auto">
                <a:xfrm>
                  <a:off x="10592" y="7850"/>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0→CT</a:t>
                  </a:r>
                  <a:endParaRPr lang="en-US" altLang="zh-CN" sz="1000" dirty="0">
                    <a:latin typeface="Times New Roman" pitchFamily="18" charset="0"/>
                    <a:ea typeface="黑体" pitchFamily="2" charset="-122"/>
                  </a:endParaRPr>
                </a:p>
              </p:txBody>
            </p:sp>
            <p:grpSp>
              <p:nvGrpSpPr>
                <p:cNvPr id="120855" name="Group 426"/>
                <p:cNvGrpSpPr>
                  <a:grpSpLocks/>
                </p:cNvGrpSpPr>
                <p:nvPr/>
              </p:nvGrpSpPr>
              <p:grpSpPr bwMode="auto">
                <a:xfrm>
                  <a:off x="2024" y="4750"/>
                  <a:ext cx="840" cy="620"/>
                  <a:chOff x="1544" y="4270"/>
                  <a:chExt cx="882" cy="620"/>
                </a:xfrm>
              </p:grpSpPr>
              <p:sp>
                <p:nvSpPr>
                  <p:cNvPr id="120918" name="Text Box 427"/>
                  <p:cNvSpPr txBox="1">
                    <a:spLocks noChangeArrowheads="1"/>
                  </p:cNvSpPr>
                  <p:nvPr/>
                </p:nvSpPr>
                <p:spPr bwMode="auto">
                  <a:xfrm>
                    <a:off x="1544" y="427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/MMRD</a:t>
                    </a:r>
                    <a:endParaRPr lang="en-US" altLang="zh-CN" sz="1000" dirty="0">
                      <a:latin typeface="Times New Roman" pitchFamily="18" charset="0"/>
                      <a:ea typeface="黑体" pitchFamily="2" charset="-122"/>
                    </a:endParaRPr>
                  </a:p>
                </p:txBody>
              </p:sp>
              <p:sp>
                <p:nvSpPr>
                  <p:cNvPr id="120919" name="Text Box 428"/>
                  <p:cNvSpPr txBox="1">
                    <a:spLocks noChangeArrowheads="1"/>
                  </p:cNvSpPr>
                  <p:nvPr/>
                </p:nvSpPr>
                <p:spPr bwMode="auto">
                  <a:xfrm>
                    <a:off x="1544" y="458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/MMWR</a:t>
                    </a:r>
                    <a:endParaRPr lang="en-US" altLang="zh-CN" sz="1000" dirty="0">
                      <a:latin typeface="Times New Roman" pitchFamily="18" charset="0"/>
                      <a:ea typeface="黑体" pitchFamily="2" charset="-122"/>
                    </a:endParaRPr>
                  </a:p>
                </p:txBody>
              </p:sp>
            </p:grpSp>
            <p:grpSp>
              <p:nvGrpSpPr>
                <p:cNvPr id="120856" name="Group 429"/>
                <p:cNvGrpSpPr>
                  <a:grpSpLocks/>
                </p:cNvGrpSpPr>
                <p:nvPr/>
              </p:nvGrpSpPr>
              <p:grpSpPr bwMode="auto">
                <a:xfrm>
                  <a:off x="5636" y="5928"/>
                  <a:ext cx="756" cy="1240"/>
                  <a:chOff x="5114" y="5510"/>
                  <a:chExt cx="798" cy="1240"/>
                </a:xfrm>
              </p:grpSpPr>
              <p:sp>
                <p:nvSpPr>
                  <p:cNvPr id="120914" name="Text Box 430"/>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+2SP</a:t>
                    </a:r>
                    <a:endParaRPr lang="en-US" altLang="zh-CN" sz="1000" dirty="0">
                      <a:latin typeface="Times New Roman" pitchFamily="18" charset="0"/>
                      <a:ea typeface="黑体" pitchFamily="2" charset="-122"/>
                    </a:endParaRPr>
                  </a:p>
                </p:txBody>
              </p:sp>
              <p:sp>
                <p:nvSpPr>
                  <p:cNvPr id="120915" name="Text Box 431"/>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-2SP</a:t>
                    </a:r>
                    <a:endParaRPr lang="en-US" altLang="zh-CN" sz="1000" dirty="0">
                      <a:latin typeface="Times New Roman" pitchFamily="18" charset="0"/>
                      <a:ea typeface="黑体" pitchFamily="2" charset="-122"/>
                    </a:endParaRPr>
                  </a:p>
                </p:txBody>
              </p:sp>
              <p:sp>
                <p:nvSpPr>
                  <p:cNvPr id="120916" name="Text Box 432"/>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SPin</a:t>
                    </a:r>
                    <a:endParaRPr lang="en-US" altLang="zh-CN" sz="1000" dirty="0">
                      <a:latin typeface="Times New Roman" pitchFamily="18" charset="0"/>
                      <a:ea typeface="黑体" pitchFamily="2" charset="-122"/>
                    </a:endParaRPr>
                  </a:p>
                </p:txBody>
              </p:sp>
              <p:sp>
                <p:nvSpPr>
                  <p:cNvPr id="120917" name="Text Box 433"/>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SP→IB</a:t>
                    </a:r>
                    <a:endParaRPr lang="en-US" altLang="zh-CN" sz="1000" dirty="0">
                      <a:latin typeface="Times New Roman" pitchFamily="18" charset="0"/>
                      <a:ea typeface="黑体" pitchFamily="2" charset="-122"/>
                    </a:endParaRPr>
                  </a:p>
                </p:txBody>
              </p:sp>
            </p:grpSp>
            <p:sp>
              <p:nvSpPr>
                <p:cNvPr id="120857" name="Text Box 434"/>
                <p:cNvSpPr txBox="1">
                  <a:spLocks noChangeArrowheads="1"/>
                </p:cNvSpPr>
                <p:nvPr/>
              </p:nvSpPr>
              <p:spPr bwMode="auto">
                <a:xfrm>
                  <a:off x="6980" y="611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BPin</a:t>
                  </a:r>
                  <a:endParaRPr lang="en-US" altLang="zh-CN" sz="1000" dirty="0">
                    <a:latin typeface="Times New Roman" pitchFamily="18" charset="0"/>
                    <a:ea typeface="黑体" pitchFamily="2" charset="-122"/>
                  </a:endParaRPr>
                </a:p>
              </p:txBody>
            </p:sp>
            <p:sp>
              <p:nvSpPr>
                <p:cNvPr id="120858" name="Text Box 435"/>
                <p:cNvSpPr txBox="1">
                  <a:spLocks noChangeArrowheads="1"/>
                </p:cNvSpPr>
                <p:nvPr/>
              </p:nvSpPr>
              <p:spPr bwMode="auto">
                <a:xfrm>
                  <a:off x="6980" y="64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BP→IB</a:t>
                  </a:r>
                  <a:endParaRPr lang="en-US" altLang="zh-CN" sz="1000" dirty="0">
                    <a:latin typeface="Times New Roman" pitchFamily="18" charset="0"/>
                    <a:ea typeface="黑体" pitchFamily="2" charset="-122"/>
                  </a:endParaRPr>
                </a:p>
              </p:txBody>
            </p:sp>
            <p:grpSp>
              <p:nvGrpSpPr>
                <p:cNvPr id="120859" name="Group 436"/>
                <p:cNvGrpSpPr>
                  <a:grpSpLocks/>
                </p:cNvGrpSpPr>
                <p:nvPr/>
              </p:nvGrpSpPr>
              <p:grpSpPr bwMode="auto">
                <a:xfrm>
                  <a:off x="8408" y="5928"/>
                  <a:ext cx="756" cy="1240"/>
                  <a:chOff x="5114" y="5510"/>
                  <a:chExt cx="798" cy="1240"/>
                </a:xfrm>
              </p:grpSpPr>
              <p:sp>
                <p:nvSpPr>
                  <p:cNvPr id="120910" name="Text Box 437"/>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+2DI</a:t>
                    </a:r>
                    <a:endParaRPr lang="en-US" altLang="zh-CN" sz="1000" dirty="0">
                      <a:latin typeface="Times New Roman" pitchFamily="18" charset="0"/>
                      <a:ea typeface="黑体" pitchFamily="2" charset="-122"/>
                    </a:endParaRPr>
                  </a:p>
                </p:txBody>
              </p:sp>
              <p:sp>
                <p:nvSpPr>
                  <p:cNvPr id="120911" name="Text Box 438"/>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-2DI</a:t>
                    </a:r>
                    <a:endParaRPr lang="en-US" altLang="zh-CN" sz="1000" dirty="0">
                      <a:latin typeface="Times New Roman" pitchFamily="18" charset="0"/>
                      <a:ea typeface="黑体" pitchFamily="2" charset="-122"/>
                    </a:endParaRPr>
                  </a:p>
                </p:txBody>
              </p:sp>
              <p:sp>
                <p:nvSpPr>
                  <p:cNvPr id="120912" name="Text Box 439"/>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DIin</a:t>
                    </a:r>
                    <a:endParaRPr lang="en-US" altLang="zh-CN" sz="1000" dirty="0">
                      <a:latin typeface="Times New Roman" pitchFamily="18" charset="0"/>
                      <a:ea typeface="黑体" pitchFamily="2" charset="-122"/>
                    </a:endParaRPr>
                  </a:p>
                </p:txBody>
              </p:sp>
              <p:sp>
                <p:nvSpPr>
                  <p:cNvPr id="120913" name="Text Box 440"/>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DI→IB</a:t>
                    </a:r>
                    <a:endParaRPr lang="en-US" altLang="zh-CN" sz="1000" dirty="0">
                      <a:latin typeface="Times New Roman" pitchFamily="18" charset="0"/>
                      <a:ea typeface="黑体" pitchFamily="2" charset="-122"/>
                    </a:endParaRPr>
                  </a:p>
                </p:txBody>
              </p:sp>
            </p:grpSp>
            <p:grpSp>
              <p:nvGrpSpPr>
                <p:cNvPr id="120860" name="Group 441"/>
                <p:cNvGrpSpPr>
                  <a:grpSpLocks/>
                </p:cNvGrpSpPr>
                <p:nvPr/>
              </p:nvGrpSpPr>
              <p:grpSpPr bwMode="auto">
                <a:xfrm>
                  <a:off x="9794" y="5928"/>
                  <a:ext cx="756" cy="1240"/>
                  <a:chOff x="5114" y="5510"/>
                  <a:chExt cx="798" cy="1240"/>
                </a:xfrm>
              </p:grpSpPr>
              <p:sp>
                <p:nvSpPr>
                  <p:cNvPr id="120906" name="Text Box 442"/>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+2SI</a:t>
                    </a:r>
                    <a:endParaRPr lang="en-US" altLang="zh-CN" sz="1000" dirty="0">
                      <a:latin typeface="Times New Roman" pitchFamily="18" charset="0"/>
                      <a:ea typeface="黑体" pitchFamily="2" charset="-122"/>
                    </a:endParaRPr>
                  </a:p>
                </p:txBody>
              </p:sp>
              <p:sp>
                <p:nvSpPr>
                  <p:cNvPr id="120907" name="Text Box 443"/>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-2SI</a:t>
                    </a:r>
                    <a:endParaRPr lang="en-US" altLang="zh-CN" sz="1000" dirty="0">
                      <a:latin typeface="Times New Roman" pitchFamily="18" charset="0"/>
                      <a:ea typeface="黑体" pitchFamily="2" charset="-122"/>
                    </a:endParaRPr>
                  </a:p>
                </p:txBody>
              </p:sp>
              <p:sp>
                <p:nvSpPr>
                  <p:cNvPr id="120908" name="Text Box 444"/>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SIin</a:t>
                    </a:r>
                    <a:endParaRPr lang="en-US" altLang="zh-CN" sz="1000" dirty="0">
                      <a:latin typeface="Times New Roman" pitchFamily="18" charset="0"/>
                      <a:ea typeface="黑体" pitchFamily="2" charset="-122"/>
                    </a:endParaRPr>
                  </a:p>
                </p:txBody>
              </p:sp>
              <p:sp>
                <p:nvSpPr>
                  <p:cNvPr id="120909" name="Text Box 445"/>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SI→IB</a:t>
                    </a:r>
                    <a:endParaRPr lang="en-US" altLang="zh-CN" sz="1000" dirty="0">
                      <a:latin typeface="Times New Roman" pitchFamily="18" charset="0"/>
                      <a:ea typeface="黑体" pitchFamily="2" charset="-122"/>
                    </a:endParaRPr>
                  </a:p>
                </p:txBody>
              </p:sp>
            </p:grpSp>
            <p:grpSp>
              <p:nvGrpSpPr>
                <p:cNvPr id="120861" name="Group 446"/>
                <p:cNvGrpSpPr>
                  <a:grpSpLocks/>
                </p:cNvGrpSpPr>
                <p:nvPr/>
              </p:nvGrpSpPr>
              <p:grpSpPr bwMode="auto">
                <a:xfrm>
                  <a:off x="5594" y="7788"/>
                  <a:ext cx="756" cy="620"/>
                  <a:chOff x="5114" y="7308"/>
                  <a:chExt cx="756" cy="620"/>
                </a:xfrm>
              </p:grpSpPr>
              <p:sp>
                <p:nvSpPr>
                  <p:cNvPr id="120904" name="Text Box 447"/>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AXin</a:t>
                    </a:r>
                    <a:endParaRPr lang="en-US" altLang="zh-CN" sz="1000" dirty="0">
                      <a:latin typeface="Times New Roman" pitchFamily="18" charset="0"/>
                      <a:ea typeface="黑体" pitchFamily="2" charset="-122"/>
                    </a:endParaRPr>
                  </a:p>
                </p:txBody>
              </p:sp>
              <p:sp>
                <p:nvSpPr>
                  <p:cNvPr id="120905" name="Text Box 448"/>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AX→IB</a:t>
                    </a:r>
                    <a:endParaRPr lang="en-US" altLang="zh-CN" sz="1000" dirty="0">
                      <a:latin typeface="Times New Roman" pitchFamily="18" charset="0"/>
                      <a:ea typeface="黑体" pitchFamily="2" charset="-122"/>
                    </a:endParaRPr>
                  </a:p>
                </p:txBody>
              </p:sp>
            </p:grpSp>
            <p:grpSp>
              <p:nvGrpSpPr>
                <p:cNvPr id="120862" name="Group 449"/>
                <p:cNvGrpSpPr>
                  <a:grpSpLocks/>
                </p:cNvGrpSpPr>
                <p:nvPr/>
              </p:nvGrpSpPr>
              <p:grpSpPr bwMode="auto">
                <a:xfrm>
                  <a:off x="6980" y="7788"/>
                  <a:ext cx="756" cy="620"/>
                  <a:chOff x="5114" y="7308"/>
                  <a:chExt cx="756" cy="620"/>
                </a:xfrm>
              </p:grpSpPr>
              <p:sp>
                <p:nvSpPr>
                  <p:cNvPr id="120902" name="Text Box 450"/>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BXin</a:t>
                    </a:r>
                    <a:endParaRPr lang="en-US" altLang="zh-CN" sz="1000" dirty="0">
                      <a:latin typeface="Times New Roman" pitchFamily="18" charset="0"/>
                      <a:ea typeface="黑体" pitchFamily="2" charset="-122"/>
                    </a:endParaRPr>
                  </a:p>
                </p:txBody>
              </p:sp>
              <p:sp>
                <p:nvSpPr>
                  <p:cNvPr id="120903" name="Text Box 451"/>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BX→IB</a:t>
                    </a:r>
                    <a:endParaRPr lang="en-US" altLang="zh-CN" sz="1000" dirty="0">
                      <a:latin typeface="Times New Roman" pitchFamily="18" charset="0"/>
                      <a:ea typeface="黑体" pitchFamily="2" charset="-122"/>
                    </a:endParaRPr>
                  </a:p>
                </p:txBody>
              </p:sp>
            </p:grpSp>
            <p:grpSp>
              <p:nvGrpSpPr>
                <p:cNvPr id="120863" name="Group 452"/>
                <p:cNvGrpSpPr>
                  <a:grpSpLocks/>
                </p:cNvGrpSpPr>
                <p:nvPr/>
              </p:nvGrpSpPr>
              <p:grpSpPr bwMode="auto">
                <a:xfrm>
                  <a:off x="9710" y="7788"/>
                  <a:ext cx="756" cy="620"/>
                  <a:chOff x="5114" y="7308"/>
                  <a:chExt cx="756" cy="620"/>
                </a:xfrm>
              </p:grpSpPr>
              <p:sp>
                <p:nvSpPr>
                  <p:cNvPr id="120900" name="Text Box 453"/>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DXin</a:t>
                    </a:r>
                    <a:endParaRPr lang="en-US" altLang="zh-CN" sz="1000" dirty="0">
                      <a:latin typeface="Times New Roman" pitchFamily="18" charset="0"/>
                      <a:ea typeface="黑体" pitchFamily="2" charset="-122"/>
                    </a:endParaRPr>
                  </a:p>
                </p:txBody>
              </p:sp>
              <p:sp>
                <p:nvSpPr>
                  <p:cNvPr id="120901" name="Text Box 454"/>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DX→IB</a:t>
                    </a:r>
                    <a:endParaRPr lang="en-US" altLang="zh-CN" sz="1000" dirty="0">
                      <a:latin typeface="Times New Roman" pitchFamily="18" charset="0"/>
                      <a:ea typeface="黑体" pitchFamily="2" charset="-122"/>
                    </a:endParaRPr>
                  </a:p>
                </p:txBody>
              </p:sp>
            </p:grpSp>
            <p:sp>
              <p:nvSpPr>
                <p:cNvPr id="120864" name="Text Box 455"/>
                <p:cNvSpPr txBox="1">
                  <a:spLocks noChangeArrowheads="1"/>
                </p:cNvSpPr>
                <p:nvPr/>
              </p:nvSpPr>
              <p:spPr bwMode="auto">
                <a:xfrm>
                  <a:off x="8366" y="809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CXin</a:t>
                  </a:r>
                  <a:endParaRPr lang="en-US" altLang="zh-CN" sz="1000" dirty="0">
                    <a:latin typeface="Times New Roman" pitchFamily="18" charset="0"/>
                    <a:ea typeface="黑体" pitchFamily="2" charset="-122"/>
                  </a:endParaRPr>
                </a:p>
              </p:txBody>
            </p:sp>
            <p:sp>
              <p:nvSpPr>
                <p:cNvPr id="120865" name="Text Box 456"/>
                <p:cNvSpPr txBox="1">
                  <a:spLocks noChangeArrowheads="1"/>
                </p:cNvSpPr>
                <p:nvPr/>
              </p:nvSpPr>
              <p:spPr bwMode="auto">
                <a:xfrm>
                  <a:off x="8366" y="778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CX→IB</a:t>
                  </a:r>
                  <a:endParaRPr lang="en-US" altLang="zh-CN" sz="1000" dirty="0">
                    <a:latin typeface="Times New Roman" pitchFamily="18" charset="0"/>
                    <a:ea typeface="黑体" pitchFamily="2" charset="-122"/>
                  </a:endParaRPr>
                </a:p>
              </p:txBody>
            </p:sp>
            <p:sp>
              <p:nvSpPr>
                <p:cNvPr id="120866" name="Text Box 457"/>
                <p:cNvSpPr txBox="1">
                  <a:spLocks noChangeArrowheads="1"/>
                </p:cNvSpPr>
                <p:nvPr/>
              </p:nvSpPr>
              <p:spPr bwMode="auto">
                <a:xfrm>
                  <a:off x="8324" y="8408"/>
                  <a:ext cx="7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-1CX</a:t>
                  </a:r>
                  <a:endParaRPr lang="en-US" altLang="zh-CN" sz="1000" dirty="0">
                    <a:latin typeface="Times New Roman" pitchFamily="18" charset="0"/>
                    <a:ea typeface="黑体" pitchFamily="2" charset="-122"/>
                  </a:endParaRPr>
                </a:p>
              </p:txBody>
            </p:sp>
            <p:sp>
              <p:nvSpPr>
                <p:cNvPr id="120867" name="Text Box 458"/>
                <p:cNvSpPr txBox="1">
                  <a:spLocks noChangeArrowheads="1"/>
                </p:cNvSpPr>
                <p:nvPr/>
              </p:nvSpPr>
              <p:spPr bwMode="auto">
                <a:xfrm>
                  <a:off x="3620" y="853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DRin</a:t>
                  </a:r>
                  <a:endParaRPr lang="en-US" altLang="zh-CN" sz="1000" dirty="0">
                    <a:latin typeface="Times New Roman" pitchFamily="18" charset="0"/>
                    <a:ea typeface="黑体" pitchFamily="2" charset="-122"/>
                  </a:endParaRPr>
                </a:p>
              </p:txBody>
            </p:sp>
            <p:sp>
              <p:nvSpPr>
                <p:cNvPr id="120868" name="Text Box 459"/>
                <p:cNvSpPr txBox="1">
                  <a:spLocks noChangeArrowheads="1"/>
                </p:cNvSpPr>
                <p:nvPr/>
              </p:nvSpPr>
              <p:spPr bwMode="auto">
                <a:xfrm>
                  <a:off x="3578" y="9400"/>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DR→IB</a:t>
                  </a:r>
                  <a:endParaRPr lang="en-US" altLang="zh-CN" sz="1000" dirty="0">
                    <a:latin typeface="Times New Roman" pitchFamily="18" charset="0"/>
                    <a:ea typeface="黑体" pitchFamily="2" charset="-122"/>
                  </a:endParaRPr>
                </a:p>
              </p:txBody>
            </p:sp>
            <p:sp>
              <p:nvSpPr>
                <p:cNvPr id="120869" name="Text Box 460"/>
                <p:cNvSpPr txBox="1">
                  <a:spLocks noChangeArrowheads="1"/>
                </p:cNvSpPr>
                <p:nvPr/>
              </p:nvSpPr>
              <p:spPr bwMode="auto">
                <a:xfrm>
                  <a:off x="4376" y="1138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PC→IB</a:t>
                  </a:r>
                  <a:endParaRPr lang="en-US" altLang="zh-CN" sz="1000" dirty="0">
                    <a:latin typeface="Times New Roman" pitchFamily="18" charset="0"/>
                    <a:ea typeface="黑体" pitchFamily="2" charset="-122"/>
                  </a:endParaRPr>
                </a:p>
              </p:txBody>
            </p:sp>
            <p:sp>
              <p:nvSpPr>
                <p:cNvPr id="120870" name="Text Box 461"/>
                <p:cNvSpPr txBox="1">
                  <a:spLocks noChangeArrowheads="1"/>
                </p:cNvSpPr>
                <p:nvPr/>
              </p:nvSpPr>
              <p:spPr bwMode="auto">
                <a:xfrm>
                  <a:off x="4376" y="118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0→PC</a:t>
                  </a:r>
                  <a:endParaRPr lang="en-US" altLang="zh-CN" sz="1000" dirty="0">
                    <a:latin typeface="Times New Roman" pitchFamily="18" charset="0"/>
                    <a:ea typeface="黑体" pitchFamily="2" charset="-122"/>
                  </a:endParaRPr>
                </a:p>
              </p:txBody>
            </p:sp>
            <p:sp>
              <p:nvSpPr>
                <p:cNvPr id="120871" name="Text Box 462"/>
                <p:cNvSpPr txBox="1">
                  <a:spLocks noChangeArrowheads="1"/>
                </p:cNvSpPr>
                <p:nvPr/>
              </p:nvSpPr>
              <p:spPr bwMode="auto">
                <a:xfrm>
                  <a:off x="4376" y="1212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+2PC</a:t>
                  </a:r>
                  <a:endParaRPr lang="en-US" altLang="zh-CN" sz="1000" dirty="0">
                    <a:latin typeface="Times New Roman" pitchFamily="18" charset="0"/>
                    <a:ea typeface="黑体" pitchFamily="2" charset="-122"/>
                  </a:endParaRPr>
                </a:p>
              </p:txBody>
            </p:sp>
            <p:sp>
              <p:nvSpPr>
                <p:cNvPr id="120872" name="Text Box 463"/>
                <p:cNvSpPr txBox="1">
                  <a:spLocks noChangeArrowheads="1"/>
                </p:cNvSpPr>
                <p:nvPr/>
              </p:nvSpPr>
              <p:spPr bwMode="auto">
                <a:xfrm>
                  <a:off x="4376" y="1107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PCin</a:t>
                  </a:r>
                  <a:endParaRPr lang="en-US" altLang="zh-CN" sz="1000" dirty="0">
                    <a:latin typeface="Times New Roman" pitchFamily="18" charset="0"/>
                    <a:ea typeface="黑体" pitchFamily="2" charset="-122"/>
                  </a:endParaRPr>
                </a:p>
              </p:txBody>
            </p:sp>
            <p:sp>
              <p:nvSpPr>
                <p:cNvPr id="120873" name="Text Box 464"/>
                <p:cNvSpPr txBox="1">
                  <a:spLocks noChangeArrowheads="1"/>
                </p:cNvSpPr>
                <p:nvPr/>
              </p:nvSpPr>
              <p:spPr bwMode="auto">
                <a:xfrm>
                  <a:off x="4376" y="126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IRin</a:t>
                  </a:r>
                  <a:endParaRPr lang="en-US" altLang="zh-CN" sz="1000" dirty="0">
                    <a:latin typeface="Times New Roman" pitchFamily="18" charset="0"/>
                    <a:ea typeface="黑体" pitchFamily="2" charset="-122"/>
                  </a:endParaRPr>
                </a:p>
              </p:txBody>
            </p:sp>
            <p:sp>
              <p:nvSpPr>
                <p:cNvPr id="120874" name="Text Box 465"/>
                <p:cNvSpPr txBox="1">
                  <a:spLocks noChangeArrowheads="1"/>
                </p:cNvSpPr>
                <p:nvPr/>
              </p:nvSpPr>
              <p:spPr bwMode="auto">
                <a:xfrm>
                  <a:off x="5384" y="12190"/>
                  <a:ext cx="9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PSW→IB</a:t>
                  </a:r>
                  <a:endParaRPr lang="en-US" altLang="zh-CN" sz="1000" dirty="0">
                    <a:latin typeface="Times New Roman" pitchFamily="18" charset="0"/>
                    <a:ea typeface="黑体" pitchFamily="2" charset="-122"/>
                  </a:endParaRPr>
                </a:p>
              </p:txBody>
            </p:sp>
            <p:sp>
              <p:nvSpPr>
                <p:cNvPr id="120875" name="Text Box 466"/>
                <p:cNvSpPr txBox="1">
                  <a:spLocks noChangeArrowheads="1"/>
                </p:cNvSpPr>
                <p:nvPr/>
              </p:nvSpPr>
              <p:spPr bwMode="auto">
                <a:xfrm>
                  <a:off x="5846" y="11074"/>
                  <a:ext cx="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PSWin</a:t>
                  </a:r>
                  <a:endParaRPr lang="en-US" altLang="zh-CN" sz="1000" dirty="0">
                    <a:latin typeface="Times New Roman" pitchFamily="18" charset="0"/>
                    <a:ea typeface="黑体" pitchFamily="2" charset="-122"/>
                  </a:endParaRPr>
                </a:p>
              </p:txBody>
            </p:sp>
            <p:sp>
              <p:nvSpPr>
                <p:cNvPr id="120876" name="Text Box 467"/>
                <p:cNvSpPr txBox="1">
                  <a:spLocks noChangeArrowheads="1"/>
                </p:cNvSpPr>
                <p:nvPr/>
              </p:nvSpPr>
              <p:spPr bwMode="auto">
                <a:xfrm>
                  <a:off x="3620" y="1045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ARin</a:t>
                  </a:r>
                  <a:endParaRPr lang="en-US" altLang="zh-CN" sz="1000" dirty="0">
                    <a:latin typeface="Times New Roman" pitchFamily="18" charset="0"/>
                    <a:ea typeface="黑体" pitchFamily="2" charset="-122"/>
                  </a:endParaRPr>
                </a:p>
              </p:txBody>
            </p:sp>
            <p:sp>
              <p:nvSpPr>
                <p:cNvPr id="120877" name="Text Box 468"/>
                <p:cNvSpPr txBox="1">
                  <a:spLocks noChangeArrowheads="1"/>
                </p:cNvSpPr>
                <p:nvPr/>
              </p:nvSpPr>
              <p:spPr bwMode="auto">
                <a:xfrm>
                  <a:off x="2192" y="8470"/>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DR→DB</a:t>
                  </a:r>
                  <a:endParaRPr lang="en-US" altLang="zh-CN" sz="1000" dirty="0">
                    <a:latin typeface="Times New Roman" pitchFamily="18" charset="0"/>
                    <a:ea typeface="黑体" pitchFamily="2" charset="-122"/>
                  </a:endParaRPr>
                </a:p>
              </p:txBody>
            </p:sp>
            <p:sp>
              <p:nvSpPr>
                <p:cNvPr id="120878" name="Text Box 469"/>
                <p:cNvSpPr txBox="1">
                  <a:spLocks noChangeArrowheads="1"/>
                </p:cNvSpPr>
                <p:nvPr/>
              </p:nvSpPr>
              <p:spPr bwMode="auto">
                <a:xfrm>
                  <a:off x="2192" y="9648"/>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DB→DR</a:t>
                  </a:r>
                  <a:endParaRPr lang="en-US" altLang="zh-CN" sz="1000" dirty="0">
                    <a:latin typeface="Times New Roman" pitchFamily="18" charset="0"/>
                    <a:ea typeface="黑体" pitchFamily="2" charset="-122"/>
                  </a:endParaRPr>
                </a:p>
              </p:txBody>
            </p:sp>
            <p:sp>
              <p:nvSpPr>
                <p:cNvPr id="120879" name="Text Box 470"/>
                <p:cNvSpPr txBox="1">
                  <a:spLocks noChangeArrowheads="1"/>
                </p:cNvSpPr>
                <p:nvPr/>
              </p:nvSpPr>
              <p:spPr bwMode="auto">
                <a:xfrm>
                  <a:off x="2192" y="10516"/>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AR→AB</a:t>
                  </a:r>
                  <a:endParaRPr lang="en-US" altLang="zh-CN" sz="1000" dirty="0">
                    <a:latin typeface="Times New Roman" pitchFamily="18" charset="0"/>
                    <a:ea typeface="黑体" pitchFamily="2" charset="-122"/>
                  </a:endParaRPr>
                </a:p>
              </p:txBody>
            </p:sp>
            <p:grpSp>
              <p:nvGrpSpPr>
                <p:cNvPr id="120880" name="Group 471"/>
                <p:cNvGrpSpPr>
                  <a:grpSpLocks/>
                </p:cNvGrpSpPr>
                <p:nvPr/>
              </p:nvGrpSpPr>
              <p:grpSpPr bwMode="auto">
                <a:xfrm>
                  <a:off x="5678" y="9214"/>
                  <a:ext cx="756" cy="620"/>
                  <a:chOff x="5114" y="7308"/>
                  <a:chExt cx="756" cy="620"/>
                </a:xfrm>
              </p:grpSpPr>
              <p:sp>
                <p:nvSpPr>
                  <p:cNvPr id="120898" name="Text Box 472"/>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Tin</a:t>
                    </a:r>
                    <a:endParaRPr lang="en-US" altLang="zh-CN" sz="1000" dirty="0">
                      <a:latin typeface="Times New Roman" pitchFamily="18" charset="0"/>
                      <a:ea typeface="黑体" pitchFamily="2" charset="-122"/>
                    </a:endParaRPr>
                  </a:p>
                </p:txBody>
              </p:sp>
              <p:sp>
                <p:nvSpPr>
                  <p:cNvPr id="120899" name="Text Box 473"/>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T→IB</a:t>
                    </a:r>
                    <a:endParaRPr lang="en-US" altLang="zh-CN" sz="1000" dirty="0">
                      <a:latin typeface="Times New Roman" pitchFamily="18" charset="0"/>
                      <a:ea typeface="黑体" pitchFamily="2" charset="-122"/>
                    </a:endParaRPr>
                  </a:p>
                </p:txBody>
              </p:sp>
            </p:grpSp>
            <p:sp>
              <p:nvSpPr>
                <p:cNvPr id="120881" name="Text Box 474"/>
                <p:cNvSpPr txBox="1">
                  <a:spLocks noChangeArrowheads="1"/>
                </p:cNvSpPr>
                <p:nvPr/>
              </p:nvSpPr>
              <p:spPr bwMode="auto">
                <a:xfrm>
                  <a:off x="5678" y="1008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0→T</a:t>
                  </a:r>
                  <a:endParaRPr lang="en-US" altLang="zh-CN" sz="1000" dirty="0">
                    <a:latin typeface="Times New Roman" pitchFamily="18" charset="0"/>
                    <a:ea typeface="黑体" pitchFamily="2" charset="-122"/>
                  </a:endParaRPr>
                </a:p>
              </p:txBody>
            </p:sp>
            <p:sp>
              <p:nvSpPr>
                <p:cNvPr id="120882" name="Text Box 475"/>
                <p:cNvSpPr txBox="1">
                  <a:spLocks noChangeArrowheads="1"/>
                </p:cNvSpPr>
                <p:nvPr/>
              </p:nvSpPr>
              <p:spPr bwMode="auto">
                <a:xfrm>
                  <a:off x="4712" y="8966"/>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SAR  RCR</a:t>
                  </a:r>
                  <a:endParaRPr lang="en-US" altLang="zh-CN" sz="1000" dirty="0">
                    <a:latin typeface="Times New Roman" pitchFamily="18" charset="0"/>
                    <a:ea typeface="黑体" pitchFamily="2" charset="-122"/>
                  </a:endParaRPr>
                </a:p>
              </p:txBody>
            </p:sp>
            <p:sp>
              <p:nvSpPr>
                <p:cNvPr id="120883" name="Text Box 476"/>
                <p:cNvSpPr txBox="1">
                  <a:spLocks noChangeArrowheads="1"/>
                </p:cNvSpPr>
                <p:nvPr/>
              </p:nvSpPr>
              <p:spPr bwMode="auto">
                <a:xfrm>
                  <a:off x="4712" y="10454"/>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SAL  RCL</a:t>
                  </a:r>
                  <a:endParaRPr lang="en-US" altLang="zh-CN" sz="1000" dirty="0">
                    <a:latin typeface="Times New Roman" pitchFamily="18" charset="0"/>
                    <a:ea typeface="黑体" pitchFamily="2" charset="-122"/>
                  </a:endParaRPr>
                </a:p>
              </p:txBody>
            </p:sp>
            <p:sp>
              <p:nvSpPr>
                <p:cNvPr id="120884" name="Text Box 477"/>
                <p:cNvSpPr txBox="1">
                  <a:spLocks noChangeArrowheads="1"/>
                </p:cNvSpPr>
                <p:nvPr/>
              </p:nvSpPr>
              <p:spPr bwMode="auto">
                <a:xfrm>
                  <a:off x="8072" y="8780"/>
                  <a:ext cx="1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NEG  NOT</a:t>
                  </a:r>
                  <a:endParaRPr lang="en-US" altLang="zh-CN" sz="1000" dirty="0">
                    <a:latin typeface="Times New Roman" pitchFamily="18" charset="0"/>
                    <a:ea typeface="黑体" pitchFamily="2" charset="-122"/>
                  </a:endParaRPr>
                </a:p>
              </p:txBody>
            </p:sp>
            <p:sp>
              <p:nvSpPr>
                <p:cNvPr id="120885" name="Text Box 478"/>
                <p:cNvSpPr txBox="1">
                  <a:spLocks noChangeArrowheads="1"/>
                </p:cNvSpPr>
                <p:nvPr/>
              </p:nvSpPr>
              <p:spPr bwMode="auto">
                <a:xfrm>
                  <a:off x="7820" y="10082"/>
                  <a:ext cx="155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+1S      -1S</a:t>
                  </a:r>
                  <a:endParaRPr lang="en-US" altLang="zh-CN" sz="1000" dirty="0">
                    <a:latin typeface="Times New Roman" pitchFamily="18" charset="0"/>
                    <a:ea typeface="黑体" pitchFamily="2" charset="-122"/>
                  </a:endParaRPr>
                </a:p>
              </p:txBody>
            </p:sp>
            <p:sp>
              <p:nvSpPr>
                <p:cNvPr id="120886" name="Text Box 479"/>
                <p:cNvSpPr txBox="1">
                  <a:spLocks noChangeArrowheads="1"/>
                </p:cNvSpPr>
                <p:nvPr/>
              </p:nvSpPr>
              <p:spPr bwMode="auto">
                <a:xfrm>
                  <a:off x="9122" y="977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Sin</a:t>
                  </a:r>
                  <a:endParaRPr lang="en-US" altLang="zh-CN" sz="1000" dirty="0">
                    <a:latin typeface="Times New Roman" pitchFamily="18" charset="0"/>
                    <a:ea typeface="黑体" pitchFamily="2" charset="-122"/>
                  </a:endParaRPr>
                </a:p>
              </p:txBody>
            </p:sp>
            <p:sp>
              <p:nvSpPr>
                <p:cNvPr id="120887" name="Text Box 480"/>
                <p:cNvSpPr txBox="1">
                  <a:spLocks noChangeArrowheads="1"/>
                </p:cNvSpPr>
                <p:nvPr/>
              </p:nvSpPr>
              <p:spPr bwMode="auto">
                <a:xfrm>
                  <a:off x="9122" y="9276"/>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S→IB</a:t>
                  </a:r>
                  <a:endParaRPr lang="en-US" altLang="zh-CN" sz="1000" dirty="0">
                    <a:latin typeface="Times New Roman" pitchFamily="18" charset="0"/>
                    <a:ea typeface="黑体" pitchFamily="2" charset="-122"/>
                  </a:endParaRPr>
                </a:p>
              </p:txBody>
            </p:sp>
            <p:sp>
              <p:nvSpPr>
                <p:cNvPr id="120888" name="Text Box 481"/>
                <p:cNvSpPr txBox="1">
                  <a:spLocks noChangeArrowheads="1"/>
                </p:cNvSpPr>
                <p:nvPr/>
              </p:nvSpPr>
              <p:spPr bwMode="auto">
                <a:xfrm>
                  <a:off x="6686"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ADD</a:t>
                  </a:r>
                  <a:endParaRPr lang="en-US" altLang="zh-CN" sz="1000" dirty="0">
                    <a:latin typeface="Times New Roman" pitchFamily="18" charset="0"/>
                    <a:ea typeface="黑体" pitchFamily="2" charset="-122"/>
                  </a:endParaRPr>
                </a:p>
              </p:txBody>
            </p:sp>
            <p:sp>
              <p:nvSpPr>
                <p:cNvPr id="120889" name="Text Box 482"/>
                <p:cNvSpPr txBox="1">
                  <a:spLocks noChangeArrowheads="1"/>
                </p:cNvSpPr>
                <p:nvPr/>
              </p:nvSpPr>
              <p:spPr bwMode="auto">
                <a:xfrm>
                  <a:off x="6926" y="10702"/>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SUB</a:t>
                  </a:r>
                  <a:endParaRPr lang="en-US" altLang="zh-CN" sz="1000" dirty="0">
                    <a:latin typeface="Times New Roman" pitchFamily="18" charset="0"/>
                    <a:ea typeface="黑体" pitchFamily="2" charset="-122"/>
                  </a:endParaRPr>
                </a:p>
              </p:txBody>
            </p:sp>
            <p:sp>
              <p:nvSpPr>
                <p:cNvPr id="120890" name="Text Box 483"/>
                <p:cNvSpPr txBox="1">
                  <a:spLocks noChangeArrowheads="1"/>
                </p:cNvSpPr>
                <p:nvPr/>
              </p:nvSpPr>
              <p:spPr bwMode="auto">
                <a:xfrm>
                  <a:off x="7400" y="1088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XOR</a:t>
                  </a:r>
                  <a:endParaRPr lang="en-US" altLang="zh-CN" sz="1000" dirty="0">
                    <a:latin typeface="Times New Roman" pitchFamily="18" charset="0"/>
                    <a:ea typeface="黑体" pitchFamily="2" charset="-122"/>
                  </a:endParaRPr>
                </a:p>
              </p:txBody>
            </p:sp>
            <p:sp>
              <p:nvSpPr>
                <p:cNvPr id="120891" name="Text Box 484"/>
                <p:cNvSpPr txBox="1">
                  <a:spLocks noChangeArrowheads="1"/>
                </p:cNvSpPr>
                <p:nvPr/>
              </p:nvSpPr>
              <p:spPr bwMode="auto">
                <a:xfrm>
                  <a:off x="7148"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120892" name="Text Box 485"/>
                <p:cNvSpPr txBox="1">
                  <a:spLocks noChangeArrowheads="1"/>
                </p:cNvSpPr>
                <p:nvPr/>
              </p:nvSpPr>
              <p:spPr bwMode="auto">
                <a:xfrm>
                  <a:off x="6938" y="1367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120893" name="Text Box 486"/>
                <p:cNvSpPr txBox="1">
                  <a:spLocks noChangeArrowheads="1"/>
                </p:cNvSpPr>
                <p:nvPr/>
              </p:nvSpPr>
              <p:spPr bwMode="auto">
                <a:xfrm>
                  <a:off x="8198" y="13058"/>
                  <a:ext cx="33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solidFill>
                        <a:srgbClr val="FF0000"/>
                      </a:solidFill>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120894" name="Text Box 487"/>
                <p:cNvSpPr txBox="1">
                  <a:spLocks noChangeArrowheads="1"/>
                </p:cNvSpPr>
                <p:nvPr/>
              </p:nvSpPr>
              <p:spPr bwMode="auto">
                <a:xfrm>
                  <a:off x="8912" y="12810"/>
                  <a:ext cx="1848"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rgbClr val="FF0000"/>
                      </a:solidFill>
                      <a:latin typeface="Times New Roman" pitchFamily="18" charset="0"/>
                      <a:ea typeface="黑体" pitchFamily="2" charset="-122"/>
                    </a:rPr>
                    <a:t>送往</a:t>
                  </a:r>
                  <a:r>
                    <a:rPr lang="en-US" altLang="zh-CN" sz="1000" dirty="0">
                      <a:solidFill>
                        <a:srgbClr val="FF0000"/>
                      </a:solidFill>
                      <a:latin typeface="Times New Roman" pitchFamily="18" charset="0"/>
                      <a:ea typeface="黑体" pitchFamily="2" charset="-122"/>
                    </a:rPr>
                    <a:t>CPU</a:t>
                  </a:r>
                  <a:r>
                    <a:rPr lang="zh-CN" altLang="en-US" sz="1000">
                      <a:solidFill>
                        <a:srgbClr val="FF0000"/>
                      </a:solidFill>
                      <a:latin typeface="Times New Roman" pitchFamily="18" charset="0"/>
                      <a:ea typeface="黑体" pitchFamily="2" charset="-122"/>
                    </a:rPr>
                    <a:t>内部各部件的控制信号</a:t>
                  </a:r>
                  <a:endParaRPr lang="zh-CN" altLang="en-US" sz="1000">
                    <a:latin typeface="Times New Roman" pitchFamily="18" charset="0"/>
                    <a:ea typeface="黑体" pitchFamily="2" charset="-122"/>
                  </a:endParaRPr>
                </a:p>
              </p:txBody>
            </p:sp>
            <p:sp>
              <p:nvSpPr>
                <p:cNvPr id="120895" name="Text Box 488"/>
                <p:cNvSpPr txBox="1">
                  <a:spLocks noChangeArrowheads="1"/>
                </p:cNvSpPr>
                <p:nvPr/>
              </p:nvSpPr>
              <p:spPr bwMode="auto">
                <a:xfrm>
                  <a:off x="7526" y="14236"/>
                  <a:ext cx="1302"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rgbClr val="FF0000"/>
                      </a:solidFill>
                      <a:latin typeface="Times New Roman" pitchFamily="18" charset="0"/>
                      <a:ea typeface="黑体" pitchFamily="2" charset="-122"/>
                    </a:rPr>
                    <a:t>送往系统总线的控制信号</a:t>
                  </a:r>
                  <a:endParaRPr lang="zh-CN" altLang="en-US" sz="1000">
                    <a:latin typeface="Times New Roman" pitchFamily="18" charset="0"/>
                    <a:ea typeface="黑体" pitchFamily="2" charset="-122"/>
                  </a:endParaRPr>
                </a:p>
              </p:txBody>
            </p:sp>
            <p:sp>
              <p:nvSpPr>
                <p:cNvPr id="120896" name="Text Box 489"/>
                <p:cNvSpPr txBox="1">
                  <a:spLocks noChangeArrowheads="1"/>
                </p:cNvSpPr>
                <p:nvPr/>
              </p:nvSpPr>
              <p:spPr bwMode="auto">
                <a:xfrm>
                  <a:off x="2444" y="14112"/>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/MMRD,  /IORD,  INTA</a:t>
                  </a:r>
                  <a:endParaRPr lang="en-US" altLang="zh-CN" sz="1000" dirty="0">
                    <a:latin typeface="Times New Roman" pitchFamily="18" charset="0"/>
                    <a:ea typeface="黑体" pitchFamily="2" charset="-122"/>
                  </a:endParaRPr>
                </a:p>
              </p:txBody>
            </p:sp>
            <p:sp>
              <p:nvSpPr>
                <p:cNvPr id="120897" name="Text Box 490"/>
                <p:cNvSpPr txBox="1">
                  <a:spLocks noChangeArrowheads="1"/>
                </p:cNvSpPr>
                <p:nvPr/>
              </p:nvSpPr>
              <p:spPr bwMode="auto">
                <a:xfrm>
                  <a:off x="2444" y="14484"/>
                  <a:ext cx="351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/MMWR,  /IOWR,  DMAA</a:t>
                  </a:r>
                  <a:endParaRPr lang="en-US" altLang="zh-CN" sz="1000" dirty="0">
                    <a:latin typeface="Times New Roman" pitchFamily="18" charset="0"/>
                    <a:ea typeface="黑体" pitchFamily="2" charset="-122"/>
                  </a:endParaRPr>
                </a:p>
              </p:txBody>
            </p:sp>
          </p:grpSp>
          <p:grpSp>
            <p:nvGrpSpPr>
              <p:cNvPr id="120844" name="Group 491"/>
              <p:cNvGrpSpPr>
                <a:grpSpLocks/>
              </p:cNvGrpSpPr>
              <p:nvPr/>
            </p:nvGrpSpPr>
            <p:grpSpPr bwMode="auto">
              <a:xfrm>
                <a:off x="727" y="2032"/>
                <a:ext cx="4553" cy="12586"/>
                <a:chOff x="746" y="1356"/>
                <a:chExt cx="4956" cy="13640"/>
              </a:xfrm>
            </p:grpSpPr>
            <p:sp>
              <p:nvSpPr>
                <p:cNvPr id="120845" name="Text Box 492"/>
                <p:cNvSpPr txBox="1">
                  <a:spLocks noChangeArrowheads="1"/>
                </p:cNvSpPr>
                <p:nvPr/>
              </p:nvSpPr>
              <p:spPr bwMode="auto">
                <a:xfrm>
                  <a:off x="1712" y="135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DMAR, INTR</a:t>
                  </a:r>
                </a:p>
              </p:txBody>
            </p:sp>
            <p:sp>
              <p:nvSpPr>
                <p:cNvPr id="120846" name="Text Box 493"/>
                <p:cNvSpPr txBox="1">
                  <a:spLocks noChangeArrowheads="1"/>
                </p:cNvSpPr>
                <p:nvPr/>
              </p:nvSpPr>
              <p:spPr bwMode="auto">
                <a:xfrm>
                  <a:off x="1712" y="1604"/>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120847" name="Text Box 494"/>
                <p:cNvSpPr txBox="1">
                  <a:spLocks noChangeArrowheads="1"/>
                </p:cNvSpPr>
                <p:nvPr/>
              </p:nvSpPr>
              <p:spPr bwMode="auto">
                <a:xfrm>
                  <a:off x="1712" y="4952"/>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120848" name="Text Box 495"/>
                <p:cNvSpPr txBox="1">
                  <a:spLocks noChangeArrowheads="1"/>
                </p:cNvSpPr>
                <p:nvPr/>
              </p:nvSpPr>
              <p:spPr bwMode="auto">
                <a:xfrm>
                  <a:off x="1712" y="197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IORD, IOWR</a:t>
                  </a:r>
                </a:p>
              </p:txBody>
            </p:sp>
            <p:sp>
              <p:nvSpPr>
                <p:cNvPr id="120849" name="Text Box 496"/>
                <p:cNvSpPr txBox="1">
                  <a:spLocks noChangeArrowheads="1"/>
                </p:cNvSpPr>
                <p:nvPr/>
              </p:nvSpPr>
              <p:spPr bwMode="auto">
                <a:xfrm>
                  <a:off x="4610" y="1604"/>
                  <a:ext cx="109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接口</a:t>
                  </a:r>
                </a:p>
              </p:txBody>
            </p:sp>
            <p:sp>
              <p:nvSpPr>
                <p:cNvPr id="120850" name="Text Box 497"/>
                <p:cNvSpPr txBox="1">
                  <a:spLocks noChangeArrowheads="1"/>
                </p:cNvSpPr>
                <p:nvPr/>
              </p:nvSpPr>
              <p:spPr bwMode="auto">
                <a:xfrm>
                  <a:off x="1922" y="12826"/>
                  <a:ext cx="273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INTR,  DMAR, Ready</a:t>
                  </a:r>
                </a:p>
              </p:txBody>
            </p:sp>
            <p:sp>
              <p:nvSpPr>
                <p:cNvPr id="120851" name="Text Box 498"/>
                <p:cNvSpPr txBox="1">
                  <a:spLocks noChangeArrowheads="1"/>
                </p:cNvSpPr>
                <p:nvPr/>
              </p:nvSpPr>
              <p:spPr bwMode="auto">
                <a:xfrm>
                  <a:off x="746" y="14624"/>
                  <a:ext cx="10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spcBef>
                      <a:spcPct val="0"/>
                    </a:spcBef>
                  </a:pPr>
                  <a:r>
                    <a:rPr lang="en-US" altLang="zh-CN" sz="1000" dirty="0">
                      <a:latin typeface="Times New Roman" pitchFamily="18" charset="0"/>
                      <a:ea typeface="黑体" pitchFamily="2" charset="-122"/>
                    </a:rPr>
                    <a:t>CB AB DB</a:t>
                  </a:r>
                </a:p>
              </p:txBody>
            </p:sp>
            <p:sp>
              <p:nvSpPr>
                <p:cNvPr id="120852" name="Text Box 499"/>
                <p:cNvSpPr txBox="1">
                  <a:spLocks noChangeArrowheads="1"/>
                </p:cNvSpPr>
                <p:nvPr/>
              </p:nvSpPr>
              <p:spPr bwMode="auto">
                <a:xfrm>
                  <a:off x="2174" y="6998"/>
                  <a:ext cx="15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200">
                      <a:solidFill>
                        <a:srgbClr val="0000FF"/>
                      </a:solidFill>
                      <a:latin typeface="Times New Roman" pitchFamily="18" charset="0"/>
                      <a:ea typeface="黑体" pitchFamily="2" charset="-122"/>
                    </a:rPr>
                    <a:t>内部总线 </a:t>
                  </a:r>
                  <a:r>
                    <a:rPr lang="en-US" altLang="zh-CN" sz="1200" dirty="0">
                      <a:solidFill>
                        <a:srgbClr val="0000FF"/>
                      </a:solidFill>
                      <a:latin typeface="Times New Roman" pitchFamily="18" charset="0"/>
                      <a:ea typeface="黑体" pitchFamily="2" charset="-122"/>
                    </a:rPr>
                    <a:t>IB</a:t>
                  </a:r>
                  <a:endParaRPr lang="en-US" altLang="zh-CN" sz="1200" dirty="0">
                    <a:latin typeface="Times New Roman" pitchFamily="18" charset="0"/>
                    <a:ea typeface="黑体" pitchFamily="2" charset="-122"/>
                  </a:endParaRPr>
                </a:p>
              </p:txBody>
            </p:sp>
          </p:grpSp>
        </p:grpSp>
      </p:grpSp>
      <p:sp>
        <p:nvSpPr>
          <p:cNvPr id="120837" name="AutoShape 3">
            <a:hlinkClick r:id="" action="ppaction://hlinkshowjump?jump=lastslideviewed"/>
          </p:cNvPr>
          <p:cNvSpPr>
            <a:spLocks noChangeArrowheads="1"/>
          </p:cNvSpPr>
          <p:nvPr/>
        </p:nvSpPr>
        <p:spPr bwMode="auto">
          <a:xfrm>
            <a:off x="7848600" y="685800"/>
            <a:ext cx="893763" cy="533400"/>
          </a:xfrm>
          <a:prstGeom prst="leftArrow">
            <a:avLst>
              <a:gd name="adj1" fmla="val 50000"/>
              <a:gd name="adj2" fmla="val 41890"/>
            </a:avLst>
          </a:prstGeom>
          <a:solidFill>
            <a:srgbClr val="CC3300">
              <a:alpha val="50195"/>
            </a:srgbClr>
          </a:solidFill>
          <a:ln w="9525">
            <a:solidFill>
              <a:srgbClr val="CC3300"/>
            </a:solidFill>
            <a:miter lim="800000"/>
            <a:headEnd/>
            <a:tailEnd/>
          </a:ln>
        </p:spPr>
        <p:txBody>
          <a:bodyPr wrap="none" rIns="0" anchor="ctr"/>
          <a:lstStyle/>
          <a:p>
            <a:pPr algn="ctr">
              <a:lnSpc>
                <a:spcPct val="100000"/>
              </a:lnSpc>
              <a:spcBef>
                <a:spcPct val="0"/>
              </a:spcBef>
            </a:pPr>
            <a:r>
              <a:rPr kumimoji="1" lang="zh-CN" altLang="en-US" sz="1600">
                <a:solidFill>
                  <a:schemeClr val="bg1"/>
                </a:solidFill>
                <a:latin typeface="Times New Roman" pitchFamily="18" charset="0"/>
                <a:ea typeface="黑体" pitchFamily="2" charset="-122"/>
              </a:rPr>
              <a:t>返回</a:t>
            </a: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482600"/>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6.2 CPU</a:t>
            </a:r>
            <a:r>
              <a:rPr lang="zh-CN" altLang="en-US" sz="2800">
                <a:solidFill>
                  <a:srgbClr val="990000"/>
                </a:solidFill>
                <a:latin typeface="黑体" pitchFamily="2" charset="-122"/>
                <a:ea typeface="黑体" pitchFamily="2" charset="-122"/>
              </a:rPr>
              <a:t>的组成</a:t>
            </a:r>
          </a:p>
        </p:txBody>
      </p:sp>
      <p:sp>
        <p:nvSpPr>
          <p:cNvPr id="15363" name="Text Box 24"/>
          <p:cNvSpPr txBox="1">
            <a:spLocks noChangeArrowheads="1"/>
          </p:cNvSpPr>
          <p:nvPr/>
        </p:nvSpPr>
        <p:spPr bwMode="auto">
          <a:xfrm>
            <a:off x="863600" y="3860800"/>
            <a:ext cx="8280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solidFill>
                  <a:srgbClr val="FF0000"/>
                </a:solidFill>
                <a:latin typeface="黑体" pitchFamily="2" charset="-122"/>
                <a:ea typeface="黑体" pitchFamily="2" charset="-122"/>
              </a:rPr>
              <a:t>CPU</a:t>
            </a:r>
            <a:r>
              <a:rPr lang="zh-CN" altLang="en-US">
                <a:solidFill>
                  <a:srgbClr val="FF0000"/>
                </a:solidFill>
                <a:latin typeface="黑体" pitchFamily="2" charset="-122"/>
                <a:ea typeface="黑体" pitchFamily="2" charset="-122"/>
              </a:rPr>
              <a:t>总体结构的设计主要考虑：</a:t>
            </a:r>
          </a:p>
          <a:p>
            <a:pPr eaLnBrk="1" hangingPunct="1">
              <a:spcBef>
                <a:spcPct val="0"/>
              </a:spcBef>
            </a:pPr>
            <a:r>
              <a:rPr lang="zh-CN" altLang="en-US">
                <a:latin typeface="黑体" pitchFamily="2" charset="-122"/>
                <a:ea typeface="黑体" pitchFamily="2" charset="-122"/>
              </a:rPr>
              <a:t>   1）</a:t>
            </a:r>
            <a:r>
              <a:rPr lang="zh-CN" altLang="zh-CN">
                <a:latin typeface="黑体" pitchFamily="2" charset="-122"/>
                <a:ea typeface="黑体" pitchFamily="2" charset="-122"/>
              </a:rPr>
              <a:t>设置哪些部件</a:t>
            </a:r>
          </a:p>
          <a:p>
            <a:pPr eaLnBrk="1" hangingPunct="1">
              <a:spcBef>
                <a:spcPct val="0"/>
              </a:spcBef>
            </a:pPr>
            <a:r>
              <a:rPr lang="zh-CN" altLang="en-US">
                <a:latin typeface="黑体" pitchFamily="2" charset="-122"/>
                <a:ea typeface="黑体" pitchFamily="2" charset="-122"/>
              </a:rPr>
              <a:t>   2）</a:t>
            </a:r>
            <a:r>
              <a:rPr lang="zh-CN" altLang="zh-CN">
                <a:latin typeface="黑体" pitchFamily="2" charset="-122"/>
                <a:ea typeface="黑体" pitchFamily="2" charset="-122"/>
              </a:rPr>
              <a:t>各部件之间如何</a:t>
            </a:r>
            <a:r>
              <a:rPr lang="zh-CN" altLang="en-US">
                <a:latin typeface="黑体" pitchFamily="2" charset="-122"/>
                <a:ea typeface="黑体" pitchFamily="2" charset="-122"/>
              </a:rPr>
              <a:t>连接</a:t>
            </a:r>
            <a:r>
              <a:rPr lang="zh-CN" altLang="zh-CN">
                <a:latin typeface="黑体" pitchFamily="2" charset="-122"/>
                <a:ea typeface="黑体" pitchFamily="2" charset="-122"/>
              </a:rPr>
              <a:t>（即数据通路）</a:t>
            </a:r>
            <a:r>
              <a:rPr lang="zh-CN" altLang="en-US">
                <a:latin typeface="黑体" pitchFamily="2" charset="-122"/>
                <a:ea typeface="黑体" pitchFamily="2" charset="-122"/>
              </a:rPr>
              <a:t>   </a:t>
            </a:r>
          </a:p>
          <a:p>
            <a:pPr eaLnBrk="1" hangingPunct="1">
              <a:spcBef>
                <a:spcPct val="0"/>
              </a:spcBef>
            </a:pPr>
            <a:r>
              <a:rPr lang="en-US" altLang="zh-CN" dirty="0">
                <a:latin typeface="黑体" pitchFamily="2" charset="-122"/>
                <a:ea typeface="黑体" pitchFamily="2" charset="-122"/>
              </a:rPr>
              <a:t>   3</a:t>
            </a:r>
            <a:r>
              <a:rPr lang="zh-CN" altLang="en-US">
                <a:latin typeface="黑体" pitchFamily="2" charset="-122"/>
                <a:ea typeface="黑体" pitchFamily="2" charset="-122"/>
              </a:rPr>
              <a:t>）主机与外设之间如何传送信息</a:t>
            </a:r>
          </a:p>
          <a:p>
            <a:pPr eaLnBrk="1" hangingPunct="1">
              <a:spcBef>
                <a:spcPct val="0"/>
              </a:spcBef>
            </a:pPr>
            <a:r>
              <a:rPr lang="en-US" altLang="zh-CN" dirty="0">
                <a:latin typeface="黑体" pitchFamily="2" charset="-122"/>
                <a:ea typeface="黑体" pitchFamily="2" charset="-122"/>
              </a:rPr>
              <a:t>   ---- </a:t>
            </a:r>
            <a:r>
              <a:rPr lang="zh-CN" altLang="en-US">
                <a:latin typeface="黑体" pitchFamily="2" charset="-122"/>
                <a:ea typeface="黑体" pitchFamily="2" charset="-122"/>
              </a:rPr>
              <a:t>与指令系统的设计有密切关系</a:t>
            </a:r>
            <a:endParaRPr lang="en-US" altLang="zh-CN" dirty="0">
              <a:latin typeface="黑体" pitchFamily="2" charset="-122"/>
              <a:ea typeface="黑体" pitchFamily="2" charset="-122"/>
            </a:endParaRPr>
          </a:p>
        </p:txBody>
      </p:sp>
      <p:grpSp>
        <p:nvGrpSpPr>
          <p:cNvPr id="15364" name="Group 25"/>
          <p:cNvGrpSpPr>
            <a:grpSpLocks/>
          </p:cNvGrpSpPr>
          <p:nvPr/>
        </p:nvGrpSpPr>
        <p:grpSpPr bwMode="auto">
          <a:xfrm>
            <a:off x="1908175" y="1160463"/>
            <a:ext cx="5111750" cy="2535237"/>
            <a:chOff x="1202" y="731"/>
            <a:chExt cx="3220" cy="1597"/>
          </a:xfrm>
        </p:grpSpPr>
        <p:sp>
          <p:nvSpPr>
            <p:cNvPr id="15365" name="Text Box 26"/>
            <p:cNvSpPr txBox="1">
              <a:spLocks noChangeArrowheads="1"/>
            </p:cNvSpPr>
            <p:nvPr/>
          </p:nvSpPr>
          <p:spPr bwMode="auto">
            <a:xfrm>
              <a:off x="1202" y="806"/>
              <a:ext cx="1996" cy="1364"/>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dirty="0">
                  <a:solidFill>
                    <a:srgbClr val="000099"/>
                  </a:solidFill>
                  <a:latin typeface="黑体" pitchFamily="2" charset="-122"/>
                  <a:ea typeface="黑体" pitchFamily="2" charset="-122"/>
                </a:rPr>
                <a:t>CPU</a:t>
              </a:r>
            </a:p>
          </p:txBody>
        </p:sp>
        <p:sp>
          <p:nvSpPr>
            <p:cNvPr id="15366" name="Text Box 27"/>
            <p:cNvSpPr txBox="1">
              <a:spLocks noChangeArrowheads="1"/>
            </p:cNvSpPr>
            <p:nvPr/>
          </p:nvSpPr>
          <p:spPr bwMode="auto">
            <a:xfrm>
              <a:off x="1390" y="1098"/>
              <a:ext cx="643" cy="38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5367" name="Text Box 28"/>
            <p:cNvSpPr txBox="1">
              <a:spLocks noChangeArrowheads="1"/>
            </p:cNvSpPr>
            <p:nvPr/>
          </p:nvSpPr>
          <p:spPr bwMode="auto">
            <a:xfrm>
              <a:off x="1416" y="1182"/>
              <a:ext cx="59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dirty="0">
                  <a:solidFill>
                    <a:srgbClr val="000099"/>
                  </a:solidFill>
                  <a:latin typeface="黑体" pitchFamily="2" charset="-122"/>
                  <a:ea typeface="黑体" pitchFamily="2" charset="-122"/>
                </a:rPr>
                <a:t>ALU</a:t>
              </a:r>
            </a:p>
          </p:txBody>
        </p:sp>
        <p:sp>
          <p:nvSpPr>
            <p:cNvPr id="15368" name="Text Box 29"/>
            <p:cNvSpPr txBox="1">
              <a:spLocks noChangeArrowheads="1"/>
            </p:cNvSpPr>
            <p:nvPr/>
          </p:nvSpPr>
          <p:spPr bwMode="auto">
            <a:xfrm>
              <a:off x="2338" y="1099"/>
              <a:ext cx="643" cy="38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5369" name="Text Box 30"/>
            <p:cNvSpPr txBox="1">
              <a:spLocks noChangeArrowheads="1"/>
            </p:cNvSpPr>
            <p:nvPr/>
          </p:nvSpPr>
          <p:spPr bwMode="auto">
            <a:xfrm>
              <a:off x="2363" y="1184"/>
              <a:ext cx="59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a:solidFill>
                    <a:srgbClr val="000099"/>
                  </a:solidFill>
                  <a:latin typeface="黑体" pitchFamily="2" charset="-122"/>
                  <a:ea typeface="黑体" pitchFamily="2" charset="-122"/>
                </a:rPr>
                <a:t>寄存器</a:t>
              </a:r>
            </a:p>
          </p:txBody>
        </p:sp>
        <p:sp>
          <p:nvSpPr>
            <p:cNvPr id="15370" name="Text Box 31"/>
            <p:cNvSpPr txBox="1">
              <a:spLocks noChangeArrowheads="1"/>
            </p:cNvSpPr>
            <p:nvPr/>
          </p:nvSpPr>
          <p:spPr bwMode="auto">
            <a:xfrm>
              <a:off x="2338" y="1644"/>
              <a:ext cx="643" cy="384"/>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5371" name="Text Box 32"/>
            <p:cNvSpPr txBox="1">
              <a:spLocks noChangeArrowheads="1"/>
            </p:cNvSpPr>
            <p:nvPr/>
          </p:nvSpPr>
          <p:spPr bwMode="auto">
            <a:xfrm>
              <a:off x="2363" y="1729"/>
              <a:ext cx="59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dirty="0">
                  <a:solidFill>
                    <a:srgbClr val="000099"/>
                  </a:solidFill>
                  <a:latin typeface="黑体" pitchFamily="2" charset="-122"/>
                  <a:ea typeface="黑体" pitchFamily="2" charset="-122"/>
                </a:rPr>
                <a:t>CU</a:t>
              </a:r>
            </a:p>
          </p:txBody>
        </p:sp>
        <p:sp>
          <p:nvSpPr>
            <p:cNvPr id="15372" name="Text Box 33"/>
            <p:cNvSpPr txBox="1">
              <a:spLocks noChangeArrowheads="1"/>
            </p:cNvSpPr>
            <p:nvPr/>
          </p:nvSpPr>
          <p:spPr bwMode="auto">
            <a:xfrm>
              <a:off x="1395" y="1642"/>
              <a:ext cx="643" cy="38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5373" name="Text Box 34"/>
            <p:cNvSpPr txBox="1">
              <a:spLocks noChangeArrowheads="1"/>
            </p:cNvSpPr>
            <p:nvPr/>
          </p:nvSpPr>
          <p:spPr bwMode="auto">
            <a:xfrm>
              <a:off x="1406" y="1678"/>
              <a:ext cx="622" cy="321"/>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a:solidFill>
                    <a:srgbClr val="000099"/>
                  </a:solidFill>
                  <a:latin typeface="黑体" pitchFamily="2" charset="-122"/>
                  <a:ea typeface="黑体" pitchFamily="2" charset="-122"/>
                </a:rPr>
                <a:t>系统</a:t>
              </a:r>
            </a:p>
          </p:txBody>
        </p:sp>
        <p:grpSp>
          <p:nvGrpSpPr>
            <p:cNvPr id="15374" name="Group 35"/>
            <p:cNvGrpSpPr>
              <a:grpSpLocks/>
            </p:cNvGrpSpPr>
            <p:nvPr/>
          </p:nvGrpSpPr>
          <p:grpSpPr bwMode="auto">
            <a:xfrm>
              <a:off x="3182" y="731"/>
              <a:ext cx="1240" cy="1533"/>
              <a:chOff x="4305" y="5178"/>
              <a:chExt cx="1712" cy="2397"/>
            </a:xfrm>
          </p:grpSpPr>
          <p:sp>
            <p:nvSpPr>
              <p:cNvPr id="15379" name="Line 36"/>
              <p:cNvSpPr>
                <a:spLocks noChangeShapeType="1"/>
              </p:cNvSpPr>
              <p:nvPr/>
            </p:nvSpPr>
            <p:spPr bwMode="auto">
              <a:xfrm flipH="1">
                <a:off x="5009" y="5190"/>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37"/>
              <p:cNvSpPr>
                <a:spLocks noChangeShapeType="1"/>
              </p:cNvSpPr>
              <p:nvPr/>
            </p:nvSpPr>
            <p:spPr bwMode="auto">
              <a:xfrm flipH="1">
                <a:off x="5505" y="5190"/>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Line 38"/>
              <p:cNvSpPr>
                <a:spLocks noChangeShapeType="1"/>
              </p:cNvSpPr>
              <p:nvPr/>
            </p:nvSpPr>
            <p:spPr bwMode="auto">
              <a:xfrm flipH="1">
                <a:off x="6001" y="5178"/>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39"/>
              <p:cNvSpPr>
                <a:spLocks noChangeShapeType="1"/>
              </p:cNvSpPr>
              <p:nvPr/>
            </p:nvSpPr>
            <p:spPr bwMode="auto">
              <a:xfrm>
                <a:off x="4335" y="5640"/>
                <a:ext cx="660"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3" name="Line 40"/>
              <p:cNvSpPr>
                <a:spLocks noChangeShapeType="1"/>
              </p:cNvSpPr>
              <p:nvPr/>
            </p:nvSpPr>
            <p:spPr bwMode="auto">
              <a:xfrm>
                <a:off x="4305" y="6015"/>
                <a:ext cx="1230"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4" name="Line 41"/>
              <p:cNvSpPr>
                <a:spLocks noChangeShapeType="1"/>
              </p:cNvSpPr>
              <p:nvPr/>
            </p:nvSpPr>
            <p:spPr bwMode="auto">
              <a:xfrm>
                <a:off x="4319" y="6360"/>
                <a:ext cx="168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375" name="Group 42"/>
            <p:cNvGrpSpPr>
              <a:grpSpLocks/>
            </p:cNvGrpSpPr>
            <p:nvPr/>
          </p:nvGrpSpPr>
          <p:grpSpPr bwMode="auto">
            <a:xfrm>
              <a:off x="3366" y="1480"/>
              <a:ext cx="1032" cy="848"/>
              <a:chOff x="3366" y="1627"/>
              <a:chExt cx="1032" cy="941"/>
            </a:xfrm>
          </p:grpSpPr>
          <p:sp>
            <p:nvSpPr>
              <p:cNvPr id="15376" name="Text Box 43"/>
              <p:cNvSpPr txBox="1">
                <a:spLocks noChangeArrowheads="1"/>
              </p:cNvSpPr>
              <p:nvPr/>
            </p:nvSpPr>
            <p:spPr bwMode="auto">
              <a:xfrm>
                <a:off x="3366"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2200">
                    <a:solidFill>
                      <a:srgbClr val="000099"/>
                    </a:solidFill>
                    <a:latin typeface="黑体" pitchFamily="2" charset="-122"/>
                    <a:ea typeface="黑体" pitchFamily="2" charset="-122"/>
                  </a:rPr>
                  <a:t>控制总线</a:t>
                </a:r>
              </a:p>
            </p:txBody>
          </p:sp>
          <p:sp>
            <p:nvSpPr>
              <p:cNvPr id="15377" name="Text Box 44"/>
              <p:cNvSpPr txBox="1">
                <a:spLocks noChangeArrowheads="1"/>
              </p:cNvSpPr>
              <p:nvPr/>
            </p:nvSpPr>
            <p:spPr bwMode="auto">
              <a:xfrm>
                <a:off x="3737"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2200">
                    <a:solidFill>
                      <a:srgbClr val="000099"/>
                    </a:solidFill>
                    <a:latin typeface="黑体" pitchFamily="2" charset="-122"/>
                    <a:ea typeface="黑体" pitchFamily="2" charset="-122"/>
                  </a:rPr>
                  <a:t>数据总线</a:t>
                </a:r>
              </a:p>
            </p:txBody>
          </p:sp>
          <p:sp>
            <p:nvSpPr>
              <p:cNvPr id="15378" name="Text Box 45"/>
              <p:cNvSpPr txBox="1">
                <a:spLocks noChangeArrowheads="1"/>
              </p:cNvSpPr>
              <p:nvPr/>
            </p:nvSpPr>
            <p:spPr bwMode="auto">
              <a:xfrm>
                <a:off x="4101"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2200">
                    <a:solidFill>
                      <a:srgbClr val="000099"/>
                    </a:solidFill>
                    <a:latin typeface="黑体" pitchFamily="2" charset="-122"/>
                    <a:ea typeface="黑体" pitchFamily="2" charset="-122"/>
                  </a:rPr>
                  <a:t>地址总线</a:t>
                </a:r>
              </a:p>
            </p:txBody>
          </p:sp>
        </p:grpSp>
      </p:gr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6.2.1 </a:t>
            </a:r>
            <a:r>
              <a:rPr lang="zh-CN" altLang="en-US">
                <a:solidFill>
                  <a:srgbClr val="990000"/>
                </a:solidFill>
                <a:latin typeface="黑体" pitchFamily="2" charset="-122"/>
                <a:ea typeface="黑体" pitchFamily="2" charset="-122"/>
              </a:rPr>
              <a:t>运算部件</a:t>
            </a:r>
          </a:p>
        </p:txBody>
      </p:sp>
      <p:sp>
        <p:nvSpPr>
          <p:cNvPr id="16387" name="Rectangle 3"/>
          <p:cNvSpPr>
            <a:spLocks noChangeArrowheads="1"/>
          </p:cNvSpPr>
          <p:nvPr/>
        </p:nvSpPr>
        <p:spPr bwMode="auto">
          <a:xfrm>
            <a:off x="647700" y="1089025"/>
            <a:ext cx="279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基本的运算部件</a:t>
            </a:r>
            <a:r>
              <a:rPr lang="zh-CN" altLang="en-US">
                <a:latin typeface="黑体" pitchFamily="2" charset="-122"/>
                <a:ea typeface="黑体" pitchFamily="2" charset="-122"/>
              </a:rPr>
              <a:t> </a:t>
            </a:r>
          </a:p>
        </p:txBody>
      </p:sp>
      <p:sp>
        <p:nvSpPr>
          <p:cNvPr id="16388" name="Rectangle 42"/>
          <p:cNvSpPr>
            <a:spLocks noChangeArrowheads="1"/>
          </p:cNvSpPr>
          <p:nvPr/>
        </p:nvSpPr>
        <p:spPr bwMode="auto">
          <a:xfrm>
            <a:off x="7283450" y="2168525"/>
            <a:ext cx="1887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zh-CN" altLang="en-US">
                <a:solidFill>
                  <a:srgbClr val="FF0000"/>
                </a:solidFill>
                <a:latin typeface="黑体" pitchFamily="2" charset="-122"/>
                <a:ea typeface="黑体" pitchFamily="2" charset="-122"/>
              </a:rPr>
              <a:t>输出移位级 </a:t>
            </a:r>
          </a:p>
        </p:txBody>
      </p:sp>
      <p:sp>
        <p:nvSpPr>
          <p:cNvPr id="16389" name="Rectangle 43"/>
          <p:cNvSpPr>
            <a:spLocks noChangeArrowheads="1"/>
          </p:cNvSpPr>
          <p:nvPr/>
        </p:nvSpPr>
        <p:spPr bwMode="auto">
          <a:xfrm>
            <a:off x="7283450" y="3032125"/>
            <a:ext cx="1887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zh-CN" altLang="en-US">
                <a:solidFill>
                  <a:srgbClr val="FF0000"/>
                </a:solidFill>
                <a:latin typeface="黑体" pitchFamily="2" charset="-122"/>
                <a:ea typeface="黑体" pitchFamily="2" charset="-122"/>
              </a:rPr>
              <a:t>算逻运算级 </a:t>
            </a:r>
          </a:p>
        </p:txBody>
      </p:sp>
      <p:grpSp>
        <p:nvGrpSpPr>
          <p:cNvPr id="16390" name="Group 89"/>
          <p:cNvGrpSpPr>
            <a:grpSpLocks/>
          </p:cNvGrpSpPr>
          <p:nvPr/>
        </p:nvGrpSpPr>
        <p:grpSpPr bwMode="auto">
          <a:xfrm>
            <a:off x="801688" y="1881188"/>
            <a:ext cx="7750175" cy="3492500"/>
            <a:chOff x="505" y="1185"/>
            <a:chExt cx="4882" cy="2200"/>
          </a:xfrm>
        </p:grpSpPr>
        <p:sp>
          <p:nvSpPr>
            <p:cNvPr id="16401" name="Text Box 5"/>
            <p:cNvSpPr txBox="1">
              <a:spLocks noChangeArrowheads="1"/>
            </p:cNvSpPr>
            <p:nvPr/>
          </p:nvSpPr>
          <p:spPr bwMode="auto">
            <a:xfrm>
              <a:off x="1380" y="2512"/>
              <a:ext cx="997" cy="351"/>
            </a:xfrm>
            <a:prstGeom prst="rect">
              <a:avLst/>
            </a:prstGeom>
            <a:solidFill>
              <a:srgbClr val="FFFFCC"/>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选择器／</a:t>
              </a:r>
            </a:p>
            <a:p>
              <a:pPr algn="ctr" eaLnBrk="1" hangingPunct="1">
                <a:lnSpc>
                  <a:spcPct val="100000"/>
                </a:lnSpc>
                <a:spcBef>
                  <a:spcPct val="0"/>
                </a:spcBef>
              </a:pPr>
              <a:r>
                <a:rPr lang="zh-CN" altLang="en-US" sz="1800">
                  <a:latin typeface="黑体" pitchFamily="2" charset="-122"/>
                  <a:ea typeface="黑体" pitchFamily="2" charset="-122"/>
                </a:rPr>
                <a:t>锁存器</a:t>
              </a:r>
            </a:p>
          </p:txBody>
        </p:sp>
        <p:sp>
          <p:nvSpPr>
            <p:cNvPr id="16402" name="Freeform 6"/>
            <p:cNvSpPr>
              <a:spLocks/>
            </p:cNvSpPr>
            <p:nvPr/>
          </p:nvSpPr>
          <p:spPr bwMode="auto">
            <a:xfrm>
              <a:off x="1814" y="1946"/>
              <a:ext cx="1239" cy="379"/>
            </a:xfrm>
            <a:custGeom>
              <a:avLst/>
              <a:gdLst>
                <a:gd name="T0" fmla="*/ 0 w 1978"/>
                <a:gd name="T1" fmla="*/ 12 h 486"/>
                <a:gd name="T2" fmla="*/ 1 w 1978"/>
                <a:gd name="T3" fmla="*/ 0 h 486"/>
                <a:gd name="T4" fmla="*/ 1 w 1978"/>
                <a:gd name="T5" fmla="*/ 0 h 486"/>
                <a:gd name="T6" fmla="*/ 2 w 1978"/>
                <a:gd name="T7" fmla="*/ 12 h 486"/>
                <a:gd name="T8" fmla="*/ 1 w 1978"/>
                <a:gd name="T9" fmla="*/ 12 h 486"/>
                <a:gd name="T10" fmla="*/ 1 w 1978"/>
                <a:gd name="T11" fmla="*/ 9 h 486"/>
                <a:gd name="T12" fmla="*/ 1 w 1978"/>
                <a:gd name="T13" fmla="*/ 12 h 486"/>
                <a:gd name="T14" fmla="*/ 0 w 1978"/>
                <a:gd name="T15" fmla="*/ 12 h 486"/>
                <a:gd name="T16" fmla="*/ 0 60000 65536"/>
                <a:gd name="T17" fmla="*/ 0 60000 65536"/>
                <a:gd name="T18" fmla="*/ 0 60000 65536"/>
                <a:gd name="T19" fmla="*/ 0 60000 65536"/>
                <a:gd name="T20" fmla="*/ 0 60000 65536"/>
                <a:gd name="T21" fmla="*/ 0 60000 65536"/>
                <a:gd name="T22" fmla="*/ 0 60000 65536"/>
                <a:gd name="T23" fmla="*/ 0 60000 65536"/>
                <a:gd name="T24" fmla="*/ 0 w 1978"/>
                <a:gd name="T25" fmla="*/ 0 h 486"/>
                <a:gd name="T26" fmla="*/ 1978 w 1978"/>
                <a:gd name="T27" fmla="*/ 486 h 4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8" h="486">
                  <a:moveTo>
                    <a:pt x="0" y="477"/>
                  </a:moveTo>
                  <a:lnTo>
                    <a:pt x="512" y="0"/>
                  </a:lnTo>
                  <a:lnTo>
                    <a:pt x="1448" y="0"/>
                  </a:lnTo>
                  <a:lnTo>
                    <a:pt x="1978" y="486"/>
                  </a:lnTo>
                  <a:lnTo>
                    <a:pt x="1122" y="486"/>
                  </a:lnTo>
                  <a:lnTo>
                    <a:pt x="988" y="354"/>
                  </a:lnTo>
                  <a:lnTo>
                    <a:pt x="848" y="486"/>
                  </a:lnTo>
                  <a:lnTo>
                    <a:pt x="0" y="477"/>
                  </a:lnTo>
                  <a:close/>
                </a:path>
              </a:pathLst>
            </a:custGeom>
            <a:solidFill>
              <a:srgbClr val="FFFFCC"/>
            </a:solidFill>
            <a:ln w="28575" cap="flat" cmpd="sng">
              <a:solidFill>
                <a:srgbClr val="000080"/>
              </a:solidFill>
              <a:prstDash val="solid"/>
              <a:round/>
              <a:headEnd/>
              <a:tailEnd/>
            </a:ln>
          </p:spPr>
          <p:txBody>
            <a:bodyPr/>
            <a:lstStyle/>
            <a:p>
              <a:endParaRPr lang="zh-CN" altLang="en-US"/>
            </a:p>
          </p:txBody>
        </p:sp>
        <p:sp>
          <p:nvSpPr>
            <p:cNvPr id="16403" name="Text Box 7"/>
            <p:cNvSpPr txBox="1">
              <a:spLocks noChangeArrowheads="1"/>
            </p:cNvSpPr>
            <p:nvPr/>
          </p:nvSpPr>
          <p:spPr bwMode="auto">
            <a:xfrm>
              <a:off x="2129" y="1398"/>
              <a:ext cx="584" cy="351"/>
            </a:xfrm>
            <a:prstGeom prst="rect">
              <a:avLst/>
            </a:prstGeom>
            <a:solidFill>
              <a:srgbClr val="FFFFCC"/>
            </a:solidFill>
            <a:ln w="28575">
              <a:solidFill>
                <a:srgbClr val="000080"/>
              </a:solidFill>
              <a:miter lim="800000"/>
              <a:headEnd/>
              <a:tailEnd/>
            </a:ln>
          </p:spPr>
          <p:txBody>
            <a:bodyPr lIns="0" tIns="7200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移位器</a:t>
              </a:r>
            </a:p>
          </p:txBody>
        </p:sp>
        <p:sp>
          <p:nvSpPr>
            <p:cNvPr id="16404" name="Text Box 8"/>
            <p:cNvSpPr txBox="1">
              <a:spLocks noChangeArrowheads="1"/>
            </p:cNvSpPr>
            <p:nvPr/>
          </p:nvSpPr>
          <p:spPr bwMode="auto">
            <a:xfrm>
              <a:off x="2525" y="2512"/>
              <a:ext cx="997" cy="351"/>
            </a:xfrm>
            <a:prstGeom prst="rect">
              <a:avLst/>
            </a:prstGeom>
            <a:solidFill>
              <a:srgbClr val="FFFFCC"/>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选择器／</a:t>
              </a:r>
            </a:p>
            <a:p>
              <a:pPr algn="ctr" eaLnBrk="1" hangingPunct="1">
                <a:lnSpc>
                  <a:spcPct val="100000"/>
                </a:lnSpc>
                <a:spcBef>
                  <a:spcPct val="0"/>
                </a:spcBef>
              </a:pPr>
              <a:r>
                <a:rPr lang="zh-CN" altLang="en-US" sz="1800">
                  <a:latin typeface="黑体" pitchFamily="2" charset="-122"/>
                  <a:ea typeface="黑体" pitchFamily="2" charset="-122"/>
                </a:rPr>
                <a:t>锁存器</a:t>
              </a:r>
            </a:p>
          </p:txBody>
        </p:sp>
        <p:grpSp>
          <p:nvGrpSpPr>
            <p:cNvPr id="16405" name="Group 9"/>
            <p:cNvGrpSpPr>
              <a:grpSpLocks/>
            </p:cNvGrpSpPr>
            <p:nvPr/>
          </p:nvGrpSpPr>
          <p:grpSpPr bwMode="auto">
            <a:xfrm>
              <a:off x="1117" y="1452"/>
              <a:ext cx="2659" cy="1329"/>
              <a:chOff x="2853" y="3486"/>
              <a:chExt cx="4248" cy="1704"/>
            </a:xfrm>
          </p:grpSpPr>
          <p:sp>
            <p:nvSpPr>
              <p:cNvPr id="16430" name="Line 10"/>
              <p:cNvSpPr>
                <a:spLocks noChangeShapeType="1"/>
              </p:cNvSpPr>
              <p:nvPr/>
            </p:nvSpPr>
            <p:spPr bwMode="auto">
              <a:xfrm>
                <a:off x="4049" y="3762"/>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Line 11"/>
              <p:cNvSpPr>
                <a:spLocks noChangeShapeType="1"/>
              </p:cNvSpPr>
              <p:nvPr/>
            </p:nvSpPr>
            <p:spPr bwMode="auto">
              <a:xfrm>
                <a:off x="4049" y="3486"/>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Line 12"/>
              <p:cNvSpPr>
                <a:spLocks noChangeShapeType="1"/>
              </p:cNvSpPr>
              <p:nvPr/>
            </p:nvSpPr>
            <p:spPr bwMode="auto">
              <a:xfrm>
                <a:off x="2853" y="5190"/>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3" name="Line 13"/>
              <p:cNvSpPr>
                <a:spLocks noChangeShapeType="1"/>
              </p:cNvSpPr>
              <p:nvPr/>
            </p:nvSpPr>
            <p:spPr bwMode="auto">
              <a:xfrm>
                <a:off x="2853" y="4914"/>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4" name="Line 14"/>
              <p:cNvSpPr>
                <a:spLocks noChangeShapeType="1"/>
              </p:cNvSpPr>
              <p:nvPr/>
            </p:nvSpPr>
            <p:spPr bwMode="auto">
              <a:xfrm>
                <a:off x="6689" y="5190"/>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5" name="Line 15"/>
              <p:cNvSpPr>
                <a:spLocks noChangeShapeType="1"/>
              </p:cNvSpPr>
              <p:nvPr/>
            </p:nvSpPr>
            <p:spPr bwMode="auto">
              <a:xfrm>
                <a:off x="6689" y="4914"/>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Line 16"/>
              <p:cNvSpPr>
                <a:spLocks noChangeShapeType="1"/>
              </p:cNvSpPr>
              <p:nvPr/>
            </p:nvSpPr>
            <p:spPr bwMode="auto">
              <a:xfrm>
                <a:off x="5635" y="4320"/>
                <a:ext cx="6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7" name="Line 17"/>
              <p:cNvSpPr>
                <a:spLocks noChangeShapeType="1"/>
              </p:cNvSpPr>
              <p:nvPr/>
            </p:nvSpPr>
            <p:spPr bwMode="auto">
              <a:xfrm>
                <a:off x="3695" y="4218"/>
                <a:ext cx="6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8" name="Line 18"/>
              <p:cNvSpPr>
                <a:spLocks noChangeShapeType="1"/>
              </p:cNvSpPr>
              <p:nvPr/>
            </p:nvSpPr>
            <p:spPr bwMode="auto">
              <a:xfrm>
                <a:off x="3701" y="4470"/>
                <a:ext cx="41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06" name="Text Box 19"/>
            <p:cNvSpPr txBox="1">
              <a:spLocks noChangeArrowheads="1"/>
            </p:cNvSpPr>
            <p:nvPr/>
          </p:nvSpPr>
          <p:spPr bwMode="auto">
            <a:xfrm>
              <a:off x="1227" y="1449"/>
              <a:ext cx="5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选择命令</a:t>
              </a:r>
            </a:p>
          </p:txBody>
        </p:sp>
        <p:sp>
          <p:nvSpPr>
            <p:cNvPr id="16407" name="Text Box 20"/>
            <p:cNvSpPr txBox="1">
              <a:spLocks noChangeArrowheads="1"/>
            </p:cNvSpPr>
            <p:nvPr/>
          </p:nvSpPr>
          <p:spPr bwMode="auto">
            <a:xfrm>
              <a:off x="1863" y="1391"/>
              <a:ext cx="22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16408" name="Text Box 21"/>
            <p:cNvSpPr txBox="1">
              <a:spLocks noChangeArrowheads="1"/>
            </p:cNvSpPr>
            <p:nvPr/>
          </p:nvSpPr>
          <p:spPr bwMode="auto">
            <a:xfrm>
              <a:off x="1668" y="1960"/>
              <a:ext cx="22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16409" name="Text Box 22"/>
            <p:cNvSpPr txBox="1">
              <a:spLocks noChangeArrowheads="1"/>
            </p:cNvSpPr>
            <p:nvPr/>
          </p:nvSpPr>
          <p:spPr bwMode="auto">
            <a:xfrm>
              <a:off x="1097" y="2507"/>
              <a:ext cx="22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16410" name="Text Box 23"/>
            <p:cNvSpPr txBox="1">
              <a:spLocks noChangeArrowheads="1"/>
            </p:cNvSpPr>
            <p:nvPr/>
          </p:nvSpPr>
          <p:spPr bwMode="auto">
            <a:xfrm>
              <a:off x="3525" y="2517"/>
              <a:ext cx="2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16411" name="Text Box 24"/>
            <p:cNvSpPr txBox="1">
              <a:spLocks noChangeArrowheads="1"/>
            </p:cNvSpPr>
            <p:nvPr/>
          </p:nvSpPr>
          <p:spPr bwMode="auto">
            <a:xfrm>
              <a:off x="1033" y="1981"/>
              <a:ext cx="59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选择命令</a:t>
              </a:r>
            </a:p>
          </p:txBody>
        </p:sp>
        <p:sp>
          <p:nvSpPr>
            <p:cNvPr id="16412" name="Text Box 25"/>
            <p:cNvSpPr txBox="1">
              <a:spLocks noChangeArrowheads="1"/>
            </p:cNvSpPr>
            <p:nvPr/>
          </p:nvSpPr>
          <p:spPr bwMode="auto">
            <a:xfrm>
              <a:off x="505" y="2535"/>
              <a:ext cx="5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选择命令</a:t>
              </a:r>
            </a:p>
          </p:txBody>
        </p:sp>
        <p:sp>
          <p:nvSpPr>
            <p:cNvPr id="16413" name="Text Box 26"/>
            <p:cNvSpPr txBox="1">
              <a:spLocks noChangeArrowheads="1"/>
            </p:cNvSpPr>
            <p:nvPr/>
          </p:nvSpPr>
          <p:spPr bwMode="auto">
            <a:xfrm>
              <a:off x="3838" y="2526"/>
              <a:ext cx="5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zh-CN" altLang="en-US" sz="1800">
                  <a:latin typeface="黑体" pitchFamily="2" charset="-122"/>
                  <a:ea typeface="黑体" pitchFamily="2" charset="-122"/>
                </a:rPr>
                <a:t>选择命令</a:t>
              </a:r>
            </a:p>
          </p:txBody>
        </p:sp>
        <p:sp>
          <p:nvSpPr>
            <p:cNvPr id="16414" name="Text Box 27"/>
            <p:cNvSpPr txBox="1">
              <a:spLocks noChangeArrowheads="1"/>
            </p:cNvSpPr>
            <p:nvPr/>
          </p:nvSpPr>
          <p:spPr bwMode="auto">
            <a:xfrm>
              <a:off x="3360" y="1969"/>
              <a:ext cx="5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zh-CN" altLang="en-US" sz="1800">
                  <a:latin typeface="黑体" pitchFamily="2" charset="-122"/>
                  <a:ea typeface="黑体" pitchFamily="2" charset="-122"/>
                </a:rPr>
                <a:t>初始进位</a:t>
              </a:r>
            </a:p>
          </p:txBody>
        </p:sp>
        <p:sp>
          <p:nvSpPr>
            <p:cNvPr id="16415" name="Text Box 28"/>
            <p:cNvSpPr txBox="1">
              <a:spLocks noChangeArrowheads="1"/>
            </p:cNvSpPr>
            <p:nvPr/>
          </p:nvSpPr>
          <p:spPr bwMode="auto">
            <a:xfrm>
              <a:off x="2146" y="1969"/>
              <a:ext cx="59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latin typeface="黑体" pitchFamily="2" charset="-122"/>
                  <a:ea typeface="黑体" pitchFamily="2" charset="-122"/>
                </a:rPr>
                <a:t>ALU</a:t>
              </a:r>
            </a:p>
          </p:txBody>
        </p:sp>
        <p:sp>
          <p:nvSpPr>
            <p:cNvPr id="16416" name="Text Box 29"/>
            <p:cNvSpPr txBox="1">
              <a:spLocks noChangeArrowheads="1"/>
            </p:cNvSpPr>
            <p:nvPr/>
          </p:nvSpPr>
          <p:spPr bwMode="auto">
            <a:xfrm>
              <a:off x="1622" y="2882"/>
              <a:ext cx="49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16417" name="Text Box 30"/>
            <p:cNvSpPr txBox="1">
              <a:spLocks noChangeArrowheads="1"/>
            </p:cNvSpPr>
            <p:nvPr/>
          </p:nvSpPr>
          <p:spPr bwMode="auto">
            <a:xfrm>
              <a:off x="2752" y="2872"/>
              <a:ext cx="49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16418" name="Text Box 31"/>
            <p:cNvSpPr txBox="1">
              <a:spLocks noChangeArrowheads="1"/>
            </p:cNvSpPr>
            <p:nvPr/>
          </p:nvSpPr>
          <p:spPr bwMode="auto">
            <a:xfrm>
              <a:off x="1607" y="3095"/>
              <a:ext cx="5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操作数</a:t>
              </a:r>
            </a:p>
          </p:txBody>
        </p:sp>
        <p:sp>
          <p:nvSpPr>
            <p:cNvPr id="16419" name="Text Box 32"/>
            <p:cNvSpPr txBox="1">
              <a:spLocks noChangeArrowheads="1"/>
            </p:cNvSpPr>
            <p:nvPr/>
          </p:nvSpPr>
          <p:spPr bwMode="auto">
            <a:xfrm>
              <a:off x="2722" y="3095"/>
              <a:ext cx="5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操作数</a:t>
              </a:r>
            </a:p>
          </p:txBody>
        </p:sp>
        <p:grpSp>
          <p:nvGrpSpPr>
            <p:cNvPr id="16420" name="Group 33"/>
            <p:cNvGrpSpPr>
              <a:grpSpLocks/>
            </p:cNvGrpSpPr>
            <p:nvPr/>
          </p:nvGrpSpPr>
          <p:grpSpPr bwMode="auto">
            <a:xfrm>
              <a:off x="1494" y="1185"/>
              <a:ext cx="1865" cy="1868"/>
              <a:chOff x="3455" y="3144"/>
              <a:chExt cx="2980" cy="2394"/>
            </a:xfrm>
          </p:grpSpPr>
          <p:sp>
            <p:nvSpPr>
              <p:cNvPr id="16422" name="Line 34"/>
              <p:cNvSpPr>
                <a:spLocks noChangeShapeType="1"/>
              </p:cNvSpPr>
              <p:nvPr/>
            </p:nvSpPr>
            <p:spPr bwMode="auto">
              <a:xfrm flipV="1">
                <a:off x="4253" y="4605"/>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3" name="Line 35"/>
              <p:cNvSpPr>
                <a:spLocks noChangeShapeType="1"/>
              </p:cNvSpPr>
              <p:nvPr/>
            </p:nvSpPr>
            <p:spPr bwMode="auto">
              <a:xfrm flipV="1">
                <a:off x="5679" y="4593"/>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4" name="Line 36"/>
              <p:cNvSpPr>
                <a:spLocks noChangeShapeType="1"/>
              </p:cNvSpPr>
              <p:nvPr/>
            </p:nvSpPr>
            <p:spPr bwMode="auto">
              <a:xfrm flipV="1">
                <a:off x="4949" y="3870"/>
                <a:ext cx="0" cy="25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Line 37"/>
              <p:cNvSpPr>
                <a:spLocks noChangeShapeType="1"/>
              </p:cNvSpPr>
              <p:nvPr/>
            </p:nvSpPr>
            <p:spPr bwMode="auto">
              <a:xfrm flipV="1">
                <a:off x="3455" y="5298"/>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6" name="Line 38"/>
              <p:cNvSpPr>
                <a:spLocks noChangeShapeType="1"/>
              </p:cNvSpPr>
              <p:nvPr/>
            </p:nvSpPr>
            <p:spPr bwMode="auto">
              <a:xfrm flipV="1">
                <a:off x="4631" y="5295"/>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7" name="Line 39"/>
              <p:cNvSpPr>
                <a:spLocks noChangeShapeType="1"/>
              </p:cNvSpPr>
              <p:nvPr/>
            </p:nvSpPr>
            <p:spPr bwMode="auto">
              <a:xfrm flipV="1">
                <a:off x="5259" y="5283"/>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8" name="Line 40"/>
              <p:cNvSpPr>
                <a:spLocks noChangeShapeType="1"/>
              </p:cNvSpPr>
              <p:nvPr/>
            </p:nvSpPr>
            <p:spPr bwMode="auto">
              <a:xfrm flipV="1">
                <a:off x="6435" y="5280"/>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9" name="Line 41"/>
              <p:cNvSpPr>
                <a:spLocks noChangeShapeType="1"/>
              </p:cNvSpPr>
              <p:nvPr/>
            </p:nvSpPr>
            <p:spPr bwMode="auto">
              <a:xfrm flipV="1">
                <a:off x="4937" y="3144"/>
                <a:ext cx="0" cy="25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21" name="Rectangle 44"/>
            <p:cNvSpPr>
              <a:spLocks noChangeArrowheads="1"/>
            </p:cNvSpPr>
            <p:nvPr/>
          </p:nvSpPr>
          <p:spPr bwMode="auto">
            <a:xfrm>
              <a:off x="4588" y="2454"/>
              <a:ext cx="7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zh-CN" altLang="en-US">
                  <a:solidFill>
                    <a:srgbClr val="FF0000"/>
                  </a:solidFill>
                  <a:latin typeface="黑体" pitchFamily="2" charset="-122"/>
                  <a:ea typeface="黑体" pitchFamily="2" charset="-122"/>
                </a:rPr>
                <a:t>输入级 </a:t>
              </a:r>
            </a:p>
          </p:txBody>
        </p:sp>
      </p:grpSp>
      <p:grpSp>
        <p:nvGrpSpPr>
          <p:cNvPr id="16391" name="Group 90"/>
          <p:cNvGrpSpPr>
            <a:grpSpLocks/>
          </p:cNvGrpSpPr>
          <p:nvPr/>
        </p:nvGrpSpPr>
        <p:grpSpPr bwMode="auto">
          <a:xfrm>
            <a:off x="5543550" y="476250"/>
            <a:ext cx="2413000" cy="1547813"/>
            <a:chOff x="2154" y="290"/>
            <a:chExt cx="1294" cy="1046"/>
          </a:xfrm>
        </p:grpSpPr>
        <p:sp>
          <p:nvSpPr>
            <p:cNvPr id="16392" name="Text Box 91"/>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16393" name="Text Box 92" descr="75%"/>
            <p:cNvSpPr txBox="1">
              <a:spLocks noChangeArrowheads="1"/>
            </p:cNvSpPr>
            <p:nvPr/>
          </p:nvSpPr>
          <p:spPr bwMode="auto">
            <a:xfrm>
              <a:off x="2276" y="514"/>
              <a:ext cx="417" cy="293"/>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chemeClr val="bg1"/>
                </a:solidFill>
                <a:latin typeface="黑体" pitchFamily="2" charset="-122"/>
                <a:ea typeface="黑体" pitchFamily="2" charset="-122"/>
              </a:endParaRPr>
            </a:p>
          </p:txBody>
        </p:sp>
        <p:sp>
          <p:nvSpPr>
            <p:cNvPr id="16394" name="Text Box 93"/>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ALU</a:t>
              </a:r>
            </a:p>
          </p:txBody>
        </p:sp>
        <p:sp>
          <p:nvSpPr>
            <p:cNvPr id="16395" name="Text Box 94"/>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6396" name="Text Box 95"/>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16397" name="Text Box 96"/>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6398" name="Text Box 97"/>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16399" name="Text Box 98"/>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6400" name="Text Box 99"/>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6.2.1 </a:t>
            </a:r>
            <a:r>
              <a:rPr lang="zh-CN" altLang="en-US">
                <a:solidFill>
                  <a:srgbClr val="990000"/>
                </a:solidFill>
                <a:latin typeface="黑体" pitchFamily="2" charset="-122"/>
                <a:ea typeface="黑体" pitchFamily="2" charset="-122"/>
              </a:rPr>
              <a:t>运算部件</a:t>
            </a:r>
          </a:p>
        </p:txBody>
      </p:sp>
      <p:sp>
        <p:nvSpPr>
          <p:cNvPr id="17411" name="Rectangle 9"/>
          <p:cNvSpPr>
            <a:spLocks noChangeArrowheads="1"/>
          </p:cNvSpPr>
          <p:nvPr/>
        </p:nvSpPr>
        <p:spPr bwMode="auto">
          <a:xfrm>
            <a:off x="647700" y="1089025"/>
            <a:ext cx="340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不同档次的运算部件</a:t>
            </a:r>
            <a:r>
              <a:rPr lang="zh-CN" altLang="en-US">
                <a:latin typeface="黑体" pitchFamily="2" charset="-122"/>
                <a:ea typeface="黑体" pitchFamily="2" charset="-122"/>
              </a:rPr>
              <a:t> </a:t>
            </a:r>
          </a:p>
        </p:txBody>
      </p:sp>
      <p:sp>
        <p:nvSpPr>
          <p:cNvPr id="17412" name="Text Box 55"/>
          <p:cNvSpPr txBox="1">
            <a:spLocks noChangeArrowheads="1"/>
          </p:cNvSpPr>
          <p:nvPr/>
        </p:nvSpPr>
        <p:spPr bwMode="auto">
          <a:xfrm>
            <a:off x="827088" y="1665288"/>
            <a:ext cx="8316912"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(1)</a:t>
            </a:r>
            <a:r>
              <a:rPr lang="zh-CN" altLang="en-US">
                <a:latin typeface="黑体" pitchFamily="2" charset="-122"/>
                <a:ea typeface="黑体" pitchFamily="2" charset="-122"/>
              </a:rPr>
              <a:t>低档处理器（早期）</a:t>
            </a:r>
          </a:p>
          <a:p>
            <a:pPr eaLnBrk="1" hangingPunct="1">
              <a:spcBef>
                <a:spcPct val="0"/>
              </a:spcBef>
            </a:pPr>
            <a:r>
              <a:rPr lang="zh-CN" altLang="en-US">
                <a:latin typeface="黑体" pitchFamily="2" charset="-122"/>
                <a:ea typeface="黑体" pitchFamily="2" charset="-122"/>
              </a:rPr>
              <a:t>    设置一个</a:t>
            </a:r>
            <a:r>
              <a:rPr lang="en-US" altLang="zh-CN" dirty="0">
                <a:latin typeface="黑体" pitchFamily="2" charset="-122"/>
                <a:ea typeface="黑体" pitchFamily="2" charset="-122"/>
              </a:rPr>
              <a:t>ALU</a:t>
            </a:r>
            <a:r>
              <a:rPr lang="zh-CN" altLang="en-US">
                <a:latin typeface="黑体" pitchFamily="2" charset="-122"/>
                <a:ea typeface="黑体" pitchFamily="2" charset="-122"/>
              </a:rPr>
              <a:t>，硬件级只能实现基本的算逻运算功能。</a:t>
            </a:r>
          </a:p>
        </p:txBody>
      </p:sp>
      <p:sp>
        <p:nvSpPr>
          <p:cNvPr id="17413" name="Text Box 57"/>
          <p:cNvSpPr txBox="1">
            <a:spLocks noChangeArrowheads="1"/>
          </p:cNvSpPr>
          <p:nvPr/>
        </p:nvSpPr>
        <p:spPr bwMode="auto">
          <a:xfrm>
            <a:off x="827088" y="2924175"/>
            <a:ext cx="81375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(2)</a:t>
            </a:r>
            <a:r>
              <a:rPr lang="zh-CN" altLang="en-US">
                <a:latin typeface="黑体" pitchFamily="2" charset="-122"/>
                <a:ea typeface="黑体" pitchFamily="2" charset="-122"/>
              </a:rPr>
              <a:t>普通处理器</a:t>
            </a:r>
          </a:p>
          <a:p>
            <a:pPr eaLnBrk="1" hangingPunct="1">
              <a:spcBef>
                <a:spcPct val="0"/>
              </a:spcBef>
            </a:pPr>
            <a:r>
              <a:rPr lang="zh-CN" altLang="en-US">
                <a:latin typeface="黑体" pitchFamily="2" charset="-122"/>
                <a:ea typeface="黑体" pitchFamily="2" charset="-122"/>
              </a:rPr>
              <a:t>    设置一个</a:t>
            </a:r>
            <a:r>
              <a:rPr lang="en-US" altLang="zh-CN" dirty="0">
                <a:latin typeface="黑体" pitchFamily="2" charset="-122"/>
                <a:ea typeface="黑体" pitchFamily="2" charset="-122"/>
              </a:rPr>
              <a:t>ALU</a:t>
            </a:r>
            <a:r>
              <a:rPr lang="zh-CN" altLang="en-US">
                <a:latin typeface="黑体" pitchFamily="2" charset="-122"/>
                <a:ea typeface="黑体" pitchFamily="2" charset="-122"/>
              </a:rPr>
              <a:t>，硬件级可实现定点加减乘除法运算。</a:t>
            </a:r>
          </a:p>
          <a:p>
            <a:pPr eaLnBrk="1" hangingPunct="1">
              <a:spcBef>
                <a:spcPct val="0"/>
              </a:spcBef>
            </a:pPr>
            <a:r>
              <a:rPr lang="zh-CN" altLang="en-US">
                <a:latin typeface="黑体" pitchFamily="2" charset="-122"/>
                <a:ea typeface="黑体" pitchFamily="2" charset="-122"/>
              </a:rPr>
              <a:t>    浮点运算可通过软件（子程序）或浮点协处理器硬件来实现。</a:t>
            </a:r>
          </a:p>
        </p:txBody>
      </p:sp>
      <p:grpSp>
        <p:nvGrpSpPr>
          <p:cNvPr id="17414" name="Group 98"/>
          <p:cNvGrpSpPr>
            <a:grpSpLocks/>
          </p:cNvGrpSpPr>
          <p:nvPr/>
        </p:nvGrpSpPr>
        <p:grpSpPr bwMode="auto">
          <a:xfrm>
            <a:off x="5543550" y="476250"/>
            <a:ext cx="2413000" cy="1547813"/>
            <a:chOff x="2154" y="290"/>
            <a:chExt cx="1294" cy="1046"/>
          </a:xfrm>
        </p:grpSpPr>
        <p:sp>
          <p:nvSpPr>
            <p:cNvPr id="17415" name="Text Box 99"/>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17416" name="Text Box 100" descr="75%"/>
            <p:cNvSpPr txBox="1">
              <a:spLocks noChangeArrowheads="1"/>
            </p:cNvSpPr>
            <p:nvPr/>
          </p:nvSpPr>
          <p:spPr bwMode="auto">
            <a:xfrm>
              <a:off x="2276" y="514"/>
              <a:ext cx="417" cy="293"/>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chemeClr val="bg1"/>
                </a:solidFill>
                <a:latin typeface="黑体" pitchFamily="2" charset="-122"/>
                <a:ea typeface="黑体" pitchFamily="2" charset="-122"/>
              </a:endParaRPr>
            </a:p>
          </p:txBody>
        </p:sp>
        <p:sp>
          <p:nvSpPr>
            <p:cNvPr id="17417" name="Text Box 101"/>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ALU</a:t>
              </a:r>
            </a:p>
          </p:txBody>
        </p:sp>
        <p:sp>
          <p:nvSpPr>
            <p:cNvPr id="17418" name="Text Box 102"/>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7419" name="Text Box 103"/>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17420" name="Text Box 104"/>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7421" name="Text Box 105"/>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17422" name="Text Box 106"/>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7423" name="Text Box 107"/>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6.2.1 </a:t>
            </a:r>
            <a:r>
              <a:rPr lang="zh-CN" altLang="en-US">
                <a:solidFill>
                  <a:srgbClr val="990000"/>
                </a:solidFill>
                <a:latin typeface="黑体" pitchFamily="2" charset="-122"/>
                <a:ea typeface="黑体" pitchFamily="2" charset="-122"/>
              </a:rPr>
              <a:t>运算部件</a:t>
            </a:r>
          </a:p>
        </p:txBody>
      </p:sp>
      <p:sp>
        <p:nvSpPr>
          <p:cNvPr id="18435" name="Rectangle 3"/>
          <p:cNvSpPr>
            <a:spLocks noChangeArrowheads="1"/>
          </p:cNvSpPr>
          <p:nvPr/>
        </p:nvSpPr>
        <p:spPr bwMode="auto">
          <a:xfrm>
            <a:off x="647700" y="1089025"/>
            <a:ext cx="340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不同档次的运算部件</a:t>
            </a:r>
            <a:r>
              <a:rPr lang="zh-CN" altLang="en-US">
                <a:latin typeface="黑体" pitchFamily="2" charset="-122"/>
                <a:ea typeface="黑体" pitchFamily="2" charset="-122"/>
              </a:rPr>
              <a:t> </a:t>
            </a:r>
          </a:p>
        </p:txBody>
      </p:sp>
      <p:sp>
        <p:nvSpPr>
          <p:cNvPr id="18436" name="Text Box 4"/>
          <p:cNvSpPr txBox="1">
            <a:spLocks noChangeArrowheads="1"/>
          </p:cNvSpPr>
          <p:nvPr/>
        </p:nvSpPr>
        <p:spPr bwMode="auto">
          <a:xfrm>
            <a:off x="827088" y="1665288"/>
            <a:ext cx="8316912"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(3)</a:t>
            </a:r>
            <a:r>
              <a:rPr lang="zh-CN" altLang="en-US">
                <a:latin typeface="黑体" pitchFamily="2" charset="-122"/>
                <a:ea typeface="黑体" pitchFamily="2" charset="-122"/>
              </a:rPr>
              <a:t>较高档处理器</a:t>
            </a:r>
          </a:p>
          <a:p>
            <a:pPr eaLnBrk="1" hangingPunct="1">
              <a:spcBef>
                <a:spcPct val="0"/>
              </a:spcBef>
            </a:pPr>
            <a:r>
              <a:rPr lang="zh-CN" altLang="en-US">
                <a:latin typeface="黑体" pitchFamily="2" charset="-122"/>
                <a:ea typeface="黑体" pitchFamily="2" charset="-122"/>
              </a:rPr>
              <a:t>    单</a:t>
            </a:r>
            <a:r>
              <a:rPr lang="en-US" altLang="zh-CN" dirty="0">
                <a:latin typeface="黑体" pitchFamily="2" charset="-122"/>
                <a:ea typeface="黑体" pitchFamily="2" charset="-122"/>
              </a:rPr>
              <a:t>ALU</a:t>
            </a:r>
            <a:r>
              <a:rPr lang="zh-CN" altLang="en-US">
                <a:latin typeface="黑体" pitchFamily="2" charset="-122"/>
                <a:ea typeface="黑体" pitchFamily="2" charset="-122"/>
              </a:rPr>
              <a:t>，并将定点乘除和浮点部件作为基本配置。</a:t>
            </a:r>
          </a:p>
        </p:txBody>
      </p:sp>
      <p:sp>
        <p:nvSpPr>
          <p:cNvPr id="18437" name="Text Box 5"/>
          <p:cNvSpPr txBox="1">
            <a:spLocks noChangeArrowheads="1"/>
          </p:cNvSpPr>
          <p:nvPr/>
        </p:nvSpPr>
        <p:spPr bwMode="auto">
          <a:xfrm>
            <a:off x="827088" y="2924175"/>
            <a:ext cx="8137525"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(4)</a:t>
            </a:r>
            <a:r>
              <a:rPr lang="zh-CN" altLang="en-US">
                <a:latin typeface="黑体" pitchFamily="2" charset="-122"/>
                <a:ea typeface="黑体" pitchFamily="2" charset="-122"/>
              </a:rPr>
              <a:t>高档处理器</a:t>
            </a:r>
          </a:p>
          <a:p>
            <a:pPr eaLnBrk="1" hangingPunct="1">
              <a:spcBef>
                <a:spcPct val="0"/>
              </a:spcBef>
            </a:pPr>
            <a:r>
              <a:rPr lang="zh-CN" altLang="en-US">
                <a:latin typeface="黑体" pitchFamily="2" charset="-122"/>
                <a:ea typeface="黑体" pitchFamily="2" charset="-122"/>
              </a:rPr>
              <a:t>    包含多种运算部件，例如定点标量运算器、浮点运算器、向量运算部件等。</a:t>
            </a:r>
          </a:p>
        </p:txBody>
      </p:sp>
      <p:grpSp>
        <p:nvGrpSpPr>
          <p:cNvPr id="18438" name="Group 36"/>
          <p:cNvGrpSpPr>
            <a:grpSpLocks/>
          </p:cNvGrpSpPr>
          <p:nvPr/>
        </p:nvGrpSpPr>
        <p:grpSpPr bwMode="auto">
          <a:xfrm>
            <a:off x="5543550" y="476250"/>
            <a:ext cx="2413000" cy="1547813"/>
            <a:chOff x="2154" y="290"/>
            <a:chExt cx="1294" cy="1046"/>
          </a:xfrm>
        </p:grpSpPr>
        <p:sp>
          <p:nvSpPr>
            <p:cNvPr id="18439" name="Text Box 37"/>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18440" name="Text Box 38" descr="75%"/>
            <p:cNvSpPr txBox="1">
              <a:spLocks noChangeArrowheads="1"/>
            </p:cNvSpPr>
            <p:nvPr/>
          </p:nvSpPr>
          <p:spPr bwMode="auto">
            <a:xfrm>
              <a:off x="2276" y="514"/>
              <a:ext cx="417" cy="293"/>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chemeClr val="bg1"/>
                </a:solidFill>
                <a:latin typeface="黑体" pitchFamily="2" charset="-122"/>
                <a:ea typeface="黑体" pitchFamily="2" charset="-122"/>
              </a:endParaRPr>
            </a:p>
          </p:txBody>
        </p:sp>
        <p:sp>
          <p:nvSpPr>
            <p:cNvPr id="18441" name="Text Box 39"/>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ALU</a:t>
              </a:r>
            </a:p>
          </p:txBody>
        </p:sp>
        <p:sp>
          <p:nvSpPr>
            <p:cNvPr id="18442" name="Text Box 40"/>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8443" name="Text Box 41"/>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18444" name="Text Box 42"/>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8445" name="Text Box 43"/>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18446" name="Text Box 44"/>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8447" name="Text Box 45"/>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19459"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通用寄存器</a:t>
            </a:r>
            <a:r>
              <a:rPr lang="zh-CN" altLang="en-US">
                <a:latin typeface="黑体" pitchFamily="2" charset="-122"/>
                <a:ea typeface="黑体" pitchFamily="2" charset="-122"/>
              </a:rPr>
              <a:t> </a:t>
            </a:r>
          </a:p>
        </p:txBody>
      </p:sp>
      <p:sp>
        <p:nvSpPr>
          <p:cNvPr id="19460" name="Text Box 6"/>
          <p:cNvSpPr txBox="1">
            <a:spLocks noChangeArrowheads="1"/>
          </p:cNvSpPr>
          <p:nvPr/>
        </p:nvSpPr>
        <p:spPr bwMode="auto">
          <a:xfrm>
            <a:off x="611188" y="1592263"/>
            <a:ext cx="820896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    存放原始数据和运算结果；</a:t>
            </a:r>
          </a:p>
          <a:p>
            <a:pPr eaLnBrk="1" hangingPunct="1">
              <a:spcBef>
                <a:spcPct val="0"/>
              </a:spcBef>
            </a:pPr>
            <a:r>
              <a:rPr lang="zh-CN" altLang="en-US">
                <a:latin typeface="黑体" pitchFamily="2" charset="-122"/>
                <a:ea typeface="黑体" pitchFamily="2" charset="-122"/>
              </a:rPr>
              <a:t>    用户可编程访问；</a:t>
            </a:r>
          </a:p>
          <a:p>
            <a:pPr eaLnBrk="1" hangingPunct="1">
              <a:spcBef>
                <a:spcPct val="0"/>
              </a:spcBef>
            </a:pPr>
            <a:r>
              <a:rPr lang="zh-CN" altLang="en-US">
                <a:latin typeface="黑体" pitchFamily="2" charset="-122"/>
                <a:ea typeface="黑体" pitchFamily="2" charset="-122"/>
              </a:rPr>
              <a:t>    数量少则几个，多则上百个。</a:t>
            </a:r>
          </a:p>
          <a:p>
            <a:pPr eaLnBrk="1" hangingPunct="1">
              <a:spcBef>
                <a:spcPct val="0"/>
              </a:spcBef>
            </a:pPr>
            <a:r>
              <a:rPr lang="zh-CN" altLang="en-US">
                <a:latin typeface="黑体" pitchFamily="2" charset="-122"/>
                <a:ea typeface="黑体" pitchFamily="2" charset="-122"/>
              </a:rPr>
              <a:t>    现代计算机常采用</a:t>
            </a:r>
            <a:r>
              <a:rPr lang="en-US" altLang="zh-CN" dirty="0">
                <a:latin typeface="黑体" pitchFamily="2" charset="-122"/>
                <a:ea typeface="黑体" pitchFamily="2" charset="-122"/>
              </a:rPr>
              <a:t>RAM</a:t>
            </a:r>
            <a:r>
              <a:rPr lang="zh-CN" altLang="en-US">
                <a:latin typeface="黑体" pitchFamily="2" charset="-122"/>
                <a:ea typeface="黑体" pitchFamily="2" charset="-122"/>
              </a:rPr>
              <a:t>或双口</a:t>
            </a:r>
            <a:r>
              <a:rPr lang="en-US" altLang="zh-CN" dirty="0">
                <a:latin typeface="黑体" pitchFamily="2" charset="-122"/>
                <a:ea typeface="黑体" pitchFamily="2" charset="-122"/>
              </a:rPr>
              <a:t>RAM</a:t>
            </a:r>
            <a:r>
              <a:rPr lang="zh-CN" altLang="en-US">
                <a:latin typeface="黑体" pitchFamily="2" charset="-122"/>
                <a:ea typeface="黑体" pitchFamily="2" charset="-122"/>
              </a:rPr>
              <a:t>来构成寄存器组。</a:t>
            </a:r>
          </a:p>
        </p:txBody>
      </p:sp>
      <p:sp>
        <p:nvSpPr>
          <p:cNvPr id="19461" name="Rectangle 8"/>
          <p:cNvSpPr>
            <a:spLocks noChangeArrowheads="1"/>
          </p:cNvSpPr>
          <p:nvPr/>
        </p:nvSpPr>
        <p:spPr bwMode="auto">
          <a:xfrm>
            <a:off x="2159000" y="3897313"/>
            <a:ext cx="2165350" cy="2214562"/>
          </a:xfrm>
          <a:prstGeom prst="rect">
            <a:avLst/>
          </a:prstGeom>
          <a:solidFill>
            <a:srgbClr val="FFFFFF"/>
          </a:solidFill>
          <a:ln w="2857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2" name="Text Box 12"/>
          <p:cNvSpPr txBox="1">
            <a:spLocks noChangeArrowheads="1"/>
          </p:cNvSpPr>
          <p:nvPr/>
        </p:nvSpPr>
        <p:spPr bwMode="auto">
          <a:xfrm>
            <a:off x="2835275" y="5770563"/>
            <a:ext cx="7191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19463" name="Rectangle 13"/>
          <p:cNvSpPr>
            <a:spLocks noChangeArrowheads="1"/>
          </p:cNvSpPr>
          <p:nvPr/>
        </p:nvSpPr>
        <p:spPr bwMode="auto">
          <a:xfrm>
            <a:off x="3471863" y="4068763"/>
            <a:ext cx="690562" cy="201612"/>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4" name="Rectangle 14"/>
          <p:cNvSpPr>
            <a:spLocks noChangeArrowheads="1"/>
          </p:cNvSpPr>
          <p:nvPr/>
        </p:nvSpPr>
        <p:spPr bwMode="auto">
          <a:xfrm>
            <a:off x="3471863" y="4330700"/>
            <a:ext cx="690562" cy="201613"/>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5" name="Rectangle 15"/>
          <p:cNvSpPr>
            <a:spLocks noChangeArrowheads="1"/>
          </p:cNvSpPr>
          <p:nvPr/>
        </p:nvSpPr>
        <p:spPr bwMode="auto">
          <a:xfrm>
            <a:off x="3471863" y="4779963"/>
            <a:ext cx="690562" cy="201612"/>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6" name="Rectangle 16"/>
          <p:cNvSpPr>
            <a:spLocks noChangeArrowheads="1"/>
          </p:cNvSpPr>
          <p:nvPr/>
        </p:nvSpPr>
        <p:spPr bwMode="auto">
          <a:xfrm>
            <a:off x="3471863" y="4779963"/>
            <a:ext cx="690562" cy="1022350"/>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7" name="Rectangle 17"/>
          <p:cNvSpPr>
            <a:spLocks noChangeArrowheads="1"/>
          </p:cNvSpPr>
          <p:nvPr/>
        </p:nvSpPr>
        <p:spPr bwMode="auto">
          <a:xfrm>
            <a:off x="3471863" y="4981575"/>
            <a:ext cx="690562" cy="201613"/>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8" name="Rectangle 18"/>
          <p:cNvSpPr>
            <a:spLocks noChangeArrowheads="1"/>
          </p:cNvSpPr>
          <p:nvPr/>
        </p:nvSpPr>
        <p:spPr bwMode="auto">
          <a:xfrm>
            <a:off x="3471863" y="5600700"/>
            <a:ext cx="690562" cy="201613"/>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9469" name="Text Box 19"/>
          <p:cNvSpPr txBox="1">
            <a:spLocks noChangeArrowheads="1"/>
          </p:cNvSpPr>
          <p:nvPr/>
        </p:nvSpPr>
        <p:spPr bwMode="auto">
          <a:xfrm>
            <a:off x="2932113" y="4052888"/>
            <a:ext cx="5127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IR</a:t>
            </a:r>
          </a:p>
        </p:txBody>
      </p:sp>
      <p:sp>
        <p:nvSpPr>
          <p:cNvPr id="19470" name="Text Box 20"/>
          <p:cNvSpPr txBox="1">
            <a:spLocks noChangeArrowheads="1"/>
          </p:cNvSpPr>
          <p:nvPr/>
        </p:nvSpPr>
        <p:spPr bwMode="auto">
          <a:xfrm>
            <a:off x="2957513" y="4284663"/>
            <a:ext cx="514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PC</a:t>
            </a:r>
            <a:endParaRPr kumimoji="1" lang="en-US" altLang="zh-CN" sz="2000" b="0" dirty="0">
              <a:latin typeface="黑体" pitchFamily="2" charset="-122"/>
              <a:ea typeface="黑体" pitchFamily="2" charset="-122"/>
            </a:endParaRPr>
          </a:p>
        </p:txBody>
      </p:sp>
      <p:sp>
        <p:nvSpPr>
          <p:cNvPr id="19471" name="Text Box 21"/>
          <p:cNvSpPr txBox="1">
            <a:spLocks noChangeArrowheads="1"/>
          </p:cNvSpPr>
          <p:nvPr/>
        </p:nvSpPr>
        <p:spPr bwMode="auto">
          <a:xfrm>
            <a:off x="2957513" y="4733925"/>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solidFill>
                  <a:srgbClr val="FF0000"/>
                </a:solidFill>
                <a:latin typeface="黑体" pitchFamily="2" charset="-122"/>
                <a:ea typeface="黑体" pitchFamily="2" charset="-122"/>
              </a:rPr>
              <a:t>R0</a:t>
            </a:r>
            <a:endParaRPr kumimoji="1" lang="en-US" altLang="zh-CN" sz="2000" b="0" dirty="0">
              <a:solidFill>
                <a:srgbClr val="FF0000"/>
              </a:solidFill>
              <a:latin typeface="黑体" pitchFamily="2" charset="-122"/>
              <a:ea typeface="黑体" pitchFamily="2" charset="-122"/>
            </a:endParaRPr>
          </a:p>
        </p:txBody>
      </p:sp>
      <p:sp>
        <p:nvSpPr>
          <p:cNvPr id="19472" name="Text Box 22"/>
          <p:cNvSpPr txBox="1">
            <a:spLocks noChangeArrowheads="1"/>
          </p:cNvSpPr>
          <p:nvPr/>
        </p:nvSpPr>
        <p:spPr bwMode="auto">
          <a:xfrm>
            <a:off x="2957513" y="4935538"/>
            <a:ext cx="514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solidFill>
                  <a:srgbClr val="FF0000"/>
                </a:solidFill>
                <a:latin typeface="黑体" pitchFamily="2" charset="-122"/>
                <a:ea typeface="黑体" pitchFamily="2" charset="-122"/>
              </a:rPr>
              <a:t>R1</a:t>
            </a:r>
            <a:endParaRPr kumimoji="1" lang="en-US" altLang="zh-CN" sz="2000" b="0" dirty="0">
              <a:solidFill>
                <a:srgbClr val="FF0000"/>
              </a:solidFill>
              <a:latin typeface="黑体" pitchFamily="2" charset="-122"/>
              <a:ea typeface="黑体" pitchFamily="2" charset="-122"/>
            </a:endParaRPr>
          </a:p>
        </p:txBody>
      </p:sp>
      <p:sp>
        <p:nvSpPr>
          <p:cNvPr id="19473" name="Text Box 23"/>
          <p:cNvSpPr txBox="1">
            <a:spLocks noChangeArrowheads="1"/>
          </p:cNvSpPr>
          <p:nvPr/>
        </p:nvSpPr>
        <p:spPr bwMode="auto">
          <a:xfrm>
            <a:off x="3471863" y="5260975"/>
            <a:ext cx="690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9474" name="Freeform 37"/>
          <p:cNvSpPr>
            <a:spLocks/>
          </p:cNvSpPr>
          <p:nvPr/>
        </p:nvSpPr>
        <p:spPr bwMode="auto">
          <a:xfrm>
            <a:off x="2301875" y="4316413"/>
            <a:ext cx="671513" cy="339725"/>
          </a:xfrm>
          <a:custGeom>
            <a:avLst/>
            <a:gdLst>
              <a:gd name="T0" fmla="*/ 0 w 990"/>
              <a:gd name="T1" fmla="*/ 2147483647 h 352"/>
              <a:gd name="T2" fmla="*/ 2147483647 w 990"/>
              <a:gd name="T3" fmla="*/ 0 h 352"/>
              <a:gd name="T4" fmla="*/ 2147483647 w 990"/>
              <a:gd name="T5" fmla="*/ 0 h 352"/>
              <a:gd name="T6" fmla="*/ 2147483647 w 990"/>
              <a:gd name="T7" fmla="*/ 2147483647 h 352"/>
              <a:gd name="T8" fmla="*/ 2147483647 w 990"/>
              <a:gd name="T9" fmla="*/ 2147483647 h 352"/>
              <a:gd name="T10" fmla="*/ 2147483647 w 990"/>
              <a:gd name="T11" fmla="*/ 2147483647 h 352"/>
              <a:gd name="T12" fmla="*/ 2147483647 w 990"/>
              <a:gd name="T13" fmla="*/ 2147483647 h 352"/>
              <a:gd name="T14" fmla="*/ 0 w 990"/>
              <a:gd name="T15" fmla="*/ 2147483647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19475" name="Text Box 38"/>
          <p:cNvSpPr txBox="1">
            <a:spLocks noChangeArrowheads="1"/>
          </p:cNvSpPr>
          <p:nvPr/>
        </p:nvSpPr>
        <p:spPr bwMode="auto">
          <a:xfrm>
            <a:off x="2352675" y="4278313"/>
            <a:ext cx="5842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sp>
        <p:nvSpPr>
          <p:cNvPr id="19476" name="Text Box 64"/>
          <p:cNvSpPr txBox="1">
            <a:spLocks noChangeArrowheads="1"/>
          </p:cNvSpPr>
          <p:nvPr/>
        </p:nvSpPr>
        <p:spPr bwMode="auto">
          <a:xfrm>
            <a:off x="4895850" y="4545013"/>
            <a:ext cx="2916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 例如：</a:t>
            </a:r>
            <a:r>
              <a:rPr lang="en-US" altLang="zh-CN" dirty="0">
                <a:latin typeface="黑体" pitchFamily="2" charset="-122"/>
                <a:ea typeface="黑体" pitchFamily="2" charset="-122"/>
              </a:rPr>
              <a:t>MOV </a:t>
            </a:r>
            <a:r>
              <a:rPr lang="en-US" altLang="zh-CN" dirty="0">
                <a:solidFill>
                  <a:srgbClr val="FF0000"/>
                </a:solidFill>
                <a:latin typeface="黑体" pitchFamily="2" charset="-122"/>
                <a:ea typeface="黑体" pitchFamily="2" charset="-122"/>
              </a:rPr>
              <a:t>R0</a:t>
            </a:r>
            <a:r>
              <a:rPr lang="en-US" altLang="zh-CN" dirty="0">
                <a:latin typeface="黑体" pitchFamily="2" charset="-122"/>
                <a:ea typeface="黑体" pitchFamily="2" charset="-122"/>
              </a:rPr>
              <a:t>, 25</a:t>
            </a:r>
            <a:endParaRPr lang="zh-CN" altLang="en-US">
              <a:latin typeface="黑体" pitchFamily="2" charset="-122"/>
              <a:ea typeface="黑体" pitchFamily="2" charset="-122"/>
            </a:endParaRPr>
          </a:p>
        </p:txBody>
      </p:sp>
      <p:sp>
        <p:nvSpPr>
          <p:cNvPr id="19477" name="Rectangle 65"/>
          <p:cNvSpPr>
            <a:spLocks noChangeArrowheads="1"/>
          </p:cNvSpPr>
          <p:nvPr/>
        </p:nvSpPr>
        <p:spPr bwMode="auto">
          <a:xfrm>
            <a:off x="3471863" y="4779963"/>
            <a:ext cx="690562" cy="10223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grpSp>
        <p:nvGrpSpPr>
          <p:cNvPr id="19478" name="Group 66"/>
          <p:cNvGrpSpPr>
            <a:grpSpLocks/>
          </p:cNvGrpSpPr>
          <p:nvPr/>
        </p:nvGrpSpPr>
        <p:grpSpPr bwMode="auto">
          <a:xfrm>
            <a:off x="5543550" y="476250"/>
            <a:ext cx="2413000" cy="1547813"/>
            <a:chOff x="2154" y="290"/>
            <a:chExt cx="1294" cy="1046"/>
          </a:xfrm>
        </p:grpSpPr>
        <p:sp>
          <p:nvSpPr>
            <p:cNvPr id="19479" name="Text Box 67"/>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19480" name="Text Box 68"/>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19481" name="Text Box 69"/>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19482" name="Text Box 70"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9483" name="Text Box 71"/>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19484" name="Text Box 72"/>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9485" name="Text Box 73"/>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19486" name="Text Box 74"/>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19487" name="Text Box 75"/>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0483"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0484" name="Text Box 15"/>
          <p:cNvSpPr txBox="1">
            <a:spLocks noChangeArrowheads="1"/>
          </p:cNvSpPr>
          <p:nvPr/>
        </p:nvSpPr>
        <p:spPr bwMode="auto">
          <a:xfrm>
            <a:off x="827088" y="1520825"/>
            <a:ext cx="80660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(1)</a:t>
            </a:r>
            <a:r>
              <a:rPr lang="zh-CN" altLang="en-US">
                <a:latin typeface="黑体" pitchFamily="2" charset="-122"/>
                <a:ea typeface="黑体" pitchFamily="2" charset="-122"/>
              </a:rPr>
              <a:t>程序计数器</a:t>
            </a:r>
            <a:r>
              <a:rPr lang="en-US" altLang="zh-CN" dirty="0">
                <a:latin typeface="黑体" pitchFamily="2" charset="-122"/>
                <a:ea typeface="黑体" pitchFamily="2" charset="-122"/>
              </a:rPr>
              <a:t>PC </a:t>
            </a:r>
            <a:r>
              <a:rPr lang="zh-CN" altLang="en-US">
                <a:latin typeface="黑体" pitchFamily="2" charset="-122"/>
                <a:ea typeface="黑体" pitchFamily="2" charset="-122"/>
              </a:rPr>
              <a:t>（指令指针</a:t>
            </a:r>
            <a:r>
              <a:rPr lang="en-US" altLang="zh-CN" dirty="0">
                <a:latin typeface="黑体" pitchFamily="2" charset="-122"/>
                <a:ea typeface="黑体" pitchFamily="2" charset="-122"/>
              </a:rPr>
              <a:t>IP</a:t>
            </a:r>
            <a:r>
              <a:rPr lang="zh-CN" altLang="en-US">
                <a:latin typeface="黑体" pitchFamily="2" charset="-122"/>
                <a:ea typeface="黑体" pitchFamily="2" charset="-122"/>
              </a:rPr>
              <a:t>） </a:t>
            </a:r>
          </a:p>
          <a:p>
            <a:pPr eaLnBrk="1" hangingPunct="1">
              <a:spcBef>
                <a:spcPct val="0"/>
              </a:spcBef>
            </a:pPr>
            <a:r>
              <a:rPr lang="zh-CN" altLang="en-US">
                <a:latin typeface="黑体" pitchFamily="2" charset="-122"/>
                <a:ea typeface="黑体" pitchFamily="2" charset="-122"/>
              </a:rPr>
              <a:t>    用于提供读取指令的地址。</a:t>
            </a:r>
          </a:p>
          <a:p>
            <a:pPr eaLnBrk="1" hangingPunct="1">
              <a:spcBef>
                <a:spcPct val="0"/>
              </a:spcBef>
            </a:pPr>
            <a:r>
              <a:rPr lang="zh-CN" altLang="en-US">
                <a:latin typeface="黑体" pitchFamily="2" charset="-122"/>
                <a:ea typeface="黑体" pitchFamily="2" charset="-122"/>
              </a:rPr>
              <a:t>    通过</a:t>
            </a:r>
            <a:r>
              <a:rPr lang="en-US" altLang="zh-CN" dirty="0">
                <a:latin typeface="黑体" pitchFamily="2" charset="-122"/>
                <a:ea typeface="黑体" pitchFamily="2" charset="-122"/>
              </a:rPr>
              <a:t>PC</a:t>
            </a:r>
            <a:r>
              <a:rPr lang="zh-CN" altLang="en-US">
                <a:latin typeface="黑体" pitchFamily="2" charset="-122"/>
                <a:ea typeface="黑体" pitchFamily="2" charset="-122"/>
              </a:rPr>
              <a:t>内容的不断更新，控制执行指令序列的流向，从而产生所谓的</a:t>
            </a:r>
            <a:r>
              <a:rPr lang="zh-CN" altLang="en-US">
                <a:solidFill>
                  <a:srgbClr val="FF0000"/>
                </a:solidFill>
                <a:latin typeface="黑体" pitchFamily="2" charset="-122"/>
                <a:ea typeface="黑体" pitchFamily="2" charset="-122"/>
              </a:rPr>
              <a:t>控制流</a:t>
            </a:r>
            <a:r>
              <a:rPr lang="zh-CN" altLang="en-US">
                <a:latin typeface="黑体" pitchFamily="2" charset="-122"/>
                <a:ea typeface="黑体" pitchFamily="2" charset="-122"/>
              </a:rPr>
              <a:t>。</a:t>
            </a:r>
          </a:p>
        </p:txBody>
      </p:sp>
      <p:sp>
        <p:nvSpPr>
          <p:cNvPr id="20485" name="Rectangle 8"/>
          <p:cNvSpPr>
            <a:spLocks noChangeArrowheads="1"/>
          </p:cNvSpPr>
          <p:nvPr/>
        </p:nvSpPr>
        <p:spPr bwMode="auto">
          <a:xfrm>
            <a:off x="3167063" y="3644900"/>
            <a:ext cx="2165350" cy="2214563"/>
          </a:xfrm>
          <a:prstGeom prst="rect">
            <a:avLst/>
          </a:prstGeom>
          <a:solidFill>
            <a:srgbClr val="FFFFFF"/>
          </a:solidFill>
          <a:ln w="2857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0486" name="Text Box 12"/>
          <p:cNvSpPr txBox="1">
            <a:spLocks noChangeArrowheads="1"/>
          </p:cNvSpPr>
          <p:nvPr/>
        </p:nvSpPr>
        <p:spPr bwMode="auto">
          <a:xfrm>
            <a:off x="3843338" y="5518150"/>
            <a:ext cx="7191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20487" name="Rectangle 13"/>
          <p:cNvSpPr>
            <a:spLocks noChangeArrowheads="1"/>
          </p:cNvSpPr>
          <p:nvPr/>
        </p:nvSpPr>
        <p:spPr bwMode="auto">
          <a:xfrm>
            <a:off x="4479925" y="3816350"/>
            <a:ext cx="690563" cy="201613"/>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0488" name="Rectangle 14"/>
          <p:cNvSpPr>
            <a:spLocks noChangeArrowheads="1"/>
          </p:cNvSpPr>
          <p:nvPr/>
        </p:nvSpPr>
        <p:spPr bwMode="auto">
          <a:xfrm>
            <a:off x="4479925" y="4078288"/>
            <a:ext cx="690563" cy="201612"/>
          </a:xfrm>
          <a:prstGeom prst="rect">
            <a:avLst/>
          </a:prstGeom>
          <a:solidFill>
            <a:srgbClr val="CC3300">
              <a:alpha val="50195"/>
            </a:srgbClr>
          </a:solidFill>
          <a:ln w="28575" algn="ctr">
            <a:solidFill>
              <a:srgbClr val="FF0000"/>
            </a:solidFill>
            <a:miter lim="800000"/>
            <a:headEnd/>
            <a:tailEnd/>
          </a:ln>
        </p:spPr>
        <p:txBody>
          <a:bodyPr wrap="none" anchor="ctr"/>
          <a:lstStyle/>
          <a:p>
            <a:pPr>
              <a:lnSpc>
                <a:spcPct val="100000"/>
              </a:lnSpc>
              <a:spcBef>
                <a:spcPct val="0"/>
              </a:spcBef>
            </a:pPr>
            <a:endParaRPr lang="zh-CN" altLang="en-US">
              <a:latin typeface="宋体" pitchFamily="2" charset="-122"/>
              <a:ea typeface="宋体" pitchFamily="2" charset="-122"/>
            </a:endParaRPr>
          </a:p>
        </p:txBody>
      </p:sp>
      <p:sp>
        <p:nvSpPr>
          <p:cNvPr id="20489" name="Rectangle 15"/>
          <p:cNvSpPr>
            <a:spLocks noChangeArrowheads="1"/>
          </p:cNvSpPr>
          <p:nvPr/>
        </p:nvSpPr>
        <p:spPr bwMode="auto">
          <a:xfrm>
            <a:off x="4479925" y="4527550"/>
            <a:ext cx="690563" cy="201613"/>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0490" name="Rectangle 16"/>
          <p:cNvSpPr>
            <a:spLocks noChangeArrowheads="1"/>
          </p:cNvSpPr>
          <p:nvPr/>
        </p:nvSpPr>
        <p:spPr bwMode="auto">
          <a:xfrm>
            <a:off x="4479925" y="4527550"/>
            <a:ext cx="690563" cy="1022350"/>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0491" name="Rectangle 17"/>
          <p:cNvSpPr>
            <a:spLocks noChangeArrowheads="1"/>
          </p:cNvSpPr>
          <p:nvPr/>
        </p:nvSpPr>
        <p:spPr bwMode="auto">
          <a:xfrm>
            <a:off x="4479925" y="4729163"/>
            <a:ext cx="690563" cy="201612"/>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0492" name="Rectangle 18"/>
          <p:cNvSpPr>
            <a:spLocks noChangeArrowheads="1"/>
          </p:cNvSpPr>
          <p:nvPr/>
        </p:nvSpPr>
        <p:spPr bwMode="auto">
          <a:xfrm>
            <a:off x="4479925" y="5348288"/>
            <a:ext cx="690563" cy="201612"/>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0493" name="Text Box 19"/>
          <p:cNvSpPr txBox="1">
            <a:spLocks noChangeArrowheads="1"/>
          </p:cNvSpPr>
          <p:nvPr/>
        </p:nvSpPr>
        <p:spPr bwMode="auto">
          <a:xfrm>
            <a:off x="3940175" y="3800475"/>
            <a:ext cx="5127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IR</a:t>
            </a:r>
          </a:p>
        </p:txBody>
      </p:sp>
      <p:sp>
        <p:nvSpPr>
          <p:cNvPr id="20494" name="Text Box 20"/>
          <p:cNvSpPr txBox="1">
            <a:spLocks noChangeArrowheads="1"/>
          </p:cNvSpPr>
          <p:nvPr/>
        </p:nvSpPr>
        <p:spPr bwMode="auto">
          <a:xfrm>
            <a:off x="3965575" y="4032250"/>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solidFill>
                  <a:srgbClr val="FF0000"/>
                </a:solidFill>
                <a:latin typeface="黑体" pitchFamily="2" charset="-122"/>
                <a:ea typeface="黑体" pitchFamily="2" charset="-122"/>
              </a:rPr>
              <a:t>PC</a:t>
            </a:r>
            <a:endParaRPr kumimoji="1" lang="en-US" altLang="zh-CN" sz="2000" b="0" dirty="0">
              <a:solidFill>
                <a:srgbClr val="FF0000"/>
              </a:solidFill>
              <a:latin typeface="黑体" pitchFamily="2" charset="-122"/>
              <a:ea typeface="黑体" pitchFamily="2" charset="-122"/>
            </a:endParaRPr>
          </a:p>
        </p:txBody>
      </p:sp>
      <p:sp>
        <p:nvSpPr>
          <p:cNvPr id="20495" name="Text Box 21"/>
          <p:cNvSpPr txBox="1">
            <a:spLocks noChangeArrowheads="1"/>
          </p:cNvSpPr>
          <p:nvPr/>
        </p:nvSpPr>
        <p:spPr bwMode="auto">
          <a:xfrm>
            <a:off x="3965575" y="4481513"/>
            <a:ext cx="514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R0</a:t>
            </a:r>
            <a:endParaRPr kumimoji="1" lang="en-US" altLang="zh-CN" sz="2000" b="0" dirty="0">
              <a:latin typeface="黑体" pitchFamily="2" charset="-122"/>
              <a:ea typeface="黑体" pitchFamily="2" charset="-122"/>
            </a:endParaRPr>
          </a:p>
        </p:txBody>
      </p:sp>
      <p:sp>
        <p:nvSpPr>
          <p:cNvPr id="20496" name="Text Box 22"/>
          <p:cNvSpPr txBox="1">
            <a:spLocks noChangeArrowheads="1"/>
          </p:cNvSpPr>
          <p:nvPr/>
        </p:nvSpPr>
        <p:spPr bwMode="auto">
          <a:xfrm>
            <a:off x="3965575" y="4683125"/>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R1</a:t>
            </a:r>
            <a:endParaRPr kumimoji="1" lang="en-US" altLang="zh-CN" sz="2000" b="0" dirty="0">
              <a:latin typeface="黑体" pitchFamily="2" charset="-122"/>
              <a:ea typeface="黑体" pitchFamily="2" charset="-122"/>
            </a:endParaRPr>
          </a:p>
        </p:txBody>
      </p:sp>
      <p:sp>
        <p:nvSpPr>
          <p:cNvPr id="20497" name="Text Box 23"/>
          <p:cNvSpPr txBox="1">
            <a:spLocks noChangeArrowheads="1"/>
          </p:cNvSpPr>
          <p:nvPr/>
        </p:nvSpPr>
        <p:spPr bwMode="auto">
          <a:xfrm>
            <a:off x="4479925" y="5008563"/>
            <a:ext cx="690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20498" name="Freeform 37"/>
          <p:cNvSpPr>
            <a:spLocks/>
          </p:cNvSpPr>
          <p:nvPr/>
        </p:nvSpPr>
        <p:spPr bwMode="auto">
          <a:xfrm>
            <a:off x="3309938" y="4064000"/>
            <a:ext cx="671512" cy="339725"/>
          </a:xfrm>
          <a:custGeom>
            <a:avLst/>
            <a:gdLst>
              <a:gd name="T0" fmla="*/ 0 w 990"/>
              <a:gd name="T1" fmla="*/ 2147483647 h 352"/>
              <a:gd name="T2" fmla="*/ 2147483647 w 990"/>
              <a:gd name="T3" fmla="*/ 0 h 352"/>
              <a:gd name="T4" fmla="*/ 2147483647 w 990"/>
              <a:gd name="T5" fmla="*/ 0 h 352"/>
              <a:gd name="T6" fmla="*/ 2147483647 w 990"/>
              <a:gd name="T7" fmla="*/ 2147483647 h 352"/>
              <a:gd name="T8" fmla="*/ 2147483647 w 990"/>
              <a:gd name="T9" fmla="*/ 2147483647 h 352"/>
              <a:gd name="T10" fmla="*/ 2147483647 w 990"/>
              <a:gd name="T11" fmla="*/ 2147483647 h 352"/>
              <a:gd name="T12" fmla="*/ 2147483647 w 990"/>
              <a:gd name="T13" fmla="*/ 2147483647 h 352"/>
              <a:gd name="T14" fmla="*/ 0 w 990"/>
              <a:gd name="T15" fmla="*/ 2147483647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20499" name="Text Box 38"/>
          <p:cNvSpPr txBox="1">
            <a:spLocks noChangeArrowheads="1"/>
          </p:cNvSpPr>
          <p:nvPr/>
        </p:nvSpPr>
        <p:spPr bwMode="auto">
          <a:xfrm>
            <a:off x="3360738" y="4119563"/>
            <a:ext cx="5842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sp>
        <p:nvSpPr>
          <p:cNvPr id="20500" name="Rectangle 77"/>
          <p:cNvSpPr>
            <a:spLocks noChangeArrowheads="1"/>
          </p:cNvSpPr>
          <p:nvPr/>
        </p:nvSpPr>
        <p:spPr bwMode="auto">
          <a:xfrm>
            <a:off x="4475163" y="3819525"/>
            <a:ext cx="6905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grpSp>
        <p:nvGrpSpPr>
          <p:cNvPr id="20501" name="Group 57"/>
          <p:cNvGrpSpPr>
            <a:grpSpLocks/>
          </p:cNvGrpSpPr>
          <p:nvPr/>
        </p:nvGrpSpPr>
        <p:grpSpPr bwMode="auto">
          <a:xfrm>
            <a:off x="5543550" y="476250"/>
            <a:ext cx="2413000" cy="1547813"/>
            <a:chOff x="2154" y="290"/>
            <a:chExt cx="1294" cy="1046"/>
          </a:xfrm>
        </p:grpSpPr>
        <p:sp>
          <p:nvSpPr>
            <p:cNvPr id="20502" name="Text Box 58"/>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0503" name="Text Box 59"/>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0504" name="Text Box 60"/>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0505" name="Text Box 61"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0506" name="Text Box 62"/>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0507" name="Text Box 63"/>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0508" name="Text Box 64"/>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0509" name="Text Box 65"/>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0510" name="Text Box 66"/>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1507"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1508" name="Text Box 14"/>
          <p:cNvSpPr txBox="1">
            <a:spLocks noChangeArrowheads="1"/>
          </p:cNvSpPr>
          <p:nvPr/>
        </p:nvSpPr>
        <p:spPr bwMode="auto">
          <a:xfrm>
            <a:off x="827088" y="1520825"/>
            <a:ext cx="8066087"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(2)</a:t>
            </a:r>
            <a:r>
              <a:rPr lang="zh-CN" altLang="en-US">
                <a:latin typeface="黑体" pitchFamily="2" charset="-122"/>
                <a:ea typeface="黑体" pitchFamily="2" charset="-122"/>
              </a:rPr>
              <a:t>指令寄存器</a:t>
            </a:r>
            <a:r>
              <a:rPr lang="en-US" altLang="zh-CN" dirty="0">
                <a:latin typeface="黑体" pitchFamily="2" charset="-122"/>
                <a:ea typeface="黑体" pitchFamily="2" charset="-122"/>
              </a:rPr>
              <a:t>IR </a:t>
            </a:r>
            <a:endParaRPr lang="zh-CN" altLang="en-US">
              <a:latin typeface="黑体" pitchFamily="2" charset="-122"/>
              <a:ea typeface="黑体" pitchFamily="2" charset="-122"/>
            </a:endParaRPr>
          </a:p>
          <a:p>
            <a:pPr eaLnBrk="1" hangingPunct="1">
              <a:spcBef>
                <a:spcPct val="0"/>
              </a:spcBef>
            </a:pPr>
            <a:r>
              <a:rPr lang="zh-CN" altLang="en-US">
                <a:latin typeface="黑体" pitchFamily="2" charset="-122"/>
                <a:ea typeface="黑体" pitchFamily="2" charset="-122"/>
              </a:rPr>
              <a:t>    用于存放现行指令。</a:t>
            </a:r>
          </a:p>
          <a:p>
            <a:pPr eaLnBrk="1" hangingPunct="1">
              <a:spcBef>
                <a:spcPct val="0"/>
              </a:spcBef>
            </a:pPr>
            <a:r>
              <a:rPr lang="zh-CN" altLang="en-US">
                <a:latin typeface="黑体" pitchFamily="2" charset="-122"/>
                <a:ea typeface="黑体" pitchFamily="2" charset="-122"/>
              </a:rPr>
              <a:t>    为提高读取指令的速度，大多数计算机都将指令寄存器扩充为指令队列（或称指令栈），允许预取若干条指令，甚至有的还引入了指令</a:t>
            </a:r>
            <a:r>
              <a:rPr lang="en-US" altLang="zh-CN" dirty="0">
                <a:latin typeface="黑体" pitchFamily="2" charset="-122"/>
                <a:ea typeface="黑体" pitchFamily="2" charset="-122"/>
              </a:rPr>
              <a:t>Cache.</a:t>
            </a:r>
            <a:endParaRPr lang="zh-CN" altLang="en-US">
              <a:latin typeface="黑体" pitchFamily="2" charset="-122"/>
              <a:ea typeface="黑体" pitchFamily="2" charset="-122"/>
            </a:endParaRPr>
          </a:p>
          <a:p>
            <a:pPr algn="just" eaLnBrk="1" hangingPunct="1">
              <a:spcBef>
                <a:spcPct val="0"/>
              </a:spcBef>
            </a:pPr>
            <a:endParaRPr lang="zh-CN" altLang="en-US">
              <a:latin typeface="黑体" pitchFamily="2" charset="-122"/>
              <a:ea typeface="黑体" pitchFamily="2" charset="-122"/>
            </a:endParaRPr>
          </a:p>
        </p:txBody>
      </p:sp>
      <p:grpSp>
        <p:nvGrpSpPr>
          <p:cNvPr id="21509" name="Group 31"/>
          <p:cNvGrpSpPr>
            <a:grpSpLocks/>
          </p:cNvGrpSpPr>
          <p:nvPr/>
        </p:nvGrpSpPr>
        <p:grpSpPr bwMode="auto">
          <a:xfrm>
            <a:off x="3167063" y="4094163"/>
            <a:ext cx="2165350" cy="2214562"/>
            <a:chOff x="1995" y="2386"/>
            <a:chExt cx="1364" cy="1395"/>
          </a:xfrm>
        </p:grpSpPr>
        <p:sp>
          <p:nvSpPr>
            <p:cNvPr id="21520" name="Rectangle 8"/>
            <p:cNvSpPr>
              <a:spLocks noChangeArrowheads="1"/>
            </p:cNvSpPr>
            <p:nvPr/>
          </p:nvSpPr>
          <p:spPr bwMode="auto">
            <a:xfrm>
              <a:off x="1995" y="2386"/>
              <a:ext cx="1364" cy="1395"/>
            </a:xfrm>
            <a:prstGeom prst="rect">
              <a:avLst/>
            </a:prstGeom>
            <a:solidFill>
              <a:srgbClr val="FFFFFF"/>
            </a:solidFill>
            <a:ln w="2857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1521" name="Text Box 12"/>
            <p:cNvSpPr txBox="1">
              <a:spLocks noChangeArrowheads="1"/>
            </p:cNvSpPr>
            <p:nvPr/>
          </p:nvSpPr>
          <p:spPr bwMode="auto">
            <a:xfrm>
              <a:off x="2421" y="3566"/>
              <a:ext cx="45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21522" name="Rectangle 13"/>
            <p:cNvSpPr>
              <a:spLocks noChangeArrowheads="1"/>
            </p:cNvSpPr>
            <p:nvPr/>
          </p:nvSpPr>
          <p:spPr bwMode="auto">
            <a:xfrm>
              <a:off x="2822" y="249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1523" name="Rectangle 14"/>
            <p:cNvSpPr>
              <a:spLocks noChangeArrowheads="1"/>
            </p:cNvSpPr>
            <p:nvPr/>
          </p:nvSpPr>
          <p:spPr bwMode="auto">
            <a:xfrm>
              <a:off x="2822" y="2659"/>
              <a:ext cx="435" cy="1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sp>
          <p:nvSpPr>
            <p:cNvPr id="21524" name="Rectangle 15"/>
            <p:cNvSpPr>
              <a:spLocks noChangeArrowheads="1"/>
            </p:cNvSpPr>
            <p:nvPr/>
          </p:nvSpPr>
          <p:spPr bwMode="auto">
            <a:xfrm>
              <a:off x="2822" y="2942"/>
              <a:ext cx="435" cy="127"/>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1525" name="Rectangle 16"/>
            <p:cNvSpPr>
              <a:spLocks noChangeArrowheads="1"/>
            </p:cNvSpPr>
            <p:nvPr/>
          </p:nvSpPr>
          <p:spPr bwMode="auto">
            <a:xfrm>
              <a:off x="2822" y="2942"/>
              <a:ext cx="435" cy="644"/>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1526" name="Rectangle 17"/>
            <p:cNvSpPr>
              <a:spLocks noChangeArrowheads="1"/>
            </p:cNvSpPr>
            <p:nvPr/>
          </p:nvSpPr>
          <p:spPr bwMode="auto">
            <a:xfrm>
              <a:off x="2822" y="306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1527" name="Rectangle 18"/>
            <p:cNvSpPr>
              <a:spLocks noChangeArrowheads="1"/>
            </p:cNvSpPr>
            <p:nvPr/>
          </p:nvSpPr>
          <p:spPr bwMode="auto">
            <a:xfrm>
              <a:off x="2822" y="345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21528" name="Text Box 19"/>
            <p:cNvSpPr txBox="1">
              <a:spLocks noChangeArrowheads="1"/>
            </p:cNvSpPr>
            <p:nvPr/>
          </p:nvSpPr>
          <p:spPr bwMode="auto">
            <a:xfrm>
              <a:off x="2482" y="2484"/>
              <a:ext cx="3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solidFill>
                    <a:srgbClr val="FF0000"/>
                  </a:solidFill>
                  <a:latin typeface="黑体" pitchFamily="2" charset="-122"/>
                  <a:ea typeface="黑体" pitchFamily="2" charset="-122"/>
                </a:rPr>
                <a:t>IR</a:t>
              </a:r>
            </a:p>
          </p:txBody>
        </p:sp>
        <p:sp>
          <p:nvSpPr>
            <p:cNvPr id="21529" name="Text Box 20"/>
            <p:cNvSpPr txBox="1">
              <a:spLocks noChangeArrowheads="1"/>
            </p:cNvSpPr>
            <p:nvPr/>
          </p:nvSpPr>
          <p:spPr bwMode="auto">
            <a:xfrm>
              <a:off x="2498" y="263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PC</a:t>
              </a:r>
            </a:p>
          </p:txBody>
        </p:sp>
        <p:sp>
          <p:nvSpPr>
            <p:cNvPr id="21530" name="Text Box 21"/>
            <p:cNvSpPr txBox="1">
              <a:spLocks noChangeArrowheads="1"/>
            </p:cNvSpPr>
            <p:nvPr/>
          </p:nvSpPr>
          <p:spPr bwMode="auto">
            <a:xfrm>
              <a:off x="2498" y="2913"/>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R0</a:t>
              </a:r>
              <a:endParaRPr kumimoji="1" lang="en-US" altLang="zh-CN" sz="2000" b="0" dirty="0">
                <a:latin typeface="黑体" pitchFamily="2" charset="-122"/>
                <a:ea typeface="黑体" pitchFamily="2" charset="-122"/>
              </a:endParaRPr>
            </a:p>
          </p:txBody>
        </p:sp>
        <p:sp>
          <p:nvSpPr>
            <p:cNvPr id="21531" name="Text Box 22"/>
            <p:cNvSpPr txBox="1">
              <a:spLocks noChangeArrowheads="1"/>
            </p:cNvSpPr>
            <p:nvPr/>
          </p:nvSpPr>
          <p:spPr bwMode="auto">
            <a:xfrm>
              <a:off x="2498" y="304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R1</a:t>
              </a:r>
              <a:endParaRPr kumimoji="1" lang="en-US" altLang="zh-CN" sz="2000" b="0" dirty="0">
                <a:latin typeface="黑体" pitchFamily="2" charset="-122"/>
                <a:ea typeface="黑体" pitchFamily="2" charset="-122"/>
              </a:endParaRPr>
            </a:p>
          </p:txBody>
        </p:sp>
        <p:sp>
          <p:nvSpPr>
            <p:cNvPr id="21532" name="Text Box 23"/>
            <p:cNvSpPr txBox="1">
              <a:spLocks noChangeArrowheads="1"/>
            </p:cNvSpPr>
            <p:nvPr/>
          </p:nvSpPr>
          <p:spPr bwMode="auto">
            <a:xfrm>
              <a:off x="2822" y="3245"/>
              <a:ext cx="4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21533" name="Freeform 37"/>
            <p:cNvSpPr>
              <a:spLocks/>
            </p:cNvSpPr>
            <p:nvPr/>
          </p:nvSpPr>
          <p:spPr bwMode="auto">
            <a:xfrm>
              <a:off x="2085" y="2650"/>
              <a:ext cx="423" cy="214"/>
            </a:xfrm>
            <a:custGeom>
              <a:avLst/>
              <a:gdLst>
                <a:gd name="T0" fmla="*/ 0 w 990"/>
                <a:gd name="T1" fmla="*/ 1 h 352"/>
                <a:gd name="T2" fmla="*/ 0 w 990"/>
                <a:gd name="T3" fmla="*/ 0 h 352"/>
                <a:gd name="T4" fmla="*/ 0 w 990"/>
                <a:gd name="T5" fmla="*/ 0 h 352"/>
                <a:gd name="T6" fmla="*/ 0 w 990"/>
                <a:gd name="T7" fmla="*/ 1 h 352"/>
                <a:gd name="T8" fmla="*/ 0 w 990"/>
                <a:gd name="T9" fmla="*/ 1 h 352"/>
                <a:gd name="T10" fmla="*/ 0 w 990"/>
                <a:gd name="T11" fmla="*/ 1 h 352"/>
                <a:gd name="T12" fmla="*/ 0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21534" name="Text Box 38"/>
            <p:cNvSpPr txBox="1">
              <a:spLocks noChangeArrowheads="1"/>
            </p:cNvSpPr>
            <p:nvPr/>
          </p:nvSpPr>
          <p:spPr bwMode="auto">
            <a:xfrm>
              <a:off x="2117" y="2685"/>
              <a:ext cx="3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sp>
          <p:nvSpPr>
            <p:cNvPr id="21535" name="Rectangle 77"/>
            <p:cNvSpPr>
              <a:spLocks noChangeArrowheads="1"/>
            </p:cNvSpPr>
            <p:nvPr/>
          </p:nvSpPr>
          <p:spPr bwMode="auto">
            <a:xfrm>
              <a:off x="2819" y="2496"/>
              <a:ext cx="435" cy="134"/>
            </a:xfrm>
            <a:prstGeom prst="rect">
              <a:avLst/>
            </a:prstGeom>
            <a:solidFill>
              <a:srgbClr val="CC3300">
                <a:alpha val="50195"/>
              </a:srgbClr>
            </a:solidFill>
            <a:ln w="28575" algn="ctr">
              <a:solidFill>
                <a:srgbClr val="FF0000"/>
              </a:solidFill>
              <a:miter lim="800000"/>
              <a:headEnd/>
              <a:tailEnd/>
            </a:ln>
          </p:spPr>
          <p:txBody>
            <a:bodyPr wrap="none" anchor="ctr"/>
            <a:lstStyle/>
            <a:p>
              <a:pPr>
                <a:lnSpc>
                  <a:spcPct val="100000"/>
                </a:lnSpc>
                <a:spcBef>
                  <a:spcPct val="0"/>
                </a:spcBef>
              </a:pPr>
              <a:endParaRPr lang="zh-CN" altLang="en-US">
                <a:latin typeface="宋体" pitchFamily="2" charset="-122"/>
                <a:ea typeface="宋体" pitchFamily="2" charset="-122"/>
              </a:endParaRPr>
            </a:p>
          </p:txBody>
        </p:sp>
      </p:grpSp>
      <p:grpSp>
        <p:nvGrpSpPr>
          <p:cNvPr id="21510" name="Group 68"/>
          <p:cNvGrpSpPr>
            <a:grpSpLocks/>
          </p:cNvGrpSpPr>
          <p:nvPr/>
        </p:nvGrpSpPr>
        <p:grpSpPr bwMode="auto">
          <a:xfrm>
            <a:off x="5543550" y="476250"/>
            <a:ext cx="2413000" cy="1547813"/>
            <a:chOff x="2154" y="290"/>
            <a:chExt cx="1294" cy="1046"/>
          </a:xfrm>
        </p:grpSpPr>
        <p:sp>
          <p:nvSpPr>
            <p:cNvPr id="21511" name="Text Box 69"/>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1512" name="Text Box 70"/>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1513" name="Text Box 71"/>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1514" name="Text Box 72"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1515" name="Text Box 73"/>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1516" name="Text Box 74"/>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1517" name="Text Box 75"/>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1518" name="Text Box 76"/>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1519" name="Text Box 77"/>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838200"/>
            <a:ext cx="779462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00" name="Rectangle 4"/>
          <p:cNvSpPr>
            <a:spLocks noChangeArrowheads="1"/>
          </p:cNvSpPr>
          <p:nvPr/>
        </p:nvSpPr>
        <p:spPr bwMode="auto">
          <a:xfrm>
            <a:off x="0" y="990600"/>
            <a:ext cx="9144000" cy="579438"/>
          </a:xfrm>
          <a:prstGeom prst="rect">
            <a:avLst/>
          </a:prstGeom>
          <a:noFill/>
          <a:ln w="9525">
            <a:noFill/>
            <a:miter lim="800000"/>
            <a:headEnd/>
            <a:tailEnd/>
          </a:ln>
          <a:effectLst/>
        </p:spPr>
        <p:txBody>
          <a:bodyPr>
            <a:spAutoFit/>
          </a:bodyPr>
          <a:lstStyle/>
          <a:p>
            <a:pPr algn="ctr">
              <a:lnSpc>
                <a:spcPct val="100000"/>
              </a:lnSpc>
              <a:spcBef>
                <a:spcPct val="0"/>
              </a:spcBef>
              <a:defRPr/>
            </a:pPr>
            <a:r>
              <a:rPr lang="zh-CN" altLang="en-US" sz="3200">
                <a:solidFill>
                  <a:srgbClr val="990000"/>
                </a:solidFill>
                <a:effectLst>
                  <a:outerShdw blurRad="38100" dist="38100" dir="2700000" algn="tl">
                    <a:srgbClr val="C0C0C0"/>
                  </a:outerShdw>
                </a:effectLst>
                <a:latin typeface="黑体" pitchFamily="2" charset="-122"/>
                <a:ea typeface="黑体" pitchFamily="2" charset="-122"/>
              </a:rPr>
              <a:t>第</a:t>
            </a:r>
            <a:r>
              <a:rPr lang="en-US" altLang="zh-CN" sz="3200" dirty="0">
                <a:solidFill>
                  <a:srgbClr val="990000"/>
                </a:solidFill>
                <a:effectLst>
                  <a:outerShdw blurRad="38100" dist="38100" dir="2700000" algn="tl">
                    <a:srgbClr val="C0C0C0"/>
                  </a:outerShdw>
                </a:effectLst>
                <a:latin typeface="黑体" pitchFamily="2" charset="-122"/>
                <a:ea typeface="黑体" pitchFamily="2" charset="-122"/>
              </a:rPr>
              <a:t>6</a:t>
            </a:r>
            <a:r>
              <a:rPr lang="zh-CN" altLang="en-US" sz="3200">
                <a:solidFill>
                  <a:srgbClr val="990000"/>
                </a:solidFill>
                <a:effectLst>
                  <a:outerShdw blurRad="38100" dist="38100" dir="2700000" algn="tl">
                    <a:srgbClr val="C0C0C0"/>
                  </a:outerShdw>
                </a:effectLst>
                <a:latin typeface="黑体" pitchFamily="2" charset="-122"/>
                <a:ea typeface="黑体" pitchFamily="2" charset="-122"/>
              </a:rPr>
              <a:t>章   中央处理器 </a:t>
            </a:r>
          </a:p>
        </p:txBody>
      </p:sp>
      <p:sp>
        <p:nvSpPr>
          <p:cNvPr id="4101" name="Rectangle 12"/>
          <p:cNvSpPr>
            <a:spLocks noChangeArrowheads="1"/>
          </p:cNvSpPr>
          <p:nvPr/>
        </p:nvSpPr>
        <p:spPr bwMode="auto">
          <a:xfrm>
            <a:off x="1727200" y="2057400"/>
            <a:ext cx="5616575" cy="3619500"/>
          </a:xfrm>
          <a:prstGeom prst="rect">
            <a:avLst/>
          </a:prstGeom>
          <a:gradFill rotWithShape="0">
            <a:gsLst>
              <a:gs pos="0">
                <a:srgbClr val="ADD6FF"/>
              </a:gs>
              <a:gs pos="100000">
                <a:srgbClr val="F5E3F3"/>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tIns="0" bIns="0">
            <a:spAutoFit/>
          </a:bodyPr>
          <a:lstStyle/>
          <a:p>
            <a:pPr>
              <a:lnSpc>
                <a:spcPct val="140000"/>
              </a:lnSpc>
              <a:spcBef>
                <a:spcPct val="0"/>
              </a:spcBef>
            </a:pPr>
            <a:r>
              <a:rPr lang="en-US" altLang="zh-CN" dirty="0">
                <a:latin typeface="黑体" pitchFamily="2" charset="-122"/>
                <a:ea typeface="黑体" pitchFamily="2" charset="-122"/>
              </a:rPr>
              <a:t>6.1 CPU</a:t>
            </a:r>
            <a:r>
              <a:rPr lang="zh-CN" altLang="en-US">
                <a:latin typeface="黑体" pitchFamily="2" charset="-122"/>
                <a:ea typeface="黑体" pitchFamily="2" charset="-122"/>
              </a:rPr>
              <a:t>的功能</a:t>
            </a:r>
          </a:p>
          <a:p>
            <a:pPr>
              <a:lnSpc>
                <a:spcPct val="140000"/>
              </a:lnSpc>
              <a:spcBef>
                <a:spcPct val="0"/>
              </a:spcBef>
            </a:pPr>
            <a:r>
              <a:rPr lang="en-US" altLang="zh-CN" dirty="0">
                <a:latin typeface="黑体" pitchFamily="2" charset="-122"/>
                <a:ea typeface="黑体" pitchFamily="2" charset="-122"/>
              </a:rPr>
              <a:t>6.2 CPU</a:t>
            </a:r>
            <a:r>
              <a:rPr lang="zh-CN" altLang="en-US">
                <a:latin typeface="黑体" pitchFamily="2" charset="-122"/>
                <a:ea typeface="黑体" pitchFamily="2" charset="-122"/>
              </a:rPr>
              <a:t>的组成</a:t>
            </a:r>
          </a:p>
          <a:p>
            <a:pPr>
              <a:lnSpc>
                <a:spcPct val="140000"/>
              </a:lnSpc>
              <a:spcBef>
                <a:spcPct val="0"/>
              </a:spcBef>
            </a:pPr>
            <a:r>
              <a:rPr lang="en-US" altLang="zh-CN" dirty="0">
                <a:latin typeface="黑体" pitchFamily="2" charset="-122"/>
                <a:ea typeface="黑体" pitchFamily="2" charset="-122"/>
              </a:rPr>
              <a:t>6.3 </a:t>
            </a:r>
            <a:r>
              <a:rPr lang="zh-CN" altLang="en-US">
                <a:latin typeface="黑体" pitchFamily="2" charset="-122"/>
                <a:ea typeface="黑体" pitchFamily="2" charset="-122"/>
              </a:rPr>
              <a:t>时序控制方式与时序系统</a:t>
            </a:r>
          </a:p>
          <a:p>
            <a:pPr>
              <a:lnSpc>
                <a:spcPct val="140000"/>
              </a:lnSpc>
              <a:spcBef>
                <a:spcPct val="0"/>
              </a:spcBef>
            </a:pPr>
            <a:r>
              <a:rPr lang="en-US" altLang="zh-CN" dirty="0">
                <a:latin typeface="黑体" pitchFamily="2" charset="-122"/>
                <a:ea typeface="黑体" pitchFamily="2" charset="-122"/>
              </a:rPr>
              <a:t>6.4 </a:t>
            </a:r>
            <a:r>
              <a:rPr lang="zh-CN" altLang="en-US">
                <a:latin typeface="黑体" pitchFamily="2" charset="-122"/>
                <a:ea typeface="黑体" pitchFamily="2" charset="-122"/>
              </a:rPr>
              <a:t>指令的微操作序列</a:t>
            </a:r>
          </a:p>
          <a:p>
            <a:pPr>
              <a:lnSpc>
                <a:spcPct val="140000"/>
              </a:lnSpc>
              <a:spcBef>
                <a:spcPct val="0"/>
              </a:spcBef>
            </a:pPr>
            <a:r>
              <a:rPr lang="en-US" altLang="zh-CN" dirty="0">
                <a:latin typeface="黑体" pitchFamily="2" charset="-122"/>
                <a:ea typeface="黑体" pitchFamily="2" charset="-122"/>
              </a:rPr>
              <a:t>6.5 </a:t>
            </a:r>
            <a:r>
              <a:rPr lang="zh-CN" altLang="en-US">
                <a:latin typeface="黑体" pitchFamily="2" charset="-122"/>
                <a:ea typeface="黑体" pitchFamily="2" charset="-122"/>
              </a:rPr>
              <a:t>微程序控制原理</a:t>
            </a:r>
          </a:p>
          <a:p>
            <a:pPr>
              <a:lnSpc>
                <a:spcPct val="140000"/>
              </a:lnSpc>
              <a:spcBef>
                <a:spcPct val="0"/>
              </a:spcBef>
            </a:pPr>
            <a:r>
              <a:rPr lang="en-US" altLang="zh-CN" dirty="0">
                <a:latin typeface="黑体" pitchFamily="2" charset="-122"/>
                <a:ea typeface="黑体" pitchFamily="2" charset="-122"/>
              </a:rPr>
              <a:t>6.6 </a:t>
            </a:r>
            <a:r>
              <a:rPr lang="zh-CN" altLang="en-US">
                <a:latin typeface="黑体" pitchFamily="2" charset="-122"/>
                <a:ea typeface="黑体" pitchFamily="2" charset="-122"/>
              </a:rPr>
              <a:t>流水线技术</a:t>
            </a:r>
          </a:p>
          <a:p>
            <a:pPr>
              <a:lnSpc>
                <a:spcPct val="140000"/>
              </a:lnSpc>
              <a:spcBef>
                <a:spcPct val="0"/>
              </a:spcBef>
            </a:pPr>
            <a:r>
              <a:rPr lang="en-US" altLang="zh-CN" dirty="0">
                <a:latin typeface="黑体" pitchFamily="2" charset="-122"/>
                <a:ea typeface="黑体" pitchFamily="2" charset="-122"/>
              </a:rPr>
              <a:t>6.7 </a:t>
            </a:r>
            <a:r>
              <a:rPr lang="zh-CN" altLang="zh-CN">
                <a:latin typeface="黑体" pitchFamily="2" charset="-122"/>
                <a:ea typeface="黑体" pitchFamily="2" charset="-122"/>
              </a:rPr>
              <a:t>微处理器中的新技术</a:t>
            </a:r>
            <a:endParaRPr lang="zh-CN" altLang="en-US">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2531"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2532" name="Text Box 4"/>
          <p:cNvSpPr txBox="1">
            <a:spLocks noChangeArrowheads="1"/>
          </p:cNvSpPr>
          <p:nvPr/>
        </p:nvSpPr>
        <p:spPr bwMode="auto">
          <a:xfrm>
            <a:off x="827088" y="1520825"/>
            <a:ext cx="8316912"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(3)</a:t>
            </a:r>
            <a:r>
              <a:rPr lang="zh-CN" altLang="en-US">
                <a:latin typeface="黑体" pitchFamily="2" charset="-122"/>
                <a:ea typeface="黑体" pitchFamily="2" charset="-122"/>
              </a:rPr>
              <a:t>暂存器 </a:t>
            </a:r>
          </a:p>
          <a:p>
            <a:pPr eaLnBrk="1" hangingPunct="1">
              <a:spcBef>
                <a:spcPct val="0"/>
              </a:spcBef>
            </a:pPr>
            <a:r>
              <a:rPr lang="zh-CN" altLang="en-US">
                <a:latin typeface="黑体" pitchFamily="2" charset="-122"/>
                <a:ea typeface="黑体" pitchFamily="2" charset="-122"/>
              </a:rPr>
              <a:t>    用户不能直接访问的寄存器，用来暂存信息。</a:t>
            </a:r>
          </a:p>
        </p:txBody>
      </p:sp>
      <p:sp>
        <p:nvSpPr>
          <p:cNvPr id="22533" name="Text Box 33"/>
          <p:cNvSpPr txBox="1">
            <a:spLocks noChangeArrowheads="1"/>
          </p:cNvSpPr>
          <p:nvPr/>
        </p:nvSpPr>
        <p:spPr bwMode="auto">
          <a:xfrm>
            <a:off x="1403350" y="2673350"/>
            <a:ext cx="77406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例如：源寄存器</a:t>
            </a:r>
          </a:p>
          <a:p>
            <a:pPr eaLnBrk="1" hangingPunct="1">
              <a:spcBef>
                <a:spcPct val="0"/>
              </a:spcBef>
            </a:pPr>
            <a:r>
              <a:rPr lang="zh-CN" altLang="en-US">
                <a:latin typeface="黑体" pitchFamily="2" charset="-122"/>
                <a:ea typeface="黑体" pitchFamily="2" charset="-122"/>
              </a:rPr>
              <a:t>      暂存寄存器等。</a:t>
            </a:r>
          </a:p>
        </p:txBody>
      </p:sp>
      <p:grpSp>
        <p:nvGrpSpPr>
          <p:cNvPr id="22534" name="Group 96"/>
          <p:cNvGrpSpPr>
            <a:grpSpLocks/>
          </p:cNvGrpSpPr>
          <p:nvPr/>
        </p:nvGrpSpPr>
        <p:grpSpPr bwMode="auto">
          <a:xfrm>
            <a:off x="5543550" y="476250"/>
            <a:ext cx="2413000" cy="1547813"/>
            <a:chOff x="2154" y="290"/>
            <a:chExt cx="1294" cy="1046"/>
          </a:xfrm>
        </p:grpSpPr>
        <p:sp>
          <p:nvSpPr>
            <p:cNvPr id="22535" name="Text Box 97"/>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2536" name="Text Box 98"/>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2537" name="Text Box 99"/>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2538" name="Text Box 100"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2539" name="Text Box 101"/>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2540" name="Text Box 102"/>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2541" name="Text Box 103"/>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2542" name="Text Box 104"/>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2543" name="Text Box 105"/>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3555"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3556" name="Text Box 16"/>
          <p:cNvSpPr txBox="1">
            <a:spLocks noChangeArrowheads="1"/>
          </p:cNvSpPr>
          <p:nvPr/>
        </p:nvSpPr>
        <p:spPr bwMode="auto">
          <a:xfrm>
            <a:off x="827088" y="1484313"/>
            <a:ext cx="788511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(4)</a:t>
            </a:r>
            <a:r>
              <a:rPr lang="zh-CN" altLang="en-US">
                <a:latin typeface="黑体" pitchFamily="2" charset="-122"/>
                <a:ea typeface="黑体" pitchFamily="2" charset="-122"/>
              </a:rPr>
              <a:t>状态寄存器</a:t>
            </a:r>
            <a:r>
              <a:rPr lang="en-US" altLang="zh-CN" dirty="0">
                <a:latin typeface="黑体" pitchFamily="2" charset="-122"/>
                <a:ea typeface="黑体" pitchFamily="2" charset="-122"/>
              </a:rPr>
              <a:t>PSW </a:t>
            </a:r>
          </a:p>
          <a:p>
            <a:pPr eaLnBrk="1" hangingPunct="1">
              <a:spcBef>
                <a:spcPct val="0"/>
              </a:spcBef>
            </a:pPr>
            <a:r>
              <a:rPr lang="zh-CN" altLang="en-US">
                <a:latin typeface="黑体" pitchFamily="2" charset="-122"/>
                <a:ea typeface="黑体" pitchFamily="2" charset="-122"/>
              </a:rPr>
              <a:t>    用于指示</a:t>
            </a:r>
            <a:r>
              <a:rPr lang="en-US" altLang="zh-CN" dirty="0">
                <a:latin typeface="黑体" pitchFamily="2" charset="-122"/>
                <a:ea typeface="黑体" pitchFamily="2" charset="-122"/>
              </a:rPr>
              <a:t>CPU</a:t>
            </a:r>
            <a:r>
              <a:rPr lang="zh-CN" altLang="en-US">
                <a:latin typeface="黑体" pitchFamily="2" charset="-122"/>
                <a:ea typeface="黑体" pitchFamily="2" charset="-122"/>
              </a:rPr>
              <a:t>的工作方式、算逻运算指令运行结果的特征等。</a:t>
            </a:r>
          </a:p>
          <a:p>
            <a:pPr eaLnBrk="1" hangingPunct="1">
              <a:spcBef>
                <a:spcPct val="0"/>
              </a:spcBef>
            </a:pPr>
            <a:endParaRPr lang="zh-CN" altLang="en-US">
              <a:latin typeface="黑体" pitchFamily="2" charset="-122"/>
              <a:ea typeface="黑体" pitchFamily="2" charset="-122"/>
            </a:endParaRPr>
          </a:p>
          <a:p>
            <a:pPr eaLnBrk="1" hangingPunct="1">
              <a:spcBef>
                <a:spcPct val="0"/>
              </a:spcBef>
            </a:pPr>
            <a:endParaRPr lang="zh-CN" altLang="en-US">
              <a:latin typeface="黑体" pitchFamily="2" charset="-122"/>
              <a:ea typeface="黑体" pitchFamily="2" charset="-122"/>
            </a:endParaRPr>
          </a:p>
          <a:p>
            <a:pPr eaLnBrk="1" hangingPunct="1">
              <a:spcBef>
                <a:spcPct val="0"/>
              </a:spcBef>
            </a:pPr>
            <a:endParaRPr lang="zh-CN" altLang="en-US">
              <a:latin typeface="黑体" pitchFamily="2" charset="-122"/>
              <a:ea typeface="黑体" pitchFamily="2" charset="-122"/>
            </a:endParaRPr>
          </a:p>
          <a:p>
            <a:pPr eaLnBrk="1" hangingPunct="1">
              <a:spcBef>
                <a:spcPct val="0"/>
              </a:spcBef>
            </a:pPr>
            <a:endParaRPr lang="zh-CN" altLang="en-US">
              <a:latin typeface="黑体" pitchFamily="2" charset="-122"/>
              <a:ea typeface="黑体" pitchFamily="2" charset="-122"/>
            </a:endParaRPr>
          </a:p>
          <a:p>
            <a:pPr eaLnBrk="1" hangingPunct="1">
              <a:spcBef>
                <a:spcPct val="0"/>
              </a:spcBef>
            </a:pPr>
            <a:endParaRPr lang="zh-CN" altLang="en-US">
              <a:latin typeface="黑体" pitchFamily="2" charset="-122"/>
              <a:ea typeface="黑体" pitchFamily="2" charset="-122"/>
            </a:endParaRPr>
          </a:p>
          <a:p>
            <a:pPr eaLnBrk="1" hangingPunct="1">
              <a:spcBef>
                <a:spcPct val="0"/>
              </a:spcBef>
            </a:pPr>
            <a:endParaRPr lang="zh-CN" altLang="en-US">
              <a:latin typeface="黑体" pitchFamily="2" charset="-122"/>
              <a:ea typeface="黑体" pitchFamily="2" charset="-122"/>
            </a:endParaRPr>
          </a:p>
          <a:p>
            <a:pPr eaLnBrk="1" hangingPunct="1">
              <a:spcBef>
                <a:spcPct val="0"/>
              </a:spcBef>
            </a:pPr>
            <a:r>
              <a:rPr lang="zh-CN" altLang="en-US">
                <a:latin typeface="黑体" pitchFamily="2" charset="-122"/>
                <a:ea typeface="黑体" pitchFamily="2" charset="-122"/>
              </a:rPr>
              <a:t>    不同档次的计算机，其</a:t>
            </a:r>
            <a:r>
              <a:rPr lang="en-US" altLang="zh-CN" dirty="0">
                <a:latin typeface="黑体" pitchFamily="2" charset="-122"/>
                <a:ea typeface="黑体" pitchFamily="2" charset="-122"/>
              </a:rPr>
              <a:t>PSW</a:t>
            </a:r>
            <a:r>
              <a:rPr lang="zh-CN" altLang="en-US">
                <a:latin typeface="黑体" pitchFamily="2" charset="-122"/>
                <a:ea typeface="黑体" pitchFamily="2" charset="-122"/>
              </a:rPr>
              <a:t>的内容可能相差很大。</a:t>
            </a:r>
          </a:p>
        </p:txBody>
      </p:sp>
      <p:grpSp>
        <p:nvGrpSpPr>
          <p:cNvPr id="23557" name="Group 78"/>
          <p:cNvGrpSpPr>
            <a:grpSpLocks/>
          </p:cNvGrpSpPr>
          <p:nvPr/>
        </p:nvGrpSpPr>
        <p:grpSpPr bwMode="auto">
          <a:xfrm>
            <a:off x="1150938" y="2960688"/>
            <a:ext cx="7596187" cy="2447925"/>
            <a:chOff x="725" y="1865"/>
            <a:chExt cx="4785" cy="1542"/>
          </a:xfrm>
        </p:grpSpPr>
        <p:sp>
          <p:nvSpPr>
            <p:cNvPr id="23589" name="Freeform 56"/>
            <p:cNvSpPr>
              <a:spLocks/>
            </p:cNvSpPr>
            <p:nvPr/>
          </p:nvSpPr>
          <p:spPr bwMode="auto">
            <a:xfrm>
              <a:off x="1791" y="2341"/>
              <a:ext cx="1406" cy="318"/>
            </a:xfrm>
            <a:custGeom>
              <a:avLst/>
              <a:gdLst>
                <a:gd name="T0" fmla="*/ 1406 w 1406"/>
                <a:gd name="T1" fmla="*/ 6954 h 68"/>
                <a:gd name="T2" fmla="*/ 1406 w 1406"/>
                <a:gd name="T3" fmla="*/ 0 h 68"/>
                <a:gd name="T4" fmla="*/ 0 w 1406"/>
                <a:gd name="T5" fmla="*/ 0 h 68"/>
                <a:gd name="T6" fmla="*/ 0 60000 65536"/>
                <a:gd name="T7" fmla="*/ 0 60000 65536"/>
                <a:gd name="T8" fmla="*/ 0 60000 65536"/>
                <a:gd name="T9" fmla="*/ 0 w 1406"/>
                <a:gd name="T10" fmla="*/ 0 h 68"/>
                <a:gd name="T11" fmla="*/ 1406 w 1406"/>
                <a:gd name="T12" fmla="*/ 68 h 68"/>
              </a:gdLst>
              <a:ahLst/>
              <a:cxnLst>
                <a:cxn ang="T6">
                  <a:pos x="T0" y="T1"/>
                </a:cxn>
                <a:cxn ang="T7">
                  <a:pos x="T2" y="T3"/>
                </a:cxn>
                <a:cxn ang="T8">
                  <a:pos x="T4" y="T5"/>
                </a:cxn>
              </a:cxnLst>
              <a:rect l="T9" t="T10" r="T11" b="T12"/>
              <a:pathLst>
                <a:path w="1406" h="68">
                  <a:moveTo>
                    <a:pt x="1406" y="68"/>
                  </a:moveTo>
                  <a:lnTo>
                    <a:pt x="1406" y="0"/>
                  </a:lnTo>
                  <a:lnTo>
                    <a:pt x="0" y="0"/>
                  </a:lnTo>
                </a:path>
              </a:pathLst>
            </a:custGeom>
            <a:noFill/>
            <a:ln w="28575" cap="flat" cmpd="sng">
              <a:solidFill>
                <a:srgbClr val="000099"/>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68" name="Text Box 18"/>
            <p:cNvSpPr txBox="1">
              <a:spLocks noChangeArrowheads="1"/>
            </p:cNvSpPr>
            <p:nvPr/>
          </p:nvSpPr>
          <p:spPr bwMode="auto">
            <a:xfrm>
              <a:off x="2233" y="2795"/>
              <a:ext cx="1072" cy="246"/>
            </a:xfrm>
            <a:prstGeom prst="rect">
              <a:avLst/>
            </a:prstGeom>
            <a:solidFill>
              <a:srgbClr val="FFFFCC"/>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选择器／锁存器</a:t>
              </a:r>
            </a:p>
          </p:txBody>
        </p:sp>
        <p:sp>
          <p:nvSpPr>
            <p:cNvPr id="23569" name="Freeform 19"/>
            <p:cNvSpPr>
              <a:spLocks/>
            </p:cNvSpPr>
            <p:nvPr/>
          </p:nvSpPr>
          <p:spPr bwMode="auto">
            <a:xfrm>
              <a:off x="2699" y="2398"/>
              <a:ext cx="1333" cy="266"/>
            </a:xfrm>
            <a:custGeom>
              <a:avLst/>
              <a:gdLst>
                <a:gd name="T0" fmla="*/ 0 w 1978"/>
                <a:gd name="T1" fmla="*/ 1 h 486"/>
                <a:gd name="T2" fmla="*/ 1 w 1978"/>
                <a:gd name="T3" fmla="*/ 0 h 486"/>
                <a:gd name="T4" fmla="*/ 4 w 1978"/>
                <a:gd name="T5" fmla="*/ 0 h 486"/>
                <a:gd name="T6" fmla="*/ 5 w 1978"/>
                <a:gd name="T7" fmla="*/ 1 h 486"/>
                <a:gd name="T8" fmla="*/ 3 w 1978"/>
                <a:gd name="T9" fmla="*/ 1 h 486"/>
                <a:gd name="T10" fmla="*/ 3 w 1978"/>
                <a:gd name="T11" fmla="*/ 1 h 486"/>
                <a:gd name="T12" fmla="*/ 2 w 1978"/>
                <a:gd name="T13" fmla="*/ 1 h 486"/>
                <a:gd name="T14" fmla="*/ 0 w 1978"/>
                <a:gd name="T15" fmla="*/ 1 h 486"/>
                <a:gd name="T16" fmla="*/ 0 60000 65536"/>
                <a:gd name="T17" fmla="*/ 0 60000 65536"/>
                <a:gd name="T18" fmla="*/ 0 60000 65536"/>
                <a:gd name="T19" fmla="*/ 0 60000 65536"/>
                <a:gd name="T20" fmla="*/ 0 60000 65536"/>
                <a:gd name="T21" fmla="*/ 0 60000 65536"/>
                <a:gd name="T22" fmla="*/ 0 60000 65536"/>
                <a:gd name="T23" fmla="*/ 0 60000 65536"/>
                <a:gd name="T24" fmla="*/ 0 w 1978"/>
                <a:gd name="T25" fmla="*/ 0 h 486"/>
                <a:gd name="T26" fmla="*/ 1978 w 1978"/>
                <a:gd name="T27" fmla="*/ 486 h 4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8" h="486">
                  <a:moveTo>
                    <a:pt x="0" y="477"/>
                  </a:moveTo>
                  <a:lnTo>
                    <a:pt x="512" y="0"/>
                  </a:lnTo>
                  <a:lnTo>
                    <a:pt x="1448" y="0"/>
                  </a:lnTo>
                  <a:lnTo>
                    <a:pt x="1978" y="486"/>
                  </a:lnTo>
                  <a:lnTo>
                    <a:pt x="1122" y="486"/>
                  </a:lnTo>
                  <a:lnTo>
                    <a:pt x="988" y="354"/>
                  </a:lnTo>
                  <a:lnTo>
                    <a:pt x="848" y="486"/>
                  </a:lnTo>
                  <a:lnTo>
                    <a:pt x="0" y="477"/>
                  </a:lnTo>
                  <a:close/>
                </a:path>
              </a:pathLst>
            </a:custGeom>
            <a:solidFill>
              <a:srgbClr val="FFFFCC"/>
            </a:solidFill>
            <a:ln w="28575" cap="flat" cmpd="sng">
              <a:solidFill>
                <a:srgbClr val="000080"/>
              </a:solidFill>
              <a:prstDash val="solid"/>
              <a:round/>
              <a:headEnd/>
              <a:tailEnd/>
            </a:ln>
          </p:spPr>
          <p:txBody>
            <a:bodyPr/>
            <a:lstStyle/>
            <a:p>
              <a:endParaRPr lang="zh-CN" altLang="en-US"/>
            </a:p>
          </p:txBody>
        </p:sp>
        <p:sp>
          <p:nvSpPr>
            <p:cNvPr id="23570" name="Text Box 20"/>
            <p:cNvSpPr txBox="1">
              <a:spLocks noChangeArrowheads="1"/>
            </p:cNvSpPr>
            <p:nvPr/>
          </p:nvSpPr>
          <p:spPr bwMode="auto">
            <a:xfrm>
              <a:off x="3038" y="2014"/>
              <a:ext cx="628" cy="246"/>
            </a:xfrm>
            <a:prstGeom prst="rect">
              <a:avLst/>
            </a:prstGeom>
            <a:solidFill>
              <a:srgbClr val="FFFFCC"/>
            </a:solidFill>
            <a:ln w="28575">
              <a:solidFill>
                <a:srgbClr val="000080"/>
              </a:solidFill>
              <a:miter lim="800000"/>
              <a:headEnd/>
              <a:tailEnd/>
            </a:ln>
          </p:spPr>
          <p:txBody>
            <a:bodyPr lIns="0" tIns="7200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移位器</a:t>
              </a:r>
            </a:p>
          </p:txBody>
        </p:sp>
        <p:sp>
          <p:nvSpPr>
            <p:cNvPr id="23571" name="Text Box 21"/>
            <p:cNvSpPr txBox="1">
              <a:spLocks noChangeArrowheads="1"/>
            </p:cNvSpPr>
            <p:nvPr/>
          </p:nvSpPr>
          <p:spPr bwMode="auto">
            <a:xfrm>
              <a:off x="3464" y="2795"/>
              <a:ext cx="1072" cy="246"/>
            </a:xfrm>
            <a:prstGeom prst="rect">
              <a:avLst/>
            </a:prstGeom>
            <a:solidFill>
              <a:srgbClr val="FFFFCC"/>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选择器／锁存器</a:t>
              </a:r>
            </a:p>
          </p:txBody>
        </p:sp>
        <p:grpSp>
          <p:nvGrpSpPr>
            <p:cNvPr id="23572" name="Group 22"/>
            <p:cNvGrpSpPr>
              <a:grpSpLocks/>
            </p:cNvGrpSpPr>
            <p:nvPr/>
          </p:nvGrpSpPr>
          <p:grpSpPr bwMode="auto">
            <a:xfrm>
              <a:off x="1950" y="2052"/>
              <a:ext cx="2859" cy="932"/>
              <a:chOff x="2853" y="3486"/>
              <a:chExt cx="4248" cy="1704"/>
            </a:xfrm>
          </p:grpSpPr>
          <p:sp>
            <p:nvSpPr>
              <p:cNvPr id="23599" name="Line 23"/>
              <p:cNvSpPr>
                <a:spLocks noChangeShapeType="1"/>
              </p:cNvSpPr>
              <p:nvPr/>
            </p:nvSpPr>
            <p:spPr bwMode="auto">
              <a:xfrm>
                <a:off x="4049" y="3762"/>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0" name="Line 24"/>
              <p:cNvSpPr>
                <a:spLocks noChangeShapeType="1"/>
              </p:cNvSpPr>
              <p:nvPr/>
            </p:nvSpPr>
            <p:spPr bwMode="auto">
              <a:xfrm>
                <a:off x="4049" y="3486"/>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1" name="Line 25"/>
              <p:cNvSpPr>
                <a:spLocks noChangeShapeType="1"/>
              </p:cNvSpPr>
              <p:nvPr/>
            </p:nvSpPr>
            <p:spPr bwMode="auto">
              <a:xfrm>
                <a:off x="2853" y="5190"/>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26"/>
              <p:cNvSpPr>
                <a:spLocks noChangeShapeType="1"/>
              </p:cNvSpPr>
              <p:nvPr/>
            </p:nvSpPr>
            <p:spPr bwMode="auto">
              <a:xfrm>
                <a:off x="2853" y="4914"/>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27"/>
              <p:cNvSpPr>
                <a:spLocks noChangeShapeType="1"/>
              </p:cNvSpPr>
              <p:nvPr/>
            </p:nvSpPr>
            <p:spPr bwMode="auto">
              <a:xfrm>
                <a:off x="6689" y="5190"/>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4" name="Line 28"/>
              <p:cNvSpPr>
                <a:spLocks noChangeShapeType="1"/>
              </p:cNvSpPr>
              <p:nvPr/>
            </p:nvSpPr>
            <p:spPr bwMode="auto">
              <a:xfrm>
                <a:off x="6689" y="4914"/>
                <a:ext cx="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5" name="Line 29"/>
              <p:cNvSpPr>
                <a:spLocks noChangeShapeType="1"/>
              </p:cNvSpPr>
              <p:nvPr/>
            </p:nvSpPr>
            <p:spPr bwMode="auto">
              <a:xfrm>
                <a:off x="5635" y="4320"/>
                <a:ext cx="6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6" name="Line 30"/>
              <p:cNvSpPr>
                <a:spLocks noChangeShapeType="1"/>
              </p:cNvSpPr>
              <p:nvPr/>
            </p:nvSpPr>
            <p:spPr bwMode="auto">
              <a:xfrm>
                <a:off x="3695" y="4218"/>
                <a:ext cx="6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7" name="Line 31"/>
              <p:cNvSpPr>
                <a:spLocks noChangeShapeType="1"/>
              </p:cNvSpPr>
              <p:nvPr/>
            </p:nvSpPr>
            <p:spPr bwMode="auto">
              <a:xfrm>
                <a:off x="3701" y="4470"/>
                <a:ext cx="41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3" name="Text Box 32"/>
            <p:cNvSpPr txBox="1">
              <a:spLocks noChangeArrowheads="1"/>
            </p:cNvSpPr>
            <p:nvPr/>
          </p:nvSpPr>
          <p:spPr bwMode="auto">
            <a:xfrm>
              <a:off x="2068" y="2050"/>
              <a:ext cx="63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选择命令</a:t>
              </a:r>
            </a:p>
          </p:txBody>
        </p:sp>
        <p:sp>
          <p:nvSpPr>
            <p:cNvPr id="23574" name="Text Box 33"/>
            <p:cNvSpPr txBox="1">
              <a:spLocks noChangeArrowheads="1"/>
            </p:cNvSpPr>
            <p:nvPr/>
          </p:nvSpPr>
          <p:spPr bwMode="auto">
            <a:xfrm>
              <a:off x="2752" y="2009"/>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23575" name="Text Box 34"/>
            <p:cNvSpPr txBox="1">
              <a:spLocks noChangeArrowheads="1"/>
            </p:cNvSpPr>
            <p:nvPr/>
          </p:nvSpPr>
          <p:spPr bwMode="auto">
            <a:xfrm>
              <a:off x="2542" y="2408"/>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23576" name="Text Box 35"/>
            <p:cNvSpPr txBox="1">
              <a:spLocks noChangeArrowheads="1"/>
            </p:cNvSpPr>
            <p:nvPr/>
          </p:nvSpPr>
          <p:spPr bwMode="auto">
            <a:xfrm>
              <a:off x="1929" y="2792"/>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23577" name="Text Box 36"/>
            <p:cNvSpPr txBox="1">
              <a:spLocks noChangeArrowheads="1"/>
            </p:cNvSpPr>
            <p:nvPr/>
          </p:nvSpPr>
          <p:spPr bwMode="auto">
            <a:xfrm>
              <a:off x="4539" y="2799"/>
              <a:ext cx="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FF0000"/>
                  </a:solidFill>
                  <a:latin typeface="Times New Roman" pitchFamily="18" charset="0"/>
                  <a:ea typeface="黑体" pitchFamily="2" charset="-122"/>
                </a:rPr>
                <a:t>…</a:t>
              </a:r>
              <a:endParaRPr lang="en-US" altLang="zh-CN" sz="1800" dirty="0">
                <a:solidFill>
                  <a:srgbClr val="FF0000"/>
                </a:solidFill>
                <a:latin typeface="黑体" pitchFamily="2" charset="-122"/>
                <a:ea typeface="黑体" pitchFamily="2" charset="-122"/>
              </a:endParaRPr>
            </a:p>
          </p:txBody>
        </p:sp>
        <p:sp>
          <p:nvSpPr>
            <p:cNvPr id="23578" name="Text Box 37"/>
            <p:cNvSpPr txBox="1">
              <a:spLocks noChangeArrowheads="1"/>
            </p:cNvSpPr>
            <p:nvPr/>
          </p:nvSpPr>
          <p:spPr bwMode="auto">
            <a:xfrm>
              <a:off x="1860" y="2423"/>
              <a:ext cx="63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选择命令</a:t>
              </a:r>
            </a:p>
          </p:txBody>
        </p:sp>
        <p:sp>
          <p:nvSpPr>
            <p:cNvPr id="23579" name="Text Box 38"/>
            <p:cNvSpPr txBox="1">
              <a:spLocks noChangeArrowheads="1"/>
            </p:cNvSpPr>
            <p:nvPr/>
          </p:nvSpPr>
          <p:spPr bwMode="auto">
            <a:xfrm>
              <a:off x="1292" y="2811"/>
              <a:ext cx="63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选择命令</a:t>
              </a:r>
            </a:p>
          </p:txBody>
        </p:sp>
        <p:sp>
          <p:nvSpPr>
            <p:cNvPr id="23580" name="Text Box 39"/>
            <p:cNvSpPr txBox="1">
              <a:spLocks noChangeArrowheads="1"/>
            </p:cNvSpPr>
            <p:nvPr/>
          </p:nvSpPr>
          <p:spPr bwMode="auto">
            <a:xfrm>
              <a:off x="4876" y="2805"/>
              <a:ext cx="63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zh-CN" altLang="en-US" sz="1800">
                  <a:latin typeface="黑体" pitchFamily="2" charset="-122"/>
                  <a:ea typeface="黑体" pitchFamily="2" charset="-122"/>
                </a:rPr>
                <a:t>选择命令</a:t>
              </a:r>
            </a:p>
          </p:txBody>
        </p:sp>
        <p:sp>
          <p:nvSpPr>
            <p:cNvPr id="23581" name="Text Box 40"/>
            <p:cNvSpPr txBox="1">
              <a:spLocks noChangeArrowheads="1"/>
            </p:cNvSpPr>
            <p:nvPr/>
          </p:nvSpPr>
          <p:spPr bwMode="auto">
            <a:xfrm>
              <a:off x="4362" y="2415"/>
              <a:ext cx="63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zh-CN" altLang="en-US" sz="1800">
                  <a:latin typeface="黑体" pitchFamily="2" charset="-122"/>
                  <a:ea typeface="黑体" pitchFamily="2" charset="-122"/>
                </a:rPr>
                <a:t>初始进位</a:t>
              </a:r>
            </a:p>
          </p:txBody>
        </p:sp>
        <p:sp>
          <p:nvSpPr>
            <p:cNvPr id="23582" name="Text Box 41"/>
            <p:cNvSpPr txBox="1">
              <a:spLocks noChangeArrowheads="1"/>
            </p:cNvSpPr>
            <p:nvPr/>
          </p:nvSpPr>
          <p:spPr bwMode="auto">
            <a:xfrm>
              <a:off x="3056" y="2415"/>
              <a:ext cx="63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latin typeface="黑体" pitchFamily="2" charset="-122"/>
                  <a:ea typeface="黑体" pitchFamily="2" charset="-122"/>
                </a:rPr>
                <a:t>ALU</a:t>
              </a:r>
            </a:p>
          </p:txBody>
        </p:sp>
        <p:sp>
          <p:nvSpPr>
            <p:cNvPr id="23583" name="Text Box 42"/>
            <p:cNvSpPr txBox="1">
              <a:spLocks noChangeArrowheads="1"/>
            </p:cNvSpPr>
            <p:nvPr/>
          </p:nvSpPr>
          <p:spPr bwMode="auto">
            <a:xfrm>
              <a:off x="2493" y="3054"/>
              <a:ext cx="53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23584" name="Text Box 43"/>
            <p:cNvSpPr txBox="1">
              <a:spLocks noChangeArrowheads="1"/>
            </p:cNvSpPr>
            <p:nvPr/>
          </p:nvSpPr>
          <p:spPr bwMode="auto">
            <a:xfrm>
              <a:off x="3708" y="3047"/>
              <a:ext cx="53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23585" name="Text Box 44"/>
            <p:cNvSpPr txBox="1">
              <a:spLocks noChangeArrowheads="1"/>
            </p:cNvSpPr>
            <p:nvPr/>
          </p:nvSpPr>
          <p:spPr bwMode="auto">
            <a:xfrm>
              <a:off x="2477" y="3204"/>
              <a:ext cx="57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操作数</a:t>
              </a:r>
            </a:p>
          </p:txBody>
        </p:sp>
        <p:sp>
          <p:nvSpPr>
            <p:cNvPr id="23586" name="Text Box 45"/>
            <p:cNvSpPr txBox="1">
              <a:spLocks noChangeArrowheads="1"/>
            </p:cNvSpPr>
            <p:nvPr/>
          </p:nvSpPr>
          <p:spPr bwMode="auto">
            <a:xfrm>
              <a:off x="3676" y="3204"/>
              <a:ext cx="57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操作数</a:t>
              </a:r>
            </a:p>
          </p:txBody>
        </p:sp>
        <p:grpSp>
          <p:nvGrpSpPr>
            <p:cNvPr id="23587" name="Group 46"/>
            <p:cNvGrpSpPr>
              <a:grpSpLocks/>
            </p:cNvGrpSpPr>
            <p:nvPr/>
          </p:nvGrpSpPr>
          <p:grpSpPr bwMode="auto">
            <a:xfrm>
              <a:off x="2355" y="1865"/>
              <a:ext cx="2006" cy="1309"/>
              <a:chOff x="3455" y="3144"/>
              <a:chExt cx="2980" cy="2394"/>
            </a:xfrm>
          </p:grpSpPr>
          <p:sp>
            <p:nvSpPr>
              <p:cNvPr id="23591" name="Line 47"/>
              <p:cNvSpPr>
                <a:spLocks noChangeShapeType="1"/>
              </p:cNvSpPr>
              <p:nvPr/>
            </p:nvSpPr>
            <p:spPr bwMode="auto">
              <a:xfrm flipV="1">
                <a:off x="4253" y="4605"/>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2" name="Line 48"/>
              <p:cNvSpPr>
                <a:spLocks noChangeShapeType="1"/>
              </p:cNvSpPr>
              <p:nvPr/>
            </p:nvSpPr>
            <p:spPr bwMode="auto">
              <a:xfrm flipV="1">
                <a:off x="5679" y="4593"/>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3" name="Line 49"/>
              <p:cNvSpPr>
                <a:spLocks noChangeShapeType="1"/>
              </p:cNvSpPr>
              <p:nvPr/>
            </p:nvSpPr>
            <p:spPr bwMode="auto">
              <a:xfrm flipV="1">
                <a:off x="4949" y="3870"/>
                <a:ext cx="0" cy="25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4" name="Line 50"/>
              <p:cNvSpPr>
                <a:spLocks noChangeShapeType="1"/>
              </p:cNvSpPr>
              <p:nvPr/>
            </p:nvSpPr>
            <p:spPr bwMode="auto">
              <a:xfrm flipV="1">
                <a:off x="3455" y="5298"/>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5" name="Line 51"/>
              <p:cNvSpPr>
                <a:spLocks noChangeShapeType="1"/>
              </p:cNvSpPr>
              <p:nvPr/>
            </p:nvSpPr>
            <p:spPr bwMode="auto">
              <a:xfrm flipV="1">
                <a:off x="4631" y="5295"/>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6" name="Line 52"/>
              <p:cNvSpPr>
                <a:spLocks noChangeShapeType="1"/>
              </p:cNvSpPr>
              <p:nvPr/>
            </p:nvSpPr>
            <p:spPr bwMode="auto">
              <a:xfrm flipV="1">
                <a:off x="5259" y="5283"/>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7" name="Line 53"/>
              <p:cNvSpPr>
                <a:spLocks noChangeShapeType="1"/>
              </p:cNvSpPr>
              <p:nvPr/>
            </p:nvSpPr>
            <p:spPr bwMode="auto">
              <a:xfrm flipV="1">
                <a:off x="6435" y="5280"/>
                <a:ext cx="0" cy="24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8" name="Line 54"/>
              <p:cNvSpPr>
                <a:spLocks noChangeShapeType="1"/>
              </p:cNvSpPr>
              <p:nvPr/>
            </p:nvSpPr>
            <p:spPr bwMode="auto">
              <a:xfrm flipV="1">
                <a:off x="4937" y="3144"/>
                <a:ext cx="0" cy="25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588" name="Text Box 55" descr="75%"/>
            <p:cNvSpPr txBox="1">
              <a:spLocks noChangeArrowheads="1"/>
            </p:cNvSpPr>
            <p:nvPr/>
          </p:nvSpPr>
          <p:spPr bwMode="auto">
            <a:xfrm>
              <a:off x="1088" y="2250"/>
              <a:ext cx="703" cy="233"/>
            </a:xfrm>
            <a:prstGeom prst="rect">
              <a:avLst/>
            </a:prstGeom>
            <a:pattFill prst="pct75">
              <a:fgClr>
                <a:srgbClr val="FF0000"/>
              </a:fgClr>
              <a:bgClr>
                <a:srgbClr val="FFFFFF"/>
              </a:bgClr>
            </a:pattFill>
            <a:ln w="19050" algn="ctr">
              <a:solidFill>
                <a:srgbClr val="000099"/>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pPr>
              <a:r>
                <a:rPr lang="en-US" altLang="zh-CN" sz="1800" dirty="0">
                  <a:solidFill>
                    <a:schemeClr val="bg1"/>
                  </a:solidFill>
                  <a:latin typeface="黑体" pitchFamily="2" charset="-122"/>
                  <a:ea typeface="黑体" pitchFamily="2" charset="-122"/>
                </a:rPr>
                <a:t>PSW</a:t>
              </a:r>
            </a:p>
          </p:txBody>
        </p:sp>
        <p:sp>
          <p:nvSpPr>
            <p:cNvPr id="23590" name="Oval 57"/>
            <p:cNvSpPr>
              <a:spLocks noChangeArrowheads="1"/>
            </p:cNvSpPr>
            <p:nvPr/>
          </p:nvSpPr>
          <p:spPr bwMode="auto">
            <a:xfrm>
              <a:off x="725" y="2095"/>
              <a:ext cx="1225" cy="49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grpSp>
      <p:grpSp>
        <p:nvGrpSpPr>
          <p:cNvPr id="23558" name="Group 68"/>
          <p:cNvGrpSpPr>
            <a:grpSpLocks/>
          </p:cNvGrpSpPr>
          <p:nvPr/>
        </p:nvGrpSpPr>
        <p:grpSpPr bwMode="auto">
          <a:xfrm>
            <a:off x="5543550" y="476250"/>
            <a:ext cx="2413000" cy="1547813"/>
            <a:chOff x="2154" y="290"/>
            <a:chExt cx="1294" cy="1046"/>
          </a:xfrm>
        </p:grpSpPr>
        <p:sp>
          <p:nvSpPr>
            <p:cNvPr id="23559" name="Text Box 69"/>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3560" name="Text Box 70"/>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3561" name="Text Box 71"/>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3562" name="Text Box 72"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3563" name="Text Box 73"/>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3564" name="Text Box 74"/>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3565" name="Text Box 75"/>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3566" name="Text Box 76"/>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3567" name="Text Box 77"/>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4579"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4580" name="Text Box 14"/>
          <p:cNvSpPr txBox="1">
            <a:spLocks noChangeArrowheads="1"/>
          </p:cNvSpPr>
          <p:nvPr/>
        </p:nvSpPr>
        <p:spPr bwMode="auto">
          <a:xfrm>
            <a:off x="827088" y="1484313"/>
            <a:ext cx="78851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(4)</a:t>
            </a:r>
            <a:r>
              <a:rPr lang="zh-CN" altLang="en-US">
                <a:latin typeface="黑体" pitchFamily="2" charset="-122"/>
                <a:ea typeface="黑体" pitchFamily="2" charset="-122"/>
              </a:rPr>
              <a:t>状态寄存器</a:t>
            </a:r>
            <a:r>
              <a:rPr lang="en-US" altLang="zh-CN" dirty="0">
                <a:latin typeface="黑体" pitchFamily="2" charset="-122"/>
                <a:ea typeface="黑体" pitchFamily="2" charset="-122"/>
              </a:rPr>
              <a:t>PSW </a:t>
            </a:r>
            <a:endParaRPr lang="zh-CN" altLang="en-US">
              <a:latin typeface="黑体" pitchFamily="2" charset="-122"/>
              <a:ea typeface="黑体" pitchFamily="2" charset="-122"/>
            </a:endParaRPr>
          </a:p>
        </p:txBody>
      </p:sp>
      <p:sp>
        <p:nvSpPr>
          <p:cNvPr id="24581" name="Text Box 56"/>
          <p:cNvSpPr txBox="1">
            <a:spLocks noChangeArrowheads="1"/>
          </p:cNvSpPr>
          <p:nvPr/>
        </p:nvSpPr>
        <p:spPr bwMode="auto">
          <a:xfrm>
            <a:off x="1258888" y="2024063"/>
            <a:ext cx="1223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例如：</a:t>
            </a:r>
          </a:p>
        </p:txBody>
      </p:sp>
      <p:grpSp>
        <p:nvGrpSpPr>
          <p:cNvPr id="24582" name="Group 58"/>
          <p:cNvGrpSpPr>
            <a:grpSpLocks/>
          </p:cNvGrpSpPr>
          <p:nvPr/>
        </p:nvGrpSpPr>
        <p:grpSpPr bwMode="auto">
          <a:xfrm>
            <a:off x="1476375" y="2673350"/>
            <a:ext cx="7164388" cy="1692275"/>
            <a:chOff x="1630" y="10620"/>
            <a:chExt cx="6552" cy="1571"/>
          </a:xfrm>
        </p:grpSpPr>
        <p:grpSp>
          <p:nvGrpSpPr>
            <p:cNvPr id="24594" name="Group 59"/>
            <p:cNvGrpSpPr>
              <a:grpSpLocks/>
            </p:cNvGrpSpPr>
            <p:nvPr/>
          </p:nvGrpSpPr>
          <p:grpSpPr bwMode="auto">
            <a:xfrm>
              <a:off x="2449" y="10620"/>
              <a:ext cx="5733" cy="341"/>
              <a:chOff x="1819" y="2787"/>
              <a:chExt cx="5733" cy="372"/>
            </a:xfrm>
          </p:grpSpPr>
          <p:sp>
            <p:nvSpPr>
              <p:cNvPr id="24604" name="Rectangle 60"/>
              <p:cNvSpPr>
                <a:spLocks noChangeArrowheads="1"/>
              </p:cNvSpPr>
              <p:nvPr/>
            </p:nvSpPr>
            <p:spPr bwMode="auto">
              <a:xfrm>
                <a:off x="1819" y="2787"/>
                <a:ext cx="573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4605" name="Text Box 61"/>
              <p:cNvSpPr txBox="1">
                <a:spLocks noChangeArrowheads="1"/>
              </p:cNvSpPr>
              <p:nvPr/>
            </p:nvSpPr>
            <p:spPr bwMode="auto">
              <a:xfrm>
                <a:off x="1819" y="2787"/>
                <a:ext cx="111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工作方式</a:t>
                </a:r>
              </a:p>
            </p:txBody>
          </p:sp>
          <p:sp>
            <p:nvSpPr>
              <p:cNvPr id="24606" name="Text Box 62"/>
              <p:cNvSpPr txBox="1">
                <a:spLocks noChangeArrowheads="1"/>
              </p:cNvSpPr>
              <p:nvPr/>
            </p:nvSpPr>
            <p:spPr bwMode="auto">
              <a:xfrm>
                <a:off x="2932" y="2787"/>
                <a:ext cx="111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24607" name="Text Box 63"/>
              <p:cNvSpPr txBox="1">
                <a:spLocks noChangeArrowheads="1"/>
              </p:cNvSpPr>
              <p:nvPr/>
            </p:nvSpPr>
            <p:spPr bwMode="auto">
              <a:xfrm>
                <a:off x="4045" y="2787"/>
                <a:ext cx="1008"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优先级</a:t>
                </a:r>
              </a:p>
            </p:txBody>
          </p:sp>
          <p:grpSp>
            <p:nvGrpSpPr>
              <p:cNvPr id="24608" name="Group 64"/>
              <p:cNvGrpSpPr>
                <a:grpSpLocks/>
              </p:cNvGrpSpPr>
              <p:nvPr/>
            </p:nvGrpSpPr>
            <p:grpSpPr bwMode="auto">
              <a:xfrm>
                <a:off x="5053" y="2787"/>
                <a:ext cx="2499" cy="372"/>
                <a:chOff x="4066" y="3428"/>
                <a:chExt cx="2499" cy="372"/>
              </a:xfrm>
            </p:grpSpPr>
            <p:sp>
              <p:nvSpPr>
                <p:cNvPr id="24609" name="Text Box 65"/>
                <p:cNvSpPr txBox="1">
                  <a:spLocks noChangeArrowheads="1"/>
                </p:cNvSpPr>
                <p:nvPr/>
              </p:nvSpPr>
              <p:spPr bwMode="auto">
                <a:xfrm>
                  <a:off x="4066"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I</a:t>
                  </a:r>
                </a:p>
              </p:txBody>
            </p:sp>
            <p:sp>
              <p:nvSpPr>
                <p:cNvPr id="24610" name="Text Box 66"/>
                <p:cNvSpPr txBox="1">
                  <a:spLocks noChangeArrowheads="1"/>
                </p:cNvSpPr>
                <p:nvPr/>
              </p:nvSpPr>
              <p:spPr bwMode="auto">
                <a:xfrm>
                  <a:off x="4423"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T</a:t>
                  </a:r>
                </a:p>
              </p:txBody>
            </p:sp>
            <p:sp>
              <p:nvSpPr>
                <p:cNvPr id="24611" name="Text Box 67"/>
                <p:cNvSpPr txBox="1">
                  <a:spLocks noChangeArrowheads="1"/>
                </p:cNvSpPr>
                <p:nvPr/>
              </p:nvSpPr>
              <p:spPr bwMode="auto">
                <a:xfrm>
                  <a:off x="4780"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P</a:t>
                  </a:r>
                </a:p>
              </p:txBody>
            </p:sp>
            <p:sp>
              <p:nvSpPr>
                <p:cNvPr id="24612" name="Text Box 68"/>
                <p:cNvSpPr txBox="1">
                  <a:spLocks noChangeArrowheads="1"/>
                </p:cNvSpPr>
                <p:nvPr/>
              </p:nvSpPr>
              <p:spPr bwMode="auto">
                <a:xfrm>
                  <a:off x="5137"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N</a:t>
                  </a:r>
                </a:p>
              </p:txBody>
            </p:sp>
            <p:sp>
              <p:nvSpPr>
                <p:cNvPr id="24613" name="Text Box 69"/>
                <p:cNvSpPr txBox="1">
                  <a:spLocks noChangeArrowheads="1"/>
                </p:cNvSpPr>
                <p:nvPr/>
              </p:nvSpPr>
              <p:spPr bwMode="auto">
                <a:xfrm>
                  <a:off x="5494"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Z</a:t>
                  </a:r>
                </a:p>
              </p:txBody>
            </p:sp>
            <p:sp>
              <p:nvSpPr>
                <p:cNvPr id="24614" name="Text Box 70"/>
                <p:cNvSpPr txBox="1">
                  <a:spLocks noChangeArrowheads="1"/>
                </p:cNvSpPr>
                <p:nvPr/>
              </p:nvSpPr>
              <p:spPr bwMode="auto">
                <a:xfrm>
                  <a:off x="5851"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V</a:t>
                  </a:r>
                </a:p>
              </p:txBody>
            </p:sp>
            <p:sp>
              <p:nvSpPr>
                <p:cNvPr id="24615" name="Text Box 71"/>
                <p:cNvSpPr txBox="1">
                  <a:spLocks noChangeArrowheads="1"/>
                </p:cNvSpPr>
                <p:nvPr/>
              </p:nvSpPr>
              <p:spPr bwMode="auto">
                <a:xfrm>
                  <a:off x="6208"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C</a:t>
                  </a:r>
                </a:p>
              </p:txBody>
            </p:sp>
          </p:grpSp>
        </p:grpSp>
        <p:grpSp>
          <p:nvGrpSpPr>
            <p:cNvPr id="24595" name="Group 72"/>
            <p:cNvGrpSpPr>
              <a:grpSpLocks/>
            </p:cNvGrpSpPr>
            <p:nvPr/>
          </p:nvGrpSpPr>
          <p:grpSpPr bwMode="auto">
            <a:xfrm>
              <a:off x="5683" y="11106"/>
              <a:ext cx="2478" cy="1085"/>
              <a:chOff x="5053" y="3304"/>
              <a:chExt cx="2478" cy="1085"/>
            </a:xfrm>
          </p:grpSpPr>
          <p:sp>
            <p:nvSpPr>
              <p:cNvPr id="24597" name="Text Box 73"/>
              <p:cNvSpPr txBox="1">
                <a:spLocks noChangeArrowheads="1"/>
              </p:cNvSpPr>
              <p:nvPr/>
            </p:nvSpPr>
            <p:spPr bwMode="auto">
              <a:xfrm>
                <a:off x="7216"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有进位</a:t>
                </a:r>
              </a:p>
            </p:txBody>
          </p:sp>
          <p:sp>
            <p:nvSpPr>
              <p:cNvPr id="24598" name="Text Box 74"/>
              <p:cNvSpPr txBox="1">
                <a:spLocks noChangeArrowheads="1"/>
              </p:cNvSpPr>
              <p:nvPr/>
            </p:nvSpPr>
            <p:spPr bwMode="auto">
              <a:xfrm>
                <a:off x="6859"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结果溢出</a:t>
                </a:r>
              </a:p>
            </p:txBody>
          </p:sp>
          <p:sp>
            <p:nvSpPr>
              <p:cNvPr id="24599" name="Text Box 75"/>
              <p:cNvSpPr txBox="1">
                <a:spLocks noChangeArrowheads="1"/>
              </p:cNvSpPr>
              <p:nvPr/>
            </p:nvSpPr>
            <p:spPr bwMode="auto">
              <a:xfrm>
                <a:off x="6502"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结果为零</a:t>
                </a:r>
              </a:p>
            </p:txBody>
          </p:sp>
          <p:sp>
            <p:nvSpPr>
              <p:cNvPr id="24600" name="Text Box 76"/>
              <p:cNvSpPr txBox="1">
                <a:spLocks noChangeArrowheads="1"/>
              </p:cNvSpPr>
              <p:nvPr/>
            </p:nvSpPr>
            <p:spPr bwMode="auto">
              <a:xfrm>
                <a:off x="6124"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结果为负</a:t>
                </a:r>
              </a:p>
            </p:txBody>
          </p:sp>
          <p:sp>
            <p:nvSpPr>
              <p:cNvPr id="24601" name="Text Box 77"/>
              <p:cNvSpPr txBox="1">
                <a:spLocks noChangeArrowheads="1"/>
              </p:cNvSpPr>
              <p:nvPr/>
            </p:nvSpPr>
            <p:spPr bwMode="auto">
              <a:xfrm>
                <a:off x="5767"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奇偶位</a:t>
                </a:r>
              </a:p>
            </p:txBody>
          </p:sp>
          <p:sp>
            <p:nvSpPr>
              <p:cNvPr id="24602" name="Text Box 78"/>
              <p:cNvSpPr txBox="1">
                <a:spLocks noChangeArrowheads="1"/>
              </p:cNvSpPr>
              <p:nvPr/>
            </p:nvSpPr>
            <p:spPr bwMode="auto">
              <a:xfrm>
                <a:off x="5410"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跟踪</a:t>
                </a:r>
                <a:r>
                  <a:rPr lang="en-US" altLang="zh-CN" sz="1800" dirty="0">
                    <a:latin typeface="黑体" pitchFamily="2" charset="-122"/>
                    <a:ea typeface="黑体" pitchFamily="2" charset="-122"/>
                  </a:rPr>
                  <a:t>(</a:t>
                </a:r>
                <a:r>
                  <a:rPr lang="zh-CN" altLang="en-US" sz="1800">
                    <a:latin typeface="黑体" pitchFamily="2" charset="-122"/>
                    <a:ea typeface="黑体" pitchFamily="2" charset="-122"/>
                  </a:rPr>
                  <a:t>陷阱</a:t>
                </a:r>
                <a:r>
                  <a:rPr lang="en-US" altLang="zh-CN" sz="1800" dirty="0">
                    <a:latin typeface="黑体" pitchFamily="2" charset="-122"/>
                    <a:ea typeface="黑体" pitchFamily="2" charset="-122"/>
                  </a:rPr>
                  <a:t>)</a:t>
                </a:r>
              </a:p>
            </p:txBody>
          </p:sp>
          <p:sp>
            <p:nvSpPr>
              <p:cNvPr id="24603" name="Text Box 79"/>
              <p:cNvSpPr txBox="1">
                <a:spLocks noChangeArrowheads="1"/>
              </p:cNvSpPr>
              <p:nvPr/>
            </p:nvSpPr>
            <p:spPr bwMode="auto">
              <a:xfrm>
                <a:off x="5053"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允许中断</a:t>
                </a:r>
              </a:p>
            </p:txBody>
          </p:sp>
        </p:grpSp>
        <p:sp>
          <p:nvSpPr>
            <p:cNvPr id="24596" name="Text Box 80"/>
            <p:cNvSpPr txBox="1">
              <a:spLocks noChangeArrowheads="1"/>
            </p:cNvSpPr>
            <p:nvPr/>
          </p:nvSpPr>
          <p:spPr bwMode="auto">
            <a:xfrm>
              <a:off x="1630" y="10620"/>
              <a:ext cx="75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PSW</a:t>
              </a:r>
            </a:p>
          </p:txBody>
        </p:sp>
      </p:grpSp>
      <p:sp>
        <p:nvSpPr>
          <p:cNvPr id="24583" name="Text Box 81"/>
          <p:cNvSpPr txBox="1">
            <a:spLocks noChangeArrowheads="1"/>
          </p:cNvSpPr>
          <p:nvPr/>
        </p:nvSpPr>
        <p:spPr bwMode="auto">
          <a:xfrm>
            <a:off x="1223963" y="4318000"/>
            <a:ext cx="792003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特征位：</a:t>
            </a:r>
            <a:r>
              <a:rPr lang="en-US" altLang="zh-CN" dirty="0">
                <a:latin typeface="黑体" pitchFamily="2" charset="-122"/>
                <a:ea typeface="黑体" pitchFamily="2" charset="-122"/>
              </a:rPr>
              <a:t>C</a:t>
            </a:r>
            <a:r>
              <a:rPr lang="zh-CN" altLang="en-US">
                <a:latin typeface="黑体" pitchFamily="2" charset="-122"/>
                <a:ea typeface="黑体" pitchFamily="2" charset="-122"/>
              </a:rPr>
              <a:t>、</a:t>
            </a:r>
            <a:r>
              <a:rPr lang="en-US" altLang="zh-CN" dirty="0">
                <a:latin typeface="黑体" pitchFamily="2" charset="-122"/>
                <a:ea typeface="黑体" pitchFamily="2" charset="-122"/>
              </a:rPr>
              <a:t>V</a:t>
            </a:r>
            <a:r>
              <a:rPr lang="zh-CN" altLang="en-US">
                <a:latin typeface="黑体" pitchFamily="2" charset="-122"/>
                <a:ea typeface="黑体" pitchFamily="2" charset="-122"/>
              </a:rPr>
              <a:t>、</a:t>
            </a:r>
            <a:r>
              <a:rPr lang="en-US" altLang="zh-CN" dirty="0">
                <a:latin typeface="黑体" pitchFamily="2" charset="-122"/>
                <a:ea typeface="黑体" pitchFamily="2" charset="-122"/>
              </a:rPr>
              <a:t>Z</a:t>
            </a:r>
            <a:r>
              <a:rPr lang="zh-CN" altLang="en-US">
                <a:latin typeface="黑体" pitchFamily="2" charset="-122"/>
                <a:ea typeface="黑体" pitchFamily="2" charset="-122"/>
              </a:rPr>
              <a:t>、</a:t>
            </a:r>
            <a:r>
              <a:rPr lang="en-US" altLang="zh-CN" dirty="0">
                <a:latin typeface="黑体" pitchFamily="2" charset="-122"/>
                <a:ea typeface="黑体" pitchFamily="2" charset="-122"/>
              </a:rPr>
              <a:t>N</a:t>
            </a:r>
            <a:r>
              <a:rPr lang="zh-CN" altLang="en-US">
                <a:latin typeface="黑体" pitchFamily="2" charset="-122"/>
                <a:ea typeface="黑体" pitchFamily="2" charset="-122"/>
              </a:rPr>
              <a:t>等表征算逻运算结果的特征；</a:t>
            </a:r>
          </a:p>
          <a:p>
            <a:pPr eaLnBrk="1" hangingPunct="1">
              <a:spcBef>
                <a:spcPct val="0"/>
              </a:spcBef>
            </a:pPr>
            <a:r>
              <a:rPr lang="zh-CN" altLang="en-US">
                <a:latin typeface="黑体" pitchFamily="2" charset="-122"/>
                <a:ea typeface="黑体" pitchFamily="2" charset="-122"/>
              </a:rPr>
              <a:t>         跟踪位</a:t>
            </a:r>
            <a:r>
              <a:rPr lang="en-US" altLang="zh-CN" dirty="0">
                <a:latin typeface="黑体" pitchFamily="2" charset="-122"/>
                <a:ea typeface="黑体" pitchFamily="2" charset="-122"/>
              </a:rPr>
              <a:t>T</a:t>
            </a:r>
            <a:r>
              <a:rPr lang="zh-CN" altLang="en-US">
                <a:latin typeface="黑体" pitchFamily="2" charset="-122"/>
                <a:ea typeface="黑体" pitchFamily="2" charset="-122"/>
              </a:rPr>
              <a:t>，由编程设定断点；</a:t>
            </a:r>
          </a:p>
          <a:p>
            <a:pPr eaLnBrk="1" hangingPunct="1">
              <a:spcBef>
                <a:spcPct val="0"/>
              </a:spcBef>
            </a:pPr>
            <a:r>
              <a:rPr lang="zh-CN" altLang="en-US">
                <a:latin typeface="黑体" pitchFamily="2" charset="-122"/>
                <a:ea typeface="黑体" pitchFamily="2" charset="-122"/>
              </a:rPr>
              <a:t>         允许中断</a:t>
            </a:r>
            <a:r>
              <a:rPr lang="en-US" altLang="zh-CN" dirty="0">
                <a:latin typeface="黑体" pitchFamily="2" charset="-122"/>
                <a:ea typeface="黑体" pitchFamily="2" charset="-122"/>
              </a:rPr>
              <a:t>I</a:t>
            </a:r>
            <a:r>
              <a:rPr lang="zh-CN" altLang="en-US">
                <a:latin typeface="黑体" pitchFamily="2" charset="-122"/>
                <a:ea typeface="黑体" pitchFamily="2" charset="-122"/>
              </a:rPr>
              <a:t>，为</a:t>
            </a:r>
            <a:r>
              <a:rPr lang="en-US" altLang="zh-CN" dirty="0">
                <a:latin typeface="黑体" pitchFamily="2" charset="-122"/>
                <a:ea typeface="黑体" pitchFamily="2" charset="-122"/>
              </a:rPr>
              <a:t>1</a:t>
            </a:r>
            <a:r>
              <a:rPr lang="zh-CN" altLang="en-US">
                <a:latin typeface="黑体" pitchFamily="2" charset="-122"/>
                <a:ea typeface="黑体" pitchFamily="2" charset="-122"/>
              </a:rPr>
              <a:t>时</a:t>
            </a:r>
            <a:r>
              <a:rPr lang="en-US" altLang="zh-CN" dirty="0">
                <a:latin typeface="黑体" pitchFamily="2" charset="-122"/>
                <a:ea typeface="黑体" pitchFamily="2" charset="-122"/>
              </a:rPr>
              <a:t>CPU</a:t>
            </a:r>
            <a:r>
              <a:rPr lang="zh-CN" altLang="en-US">
                <a:latin typeface="黑体" pitchFamily="2" charset="-122"/>
                <a:ea typeface="黑体" pitchFamily="2" charset="-122"/>
              </a:rPr>
              <a:t>允许响应外部中断请求。</a:t>
            </a:r>
          </a:p>
          <a:p>
            <a:pPr eaLnBrk="1" hangingPunct="1">
              <a:spcBef>
                <a:spcPct val="0"/>
              </a:spcBef>
            </a:pPr>
            <a:r>
              <a:rPr lang="zh-CN" altLang="en-US">
                <a:latin typeface="黑体" pitchFamily="2" charset="-122"/>
                <a:ea typeface="黑体" pitchFamily="2" charset="-122"/>
              </a:rPr>
              <a:t>         有的计算机还设置有半进位</a:t>
            </a:r>
            <a:r>
              <a:rPr lang="en-US" altLang="zh-CN" dirty="0">
                <a:latin typeface="黑体" pitchFamily="2" charset="-122"/>
                <a:ea typeface="黑体" pitchFamily="2" charset="-122"/>
              </a:rPr>
              <a:t>AF</a:t>
            </a:r>
            <a:r>
              <a:rPr lang="zh-CN" altLang="en-US">
                <a:latin typeface="黑体" pitchFamily="2" charset="-122"/>
                <a:ea typeface="黑体" pitchFamily="2" charset="-122"/>
              </a:rPr>
              <a:t>、单步位</a:t>
            </a:r>
            <a:r>
              <a:rPr lang="en-US" altLang="zh-CN" dirty="0">
                <a:latin typeface="黑体" pitchFamily="2" charset="-122"/>
                <a:ea typeface="黑体" pitchFamily="2" charset="-122"/>
              </a:rPr>
              <a:t>TF</a:t>
            </a:r>
            <a:r>
              <a:rPr lang="zh-CN" altLang="en-US">
                <a:latin typeface="黑体" pitchFamily="2" charset="-122"/>
                <a:ea typeface="黑体" pitchFamily="2" charset="-122"/>
              </a:rPr>
              <a:t>等。</a:t>
            </a:r>
          </a:p>
        </p:txBody>
      </p:sp>
      <p:grpSp>
        <p:nvGrpSpPr>
          <p:cNvPr id="24584" name="Group 102"/>
          <p:cNvGrpSpPr>
            <a:grpSpLocks/>
          </p:cNvGrpSpPr>
          <p:nvPr/>
        </p:nvGrpSpPr>
        <p:grpSpPr bwMode="auto">
          <a:xfrm>
            <a:off x="5543550" y="476250"/>
            <a:ext cx="2413000" cy="1547813"/>
            <a:chOff x="2154" y="290"/>
            <a:chExt cx="1294" cy="1046"/>
          </a:xfrm>
        </p:grpSpPr>
        <p:sp>
          <p:nvSpPr>
            <p:cNvPr id="24585" name="Text Box 103"/>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4586" name="Text Box 104"/>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4587" name="Text Box 105"/>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4588" name="Text Box 106"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4589" name="Text Box 107"/>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4590" name="Text Box 108"/>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4591" name="Text Box 109"/>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4592" name="Text Box 110"/>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4593" name="Text Box 111"/>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5603"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5604" name="Text Box 14"/>
          <p:cNvSpPr txBox="1">
            <a:spLocks noChangeArrowheads="1"/>
          </p:cNvSpPr>
          <p:nvPr/>
        </p:nvSpPr>
        <p:spPr bwMode="auto">
          <a:xfrm>
            <a:off x="827088" y="1484313"/>
            <a:ext cx="78851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(4)</a:t>
            </a:r>
            <a:r>
              <a:rPr lang="zh-CN" altLang="en-US">
                <a:latin typeface="黑体" pitchFamily="2" charset="-122"/>
                <a:ea typeface="黑体" pitchFamily="2" charset="-122"/>
              </a:rPr>
              <a:t>状态寄存器</a:t>
            </a:r>
            <a:r>
              <a:rPr lang="en-US" altLang="zh-CN" dirty="0">
                <a:latin typeface="黑体" pitchFamily="2" charset="-122"/>
                <a:ea typeface="黑体" pitchFamily="2" charset="-122"/>
              </a:rPr>
              <a:t>PSW </a:t>
            </a:r>
            <a:endParaRPr lang="zh-CN" altLang="en-US">
              <a:latin typeface="黑体" pitchFamily="2" charset="-122"/>
              <a:ea typeface="黑体" pitchFamily="2" charset="-122"/>
            </a:endParaRPr>
          </a:p>
        </p:txBody>
      </p:sp>
      <p:sp>
        <p:nvSpPr>
          <p:cNvPr id="25605" name="Text Box 15"/>
          <p:cNvSpPr txBox="1">
            <a:spLocks noChangeArrowheads="1"/>
          </p:cNvSpPr>
          <p:nvPr/>
        </p:nvSpPr>
        <p:spPr bwMode="auto">
          <a:xfrm>
            <a:off x="1258888" y="2024063"/>
            <a:ext cx="1223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例如：</a:t>
            </a:r>
          </a:p>
        </p:txBody>
      </p:sp>
      <p:grpSp>
        <p:nvGrpSpPr>
          <p:cNvPr id="25606" name="Group 16"/>
          <p:cNvGrpSpPr>
            <a:grpSpLocks/>
          </p:cNvGrpSpPr>
          <p:nvPr/>
        </p:nvGrpSpPr>
        <p:grpSpPr bwMode="auto">
          <a:xfrm>
            <a:off x="1476375" y="2673350"/>
            <a:ext cx="7164388" cy="1692275"/>
            <a:chOff x="1630" y="10620"/>
            <a:chExt cx="6552" cy="1571"/>
          </a:xfrm>
        </p:grpSpPr>
        <p:grpSp>
          <p:nvGrpSpPr>
            <p:cNvPr id="25618" name="Group 17"/>
            <p:cNvGrpSpPr>
              <a:grpSpLocks/>
            </p:cNvGrpSpPr>
            <p:nvPr/>
          </p:nvGrpSpPr>
          <p:grpSpPr bwMode="auto">
            <a:xfrm>
              <a:off x="2449" y="10620"/>
              <a:ext cx="5733" cy="341"/>
              <a:chOff x="1819" y="2787"/>
              <a:chExt cx="5733" cy="372"/>
            </a:xfrm>
          </p:grpSpPr>
          <p:sp>
            <p:nvSpPr>
              <p:cNvPr id="25628" name="Rectangle 18"/>
              <p:cNvSpPr>
                <a:spLocks noChangeArrowheads="1"/>
              </p:cNvSpPr>
              <p:nvPr/>
            </p:nvSpPr>
            <p:spPr bwMode="auto">
              <a:xfrm>
                <a:off x="1819" y="2787"/>
                <a:ext cx="573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5629" name="Text Box 19"/>
              <p:cNvSpPr txBox="1">
                <a:spLocks noChangeArrowheads="1"/>
              </p:cNvSpPr>
              <p:nvPr/>
            </p:nvSpPr>
            <p:spPr bwMode="auto">
              <a:xfrm>
                <a:off x="1819" y="2787"/>
                <a:ext cx="111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工作方式</a:t>
                </a:r>
              </a:p>
            </p:txBody>
          </p:sp>
          <p:sp>
            <p:nvSpPr>
              <p:cNvPr id="25630" name="Text Box 20"/>
              <p:cNvSpPr txBox="1">
                <a:spLocks noChangeArrowheads="1"/>
              </p:cNvSpPr>
              <p:nvPr/>
            </p:nvSpPr>
            <p:spPr bwMode="auto">
              <a:xfrm>
                <a:off x="2932" y="2787"/>
                <a:ext cx="111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25631" name="Text Box 21"/>
              <p:cNvSpPr txBox="1">
                <a:spLocks noChangeArrowheads="1"/>
              </p:cNvSpPr>
              <p:nvPr/>
            </p:nvSpPr>
            <p:spPr bwMode="auto">
              <a:xfrm>
                <a:off x="4045" y="2787"/>
                <a:ext cx="1008"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rgbClr val="FF0000"/>
                    </a:solidFill>
                    <a:latin typeface="黑体" pitchFamily="2" charset="-122"/>
                    <a:ea typeface="黑体" pitchFamily="2" charset="-122"/>
                  </a:rPr>
                  <a:t>优先级</a:t>
                </a:r>
              </a:p>
            </p:txBody>
          </p:sp>
          <p:grpSp>
            <p:nvGrpSpPr>
              <p:cNvPr id="25632" name="Group 22"/>
              <p:cNvGrpSpPr>
                <a:grpSpLocks/>
              </p:cNvGrpSpPr>
              <p:nvPr/>
            </p:nvGrpSpPr>
            <p:grpSpPr bwMode="auto">
              <a:xfrm>
                <a:off x="5053" y="2787"/>
                <a:ext cx="2499" cy="372"/>
                <a:chOff x="4066" y="3428"/>
                <a:chExt cx="2499" cy="372"/>
              </a:xfrm>
            </p:grpSpPr>
            <p:sp>
              <p:nvSpPr>
                <p:cNvPr id="25633" name="Text Box 23"/>
                <p:cNvSpPr txBox="1">
                  <a:spLocks noChangeArrowheads="1"/>
                </p:cNvSpPr>
                <p:nvPr/>
              </p:nvSpPr>
              <p:spPr bwMode="auto">
                <a:xfrm>
                  <a:off x="4066"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I</a:t>
                  </a:r>
                </a:p>
              </p:txBody>
            </p:sp>
            <p:sp>
              <p:nvSpPr>
                <p:cNvPr id="25634" name="Text Box 24"/>
                <p:cNvSpPr txBox="1">
                  <a:spLocks noChangeArrowheads="1"/>
                </p:cNvSpPr>
                <p:nvPr/>
              </p:nvSpPr>
              <p:spPr bwMode="auto">
                <a:xfrm>
                  <a:off x="4423"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T</a:t>
                  </a:r>
                </a:p>
              </p:txBody>
            </p:sp>
            <p:sp>
              <p:nvSpPr>
                <p:cNvPr id="25635" name="Text Box 25"/>
                <p:cNvSpPr txBox="1">
                  <a:spLocks noChangeArrowheads="1"/>
                </p:cNvSpPr>
                <p:nvPr/>
              </p:nvSpPr>
              <p:spPr bwMode="auto">
                <a:xfrm>
                  <a:off x="4780"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P</a:t>
                  </a:r>
                </a:p>
              </p:txBody>
            </p:sp>
            <p:sp>
              <p:nvSpPr>
                <p:cNvPr id="25636" name="Text Box 26"/>
                <p:cNvSpPr txBox="1">
                  <a:spLocks noChangeArrowheads="1"/>
                </p:cNvSpPr>
                <p:nvPr/>
              </p:nvSpPr>
              <p:spPr bwMode="auto">
                <a:xfrm>
                  <a:off x="5137"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N</a:t>
                  </a:r>
                </a:p>
              </p:txBody>
            </p:sp>
            <p:sp>
              <p:nvSpPr>
                <p:cNvPr id="25637" name="Text Box 27"/>
                <p:cNvSpPr txBox="1">
                  <a:spLocks noChangeArrowheads="1"/>
                </p:cNvSpPr>
                <p:nvPr/>
              </p:nvSpPr>
              <p:spPr bwMode="auto">
                <a:xfrm>
                  <a:off x="5494"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Z</a:t>
                  </a:r>
                </a:p>
              </p:txBody>
            </p:sp>
            <p:sp>
              <p:nvSpPr>
                <p:cNvPr id="25638" name="Text Box 28"/>
                <p:cNvSpPr txBox="1">
                  <a:spLocks noChangeArrowheads="1"/>
                </p:cNvSpPr>
                <p:nvPr/>
              </p:nvSpPr>
              <p:spPr bwMode="auto">
                <a:xfrm>
                  <a:off x="5851"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V</a:t>
                  </a:r>
                </a:p>
              </p:txBody>
            </p:sp>
            <p:sp>
              <p:nvSpPr>
                <p:cNvPr id="25639" name="Text Box 29"/>
                <p:cNvSpPr txBox="1">
                  <a:spLocks noChangeArrowheads="1"/>
                </p:cNvSpPr>
                <p:nvPr/>
              </p:nvSpPr>
              <p:spPr bwMode="auto">
                <a:xfrm>
                  <a:off x="6208"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C</a:t>
                  </a:r>
                </a:p>
              </p:txBody>
            </p:sp>
          </p:grpSp>
        </p:grpSp>
        <p:grpSp>
          <p:nvGrpSpPr>
            <p:cNvPr id="25619" name="Group 30"/>
            <p:cNvGrpSpPr>
              <a:grpSpLocks/>
            </p:cNvGrpSpPr>
            <p:nvPr/>
          </p:nvGrpSpPr>
          <p:grpSpPr bwMode="auto">
            <a:xfrm>
              <a:off x="5683" y="11106"/>
              <a:ext cx="2478" cy="1085"/>
              <a:chOff x="5053" y="3304"/>
              <a:chExt cx="2478" cy="1085"/>
            </a:xfrm>
          </p:grpSpPr>
          <p:sp>
            <p:nvSpPr>
              <p:cNvPr id="25621" name="Text Box 31"/>
              <p:cNvSpPr txBox="1">
                <a:spLocks noChangeArrowheads="1"/>
              </p:cNvSpPr>
              <p:nvPr/>
            </p:nvSpPr>
            <p:spPr bwMode="auto">
              <a:xfrm>
                <a:off x="7216"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有进位</a:t>
                </a:r>
              </a:p>
            </p:txBody>
          </p:sp>
          <p:sp>
            <p:nvSpPr>
              <p:cNvPr id="25622" name="Text Box 32"/>
              <p:cNvSpPr txBox="1">
                <a:spLocks noChangeArrowheads="1"/>
              </p:cNvSpPr>
              <p:nvPr/>
            </p:nvSpPr>
            <p:spPr bwMode="auto">
              <a:xfrm>
                <a:off x="6859"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结果溢出</a:t>
                </a:r>
              </a:p>
            </p:txBody>
          </p:sp>
          <p:sp>
            <p:nvSpPr>
              <p:cNvPr id="25623" name="Text Box 33"/>
              <p:cNvSpPr txBox="1">
                <a:spLocks noChangeArrowheads="1"/>
              </p:cNvSpPr>
              <p:nvPr/>
            </p:nvSpPr>
            <p:spPr bwMode="auto">
              <a:xfrm>
                <a:off x="6502"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结果为零</a:t>
                </a:r>
              </a:p>
            </p:txBody>
          </p:sp>
          <p:sp>
            <p:nvSpPr>
              <p:cNvPr id="25624" name="Text Box 34"/>
              <p:cNvSpPr txBox="1">
                <a:spLocks noChangeArrowheads="1"/>
              </p:cNvSpPr>
              <p:nvPr/>
            </p:nvSpPr>
            <p:spPr bwMode="auto">
              <a:xfrm>
                <a:off x="6124"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结果为负</a:t>
                </a:r>
              </a:p>
            </p:txBody>
          </p:sp>
          <p:sp>
            <p:nvSpPr>
              <p:cNvPr id="25625" name="Text Box 35"/>
              <p:cNvSpPr txBox="1">
                <a:spLocks noChangeArrowheads="1"/>
              </p:cNvSpPr>
              <p:nvPr/>
            </p:nvSpPr>
            <p:spPr bwMode="auto">
              <a:xfrm>
                <a:off x="5767"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奇偶位</a:t>
                </a:r>
              </a:p>
            </p:txBody>
          </p:sp>
          <p:sp>
            <p:nvSpPr>
              <p:cNvPr id="25626" name="Text Box 36"/>
              <p:cNvSpPr txBox="1">
                <a:spLocks noChangeArrowheads="1"/>
              </p:cNvSpPr>
              <p:nvPr/>
            </p:nvSpPr>
            <p:spPr bwMode="auto">
              <a:xfrm>
                <a:off x="5410"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跟踪</a:t>
                </a:r>
                <a:r>
                  <a:rPr lang="en-US" altLang="zh-CN" sz="1800" dirty="0">
                    <a:latin typeface="黑体" pitchFamily="2" charset="-122"/>
                    <a:ea typeface="黑体" pitchFamily="2" charset="-122"/>
                  </a:rPr>
                  <a:t>(</a:t>
                </a:r>
                <a:r>
                  <a:rPr lang="zh-CN" altLang="en-US" sz="1800">
                    <a:latin typeface="黑体" pitchFamily="2" charset="-122"/>
                    <a:ea typeface="黑体" pitchFamily="2" charset="-122"/>
                  </a:rPr>
                  <a:t>陷阱</a:t>
                </a:r>
                <a:r>
                  <a:rPr lang="en-US" altLang="zh-CN" sz="1800" dirty="0">
                    <a:latin typeface="黑体" pitchFamily="2" charset="-122"/>
                    <a:ea typeface="黑体" pitchFamily="2" charset="-122"/>
                  </a:rPr>
                  <a:t>)</a:t>
                </a:r>
              </a:p>
            </p:txBody>
          </p:sp>
          <p:sp>
            <p:nvSpPr>
              <p:cNvPr id="25627" name="Text Box 37"/>
              <p:cNvSpPr txBox="1">
                <a:spLocks noChangeArrowheads="1"/>
              </p:cNvSpPr>
              <p:nvPr/>
            </p:nvSpPr>
            <p:spPr bwMode="auto">
              <a:xfrm>
                <a:off x="5053"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允许中断</a:t>
                </a:r>
              </a:p>
            </p:txBody>
          </p:sp>
        </p:grpSp>
        <p:sp>
          <p:nvSpPr>
            <p:cNvPr id="25620" name="Text Box 38"/>
            <p:cNvSpPr txBox="1">
              <a:spLocks noChangeArrowheads="1"/>
            </p:cNvSpPr>
            <p:nvPr/>
          </p:nvSpPr>
          <p:spPr bwMode="auto">
            <a:xfrm>
              <a:off x="1630" y="10620"/>
              <a:ext cx="75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PSW</a:t>
              </a:r>
            </a:p>
          </p:txBody>
        </p:sp>
      </p:grpSp>
      <p:sp>
        <p:nvSpPr>
          <p:cNvPr id="25607" name="Text Box 39"/>
          <p:cNvSpPr txBox="1">
            <a:spLocks noChangeArrowheads="1"/>
          </p:cNvSpPr>
          <p:nvPr/>
        </p:nvSpPr>
        <p:spPr bwMode="auto">
          <a:xfrm>
            <a:off x="1223963" y="4318000"/>
            <a:ext cx="7920037"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solidFill>
                  <a:srgbClr val="FF0000"/>
                </a:solidFill>
                <a:latin typeface="黑体" pitchFamily="2" charset="-122"/>
                <a:ea typeface="黑体" pitchFamily="2" charset="-122"/>
              </a:rPr>
              <a:t>优先级：</a:t>
            </a:r>
            <a:r>
              <a:rPr lang="zh-CN" altLang="en-US">
                <a:latin typeface="黑体" pitchFamily="2" charset="-122"/>
                <a:ea typeface="黑体" pitchFamily="2" charset="-122"/>
              </a:rPr>
              <a:t>当前运行程序的优先级。</a:t>
            </a:r>
          </a:p>
          <a:p>
            <a:pPr eaLnBrk="1" hangingPunct="1">
              <a:spcBef>
                <a:spcPct val="0"/>
              </a:spcBef>
            </a:pPr>
            <a:r>
              <a:rPr lang="zh-CN" altLang="en-US">
                <a:latin typeface="黑体" pitchFamily="2" charset="-122"/>
                <a:ea typeface="黑体" pitchFamily="2" charset="-122"/>
              </a:rPr>
              <a:t>    当有外部中断请求的优先级高于它时，</a:t>
            </a:r>
            <a:r>
              <a:rPr lang="en-US" altLang="zh-CN" dirty="0">
                <a:latin typeface="黑体" pitchFamily="2" charset="-122"/>
                <a:ea typeface="黑体" pitchFamily="2" charset="-122"/>
              </a:rPr>
              <a:t>CPU</a:t>
            </a:r>
            <a:r>
              <a:rPr lang="zh-CN" altLang="en-US">
                <a:latin typeface="黑体" pitchFamily="2" charset="-122"/>
                <a:ea typeface="黑体" pitchFamily="2" charset="-122"/>
              </a:rPr>
              <a:t>才会响应中断请求。</a:t>
            </a:r>
          </a:p>
        </p:txBody>
      </p:sp>
      <p:grpSp>
        <p:nvGrpSpPr>
          <p:cNvPr id="25608" name="Group 60"/>
          <p:cNvGrpSpPr>
            <a:grpSpLocks/>
          </p:cNvGrpSpPr>
          <p:nvPr/>
        </p:nvGrpSpPr>
        <p:grpSpPr bwMode="auto">
          <a:xfrm>
            <a:off x="5543550" y="476250"/>
            <a:ext cx="2413000" cy="1547813"/>
            <a:chOff x="2154" y="290"/>
            <a:chExt cx="1294" cy="1046"/>
          </a:xfrm>
        </p:grpSpPr>
        <p:sp>
          <p:nvSpPr>
            <p:cNvPr id="25609" name="Text Box 61"/>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5610" name="Text Box 62"/>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5611" name="Text Box 63"/>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5612" name="Text Box 64"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5613" name="Text Box 65"/>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5614" name="Text Box 66"/>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5615" name="Text Box 67"/>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5616" name="Text Box 68"/>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5617" name="Text Box 69"/>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6627" name="Rectangle 3"/>
          <p:cNvSpPr>
            <a:spLocks noChangeArrowheads="1"/>
          </p:cNvSpPr>
          <p:nvPr/>
        </p:nvSpPr>
        <p:spPr bwMode="auto">
          <a:xfrm>
            <a:off x="647700" y="1089025"/>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专用寄存器</a:t>
            </a:r>
            <a:r>
              <a:rPr lang="zh-CN" altLang="en-US">
                <a:latin typeface="黑体" pitchFamily="2" charset="-122"/>
                <a:ea typeface="黑体" pitchFamily="2" charset="-122"/>
              </a:rPr>
              <a:t> </a:t>
            </a:r>
          </a:p>
        </p:txBody>
      </p:sp>
      <p:sp>
        <p:nvSpPr>
          <p:cNvPr id="26628" name="Text Box 14"/>
          <p:cNvSpPr txBox="1">
            <a:spLocks noChangeArrowheads="1"/>
          </p:cNvSpPr>
          <p:nvPr/>
        </p:nvSpPr>
        <p:spPr bwMode="auto">
          <a:xfrm>
            <a:off x="827088" y="1484313"/>
            <a:ext cx="78851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(4)</a:t>
            </a:r>
            <a:r>
              <a:rPr lang="zh-CN" altLang="en-US">
                <a:latin typeface="黑体" pitchFamily="2" charset="-122"/>
                <a:ea typeface="黑体" pitchFamily="2" charset="-122"/>
              </a:rPr>
              <a:t>状态寄存器</a:t>
            </a:r>
            <a:r>
              <a:rPr lang="en-US" altLang="zh-CN" dirty="0">
                <a:latin typeface="黑体" pitchFamily="2" charset="-122"/>
                <a:ea typeface="黑体" pitchFamily="2" charset="-122"/>
              </a:rPr>
              <a:t>PSW </a:t>
            </a:r>
            <a:endParaRPr lang="zh-CN" altLang="en-US">
              <a:latin typeface="黑体" pitchFamily="2" charset="-122"/>
              <a:ea typeface="黑体" pitchFamily="2" charset="-122"/>
            </a:endParaRPr>
          </a:p>
        </p:txBody>
      </p:sp>
      <p:sp>
        <p:nvSpPr>
          <p:cNvPr id="26629" name="Text Box 15"/>
          <p:cNvSpPr txBox="1">
            <a:spLocks noChangeArrowheads="1"/>
          </p:cNvSpPr>
          <p:nvPr/>
        </p:nvSpPr>
        <p:spPr bwMode="auto">
          <a:xfrm>
            <a:off x="1258888" y="2024063"/>
            <a:ext cx="1223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例如：</a:t>
            </a:r>
          </a:p>
        </p:txBody>
      </p:sp>
      <p:grpSp>
        <p:nvGrpSpPr>
          <p:cNvPr id="26630" name="Group 16"/>
          <p:cNvGrpSpPr>
            <a:grpSpLocks/>
          </p:cNvGrpSpPr>
          <p:nvPr/>
        </p:nvGrpSpPr>
        <p:grpSpPr bwMode="auto">
          <a:xfrm>
            <a:off x="1476375" y="2673350"/>
            <a:ext cx="7164388" cy="1692275"/>
            <a:chOff x="1630" y="10620"/>
            <a:chExt cx="6552" cy="1571"/>
          </a:xfrm>
        </p:grpSpPr>
        <p:grpSp>
          <p:nvGrpSpPr>
            <p:cNvPr id="26642" name="Group 17"/>
            <p:cNvGrpSpPr>
              <a:grpSpLocks/>
            </p:cNvGrpSpPr>
            <p:nvPr/>
          </p:nvGrpSpPr>
          <p:grpSpPr bwMode="auto">
            <a:xfrm>
              <a:off x="2449" y="10620"/>
              <a:ext cx="5733" cy="341"/>
              <a:chOff x="1819" y="2787"/>
              <a:chExt cx="5733" cy="372"/>
            </a:xfrm>
          </p:grpSpPr>
          <p:sp>
            <p:nvSpPr>
              <p:cNvPr id="26652" name="Rectangle 18"/>
              <p:cNvSpPr>
                <a:spLocks noChangeArrowheads="1"/>
              </p:cNvSpPr>
              <p:nvPr/>
            </p:nvSpPr>
            <p:spPr bwMode="auto">
              <a:xfrm>
                <a:off x="1819" y="2787"/>
                <a:ext cx="573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6653" name="Text Box 19"/>
              <p:cNvSpPr txBox="1">
                <a:spLocks noChangeArrowheads="1"/>
              </p:cNvSpPr>
              <p:nvPr/>
            </p:nvSpPr>
            <p:spPr bwMode="auto">
              <a:xfrm>
                <a:off x="1819" y="2787"/>
                <a:ext cx="111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rgbClr val="FF0000"/>
                    </a:solidFill>
                    <a:latin typeface="黑体" pitchFamily="2" charset="-122"/>
                    <a:ea typeface="黑体" pitchFamily="2" charset="-122"/>
                  </a:rPr>
                  <a:t>工作方式</a:t>
                </a:r>
              </a:p>
            </p:txBody>
          </p:sp>
          <p:sp>
            <p:nvSpPr>
              <p:cNvPr id="26654" name="Text Box 20"/>
              <p:cNvSpPr txBox="1">
                <a:spLocks noChangeArrowheads="1"/>
              </p:cNvSpPr>
              <p:nvPr/>
            </p:nvSpPr>
            <p:spPr bwMode="auto">
              <a:xfrm>
                <a:off x="2932" y="2787"/>
                <a:ext cx="1113"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26655" name="Text Box 21"/>
              <p:cNvSpPr txBox="1">
                <a:spLocks noChangeArrowheads="1"/>
              </p:cNvSpPr>
              <p:nvPr/>
            </p:nvSpPr>
            <p:spPr bwMode="auto">
              <a:xfrm>
                <a:off x="4045" y="2787"/>
                <a:ext cx="1008"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优先级</a:t>
                </a:r>
              </a:p>
            </p:txBody>
          </p:sp>
          <p:grpSp>
            <p:nvGrpSpPr>
              <p:cNvPr id="26656" name="Group 22"/>
              <p:cNvGrpSpPr>
                <a:grpSpLocks/>
              </p:cNvGrpSpPr>
              <p:nvPr/>
            </p:nvGrpSpPr>
            <p:grpSpPr bwMode="auto">
              <a:xfrm>
                <a:off x="5053" y="2787"/>
                <a:ext cx="2499" cy="372"/>
                <a:chOff x="4066" y="3428"/>
                <a:chExt cx="2499" cy="372"/>
              </a:xfrm>
            </p:grpSpPr>
            <p:sp>
              <p:nvSpPr>
                <p:cNvPr id="26657" name="Text Box 23"/>
                <p:cNvSpPr txBox="1">
                  <a:spLocks noChangeArrowheads="1"/>
                </p:cNvSpPr>
                <p:nvPr/>
              </p:nvSpPr>
              <p:spPr bwMode="auto">
                <a:xfrm>
                  <a:off x="4066"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I</a:t>
                  </a:r>
                </a:p>
              </p:txBody>
            </p:sp>
            <p:sp>
              <p:nvSpPr>
                <p:cNvPr id="26658" name="Text Box 24"/>
                <p:cNvSpPr txBox="1">
                  <a:spLocks noChangeArrowheads="1"/>
                </p:cNvSpPr>
                <p:nvPr/>
              </p:nvSpPr>
              <p:spPr bwMode="auto">
                <a:xfrm>
                  <a:off x="4423"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T</a:t>
                  </a:r>
                </a:p>
              </p:txBody>
            </p:sp>
            <p:sp>
              <p:nvSpPr>
                <p:cNvPr id="26659" name="Text Box 25"/>
                <p:cNvSpPr txBox="1">
                  <a:spLocks noChangeArrowheads="1"/>
                </p:cNvSpPr>
                <p:nvPr/>
              </p:nvSpPr>
              <p:spPr bwMode="auto">
                <a:xfrm>
                  <a:off x="4780"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P</a:t>
                  </a:r>
                </a:p>
              </p:txBody>
            </p:sp>
            <p:sp>
              <p:nvSpPr>
                <p:cNvPr id="26660" name="Text Box 26"/>
                <p:cNvSpPr txBox="1">
                  <a:spLocks noChangeArrowheads="1"/>
                </p:cNvSpPr>
                <p:nvPr/>
              </p:nvSpPr>
              <p:spPr bwMode="auto">
                <a:xfrm>
                  <a:off x="5137"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N</a:t>
                  </a:r>
                </a:p>
              </p:txBody>
            </p:sp>
            <p:sp>
              <p:nvSpPr>
                <p:cNvPr id="26661" name="Text Box 27"/>
                <p:cNvSpPr txBox="1">
                  <a:spLocks noChangeArrowheads="1"/>
                </p:cNvSpPr>
                <p:nvPr/>
              </p:nvSpPr>
              <p:spPr bwMode="auto">
                <a:xfrm>
                  <a:off x="5494"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Z</a:t>
                  </a:r>
                </a:p>
              </p:txBody>
            </p:sp>
            <p:sp>
              <p:nvSpPr>
                <p:cNvPr id="26662" name="Text Box 28"/>
                <p:cNvSpPr txBox="1">
                  <a:spLocks noChangeArrowheads="1"/>
                </p:cNvSpPr>
                <p:nvPr/>
              </p:nvSpPr>
              <p:spPr bwMode="auto">
                <a:xfrm>
                  <a:off x="5851"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V</a:t>
                  </a:r>
                </a:p>
              </p:txBody>
            </p:sp>
            <p:sp>
              <p:nvSpPr>
                <p:cNvPr id="26663" name="Text Box 29"/>
                <p:cNvSpPr txBox="1">
                  <a:spLocks noChangeArrowheads="1"/>
                </p:cNvSpPr>
                <p:nvPr/>
              </p:nvSpPr>
              <p:spPr bwMode="auto">
                <a:xfrm>
                  <a:off x="6208" y="3428"/>
                  <a:ext cx="357" cy="372"/>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C</a:t>
                  </a:r>
                </a:p>
              </p:txBody>
            </p:sp>
          </p:grpSp>
        </p:grpSp>
        <p:grpSp>
          <p:nvGrpSpPr>
            <p:cNvPr id="26643" name="Group 30"/>
            <p:cNvGrpSpPr>
              <a:grpSpLocks/>
            </p:cNvGrpSpPr>
            <p:nvPr/>
          </p:nvGrpSpPr>
          <p:grpSpPr bwMode="auto">
            <a:xfrm>
              <a:off x="5683" y="11106"/>
              <a:ext cx="2478" cy="1085"/>
              <a:chOff x="5053" y="3304"/>
              <a:chExt cx="2478" cy="1085"/>
            </a:xfrm>
          </p:grpSpPr>
          <p:sp>
            <p:nvSpPr>
              <p:cNvPr id="26645" name="Text Box 31"/>
              <p:cNvSpPr txBox="1">
                <a:spLocks noChangeArrowheads="1"/>
              </p:cNvSpPr>
              <p:nvPr/>
            </p:nvSpPr>
            <p:spPr bwMode="auto">
              <a:xfrm>
                <a:off x="7216"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有进位</a:t>
                </a:r>
              </a:p>
            </p:txBody>
          </p:sp>
          <p:sp>
            <p:nvSpPr>
              <p:cNvPr id="26646" name="Text Box 32"/>
              <p:cNvSpPr txBox="1">
                <a:spLocks noChangeArrowheads="1"/>
              </p:cNvSpPr>
              <p:nvPr/>
            </p:nvSpPr>
            <p:spPr bwMode="auto">
              <a:xfrm>
                <a:off x="6859"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结果溢出</a:t>
                </a:r>
              </a:p>
            </p:txBody>
          </p:sp>
          <p:sp>
            <p:nvSpPr>
              <p:cNvPr id="26647" name="Text Box 33"/>
              <p:cNvSpPr txBox="1">
                <a:spLocks noChangeArrowheads="1"/>
              </p:cNvSpPr>
              <p:nvPr/>
            </p:nvSpPr>
            <p:spPr bwMode="auto">
              <a:xfrm>
                <a:off x="6502"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结果为零</a:t>
                </a:r>
              </a:p>
            </p:txBody>
          </p:sp>
          <p:sp>
            <p:nvSpPr>
              <p:cNvPr id="26648" name="Text Box 34"/>
              <p:cNvSpPr txBox="1">
                <a:spLocks noChangeArrowheads="1"/>
              </p:cNvSpPr>
              <p:nvPr/>
            </p:nvSpPr>
            <p:spPr bwMode="auto">
              <a:xfrm>
                <a:off x="6124"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结果为负</a:t>
                </a:r>
              </a:p>
            </p:txBody>
          </p:sp>
          <p:sp>
            <p:nvSpPr>
              <p:cNvPr id="26649" name="Text Box 35"/>
              <p:cNvSpPr txBox="1">
                <a:spLocks noChangeArrowheads="1"/>
              </p:cNvSpPr>
              <p:nvPr/>
            </p:nvSpPr>
            <p:spPr bwMode="auto">
              <a:xfrm>
                <a:off x="5767"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奇偶位</a:t>
                </a:r>
              </a:p>
            </p:txBody>
          </p:sp>
          <p:sp>
            <p:nvSpPr>
              <p:cNvPr id="26650" name="Text Box 36"/>
              <p:cNvSpPr txBox="1">
                <a:spLocks noChangeArrowheads="1"/>
              </p:cNvSpPr>
              <p:nvPr/>
            </p:nvSpPr>
            <p:spPr bwMode="auto">
              <a:xfrm>
                <a:off x="5410"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跟踪</a:t>
                </a:r>
                <a:r>
                  <a:rPr lang="en-US" altLang="zh-CN" sz="1800" dirty="0">
                    <a:latin typeface="黑体" pitchFamily="2" charset="-122"/>
                    <a:ea typeface="黑体" pitchFamily="2" charset="-122"/>
                  </a:rPr>
                  <a:t>(</a:t>
                </a:r>
                <a:r>
                  <a:rPr lang="zh-CN" altLang="en-US" sz="1800">
                    <a:latin typeface="黑体" pitchFamily="2" charset="-122"/>
                    <a:ea typeface="黑体" pitchFamily="2" charset="-122"/>
                  </a:rPr>
                  <a:t>陷阱</a:t>
                </a:r>
                <a:r>
                  <a:rPr lang="en-US" altLang="zh-CN" sz="1800" dirty="0">
                    <a:latin typeface="黑体" pitchFamily="2" charset="-122"/>
                    <a:ea typeface="黑体" pitchFamily="2" charset="-122"/>
                  </a:rPr>
                  <a:t>)</a:t>
                </a:r>
              </a:p>
            </p:txBody>
          </p:sp>
          <p:sp>
            <p:nvSpPr>
              <p:cNvPr id="26651" name="Text Box 37"/>
              <p:cNvSpPr txBox="1">
                <a:spLocks noChangeArrowheads="1"/>
              </p:cNvSpPr>
              <p:nvPr/>
            </p:nvSpPr>
            <p:spPr bwMode="auto">
              <a:xfrm>
                <a:off x="5053" y="3304"/>
                <a:ext cx="31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允许中断</a:t>
                </a:r>
              </a:p>
            </p:txBody>
          </p:sp>
        </p:grpSp>
        <p:sp>
          <p:nvSpPr>
            <p:cNvPr id="26644" name="Text Box 38"/>
            <p:cNvSpPr txBox="1">
              <a:spLocks noChangeArrowheads="1"/>
            </p:cNvSpPr>
            <p:nvPr/>
          </p:nvSpPr>
          <p:spPr bwMode="auto">
            <a:xfrm>
              <a:off x="1630" y="10620"/>
              <a:ext cx="75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PSW</a:t>
              </a:r>
            </a:p>
          </p:txBody>
        </p:sp>
      </p:grpSp>
      <p:sp>
        <p:nvSpPr>
          <p:cNvPr id="26631" name="Text Box 39"/>
          <p:cNvSpPr txBox="1">
            <a:spLocks noChangeArrowheads="1"/>
          </p:cNvSpPr>
          <p:nvPr/>
        </p:nvSpPr>
        <p:spPr bwMode="auto">
          <a:xfrm>
            <a:off x="1223963" y="431800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solidFill>
                  <a:srgbClr val="FF0000"/>
                </a:solidFill>
                <a:latin typeface="黑体" pitchFamily="2" charset="-122"/>
                <a:ea typeface="黑体" pitchFamily="2" charset="-122"/>
              </a:rPr>
              <a:t>工作方式：</a:t>
            </a:r>
            <a:r>
              <a:rPr lang="zh-CN" altLang="en-US">
                <a:latin typeface="黑体" pitchFamily="2" charset="-122"/>
                <a:ea typeface="黑体" pitchFamily="2" charset="-122"/>
              </a:rPr>
              <a:t>有些计算机将</a:t>
            </a:r>
            <a:r>
              <a:rPr lang="en-US" altLang="zh-CN" dirty="0">
                <a:latin typeface="黑体" pitchFamily="2" charset="-122"/>
                <a:ea typeface="黑体" pitchFamily="2" charset="-122"/>
              </a:rPr>
              <a:t>CPU</a:t>
            </a:r>
            <a:r>
              <a:rPr lang="zh-CN" altLang="en-US">
                <a:latin typeface="黑体" pitchFamily="2" charset="-122"/>
                <a:ea typeface="黑体" pitchFamily="2" charset="-122"/>
              </a:rPr>
              <a:t>状态分为用户态和管态。 </a:t>
            </a:r>
          </a:p>
        </p:txBody>
      </p:sp>
      <p:grpSp>
        <p:nvGrpSpPr>
          <p:cNvPr id="26632" name="Group 60"/>
          <p:cNvGrpSpPr>
            <a:grpSpLocks/>
          </p:cNvGrpSpPr>
          <p:nvPr/>
        </p:nvGrpSpPr>
        <p:grpSpPr bwMode="auto">
          <a:xfrm>
            <a:off x="5543550" y="476250"/>
            <a:ext cx="2413000" cy="1547813"/>
            <a:chOff x="2154" y="290"/>
            <a:chExt cx="1294" cy="1046"/>
          </a:xfrm>
        </p:grpSpPr>
        <p:sp>
          <p:nvSpPr>
            <p:cNvPr id="26633" name="Text Box 61"/>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6634" name="Text Box 62"/>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6635" name="Text Box 63"/>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6636" name="Text Box 64"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6637" name="Text Box 65"/>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6638" name="Text Box 66"/>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6639" name="Text Box 67"/>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6640" name="Text Box 68"/>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6641" name="Text Box 69"/>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6.2.2 </a:t>
            </a:r>
            <a:r>
              <a:rPr lang="zh-CN" altLang="en-US">
                <a:solidFill>
                  <a:srgbClr val="990000"/>
                </a:solidFill>
                <a:latin typeface="黑体" pitchFamily="2" charset="-122"/>
                <a:ea typeface="黑体" pitchFamily="2" charset="-122"/>
              </a:rPr>
              <a:t>寄存器设置</a:t>
            </a:r>
          </a:p>
        </p:txBody>
      </p:sp>
      <p:sp>
        <p:nvSpPr>
          <p:cNvPr id="27651" name="Rectangle 3"/>
          <p:cNvSpPr>
            <a:spLocks noChangeArrowheads="1"/>
          </p:cNvSpPr>
          <p:nvPr/>
        </p:nvSpPr>
        <p:spPr bwMode="auto">
          <a:xfrm>
            <a:off x="647700" y="1089025"/>
            <a:ext cx="370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用作主存接口的寄存器</a:t>
            </a:r>
            <a:r>
              <a:rPr lang="zh-CN" altLang="en-US">
                <a:latin typeface="黑体" pitchFamily="2" charset="-122"/>
                <a:ea typeface="黑体" pitchFamily="2" charset="-122"/>
              </a:rPr>
              <a:t> </a:t>
            </a:r>
          </a:p>
        </p:txBody>
      </p:sp>
      <p:grpSp>
        <p:nvGrpSpPr>
          <p:cNvPr id="27652" name="Group 4"/>
          <p:cNvGrpSpPr>
            <a:grpSpLocks/>
          </p:cNvGrpSpPr>
          <p:nvPr/>
        </p:nvGrpSpPr>
        <p:grpSpPr bwMode="auto">
          <a:xfrm>
            <a:off x="5256213" y="476250"/>
            <a:ext cx="2413000" cy="1547813"/>
            <a:chOff x="2154" y="290"/>
            <a:chExt cx="1294" cy="1046"/>
          </a:xfrm>
        </p:grpSpPr>
        <p:sp>
          <p:nvSpPr>
            <p:cNvPr id="27667" name="Text Box 5"/>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7668" name="Text Box 6"/>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7669" name="Text Box 7"/>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7670" name="Text Box 8" descr="75%"/>
            <p:cNvSpPr txBox="1">
              <a:spLocks noChangeArrowheads="1"/>
            </p:cNvSpPr>
            <p:nvPr/>
          </p:nvSpPr>
          <p:spPr bwMode="auto">
            <a:xfrm>
              <a:off x="2890" y="514"/>
              <a:ext cx="417" cy="296"/>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chemeClr val="bg1"/>
                </a:solidFill>
                <a:latin typeface="黑体" pitchFamily="2" charset="-122"/>
                <a:ea typeface="黑体" pitchFamily="2" charset="-122"/>
              </a:endParaRPr>
            </a:p>
          </p:txBody>
        </p:sp>
        <p:sp>
          <p:nvSpPr>
            <p:cNvPr id="27671" name="Text Box 9"/>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寄存器</a:t>
              </a:r>
            </a:p>
          </p:txBody>
        </p:sp>
        <p:sp>
          <p:nvSpPr>
            <p:cNvPr id="27672" name="Text Box 10"/>
            <p:cNvSpPr txBox="1">
              <a:spLocks noChangeArrowheads="1"/>
            </p:cNvSpPr>
            <p:nvPr/>
          </p:nvSpPr>
          <p:spPr bwMode="auto">
            <a:xfrm>
              <a:off x="2890" y="932"/>
              <a:ext cx="417" cy="29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7673" name="Text Box 11"/>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27674" name="Text Box 12"/>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7675" name="Text Box 13"/>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
        <p:nvSpPr>
          <p:cNvPr id="27653" name="Text Box 40"/>
          <p:cNvSpPr txBox="1">
            <a:spLocks noChangeArrowheads="1"/>
          </p:cNvSpPr>
          <p:nvPr/>
        </p:nvSpPr>
        <p:spPr bwMode="auto">
          <a:xfrm>
            <a:off x="863600" y="1557338"/>
            <a:ext cx="7526338"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(1)</a:t>
            </a:r>
            <a:r>
              <a:rPr lang="zh-CN" altLang="en-US">
                <a:latin typeface="黑体" pitchFamily="2" charset="-122"/>
                <a:ea typeface="黑体" pitchFamily="2" charset="-122"/>
              </a:rPr>
              <a:t>地址寄存器</a:t>
            </a:r>
            <a:r>
              <a:rPr lang="en-US" altLang="zh-CN" dirty="0">
                <a:latin typeface="黑体" pitchFamily="2" charset="-122"/>
                <a:ea typeface="黑体" pitchFamily="2" charset="-122"/>
              </a:rPr>
              <a:t>AR</a:t>
            </a:r>
            <a:r>
              <a:rPr lang="zh-CN" altLang="en-US">
                <a:latin typeface="黑体" pitchFamily="2" charset="-122"/>
                <a:ea typeface="黑体" pitchFamily="2" charset="-122"/>
              </a:rPr>
              <a:t>（或</a:t>
            </a:r>
            <a:r>
              <a:rPr lang="en-US" altLang="zh-CN" dirty="0">
                <a:latin typeface="黑体" pitchFamily="2" charset="-122"/>
                <a:ea typeface="黑体" pitchFamily="2" charset="-122"/>
              </a:rPr>
              <a:t>MAR</a:t>
            </a:r>
            <a:r>
              <a:rPr lang="zh-CN" altLang="en-US">
                <a:latin typeface="黑体" pitchFamily="2" charset="-122"/>
                <a:ea typeface="黑体" pitchFamily="2" charset="-122"/>
              </a:rPr>
              <a:t>）</a:t>
            </a:r>
            <a:endParaRPr lang="en-US" altLang="zh-CN" dirty="0">
              <a:latin typeface="黑体" pitchFamily="2" charset="-122"/>
              <a:ea typeface="黑体" pitchFamily="2" charset="-122"/>
            </a:endParaRPr>
          </a:p>
          <a:p>
            <a:pPr eaLnBrk="1" hangingPunct="1">
              <a:spcBef>
                <a:spcPct val="0"/>
              </a:spcBef>
            </a:pPr>
            <a:r>
              <a:rPr lang="zh-CN" altLang="en-US">
                <a:latin typeface="黑体" pitchFamily="2" charset="-122"/>
                <a:ea typeface="黑体" pitchFamily="2" charset="-122"/>
              </a:rPr>
              <a:t>    存放需要访问的内存单元的地址。</a:t>
            </a:r>
          </a:p>
        </p:txBody>
      </p:sp>
      <p:grpSp>
        <p:nvGrpSpPr>
          <p:cNvPr id="27654" name="Group 62"/>
          <p:cNvGrpSpPr>
            <a:grpSpLocks/>
          </p:cNvGrpSpPr>
          <p:nvPr/>
        </p:nvGrpSpPr>
        <p:grpSpPr bwMode="auto">
          <a:xfrm>
            <a:off x="7667625" y="512763"/>
            <a:ext cx="1152525" cy="1763712"/>
            <a:chOff x="3839" y="2251"/>
            <a:chExt cx="1240" cy="1597"/>
          </a:xfrm>
        </p:grpSpPr>
        <p:grpSp>
          <p:nvGrpSpPr>
            <p:cNvPr id="27656" name="Group 51"/>
            <p:cNvGrpSpPr>
              <a:grpSpLocks/>
            </p:cNvGrpSpPr>
            <p:nvPr/>
          </p:nvGrpSpPr>
          <p:grpSpPr bwMode="auto">
            <a:xfrm>
              <a:off x="3839" y="2251"/>
              <a:ext cx="1240" cy="1533"/>
              <a:chOff x="4305" y="5178"/>
              <a:chExt cx="1712" cy="2397"/>
            </a:xfrm>
          </p:grpSpPr>
          <p:sp>
            <p:nvSpPr>
              <p:cNvPr id="27661" name="Line 52"/>
              <p:cNvSpPr>
                <a:spLocks noChangeShapeType="1"/>
              </p:cNvSpPr>
              <p:nvPr/>
            </p:nvSpPr>
            <p:spPr bwMode="auto">
              <a:xfrm flipH="1">
                <a:off x="5009" y="5190"/>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53"/>
              <p:cNvSpPr>
                <a:spLocks noChangeShapeType="1"/>
              </p:cNvSpPr>
              <p:nvPr/>
            </p:nvSpPr>
            <p:spPr bwMode="auto">
              <a:xfrm flipH="1">
                <a:off x="5505" y="5190"/>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54"/>
              <p:cNvSpPr>
                <a:spLocks noChangeShapeType="1"/>
              </p:cNvSpPr>
              <p:nvPr/>
            </p:nvSpPr>
            <p:spPr bwMode="auto">
              <a:xfrm flipH="1">
                <a:off x="6001" y="5178"/>
                <a:ext cx="16" cy="238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55"/>
              <p:cNvSpPr>
                <a:spLocks noChangeShapeType="1"/>
              </p:cNvSpPr>
              <p:nvPr/>
            </p:nvSpPr>
            <p:spPr bwMode="auto">
              <a:xfrm>
                <a:off x="4335" y="5640"/>
                <a:ext cx="660"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56"/>
              <p:cNvSpPr>
                <a:spLocks noChangeShapeType="1"/>
              </p:cNvSpPr>
              <p:nvPr/>
            </p:nvSpPr>
            <p:spPr bwMode="auto">
              <a:xfrm>
                <a:off x="4305" y="6015"/>
                <a:ext cx="1230"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6" name="Line 57"/>
              <p:cNvSpPr>
                <a:spLocks noChangeShapeType="1"/>
              </p:cNvSpPr>
              <p:nvPr/>
            </p:nvSpPr>
            <p:spPr bwMode="auto">
              <a:xfrm>
                <a:off x="4319" y="6360"/>
                <a:ext cx="168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57" name="Group 58"/>
            <p:cNvGrpSpPr>
              <a:grpSpLocks/>
            </p:cNvGrpSpPr>
            <p:nvPr/>
          </p:nvGrpSpPr>
          <p:grpSpPr bwMode="auto">
            <a:xfrm>
              <a:off x="4023" y="3000"/>
              <a:ext cx="1032" cy="848"/>
              <a:chOff x="3366" y="1627"/>
              <a:chExt cx="1032" cy="941"/>
            </a:xfrm>
          </p:grpSpPr>
          <p:sp>
            <p:nvSpPr>
              <p:cNvPr id="27658" name="Text Box 59"/>
              <p:cNvSpPr txBox="1">
                <a:spLocks noChangeArrowheads="1"/>
              </p:cNvSpPr>
              <p:nvPr/>
            </p:nvSpPr>
            <p:spPr bwMode="auto">
              <a:xfrm>
                <a:off x="3366"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控制总线</a:t>
                </a:r>
              </a:p>
            </p:txBody>
          </p:sp>
          <p:sp>
            <p:nvSpPr>
              <p:cNvPr id="27659" name="Text Box 60"/>
              <p:cNvSpPr txBox="1">
                <a:spLocks noChangeArrowheads="1"/>
              </p:cNvSpPr>
              <p:nvPr/>
            </p:nvSpPr>
            <p:spPr bwMode="auto">
              <a:xfrm>
                <a:off x="3737"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数据总线</a:t>
                </a:r>
              </a:p>
            </p:txBody>
          </p:sp>
          <p:sp>
            <p:nvSpPr>
              <p:cNvPr id="27660" name="Text Box 61"/>
              <p:cNvSpPr txBox="1">
                <a:spLocks noChangeArrowheads="1"/>
              </p:cNvSpPr>
              <p:nvPr/>
            </p:nvSpPr>
            <p:spPr bwMode="auto">
              <a:xfrm>
                <a:off x="4101" y="1627"/>
                <a:ext cx="297"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地址总线</a:t>
                </a:r>
              </a:p>
            </p:txBody>
          </p:sp>
        </p:grpSp>
      </p:grpSp>
      <p:sp>
        <p:nvSpPr>
          <p:cNvPr id="27655" name="Text Box 63"/>
          <p:cNvSpPr txBox="1">
            <a:spLocks noChangeArrowheads="1"/>
          </p:cNvSpPr>
          <p:nvPr/>
        </p:nvSpPr>
        <p:spPr bwMode="auto">
          <a:xfrm>
            <a:off x="900113" y="2781300"/>
            <a:ext cx="7920037"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(2)</a:t>
            </a:r>
            <a:r>
              <a:rPr lang="zh-CN" altLang="en-US">
                <a:latin typeface="黑体" pitchFamily="2" charset="-122"/>
                <a:ea typeface="黑体" pitchFamily="2" charset="-122"/>
              </a:rPr>
              <a:t>数据寄存器</a:t>
            </a:r>
            <a:r>
              <a:rPr lang="en-US" altLang="zh-CN" dirty="0">
                <a:latin typeface="黑体" pitchFamily="2" charset="-122"/>
                <a:ea typeface="黑体" pitchFamily="2" charset="-122"/>
              </a:rPr>
              <a:t>DR</a:t>
            </a:r>
            <a:r>
              <a:rPr lang="zh-CN" altLang="en-US">
                <a:latin typeface="黑体" pitchFamily="2" charset="-122"/>
                <a:ea typeface="黑体" pitchFamily="2" charset="-122"/>
              </a:rPr>
              <a:t>（或</a:t>
            </a:r>
            <a:r>
              <a:rPr lang="en-US" altLang="zh-CN" dirty="0">
                <a:latin typeface="黑体" pitchFamily="2" charset="-122"/>
                <a:ea typeface="黑体" pitchFamily="2" charset="-122"/>
              </a:rPr>
              <a:t>MBR</a:t>
            </a:r>
            <a:r>
              <a:rPr lang="zh-CN" altLang="en-US">
                <a:latin typeface="黑体" pitchFamily="2" charset="-122"/>
                <a:ea typeface="黑体" pitchFamily="2" charset="-122"/>
              </a:rPr>
              <a:t>）</a:t>
            </a:r>
            <a:endParaRPr lang="en-US" altLang="zh-CN" dirty="0">
              <a:latin typeface="黑体" pitchFamily="2" charset="-122"/>
              <a:ea typeface="黑体" pitchFamily="2" charset="-122"/>
            </a:endParaRPr>
          </a:p>
          <a:p>
            <a:pPr eaLnBrk="1" hangingPunct="1">
              <a:spcBef>
                <a:spcPct val="0"/>
              </a:spcBef>
            </a:pPr>
            <a:r>
              <a:rPr lang="zh-CN" altLang="en-US">
                <a:latin typeface="黑体" pitchFamily="2" charset="-122"/>
                <a:ea typeface="黑体" pitchFamily="2" charset="-122"/>
              </a:rPr>
              <a:t>    存放准备写入到内存单元的数据，或存放从内存读出后进入</a:t>
            </a:r>
            <a:r>
              <a:rPr lang="en-US" altLang="zh-CN" dirty="0">
                <a:latin typeface="黑体" pitchFamily="2" charset="-122"/>
                <a:ea typeface="黑体" pitchFamily="2" charset="-122"/>
              </a:rPr>
              <a:t>CPU</a:t>
            </a:r>
            <a:r>
              <a:rPr lang="zh-CN" altLang="en-US">
                <a:latin typeface="黑体" pitchFamily="2" charset="-122"/>
                <a:ea typeface="黑体" pitchFamily="2" charset="-122"/>
              </a:rPr>
              <a:t>的数据。</a:t>
            </a: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6.2.3 </a:t>
            </a:r>
            <a:r>
              <a:rPr lang="zh-CN" altLang="en-US">
                <a:solidFill>
                  <a:srgbClr val="990000"/>
                </a:solidFill>
                <a:latin typeface="黑体" pitchFamily="2" charset="-122"/>
                <a:ea typeface="黑体" pitchFamily="2" charset="-122"/>
              </a:rPr>
              <a:t>控制单元</a:t>
            </a:r>
            <a:r>
              <a:rPr lang="en-US" altLang="zh-CN" dirty="0">
                <a:solidFill>
                  <a:srgbClr val="990000"/>
                </a:solidFill>
                <a:latin typeface="黑体" pitchFamily="2" charset="-122"/>
                <a:ea typeface="黑体" pitchFamily="2" charset="-122"/>
              </a:rPr>
              <a:t>CU</a:t>
            </a:r>
          </a:p>
        </p:txBody>
      </p:sp>
      <p:grpSp>
        <p:nvGrpSpPr>
          <p:cNvPr id="28675" name="Group 22"/>
          <p:cNvGrpSpPr>
            <a:grpSpLocks/>
          </p:cNvGrpSpPr>
          <p:nvPr/>
        </p:nvGrpSpPr>
        <p:grpSpPr bwMode="auto">
          <a:xfrm>
            <a:off x="5543550" y="476250"/>
            <a:ext cx="2413000" cy="1547813"/>
            <a:chOff x="2154" y="290"/>
            <a:chExt cx="1294" cy="1046"/>
          </a:xfrm>
        </p:grpSpPr>
        <p:sp>
          <p:nvSpPr>
            <p:cNvPr id="28696" name="Text Box 23"/>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8697" name="Text Box 24"/>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8698" name="Text Box 25"/>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8699" name="Text Box 26"/>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8700" name="Text Box 27"/>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28701" name="Text Box 28" descr="75%"/>
            <p:cNvSpPr txBox="1">
              <a:spLocks noChangeArrowheads="1"/>
            </p:cNvSpPr>
            <p:nvPr/>
          </p:nvSpPr>
          <p:spPr bwMode="auto">
            <a:xfrm>
              <a:off x="2890" y="932"/>
              <a:ext cx="417" cy="29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chemeClr val="bg1"/>
                </a:solidFill>
                <a:latin typeface="黑体" pitchFamily="2" charset="-122"/>
                <a:ea typeface="黑体" pitchFamily="2" charset="-122"/>
              </a:endParaRPr>
            </a:p>
          </p:txBody>
        </p:sp>
        <p:sp>
          <p:nvSpPr>
            <p:cNvPr id="28702" name="Text Box 29"/>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CU</a:t>
              </a:r>
            </a:p>
          </p:txBody>
        </p:sp>
        <p:sp>
          <p:nvSpPr>
            <p:cNvPr id="28703" name="Text Box 30"/>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8704" name="Text Box 31"/>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
        <p:nvSpPr>
          <p:cNvPr id="28676" name="Text Box 33"/>
          <p:cNvSpPr txBox="1">
            <a:spLocks noChangeArrowheads="1"/>
          </p:cNvSpPr>
          <p:nvPr/>
        </p:nvSpPr>
        <p:spPr bwMode="auto">
          <a:xfrm>
            <a:off x="827088" y="2492375"/>
            <a:ext cx="45354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控制单元的外特性：</a:t>
            </a:r>
          </a:p>
        </p:txBody>
      </p:sp>
      <p:grpSp>
        <p:nvGrpSpPr>
          <p:cNvPr id="28677" name="Group 34"/>
          <p:cNvGrpSpPr>
            <a:grpSpLocks/>
          </p:cNvGrpSpPr>
          <p:nvPr/>
        </p:nvGrpSpPr>
        <p:grpSpPr bwMode="auto">
          <a:xfrm>
            <a:off x="935038" y="2924175"/>
            <a:ext cx="7270750" cy="2736850"/>
            <a:chOff x="385" y="1434"/>
            <a:chExt cx="4580" cy="1724"/>
          </a:xfrm>
        </p:grpSpPr>
        <p:sp>
          <p:nvSpPr>
            <p:cNvPr id="28679" name="Text Box 35" descr="75%"/>
            <p:cNvSpPr txBox="1">
              <a:spLocks noChangeArrowheads="1"/>
            </p:cNvSpPr>
            <p:nvPr/>
          </p:nvSpPr>
          <p:spPr bwMode="auto">
            <a:xfrm>
              <a:off x="1347" y="1616"/>
              <a:ext cx="1109" cy="862"/>
            </a:xfrm>
            <a:prstGeom prst="rect">
              <a:avLst/>
            </a:prstGeom>
            <a:pattFill prst="pct75">
              <a:fgClr>
                <a:srgbClr val="FF0000"/>
              </a:fgClr>
              <a:bgClr>
                <a:srgbClr val="FFFFFF"/>
              </a:bgClr>
            </a:pattFill>
            <a:ln w="38100" algn="ctr">
              <a:solidFill>
                <a:schemeClr val="accent2"/>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endParaRPr lang="zh-CN" altLang="en-US" sz="2000">
                <a:solidFill>
                  <a:schemeClr val="bg1"/>
                </a:solidFill>
                <a:latin typeface="黑体" pitchFamily="2" charset="-122"/>
                <a:ea typeface="黑体" pitchFamily="2" charset="-122"/>
              </a:endParaRPr>
            </a:p>
            <a:p>
              <a:pPr algn="ctr" eaLnBrk="1" hangingPunct="1">
                <a:lnSpc>
                  <a:spcPct val="100000"/>
                </a:lnSpc>
                <a:spcBef>
                  <a:spcPct val="0"/>
                </a:spcBef>
              </a:pPr>
              <a:r>
                <a:rPr lang="zh-CN" altLang="en-US" sz="2000">
                  <a:solidFill>
                    <a:schemeClr val="bg1"/>
                  </a:solidFill>
                  <a:latin typeface="黑体" pitchFamily="2" charset="-122"/>
                  <a:ea typeface="黑体" pitchFamily="2" charset="-122"/>
                </a:rPr>
                <a:t>控制单元</a:t>
              </a:r>
            </a:p>
            <a:p>
              <a:pPr algn="ctr" eaLnBrk="1" hangingPunct="1">
                <a:lnSpc>
                  <a:spcPct val="100000"/>
                </a:lnSpc>
                <a:spcBef>
                  <a:spcPct val="0"/>
                </a:spcBef>
              </a:pPr>
              <a:r>
                <a:rPr lang="en-US" altLang="zh-CN" sz="2000" dirty="0">
                  <a:solidFill>
                    <a:schemeClr val="bg1"/>
                  </a:solidFill>
                  <a:latin typeface="黑体" pitchFamily="2" charset="-122"/>
                  <a:ea typeface="黑体" pitchFamily="2" charset="-122"/>
                </a:rPr>
                <a:t>CU</a:t>
              </a:r>
            </a:p>
          </p:txBody>
        </p:sp>
        <p:sp>
          <p:nvSpPr>
            <p:cNvPr id="28680" name="Text Box 36"/>
            <p:cNvSpPr txBox="1">
              <a:spLocks noChangeArrowheads="1"/>
            </p:cNvSpPr>
            <p:nvPr/>
          </p:nvSpPr>
          <p:spPr bwMode="auto">
            <a:xfrm>
              <a:off x="1347" y="2886"/>
              <a:ext cx="1109" cy="272"/>
            </a:xfrm>
            <a:prstGeom prst="rect">
              <a:avLst/>
            </a:prstGeom>
            <a:noFill/>
            <a:ln w="381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2000">
                  <a:latin typeface="黑体" pitchFamily="2" charset="-122"/>
                  <a:ea typeface="黑体" pitchFamily="2" charset="-122"/>
                </a:rPr>
                <a:t>指令寄存器</a:t>
              </a:r>
              <a:endParaRPr lang="en-US" altLang="zh-CN" sz="2000" dirty="0">
                <a:latin typeface="黑体" pitchFamily="2" charset="-122"/>
                <a:ea typeface="黑体" pitchFamily="2" charset="-122"/>
              </a:endParaRPr>
            </a:p>
          </p:txBody>
        </p:sp>
        <p:sp>
          <p:nvSpPr>
            <p:cNvPr id="28681" name="AutoShape 37"/>
            <p:cNvSpPr>
              <a:spLocks noChangeArrowheads="1"/>
            </p:cNvSpPr>
            <p:nvPr/>
          </p:nvSpPr>
          <p:spPr bwMode="auto">
            <a:xfrm flipV="1">
              <a:off x="1828" y="2499"/>
              <a:ext cx="148" cy="367"/>
            </a:xfrm>
            <a:prstGeom prst="downArrow">
              <a:avLst>
                <a:gd name="adj1" fmla="val 50000"/>
                <a:gd name="adj2" fmla="val 68916"/>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28682" name="Line 38"/>
            <p:cNvSpPr>
              <a:spLocks noChangeShapeType="1"/>
            </p:cNvSpPr>
            <p:nvPr/>
          </p:nvSpPr>
          <p:spPr bwMode="auto">
            <a:xfrm>
              <a:off x="977" y="1798"/>
              <a:ext cx="370" cy="0"/>
            </a:xfrm>
            <a:prstGeom prst="line">
              <a:avLst/>
            </a:prstGeom>
            <a:noFill/>
            <a:ln w="28575">
              <a:solidFill>
                <a:schemeClr val="accent2"/>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83" name="Line 39"/>
            <p:cNvSpPr>
              <a:spLocks noChangeShapeType="1"/>
            </p:cNvSpPr>
            <p:nvPr/>
          </p:nvSpPr>
          <p:spPr bwMode="auto">
            <a:xfrm>
              <a:off x="977" y="2115"/>
              <a:ext cx="370" cy="0"/>
            </a:xfrm>
            <a:prstGeom prst="line">
              <a:avLst/>
            </a:prstGeom>
            <a:noFill/>
            <a:ln w="28575">
              <a:solidFill>
                <a:schemeClr val="accent2"/>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84" name="Line 40"/>
            <p:cNvSpPr>
              <a:spLocks noChangeShapeType="1"/>
            </p:cNvSpPr>
            <p:nvPr/>
          </p:nvSpPr>
          <p:spPr bwMode="auto">
            <a:xfrm>
              <a:off x="977" y="2342"/>
              <a:ext cx="370" cy="0"/>
            </a:xfrm>
            <a:prstGeom prst="line">
              <a:avLst/>
            </a:prstGeom>
            <a:noFill/>
            <a:ln w="28575">
              <a:solidFill>
                <a:schemeClr val="accent2"/>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85" name="Text Box 41"/>
            <p:cNvSpPr txBox="1">
              <a:spLocks noChangeArrowheads="1"/>
            </p:cNvSpPr>
            <p:nvPr/>
          </p:nvSpPr>
          <p:spPr bwMode="auto">
            <a:xfrm>
              <a:off x="1107" y="1752"/>
              <a:ext cx="22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2000" dirty="0">
                  <a:latin typeface="Times New Roman" pitchFamily="18" charset="0"/>
                  <a:ea typeface="黑体" pitchFamily="2" charset="-122"/>
                </a:rPr>
                <a:t>…</a:t>
              </a:r>
              <a:endParaRPr lang="en-US" altLang="zh-CN" sz="2000" dirty="0">
                <a:latin typeface="黑体" pitchFamily="2" charset="-122"/>
                <a:ea typeface="黑体" pitchFamily="2" charset="-122"/>
              </a:endParaRPr>
            </a:p>
          </p:txBody>
        </p:sp>
        <p:sp>
          <p:nvSpPr>
            <p:cNvPr id="28686" name="Text Box 42"/>
            <p:cNvSpPr txBox="1">
              <a:spLocks noChangeArrowheads="1"/>
            </p:cNvSpPr>
            <p:nvPr/>
          </p:nvSpPr>
          <p:spPr bwMode="auto">
            <a:xfrm>
              <a:off x="386" y="1752"/>
              <a:ext cx="5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2000">
                  <a:latin typeface="黑体" pitchFamily="2" charset="-122"/>
                  <a:ea typeface="黑体" pitchFamily="2" charset="-122"/>
                </a:rPr>
                <a:t>状态</a:t>
              </a:r>
            </a:p>
          </p:txBody>
        </p:sp>
        <p:sp>
          <p:nvSpPr>
            <p:cNvPr id="28687" name="Text Box 43"/>
            <p:cNvSpPr txBox="1">
              <a:spLocks noChangeArrowheads="1"/>
            </p:cNvSpPr>
            <p:nvPr/>
          </p:nvSpPr>
          <p:spPr bwMode="auto">
            <a:xfrm>
              <a:off x="385" y="2190"/>
              <a:ext cx="5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2000">
                  <a:latin typeface="黑体" pitchFamily="2" charset="-122"/>
                  <a:ea typeface="黑体" pitchFamily="2" charset="-122"/>
                </a:rPr>
                <a:t>时钟</a:t>
              </a:r>
            </a:p>
          </p:txBody>
        </p:sp>
        <p:sp>
          <p:nvSpPr>
            <p:cNvPr id="28688" name="AutoShape 44"/>
            <p:cNvSpPr>
              <a:spLocks noChangeArrowheads="1"/>
            </p:cNvSpPr>
            <p:nvPr/>
          </p:nvSpPr>
          <p:spPr bwMode="auto">
            <a:xfrm rot="5400000" flipV="1">
              <a:off x="2532" y="1573"/>
              <a:ext cx="181" cy="358"/>
            </a:xfrm>
            <a:prstGeom prst="downArrow">
              <a:avLst>
                <a:gd name="adj1" fmla="val 50000"/>
                <a:gd name="adj2" fmla="val 45995"/>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28689" name="Line 45"/>
            <p:cNvSpPr>
              <a:spLocks noChangeShapeType="1"/>
            </p:cNvSpPr>
            <p:nvPr/>
          </p:nvSpPr>
          <p:spPr bwMode="auto">
            <a:xfrm>
              <a:off x="2472" y="2069"/>
              <a:ext cx="2177"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90" name="Text Box 46"/>
            <p:cNvSpPr txBox="1">
              <a:spLocks noChangeArrowheads="1"/>
            </p:cNvSpPr>
            <p:nvPr/>
          </p:nvSpPr>
          <p:spPr bwMode="auto">
            <a:xfrm>
              <a:off x="2744" y="1434"/>
              <a:ext cx="158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sz="2000" dirty="0">
                  <a:solidFill>
                    <a:srgbClr val="000066"/>
                  </a:solidFill>
                  <a:latin typeface="黑体" pitchFamily="2" charset="-122"/>
                  <a:ea typeface="黑体" pitchFamily="2" charset="-122"/>
                </a:rPr>
                <a:t>CPU</a:t>
              </a:r>
              <a:r>
                <a:rPr lang="zh-CN" altLang="en-US" sz="2000">
                  <a:solidFill>
                    <a:srgbClr val="000066"/>
                  </a:solidFill>
                  <a:latin typeface="黑体" pitchFamily="2" charset="-122"/>
                  <a:ea typeface="黑体" pitchFamily="2" charset="-122"/>
                </a:rPr>
                <a:t>内部的控制信号</a:t>
              </a:r>
            </a:p>
          </p:txBody>
        </p:sp>
        <p:sp>
          <p:nvSpPr>
            <p:cNvPr id="28691" name="Text Box 47"/>
            <p:cNvSpPr txBox="1">
              <a:spLocks noChangeArrowheads="1"/>
            </p:cNvSpPr>
            <p:nvPr/>
          </p:nvSpPr>
          <p:spPr bwMode="auto">
            <a:xfrm>
              <a:off x="2744" y="1787"/>
              <a:ext cx="181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sz="2000" dirty="0" err="1">
                  <a:solidFill>
                    <a:srgbClr val="000066"/>
                  </a:solidFill>
                  <a:latin typeface="黑体" pitchFamily="2" charset="-122"/>
                  <a:ea typeface="黑体" pitchFamily="2" charset="-122"/>
                </a:rPr>
                <a:t>到系统总线的控制信号</a:t>
              </a:r>
              <a:endParaRPr lang="zh-CN" altLang="en-US" sz="2000" dirty="0">
                <a:solidFill>
                  <a:srgbClr val="000066"/>
                </a:solidFill>
                <a:latin typeface="黑体" pitchFamily="2" charset="-122"/>
                <a:ea typeface="黑体" pitchFamily="2" charset="-122"/>
              </a:endParaRPr>
            </a:p>
          </p:txBody>
        </p:sp>
        <p:sp>
          <p:nvSpPr>
            <p:cNvPr id="28692" name="Line 48"/>
            <p:cNvSpPr>
              <a:spLocks noChangeShapeType="1"/>
            </p:cNvSpPr>
            <p:nvPr/>
          </p:nvSpPr>
          <p:spPr bwMode="auto">
            <a:xfrm flipH="1">
              <a:off x="2472" y="2387"/>
              <a:ext cx="2177"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93" name="Text Box 49"/>
            <p:cNvSpPr txBox="1">
              <a:spLocks noChangeArrowheads="1"/>
            </p:cNvSpPr>
            <p:nvPr/>
          </p:nvSpPr>
          <p:spPr bwMode="auto">
            <a:xfrm>
              <a:off x="2744" y="2114"/>
              <a:ext cx="190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sz="2000" dirty="0">
                  <a:solidFill>
                    <a:srgbClr val="000066"/>
                  </a:solidFill>
                  <a:latin typeface="黑体" pitchFamily="2" charset="-122"/>
                  <a:ea typeface="黑体" pitchFamily="2" charset="-122"/>
                </a:rPr>
                <a:t>来自系统总线的控制信号</a:t>
              </a:r>
            </a:p>
          </p:txBody>
        </p:sp>
        <p:sp>
          <p:nvSpPr>
            <p:cNvPr id="28694" name="Line 50"/>
            <p:cNvSpPr>
              <a:spLocks noChangeShapeType="1"/>
            </p:cNvSpPr>
            <p:nvPr/>
          </p:nvSpPr>
          <p:spPr bwMode="auto">
            <a:xfrm>
              <a:off x="4649" y="1616"/>
              <a:ext cx="0" cy="1224"/>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95" name="Text Box 51"/>
            <p:cNvSpPr txBox="1">
              <a:spLocks noChangeArrowheads="1"/>
            </p:cNvSpPr>
            <p:nvPr/>
          </p:nvSpPr>
          <p:spPr bwMode="auto">
            <a:xfrm>
              <a:off x="4770" y="1661"/>
              <a:ext cx="195"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zh-CN" altLang="en-US" sz="1800">
                  <a:latin typeface="黑体" pitchFamily="2" charset="-122"/>
                  <a:ea typeface="黑体" pitchFamily="2" charset="-122"/>
                </a:rPr>
                <a:t>系统总线</a:t>
              </a:r>
            </a:p>
          </p:txBody>
        </p:sp>
      </p:grpSp>
      <p:sp>
        <p:nvSpPr>
          <p:cNvPr id="28678" name="Text Box 52"/>
          <p:cNvSpPr txBox="1">
            <a:spLocks noChangeArrowheads="1"/>
          </p:cNvSpPr>
          <p:nvPr/>
        </p:nvSpPr>
        <p:spPr bwMode="auto">
          <a:xfrm>
            <a:off x="827088" y="1016000"/>
            <a:ext cx="396081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0"/>
              </a:spcBef>
            </a:pPr>
            <a:r>
              <a:rPr lang="zh-CN" altLang="en-US">
                <a:latin typeface="黑体" pitchFamily="2" charset="-122"/>
                <a:ea typeface="黑体" pitchFamily="2" charset="-122"/>
              </a:rPr>
              <a:t>控制单元主要包括</a:t>
            </a:r>
            <a:r>
              <a:rPr lang="en-US" altLang="zh-CN" dirty="0">
                <a:latin typeface="黑体" pitchFamily="2" charset="-122"/>
                <a:ea typeface="黑体" pitchFamily="2" charset="-122"/>
              </a:rPr>
              <a:t>:</a:t>
            </a:r>
          </a:p>
          <a:p>
            <a:pPr eaLnBrk="1" hangingPunct="1">
              <a:lnSpc>
                <a:spcPct val="120000"/>
              </a:lnSpc>
              <a:spcBef>
                <a:spcPct val="0"/>
              </a:spcBef>
            </a:pPr>
            <a:r>
              <a:rPr lang="zh-CN" altLang="en-US">
                <a:latin typeface="黑体" pitchFamily="2" charset="-122"/>
                <a:ea typeface="黑体" pitchFamily="2" charset="-122"/>
              </a:rPr>
              <a:t>  ●时序部件</a:t>
            </a:r>
          </a:p>
          <a:p>
            <a:pPr eaLnBrk="1" hangingPunct="1">
              <a:lnSpc>
                <a:spcPct val="120000"/>
              </a:lnSpc>
              <a:spcBef>
                <a:spcPct val="0"/>
              </a:spcBef>
            </a:pPr>
            <a:r>
              <a:rPr lang="zh-CN" altLang="en-US">
                <a:latin typeface="黑体" pitchFamily="2" charset="-122"/>
                <a:ea typeface="黑体" pitchFamily="2" charset="-122"/>
              </a:rPr>
              <a:t>  ●微操作信号发生器 </a:t>
            </a: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6.2.3 </a:t>
            </a:r>
            <a:r>
              <a:rPr lang="zh-CN" altLang="en-US">
                <a:solidFill>
                  <a:srgbClr val="990000"/>
                </a:solidFill>
                <a:latin typeface="黑体" pitchFamily="2" charset="-122"/>
                <a:ea typeface="黑体" pitchFamily="2" charset="-122"/>
              </a:rPr>
              <a:t>控制单元</a:t>
            </a:r>
            <a:r>
              <a:rPr lang="en-US" altLang="zh-CN" dirty="0">
                <a:solidFill>
                  <a:srgbClr val="990000"/>
                </a:solidFill>
                <a:latin typeface="黑体" pitchFamily="2" charset="-122"/>
                <a:ea typeface="黑体" pitchFamily="2" charset="-122"/>
              </a:rPr>
              <a:t>CU</a:t>
            </a:r>
          </a:p>
        </p:txBody>
      </p:sp>
      <p:sp>
        <p:nvSpPr>
          <p:cNvPr id="29699" name="Text Box 3"/>
          <p:cNvSpPr txBox="1">
            <a:spLocks noChangeArrowheads="1"/>
          </p:cNvSpPr>
          <p:nvPr/>
        </p:nvSpPr>
        <p:spPr bwMode="auto">
          <a:xfrm>
            <a:off x="863600" y="1665288"/>
            <a:ext cx="65516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时序部件一般包括：</a:t>
            </a:r>
          </a:p>
          <a:p>
            <a:pPr eaLnBrk="1" hangingPunct="1">
              <a:spcBef>
                <a:spcPct val="0"/>
              </a:spcBef>
            </a:pPr>
            <a:r>
              <a:rPr lang="zh-CN" altLang="en-US">
                <a:latin typeface="黑体" pitchFamily="2" charset="-122"/>
                <a:ea typeface="黑体" pitchFamily="2" charset="-122"/>
              </a:rPr>
              <a:t>    脉冲源 </a:t>
            </a:r>
            <a:r>
              <a:rPr lang="en-US" altLang="zh-CN" dirty="0">
                <a:latin typeface="黑体" pitchFamily="2" charset="-122"/>
                <a:ea typeface="黑体" pitchFamily="2" charset="-122"/>
              </a:rPr>
              <a:t>-- </a:t>
            </a:r>
            <a:r>
              <a:rPr lang="zh-CN" altLang="en-US">
                <a:latin typeface="黑体" pitchFamily="2" charset="-122"/>
                <a:ea typeface="黑体" pitchFamily="2" charset="-122"/>
              </a:rPr>
              <a:t>基准时钟（主频）</a:t>
            </a:r>
            <a:endParaRPr lang="en-US" altLang="zh-CN" dirty="0">
              <a:latin typeface="黑体" pitchFamily="2" charset="-122"/>
              <a:ea typeface="黑体" pitchFamily="2" charset="-122"/>
            </a:endParaRPr>
          </a:p>
          <a:p>
            <a:pPr eaLnBrk="1" hangingPunct="1">
              <a:spcBef>
                <a:spcPct val="0"/>
              </a:spcBef>
            </a:pPr>
            <a:r>
              <a:rPr lang="zh-CN" altLang="en-US">
                <a:latin typeface="黑体" pitchFamily="2" charset="-122"/>
                <a:ea typeface="黑体" pitchFamily="2" charset="-122"/>
              </a:rPr>
              <a:t>    启停控制逻辑</a:t>
            </a:r>
          </a:p>
          <a:p>
            <a:pPr eaLnBrk="1" hangingPunct="1">
              <a:spcBef>
                <a:spcPct val="0"/>
              </a:spcBef>
            </a:pPr>
            <a:r>
              <a:rPr lang="zh-CN" altLang="en-US">
                <a:latin typeface="黑体" pitchFamily="2" charset="-122"/>
                <a:ea typeface="黑体" pitchFamily="2" charset="-122"/>
              </a:rPr>
              <a:t>    时序信号发生器等。</a:t>
            </a:r>
          </a:p>
        </p:txBody>
      </p:sp>
      <p:sp>
        <p:nvSpPr>
          <p:cNvPr id="29700" name="Text Box 4"/>
          <p:cNvSpPr txBox="1">
            <a:spLocks noChangeArrowheads="1"/>
          </p:cNvSpPr>
          <p:nvPr/>
        </p:nvSpPr>
        <p:spPr bwMode="auto">
          <a:xfrm>
            <a:off x="828675" y="3825875"/>
            <a:ext cx="84597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用于产生工作周期、节拍、脉冲等时间信号标志</a:t>
            </a:r>
            <a:r>
              <a:rPr lang="en-US" altLang="zh-CN" dirty="0">
                <a:latin typeface="黑体" pitchFamily="2" charset="-122"/>
                <a:ea typeface="黑体" pitchFamily="2" charset="-122"/>
              </a:rPr>
              <a:t>(</a:t>
            </a:r>
            <a:r>
              <a:rPr lang="zh-CN" altLang="en-US">
                <a:latin typeface="黑体" pitchFamily="2" charset="-122"/>
                <a:ea typeface="黑体" pitchFamily="2" charset="-122"/>
              </a:rPr>
              <a:t>时序信号</a:t>
            </a:r>
            <a:r>
              <a:rPr lang="en-US" altLang="zh-CN" dirty="0">
                <a:latin typeface="黑体" pitchFamily="2" charset="-122"/>
                <a:ea typeface="黑体" pitchFamily="2" charset="-122"/>
              </a:rPr>
              <a:t>)</a:t>
            </a:r>
            <a:r>
              <a:rPr lang="zh-CN" altLang="en-US">
                <a:latin typeface="黑体" pitchFamily="2" charset="-122"/>
                <a:ea typeface="黑体" pitchFamily="2" charset="-122"/>
              </a:rPr>
              <a:t>。</a:t>
            </a:r>
          </a:p>
        </p:txBody>
      </p:sp>
      <p:sp>
        <p:nvSpPr>
          <p:cNvPr id="29701" name="Rectangle 15"/>
          <p:cNvSpPr>
            <a:spLocks noChangeArrowheads="1"/>
          </p:cNvSpPr>
          <p:nvPr/>
        </p:nvSpPr>
        <p:spPr bwMode="auto">
          <a:xfrm>
            <a:off x="647700" y="1089025"/>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时序部件</a:t>
            </a:r>
            <a:r>
              <a:rPr lang="zh-CN" altLang="en-US">
                <a:latin typeface="黑体" pitchFamily="2" charset="-122"/>
                <a:ea typeface="黑体" pitchFamily="2" charset="-122"/>
              </a:rPr>
              <a:t> </a:t>
            </a:r>
          </a:p>
        </p:txBody>
      </p:sp>
      <p:grpSp>
        <p:nvGrpSpPr>
          <p:cNvPr id="29702" name="Group 16"/>
          <p:cNvGrpSpPr>
            <a:grpSpLocks/>
          </p:cNvGrpSpPr>
          <p:nvPr/>
        </p:nvGrpSpPr>
        <p:grpSpPr bwMode="auto">
          <a:xfrm>
            <a:off x="5543550" y="476250"/>
            <a:ext cx="2413000" cy="1547813"/>
            <a:chOff x="2154" y="290"/>
            <a:chExt cx="1294" cy="1046"/>
          </a:xfrm>
        </p:grpSpPr>
        <p:sp>
          <p:nvSpPr>
            <p:cNvPr id="29703" name="Text Box 17"/>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29704" name="Text Box 18"/>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29705" name="Text Box 19"/>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29706" name="Text Box 20"/>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9707" name="Text Box 21"/>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29708" name="Text Box 22" descr="75%"/>
            <p:cNvSpPr txBox="1">
              <a:spLocks noChangeArrowheads="1"/>
            </p:cNvSpPr>
            <p:nvPr/>
          </p:nvSpPr>
          <p:spPr bwMode="auto">
            <a:xfrm>
              <a:off x="2890" y="932"/>
              <a:ext cx="417" cy="29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chemeClr val="bg1"/>
                </a:solidFill>
                <a:latin typeface="黑体" pitchFamily="2" charset="-122"/>
                <a:ea typeface="黑体" pitchFamily="2" charset="-122"/>
              </a:endParaRPr>
            </a:p>
          </p:txBody>
        </p:sp>
        <p:sp>
          <p:nvSpPr>
            <p:cNvPr id="29709" name="Text Box 23"/>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CU</a:t>
              </a:r>
            </a:p>
          </p:txBody>
        </p:sp>
        <p:sp>
          <p:nvSpPr>
            <p:cNvPr id="29710" name="Text Box 24"/>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29711" name="Text Box 25"/>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85"/>
          <p:cNvGrpSpPr>
            <a:grpSpLocks/>
          </p:cNvGrpSpPr>
          <p:nvPr/>
        </p:nvGrpSpPr>
        <p:grpSpPr bwMode="auto">
          <a:xfrm>
            <a:off x="1042988" y="2241550"/>
            <a:ext cx="6913562" cy="3959225"/>
            <a:chOff x="657" y="1412"/>
            <a:chExt cx="4355" cy="2494"/>
          </a:xfrm>
        </p:grpSpPr>
        <p:sp>
          <p:nvSpPr>
            <p:cNvPr id="30736" name="Text Box 58"/>
            <p:cNvSpPr txBox="1">
              <a:spLocks noChangeArrowheads="1"/>
            </p:cNvSpPr>
            <p:nvPr/>
          </p:nvSpPr>
          <p:spPr bwMode="auto">
            <a:xfrm>
              <a:off x="2631" y="2951"/>
              <a:ext cx="90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OP    </a:t>
              </a:r>
              <a:r>
                <a:rPr lang="zh-CN" altLang="en-US" sz="1800">
                  <a:latin typeface="黑体" pitchFamily="2" charset="-122"/>
                  <a:ea typeface="黑体" pitchFamily="2" charset="-122"/>
                </a:rPr>
                <a:t>寻址</a:t>
              </a:r>
            </a:p>
          </p:txBody>
        </p:sp>
        <p:sp>
          <p:nvSpPr>
            <p:cNvPr id="30737" name="Text Box 16" descr="75%"/>
            <p:cNvSpPr txBox="1">
              <a:spLocks noChangeArrowheads="1"/>
            </p:cNvSpPr>
            <p:nvPr/>
          </p:nvSpPr>
          <p:spPr bwMode="auto">
            <a:xfrm>
              <a:off x="1847" y="1890"/>
              <a:ext cx="1457" cy="540"/>
            </a:xfrm>
            <a:prstGeom prst="rect">
              <a:avLst/>
            </a:prstGeom>
            <a:pattFill prst="pct75">
              <a:fgClr>
                <a:srgbClr val="FF0000"/>
              </a:fgClr>
              <a:bgClr>
                <a:srgbClr val="FFFFFF"/>
              </a:bgClr>
            </a:pattFill>
            <a:ln w="28575">
              <a:solidFill>
                <a:srgbClr val="000080"/>
              </a:solidFill>
              <a:miter lim="800000"/>
              <a:headEnd/>
              <a:tailEnd/>
            </a:ln>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4000"/>
                </a:lnSpc>
                <a:spcBef>
                  <a:spcPct val="0"/>
                </a:spcBef>
              </a:pPr>
              <a:r>
                <a:rPr lang="zh-CN" altLang="en-US" sz="1800">
                  <a:solidFill>
                    <a:schemeClr val="bg1"/>
                  </a:solidFill>
                  <a:latin typeface="黑体" pitchFamily="2" charset="-122"/>
                  <a:ea typeface="黑体" pitchFamily="2" charset="-122"/>
                </a:rPr>
                <a:t>微操作</a:t>
              </a:r>
            </a:p>
            <a:p>
              <a:pPr algn="ctr" eaLnBrk="1" hangingPunct="1">
                <a:lnSpc>
                  <a:spcPct val="104000"/>
                </a:lnSpc>
                <a:spcBef>
                  <a:spcPct val="0"/>
                </a:spcBef>
              </a:pPr>
              <a:r>
                <a:rPr lang="zh-CN" altLang="en-US" sz="1800">
                  <a:solidFill>
                    <a:schemeClr val="bg1"/>
                  </a:solidFill>
                  <a:latin typeface="黑体" pitchFamily="2" charset="-122"/>
                  <a:ea typeface="黑体" pitchFamily="2" charset="-122"/>
                </a:rPr>
                <a:t>信号发生器</a:t>
              </a:r>
            </a:p>
          </p:txBody>
        </p:sp>
        <p:sp>
          <p:nvSpPr>
            <p:cNvPr id="30738" name="Text Box 17"/>
            <p:cNvSpPr txBox="1">
              <a:spLocks noChangeArrowheads="1"/>
            </p:cNvSpPr>
            <p:nvPr/>
          </p:nvSpPr>
          <p:spPr bwMode="auto">
            <a:xfrm>
              <a:off x="1847" y="2641"/>
              <a:ext cx="602"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时序</a:t>
              </a:r>
            </a:p>
          </p:txBody>
        </p:sp>
        <p:sp>
          <p:nvSpPr>
            <p:cNvPr id="30739" name="Text Box 18"/>
            <p:cNvSpPr txBox="1">
              <a:spLocks noChangeArrowheads="1"/>
            </p:cNvSpPr>
            <p:nvPr/>
          </p:nvSpPr>
          <p:spPr bwMode="auto">
            <a:xfrm>
              <a:off x="2687" y="2641"/>
              <a:ext cx="603"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译码</a:t>
              </a:r>
            </a:p>
          </p:txBody>
        </p:sp>
        <p:sp>
          <p:nvSpPr>
            <p:cNvPr id="30740" name="Text Box 19"/>
            <p:cNvSpPr txBox="1">
              <a:spLocks noChangeArrowheads="1"/>
            </p:cNvSpPr>
            <p:nvPr/>
          </p:nvSpPr>
          <p:spPr bwMode="auto">
            <a:xfrm>
              <a:off x="2687" y="3154"/>
              <a:ext cx="1513" cy="27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IR</a:t>
              </a:r>
            </a:p>
          </p:txBody>
        </p:sp>
        <p:sp>
          <p:nvSpPr>
            <p:cNvPr id="30741" name="Text Box 20"/>
            <p:cNvSpPr txBox="1">
              <a:spLocks noChangeArrowheads="1"/>
            </p:cNvSpPr>
            <p:nvPr/>
          </p:nvSpPr>
          <p:spPr bwMode="auto">
            <a:xfrm>
              <a:off x="713" y="2659"/>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PSW</a:t>
              </a:r>
            </a:p>
          </p:txBody>
        </p:sp>
        <p:sp>
          <p:nvSpPr>
            <p:cNvPr id="30742" name="Text Box 21"/>
            <p:cNvSpPr txBox="1">
              <a:spLocks noChangeArrowheads="1"/>
            </p:cNvSpPr>
            <p:nvPr/>
          </p:nvSpPr>
          <p:spPr bwMode="auto">
            <a:xfrm>
              <a:off x="3542" y="2641"/>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地址形成</a:t>
              </a:r>
            </a:p>
          </p:txBody>
        </p:sp>
        <p:sp>
          <p:nvSpPr>
            <p:cNvPr id="30743" name="Text Box 22"/>
            <p:cNvSpPr txBox="1">
              <a:spLocks noChangeArrowheads="1"/>
            </p:cNvSpPr>
            <p:nvPr/>
          </p:nvSpPr>
          <p:spPr bwMode="auto">
            <a:xfrm>
              <a:off x="3556" y="2137"/>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PC</a:t>
              </a:r>
            </a:p>
          </p:txBody>
        </p:sp>
        <p:sp>
          <p:nvSpPr>
            <p:cNvPr id="30744" name="Text Box 23"/>
            <p:cNvSpPr txBox="1">
              <a:spLocks noChangeArrowheads="1"/>
            </p:cNvSpPr>
            <p:nvPr/>
          </p:nvSpPr>
          <p:spPr bwMode="auto">
            <a:xfrm>
              <a:off x="727" y="3175"/>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18000" rIns="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中断控制逻辑</a:t>
              </a:r>
            </a:p>
          </p:txBody>
        </p:sp>
        <p:sp>
          <p:nvSpPr>
            <p:cNvPr id="30745" name="Line 25"/>
            <p:cNvSpPr>
              <a:spLocks noChangeShapeType="1"/>
            </p:cNvSpPr>
            <p:nvPr/>
          </p:nvSpPr>
          <p:spPr bwMode="auto">
            <a:xfrm flipV="1">
              <a:off x="2155" y="1629"/>
              <a:ext cx="0" cy="2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6" name="Line 26"/>
            <p:cNvSpPr>
              <a:spLocks noChangeShapeType="1"/>
            </p:cNvSpPr>
            <p:nvPr/>
          </p:nvSpPr>
          <p:spPr bwMode="auto">
            <a:xfrm flipV="1">
              <a:off x="2967" y="1629"/>
              <a:ext cx="0" cy="2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Text Box 27"/>
            <p:cNvSpPr txBox="1">
              <a:spLocks noChangeArrowheads="1"/>
            </p:cNvSpPr>
            <p:nvPr/>
          </p:nvSpPr>
          <p:spPr bwMode="auto">
            <a:xfrm>
              <a:off x="2222" y="1616"/>
              <a:ext cx="68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0748" name="Line 29"/>
            <p:cNvSpPr>
              <a:spLocks noChangeShapeType="1"/>
            </p:cNvSpPr>
            <p:nvPr/>
          </p:nvSpPr>
          <p:spPr bwMode="auto">
            <a:xfrm flipV="1">
              <a:off x="2799" y="2430"/>
              <a:ext cx="0" cy="211"/>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9" name="Line 30"/>
            <p:cNvSpPr>
              <a:spLocks noChangeShapeType="1"/>
            </p:cNvSpPr>
            <p:nvPr/>
          </p:nvSpPr>
          <p:spPr bwMode="auto">
            <a:xfrm flipV="1">
              <a:off x="3192" y="2430"/>
              <a:ext cx="0" cy="211"/>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0" name="Text Box 31"/>
            <p:cNvSpPr txBox="1">
              <a:spLocks noChangeArrowheads="1"/>
            </p:cNvSpPr>
            <p:nvPr/>
          </p:nvSpPr>
          <p:spPr bwMode="auto">
            <a:xfrm>
              <a:off x="2789" y="2387"/>
              <a:ext cx="40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0751" name="Freeform 32"/>
            <p:cNvSpPr>
              <a:spLocks/>
            </p:cNvSpPr>
            <p:nvPr/>
          </p:nvSpPr>
          <p:spPr bwMode="auto">
            <a:xfrm>
              <a:off x="1161" y="2365"/>
              <a:ext cx="672" cy="294"/>
            </a:xfrm>
            <a:custGeom>
              <a:avLst/>
              <a:gdLst>
                <a:gd name="T0" fmla="*/ 0 w 1008"/>
                <a:gd name="T1" fmla="*/ 1 h 558"/>
                <a:gd name="T2" fmla="*/ 0 w 1008"/>
                <a:gd name="T3" fmla="*/ 0 h 558"/>
                <a:gd name="T4" fmla="*/ 2 w 1008"/>
                <a:gd name="T5" fmla="*/ 0 h 558"/>
                <a:gd name="T6" fmla="*/ 0 60000 65536"/>
                <a:gd name="T7" fmla="*/ 0 60000 65536"/>
                <a:gd name="T8" fmla="*/ 0 60000 65536"/>
                <a:gd name="T9" fmla="*/ 0 w 1008"/>
                <a:gd name="T10" fmla="*/ 0 h 558"/>
                <a:gd name="T11" fmla="*/ 1008 w 1008"/>
                <a:gd name="T12" fmla="*/ 558 h 558"/>
              </a:gdLst>
              <a:ahLst/>
              <a:cxnLst>
                <a:cxn ang="T6">
                  <a:pos x="T0" y="T1"/>
                </a:cxn>
                <a:cxn ang="T7">
                  <a:pos x="T2" y="T3"/>
                </a:cxn>
                <a:cxn ang="T8">
                  <a:pos x="T4" y="T5"/>
                </a:cxn>
              </a:cxnLst>
              <a:rect l="T9" t="T10" r="T11" b="T12"/>
              <a:pathLst>
                <a:path w="1008" h="558">
                  <a:moveTo>
                    <a:pt x="0" y="558"/>
                  </a:moveTo>
                  <a:lnTo>
                    <a:pt x="0" y="0"/>
                  </a:lnTo>
                  <a:lnTo>
                    <a:pt x="1008"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2" name="Line 33"/>
            <p:cNvSpPr>
              <a:spLocks noChangeShapeType="1"/>
            </p:cNvSpPr>
            <p:nvPr/>
          </p:nvSpPr>
          <p:spPr bwMode="auto">
            <a:xfrm>
              <a:off x="1161" y="2172"/>
              <a:ext cx="67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3" name="Line 34"/>
            <p:cNvSpPr>
              <a:spLocks noChangeShapeType="1"/>
            </p:cNvSpPr>
            <p:nvPr/>
          </p:nvSpPr>
          <p:spPr bwMode="auto">
            <a:xfrm>
              <a:off x="1161" y="1976"/>
              <a:ext cx="67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4" name="Line 35"/>
            <p:cNvSpPr>
              <a:spLocks noChangeShapeType="1"/>
            </p:cNvSpPr>
            <p:nvPr/>
          </p:nvSpPr>
          <p:spPr bwMode="auto">
            <a:xfrm flipV="1">
              <a:off x="2141" y="2430"/>
              <a:ext cx="1" cy="211"/>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5" name="Line 36"/>
            <p:cNvSpPr>
              <a:spLocks noChangeShapeType="1"/>
            </p:cNvSpPr>
            <p:nvPr/>
          </p:nvSpPr>
          <p:spPr bwMode="auto">
            <a:xfrm flipV="1">
              <a:off x="2926" y="2916"/>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6" name="Line 37"/>
            <p:cNvSpPr>
              <a:spLocks noChangeShapeType="1"/>
            </p:cNvSpPr>
            <p:nvPr/>
          </p:nvSpPr>
          <p:spPr bwMode="auto">
            <a:xfrm flipV="1">
              <a:off x="3150" y="2916"/>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7" name="Freeform 38"/>
            <p:cNvSpPr>
              <a:spLocks/>
            </p:cNvSpPr>
            <p:nvPr/>
          </p:nvSpPr>
          <p:spPr bwMode="auto">
            <a:xfrm>
              <a:off x="3598" y="2916"/>
              <a:ext cx="378" cy="238"/>
            </a:xfrm>
            <a:custGeom>
              <a:avLst/>
              <a:gdLst>
                <a:gd name="T0" fmla="*/ 0 w 567"/>
                <a:gd name="T1" fmla="*/ 1 h 403"/>
                <a:gd name="T2" fmla="*/ 0 w 567"/>
                <a:gd name="T3" fmla="*/ 1 h 403"/>
                <a:gd name="T4" fmla="*/ 1 w 567"/>
                <a:gd name="T5" fmla="*/ 1 h 403"/>
                <a:gd name="T6" fmla="*/ 1 w 567"/>
                <a:gd name="T7" fmla="*/ 0 h 403"/>
                <a:gd name="T8" fmla="*/ 0 60000 65536"/>
                <a:gd name="T9" fmla="*/ 0 60000 65536"/>
                <a:gd name="T10" fmla="*/ 0 60000 65536"/>
                <a:gd name="T11" fmla="*/ 0 60000 65536"/>
                <a:gd name="T12" fmla="*/ 0 w 567"/>
                <a:gd name="T13" fmla="*/ 0 h 403"/>
                <a:gd name="T14" fmla="*/ 567 w 567"/>
                <a:gd name="T15" fmla="*/ 403 h 403"/>
              </a:gdLst>
              <a:ahLst/>
              <a:cxnLst>
                <a:cxn ang="T8">
                  <a:pos x="T0" y="T1"/>
                </a:cxn>
                <a:cxn ang="T9">
                  <a:pos x="T2" y="T3"/>
                </a:cxn>
                <a:cxn ang="T10">
                  <a:pos x="T4" y="T5"/>
                </a:cxn>
                <a:cxn ang="T11">
                  <a:pos x="T6" y="T7"/>
                </a:cxn>
              </a:cxnLst>
              <a:rect l="T12" t="T13" r="T14" b="T15"/>
              <a:pathLst>
                <a:path w="567" h="403">
                  <a:moveTo>
                    <a:pt x="0" y="403"/>
                  </a:moveTo>
                  <a:lnTo>
                    <a:pt x="0" y="217"/>
                  </a:lnTo>
                  <a:lnTo>
                    <a:pt x="567" y="217"/>
                  </a:lnTo>
                  <a:lnTo>
                    <a:pt x="546"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8" name="Line 39"/>
            <p:cNvSpPr>
              <a:spLocks noChangeShapeType="1"/>
            </p:cNvSpPr>
            <p:nvPr/>
          </p:nvSpPr>
          <p:spPr bwMode="auto">
            <a:xfrm flipH="1" flipV="1">
              <a:off x="3976" y="2415"/>
              <a:ext cx="0" cy="22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9" name="Text Box 40"/>
            <p:cNvSpPr txBox="1">
              <a:spLocks noChangeArrowheads="1"/>
            </p:cNvSpPr>
            <p:nvPr/>
          </p:nvSpPr>
          <p:spPr bwMode="auto">
            <a:xfrm>
              <a:off x="2029" y="1412"/>
              <a:ext cx="114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rgbClr val="FF0000"/>
                  </a:solidFill>
                  <a:latin typeface="黑体" pitchFamily="2" charset="-122"/>
                  <a:ea typeface="黑体" pitchFamily="2" charset="-122"/>
                </a:rPr>
                <a:t>微操作命令序列</a:t>
              </a:r>
            </a:p>
          </p:txBody>
        </p:sp>
        <p:sp>
          <p:nvSpPr>
            <p:cNvPr id="30760" name="Text Box 41"/>
            <p:cNvSpPr txBox="1">
              <a:spLocks noChangeArrowheads="1"/>
            </p:cNvSpPr>
            <p:nvPr/>
          </p:nvSpPr>
          <p:spPr bwMode="auto">
            <a:xfrm>
              <a:off x="657" y="1759"/>
              <a:ext cx="95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800" dirty="0">
                  <a:latin typeface="黑体" pitchFamily="2" charset="-122"/>
                  <a:ea typeface="黑体" pitchFamily="2" charset="-122"/>
                </a:rPr>
                <a:t>I/O</a:t>
              </a:r>
              <a:r>
                <a:rPr lang="zh-CN" altLang="en-US" sz="1800">
                  <a:latin typeface="黑体" pitchFamily="2" charset="-122"/>
                  <a:ea typeface="黑体" pitchFamily="2" charset="-122"/>
                </a:rPr>
                <a:t>状态</a:t>
              </a:r>
            </a:p>
          </p:txBody>
        </p:sp>
        <p:sp>
          <p:nvSpPr>
            <p:cNvPr id="30761" name="Text Box 42"/>
            <p:cNvSpPr txBox="1">
              <a:spLocks noChangeArrowheads="1"/>
            </p:cNvSpPr>
            <p:nvPr/>
          </p:nvSpPr>
          <p:spPr bwMode="auto">
            <a:xfrm>
              <a:off x="657" y="1976"/>
              <a:ext cx="95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控制台信息</a:t>
              </a:r>
            </a:p>
          </p:txBody>
        </p:sp>
        <p:sp>
          <p:nvSpPr>
            <p:cNvPr id="30762" name="Text Box 43"/>
            <p:cNvSpPr txBox="1">
              <a:spLocks noChangeArrowheads="1"/>
            </p:cNvSpPr>
            <p:nvPr/>
          </p:nvSpPr>
          <p:spPr bwMode="auto">
            <a:xfrm>
              <a:off x="657" y="2172"/>
              <a:ext cx="95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运行状态</a:t>
              </a:r>
            </a:p>
          </p:txBody>
        </p:sp>
        <p:sp>
          <p:nvSpPr>
            <p:cNvPr id="30763" name="Line 45"/>
            <p:cNvSpPr>
              <a:spLocks noChangeShapeType="1"/>
            </p:cNvSpPr>
            <p:nvPr/>
          </p:nvSpPr>
          <p:spPr bwMode="auto">
            <a:xfrm flipV="1">
              <a:off x="951" y="2929"/>
              <a:ext cx="0" cy="23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4" name="Line 46"/>
            <p:cNvSpPr>
              <a:spLocks noChangeShapeType="1"/>
            </p:cNvSpPr>
            <p:nvPr/>
          </p:nvSpPr>
          <p:spPr bwMode="auto">
            <a:xfrm flipV="1">
              <a:off x="1343" y="2929"/>
              <a:ext cx="0" cy="23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5" name="Text Box 47"/>
            <p:cNvSpPr txBox="1">
              <a:spLocks noChangeArrowheads="1"/>
            </p:cNvSpPr>
            <p:nvPr/>
          </p:nvSpPr>
          <p:spPr bwMode="auto">
            <a:xfrm>
              <a:off x="998" y="2931"/>
              <a:ext cx="29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0766" name="Line 48"/>
            <p:cNvSpPr>
              <a:spLocks noChangeShapeType="1"/>
            </p:cNvSpPr>
            <p:nvPr/>
          </p:nvSpPr>
          <p:spPr bwMode="auto">
            <a:xfrm flipV="1">
              <a:off x="909" y="3451"/>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7" name="Line 49"/>
            <p:cNvSpPr>
              <a:spLocks noChangeShapeType="1"/>
            </p:cNvSpPr>
            <p:nvPr/>
          </p:nvSpPr>
          <p:spPr bwMode="auto">
            <a:xfrm flipV="1">
              <a:off x="1413" y="3451"/>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8" name="Line 50"/>
            <p:cNvSpPr>
              <a:spLocks noChangeShapeType="1"/>
            </p:cNvSpPr>
            <p:nvPr/>
          </p:nvSpPr>
          <p:spPr bwMode="auto">
            <a:xfrm flipH="1" flipV="1">
              <a:off x="3976" y="1846"/>
              <a:ext cx="0" cy="2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9" name="Text Box 51"/>
            <p:cNvSpPr txBox="1">
              <a:spLocks noChangeArrowheads="1"/>
            </p:cNvSpPr>
            <p:nvPr/>
          </p:nvSpPr>
          <p:spPr bwMode="auto">
            <a:xfrm>
              <a:off x="4088" y="1672"/>
              <a:ext cx="50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送</a:t>
              </a:r>
              <a:r>
                <a:rPr lang="en-US" altLang="zh-CN" sz="1800" dirty="0">
                  <a:latin typeface="黑体" pitchFamily="2" charset="-122"/>
                  <a:ea typeface="黑体" pitchFamily="2" charset="-122"/>
                </a:rPr>
                <a:t>MM</a:t>
              </a:r>
            </a:p>
          </p:txBody>
        </p:sp>
        <p:sp>
          <p:nvSpPr>
            <p:cNvPr id="30770" name="Line 52"/>
            <p:cNvSpPr>
              <a:spLocks noChangeShapeType="1"/>
            </p:cNvSpPr>
            <p:nvPr/>
          </p:nvSpPr>
          <p:spPr bwMode="auto">
            <a:xfrm flipH="1">
              <a:off x="4452" y="2259"/>
              <a:ext cx="210"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71" name="Text Box 53"/>
            <p:cNvSpPr txBox="1">
              <a:spLocks noChangeArrowheads="1"/>
            </p:cNvSpPr>
            <p:nvPr/>
          </p:nvSpPr>
          <p:spPr bwMode="auto">
            <a:xfrm>
              <a:off x="4550" y="1998"/>
              <a:ext cx="32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+1</a:t>
              </a:r>
            </a:p>
          </p:txBody>
        </p:sp>
        <p:sp>
          <p:nvSpPr>
            <p:cNvPr id="30772" name="Line 54"/>
            <p:cNvSpPr>
              <a:spLocks noChangeShapeType="1"/>
            </p:cNvSpPr>
            <p:nvPr/>
          </p:nvSpPr>
          <p:spPr bwMode="auto">
            <a:xfrm flipH="1">
              <a:off x="4438" y="2777"/>
              <a:ext cx="210" cy="0"/>
            </a:xfrm>
            <a:prstGeom prst="line">
              <a:avLst/>
            </a:prstGeom>
            <a:noFill/>
            <a:ln w="28575">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Text Box 55"/>
            <p:cNvSpPr txBox="1">
              <a:spLocks noChangeArrowheads="1"/>
            </p:cNvSpPr>
            <p:nvPr/>
          </p:nvSpPr>
          <p:spPr bwMode="auto">
            <a:xfrm>
              <a:off x="4522" y="2864"/>
              <a:ext cx="490"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800">
                  <a:latin typeface="黑体" pitchFamily="2" charset="-122"/>
                  <a:ea typeface="黑体" pitchFamily="2" charset="-122"/>
                </a:rPr>
                <a:t>送</a:t>
              </a:r>
              <a:r>
                <a:rPr lang="en-US" altLang="zh-CN" sz="1800" dirty="0">
                  <a:latin typeface="黑体" pitchFamily="2" charset="-122"/>
                  <a:ea typeface="黑体" pitchFamily="2" charset="-122"/>
                </a:rPr>
                <a:t>MM</a:t>
              </a:r>
            </a:p>
            <a:p>
              <a:pPr algn="ctr" eaLnBrk="1" hangingPunct="1">
                <a:lnSpc>
                  <a:spcPct val="96000"/>
                </a:lnSpc>
                <a:spcBef>
                  <a:spcPct val="0"/>
                </a:spcBef>
              </a:pPr>
              <a:r>
                <a:rPr lang="zh-CN" altLang="en-US" sz="1800">
                  <a:latin typeface="黑体" pitchFamily="2" charset="-122"/>
                  <a:ea typeface="黑体" pitchFamily="2" charset="-122"/>
                </a:rPr>
                <a:t>或</a:t>
              </a:r>
              <a:r>
                <a:rPr lang="en-US" altLang="zh-CN" sz="1800" dirty="0">
                  <a:latin typeface="黑体" pitchFamily="2" charset="-122"/>
                  <a:ea typeface="黑体" pitchFamily="2" charset="-122"/>
                </a:rPr>
                <a:t>ALU</a:t>
              </a:r>
            </a:p>
          </p:txBody>
        </p:sp>
        <p:sp>
          <p:nvSpPr>
            <p:cNvPr id="30774" name="Line 56"/>
            <p:cNvSpPr>
              <a:spLocks noChangeShapeType="1"/>
            </p:cNvSpPr>
            <p:nvPr/>
          </p:nvSpPr>
          <p:spPr bwMode="auto">
            <a:xfrm flipH="1" flipV="1">
              <a:off x="3402" y="3428"/>
              <a:ext cx="0" cy="2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75" name="Text Box 57"/>
            <p:cNvSpPr txBox="1">
              <a:spLocks noChangeArrowheads="1"/>
            </p:cNvSpPr>
            <p:nvPr/>
          </p:nvSpPr>
          <p:spPr bwMode="auto">
            <a:xfrm>
              <a:off x="3472" y="3624"/>
              <a:ext cx="60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来自</a:t>
              </a:r>
              <a:r>
                <a:rPr lang="en-US" altLang="zh-CN" sz="1800" dirty="0">
                  <a:latin typeface="黑体" pitchFamily="2" charset="-122"/>
                  <a:ea typeface="黑体" pitchFamily="2" charset="-122"/>
                </a:rPr>
                <a:t>MM</a:t>
              </a:r>
            </a:p>
          </p:txBody>
        </p:sp>
        <p:sp>
          <p:nvSpPr>
            <p:cNvPr id="30776" name="Text Box 59"/>
            <p:cNvSpPr txBox="1">
              <a:spLocks noChangeArrowheads="1"/>
            </p:cNvSpPr>
            <p:nvPr/>
          </p:nvSpPr>
          <p:spPr bwMode="auto">
            <a:xfrm>
              <a:off x="1496" y="3494"/>
              <a:ext cx="38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800">
                  <a:latin typeface="黑体" pitchFamily="2" charset="-122"/>
                  <a:ea typeface="黑体" pitchFamily="2" charset="-122"/>
                </a:rPr>
                <a:t>中断</a:t>
              </a:r>
            </a:p>
            <a:p>
              <a:pPr algn="ctr" eaLnBrk="1" hangingPunct="1">
                <a:lnSpc>
                  <a:spcPct val="96000"/>
                </a:lnSpc>
                <a:spcBef>
                  <a:spcPct val="0"/>
                </a:spcBef>
              </a:pPr>
              <a:r>
                <a:rPr lang="zh-CN" altLang="en-US" sz="1800">
                  <a:latin typeface="黑体" pitchFamily="2" charset="-122"/>
                  <a:ea typeface="黑体" pitchFamily="2" charset="-122"/>
                </a:rPr>
                <a:t>请求</a:t>
              </a:r>
            </a:p>
          </p:txBody>
        </p:sp>
        <p:sp>
          <p:nvSpPr>
            <p:cNvPr id="30777" name="Text Box 60"/>
            <p:cNvSpPr txBox="1">
              <a:spLocks noChangeArrowheads="1"/>
            </p:cNvSpPr>
            <p:nvPr/>
          </p:nvSpPr>
          <p:spPr bwMode="auto">
            <a:xfrm>
              <a:off x="962" y="3494"/>
              <a:ext cx="399"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800">
                  <a:latin typeface="黑体" pitchFamily="2" charset="-122"/>
                  <a:ea typeface="黑体" pitchFamily="2" charset="-122"/>
                </a:rPr>
                <a:t>指令</a:t>
              </a:r>
            </a:p>
            <a:p>
              <a:pPr algn="ctr" eaLnBrk="1" hangingPunct="1">
                <a:lnSpc>
                  <a:spcPct val="96000"/>
                </a:lnSpc>
                <a:spcBef>
                  <a:spcPct val="0"/>
                </a:spcBef>
              </a:pPr>
              <a:r>
                <a:rPr lang="zh-CN" altLang="en-US" sz="1800">
                  <a:latin typeface="黑体" pitchFamily="2" charset="-122"/>
                  <a:ea typeface="黑体" pitchFamily="2" charset="-122"/>
                </a:rPr>
                <a:t>结束</a:t>
              </a:r>
            </a:p>
          </p:txBody>
        </p:sp>
      </p:grpSp>
      <p:sp>
        <p:nvSpPr>
          <p:cNvPr id="30723" name="Text Box 72"/>
          <p:cNvSpPr txBox="1">
            <a:spLocks noChangeArrowheads="1"/>
          </p:cNvSpPr>
          <p:nvPr/>
        </p:nvSpPr>
        <p:spPr bwMode="auto">
          <a:xfrm>
            <a:off x="935038" y="1557338"/>
            <a:ext cx="65516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solidFill>
                  <a:srgbClr val="FF0000"/>
                </a:solidFill>
                <a:latin typeface="黑体" pitchFamily="2" charset="-122"/>
                <a:ea typeface="黑体" pitchFamily="2" charset="-122"/>
              </a:rPr>
              <a:t>微操作信号</a:t>
            </a:r>
            <a:r>
              <a:rPr lang="en-US" altLang="zh-CN" dirty="0">
                <a:solidFill>
                  <a:srgbClr val="FF0000"/>
                </a:solidFill>
                <a:latin typeface="黑体" pitchFamily="2" charset="-122"/>
                <a:ea typeface="黑体" pitchFamily="2" charset="-122"/>
              </a:rPr>
              <a:t>:</a:t>
            </a:r>
            <a:r>
              <a:rPr lang="zh-CN" altLang="en-US">
                <a:latin typeface="黑体" pitchFamily="2" charset="-122"/>
                <a:ea typeface="黑体" pitchFamily="2" charset="-122"/>
              </a:rPr>
              <a:t>最基本的控制命令。</a:t>
            </a:r>
          </a:p>
        </p:txBody>
      </p:sp>
      <p:sp>
        <p:nvSpPr>
          <p:cNvPr id="30724"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6.2.3 </a:t>
            </a:r>
            <a:r>
              <a:rPr lang="zh-CN" altLang="en-US">
                <a:solidFill>
                  <a:srgbClr val="990000"/>
                </a:solidFill>
                <a:latin typeface="黑体" pitchFamily="2" charset="-122"/>
                <a:ea typeface="黑体" pitchFamily="2" charset="-122"/>
              </a:rPr>
              <a:t>控制单元</a:t>
            </a:r>
            <a:r>
              <a:rPr lang="en-US" altLang="zh-CN" dirty="0">
                <a:solidFill>
                  <a:srgbClr val="990000"/>
                </a:solidFill>
                <a:latin typeface="黑体" pitchFamily="2" charset="-122"/>
                <a:ea typeface="黑体" pitchFamily="2" charset="-122"/>
              </a:rPr>
              <a:t>CU</a:t>
            </a:r>
          </a:p>
        </p:txBody>
      </p:sp>
      <p:sp>
        <p:nvSpPr>
          <p:cNvPr id="30725" name="Rectangle 84"/>
          <p:cNvSpPr>
            <a:spLocks noChangeArrowheads="1"/>
          </p:cNvSpPr>
          <p:nvPr/>
        </p:nvSpPr>
        <p:spPr bwMode="auto">
          <a:xfrm>
            <a:off x="647700" y="1089025"/>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微操作信号发生器</a:t>
            </a:r>
          </a:p>
        </p:txBody>
      </p:sp>
      <p:grpSp>
        <p:nvGrpSpPr>
          <p:cNvPr id="30726" name="Group 86"/>
          <p:cNvGrpSpPr>
            <a:grpSpLocks/>
          </p:cNvGrpSpPr>
          <p:nvPr/>
        </p:nvGrpSpPr>
        <p:grpSpPr bwMode="auto">
          <a:xfrm>
            <a:off x="5543550" y="476250"/>
            <a:ext cx="2413000" cy="1547813"/>
            <a:chOff x="2154" y="290"/>
            <a:chExt cx="1294" cy="1046"/>
          </a:xfrm>
        </p:grpSpPr>
        <p:sp>
          <p:nvSpPr>
            <p:cNvPr id="30727" name="Text Box 87"/>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30728" name="Text Box 88"/>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0729" name="Text Box 89"/>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0730" name="Text Box 90"/>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0731" name="Text Box 91"/>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0732" name="Text Box 92" descr="75%"/>
            <p:cNvSpPr txBox="1">
              <a:spLocks noChangeArrowheads="1"/>
            </p:cNvSpPr>
            <p:nvPr/>
          </p:nvSpPr>
          <p:spPr bwMode="auto">
            <a:xfrm>
              <a:off x="2890" y="932"/>
              <a:ext cx="417" cy="29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chemeClr val="bg1"/>
                </a:solidFill>
                <a:latin typeface="黑体" pitchFamily="2" charset="-122"/>
                <a:ea typeface="黑体" pitchFamily="2" charset="-122"/>
              </a:endParaRPr>
            </a:p>
          </p:txBody>
        </p:sp>
        <p:sp>
          <p:nvSpPr>
            <p:cNvPr id="30733" name="Text Box 93"/>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CU</a:t>
              </a:r>
            </a:p>
          </p:txBody>
        </p:sp>
        <p:sp>
          <p:nvSpPr>
            <p:cNvPr id="30734" name="Text Box 94"/>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0735" name="Text Box 95"/>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5"/>
          <p:cNvSpPr txBox="1">
            <a:spLocks noChangeArrowheads="1"/>
          </p:cNvSpPr>
          <p:nvPr/>
        </p:nvSpPr>
        <p:spPr bwMode="auto">
          <a:xfrm>
            <a:off x="684213" y="2349500"/>
            <a:ext cx="845978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产生微操作信号的基本依据：</a:t>
            </a:r>
          </a:p>
          <a:p>
            <a:pPr eaLnBrk="1" hangingPunct="1">
              <a:spcBef>
                <a:spcPct val="0"/>
              </a:spcBef>
            </a:pPr>
            <a:r>
              <a:rPr lang="en-US" altLang="zh-CN" dirty="0">
                <a:latin typeface="黑体" pitchFamily="2" charset="-122"/>
                <a:ea typeface="黑体" pitchFamily="2" charset="-122"/>
              </a:rPr>
              <a:t>  1)</a:t>
            </a:r>
            <a:r>
              <a:rPr lang="zh-CN" altLang="en-US">
                <a:latin typeface="黑体" pitchFamily="2" charset="-122"/>
                <a:ea typeface="黑体" pitchFamily="2" charset="-122"/>
              </a:rPr>
              <a:t>时序信号（如工作周期、节拍周期、节拍脉冲等）</a:t>
            </a:r>
          </a:p>
          <a:p>
            <a:pPr eaLnBrk="1" hangingPunct="1">
              <a:spcBef>
                <a:spcPct val="0"/>
              </a:spcBef>
            </a:pPr>
            <a:r>
              <a:rPr lang="en-US" altLang="zh-CN" dirty="0">
                <a:latin typeface="黑体" pitchFamily="2" charset="-122"/>
                <a:ea typeface="黑体" pitchFamily="2" charset="-122"/>
              </a:rPr>
              <a:t>  2)</a:t>
            </a:r>
            <a:r>
              <a:rPr lang="zh-CN" altLang="en-US">
                <a:latin typeface="黑体" pitchFamily="2" charset="-122"/>
                <a:ea typeface="黑体" pitchFamily="2" charset="-122"/>
              </a:rPr>
              <a:t>指令代码（如操作码、寻址方式、寄存器号等）</a:t>
            </a:r>
          </a:p>
          <a:p>
            <a:pPr eaLnBrk="1" hangingPunct="1">
              <a:spcBef>
                <a:spcPct val="0"/>
              </a:spcBef>
            </a:pPr>
            <a:r>
              <a:rPr lang="en-US" altLang="zh-CN" dirty="0">
                <a:latin typeface="黑体" pitchFamily="2" charset="-122"/>
                <a:ea typeface="黑体" pitchFamily="2" charset="-122"/>
              </a:rPr>
              <a:t>  3)</a:t>
            </a:r>
            <a:r>
              <a:rPr lang="zh-CN" altLang="en-US">
                <a:latin typeface="黑体" pitchFamily="2" charset="-122"/>
                <a:ea typeface="黑体" pitchFamily="2" charset="-122"/>
              </a:rPr>
              <a:t>状态    （如</a:t>
            </a:r>
            <a:r>
              <a:rPr lang="en-US" altLang="zh-CN" dirty="0">
                <a:latin typeface="黑体" pitchFamily="2" charset="-122"/>
                <a:ea typeface="黑体" pitchFamily="2" charset="-122"/>
              </a:rPr>
              <a:t>CPU</a:t>
            </a:r>
            <a:r>
              <a:rPr lang="zh-CN" altLang="en-US">
                <a:latin typeface="黑体" pitchFamily="2" charset="-122"/>
                <a:ea typeface="黑体" pitchFamily="2" charset="-122"/>
              </a:rPr>
              <a:t>内部的</a:t>
            </a:r>
            <a:r>
              <a:rPr lang="en-US" altLang="zh-CN" dirty="0">
                <a:latin typeface="黑体" pitchFamily="2" charset="-122"/>
                <a:ea typeface="黑体" pitchFamily="2" charset="-122"/>
              </a:rPr>
              <a:t>PSW</a:t>
            </a:r>
            <a:r>
              <a:rPr lang="zh-CN" altLang="en-US">
                <a:latin typeface="黑体" pitchFamily="2" charset="-122"/>
                <a:ea typeface="黑体" pitchFamily="2" charset="-122"/>
              </a:rPr>
              <a:t>、外设的状态等）</a:t>
            </a:r>
          </a:p>
          <a:p>
            <a:pPr eaLnBrk="1" hangingPunct="1">
              <a:spcBef>
                <a:spcPct val="0"/>
              </a:spcBef>
            </a:pPr>
            <a:r>
              <a:rPr lang="en-US" altLang="zh-CN" dirty="0">
                <a:latin typeface="黑体" pitchFamily="2" charset="-122"/>
                <a:ea typeface="黑体" pitchFamily="2" charset="-122"/>
              </a:rPr>
              <a:t>  4)</a:t>
            </a:r>
            <a:r>
              <a:rPr lang="zh-CN" altLang="en-US">
                <a:latin typeface="黑体" pitchFamily="2" charset="-122"/>
                <a:ea typeface="黑体" pitchFamily="2" charset="-122"/>
              </a:rPr>
              <a:t>外部请求（如控制台请求、外部中断请求、</a:t>
            </a:r>
            <a:r>
              <a:rPr lang="en-US" altLang="zh-CN" dirty="0">
                <a:latin typeface="黑体" pitchFamily="2" charset="-122"/>
                <a:ea typeface="黑体" pitchFamily="2" charset="-122"/>
              </a:rPr>
              <a:t>DMA</a:t>
            </a:r>
            <a:r>
              <a:rPr lang="zh-CN" altLang="en-US">
                <a:latin typeface="黑体" pitchFamily="2" charset="-122"/>
                <a:ea typeface="黑体" pitchFamily="2" charset="-122"/>
              </a:rPr>
              <a:t>请求等）</a:t>
            </a:r>
          </a:p>
        </p:txBody>
      </p:sp>
      <p:sp>
        <p:nvSpPr>
          <p:cNvPr id="31747" name="Text Box 36"/>
          <p:cNvSpPr txBox="1">
            <a:spLocks noChangeArrowheads="1"/>
          </p:cNvSpPr>
          <p:nvPr/>
        </p:nvSpPr>
        <p:spPr bwMode="auto">
          <a:xfrm>
            <a:off x="935038" y="1557338"/>
            <a:ext cx="65516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solidFill>
                  <a:srgbClr val="FF0000"/>
                </a:solidFill>
                <a:latin typeface="黑体" pitchFamily="2" charset="-122"/>
                <a:ea typeface="黑体" pitchFamily="2" charset="-122"/>
              </a:rPr>
              <a:t>微操作信号</a:t>
            </a:r>
            <a:r>
              <a:rPr lang="en-US" altLang="zh-CN" dirty="0">
                <a:solidFill>
                  <a:srgbClr val="FF0000"/>
                </a:solidFill>
                <a:latin typeface="黑体" pitchFamily="2" charset="-122"/>
                <a:ea typeface="黑体" pitchFamily="2" charset="-122"/>
              </a:rPr>
              <a:t>:</a:t>
            </a:r>
            <a:r>
              <a:rPr lang="zh-CN" altLang="en-US">
                <a:latin typeface="黑体" pitchFamily="2" charset="-122"/>
                <a:ea typeface="黑体" pitchFamily="2" charset="-122"/>
              </a:rPr>
              <a:t>最基本的控制命令。</a:t>
            </a:r>
          </a:p>
        </p:txBody>
      </p:sp>
      <p:sp>
        <p:nvSpPr>
          <p:cNvPr id="31748"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6.2.3 </a:t>
            </a:r>
            <a:r>
              <a:rPr lang="zh-CN" altLang="en-US">
                <a:solidFill>
                  <a:srgbClr val="990000"/>
                </a:solidFill>
                <a:latin typeface="黑体" pitchFamily="2" charset="-122"/>
                <a:ea typeface="黑体" pitchFamily="2" charset="-122"/>
              </a:rPr>
              <a:t>控制单元</a:t>
            </a:r>
            <a:r>
              <a:rPr lang="en-US" altLang="zh-CN" dirty="0">
                <a:solidFill>
                  <a:srgbClr val="990000"/>
                </a:solidFill>
                <a:latin typeface="黑体" pitchFamily="2" charset="-122"/>
                <a:ea typeface="黑体" pitchFamily="2" charset="-122"/>
              </a:rPr>
              <a:t>CU</a:t>
            </a:r>
          </a:p>
        </p:txBody>
      </p:sp>
      <p:sp>
        <p:nvSpPr>
          <p:cNvPr id="31749" name="Rectangle 38"/>
          <p:cNvSpPr>
            <a:spLocks noChangeArrowheads="1"/>
          </p:cNvSpPr>
          <p:nvPr/>
        </p:nvSpPr>
        <p:spPr bwMode="auto">
          <a:xfrm>
            <a:off x="647700" y="1089025"/>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微操作信号发生器</a:t>
            </a:r>
          </a:p>
        </p:txBody>
      </p:sp>
      <p:grpSp>
        <p:nvGrpSpPr>
          <p:cNvPr id="31750" name="Group 39"/>
          <p:cNvGrpSpPr>
            <a:grpSpLocks/>
          </p:cNvGrpSpPr>
          <p:nvPr/>
        </p:nvGrpSpPr>
        <p:grpSpPr bwMode="auto">
          <a:xfrm>
            <a:off x="5543550" y="476250"/>
            <a:ext cx="2413000" cy="1547813"/>
            <a:chOff x="2154" y="290"/>
            <a:chExt cx="1294" cy="1046"/>
          </a:xfrm>
        </p:grpSpPr>
        <p:sp>
          <p:nvSpPr>
            <p:cNvPr id="31751" name="Text Box 40"/>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31752" name="Text Box 41"/>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1753" name="Text Box 42"/>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1754" name="Text Box 43"/>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1755" name="Text Box 44"/>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1756" name="Text Box 45" descr="75%"/>
            <p:cNvSpPr txBox="1">
              <a:spLocks noChangeArrowheads="1"/>
            </p:cNvSpPr>
            <p:nvPr/>
          </p:nvSpPr>
          <p:spPr bwMode="auto">
            <a:xfrm>
              <a:off x="2890" y="932"/>
              <a:ext cx="417" cy="29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chemeClr val="bg1"/>
                </a:solidFill>
                <a:latin typeface="黑体" pitchFamily="2" charset="-122"/>
                <a:ea typeface="黑体" pitchFamily="2" charset="-122"/>
              </a:endParaRPr>
            </a:p>
          </p:txBody>
        </p:sp>
        <p:sp>
          <p:nvSpPr>
            <p:cNvPr id="31757" name="Text Box 46"/>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CU</a:t>
              </a:r>
            </a:p>
          </p:txBody>
        </p:sp>
        <p:sp>
          <p:nvSpPr>
            <p:cNvPr id="31758" name="Text Box 47"/>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1759" name="Text Box 48"/>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693738" y="404813"/>
            <a:ext cx="7848600" cy="838200"/>
          </a:xfrm>
          <a:prstGeom prst="rect">
            <a:avLst/>
          </a:prstGeom>
          <a:noFill/>
          <a:ln>
            <a:noFill/>
          </a:ln>
          <a:extLst/>
        </p:spPr>
        <p:txBody>
          <a:bodyPr/>
          <a:lstStyle/>
          <a:p>
            <a:pPr algn="ctr">
              <a:lnSpc>
                <a:spcPct val="100000"/>
              </a:lnSpc>
              <a:spcBef>
                <a:spcPct val="0"/>
              </a:spcBef>
            </a:pPr>
            <a:r>
              <a:rPr kumimoji="1" lang="zh-CN" altLang="en-US" sz="3200">
                <a:solidFill>
                  <a:srgbClr val="990000"/>
                </a:solidFill>
                <a:latin typeface="黑体" pitchFamily="2" charset="-122"/>
                <a:ea typeface="黑体" pitchFamily="2" charset="-122"/>
              </a:rPr>
              <a:t>第</a:t>
            </a:r>
            <a:r>
              <a:rPr kumimoji="1" lang="en-US" altLang="zh-CN" sz="3200" dirty="0">
                <a:solidFill>
                  <a:srgbClr val="990000"/>
                </a:solidFill>
                <a:latin typeface="黑体" pitchFamily="2" charset="-122"/>
                <a:ea typeface="黑体" pitchFamily="2" charset="-122"/>
              </a:rPr>
              <a:t>6</a:t>
            </a:r>
            <a:r>
              <a:rPr kumimoji="1" lang="zh-CN" altLang="en-US" sz="3200">
                <a:solidFill>
                  <a:srgbClr val="990000"/>
                </a:solidFill>
                <a:latin typeface="黑体" pitchFamily="2" charset="-122"/>
                <a:ea typeface="黑体" pitchFamily="2" charset="-122"/>
              </a:rPr>
              <a:t>章  中央处理器 </a:t>
            </a:r>
          </a:p>
        </p:txBody>
      </p:sp>
      <p:sp>
        <p:nvSpPr>
          <p:cNvPr id="5123" name="Text Box 13"/>
          <p:cNvSpPr txBox="1">
            <a:spLocks noChangeArrowheads="1"/>
          </p:cNvSpPr>
          <p:nvPr/>
        </p:nvSpPr>
        <p:spPr bwMode="auto">
          <a:xfrm>
            <a:off x="900113" y="1304925"/>
            <a:ext cx="7524750" cy="4500563"/>
          </a:xfrm>
          <a:prstGeom prst="rect">
            <a:avLst/>
          </a:prstGeom>
          <a:gradFill rotWithShape="0">
            <a:gsLst>
              <a:gs pos="0">
                <a:srgbClr val="ADD6FF"/>
              </a:gs>
              <a:gs pos="50000">
                <a:srgbClr val="F5E3F3"/>
              </a:gs>
              <a:gs pos="100000">
                <a:srgbClr val="ADD6FF"/>
              </a:gs>
            </a:gsLst>
            <a:lin ang="2700000" scaled="1"/>
          </a:gradFill>
          <a:ln w="19050">
            <a:solidFill>
              <a:srgbClr val="000099"/>
            </a:solidFill>
            <a:miter lim="800000"/>
            <a:headEnd/>
            <a:tailEnd/>
          </a:ln>
        </p:spPr>
        <p:txBody>
          <a:bodyPr/>
          <a:lstStyle>
            <a:lvl1pPr marL="1074738" indent="-1074738"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nSpc>
                <a:spcPct val="160000"/>
              </a:lnSpc>
            </a:pPr>
            <a:r>
              <a:rPr kumimoji="1" lang="zh-CN" altLang="en-US">
                <a:solidFill>
                  <a:srgbClr val="800000"/>
                </a:solidFill>
                <a:latin typeface="黑体" pitchFamily="2" charset="-122"/>
                <a:ea typeface="黑体" pitchFamily="2" charset="-122"/>
              </a:rPr>
              <a:t>本章要点：</a:t>
            </a:r>
          </a:p>
          <a:p>
            <a:pPr>
              <a:lnSpc>
                <a:spcPct val="100000"/>
              </a:lnSpc>
            </a:pPr>
            <a:r>
              <a:rPr kumimoji="1" lang="zh-CN" altLang="en-US">
                <a:latin typeface="黑体" pitchFamily="2" charset="-122"/>
                <a:ea typeface="黑体" pitchFamily="2" charset="-122"/>
              </a:rPr>
              <a:t>    1. </a:t>
            </a:r>
            <a:r>
              <a:rPr kumimoji="1" lang="en-US" altLang="zh-CN" dirty="0">
                <a:latin typeface="黑体" pitchFamily="2" charset="-122"/>
                <a:ea typeface="黑体" pitchFamily="2" charset="-122"/>
              </a:rPr>
              <a:t>CPU</a:t>
            </a:r>
            <a:r>
              <a:rPr kumimoji="1" lang="zh-CN" altLang="en-US">
                <a:latin typeface="黑体" pitchFamily="2" charset="-122"/>
                <a:ea typeface="黑体" pitchFamily="2" charset="-122"/>
              </a:rPr>
              <a:t>的功能和组成</a:t>
            </a:r>
          </a:p>
          <a:p>
            <a:pPr>
              <a:lnSpc>
                <a:spcPct val="100000"/>
              </a:lnSpc>
            </a:pPr>
            <a:r>
              <a:rPr kumimoji="1" lang="zh-CN" altLang="en-US">
                <a:latin typeface="黑体" pitchFamily="2" charset="-122"/>
                <a:ea typeface="黑体" pitchFamily="2" charset="-122"/>
              </a:rPr>
              <a:t>    2. 时序控制方式、时序系统及其作用</a:t>
            </a:r>
          </a:p>
          <a:p>
            <a:pPr>
              <a:lnSpc>
                <a:spcPct val="100000"/>
              </a:lnSpc>
            </a:pPr>
            <a:r>
              <a:rPr kumimoji="1" lang="zh-CN" altLang="en-US">
                <a:latin typeface="黑体" pitchFamily="2" charset="-122"/>
                <a:ea typeface="黑体" pitchFamily="2" charset="-122"/>
              </a:rPr>
              <a:t>    3. 指令执行过程的微操作序列分解</a:t>
            </a:r>
          </a:p>
          <a:p>
            <a:pPr>
              <a:lnSpc>
                <a:spcPct val="100000"/>
              </a:lnSpc>
            </a:pPr>
            <a:r>
              <a:rPr kumimoji="1" lang="zh-CN" altLang="en-US">
                <a:latin typeface="黑体" pitchFamily="2" charset="-122"/>
                <a:ea typeface="黑体" pitchFamily="2" charset="-122"/>
              </a:rPr>
              <a:t>    </a:t>
            </a:r>
            <a:r>
              <a:rPr kumimoji="1" lang="en-US" altLang="zh-CN" dirty="0">
                <a:latin typeface="黑体" pitchFamily="2" charset="-122"/>
                <a:ea typeface="黑体" pitchFamily="2" charset="-122"/>
              </a:rPr>
              <a:t>4. </a:t>
            </a:r>
            <a:r>
              <a:rPr kumimoji="1" lang="zh-CN" altLang="en-US">
                <a:latin typeface="黑体" pitchFamily="2" charset="-122"/>
                <a:ea typeface="黑体" pitchFamily="2" charset="-122"/>
              </a:rPr>
              <a:t>组合逻辑控制器的设计思路和方法</a:t>
            </a:r>
          </a:p>
          <a:p>
            <a:pPr>
              <a:lnSpc>
                <a:spcPct val="100000"/>
              </a:lnSpc>
            </a:pPr>
            <a:r>
              <a:rPr kumimoji="1" lang="en-US" altLang="zh-CN" dirty="0">
                <a:latin typeface="黑体" pitchFamily="2" charset="-122"/>
                <a:ea typeface="黑体" pitchFamily="2" charset="-122"/>
              </a:rPr>
              <a:t>    5. </a:t>
            </a:r>
            <a:r>
              <a:rPr kumimoji="1" lang="zh-CN" altLang="en-US">
                <a:latin typeface="黑体" pitchFamily="2" charset="-122"/>
                <a:ea typeface="黑体" pitchFamily="2" charset="-122"/>
              </a:rPr>
              <a:t>微程序控制原理、微指令的操作控制字段和顺序控制字段的常见的编码方法</a:t>
            </a:r>
          </a:p>
          <a:p>
            <a:pPr>
              <a:lnSpc>
                <a:spcPct val="100000"/>
              </a:lnSpc>
            </a:pPr>
            <a:r>
              <a:rPr kumimoji="1" lang="zh-CN" altLang="en-US">
                <a:latin typeface="黑体" pitchFamily="2" charset="-122"/>
                <a:ea typeface="黑体" pitchFamily="2" charset="-122"/>
              </a:rPr>
              <a:t>    </a:t>
            </a:r>
            <a:r>
              <a:rPr kumimoji="1" lang="en-US" altLang="zh-CN" dirty="0">
                <a:latin typeface="黑体" pitchFamily="2" charset="-122"/>
                <a:ea typeface="黑体" pitchFamily="2" charset="-122"/>
              </a:rPr>
              <a:t>6. </a:t>
            </a:r>
            <a:r>
              <a:rPr kumimoji="1" lang="zh-CN" altLang="en-US">
                <a:latin typeface="黑体" pitchFamily="2" charset="-122"/>
                <a:ea typeface="黑体" pitchFamily="2" charset="-122"/>
              </a:rPr>
              <a:t>流水线技术</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684213" y="2312988"/>
            <a:ext cx="845978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根据微操作信号的形成方式，控制器可分为：</a:t>
            </a:r>
          </a:p>
          <a:p>
            <a:pPr eaLnBrk="1" hangingPunct="1">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 1)</a:t>
            </a:r>
            <a:r>
              <a:rPr lang="zh-CN" altLang="en-US">
                <a:latin typeface="黑体" pitchFamily="2" charset="-122"/>
                <a:ea typeface="黑体" pitchFamily="2" charset="-122"/>
              </a:rPr>
              <a:t>组合逻辑控制器   </a:t>
            </a:r>
          </a:p>
          <a:p>
            <a:pPr eaLnBrk="1" hangingPunct="1">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速度快，电路很不规整，逻辑网络复杂；</a:t>
            </a:r>
          </a:p>
          <a:p>
            <a:pPr eaLnBrk="1" hangingPunct="1">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 2)</a:t>
            </a:r>
            <a:r>
              <a:rPr lang="zh-CN" altLang="en-US">
                <a:latin typeface="黑体" pitchFamily="2" charset="-122"/>
                <a:ea typeface="黑体" pitchFamily="2" charset="-122"/>
              </a:rPr>
              <a:t>微程序控制器 </a:t>
            </a:r>
          </a:p>
          <a:p>
            <a:pPr eaLnBrk="1" hangingPunct="1">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a:t>
            </a:r>
            <a:r>
              <a:rPr lang="zh-CN" altLang="en-US">
                <a:latin typeface="黑体" pitchFamily="2" charset="-122"/>
                <a:ea typeface="黑体" pitchFamily="2" charset="-122"/>
              </a:rPr>
              <a:t>电路规整，易扩充，速度稍慢。 </a:t>
            </a:r>
          </a:p>
        </p:txBody>
      </p:sp>
      <p:sp>
        <p:nvSpPr>
          <p:cNvPr id="32771" name="Text Box 35"/>
          <p:cNvSpPr txBox="1">
            <a:spLocks noChangeArrowheads="1"/>
          </p:cNvSpPr>
          <p:nvPr/>
        </p:nvSpPr>
        <p:spPr bwMode="auto">
          <a:xfrm>
            <a:off x="935038" y="1557338"/>
            <a:ext cx="65516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solidFill>
                  <a:srgbClr val="FF0000"/>
                </a:solidFill>
                <a:latin typeface="黑体" pitchFamily="2" charset="-122"/>
                <a:ea typeface="黑体" pitchFamily="2" charset="-122"/>
              </a:rPr>
              <a:t>微操作信号</a:t>
            </a:r>
            <a:r>
              <a:rPr lang="en-US" altLang="zh-CN" dirty="0">
                <a:solidFill>
                  <a:srgbClr val="FF0000"/>
                </a:solidFill>
                <a:latin typeface="黑体" pitchFamily="2" charset="-122"/>
                <a:ea typeface="黑体" pitchFamily="2" charset="-122"/>
              </a:rPr>
              <a:t>:</a:t>
            </a:r>
            <a:r>
              <a:rPr lang="zh-CN" altLang="en-US">
                <a:latin typeface="黑体" pitchFamily="2" charset="-122"/>
                <a:ea typeface="黑体" pitchFamily="2" charset="-122"/>
              </a:rPr>
              <a:t>最基本的控制命令。</a:t>
            </a:r>
          </a:p>
        </p:txBody>
      </p:sp>
      <p:sp>
        <p:nvSpPr>
          <p:cNvPr id="32772" name="Rectangle 4"/>
          <p:cNvSpPr>
            <a:spLocks noChangeArrowheads="1"/>
          </p:cNvSpPr>
          <p:nvPr/>
        </p:nvSpPr>
        <p:spPr bwMode="auto">
          <a:xfrm>
            <a:off x="539750" y="5127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6.2.3 </a:t>
            </a:r>
            <a:r>
              <a:rPr lang="zh-CN" altLang="en-US">
                <a:solidFill>
                  <a:srgbClr val="990000"/>
                </a:solidFill>
                <a:latin typeface="黑体" pitchFamily="2" charset="-122"/>
                <a:ea typeface="黑体" pitchFamily="2" charset="-122"/>
              </a:rPr>
              <a:t>控制单元</a:t>
            </a:r>
            <a:r>
              <a:rPr lang="en-US" altLang="zh-CN" dirty="0">
                <a:solidFill>
                  <a:srgbClr val="990000"/>
                </a:solidFill>
                <a:latin typeface="黑体" pitchFamily="2" charset="-122"/>
                <a:ea typeface="黑体" pitchFamily="2" charset="-122"/>
              </a:rPr>
              <a:t>CU</a:t>
            </a:r>
          </a:p>
        </p:txBody>
      </p:sp>
      <p:sp>
        <p:nvSpPr>
          <p:cNvPr id="32773" name="Rectangle 37"/>
          <p:cNvSpPr>
            <a:spLocks noChangeArrowheads="1"/>
          </p:cNvSpPr>
          <p:nvPr/>
        </p:nvSpPr>
        <p:spPr bwMode="auto">
          <a:xfrm>
            <a:off x="647700" y="1089025"/>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0" hangingPunct="0">
              <a:lnSpc>
                <a:spcPct val="10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微操作信号发生器</a:t>
            </a:r>
          </a:p>
        </p:txBody>
      </p:sp>
      <p:grpSp>
        <p:nvGrpSpPr>
          <p:cNvPr id="32774" name="Group 38"/>
          <p:cNvGrpSpPr>
            <a:grpSpLocks/>
          </p:cNvGrpSpPr>
          <p:nvPr/>
        </p:nvGrpSpPr>
        <p:grpSpPr bwMode="auto">
          <a:xfrm>
            <a:off x="5543550" y="476250"/>
            <a:ext cx="2413000" cy="1547813"/>
            <a:chOff x="2154" y="290"/>
            <a:chExt cx="1294" cy="1046"/>
          </a:xfrm>
        </p:grpSpPr>
        <p:sp>
          <p:nvSpPr>
            <p:cNvPr id="32775" name="Text Box 39"/>
            <p:cNvSpPr txBox="1">
              <a:spLocks noChangeArrowheads="1"/>
            </p:cNvSpPr>
            <p:nvPr/>
          </p:nvSpPr>
          <p:spPr bwMode="auto">
            <a:xfrm>
              <a:off x="2154" y="290"/>
              <a:ext cx="1294" cy="1046"/>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32776" name="Text Box 40"/>
            <p:cNvSpPr txBox="1">
              <a:spLocks noChangeArrowheads="1"/>
            </p:cNvSpPr>
            <p:nvPr/>
          </p:nvSpPr>
          <p:spPr bwMode="auto">
            <a:xfrm>
              <a:off x="2276" y="514"/>
              <a:ext cx="417" cy="29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2777" name="Text Box 41"/>
            <p:cNvSpPr txBox="1">
              <a:spLocks noChangeArrowheads="1"/>
            </p:cNvSpPr>
            <p:nvPr/>
          </p:nvSpPr>
          <p:spPr bwMode="auto">
            <a:xfrm>
              <a:off x="2293" y="578"/>
              <a:ext cx="3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2778" name="Text Box 42"/>
            <p:cNvSpPr txBox="1">
              <a:spLocks noChangeArrowheads="1"/>
            </p:cNvSpPr>
            <p:nvPr/>
          </p:nvSpPr>
          <p:spPr bwMode="auto">
            <a:xfrm>
              <a:off x="2890" y="514"/>
              <a:ext cx="417" cy="29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2779" name="Text Box 43"/>
            <p:cNvSpPr txBox="1">
              <a:spLocks noChangeArrowheads="1"/>
            </p:cNvSpPr>
            <p:nvPr/>
          </p:nvSpPr>
          <p:spPr bwMode="auto">
            <a:xfrm>
              <a:off x="2906" y="579"/>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2780" name="Text Box 44" descr="75%"/>
            <p:cNvSpPr txBox="1">
              <a:spLocks noChangeArrowheads="1"/>
            </p:cNvSpPr>
            <p:nvPr/>
          </p:nvSpPr>
          <p:spPr bwMode="auto">
            <a:xfrm>
              <a:off x="2890" y="932"/>
              <a:ext cx="417" cy="29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chemeClr val="bg1"/>
                </a:solidFill>
                <a:latin typeface="黑体" pitchFamily="2" charset="-122"/>
                <a:ea typeface="黑体" pitchFamily="2" charset="-122"/>
              </a:endParaRPr>
            </a:p>
          </p:txBody>
        </p:sp>
        <p:sp>
          <p:nvSpPr>
            <p:cNvPr id="32781" name="Text Box 45"/>
            <p:cNvSpPr txBox="1">
              <a:spLocks noChangeArrowheads="1"/>
            </p:cNvSpPr>
            <p:nvPr/>
          </p:nvSpPr>
          <p:spPr bwMode="auto">
            <a:xfrm>
              <a:off x="2906" y="998"/>
              <a:ext cx="38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chemeClr val="bg1"/>
                  </a:solidFill>
                  <a:latin typeface="黑体" pitchFamily="2" charset="-122"/>
                  <a:ea typeface="黑体" pitchFamily="2" charset="-122"/>
                </a:rPr>
                <a:t>CU</a:t>
              </a:r>
            </a:p>
          </p:txBody>
        </p:sp>
        <p:sp>
          <p:nvSpPr>
            <p:cNvPr id="32782" name="Text Box 46"/>
            <p:cNvSpPr txBox="1">
              <a:spLocks noChangeArrowheads="1"/>
            </p:cNvSpPr>
            <p:nvPr/>
          </p:nvSpPr>
          <p:spPr bwMode="auto">
            <a:xfrm>
              <a:off x="2279" y="931"/>
              <a:ext cx="417" cy="29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2783" name="Text Box 47"/>
            <p:cNvSpPr txBox="1">
              <a:spLocks noChangeArrowheads="1"/>
            </p:cNvSpPr>
            <p:nvPr/>
          </p:nvSpPr>
          <p:spPr bwMode="auto">
            <a:xfrm>
              <a:off x="2286" y="958"/>
              <a:ext cx="403" cy="24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59"/>
          <p:cNvGrpSpPr>
            <a:grpSpLocks/>
          </p:cNvGrpSpPr>
          <p:nvPr/>
        </p:nvGrpSpPr>
        <p:grpSpPr bwMode="auto">
          <a:xfrm>
            <a:off x="5543550" y="476250"/>
            <a:ext cx="2413000" cy="1547813"/>
            <a:chOff x="3492" y="300"/>
            <a:chExt cx="1520" cy="975"/>
          </a:xfrm>
        </p:grpSpPr>
        <p:sp>
          <p:nvSpPr>
            <p:cNvPr id="33840" name="Text Box 3"/>
            <p:cNvSpPr txBox="1">
              <a:spLocks noChangeArrowheads="1"/>
            </p:cNvSpPr>
            <p:nvPr/>
          </p:nvSpPr>
          <p:spPr bwMode="auto">
            <a:xfrm>
              <a:off x="3492" y="300"/>
              <a:ext cx="1520" cy="975"/>
            </a:xfrm>
            <a:prstGeom prst="rect">
              <a:avLst/>
            </a:prstGeom>
            <a:solidFill>
              <a:srgbClr val="FFFF99"/>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rgbClr val="000099"/>
                  </a:solidFill>
                  <a:latin typeface="黑体" pitchFamily="2" charset="-122"/>
                  <a:ea typeface="黑体" pitchFamily="2" charset="-122"/>
                </a:rPr>
                <a:t>CPU</a:t>
              </a:r>
            </a:p>
          </p:txBody>
        </p:sp>
        <p:sp>
          <p:nvSpPr>
            <p:cNvPr id="33841" name="Text Box 4"/>
            <p:cNvSpPr txBox="1">
              <a:spLocks noChangeArrowheads="1"/>
            </p:cNvSpPr>
            <p:nvPr/>
          </p:nvSpPr>
          <p:spPr bwMode="auto">
            <a:xfrm>
              <a:off x="3635" y="509"/>
              <a:ext cx="490" cy="27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3842" name="Text Box 5"/>
            <p:cNvSpPr txBox="1">
              <a:spLocks noChangeArrowheads="1"/>
            </p:cNvSpPr>
            <p:nvPr/>
          </p:nvSpPr>
          <p:spPr bwMode="auto">
            <a:xfrm>
              <a:off x="3655" y="568"/>
              <a:ext cx="4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3843" name="Text Box 6"/>
            <p:cNvSpPr txBox="1">
              <a:spLocks noChangeArrowheads="1"/>
            </p:cNvSpPr>
            <p:nvPr/>
          </p:nvSpPr>
          <p:spPr bwMode="auto">
            <a:xfrm>
              <a:off x="4357" y="509"/>
              <a:ext cx="489" cy="27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3844" name="Text Box 7"/>
            <p:cNvSpPr txBox="1">
              <a:spLocks noChangeArrowheads="1"/>
            </p:cNvSpPr>
            <p:nvPr/>
          </p:nvSpPr>
          <p:spPr bwMode="auto">
            <a:xfrm>
              <a:off x="4375" y="569"/>
              <a:ext cx="45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3845" name="Text Box 8"/>
            <p:cNvSpPr txBox="1">
              <a:spLocks noChangeArrowheads="1"/>
            </p:cNvSpPr>
            <p:nvPr/>
          </p:nvSpPr>
          <p:spPr bwMode="auto">
            <a:xfrm>
              <a:off x="4357" y="898"/>
              <a:ext cx="489" cy="27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3846" name="Text Box 9"/>
            <p:cNvSpPr txBox="1">
              <a:spLocks noChangeArrowheads="1"/>
            </p:cNvSpPr>
            <p:nvPr/>
          </p:nvSpPr>
          <p:spPr bwMode="auto">
            <a:xfrm>
              <a:off x="4375" y="960"/>
              <a:ext cx="4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33847" name="Text Box 10" descr="75%"/>
            <p:cNvSpPr txBox="1">
              <a:spLocks noChangeArrowheads="1"/>
            </p:cNvSpPr>
            <p:nvPr/>
          </p:nvSpPr>
          <p:spPr bwMode="auto">
            <a:xfrm>
              <a:off x="3639" y="897"/>
              <a:ext cx="490" cy="27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3848" name="Text Box 11"/>
            <p:cNvSpPr txBox="1">
              <a:spLocks noChangeArrowheads="1"/>
            </p:cNvSpPr>
            <p:nvPr/>
          </p:nvSpPr>
          <p:spPr bwMode="auto">
            <a:xfrm>
              <a:off x="3696" y="923"/>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chemeClr val="bg1"/>
                  </a:solidFill>
                  <a:latin typeface="黑体" pitchFamily="2" charset="-122"/>
                  <a:ea typeface="黑体" pitchFamily="2" charset="-122"/>
                </a:rPr>
                <a:t>中断</a:t>
              </a:r>
            </a:p>
            <a:p>
              <a:pPr algn="ctr" eaLnBrk="1" hangingPunct="1">
                <a:lnSpc>
                  <a:spcPct val="80000"/>
                </a:lnSpc>
                <a:spcBef>
                  <a:spcPct val="0"/>
                </a:spcBef>
              </a:pPr>
              <a:r>
                <a:rPr lang="zh-CN" altLang="en-US" sz="1800">
                  <a:solidFill>
                    <a:schemeClr val="bg1"/>
                  </a:solidFill>
                  <a:latin typeface="黑体" pitchFamily="2" charset="-122"/>
                  <a:ea typeface="黑体" pitchFamily="2" charset="-122"/>
                </a:rPr>
                <a:t>系统</a:t>
              </a:r>
            </a:p>
          </p:txBody>
        </p:sp>
      </p:grpSp>
      <p:sp>
        <p:nvSpPr>
          <p:cNvPr id="33795" name="Rectangle 4"/>
          <p:cNvSpPr>
            <a:spLocks noChangeArrowheads="1"/>
          </p:cNvSpPr>
          <p:nvPr/>
        </p:nvSpPr>
        <p:spPr bwMode="auto">
          <a:xfrm>
            <a:off x="539750" y="51276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4</a:t>
            </a:r>
            <a:r>
              <a:rPr lang="en-US" altLang="en-US" dirty="0">
                <a:solidFill>
                  <a:srgbClr val="990000"/>
                </a:solidFill>
                <a:latin typeface="黑体" pitchFamily="2" charset="-122"/>
                <a:ea typeface="黑体" pitchFamily="2" charset="-122"/>
              </a:rPr>
              <a:t> </a:t>
            </a:r>
            <a:r>
              <a:rPr lang="en-US" altLang="en-US" dirty="0" err="1">
                <a:solidFill>
                  <a:srgbClr val="990000"/>
                </a:solidFill>
                <a:latin typeface="黑体" pitchFamily="2" charset="-122"/>
                <a:ea typeface="黑体" pitchFamily="2" charset="-122"/>
              </a:rPr>
              <a:t>中断控制逻辑</a:t>
            </a:r>
            <a:endParaRPr lang="zh-CN" altLang="en-US" dirty="0">
              <a:solidFill>
                <a:srgbClr val="990000"/>
              </a:solidFill>
              <a:latin typeface="黑体" pitchFamily="2" charset="-122"/>
              <a:ea typeface="黑体" pitchFamily="2" charset="-122"/>
            </a:endParaRPr>
          </a:p>
        </p:txBody>
      </p:sp>
      <p:sp>
        <p:nvSpPr>
          <p:cNvPr id="33796" name="Text Box 13"/>
          <p:cNvSpPr txBox="1">
            <a:spLocks noChangeArrowheads="1"/>
          </p:cNvSpPr>
          <p:nvPr/>
        </p:nvSpPr>
        <p:spPr bwMode="auto">
          <a:xfrm>
            <a:off x="719138" y="1016000"/>
            <a:ext cx="65516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用来控制中断处理的硬件逻辑。</a:t>
            </a:r>
          </a:p>
        </p:txBody>
      </p:sp>
      <p:grpSp>
        <p:nvGrpSpPr>
          <p:cNvPr id="33797" name="Group 58"/>
          <p:cNvGrpSpPr>
            <a:grpSpLocks/>
          </p:cNvGrpSpPr>
          <p:nvPr/>
        </p:nvGrpSpPr>
        <p:grpSpPr bwMode="auto">
          <a:xfrm>
            <a:off x="1042988" y="2024063"/>
            <a:ext cx="6913562" cy="3959225"/>
            <a:chOff x="657" y="1275"/>
            <a:chExt cx="4355" cy="2494"/>
          </a:xfrm>
        </p:grpSpPr>
        <p:sp>
          <p:nvSpPr>
            <p:cNvPr id="33798" name="Text Box 15"/>
            <p:cNvSpPr txBox="1">
              <a:spLocks noChangeArrowheads="1"/>
            </p:cNvSpPr>
            <p:nvPr/>
          </p:nvSpPr>
          <p:spPr bwMode="auto">
            <a:xfrm>
              <a:off x="2631" y="2814"/>
              <a:ext cx="90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OP    </a:t>
              </a:r>
              <a:r>
                <a:rPr lang="zh-CN" altLang="en-US" sz="1800">
                  <a:latin typeface="黑体" pitchFamily="2" charset="-122"/>
                  <a:ea typeface="黑体" pitchFamily="2" charset="-122"/>
                </a:rPr>
                <a:t>寻址</a:t>
              </a:r>
            </a:p>
          </p:txBody>
        </p:sp>
        <p:sp>
          <p:nvSpPr>
            <p:cNvPr id="33799" name="Text Box 16"/>
            <p:cNvSpPr txBox="1">
              <a:spLocks noChangeArrowheads="1"/>
            </p:cNvSpPr>
            <p:nvPr/>
          </p:nvSpPr>
          <p:spPr bwMode="auto">
            <a:xfrm>
              <a:off x="1847" y="1753"/>
              <a:ext cx="1457" cy="540"/>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4000"/>
                </a:lnSpc>
                <a:spcBef>
                  <a:spcPct val="0"/>
                </a:spcBef>
              </a:pPr>
              <a:r>
                <a:rPr lang="zh-CN" altLang="en-US" sz="1800">
                  <a:latin typeface="黑体" pitchFamily="2" charset="-122"/>
                  <a:ea typeface="黑体" pitchFamily="2" charset="-122"/>
                </a:rPr>
                <a:t>微操作</a:t>
              </a:r>
            </a:p>
            <a:p>
              <a:pPr algn="ctr" eaLnBrk="1" hangingPunct="1">
                <a:lnSpc>
                  <a:spcPct val="104000"/>
                </a:lnSpc>
                <a:spcBef>
                  <a:spcPct val="0"/>
                </a:spcBef>
              </a:pPr>
              <a:r>
                <a:rPr lang="zh-CN" altLang="en-US" sz="1800">
                  <a:latin typeface="黑体" pitchFamily="2" charset="-122"/>
                  <a:ea typeface="黑体" pitchFamily="2" charset="-122"/>
                </a:rPr>
                <a:t>信号发生器</a:t>
              </a:r>
            </a:p>
          </p:txBody>
        </p:sp>
        <p:sp>
          <p:nvSpPr>
            <p:cNvPr id="33800" name="Text Box 17"/>
            <p:cNvSpPr txBox="1">
              <a:spLocks noChangeArrowheads="1"/>
            </p:cNvSpPr>
            <p:nvPr/>
          </p:nvSpPr>
          <p:spPr bwMode="auto">
            <a:xfrm>
              <a:off x="1847" y="2504"/>
              <a:ext cx="602"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时序</a:t>
              </a:r>
            </a:p>
          </p:txBody>
        </p:sp>
        <p:sp>
          <p:nvSpPr>
            <p:cNvPr id="33801" name="Text Box 18"/>
            <p:cNvSpPr txBox="1">
              <a:spLocks noChangeArrowheads="1"/>
            </p:cNvSpPr>
            <p:nvPr/>
          </p:nvSpPr>
          <p:spPr bwMode="auto">
            <a:xfrm>
              <a:off x="2687" y="2504"/>
              <a:ext cx="603"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译码</a:t>
              </a:r>
            </a:p>
          </p:txBody>
        </p:sp>
        <p:sp>
          <p:nvSpPr>
            <p:cNvPr id="33802" name="Text Box 19"/>
            <p:cNvSpPr txBox="1">
              <a:spLocks noChangeArrowheads="1"/>
            </p:cNvSpPr>
            <p:nvPr/>
          </p:nvSpPr>
          <p:spPr bwMode="auto">
            <a:xfrm>
              <a:off x="2687" y="3017"/>
              <a:ext cx="1513" cy="274"/>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IR</a:t>
              </a:r>
            </a:p>
          </p:txBody>
        </p:sp>
        <p:sp>
          <p:nvSpPr>
            <p:cNvPr id="33803" name="Text Box 20"/>
            <p:cNvSpPr txBox="1">
              <a:spLocks noChangeArrowheads="1"/>
            </p:cNvSpPr>
            <p:nvPr/>
          </p:nvSpPr>
          <p:spPr bwMode="auto">
            <a:xfrm>
              <a:off x="713" y="2522"/>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PSW</a:t>
              </a:r>
            </a:p>
          </p:txBody>
        </p:sp>
        <p:sp>
          <p:nvSpPr>
            <p:cNvPr id="33804" name="Text Box 21"/>
            <p:cNvSpPr txBox="1">
              <a:spLocks noChangeArrowheads="1"/>
            </p:cNvSpPr>
            <p:nvPr/>
          </p:nvSpPr>
          <p:spPr bwMode="auto">
            <a:xfrm>
              <a:off x="3542" y="2504"/>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地址形成</a:t>
              </a:r>
            </a:p>
          </p:txBody>
        </p:sp>
        <p:sp>
          <p:nvSpPr>
            <p:cNvPr id="33805" name="Text Box 22"/>
            <p:cNvSpPr txBox="1">
              <a:spLocks noChangeArrowheads="1"/>
            </p:cNvSpPr>
            <p:nvPr/>
          </p:nvSpPr>
          <p:spPr bwMode="auto">
            <a:xfrm>
              <a:off x="3556" y="2000"/>
              <a:ext cx="896"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PC</a:t>
              </a:r>
            </a:p>
          </p:txBody>
        </p:sp>
        <p:sp>
          <p:nvSpPr>
            <p:cNvPr id="33806" name="Text Box 23" descr="75%"/>
            <p:cNvSpPr txBox="1">
              <a:spLocks noChangeArrowheads="1"/>
            </p:cNvSpPr>
            <p:nvPr/>
          </p:nvSpPr>
          <p:spPr bwMode="auto">
            <a:xfrm>
              <a:off x="727" y="3038"/>
              <a:ext cx="896" cy="275"/>
            </a:xfrm>
            <a:prstGeom prst="rect">
              <a:avLst/>
            </a:prstGeom>
            <a:pattFill prst="pct75">
              <a:fgClr>
                <a:srgbClr val="FF0000"/>
              </a:fgClr>
              <a:bgClr>
                <a:srgbClr val="FFFFFF"/>
              </a:bgClr>
            </a:pattFill>
            <a:ln w="28575">
              <a:solidFill>
                <a:srgbClr val="000080"/>
              </a:solidFill>
              <a:miter lim="800000"/>
              <a:headEnd/>
              <a:tailEnd/>
            </a:ln>
          </p:spPr>
          <p:txBody>
            <a:bodyPr lIns="0" tIns="18000" rIns="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chemeClr val="bg1"/>
                  </a:solidFill>
                  <a:latin typeface="黑体" pitchFamily="2" charset="-122"/>
                  <a:ea typeface="黑体" pitchFamily="2" charset="-122"/>
                </a:rPr>
                <a:t>中断控制逻辑</a:t>
              </a:r>
            </a:p>
          </p:txBody>
        </p:sp>
        <p:sp>
          <p:nvSpPr>
            <p:cNvPr id="33807" name="Line 24"/>
            <p:cNvSpPr>
              <a:spLocks noChangeShapeType="1"/>
            </p:cNvSpPr>
            <p:nvPr/>
          </p:nvSpPr>
          <p:spPr bwMode="auto">
            <a:xfrm flipV="1">
              <a:off x="2155" y="1492"/>
              <a:ext cx="0" cy="2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8" name="Line 25"/>
            <p:cNvSpPr>
              <a:spLocks noChangeShapeType="1"/>
            </p:cNvSpPr>
            <p:nvPr/>
          </p:nvSpPr>
          <p:spPr bwMode="auto">
            <a:xfrm flipV="1">
              <a:off x="2967" y="1492"/>
              <a:ext cx="0" cy="2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9" name="Text Box 26"/>
            <p:cNvSpPr txBox="1">
              <a:spLocks noChangeArrowheads="1"/>
            </p:cNvSpPr>
            <p:nvPr/>
          </p:nvSpPr>
          <p:spPr bwMode="auto">
            <a:xfrm>
              <a:off x="2222" y="1479"/>
              <a:ext cx="68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3810" name="Line 27"/>
            <p:cNvSpPr>
              <a:spLocks noChangeShapeType="1"/>
            </p:cNvSpPr>
            <p:nvPr/>
          </p:nvSpPr>
          <p:spPr bwMode="auto">
            <a:xfrm flipV="1">
              <a:off x="2799" y="2293"/>
              <a:ext cx="0" cy="211"/>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28"/>
            <p:cNvSpPr>
              <a:spLocks noChangeShapeType="1"/>
            </p:cNvSpPr>
            <p:nvPr/>
          </p:nvSpPr>
          <p:spPr bwMode="auto">
            <a:xfrm flipV="1">
              <a:off x="3192" y="2293"/>
              <a:ext cx="0" cy="211"/>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Text Box 29"/>
            <p:cNvSpPr txBox="1">
              <a:spLocks noChangeArrowheads="1"/>
            </p:cNvSpPr>
            <p:nvPr/>
          </p:nvSpPr>
          <p:spPr bwMode="auto">
            <a:xfrm>
              <a:off x="2789" y="2250"/>
              <a:ext cx="40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3813" name="Freeform 30"/>
            <p:cNvSpPr>
              <a:spLocks/>
            </p:cNvSpPr>
            <p:nvPr/>
          </p:nvSpPr>
          <p:spPr bwMode="auto">
            <a:xfrm>
              <a:off x="1161" y="2228"/>
              <a:ext cx="672" cy="294"/>
            </a:xfrm>
            <a:custGeom>
              <a:avLst/>
              <a:gdLst>
                <a:gd name="T0" fmla="*/ 0 w 1008"/>
                <a:gd name="T1" fmla="*/ 1 h 558"/>
                <a:gd name="T2" fmla="*/ 0 w 1008"/>
                <a:gd name="T3" fmla="*/ 0 h 558"/>
                <a:gd name="T4" fmla="*/ 2 w 1008"/>
                <a:gd name="T5" fmla="*/ 0 h 558"/>
                <a:gd name="T6" fmla="*/ 0 60000 65536"/>
                <a:gd name="T7" fmla="*/ 0 60000 65536"/>
                <a:gd name="T8" fmla="*/ 0 60000 65536"/>
                <a:gd name="T9" fmla="*/ 0 w 1008"/>
                <a:gd name="T10" fmla="*/ 0 h 558"/>
                <a:gd name="T11" fmla="*/ 1008 w 1008"/>
                <a:gd name="T12" fmla="*/ 558 h 558"/>
              </a:gdLst>
              <a:ahLst/>
              <a:cxnLst>
                <a:cxn ang="T6">
                  <a:pos x="T0" y="T1"/>
                </a:cxn>
                <a:cxn ang="T7">
                  <a:pos x="T2" y="T3"/>
                </a:cxn>
                <a:cxn ang="T8">
                  <a:pos x="T4" y="T5"/>
                </a:cxn>
              </a:cxnLst>
              <a:rect l="T9" t="T10" r="T11" b="T12"/>
              <a:pathLst>
                <a:path w="1008" h="558">
                  <a:moveTo>
                    <a:pt x="0" y="558"/>
                  </a:moveTo>
                  <a:lnTo>
                    <a:pt x="0" y="0"/>
                  </a:lnTo>
                  <a:lnTo>
                    <a:pt x="1008"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4" name="Line 31"/>
            <p:cNvSpPr>
              <a:spLocks noChangeShapeType="1"/>
            </p:cNvSpPr>
            <p:nvPr/>
          </p:nvSpPr>
          <p:spPr bwMode="auto">
            <a:xfrm>
              <a:off x="1161" y="2035"/>
              <a:ext cx="67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Line 32"/>
            <p:cNvSpPr>
              <a:spLocks noChangeShapeType="1"/>
            </p:cNvSpPr>
            <p:nvPr/>
          </p:nvSpPr>
          <p:spPr bwMode="auto">
            <a:xfrm>
              <a:off x="1161" y="1839"/>
              <a:ext cx="67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33"/>
            <p:cNvSpPr>
              <a:spLocks noChangeShapeType="1"/>
            </p:cNvSpPr>
            <p:nvPr/>
          </p:nvSpPr>
          <p:spPr bwMode="auto">
            <a:xfrm flipV="1">
              <a:off x="2141" y="2293"/>
              <a:ext cx="1" cy="211"/>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7" name="Line 34"/>
            <p:cNvSpPr>
              <a:spLocks noChangeShapeType="1"/>
            </p:cNvSpPr>
            <p:nvPr/>
          </p:nvSpPr>
          <p:spPr bwMode="auto">
            <a:xfrm flipV="1">
              <a:off x="2926" y="2779"/>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8" name="Line 35"/>
            <p:cNvSpPr>
              <a:spLocks noChangeShapeType="1"/>
            </p:cNvSpPr>
            <p:nvPr/>
          </p:nvSpPr>
          <p:spPr bwMode="auto">
            <a:xfrm flipV="1">
              <a:off x="3150" y="2779"/>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9" name="Freeform 36"/>
            <p:cNvSpPr>
              <a:spLocks/>
            </p:cNvSpPr>
            <p:nvPr/>
          </p:nvSpPr>
          <p:spPr bwMode="auto">
            <a:xfrm>
              <a:off x="3598" y="2779"/>
              <a:ext cx="378" cy="238"/>
            </a:xfrm>
            <a:custGeom>
              <a:avLst/>
              <a:gdLst>
                <a:gd name="T0" fmla="*/ 0 w 567"/>
                <a:gd name="T1" fmla="*/ 1 h 403"/>
                <a:gd name="T2" fmla="*/ 0 w 567"/>
                <a:gd name="T3" fmla="*/ 1 h 403"/>
                <a:gd name="T4" fmla="*/ 1 w 567"/>
                <a:gd name="T5" fmla="*/ 1 h 403"/>
                <a:gd name="T6" fmla="*/ 1 w 567"/>
                <a:gd name="T7" fmla="*/ 0 h 403"/>
                <a:gd name="T8" fmla="*/ 0 60000 65536"/>
                <a:gd name="T9" fmla="*/ 0 60000 65536"/>
                <a:gd name="T10" fmla="*/ 0 60000 65536"/>
                <a:gd name="T11" fmla="*/ 0 60000 65536"/>
                <a:gd name="T12" fmla="*/ 0 w 567"/>
                <a:gd name="T13" fmla="*/ 0 h 403"/>
                <a:gd name="T14" fmla="*/ 567 w 567"/>
                <a:gd name="T15" fmla="*/ 403 h 403"/>
              </a:gdLst>
              <a:ahLst/>
              <a:cxnLst>
                <a:cxn ang="T8">
                  <a:pos x="T0" y="T1"/>
                </a:cxn>
                <a:cxn ang="T9">
                  <a:pos x="T2" y="T3"/>
                </a:cxn>
                <a:cxn ang="T10">
                  <a:pos x="T4" y="T5"/>
                </a:cxn>
                <a:cxn ang="T11">
                  <a:pos x="T6" y="T7"/>
                </a:cxn>
              </a:cxnLst>
              <a:rect l="T12" t="T13" r="T14" b="T15"/>
              <a:pathLst>
                <a:path w="567" h="403">
                  <a:moveTo>
                    <a:pt x="0" y="403"/>
                  </a:moveTo>
                  <a:lnTo>
                    <a:pt x="0" y="217"/>
                  </a:lnTo>
                  <a:lnTo>
                    <a:pt x="567" y="217"/>
                  </a:lnTo>
                  <a:lnTo>
                    <a:pt x="546"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0" name="Line 37"/>
            <p:cNvSpPr>
              <a:spLocks noChangeShapeType="1"/>
            </p:cNvSpPr>
            <p:nvPr/>
          </p:nvSpPr>
          <p:spPr bwMode="auto">
            <a:xfrm flipH="1" flipV="1">
              <a:off x="3976" y="2278"/>
              <a:ext cx="0" cy="22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1" name="Text Box 38"/>
            <p:cNvSpPr txBox="1">
              <a:spLocks noChangeArrowheads="1"/>
            </p:cNvSpPr>
            <p:nvPr/>
          </p:nvSpPr>
          <p:spPr bwMode="auto">
            <a:xfrm>
              <a:off x="2029" y="1275"/>
              <a:ext cx="114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rgbClr val="FF0000"/>
                  </a:solidFill>
                  <a:latin typeface="黑体" pitchFamily="2" charset="-122"/>
                  <a:ea typeface="黑体" pitchFamily="2" charset="-122"/>
                </a:rPr>
                <a:t>微操作命令序列</a:t>
              </a:r>
            </a:p>
          </p:txBody>
        </p:sp>
        <p:sp>
          <p:nvSpPr>
            <p:cNvPr id="33822" name="Text Box 39"/>
            <p:cNvSpPr txBox="1">
              <a:spLocks noChangeArrowheads="1"/>
            </p:cNvSpPr>
            <p:nvPr/>
          </p:nvSpPr>
          <p:spPr bwMode="auto">
            <a:xfrm>
              <a:off x="657" y="1622"/>
              <a:ext cx="95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800" dirty="0">
                  <a:latin typeface="黑体" pitchFamily="2" charset="-122"/>
                  <a:ea typeface="黑体" pitchFamily="2" charset="-122"/>
                </a:rPr>
                <a:t>I/O</a:t>
              </a:r>
              <a:r>
                <a:rPr lang="zh-CN" altLang="en-US" sz="1800">
                  <a:latin typeface="黑体" pitchFamily="2" charset="-122"/>
                  <a:ea typeface="黑体" pitchFamily="2" charset="-122"/>
                </a:rPr>
                <a:t>状态</a:t>
              </a:r>
            </a:p>
          </p:txBody>
        </p:sp>
        <p:sp>
          <p:nvSpPr>
            <p:cNvPr id="33823" name="Text Box 40"/>
            <p:cNvSpPr txBox="1">
              <a:spLocks noChangeArrowheads="1"/>
            </p:cNvSpPr>
            <p:nvPr/>
          </p:nvSpPr>
          <p:spPr bwMode="auto">
            <a:xfrm>
              <a:off x="657" y="1839"/>
              <a:ext cx="95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控制台信息</a:t>
              </a:r>
            </a:p>
          </p:txBody>
        </p:sp>
        <p:sp>
          <p:nvSpPr>
            <p:cNvPr id="33824" name="Text Box 41"/>
            <p:cNvSpPr txBox="1">
              <a:spLocks noChangeArrowheads="1"/>
            </p:cNvSpPr>
            <p:nvPr/>
          </p:nvSpPr>
          <p:spPr bwMode="auto">
            <a:xfrm>
              <a:off x="657" y="2035"/>
              <a:ext cx="95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运行状态</a:t>
              </a:r>
            </a:p>
          </p:txBody>
        </p:sp>
        <p:sp>
          <p:nvSpPr>
            <p:cNvPr id="33825" name="Line 42"/>
            <p:cNvSpPr>
              <a:spLocks noChangeShapeType="1"/>
            </p:cNvSpPr>
            <p:nvPr/>
          </p:nvSpPr>
          <p:spPr bwMode="auto">
            <a:xfrm flipV="1">
              <a:off x="951" y="2792"/>
              <a:ext cx="0" cy="23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6" name="Line 43"/>
            <p:cNvSpPr>
              <a:spLocks noChangeShapeType="1"/>
            </p:cNvSpPr>
            <p:nvPr/>
          </p:nvSpPr>
          <p:spPr bwMode="auto">
            <a:xfrm flipV="1">
              <a:off x="1343" y="2792"/>
              <a:ext cx="0" cy="23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7" name="Text Box 44"/>
            <p:cNvSpPr txBox="1">
              <a:spLocks noChangeArrowheads="1"/>
            </p:cNvSpPr>
            <p:nvPr/>
          </p:nvSpPr>
          <p:spPr bwMode="auto">
            <a:xfrm>
              <a:off x="998" y="2795"/>
              <a:ext cx="2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3828" name="Line 45"/>
            <p:cNvSpPr>
              <a:spLocks noChangeShapeType="1"/>
            </p:cNvSpPr>
            <p:nvPr/>
          </p:nvSpPr>
          <p:spPr bwMode="auto">
            <a:xfrm flipV="1">
              <a:off x="909" y="3314"/>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Line 46"/>
            <p:cNvSpPr>
              <a:spLocks noChangeShapeType="1"/>
            </p:cNvSpPr>
            <p:nvPr/>
          </p:nvSpPr>
          <p:spPr bwMode="auto">
            <a:xfrm flipV="1">
              <a:off x="1413" y="3314"/>
              <a:ext cx="0" cy="2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0" name="Line 47"/>
            <p:cNvSpPr>
              <a:spLocks noChangeShapeType="1"/>
            </p:cNvSpPr>
            <p:nvPr/>
          </p:nvSpPr>
          <p:spPr bwMode="auto">
            <a:xfrm flipH="1" flipV="1">
              <a:off x="3976" y="1709"/>
              <a:ext cx="0" cy="2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1" name="Text Box 48"/>
            <p:cNvSpPr txBox="1">
              <a:spLocks noChangeArrowheads="1"/>
            </p:cNvSpPr>
            <p:nvPr/>
          </p:nvSpPr>
          <p:spPr bwMode="auto">
            <a:xfrm>
              <a:off x="4088" y="1535"/>
              <a:ext cx="50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送</a:t>
              </a:r>
              <a:r>
                <a:rPr lang="en-US" altLang="zh-CN" sz="1800" dirty="0">
                  <a:latin typeface="黑体" pitchFamily="2" charset="-122"/>
                  <a:ea typeface="黑体" pitchFamily="2" charset="-122"/>
                </a:rPr>
                <a:t>MM</a:t>
              </a:r>
            </a:p>
          </p:txBody>
        </p:sp>
        <p:sp>
          <p:nvSpPr>
            <p:cNvPr id="33832" name="Line 49"/>
            <p:cNvSpPr>
              <a:spLocks noChangeShapeType="1"/>
            </p:cNvSpPr>
            <p:nvPr/>
          </p:nvSpPr>
          <p:spPr bwMode="auto">
            <a:xfrm flipH="1">
              <a:off x="4452" y="2122"/>
              <a:ext cx="210"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3" name="Text Box 50"/>
            <p:cNvSpPr txBox="1">
              <a:spLocks noChangeArrowheads="1"/>
            </p:cNvSpPr>
            <p:nvPr/>
          </p:nvSpPr>
          <p:spPr bwMode="auto">
            <a:xfrm>
              <a:off x="4550" y="1861"/>
              <a:ext cx="32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+1</a:t>
              </a:r>
            </a:p>
          </p:txBody>
        </p:sp>
        <p:sp>
          <p:nvSpPr>
            <p:cNvPr id="33834" name="Line 51"/>
            <p:cNvSpPr>
              <a:spLocks noChangeShapeType="1"/>
            </p:cNvSpPr>
            <p:nvPr/>
          </p:nvSpPr>
          <p:spPr bwMode="auto">
            <a:xfrm flipH="1">
              <a:off x="4438" y="2640"/>
              <a:ext cx="210" cy="0"/>
            </a:xfrm>
            <a:prstGeom prst="line">
              <a:avLst/>
            </a:prstGeom>
            <a:noFill/>
            <a:ln w="28575">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Text Box 52"/>
            <p:cNvSpPr txBox="1">
              <a:spLocks noChangeArrowheads="1"/>
            </p:cNvSpPr>
            <p:nvPr/>
          </p:nvSpPr>
          <p:spPr bwMode="auto">
            <a:xfrm>
              <a:off x="4522" y="2727"/>
              <a:ext cx="490"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800">
                  <a:latin typeface="黑体" pitchFamily="2" charset="-122"/>
                  <a:ea typeface="黑体" pitchFamily="2" charset="-122"/>
                </a:rPr>
                <a:t>送</a:t>
              </a:r>
              <a:r>
                <a:rPr lang="en-US" altLang="zh-CN" sz="1800" dirty="0">
                  <a:latin typeface="黑体" pitchFamily="2" charset="-122"/>
                  <a:ea typeface="黑体" pitchFamily="2" charset="-122"/>
                </a:rPr>
                <a:t>MM</a:t>
              </a:r>
            </a:p>
            <a:p>
              <a:pPr algn="ctr" eaLnBrk="1" hangingPunct="1">
                <a:lnSpc>
                  <a:spcPct val="96000"/>
                </a:lnSpc>
                <a:spcBef>
                  <a:spcPct val="0"/>
                </a:spcBef>
              </a:pPr>
              <a:r>
                <a:rPr lang="zh-CN" altLang="en-US" sz="1800">
                  <a:latin typeface="黑体" pitchFamily="2" charset="-122"/>
                  <a:ea typeface="黑体" pitchFamily="2" charset="-122"/>
                </a:rPr>
                <a:t>或</a:t>
              </a:r>
              <a:r>
                <a:rPr lang="en-US" altLang="zh-CN" sz="1800" dirty="0">
                  <a:latin typeface="黑体" pitchFamily="2" charset="-122"/>
                  <a:ea typeface="黑体" pitchFamily="2" charset="-122"/>
                </a:rPr>
                <a:t>ALU</a:t>
              </a:r>
            </a:p>
          </p:txBody>
        </p:sp>
        <p:sp>
          <p:nvSpPr>
            <p:cNvPr id="33836" name="Line 53"/>
            <p:cNvSpPr>
              <a:spLocks noChangeShapeType="1"/>
            </p:cNvSpPr>
            <p:nvPr/>
          </p:nvSpPr>
          <p:spPr bwMode="auto">
            <a:xfrm flipH="1" flipV="1">
              <a:off x="3402" y="3291"/>
              <a:ext cx="0" cy="2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7" name="Text Box 54"/>
            <p:cNvSpPr txBox="1">
              <a:spLocks noChangeArrowheads="1"/>
            </p:cNvSpPr>
            <p:nvPr/>
          </p:nvSpPr>
          <p:spPr bwMode="auto">
            <a:xfrm>
              <a:off x="3472" y="3487"/>
              <a:ext cx="60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来自</a:t>
              </a:r>
              <a:r>
                <a:rPr lang="en-US" altLang="zh-CN" sz="1800" dirty="0">
                  <a:latin typeface="黑体" pitchFamily="2" charset="-122"/>
                  <a:ea typeface="黑体" pitchFamily="2" charset="-122"/>
                </a:rPr>
                <a:t>MM</a:t>
              </a:r>
            </a:p>
          </p:txBody>
        </p:sp>
        <p:sp>
          <p:nvSpPr>
            <p:cNvPr id="33838" name="Text Box 55"/>
            <p:cNvSpPr txBox="1">
              <a:spLocks noChangeArrowheads="1"/>
            </p:cNvSpPr>
            <p:nvPr/>
          </p:nvSpPr>
          <p:spPr bwMode="auto">
            <a:xfrm>
              <a:off x="1496" y="3357"/>
              <a:ext cx="38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800">
                  <a:latin typeface="黑体" pitchFamily="2" charset="-122"/>
                  <a:ea typeface="黑体" pitchFamily="2" charset="-122"/>
                </a:rPr>
                <a:t>中断</a:t>
              </a:r>
            </a:p>
            <a:p>
              <a:pPr algn="ctr" eaLnBrk="1" hangingPunct="1">
                <a:lnSpc>
                  <a:spcPct val="96000"/>
                </a:lnSpc>
                <a:spcBef>
                  <a:spcPct val="0"/>
                </a:spcBef>
              </a:pPr>
              <a:r>
                <a:rPr lang="zh-CN" altLang="en-US" sz="1800">
                  <a:latin typeface="黑体" pitchFamily="2" charset="-122"/>
                  <a:ea typeface="黑体" pitchFamily="2" charset="-122"/>
                </a:rPr>
                <a:t>请求</a:t>
              </a:r>
            </a:p>
          </p:txBody>
        </p:sp>
        <p:sp>
          <p:nvSpPr>
            <p:cNvPr id="33839" name="Text Box 56"/>
            <p:cNvSpPr txBox="1">
              <a:spLocks noChangeArrowheads="1"/>
            </p:cNvSpPr>
            <p:nvPr/>
          </p:nvSpPr>
          <p:spPr bwMode="auto">
            <a:xfrm>
              <a:off x="962" y="3357"/>
              <a:ext cx="399"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800">
                  <a:latin typeface="黑体" pitchFamily="2" charset="-122"/>
                  <a:ea typeface="黑体" pitchFamily="2" charset="-122"/>
                </a:rPr>
                <a:t>指令</a:t>
              </a:r>
            </a:p>
            <a:p>
              <a:pPr algn="ctr" eaLnBrk="1" hangingPunct="1">
                <a:lnSpc>
                  <a:spcPct val="96000"/>
                </a:lnSpc>
                <a:spcBef>
                  <a:spcPct val="0"/>
                </a:spcBef>
              </a:pPr>
              <a:r>
                <a:rPr lang="zh-CN" altLang="en-US" sz="1800">
                  <a:latin typeface="黑体" pitchFamily="2" charset="-122"/>
                  <a:ea typeface="黑体" pitchFamily="2" charset="-122"/>
                </a:rPr>
                <a:t>结束</a:t>
              </a:r>
            </a:p>
          </p:txBody>
        </p:sp>
      </p:gr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5543550" y="476250"/>
            <a:ext cx="2413000" cy="1547813"/>
            <a:chOff x="3492" y="300"/>
            <a:chExt cx="1520" cy="975"/>
          </a:xfrm>
        </p:grpSpPr>
        <p:sp>
          <p:nvSpPr>
            <p:cNvPr id="34852" name="Text Box 3" descr="75%"/>
            <p:cNvSpPr txBox="1">
              <a:spLocks noChangeArrowheads="1"/>
            </p:cNvSpPr>
            <p:nvPr/>
          </p:nvSpPr>
          <p:spPr bwMode="auto">
            <a:xfrm>
              <a:off x="3492" y="300"/>
              <a:ext cx="1520" cy="97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chemeClr val="bg1"/>
                  </a:solidFill>
                  <a:latin typeface="黑体" pitchFamily="2" charset="-122"/>
                  <a:ea typeface="黑体" pitchFamily="2" charset="-122"/>
                </a:rPr>
                <a:t>CPU</a:t>
              </a:r>
            </a:p>
          </p:txBody>
        </p:sp>
        <p:sp>
          <p:nvSpPr>
            <p:cNvPr id="34853" name="Text Box 4"/>
            <p:cNvSpPr txBox="1">
              <a:spLocks noChangeArrowheads="1"/>
            </p:cNvSpPr>
            <p:nvPr/>
          </p:nvSpPr>
          <p:spPr bwMode="auto">
            <a:xfrm>
              <a:off x="3635" y="509"/>
              <a:ext cx="490" cy="27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4854" name="Text Box 5"/>
            <p:cNvSpPr txBox="1">
              <a:spLocks noChangeArrowheads="1"/>
            </p:cNvSpPr>
            <p:nvPr/>
          </p:nvSpPr>
          <p:spPr bwMode="auto">
            <a:xfrm>
              <a:off x="3655" y="568"/>
              <a:ext cx="4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4855" name="Text Box 6"/>
            <p:cNvSpPr txBox="1">
              <a:spLocks noChangeArrowheads="1"/>
            </p:cNvSpPr>
            <p:nvPr/>
          </p:nvSpPr>
          <p:spPr bwMode="auto">
            <a:xfrm>
              <a:off x="4357" y="509"/>
              <a:ext cx="489" cy="27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4856" name="Text Box 7"/>
            <p:cNvSpPr txBox="1">
              <a:spLocks noChangeArrowheads="1"/>
            </p:cNvSpPr>
            <p:nvPr/>
          </p:nvSpPr>
          <p:spPr bwMode="auto">
            <a:xfrm>
              <a:off x="4375" y="569"/>
              <a:ext cx="45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4857" name="Text Box 8"/>
            <p:cNvSpPr txBox="1">
              <a:spLocks noChangeArrowheads="1"/>
            </p:cNvSpPr>
            <p:nvPr/>
          </p:nvSpPr>
          <p:spPr bwMode="auto">
            <a:xfrm>
              <a:off x="4357" y="898"/>
              <a:ext cx="489" cy="27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4858" name="Text Box 9"/>
            <p:cNvSpPr txBox="1">
              <a:spLocks noChangeArrowheads="1"/>
            </p:cNvSpPr>
            <p:nvPr/>
          </p:nvSpPr>
          <p:spPr bwMode="auto">
            <a:xfrm>
              <a:off x="4375" y="960"/>
              <a:ext cx="4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34859" name="Text Box 10"/>
            <p:cNvSpPr txBox="1">
              <a:spLocks noChangeArrowheads="1"/>
            </p:cNvSpPr>
            <p:nvPr/>
          </p:nvSpPr>
          <p:spPr bwMode="auto">
            <a:xfrm>
              <a:off x="3639" y="897"/>
              <a:ext cx="490"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4860" name="Text Box 11"/>
            <p:cNvSpPr txBox="1">
              <a:spLocks noChangeArrowheads="1"/>
            </p:cNvSpPr>
            <p:nvPr/>
          </p:nvSpPr>
          <p:spPr bwMode="auto">
            <a:xfrm>
              <a:off x="3647" y="923"/>
              <a:ext cx="473" cy="23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
        <p:nvSpPr>
          <p:cNvPr id="34819" name="Rectangle 4"/>
          <p:cNvSpPr>
            <a:spLocks noChangeArrowheads="1"/>
          </p:cNvSpPr>
          <p:nvPr/>
        </p:nvSpPr>
        <p:spPr bwMode="auto">
          <a:xfrm>
            <a:off x="539750" y="51276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6</a:t>
            </a:r>
            <a:r>
              <a:rPr lang="en-US" altLang="en-US" dirty="0">
                <a:solidFill>
                  <a:srgbClr val="990000"/>
                </a:solidFill>
                <a:latin typeface="黑体" pitchFamily="2" charset="-122"/>
                <a:ea typeface="黑体" pitchFamily="2" charset="-122"/>
              </a:rPr>
              <a:t> </a:t>
            </a:r>
            <a:r>
              <a:rPr lang="en-US" altLang="en-US" dirty="0" err="1">
                <a:solidFill>
                  <a:srgbClr val="990000"/>
                </a:solidFill>
                <a:latin typeface="黑体" pitchFamily="2" charset="-122"/>
                <a:ea typeface="黑体" pitchFamily="2" charset="-122"/>
              </a:rPr>
              <a:t>CPU内部数据通路结构</a:t>
            </a:r>
            <a:endParaRPr lang="zh-CN" altLang="en-US" dirty="0">
              <a:solidFill>
                <a:srgbClr val="990000"/>
              </a:solidFill>
              <a:latin typeface="黑体" pitchFamily="2" charset="-122"/>
              <a:ea typeface="黑体" pitchFamily="2" charset="-122"/>
            </a:endParaRPr>
          </a:p>
        </p:txBody>
      </p:sp>
      <p:sp>
        <p:nvSpPr>
          <p:cNvPr id="34820" name="Text Box 57"/>
          <p:cNvSpPr txBox="1">
            <a:spLocks noChangeArrowheads="1"/>
          </p:cNvSpPr>
          <p:nvPr/>
        </p:nvSpPr>
        <p:spPr bwMode="auto">
          <a:xfrm>
            <a:off x="792163" y="1052513"/>
            <a:ext cx="4248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通常用总线的连接方式。</a:t>
            </a:r>
          </a:p>
        </p:txBody>
      </p:sp>
      <p:sp>
        <p:nvSpPr>
          <p:cNvPr id="34821" name="Text Box 58"/>
          <p:cNvSpPr txBox="1">
            <a:spLocks noChangeArrowheads="1"/>
          </p:cNvSpPr>
          <p:nvPr/>
        </p:nvSpPr>
        <p:spPr bwMode="auto">
          <a:xfrm>
            <a:off x="863600" y="1700213"/>
            <a:ext cx="4643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latin typeface="黑体" pitchFamily="2" charset="-122"/>
                <a:ea typeface="黑体" pitchFamily="2" charset="-122"/>
              </a:rPr>
              <a:t>1) </a:t>
            </a:r>
            <a:r>
              <a:rPr lang="zh-CN" altLang="en-US">
                <a:latin typeface="黑体" pitchFamily="2" charset="-122"/>
                <a:ea typeface="黑体" pitchFamily="2" charset="-122"/>
              </a:rPr>
              <a:t>单组内总线数据通路结构</a:t>
            </a:r>
          </a:p>
        </p:txBody>
      </p:sp>
      <p:grpSp>
        <p:nvGrpSpPr>
          <p:cNvPr id="34822" name="Group 89"/>
          <p:cNvGrpSpPr>
            <a:grpSpLocks/>
          </p:cNvGrpSpPr>
          <p:nvPr/>
        </p:nvGrpSpPr>
        <p:grpSpPr bwMode="auto">
          <a:xfrm>
            <a:off x="1727200" y="2744788"/>
            <a:ext cx="4211638" cy="3132137"/>
            <a:chOff x="1043" y="1480"/>
            <a:chExt cx="2926" cy="1973"/>
          </a:xfrm>
        </p:grpSpPr>
        <p:grpSp>
          <p:nvGrpSpPr>
            <p:cNvPr id="34824" name="Group 60"/>
            <p:cNvGrpSpPr>
              <a:grpSpLocks/>
            </p:cNvGrpSpPr>
            <p:nvPr/>
          </p:nvGrpSpPr>
          <p:grpSpPr bwMode="auto">
            <a:xfrm>
              <a:off x="1094" y="1866"/>
              <a:ext cx="1494" cy="1130"/>
              <a:chOff x="2764" y="10978"/>
              <a:chExt cx="1855" cy="1610"/>
            </a:xfrm>
          </p:grpSpPr>
          <p:sp>
            <p:nvSpPr>
              <p:cNvPr id="34848" name="Text Box 61"/>
              <p:cNvSpPr txBox="1">
                <a:spLocks noChangeArrowheads="1"/>
              </p:cNvSpPr>
              <p:nvPr/>
            </p:nvSpPr>
            <p:spPr bwMode="auto">
              <a:xfrm>
                <a:off x="2764" y="12202"/>
                <a:ext cx="763" cy="386"/>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选择器</a:t>
                </a:r>
              </a:p>
            </p:txBody>
          </p:sp>
          <p:sp>
            <p:nvSpPr>
              <p:cNvPr id="34849" name="Freeform 62"/>
              <p:cNvSpPr>
                <a:spLocks/>
              </p:cNvSpPr>
              <p:nvPr/>
            </p:nvSpPr>
            <p:spPr bwMode="auto">
              <a:xfrm>
                <a:off x="2859" y="11580"/>
                <a:ext cx="1657" cy="416"/>
              </a:xfrm>
              <a:custGeom>
                <a:avLst/>
                <a:gdLst>
                  <a:gd name="T0" fmla="*/ 0 w 1978"/>
                  <a:gd name="T1" fmla="*/ 46 h 486"/>
                  <a:gd name="T2" fmla="*/ 36 w 1978"/>
                  <a:gd name="T3" fmla="*/ 0 h 486"/>
                  <a:gd name="T4" fmla="*/ 101 w 1978"/>
                  <a:gd name="T5" fmla="*/ 0 h 486"/>
                  <a:gd name="T6" fmla="*/ 139 w 1978"/>
                  <a:gd name="T7" fmla="*/ 47 h 486"/>
                  <a:gd name="T8" fmla="*/ 78 w 1978"/>
                  <a:gd name="T9" fmla="*/ 47 h 486"/>
                  <a:gd name="T10" fmla="*/ 70 w 1978"/>
                  <a:gd name="T11" fmla="*/ 34 h 486"/>
                  <a:gd name="T12" fmla="*/ 59 w 1978"/>
                  <a:gd name="T13" fmla="*/ 47 h 486"/>
                  <a:gd name="T14" fmla="*/ 0 w 1978"/>
                  <a:gd name="T15" fmla="*/ 46 h 486"/>
                  <a:gd name="T16" fmla="*/ 0 60000 65536"/>
                  <a:gd name="T17" fmla="*/ 0 60000 65536"/>
                  <a:gd name="T18" fmla="*/ 0 60000 65536"/>
                  <a:gd name="T19" fmla="*/ 0 60000 65536"/>
                  <a:gd name="T20" fmla="*/ 0 60000 65536"/>
                  <a:gd name="T21" fmla="*/ 0 60000 65536"/>
                  <a:gd name="T22" fmla="*/ 0 60000 65536"/>
                  <a:gd name="T23" fmla="*/ 0 60000 65536"/>
                  <a:gd name="T24" fmla="*/ 0 w 1978"/>
                  <a:gd name="T25" fmla="*/ 0 h 486"/>
                  <a:gd name="T26" fmla="*/ 1978 w 1978"/>
                  <a:gd name="T27" fmla="*/ 486 h 4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8" h="486">
                    <a:moveTo>
                      <a:pt x="0" y="477"/>
                    </a:moveTo>
                    <a:lnTo>
                      <a:pt x="512" y="0"/>
                    </a:lnTo>
                    <a:lnTo>
                      <a:pt x="1448" y="0"/>
                    </a:lnTo>
                    <a:lnTo>
                      <a:pt x="1978" y="486"/>
                    </a:lnTo>
                    <a:lnTo>
                      <a:pt x="1122" y="486"/>
                    </a:lnTo>
                    <a:lnTo>
                      <a:pt x="988" y="354"/>
                    </a:lnTo>
                    <a:lnTo>
                      <a:pt x="848" y="486"/>
                    </a:lnTo>
                    <a:lnTo>
                      <a:pt x="0" y="477"/>
                    </a:lnTo>
                    <a:close/>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0" name="Text Box 63"/>
              <p:cNvSpPr txBox="1">
                <a:spLocks noChangeArrowheads="1"/>
              </p:cNvSpPr>
              <p:nvPr/>
            </p:nvSpPr>
            <p:spPr bwMode="auto">
              <a:xfrm>
                <a:off x="3279" y="10978"/>
                <a:ext cx="783" cy="386"/>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移位器</a:t>
                </a:r>
              </a:p>
            </p:txBody>
          </p:sp>
          <p:sp>
            <p:nvSpPr>
              <p:cNvPr id="34851" name="Text Box 64"/>
              <p:cNvSpPr txBox="1">
                <a:spLocks noChangeArrowheads="1"/>
              </p:cNvSpPr>
              <p:nvPr/>
            </p:nvSpPr>
            <p:spPr bwMode="auto">
              <a:xfrm>
                <a:off x="3856" y="12202"/>
                <a:ext cx="763" cy="386"/>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选择器</a:t>
                </a:r>
              </a:p>
            </p:txBody>
          </p:sp>
        </p:grpSp>
        <p:sp>
          <p:nvSpPr>
            <p:cNvPr id="34825" name="Text Box 66"/>
            <p:cNvSpPr txBox="1">
              <a:spLocks noChangeArrowheads="1"/>
            </p:cNvSpPr>
            <p:nvPr/>
          </p:nvSpPr>
          <p:spPr bwMode="auto">
            <a:xfrm>
              <a:off x="1558" y="2322"/>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ALU</a:t>
              </a:r>
            </a:p>
          </p:txBody>
        </p:sp>
        <p:sp>
          <p:nvSpPr>
            <p:cNvPr id="34826" name="Text Box 67"/>
            <p:cNvSpPr txBox="1">
              <a:spLocks noChangeArrowheads="1"/>
            </p:cNvSpPr>
            <p:nvPr/>
          </p:nvSpPr>
          <p:spPr bwMode="auto">
            <a:xfrm>
              <a:off x="1176" y="2931"/>
              <a:ext cx="4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4827" name="Text Box 68"/>
            <p:cNvSpPr txBox="1">
              <a:spLocks noChangeArrowheads="1"/>
            </p:cNvSpPr>
            <p:nvPr/>
          </p:nvSpPr>
          <p:spPr bwMode="auto">
            <a:xfrm>
              <a:off x="2043" y="2931"/>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4828" name="Text Box 69"/>
            <p:cNvSpPr txBox="1">
              <a:spLocks noChangeArrowheads="1"/>
            </p:cNvSpPr>
            <p:nvPr/>
          </p:nvSpPr>
          <p:spPr bwMode="auto">
            <a:xfrm>
              <a:off x="1043" y="3226"/>
              <a:ext cx="76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Ro </a:t>
              </a:r>
              <a:r>
                <a:rPr lang="en-US" altLang="zh-CN" sz="1800" dirty="0">
                  <a:latin typeface="Times New Roman" pitchFamily="18" charset="0"/>
                  <a:ea typeface="黑体" pitchFamily="2" charset="-122"/>
                </a:rPr>
                <a:t>…</a:t>
              </a:r>
              <a:r>
                <a:rPr lang="en-US" altLang="zh-CN" sz="1800" dirty="0">
                  <a:latin typeface="黑体" pitchFamily="2" charset="-122"/>
                  <a:ea typeface="黑体" pitchFamily="2" charset="-122"/>
                </a:rPr>
                <a:t> Rn</a:t>
              </a:r>
            </a:p>
          </p:txBody>
        </p:sp>
        <p:sp>
          <p:nvSpPr>
            <p:cNvPr id="34829" name="Text Box 70"/>
            <p:cNvSpPr txBox="1">
              <a:spLocks noChangeArrowheads="1"/>
            </p:cNvSpPr>
            <p:nvPr/>
          </p:nvSpPr>
          <p:spPr bwMode="auto">
            <a:xfrm>
              <a:off x="1923" y="3226"/>
              <a:ext cx="74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Ro </a:t>
              </a:r>
              <a:r>
                <a:rPr lang="en-US" altLang="zh-CN" sz="1800" dirty="0">
                  <a:latin typeface="Times New Roman" pitchFamily="18" charset="0"/>
                  <a:ea typeface="黑体" pitchFamily="2" charset="-122"/>
                </a:rPr>
                <a:t>…</a:t>
              </a:r>
              <a:r>
                <a:rPr lang="en-US" altLang="zh-CN" sz="1800" dirty="0">
                  <a:latin typeface="黑体" pitchFamily="2" charset="-122"/>
                  <a:ea typeface="黑体" pitchFamily="2" charset="-122"/>
                </a:rPr>
                <a:t> Rn</a:t>
              </a:r>
            </a:p>
            <a:p>
              <a:pPr eaLnBrk="1" hangingPunct="1">
                <a:spcBef>
                  <a:spcPct val="0"/>
                </a:spcBef>
              </a:pPr>
              <a:endParaRPr lang="en-US" altLang="zh-CN" sz="1800" dirty="0">
                <a:latin typeface="黑体" pitchFamily="2" charset="-122"/>
                <a:ea typeface="黑体" pitchFamily="2" charset="-122"/>
              </a:endParaRPr>
            </a:p>
          </p:txBody>
        </p:sp>
        <p:grpSp>
          <p:nvGrpSpPr>
            <p:cNvPr id="34830" name="Group 71"/>
            <p:cNvGrpSpPr>
              <a:grpSpLocks/>
            </p:cNvGrpSpPr>
            <p:nvPr/>
          </p:nvGrpSpPr>
          <p:grpSpPr bwMode="auto">
            <a:xfrm>
              <a:off x="1178" y="1691"/>
              <a:ext cx="1352" cy="1458"/>
              <a:chOff x="5956" y="2963"/>
              <a:chExt cx="1869" cy="2159"/>
            </a:xfrm>
          </p:grpSpPr>
          <p:sp>
            <p:nvSpPr>
              <p:cNvPr id="34840" name="Line 72"/>
              <p:cNvSpPr>
                <a:spLocks noChangeShapeType="1"/>
              </p:cNvSpPr>
              <p:nvPr/>
            </p:nvSpPr>
            <p:spPr bwMode="auto">
              <a:xfrm flipV="1">
                <a:off x="6289" y="4282"/>
                <a:ext cx="0" cy="21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1" name="Line 73"/>
              <p:cNvSpPr>
                <a:spLocks noChangeShapeType="1"/>
              </p:cNvSpPr>
              <p:nvPr/>
            </p:nvSpPr>
            <p:spPr bwMode="auto">
              <a:xfrm flipV="1">
                <a:off x="7484" y="4272"/>
                <a:ext cx="0" cy="21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2" name="Line 74"/>
              <p:cNvSpPr>
                <a:spLocks noChangeShapeType="1"/>
              </p:cNvSpPr>
              <p:nvPr/>
            </p:nvSpPr>
            <p:spPr bwMode="auto">
              <a:xfrm flipV="1">
                <a:off x="6872" y="3619"/>
                <a:ext cx="0" cy="23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Line 75"/>
              <p:cNvSpPr>
                <a:spLocks noChangeShapeType="1"/>
              </p:cNvSpPr>
              <p:nvPr/>
            </p:nvSpPr>
            <p:spPr bwMode="auto">
              <a:xfrm flipV="1">
                <a:off x="5956" y="4885"/>
                <a:ext cx="0" cy="21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4" name="Line 76"/>
              <p:cNvSpPr>
                <a:spLocks noChangeShapeType="1"/>
              </p:cNvSpPr>
              <p:nvPr/>
            </p:nvSpPr>
            <p:spPr bwMode="auto">
              <a:xfrm flipV="1">
                <a:off x="6606" y="4906"/>
                <a:ext cx="0" cy="21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77"/>
              <p:cNvSpPr>
                <a:spLocks noChangeShapeType="1"/>
              </p:cNvSpPr>
              <p:nvPr/>
            </p:nvSpPr>
            <p:spPr bwMode="auto">
              <a:xfrm flipV="1">
                <a:off x="7174" y="4895"/>
                <a:ext cx="0" cy="21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6" name="Line 78"/>
              <p:cNvSpPr>
                <a:spLocks noChangeShapeType="1"/>
              </p:cNvSpPr>
              <p:nvPr/>
            </p:nvSpPr>
            <p:spPr bwMode="auto">
              <a:xfrm flipV="1">
                <a:off x="7825" y="4892"/>
                <a:ext cx="0" cy="21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7" name="Line 79"/>
              <p:cNvSpPr>
                <a:spLocks noChangeShapeType="1"/>
              </p:cNvSpPr>
              <p:nvPr/>
            </p:nvSpPr>
            <p:spPr bwMode="auto">
              <a:xfrm flipV="1">
                <a:off x="6862" y="2963"/>
                <a:ext cx="0" cy="23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4831" name="Line 80"/>
            <p:cNvSpPr>
              <a:spLocks noChangeShapeType="1"/>
            </p:cNvSpPr>
            <p:nvPr/>
          </p:nvSpPr>
          <p:spPr bwMode="auto">
            <a:xfrm>
              <a:off x="1838" y="1691"/>
              <a:ext cx="179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Text Box 81"/>
            <p:cNvSpPr txBox="1">
              <a:spLocks noChangeArrowheads="1"/>
            </p:cNvSpPr>
            <p:nvPr/>
          </p:nvSpPr>
          <p:spPr bwMode="auto">
            <a:xfrm>
              <a:off x="2328" y="1867"/>
              <a:ext cx="626" cy="262"/>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Ro</a:t>
              </a:r>
            </a:p>
          </p:txBody>
        </p:sp>
        <p:sp>
          <p:nvSpPr>
            <p:cNvPr id="34833" name="Text Box 82"/>
            <p:cNvSpPr txBox="1">
              <a:spLocks noChangeArrowheads="1"/>
            </p:cNvSpPr>
            <p:nvPr/>
          </p:nvSpPr>
          <p:spPr bwMode="auto">
            <a:xfrm>
              <a:off x="3343" y="1866"/>
              <a:ext cx="626" cy="260"/>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Rn</a:t>
              </a:r>
            </a:p>
          </p:txBody>
        </p:sp>
        <p:sp>
          <p:nvSpPr>
            <p:cNvPr id="34834" name="Text Box 83"/>
            <p:cNvSpPr txBox="1">
              <a:spLocks noChangeArrowheads="1"/>
            </p:cNvSpPr>
            <p:nvPr/>
          </p:nvSpPr>
          <p:spPr bwMode="auto">
            <a:xfrm>
              <a:off x="2971" y="1866"/>
              <a:ext cx="35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Times New Roman" pitchFamily="18" charset="0"/>
                  <a:ea typeface="黑体" pitchFamily="2" charset="-122"/>
                </a:rPr>
                <a:t>…</a:t>
              </a:r>
              <a:endParaRPr lang="en-US" altLang="zh-CN" sz="1800" dirty="0">
                <a:latin typeface="黑体" pitchFamily="2" charset="-122"/>
                <a:ea typeface="黑体" pitchFamily="2" charset="-122"/>
              </a:endParaRPr>
            </a:p>
          </p:txBody>
        </p:sp>
        <p:sp>
          <p:nvSpPr>
            <p:cNvPr id="34835" name="Line 84"/>
            <p:cNvSpPr>
              <a:spLocks noChangeShapeType="1"/>
            </p:cNvSpPr>
            <p:nvPr/>
          </p:nvSpPr>
          <p:spPr bwMode="auto">
            <a:xfrm>
              <a:off x="2650" y="1691"/>
              <a:ext cx="0" cy="1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6" name="Line 85"/>
            <p:cNvSpPr>
              <a:spLocks noChangeShapeType="1"/>
            </p:cNvSpPr>
            <p:nvPr/>
          </p:nvSpPr>
          <p:spPr bwMode="auto">
            <a:xfrm>
              <a:off x="3648" y="1691"/>
              <a:ext cx="0" cy="1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7" name="Line 86"/>
            <p:cNvSpPr>
              <a:spLocks noChangeShapeType="1"/>
            </p:cNvSpPr>
            <p:nvPr/>
          </p:nvSpPr>
          <p:spPr bwMode="auto">
            <a:xfrm>
              <a:off x="2650" y="2126"/>
              <a:ext cx="0" cy="1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87"/>
            <p:cNvSpPr>
              <a:spLocks noChangeShapeType="1"/>
            </p:cNvSpPr>
            <p:nvPr/>
          </p:nvSpPr>
          <p:spPr bwMode="auto">
            <a:xfrm>
              <a:off x="3648" y="2126"/>
              <a:ext cx="0" cy="17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88"/>
            <p:cNvSpPr txBox="1">
              <a:spLocks noChangeArrowheads="1"/>
            </p:cNvSpPr>
            <p:nvPr/>
          </p:nvSpPr>
          <p:spPr bwMode="auto">
            <a:xfrm>
              <a:off x="3151" y="1480"/>
              <a:ext cx="76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内总线</a:t>
              </a:r>
            </a:p>
          </p:txBody>
        </p:sp>
      </p:grpSp>
      <p:sp>
        <p:nvSpPr>
          <p:cNvPr id="34823" name="Text Box 91"/>
          <p:cNvSpPr txBox="1">
            <a:spLocks noChangeArrowheads="1"/>
          </p:cNvSpPr>
          <p:nvPr/>
        </p:nvSpPr>
        <p:spPr bwMode="auto">
          <a:xfrm>
            <a:off x="1258888" y="2241550"/>
            <a:ext cx="64087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例：分立寄存器结构</a:t>
            </a: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9750" y="51276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6</a:t>
            </a:r>
            <a:r>
              <a:rPr lang="en-US" altLang="en-US" dirty="0">
                <a:solidFill>
                  <a:srgbClr val="990000"/>
                </a:solidFill>
                <a:latin typeface="黑体" pitchFamily="2" charset="-122"/>
                <a:ea typeface="黑体" pitchFamily="2" charset="-122"/>
              </a:rPr>
              <a:t> CPU内部数据通路结构</a:t>
            </a:r>
            <a:endParaRPr lang="zh-CN" altLang="en-US">
              <a:solidFill>
                <a:srgbClr val="990000"/>
              </a:solidFill>
              <a:latin typeface="黑体" pitchFamily="2" charset="-122"/>
              <a:ea typeface="黑体" pitchFamily="2" charset="-122"/>
            </a:endParaRPr>
          </a:p>
        </p:txBody>
      </p:sp>
      <p:sp>
        <p:nvSpPr>
          <p:cNvPr id="35843" name="Text Box 13"/>
          <p:cNvSpPr txBox="1">
            <a:spLocks noChangeArrowheads="1"/>
          </p:cNvSpPr>
          <p:nvPr/>
        </p:nvSpPr>
        <p:spPr bwMode="auto">
          <a:xfrm>
            <a:off x="792163" y="1052513"/>
            <a:ext cx="4248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通常用总线的连接方式。</a:t>
            </a:r>
          </a:p>
        </p:txBody>
      </p:sp>
      <p:sp>
        <p:nvSpPr>
          <p:cNvPr id="35844" name="Text Box 14"/>
          <p:cNvSpPr txBox="1">
            <a:spLocks noChangeArrowheads="1"/>
          </p:cNvSpPr>
          <p:nvPr/>
        </p:nvSpPr>
        <p:spPr bwMode="auto">
          <a:xfrm>
            <a:off x="863600" y="1700213"/>
            <a:ext cx="4643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latin typeface="黑体" pitchFamily="2" charset="-122"/>
                <a:ea typeface="黑体" pitchFamily="2" charset="-122"/>
              </a:rPr>
              <a:t>1) </a:t>
            </a:r>
            <a:r>
              <a:rPr lang="zh-CN" altLang="en-US">
                <a:latin typeface="黑体" pitchFamily="2" charset="-122"/>
                <a:ea typeface="黑体" pitchFamily="2" charset="-122"/>
              </a:rPr>
              <a:t>单组内总线数据通路结构</a:t>
            </a:r>
          </a:p>
        </p:txBody>
      </p:sp>
      <p:grpSp>
        <p:nvGrpSpPr>
          <p:cNvPr id="35845" name="Group 67"/>
          <p:cNvGrpSpPr>
            <a:grpSpLocks/>
          </p:cNvGrpSpPr>
          <p:nvPr/>
        </p:nvGrpSpPr>
        <p:grpSpPr bwMode="auto">
          <a:xfrm>
            <a:off x="1584325" y="3068638"/>
            <a:ext cx="5103813" cy="2349500"/>
            <a:chOff x="975" y="1593"/>
            <a:chExt cx="3215" cy="1480"/>
          </a:xfrm>
        </p:grpSpPr>
        <p:grpSp>
          <p:nvGrpSpPr>
            <p:cNvPr id="35857" name="Group 46"/>
            <p:cNvGrpSpPr>
              <a:grpSpLocks/>
            </p:cNvGrpSpPr>
            <p:nvPr/>
          </p:nvGrpSpPr>
          <p:grpSpPr bwMode="auto">
            <a:xfrm>
              <a:off x="1109" y="1758"/>
              <a:ext cx="1409" cy="1062"/>
              <a:chOff x="2764" y="10978"/>
              <a:chExt cx="1855" cy="1610"/>
            </a:xfrm>
          </p:grpSpPr>
          <p:sp>
            <p:nvSpPr>
              <p:cNvPr id="35874" name="Text Box 47"/>
              <p:cNvSpPr txBox="1">
                <a:spLocks noChangeArrowheads="1"/>
              </p:cNvSpPr>
              <p:nvPr/>
            </p:nvSpPr>
            <p:spPr bwMode="auto">
              <a:xfrm>
                <a:off x="2764" y="12202"/>
                <a:ext cx="763" cy="386"/>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2000">
                    <a:latin typeface="黑体" pitchFamily="2" charset="-122"/>
                    <a:ea typeface="黑体" pitchFamily="2" charset="-122"/>
                  </a:rPr>
                  <a:t>暂存器</a:t>
                </a:r>
              </a:p>
            </p:txBody>
          </p:sp>
          <p:sp>
            <p:nvSpPr>
              <p:cNvPr id="35875" name="Freeform 48"/>
              <p:cNvSpPr>
                <a:spLocks/>
              </p:cNvSpPr>
              <p:nvPr/>
            </p:nvSpPr>
            <p:spPr bwMode="auto">
              <a:xfrm>
                <a:off x="2859" y="11580"/>
                <a:ext cx="1657" cy="416"/>
              </a:xfrm>
              <a:custGeom>
                <a:avLst/>
                <a:gdLst>
                  <a:gd name="T0" fmla="*/ 0 w 1978"/>
                  <a:gd name="T1" fmla="*/ 46 h 486"/>
                  <a:gd name="T2" fmla="*/ 36 w 1978"/>
                  <a:gd name="T3" fmla="*/ 0 h 486"/>
                  <a:gd name="T4" fmla="*/ 101 w 1978"/>
                  <a:gd name="T5" fmla="*/ 0 h 486"/>
                  <a:gd name="T6" fmla="*/ 139 w 1978"/>
                  <a:gd name="T7" fmla="*/ 47 h 486"/>
                  <a:gd name="T8" fmla="*/ 78 w 1978"/>
                  <a:gd name="T9" fmla="*/ 47 h 486"/>
                  <a:gd name="T10" fmla="*/ 70 w 1978"/>
                  <a:gd name="T11" fmla="*/ 34 h 486"/>
                  <a:gd name="T12" fmla="*/ 59 w 1978"/>
                  <a:gd name="T13" fmla="*/ 47 h 486"/>
                  <a:gd name="T14" fmla="*/ 0 w 1978"/>
                  <a:gd name="T15" fmla="*/ 46 h 486"/>
                  <a:gd name="T16" fmla="*/ 0 60000 65536"/>
                  <a:gd name="T17" fmla="*/ 0 60000 65536"/>
                  <a:gd name="T18" fmla="*/ 0 60000 65536"/>
                  <a:gd name="T19" fmla="*/ 0 60000 65536"/>
                  <a:gd name="T20" fmla="*/ 0 60000 65536"/>
                  <a:gd name="T21" fmla="*/ 0 60000 65536"/>
                  <a:gd name="T22" fmla="*/ 0 60000 65536"/>
                  <a:gd name="T23" fmla="*/ 0 60000 65536"/>
                  <a:gd name="T24" fmla="*/ 0 w 1978"/>
                  <a:gd name="T25" fmla="*/ 0 h 486"/>
                  <a:gd name="T26" fmla="*/ 1978 w 1978"/>
                  <a:gd name="T27" fmla="*/ 486 h 4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8" h="486">
                    <a:moveTo>
                      <a:pt x="0" y="477"/>
                    </a:moveTo>
                    <a:lnTo>
                      <a:pt x="512" y="0"/>
                    </a:lnTo>
                    <a:lnTo>
                      <a:pt x="1448" y="0"/>
                    </a:lnTo>
                    <a:lnTo>
                      <a:pt x="1978" y="486"/>
                    </a:lnTo>
                    <a:lnTo>
                      <a:pt x="1122" y="486"/>
                    </a:lnTo>
                    <a:lnTo>
                      <a:pt x="988" y="354"/>
                    </a:lnTo>
                    <a:lnTo>
                      <a:pt x="848" y="486"/>
                    </a:lnTo>
                    <a:lnTo>
                      <a:pt x="0" y="477"/>
                    </a:lnTo>
                    <a:close/>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6" name="Text Box 49"/>
              <p:cNvSpPr txBox="1">
                <a:spLocks noChangeArrowheads="1"/>
              </p:cNvSpPr>
              <p:nvPr/>
            </p:nvSpPr>
            <p:spPr bwMode="auto">
              <a:xfrm>
                <a:off x="3279" y="10978"/>
                <a:ext cx="783" cy="386"/>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2000">
                    <a:latin typeface="黑体" pitchFamily="2" charset="-122"/>
                    <a:ea typeface="黑体" pitchFamily="2" charset="-122"/>
                  </a:rPr>
                  <a:t>移位器</a:t>
                </a:r>
              </a:p>
            </p:txBody>
          </p:sp>
          <p:sp>
            <p:nvSpPr>
              <p:cNvPr id="35877" name="Text Box 50"/>
              <p:cNvSpPr txBox="1">
                <a:spLocks noChangeArrowheads="1"/>
              </p:cNvSpPr>
              <p:nvPr/>
            </p:nvSpPr>
            <p:spPr bwMode="auto">
              <a:xfrm>
                <a:off x="3856" y="12202"/>
                <a:ext cx="763" cy="386"/>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2000">
                    <a:latin typeface="黑体" pitchFamily="2" charset="-122"/>
                    <a:ea typeface="黑体" pitchFamily="2" charset="-122"/>
                  </a:rPr>
                  <a:t>暂存器</a:t>
                </a:r>
              </a:p>
            </p:txBody>
          </p:sp>
        </p:grpSp>
        <p:sp>
          <p:nvSpPr>
            <p:cNvPr id="35858" name="Text Box 51"/>
            <p:cNvSpPr txBox="1">
              <a:spLocks noChangeArrowheads="1"/>
            </p:cNvSpPr>
            <p:nvPr/>
          </p:nvSpPr>
          <p:spPr bwMode="auto">
            <a:xfrm>
              <a:off x="1546" y="2137"/>
              <a:ext cx="53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2000" dirty="0">
                  <a:latin typeface="黑体" pitchFamily="2" charset="-122"/>
                  <a:ea typeface="黑体" pitchFamily="2" charset="-122"/>
                </a:rPr>
                <a:t>ALU</a:t>
              </a:r>
            </a:p>
          </p:txBody>
        </p:sp>
        <p:sp>
          <p:nvSpPr>
            <p:cNvPr id="35859" name="Line 52"/>
            <p:cNvSpPr>
              <a:spLocks noChangeShapeType="1"/>
            </p:cNvSpPr>
            <p:nvPr/>
          </p:nvSpPr>
          <p:spPr bwMode="auto">
            <a:xfrm flipV="1">
              <a:off x="1415" y="2430"/>
              <a:ext cx="0" cy="139"/>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53"/>
            <p:cNvSpPr>
              <a:spLocks noChangeShapeType="1"/>
            </p:cNvSpPr>
            <p:nvPr/>
          </p:nvSpPr>
          <p:spPr bwMode="auto">
            <a:xfrm flipV="1">
              <a:off x="2231" y="2425"/>
              <a:ext cx="0" cy="13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54"/>
            <p:cNvSpPr>
              <a:spLocks noChangeShapeType="1"/>
            </p:cNvSpPr>
            <p:nvPr/>
          </p:nvSpPr>
          <p:spPr bwMode="auto">
            <a:xfrm flipV="1">
              <a:off x="1813" y="2010"/>
              <a:ext cx="0" cy="14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Line 55"/>
            <p:cNvSpPr>
              <a:spLocks noChangeShapeType="1"/>
            </p:cNvSpPr>
            <p:nvPr/>
          </p:nvSpPr>
          <p:spPr bwMode="auto">
            <a:xfrm flipV="1">
              <a:off x="1404" y="2834"/>
              <a:ext cx="0" cy="239"/>
            </a:xfrm>
            <a:prstGeom prst="line">
              <a:avLst/>
            </a:prstGeom>
            <a:noFill/>
            <a:ln w="28575">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3" name="Line 56"/>
            <p:cNvSpPr>
              <a:spLocks noChangeShapeType="1"/>
            </p:cNvSpPr>
            <p:nvPr/>
          </p:nvSpPr>
          <p:spPr bwMode="auto">
            <a:xfrm flipV="1">
              <a:off x="2244" y="2818"/>
              <a:ext cx="0" cy="240"/>
            </a:xfrm>
            <a:prstGeom prst="line">
              <a:avLst/>
            </a:prstGeom>
            <a:noFill/>
            <a:ln w="28575">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4" name="Line 57"/>
            <p:cNvSpPr>
              <a:spLocks noChangeShapeType="1"/>
            </p:cNvSpPr>
            <p:nvPr/>
          </p:nvSpPr>
          <p:spPr bwMode="auto">
            <a:xfrm flipV="1">
              <a:off x="1806" y="1593"/>
              <a:ext cx="0" cy="14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5" name="Line 58"/>
            <p:cNvSpPr>
              <a:spLocks noChangeShapeType="1"/>
            </p:cNvSpPr>
            <p:nvPr/>
          </p:nvSpPr>
          <p:spPr bwMode="auto">
            <a:xfrm flipV="1">
              <a:off x="975" y="3073"/>
              <a:ext cx="288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6" name="Freeform 59"/>
            <p:cNvSpPr>
              <a:spLocks/>
            </p:cNvSpPr>
            <p:nvPr/>
          </p:nvSpPr>
          <p:spPr bwMode="auto">
            <a:xfrm>
              <a:off x="1815" y="1593"/>
              <a:ext cx="874" cy="1480"/>
            </a:xfrm>
            <a:custGeom>
              <a:avLst/>
              <a:gdLst>
                <a:gd name="T0" fmla="*/ 0 w 1071"/>
                <a:gd name="T1" fmla="*/ 0 h 2077"/>
                <a:gd name="T2" fmla="*/ 51 w 1071"/>
                <a:gd name="T3" fmla="*/ 0 h 2077"/>
                <a:gd name="T4" fmla="*/ 51 w 1071"/>
                <a:gd name="T5" fmla="*/ 14 h 2077"/>
                <a:gd name="T6" fmla="*/ 0 60000 65536"/>
                <a:gd name="T7" fmla="*/ 0 60000 65536"/>
                <a:gd name="T8" fmla="*/ 0 60000 65536"/>
                <a:gd name="T9" fmla="*/ 0 w 1071"/>
                <a:gd name="T10" fmla="*/ 0 h 2077"/>
                <a:gd name="T11" fmla="*/ 1071 w 1071"/>
                <a:gd name="T12" fmla="*/ 2077 h 2077"/>
              </a:gdLst>
              <a:ahLst/>
              <a:cxnLst>
                <a:cxn ang="T6">
                  <a:pos x="T0" y="T1"/>
                </a:cxn>
                <a:cxn ang="T7">
                  <a:pos x="T2" y="T3"/>
                </a:cxn>
                <a:cxn ang="T8">
                  <a:pos x="T4" y="T5"/>
                </a:cxn>
              </a:cxnLst>
              <a:rect l="T9" t="T10" r="T11" b="T12"/>
              <a:pathLst>
                <a:path w="1071" h="2077">
                  <a:moveTo>
                    <a:pt x="0" y="0"/>
                  </a:moveTo>
                  <a:lnTo>
                    <a:pt x="1071" y="0"/>
                  </a:lnTo>
                  <a:lnTo>
                    <a:pt x="1071" y="2077"/>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7" name="Text Box 60"/>
            <p:cNvSpPr txBox="1">
              <a:spLocks noChangeArrowheads="1"/>
            </p:cNvSpPr>
            <p:nvPr/>
          </p:nvSpPr>
          <p:spPr bwMode="auto">
            <a:xfrm>
              <a:off x="3470" y="2772"/>
              <a:ext cx="7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2000">
                  <a:latin typeface="黑体" pitchFamily="2" charset="-122"/>
                  <a:ea typeface="黑体" pitchFamily="2" charset="-122"/>
                </a:rPr>
                <a:t>内总线</a:t>
              </a:r>
            </a:p>
          </p:txBody>
        </p:sp>
        <p:sp>
          <p:nvSpPr>
            <p:cNvPr id="35868" name="Rectangle 61"/>
            <p:cNvSpPr>
              <a:spLocks noChangeArrowheads="1"/>
            </p:cNvSpPr>
            <p:nvPr/>
          </p:nvSpPr>
          <p:spPr bwMode="auto">
            <a:xfrm>
              <a:off x="2929" y="2035"/>
              <a:ext cx="600" cy="773"/>
            </a:xfrm>
            <a:prstGeom prst="rect">
              <a:avLst/>
            </a:prstGeom>
            <a:solidFill>
              <a:srgbClr val="00FFFF"/>
            </a:solidFill>
            <a:ln w="28575">
              <a:solidFill>
                <a:srgbClr val="000080"/>
              </a:solidFill>
              <a:miter lim="800000"/>
              <a:headEnd/>
              <a:tailEnd/>
            </a:ln>
          </p:spPr>
          <p:txBody>
            <a:bodyPr/>
            <a:lstStyle/>
            <a:p>
              <a:endParaRPr lang="zh-CN" altLang="en-US">
                <a:latin typeface="黑体" pitchFamily="2" charset="-122"/>
                <a:ea typeface="黑体" pitchFamily="2" charset="-122"/>
              </a:endParaRPr>
            </a:p>
          </p:txBody>
        </p:sp>
        <p:sp>
          <p:nvSpPr>
            <p:cNvPr id="35869" name="Line 62"/>
            <p:cNvSpPr>
              <a:spLocks noChangeShapeType="1"/>
            </p:cNvSpPr>
            <p:nvPr/>
          </p:nvSpPr>
          <p:spPr bwMode="auto">
            <a:xfrm flipV="1">
              <a:off x="3238" y="2808"/>
              <a:ext cx="0" cy="240"/>
            </a:xfrm>
            <a:prstGeom prst="line">
              <a:avLst/>
            </a:prstGeom>
            <a:noFill/>
            <a:ln w="28575">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Rectangle 63"/>
            <p:cNvSpPr>
              <a:spLocks noChangeArrowheads="1"/>
            </p:cNvSpPr>
            <p:nvPr/>
          </p:nvSpPr>
          <p:spPr bwMode="auto">
            <a:xfrm>
              <a:off x="2929" y="2234"/>
              <a:ext cx="600" cy="39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35871" name="Text Box 64"/>
            <p:cNvSpPr txBox="1">
              <a:spLocks noChangeArrowheads="1"/>
            </p:cNvSpPr>
            <p:nvPr/>
          </p:nvSpPr>
          <p:spPr bwMode="auto">
            <a:xfrm>
              <a:off x="2964" y="2001"/>
              <a:ext cx="53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2000" dirty="0">
                  <a:latin typeface="黑体" pitchFamily="2" charset="-122"/>
                  <a:ea typeface="黑体" pitchFamily="2" charset="-122"/>
                </a:rPr>
                <a:t>Ro</a:t>
              </a:r>
            </a:p>
          </p:txBody>
        </p:sp>
        <p:sp>
          <p:nvSpPr>
            <p:cNvPr id="35872" name="Text Box 65"/>
            <p:cNvSpPr txBox="1">
              <a:spLocks noChangeArrowheads="1"/>
            </p:cNvSpPr>
            <p:nvPr/>
          </p:nvSpPr>
          <p:spPr bwMode="auto">
            <a:xfrm>
              <a:off x="2964" y="2568"/>
              <a:ext cx="53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2000" dirty="0">
                  <a:latin typeface="黑体" pitchFamily="2" charset="-122"/>
                  <a:ea typeface="黑体" pitchFamily="2" charset="-122"/>
                </a:rPr>
                <a:t>Rn</a:t>
              </a:r>
            </a:p>
          </p:txBody>
        </p:sp>
        <p:sp>
          <p:nvSpPr>
            <p:cNvPr id="35873" name="Text Box 66"/>
            <p:cNvSpPr txBox="1">
              <a:spLocks noChangeArrowheads="1"/>
            </p:cNvSpPr>
            <p:nvPr/>
          </p:nvSpPr>
          <p:spPr bwMode="auto">
            <a:xfrm>
              <a:off x="2964" y="2322"/>
              <a:ext cx="53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2000" dirty="0">
                  <a:latin typeface="Times New Roman" pitchFamily="18" charset="0"/>
                  <a:ea typeface="黑体" pitchFamily="2" charset="-122"/>
                </a:rPr>
                <a:t>……</a:t>
              </a:r>
              <a:endParaRPr lang="en-US" altLang="zh-CN" sz="2000" dirty="0">
                <a:latin typeface="黑体" pitchFamily="2" charset="-122"/>
                <a:ea typeface="黑体" pitchFamily="2" charset="-122"/>
              </a:endParaRPr>
            </a:p>
          </p:txBody>
        </p:sp>
      </p:grpSp>
      <p:sp>
        <p:nvSpPr>
          <p:cNvPr id="35846" name="Text Box 68"/>
          <p:cNvSpPr txBox="1">
            <a:spLocks noChangeArrowheads="1"/>
          </p:cNvSpPr>
          <p:nvPr/>
        </p:nvSpPr>
        <p:spPr bwMode="auto">
          <a:xfrm>
            <a:off x="1258888" y="2241550"/>
            <a:ext cx="64087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例：集成寄存器结构</a:t>
            </a:r>
          </a:p>
        </p:txBody>
      </p:sp>
      <p:grpSp>
        <p:nvGrpSpPr>
          <p:cNvPr id="35847" name="Group 89"/>
          <p:cNvGrpSpPr>
            <a:grpSpLocks/>
          </p:cNvGrpSpPr>
          <p:nvPr/>
        </p:nvGrpSpPr>
        <p:grpSpPr bwMode="auto">
          <a:xfrm>
            <a:off x="5543550" y="476250"/>
            <a:ext cx="2413000" cy="1547813"/>
            <a:chOff x="3492" y="300"/>
            <a:chExt cx="1520" cy="975"/>
          </a:xfrm>
        </p:grpSpPr>
        <p:sp>
          <p:nvSpPr>
            <p:cNvPr id="35848" name="Text Box 90" descr="75%"/>
            <p:cNvSpPr txBox="1">
              <a:spLocks noChangeArrowheads="1"/>
            </p:cNvSpPr>
            <p:nvPr/>
          </p:nvSpPr>
          <p:spPr bwMode="auto">
            <a:xfrm>
              <a:off x="3492" y="300"/>
              <a:ext cx="1520" cy="97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chemeClr val="bg1"/>
                  </a:solidFill>
                  <a:latin typeface="黑体" pitchFamily="2" charset="-122"/>
                  <a:ea typeface="黑体" pitchFamily="2" charset="-122"/>
                </a:rPr>
                <a:t>CPU</a:t>
              </a:r>
            </a:p>
          </p:txBody>
        </p:sp>
        <p:sp>
          <p:nvSpPr>
            <p:cNvPr id="35849" name="Text Box 91"/>
            <p:cNvSpPr txBox="1">
              <a:spLocks noChangeArrowheads="1"/>
            </p:cNvSpPr>
            <p:nvPr/>
          </p:nvSpPr>
          <p:spPr bwMode="auto">
            <a:xfrm>
              <a:off x="3635" y="509"/>
              <a:ext cx="490" cy="27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5850" name="Text Box 92"/>
            <p:cNvSpPr txBox="1">
              <a:spLocks noChangeArrowheads="1"/>
            </p:cNvSpPr>
            <p:nvPr/>
          </p:nvSpPr>
          <p:spPr bwMode="auto">
            <a:xfrm>
              <a:off x="3655" y="568"/>
              <a:ext cx="4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5851" name="Text Box 93"/>
            <p:cNvSpPr txBox="1">
              <a:spLocks noChangeArrowheads="1"/>
            </p:cNvSpPr>
            <p:nvPr/>
          </p:nvSpPr>
          <p:spPr bwMode="auto">
            <a:xfrm>
              <a:off x="4357" y="509"/>
              <a:ext cx="489" cy="27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5852" name="Text Box 94"/>
            <p:cNvSpPr txBox="1">
              <a:spLocks noChangeArrowheads="1"/>
            </p:cNvSpPr>
            <p:nvPr/>
          </p:nvSpPr>
          <p:spPr bwMode="auto">
            <a:xfrm>
              <a:off x="4375" y="569"/>
              <a:ext cx="45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5853" name="Text Box 95"/>
            <p:cNvSpPr txBox="1">
              <a:spLocks noChangeArrowheads="1"/>
            </p:cNvSpPr>
            <p:nvPr/>
          </p:nvSpPr>
          <p:spPr bwMode="auto">
            <a:xfrm>
              <a:off x="4357" y="898"/>
              <a:ext cx="489" cy="27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5854" name="Text Box 96"/>
            <p:cNvSpPr txBox="1">
              <a:spLocks noChangeArrowheads="1"/>
            </p:cNvSpPr>
            <p:nvPr/>
          </p:nvSpPr>
          <p:spPr bwMode="auto">
            <a:xfrm>
              <a:off x="4375" y="960"/>
              <a:ext cx="4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35855" name="Text Box 97"/>
            <p:cNvSpPr txBox="1">
              <a:spLocks noChangeArrowheads="1"/>
            </p:cNvSpPr>
            <p:nvPr/>
          </p:nvSpPr>
          <p:spPr bwMode="auto">
            <a:xfrm>
              <a:off x="3639" y="897"/>
              <a:ext cx="490"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5856" name="Text Box 98"/>
            <p:cNvSpPr txBox="1">
              <a:spLocks noChangeArrowheads="1"/>
            </p:cNvSpPr>
            <p:nvPr/>
          </p:nvSpPr>
          <p:spPr bwMode="auto">
            <a:xfrm>
              <a:off x="3647" y="923"/>
              <a:ext cx="473" cy="23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39750" y="51276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6</a:t>
            </a:r>
            <a:r>
              <a:rPr lang="en-US" altLang="en-US" dirty="0">
                <a:solidFill>
                  <a:srgbClr val="990000"/>
                </a:solidFill>
                <a:latin typeface="黑体" pitchFamily="2" charset="-122"/>
                <a:ea typeface="黑体" pitchFamily="2" charset="-122"/>
              </a:rPr>
              <a:t> CPU内部数据通路结构</a:t>
            </a:r>
            <a:endParaRPr lang="zh-CN" altLang="en-US">
              <a:solidFill>
                <a:srgbClr val="990000"/>
              </a:solidFill>
              <a:latin typeface="黑体" pitchFamily="2" charset="-122"/>
              <a:ea typeface="黑体" pitchFamily="2" charset="-122"/>
            </a:endParaRPr>
          </a:p>
        </p:txBody>
      </p:sp>
      <p:sp>
        <p:nvSpPr>
          <p:cNvPr id="36867" name="Text Box 13"/>
          <p:cNvSpPr txBox="1">
            <a:spLocks noChangeArrowheads="1"/>
          </p:cNvSpPr>
          <p:nvPr/>
        </p:nvSpPr>
        <p:spPr bwMode="auto">
          <a:xfrm>
            <a:off x="792163" y="1052513"/>
            <a:ext cx="4248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通常用总线的连接方式。</a:t>
            </a:r>
          </a:p>
        </p:txBody>
      </p:sp>
      <p:sp>
        <p:nvSpPr>
          <p:cNvPr id="36868" name="Text Box 14"/>
          <p:cNvSpPr txBox="1">
            <a:spLocks noChangeArrowheads="1"/>
          </p:cNvSpPr>
          <p:nvPr/>
        </p:nvSpPr>
        <p:spPr bwMode="auto">
          <a:xfrm>
            <a:off x="863600" y="1700213"/>
            <a:ext cx="4643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en-US" dirty="0">
                <a:latin typeface="黑体" pitchFamily="2" charset="-122"/>
                <a:ea typeface="黑体" pitchFamily="2" charset="-122"/>
              </a:rPr>
              <a:t>2) </a:t>
            </a:r>
            <a:r>
              <a:rPr lang="en-US" altLang="en-US" dirty="0" err="1">
                <a:latin typeface="黑体" pitchFamily="2" charset="-122"/>
                <a:ea typeface="黑体" pitchFamily="2" charset="-122"/>
              </a:rPr>
              <a:t>多组内总线结构</a:t>
            </a:r>
            <a:endParaRPr lang="zh-CN" altLang="en-US" dirty="0">
              <a:latin typeface="黑体" pitchFamily="2" charset="-122"/>
              <a:ea typeface="黑体" pitchFamily="2" charset="-122"/>
            </a:endParaRPr>
          </a:p>
        </p:txBody>
      </p:sp>
      <p:sp>
        <p:nvSpPr>
          <p:cNvPr id="36869" name="Text Box 38"/>
          <p:cNvSpPr txBox="1">
            <a:spLocks noChangeArrowheads="1"/>
          </p:cNvSpPr>
          <p:nvPr/>
        </p:nvSpPr>
        <p:spPr bwMode="auto">
          <a:xfrm>
            <a:off x="1258888" y="2241550"/>
            <a:ext cx="64087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例：双总线结构</a:t>
            </a:r>
          </a:p>
        </p:txBody>
      </p:sp>
      <p:grpSp>
        <p:nvGrpSpPr>
          <p:cNvPr id="36870" name="Group 125"/>
          <p:cNvGrpSpPr>
            <a:grpSpLocks/>
          </p:cNvGrpSpPr>
          <p:nvPr/>
        </p:nvGrpSpPr>
        <p:grpSpPr bwMode="auto">
          <a:xfrm>
            <a:off x="5543550" y="476250"/>
            <a:ext cx="2413000" cy="1547813"/>
            <a:chOff x="3492" y="300"/>
            <a:chExt cx="1520" cy="975"/>
          </a:xfrm>
        </p:grpSpPr>
        <p:sp>
          <p:nvSpPr>
            <p:cNvPr id="36893" name="Text Box 126" descr="75%"/>
            <p:cNvSpPr txBox="1">
              <a:spLocks noChangeArrowheads="1"/>
            </p:cNvSpPr>
            <p:nvPr/>
          </p:nvSpPr>
          <p:spPr bwMode="auto">
            <a:xfrm>
              <a:off x="3492" y="300"/>
              <a:ext cx="1520" cy="97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chemeClr val="bg1"/>
                  </a:solidFill>
                  <a:latin typeface="黑体" pitchFamily="2" charset="-122"/>
                  <a:ea typeface="黑体" pitchFamily="2" charset="-122"/>
                </a:rPr>
                <a:t>CPU</a:t>
              </a:r>
            </a:p>
          </p:txBody>
        </p:sp>
        <p:sp>
          <p:nvSpPr>
            <p:cNvPr id="36894" name="Text Box 127"/>
            <p:cNvSpPr txBox="1">
              <a:spLocks noChangeArrowheads="1"/>
            </p:cNvSpPr>
            <p:nvPr/>
          </p:nvSpPr>
          <p:spPr bwMode="auto">
            <a:xfrm>
              <a:off x="3635" y="509"/>
              <a:ext cx="490" cy="27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6895" name="Text Box 128"/>
            <p:cNvSpPr txBox="1">
              <a:spLocks noChangeArrowheads="1"/>
            </p:cNvSpPr>
            <p:nvPr/>
          </p:nvSpPr>
          <p:spPr bwMode="auto">
            <a:xfrm>
              <a:off x="3655" y="568"/>
              <a:ext cx="4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6896" name="Text Box 129"/>
            <p:cNvSpPr txBox="1">
              <a:spLocks noChangeArrowheads="1"/>
            </p:cNvSpPr>
            <p:nvPr/>
          </p:nvSpPr>
          <p:spPr bwMode="auto">
            <a:xfrm>
              <a:off x="4357" y="509"/>
              <a:ext cx="489" cy="27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6897" name="Text Box 130"/>
            <p:cNvSpPr txBox="1">
              <a:spLocks noChangeArrowheads="1"/>
            </p:cNvSpPr>
            <p:nvPr/>
          </p:nvSpPr>
          <p:spPr bwMode="auto">
            <a:xfrm>
              <a:off x="4375" y="569"/>
              <a:ext cx="45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6898" name="Text Box 131"/>
            <p:cNvSpPr txBox="1">
              <a:spLocks noChangeArrowheads="1"/>
            </p:cNvSpPr>
            <p:nvPr/>
          </p:nvSpPr>
          <p:spPr bwMode="auto">
            <a:xfrm>
              <a:off x="4357" y="898"/>
              <a:ext cx="489" cy="27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6899" name="Text Box 132"/>
            <p:cNvSpPr txBox="1">
              <a:spLocks noChangeArrowheads="1"/>
            </p:cNvSpPr>
            <p:nvPr/>
          </p:nvSpPr>
          <p:spPr bwMode="auto">
            <a:xfrm>
              <a:off x="4375" y="960"/>
              <a:ext cx="4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36900" name="Text Box 133"/>
            <p:cNvSpPr txBox="1">
              <a:spLocks noChangeArrowheads="1"/>
            </p:cNvSpPr>
            <p:nvPr/>
          </p:nvSpPr>
          <p:spPr bwMode="auto">
            <a:xfrm>
              <a:off x="3639" y="897"/>
              <a:ext cx="490"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6901" name="Text Box 134"/>
            <p:cNvSpPr txBox="1">
              <a:spLocks noChangeArrowheads="1"/>
            </p:cNvSpPr>
            <p:nvPr/>
          </p:nvSpPr>
          <p:spPr bwMode="auto">
            <a:xfrm>
              <a:off x="3647" y="923"/>
              <a:ext cx="473" cy="23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grpSp>
        <p:nvGrpSpPr>
          <p:cNvPr id="36871" name="Group 151"/>
          <p:cNvGrpSpPr>
            <a:grpSpLocks/>
          </p:cNvGrpSpPr>
          <p:nvPr/>
        </p:nvGrpSpPr>
        <p:grpSpPr bwMode="auto">
          <a:xfrm>
            <a:off x="2051050" y="3105150"/>
            <a:ext cx="5627688" cy="2324100"/>
            <a:chOff x="1292" y="1956"/>
            <a:chExt cx="3545" cy="1464"/>
          </a:xfrm>
        </p:grpSpPr>
        <p:sp>
          <p:nvSpPr>
            <p:cNvPr id="36872" name="Line 62"/>
            <p:cNvSpPr>
              <a:spLocks noChangeShapeType="1"/>
            </p:cNvSpPr>
            <p:nvPr/>
          </p:nvSpPr>
          <p:spPr bwMode="auto">
            <a:xfrm>
              <a:off x="1362" y="1957"/>
              <a:ext cx="3354"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3" name="Line 63"/>
            <p:cNvSpPr>
              <a:spLocks noChangeShapeType="1"/>
            </p:cNvSpPr>
            <p:nvPr/>
          </p:nvSpPr>
          <p:spPr bwMode="auto">
            <a:xfrm>
              <a:off x="1362" y="3420"/>
              <a:ext cx="3391"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Rectangle 105"/>
            <p:cNvSpPr>
              <a:spLocks noChangeArrowheads="1"/>
            </p:cNvSpPr>
            <p:nvPr/>
          </p:nvSpPr>
          <p:spPr bwMode="auto">
            <a:xfrm>
              <a:off x="4465" y="1966"/>
              <a:ext cx="36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a:solidFill>
                    <a:srgbClr val="000099"/>
                  </a:solidFill>
                  <a:latin typeface="黑体" pitchFamily="2" charset="-122"/>
                  <a:ea typeface="黑体" pitchFamily="2" charset="-122"/>
                </a:rPr>
                <a:t>总线</a:t>
              </a:r>
              <a:r>
                <a:rPr lang="en-US" altLang="zh-CN" sz="1800" dirty="0">
                  <a:solidFill>
                    <a:srgbClr val="000099"/>
                  </a:solidFill>
                  <a:latin typeface="黑体" pitchFamily="2" charset="-122"/>
                  <a:ea typeface="黑体" pitchFamily="2" charset="-122"/>
                </a:rPr>
                <a:t>1</a:t>
              </a:r>
              <a:endParaRPr lang="en-US" altLang="zh-CN" dirty="0">
                <a:solidFill>
                  <a:srgbClr val="000099"/>
                </a:solidFill>
                <a:latin typeface="黑体" pitchFamily="2" charset="-122"/>
                <a:ea typeface="黑体" pitchFamily="2" charset="-122"/>
              </a:endParaRPr>
            </a:p>
          </p:txBody>
        </p:sp>
        <p:sp>
          <p:nvSpPr>
            <p:cNvPr id="36875" name="Rectangle 107"/>
            <p:cNvSpPr>
              <a:spLocks noChangeArrowheads="1"/>
            </p:cNvSpPr>
            <p:nvPr/>
          </p:nvSpPr>
          <p:spPr bwMode="auto">
            <a:xfrm>
              <a:off x="4470" y="3135"/>
              <a:ext cx="36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a:solidFill>
                    <a:srgbClr val="000099"/>
                  </a:solidFill>
                  <a:latin typeface="黑体" pitchFamily="2" charset="-122"/>
                  <a:ea typeface="黑体" pitchFamily="2" charset="-122"/>
                </a:rPr>
                <a:t>总线</a:t>
              </a:r>
              <a:r>
                <a:rPr lang="en-US" altLang="zh-CN" sz="1800" dirty="0">
                  <a:solidFill>
                    <a:srgbClr val="000099"/>
                  </a:solidFill>
                  <a:latin typeface="黑体" pitchFamily="2" charset="-122"/>
                  <a:ea typeface="黑体" pitchFamily="2" charset="-122"/>
                </a:rPr>
                <a:t>2</a:t>
              </a:r>
              <a:endParaRPr lang="en-US" altLang="zh-CN" dirty="0">
                <a:solidFill>
                  <a:srgbClr val="000099"/>
                </a:solidFill>
                <a:latin typeface="黑体" pitchFamily="2" charset="-122"/>
                <a:ea typeface="黑体" pitchFamily="2" charset="-122"/>
              </a:endParaRPr>
            </a:p>
          </p:txBody>
        </p:sp>
        <p:sp>
          <p:nvSpPr>
            <p:cNvPr id="36876" name="Line 47"/>
            <p:cNvSpPr>
              <a:spLocks noChangeShapeType="1"/>
            </p:cNvSpPr>
            <p:nvPr/>
          </p:nvSpPr>
          <p:spPr bwMode="auto">
            <a:xfrm>
              <a:off x="1292" y="1956"/>
              <a:ext cx="351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77" name="Line 48"/>
            <p:cNvSpPr>
              <a:spLocks noChangeShapeType="1"/>
            </p:cNvSpPr>
            <p:nvPr/>
          </p:nvSpPr>
          <p:spPr bwMode="auto">
            <a:xfrm>
              <a:off x="1292" y="3407"/>
              <a:ext cx="351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78" name="Text Box 137"/>
            <p:cNvSpPr txBox="1">
              <a:spLocks noChangeArrowheads="1"/>
            </p:cNvSpPr>
            <p:nvPr/>
          </p:nvSpPr>
          <p:spPr bwMode="auto">
            <a:xfrm>
              <a:off x="1364" y="2387"/>
              <a:ext cx="584" cy="595"/>
            </a:xfrm>
            <a:prstGeom prst="rect">
              <a:avLst/>
            </a:prstGeom>
            <a:solidFill>
              <a:srgbClr val="00FFFF"/>
            </a:solidFill>
            <a:ln w="28575" algn="ctr">
              <a:solidFill>
                <a:srgbClr val="000099"/>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通用</a:t>
              </a:r>
            </a:p>
            <a:p>
              <a:pPr algn="ctr" eaLnBrk="1" hangingPunct="1">
                <a:lnSpc>
                  <a:spcPct val="100000"/>
                </a:lnSpc>
                <a:spcBef>
                  <a:spcPct val="0"/>
                </a:spcBef>
              </a:pPr>
              <a:r>
                <a:rPr lang="zh-CN" altLang="en-US" sz="1800">
                  <a:latin typeface="黑体" pitchFamily="2" charset="-122"/>
                  <a:ea typeface="黑体" pitchFamily="2" charset="-122"/>
                </a:rPr>
                <a:t>寄存器</a:t>
              </a:r>
            </a:p>
          </p:txBody>
        </p:sp>
        <p:sp>
          <p:nvSpPr>
            <p:cNvPr id="36879" name="Text Box 138"/>
            <p:cNvSpPr txBox="1">
              <a:spLocks noChangeArrowheads="1"/>
            </p:cNvSpPr>
            <p:nvPr/>
          </p:nvSpPr>
          <p:spPr bwMode="auto">
            <a:xfrm>
              <a:off x="2245" y="2179"/>
              <a:ext cx="584" cy="436"/>
            </a:xfrm>
            <a:prstGeom prst="rect">
              <a:avLst/>
            </a:prstGeom>
            <a:solidFill>
              <a:srgbClr val="00FFFF"/>
            </a:solidFill>
            <a:ln w="28575" algn="ctr">
              <a:solidFill>
                <a:srgbClr val="000099"/>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特殊</a:t>
              </a:r>
            </a:p>
            <a:p>
              <a:pPr algn="ctr" eaLnBrk="1" hangingPunct="1">
                <a:lnSpc>
                  <a:spcPct val="100000"/>
                </a:lnSpc>
                <a:spcBef>
                  <a:spcPct val="0"/>
                </a:spcBef>
              </a:pPr>
              <a:r>
                <a:rPr lang="zh-CN" altLang="en-US" sz="1800">
                  <a:latin typeface="黑体" pitchFamily="2" charset="-122"/>
                  <a:ea typeface="黑体" pitchFamily="2" charset="-122"/>
                </a:rPr>
                <a:t>寄存器</a:t>
              </a:r>
            </a:p>
          </p:txBody>
        </p:sp>
        <p:sp>
          <p:nvSpPr>
            <p:cNvPr id="36880" name="Text Box 139"/>
            <p:cNvSpPr txBox="1">
              <a:spLocks noChangeArrowheads="1"/>
            </p:cNvSpPr>
            <p:nvPr/>
          </p:nvSpPr>
          <p:spPr bwMode="auto">
            <a:xfrm>
              <a:off x="2245" y="2752"/>
              <a:ext cx="584" cy="436"/>
            </a:xfrm>
            <a:prstGeom prst="rect">
              <a:avLst/>
            </a:prstGeom>
            <a:solidFill>
              <a:srgbClr val="00FFFF"/>
            </a:solidFill>
            <a:ln w="28575" algn="ctr">
              <a:solidFill>
                <a:srgbClr val="000099"/>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特殊</a:t>
              </a:r>
            </a:p>
            <a:p>
              <a:pPr algn="ctr" eaLnBrk="1" hangingPunct="1">
                <a:lnSpc>
                  <a:spcPct val="100000"/>
                </a:lnSpc>
                <a:spcBef>
                  <a:spcPct val="0"/>
                </a:spcBef>
              </a:pPr>
              <a:r>
                <a:rPr lang="zh-CN" altLang="en-US" sz="1800">
                  <a:latin typeface="黑体" pitchFamily="2" charset="-122"/>
                  <a:ea typeface="黑体" pitchFamily="2" charset="-122"/>
                </a:rPr>
                <a:t>寄存器</a:t>
              </a:r>
            </a:p>
          </p:txBody>
        </p:sp>
        <p:sp>
          <p:nvSpPr>
            <p:cNvPr id="36881" name="Line 140"/>
            <p:cNvSpPr>
              <a:spLocks noChangeShapeType="1"/>
            </p:cNvSpPr>
            <p:nvPr/>
          </p:nvSpPr>
          <p:spPr bwMode="auto">
            <a:xfrm>
              <a:off x="1667" y="2982"/>
              <a:ext cx="0" cy="413"/>
            </a:xfrm>
            <a:prstGeom prst="line">
              <a:avLst/>
            </a:prstGeom>
            <a:noFill/>
            <a:ln w="28575">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82" name="Line 141"/>
            <p:cNvSpPr>
              <a:spLocks noChangeShapeType="1"/>
            </p:cNvSpPr>
            <p:nvPr/>
          </p:nvSpPr>
          <p:spPr bwMode="auto">
            <a:xfrm>
              <a:off x="1667" y="1971"/>
              <a:ext cx="0" cy="408"/>
            </a:xfrm>
            <a:prstGeom prst="line">
              <a:avLst/>
            </a:prstGeom>
            <a:noFill/>
            <a:ln w="28575">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83" name="Line 142"/>
            <p:cNvSpPr>
              <a:spLocks noChangeShapeType="1"/>
            </p:cNvSpPr>
            <p:nvPr/>
          </p:nvSpPr>
          <p:spPr bwMode="auto">
            <a:xfrm>
              <a:off x="2536" y="1979"/>
              <a:ext cx="0" cy="193"/>
            </a:xfrm>
            <a:prstGeom prst="line">
              <a:avLst/>
            </a:prstGeom>
            <a:noFill/>
            <a:ln w="28575">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84" name="Line 143"/>
            <p:cNvSpPr>
              <a:spLocks noChangeShapeType="1"/>
            </p:cNvSpPr>
            <p:nvPr/>
          </p:nvSpPr>
          <p:spPr bwMode="auto">
            <a:xfrm>
              <a:off x="2535" y="3200"/>
              <a:ext cx="0" cy="193"/>
            </a:xfrm>
            <a:prstGeom prst="line">
              <a:avLst/>
            </a:prstGeom>
            <a:noFill/>
            <a:ln w="28575">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36885" name="Group 145"/>
            <p:cNvGrpSpPr>
              <a:grpSpLocks/>
            </p:cNvGrpSpPr>
            <p:nvPr/>
          </p:nvGrpSpPr>
          <p:grpSpPr bwMode="auto">
            <a:xfrm>
              <a:off x="3301" y="2131"/>
              <a:ext cx="409" cy="1101"/>
              <a:chOff x="3179" y="2010"/>
              <a:chExt cx="409" cy="1101"/>
            </a:xfrm>
          </p:grpSpPr>
          <p:sp>
            <p:nvSpPr>
              <p:cNvPr id="36891" name="Text Box 135"/>
              <p:cNvSpPr txBox="1">
                <a:spLocks noChangeArrowheads="1"/>
              </p:cNvSpPr>
              <p:nvPr/>
            </p:nvSpPr>
            <p:spPr bwMode="auto">
              <a:xfrm>
                <a:off x="3179" y="2192"/>
                <a:ext cx="40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2000" dirty="0">
                    <a:solidFill>
                      <a:srgbClr val="000099"/>
                    </a:solidFill>
                    <a:latin typeface="黑体" pitchFamily="2" charset="-122"/>
                    <a:ea typeface="黑体" pitchFamily="2" charset="-122"/>
                  </a:rPr>
                  <a:t>ALU</a:t>
                </a:r>
              </a:p>
            </p:txBody>
          </p:sp>
          <p:sp>
            <p:nvSpPr>
              <p:cNvPr id="36892" name="Freeform 144"/>
              <p:cNvSpPr>
                <a:spLocks/>
              </p:cNvSpPr>
              <p:nvPr/>
            </p:nvSpPr>
            <p:spPr bwMode="auto">
              <a:xfrm>
                <a:off x="3179" y="2010"/>
                <a:ext cx="388" cy="1101"/>
              </a:xfrm>
              <a:custGeom>
                <a:avLst/>
                <a:gdLst>
                  <a:gd name="T0" fmla="*/ 3 w 393"/>
                  <a:gd name="T1" fmla="*/ 0 h 1092"/>
                  <a:gd name="T2" fmla="*/ 3 w 393"/>
                  <a:gd name="T3" fmla="*/ 113 h 1092"/>
                  <a:gd name="T4" fmla="*/ 137 w 393"/>
                  <a:gd name="T5" fmla="*/ 161 h 1092"/>
                  <a:gd name="T6" fmla="*/ 0 w 393"/>
                  <a:gd name="T7" fmla="*/ 206 h 1092"/>
                  <a:gd name="T8" fmla="*/ 0 w 393"/>
                  <a:gd name="T9" fmla="*/ 324 h 1092"/>
                  <a:gd name="T10" fmla="*/ 383 w 393"/>
                  <a:gd name="T11" fmla="*/ 232 h 1092"/>
                  <a:gd name="T12" fmla="*/ 383 w 393"/>
                  <a:gd name="T13" fmla="*/ 83 h 1092"/>
                  <a:gd name="T14" fmla="*/ 3 w 393"/>
                  <a:gd name="T15" fmla="*/ 0 h 1092"/>
                  <a:gd name="T16" fmla="*/ 0 60000 65536"/>
                  <a:gd name="T17" fmla="*/ 0 60000 65536"/>
                  <a:gd name="T18" fmla="*/ 0 60000 65536"/>
                  <a:gd name="T19" fmla="*/ 0 60000 65536"/>
                  <a:gd name="T20" fmla="*/ 0 60000 65536"/>
                  <a:gd name="T21" fmla="*/ 0 60000 65536"/>
                  <a:gd name="T22" fmla="*/ 0 60000 65536"/>
                  <a:gd name="T23" fmla="*/ 0 60000 65536"/>
                  <a:gd name="T24" fmla="*/ 0 w 393"/>
                  <a:gd name="T25" fmla="*/ 0 h 1092"/>
                  <a:gd name="T26" fmla="*/ 393 w 393"/>
                  <a:gd name="T27" fmla="*/ 1092 h 10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 h="1092">
                    <a:moveTo>
                      <a:pt x="3" y="0"/>
                    </a:moveTo>
                    <a:lnTo>
                      <a:pt x="3" y="381"/>
                    </a:lnTo>
                    <a:lnTo>
                      <a:pt x="141" y="546"/>
                    </a:lnTo>
                    <a:lnTo>
                      <a:pt x="0" y="693"/>
                    </a:lnTo>
                    <a:lnTo>
                      <a:pt x="0" y="1092"/>
                    </a:lnTo>
                    <a:lnTo>
                      <a:pt x="393" y="783"/>
                    </a:lnTo>
                    <a:lnTo>
                      <a:pt x="393" y="279"/>
                    </a:lnTo>
                    <a:lnTo>
                      <a:pt x="3" y="0"/>
                    </a:lnTo>
                    <a:close/>
                  </a:path>
                </a:pathLst>
              </a:custGeom>
              <a:noFill/>
              <a:ln w="28575"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36886" name="Freeform 146"/>
            <p:cNvSpPr>
              <a:spLocks/>
            </p:cNvSpPr>
            <p:nvPr/>
          </p:nvSpPr>
          <p:spPr bwMode="auto">
            <a:xfrm>
              <a:off x="3086" y="1971"/>
              <a:ext cx="200" cy="318"/>
            </a:xfrm>
            <a:custGeom>
              <a:avLst/>
              <a:gdLst>
                <a:gd name="T0" fmla="*/ 0 w 146"/>
                <a:gd name="T1" fmla="*/ 0 h 345"/>
                <a:gd name="T2" fmla="*/ 0 w 146"/>
                <a:gd name="T3" fmla="*/ 496 h 345"/>
                <a:gd name="T4" fmla="*/ 16382 w 146"/>
                <a:gd name="T5" fmla="*/ 496 h 345"/>
                <a:gd name="T6" fmla="*/ 0 60000 65536"/>
                <a:gd name="T7" fmla="*/ 0 60000 65536"/>
                <a:gd name="T8" fmla="*/ 0 60000 65536"/>
                <a:gd name="T9" fmla="*/ 0 w 146"/>
                <a:gd name="T10" fmla="*/ 0 h 345"/>
                <a:gd name="T11" fmla="*/ 146 w 146"/>
                <a:gd name="T12" fmla="*/ 345 h 345"/>
              </a:gdLst>
              <a:ahLst/>
              <a:cxnLst>
                <a:cxn ang="T6">
                  <a:pos x="T0" y="T1"/>
                </a:cxn>
                <a:cxn ang="T7">
                  <a:pos x="T2" y="T3"/>
                </a:cxn>
                <a:cxn ang="T8">
                  <a:pos x="T4" y="T5"/>
                </a:cxn>
              </a:cxnLst>
              <a:rect l="T9" t="T10" r="T11" b="T12"/>
              <a:pathLst>
                <a:path w="146" h="345">
                  <a:moveTo>
                    <a:pt x="0" y="0"/>
                  </a:moveTo>
                  <a:lnTo>
                    <a:pt x="0" y="345"/>
                  </a:lnTo>
                  <a:lnTo>
                    <a:pt x="146" y="345"/>
                  </a:ln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6887" name="Freeform 147"/>
            <p:cNvSpPr>
              <a:spLocks/>
            </p:cNvSpPr>
            <p:nvPr/>
          </p:nvSpPr>
          <p:spPr bwMode="auto">
            <a:xfrm flipV="1">
              <a:off x="3090" y="3035"/>
              <a:ext cx="211" cy="360"/>
            </a:xfrm>
            <a:custGeom>
              <a:avLst/>
              <a:gdLst>
                <a:gd name="T0" fmla="*/ 0 w 146"/>
                <a:gd name="T1" fmla="*/ 0 h 345"/>
                <a:gd name="T2" fmla="*/ 0 w 146"/>
                <a:gd name="T3" fmla="*/ 521 h 345"/>
                <a:gd name="T4" fmla="*/ 18234 w 146"/>
                <a:gd name="T5" fmla="*/ 521 h 345"/>
                <a:gd name="T6" fmla="*/ 0 60000 65536"/>
                <a:gd name="T7" fmla="*/ 0 60000 65536"/>
                <a:gd name="T8" fmla="*/ 0 60000 65536"/>
                <a:gd name="T9" fmla="*/ 0 w 146"/>
                <a:gd name="T10" fmla="*/ 0 h 345"/>
                <a:gd name="T11" fmla="*/ 146 w 146"/>
                <a:gd name="T12" fmla="*/ 345 h 345"/>
              </a:gdLst>
              <a:ahLst/>
              <a:cxnLst>
                <a:cxn ang="T6">
                  <a:pos x="T0" y="T1"/>
                </a:cxn>
                <a:cxn ang="T7">
                  <a:pos x="T2" y="T3"/>
                </a:cxn>
                <a:cxn ang="T8">
                  <a:pos x="T4" y="T5"/>
                </a:cxn>
              </a:cxnLst>
              <a:rect l="T9" t="T10" r="T11" b="T12"/>
              <a:pathLst>
                <a:path w="146" h="345">
                  <a:moveTo>
                    <a:pt x="0" y="0"/>
                  </a:moveTo>
                  <a:lnTo>
                    <a:pt x="0" y="345"/>
                  </a:lnTo>
                  <a:lnTo>
                    <a:pt x="146" y="345"/>
                  </a:ln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6888" name="Line 148"/>
            <p:cNvSpPr>
              <a:spLocks noChangeShapeType="1"/>
            </p:cNvSpPr>
            <p:nvPr/>
          </p:nvSpPr>
          <p:spPr bwMode="auto">
            <a:xfrm>
              <a:off x="4271" y="1985"/>
              <a:ext cx="0" cy="1383"/>
            </a:xfrm>
            <a:prstGeom prst="line">
              <a:avLst/>
            </a:prstGeom>
            <a:noFill/>
            <a:ln w="28575">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89" name="Text Box 149"/>
            <p:cNvSpPr txBox="1">
              <a:spLocks noChangeArrowheads="1"/>
            </p:cNvSpPr>
            <p:nvPr/>
          </p:nvSpPr>
          <p:spPr bwMode="auto">
            <a:xfrm>
              <a:off x="3983" y="2473"/>
              <a:ext cx="584" cy="279"/>
            </a:xfrm>
            <a:prstGeom prst="rect">
              <a:avLst/>
            </a:prstGeom>
            <a:solidFill>
              <a:srgbClr val="00FFFF"/>
            </a:solidFill>
            <a:ln w="28575" algn="ctr">
              <a:solidFill>
                <a:srgbClr val="000099"/>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缓冲器</a:t>
              </a:r>
            </a:p>
          </p:txBody>
        </p:sp>
        <p:sp>
          <p:nvSpPr>
            <p:cNvPr id="36890" name="Line 150"/>
            <p:cNvSpPr>
              <a:spLocks noChangeShapeType="1"/>
            </p:cNvSpPr>
            <p:nvPr/>
          </p:nvSpPr>
          <p:spPr bwMode="auto">
            <a:xfrm>
              <a:off x="3698" y="2621"/>
              <a:ext cx="273"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539750" y="51276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6</a:t>
            </a:r>
            <a:r>
              <a:rPr lang="en-US" altLang="en-US" dirty="0">
                <a:solidFill>
                  <a:srgbClr val="990000"/>
                </a:solidFill>
                <a:latin typeface="黑体" pitchFamily="2" charset="-122"/>
                <a:ea typeface="黑体" pitchFamily="2" charset="-122"/>
              </a:rPr>
              <a:t> CPU内部数据通路结构</a:t>
            </a:r>
            <a:endParaRPr lang="zh-CN" altLang="en-US">
              <a:solidFill>
                <a:srgbClr val="990000"/>
              </a:solidFill>
              <a:latin typeface="黑体" pitchFamily="2" charset="-122"/>
              <a:ea typeface="黑体" pitchFamily="2" charset="-122"/>
            </a:endParaRPr>
          </a:p>
        </p:txBody>
      </p:sp>
      <p:sp>
        <p:nvSpPr>
          <p:cNvPr id="37891" name="Text Box 13"/>
          <p:cNvSpPr txBox="1">
            <a:spLocks noChangeArrowheads="1"/>
          </p:cNvSpPr>
          <p:nvPr/>
        </p:nvSpPr>
        <p:spPr bwMode="auto">
          <a:xfrm>
            <a:off x="792163" y="1052513"/>
            <a:ext cx="4248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通常用总线的连接方式。</a:t>
            </a:r>
          </a:p>
        </p:txBody>
      </p:sp>
      <p:sp>
        <p:nvSpPr>
          <p:cNvPr id="37892" name="Text Box 14"/>
          <p:cNvSpPr txBox="1">
            <a:spLocks noChangeArrowheads="1"/>
          </p:cNvSpPr>
          <p:nvPr/>
        </p:nvSpPr>
        <p:spPr bwMode="auto">
          <a:xfrm>
            <a:off x="863600" y="1700213"/>
            <a:ext cx="4643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en-US" dirty="0">
                <a:latin typeface="黑体" pitchFamily="2" charset="-122"/>
                <a:ea typeface="黑体" pitchFamily="2" charset="-122"/>
              </a:rPr>
              <a:t>2) 多组内总线结构</a:t>
            </a:r>
            <a:endParaRPr lang="zh-CN" altLang="en-US">
              <a:latin typeface="黑体" pitchFamily="2" charset="-122"/>
              <a:ea typeface="黑体" pitchFamily="2" charset="-122"/>
            </a:endParaRPr>
          </a:p>
        </p:txBody>
      </p:sp>
      <p:sp>
        <p:nvSpPr>
          <p:cNvPr id="37893" name="Text Box 15"/>
          <p:cNvSpPr txBox="1">
            <a:spLocks noChangeArrowheads="1"/>
          </p:cNvSpPr>
          <p:nvPr/>
        </p:nvSpPr>
        <p:spPr bwMode="auto">
          <a:xfrm>
            <a:off x="1258888" y="2241550"/>
            <a:ext cx="64087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例：三总线结构</a:t>
            </a:r>
          </a:p>
        </p:txBody>
      </p:sp>
      <p:grpSp>
        <p:nvGrpSpPr>
          <p:cNvPr id="37894" name="Group 49"/>
          <p:cNvGrpSpPr>
            <a:grpSpLocks/>
          </p:cNvGrpSpPr>
          <p:nvPr/>
        </p:nvGrpSpPr>
        <p:grpSpPr bwMode="auto">
          <a:xfrm>
            <a:off x="5543550" y="476250"/>
            <a:ext cx="2413000" cy="1547813"/>
            <a:chOff x="3492" y="300"/>
            <a:chExt cx="1520" cy="975"/>
          </a:xfrm>
        </p:grpSpPr>
        <p:sp>
          <p:nvSpPr>
            <p:cNvPr id="37918" name="Text Box 50" descr="75%"/>
            <p:cNvSpPr txBox="1">
              <a:spLocks noChangeArrowheads="1"/>
            </p:cNvSpPr>
            <p:nvPr/>
          </p:nvSpPr>
          <p:spPr bwMode="auto">
            <a:xfrm>
              <a:off x="3492" y="300"/>
              <a:ext cx="1520" cy="97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chemeClr val="bg1"/>
                  </a:solidFill>
                  <a:latin typeface="黑体" pitchFamily="2" charset="-122"/>
                  <a:ea typeface="黑体" pitchFamily="2" charset="-122"/>
                </a:rPr>
                <a:t>CPU</a:t>
              </a:r>
            </a:p>
          </p:txBody>
        </p:sp>
        <p:sp>
          <p:nvSpPr>
            <p:cNvPr id="37919" name="Text Box 51"/>
            <p:cNvSpPr txBox="1">
              <a:spLocks noChangeArrowheads="1"/>
            </p:cNvSpPr>
            <p:nvPr/>
          </p:nvSpPr>
          <p:spPr bwMode="auto">
            <a:xfrm>
              <a:off x="3635" y="509"/>
              <a:ext cx="490" cy="27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7920" name="Text Box 52"/>
            <p:cNvSpPr txBox="1">
              <a:spLocks noChangeArrowheads="1"/>
            </p:cNvSpPr>
            <p:nvPr/>
          </p:nvSpPr>
          <p:spPr bwMode="auto">
            <a:xfrm>
              <a:off x="3655" y="568"/>
              <a:ext cx="4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7921" name="Text Box 53"/>
            <p:cNvSpPr txBox="1">
              <a:spLocks noChangeArrowheads="1"/>
            </p:cNvSpPr>
            <p:nvPr/>
          </p:nvSpPr>
          <p:spPr bwMode="auto">
            <a:xfrm>
              <a:off x="4357" y="509"/>
              <a:ext cx="489" cy="27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7922" name="Text Box 54"/>
            <p:cNvSpPr txBox="1">
              <a:spLocks noChangeArrowheads="1"/>
            </p:cNvSpPr>
            <p:nvPr/>
          </p:nvSpPr>
          <p:spPr bwMode="auto">
            <a:xfrm>
              <a:off x="4375" y="569"/>
              <a:ext cx="45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7923" name="Text Box 55"/>
            <p:cNvSpPr txBox="1">
              <a:spLocks noChangeArrowheads="1"/>
            </p:cNvSpPr>
            <p:nvPr/>
          </p:nvSpPr>
          <p:spPr bwMode="auto">
            <a:xfrm>
              <a:off x="4357" y="898"/>
              <a:ext cx="489" cy="27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7924" name="Text Box 56"/>
            <p:cNvSpPr txBox="1">
              <a:spLocks noChangeArrowheads="1"/>
            </p:cNvSpPr>
            <p:nvPr/>
          </p:nvSpPr>
          <p:spPr bwMode="auto">
            <a:xfrm>
              <a:off x="4375" y="960"/>
              <a:ext cx="4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37925" name="Text Box 57"/>
            <p:cNvSpPr txBox="1">
              <a:spLocks noChangeArrowheads="1"/>
            </p:cNvSpPr>
            <p:nvPr/>
          </p:nvSpPr>
          <p:spPr bwMode="auto">
            <a:xfrm>
              <a:off x="3639" y="897"/>
              <a:ext cx="490"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7926" name="Text Box 58"/>
            <p:cNvSpPr txBox="1">
              <a:spLocks noChangeArrowheads="1"/>
            </p:cNvSpPr>
            <p:nvPr/>
          </p:nvSpPr>
          <p:spPr bwMode="auto">
            <a:xfrm>
              <a:off x="3647" y="923"/>
              <a:ext cx="473" cy="23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grpSp>
        <p:nvGrpSpPr>
          <p:cNvPr id="2" name="组合 1"/>
          <p:cNvGrpSpPr/>
          <p:nvPr/>
        </p:nvGrpSpPr>
        <p:grpSpPr>
          <a:xfrm>
            <a:off x="2051050" y="2725738"/>
            <a:ext cx="5662613" cy="2755901"/>
            <a:chOff x="2051050" y="2725738"/>
            <a:chExt cx="5662613" cy="2755901"/>
          </a:xfrm>
        </p:grpSpPr>
        <p:sp>
          <p:nvSpPr>
            <p:cNvPr id="37896" name="Line 16"/>
            <p:cNvSpPr>
              <a:spLocks noChangeShapeType="1"/>
            </p:cNvSpPr>
            <p:nvPr/>
          </p:nvSpPr>
          <p:spPr bwMode="auto">
            <a:xfrm>
              <a:off x="2051050" y="3105151"/>
              <a:ext cx="55816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7" name="Line 25"/>
            <p:cNvSpPr>
              <a:spLocks noChangeShapeType="1"/>
            </p:cNvSpPr>
            <p:nvPr/>
          </p:nvSpPr>
          <p:spPr bwMode="auto">
            <a:xfrm>
              <a:off x="2051050" y="3429001"/>
              <a:ext cx="55816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8" name="Line 26"/>
            <p:cNvSpPr>
              <a:spLocks noChangeShapeType="1"/>
            </p:cNvSpPr>
            <p:nvPr/>
          </p:nvSpPr>
          <p:spPr bwMode="auto">
            <a:xfrm>
              <a:off x="2051050" y="5481638"/>
              <a:ext cx="55816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9" name="Text Box 63"/>
            <p:cNvSpPr txBox="1">
              <a:spLocks noChangeArrowheads="1"/>
            </p:cNvSpPr>
            <p:nvPr/>
          </p:nvSpPr>
          <p:spPr bwMode="auto">
            <a:xfrm>
              <a:off x="2165350" y="3783013"/>
              <a:ext cx="927100" cy="1212850"/>
            </a:xfrm>
            <a:prstGeom prst="rect">
              <a:avLst/>
            </a:prstGeom>
            <a:solidFill>
              <a:srgbClr val="00FFFF"/>
            </a:solidFill>
            <a:ln w="28575" algn="ctr">
              <a:solidFill>
                <a:srgbClr val="000099"/>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endParaRPr lang="zh-CN" altLang="en-US" sz="1800">
                <a:latin typeface="黑体" pitchFamily="2" charset="-122"/>
                <a:ea typeface="黑体" pitchFamily="2" charset="-122"/>
              </a:endParaRPr>
            </a:p>
            <a:p>
              <a:pPr algn="ctr" eaLnBrk="1" hangingPunct="1">
                <a:lnSpc>
                  <a:spcPct val="100000"/>
                </a:lnSpc>
                <a:spcBef>
                  <a:spcPct val="0"/>
                </a:spcBef>
              </a:pPr>
              <a:r>
                <a:rPr lang="zh-CN" altLang="en-US" sz="1800">
                  <a:latin typeface="黑体" pitchFamily="2" charset="-122"/>
                  <a:ea typeface="黑体" pitchFamily="2" charset="-122"/>
                </a:rPr>
                <a:t>通用</a:t>
              </a:r>
            </a:p>
            <a:p>
              <a:pPr algn="ctr" eaLnBrk="1" hangingPunct="1">
                <a:lnSpc>
                  <a:spcPct val="100000"/>
                </a:lnSpc>
                <a:spcBef>
                  <a:spcPct val="0"/>
                </a:spcBef>
              </a:pPr>
              <a:r>
                <a:rPr lang="zh-CN" altLang="en-US" sz="1800">
                  <a:latin typeface="黑体" pitchFamily="2" charset="-122"/>
                  <a:ea typeface="黑体" pitchFamily="2" charset="-122"/>
                </a:rPr>
                <a:t>寄存器</a:t>
              </a:r>
            </a:p>
          </p:txBody>
        </p:sp>
        <p:grpSp>
          <p:nvGrpSpPr>
            <p:cNvPr id="37900" name="Group 67"/>
            <p:cNvGrpSpPr>
              <a:grpSpLocks/>
            </p:cNvGrpSpPr>
            <p:nvPr/>
          </p:nvGrpSpPr>
          <p:grpSpPr bwMode="auto">
            <a:xfrm>
              <a:off x="3408363" y="4056063"/>
              <a:ext cx="1543050" cy="625475"/>
              <a:chOff x="2441" y="2555"/>
              <a:chExt cx="972" cy="394"/>
            </a:xfrm>
          </p:grpSpPr>
          <p:sp>
            <p:nvSpPr>
              <p:cNvPr id="37916" name="Text Box 65"/>
              <p:cNvSpPr txBox="1">
                <a:spLocks noChangeArrowheads="1"/>
              </p:cNvSpPr>
              <p:nvPr/>
            </p:nvSpPr>
            <p:spPr bwMode="auto">
              <a:xfrm>
                <a:off x="2730" y="2628"/>
                <a:ext cx="40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2000" dirty="0">
                    <a:solidFill>
                      <a:srgbClr val="000099"/>
                    </a:solidFill>
                    <a:latin typeface="黑体" pitchFamily="2" charset="-122"/>
                    <a:ea typeface="黑体" pitchFamily="2" charset="-122"/>
                  </a:rPr>
                  <a:t>ALU</a:t>
                </a:r>
              </a:p>
            </p:txBody>
          </p:sp>
          <p:sp>
            <p:nvSpPr>
              <p:cNvPr id="37917" name="Freeform 66"/>
              <p:cNvSpPr>
                <a:spLocks/>
              </p:cNvSpPr>
              <p:nvPr/>
            </p:nvSpPr>
            <p:spPr bwMode="auto">
              <a:xfrm rot="5400000">
                <a:off x="2730" y="2266"/>
                <a:ext cx="394" cy="972"/>
              </a:xfrm>
              <a:custGeom>
                <a:avLst/>
                <a:gdLst>
                  <a:gd name="T0" fmla="*/ 3 w 393"/>
                  <a:gd name="T1" fmla="*/ 0 h 1092"/>
                  <a:gd name="T2" fmla="*/ 3 w 393"/>
                  <a:gd name="T3" fmla="*/ 88 h 1092"/>
                  <a:gd name="T4" fmla="*/ 141 w 393"/>
                  <a:gd name="T5" fmla="*/ 126 h 1092"/>
                  <a:gd name="T6" fmla="*/ 0 w 393"/>
                  <a:gd name="T7" fmla="*/ 160 h 1092"/>
                  <a:gd name="T8" fmla="*/ 0 w 393"/>
                  <a:gd name="T9" fmla="*/ 252 h 1092"/>
                  <a:gd name="T10" fmla="*/ 395 w 393"/>
                  <a:gd name="T11" fmla="*/ 181 h 1092"/>
                  <a:gd name="T12" fmla="*/ 395 w 393"/>
                  <a:gd name="T13" fmla="*/ 64 h 1092"/>
                  <a:gd name="T14" fmla="*/ 3 w 393"/>
                  <a:gd name="T15" fmla="*/ 0 h 1092"/>
                  <a:gd name="T16" fmla="*/ 0 60000 65536"/>
                  <a:gd name="T17" fmla="*/ 0 60000 65536"/>
                  <a:gd name="T18" fmla="*/ 0 60000 65536"/>
                  <a:gd name="T19" fmla="*/ 0 60000 65536"/>
                  <a:gd name="T20" fmla="*/ 0 60000 65536"/>
                  <a:gd name="T21" fmla="*/ 0 60000 65536"/>
                  <a:gd name="T22" fmla="*/ 0 60000 65536"/>
                  <a:gd name="T23" fmla="*/ 0 60000 65536"/>
                  <a:gd name="T24" fmla="*/ 0 w 393"/>
                  <a:gd name="T25" fmla="*/ 0 h 1092"/>
                  <a:gd name="T26" fmla="*/ 393 w 393"/>
                  <a:gd name="T27" fmla="*/ 1092 h 10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 h="1092">
                    <a:moveTo>
                      <a:pt x="3" y="0"/>
                    </a:moveTo>
                    <a:lnTo>
                      <a:pt x="3" y="381"/>
                    </a:lnTo>
                    <a:lnTo>
                      <a:pt x="141" y="546"/>
                    </a:lnTo>
                    <a:lnTo>
                      <a:pt x="0" y="693"/>
                    </a:lnTo>
                    <a:lnTo>
                      <a:pt x="0" y="1092"/>
                    </a:lnTo>
                    <a:lnTo>
                      <a:pt x="393" y="783"/>
                    </a:lnTo>
                    <a:lnTo>
                      <a:pt x="393" y="279"/>
                    </a:lnTo>
                    <a:lnTo>
                      <a:pt x="3" y="0"/>
                    </a:lnTo>
                    <a:close/>
                  </a:path>
                </a:pathLst>
              </a:custGeom>
              <a:noFill/>
              <a:ln w="28575"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37901" name="Text Box 68"/>
            <p:cNvSpPr txBox="1">
              <a:spLocks noChangeArrowheads="1"/>
            </p:cNvSpPr>
            <p:nvPr/>
          </p:nvSpPr>
          <p:spPr bwMode="auto">
            <a:xfrm>
              <a:off x="5326063" y="3783013"/>
              <a:ext cx="927100" cy="1212850"/>
            </a:xfrm>
            <a:prstGeom prst="rect">
              <a:avLst/>
            </a:prstGeom>
            <a:solidFill>
              <a:srgbClr val="00FFFF"/>
            </a:solidFill>
            <a:ln w="28575" algn="ctr">
              <a:solidFill>
                <a:srgbClr val="000099"/>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endParaRPr lang="zh-CN" altLang="en-US" sz="1800">
                <a:latin typeface="黑体" pitchFamily="2" charset="-122"/>
                <a:ea typeface="黑体" pitchFamily="2" charset="-122"/>
              </a:endParaRPr>
            </a:p>
            <a:p>
              <a:pPr algn="ctr" eaLnBrk="1" hangingPunct="1">
                <a:lnSpc>
                  <a:spcPct val="100000"/>
                </a:lnSpc>
                <a:spcBef>
                  <a:spcPct val="0"/>
                </a:spcBef>
              </a:pPr>
              <a:r>
                <a:rPr lang="zh-CN" altLang="en-US" sz="1800">
                  <a:latin typeface="黑体" pitchFamily="2" charset="-122"/>
                  <a:ea typeface="黑体" pitchFamily="2" charset="-122"/>
                </a:rPr>
                <a:t>特殊</a:t>
              </a:r>
            </a:p>
            <a:p>
              <a:pPr algn="ctr" eaLnBrk="1" hangingPunct="1">
                <a:lnSpc>
                  <a:spcPct val="100000"/>
                </a:lnSpc>
                <a:spcBef>
                  <a:spcPct val="0"/>
                </a:spcBef>
              </a:pPr>
              <a:r>
                <a:rPr lang="zh-CN" altLang="en-US" sz="1800">
                  <a:latin typeface="黑体" pitchFamily="2" charset="-122"/>
                  <a:ea typeface="黑体" pitchFamily="2" charset="-122"/>
                </a:rPr>
                <a:t>寄存器</a:t>
              </a:r>
            </a:p>
          </p:txBody>
        </p:sp>
        <p:sp>
          <p:nvSpPr>
            <p:cNvPr id="37902" name="Text Box 69"/>
            <p:cNvSpPr txBox="1">
              <a:spLocks noChangeArrowheads="1"/>
            </p:cNvSpPr>
            <p:nvPr/>
          </p:nvSpPr>
          <p:spPr bwMode="auto">
            <a:xfrm>
              <a:off x="6554788" y="4129088"/>
              <a:ext cx="927100" cy="69215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latin typeface="黑体" pitchFamily="2" charset="-122"/>
                  <a:ea typeface="黑体" pitchFamily="2" charset="-122"/>
                </a:rPr>
                <a:t>总线</a:t>
              </a:r>
            </a:p>
            <a:p>
              <a:pPr algn="ctr" eaLnBrk="1" hangingPunct="1">
                <a:lnSpc>
                  <a:spcPct val="100000"/>
                </a:lnSpc>
                <a:spcBef>
                  <a:spcPct val="0"/>
                </a:spcBef>
              </a:pPr>
              <a:r>
                <a:rPr lang="zh-CN" altLang="en-US" sz="1800">
                  <a:latin typeface="黑体" pitchFamily="2" charset="-122"/>
                  <a:ea typeface="黑体" pitchFamily="2" charset="-122"/>
                </a:rPr>
                <a:t>旁路器</a:t>
              </a:r>
            </a:p>
          </p:txBody>
        </p:sp>
        <p:sp>
          <p:nvSpPr>
            <p:cNvPr id="37903" name="Line 70"/>
            <p:cNvSpPr>
              <a:spLocks noChangeShapeType="1"/>
            </p:cNvSpPr>
            <p:nvPr/>
          </p:nvSpPr>
          <p:spPr bwMode="auto">
            <a:xfrm>
              <a:off x="4176713" y="4679951"/>
              <a:ext cx="0" cy="80168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4" name="Line 71"/>
            <p:cNvSpPr>
              <a:spLocks noChangeShapeType="1"/>
            </p:cNvSpPr>
            <p:nvPr/>
          </p:nvSpPr>
          <p:spPr bwMode="auto">
            <a:xfrm>
              <a:off x="7027863" y="4811713"/>
              <a:ext cx="0" cy="6604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5" name="Line 72"/>
            <p:cNvSpPr>
              <a:spLocks noChangeShapeType="1"/>
            </p:cNvSpPr>
            <p:nvPr/>
          </p:nvSpPr>
          <p:spPr bwMode="auto">
            <a:xfrm>
              <a:off x="5816600" y="4991101"/>
              <a:ext cx="0" cy="481013"/>
            </a:xfrm>
            <a:prstGeom prst="line">
              <a:avLst/>
            </a:prstGeom>
            <a:noFill/>
            <a:ln w="28575">
              <a:solidFill>
                <a:srgbClr val="000099"/>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6" name="Line 73"/>
            <p:cNvSpPr>
              <a:spLocks noChangeShapeType="1"/>
            </p:cNvSpPr>
            <p:nvPr/>
          </p:nvSpPr>
          <p:spPr bwMode="auto">
            <a:xfrm>
              <a:off x="4613424" y="3073400"/>
              <a:ext cx="0" cy="9864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7" name="Line 74"/>
            <p:cNvSpPr>
              <a:spLocks noChangeShapeType="1"/>
            </p:cNvSpPr>
            <p:nvPr/>
          </p:nvSpPr>
          <p:spPr bwMode="auto">
            <a:xfrm>
              <a:off x="7027863" y="3429001"/>
              <a:ext cx="4763" cy="70008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8" name="Line 75"/>
            <p:cNvSpPr>
              <a:spLocks noChangeShapeType="1"/>
            </p:cNvSpPr>
            <p:nvPr/>
          </p:nvSpPr>
          <p:spPr bwMode="auto">
            <a:xfrm>
              <a:off x="3654425" y="3429001"/>
              <a:ext cx="0" cy="6270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9" name="Line 76"/>
            <p:cNvSpPr>
              <a:spLocks noChangeShapeType="1"/>
            </p:cNvSpPr>
            <p:nvPr/>
          </p:nvSpPr>
          <p:spPr bwMode="auto">
            <a:xfrm>
              <a:off x="2463800" y="3429001"/>
              <a:ext cx="0" cy="354013"/>
            </a:xfrm>
            <a:prstGeom prst="line">
              <a:avLst/>
            </a:prstGeom>
            <a:noFill/>
            <a:ln w="28575">
              <a:solidFill>
                <a:srgbClr val="000099"/>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0" name="Line 77"/>
            <p:cNvSpPr>
              <a:spLocks noChangeShapeType="1"/>
            </p:cNvSpPr>
            <p:nvPr/>
          </p:nvSpPr>
          <p:spPr bwMode="auto">
            <a:xfrm>
              <a:off x="2617788" y="4991101"/>
              <a:ext cx="0" cy="481013"/>
            </a:xfrm>
            <a:prstGeom prst="line">
              <a:avLst/>
            </a:prstGeom>
            <a:noFill/>
            <a:ln w="28575">
              <a:solidFill>
                <a:srgbClr val="000099"/>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1" name="Line 78"/>
            <p:cNvSpPr>
              <a:spLocks noChangeShapeType="1"/>
            </p:cNvSpPr>
            <p:nvPr/>
          </p:nvSpPr>
          <p:spPr bwMode="auto">
            <a:xfrm>
              <a:off x="2811463" y="3105151"/>
              <a:ext cx="0" cy="711200"/>
            </a:xfrm>
            <a:prstGeom prst="line">
              <a:avLst/>
            </a:prstGeom>
            <a:noFill/>
            <a:ln w="28575">
              <a:solidFill>
                <a:srgbClr val="000099"/>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2" name="Line 79"/>
            <p:cNvSpPr>
              <a:spLocks noChangeShapeType="1"/>
            </p:cNvSpPr>
            <p:nvPr/>
          </p:nvSpPr>
          <p:spPr bwMode="auto">
            <a:xfrm>
              <a:off x="5805488" y="3462338"/>
              <a:ext cx="0" cy="354013"/>
            </a:xfrm>
            <a:prstGeom prst="line">
              <a:avLst/>
            </a:prstGeom>
            <a:noFill/>
            <a:ln w="28575">
              <a:solidFill>
                <a:srgbClr val="000099"/>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3" name="Rectangle 80"/>
            <p:cNvSpPr>
              <a:spLocks noChangeArrowheads="1"/>
            </p:cNvSpPr>
            <p:nvPr/>
          </p:nvSpPr>
          <p:spPr bwMode="auto">
            <a:xfrm>
              <a:off x="7088188" y="2725738"/>
              <a:ext cx="5826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a:solidFill>
                    <a:srgbClr val="000099"/>
                  </a:solidFill>
                  <a:latin typeface="黑体" pitchFamily="2" charset="-122"/>
                  <a:ea typeface="黑体" pitchFamily="2" charset="-122"/>
                </a:rPr>
                <a:t>总线</a:t>
              </a:r>
              <a:r>
                <a:rPr lang="en-US" altLang="zh-CN" sz="1800" dirty="0">
                  <a:solidFill>
                    <a:srgbClr val="000099"/>
                  </a:solidFill>
                  <a:latin typeface="黑体" pitchFamily="2" charset="-122"/>
                  <a:ea typeface="黑体" pitchFamily="2" charset="-122"/>
                </a:rPr>
                <a:t>1</a:t>
              </a:r>
              <a:endParaRPr lang="en-US" altLang="zh-CN" dirty="0">
                <a:solidFill>
                  <a:srgbClr val="000099"/>
                </a:solidFill>
                <a:latin typeface="黑体" pitchFamily="2" charset="-122"/>
                <a:ea typeface="黑体" pitchFamily="2" charset="-122"/>
              </a:endParaRPr>
            </a:p>
          </p:txBody>
        </p:sp>
        <p:sp>
          <p:nvSpPr>
            <p:cNvPr id="37914" name="Rectangle 81"/>
            <p:cNvSpPr>
              <a:spLocks noChangeArrowheads="1"/>
            </p:cNvSpPr>
            <p:nvPr/>
          </p:nvSpPr>
          <p:spPr bwMode="auto">
            <a:xfrm>
              <a:off x="7088188" y="3073401"/>
              <a:ext cx="5826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a:solidFill>
                    <a:srgbClr val="000099"/>
                  </a:solidFill>
                  <a:latin typeface="黑体" pitchFamily="2" charset="-122"/>
                  <a:ea typeface="黑体" pitchFamily="2" charset="-122"/>
                </a:rPr>
                <a:t>总线</a:t>
              </a:r>
              <a:r>
                <a:rPr lang="en-US" altLang="zh-CN" sz="1800" dirty="0">
                  <a:solidFill>
                    <a:srgbClr val="000099"/>
                  </a:solidFill>
                  <a:latin typeface="黑体" pitchFamily="2" charset="-122"/>
                  <a:ea typeface="黑体" pitchFamily="2" charset="-122"/>
                </a:rPr>
                <a:t>2</a:t>
              </a:r>
              <a:endParaRPr lang="en-US" altLang="zh-CN" dirty="0">
                <a:solidFill>
                  <a:srgbClr val="000099"/>
                </a:solidFill>
                <a:latin typeface="黑体" pitchFamily="2" charset="-122"/>
                <a:ea typeface="黑体" pitchFamily="2" charset="-122"/>
              </a:endParaRPr>
            </a:p>
          </p:txBody>
        </p:sp>
        <p:sp>
          <p:nvSpPr>
            <p:cNvPr id="37915" name="Rectangle 82"/>
            <p:cNvSpPr>
              <a:spLocks noChangeArrowheads="1"/>
            </p:cNvSpPr>
            <p:nvPr/>
          </p:nvSpPr>
          <p:spPr bwMode="auto">
            <a:xfrm>
              <a:off x="7131050" y="5086351"/>
              <a:ext cx="5826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a:solidFill>
                    <a:srgbClr val="000099"/>
                  </a:solidFill>
                  <a:latin typeface="黑体" pitchFamily="2" charset="-122"/>
                  <a:ea typeface="黑体" pitchFamily="2" charset="-122"/>
                </a:rPr>
                <a:t>总线</a:t>
              </a:r>
              <a:r>
                <a:rPr lang="en-US" altLang="zh-CN" sz="1800" dirty="0">
                  <a:solidFill>
                    <a:srgbClr val="000099"/>
                  </a:solidFill>
                  <a:latin typeface="黑体" pitchFamily="2" charset="-122"/>
                  <a:ea typeface="黑体" pitchFamily="2" charset="-122"/>
                </a:rPr>
                <a:t>3</a:t>
              </a:r>
              <a:endParaRPr lang="en-US" altLang="zh-CN" dirty="0">
                <a:solidFill>
                  <a:srgbClr val="000099"/>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539750" y="51276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6</a:t>
            </a:r>
            <a:r>
              <a:rPr lang="en-US" altLang="en-US" dirty="0">
                <a:solidFill>
                  <a:srgbClr val="990000"/>
                </a:solidFill>
                <a:latin typeface="黑体" pitchFamily="2" charset="-122"/>
                <a:ea typeface="黑体" pitchFamily="2" charset="-122"/>
              </a:rPr>
              <a:t> CPU内部数据通路结构</a:t>
            </a:r>
            <a:endParaRPr lang="zh-CN" altLang="en-US">
              <a:solidFill>
                <a:srgbClr val="990000"/>
              </a:solidFill>
              <a:latin typeface="黑体" pitchFamily="2" charset="-122"/>
              <a:ea typeface="黑体" pitchFamily="2" charset="-122"/>
            </a:endParaRPr>
          </a:p>
        </p:txBody>
      </p:sp>
      <p:sp>
        <p:nvSpPr>
          <p:cNvPr id="38915" name="Text Box 14"/>
          <p:cNvSpPr txBox="1">
            <a:spLocks noChangeArrowheads="1"/>
          </p:cNvSpPr>
          <p:nvPr/>
        </p:nvSpPr>
        <p:spPr bwMode="auto">
          <a:xfrm>
            <a:off x="792163" y="1052513"/>
            <a:ext cx="4248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通常用总线的连接方式。</a:t>
            </a:r>
          </a:p>
        </p:txBody>
      </p:sp>
      <p:sp>
        <p:nvSpPr>
          <p:cNvPr id="38916" name="Text Box 15"/>
          <p:cNvSpPr txBox="1">
            <a:spLocks noChangeArrowheads="1"/>
          </p:cNvSpPr>
          <p:nvPr/>
        </p:nvSpPr>
        <p:spPr bwMode="auto">
          <a:xfrm>
            <a:off x="863600" y="1700213"/>
            <a:ext cx="4643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en-US" dirty="0">
                <a:latin typeface="黑体" pitchFamily="2" charset="-122"/>
                <a:ea typeface="黑体" pitchFamily="2" charset="-122"/>
              </a:rPr>
              <a:t>2) 多组内总线结构</a:t>
            </a:r>
            <a:endParaRPr lang="zh-CN" altLang="en-US">
              <a:latin typeface="黑体" pitchFamily="2" charset="-122"/>
              <a:ea typeface="黑体" pitchFamily="2" charset="-122"/>
            </a:endParaRPr>
          </a:p>
        </p:txBody>
      </p:sp>
      <p:sp>
        <p:nvSpPr>
          <p:cNvPr id="38917" name="Text Box 16"/>
          <p:cNvSpPr txBox="1">
            <a:spLocks noChangeArrowheads="1"/>
          </p:cNvSpPr>
          <p:nvPr/>
        </p:nvSpPr>
        <p:spPr bwMode="auto">
          <a:xfrm>
            <a:off x="1258888" y="2241550"/>
            <a:ext cx="64087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例：</a:t>
            </a:r>
            <a:r>
              <a:rPr lang="en-US" altLang="zh-CN" dirty="0">
                <a:latin typeface="黑体" pitchFamily="2" charset="-122"/>
                <a:ea typeface="黑体" pitchFamily="2" charset="-122"/>
              </a:rPr>
              <a:t>Intel80386 </a:t>
            </a:r>
            <a:r>
              <a:rPr lang="zh-CN" altLang="en-US">
                <a:latin typeface="黑体" pitchFamily="2" charset="-122"/>
                <a:ea typeface="黑体" pitchFamily="2" charset="-122"/>
              </a:rPr>
              <a:t>的多组、多种内部总线。 </a:t>
            </a:r>
          </a:p>
        </p:txBody>
      </p:sp>
      <p:pic>
        <p:nvPicPr>
          <p:cNvPr id="38918" name="Picture 20" descr="386处理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3141663"/>
            <a:ext cx="6877050"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9" name="Group 41"/>
          <p:cNvGrpSpPr>
            <a:grpSpLocks/>
          </p:cNvGrpSpPr>
          <p:nvPr/>
        </p:nvGrpSpPr>
        <p:grpSpPr bwMode="auto">
          <a:xfrm>
            <a:off x="5543550" y="476250"/>
            <a:ext cx="2413000" cy="1547813"/>
            <a:chOff x="3492" y="300"/>
            <a:chExt cx="1520" cy="975"/>
          </a:xfrm>
        </p:grpSpPr>
        <p:sp>
          <p:nvSpPr>
            <p:cNvPr id="38920" name="Text Box 42" descr="75%"/>
            <p:cNvSpPr txBox="1">
              <a:spLocks noChangeArrowheads="1"/>
            </p:cNvSpPr>
            <p:nvPr/>
          </p:nvSpPr>
          <p:spPr bwMode="auto">
            <a:xfrm>
              <a:off x="3492" y="300"/>
              <a:ext cx="1520" cy="975"/>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2000" dirty="0">
                  <a:solidFill>
                    <a:schemeClr val="bg1"/>
                  </a:solidFill>
                  <a:latin typeface="黑体" pitchFamily="2" charset="-122"/>
                  <a:ea typeface="黑体" pitchFamily="2" charset="-122"/>
                </a:rPr>
                <a:t>CPU</a:t>
              </a:r>
            </a:p>
          </p:txBody>
        </p:sp>
        <p:sp>
          <p:nvSpPr>
            <p:cNvPr id="38921" name="Text Box 43"/>
            <p:cNvSpPr txBox="1">
              <a:spLocks noChangeArrowheads="1"/>
            </p:cNvSpPr>
            <p:nvPr/>
          </p:nvSpPr>
          <p:spPr bwMode="auto">
            <a:xfrm>
              <a:off x="3635" y="509"/>
              <a:ext cx="490" cy="273"/>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sz="2000">
                <a:solidFill>
                  <a:srgbClr val="000099"/>
                </a:solidFill>
                <a:latin typeface="黑体" pitchFamily="2" charset="-122"/>
                <a:ea typeface="黑体" pitchFamily="2" charset="-122"/>
              </a:endParaRPr>
            </a:p>
          </p:txBody>
        </p:sp>
        <p:sp>
          <p:nvSpPr>
            <p:cNvPr id="38922" name="Text Box 44"/>
            <p:cNvSpPr txBox="1">
              <a:spLocks noChangeArrowheads="1"/>
            </p:cNvSpPr>
            <p:nvPr/>
          </p:nvSpPr>
          <p:spPr bwMode="auto">
            <a:xfrm>
              <a:off x="3655" y="568"/>
              <a:ext cx="4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ALU</a:t>
              </a:r>
            </a:p>
          </p:txBody>
        </p:sp>
        <p:sp>
          <p:nvSpPr>
            <p:cNvPr id="38923" name="Text Box 45"/>
            <p:cNvSpPr txBox="1">
              <a:spLocks noChangeArrowheads="1"/>
            </p:cNvSpPr>
            <p:nvPr/>
          </p:nvSpPr>
          <p:spPr bwMode="auto">
            <a:xfrm>
              <a:off x="4357" y="509"/>
              <a:ext cx="489" cy="276"/>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8924" name="Text Box 46"/>
            <p:cNvSpPr txBox="1">
              <a:spLocks noChangeArrowheads="1"/>
            </p:cNvSpPr>
            <p:nvPr/>
          </p:nvSpPr>
          <p:spPr bwMode="auto">
            <a:xfrm>
              <a:off x="4375" y="569"/>
              <a:ext cx="45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寄存器</a:t>
              </a:r>
            </a:p>
          </p:txBody>
        </p:sp>
        <p:sp>
          <p:nvSpPr>
            <p:cNvPr id="38925" name="Text Box 47"/>
            <p:cNvSpPr txBox="1">
              <a:spLocks noChangeArrowheads="1"/>
            </p:cNvSpPr>
            <p:nvPr/>
          </p:nvSpPr>
          <p:spPr bwMode="auto">
            <a:xfrm>
              <a:off x="4357" y="898"/>
              <a:ext cx="489" cy="275"/>
            </a:xfrm>
            <a:prstGeom prst="rect">
              <a:avLst/>
            </a:prstGeom>
            <a:solidFill>
              <a:schemeClr val="bg1"/>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8926" name="Text Box 48"/>
            <p:cNvSpPr txBox="1">
              <a:spLocks noChangeArrowheads="1"/>
            </p:cNvSpPr>
            <p:nvPr/>
          </p:nvSpPr>
          <p:spPr bwMode="auto">
            <a:xfrm>
              <a:off x="4375" y="960"/>
              <a:ext cx="4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2000" dirty="0">
                  <a:solidFill>
                    <a:srgbClr val="000099"/>
                  </a:solidFill>
                  <a:latin typeface="黑体" pitchFamily="2" charset="-122"/>
                  <a:ea typeface="黑体" pitchFamily="2" charset="-122"/>
                </a:rPr>
                <a:t>CU</a:t>
              </a:r>
            </a:p>
          </p:txBody>
        </p:sp>
        <p:sp>
          <p:nvSpPr>
            <p:cNvPr id="38927" name="Text Box 49"/>
            <p:cNvSpPr txBox="1">
              <a:spLocks noChangeArrowheads="1"/>
            </p:cNvSpPr>
            <p:nvPr/>
          </p:nvSpPr>
          <p:spPr bwMode="auto">
            <a:xfrm>
              <a:off x="3639" y="897"/>
              <a:ext cx="490" cy="2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endParaRPr lang="zh-CN" altLang="en-US">
                <a:solidFill>
                  <a:srgbClr val="000099"/>
                </a:solidFill>
                <a:latin typeface="黑体" pitchFamily="2" charset="-122"/>
                <a:ea typeface="黑体" pitchFamily="2" charset="-122"/>
              </a:endParaRPr>
            </a:p>
          </p:txBody>
        </p:sp>
        <p:sp>
          <p:nvSpPr>
            <p:cNvPr id="38928" name="Text Box 50"/>
            <p:cNvSpPr txBox="1">
              <a:spLocks noChangeArrowheads="1"/>
            </p:cNvSpPr>
            <p:nvPr/>
          </p:nvSpPr>
          <p:spPr bwMode="auto">
            <a:xfrm>
              <a:off x="3647" y="923"/>
              <a:ext cx="473" cy="23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800">
                  <a:solidFill>
                    <a:srgbClr val="000099"/>
                  </a:solidFill>
                  <a:latin typeface="黑体" pitchFamily="2" charset="-122"/>
                  <a:ea typeface="黑体" pitchFamily="2" charset="-122"/>
                </a:rPr>
                <a:t>中断</a:t>
              </a:r>
            </a:p>
            <a:p>
              <a:pPr algn="ctr" eaLnBrk="1" hangingPunct="1">
                <a:lnSpc>
                  <a:spcPct val="80000"/>
                </a:lnSpc>
                <a:spcBef>
                  <a:spcPct val="0"/>
                </a:spcBef>
              </a:pPr>
              <a:r>
                <a:rPr lang="zh-CN" altLang="en-US" sz="1800">
                  <a:solidFill>
                    <a:srgbClr val="000099"/>
                  </a:solidFill>
                  <a:latin typeface="黑体" pitchFamily="2" charset="-122"/>
                  <a:ea typeface="黑体" pitchFamily="2" charset="-122"/>
                </a:rPr>
                <a:t>系统</a:t>
              </a:r>
            </a:p>
          </p:txBody>
        </p:sp>
      </p:gr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1008063" y="1052513"/>
            <a:ext cx="781208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latin typeface="黑体" pitchFamily="2" charset="-122"/>
                <a:ea typeface="黑体" pitchFamily="2" charset="-122"/>
              </a:rPr>
              <a:t>1.</a:t>
            </a:r>
            <a:r>
              <a:rPr lang="zh-CN" altLang="en-US" dirty="0">
                <a:latin typeface="黑体" pitchFamily="2" charset="-122"/>
                <a:ea typeface="黑体" pitchFamily="2" charset="-122"/>
              </a:rPr>
              <a:t>字长</a:t>
            </a:r>
          </a:p>
          <a:p>
            <a:pPr>
              <a:spcBef>
                <a:spcPct val="0"/>
              </a:spcBef>
            </a:pPr>
            <a:r>
              <a:rPr lang="en-US" altLang="zh-CN" dirty="0">
                <a:latin typeface="黑体" pitchFamily="2" charset="-122"/>
                <a:ea typeface="黑体" pitchFamily="2" charset="-122"/>
              </a:rPr>
              <a:t>2.</a:t>
            </a:r>
            <a:r>
              <a:rPr lang="zh-CN" altLang="en-US" dirty="0">
                <a:latin typeface="黑体" pitchFamily="2" charset="-122"/>
                <a:ea typeface="黑体" pitchFamily="2" charset="-122"/>
              </a:rPr>
              <a:t>内部工作频率</a:t>
            </a:r>
          </a:p>
          <a:p>
            <a:pPr>
              <a:spcBef>
                <a:spcPct val="0"/>
              </a:spcBef>
            </a:pPr>
            <a:r>
              <a:rPr lang="en-US" altLang="zh-CN" dirty="0">
                <a:latin typeface="黑体" pitchFamily="2" charset="-122"/>
                <a:ea typeface="黑体" pitchFamily="2" charset="-122"/>
              </a:rPr>
              <a:t>3.</a:t>
            </a:r>
            <a:r>
              <a:rPr lang="zh-CN" altLang="en-US" dirty="0">
                <a:latin typeface="黑体" pitchFamily="2" charset="-122"/>
                <a:ea typeface="黑体" pitchFamily="2" charset="-122"/>
              </a:rPr>
              <a:t>外部工作频率</a:t>
            </a:r>
          </a:p>
          <a:p>
            <a:pPr>
              <a:spcBef>
                <a:spcPct val="0"/>
              </a:spcBef>
            </a:pPr>
            <a:r>
              <a:rPr lang="zh-CN" altLang="en-US" dirty="0">
                <a:latin typeface="黑体" pitchFamily="2" charset="-122"/>
                <a:ea typeface="黑体" pitchFamily="2" charset="-122"/>
              </a:rPr>
              <a:t>  </a:t>
            </a:r>
            <a:r>
              <a:rPr lang="zh-CN" altLang="en-US" dirty="0" smtClean="0">
                <a:latin typeface="黑体" pitchFamily="2" charset="-122"/>
                <a:ea typeface="黑体" pitchFamily="2" charset="-122"/>
              </a:rPr>
              <a:t>主板为</a:t>
            </a:r>
            <a:r>
              <a:rPr lang="en-US" altLang="zh-CN" dirty="0" smtClean="0">
                <a:latin typeface="黑体" pitchFamily="2" charset="-122"/>
                <a:ea typeface="黑体" pitchFamily="2" charset="-122"/>
              </a:rPr>
              <a:t>CPU</a:t>
            </a:r>
            <a:r>
              <a:rPr lang="zh-CN" altLang="en-US" dirty="0" smtClean="0">
                <a:latin typeface="黑体" pitchFamily="2" charset="-122"/>
                <a:ea typeface="黑体" pitchFamily="2" charset="-122"/>
              </a:rPr>
              <a:t>提供的基准频率。</a:t>
            </a:r>
            <a:endParaRPr lang="zh-CN" altLang="en-US" dirty="0">
              <a:latin typeface="黑体" pitchFamily="2" charset="-122"/>
              <a:ea typeface="黑体" pitchFamily="2" charset="-122"/>
            </a:endParaRPr>
          </a:p>
          <a:p>
            <a:pPr>
              <a:spcBef>
                <a:spcPct val="0"/>
              </a:spcBef>
            </a:pPr>
            <a:r>
              <a:rPr lang="zh-CN" altLang="en-US" dirty="0">
                <a:latin typeface="黑体" pitchFamily="2" charset="-122"/>
                <a:ea typeface="黑体" pitchFamily="2" charset="-122"/>
              </a:rPr>
              <a:t>      内频</a:t>
            </a:r>
            <a:r>
              <a:rPr lang="en-US" altLang="zh-CN" dirty="0">
                <a:latin typeface="黑体" pitchFamily="2" charset="-122"/>
                <a:ea typeface="黑体" pitchFamily="2" charset="-122"/>
              </a:rPr>
              <a:t>=</a:t>
            </a:r>
            <a:r>
              <a:rPr lang="zh-CN" altLang="en-US" dirty="0">
                <a:latin typeface="黑体" pitchFamily="2" charset="-122"/>
                <a:ea typeface="黑体" pitchFamily="2" charset="-122"/>
              </a:rPr>
              <a:t>外频</a:t>
            </a:r>
            <a:r>
              <a:rPr lang="en-US" altLang="zh-CN" dirty="0">
                <a:latin typeface="黑体" pitchFamily="2" charset="-122"/>
                <a:ea typeface="黑体" pitchFamily="2" charset="-122"/>
              </a:rPr>
              <a:t>×</a:t>
            </a:r>
            <a:r>
              <a:rPr lang="zh-CN" altLang="en-US" dirty="0" smtClean="0">
                <a:latin typeface="黑体" pitchFamily="2" charset="-122"/>
                <a:ea typeface="黑体" pitchFamily="2" charset="-122"/>
              </a:rPr>
              <a:t>倍频   </a:t>
            </a:r>
            <a:r>
              <a:rPr lang="zh-CN" altLang="en-US" sz="2000" dirty="0" smtClean="0">
                <a:solidFill>
                  <a:srgbClr val="008000"/>
                </a:solidFill>
                <a:latin typeface="黑体" pitchFamily="2" charset="-122"/>
                <a:ea typeface="黑体" pitchFamily="2" charset="-122"/>
              </a:rPr>
              <a:t>例如，</a:t>
            </a:r>
            <a:r>
              <a:rPr lang="en-US" altLang="zh-CN" sz="2000" dirty="0" smtClean="0">
                <a:solidFill>
                  <a:srgbClr val="008000"/>
                </a:solidFill>
                <a:latin typeface="黑体" pitchFamily="2" charset="-122"/>
                <a:ea typeface="黑体" pitchFamily="2" charset="-122"/>
              </a:rPr>
              <a:t>Intel Core i7</a:t>
            </a:r>
            <a:r>
              <a:rPr lang="zh-CN" altLang="en-US" sz="2000" dirty="0" smtClean="0">
                <a:solidFill>
                  <a:srgbClr val="008000"/>
                </a:solidFill>
                <a:latin typeface="黑体" pitchFamily="2" charset="-122"/>
                <a:ea typeface="黑体" pitchFamily="2" charset="-122"/>
              </a:rPr>
              <a:t>的倍频为</a:t>
            </a:r>
            <a:r>
              <a:rPr lang="en-US" altLang="zh-CN" sz="2000" dirty="0" smtClean="0">
                <a:solidFill>
                  <a:srgbClr val="008000"/>
                </a:solidFill>
                <a:latin typeface="黑体" pitchFamily="2" charset="-122"/>
                <a:ea typeface="黑体" pitchFamily="2" charset="-122"/>
              </a:rPr>
              <a:t>34</a:t>
            </a:r>
            <a:endParaRPr lang="zh-CN" altLang="en-US" dirty="0">
              <a:solidFill>
                <a:srgbClr val="008000"/>
              </a:solidFill>
              <a:latin typeface="黑体" pitchFamily="2" charset="-122"/>
              <a:ea typeface="黑体" pitchFamily="2" charset="-122"/>
            </a:endParaRPr>
          </a:p>
          <a:p>
            <a:pPr>
              <a:spcBef>
                <a:spcPct val="0"/>
              </a:spcBef>
            </a:pP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前端总线频率</a:t>
            </a:r>
            <a:endParaRPr lang="en-US" altLang="zh-CN" dirty="0" smtClean="0">
              <a:latin typeface="黑体" pitchFamily="2" charset="-122"/>
              <a:ea typeface="黑体" pitchFamily="2" charset="-122"/>
            </a:endParaRPr>
          </a:p>
          <a:p>
            <a:pPr>
              <a:spcBef>
                <a:spcPct val="0"/>
              </a:spcBef>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早期与外频相同，目前微机中是外频的几倍。</a:t>
            </a:r>
            <a:endParaRPr lang="en-US" altLang="zh-CN" dirty="0" smtClean="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前端总线（</a:t>
            </a:r>
            <a:r>
              <a:rPr lang="en-US" altLang="zh-CN" dirty="0" smtClean="0">
                <a:latin typeface="黑体" pitchFamily="2" charset="-122"/>
                <a:ea typeface="黑体" pitchFamily="2" charset="-122"/>
              </a:rPr>
              <a:t>FSB—Front Side Bus</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连接内存、显卡等，是</a:t>
            </a:r>
            <a:r>
              <a:rPr lang="en-US" altLang="zh-CN" dirty="0" smtClean="0">
                <a:latin typeface="黑体" pitchFamily="2" charset="-122"/>
                <a:ea typeface="黑体" pitchFamily="2" charset="-122"/>
              </a:rPr>
              <a:t>CPU</a:t>
            </a:r>
            <a:r>
              <a:rPr lang="zh-CN" altLang="en-US" dirty="0" smtClean="0">
                <a:latin typeface="黑体" pitchFamily="2" charset="-122"/>
                <a:ea typeface="黑体" pitchFamily="2" charset="-122"/>
              </a:rPr>
              <a:t>与外界交换</a:t>
            </a:r>
            <a:r>
              <a:rPr lang="zh-CN" altLang="en-US" dirty="0">
                <a:latin typeface="黑体" pitchFamily="2" charset="-122"/>
                <a:ea typeface="黑体" pitchFamily="2" charset="-122"/>
              </a:rPr>
              <a:t>数据的主要</a:t>
            </a:r>
            <a:r>
              <a:rPr lang="zh-CN" altLang="en-US" dirty="0" smtClean="0">
                <a:latin typeface="黑体" pitchFamily="2" charset="-122"/>
                <a:ea typeface="黑体" pitchFamily="2" charset="-122"/>
              </a:rPr>
              <a:t>通道。</a:t>
            </a:r>
            <a:endParaRPr lang="en-US" altLang="zh-CN" dirty="0" smtClean="0">
              <a:latin typeface="黑体" pitchFamily="2" charset="-122"/>
              <a:ea typeface="黑体" pitchFamily="2" charset="-122"/>
            </a:endParaRPr>
          </a:p>
          <a:p>
            <a:pPr>
              <a:spcBef>
                <a:spcPct val="0"/>
              </a:spcBef>
            </a:pPr>
            <a:endParaRPr lang="zh-CN" altLang="en-US" dirty="0">
              <a:latin typeface="黑体" pitchFamily="2" charset="-122"/>
              <a:ea typeface="黑体" pitchFamily="2" charset="-122"/>
            </a:endParaRPr>
          </a:p>
        </p:txBody>
      </p:sp>
      <p:sp>
        <p:nvSpPr>
          <p:cNvPr id="39939" name="Rectangle 4"/>
          <p:cNvSpPr>
            <a:spLocks noChangeArrowheads="1"/>
          </p:cNvSpPr>
          <p:nvPr/>
        </p:nvSpPr>
        <p:spPr bwMode="auto">
          <a:xfrm>
            <a:off x="539750" y="512763"/>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7</a:t>
            </a:r>
            <a:r>
              <a:rPr lang="en-US"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CPU</a:t>
            </a:r>
            <a:r>
              <a:rPr lang="zh-CN" altLang="en-US">
                <a:solidFill>
                  <a:srgbClr val="990000"/>
                </a:solidFill>
                <a:latin typeface="黑体" pitchFamily="2" charset="-122"/>
                <a:ea typeface="黑体" pitchFamily="2" charset="-122"/>
              </a:rPr>
              <a:t>芯片的主要技术参数</a:t>
            </a:r>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971550" y="1125538"/>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latin typeface="黑体" pitchFamily="2" charset="-122"/>
                <a:ea typeface="黑体" pitchFamily="2" charset="-122"/>
              </a:rPr>
              <a:t>5.QPI</a:t>
            </a:r>
            <a:r>
              <a:rPr lang="zh-CN" altLang="en-US" dirty="0">
                <a:latin typeface="黑体" pitchFamily="2" charset="-122"/>
                <a:ea typeface="黑体" pitchFamily="2" charset="-122"/>
              </a:rPr>
              <a:t>数据</a:t>
            </a:r>
            <a:r>
              <a:rPr lang="zh-CN" altLang="en-US" dirty="0" smtClean="0">
                <a:latin typeface="黑体" pitchFamily="2" charset="-122"/>
                <a:ea typeface="黑体" pitchFamily="2" charset="-122"/>
              </a:rPr>
              <a:t>传输速率  </a:t>
            </a:r>
            <a:endParaRPr lang="en-US" altLang="zh-CN" dirty="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QPI(Quick Path Interconnect)</a:t>
            </a:r>
            <a:r>
              <a:rPr lang="zh-CN" altLang="en-US" dirty="0" smtClean="0">
                <a:latin typeface="黑体" pitchFamily="2" charset="-122"/>
                <a:ea typeface="黑体" pitchFamily="2" charset="-122"/>
              </a:rPr>
              <a:t>快速互联通道。</a:t>
            </a:r>
            <a:endParaRPr lang="en-US" altLang="zh-CN" dirty="0" smtClean="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是基于包传输的高速点到点的传输技术。</a:t>
            </a:r>
            <a:endParaRPr lang="en-US" altLang="zh-CN" dirty="0" smtClean="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单位：</a:t>
            </a:r>
            <a:r>
              <a:rPr lang="en-US" altLang="zh-CN" dirty="0" smtClean="0">
                <a:latin typeface="黑体" pitchFamily="2" charset="-122"/>
                <a:ea typeface="黑体" pitchFamily="2" charset="-122"/>
              </a:rPr>
              <a:t>T/s </a:t>
            </a:r>
            <a:r>
              <a:rPr lang="zh-CN" altLang="en-US" dirty="0" smtClean="0">
                <a:latin typeface="黑体" pitchFamily="2" charset="-122"/>
                <a:ea typeface="黑体" pitchFamily="2" charset="-122"/>
              </a:rPr>
              <a:t>每秒数据传输的次数。如，</a:t>
            </a:r>
            <a:r>
              <a:rPr lang="en-US" altLang="zh-CN" dirty="0" smtClean="0">
                <a:latin typeface="黑体" pitchFamily="2" charset="-122"/>
                <a:ea typeface="黑体" pitchFamily="2" charset="-122"/>
              </a:rPr>
              <a:t>GT/s</a:t>
            </a:r>
            <a:r>
              <a:rPr lang="zh-CN" altLang="en-US" dirty="0" smtClean="0">
                <a:latin typeface="黑体" pitchFamily="2" charset="-122"/>
                <a:ea typeface="黑体" pitchFamily="2" charset="-122"/>
              </a:rPr>
              <a:t>等。</a:t>
            </a:r>
            <a:endParaRPr lang="en-US" altLang="zh-CN" dirty="0" smtClean="0">
              <a:latin typeface="黑体" pitchFamily="2" charset="-122"/>
              <a:ea typeface="黑体" pitchFamily="2" charset="-122"/>
            </a:endParaRP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QPI</a:t>
            </a:r>
            <a:r>
              <a:rPr lang="zh-CN" altLang="en-US" dirty="0" smtClean="0">
                <a:latin typeface="黑体" pitchFamily="2" charset="-122"/>
                <a:ea typeface="黑体" pitchFamily="2" charset="-122"/>
              </a:rPr>
              <a:t>总线采用的是</a:t>
            </a:r>
            <a:r>
              <a:rPr lang="en-US" altLang="zh-CN" dirty="0" smtClean="0">
                <a:latin typeface="黑体" pitchFamily="2" charset="-122"/>
                <a:ea typeface="黑体" pitchFamily="2" charset="-122"/>
              </a:rPr>
              <a:t>2:1</a:t>
            </a:r>
            <a:r>
              <a:rPr lang="zh-CN" altLang="en-US" dirty="0" smtClean="0">
                <a:latin typeface="黑体" pitchFamily="2" charset="-122"/>
                <a:ea typeface="黑体" pitchFamily="2" charset="-122"/>
              </a:rPr>
              <a:t>比率，可同时双向传送。</a:t>
            </a:r>
            <a:endParaRPr lang="en-US" altLang="zh-CN" dirty="0" smtClean="0">
              <a:latin typeface="黑体" pitchFamily="2" charset="-122"/>
              <a:ea typeface="黑体" pitchFamily="2" charset="-122"/>
            </a:endParaRPr>
          </a:p>
          <a:p>
            <a:pPr>
              <a:spcBef>
                <a:spcPct val="0"/>
              </a:spcBef>
            </a:pPr>
            <a:r>
              <a:rPr lang="en-US" altLang="zh-CN" dirty="0" smtClean="0">
                <a:latin typeface="黑体" pitchFamily="2" charset="-122"/>
                <a:ea typeface="黑体" pitchFamily="2" charset="-122"/>
              </a:rPr>
              <a:t>6.</a:t>
            </a:r>
            <a:r>
              <a:rPr lang="zh-CN" altLang="en-US" dirty="0" smtClean="0">
                <a:latin typeface="黑体" pitchFamily="2" charset="-122"/>
                <a:ea typeface="黑体" pitchFamily="2" charset="-122"/>
              </a:rPr>
              <a:t>片</a:t>
            </a:r>
            <a:r>
              <a:rPr lang="zh-CN" altLang="en-US" dirty="0">
                <a:latin typeface="黑体" pitchFamily="2" charset="-122"/>
                <a:ea typeface="黑体" pitchFamily="2" charset="-122"/>
              </a:rPr>
              <a:t>内</a:t>
            </a:r>
            <a:r>
              <a:rPr lang="en-US" altLang="zh-CN" dirty="0" smtClean="0">
                <a:latin typeface="黑体" pitchFamily="2" charset="-122"/>
                <a:ea typeface="黑体" pitchFamily="2" charset="-122"/>
              </a:rPr>
              <a:t>Cache(CPU Cache)</a:t>
            </a:r>
            <a:r>
              <a:rPr lang="zh-CN" altLang="en-US" dirty="0" smtClean="0">
                <a:latin typeface="黑体" pitchFamily="2" charset="-122"/>
                <a:ea typeface="黑体" pitchFamily="2" charset="-122"/>
              </a:rPr>
              <a:t>的</a:t>
            </a:r>
            <a:r>
              <a:rPr lang="zh-CN" altLang="en-US" dirty="0">
                <a:latin typeface="黑体" pitchFamily="2" charset="-122"/>
                <a:ea typeface="黑体" pitchFamily="2" charset="-122"/>
              </a:rPr>
              <a:t>容量和速率</a:t>
            </a:r>
          </a:p>
          <a:p>
            <a:pPr>
              <a:spcBef>
                <a:spcPct val="0"/>
              </a:spcBef>
            </a:pPr>
            <a:r>
              <a:rPr lang="zh-CN" altLang="en-US" dirty="0">
                <a:latin typeface="黑体" pitchFamily="2" charset="-122"/>
                <a:ea typeface="黑体" pitchFamily="2" charset="-122"/>
              </a:rPr>
              <a:t>  </a:t>
            </a:r>
            <a:r>
              <a:rPr lang="zh-CN" altLang="en-US" dirty="0" smtClean="0">
                <a:latin typeface="黑体" pitchFamily="2" charset="-122"/>
                <a:ea typeface="黑体" pitchFamily="2" charset="-122"/>
              </a:rPr>
              <a:t>可分为</a:t>
            </a:r>
            <a:r>
              <a:rPr lang="en-US" altLang="zh-CN" dirty="0" smtClean="0">
                <a:latin typeface="黑体" pitchFamily="2" charset="-122"/>
                <a:ea typeface="黑体" pitchFamily="2" charset="-122"/>
              </a:rPr>
              <a:t>L1 Cache</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L2 Cache</a:t>
            </a:r>
            <a:r>
              <a:rPr lang="zh-CN" altLang="en-US" dirty="0" smtClean="0">
                <a:latin typeface="黑体" pitchFamily="2" charset="-122"/>
                <a:ea typeface="黑体" pitchFamily="2" charset="-122"/>
              </a:rPr>
              <a:t>，高端</a:t>
            </a:r>
            <a:r>
              <a:rPr lang="en-US" altLang="zh-CN" dirty="0" smtClean="0">
                <a:latin typeface="黑体" pitchFamily="2" charset="-122"/>
                <a:ea typeface="黑体" pitchFamily="2" charset="-122"/>
              </a:rPr>
              <a:t>CPU</a:t>
            </a:r>
            <a:r>
              <a:rPr lang="zh-CN" altLang="en-US" dirty="0" smtClean="0">
                <a:latin typeface="黑体" pitchFamily="2" charset="-122"/>
                <a:ea typeface="黑体" pitchFamily="2" charset="-122"/>
              </a:rPr>
              <a:t>有</a:t>
            </a:r>
            <a:r>
              <a:rPr lang="en-US" altLang="zh-CN" dirty="0" smtClean="0">
                <a:latin typeface="黑体" pitchFamily="2" charset="-122"/>
                <a:ea typeface="黑体" pitchFamily="2" charset="-122"/>
              </a:rPr>
              <a:t>L3 Cache</a:t>
            </a: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L1 Cache</a:t>
            </a:r>
            <a:r>
              <a:rPr lang="zh-CN" altLang="en-US" dirty="0" smtClean="0">
                <a:latin typeface="黑体" pitchFamily="2" charset="-122"/>
                <a:ea typeface="黑体" pitchFamily="2" charset="-122"/>
              </a:rPr>
              <a:t>在</a:t>
            </a:r>
            <a:r>
              <a:rPr lang="en-US" altLang="zh-CN" dirty="0" smtClean="0">
                <a:latin typeface="黑体" pitchFamily="2" charset="-122"/>
                <a:ea typeface="黑体" pitchFamily="2" charset="-122"/>
              </a:rPr>
              <a:t>CPU</a:t>
            </a:r>
            <a:r>
              <a:rPr lang="zh-CN" altLang="en-US" dirty="0" smtClean="0">
                <a:latin typeface="黑体" pitchFamily="2" charset="-122"/>
                <a:ea typeface="黑体" pitchFamily="2" charset="-122"/>
              </a:rPr>
              <a:t>内核旁，</a:t>
            </a:r>
            <a:r>
              <a:rPr lang="en-US" altLang="zh-CN" dirty="0" smtClean="0">
                <a:latin typeface="黑体" pitchFamily="2" charset="-122"/>
                <a:ea typeface="黑体" pitchFamily="2" charset="-122"/>
              </a:rPr>
              <a:t>x86</a:t>
            </a:r>
            <a:r>
              <a:rPr lang="zh-CN" altLang="en-US" dirty="0" smtClean="0">
                <a:latin typeface="黑体" pitchFamily="2" charset="-122"/>
                <a:ea typeface="黑体" pitchFamily="2" charset="-122"/>
              </a:rPr>
              <a:t>中分为</a:t>
            </a:r>
            <a:r>
              <a:rPr lang="en-US" altLang="zh-CN" dirty="0" smtClean="0">
                <a:latin typeface="黑体" pitchFamily="2" charset="-122"/>
                <a:ea typeface="黑体" pitchFamily="2" charset="-122"/>
              </a:rPr>
              <a:t>D-Cache</a:t>
            </a:r>
            <a:r>
              <a:rPr lang="zh-CN" altLang="en-US" dirty="0" smtClean="0">
                <a:latin typeface="黑体" pitchFamily="2" charset="-122"/>
                <a:ea typeface="黑体" pitchFamily="2" charset="-122"/>
              </a:rPr>
              <a:t>和</a:t>
            </a:r>
            <a:r>
              <a:rPr lang="en-US" altLang="zh-CN" dirty="0" smtClean="0">
                <a:latin typeface="黑体" pitchFamily="2" charset="-122"/>
                <a:ea typeface="黑体" pitchFamily="2" charset="-122"/>
              </a:rPr>
              <a:t>I-Cache</a:t>
            </a:r>
          </a:p>
          <a:p>
            <a:pPr>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L2 Cache</a:t>
            </a:r>
            <a:r>
              <a:rPr lang="zh-CN" altLang="en-US" dirty="0" smtClean="0">
                <a:latin typeface="黑体" pitchFamily="2" charset="-122"/>
                <a:ea typeface="黑体" pitchFamily="2" charset="-122"/>
              </a:rPr>
              <a:t>是影响</a:t>
            </a:r>
            <a:r>
              <a:rPr lang="en-US" altLang="zh-CN" dirty="0" smtClean="0">
                <a:latin typeface="黑体" pitchFamily="2" charset="-122"/>
                <a:ea typeface="黑体" pitchFamily="2" charset="-122"/>
              </a:rPr>
              <a:t>CPU</a:t>
            </a:r>
            <a:r>
              <a:rPr lang="zh-CN" altLang="en-US" dirty="0" smtClean="0">
                <a:latin typeface="黑体" pitchFamily="2" charset="-122"/>
                <a:ea typeface="黑体" pitchFamily="2" charset="-122"/>
              </a:rPr>
              <a:t>性能的关键因素之一，增加其容量能使性能大幅度提高。</a:t>
            </a:r>
            <a:endParaRPr lang="en-US" altLang="zh-CN" dirty="0" smtClean="0">
              <a:latin typeface="黑体" pitchFamily="2" charset="-122"/>
              <a:ea typeface="黑体" pitchFamily="2" charset="-122"/>
            </a:endParaRPr>
          </a:p>
        </p:txBody>
      </p:sp>
      <p:sp>
        <p:nvSpPr>
          <p:cNvPr id="40963" name="Rectangle 4"/>
          <p:cNvSpPr>
            <a:spLocks noChangeArrowheads="1"/>
          </p:cNvSpPr>
          <p:nvPr/>
        </p:nvSpPr>
        <p:spPr bwMode="auto">
          <a:xfrm>
            <a:off x="539750" y="512763"/>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7</a:t>
            </a:r>
            <a:r>
              <a:rPr lang="en-US"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CPU</a:t>
            </a:r>
            <a:r>
              <a:rPr lang="zh-CN" altLang="en-US">
                <a:solidFill>
                  <a:srgbClr val="990000"/>
                </a:solidFill>
                <a:latin typeface="黑体" pitchFamily="2" charset="-122"/>
                <a:ea typeface="黑体" pitchFamily="2" charset="-122"/>
              </a:rPr>
              <a:t>芯片的主要技术参数</a:t>
            </a: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971550" y="1125538"/>
            <a:ext cx="77724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smtClean="0">
                <a:latin typeface="黑体" pitchFamily="2" charset="-122"/>
                <a:ea typeface="黑体" pitchFamily="2" charset="-122"/>
              </a:rPr>
              <a:t>7.</a:t>
            </a:r>
            <a:r>
              <a:rPr lang="zh-CN" altLang="en-US" dirty="0">
                <a:latin typeface="黑体" pitchFamily="2" charset="-122"/>
                <a:ea typeface="黑体" pitchFamily="2" charset="-122"/>
              </a:rPr>
              <a:t>工作电压</a:t>
            </a:r>
          </a:p>
          <a:p>
            <a:pPr>
              <a:spcBef>
                <a:spcPct val="0"/>
              </a:spcBef>
            </a:pPr>
            <a:r>
              <a:rPr lang="zh-CN" altLang="en-US" dirty="0">
                <a:latin typeface="黑体" pitchFamily="2" charset="-122"/>
                <a:ea typeface="黑体" pitchFamily="2" charset="-122"/>
              </a:rPr>
              <a:t>　　工作电压指的是</a:t>
            </a:r>
            <a:r>
              <a:rPr lang="en-US" altLang="zh-CN" dirty="0">
                <a:latin typeface="黑体" pitchFamily="2" charset="-122"/>
                <a:ea typeface="黑体" pitchFamily="2" charset="-122"/>
              </a:rPr>
              <a:t>CPU</a:t>
            </a:r>
            <a:r>
              <a:rPr lang="zh-CN" altLang="en-US" dirty="0">
                <a:latin typeface="黑体" pitchFamily="2" charset="-122"/>
                <a:ea typeface="黑体" pitchFamily="2" charset="-122"/>
              </a:rPr>
              <a:t>正常工作所需的电压。</a:t>
            </a:r>
          </a:p>
          <a:p>
            <a:pPr>
              <a:spcBef>
                <a:spcPct val="0"/>
              </a:spcBef>
            </a:pPr>
            <a:r>
              <a:rPr lang="en-US" altLang="zh-CN" dirty="0" smtClean="0">
                <a:latin typeface="黑体" pitchFamily="2" charset="-122"/>
                <a:ea typeface="黑体" pitchFamily="2" charset="-122"/>
              </a:rPr>
              <a:t>8.</a:t>
            </a:r>
            <a:r>
              <a:rPr lang="zh-CN" altLang="en-US" dirty="0">
                <a:latin typeface="黑体" pitchFamily="2" charset="-122"/>
                <a:ea typeface="黑体" pitchFamily="2" charset="-122"/>
              </a:rPr>
              <a:t>地址总线</a:t>
            </a:r>
            <a:r>
              <a:rPr lang="zh-CN" altLang="en-US" dirty="0" smtClean="0">
                <a:latin typeface="黑体" pitchFamily="2" charset="-122"/>
                <a:ea typeface="黑体" pitchFamily="2" charset="-122"/>
              </a:rPr>
              <a:t>宽度（地址</a:t>
            </a:r>
            <a:r>
              <a:rPr lang="zh-CN" altLang="en-US" dirty="0">
                <a:latin typeface="黑体" pitchFamily="2" charset="-122"/>
                <a:ea typeface="黑体" pitchFamily="2" charset="-122"/>
              </a:rPr>
              <a:t>线有多少条）</a:t>
            </a:r>
          </a:p>
          <a:p>
            <a:pPr>
              <a:spcBef>
                <a:spcPct val="0"/>
              </a:spcBef>
            </a:pPr>
            <a:r>
              <a:rPr lang="zh-CN" altLang="en-US" dirty="0">
                <a:latin typeface="黑体" pitchFamily="2" charset="-122"/>
                <a:ea typeface="黑体" pitchFamily="2" charset="-122"/>
              </a:rPr>
              <a:t>    决定了</a:t>
            </a:r>
            <a:r>
              <a:rPr lang="en-US" altLang="zh-CN" dirty="0">
                <a:latin typeface="黑体" pitchFamily="2" charset="-122"/>
                <a:ea typeface="黑体" pitchFamily="2" charset="-122"/>
              </a:rPr>
              <a:t>CPU</a:t>
            </a:r>
            <a:r>
              <a:rPr lang="zh-CN" altLang="en-US" dirty="0">
                <a:latin typeface="黑体" pitchFamily="2" charset="-122"/>
                <a:ea typeface="黑体" pitchFamily="2" charset="-122"/>
              </a:rPr>
              <a:t>可以访问的最大的物理地址空间。</a:t>
            </a:r>
          </a:p>
          <a:p>
            <a:pPr>
              <a:spcBef>
                <a:spcPct val="0"/>
              </a:spcBef>
            </a:pPr>
            <a:r>
              <a:rPr lang="en-US" altLang="zh-CN" dirty="0" smtClean="0">
                <a:latin typeface="黑体" pitchFamily="2" charset="-122"/>
                <a:ea typeface="黑体" pitchFamily="2" charset="-122"/>
              </a:rPr>
              <a:t>9.</a:t>
            </a:r>
            <a:r>
              <a:rPr lang="zh-CN" altLang="en-US" dirty="0">
                <a:latin typeface="黑体" pitchFamily="2" charset="-122"/>
                <a:ea typeface="黑体" pitchFamily="2" charset="-122"/>
              </a:rPr>
              <a:t>数据总线</a:t>
            </a:r>
            <a:r>
              <a:rPr lang="zh-CN" altLang="en-US" dirty="0" smtClean="0">
                <a:latin typeface="黑体" pitchFamily="2" charset="-122"/>
                <a:ea typeface="黑体" pitchFamily="2" charset="-122"/>
              </a:rPr>
              <a:t>宽度（数据线有多少条）</a:t>
            </a:r>
            <a:endParaRPr lang="zh-CN" altLang="en-US" dirty="0">
              <a:latin typeface="黑体" pitchFamily="2" charset="-122"/>
              <a:ea typeface="黑体" pitchFamily="2" charset="-122"/>
            </a:endParaRPr>
          </a:p>
          <a:p>
            <a:pPr>
              <a:spcBef>
                <a:spcPct val="0"/>
              </a:spcBef>
            </a:pPr>
            <a:r>
              <a:rPr lang="en-US" altLang="zh-CN" dirty="0" smtClean="0">
                <a:latin typeface="黑体" pitchFamily="2" charset="-122"/>
                <a:ea typeface="黑体" pitchFamily="2" charset="-122"/>
              </a:rPr>
              <a:t>10.</a:t>
            </a:r>
            <a:r>
              <a:rPr lang="zh-CN" altLang="en-US" dirty="0">
                <a:latin typeface="黑体" pitchFamily="2" charset="-122"/>
                <a:ea typeface="黑体" pitchFamily="2" charset="-122"/>
              </a:rPr>
              <a:t>制造工艺</a:t>
            </a:r>
          </a:p>
          <a:p>
            <a:pPr>
              <a:spcBef>
                <a:spcPct val="0"/>
              </a:spcBef>
            </a:pPr>
            <a:r>
              <a:rPr lang="zh-CN" altLang="en-US" dirty="0">
                <a:latin typeface="黑体" pitchFamily="2" charset="-122"/>
                <a:ea typeface="黑体" pitchFamily="2" charset="-122"/>
              </a:rPr>
              <a:t>    线宽越小，意味着芯片上包括的晶体管数目越多。</a:t>
            </a:r>
          </a:p>
        </p:txBody>
      </p:sp>
      <p:sp>
        <p:nvSpPr>
          <p:cNvPr id="40963" name="Rectangle 4"/>
          <p:cNvSpPr>
            <a:spLocks noChangeArrowheads="1"/>
          </p:cNvSpPr>
          <p:nvPr/>
        </p:nvSpPr>
        <p:spPr bwMode="auto">
          <a:xfrm>
            <a:off x="539750" y="512763"/>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en-US" dirty="0">
                <a:solidFill>
                  <a:srgbClr val="990000"/>
                </a:solidFill>
                <a:latin typeface="黑体" pitchFamily="2" charset="-122"/>
                <a:ea typeface="黑体" pitchFamily="2" charset="-122"/>
              </a:rPr>
              <a:t>6.2.</a:t>
            </a:r>
            <a:r>
              <a:rPr lang="en-US" altLang="zh-CN" dirty="0">
                <a:solidFill>
                  <a:srgbClr val="990000"/>
                </a:solidFill>
                <a:latin typeface="黑体" pitchFamily="2" charset="-122"/>
                <a:ea typeface="黑体" pitchFamily="2" charset="-122"/>
              </a:rPr>
              <a:t>7</a:t>
            </a:r>
            <a:r>
              <a:rPr lang="en-US"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CPU</a:t>
            </a:r>
            <a:r>
              <a:rPr lang="zh-CN" altLang="en-US">
                <a:solidFill>
                  <a:srgbClr val="990000"/>
                </a:solidFill>
                <a:latin typeface="黑体" pitchFamily="2" charset="-122"/>
                <a:ea typeface="黑体" pitchFamily="2" charset="-122"/>
              </a:rPr>
              <a:t>芯片的主要技术参数</a:t>
            </a:r>
          </a:p>
        </p:txBody>
      </p:sp>
    </p:spTree>
    <p:extLst>
      <p:ext uri="{BB962C8B-B14F-4D97-AF65-F5344CB8AC3E}">
        <p14:creationId xmlns:p14="http://schemas.microsoft.com/office/powerpoint/2010/main" val="2202908430"/>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ChangeArrowheads="1"/>
          </p:cNvSpPr>
          <p:nvPr/>
        </p:nvSpPr>
        <p:spPr bwMode="auto">
          <a:xfrm>
            <a:off x="762000" y="1524000"/>
            <a:ext cx="80010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solidFill>
                  <a:srgbClr val="FF0000"/>
                </a:solidFill>
                <a:latin typeface="黑体" pitchFamily="2" charset="-122"/>
                <a:ea typeface="黑体" pitchFamily="2" charset="-122"/>
              </a:rPr>
              <a:t>CPU</a:t>
            </a:r>
            <a:r>
              <a:rPr lang="zh-CN" altLang="en-US">
                <a:solidFill>
                  <a:srgbClr val="FF0000"/>
                </a:solidFill>
                <a:latin typeface="黑体" pitchFamily="2" charset="-122"/>
                <a:ea typeface="黑体" pitchFamily="2" charset="-122"/>
              </a:rPr>
              <a:t>：</a:t>
            </a:r>
            <a:r>
              <a:rPr lang="zh-CN" altLang="en-US">
                <a:latin typeface="黑体" pitchFamily="2" charset="-122"/>
                <a:ea typeface="黑体" pitchFamily="2" charset="-122"/>
              </a:rPr>
              <a:t>中央处理器（运算器 </a:t>
            </a:r>
            <a:r>
              <a:rPr lang="en-US" altLang="zh-CN" dirty="0">
                <a:latin typeface="黑体" pitchFamily="2" charset="-122"/>
                <a:ea typeface="黑体" pitchFamily="2" charset="-122"/>
              </a:rPr>
              <a:t>+ </a:t>
            </a:r>
            <a:r>
              <a:rPr lang="zh-CN" altLang="en-US">
                <a:latin typeface="黑体" pitchFamily="2" charset="-122"/>
                <a:ea typeface="黑体" pitchFamily="2" charset="-122"/>
              </a:rPr>
              <a:t>控制器）</a:t>
            </a:r>
          </a:p>
          <a:p>
            <a:pPr>
              <a:lnSpc>
                <a:spcPct val="50000"/>
              </a:lnSpc>
              <a:spcBef>
                <a:spcPct val="0"/>
              </a:spcBef>
            </a:pPr>
            <a:endParaRPr lang="zh-CN" altLang="en-US">
              <a:latin typeface="黑体" pitchFamily="2" charset="-122"/>
              <a:ea typeface="黑体" pitchFamily="2" charset="-122"/>
            </a:endParaRPr>
          </a:p>
          <a:p>
            <a:pPr>
              <a:spcBef>
                <a:spcPct val="0"/>
              </a:spcBef>
            </a:pPr>
            <a:r>
              <a:rPr lang="zh-CN" altLang="en-US">
                <a:solidFill>
                  <a:srgbClr val="FF0000"/>
                </a:solidFill>
                <a:latin typeface="黑体" pitchFamily="2" charset="-122"/>
                <a:ea typeface="黑体" pitchFamily="2" charset="-122"/>
              </a:rPr>
              <a:t>现代</a:t>
            </a:r>
            <a:r>
              <a:rPr lang="en-US" altLang="zh-CN" dirty="0">
                <a:solidFill>
                  <a:srgbClr val="FF0000"/>
                </a:solidFill>
                <a:latin typeface="黑体" pitchFamily="2" charset="-122"/>
                <a:ea typeface="黑体" pitchFamily="2" charset="-122"/>
              </a:rPr>
              <a:t>CPU</a:t>
            </a:r>
            <a:r>
              <a:rPr lang="zh-CN" altLang="en-US">
                <a:solidFill>
                  <a:srgbClr val="FF0000"/>
                </a:solidFill>
                <a:latin typeface="黑体" pitchFamily="2" charset="-122"/>
                <a:ea typeface="黑体" pitchFamily="2" charset="-122"/>
              </a:rPr>
              <a:t>芯片</a:t>
            </a:r>
            <a:r>
              <a:rPr lang="zh-CN" altLang="en-US">
                <a:latin typeface="黑体" pitchFamily="2" charset="-122"/>
                <a:ea typeface="黑体" pitchFamily="2" charset="-122"/>
              </a:rPr>
              <a:t>内一般包含：</a:t>
            </a:r>
          </a:p>
          <a:p>
            <a:pPr>
              <a:spcBef>
                <a:spcPct val="0"/>
              </a:spcBef>
            </a:pPr>
            <a:r>
              <a:rPr lang="zh-CN" altLang="en-US">
                <a:latin typeface="黑体" pitchFamily="2" charset="-122"/>
                <a:ea typeface="黑体" pitchFamily="2" charset="-122"/>
              </a:rPr>
              <a:t>    </a:t>
            </a:r>
            <a:r>
              <a:rPr lang="en-US" altLang="zh-CN" dirty="0">
                <a:latin typeface="宋体" pitchFamily="2" charset="-122"/>
                <a:ea typeface="黑体" pitchFamily="2" charset="-122"/>
              </a:rPr>
              <a:t>·</a:t>
            </a:r>
            <a:r>
              <a:rPr lang="en-US" altLang="zh-CN" dirty="0">
                <a:latin typeface="黑体" pitchFamily="2" charset="-122"/>
                <a:ea typeface="黑体" pitchFamily="2" charset="-122"/>
              </a:rPr>
              <a:t> </a:t>
            </a:r>
            <a:r>
              <a:rPr lang="zh-CN" altLang="en-US">
                <a:latin typeface="黑体" pitchFamily="2" charset="-122"/>
                <a:ea typeface="黑体" pitchFamily="2" charset="-122"/>
              </a:rPr>
              <a:t>运算器</a:t>
            </a:r>
          </a:p>
          <a:p>
            <a:pPr>
              <a:spcBef>
                <a:spcPct val="0"/>
              </a:spcBef>
            </a:pPr>
            <a:r>
              <a:rPr lang="zh-CN" altLang="en-US">
                <a:latin typeface="黑体" pitchFamily="2" charset="-122"/>
                <a:ea typeface="黑体" pitchFamily="2" charset="-122"/>
              </a:rPr>
              <a:t>    </a:t>
            </a:r>
            <a:r>
              <a:rPr lang="en-US" altLang="zh-CN" dirty="0">
                <a:latin typeface="宋体" pitchFamily="2" charset="-122"/>
                <a:ea typeface="黑体" pitchFamily="2" charset="-122"/>
              </a:rPr>
              <a:t>·</a:t>
            </a:r>
            <a:r>
              <a:rPr lang="en-US" altLang="zh-CN" dirty="0">
                <a:latin typeface="黑体" pitchFamily="2" charset="-122"/>
                <a:ea typeface="黑体" pitchFamily="2" charset="-122"/>
              </a:rPr>
              <a:t> </a:t>
            </a:r>
            <a:r>
              <a:rPr lang="zh-CN" altLang="en-US">
                <a:latin typeface="黑体" pitchFamily="2" charset="-122"/>
                <a:ea typeface="黑体" pitchFamily="2" charset="-122"/>
              </a:rPr>
              <a:t>控制器</a:t>
            </a:r>
          </a:p>
          <a:p>
            <a:pPr>
              <a:spcBef>
                <a:spcPct val="0"/>
              </a:spcBef>
            </a:pPr>
            <a:r>
              <a:rPr lang="zh-CN" altLang="en-US">
                <a:latin typeface="黑体" pitchFamily="2" charset="-122"/>
                <a:ea typeface="黑体" pitchFamily="2" charset="-122"/>
              </a:rPr>
              <a:t>    </a:t>
            </a:r>
            <a:r>
              <a:rPr lang="en-US" altLang="zh-CN" dirty="0">
                <a:latin typeface="宋体" pitchFamily="2" charset="-122"/>
                <a:ea typeface="黑体" pitchFamily="2" charset="-122"/>
              </a:rPr>
              <a:t>·</a:t>
            </a:r>
            <a:r>
              <a:rPr lang="en-US" altLang="zh-CN" dirty="0">
                <a:latin typeface="黑体" pitchFamily="2" charset="-122"/>
                <a:ea typeface="黑体" pitchFamily="2" charset="-122"/>
              </a:rPr>
              <a:t> Cache</a:t>
            </a:r>
            <a:r>
              <a:rPr lang="zh-CN" altLang="en-US">
                <a:latin typeface="黑体" pitchFamily="2" charset="-122"/>
                <a:ea typeface="黑体" pitchFamily="2" charset="-122"/>
              </a:rPr>
              <a:t>（高速缓存）</a:t>
            </a:r>
          </a:p>
          <a:p>
            <a:pPr>
              <a:spcBef>
                <a:spcPct val="0"/>
              </a:spcBef>
            </a:pPr>
            <a:r>
              <a:rPr lang="zh-CN" altLang="en-US">
                <a:latin typeface="黑体" pitchFamily="2" charset="-122"/>
                <a:ea typeface="黑体" pitchFamily="2" charset="-122"/>
              </a:rPr>
              <a:t>    </a:t>
            </a:r>
            <a:r>
              <a:rPr lang="en-US" altLang="zh-CN" dirty="0">
                <a:latin typeface="宋体" pitchFamily="2" charset="-122"/>
                <a:ea typeface="黑体" pitchFamily="2" charset="-122"/>
              </a:rPr>
              <a:t>·</a:t>
            </a:r>
            <a:r>
              <a:rPr lang="en-US" altLang="zh-CN" dirty="0">
                <a:latin typeface="黑体" pitchFamily="2" charset="-122"/>
                <a:ea typeface="黑体" pitchFamily="2" charset="-122"/>
              </a:rPr>
              <a:t> MMU</a:t>
            </a:r>
            <a:r>
              <a:rPr lang="zh-CN" altLang="en-US">
                <a:latin typeface="黑体" pitchFamily="2" charset="-122"/>
                <a:ea typeface="黑体" pitchFamily="2" charset="-122"/>
              </a:rPr>
              <a:t>（内存管理单元）</a:t>
            </a:r>
          </a:p>
          <a:p>
            <a:pPr>
              <a:spcBef>
                <a:spcPct val="0"/>
              </a:spcBef>
            </a:pPr>
            <a:r>
              <a:rPr lang="zh-CN" altLang="en-US">
                <a:latin typeface="黑体" pitchFamily="2" charset="-122"/>
                <a:ea typeface="黑体" pitchFamily="2" charset="-122"/>
              </a:rPr>
              <a:t>       </a:t>
            </a:r>
            <a:r>
              <a:rPr lang="en-US" altLang="zh-CN" dirty="0">
                <a:latin typeface="Arial" charset="0"/>
                <a:ea typeface="黑体" pitchFamily="2" charset="-122"/>
              </a:rPr>
              <a:t>……</a:t>
            </a:r>
            <a:endParaRPr lang="en-US" altLang="zh-CN" dirty="0">
              <a:latin typeface="黑体" pitchFamily="2" charset="-122"/>
              <a:ea typeface="黑体" pitchFamily="2" charset="-122"/>
            </a:endParaRPr>
          </a:p>
        </p:txBody>
      </p:sp>
      <p:sp>
        <p:nvSpPr>
          <p:cNvPr id="6147" name="Rectangle 3"/>
          <p:cNvSpPr>
            <a:spLocks noChangeArrowheads="1"/>
          </p:cNvSpPr>
          <p:nvPr/>
        </p:nvSpPr>
        <p:spPr bwMode="auto">
          <a:xfrm>
            <a:off x="684213" y="549275"/>
            <a:ext cx="7848600" cy="838200"/>
          </a:xfrm>
          <a:prstGeom prst="rect">
            <a:avLst/>
          </a:prstGeom>
          <a:noFill/>
          <a:ln>
            <a:noFill/>
          </a:ln>
          <a:extLst/>
        </p:spPr>
        <p:txBody>
          <a:bodyPr/>
          <a:lstStyle/>
          <a:p>
            <a:pPr algn="ctr">
              <a:lnSpc>
                <a:spcPct val="100000"/>
              </a:lnSpc>
              <a:spcBef>
                <a:spcPct val="0"/>
              </a:spcBef>
            </a:pPr>
            <a:r>
              <a:rPr kumimoji="1" lang="zh-CN" altLang="en-US" sz="3200">
                <a:solidFill>
                  <a:srgbClr val="990000"/>
                </a:solidFill>
                <a:latin typeface="黑体" pitchFamily="2" charset="-122"/>
                <a:ea typeface="黑体" pitchFamily="2" charset="-122"/>
              </a:rPr>
              <a:t>第</a:t>
            </a:r>
            <a:r>
              <a:rPr kumimoji="1" lang="en-US" altLang="zh-CN" sz="3200" dirty="0">
                <a:solidFill>
                  <a:srgbClr val="990000"/>
                </a:solidFill>
                <a:latin typeface="黑体" pitchFamily="2" charset="-122"/>
                <a:ea typeface="黑体" pitchFamily="2" charset="-122"/>
              </a:rPr>
              <a:t>6</a:t>
            </a:r>
            <a:r>
              <a:rPr kumimoji="1" lang="zh-CN" altLang="en-US" sz="3200">
                <a:solidFill>
                  <a:srgbClr val="990000"/>
                </a:solidFill>
                <a:latin typeface="黑体" pitchFamily="2" charset="-122"/>
                <a:ea typeface="黑体" pitchFamily="2" charset="-122"/>
              </a:rPr>
              <a:t>章  中央处理器 </a:t>
            </a: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400050"/>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6.3 </a:t>
            </a:r>
            <a:r>
              <a:rPr lang="zh-CN" altLang="en-US" sz="2800">
                <a:solidFill>
                  <a:srgbClr val="990000"/>
                </a:solidFill>
                <a:latin typeface="黑体" pitchFamily="2" charset="-122"/>
                <a:ea typeface="黑体" pitchFamily="2" charset="-122"/>
              </a:rPr>
              <a:t>时序控制方式与时序系统</a:t>
            </a:r>
          </a:p>
        </p:txBody>
      </p:sp>
      <p:sp>
        <p:nvSpPr>
          <p:cNvPr id="41987" name="Rectangle 4"/>
          <p:cNvSpPr>
            <a:spLocks noChangeArrowheads="1"/>
          </p:cNvSpPr>
          <p:nvPr/>
        </p:nvSpPr>
        <p:spPr bwMode="auto">
          <a:xfrm>
            <a:off x="630238" y="1052513"/>
            <a:ext cx="374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6.3.1 </a:t>
            </a:r>
            <a:r>
              <a:rPr lang="zh-CN" altLang="en-US">
                <a:solidFill>
                  <a:srgbClr val="990000"/>
                </a:solidFill>
                <a:latin typeface="黑体" pitchFamily="2" charset="-122"/>
                <a:ea typeface="黑体" pitchFamily="2" charset="-122"/>
              </a:rPr>
              <a:t>时序控制方式</a:t>
            </a:r>
          </a:p>
        </p:txBody>
      </p:sp>
      <p:sp>
        <p:nvSpPr>
          <p:cNvPr id="41988" name="Rectangle 5"/>
          <p:cNvSpPr>
            <a:spLocks noChangeArrowheads="1"/>
          </p:cNvSpPr>
          <p:nvPr/>
        </p:nvSpPr>
        <p:spPr bwMode="auto">
          <a:xfrm>
            <a:off x="914400" y="1592263"/>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指完成指令的各微操作在与时序上采用何种协调关系。</a:t>
            </a:r>
          </a:p>
        </p:txBody>
      </p:sp>
      <p:sp>
        <p:nvSpPr>
          <p:cNvPr id="171014" name="Rectangle 6"/>
          <p:cNvSpPr>
            <a:spLocks noChangeArrowheads="1"/>
          </p:cNvSpPr>
          <p:nvPr/>
        </p:nvSpPr>
        <p:spPr bwMode="auto">
          <a:xfrm>
            <a:off x="900113" y="2133600"/>
            <a:ext cx="804703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latin typeface="黑体" pitchFamily="2" charset="-122"/>
                <a:ea typeface="黑体" pitchFamily="2" charset="-122"/>
              </a:rPr>
              <a:t>1</a:t>
            </a:r>
            <a:r>
              <a:rPr lang="zh-CN" altLang="en-US">
                <a:latin typeface="黑体" pitchFamily="2" charset="-122"/>
                <a:ea typeface="黑体" pitchFamily="2" charset="-122"/>
              </a:rPr>
              <a:t>）同步控制方式</a:t>
            </a:r>
          </a:p>
          <a:p>
            <a:pPr>
              <a:lnSpc>
                <a:spcPct val="120000"/>
              </a:lnSpc>
              <a:spcBef>
                <a:spcPct val="0"/>
              </a:spcBef>
            </a:pPr>
            <a:r>
              <a:rPr lang="zh-CN" altLang="en-US">
                <a:latin typeface="黑体" pitchFamily="2" charset="-122"/>
                <a:ea typeface="黑体" pitchFamily="2" charset="-122"/>
              </a:rPr>
              <a:t>   各项微操作都由固定的，统一的时序进行控制。</a:t>
            </a:r>
          </a:p>
        </p:txBody>
      </p:sp>
      <p:sp>
        <p:nvSpPr>
          <p:cNvPr id="171017" name="Rectangle 9"/>
          <p:cNvSpPr>
            <a:spLocks noChangeArrowheads="1"/>
          </p:cNvSpPr>
          <p:nvPr/>
        </p:nvSpPr>
        <p:spPr bwMode="auto">
          <a:xfrm>
            <a:off x="1150938" y="5265738"/>
            <a:ext cx="7345362"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p>
            <a:pPr>
              <a:lnSpc>
                <a:spcPct val="12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特点：控制方式简单，容易实现，存在时间浪费。</a:t>
            </a:r>
          </a:p>
          <a:p>
            <a:pPr>
              <a:lnSpc>
                <a:spcPct val="120000"/>
              </a:lnSpc>
              <a:spcBef>
                <a:spcPct val="0"/>
              </a:spcBef>
            </a:pPr>
            <a:r>
              <a:rPr lang="zh-CN" altLang="en-US">
                <a:latin typeface="黑体" pitchFamily="2" charset="-122"/>
                <a:ea typeface="黑体" pitchFamily="2" charset="-122"/>
              </a:rPr>
              <a:t> 应用：</a:t>
            </a:r>
            <a:r>
              <a:rPr lang="en-US" altLang="zh-CN" dirty="0">
                <a:latin typeface="黑体" pitchFamily="2" charset="-122"/>
                <a:ea typeface="黑体" pitchFamily="2" charset="-122"/>
              </a:rPr>
              <a:t>CPU</a:t>
            </a:r>
            <a:r>
              <a:rPr lang="zh-CN" altLang="en-US">
                <a:latin typeface="黑体" pitchFamily="2" charset="-122"/>
                <a:ea typeface="黑体" pitchFamily="2" charset="-122"/>
              </a:rPr>
              <a:t>内部或设备内部。</a:t>
            </a:r>
          </a:p>
        </p:txBody>
      </p:sp>
      <p:grpSp>
        <p:nvGrpSpPr>
          <p:cNvPr id="2" name="Group 27"/>
          <p:cNvGrpSpPr>
            <a:grpSpLocks/>
          </p:cNvGrpSpPr>
          <p:nvPr/>
        </p:nvGrpSpPr>
        <p:grpSpPr bwMode="auto">
          <a:xfrm>
            <a:off x="1584325" y="3284538"/>
            <a:ext cx="6872288" cy="1677987"/>
            <a:chOff x="998" y="2069"/>
            <a:chExt cx="4329" cy="1057"/>
          </a:xfrm>
        </p:grpSpPr>
        <p:sp>
          <p:nvSpPr>
            <p:cNvPr id="41992" name="Text Box 11"/>
            <p:cNvSpPr txBox="1">
              <a:spLocks noChangeArrowheads="1"/>
            </p:cNvSpPr>
            <p:nvPr/>
          </p:nvSpPr>
          <p:spPr bwMode="auto">
            <a:xfrm>
              <a:off x="1479" y="2069"/>
              <a:ext cx="49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时钟</a:t>
              </a:r>
            </a:p>
          </p:txBody>
        </p:sp>
        <p:sp>
          <p:nvSpPr>
            <p:cNvPr id="41993" name="Text Box 12"/>
            <p:cNvSpPr txBox="1">
              <a:spLocks noChangeArrowheads="1"/>
            </p:cNvSpPr>
            <p:nvPr/>
          </p:nvSpPr>
          <p:spPr bwMode="auto">
            <a:xfrm>
              <a:off x="998" y="2352"/>
              <a:ext cx="9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1</a:t>
              </a:r>
            </a:p>
          </p:txBody>
        </p:sp>
        <p:sp>
          <p:nvSpPr>
            <p:cNvPr id="41994" name="Text Box 13"/>
            <p:cNvSpPr txBox="1">
              <a:spLocks noChangeArrowheads="1"/>
            </p:cNvSpPr>
            <p:nvPr/>
          </p:nvSpPr>
          <p:spPr bwMode="auto">
            <a:xfrm>
              <a:off x="998" y="2636"/>
              <a:ext cx="9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2</a:t>
              </a:r>
            </a:p>
          </p:txBody>
        </p:sp>
        <p:sp>
          <p:nvSpPr>
            <p:cNvPr id="41995" name="Text Box 14"/>
            <p:cNvSpPr txBox="1">
              <a:spLocks noChangeArrowheads="1"/>
            </p:cNvSpPr>
            <p:nvPr/>
          </p:nvSpPr>
          <p:spPr bwMode="auto">
            <a:xfrm>
              <a:off x="998" y="2919"/>
              <a:ext cx="9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3</a:t>
              </a:r>
            </a:p>
          </p:txBody>
        </p:sp>
        <p:sp>
          <p:nvSpPr>
            <p:cNvPr id="41996" name="Freeform 15"/>
            <p:cNvSpPr>
              <a:spLocks/>
            </p:cNvSpPr>
            <p:nvPr/>
          </p:nvSpPr>
          <p:spPr bwMode="auto">
            <a:xfrm>
              <a:off x="2040" y="2069"/>
              <a:ext cx="3287" cy="189"/>
            </a:xfrm>
            <a:custGeom>
              <a:avLst/>
              <a:gdLst>
                <a:gd name="T0" fmla="*/ 0 w 4305"/>
                <a:gd name="T1" fmla="*/ 1 h 312"/>
                <a:gd name="T2" fmla="*/ 4 w 4305"/>
                <a:gd name="T3" fmla="*/ 1 h 312"/>
                <a:gd name="T4" fmla="*/ 4 w 4305"/>
                <a:gd name="T5" fmla="*/ 0 h 312"/>
                <a:gd name="T6" fmla="*/ 9 w 4305"/>
                <a:gd name="T7" fmla="*/ 0 h 312"/>
                <a:gd name="T8" fmla="*/ 9 w 4305"/>
                <a:gd name="T9" fmla="*/ 1 h 312"/>
                <a:gd name="T10" fmla="*/ 15 w 4305"/>
                <a:gd name="T11" fmla="*/ 1 h 312"/>
                <a:gd name="T12" fmla="*/ 15 w 4305"/>
                <a:gd name="T13" fmla="*/ 0 h 312"/>
                <a:gd name="T14" fmla="*/ 21 w 4305"/>
                <a:gd name="T15" fmla="*/ 0 h 312"/>
                <a:gd name="T16" fmla="*/ 21 w 4305"/>
                <a:gd name="T17" fmla="*/ 1 h 312"/>
                <a:gd name="T18" fmla="*/ 26 w 4305"/>
                <a:gd name="T19" fmla="*/ 1 h 312"/>
                <a:gd name="T20" fmla="*/ 26 w 4305"/>
                <a:gd name="T21" fmla="*/ 0 h 312"/>
                <a:gd name="T22" fmla="*/ 31 w 4305"/>
                <a:gd name="T23" fmla="*/ 0 h 312"/>
                <a:gd name="T24" fmla="*/ 31 w 4305"/>
                <a:gd name="T25" fmla="*/ 1 h 312"/>
                <a:gd name="T26" fmla="*/ 37 w 4305"/>
                <a:gd name="T27" fmla="*/ 1 h 312"/>
                <a:gd name="T28" fmla="*/ 37 w 4305"/>
                <a:gd name="T29" fmla="*/ 0 h 312"/>
                <a:gd name="T30" fmla="*/ 43 w 4305"/>
                <a:gd name="T31" fmla="*/ 0 h 312"/>
                <a:gd name="T32" fmla="*/ 43 w 4305"/>
                <a:gd name="T33" fmla="*/ 1 h 312"/>
                <a:gd name="T34" fmla="*/ 48 w 4305"/>
                <a:gd name="T35" fmla="*/ 1 h 312"/>
                <a:gd name="T36" fmla="*/ 48 w 4305"/>
                <a:gd name="T37" fmla="*/ 0 h 312"/>
                <a:gd name="T38" fmla="*/ 53 w 4305"/>
                <a:gd name="T39" fmla="*/ 0 h 312"/>
                <a:gd name="T40" fmla="*/ 53 w 4305"/>
                <a:gd name="T41" fmla="*/ 1 h 312"/>
                <a:gd name="T42" fmla="*/ 59 w 4305"/>
                <a:gd name="T43" fmla="*/ 1 h 312"/>
                <a:gd name="T44" fmla="*/ 59 w 4305"/>
                <a:gd name="T45" fmla="*/ 0 h 312"/>
                <a:gd name="T46" fmla="*/ 64 w 4305"/>
                <a:gd name="T47" fmla="*/ 0 h 312"/>
                <a:gd name="T48" fmla="*/ 64 w 4305"/>
                <a:gd name="T49" fmla="*/ 1 h 312"/>
                <a:gd name="T50" fmla="*/ 70 w 4305"/>
                <a:gd name="T51" fmla="*/ 1 h 312"/>
                <a:gd name="T52" fmla="*/ 70 w 4305"/>
                <a:gd name="T53" fmla="*/ 0 h 312"/>
                <a:gd name="T54" fmla="*/ 75 w 4305"/>
                <a:gd name="T55" fmla="*/ 0 h 3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05"/>
                <a:gd name="T85" fmla="*/ 0 h 312"/>
                <a:gd name="T86" fmla="*/ 4305 w 4305"/>
                <a:gd name="T87" fmla="*/ 312 h 3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05" h="312">
                  <a:moveTo>
                    <a:pt x="0" y="312"/>
                  </a:moveTo>
                  <a:lnTo>
                    <a:pt x="210" y="312"/>
                  </a:lnTo>
                  <a:lnTo>
                    <a:pt x="210" y="0"/>
                  </a:lnTo>
                  <a:lnTo>
                    <a:pt x="525" y="0"/>
                  </a:lnTo>
                  <a:lnTo>
                    <a:pt x="525" y="312"/>
                  </a:lnTo>
                  <a:lnTo>
                    <a:pt x="840" y="312"/>
                  </a:lnTo>
                  <a:lnTo>
                    <a:pt x="840" y="0"/>
                  </a:lnTo>
                  <a:lnTo>
                    <a:pt x="1155" y="0"/>
                  </a:lnTo>
                  <a:lnTo>
                    <a:pt x="1155" y="312"/>
                  </a:lnTo>
                  <a:lnTo>
                    <a:pt x="1470" y="312"/>
                  </a:lnTo>
                  <a:lnTo>
                    <a:pt x="1470" y="0"/>
                  </a:lnTo>
                  <a:lnTo>
                    <a:pt x="1785" y="0"/>
                  </a:lnTo>
                  <a:lnTo>
                    <a:pt x="1785" y="312"/>
                  </a:lnTo>
                  <a:lnTo>
                    <a:pt x="2100" y="312"/>
                  </a:lnTo>
                  <a:lnTo>
                    <a:pt x="2100" y="0"/>
                  </a:lnTo>
                  <a:lnTo>
                    <a:pt x="2415" y="0"/>
                  </a:lnTo>
                  <a:lnTo>
                    <a:pt x="2415" y="312"/>
                  </a:lnTo>
                  <a:lnTo>
                    <a:pt x="2730" y="312"/>
                  </a:lnTo>
                  <a:lnTo>
                    <a:pt x="2730" y="0"/>
                  </a:lnTo>
                  <a:lnTo>
                    <a:pt x="3045" y="0"/>
                  </a:lnTo>
                  <a:lnTo>
                    <a:pt x="3045" y="312"/>
                  </a:lnTo>
                  <a:lnTo>
                    <a:pt x="3360" y="312"/>
                  </a:lnTo>
                  <a:lnTo>
                    <a:pt x="3360" y="0"/>
                  </a:lnTo>
                  <a:lnTo>
                    <a:pt x="3675" y="0"/>
                  </a:lnTo>
                  <a:lnTo>
                    <a:pt x="3675" y="312"/>
                  </a:lnTo>
                  <a:lnTo>
                    <a:pt x="3990" y="312"/>
                  </a:lnTo>
                  <a:lnTo>
                    <a:pt x="3990" y="0"/>
                  </a:lnTo>
                  <a:lnTo>
                    <a:pt x="4305" y="0"/>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97" name="Group 16"/>
            <p:cNvGrpSpPr>
              <a:grpSpLocks/>
            </p:cNvGrpSpPr>
            <p:nvPr/>
          </p:nvGrpSpPr>
          <p:grpSpPr bwMode="auto">
            <a:xfrm>
              <a:off x="2201" y="2163"/>
              <a:ext cx="2405" cy="945"/>
              <a:chOff x="3226" y="5034"/>
              <a:chExt cx="3150" cy="2184"/>
            </a:xfrm>
          </p:grpSpPr>
          <p:sp>
            <p:nvSpPr>
              <p:cNvPr id="42001" name="Line 17"/>
              <p:cNvSpPr>
                <a:spLocks noChangeShapeType="1"/>
              </p:cNvSpPr>
              <p:nvPr/>
            </p:nvSpPr>
            <p:spPr bwMode="auto">
              <a:xfrm>
                <a:off x="3226" y="5034"/>
                <a:ext cx="0" cy="218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8"/>
              <p:cNvSpPr>
                <a:spLocks noChangeShapeType="1"/>
              </p:cNvSpPr>
              <p:nvPr/>
            </p:nvSpPr>
            <p:spPr bwMode="auto">
              <a:xfrm>
                <a:off x="3856" y="5034"/>
                <a:ext cx="0" cy="218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9"/>
              <p:cNvSpPr>
                <a:spLocks noChangeShapeType="1"/>
              </p:cNvSpPr>
              <p:nvPr/>
            </p:nvSpPr>
            <p:spPr bwMode="auto">
              <a:xfrm>
                <a:off x="4486" y="5034"/>
                <a:ext cx="0" cy="218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20"/>
              <p:cNvSpPr>
                <a:spLocks noChangeShapeType="1"/>
              </p:cNvSpPr>
              <p:nvPr/>
            </p:nvSpPr>
            <p:spPr bwMode="auto">
              <a:xfrm>
                <a:off x="5116" y="5034"/>
                <a:ext cx="0" cy="218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1"/>
              <p:cNvSpPr>
                <a:spLocks noChangeShapeType="1"/>
              </p:cNvSpPr>
              <p:nvPr/>
            </p:nvSpPr>
            <p:spPr bwMode="auto">
              <a:xfrm>
                <a:off x="5746" y="5034"/>
                <a:ext cx="0" cy="218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2"/>
              <p:cNvSpPr>
                <a:spLocks noChangeShapeType="1"/>
              </p:cNvSpPr>
              <p:nvPr/>
            </p:nvSpPr>
            <p:spPr bwMode="auto">
              <a:xfrm>
                <a:off x="6376" y="5034"/>
                <a:ext cx="0" cy="218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8" name="Freeform 23"/>
            <p:cNvSpPr>
              <a:spLocks/>
            </p:cNvSpPr>
            <p:nvPr/>
          </p:nvSpPr>
          <p:spPr bwMode="auto">
            <a:xfrm>
              <a:off x="2040" y="2352"/>
              <a:ext cx="3287" cy="189"/>
            </a:xfrm>
            <a:custGeom>
              <a:avLst/>
              <a:gdLst>
                <a:gd name="T0" fmla="*/ 0 w 4305"/>
                <a:gd name="T1" fmla="*/ 1 h 312"/>
                <a:gd name="T2" fmla="*/ 4 w 4305"/>
                <a:gd name="T3" fmla="*/ 1 h 312"/>
                <a:gd name="T4" fmla="*/ 4 w 4305"/>
                <a:gd name="T5" fmla="*/ 0 h 312"/>
                <a:gd name="T6" fmla="*/ 15 w 4305"/>
                <a:gd name="T7" fmla="*/ 0 h 312"/>
                <a:gd name="T8" fmla="*/ 15 w 4305"/>
                <a:gd name="T9" fmla="*/ 1 h 312"/>
                <a:gd name="T10" fmla="*/ 48 w 4305"/>
                <a:gd name="T11" fmla="*/ 1 h 312"/>
                <a:gd name="T12" fmla="*/ 48 w 4305"/>
                <a:gd name="T13" fmla="*/ 0 h 312"/>
                <a:gd name="T14" fmla="*/ 59 w 4305"/>
                <a:gd name="T15" fmla="*/ 0 h 312"/>
                <a:gd name="T16" fmla="*/ 59 w 4305"/>
                <a:gd name="T17" fmla="*/ 1 h 312"/>
                <a:gd name="T18" fmla="*/ 75 w 4305"/>
                <a:gd name="T19" fmla="*/ 1 h 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05"/>
                <a:gd name="T31" fmla="*/ 0 h 312"/>
                <a:gd name="T32" fmla="*/ 4305 w 4305"/>
                <a:gd name="T33" fmla="*/ 312 h 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05" h="312">
                  <a:moveTo>
                    <a:pt x="0" y="312"/>
                  </a:moveTo>
                  <a:lnTo>
                    <a:pt x="210" y="312"/>
                  </a:lnTo>
                  <a:lnTo>
                    <a:pt x="210" y="0"/>
                  </a:lnTo>
                  <a:lnTo>
                    <a:pt x="840" y="0"/>
                  </a:lnTo>
                  <a:lnTo>
                    <a:pt x="840" y="312"/>
                  </a:lnTo>
                  <a:lnTo>
                    <a:pt x="2730" y="312"/>
                  </a:lnTo>
                  <a:lnTo>
                    <a:pt x="2730" y="0"/>
                  </a:lnTo>
                  <a:lnTo>
                    <a:pt x="3360" y="0"/>
                  </a:lnTo>
                  <a:lnTo>
                    <a:pt x="336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9" name="Freeform 24"/>
            <p:cNvSpPr>
              <a:spLocks/>
            </p:cNvSpPr>
            <p:nvPr/>
          </p:nvSpPr>
          <p:spPr bwMode="auto">
            <a:xfrm>
              <a:off x="2040" y="2636"/>
              <a:ext cx="3287" cy="189"/>
            </a:xfrm>
            <a:custGeom>
              <a:avLst/>
              <a:gdLst>
                <a:gd name="T0" fmla="*/ 0 w 4305"/>
                <a:gd name="T1" fmla="*/ 1 h 312"/>
                <a:gd name="T2" fmla="*/ 15 w 4305"/>
                <a:gd name="T3" fmla="*/ 1 h 312"/>
                <a:gd name="T4" fmla="*/ 15 w 4305"/>
                <a:gd name="T5" fmla="*/ 0 h 312"/>
                <a:gd name="T6" fmla="*/ 26 w 4305"/>
                <a:gd name="T7" fmla="*/ 0 h 312"/>
                <a:gd name="T8" fmla="*/ 26 w 4305"/>
                <a:gd name="T9" fmla="*/ 1 h 312"/>
                <a:gd name="T10" fmla="*/ 75 w 4305"/>
                <a:gd name="T11" fmla="*/ 1 h 312"/>
                <a:gd name="T12" fmla="*/ 0 60000 65536"/>
                <a:gd name="T13" fmla="*/ 0 60000 65536"/>
                <a:gd name="T14" fmla="*/ 0 60000 65536"/>
                <a:gd name="T15" fmla="*/ 0 60000 65536"/>
                <a:gd name="T16" fmla="*/ 0 60000 65536"/>
                <a:gd name="T17" fmla="*/ 0 60000 65536"/>
                <a:gd name="T18" fmla="*/ 0 w 4305"/>
                <a:gd name="T19" fmla="*/ 0 h 312"/>
                <a:gd name="T20" fmla="*/ 4305 w 4305"/>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4305" h="312">
                  <a:moveTo>
                    <a:pt x="0" y="312"/>
                  </a:moveTo>
                  <a:lnTo>
                    <a:pt x="840" y="312"/>
                  </a:lnTo>
                  <a:lnTo>
                    <a:pt x="840" y="0"/>
                  </a:lnTo>
                  <a:lnTo>
                    <a:pt x="1470" y="0"/>
                  </a:lnTo>
                  <a:lnTo>
                    <a:pt x="147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0" name="Freeform 25"/>
            <p:cNvSpPr>
              <a:spLocks/>
            </p:cNvSpPr>
            <p:nvPr/>
          </p:nvSpPr>
          <p:spPr bwMode="auto">
            <a:xfrm>
              <a:off x="2040" y="2919"/>
              <a:ext cx="3287" cy="189"/>
            </a:xfrm>
            <a:custGeom>
              <a:avLst/>
              <a:gdLst>
                <a:gd name="T0" fmla="*/ 0 w 4305"/>
                <a:gd name="T1" fmla="*/ 1 h 312"/>
                <a:gd name="T2" fmla="*/ 26 w 4305"/>
                <a:gd name="T3" fmla="*/ 1 h 312"/>
                <a:gd name="T4" fmla="*/ 26 w 4305"/>
                <a:gd name="T5" fmla="*/ 0 h 312"/>
                <a:gd name="T6" fmla="*/ 37 w 4305"/>
                <a:gd name="T7" fmla="*/ 0 h 312"/>
                <a:gd name="T8" fmla="*/ 37 w 4305"/>
                <a:gd name="T9" fmla="*/ 1 h 312"/>
                <a:gd name="T10" fmla="*/ 75 w 4305"/>
                <a:gd name="T11" fmla="*/ 1 h 312"/>
                <a:gd name="T12" fmla="*/ 0 60000 65536"/>
                <a:gd name="T13" fmla="*/ 0 60000 65536"/>
                <a:gd name="T14" fmla="*/ 0 60000 65536"/>
                <a:gd name="T15" fmla="*/ 0 60000 65536"/>
                <a:gd name="T16" fmla="*/ 0 60000 65536"/>
                <a:gd name="T17" fmla="*/ 0 60000 65536"/>
                <a:gd name="T18" fmla="*/ 0 w 4305"/>
                <a:gd name="T19" fmla="*/ 0 h 312"/>
                <a:gd name="T20" fmla="*/ 4305 w 4305"/>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4305" h="312">
                  <a:moveTo>
                    <a:pt x="0" y="312"/>
                  </a:moveTo>
                  <a:lnTo>
                    <a:pt x="1470" y="312"/>
                  </a:lnTo>
                  <a:lnTo>
                    <a:pt x="1470" y="0"/>
                  </a:lnTo>
                  <a:lnTo>
                    <a:pt x="2100" y="0"/>
                  </a:lnTo>
                  <a:lnTo>
                    <a:pt x="210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wipe(up)">
                                      <p:cBhvr>
                                        <p:cTn id="7" dur="500"/>
                                        <p:tgtEl>
                                          <p:spTgt spid="171014"/>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1017"/>
                                        </p:tgtEl>
                                        <p:attrNameLst>
                                          <p:attrName>style.visibility</p:attrName>
                                        </p:attrNameLst>
                                      </p:cBhvr>
                                      <p:to>
                                        <p:strVal val="visible"/>
                                      </p:to>
                                    </p:set>
                                    <p:animEffect transition="in" filter="wipe(up)">
                                      <p:cBhvr>
                                        <p:cTn id="13" dur="500"/>
                                        <p:tgtEl>
                                          <p:spTgt spid="171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710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30238" y="512763"/>
            <a:ext cx="374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6.3.1 </a:t>
            </a:r>
            <a:r>
              <a:rPr lang="zh-CN" altLang="en-US">
                <a:solidFill>
                  <a:srgbClr val="990000"/>
                </a:solidFill>
                <a:latin typeface="黑体" pitchFamily="2" charset="-122"/>
                <a:ea typeface="黑体" pitchFamily="2" charset="-122"/>
              </a:rPr>
              <a:t>时序控制方式</a:t>
            </a:r>
          </a:p>
        </p:txBody>
      </p:sp>
      <p:sp>
        <p:nvSpPr>
          <p:cNvPr id="43011" name="Rectangle 6"/>
          <p:cNvSpPr>
            <a:spLocks noChangeArrowheads="1"/>
          </p:cNvSpPr>
          <p:nvPr/>
        </p:nvSpPr>
        <p:spPr bwMode="auto">
          <a:xfrm>
            <a:off x="914400" y="1052513"/>
            <a:ext cx="79248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latin typeface="黑体" pitchFamily="2" charset="-122"/>
                <a:ea typeface="黑体" pitchFamily="2" charset="-122"/>
              </a:rPr>
              <a:t>2</a:t>
            </a:r>
            <a:r>
              <a:rPr lang="zh-CN" altLang="en-US">
                <a:latin typeface="黑体" pitchFamily="2" charset="-122"/>
                <a:ea typeface="黑体" pitchFamily="2" charset="-122"/>
              </a:rPr>
              <a:t>）异步控制方式</a:t>
            </a:r>
          </a:p>
          <a:p>
            <a:pPr>
              <a:lnSpc>
                <a:spcPct val="120000"/>
              </a:lnSpc>
              <a:spcBef>
                <a:spcPct val="0"/>
              </a:spcBef>
            </a:pPr>
            <a:r>
              <a:rPr lang="zh-CN" altLang="en-US">
                <a:latin typeface="黑体" pitchFamily="2" charset="-122"/>
                <a:ea typeface="黑体" pitchFamily="2" charset="-122"/>
              </a:rPr>
              <a:t>    各微操作按其需要选择不同的时间间隔，不受统一的时间的约束；各微操作之间的衔接与各部件之间的信息交换采用应答方式。</a:t>
            </a:r>
          </a:p>
        </p:txBody>
      </p:sp>
      <p:sp>
        <p:nvSpPr>
          <p:cNvPr id="43012" name="Rectangle 7"/>
          <p:cNvSpPr>
            <a:spLocks noChangeArrowheads="1"/>
          </p:cNvSpPr>
          <p:nvPr/>
        </p:nvSpPr>
        <p:spPr bwMode="auto">
          <a:xfrm>
            <a:off x="900113" y="4616450"/>
            <a:ext cx="72898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p>
            <a:pPr marL="901700" indent="-901700">
              <a:spcBef>
                <a:spcPct val="0"/>
              </a:spcBef>
            </a:pPr>
            <a:r>
              <a:rPr lang="zh-CN" altLang="en-US">
                <a:latin typeface="黑体" pitchFamily="2" charset="-122"/>
                <a:ea typeface="黑体" pitchFamily="2" charset="-122"/>
              </a:rPr>
              <a:t>特点：没有时间上的浪费，因而提高了机器的效率，但是控制比较复杂。</a:t>
            </a:r>
          </a:p>
          <a:p>
            <a:pPr marL="901700" indent="-901700">
              <a:spcBef>
                <a:spcPct val="0"/>
              </a:spcBef>
            </a:pPr>
            <a:r>
              <a:rPr lang="zh-CN" altLang="en-US">
                <a:latin typeface="黑体" pitchFamily="2" charset="-122"/>
                <a:ea typeface="黑体" pitchFamily="2" charset="-122"/>
              </a:rPr>
              <a:t>应用：用于系统总线操作控制</a:t>
            </a:r>
          </a:p>
        </p:txBody>
      </p:sp>
      <p:grpSp>
        <p:nvGrpSpPr>
          <p:cNvPr id="43013" name="Group 13"/>
          <p:cNvGrpSpPr>
            <a:grpSpLocks/>
          </p:cNvGrpSpPr>
          <p:nvPr/>
        </p:nvGrpSpPr>
        <p:grpSpPr bwMode="auto">
          <a:xfrm>
            <a:off x="1403350" y="3213100"/>
            <a:ext cx="7056438" cy="863600"/>
            <a:chOff x="884" y="1933"/>
            <a:chExt cx="4445" cy="703"/>
          </a:xfrm>
        </p:grpSpPr>
        <p:sp>
          <p:nvSpPr>
            <p:cNvPr id="43014" name="Text Box 9"/>
            <p:cNvSpPr txBox="1">
              <a:spLocks noChangeArrowheads="1"/>
            </p:cNvSpPr>
            <p:nvPr/>
          </p:nvSpPr>
          <p:spPr bwMode="auto">
            <a:xfrm>
              <a:off x="884" y="1933"/>
              <a:ext cx="101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1</a:t>
              </a:r>
            </a:p>
          </p:txBody>
        </p:sp>
        <p:sp>
          <p:nvSpPr>
            <p:cNvPr id="43015" name="Freeform 10"/>
            <p:cNvSpPr>
              <a:spLocks/>
            </p:cNvSpPr>
            <p:nvPr/>
          </p:nvSpPr>
          <p:spPr bwMode="auto">
            <a:xfrm>
              <a:off x="1954" y="1933"/>
              <a:ext cx="3375" cy="271"/>
            </a:xfrm>
            <a:custGeom>
              <a:avLst/>
              <a:gdLst>
                <a:gd name="T0" fmla="*/ 0 w 4305"/>
                <a:gd name="T1" fmla="*/ 37 h 312"/>
                <a:gd name="T2" fmla="*/ 5 w 4305"/>
                <a:gd name="T3" fmla="*/ 37 h 312"/>
                <a:gd name="T4" fmla="*/ 5 w 4305"/>
                <a:gd name="T5" fmla="*/ 0 h 312"/>
                <a:gd name="T6" fmla="*/ 21 w 4305"/>
                <a:gd name="T7" fmla="*/ 0 h 312"/>
                <a:gd name="T8" fmla="*/ 21 w 4305"/>
                <a:gd name="T9" fmla="*/ 37 h 312"/>
                <a:gd name="T10" fmla="*/ 71 w 4305"/>
                <a:gd name="T11" fmla="*/ 37 h 312"/>
                <a:gd name="T12" fmla="*/ 71 w 4305"/>
                <a:gd name="T13" fmla="*/ 0 h 312"/>
                <a:gd name="T14" fmla="*/ 87 w 4305"/>
                <a:gd name="T15" fmla="*/ 0 h 312"/>
                <a:gd name="T16" fmla="*/ 87 w 4305"/>
                <a:gd name="T17" fmla="*/ 37 h 312"/>
                <a:gd name="T18" fmla="*/ 112 w 4305"/>
                <a:gd name="T19" fmla="*/ 37 h 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05"/>
                <a:gd name="T31" fmla="*/ 0 h 312"/>
                <a:gd name="T32" fmla="*/ 4305 w 4305"/>
                <a:gd name="T33" fmla="*/ 312 h 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05" h="312">
                  <a:moveTo>
                    <a:pt x="0" y="312"/>
                  </a:moveTo>
                  <a:lnTo>
                    <a:pt x="210" y="312"/>
                  </a:lnTo>
                  <a:lnTo>
                    <a:pt x="210" y="0"/>
                  </a:lnTo>
                  <a:lnTo>
                    <a:pt x="840" y="0"/>
                  </a:lnTo>
                  <a:lnTo>
                    <a:pt x="840" y="312"/>
                  </a:lnTo>
                  <a:lnTo>
                    <a:pt x="2730" y="312"/>
                  </a:lnTo>
                  <a:lnTo>
                    <a:pt x="2730" y="0"/>
                  </a:lnTo>
                  <a:lnTo>
                    <a:pt x="3360" y="0"/>
                  </a:lnTo>
                  <a:lnTo>
                    <a:pt x="336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6" name="Text Box 11"/>
            <p:cNvSpPr txBox="1">
              <a:spLocks noChangeArrowheads="1"/>
            </p:cNvSpPr>
            <p:nvPr/>
          </p:nvSpPr>
          <p:spPr bwMode="auto">
            <a:xfrm>
              <a:off x="884" y="2340"/>
              <a:ext cx="101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2</a:t>
              </a:r>
            </a:p>
          </p:txBody>
        </p:sp>
        <p:sp>
          <p:nvSpPr>
            <p:cNvPr id="43017" name="Freeform 12"/>
            <p:cNvSpPr>
              <a:spLocks/>
            </p:cNvSpPr>
            <p:nvPr/>
          </p:nvSpPr>
          <p:spPr bwMode="auto">
            <a:xfrm>
              <a:off x="1954" y="2340"/>
              <a:ext cx="3375" cy="271"/>
            </a:xfrm>
            <a:custGeom>
              <a:avLst/>
              <a:gdLst>
                <a:gd name="T0" fmla="*/ 0 w 4305"/>
                <a:gd name="T1" fmla="*/ 37 h 312"/>
                <a:gd name="T2" fmla="*/ 21 w 4305"/>
                <a:gd name="T3" fmla="*/ 37 h 312"/>
                <a:gd name="T4" fmla="*/ 21 w 4305"/>
                <a:gd name="T5" fmla="*/ 0 h 312"/>
                <a:gd name="T6" fmla="*/ 49 w 4305"/>
                <a:gd name="T7" fmla="*/ 0 h 312"/>
                <a:gd name="T8" fmla="*/ 49 w 4305"/>
                <a:gd name="T9" fmla="*/ 37 h 312"/>
                <a:gd name="T10" fmla="*/ 112 w 4305"/>
                <a:gd name="T11" fmla="*/ 37 h 312"/>
                <a:gd name="T12" fmla="*/ 0 60000 65536"/>
                <a:gd name="T13" fmla="*/ 0 60000 65536"/>
                <a:gd name="T14" fmla="*/ 0 60000 65536"/>
                <a:gd name="T15" fmla="*/ 0 60000 65536"/>
                <a:gd name="T16" fmla="*/ 0 60000 65536"/>
                <a:gd name="T17" fmla="*/ 0 60000 65536"/>
                <a:gd name="T18" fmla="*/ 0 w 4305"/>
                <a:gd name="T19" fmla="*/ 0 h 312"/>
                <a:gd name="T20" fmla="*/ 4305 w 4305"/>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4305" h="312">
                  <a:moveTo>
                    <a:pt x="0" y="312"/>
                  </a:moveTo>
                  <a:lnTo>
                    <a:pt x="840" y="312"/>
                  </a:lnTo>
                  <a:lnTo>
                    <a:pt x="840" y="0"/>
                  </a:lnTo>
                  <a:lnTo>
                    <a:pt x="1890" y="0"/>
                  </a:lnTo>
                  <a:lnTo>
                    <a:pt x="189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630238" y="512763"/>
            <a:ext cx="374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6.3.1 </a:t>
            </a:r>
            <a:r>
              <a:rPr lang="zh-CN" altLang="en-US">
                <a:solidFill>
                  <a:srgbClr val="990000"/>
                </a:solidFill>
                <a:latin typeface="黑体" pitchFamily="2" charset="-122"/>
                <a:ea typeface="黑体" pitchFamily="2" charset="-122"/>
              </a:rPr>
              <a:t>时序控制方式</a:t>
            </a:r>
          </a:p>
        </p:txBody>
      </p:sp>
      <p:sp>
        <p:nvSpPr>
          <p:cNvPr id="44035" name="Rectangle 7"/>
          <p:cNvSpPr>
            <a:spLocks noChangeArrowheads="1"/>
          </p:cNvSpPr>
          <p:nvPr/>
        </p:nvSpPr>
        <p:spPr bwMode="auto">
          <a:xfrm>
            <a:off x="900113" y="1106488"/>
            <a:ext cx="7772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latin typeface="黑体" pitchFamily="2" charset="-122"/>
                <a:ea typeface="黑体" pitchFamily="2" charset="-122"/>
              </a:rPr>
              <a:t>3</a:t>
            </a:r>
            <a:r>
              <a:rPr lang="zh-CN" altLang="en-US">
                <a:latin typeface="黑体" pitchFamily="2" charset="-122"/>
                <a:ea typeface="黑体" pitchFamily="2" charset="-122"/>
              </a:rPr>
              <a:t>）准同步控制方式</a:t>
            </a:r>
          </a:p>
          <a:p>
            <a:pPr>
              <a:lnSpc>
                <a:spcPct val="120000"/>
              </a:lnSpc>
              <a:spcBef>
                <a:spcPct val="0"/>
              </a:spcBef>
            </a:pPr>
            <a:r>
              <a:rPr lang="zh-CN" altLang="en-US">
                <a:latin typeface="黑体" pitchFamily="2" charset="-122"/>
                <a:ea typeface="黑体" pitchFamily="2" charset="-122"/>
              </a:rPr>
              <a:t>   异步方式的同步化</a:t>
            </a:r>
          </a:p>
          <a:p>
            <a:pPr>
              <a:lnSpc>
                <a:spcPct val="120000"/>
              </a:lnSpc>
              <a:spcBef>
                <a:spcPct val="0"/>
              </a:spcBef>
            </a:pPr>
            <a:r>
              <a:rPr lang="zh-CN" altLang="en-US">
                <a:latin typeface="黑体" pitchFamily="2" charset="-122"/>
                <a:ea typeface="黑体" pitchFamily="2" charset="-122"/>
              </a:rPr>
              <a:t>  （只在节拍结束时查询异步应答信号）。</a:t>
            </a:r>
          </a:p>
        </p:txBody>
      </p:sp>
      <p:sp>
        <p:nvSpPr>
          <p:cNvPr id="44036" name="Rectangle 8"/>
          <p:cNvSpPr>
            <a:spLocks noChangeArrowheads="1"/>
          </p:cNvSpPr>
          <p:nvPr/>
        </p:nvSpPr>
        <p:spPr bwMode="auto">
          <a:xfrm>
            <a:off x="846138" y="4778375"/>
            <a:ext cx="77724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latin typeface="黑体" pitchFamily="2" charset="-122"/>
                <a:ea typeface="黑体" pitchFamily="2" charset="-122"/>
              </a:rPr>
              <a:t>4</a:t>
            </a:r>
            <a:r>
              <a:rPr lang="zh-CN" altLang="en-US">
                <a:latin typeface="黑体" pitchFamily="2" charset="-122"/>
                <a:ea typeface="黑体" pitchFamily="2" charset="-122"/>
              </a:rPr>
              <a:t>）联合控制方式</a:t>
            </a:r>
          </a:p>
          <a:p>
            <a:pPr>
              <a:lnSpc>
                <a:spcPct val="120000"/>
              </a:lnSpc>
              <a:spcBef>
                <a:spcPct val="0"/>
              </a:spcBef>
            </a:pPr>
            <a:r>
              <a:rPr lang="zh-CN" altLang="en-US">
                <a:latin typeface="黑体" pitchFamily="2" charset="-122"/>
                <a:ea typeface="黑体" pitchFamily="2" charset="-122"/>
              </a:rPr>
              <a:t>   同步控制和异步控制相结合的方式。</a:t>
            </a:r>
          </a:p>
        </p:txBody>
      </p:sp>
      <p:grpSp>
        <p:nvGrpSpPr>
          <p:cNvPr id="44037" name="Group 25"/>
          <p:cNvGrpSpPr>
            <a:grpSpLocks/>
          </p:cNvGrpSpPr>
          <p:nvPr/>
        </p:nvGrpSpPr>
        <p:grpSpPr bwMode="auto">
          <a:xfrm>
            <a:off x="1619250" y="2889250"/>
            <a:ext cx="6875463" cy="1296988"/>
            <a:chOff x="1020" y="1820"/>
            <a:chExt cx="4331" cy="817"/>
          </a:xfrm>
        </p:grpSpPr>
        <p:sp>
          <p:nvSpPr>
            <p:cNvPr id="44038" name="Text Box 12"/>
            <p:cNvSpPr txBox="1">
              <a:spLocks noChangeArrowheads="1"/>
            </p:cNvSpPr>
            <p:nvPr/>
          </p:nvSpPr>
          <p:spPr bwMode="auto">
            <a:xfrm>
              <a:off x="1501" y="1820"/>
              <a:ext cx="50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时钟</a:t>
              </a:r>
            </a:p>
          </p:txBody>
        </p:sp>
        <p:sp>
          <p:nvSpPr>
            <p:cNvPr id="44039" name="Text Box 13"/>
            <p:cNvSpPr txBox="1">
              <a:spLocks noChangeArrowheads="1"/>
            </p:cNvSpPr>
            <p:nvPr/>
          </p:nvSpPr>
          <p:spPr bwMode="auto">
            <a:xfrm>
              <a:off x="1020" y="2119"/>
              <a:ext cx="98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1</a:t>
              </a:r>
            </a:p>
          </p:txBody>
        </p:sp>
        <p:sp>
          <p:nvSpPr>
            <p:cNvPr id="44040" name="Text Box 14"/>
            <p:cNvSpPr txBox="1">
              <a:spLocks noChangeArrowheads="1"/>
            </p:cNvSpPr>
            <p:nvPr/>
          </p:nvSpPr>
          <p:spPr bwMode="auto">
            <a:xfrm>
              <a:off x="1020" y="2419"/>
              <a:ext cx="98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2000">
                  <a:latin typeface="黑体" pitchFamily="2" charset="-122"/>
                  <a:ea typeface="黑体" pitchFamily="2" charset="-122"/>
                </a:rPr>
                <a:t>微操作信号</a:t>
              </a:r>
              <a:r>
                <a:rPr lang="en-US" altLang="zh-CN" sz="2000" dirty="0">
                  <a:latin typeface="黑体" pitchFamily="2" charset="-122"/>
                  <a:ea typeface="黑体" pitchFamily="2" charset="-122"/>
                </a:rPr>
                <a:t>2</a:t>
              </a:r>
            </a:p>
          </p:txBody>
        </p:sp>
        <p:sp>
          <p:nvSpPr>
            <p:cNvPr id="44041" name="Freeform 15"/>
            <p:cNvSpPr>
              <a:spLocks/>
            </p:cNvSpPr>
            <p:nvPr/>
          </p:nvSpPr>
          <p:spPr bwMode="auto">
            <a:xfrm>
              <a:off x="2063" y="1820"/>
              <a:ext cx="3288" cy="200"/>
            </a:xfrm>
            <a:custGeom>
              <a:avLst/>
              <a:gdLst>
                <a:gd name="T0" fmla="*/ 0 w 4305"/>
                <a:gd name="T1" fmla="*/ 1 h 312"/>
                <a:gd name="T2" fmla="*/ 4 w 4305"/>
                <a:gd name="T3" fmla="*/ 1 h 312"/>
                <a:gd name="T4" fmla="*/ 4 w 4305"/>
                <a:gd name="T5" fmla="*/ 0 h 312"/>
                <a:gd name="T6" fmla="*/ 9 w 4305"/>
                <a:gd name="T7" fmla="*/ 0 h 312"/>
                <a:gd name="T8" fmla="*/ 9 w 4305"/>
                <a:gd name="T9" fmla="*/ 1 h 312"/>
                <a:gd name="T10" fmla="*/ 15 w 4305"/>
                <a:gd name="T11" fmla="*/ 1 h 312"/>
                <a:gd name="T12" fmla="*/ 15 w 4305"/>
                <a:gd name="T13" fmla="*/ 0 h 312"/>
                <a:gd name="T14" fmla="*/ 21 w 4305"/>
                <a:gd name="T15" fmla="*/ 0 h 312"/>
                <a:gd name="T16" fmla="*/ 21 w 4305"/>
                <a:gd name="T17" fmla="*/ 1 h 312"/>
                <a:gd name="T18" fmla="*/ 26 w 4305"/>
                <a:gd name="T19" fmla="*/ 1 h 312"/>
                <a:gd name="T20" fmla="*/ 26 w 4305"/>
                <a:gd name="T21" fmla="*/ 0 h 312"/>
                <a:gd name="T22" fmla="*/ 31 w 4305"/>
                <a:gd name="T23" fmla="*/ 0 h 312"/>
                <a:gd name="T24" fmla="*/ 31 w 4305"/>
                <a:gd name="T25" fmla="*/ 1 h 312"/>
                <a:gd name="T26" fmla="*/ 37 w 4305"/>
                <a:gd name="T27" fmla="*/ 1 h 312"/>
                <a:gd name="T28" fmla="*/ 37 w 4305"/>
                <a:gd name="T29" fmla="*/ 0 h 312"/>
                <a:gd name="T30" fmla="*/ 43 w 4305"/>
                <a:gd name="T31" fmla="*/ 0 h 312"/>
                <a:gd name="T32" fmla="*/ 43 w 4305"/>
                <a:gd name="T33" fmla="*/ 1 h 312"/>
                <a:gd name="T34" fmla="*/ 48 w 4305"/>
                <a:gd name="T35" fmla="*/ 1 h 312"/>
                <a:gd name="T36" fmla="*/ 48 w 4305"/>
                <a:gd name="T37" fmla="*/ 0 h 312"/>
                <a:gd name="T38" fmla="*/ 53 w 4305"/>
                <a:gd name="T39" fmla="*/ 0 h 312"/>
                <a:gd name="T40" fmla="*/ 53 w 4305"/>
                <a:gd name="T41" fmla="*/ 1 h 312"/>
                <a:gd name="T42" fmla="*/ 59 w 4305"/>
                <a:gd name="T43" fmla="*/ 1 h 312"/>
                <a:gd name="T44" fmla="*/ 59 w 4305"/>
                <a:gd name="T45" fmla="*/ 0 h 312"/>
                <a:gd name="T46" fmla="*/ 64 w 4305"/>
                <a:gd name="T47" fmla="*/ 0 h 312"/>
                <a:gd name="T48" fmla="*/ 64 w 4305"/>
                <a:gd name="T49" fmla="*/ 1 h 312"/>
                <a:gd name="T50" fmla="*/ 70 w 4305"/>
                <a:gd name="T51" fmla="*/ 1 h 312"/>
                <a:gd name="T52" fmla="*/ 70 w 4305"/>
                <a:gd name="T53" fmla="*/ 0 h 312"/>
                <a:gd name="T54" fmla="*/ 76 w 4305"/>
                <a:gd name="T55" fmla="*/ 0 h 3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05"/>
                <a:gd name="T85" fmla="*/ 0 h 312"/>
                <a:gd name="T86" fmla="*/ 4305 w 4305"/>
                <a:gd name="T87" fmla="*/ 312 h 3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05" h="312">
                  <a:moveTo>
                    <a:pt x="0" y="312"/>
                  </a:moveTo>
                  <a:lnTo>
                    <a:pt x="210" y="312"/>
                  </a:lnTo>
                  <a:lnTo>
                    <a:pt x="210" y="0"/>
                  </a:lnTo>
                  <a:lnTo>
                    <a:pt x="525" y="0"/>
                  </a:lnTo>
                  <a:lnTo>
                    <a:pt x="525" y="312"/>
                  </a:lnTo>
                  <a:lnTo>
                    <a:pt x="840" y="312"/>
                  </a:lnTo>
                  <a:lnTo>
                    <a:pt x="840" y="0"/>
                  </a:lnTo>
                  <a:lnTo>
                    <a:pt x="1155" y="0"/>
                  </a:lnTo>
                  <a:lnTo>
                    <a:pt x="1155" y="312"/>
                  </a:lnTo>
                  <a:lnTo>
                    <a:pt x="1470" y="312"/>
                  </a:lnTo>
                  <a:lnTo>
                    <a:pt x="1470" y="0"/>
                  </a:lnTo>
                  <a:lnTo>
                    <a:pt x="1785" y="0"/>
                  </a:lnTo>
                  <a:lnTo>
                    <a:pt x="1785" y="312"/>
                  </a:lnTo>
                  <a:lnTo>
                    <a:pt x="2100" y="312"/>
                  </a:lnTo>
                  <a:lnTo>
                    <a:pt x="2100" y="0"/>
                  </a:lnTo>
                  <a:lnTo>
                    <a:pt x="2415" y="0"/>
                  </a:lnTo>
                  <a:lnTo>
                    <a:pt x="2415" y="312"/>
                  </a:lnTo>
                  <a:lnTo>
                    <a:pt x="2730" y="312"/>
                  </a:lnTo>
                  <a:lnTo>
                    <a:pt x="2730" y="0"/>
                  </a:lnTo>
                  <a:lnTo>
                    <a:pt x="3045" y="0"/>
                  </a:lnTo>
                  <a:lnTo>
                    <a:pt x="3045" y="312"/>
                  </a:lnTo>
                  <a:lnTo>
                    <a:pt x="3360" y="312"/>
                  </a:lnTo>
                  <a:lnTo>
                    <a:pt x="3360" y="0"/>
                  </a:lnTo>
                  <a:lnTo>
                    <a:pt x="3675" y="0"/>
                  </a:lnTo>
                  <a:lnTo>
                    <a:pt x="3675" y="312"/>
                  </a:lnTo>
                  <a:lnTo>
                    <a:pt x="3990" y="312"/>
                  </a:lnTo>
                  <a:lnTo>
                    <a:pt x="3990" y="0"/>
                  </a:lnTo>
                  <a:lnTo>
                    <a:pt x="4305" y="0"/>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4042" name="Group 16"/>
            <p:cNvGrpSpPr>
              <a:grpSpLocks/>
            </p:cNvGrpSpPr>
            <p:nvPr/>
          </p:nvGrpSpPr>
          <p:grpSpPr bwMode="auto">
            <a:xfrm>
              <a:off x="2223" y="1920"/>
              <a:ext cx="2406" cy="698"/>
              <a:chOff x="3331" y="11118"/>
              <a:chExt cx="3150" cy="1560"/>
            </a:xfrm>
          </p:grpSpPr>
          <p:sp>
            <p:nvSpPr>
              <p:cNvPr id="44045" name="Line 17"/>
              <p:cNvSpPr>
                <a:spLocks noChangeShapeType="1"/>
              </p:cNvSpPr>
              <p:nvPr/>
            </p:nvSpPr>
            <p:spPr bwMode="auto">
              <a:xfrm>
                <a:off x="3331" y="11118"/>
                <a:ext cx="0" cy="156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8"/>
              <p:cNvSpPr>
                <a:spLocks noChangeShapeType="1"/>
              </p:cNvSpPr>
              <p:nvPr/>
            </p:nvSpPr>
            <p:spPr bwMode="auto">
              <a:xfrm>
                <a:off x="3961" y="11118"/>
                <a:ext cx="0" cy="156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9"/>
              <p:cNvSpPr>
                <a:spLocks noChangeShapeType="1"/>
              </p:cNvSpPr>
              <p:nvPr/>
            </p:nvSpPr>
            <p:spPr bwMode="auto">
              <a:xfrm>
                <a:off x="4591" y="11118"/>
                <a:ext cx="0" cy="156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20"/>
              <p:cNvSpPr>
                <a:spLocks noChangeShapeType="1"/>
              </p:cNvSpPr>
              <p:nvPr/>
            </p:nvSpPr>
            <p:spPr bwMode="auto">
              <a:xfrm>
                <a:off x="5221" y="11118"/>
                <a:ext cx="0" cy="156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Line 21"/>
              <p:cNvSpPr>
                <a:spLocks noChangeShapeType="1"/>
              </p:cNvSpPr>
              <p:nvPr/>
            </p:nvSpPr>
            <p:spPr bwMode="auto">
              <a:xfrm>
                <a:off x="5851" y="11118"/>
                <a:ext cx="0" cy="156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22"/>
              <p:cNvSpPr>
                <a:spLocks noChangeShapeType="1"/>
              </p:cNvSpPr>
              <p:nvPr/>
            </p:nvSpPr>
            <p:spPr bwMode="auto">
              <a:xfrm>
                <a:off x="6481" y="11118"/>
                <a:ext cx="0" cy="156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43" name="Freeform 23"/>
            <p:cNvSpPr>
              <a:spLocks/>
            </p:cNvSpPr>
            <p:nvPr/>
          </p:nvSpPr>
          <p:spPr bwMode="auto">
            <a:xfrm>
              <a:off x="2063" y="2119"/>
              <a:ext cx="3288" cy="200"/>
            </a:xfrm>
            <a:custGeom>
              <a:avLst/>
              <a:gdLst>
                <a:gd name="T0" fmla="*/ 0 w 4305"/>
                <a:gd name="T1" fmla="*/ 1 h 312"/>
                <a:gd name="T2" fmla="*/ 4 w 4305"/>
                <a:gd name="T3" fmla="*/ 1 h 312"/>
                <a:gd name="T4" fmla="*/ 4 w 4305"/>
                <a:gd name="T5" fmla="*/ 0 h 312"/>
                <a:gd name="T6" fmla="*/ 15 w 4305"/>
                <a:gd name="T7" fmla="*/ 0 h 312"/>
                <a:gd name="T8" fmla="*/ 15 w 4305"/>
                <a:gd name="T9" fmla="*/ 1 h 312"/>
                <a:gd name="T10" fmla="*/ 48 w 4305"/>
                <a:gd name="T11" fmla="*/ 1 h 312"/>
                <a:gd name="T12" fmla="*/ 48 w 4305"/>
                <a:gd name="T13" fmla="*/ 0 h 312"/>
                <a:gd name="T14" fmla="*/ 59 w 4305"/>
                <a:gd name="T15" fmla="*/ 0 h 312"/>
                <a:gd name="T16" fmla="*/ 59 w 4305"/>
                <a:gd name="T17" fmla="*/ 1 h 312"/>
                <a:gd name="T18" fmla="*/ 76 w 4305"/>
                <a:gd name="T19" fmla="*/ 1 h 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05"/>
                <a:gd name="T31" fmla="*/ 0 h 312"/>
                <a:gd name="T32" fmla="*/ 4305 w 4305"/>
                <a:gd name="T33" fmla="*/ 312 h 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05" h="312">
                  <a:moveTo>
                    <a:pt x="0" y="312"/>
                  </a:moveTo>
                  <a:lnTo>
                    <a:pt x="210" y="312"/>
                  </a:lnTo>
                  <a:lnTo>
                    <a:pt x="210" y="0"/>
                  </a:lnTo>
                  <a:lnTo>
                    <a:pt x="840" y="0"/>
                  </a:lnTo>
                  <a:lnTo>
                    <a:pt x="840" y="312"/>
                  </a:lnTo>
                  <a:lnTo>
                    <a:pt x="2730" y="312"/>
                  </a:lnTo>
                  <a:lnTo>
                    <a:pt x="2730" y="0"/>
                  </a:lnTo>
                  <a:lnTo>
                    <a:pt x="3360" y="0"/>
                  </a:lnTo>
                  <a:lnTo>
                    <a:pt x="336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4" name="Freeform 24"/>
            <p:cNvSpPr>
              <a:spLocks/>
            </p:cNvSpPr>
            <p:nvPr/>
          </p:nvSpPr>
          <p:spPr bwMode="auto">
            <a:xfrm>
              <a:off x="2063" y="2419"/>
              <a:ext cx="3288" cy="199"/>
            </a:xfrm>
            <a:custGeom>
              <a:avLst/>
              <a:gdLst>
                <a:gd name="T0" fmla="*/ 0 w 4305"/>
                <a:gd name="T1" fmla="*/ 1 h 312"/>
                <a:gd name="T2" fmla="*/ 15 w 4305"/>
                <a:gd name="T3" fmla="*/ 1 h 312"/>
                <a:gd name="T4" fmla="*/ 15 w 4305"/>
                <a:gd name="T5" fmla="*/ 0 h 312"/>
                <a:gd name="T6" fmla="*/ 37 w 4305"/>
                <a:gd name="T7" fmla="*/ 0 h 312"/>
                <a:gd name="T8" fmla="*/ 37 w 4305"/>
                <a:gd name="T9" fmla="*/ 1 h 312"/>
                <a:gd name="T10" fmla="*/ 76 w 4305"/>
                <a:gd name="T11" fmla="*/ 1 h 312"/>
                <a:gd name="T12" fmla="*/ 0 60000 65536"/>
                <a:gd name="T13" fmla="*/ 0 60000 65536"/>
                <a:gd name="T14" fmla="*/ 0 60000 65536"/>
                <a:gd name="T15" fmla="*/ 0 60000 65536"/>
                <a:gd name="T16" fmla="*/ 0 60000 65536"/>
                <a:gd name="T17" fmla="*/ 0 60000 65536"/>
                <a:gd name="T18" fmla="*/ 0 w 4305"/>
                <a:gd name="T19" fmla="*/ 0 h 312"/>
                <a:gd name="T20" fmla="*/ 4305 w 4305"/>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4305" h="312">
                  <a:moveTo>
                    <a:pt x="0" y="312"/>
                  </a:moveTo>
                  <a:lnTo>
                    <a:pt x="840" y="312"/>
                  </a:lnTo>
                  <a:lnTo>
                    <a:pt x="840" y="0"/>
                  </a:lnTo>
                  <a:lnTo>
                    <a:pt x="2100" y="0"/>
                  </a:lnTo>
                  <a:lnTo>
                    <a:pt x="2100" y="312"/>
                  </a:lnTo>
                  <a:lnTo>
                    <a:pt x="4305" y="312"/>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30238" y="511175"/>
            <a:ext cx="65341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6.3.2 </a:t>
            </a:r>
            <a:r>
              <a:rPr lang="zh-CN" altLang="en-US">
                <a:solidFill>
                  <a:srgbClr val="990000"/>
                </a:solidFill>
                <a:latin typeface="黑体" pitchFamily="2" charset="-122"/>
                <a:ea typeface="黑体" pitchFamily="2" charset="-122"/>
              </a:rPr>
              <a:t>同步控制方式下的多级时序系统</a:t>
            </a:r>
          </a:p>
        </p:txBody>
      </p:sp>
      <p:sp>
        <p:nvSpPr>
          <p:cNvPr id="45059" name="Rectangle 4"/>
          <p:cNvSpPr>
            <a:spLocks noChangeArrowheads="1"/>
          </p:cNvSpPr>
          <p:nvPr/>
        </p:nvSpPr>
        <p:spPr bwMode="auto">
          <a:xfrm>
            <a:off x="1260475" y="1801813"/>
            <a:ext cx="729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nchor="ctr">
            <a:spAutoFit/>
          </a:bodyPr>
          <a:lstStyle/>
          <a:p>
            <a:pPr>
              <a:lnSpc>
                <a:spcPct val="100000"/>
              </a:lnSpc>
              <a:spcBef>
                <a:spcPct val="0"/>
              </a:spcBef>
            </a:pPr>
            <a:r>
              <a:rPr lang="zh-CN" altLang="en-US">
                <a:solidFill>
                  <a:srgbClr val="FF0000"/>
                </a:solidFill>
                <a:latin typeface="黑体" pitchFamily="2" charset="-122"/>
                <a:ea typeface="黑体" pitchFamily="2" charset="-122"/>
              </a:rPr>
              <a:t>指令周期：</a:t>
            </a:r>
            <a:r>
              <a:rPr lang="zh-CN" altLang="en-US">
                <a:latin typeface="黑体" pitchFamily="2" charset="-122"/>
                <a:ea typeface="黑体" pitchFamily="2" charset="-122"/>
              </a:rPr>
              <a:t>从取指到一条指令执行结束所需的时间。 </a:t>
            </a:r>
          </a:p>
        </p:txBody>
      </p:sp>
      <p:sp>
        <p:nvSpPr>
          <p:cNvPr id="45060" name="Text Box 68"/>
          <p:cNvSpPr txBox="1">
            <a:spLocks noChangeArrowheads="1"/>
          </p:cNvSpPr>
          <p:nvPr/>
        </p:nvSpPr>
        <p:spPr bwMode="auto">
          <a:xfrm>
            <a:off x="647700" y="2312988"/>
            <a:ext cx="7920038"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    在同步控制方式下，常将时序关系把指令周期划分为几个层次，称为</a:t>
            </a:r>
            <a:r>
              <a:rPr lang="zh-CN" altLang="en-US">
                <a:solidFill>
                  <a:srgbClr val="FF0000"/>
                </a:solidFill>
                <a:latin typeface="黑体" pitchFamily="2" charset="-122"/>
                <a:ea typeface="黑体" pitchFamily="2" charset="-122"/>
              </a:rPr>
              <a:t>多级时序</a:t>
            </a:r>
            <a:r>
              <a:rPr lang="zh-CN" altLang="en-US">
                <a:latin typeface="黑体" pitchFamily="2" charset="-122"/>
                <a:ea typeface="黑体" pitchFamily="2" charset="-122"/>
              </a:rPr>
              <a:t>。</a:t>
            </a:r>
          </a:p>
          <a:p>
            <a:pPr eaLnBrk="1" hangingPunct="1"/>
            <a:r>
              <a:rPr lang="zh-CN" altLang="en-US">
                <a:latin typeface="黑体" pitchFamily="2" charset="-122"/>
                <a:ea typeface="黑体" pitchFamily="2" charset="-122"/>
              </a:rPr>
              <a:t>    最常见的是二级时序和三级时序。</a:t>
            </a:r>
          </a:p>
        </p:txBody>
      </p:sp>
      <p:sp>
        <p:nvSpPr>
          <p:cNvPr id="45061" name="Text Box 70"/>
          <p:cNvSpPr txBox="1">
            <a:spLocks noChangeArrowheads="1"/>
          </p:cNvSpPr>
          <p:nvPr/>
        </p:nvSpPr>
        <p:spPr bwMode="auto">
          <a:xfrm>
            <a:off x="827088" y="1052513"/>
            <a:ext cx="4140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1. </a:t>
            </a:r>
            <a:r>
              <a:rPr lang="zh-CN" altLang="en-US">
                <a:solidFill>
                  <a:srgbClr val="990000"/>
                </a:solidFill>
                <a:latin typeface="黑体" pitchFamily="2" charset="-122"/>
                <a:ea typeface="黑体" pitchFamily="2" charset="-122"/>
              </a:rPr>
              <a:t>时序的层次划分</a:t>
            </a: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30238" y="511175"/>
            <a:ext cx="65341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6.3.2 </a:t>
            </a:r>
            <a:r>
              <a:rPr lang="zh-CN" altLang="en-US">
                <a:solidFill>
                  <a:srgbClr val="990000"/>
                </a:solidFill>
                <a:latin typeface="黑体" pitchFamily="2" charset="-122"/>
                <a:ea typeface="黑体" pitchFamily="2" charset="-122"/>
              </a:rPr>
              <a:t>同步控制方式下的多级时序系统</a:t>
            </a:r>
          </a:p>
        </p:txBody>
      </p:sp>
      <p:sp>
        <p:nvSpPr>
          <p:cNvPr id="46083" name="Text Box 3"/>
          <p:cNvSpPr txBox="1">
            <a:spLocks noChangeArrowheads="1"/>
          </p:cNvSpPr>
          <p:nvPr/>
        </p:nvSpPr>
        <p:spPr bwMode="auto">
          <a:xfrm>
            <a:off x="827088" y="1052513"/>
            <a:ext cx="4140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2. </a:t>
            </a:r>
            <a:r>
              <a:rPr lang="zh-CN" altLang="en-US">
                <a:solidFill>
                  <a:srgbClr val="990000"/>
                </a:solidFill>
                <a:latin typeface="黑体" pitchFamily="2" charset="-122"/>
                <a:ea typeface="黑体" pitchFamily="2" charset="-122"/>
              </a:rPr>
              <a:t>多级时序划分举例</a:t>
            </a:r>
          </a:p>
        </p:txBody>
      </p:sp>
      <p:sp>
        <p:nvSpPr>
          <p:cNvPr id="46084" name="Text Box 5"/>
          <p:cNvSpPr txBox="1">
            <a:spLocks noChangeArrowheads="1"/>
          </p:cNvSpPr>
          <p:nvPr/>
        </p:nvSpPr>
        <p:spPr bwMode="auto">
          <a:xfrm>
            <a:off x="1008063" y="1679575"/>
            <a:ext cx="7848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a:t>
            </a:r>
            <a:r>
              <a:rPr lang="en-US" altLang="zh-CN" dirty="0">
                <a:latin typeface="黑体" pitchFamily="2" charset="-122"/>
                <a:ea typeface="黑体" pitchFamily="2" charset="-122"/>
              </a:rPr>
              <a:t>1</a:t>
            </a:r>
            <a:r>
              <a:rPr lang="zh-CN" altLang="en-US">
                <a:latin typeface="黑体" pitchFamily="2" charset="-122"/>
                <a:ea typeface="黑体" pitchFamily="2" charset="-122"/>
              </a:rPr>
              <a:t>）三级时序举例（常用在组合逻辑控制器中）</a:t>
            </a:r>
          </a:p>
        </p:txBody>
      </p:sp>
      <p:sp>
        <p:nvSpPr>
          <p:cNvPr id="46085" name="Text Box 9"/>
          <p:cNvSpPr txBox="1">
            <a:spLocks noChangeArrowheads="1"/>
          </p:cNvSpPr>
          <p:nvPr/>
        </p:nvSpPr>
        <p:spPr bwMode="auto">
          <a:xfrm>
            <a:off x="3600450" y="5661025"/>
            <a:ext cx="5257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u="sng">
                <a:solidFill>
                  <a:srgbClr val="990000"/>
                </a:solidFill>
                <a:latin typeface="黑体" pitchFamily="2" charset="-122"/>
                <a:ea typeface="黑体" pitchFamily="2" charset="-122"/>
              </a:rPr>
              <a:t>第</a:t>
            </a:r>
            <a:r>
              <a:rPr lang="en-US" altLang="zh-CN" u="sng" dirty="0">
                <a:solidFill>
                  <a:srgbClr val="990000"/>
                </a:solidFill>
                <a:latin typeface="黑体" pitchFamily="2" charset="-122"/>
                <a:ea typeface="黑体" pitchFamily="2" charset="-122"/>
              </a:rPr>
              <a:t>1</a:t>
            </a:r>
            <a:r>
              <a:rPr lang="zh-CN" altLang="en-US" u="sng">
                <a:solidFill>
                  <a:srgbClr val="990000"/>
                </a:solidFill>
                <a:latin typeface="黑体" pitchFamily="2" charset="-122"/>
                <a:ea typeface="黑体" pitchFamily="2" charset="-122"/>
              </a:rPr>
              <a:t>级</a:t>
            </a:r>
            <a:r>
              <a:rPr lang="zh-CN" altLang="en-US">
                <a:solidFill>
                  <a:srgbClr val="FF0000"/>
                </a:solidFill>
                <a:latin typeface="黑体" pitchFamily="2" charset="-122"/>
                <a:ea typeface="黑体" pitchFamily="2" charset="-122"/>
              </a:rPr>
              <a:t>     </a:t>
            </a:r>
            <a:r>
              <a:rPr lang="zh-CN" altLang="en-US" u="sng">
                <a:solidFill>
                  <a:srgbClr val="FF0000"/>
                </a:solidFill>
                <a:latin typeface="黑体" pitchFamily="2" charset="-122"/>
                <a:ea typeface="黑体" pitchFamily="2" charset="-122"/>
              </a:rPr>
              <a:t>第</a:t>
            </a:r>
            <a:r>
              <a:rPr lang="en-US" altLang="zh-CN" u="sng" dirty="0">
                <a:solidFill>
                  <a:srgbClr val="FF0000"/>
                </a:solidFill>
                <a:latin typeface="黑体" pitchFamily="2" charset="-122"/>
                <a:ea typeface="黑体" pitchFamily="2" charset="-122"/>
              </a:rPr>
              <a:t>2</a:t>
            </a:r>
            <a:r>
              <a:rPr lang="zh-CN" altLang="en-US" u="sng">
                <a:solidFill>
                  <a:srgbClr val="FF0000"/>
                </a:solidFill>
                <a:latin typeface="黑体" pitchFamily="2" charset="-122"/>
                <a:ea typeface="黑体" pitchFamily="2" charset="-122"/>
              </a:rPr>
              <a:t>级</a:t>
            </a:r>
            <a:r>
              <a:rPr lang="zh-CN" altLang="en-US">
                <a:solidFill>
                  <a:srgbClr val="FF0000"/>
                </a:solidFill>
                <a:latin typeface="黑体" pitchFamily="2" charset="-122"/>
                <a:ea typeface="黑体" pitchFamily="2" charset="-122"/>
              </a:rPr>
              <a:t>     </a:t>
            </a:r>
            <a:r>
              <a:rPr lang="zh-CN" altLang="en-US" u="sng">
                <a:solidFill>
                  <a:srgbClr val="FF00FF"/>
                </a:solidFill>
                <a:latin typeface="黑体" pitchFamily="2" charset="-122"/>
                <a:ea typeface="黑体" pitchFamily="2" charset="-122"/>
              </a:rPr>
              <a:t>第</a:t>
            </a:r>
            <a:r>
              <a:rPr lang="en-US" altLang="zh-CN" u="sng" dirty="0">
                <a:solidFill>
                  <a:srgbClr val="FF00FF"/>
                </a:solidFill>
                <a:latin typeface="黑体" pitchFamily="2" charset="-122"/>
                <a:ea typeface="黑体" pitchFamily="2" charset="-122"/>
              </a:rPr>
              <a:t>3</a:t>
            </a:r>
            <a:r>
              <a:rPr lang="zh-CN" altLang="en-US" u="sng">
                <a:solidFill>
                  <a:srgbClr val="FF00FF"/>
                </a:solidFill>
                <a:latin typeface="黑体" pitchFamily="2" charset="-122"/>
                <a:ea typeface="黑体" pitchFamily="2" charset="-122"/>
              </a:rPr>
              <a:t>级</a:t>
            </a:r>
          </a:p>
        </p:txBody>
      </p:sp>
      <p:graphicFrame>
        <p:nvGraphicFramePr>
          <p:cNvPr id="234610" name="Group 114"/>
          <p:cNvGraphicFramePr>
            <a:graphicFrameLocks noGrp="1"/>
          </p:cNvGraphicFramePr>
          <p:nvPr/>
        </p:nvGraphicFramePr>
        <p:xfrm>
          <a:off x="1708150" y="2435225"/>
          <a:ext cx="6096000" cy="3078200"/>
        </p:xfrm>
        <a:graphic>
          <a:graphicData uri="http://schemas.openxmlformats.org/drawingml/2006/table">
            <a:tbl>
              <a:tblPr/>
              <a:tblGrid>
                <a:gridCol w="1524000"/>
                <a:gridCol w="1524000"/>
                <a:gridCol w="1524000"/>
                <a:gridCol w="1524000"/>
              </a:tblGrid>
              <a:tr h="396195">
                <a:tc rowSpan="7">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99"/>
                          </a:solidFill>
                          <a:effectLst/>
                          <a:latin typeface="黑体" pitchFamily="2" charset="-122"/>
                          <a:ea typeface="黑体" pitchFamily="2" charset="-122"/>
                        </a:rPr>
                        <a:t>指令周期</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990000"/>
                          </a:solidFill>
                          <a:effectLst/>
                          <a:latin typeface="黑体" pitchFamily="2" charset="-122"/>
                          <a:ea typeface="黑体" pitchFamily="2" charset="-122"/>
                        </a:rPr>
                        <a:t>工作周期</a:t>
                      </a:r>
                      <a:r>
                        <a:rPr kumimoji="0" lang="en-US" altLang="zh-CN" sz="2000" b="1" i="0" u="none" strike="noStrike" cap="none" normalizeH="0" baseline="0" dirty="0" smtClean="0">
                          <a:ln>
                            <a:noFill/>
                          </a:ln>
                          <a:solidFill>
                            <a:srgbClr val="990000"/>
                          </a:solidFill>
                          <a:effectLst/>
                          <a:latin typeface="黑体" pitchFamily="2" charset="-122"/>
                          <a:ea typeface="黑体" pitchFamily="2" charset="-122"/>
                        </a:rPr>
                        <a:t>0</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黑体" pitchFamily="2" charset="-122"/>
                          <a:ea typeface="黑体" pitchFamily="2" charset="-122"/>
                        </a:rPr>
                        <a:t> 节拍</a:t>
                      </a: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0</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  </a:t>
                      </a:r>
                      <a:r>
                        <a:rPr kumimoji="0" lang="en-US" altLang="zh-CN" sz="2000" b="1" i="0" u="none" strike="noStrike" cap="none" normalizeH="0" baseline="0" dirty="0" smtClean="0">
                          <a:ln>
                            <a:noFill/>
                          </a:ln>
                          <a:solidFill>
                            <a:srgbClr val="FF0000"/>
                          </a:solidFill>
                          <a:effectLst/>
                          <a:latin typeface="宋体"/>
                          <a:ea typeface="黑体" pitchFamily="2" charset="-122"/>
                        </a:rPr>
                        <a:t>……</a:t>
                      </a:r>
                      <a:endParaRPr kumimoji="0" lang="en-US" altLang="zh-CN" sz="2000" b="1" i="0" u="none" strike="noStrike" cap="none" normalizeH="0" baseline="0" dirty="0" smtClean="0">
                        <a:ln>
                          <a:noFill/>
                        </a:ln>
                        <a:solidFill>
                          <a:srgbClr val="FF0000"/>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黑体" pitchFamily="2" charset="-122"/>
                          <a:ea typeface="黑体" pitchFamily="2" charset="-122"/>
                        </a:rPr>
                        <a:t> 节拍</a:t>
                      </a: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n</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9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99"/>
                          </a:solidFill>
                          <a:effectLst/>
                          <a:latin typeface="黑体" pitchFamily="2" charset="-122"/>
                          <a:ea typeface="黑体" pitchFamily="2" charset="-122"/>
                        </a:rPr>
                        <a:t>  </a:t>
                      </a:r>
                      <a:r>
                        <a:rPr kumimoji="0" lang="en-US" altLang="zh-CN" sz="2000" b="1" i="0" u="none" strike="noStrike" cap="none" normalizeH="0" baseline="0" dirty="0" smtClean="0">
                          <a:ln>
                            <a:noFill/>
                          </a:ln>
                          <a:solidFill>
                            <a:srgbClr val="990000"/>
                          </a:solidFill>
                          <a:effectLst/>
                          <a:latin typeface="宋体"/>
                          <a:ea typeface="黑体" pitchFamily="2" charset="-122"/>
                        </a:rPr>
                        <a:t>……</a:t>
                      </a:r>
                      <a:endParaRPr kumimoji="0" lang="en-US" altLang="zh-CN" sz="2000" b="1" i="0" u="none" strike="noStrike" cap="none" normalizeH="0" baseline="0" dirty="0" smtClean="0">
                        <a:ln>
                          <a:noFill/>
                        </a:ln>
                        <a:solidFill>
                          <a:srgbClr val="990000"/>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rgbClr val="990000"/>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FF0000"/>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990000"/>
                          </a:solidFill>
                          <a:effectLst/>
                          <a:latin typeface="黑体" pitchFamily="2" charset="-122"/>
                          <a:ea typeface="黑体" pitchFamily="2" charset="-122"/>
                        </a:rPr>
                        <a:t>工作周期</a:t>
                      </a:r>
                      <a:r>
                        <a:rPr kumimoji="0" lang="en-US" altLang="zh-CN" sz="2000" b="1" i="0" u="none" strike="noStrike" cap="none" normalizeH="0" baseline="0" dirty="0" smtClean="0">
                          <a:ln>
                            <a:noFill/>
                          </a:ln>
                          <a:solidFill>
                            <a:srgbClr val="990000"/>
                          </a:solidFill>
                          <a:effectLst/>
                          <a:latin typeface="黑体" pitchFamily="2" charset="-122"/>
                          <a:ea typeface="黑体" pitchFamily="2" charset="-122"/>
                        </a:rPr>
                        <a:t>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黑体" pitchFamily="2" charset="-122"/>
                          <a:ea typeface="黑体" pitchFamily="2" charset="-122"/>
                        </a:rPr>
                        <a:t>  </a:t>
                      </a:r>
                      <a:r>
                        <a:rPr kumimoji="0" lang="en-US" altLang="zh-CN" sz="2000" b="1" i="0" u="none" strike="noStrike" cap="none" normalizeH="0" baseline="0" dirty="0" smtClean="0">
                          <a:ln>
                            <a:noFill/>
                          </a:ln>
                          <a:solidFill>
                            <a:srgbClr val="FF0000"/>
                          </a:solidFill>
                          <a:effectLst/>
                          <a:latin typeface="宋体"/>
                          <a:ea typeface="黑体" pitchFamily="2" charset="-122"/>
                        </a:rPr>
                        <a:t>……</a:t>
                      </a:r>
                      <a:endParaRPr kumimoji="0" lang="en-US" altLang="zh-CN" sz="2000" b="1" i="0" u="none" strike="noStrike" cap="none" normalizeH="0" baseline="0" dirty="0" smtClean="0">
                        <a:ln>
                          <a:noFill/>
                        </a:ln>
                        <a:solidFill>
                          <a:srgbClr val="FF0000"/>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  </a:t>
                      </a:r>
                      <a:r>
                        <a:rPr kumimoji="0" lang="en-US" altLang="zh-CN" sz="2000" b="1" i="0" u="none" strike="noStrike" cap="none" normalizeH="0" baseline="0" dirty="0" smtClean="0">
                          <a:ln>
                            <a:noFill/>
                          </a:ln>
                          <a:solidFill>
                            <a:srgbClr val="FF0000"/>
                          </a:solidFill>
                          <a:effectLst/>
                          <a:latin typeface="宋体"/>
                          <a:ea typeface="黑体" pitchFamily="2" charset="-122"/>
                        </a:rPr>
                        <a:t>……</a:t>
                      </a:r>
                      <a:endParaRPr kumimoji="0" lang="en-US" altLang="zh-CN" sz="2000" b="1" i="0" u="none" strike="noStrike" cap="none" normalizeH="0" baseline="0" dirty="0" smtClean="0">
                        <a:ln>
                          <a:noFill/>
                        </a:ln>
                        <a:solidFill>
                          <a:srgbClr val="FF0000"/>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黑体" pitchFamily="2" charset="-122"/>
                          <a:ea typeface="黑体" pitchFamily="2" charset="-122"/>
                        </a:rPr>
                        <a:t>  </a:t>
                      </a:r>
                      <a:r>
                        <a:rPr kumimoji="0" lang="en-US" altLang="zh-CN" sz="2000" b="1" i="0" u="none" strike="noStrike" cap="none" normalizeH="0" baseline="0" dirty="0" smtClean="0">
                          <a:ln>
                            <a:noFill/>
                          </a:ln>
                          <a:solidFill>
                            <a:srgbClr val="FF0000"/>
                          </a:solidFill>
                          <a:effectLst/>
                          <a:latin typeface="宋体"/>
                          <a:ea typeface="黑体" pitchFamily="2" charset="-122"/>
                        </a:rPr>
                        <a:t>……</a:t>
                      </a:r>
                      <a:endParaRPr kumimoji="0" lang="en-US" altLang="zh-CN" sz="2000" b="1" i="0" u="none" strike="noStrike" cap="none" normalizeH="0" baseline="0" dirty="0" smtClean="0">
                        <a:ln>
                          <a:noFill/>
                        </a:ln>
                        <a:solidFill>
                          <a:srgbClr val="FF0000"/>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18" name="Text Box 107"/>
          <p:cNvSpPr txBox="1">
            <a:spLocks noChangeArrowheads="1"/>
          </p:cNvSpPr>
          <p:nvPr/>
        </p:nvSpPr>
        <p:spPr bwMode="auto">
          <a:xfrm>
            <a:off x="6275388" y="1068388"/>
            <a:ext cx="1866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endParaRPr lang="zh-CN" altLang="en-US">
              <a:latin typeface="黑体" pitchFamily="2" charset="-122"/>
              <a:ea typeface="黑体" pitchFamily="2" charset="-122"/>
            </a:endParaRPr>
          </a:p>
        </p:txBody>
      </p:sp>
      <p:sp>
        <p:nvSpPr>
          <p:cNvPr id="46119" name="Text Box 108"/>
          <p:cNvSpPr txBox="1">
            <a:spLocks noChangeArrowheads="1"/>
          </p:cNvSpPr>
          <p:nvPr/>
        </p:nvSpPr>
        <p:spPr bwMode="auto">
          <a:xfrm>
            <a:off x="6324600" y="2624138"/>
            <a:ext cx="1439863" cy="184150"/>
          </a:xfrm>
          <a:prstGeom prst="rect">
            <a:avLst/>
          </a:prstGeom>
          <a:solidFill>
            <a:srgbClr val="FFFF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zh-CN" altLang="en-US" sz="1400">
                <a:solidFill>
                  <a:srgbClr val="FF00FF"/>
                </a:solidFill>
                <a:latin typeface="黑体" pitchFamily="2" charset="-122"/>
                <a:ea typeface="黑体" pitchFamily="2" charset="-122"/>
              </a:rPr>
              <a:t> </a:t>
            </a:r>
            <a:r>
              <a:rPr lang="zh-CN" altLang="en-US" sz="1600">
                <a:solidFill>
                  <a:srgbClr val="FF00FF"/>
                </a:solidFill>
                <a:latin typeface="黑体" pitchFamily="2" charset="-122"/>
                <a:ea typeface="黑体" pitchFamily="2" charset="-122"/>
              </a:rPr>
              <a:t>节拍脉冲</a:t>
            </a:r>
          </a:p>
        </p:txBody>
      </p:sp>
      <p:sp>
        <p:nvSpPr>
          <p:cNvPr id="46120" name="Line 109"/>
          <p:cNvSpPr>
            <a:spLocks noChangeShapeType="1"/>
          </p:cNvSpPr>
          <p:nvPr/>
        </p:nvSpPr>
        <p:spPr bwMode="auto">
          <a:xfrm>
            <a:off x="6284913" y="2625725"/>
            <a:ext cx="151130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21" name="Line 111"/>
          <p:cNvSpPr>
            <a:spLocks noChangeShapeType="1"/>
          </p:cNvSpPr>
          <p:nvPr/>
        </p:nvSpPr>
        <p:spPr bwMode="auto">
          <a:xfrm>
            <a:off x="6276975" y="3408363"/>
            <a:ext cx="151130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22" name="Text Box 115"/>
          <p:cNvSpPr txBox="1">
            <a:spLocks noChangeArrowheads="1"/>
          </p:cNvSpPr>
          <p:nvPr/>
        </p:nvSpPr>
        <p:spPr bwMode="auto">
          <a:xfrm>
            <a:off x="6329363" y="3422650"/>
            <a:ext cx="1439862" cy="184150"/>
          </a:xfrm>
          <a:prstGeom prst="rect">
            <a:avLst/>
          </a:prstGeom>
          <a:solidFill>
            <a:srgbClr val="FFFF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zh-CN" altLang="en-US" sz="1400">
                <a:solidFill>
                  <a:srgbClr val="FF00FF"/>
                </a:solidFill>
                <a:latin typeface="黑体" pitchFamily="2" charset="-122"/>
                <a:ea typeface="黑体" pitchFamily="2" charset="-122"/>
              </a:rPr>
              <a:t> </a:t>
            </a:r>
            <a:r>
              <a:rPr lang="zh-CN" altLang="en-US" sz="1600">
                <a:solidFill>
                  <a:srgbClr val="FF00FF"/>
                </a:solidFill>
                <a:latin typeface="黑体" pitchFamily="2" charset="-122"/>
                <a:ea typeface="黑体" pitchFamily="2" charset="-122"/>
              </a:rPr>
              <a:t>节拍脉冲</a:t>
            </a:r>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611188" y="728663"/>
            <a:ext cx="79486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p>
            <a:pPr>
              <a:lnSpc>
                <a:spcPct val="120000"/>
              </a:lnSpc>
              <a:spcBef>
                <a:spcPct val="0"/>
              </a:spcBef>
            </a:pPr>
            <a:r>
              <a:rPr lang="zh-CN" altLang="en-US">
                <a:latin typeface="黑体" pitchFamily="2" charset="-122"/>
                <a:ea typeface="黑体" pitchFamily="2" charset="-122"/>
              </a:rPr>
              <a:t>在三级时序系统中，一个指令周期分为三级时序：</a:t>
            </a:r>
          </a:p>
          <a:p>
            <a:pPr>
              <a:lnSpc>
                <a:spcPct val="120000"/>
              </a:lnSpc>
            </a:pPr>
            <a:r>
              <a:rPr lang="zh-CN" altLang="en-US">
                <a:latin typeface="黑体" pitchFamily="2" charset="-122"/>
                <a:ea typeface="黑体" pitchFamily="2" charset="-122"/>
              </a:rPr>
              <a:t>    ① </a:t>
            </a:r>
            <a:r>
              <a:rPr lang="en-US" altLang="zh-CN" dirty="0">
                <a:solidFill>
                  <a:srgbClr val="990000"/>
                </a:solidFill>
                <a:latin typeface="黑体" pitchFamily="2" charset="-122"/>
                <a:ea typeface="黑体" pitchFamily="2" charset="-122"/>
              </a:rPr>
              <a:t>CPU</a:t>
            </a:r>
            <a:r>
              <a:rPr lang="zh-CN" altLang="en-US">
                <a:solidFill>
                  <a:srgbClr val="990000"/>
                </a:solidFill>
                <a:latin typeface="黑体" pitchFamily="2" charset="-122"/>
                <a:ea typeface="黑体" pitchFamily="2" charset="-122"/>
              </a:rPr>
              <a:t>工作周期</a:t>
            </a:r>
            <a:r>
              <a:rPr lang="zh-CN" altLang="en-US">
                <a:latin typeface="黑体" pitchFamily="2" charset="-122"/>
                <a:ea typeface="黑体" pitchFamily="2" charset="-122"/>
              </a:rPr>
              <a:t>（又称为机器周期）</a:t>
            </a:r>
          </a:p>
          <a:p>
            <a:pPr>
              <a:lnSpc>
                <a:spcPct val="120000"/>
              </a:lnSpc>
              <a:spcBef>
                <a:spcPct val="0"/>
              </a:spcBef>
            </a:pPr>
            <a:r>
              <a:rPr lang="zh-CN" altLang="en-US">
                <a:latin typeface="黑体" pitchFamily="2" charset="-122"/>
                <a:ea typeface="黑体" pitchFamily="2" charset="-122"/>
              </a:rPr>
              <a:t>        对应于指令执行的某个阶段（如取指、取操等）</a:t>
            </a:r>
            <a:r>
              <a:rPr lang="en-US" altLang="zh-CN" dirty="0">
                <a:latin typeface="黑体" pitchFamily="2" charset="-122"/>
                <a:ea typeface="黑体" pitchFamily="2" charset="-122"/>
              </a:rPr>
              <a:t>,</a:t>
            </a:r>
          </a:p>
          <a:p>
            <a:pPr>
              <a:lnSpc>
                <a:spcPct val="12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通常伴随着一次总线操作（访内）。</a:t>
            </a:r>
          </a:p>
          <a:p>
            <a:pPr>
              <a:lnSpc>
                <a:spcPct val="120000"/>
              </a:lnSpc>
            </a:pPr>
            <a:r>
              <a:rPr lang="zh-CN" altLang="en-US">
                <a:latin typeface="黑体" pitchFamily="2" charset="-122"/>
                <a:ea typeface="黑体" pitchFamily="2" charset="-122"/>
              </a:rPr>
              <a:t>    ② </a:t>
            </a:r>
            <a:r>
              <a:rPr lang="zh-CN" altLang="en-US">
                <a:solidFill>
                  <a:srgbClr val="FF0000"/>
                </a:solidFill>
                <a:latin typeface="黑体" pitchFamily="2" charset="-122"/>
                <a:ea typeface="黑体" pitchFamily="2" charset="-122"/>
              </a:rPr>
              <a:t>节拍</a:t>
            </a:r>
            <a:r>
              <a:rPr lang="zh-CN" altLang="en-US">
                <a:latin typeface="黑体" pitchFamily="2" charset="-122"/>
                <a:ea typeface="黑体" pitchFamily="2" charset="-122"/>
              </a:rPr>
              <a:t>（又称为时钟周期）</a:t>
            </a:r>
            <a:endParaRPr lang="zh-CN" altLang="en-US">
              <a:solidFill>
                <a:srgbClr val="FF00FF"/>
              </a:solidFill>
              <a:latin typeface="黑体" pitchFamily="2" charset="-122"/>
              <a:ea typeface="黑体" pitchFamily="2" charset="-122"/>
            </a:endParaRPr>
          </a:p>
          <a:p>
            <a:pPr>
              <a:lnSpc>
                <a:spcPct val="120000"/>
              </a:lnSpc>
              <a:spcBef>
                <a:spcPct val="0"/>
              </a:spcBef>
            </a:pPr>
            <a:r>
              <a:rPr lang="zh-CN" altLang="en-US">
                <a:latin typeface="黑体" pitchFamily="2" charset="-122"/>
                <a:ea typeface="黑体" pitchFamily="2" charset="-122"/>
              </a:rPr>
              <a:t>        完成</a:t>
            </a:r>
            <a:r>
              <a:rPr lang="en-US" altLang="zh-CN" dirty="0">
                <a:latin typeface="黑体" pitchFamily="2" charset="-122"/>
                <a:ea typeface="黑体" pitchFamily="2" charset="-122"/>
              </a:rPr>
              <a:t>CPU</a:t>
            </a:r>
            <a:r>
              <a:rPr lang="zh-CN" altLang="en-US">
                <a:latin typeface="黑体" pitchFamily="2" charset="-122"/>
                <a:ea typeface="黑体" pitchFamily="2" charset="-122"/>
              </a:rPr>
              <a:t>内部一些最基本操作所需的时间。</a:t>
            </a:r>
          </a:p>
          <a:p>
            <a:pPr>
              <a:lnSpc>
                <a:spcPct val="120000"/>
              </a:lnSpc>
              <a:spcBef>
                <a:spcPct val="0"/>
              </a:spcBef>
            </a:pPr>
            <a:r>
              <a:rPr lang="zh-CN" altLang="en-US">
                <a:latin typeface="黑体" pitchFamily="2" charset="-122"/>
                <a:ea typeface="黑体" pitchFamily="2" charset="-122"/>
              </a:rPr>
              <a:t>        比如寄存器之间的数据传送等。</a:t>
            </a:r>
          </a:p>
          <a:p>
            <a:pPr>
              <a:lnSpc>
                <a:spcPct val="120000"/>
              </a:lnSpc>
            </a:pPr>
            <a:r>
              <a:rPr lang="zh-CN" altLang="en-US">
                <a:latin typeface="黑体" pitchFamily="2" charset="-122"/>
                <a:ea typeface="黑体" pitchFamily="2" charset="-122"/>
              </a:rPr>
              <a:t>    ③ </a:t>
            </a:r>
            <a:r>
              <a:rPr lang="zh-CN" altLang="en-US">
                <a:solidFill>
                  <a:srgbClr val="FF00FF"/>
                </a:solidFill>
                <a:latin typeface="黑体" pitchFamily="2" charset="-122"/>
                <a:ea typeface="黑体" pitchFamily="2" charset="-122"/>
              </a:rPr>
              <a:t>节拍脉冲</a:t>
            </a:r>
            <a:r>
              <a:rPr lang="zh-CN" altLang="en-US">
                <a:latin typeface="黑体" pitchFamily="2" charset="-122"/>
                <a:ea typeface="黑体" pitchFamily="2" charset="-122"/>
              </a:rPr>
              <a:t>（又称为工作脉冲、定时脉冲） </a:t>
            </a:r>
            <a:endParaRPr lang="zh-CN" altLang="en-US">
              <a:solidFill>
                <a:srgbClr val="0000FF"/>
              </a:solidFill>
              <a:latin typeface="黑体" pitchFamily="2" charset="-122"/>
              <a:ea typeface="黑体" pitchFamily="2" charset="-122"/>
            </a:endParaRPr>
          </a:p>
          <a:p>
            <a:pPr>
              <a:lnSpc>
                <a:spcPct val="120000"/>
              </a:lnSpc>
              <a:spcBef>
                <a:spcPct val="0"/>
              </a:spcBef>
            </a:pPr>
            <a:r>
              <a:rPr lang="zh-CN" altLang="en-US">
                <a:latin typeface="黑体" pitchFamily="2" charset="-122"/>
                <a:ea typeface="黑体" pitchFamily="2" charset="-122"/>
              </a:rPr>
              <a:t>        通常作为触发器（寄存器）的</a:t>
            </a:r>
            <a:r>
              <a:rPr lang="zh-CN" altLang="en-US" u="sng">
                <a:latin typeface="黑体" pitchFamily="2" charset="-122"/>
                <a:ea typeface="黑体" pitchFamily="2" charset="-122"/>
              </a:rPr>
              <a:t>打入脉冲</a:t>
            </a:r>
            <a:r>
              <a:rPr lang="zh-CN" altLang="en-US">
                <a:latin typeface="黑体" pitchFamily="2" charset="-122"/>
                <a:ea typeface="黑体" pitchFamily="2" charset="-122"/>
              </a:rPr>
              <a:t>，</a:t>
            </a:r>
          </a:p>
          <a:p>
            <a:pPr>
              <a:lnSpc>
                <a:spcPct val="120000"/>
              </a:lnSpc>
              <a:spcBef>
                <a:spcPct val="0"/>
              </a:spcBef>
            </a:pPr>
            <a:r>
              <a:rPr lang="zh-CN" altLang="en-US">
                <a:latin typeface="黑体" pitchFamily="2" charset="-122"/>
                <a:ea typeface="黑体" pitchFamily="2" charset="-122"/>
              </a:rPr>
              <a:t>        与</a:t>
            </a:r>
            <a:r>
              <a:rPr lang="zh-CN" altLang="en-US" u="sng">
                <a:latin typeface="黑体" pitchFamily="2" charset="-122"/>
                <a:ea typeface="黑体" pitchFamily="2" charset="-122"/>
              </a:rPr>
              <a:t>节拍</a:t>
            </a:r>
            <a:r>
              <a:rPr lang="zh-CN" altLang="en-US">
                <a:latin typeface="黑体" pitchFamily="2" charset="-122"/>
                <a:ea typeface="黑体" pitchFamily="2" charset="-122"/>
              </a:rPr>
              <a:t>相配合完成一次数据传送。</a:t>
            </a:r>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182"/>
          <p:cNvGrpSpPr>
            <a:grpSpLocks/>
          </p:cNvGrpSpPr>
          <p:nvPr/>
        </p:nvGrpSpPr>
        <p:grpSpPr bwMode="auto">
          <a:xfrm>
            <a:off x="319088" y="368300"/>
            <a:ext cx="7947025" cy="5943600"/>
            <a:chOff x="201" y="232"/>
            <a:chExt cx="5006" cy="3744"/>
          </a:xfrm>
        </p:grpSpPr>
        <p:sp>
          <p:nvSpPr>
            <p:cNvPr id="48131" name="Text Box 113"/>
            <p:cNvSpPr txBox="1">
              <a:spLocks noChangeArrowheads="1"/>
            </p:cNvSpPr>
            <p:nvPr/>
          </p:nvSpPr>
          <p:spPr bwMode="auto">
            <a:xfrm>
              <a:off x="1791" y="3430"/>
              <a:ext cx="320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solidFill>
                    <a:srgbClr val="FF0000"/>
                  </a:solidFill>
                  <a:latin typeface="黑体" pitchFamily="2" charset="-122"/>
                  <a:ea typeface="黑体" pitchFamily="2" charset="-122"/>
                </a:rPr>
                <a:t>一个微操作持续的时间，为一个节拍的时间</a:t>
              </a:r>
            </a:p>
            <a:p>
              <a:pPr algn="just" eaLnBrk="1" hangingPunct="1">
                <a:spcBef>
                  <a:spcPct val="0"/>
                </a:spcBef>
              </a:pPr>
              <a:r>
                <a:rPr lang="zh-CN" altLang="en-US" sz="1800">
                  <a:solidFill>
                    <a:srgbClr val="FF0000"/>
                  </a:solidFill>
                  <a:latin typeface="黑体" pitchFamily="2" charset="-122"/>
                  <a:ea typeface="黑体" pitchFamily="2" charset="-122"/>
                </a:rPr>
                <a:t>（即一个时钟周期的时间）。</a:t>
              </a:r>
            </a:p>
          </p:txBody>
        </p:sp>
        <p:grpSp>
          <p:nvGrpSpPr>
            <p:cNvPr id="48132" name="Group 114"/>
            <p:cNvGrpSpPr>
              <a:grpSpLocks/>
            </p:cNvGrpSpPr>
            <p:nvPr/>
          </p:nvGrpSpPr>
          <p:grpSpPr bwMode="auto">
            <a:xfrm>
              <a:off x="1444" y="683"/>
              <a:ext cx="3763" cy="2324"/>
              <a:chOff x="2848" y="9876"/>
              <a:chExt cx="6048" cy="2914"/>
            </a:xfrm>
          </p:grpSpPr>
          <p:sp>
            <p:nvSpPr>
              <p:cNvPr id="48186" name="Line 115"/>
              <p:cNvSpPr>
                <a:spLocks noChangeShapeType="1"/>
              </p:cNvSpPr>
              <p:nvPr/>
            </p:nvSpPr>
            <p:spPr bwMode="auto">
              <a:xfrm>
                <a:off x="2848" y="9876"/>
                <a:ext cx="0" cy="2914"/>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7" name="Line 116"/>
              <p:cNvSpPr>
                <a:spLocks noChangeShapeType="1"/>
              </p:cNvSpPr>
              <p:nvPr/>
            </p:nvSpPr>
            <p:spPr bwMode="auto">
              <a:xfrm>
                <a:off x="4864" y="9876"/>
                <a:ext cx="0" cy="2914"/>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8" name="Line 117"/>
              <p:cNvSpPr>
                <a:spLocks noChangeShapeType="1"/>
              </p:cNvSpPr>
              <p:nvPr/>
            </p:nvSpPr>
            <p:spPr bwMode="auto">
              <a:xfrm>
                <a:off x="6880" y="9876"/>
                <a:ext cx="0" cy="2914"/>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9" name="Line 118"/>
              <p:cNvSpPr>
                <a:spLocks noChangeShapeType="1"/>
              </p:cNvSpPr>
              <p:nvPr/>
            </p:nvSpPr>
            <p:spPr bwMode="auto">
              <a:xfrm>
                <a:off x="8896" y="9876"/>
                <a:ext cx="0" cy="2914"/>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3" name="Text Box 119"/>
            <p:cNvSpPr txBox="1">
              <a:spLocks noChangeArrowheads="1"/>
            </p:cNvSpPr>
            <p:nvPr/>
          </p:nvSpPr>
          <p:spPr bwMode="auto">
            <a:xfrm>
              <a:off x="201" y="657"/>
              <a:ext cx="104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取指周期 </a:t>
              </a:r>
              <a:r>
                <a:rPr lang="en-US" altLang="zh-CN" sz="1800" dirty="0">
                  <a:latin typeface="黑体" pitchFamily="2" charset="-122"/>
                  <a:ea typeface="黑体" pitchFamily="2" charset="-122"/>
                </a:rPr>
                <a:t>FIC</a:t>
              </a:r>
            </a:p>
          </p:txBody>
        </p:sp>
        <p:sp>
          <p:nvSpPr>
            <p:cNvPr id="48134" name="Text Box 120"/>
            <p:cNvSpPr txBox="1">
              <a:spLocks noChangeArrowheads="1"/>
            </p:cNvSpPr>
            <p:nvPr/>
          </p:nvSpPr>
          <p:spPr bwMode="auto">
            <a:xfrm>
              <a:off x="203" y="997"/>
              <a:ext cx="104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取数周期 </a:t>
              </a:r>
              <a:r>
                <a:rPr lang="en-US" altLang="zh-CN" sz="1800" dirty="0">
                  <a:latin typeface="黑体" pitchFamily="2" charset="-122"/>
                  <a:ea typeface="黑体" pitchFamily="2" charset="-122"/>
                </a:rPr>
                <a:t>FDC</a:t>
              </a:r>
            </a:p>
          </p:txBody>
        </p:sp>
        <p:sp>
          <p:nvSpPr>
            <p:cNvPr id="48135" name="Text Box 122"/>
            <p:cNvSpPr txBox="1">
              <a:spLocks noChangeArrowheads="1"/>
            </p:cNvSpPr>
            <p:nvPr/>
          </p:nvSpPr>
          <p:spPr bwMode="auto">
            <a:xfrm>
              <a:off x="204" y="1653"/>
              <a:ext cx="10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节拍 </a:t>
              </a:r>
              <a:r>
                <a:rPr lang="en-US" altLang="zh-CN" sz="1800" dirty="0">
                  <a:latin typeface="黑体" pitchFamily="2" charset="-122"/>
                  <a:ea typeface="黑体" pitchFamily="2" charset="-122"/>
                </a:rPr>
                <a:t>T0</a:t>
              </a:r>
            </a:p>
          </p:txBody>
        </p:sp>
        <p:sp>
          <p:nvSpPr>
            <p:cNvPr id="48136" name="Text Box 123"/>
            <p:cNvSpPr txBox="1">
              <a:spLocks noChangeArrowheads="1"/>
            </p:cNvSpPr>
            <p:nvPr/>
          </p:nvSpPr>
          <p:spPr bwMode="auto">
            <a:xfrm>
              <a:off x="204" y="2323"/>
              <a:ext cx="10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节拍 </a:t>
              </a:r>
              <a:r>
                <a:rPr lang="en-US" altLang="zh-CN" sz="1800" dirty="0">
                  <a:latin typeface="黑体" pitchFamily="2" charset="-122"/>
                  <a:ea typeface="黑体" pitchFamily="2" charset="-122"/>
                </a:rPr>
                <a:t>T2</a:t>
              </a:r>
            </a:p>
          </p:txBody>
        </p:sp>
        <p:sp>
          <p:nvSpPr>
            <p:cNvPr id="48137" name="Text Box 124"/>
            <p:cNvSpPr txBox="1">
              <a:spLocks noChangeArrowheads="1"/>
            </p:cNvSpPr>
            <p:nvPr/>
          </p:nvSpPr>
          <p:spPr bwMode="auto">
            <a:xfrm>
              <a:off x="213" y="1994"/>
              <a:ext cx="104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节拍 </a:t>
              </a:r>
              <a:r>
                <a:rPr lang="en-US" altLang="zh-CN" sz="1800" dirty="0">
                  <a:latin typeface="黑体" pitchFamily="2" charset="-122"/>
                  <a:ea typeface="黑体" pitchFamily="2" charset="-122"/>
                </a:rPr>
                <a:t>T1</a:t>
              </a:r>
            </a:p>
          </p:txBody>
        </p:sp>
        <p:sp>
          <p:nvSpPr>
            <p:cNvPr id="48138" name="Text Box 125"/>
            <p:cNvSpPr txBox="1">
              <a:spLocks noChangeArrowheads="1"/>
            </p:cNvSpPr>
            <p:nvPr/>
          </p:nvSpPr>
          <p:spPr bwMode="auto">
            <a:xfrm>
              <a:off x="204" y="2638"/>
              <a:ext cx="10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节拍 </a:t>
              </a:r>
              <a:r>
                <a:rPr lang="en-US" altLang="zh-CN" sz="1800" dirty="0">
                  <a:latin typeface="黑体" pitchFamily="2" charset="-122"/>
                  <a:ea typeface="黑体" pitchFamily="2" charset="-122"/>
                </a:rPr>
                <a:t>T3</a:t>
              </a:r>
            </a:p>
          </p:txBody>
        </p:sp>
        <p:sp>
          <p:nvSpPr>
            <p:cNvPr id="48139" name="Text Box 126"/>
            <p:cNvSpPr txBox="1">
              <a:spLocks noChangeArrowheads="1"/>
            </p:cNvSpPr>
            <p:nvPr/>
          </p:nvSpPr>
          <p:spPr bwMode="auto">
            <a:xfrm>
              <a:off x="203" y="3022"/>
              <a:ext cx="10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80000"/>
                </a:lnSpc>
                <a:spcBef>
                  <a:spcPct val="0"/>
                </a:spcBef>
              </a:pPr>
              <a:r>
                <a:rPr lang="zh-CN" altLang="en-US" sz="1800">
                  <a:latin typeface="黑体" pitchFamily="2" charset="-122"/>
                  <a:ea typeface="黑体" pitchFamily="2" charset="-122"/>
                </a:rPr>
                <a:t>节拍脉冲</a:t>
              </a:r>
            </a:p>
            <a:p>
              <a:pPr algn="r" eaLnBrk="1" hangingPunct="1">
                <a:lnSpc>
                  <a:spcPct val="80000"/>
                </a:lnSpc>
                <a:spcBef>
                  <a:spcPct val="0"/>
                </a:spcBef>
              </a:pPr>
              <a:endParaRPr lang="zh-CN" altLang="en-US" sz="1800">
                <a:latin typeface="黑体" pitchFamily="2" charset="-122"/>
                <a:ea typeface="黑体" pitchFamily="2" charset="-122"/>
              </a:endParaRPr>
            </a:p>
          </p:txBody>
        </p:sp>
        <p:sp>
          <p:nvSpPr>
            <p:cNvPr id="48140" name="Line 127"/>
            <p:cNvSpPr>
              <a:spLocks noChangeShapeType="1"/>
            </p:cNvSpPr>
            <p:nvPr/>
          </p:nvSpPr>
          <p:spPr bwMode="auto">
            <a:xfrm>
              <a:off x="1444" y="3305"/>
              <a:ext cx="1" cy="19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128"/>
            <p:cNvSpPr>
              <a:spLocks noChangeShapeType="1"/>
            </p:cNvSpPr>
            <p:nvPr/>
          </p:nvSpPr>
          <p:spPr bwMode="auto">
            <a:xfrm>
              <a:off x="1758" y="3297"/>
              <a:ext cx="0" cy="20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129"/>
            <p:cNvSpPr>
              <a:spLocks noChangeShapeType="1"/>
            </p:cNvSpPr>
            <p:nvPr/>
          </p:nvSpPr>
          <p:spPr bwMode="auto">
            <a:xfrm>
              <a:off x="1285" y="3385"/>
              <a:ext cx="159" cy="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3" name="Line 130"/>
            <p:cNvSpPr>
              <a:spLocks noChangeShapeType="1"/>
            </p:cNvSpPr>
            <p:nvPr/>
          </p:nvSpPr>
          <p:spPr bwMode="auto">
            <a:xfrm flipH="1">
              <a:off x="1758" y="3398"/>
              <a:ext cx="14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Line 132"/>
            <p:cNvSpPr>
              <a:spLocks noChangeShapeType="1"/>
            </p:cNvSpPr>
            <p:nvPr/>
          </p:nvSpPr>
          <p:spPr bwMode="auto">
            <a:xfrm>
              <a:off x="1758" y="1719"/>
              <a:ext cx="0" cy="1302"/>
            </a:xfrm>
            <a:prstGeom prst="line">
              <a:avLst/>
            </a:prstGeom>
            <a:noFill/>
            <a:ln w="9525">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145" name="Group 133"/>
            <p:cNvGrpSpPr>
              <a:grpSpLocks/>
            </p:cNvGrpSpPr>
            <p:nvPr/>
          </p:nvGrpSpPr>
          <p:grpSpPr bwMode="auto">
            <a:xfrm>
              <a:off x="1327" y="3007"/>
              <a:ext cx="3880" cy="149"/>
              <a:chOff x="2659" y="12790"/>
              <a:chExt cx="6237" cy="188"/>
            </a:xfrm>
          </p:grpSpPr>
          <p:sp>
            <p:nvSpPr>
              <p:cNvPr id="48183" name="Freeform 134"/>
              <p:cNvSpPr>
                <a:spLocks/>
              </p:cNvSpPr>
              <p:nvPr/>
            </p:nvSpPr>
            <p:spPr bwMode="auto">
              <a:xfrm>
                <a:off x="2659" y="12790"/>
                <a:ext cx="2205" cy="188"/>
              </a:xfrm>
              <a:custGeom>
                <a:avLst/>
                <a:gdLst>
                  <a:gd name="T0" fmla="*/ 0 w 2205"/>
                  <a:gd name="T1" fmla="*/ 0 h 188"/>
                  <a:gd name="T2" fmla="*/ 189 w 2205"/>
                  <a:gd name="T3" fmla="*/ 0 h 188"/>
                  <a:gd name="T4" fmla="*/ 189 w 2205"/>
                  <a:gd name="T5" fmla="*/ 188 h 188"/>
                  <a:gd name="T6" fmla="*/ 441 w 2205"/>
                  <a:gd name="T7" fmla="*/ 188 h 188"/>
                  <a:gd name="T8" fmla="*/ 441 w 2205"/>
                  <a:gd name="T9" fmla="*/ 0 h 188"/>
                  <a:gd name="T10" fmla="*/ 693 w 2205"/>
                  <a:gd name="T11" fmla="*/ 0 h 188"/>
                  <a:gd name="T12" fmla="*/ 693 w 2205"/>
                  <a:gd name="T13" fmla="*/ 188 h 188"/>
                  <a:gd name="T14" fmla="*/ 945 w 2205"/>
                  <a:gd name="T15" fmla="*/ 188 h 188"/>
                  <a:gd name="T16" fmla="*/ 945 w 2205"/>
                  <a:gd name="T17" fmla="*/ 0 h 188"/>
                  <a:gd name="T18" fmla="*/ 1197 w 2205"/>
                  <a:gd name="T19" fmla="*/ 0 h 188"/>
                  <a:gd name="T20" fmla="*/ 1197 w 2205"/>
                  <a:gd name="T21" fmla="*/ 188 h 188"/>
                  <a:gd name="T22" fmla="*/ 1449 w 2205"/>
                  <a:gd name="T23" fmla="*/ 188 h 188"/>
                  <a:gd name="T24" fmla="*/ 1449 w 2205"/>
                  <a:gd name="T25" fmla="*/ 0 h 188"/>
                  <a:gd name="T26" fmla="*/ 1701 w 2205"/>
                  <a:gd name="T27" fmla="*/ 0 h 188"/>
                  <a:gd name="T28" fmla="*/ 1701 w 2205"/>
                  <a:gd name="T29" fmla="*/ 188 h 188"/>
                  <a:gd name="T30" fmla="*/ 1953 w 2205"/>
                  <a:gd name="T31" fmla="*/ 188 h 188"/>
                  <a:gd name="T32" fmla="*/ 1953 w 2205"/>
                  <a:gd name="T33" fmla="*/ 0 h 188"/>
                  <a:gd name="T34" fmla="*/ 2205 w 2205"/>
                  <a:gd name="T35" fmla="*/ 0 h 188"/>
                  <a:gd name="T36" fmla="*/ 2205 w 2205"/>
                  <a:gd name="T37" fmla="*/ 188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5"/>
                  <a:gd name="T58" fmla="*/ 0 h 188"/>
                  <a:gd name="T59" fmla="*/ 2205 w 2205"/>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5" h="188">
                    <a:moveTo>
                      <a:pt x="0" y="0"/>
                    </a:moveTo>
                    <a:lnTo>
                      <a:pt x="189" y="0"/>
                    </a:lnTo>
                    <a:lnTo>
                      <a:pt x="189" y="188"/>
                    </a:lnTo>
                    <a:lnTo>
                      <a:pt x="441" y="188"/>
                    </a:lnTo>
                    <a:lnTo>
                      <a:pt x="441" y="0"/>
                    </a:lnTo>
                    <a:lnTo>
                      <a:pt x="693" y="0"/>
                    </a:lnTo>
                    <a:lnTo>
                      <a:pt x="693" y="188"/>
                    </a:lnTo>
                    <a:lnTo>
                      <a:pt x="945" y="188"/>
                    </a:lnTo>
                    <a:lnTo>
                      <a:pt x="945" y="0"/>
                    </a:lnTo>
                    <a:lnTo>
                      <a:pt x="1197" y="0"/>
                    </a:lnTo>
                    <a:lnTo>
                      <a:pt x="1197" y="188"/>
                    </a:lnTo>
                    <a:lnTo>
                      <a:pt x="1449" y="188"/>
                    </a:lnTo>
                    <a:lnTo>
                      <a:pt x="1449" y="0"/>
                    </a:lnTo>
                    <a:lnTo>
                      <a:pt x="1701" y="0"/>
                    </a:lnTo>
                    <a:lnTo>
                      <a:pt x="1701" y="188"/>
                    </a:lnTo>
                    <a:lnTo>
                      <a:pt x="1953" y="188"/>
                    </a:lnTo>
                    <a:lnTo>
                      <a:pt x="1953" y="0"/>
                    </a:lnTo>
                    <a:lnTo>
                      <a:pt x="2205" y="0"/>
                    </a:lnTo>
                    <a:lnTo>
                      <a:pt x="2205"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84" name="Freeform 135"/>
              <p:cNvSpPr>
                <a:spLocks/>
              </p:cNvSpPr>
              <p:nvPr/>
            </p:nvSpPr>
            <p:spPr bwMode="auto">
              <a:xfrm>
                <a:off x="4675" y="12790"/>
                <a:ext cx="2205" cy="188"/>
              </a:xfrm>
              <a:custGeom>
                <a:avLst/>
                <a:gdLst>
                  <a:gd name="T0" fmla="*/ 0 w 2205"/>
                  <a:gd name="T1" fmla="*/ 0 h 188"/>
                  <a:gd name="T2" fmla="*/ 189 w 2205"/>
                  <a:gd name="T3" fmla="*/ 0 h 188"/>
                  <a:gd name="T4" fmla="*/ 189 w 2205"/>
                  <a:gd name="T5" fmla="*/ 188 h 188"/>
                  <a:gd name="T6" fmla="*/ 441 w 2205"/>
                  <a:gd name="T7" fmla="*/ 188 h 188"/>
                  <a:gd name="T8" fmla="*/ 441 w 2205"/>
                  <a:gd name="T9" fmla="*/ 0 h 188"/>
                  <a:gd name="T10" fmla="*/ 693 w 2205"/>
                  <a:gd name="T11" fmla="*/ 0 h 188"/>
                  <a:gd name="T12" fmla="*/ 693 w 2205"/>
                  <a:gd name="T13" fmla="*/ 188 h 188"/>
                  <a:gd name="T14" fmla="*/ 945 w 2205"/>
                  <a:gd name="T15" fmla="*/ 188 h 188"/>
                  <a:gd name="T16" fmla="*/ 945 w 2205"/>
                  <a:gd name="T17" fmla="*/ 0 h 188"/>
                  <a:gd name="T18" fmla="*/ 1197 w 2205"/>
                  <a:gd name="T19" fmla="*/ 0 h 188"/>
                  <a:gd name="T20" fmla="*/ 1197 w 2205"/>
                  <a:gd name="T21" fmla="*/ 188 h 188"/>
                  <a:gd name="T22" fmla="*/ 1449 w 2205"/>
                  <a:gd name="T23" fmla="*/ 188 h 188"/>
                  <a:gd name="T24" fmla="*/ 1449 w 2205"/>
                  <a:gd name="T25" fmla="*/ 0 h 188"/>
                  <a:gd name="T26" fmla="*/ 1701 w 2205"/>
                  <a:gd name="T27" fmla="*/ 0 h 188"/>
                  <a:gd name="T28" fmla="*/ 1701 w 2205"/>
                  <a:gd name="T29" fmla="*/ 188 h 188"/>
                  <a:gd name="T30" fmla="*/ 1953 w 2205"/>
                  <a:gd name="T31" fmla="*/ 188 h 188"/>
                  <a:gd name="T32" fmla="*/ 1953 w 2205"/>
                  <a:gd name="T33" fmla="*/ 0 h 188"/>
                  <a:gd name="T34" fmla="*/ 2205 w 2205"/>
                  <a:gd name="T35" fmla="*/ 0 h 188"/>
                  <a:gd name="T36" fmla="*/ 2205 w 2205"/>
                  <a:gd name="T37" fmla="*/ 188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5"/>
                  <a:gd name="T58" fmla="*/ 0 h 188"/>
                  <a:gd name="T59" fmla="*/ 2205 w 2205"/>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5" h="188">
                    <a:moveTo>
                      <a:pt x="0" y="0"/>
                    </a:moveTo>
                    <a:lnTo>
                      <a:pt x="189" y="0"/>
                    </a:lnTo>
                    <a:lnTo>
                      <a:pt x="189" y="188"/>
                    </a:lnTo>
                    <a:lnTo>
                      <a:pt x="441" y="188"/>
                    </a:lnTo>
                    <a:lnTo>
                      <a:pt x="441" y="0"/>
                    </a:lnTo>
                    <a:lnTo>
                      <a:pt x="693" y="0"/>
                    </a:lnTo>
                    <a:lnTo>
                      <a:pt x="693" y="188"/>
                    </a:lnTo>
                    <a:lnTo>
                      <a:pt x="945" y="188"/>
                    </a:lnTo>
                    <a:lnTo>
                      <a:pt x="945" y="0"/>
                    </a:lnTo>
                    <a:lnTo>
                      <a:pt x="1197" y="0"/>
                    </a:lnTo>
                    <a:lnTo>
                      <a:pt x="1197" y="188"/>
                    </a:lnTo>
                    <a:lnTo>
                      <a:pt x="1449" y="188"/>
                    </a:lnTo>
                    <a:lnTo>
                      <a:pt x="1449" y="0"/>
                    </a:lnTo>
                    <a:lnTo>
                      <a:pt x="1701" y="0"/>
                    </a:lnTo>
                    <a:lnTo>
                      <a:pt x="1701" y="188"/>
                    </a:lnTo>
                    <a:lnTo>
                      <a:pt x="1953" y="188"/>
                    </a:lnTo>
                    <a:lnTo>
                      <a:pt x="1953" y="0"/>
                    </a:lnTo>
                    <a:lnTo>
                      <a:pt x="2205" y="0"/>
                    </a:lnTo>
                    <a:lnTo>
                      <a:pt x="2205"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85" name="Freeform 136"/>
              <p:cNvSpPr>
                <a:spLocks/>
              </p:cNvSpPr>
              <p:nvPr/>
            </p:nvSpPr>
            <p:spPr bwMode="auto">
              <a:xfrm>
                <a:off x="6691" y="12790"/>
                <a:ext cx="2205" cy="188"/>
              </a:xfrm>
              <a:custGeom>
                <a:avLst/>
                <a:gdLst>
                  <a:gd name="T0" fmla="*/ 0 w 2205"/>
                  <a:gd name="T1" fmla="*/ 0 h 188"/>
                  <a:gd name="T2" fmla="*/ 189 w 2205"/>
                  <a:gd name="T3" fmla="*/ 0 h 188"/>
                  <a:gd name="T4" fmla="*/ 189 w 2205"/>
                  <a:gd name="T5" fmla="*/ 188 h 188"/>
                  <a:gd name="T6" fmla="*/ 441 w 2205"/>
                  <a:gd name="T7" fmla="*/ 188 h 188"/>
                  <a:gd name="T8" fmla="*/ 441 w 2205"/>
                  <a:gd name="T9" fmla="*/ 0 h 188"/>
                  <a:gd name="T10" fmla="*/ 693 w 2205"/>
                  <a:gd name="T11" fmla="*/ 0 h 188"/>
                  <a:gd name="T12" fmla="*/ 693 w 2205"/>
                  <a:gd name="T13" fmla="*/ 188 h 188"/>
                  <a:gd name="T14" fmla="*/ 945 w 2205"/>
                  <a:gd name="T15" fmla="*/ 188 h 188"/>
                  <a:gd name="T16" fmla="*/ 945 w 2205"/>
                  <a:gd name="T17" fmla="*/ 0 h 188"/>
                  <a:gd name="T18" fmla="*/ 1197 w 2205"/>
                  <a:gd name="T19" fmla="*/ 0 h 188"/>
                  <a:gd name="T20" fmla="*/ 1197 w 2205"/>
                  <a:gd name="T21" fmla="*/ 188 h 188"/>
                  <a:gd name="T22" fmla="*/ 1449 w 2205"/>
                  <a:gd name="T23" fmla="*/ 188 h 188"/>
                  <a:gd name="T24" fmla="*/ 1449 w 2205"/>
                  <a:gd name="T25" fmla="*/ 0 h 188"/>
                  <a:gd name="T26" fmla="*/ 1701 w 2205"/>
                  <a:gd name="T27" fmla="*/ 0 h 188"/>
                  <a:gd name="T28" fmla="*/ 1701 w 2205"/>
                  <a:gd name="T29" fmla="*/ 188 h 188"/>
                  <a:gd name="T30" fmla="*/ 1953 w 2205"/>
                  <a:gd name="T31" fmla="*/ 188 h 188"/>
                  <a:gd name="T32" fmla="*/ 1953 w 2205"/>
                  <a:gd name="T33" fmla="*/ 0 h 188"/>
                  <a:gd name="T34" fmla="*/ 2205 w 2205"/>
                  <a:gd name="T35" fmla="*/ 0 h 188"/>
                  <a:gd name="T36" fmla="*/ 2205 w 2205"/>
                  <a:gd name="T37" fmla="*/ 188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5"/>
                  <a:gd name="T58" fmla="*/ 0 h 188"/>
                  <a:gd name="T59" fmla="*/ 2205 w 2205"/>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5" h="188">
                    <a:moveTo>
                      <a:pt x="0" y="0"/>
                    </a:moveTo>
                    <a:lnTo>
                      <a:pt x="189" y="0"/>
                    </a:lnTo>
                    <a:lnTo>
                      <a:pt x="189" y="188"/>
                    </a:lnTo>
                    <a:lnTo>
                      <a:pt x="441" y="188"/>
                    </a:lnTo>
                    <a:lnTo>
                      <a:pt x="441" y="0"/>
                    </a:lnTo>
                    <a:lnTo>
                      <a:pt x="693" y="0"/>
                    </a:lnTo>
                    <a:lnTo>
                      <a:pt x="693" y="188"/>
                    </a:lnTo>
                    <a:lnTo>
                      <a:pt x="945" y="188"/>
                    </a:lnTo>
                    <a:lnTo>
                      <a:pt x="945" y="0"/>
                    </a:lnTo>
                    <a:lnTo>
                      <a:pt x="1197" y="0"/>
                    </a:lnTo>
                    <a:lnTo>
                      <a:pt x="1197" y="188"/>
                    </a:lnTo>
                    <a:lnTo>
                      <a:pt x="1449" y="188"/>
                    </a:lnTo>
                    <a:lnTo>
                      <a:pt x="1449" y="0"/>
                    </a:lnTo>
                    <a:lnTo>
                      <a:pt x="1701" y="0"/>
                    </a:lnTo>
                    <a:lnTo>
                      <a:pt x="1701" y="188"/>
                    </a:lnTo>
                    <a:lnTo>
                      <a:pt x="1953" y="188"/>
                    </a:lnTo>
                    <a:lnTo>
                      <a:pt x="1953" y="0"/>
                    </a:lnTo>
                    <a:lnTo>
                      <a:pt x="2205" y="0"/>
                    </a:lnTo>
                    <a:lnTo>
                      <a:pt x="2205"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146" name="Freeform 137"/>
            <p:cNvSpPr>
              <a:spLocks/>
            </p:cNvSpPr>
            <p:nvPr/>
          </p:nvSpPr>
          <p:spPr bwMode="auto">
            <a:xfrm>
              <a:off x="1327" y="1731"/>
              <a:ext cx="3880" cy="150"/>
            </a:xfrm>
            <a:custGeom>
              <a:avLst/>
              <a:gdLst>
                <a:gd name="T0" fmla="*/ 0 w 6237"/>
                <a:gd name="T1" fmla="*/ 6 h 188"/>
                <a:gd name="T2" fmla="*/ 1 w 6237"/>
                <a:gd name="T3" fmla="*/ 6 h 188"/>
                <a:gd name="T4" fmla="*/ 1 w 6237"/>
                <a:gd name="T5" fmla="*/ 0 h 188"/>
                <a:gd name="T6" fmla="*/ 1 w 6237"/>
                <a:gd name="T7" fmla="*/ 0 h 188"/>
                <a:gd name="T8" fmla="*/ 1 w 6237"/>
                <a:gd name="T9" fmla="*/ 6 h 188"/>
                <a:gd name="T10" fmla="*/ 1 w 6237"/>
                <a:gd name="T11" fmla="*/ 6 h 188"/>
                <a:gd name="T12" fmla="*/ 1 w 6237"/>
                <a:gd name="T13" fmla="*/ 0 h 188"/>
                <a:gd name="T14" fmla="*/ 2 w 6237"/>
                <a:gd name="T15" fmla="*/ 0 h 188"/>
                <a:gd name="T16" fmla="*/ 2 w 6237"/>
                <a:gd name="T17" fmla="*/ 6 h 188"/>
                <a:gd name="T18" fmla="*/ 4 w 6237"/>
                <a:gd name="T19" fmla="*/ 6 h 188"/>
                <a:gd name="T20" fmla="*/ 4 w 6237"/>
                <a:gd name="T21" fmla="*/ 0 h 188"/>
                <a:gd name="T22" fmla="*/ 4 w 6237"/>
                <a:gd name="T23" fmla="*/ 0 h 188"/>
                <a:gd name="T24" fmla="*/ 4 w 6237"/>
                <a:gd name="T25" fmla="*/ 6 h 188"/>
                <a:gd name="T26" fmla="*/ 5 w 6237"/>
                <a:gd name="T27" fmla="*/ 6 h 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37"/>
                <a:gd name="T43" fmla="*/ 0 h 188"/>
                <a:gd name="T44" fmla="*/ 6237 w 6237"/>
                <a:gd name="T45" fmla="*/ 188 h 1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37" h="188">
                  <a:moveTo>
                    <a:pt x="0" y="188"/>
                  </a:moveTo>
                  <a:lnTo>
                    <a:pt x="189" y="188"/>
                  </a:lnTo>
                  <a:lnTo>
                    <a:pt x="189" y="0"/>
                  </a:lnTo>
                  <a:lnTo>
                    <a:pt x="693" y="0"/>
                  </a:lnTo>
                  <a:lnTo>
                    <a:pt x="693" y="188"/>
                  </a:lnTo>
                  <a:lnTo>
                    <a:pt x="2205" y="188"/>
                  </a:lnTo>
                  <a:lnTo>
                    <a:pt x="2205" y="0"/>
                  </a:lnTo>
                  <a:lnTo>
                    <a:pt x="2709" y="0"/>
                  </a:lnTo>
                  <a:lnTo>
                    <a:pt x="2709" y="188"/>
                  </a:lnTo>
                  <a:lnTo>
                    <a:pt x="4221" y="188"/>
                  </a:lnTo>
                  <a:lnTo>
                    <a:pt x="4221" y="0"/>
                  </a:lnTo>
                  <a:lnTo>
                    <a:pt x="4725" y="0"/>
                  </a:lnTo>
                  <a:lnTo>
                    <a:pt x="4725" y="188"/>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7" name="Freeform 138"/>
            <p:cNvSpPr>
              <a:spLocks/>
            </p:cNvSpPr>
            <p:nvPr/>
          </p:nvSpPr>
          <p:spPr bwMode="auto">
            <a:xfrm>
              <a:off x="1327" y="2032"/>
              <a:ext cx="3880" cy="150"/>
            </a:xfrm>
            <a:custGeom>
              <a:avLst/>
              <a:gdLst>
                <a:gd name="T0" fmla="*/ 0 w 6237"/>
                <a:gd name="T1" fmla="*/ 6 h 188"/>
                <a:gd name="T2" fmla="*/ 1 w 6237"/>
                <a:gd name="T3" fmla="*/ 6 h 188"/>
                <a:gd name="T4" fmla="*/ 1 w 6237"/>
                <a:gd name="T5" fmla="*/ 0 h 188"/>
                <a:gd name="T6" fmla="*/ 1 w 6237"/>
                <a:gd name="T7" fmla="*/ 0 h 188"/>
                <a:gd name="T8" fmla="*/ 1 w 6237"/>
                <a:gd name="T9" fmla="*/ 6 h 188"/>
                <a:gd name="T10" fmla="*/ 2 w 6237"/>
                <a:gd name="T11" fmla="*/ 6 h 188"/>
                <a:gd name="T12" fmla="*/ 2 w 6237"/>
                <a:gd name="T13" fmla="*/ 0 h 188"/>
                <a:gd name="T14" fmla="*/ 2 w 6237"/>
                <a:gd name="T15" fmla="*/ 0 h 188"/>
                <a:gd name="T16" fmla="*/ 2 w 6237"/>
                <a:gd name="T17" fmla="*/ 6 h 188"/>
                <a:gd name="T18" fmla="*/ 4 w 6237"/>
                <a:gd name="T19" fmla="*/ 6 h 188"/>
                <a:gd name="T20" fmla="*/ 4 w 6237"/>
                <a:gd name="T21" fmla="*/ 0 h 188"/>
                <a:gd name="T22" fmla="*/ 4 w 6237"/>
                <a:gd name="T23" fmla="*/ 0 h 188"/>
                <a:gd name="T24" fmla="*/ 4 w 6237"/>
                <a:gd name="T25" fmla="*/ 6 h 188"/>
                <a:gd name="T26" fmla="*/ 5 w 6237"/>
                <a:gd name="T27" fmla="*/ 6 h 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37"/>
                <a:gd name="T43" fmla="*/ 0 h 188"/>
                <a:gd name="T44" fmla="*/ 6237 w 6237"/>
                <a:gd name="T45" fmla="*/ 188 h 1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37" h="188">
                  <a:moveTo>
                    <a:pt x="0" y="188"/>
                  </a:moveTo>
                  <a:lnTo>
                    <a:pt x="693" y="188"/>
                  </a:lnTo>
                  <a:lnTo>
                    <a:pt x="693" y="0"/>
                  </a:lnTo>
                  <a:lnTo>
                    <a:pt x="1197" y="0"/>
                  </a:lnTo>
                  <a:lnTo>
                    <a:pt x="1197" y="188"/>
                  </a:lnTo>
                  <a:lnTo>
                    <a:pt x="2709" y="188"/>
                  </a:lnTo>
                  <a:lnTo>
                    <a:pt x="2709" y="0"/>
                  </a:lnTo>
                  <a:lnTo>
                    <a:pt x="3213" y="0"/>
                  </a:lnTo>
                  <a:lnTo>
                    <a:pt x="3213" y="188"/>
                  </a:lnTo>
                  <a:lnTo>
                    <a:pt x="4725" y="188"/>
                  </a:lnTo>
                  <a:lnTo>
                    <a:pt x="4725" y="0"/>
                  </a:lnTo>
                  <a:lnTo>
                    <a:pt x="5229" y="0"/>
                  </a:lnTo>
                  <a:lnTo>
                    <a:pt x="5229" y="188"/>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8" name="Freeform 139"/>
            <p:cNvSpPr>
              <a:spLocks/>
            </p:cNvSpPr>
            <p:nvPr/>
          </p:nvSpPr>
          <p:spPr bwMode="auto">
            <a:xfrm>
              <a:off x="1327" y="2341"/>
              <a:ext cx="3880" cy="150"/>
            </a:xfrm>
            <a:custGeom>
              <a:avLst/>
              <a:gdLst>
                <a:gd name="T0" fmla="*/ 0 w 6237"/>
                <a:gd name="T1" fmla="*/ 6 h 188"/>
                <a:gd name="T2" fmla="*/ 1 w 6237"/>
                <a:gd name="T3" fmla="*/ 6 h 188"/>
                <a:gd name="T4" fmla="*/ 1 w 6237"/>
                <a:gd name="T5" fmla="*/ 0 h 188"/>
                <a:gd name="T6" fmla="*/ 1 w 6237"/>
                <a:gd name="T7" fmla="*/ 0 h 188"/>
                <a:gd name="T8" fmla="*/ 1 w 6237"/>
                <a:gd name="T9" fmla="*/ 6 h 188"/>
                <a:gd name="T10" fmla="*/ 2 w 6237"/>
                <a:gd name="T11" fmla="*/ 6 h 188"/>
                <a:gd name="T12" fmla="*/ 2 w 6237"/>
                <a:gd name="T13" fmla="*/ 0 h 188"/>
                <a:gd name="T14" fmla="*/ 2 w 6237"/>
                <a:gd name="T15" fmla="*/ 0 h 188"/>
                <a:gd name="T16" fmla="*/ 2 w 6237"/>
                <a:gd name="T17" fmla="*/ 6 h 188"/>
                <a:gd name="T18" fmla="*/ 4 w 6237"/>
                <a:gd name="T19" fmla="*/ 6 h 188"/>
                <a:gd name="T20" fmla="*/ 4 w 6237"/>
                <a:gd name="T21" fmla="*/ 0 h 188"/>
                <a:gd name="T22" fmla="*/ 4 w 6237"/>
                <a:gd name="T23" fmla="*/ 0 h 188"/>
                <a:gd name="T24" fmla="*/ 4 w 6237"/>
                <a:gd name="T25" fmla="*/ 6 h 188"/>
                <a:gd name="T26" fmla="*/ 5 w 6237"/>
                <a:gd name="T27" fmla="*/ 6 h 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37"/>
                <a:gd name="T43" fmla="*/ 0 h 188"/>
                <a:gd name="T44" fmla="*/ 6237 w 6237"/>
                <a:gd name="T45" fmla="*/ 188 h 1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37" h="188">
                  <a:moveTo>
                    <a:pt x="0" y="188"/>
                  </a:moveTo>
                  <a:lnTo>
                    <a:pt x="1197" y="188"/>
                  </a:lnTo>
                  <a:lnTo>
                    <a:pt x="1197" y="0"/>
                  </a:lnTo>
                  <a:lnTo>
                    <a:pt x="1701" y="0"/>
                  </a:lnTo>
                  <a:lnTo>
                    <a:pt x="1701" y="188"/>
                  </a:lnTo>
                  <a:lnTo>
                    <a:pt x="3213" y="188"/>
                  </a:lnTo>
                  <a:lnTo>
                    <a:pt x="3213" y="0"/>
                  </a:lnTo>
                  <a:lnTo>
                    <a:pt x="3717" y="0"/>
                  </a:lnTo>
                  <a:lnTo>
                    <a:pt x="3717" y="188"/>
                  </a:lnTo>
                  <a:lnTo>
                    <a:pt x="5229" y="188"/>
                  </a:lnTo>
                  <a:lnTo>
                    <a:pt x="5229" y="0"/>
                  </a:lnTo>
                  <a:lnTo>
                    <a:pt x="5733" y="0"/>
                  </a:lnTo>
                  <a:lnTo>
                    <a:pt x="5733" y="188"/>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9" name="Freeform 140"/>
            <p:cNvSpPr>
              <a:spLocks/>
            </p:cNvSpPr>
            <p:nvPr/>
          </p:nvSpPr>
          <p:spPr bwMode="auto">
            <a:xfrm>
              <a:off x="1327" y="2645"/>
              <a:ext cx="3880" cy="150"/>
            </a:xfrm>
            <a:custGeom>
              <a:avLst/>
              <a:gdLst>
                <a:gd name="T0" fmla="*/ 0 w 6237"/>
                <a:gd name="T1" fmla="*/ 0 h 188"/>
                <a:gd name="T2" fmla="*/ 1 w 6237"/>
                <a:gd name="T3" fmla="*/ 0 h 188"/>
                <a:gd name="T4" fmla="*/ 1 w 6237"/>
                <a:gd name="T5" fmla="*/ 6 h 188"/>
                <a:gd name="T6" fmla="*/ 1 w 6237"/>
                <a:gd name="T7" fmla="*/ 6 h 188"/>
                <a:gd name="T8" fmla="*/ 1 w 6237"/>
                <a:gd name="T9" fmla="*/ 0 h 188"/>
                <a:gd name="T10" fmla="*/ 1 w 6237"/>
                <a:gd name="T11" fmla="*/ 0 h 188"/>
                <a:gd name="T12" fmla="*/ 1 w 6237"/>
                <a:gd name="T13" fmla="*/ 6 h 188"/>
                <a:gd name="T14" fmla="*/ 2 w 6237"/>
                <a:gd name="T15" fmla="*/ 6 h 188"/>
                <a:gd name="T16" fmla="*/ 2 w 6237"/>
                <a:gd name="T17" fmla="*/ 0 h 188"/>
                <a:gd name="T18" fmla="*/ 4 w 6237"/>
                <a:gd name="T19" fmla="*/ 0 h 188"/>
                <a:gd name="T20" fmla="*/ 4 w 6237"/>
                <a:gd name="T21" fmla="*/ 6 h 188"/>
                <a:gd name="T22" fmla="*/ 4 w 6237"/>
                <a:gd name="T23" fmla="*/ 6 h 188"/>
                <a:gd name="T24" fmla="*/ 4 w 6237"/>
                <a:gd name="T25" fmla="*/ 0 h 188"/>
                <a:gd name="T26" fmla="*/ 5 w 6237"/>
                <a:gd name="T27" fmla="*/ 0 h 188"/>
                <a:gd name="T28" fmla="*/ 5 w 6237"/>
                <a:gd name="T29" fmla="*/ 6 h 1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37"/>
                <a:gd name="T46" fmla="*/ 0 h 188"/>
                <a:gd name="T47" fmla="*/ 6237 w 6237"/>
                <a:gd name="T48" fmla="*/ 188 h 1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37" h="188">
                  <a:moveTo>
                    <a:pt x="0" y="0"/>
                  </a:moveTo>
                  <a:lnTo>
                    <a:pt x="189" y="0"/>
                  </a:lnTo>
                  <a:lnTo>
                    <a:pt x="189" y="188"/>
                  </a:lnTo>
                  <a:lnTo>
                    <a:pt x="1701" y="188"/>
                  </a:lnTo>
                  <a:lnTo>
                    <a:pt x="1701" y="0"/>
                  </a:lnTo>
                  <a:lnTo>
                    <a:pt x="2205" y="0"/>
                  </a:lnTo>
                  <a:lnTo>
                    <a:pt x="2205" y="188"/>
                  </a:lnTo>
                  <a:lnTo>
                    <a:pt x="3717" y="188"/>
                  </a:lnTo>
                  <a:lnTo>
                    <a:pt x="3717" y="0"/>
                  </a:lnTo>
                  <a:lnTo>
                    <a:pt x="4221" y="0"/>
                  </a:lnTo>
                  <a:lnTo>
                    <a:pt x="4221" y="188"/>
                  </a:lnTo>
                  <a:lnTo>
                    <a:pt x="5733" y="188"/>
                  </a:lnTo>
                  <a:lnTo>
                    <a:pt x="5733" y="0"/>
                  </a:lnTo>
                  <a:lnTo>
                    <a:pt x="6237" y="0"/>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0" name="Freeform 141"/>
            <p:cNvSpPr>
              <a:spLocks/>
            </p:cNvSpPr>
            <p:nvPr/>
          </p:nvSpPr>
          <p:spPr bwMode="auto">
            <a:xfrm>
              <a:off x="1327" y="756"/>
              <a:ext cx="3880" cy="152"/>
            </a:xfrm>
            <a:custGeom>
              <a:avLst/>
              <a:gdLst>
                <a:gd name="T0" fmla="*/ 0 w 6237"/>
                <a:gd name="T1" fmla="*/ 8 h 188"/>
                <a:gd name="T2" fmla="*/ 1 w 6237"/>
                <a:gd name="T3" fmla="*/ 8 h 188"/>
                <a:gd name="T4" fmla="*/ 1 w 6237"/>
                <a:gd name="T5" fmla="*/ 0 h 188"/>
                <a:gd name="T6" fmla="*/ 1 w 6237"/>
                <a:gd name="T7" fmla="*/ 0 h 188"/>
                <a:gd name="T8" fmla="*/ 1 w 6237"/>
                <a:gd name="T9" fmla="*/ 8 h 188"/>
                <a:gd name="T10" fmla="*/ 5 w 6237"/>
                <a:gd name="T11" fmla="*/ 8 h 188"/>
                <a:gd name="T12" fmla="*/ 0 60000 65536"/>
                <a:gd name="T13" fmla="*/ 0 60000 65536"/>
                <a:gd name="T14" fmla="*/ 0 60000 65536"/>
                <a:gd name="T15" fmla="*/ 0 60000 65536"/>
                <a:gd name="T16" fmla="*/ 0 60000 65536"/>
                <a:gd name="T17" fmla="*/ 0 60000 65536"/>
                <a:gd name="T18" fmla="*/ 0 w 6237"/>
                <a:gd name="T19" fmla="*/ 0 h 188"/>
                <a:gd name="T20" fmla="*/ 6237 w 6237"/>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6237" h="188">
                  <a:moveTo>
                    <a:pt x="0" y="188"/>
                  </a:moveTo>
                  <a:lnTo>
                    <a:pt x="189" y="188"/>
                  </a:lnTo>
                  <a:lnTo>
                    <a:pt x="189" y="0"/>
                  </a:lnTo>
                  <a:lnTo>
                    <a:pt x="2205" y="0"/>
                  </a:lnTo>
                  <a:lnTo>
                    <a:pt x="2205" y="188"/>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1" name="Freeform 142"/>
            <p:cNvSpPr>
              <a:spLocks/>
            </p:cNvSpPr>
            <p:nvPr/>
          </p:nvSpPr>
          <p:spPr bwMode="auto">
            <a:xfrm>
              <a:off x="1327" y="1071"/>
              <a:ext cx="3880" cy="150"/>
            </a:xfrm>
            <a:custGeom>
              <a:avLst/>
              <a:gdLst>
                <a:gd name="T0" fmla="*/ 0 w 6237"/>
                <a:gd name="T1" fmla="*/ 6 h 188"/>
                <a:gd name="T2" fmla="*/ 1 w 6237"/>
                <a:gd name="T3" fmla="*/ 6 h 188"/>
                <a:gd name="T4" fmla="*/ 1 w 6237"/>
                <a:gd name="T5" fmla="*/ 0 h 188"/>
                <a:gd name="T6" fmla="*/ 4 w 6237"/>
                <a:gd name="T7" fmla="*/ 0 h 188"/>
                <a:gd name="T8" fmla="*/ 4 w 6237"/>
                <a:gd name="T9" fmla="*/ 6 h 188"/>
                <a:gd name="T10" fmla="*/ 5 w 6237"/>
                <a:gd name="T11" fmla="*/ 6 h 188"/>
                <a:gd name="T12" fmla="*/ 0 60000 65536"/>
                <a:gd name="T13" fmla="*/ 0 60000 65536"/>
                <a:gd name="T14" fmla="*/ 0 60000 65536"/>
                <a:gd name="T15" fmla="*/ 0 60000 65536"/>
                <a:gd name="T16" fmla="*/ 0 60000 65536"/>
                <a:gd name="T17" fmla="*/ 0 60000 65536"/>
                <a:gd name="T18" fmla="*/ 0 w 6237"/>
                <a:gd name="T19" fmla="*/ 0 h 188"/>
                <a:gd name="T20" fmla="*/ 6237 w 6237"/>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6237" h="188">
                  <a:moveTo>
                    <a:pt x="0" y="188"/>
                  </a:moveTo>
                  <a:lnTo>
                    <a:pt x="2205" y="188"/>
                  </a:lnTo>
                  <a:lnTo>
                    <a:pt x="2205" y="0"/>
                  </a:lnTo>
                  <a:lnTo>
                    <a:pt x="4221" y="0"/>
                  </a:lnTo>
                  <a:lnTo>
                    <a:pt x="4221" y="188"/>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2" name="Freeform 143"/>
            <p:cNvSpPr>
              <a:spLocks/>
            </p:cNvSpPr>
            <p:nvPr/>
          </p:nvSpPr>
          <p:spPr bwMode="auto">
            <a:xfrm>
              <a:off x="1327" y="1366"/>
              <a:ext cx="3880" cy="150"/>
            </a:xfrm>
            <a:custGeom>
              <a:avLst/>
              <a:gdLst>
                <a:gd name="T0" fmla="*/ 0 w 6237"/>
                <a:gd name="T1" fmla="*/ 6 h 188"/>
                <a:gd name="T2" fmla="*/ 4 w 6237"/>
                <a:gd name="T3" fmla="*/ 6 h 188"/>
                <a:gd name="T4" fmla="*/ 4 w 6237"/>
                <a:gd name="T5" fmla="*/ 0 h 188"/>
                <a:gd name="T6" fmla="*/ 5 w 6237"/>
                <a:gd name="T7" fmla="*/ 0 h 188"/>
                <a:gd name="T8" fmla="*/ 5 w 6237"/>
                <a:gd name="T9" fmla="*/ 6 h 188"/>
                <a:gd name="T10" fmla="*/ 0 60000 65536"/>
                <a:gd name="T11" fmla="*/ 0 60000 65536"/>
                <a:gd name="T12" fmla="*/ 0 60000 65536"/>
                <a:gd name="T13" fmla="*/ 0 60000 65536"/>
                <a:gd name="T14" fmla="*/ 0 60000 65536"/>
                <a:gd name="T15" fmla="*/ 0 w 6237"/>
                <a:gd name="T16" fmla="*/ 0 h 188"/>
                <a:gd name="T17" fmla="*/ 6237 w 6237"/>
                <a:gd name="T18" fmla="*/ 188 h 188"/>
              </a:gdLst>
              <a:ahLst/>
              <a:cxnLst>
                <a:cxn ang="T10">
                  <a:pos x="T0" y="T1"/>
                </a:cxn>
                <a:cxn ang="T11">
                  <a:pos x="T2" y="T3"/>
                </a:cxn>
                <a:cxn ang="T12">
                  <a:pos x="T4" y="T5"/>
                </a:cxn>
                <a:cxn ang="T13">
                  <a:pos x="T6" y="T7"/>
                </a:cxn>
                <a:cxn ang="T14">
                  <a:pos x="T8" y="T9"/>
                </a:cxn>
              </a:cxnLst>
              <a:rect l="T15" t="T16" r="T17" b="T18"/>
              <a:pathLst>
                <a:path w="6237" h="188">
                  <a:moveTo>
                    <a:pt x="0" y="188"/>
                  </a:moveTo>
                  <a:lnTo>
                    <a:pt x="4221" y="188"/>
                  </a:lnTo>
                  <a:lnTo>
                    <a:pt x="4221" y="0"/>
                  </a:lnTo>
                  <a:lnTo>
                    <a:pt x="6237" y="0"/>
                  </a:lnTo>
                  <a:lnTo>
                    <a:pt x="6237" y="188"/>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3" name="Text Box 144"/>
            <p:cNvSpPr txBox="1">
              <a:spLocks noChangeArrowheads="1"/>
            </p:cNvSpPr>
            <p:nvPr/>
          </p:nvSpPr>
          <p:spPr bwMode="auto">
            <a:xfrm>
              <a:off x="2777" y="232"/>
              <a:ext cx="109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latin typeface="黑体" pitchFamily="2" charset="-122"/>
                  <a:ea typeface="黑体" pitchFamily="2" charset="-122"/>
                </a:rPr>
                <a:t>一个指令周期</a:t>
              </a:r>
            </a:p>
          </p:txBody>
        </p:sp>
        <p:sp>
          <p:nvSpPr>
            <p:cNvPr id="48154" name="AutoShape 145"/>
            <p:cNvSpPr>
              <a:spLocks/>
            </p:cNvSpPr>
            <p:nvPr/>
          </p:nvSpPr>
          <p:spPr bwMode="auto">
            <a:xfrm rot="5400000">
              <a:off x="3213" y="-1312"/>
              <a:ext cx="226" cy="3763"/>
            </a:xfrm>
            <a:prstGeom prst="leftBrace">
              <a:avLst>
                <a:gd name="adj1" fmla="val 138754"/>
                <a:gd name="adj2" fmla="val 50000"/>
              </a:avLst>
            </a:pr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48155" name="Text Box 147"/>
            <p:cNvSpPr txBox="1">
              <a:spLocks noChangeArrowheads="1"/>
            </p:cNvSpPr>
            <p:nvPr/>
          </p:nvSpPr>
          <p:spPr bwMode="auto">
            <a:xfrm>
              <a:off x="213" y="1344"/>
              <a:ext cx="104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执行周期 </a:t>
              </a:r>
              <a:r>
                <a:rPr lang="en-US" altLang="zh-CN" sz="1800" dirty="0">
                  <a:latin typeface="黑体" pitchFamily="2" charset="-122"/>
                  <a:ea typeface="黑体" pitchFamily="2" charset="-122"/>
                </a:rPr>
                <a:t>EXEC</a:t>
              </a:r>
            </a:p>
          </p:txBody>
        </p:sp>
        <p:sp>
          <p:nvSpPr>
            <p:cNvPr id="48156" name="Rectangle 135"/>
            <p:cNvSpPr>
              <a:spLocks noChangeArrowheads="1"/>
            </p:cNvSpPr>
            <p:nvPr/>
          </p:nvSpPr>
          <p:spPr bwMode="auto">
            <a:xfrm>
              <a:off x="1474" y="777"/>
              <a:ext cx="1205" cy="138"/>
            </a:xfrm>
            <a:prstGeom prst="rect">
              <a:avLst/>
            </a:prstGeom>
            <a:solidFill>
              <a:srgbClr val="990000"/>
            </a:solidFill>
            <a:ln w="12700">
              <a:solidFill>
                <a:srgbClr val="FF0000"/>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57" name="Rectangle 136"/>
            <p:cNvSpPr>
              <a:spLocks noChangeArrowheads="1"/>
            </p:cNvSpPr>
            <p:nvPr/>
          </p:nvSpPr>
          <p:spPr bwMode="auto">
            <a:xfrm>
              <a:off x="2721" y="1092"/>
              <a:ext cx="1204" cy="138"/>
            </a:xfrm>
            <a:prstGeom prst="rect">
              <a:avLst/>
            </a:prstGeom>
            <a:solidFill>
              <a:srgbClr val="990000"/>
            </a:solidFill>
            <a:ln w="12700">
              <a:solidFill>
                <a:srgbClr val="FF0000"/>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58" name="Rectangle 137"/>
            <p:cNvSpPr>
              <a:spLocks noChangeArrowheads="1"/>
            </p:cNvSpPr>
            <p:nvPr/>
          </p:nvSpPr>
          <p:spPr bwMode="auto">
            <a:xfrm>
              <a:off x="3991" y="1389"/>
              <a:ext cx="1204" cy="139"/>
            </a:xfrm>
            <a:prstGeom prst="rect">
              <a:avLst/>
            </a:prstGeom>
            <a:solidFill>
              <a:srgbClr val="990000"/>
            </a:solidFill>
            <a:ln w="12700">
              <a:solidFill>
                <a:srgbClr val="FF0000"/>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59" name="Rectangle 139"/>
            <p:cNvSpPr>
              <a:spLocks noChangeArrowheads="1"/>
            </p:cNvSpPr>
            <p:nvPr/>
          </p:nvSpPr>
          <p:spPr bwMode="auto">
            <a:xfrm>
              <a:off x="1472" y="1753"/>
              <a:ext cx="274" cy="115"/>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0" name="Rectangle 140"/>
            <p:cNvSpPr>
              <a:spLocks noChangeArrowheads="1"/>
            </p:cNvSpPr>
            <p:nvPr/>
          </p:nvSpPr>
          <p:spPr bwMode="auto">
            <a:xfrm>
              <a:off x="2721" y="1753"/>
              <a:ext cx="272" cy="115"/>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1" name="Rectangle 141"/>
            <p:cNvSpPr>
              <a:spLocks noChangeArrowheads="1"/>
            </p:cNvSpPr>
            <p:nvPr/>
          </p:nvSpPr>
          <p:spPr bwMode="auto">
            <a:xfrm>
              <a:off x="3969" y="1753"/>
              <a:ext cx="273" cy="115"/>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2" name="Rectangle 143"/>
            <p:cNvSpPr>
              <a:spLocks noChangeArrowheads="1"/>
            </p:cNvSpPr>
            <p:nvPr/>
          </p:nvSpPr>
          <p:spPr bwMode="auto">
            <a:xfrm>
              <a:off x="1791" y="2061"/>
              <a:ext cx="273" cy="115"/>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3" name="Rectangle 144"/>
            <p:cNvSpPr>
              <a:spLocks noChangeArrowheads="1"/>
            </p:cNvSpPr>
            <p:nvPr/>
          </p:nvSpPr>
          <p:spPr bwMode="auto">
            <a:xfrm>
              <a:off x="3039" y="2061"/>
              <a:ext cx="272" cy="115"/>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4" name="Rectangle 145"/>
            <p:cNvSpPr>
              <a:spLocks noChangeArrowheads="1"/>
            </p:cNvSpPr>
            <p:nvPr/>
          </p:nvSpPr>
          <p:spPr bwMode="auto">
            <a:xfrm>
              <a:off x="4280" y="2061"/>
              <a:ext cx="274" cy="115"/>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5" name="Rectangle 146"/>
            <p:cNvSpPr>
              <a:spLocks noChangeArrowheads="1"/>
            </p:cNvSpPr>
            <p:nvPr/>
          </p:nvSpPr>
          <p:spPr bwMode="auto">
            <a:xfrm>
              <a:off x="2086" y="2362"/>
              <a:ext cx="274" cy="116"/>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6" name="Rectangle 147"/>
            <p:cNvSpPr>
              <a:spLocks noChangeArrowheads="1"/>
            </p:cNvSpPr>
            <p:nvPr/>
          </p:nvSpPr>
          <p:spPr bwMode="auto">
            <a:xfrm>
              <a:off x="3344" y="2364"/>
              <a:ext cx="272" cy="116"/>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7" name="Rectangle 148"/>
            <p:cNvSpPr>
              <a:spLocks noChangeArrowheads="1"/>
            </p:cNvSpPr>
            <p:nvPr/>
          </p:nvSpPr>
          <p:spPr bwMode="auto">
            <a:xfrm>
              <a:off x="4599" y="2364"/>
              <a:ext cx="273" cy="116"/>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8" name="Rectangle 149"/>
            <p:cNvSpPr>
              <a:spLocks noChangeArrowheads="1"/>
            </p:cNvSpPr>
            <p:nvPr/>
          </p:nvSpPr>
          <p:spPr bwMode="auto">
            <a:xfrm>
              <a:off x="2407" y="2659"/>
              <a:ext cx="273" cy="116"/>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69" name="Rectangle 150"/>
            <p:cNvSpPr>
              <a:spLocks noChangeArrowheads="1"/>
            </p:cNvSpPr>
            <p:nvPr/>
          </p:nvSpPr>
          <p:spPr bwMode="auto">
            <a:xfrm>
              <a:off x="3663" y="2659"/>
              <a:ext cx="272" cy="116"/>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70" name="Rectangle 151"/>
            <p:cNvSpPr>
              <a:spLocks noChangeArrowheads="1"/>
            </p:cNvSpPr>
            <p:nvPr/>
          </p:nvSpPr>
          <p:spPr bwMode="auto">
            <a:xfrm>
              <a:off x="4917" y="2659"/>
              <a:ext cx="274" cy="116"/>
            </a:xfrm>
            <a:prstGeom prst="rect">
              <a:avLst/>
            </a:prstGeom>
            <a:solidFill>
              <a:srgbClr val="FF0000"/>
            </a:solidFill>
            <a:ln w="12700">
              <a:solidFill>
                <a:srgbClr val="FF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71" name="Rectangle 152"/>
            <p:cNvSpPr>
              <a:spLocks noChangeArrowheads="1"/>
            </p:cNvSpPr>
            <p:nvPr/>
          </p:nvSpPr>
          <p:spPr bwMode="auto">
            <a:xfrm>
              <a:off x="1630" y="3026"/>
              <a:ext cx="120" cy="135"/>
            </a:xfrm>
            <a:prstGeom prst="rect">
              <a:avLst/>
            </a:prstGeom>
            <a:solidFill>
              <a:srgbClr val="0000FF">
                <a:alpha val="50195"/>
              </a:srgbClr>
            </a:solidFill>
            <a:ln w="12700">
              <a:solidFill>
                <a:srgbClr val="00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72" name="Line 153"/>
            <p:cNvSpPr>
              <a:spLocks noChangeShapeType="1"/>
            </p:cNvSpPr>
            <p:nvPr/>
          </p:nvSpPr>
          <p:spPr bwMode="auto">
            <a:xfrm>
              <a:off x="1610" y="3007"/>
              <a:ext cx="0" cy="174"/>
            </a:xfrm>
            <a:prstGeom prst="line">
              <a:avLst/>
            </a:prstGeom>
            <a:noFill/>
            <a:ln w="28575">
              <a:solidFill>
                <a:srgbClr val="FF00FF"/>
              </a:solidFill>
              <a:round/>
              <a:headEnd type="triangle" w="lg" len="lg"/>
              <a:tailEnd/>
            </a:ln>
            <a:extLst>
              <a:ext uri="{909E8E84-426E-40DD-AFC4-6F175D3DCCD1}">
                <a14:hiddenFill xmlns:a14="http://schemas.microsoft.com/office/drawing/2010/main">
                  <a:noFill/>
                </a14:hiddenFill>
              </a:ext>
            </a:extLst>
          </p:spPr>
          <p:txBody>
            <a:bodyPr rIns="36000">
              <a:spAutoFit/>
            </a:bodyPr>
            <a:lstStyle/>
            <a:p>
              <a:endParaRPr lang="zh-CN" altLang="en-US"/>
            </a:p>
          </p:txBody>
        </p:sp>
        <p:sp>
          <p:nvSpPr>
            <p:cNvPr id="48173" name="Rectangle 156"/>
            <p:cNvSpPr>
              <a:spLocks noChangeArrowheads="1"/>
            </p:cNvSpPr>
            <p:nvPr/>
          </p:nvSpPr>
          <p:spPr bwMode="auto">
            <a:xfrm>
              <a:off x="1932" y="3026"/>
              <a:ext cx="119" cy="135"/>
            </a:xfrm>
            <a:prstGeom prst="rect">
              <a:avLst/>
            </a:prstGeom>
            <a:solidFill>
              <a:srgbClr val="0000FF">
                <a:alpha val="50195"/>
              </a:srgbClr>
            </a:solidFill>
            <a:ln w="12700">
              <a:solidFill>
                <a:srgbClr val="00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74" name="Line 157"/>
            <p:cNvSpPr>
              <a:spLocks noChangeShapeType="1"/>
            </p:cNvSpPr>
            <p:nvPr/>
          </p:nvSpPr>
          <p:spPr bwMode="auto">
            <a:xfrm>
              <a:off x="1912" y="3007"/>
              <a:ext cx="0" cy="174"/>
            </a:xfrm>
            <a:prstGeom prst="line">
              <a:avLst/>
            </a:prstGeom>
            <a:noFill/>
            <a:ln w="28575">
              <a:solidFill>
                <a:srgbClr val="FF00FF"/>
              </a:solidFill>
              <a:round/>
              <a:headEnd type="triangle" w="lg" len="lg"/>
              <a:tailEnd/>
            </a:ln>
            <a:extLst>
              <a:ext uri="{909E8E84-426E-40DD-AFC4-6F175D3DCCD1}">
                <a14:hiddenFill xmlns:a14="http://schemas.microsoft.com/office/drawing/2010/main">
                  <a:noFill/>
                </a14:hiddenFill>
              </a:ext>
            </a:extLst>
          </p:spPr>
          <p:txBody>
            <a:bodyPr rIns="36000">
              <a:spAutoFit/>
            </a:bodyPr>
            <a:lstStyle/>
            <a:p>
              <a:endParaRPr lang="zh-CN" altLang="en-US"/>
            </a:p>
          </p:txBody>
        </p:sp>
        <p:sp>
          <p:nvSpPr>
            <p:cNvPr id="48175" name="Rectangle 159"/>
            <p:cNvSpPr>
              <a:spLocks noChangeArrowheads="1"/>
            </p:cNvSpPr>
            <p:nvPr/>
          </p:nvSpPr>
          <p:spPr bwMode="auto">
            <a:xfrm>
              <a:off x="2250" y="3026"/>
              <a:ext cx="120" cy="135"/>
            </a:xfrm>
            <a:prstGeom prst="rect">
              <a:avLst/>
            </a:prstGeom>
            <a:solidFill>
              <a:srgbClr val="0000FF">
                <a:alpha val="50195"/>
              </a:srgbClr>
            </a:solidFill>
            <a:ln w="12700">
              <a:solidFill>
                <a:srgbClr val="00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76" name="Line 160"/>
            <p:cNvSpPr>
              <a:spLocks noChangeShapeType="1"/>
            </p:cNvSpPr>
            <p:nvPr/>
          </p:nvSpPr>
          <p:spPr bwMode="auto">
            <a:xfrm>
              <a:off x="2230" y="3007"/>
              <a:ext cx="0" cy="174"/>
            </a:xfrm>
            <a:prstGeom prst="line">
              <a:avLst/>
            </a:prstGeom>
            <a:noFill/>
            <a:ln w="28575">
              <a:solidFill>
                <a:srgbClr val="FF00FF"/>
              </a:solidFill>
              <a:round/>
              <a:headEnd type="triangle" w="lg" len="lg"/>
              <a:tailEnd/>
            </a:ln>
            <a:extLst>
              <a:ext uri="{909E8E84-426E-40DD-AFC4-6F175D3DCCD1}">
                <a14:hiddenFill xmlns:a14="http://schemas.microsoft.com/office/drawing/2010/main">
                  <a:noFill/>
                </a14:hiddenFill>
              </a:ext>
            </a:extLst>
          </p:spPr>
          <p:txBody>
            <a:bodyPr rIns="36000">
              <a:spAutoFit/>
            </a:bodyPr>
            <a:lstStyle/>
            <a:p>
              <a:endParaRPr lang="zh-CN" altLang="en-US"/>
            </a:p>
          </p:txBody>
        </p:sp>
        <p:sp>
          <p:nvSpPr>
            <p:cNvPr id="48177" name="Rectangle 162"/>
            <p:cNvSpPr>
              <a:spLocks noChangeArrowheads="1"/>
            </p:cNvSpPr>
            <p:nvPr/>
          </p:nvSpPr>
          <p:spPr bwMode="auto">
            <a:xfrm>
              <a:off x="2569" y="3026"/>
              <a:ext cx="119" cy="135"/>
            </a:xfrm>
            <a:prstGeom prst="rect">
              <a:avLst/>
            </a:prstGeom>
            <a:solidFill>
              <a:srgbClr val="0000FF">
                <a:alpha val="50195"/>
              </a:srgbClr>
            </a:solidFill>
            <a:ln w="12700">
              <a:solidFill>
                <a:srgbClr val="0000FF"/>
              </a:solidFill>
              <a:miter lim="800000"/>
              <a:headEnd/>
              <a:tailEnd/>
            </a:ln>
          </p:spPr>
          <p:txBody>
            <a:bodyPr/>
            <a:lstStyle/>
            <a:p>
              <a:pPr>
                <a:lnSpc>
                  <a:spcPct val="100000"/>
                </a:lnSpc>
                <a:spcBef>
                  <a:spcPct val="0"/>
                </a:spcBef>
              </a:pPr>
              <a:endParaRPr lang="zh-CN" altLang="en-US">
                <a:latin typeface="宋体" pitchFamily="2" charset="-122"/>
                <a:ea typeface="宋体" pitchFamily="2" charset="-122"/>
              </a:endParaRPr>
            </a:p>
          </p:txBody>
        </p:sp>
        <p:sp>
          <p:nvSpPr>
            <p:cNvPr id="48178" name="Line 163"/>
            <p:cNvSpPr>
              <a:spLocks noChangeShapeType="1"/>
            </p:cNvSpPr>
            <p:nvPr/>
          </p:nvSpPr>
          <p:spPr bwMode="auto">
            <a:xfrm>
              <a:off x="2549" y="3007"/>
              <a:ext cx="0" cy="174"/>
            </a:xfrm>
            <a:prstGeom prst="line">
              <a:avLst/>
            </a:prstGeom>
            <a:noFill/>
            <a:ln w="28575">
              <a:solidFill>
                <a:srgbClr val="FF00FF"/>
              </a:solidFill>
              <a:round/>
              <a:headEnd type="triangle" w="lg" len="lg"/>
              <a:tailEnd/>
            </a:ln>
            <a:extLst>
              <a:ext uri="{909E8E84-426E-40DD-AFC4-6F175D3DCCD1}">
                <a14:hiddenFill xmlns:a14="http://schemas.microsoft.com/office/drawing/2010/main">
                  <a:noFill/>
                </a14:hiddenFill>
              </a:ext>
            </a:extLst>
          </p:spPr>
          <p:txBody>
            <a:bodyPr rIns="36000">
              <a:spAutoFit/>
            </a:bodyPr>
            <a:lstStyle/>
            <a:p>
              <a:endParaRPr lang="zh-CN" altLang="en-US"/>
            </a:p>
          </p:txBody>
        </p:sp>
        <p:grpSp>
          <p:nvGrpSpPr>
            <p:cNvPr id="48179" name="Group 177"/>
            <p:cNvGrpSpPr>
              <a:grpSpLocks/>
            </p:cNvGrpSpPr>
            <p:nvPr/>
          </p:nvGrpSpPr>
          <p:grpSpPr bwMode="auto">
            <a:xfrm>
              <a:off x="1746" y="1842"/>
              <a:ext cx="635" cy="1157"/>
              <a:chOff x="1270" y="1888"/>
              <a:chExt cx="725" cy="1747"/>
            </a:xfrm>
          </p:grpSpPr>
          <p:sp>
            <p:nvSpPr>
              <p:cNvPr id="48180" name="Line 164"/>
              <p:cNvSpPr>
                <a:spLocks noChangeShapeType="1"/>
              </p:cNvSpPr>
              <p:nvPr/>
            </p:nvSpPr>
            <p:spPr bwMode="auto">
              <a:xfrm>
                <a:off x="1270" y="1888"/>
                <a:ext cx="0" cy="172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rIns="36000">
                <a:spAutoFit/>
              </a:bodyPr>
              <a:lstStyle/>
              <a:p>
                <a:endParaRPr lang="zh-CN" altLang="en-US"/>
              </a:p>
            </p:txBody>
          </p:sp>
          <p:sp>
            <p:nvSpPr>
              <p:cNvPr id="48181" name="Line 165"/>
              <p:cNvSpPr>
                <a:spLocks noChangeShapeType="1"/>
              </p:cNvSpPr>
              <p:nvPr/>
            </p:nvSpPr>
            <p:spPr bwMode="auto">
              <a:xfrm>
                <a:off x="1633" y="1911"/>
                <a:ext cx="0" cy="172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rIns="36000">
                <a:spAutoFit/>
              </a:bodyPr>
              <a:lstStyle/>
              <a:p>
                <a:endParaRPr lang="zh-CN" altLang="en-US"/>
              </a:p>
            </p:txBody>
          </p:sp>
          <p:sp>
            <p:nvSpPr>
              <p:cNvPr id="48182" name="Line 166"/>
              <p:cNvSpPr>
                <a:spLocks noChangeShapeType="1"/>
              </p:cNvSpPr>
              <p:nvPr/>
            </p:nvSpPr>
            <p:spPr bwMode="auto">
              <a:xfrm>
                <a:off x="1995" y="1911"/>
                <a:ext cx="0" cy="172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rIns="36000">
                <a:spAutoFit/>
              </a:bodyPr>
              <a:lstStyle/>
              <a:p>
                <a:endParaRPr lang="zh-CN" altLang="en-US"/>
              </a:p>
            </p:txBody>
          </p:sp>
        </p:grpSp>
      </p:gr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611188" y="404813"/>
            <a:ext cx="794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p>
            <a:pPr>
              <a:lnSpc>
                <a:spcPct val="120000"/>
              </a:lnSpc>
              <a:spcBef>
                <a:spcPct val="0"/>
              </a:spcBef>
            </a:pPr>
            <a:r>
              <a:rPr lang="zh-CN" altLang="en-US">
                <a:latin typeface="黑体" pitchFamily="2" charset="-122"/>
                <a:ea typeface="黑体" pitchFamily="2" charset="-122"/>
              </a:rPr>
              <a:t>例：</a:t>
            </a:r>
            <a:r>
              <a:rPr lang="en-US" altLang="zh-CN" dirty="0">
                <a:latin typeface="黑体" pitchFamily="2" charset="-122"/>
                <a:ea typeface="黑体" pitchFamily="2" charset="-122"/>
              </a:rPr>
              <a:t>X←X+Y</a:t>
            </a:r>
          </a:p>
        </p:txBody>
      </p:sp>
      <p:grpSp>
        <p:nvGrpSpPr>
          <p:cNvPr id="49155" name="Group 66"/>
          <p:cNvGrpSpPr>
            <a:grpSpLocks/>
          </p:cNvGrpSpPr>
          <p:nvPr/>
        </p:nvGrpSpPr>
        <p:grpSpPr bwMode="auto">
          <a:xfrm>
            <a:off x="2195513" y="1268413"/>
            <a:ext cx="6102350" cy="2754312"/>
            <a:chOff x="861" y="1979"/>
            <a:chExt cx="3844" cy="1735"/>
          </a:xfrm>
        </p:grpSpPr>
        <p:grpSp>
          <p:nvGrpSpPr>
            <p:cNvPr id="49173" name="Group 7"/>
            <p:cNvGrpSpPr>
              <a:grpSpLocks/>
            </p:cNvGrpSpPr>
            <p:nvPr/>
          </p:nvGrpSpPr>
          <p:grpSpPr bwMode="auto">
            <a:xfrm>
              <a:off x="1730" y="2530"/>
              <a:ext cx="403" cy="213"/>
              <a:chOff x="4631" y="9340"/>
              <a:chExt cx="615" cy="435"/>
            </a:xfrm>
          </p:grpSpPr>
          <p:sp>
            <p:nvSpPr>
              <p:cNvPr id="49232" name="Rectangle 8"/>
              <p:cNvSpPr>
                <a:spLocks noChangeArrowheads="1"/>
              </p:cNvSpPr>
              <p:nvPr/>
            </p:nvSpPr>
            <p:spPr bwMode="auto">
              <a:xfrm>
                <a:off x="4686" y="9430"/>
                <a:ext cx="505" cy="300"/>
              </a:xfrm>
              <a:prstGeom prst="rect">
                <a:avLst/>
              </a:prstGeom>
              <a:solidFill>
                <a:srgbClr val="FFFFFF"/>
              </a:solidFill>
              <a:ln w="19050">
                <a:solidFill>
                  <a:srgbClr val="000080"/>
                </a:solidFill>
                <a:miter lim="800000"/>
                <a:headEnd/>
                <a:tailEnd/>
              </a:ln>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33" name="Text Box 9"/>
              <p:cNvSpPr txBox="1">
                <a:spLocks noChangeArrowheads="1"/>
              </p:cNvSpPr>
              <p:nvPr/>
            </p:nvSpPr>
            <p:spPr bwMode="auto">
              <a:xfrm>
                <a:off x="4631" y="9340"/>
                <a:ext cx="61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chemeClr val="tx1"/>
                    </a:solidFill>
                    <a:latin typeface="黑体" pitchFamily="2" charset="-122"/>
                    <a:ea typeface="黑体" pitchFamily="2" charset="-122"/>
                  </a:rPr>
                  <a:t>&amp;</a:t>
                </a:r>
              </a:p>
            </p:txBody>
          </p:sp>
        </p:grpSp>
        <p:grpSp>
          <p:nvGrpSpPr>
            <p:cNvPr id="49174" name="Group 10"/>
            <p:cNvGrpSpPr>
              <a:grpSpLocks/>
            </p:cNvGrpSpPr>
            <p:nvPr/>
          </p:nvGrpSpPr>
          <p:grpSpPr bwMode="auto">
            <a:xfrm>
              <a:off x="3426" y="2549"/>
              <a:ext cx="664" cy="309"/>
              <a:chOff x="5806" y="9605"/>
              <a:chExt cx="1012" cy="600"/>
            </a:xfrm>
          </p:grpSpPr>
          <p:sp>
            <p:nvSpPr>
              <p:cNvPr id="49227" name="Rectangle 11"/>
              <p:cNvSpPr>
                <a:spLocks noChangeArrowheads="1"/>
              </p:cNvSpPr>
              <p:nvPr/>
            </p:nvSpPr>
            <p:spPr bwMode="auto">
              <a:xfrm>
                <a:off x="5910" y="9648"/>
                <a:ext cx="908" cy="411"/>
              </a:xfrm>
              <a:prstGeom prst="rect">
                <a:avLst/>
              </a:prstGeom>
              <a:solidFill>
                <a:srgbClr val="FFFFFF"/>
              </a:solidFill>
              <a:ln w="19050">
                <a:solidFill>
                  <a:srgbClr val="000080"/>
                </a:solidFill>
                <a:miter lim="800000"/>
                <a:headEnd/>
                <a:tailEnd/>
              </a:ln>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28" name="Line 12"/>
              <p:cNvSpPr>
                <a:spLocks noChangeShapeType="1"/>
              </p:cNvSpPr>
              <p:nvPr/>
            </p:nvSpPr>
            <p:spPr bwMode="auto">
              <a:xfrm>
                <a:off x="5910" y="9858"/>
                <a:ext cx="908"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9" name="Line 13"/>
              <p:cNvSpPr>
                <a:spLocks noChangeShapeType="1"/>
              </p:cNvSpPr>
              <p:nvPr/>
            </p:nvSpPr>
            <p:spPr bwMode="auto">
              <a:xfrm>
                <a:off x="6359" y="9861"/>
                <a:ext cx="0" cy="18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Text Box 14"/>
              <p:cNvSpPr txBox="1">
                <a:spLocks noChangeArrowheads="1"/>
              </p:cNvSpPr>
              <p:nvPr/>
            </p:nvSpPr>
            <p:spPr bwMode="auto">
              <a:xfrm>
                <a:off x="6019" y="9605"/>
                <a:ext cx="7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chemeClr val="tx1"/>
                    </a:solidFill>
                    <a:latin typeface="黑体" pitchFamily="2" charset="-122"/>
                    <a:ea typeface="黑体" pitchFamily="2" charset="-122"/>
                  </a:rPr>
                  <a:t>≥1</a:t>
                </a:r>
              </a:p>
            </p:txBody>
          </p:sp>
          <p:sp>
            <p:nvSpPr>
              <p:cNvPr id="49231" name="Text Box 15"/>
              <p:cNvSpPr txBox="1">
                <a:spLocks noChangeArrowheads="1"/>
              </p:cNvSpPr>
              <p:nvPr/>
            </p:nvSpPr>
            <p:spPr bwMode="auto">
              <a:xfrm>
                <a:off x="5806" y="9732"/>
                <a:ext cx="74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chemeClr val="tx1"/>
                    </a:solidFill>
                    <a:latin typeface="黑体" pitchFamily="2" charset="-122"/>
                    <a:ea typeface="黑体" pitchFamily="2" charset="-122"/>
                  </a:rPr>
                  <a:t>&amp;</a:t>
                </a:r>
              </a:p>
            </p:txBody>
          </p:sp>
        </p:grpSp>
        <p:grpSp>
          <p:nvGrpSpPr>
            <p:cNvPr id="49175" name="Group 16"/>
            <p:cNvGrpSpPr>
              <a:grpSpLocks/>
            </p:cNvGrpSpPr>
            <p:nvPr/>
          </p:nvGrpSpPr>
          <p:grpSpPr bwMode="auto">
            <a:xfrm>
              <a:off x="2057" y="2112"/>
              <a:ext cx="1801" cy="228"/>
              <a:chOff x="4425" y="8325"/>
              <a:chExt cx="2745" cy="465"/>
            </a:xfrm>
          </p:grpSpPr>
          <p:sp>
            <p:nvSpPr>
              <p:cNvPr id="49223" name="Text Box 17"/>
              <p:cNvSpPr txBox="1">
                <a:spLocks noChangeArrowheads="1"/>
              </p:cNvSpPr>
              <p:nvPr/>
            </p:nvSpPr>
            <p:spPr bwMode="auto">
              <a:xfrm>
                <a:off x="5805" y="8398"/>
                <a:ext cx="136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zh-CN" altLang="en-US" sz="1800">
                    <a:latin typeface="黑体" pitchFamily="2" charset="-122"/>
                    <a:ea typeface="黑体" pitchFamily="2" charset="-122"/>
                  </a:rPr>
                  <a:t>加法器</a:t>
                </a:r>
                <a:r>
                  <a:rPr lang="en-US" altLang="zh-CN" sz="1800" dirty="0">
                    <a:latin typeface="黑体" pitchFamily="2" charset="-122"/>
                    <a:ea typeface="黑体" pitchFamily="2" charset="-122"/>
                  </a:rPr>
                  <a:t>F</a:t>
                </a:r>
              </a:p>
            </p:txBody>
          </p:sp>
          <p:sp>
            <p:nvSpPr>
              <p:cNvPr id="49224" name="Rectangle 18"/>
              <p:cNvSpPr>
                <a:spLocks noChangeArrowheads="1"/>
              </p:cNvSpPr>
              <p:nvPr/>
            </p:nvSpPr>
            <p:spPr bwMode="auto">
              <a:xfrm>
                <a:off x="4425" y="8325"/>
                <a:ext cx="2580" cy="465"/>
              </a:xfrm>
              <a:prstGeom prst="rect">
                <a:avLst/>
              </a:prstGeom>
              <a:noFill/>
              <a:ln w="1905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25" name="Rectangle 19"/>
              <p:cNvSpPr>
                <a:spLocks noChangeArrowheads="1"/>
              </p:cNvSpPr>
              <p:nvPr/>
            </p:nvSpPr>
            <p:spPr bwMode="auto">
              <a:xfrm>
                <a:off x="5430" y="8325"/>
                <a:ext cx="450" cy="465"/>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26" name="Text Box 20"/>
              <p:cNvSpPr txBox="1">
                <a:spLocks noChangeArrowheads="1"/>
              </p:cNvSpPr>
              <p:nvPr/>
            </p:nvSpPr>
            <p:spPr bwMode="auto">
              <a:xfrm>
                <a:off x="5310" y="8398"/>
                <a:ext cx="6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Fi</a:t>
                </a:r>
              </a:p>
            </p:txBody>
          </p:sp>
        </p:grpSp>
        <p:grpSp>
          <p:nvGrpSpPr>
            <p:cNvPr id="49176" name="Group 21"/>
            <p:cNvGrpSpPr>
              <a:grpSpLocks/>
            </p:cNvGrpSpPr>
            <p:nvPr/>
          </p:nvGrpSpPr>
          <p:grpSpPr bwMode="auto">
            <a:xfrm>
              <a:off x="2972" y="2950"/>
              <a:ext cx="1732" cy="303"/>
              <a:chOff x="5835" y="10243"/>
              <a:chExt cx="2640" cy="617"/>
            </a:xfrm>
          </p:grpSpPr>
          <p:sp>
            <p:nvSpPr>
              <p:cNvPr id="49218" name="Rectangle 22"/>
              <p:cNvSpPr>
                <a:spLocks noChangeArrowheads="1"/>
              </p:cNvSpPr>
              <p:nvPr/>
            </p:nvSpPr>
            <p:spPr bwMode="auto">
              <a:xfrm>
                <a:off x="5835" y="10275"/>
                <a:ext cx="2550" cy="465"/>
              </a:xfrm>
              <a:prstGeom prst="rect">
                <a:avLst/>
              </a:prstGeom>
              <a:solidFill>
                <a:srgbClr val="00FFFF">
                  <a:alpha val="50195"/>
                </a:srgbClr>
              </a:solidFill>
              <a:ln w="19050">
                <a:solidFill>
                  <a:srgbClr val="000080"/>
                </a:solidFill>
                <a:miter lim="800000"/>
                <a:headEnd/>
                <a:tailEnd/>
              </a:ln>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19" name="Text Box 23"/>
              <p:cNvSpPr txBox="1">
                <a:spLocks noChangeArrowheads="1"/>
              </p:cNvSpPr>
              <p:nvPr/>
            </p:nvSpPr>
            <p:spPr bwMode="auto">
              <a:xfrm>
                <a:off x="7185" y="10348"/>
                <a:ext cx="12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zh-CN" altLang="en-US" sz="1800">
                    <a:latin typeface="黑体" pitchFamily="2" charset="-122"/>
                    <a:ea typeface="黑体" pitchFamily="2" charset="-122"/>
                  </a:rPr>
                  <a:t>寄存器</a:t>
                </a:r>
                <a:r>
                  <a:rPr lang="en-US" altLang="zh-CN" sz="1800" dirty="0">
                    <a:latin typeface="黑体" pitchFamily="2" charset="-122"/>
                    <a:ea typeface="黑体" pitchFamily="2" charset="-122"/>
                  </a:rPr>
                  <a:t>Y</a:t>
                </a:r>
              </a:p>
            </p:txBody>
          </p:sp>
          <p:sp>
            <p:nvSpPr>
              <p:cNvPr id="49220" name="Rectangle 24"/>
              <p:cNvSpPr>
                <a:spLocks noChangeArrowheads="1"/>
              </p:cNvSpPr>
              <p:nvPr/>
            </p:nvSpPr>
            <p:spPr bwMode="auto">
              <a:xfrm>
                <a:off x="6840" y="10275"/>
                <a:ext cx="450" cy="465"/>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21" name="Text Box 25"/>
              <p:cNvSpPr txBox="1">
                <a:spLocks noChangeArrowheads="1"/>
              </p:cNvSpPr>
              <p:nvPr/>
            </p:nvSpPr>
            <p:spPr bwMode="auto">
              <a:xfrm>
                <a:off x="6735" y="10468"/>
                <a:ext cx="6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Yi</a:t>
                </a:r>
              </a:p>
            </p:txBody>
          </p:sp>
          <p:sp>
            <p:nvSpPr>
              <p:cNvPr id="49222" name="Text Box 26"/>
              <p:cNvSpPr txBox="1">
                <a:spLocks noChangeArrowheads="1"/>
              </p:cNvSpPr>
              <p:nvPr/>
            </p:nvSpPr>
            <p:spPr bwMode="auto">
              <a:xfrm>
                <a:off x="6750" y="10243"/>
                <a:ext cx="6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0 1</a:t>
                </a:r>
              </a:p>
            </p:txBody>
          </p:sp>
        </p:grpSp>
        <p:grpSp>
          <p:nvGrpSpPr>
            <p:cNvPr id="49177" name="Group 27"/>
            <p:cNvGrpSpPr>
              <a:grpSpLocks/>
            </p:cNvGrpSpPr>
            <p:nvPr/>
          </p:nvGrpSpPr>
          <p:grpSpPr bwMode="auto">
            <a:xfrm>
              <a:off x="1132" y="2950"/>
              <a:ext cx="1732" cy="303"/>
              <a:chOff x="5835" y="10243"/>
              <a:chExt cx="2640" cy="617"/>
            </a:xfrm>
          </p:grpSpPr>
          <p:sp>
            <p:nvSpPr>
              <p:cNvPr id="49213" name="Rectangle 28"/>
              <p:cNvSpPr>
                <a:spLocks noChangeArrowheads="1"/>
              </p:cNvSpPr>
              <p:nvPr/>
            </p:nvSpPr>
            <p:spPr bwMode="auto">
              <a:xfrm>
                <a:off x="5835" y="10275"/>
                <a:ext cx="2550" cy="465"/>
              </a:xfrm>
              <a:prstGeom prst="rect">
                <a:avLst/>
              </a:prstGeom>
              <a:solidFill>
                <a:srgbClr val="00FFFF">
                  <a:alpha val="50195"/>
                </a:srgbClr>
              </a:solidFill>
              <a:ln w="19050">
                <a:solidFill>
                  <a:srgbClr val="000080"/>
                </a:solidFill>
                <a:miter lim="800000"/>
                <a:headEnd/>
                <a:tailEnd/>
              </a:ln>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14" name="Text Box 29"/>
              <p:cNvSpPr txBox="1">
                <a:spLocks noChangeArrowheads="1"/>
              </p:cNvSpPr>
              <p:nvPr/>
            </p:nvSpPr>
            <p:spPr bwMode="auto">
              <a:xfrm>
                <a:off x="7185" y="10348"/>
                <a:ext cx="12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zh-CN" altLang="en-US" sz="1800">
                    <a:latin typeface="黑体" pitchFamily="2" charset="-122"/>
                    <a:ea typeface="黑体" pitchFamily="2" charset="-122"/>
                  </a:rPr>
                  <a:t>寄存器</a:t>
                </a:r>
                <a:r>
                  <a:rPr lang="en-US" altLang="zh-CN" sz="1800" dirty="0">
                    <a:latin typeface="黑体" pitchFamily="2" charset="-122"/>
                    <a:ea typeface="黑体" pitchFamily="2" charset="-122"/>
                  </a:rPr>
                  <a:t>X</a:t>
                </a:r>
              </a:p>
            </p:txBody>
          </p:sp>
          <p:sp>
            <p:nvSpPr>
              <p:cNvPr id="49215" name="Rectangle 30"/>
              <p:cNvSpPr>
                <a:spLocks noChangeArrowheads="1"/>
              </p:cNvSpPr>
              <p:nvPr/>
            </p:nvSpPr>
            <p:spPr bwMode="auto">
              <a:xfrm>
                <a:off x="6840" y="10275"/>
                <a:ext cx="450" cy="465"/>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16" name="Text Box 31"/>
              <p:cNvSpPr txBox="1">
                <a:spLocks noChangeArrowheads="1"/>
              </p:cNvSpPr>
              <p:nvPr/>
            </p:nvSpPr>
            <p:spPr bwMode="auto">
              <a:xfrm>
                <a:off x="6735" y="10468"/>
                <a:ext cx="6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Xi</a:t>
                </a:r>
              </a:p>
            </p:txBody>
          </p:sp>
          <p:sp>
            <p:nvSpPr>
              <p:cNvPr id="49217" name="Text Box 32"/>
              <p:cNvSpPr txBox="1">
                <a:spLocks noChangeArrowheads="1"/>
              </p:cNvSpPr>
              <p:nvPr/>
            </p:nvSpPr>
            <p:spPr bwMode="auto">
              <a:xfrm>
                <a:off x="6750" y="10243"/>
                <a:ext cx="6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0 1</a:t>
                </a:r>
              </a:p>
            </p:txBody>
          </p:sp>
        </p:grpSp>
        <p:sp>
          <p:nvSpPr>
            <p:cNvPr id="49178" name="Line 33"/>
            <p:cNvSpPr>
              <a:spLocks noChangeShapeType="1"/>
            </p:cNvSpPr>
            <p:nvPr/>
          </p:nvSpPr>
          <p:spPr bwMode="auto">
            <a:xfrm flipV="1">
              <a:off x="1987" y="2716"/>
              <a:ext cx="0" cy="243"/>
            </a:xfrm>
            <a:prstGeom prst="line">
              <a:avLst/>
            </a:prstGeom>
            <a:noFill/>
            <a:ln w="9525">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49179" name="Group 34"/>
            <p:cNvGrpSpPr>
              <a:grpSpLocks/>
            </p:cNvGrpSpPr>
            <p:nvPr/>
          </p:nvGrpSpPr>
          <p:grpSpPr bwMode="auto">
            <a:xfrm>
              <a:off x="3718" y="2782"/>
              <a:ext cx="138" cy="184"/>
              <a:chOff x="6972" y="9780"/>
              <a:chExt cx="210" cy="495"/>
            </a:xfrm>
          </p:grpSpPr>
          <p:sp>
            <p:nvSpPr>
              <p:cNvPr id="49211" name="Line 35"/>
              <p:cNvSpPr>
                <a:spLocks noChangeShapeType="1"/>
              </p:cNvSpPr>
              <p:nvPr/>
            </p:nvSpPr>
            <p:spPr bwMode="auto">
              <a:xfrm flipV="1">
                <a:off x="7182" y="9780"/>
                <a:ext cx="0" cy="495"/>
              </a:xfrm>
              <a:prstGeom prst="line">
                <a:avLst/>
              </a:prstGeom>
              <a:noFill/>
              <a:ln w="9525">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212" name="Line 36"/>
              <p:cNvSpPr>
                <a:spLocks noChangeShapeType="1"/>
              </p:cNvSpPr>
              <p:nvPr/>
            </p:nvSpPr>
            <p:spPr bwMode="auto">
              <a:xfrm flipV="1">
                <a:off x="6972" y="9780"/>
                <a:ext cx="0" cy="495"/>
              </a:xfrm>
              <a:prstGeom prst="line">
                <a:avLst/>
              </a:prstGeom>
              <a:noFill/>
              <a:ln w="9525">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9180" name="Freeform 37"/>
            <p:cNvSpPr>
              <a:spLocks/>
            </p:cNvSpPr>
            <p:nvPr/>
          </p:nvSpPr>
          <p:spPr bwMode="auto">
            <a:xfrm>
              <a:off x="1929" y="2326"/>
              <a:ext cx="857" cy="250"/>
            </a:xfrm>
            <a:custGeom>
              <a:avLst/>
              <a:gdLst>
                <a:gd name="T0" fmla="*/ 0 w 1305"/>
                <a:gd name="T1" fmla="*/ 0 h 615"/>
                <a:gd name="T2" fmla="*/ 0 w 1305"/>
                <a:gd name="T3" fmla="*/ 0 h 615"/>
                <a:gd name="T4" fmla="*/ 1 w 1305"/>
                <a:gd name="T5" fmla="*/ 0 h 615"/>
                <a:gd name="T6" fmla="*/ 1 w 1305"/>
                <a:gd name="T7" fmla="*/ 0 h 615"/>
                <a:gd name="T8" fmla="*/ 0 60000 65536"/>
                <a:gd name="T9" fmla="*/ 0 60000 65536"/>
                <a:gd name="T10" fmla="*/ 0 60000 65536"/>
                <a:gd name="T11" fmla="*/ 0 60000 65536"/>
                <a:gd name="T12" fmla="*/ 0 w 1305"/>
                <a:gd name="T13" fmla="*/ 0 h 615"/>
                <a:gd name="T14" fmla="*/ 1305 w 1305"/>
                <a:gd name="T15" fmla="*/ 615 h 615"/>
              </a:gdLst>
              <a:ahLst/>
              <a:cxnLst>
                <a:cxn ang="T8">
                  <a:pos x="T0" y="T1"/>
                </a:cxn>
                <a:cxn ang="T9">
                  <a:pos x="T2" y="T3"/>
                </a:cxn>
                <a:cxn ang="T10">
                  <a:pos x="T4" y="T5"/>
                </a:cxn>
                <a:cxn ang="T11">
                  <a:pos x="T6" y="T7"/>
                </a:cxn>
              </a:cxnLst>
              <a:rect l="T12" t="T13" r="T14" b="T15"/>
              <a:pathLst>
                <a:path w="1305" h="615">
                  <a:moveTo>
                    <a:pt x="0" y="615"/>
                  </a:moveTo>
                  <a:lnTo>
                    <a:pt x="0" y="360"/>
                  </a:lnTo>
                  <a:lnTo>
                    <a:pt x="1305" y="360"/>
                  </a:lnTo>
                  <a:lnTo>
                    <a:pt x="1305" y="0"/>
                  </a:lnTo>
                </a:path>
              </a:pathLst>
            </a:custGeom>
            <a:noFill/>
            <a:ln w="9525" cap="flat" cmpd="sng">
              <a:solidFill>
                <a:srgbClr val="000080"/>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1" name="Freeform 38"/>
            <p:cNvSpPr>
              <a:spLocks/>
            </p:cNvSpPr>
            <p:nvPr/>
          </p:nvSpPr>
          <p:spPr bwMode="auto">
            <a:xfrm flipH="1">
              <a:off x="2933" y="2333"/>
              <a:ext cx="856" cy="228"/>
            </a:xfrm>
            <a:custGeom>
              <a:avLst/>
              <a:gdLst>
                <a:gd name="T0" fmla="*/ 0 w 1305"/>
                <a:gd name="T1" fmla="*/ 0 h 615"/>
                <a:gd name="T2" fmla="*/ 0 w 1305"/>
                <a:gd name="T3" fmla="*/ 0 h 615"/>
                <a:gd name="T4" fmla="*/ 1 w 1305"/>
                <a:gd name="T5" fmla="*/ 0 h 615"/>
                <a:gd name="T6" fmla="*/ 1 w 1305"/>
                <a:gd name="T7" fmla="*/ 0 h 615"/>
                <a:gd name="T8" fmla="*/ 0 60000 65536"/>
                <a:gd name="T9" fmla="*/ 0 60000 65536"/>
                <a:gd name="T10" fmla="*/ 0 60000 65536"/>
                <a:gd name="T11" fmla="*/ 0 60000 65536"/>
                <a:gd name="T12" fmla="*/ 0 w 1305"/>
                <a:gd name="T13" fmla="*/ 0 h 615"/>
                <a:gd name="T14" fmla="*/ 1305 w 1305"/>
                <a:gd name="T15" fmla="*/ 615 h 615"/>
              </a:gdLst>
              <a:ahLst/>
              <a:cxnLst>
                <a:cxn ang="T8">
                  <a:pos x="T0" y="T1"/>
                </a:cxn>
                <a:cxn ang="T9">
                  <a:pos x="T2" y="T3"/>
                </a:cxn>
                <a:cxn ang="T10">
                  <a:pos x="T4" y="T5"/>
                </a:cxn>
                <a:cxn ang="T11">
                  <a:pos x="T6" y="T7"/>
                </a:cxn>
              </a:cxnLst>
              <a:rect l="T12" t="T13" r="T14" b="T15"/>
              <a:pathLst>
                <a:path w="1305" h="615">
                  <a:moveTo>
                    <a:pt x="0" y="615"/>
                  </a:moveTo>
                  <a:lnTo>
                    <a:pt x="0" y="360"/>
                  </a:lnTo>
                  <a:lnTo>
                    <a:pt x="1305" y="360"/>
                  </a:lnTo>
                  <a:lnTo>
                    <a:pt x="1305" y="0"/>
                  </a:lnTo>
                </a:path>
              </a:pathLst>
            </a:custGeom>
            <a:noFill/>
            <a:ln w="9525" cap="flat" cmpd="sng">
              <a:solidFill>
                <a:srgbClr val="000080"/>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182" name="Group 39"/>
            <p:cNvGrpSpPr>
              <a:grpSpLocks/>
            </p:cNvGrpSpPr>
            <p:nvPr/>
          </p:nvGrpSpPr>
          <p:grpSpPr bwMode="auto">
            <a:xfrm>
              <a:off x="1181" y="2119"/>
              <a:ext cx="571" cy="405"/>
              <a:chOff x="1815" y="11100"/>
              <a:chExt cx="870" cy="975"/>
            </a:xfrm>
          </p:grpSpPr>
          <p:sp>
            <p:nvSpPr>
              <p:cNvPr id="49205" name="Text Box 40"/>
              <p:cNvSpPr txBox="1">
                <a:spLocks noChangeArrowheads="1"/>
              </p:cNvSpPr>
              <p:nvPr/>
            </p:nvSpPr>
            <p:spPr bwMode="auto">
              <a:xfrm>
                <a:off x="1845" y="11100"/>
                <a:ext cx="210" cy="51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S</a:t>
                </a:r>
              </a:p>
            </p:txBody>
          </p:sp>
          <p:sp>
            <p:nvSpPr>
              <p:cNvPr id="49206" name="Text Box 41"/>
              <p:cNvSpPr txBox="1">
                <a:spLocks noChangeArrowheads="1"/>
              </p:cNvSpPr>
              <p:nvPr/>
            </p:nvSpPr>
            <p:spPr bwMode="auto">
              <a:xfrm>
                <a:off x="2055" y="11100"/>
                <a:ext cx="210" cy="51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Z</a:t>
                </a:r>
              </a:p>
            </p:txBody>
          </p:sp>
          <p:sp>
            <p:nvSpPr>
              <p:cNvPr id="49207" name="Text Box 42"/>
              <p:cNvSpPr txBox="1">
                <a:spLocks noChangeArrowheads="1"/>
              </p:cNvSpPr>
              <p:nvPr/>
            </p:nvSpPr>
            <p:spPr bwMode="auto">
              <a:xfrm>
                <a:off x="2265" y="11100"/>
                <a:ext cx="210" cy="51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O</a:t>
                </a:r>
              </a:p>
            </p:txBody>
          </p:sp>
          <p:sp>
            <p:nvSpPr>
              <p:cNvPr id="49208" name="Text Box 43"/>
              <p:cNvSpPr txBox="1">
                <a:spLocks noChangeArrowheads="1"/>
              </p:cNvSpPr>
              <p:nvPr/>
            </p:nvSpPr>
            <p:spPr bwMode="auto">
              <a:xfrm>
                <a:off x="2475" y="11100"/>
                <a:ext cx="210" cy="51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C</a:t>
                </a:r>
              </a:p>
            </p:txBody>
          </p:sp>
          <p:sp>
            <p:nvSpPr>
              <p:cNvPr id="49209" name="Text Box 44"/>
              <p:cNvSpPr txBox="1">
                <a:spLocks noChangeArrowheads="1"/>
              </p:cNvSpPr>
              <p:nvPr/>
            </p:nvSpPr>
            <p:spPr bwMode="auto">
              <a:xfrm>
                <a:off x="1815" y="11565"/>
                <a:ext cx="705"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PSW</a:t>
                </a:r>
              </a:p>
            </p:txBody>
          </p:sp>
          <p:sp>
            <p:nvSpPr>
              <p:cNvPr id="49210" name="Rectangle 45"/>
              <p:cNvSpPr>
                <a:spLocks noChangeArrowheads="1"/>
              </p:cNvSpPr>
              <p:nvPr/>
            </p:nvSpPr>
            <p:spPr bwMode="auto">
              <a:xfrm>
                <a:off x="1845" y="11100"/>
                <a:ext cx="840" cy="510"/>
              </a:xfrm>
              <a:prstGeom prst="rect">
                <a:avLst/>
              </a:prstGeom>
              <a:noFill/>
              <a:ln w="1905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00000"/>
                  </a:lnSpc>
                  <a:spcBef>
                    <a:spcPct val="0"/>
                  </a:spcBef>
                </a:pPr>
                <a:endParaRPr lang="zh-CN" altLang="en-US" sz="1800">
                  <a:latin typeface="黑体" pitchFamily="2" charset="-122"/>
                  <a:ea typeface="黑体" pitchFamily="2" charset="-122"/>
                </a:endParaRPr>
              </a:p>
            </p:txBody>
          </p:sp>
        </p:grpSp>
        <p:sp>
          <p:nvSpPr>
            <p:cNvPr id="49183" name="Line 46"/>
            <p:cNvSpPr>
              <a:spLocks noChangeShapeType="1"/>
            </p:cNvSpPr>
            <p:nvPr/>
          </p:nvSpPr>
          <p:spPr bwMode="auto">
            <a:xfrm flipH="1">
              <a:off x="1761" y="2231"/>
              <a:ext cx="287" cy="0"/>
            </a:xfrm>
            <a:prstGeom prst="line">
              <a:avLst/>
            </a:prstGeom>
            <a:noFill/>
            <a:ln w="9525">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49184" name="Group 47"/>
            <p:cNvGrpSpPr>
              <a:grpSpLocks/>
            </p:cNvGrpSpPr>
            <p:nvPr/>
          </p:nvGrpSpPr>
          <p:grpSpPr bwMode="auto">
            <a:xfrm>
              <a:off x="1749" y="3376"/>
              <a:ext cx="403" cy="214"/>
              <a:chOff x="4631" y="9340"/>
              <a:chExt cx="615" cy="435"/>
            </a:xfrm>
          </p:grpSpPr>
          <p:sp>
            <p:nvSpPr>
              <p:cNvPr id="49203" name="Rectangle 48"/>
              <p:cNvSpPr>
                <a:spLocks noChangeArrowheads="1"/>
              </p:cNvSpPr>
              <p:nvPr/>
            </p:nvSpPr>
            <p:spPr bwMode="auto">
              <a:xfrm>
                <a:off x="4686" y="9430"/>
                <a:ext cx="505" cy="300"/>
              </a:xfrm>
              <a:prstGeom prst="rect">
                <a:avLst/>
              </a:prstGeom>
              <a:solidFill>
                <a:srgbClr val="FFFFFF"/>
              </a:solidFill>
              <a:ln w="19050">
                <a:solidFill>
                  <a:srgbClr val="000080"/>
                </a:solidFill>
                <a:miter lim="800000"/>
                <a:headEnd/>
                <a:tailEnd/>
              </a:ln>
            </p:spPr>
            <p:txBody>
              <a:bodyPr/>
              <a:lstStyle/>
              <a:p>
                <a:pPr>
                  <a:lnSpc>
                    <a:spcPct val="100000"/>
                  </a:lnSpc>
                  <a:spcBef>
                    <a:spcPct val="0"/>
                  </a:spcBef>
                </a:pPr>
                <a:endParaRPr lang="zh-CN" altLang="en-US" sz="1800">
                  <a:latin typeface="黑体" pitchFamily="2" charset="-122"/>
                  <a:ea typeface="黑体" pitchFamily="2" charset="-122"/>
                </a:endParaRPr>
              </a:p>
            </p:txBody>
          </p:sp>
          <p:sp>
            <p:nvSpPr>
              <p:cNvPr id="49204" name="Text Box 49"/>
              <p:cNvSpPr txBox="1">
                <a:spLocks noChangeArrowheads="1"/>
              </p:cNvSpPr>
              <p:nvPr/>
            </p:nvSpPr>
            <p:spPr bwMode="auto">
              <a:xfrm>
                <a:off x="4631" y="9340"/>
                <a:ext cx="61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&amp;</a:t>
                </a:r>
              </a:p>
            </p:txBody>
          </p:sp>
        </p:grpSp>
        <p:sp>
          <p:nvSpPr>
            <p:cNvPr id="49185" name="Freeform 50"/>
            <p:cNvSpPr>
              <a:spLocks/>
            </p:cNvSpPr>
            <p:nvPr/>
          </p:nvSpPr>
          <p:spPr bwMode="auto">
            <a:xfrm>
              <a:off x="861" y="1979"/>
              <a:ext cx="2003" cy="1735"/>
            </a:xfrm>
            <a:custGeom>
              <a:avLst/>
              <a:gdLst>
                <a:gd name="T0" fmla="*/ 3 w 3045"/>
                <a:gd name="T1" fmla="*/ 0 h 3525"/>
                <a:gd name="T2" fmla="*/ 3 w 3045"/>
                <a:gd name="T3" fmla="*/ 0 h 3525"/>
                <a:gd name="T4" fmla="*/ 0 w 3045"/>
                <a:gd name="T5" fmla="*/ 0 h 3525"/>
                <a:gd name="T6" fmla="*/ 0 w 3045"/>
                <a:gd name="T7" fmla="*/ 0 h 3525"/>
                <a:gd name="T8" fmla="*/ 1 w 3045"/>
                <a:gd name="T9" fmla="*/ 0 h 3525"/>
                <a:gd name="T10" fmla="*/ 1 w 3045"/>
                <a:gd name="T11" fmla="*/ 0 h 3525"/>
                <a:gd name="T12" fmla="*/ 0 60000 65536"/>
                <a:gd name="T13" fmla="*/ 0 60000 65536"/>
                <a:gd name="T14" fmla="*/ 0 60000 65536"/>
                <a:gd name="T15" fmla="*/ 0 60000 65536"/>
                <a:gd name="T16" fmla="*/ 0 60000 65536"/>
                <a:gd name="T17" fmla="*/ 0 60000 65536"/>
                <a:gd name="T18" fmla="*/ 0 w 3045"/>
                <a:gd name="T19" fmla="*/ 0 h 3525"/>
                <a:gd name="T20" fmla="*/ 3045 w 3045"/>
                <a:gd name="T21" fmla="*/ 3525 h 3525"/>
              </a:gdLst>
              <a:ahLst/>
              <a:cxnLst>
                <a:cxn ang="T12">
                  <a:pos x="T0" y="T1"/>
                </a:cxn>
                <a:cxn ang="T13">
                  <a:pos x="T2" y="T3"/>
                </a:cxn>
                <a:cxn ang="T14">
                  <a:pos x="T4" y="T5"/>
                </a:cxn>
                <a:cxn ang="T15">
                  <a:pos x="T6" y="T7"/>
                </a:cxn>
                <a:cxn ang="T16">
                  <a:pos x="T8" y="T9"/>
                </a:cxn>
                <a:cxn ang="T17">
                  <a:pos x="T10" y="T11"/>
                </a:cxn>
              </a:cxnLst>
              <a:rect l="T18" t="T19" r="T20" b="T21"/>
              <a:pathLst>
                <a:path w="3045" h="3525">
                  <a:moveTo>
                    <a:pt x="3045" y="270"/>
                  </a:moveTo>
                  <a:lnTo>
                    <a:pt x="3045" y="0"/>
                  </a:lnTo>
                  <a:lnTo>
                    <a:pt x="0" y="0"/>
                  </a:lnTo>
                  <a:lnTo>
                    <a:pt x="0" y="3525"/>
                  </a:lnTo>
                  <a:lnTo>
                    <a:pt x="1530" y="3525"/>
                  </a:lnTo>
                  <a:lnTo>
                    <a:pt x="1530" y="3240"/>
                  </a:lnTo>
                </a:path>
              </a:pathLst>
            </a:custGeom>
            <a:noFill/>
            <a:ln w="9525" cap="flat" cmpd="sng">
              <a:solidFill>
                <a:srgbClr val="000080"/>
              </a:solidFill>
              <a:prstDash val="solid"/>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6" name="Line 51"/>
            <p:cNvSpPr>
              <a:spLocks noChangeShapeType="1"/>
            </p:cNvSpPr>
            <p:nvPr/>
          </p:nvSpPr>
          <p:spPr bwMode="auto">
            <a:xfrm flipV="1">
              <a:off x="1935" y="3196"/>
              <a:ext cx="0" cy="229"/>
            </a:xfrm>
            <a:prstGeom prst="line">
              <a:avLst/>
            </a:prstGeom>
            <a:noFill/>
            <a:ln w="9525">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187" name="Line 52"/>
            <p:cNvSpPr>
              <a:spLocks noChangeShapeType="1"/>
            </p:cNvSpPr>
            <p:nvPr/>
          </p:nvSpPr>
          <p:spPr bwMode="auto">
            <a:xfrm flipH="1">
              <a:off x="3741" y="2223"/>
              <a:ext cx="28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8" name="Freeform 53"/>
            <p:cNvSpPr>
              <a:spLocks/>
            </p:cNvSpPr>
            <p:nvPr/>
          </p:nvSpPr>
          <p:spPr bwMode="auto">
            <a:xfrm>
              <a:off x="4003" y="2784"/>
              <a:ext cx="454" cy="107"/>
            </a:xfrm>
            <a:custGeom>
              <a:avLst/>
              <a:gdLst>
                <a:gd name="T0" fmla="*/ 0 w 693"/>
                <a:gd name="T1" fmla="*/ 0 h 155"/>
                <a:gd name="T2" fmla="*/ 0 w 693"/>
                <a:gd name="T3" fmla="*/ 1 h 155"/>
                <a:gd name="T4" fmla="*/ 1 w 693"/>
                <a:gd name="T5" fmla="*/ 1 h 155"/>
                <a:gd name="T6" fmla="*/ 0 60000 65536"/>
                <a:gd name="T7" fmla="*/ 0 60000 65536"/>
                <a:gd name="T8" fmla="*/ 0 60000 65536"/>
                <a:gd name="T9" fmla="*/ 0 w 693"/>
                <a:gd name="T10" fmla="*/ 0 h 155"/>
                <a:gd name="T11" fmla="*/ 693 w 693"/>
                <a:gd name="T12" fmla="*/ 155 h 155"/>
              </a:gdLst>
              <a:ahLst/>
              <a:cxnLst>
                <a:cxn ang="T6">
                  <a:pos x="T0" y="T1"/>
                </a:cxn>
                <a:cxn ang="T7">
                  <a:pos x="T2" y="T3"/>
                </a:cxn>
                <a:cxn ang="T8">
                  <a:pos x="T4" y="T5"/>
                </a:cxn>
              </a:cxnLst>
              <a:rect l="T9" t="T10" r="T11" b="T12"/>
              <a:pathLst>
                <a:path w="693" h="155">
                  <a:moveTo>
                    <a:pt x="0" y="0"/>
                  </a:moveTo>
                  <a:lnTo>
                    <a:pt x="0" y="155"/>
                  </a:lnTo>
                  <a:lnTo>
                    <a:pt x="693" y="155"/>
                  </a:lnTo>
                </a:path>
              </a:pathLst>
            </a:custGeom>
            <a:noFill/>
            <a:ln w="28575" cap="flat" cmpd="sng">
              <a:solidFill>
                <a:srgbClr val="FF0000"/>
              </a:solidFill>
              <a:prstDash val="solid"/>
              <a:round/>
              <a:headEnd type="triangle" w="sm"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9" name="Freeform 54"/>
            <p:cNvSpPr>
              <a:spLocks/>
            </p:cNvSpPr>
            <p:nvPr/>
          </p:nvSpPr>
          <p:spPr bwMode="auto">
            <a:xfrm>
              <a:off x="2018" y="3577"/>
              <a:ext cx="455" cy="137"/>
            </a:xfrm>
            <a:custGeom>
              <a:avLst/>
              <a:gdLst>
                <a:gd name="T0" fmla="*/ 0 w 693"/>
                <a:gd name="T1" fmla="*/ 0 h 155"/>
                <a:gd name="T2" fmla="*/ 0 w 693"/>
                <a:gd name="T3" fmla="*/ 19 h 155"/>
                <a:gd name="T4" fmla="*/ 1 w 693"/>
                <a:gd name="T5" fmla="*/ 19 h 155"/>
                <a:gd name="T6" fmla="*/ 0 60000 65536"/>
                <a:gd name="T7" fmla="*/ 0 60000 65536"/>
                <a:gd name="T8" fmla="*/ 0 60000 65536"/>
                <a:gd name="T9" fmla="*/ 0 w 693"/>
                <a:gd name="T10" fmla="*/ 0 h 155"/>
                <a:gd name="T11" fmla="*/ 693 w 693"/>
                <a:gd name="T12" fmla="*/ 155 h 155"/>
              </a:gdLst>
              <a:ahLst/>
              <a:cxnLst>
                <a:cxn ang="T6">
                  <a:pos x="T0" y="T1"/>
                </a:cxn>
                <a:cxn ang="T7">
                  <a:pos x="T2" y="T3"/>
                </a:cxn>
                <a:cxn ang="T8">
                  <a:pos x="T4" y="T5"/>
                </a:cxn>
              </a:cxnLst>
              <a:rect l="T9" t="T10" r="T11" b="T12"/>
              <a:pathLst>
                <a:path w="693" h="155">
                  <a:moveTo>
                    <a:pt x="0" y="0"/>
                  </a:moveTo>
                  <a:lnTo>
                    <a:pt x="0" y="155"/>
                  </a:lnTo>
                  <a:lnTo>
                    <a:pt x="693" y="155"/>
                  </a:lnTo>
                </a:path>
              </a:pathLst>
            </a:custGeom>
            <a:noFill/>
            <a:ln w="28575" cap="flat" cmpd="sng">
              <a:solidFill>
                <a:srgbClr val="FF0000"/>
              </a:solidFill>
              <a:prstDash val="solid"/>
              <a:round/>
              <a:headEnd type="triangle" w="sm"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0" name="Freeform 55"/>
            <p:cNvSpPr>
              <a:spLocks/>
            </p:cNvSpPr>
            <p:nvPr/>
          </p:nvSpPr>
          <p:spPr bwMode="auto">
            <a:xfrm>
              <a:off x="2046" y="3196"/>
              <a:ext cx="454" cy="137"/>
            </a:xfrm>
            <a:custGeom>
              <a:avLst/>
              <a:gdLst>
                <a:gd name="T0" fmla="*/ 0 w 693"/>
                <a:gd name="T1" fmla="*/ 0 h 155"/>
                <a:gd name="T2" fmla="*/ 0 w 693"/>
                <a:gd name="T3" fmla="*/ 19 h 155"/>
                <a:gd name="T4" fmla="*/ 1 w 693"/>
                <a:gd name="T5" fmla="*/ 19 h 155"/>
                <a:gd name="T6" fmla="*/ 0 60000 65536"/>
                <a:gd name="T7" fmla="*/ 0 60000 65536"/>
                <a:gd name="T8" fmla="*/ 0 60000 65536"/>
                <a:gd name="T9" fmla="*/ 0 w 693"/>
                <a:gd name="T10" fmla="*/ 0 h 155"/>
                <a:gd name="T11" fmla="*/ 693 w 693"/>
                <a:gd name="T12" fmla="*/ 155 h 155"/>
              </a:gdLst>
              <a:ahLst/>
              <a:cxnLst>
                <a:cxn ang="T6">
                  <a:pos x="T0" y="T1"/>
                </a:cxn>
                <a:cxn ang="T7">
                  <a:pos x="T2" y="T3"/>
                </a:cxn>
                <a:cxn ang="T8">
                  <a:pos x="T4" y="T5"/>
                </a:cxn>
              </a:cxnLst>
              <a:rect l="T9" t="T10" r="T11" b="T12"/>
              <a:pathLst>
                <a:path w="693" h="155">
                  <a:moveTo>
                    <a:pt x="0" y="0"/>
                  </a:moveTo>
                  <a:lnTo>
                    <a:pt x="0" y="155"/>
                  </a:lnTo>
                  <a:lnTo>
                    <a:pt x="693" y="155"/>
                  </a:lnTo>
                </a:path>
              </a:pathLst>
            </a:custGeom>
            <a:noFill/>
            <a:ln w="28575" cap="flat" cmpd="sng">
              <a:solidFill>
                <a:srgbClr val="FF00FF"/>
              </a:solidFill>
              <a:prstDash val="solid"/>
              <a:round/>
              <a:headEnd type="triangle" w="sm"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1" name="Freeform 56"/>
            <p:cNvSpPr>
              <a:spLocks/>
            </p:cNvSpPr>
            <p:nvPr/>
          </p:nvSpPr>
          <p:spPr bwMode="auto">
            <a:xfrm flipH="1">
              <a:off x="3107" y="2785"/>
              <a:ext cx="454" cy="107"/>
            </a:xfrm>
            <a:custGeom>
              <a:avLst/>
              <a:gdLst>
                <a:gd name="T0" fmla="*/ 0 w 693"/>
                <a:gd name="T1" fmla="*/ 0 h 155"/>
                <a:gd name="T2" fmla="*/ 0 w 693"/>
                <a:gd name="T3" fmla="*/ 1 h 155"/>
                <a:gd name="T4" fmla="*/ 1 w 693"/>
                <a:gd name="T5" fmla="*/ 1 h 155"/>
                <a:gd name="T6" fmla="*/ 0 60000 65536"/>
                <a:gd name="T7" fmla="*/ 0 60000 65536"/>
                <a:gd name="T8" fmla="*/ 0 60000 65536"/>
                <a:gd name="T9" fmla="*/ 0 w 693"/>
                <a:gd name="T10" fmla="*/ 0 h 155"/>
                <a:gd name="T11" fmla="*/ 693 w 693"/>
                <a:gd name="T12" fmla="*/ 155 h 155"/>
              </a:gdLst>
              <a:ahLst/>
              <a:cxnLst>
                <a:cxn ang="T6">
                  <a:pos x="T0" y="T1"/>
                </a:cxn>
                <a:cxn ang="T7">
                  <a:pos x="T2" y="T3"/>
                </a:cxn>
                <a:cxn ang="T8">
                  <a:pos x="T4" y="T5"/>
                </a:cxn>
              </a:cxnLst>
              <a:rect l="T9" t="T10" r="T11" b="T12"/>
              <a:pathLst>
                <a:path w="693" h="155">
                  <a:moveTo>
                    <a:pt x="0" y="0"/>
                  </a:moveTo>
                  <a:lnTo>
                    <a:pt x="0" y="155"/>
                  </a:lnTo>
                  <a:lnTo>
                    <a:pt x="693" y="155"/>
                  </a:lnTo>
                </a:path>
              </a:pathLst>
            </a:custGeom>
            <a:noFill/>
            <a:ln w="28575" cap="flat" cmpd="sng">
              <a:solidFill>
                <a:srgbClr val="FF0000"/>
              </a:solidFill>
              <a:prstDash val="solid"/>
              <a:round/>
              <a:headEnd type="triangle" w="sm"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2" name="Freeform 57"/>
            <p:cNvSpPr>
              <a:spLocks/>
            </p:cNvSpPr>
            <p:nvPr/>
          </p:nvSpPr>
          <p:spPr bwMode="auto">
            <a:xfrm flipH="1">
              <a:off x="1398" y="2724"/>
              <a:ext cx="455" cy="107"/>
            </a:xfrm>
            <a:custGeom>
              <a:avLst/>
              <a:gdLst>
                <a:gd name="T0" fmla="*/ 0 w 693"/>
                <a:gd name="T1" fmla="*/ 0 h 155"/>
                <a:gd name="T2" fmla="*/ 0 w 693"/>
                <a:gd name="T3" fmla="*/ 1 h 155"/>
                <a:gd name="T4" fmla="*/ 1 w 693"/>
                <a:gd name="T5" fmla="*/ 1 h 155"/>
                <a:gd name="T6" fmla="*/ 0 60000 65536"/>
                <a:gd name="T7" fmla="*/ 0 60000 65536"/>
                <a:gd name="T8" fmla="*/ 0 60000 65536"/>
                <a:gd name="T9" fmla="*/ 0 w 693"/>
                <a:gd name="T10" fmla="*/ 0 h 155"/>
                <a:gd name="T11" fmla="*/ 693 w 693"/>
                <a:gd name="T12" fmla="*/ 155 h 155"/>
              </a:gdLst>
              <a:ahLst/>
              <a:cxnLst>
                <a:cxn ang="T6">
                  <a:pos x="T0" y="T1"/>
                </a:cxn>
                <a:cxn ang="T7">
                  <a:pos x="T2" y="T3"/>
                </a:cxn>
                <a:cxn ang="T8">
                  <a:pos x="T4" y="T5"/>
                </a:cxn>
              </a:cxnLst>
              <a:rect l="T9" t="T10" r="T11" b="T12"/>
              <a:pathLst>
                <a:path w="693" h="155">
                  <a:moveTo>
                    <a:pt x="0" y="0"/>
                  </a:moveTo>
                  <a:lnTo>
                    <a:pt x="0" y="155"/>
                  </a:lnTo>
                  <a:lnTo>
                    <a:pt x="693" y="155"/>
                  </a:lnTo>
                </a:path>
              </a:pathLst>
            </a:custGeom>
            <a:noFill/>
            <a:ln w="28575" cap="flat" cmpd="sng">
              <a:solidFill>
                <a:srgbClr val="FF0000"/>
              </a:solidFill>
              <a:prstDash val="solid"/>
              <a:round/>
              <a:headEnd type="triangle" w="sm"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3" name="Text Box 58"/>
            <p:cNvSpPr txBox="1">
              <a:spLocks noChangeArrowheads="1"/>
            </p:cNvSpPr>
            <p:nvPr/>
          </p:nvSpPr>
          <p:spPr bwMode="auto">
            <a:xfrm>
              <a:off x="3700" y="2055"/>
              <a:ext cx="7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rgbClr val="FF0000"/>
                  </a:solidFill>
                  <a:latin typeface="黑体" pitchFamily="2" charset="-122"/>
                  <a:ea typeface="黑体" pitchFamily="2" charset="-122"/>
                </a:rPr>
                <a:t>1→F</a:t>
              </a:r>
            </a:p>
          </p:txBody>
        </p:sp>
        <p:sp>
          <p:nvSpPr>
            <p:cNvPr id="49194" name="Text Box 59"/>
            <p:cNvSpPr txBox="1">
              <a:spLocks noChangeArrowheads="1"/>
            </p:cNvSpPr>
            <p:nvPr/>
          </p:nvSpPr>
          <p:spPr bwMode="auto">
            <a:xfrm>
              <a:off x="4071" y="2740"/>
              <a:ext cx="63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rgbClr val="FF0000"/>
                  </a:solidFill>
                  <a:latin typeface="黑体" pitchFamily="2" charset="-122"/>
                  <a:ea typeface="黑体" pitchFamily="2" charset="-122"/>
                </a:rPr>
                <a:t>Y→F</a:t>
              </a:r>
            </a:p>
          </p:txBody>
        </p:sp>
        <p:grpSp>
          <p:nvGrpSpPr>
            <p:cNvPr id="49195" name="Group 60"/>
            <p:cNvGrpSpPr>
              <a:grpSpLocks/>
            </p:cNvGrpSpPr>
            <p:nvPr/>
          </p:nvGrpSpPr>
          <p:grpSpPr bwMode="auto">
            <a:xfrm>
              <a:off x="2790" y="2740"/>
              <a:ext cx="633" cy="167"/>
              <a:chOff x="5557" y="9814"/>
              <a:chExt cx="966" cy="341"/>
            </a:xfrm>
          </p:grpSpPr>
          <p:sp>
            <p:nvSpPr>
              <p:cNvPr id="49201" name="Text Box 61"/>
              <p:cNvSpPr txBox="1">
                <a:spLocks noChangeArrowheads="1"/>
              </p:cNvSpPr>
              <p:nvPr/>
            </p:nvSpPr>
            <p:spPr bwMode="auto">
              <a:xfrm>
                <a:off x="5557" y="9814"/>
                <a:ext cx="96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rgbClr val="FF0000"/>
                    </a:solidFill>
                    <a:latin typeface="黑体" pitchFamily="2" charset="-122"/>
                    <a:ea typeface="黑体" pitchFamily="2" charset="-122"/>
                  </a:rPr>
                  <a:t>Y→F</a:t>
                </a:r>
              </a:p>
            </p:txBody>
          </p:sp>
          <p:sp>
            <p:nvSpPr>
              <p:cNvPr id="49202" name="Line 62"/>
              <p:cNvSpPr>
                <a:spLocks noChangeShapeType="1"/>
              </p:cNvSpPr>
              <p:nvPr/>
            </p:nvSpPr>
            <p:spPr bwMode="auto">
              <a:xfrm>
                <a:off x="5767" y="981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96" name="Text Box 63"/>
            <p:cNvSpPr txBox="1">
              <a:spLocks noChangeArrowheads="1"/>
            </p:cNvSpPr>
            <p:nvPr/>
          </p:nvSpPr>
          <p:spPr bwMode="auto">
            <a:xfrm>
              <a:off x="1151" y="2679"/>
              <a:ext cx="6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rgbClr val="FF0000"/>
                  </a:solidFill>
                  <a:latin typeface="黑体" pitchFamily="2" charset="-122"/>
                  <a:ea typeface="黑体" pitchFamily="2" charset="-122"/>
                </a:rPr>
                <a:t>X→F</a:t>
              </a:r>
            </a:p>
          </p:txBody>
        </p:sp>
        <p:sp>
          <p:nvSpPr>
            <p:cNvPr id="49197" name="Text Box 64"/>
            <p:cNvSpPr txBox="1">
              <a:spLocks noChangeArrowheads="1"/>
            </p:cNvSpPr>
            <p:nvPr/>
          </p:nvSpPr>
          <p:spPr bwMode="auto">
            <a:xfrm>
              <a:off x="2170" y="3531"/>
              <a:ext cx="63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rgbClr val="FF0000"/>
                  </a:solidFill>
                  <a:latin typeface="黑体" pitchFamily="2" charset="-122"/>
                  <a:ea typeface="黑体" pitchFamily="2" charset="-122"/>
                </a:rPr>
                <a:t>F→X</a:t>
              </a:r>
            </a:p>
          </p:txBody>
        </p:sp>
        <p:sp>
          <p:nvSpPr>
            <p:cNvPr id="49198" name="Text Box 65"/>
            <p:cNvSpPr txBox="1">
              <a:spLocks noChangeArrowheads="1"/>
            </p:cNvSpPr>
            <p:nvPr/>
          </p:nvSpPr>
          <p:spPr bwMode="auto">
            <a:xfrm>
              <a:off x="2446" y="3258"/>
              <a:ext cx="63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solidFill>
                    <a:srgbClr val="FF00FF"/>
                  </a:solidFill>
                  <a:latin typeface="黑体" pitchFamily="2" charset="-122"/>
                  <a:ea typeface="黑体" pitchFamily="2" charset="-122"/>
                </a:rPr>
                <a:t>CPx</a:t>
              </a:r>
            </a:p>
          </p:txBody>
        </p:sp>
        <p:sp>
          <p:nvSpPr>
            <p:cNvPr id="49199" name="Text Box 66"/>
            <p:cNvSpPr txBox="1">
              <a:spLocks noChangeArrowheads="1"/>
            </p:cNvSpPr>
            <p:nvPr/>
          </p:nvSpPr>
          <p:spPr bwMode="auto">
            <a:xfrm>
              <a:off x="2087" y="2527"/>
              <a:ext cx="41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A</a:t>
              </a:r>
            </a:p>
          </p:txBody>
        </p:sp>
        <p:sp>
          <p:nvSpPr>
            <p:cNvPr id="49200" name="Text Box 67"/>
            <p:cNvSpPr txBox="1">
              <a:spLocks noChangeArrowheads="1"/>
            </p:cNvSpPr>
            <p:nvPr/>
          </p:nvSpPr>
          <p:spPr bwMode="auto">
            <a:xfrm>
              <a:off x="4099" y="2527"/>
              <a:ext cx="41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lang="en-US" altLang="zh-CN" sz="1800" dirty="0">
                  <a:latin typeface="黑体" pitchFamily="2" charset="-122"/>
                  <a:ea typeface="黑体" pitchFamily="2" charset="-122"/>
                </a:rPr>
                <a:t>B</a:t>
              </a:r>
            </a:p>
          </p:txBody>
        </p:sp>
      </p:grpSp>
      <p:grpSp>
        <p:nvGrpSpPr>
          <p:cNvPr id="49156" name="Group 93"/>
          <p:cNvGrpSpPr>
            <a:grpSpLocks/>
          </p:cNvGrpSpPr>
          <p:nvPr/>
        </p:nvGrpSpPr>
        <p:grpSpPr bwMode="auto">
          <a:xfrm>
            <a:off x="1368425" y="4437063"/>
            <a:ext cx="5005388" cy="1555754"/>
            <a:chOff x="2631" y="595"/>
            <a:chExt cx="2586" cy="980"/>
          </a:xfrm>
        </p:grpSpPr>
        <p:grpSp>
          <p:nvGrpSpPr>
            <p:cNvPr id="49157" name="Group 71"/>
            <p:cNvGrpSpPr>
              <a:grpSpLocks/>
            </p:cNvGrpSpPr>
            <p:nvPr/>
          </p:nvGrpSpPr>
          <p:grpSpPr bwMode="auto">
            <a:xfrm>
              <a:off x="4324" y="595"/>
              <a:ext cx="726" cy="879"/>
              <a:chOff x="3015" y="6435"/>
              <a:chExt cx="585" cy="1065"/>
            </a:xfrm>
          </p:grpSpPr>
          <p:sp>
            <p:nvSpPr>
              <p:cNvPr id="49171" name="Line 72"/>
              <p:cNvSpPr>
                <a:spLocks noChangeShapeType="1"/>
              </p:cNvSpPr>
              <p:nvPr/>
            </p:nvSpPr>
            <p:spPr bwMode="auto">
              <a:xfrm>
                <a:off x="3015" y="6435"/>
                <a:ext cx="0" cy="1065"/>
              </a:xfrm>
              <a:prstGeom prst="line">
                <a:avLst/>
              </a:prstGeom>
              <a:noFill/>
              <a:ln w="38100"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73"/>
              <p:cNvSpPr>
                <a:spLocks noChangeShapeType="1"/>
              </p:cNvSpPr>
              <p:nvPr/>
            </p:nvSpPr>
            <p:spPr bwMode="auto">
              <a:xfrm>
                <a:off x="3600" y="6435"/>
                <a:ext cx="0" cy="1065"/>
              </a:xfrm>
              <a:prstGeom prst="line">
                <a:avLst/>
              </a:prstGeom>
              <a:noFill/>
              <a:ln w="38100"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58" name="Freeform 74"/>
            <p:cNvSpPr>
              <a:spLocks/>
            </p:cNvSpPr>
            <p:nvPr/>
          </p:nvSpPr>
          <p:spPr bwMode="auto">
            <a:xfrm>
              <a:off x="4119" y="654"/>
              <a:ext cx="1098" cy="127"/>
            </a:xfrm>
            <a:custGeom>
              <a:avLst/>
              <a:gdLst>
                <a:gd name="T0" fmla="*/ 0 w 885"/>
                <a:gd name="T1" fmla="*/ 1 h 240"/>
                <a:gd name="T2" fmla="*/ 2093 w 885"/>
                <a:gd name="T3" fmla="*/ 1 h 240"/>
                <a:gd name="T4" fmla="*/ 2093 w 885"/>
                <a:gd name="T5" fmla="*/ 0 h 240"/>
                <a:gd name="T6" fmla="*/ 9453 w 885"/>
                <a:gd name="T7" fmla="*/ 0 h 240"/>
                <a:gd name="T8" fmla="*/ 9453 w 885"/>
                <a:gd name="T9" fmla="*/ 1 h 240"/>
                <a:gd name="T10" fmla="*/ 11166 w 885"/>
                <a:gd name="T11" fmla="*/ 1 h 240"/>
                <a:gd name="T12" fmla="*/ 0 60000 65536"/>
                <a:gd name="T13" fmla="*/ 0 60000 65536"/>
                <a:gd name="T14" fmla="*/ 0 60000 65536"/>
                <a:gd name="T15" fmla="*/ 0 60000 65536"/>
                <a:gd name="T16" fmla="*/ 0 60000 65536"/>
                <a:gd name="T17" fmla="*/ 0 60000 65536"/>
                <a:gd name="T18" fmla="*/ 0 w 885"/>
                <a:gd name="T19" fmla="*/ 0 h 240"/>
                <a:gd name="T20" fmla="*/ 885 w 885"/>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885" h="240">
                  <a:moveTo>
                    <a:pt x="0" y="240"/>
                  </a:moveTo>
                  <a:lnTo>
                    <a:pt x="165" y="240"/>
                  </a:lnTo>
                  <a:lnTo>
                    <a:pt x="165" y="0"/>
                  </a:lnTo>
                  <a:lnTo>
                    <a:pt x="750" y="0"/>
                  </a:lnTo>
                  <a:lnTo>
                    <a:pt x="750" y="240"/>
                  </a:lnTo>
                  <a:lnTo>
                    <a:pt x="885" y="240"/>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9" name="Freeform 75"/>
            <p:cNvSpPr>
              <a:spLocks/>
            </p:cNvSpPr>
            <p:nvPr/>
          </p:nvSpPr>
          <p:spPr bwMode="auto">
            <a:xfrm>
              <a:off x="4119" y="890"/>
              <a:ext cx="1098" cy="129"/>
            </a:xfrm>
            <a:custGeom>
              <a:avLst/>
              <a:gdLst>
                <a:gd name="T0" fmla="*/ 0 w 885"/>
                <a:gd name="T1" fmla="*/ 1 h 240"/>
                <a:gd name="T2" fmla="*/ 2093 w 885"/>
                <a:gd name="T3" fmla="*/ 1 h 240"/>
                <a:gd name="T4" fmla="*/ 2093 w 885"/>
                <a:gd name="T5" fmla="*/ 0 h 240"/>
                <a:gd name="T6" fmla="*/ 9453 w 885"/>
                <a:gd name="T7" fmla="*/ 0 h 240"/>
                <a:gd name="T8" fmla="*/ 9453 w 885"/>
                <a:gd name="T9" fmla="*/ 1 h 240"/>
                <a:gd name="T10" fmla="*/ 11166 w 885"/>
                <a:gd name="T11" fmla="*/ 1 h 240"/>
                <a:gd name="T12" fmla="*/ 0 60000 65536"/>
                <a:gd name="T13" fmla="*/ 0 60000 65536"/>
                <a:gd name="T14" fmla="*/ 0 60000 65536"/>
                <a:gd name="T15" fmla="*/ 0 60000 65536"/>
                <a:gd name="T16" fmla="*/ 0 60000 65536"/>
                <a:gd name="T17" fmla="*/ 0 60000 65536"/>
                <a:gd name="T18" fmla="*/ 0 w 885"/>
                <a:gd name="T19" fmla="*/ 0 h 240"/>
                <a:gd name="T20" fmla="*/ 885 w 885"/>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885" h="240">
                  <a:moveTo>
                    <a:pt x="0" y="240"/>
                  </a:moveTo>
                  <a:lnTo>
                    <a:pt x="165" y="240"/>
                  </a:lnTo>
                  <a:lnTo>
                    <a:pt x="165" y="0"/>
                  </a:lnTo>
                  <a:lnTo>
                    <a:pt x="750" y="0"/>
                  </a:lnTo>
                  <a:lnTo>
                    <a:pt x="750" y="240"/>
                  </a:lnTo>
                  <a:lnTo>
                    <a:pt x="885" y="240"/>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0" name="Freeform 76"/>
            <p:cNvSpPr>
              <a:spLocks/>
            </p:cNvSpPr>
            <p:nvPr/>
          </p:nvSpPr>
          <p:spPr bwMode="auto">
            <a:xfrm>
              <a:off x="4119" y="1335"/>
              <a:ext cx="1098" cy="127"/>
            </a:xfrm>
            <a:custGeom>
              <a:avLst/>
              <a:gdLst>
                <a:gd name="T0" fmla="*/ 0 w 885"/>
                <a:gd name="T1" fmla="*/ 1 h 195"/>
                <a:gd name="T2" fmla="*/ 6648 w 885"/>
                <a:gd name="T3" fmla="*/ 1 h 195"/>
                <a:gd name="T4" fmla="*/ 6648 w 885"/>
                <a:gd name="T5" fmla="*/ 0 h 195"/>
                <a:gd name="T6" fmla="*/ 9453 w 885"/>
                <a:gd name="T7" fmla="*/ 0 h 195"/>
                <a:gd name="T8" fmla="*/ 9453 w 885"/>
                <a:gd name="T9" fmla="*/ 1 h 195"/>
                <a:gd name="T10" fmla="*/ 11166 w 885"/>
                <a:gd name="T11" fmla="*/ 1 h 195"/>
                <a:gd name="T12" fmla="*/ 0 60000 65536"/>
                <a:gd name="T13" fmla="*/ 0 60000 65536"/>
                <a:gd name="T14" fmla="*/ 0 60000 65536"/>
                <a:gd name="T15" fmla="*/ 0 60000 65536"/>
                <a:gd name="T16" fmla="*/ 0 60000 65536"/>
                <a:gd name="T17" fmla="*/ 0 60000 65536"/>
                <a:gd name="T18" fmla="*/ 0 w 885"/>
                <a:gd name="T19" fmla="*/ 0 h 195"/>
                <a:gd name="T20" fmla="*/ 885 w 885"/>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885" h="195">
                  <a:moveTo>
                    <a:pt x="0" y="195"/>
                  </a:moveTo>
                  <a:lnTo>
                    <a:pt x="528" y="195"/>
                  </a:lnTo>
                  <a:lnTo>
                    <a:pt x="528" y="0"/>
                  </a:lnTo>
                  <a:lnTo>
                    <a:pt x="750" y="0"/>
                  </a:lnTo>
                  <a:lnTo>
                    <a:pt x="750" y="195"/>
                  </a:lnTo>
                  <a:lnTo>
                    <a:pt x="885" y="195"/>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1" name="Line 82"/>
            <p:cNvSpPr>
              <a:spLocks noChangeShapeType="1"/>
            </p:cNvSpPr>
            <p:nvPr/>
          </p:nvSpPr>
          <p:spPr bwMode="auto">
            <a:xfrm>
              <a:off x="4783" y="1332"/>
              <a:ext cx="0" cy="131"/>
            </a:xfrm>
            <a:prstGeom prst="line">
              <a:avLst/>
            </a:prstGeom>
            <a:noFill/>
            <a:ln w="38100">
              <a:solidFill>
                <a:srgbClr val="FF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Freeform 83"/>
            <p:cNvSpPr>
              <a:spLocks/>
            </p:cNvSpPr>
            <p:nvPr/>
          </p:nvSpPr>
          <p:spPr bwMode="auto">
            <a:xfrm>
              <a:off x="4119" y="1124"/>
              <a:ext cx="1098" cy="127"/>
            </a:xfrm>
            <a:custGeom>
              <a:avLst/>
              <a:gdLst>
                <a:gd name="T0" fmla="*/ 0 w 885"/>
                <a:gd name="T1" fmla="*/ 1 h 240"/>
                <a:gd name="T2" fmla="*/ 2093 w 885"/>
                <a:gd name="T3" fmla="*/ 1 h 240"/>
                <a:gd name="T4" fmla="*/ 2093 w 885"/>
                <a:gd name="T5" fmla="*/ 0 h 240"/>
                <a:gd name="T6" fmla="*/ 9453 w 885"/>
                <a:gd name="T7" fmla="*/ 0 h 240"/>
                <a:gd name="T8" fmla="*/ 9453 w 885"/>
                <a:gd name="T9" fmla="*/ 1 h 240"/>
                <a:gd name="T10" fmla="*/ 11166 w 885"/>
                <a:gd name="T11" fmla="*/ 1 h 240"/>
                <a:gd name="T12" fmla="*/ 0 60000 65536"/>
                <a:gd name="T13" fmla="*/ 0 60000 65536"/>
                <a:gd name="T14" fmla="*/ 0 60000 65536"/>
                <a:gd name="T15" fmla="*/ 0 60000 65536"/>
                <a:gd name="T16" fmla="*/ 0 60000 65536"/>
                <a:gd name="T17" fmla="*/ 0 60000 65536"/>
                <a:gd name="T18" fmla="*/ 0 w 885"/>
                <a:gd name="T19" fmla="*/ 0 h 240"/>
                <a:gd name="T20" fmla="*/ 885 w 885"/>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885" h="240">
                  <a:moveTo>
                    <a:pt x="0" y="240"/>
                  </a:moveTo>
                  <a:lnTo>
                    <a:pt x="165" y="240"/>
                  </a:lnTo>
                  <a:lnTo>
                    <a:pt x="165" y="0"/>
                  </a:lnTo>
                  <a:lnTo>
                    <a:pt x="750" y="0"/>
                  </a:lnTo>
                  <a:lnTo>
                    <a:pt x="750" y="240"/>
                  </a:lnTo>
                  <a:lnTo>
                    <a:pt x="885" y="240"/>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3" name="Text Box 77"/>
            <p:cNvSpPr txBox="1">
              <a:spLocks noChangeArrowheads="1"/>
            </p:cNvSpPr>
            <p:nvPr/>
          </p:nvSpPr>
          <p:spPr bwMode="auto">
            <a:xfrm>
              <a:off x="3676" y="607"/>
              <a:ext cx="3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lang="en-US" altLang="zh-CN" dirty="0">
                  <a:solidFill>
                    <a:srgbClr val="FF0000"/>
                  </a:solidFill>
                  <a:latin typeface="黑体" pitchFamily="2" charset="-122"/>
                  <a:ea typeface="黑体" pitchFamily="2" charset="-122"/>
                </a:rPr>
                <a:t>X</a:t>
              </a:r>
              <a:r>
                <a:rPr lang="en-US" altLang="zh-CN" dirty="0">
                  <a:solidFill>
                    <a:srgbClr val="FF0000"/>
                  </a:solidFill>
                  <a:latin typeface="黑体" pitchFamily="2" charset="-122"/>
                  <a:ea typeface="黑体" pitchFamily="2" charset="-122"/>
                  <a:sym typeface="Symbol" pitchFamily="18" charset="2"/>
                </a:rPr>
                <a:t></a:t>
              </a:r>
              <a:r>
                <a:rPr lang="en-US" altLang="zh-CN" dirty="0">
                  <a:solidFill>
                    <a:srgbClr val="FF0000"/>
                  </a:solidFill>
                  <a:latin typeface="黑体" pitchFamily="2" charset="-122"/>
                  <a:ea typeface="黑体" pitchFamily="2" charset="-122"/>
                </a:rPr>
                <a:t>F</a:t>
              </a:r>
            </a:p>
          </p:txBody>
        </p:sp>
        <p:sp>
          <p:nvSpPr>
            <p:cNvPr id="49164" name="Text Box 79"/>
            <p:cNvSpPr txBox="1">
              <a:spLocks noChangeArrowheads="1"/>
            </p:cNvSpPr>
            <p:nvPr/>
          </p:nvSpPr>
          <p:spPr bwMode="auto">
            <a:xfrm>
              <a:off x="3704" y="1278"/>
              <a:ext cx="3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lang="en-US" altLang="zh-CN" dirty="0">
                  <a:solidFill>
                    <a:srgbClr val="FF00FF"/>
                  </a:solidFill>
                  <a:latin typeface="黑体" pitchFamily="2" charset="-122"/>
                  <a:ea typeface="黑体" pitchFamily="2" charset="-122"/>
                </a:rPr>
                <a:t>CPx</a:t>
              </a:r>
            </a:p>
          </p:txBody>
        </p:sp>
        <p:sp>
          <p:nvSpPr>
            <p:cNvPr id="49165" name="Text Box 84"/>
            <p:cNvSpPr txBox="1">
              <a:spLocks noChangeArrowheads="1"/>
            </p:cNvSpPr>
            <p:nvPr/>
          </p:nvSpPr>
          <p:spPr bwMode="auto">
            <a:xfrm>
              <a:off x="3674" y="1066"/>
              <a:ext cx="3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lang="en-US" altLang="zh-CN" dirty="0">
                  <a:solidFill>
                    <a:srgbClr val="FF0000"/>
                  </a:solidFill>
                  <a:latin typeface="黑体" pitchFamily="2" charset="-122"/>
                  <a:ea typeface="黑体" pitchFamily="2" charset="-122"/>
                </a:rPr>
                <a:t>F</a:t>
              </a:r>
              <a:r>
                <a:rPr lang="en-US" altLang="zh-CN" dirty="0">
                  <a:solidFill>
                    <a:srgbClr val="FF0000"/>
                  </a:solidFill>
                  <a:latin typeface="黑体" pitchFamily="2" charset="-122"/>
                  <a:ea typeface="黑体" pitchFamily="2" charset="-122"/>
                  <a:sym typeface="Symbol" pitchFamily="18" charset="2"/>
                </a:rPr>
                <a:t></a:t>
              </a:r>
              <a:r>
                <a:rPr lang="en-US" altLang="zh-CN" dirty="0">
                  <a:solidFill>
                    <a:srgbClr val="FF0000"/>
                  </a:solidFill>
                  <a:latin typeface="黑体" pitchFamily="2" charset="-122"/>
                  <a:ea typeface="黑体" pitchFamily="2" charset="-122"/>
                </a:rPr>
                <a:t>X</a:t>
              </a:r>
            </a:p>
          </p:txBody>
        </p:sp>
        <p:sp>
          <p:nvSpPr>
            <p:cNvPr id="49166" name="Text Box 78"/>
            <p:cNvSpPr txBox="1">
              <a:spLocks noChangeArrowheads="1"/>
            </p:cNvSpPr>
            <p:nvPr/>
          </p:nvSpPr>
          <p:spPr bwMode="auto">
            <a:xfrm>
              <a:off x="3679" y="867"/>
              <a:ext cx="39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lang="en-US" altLang="zh-CN" dirty="0">
                  <a:solidFill>
                    <a:srgbClr val="FF0000"/>
                  </a:solidFill>
                  <a:latin typeface="黑体" pitchFamily="2" charset="-122"/>
                  <a:ea typeface="黑体" pitchFamily="2" charset="-122"/>
                </a:rPr>
                <a:t>Y</a:t>
              </a:r>
              <a:r>
                <a:rPr lang="en-US" altLang="zh-CN" dirty="0">
                  <a:solidFill>
                    <a:srgbClr val="FF0000"/>
                  </a:solidFill>
                  <a:latin typeface="黑体" pitchFamily="2" charset="-122"/>
                  <a:ea typeface="黑体" pitchFamily="2" charset="-122"/>
                  <a:sym typeface="Symbol" pitchFamily="18" charset="2"/>
                </a:rPr>
                <a:t></a:t>
              </a:r>
              <a:r>
                <a:rPr lang="en-US" altLang="zh-CN" dirty="0">
                  <a:solidFill>
                    <a:srgbClr val="FF0000"/>
                  </a:solidFill>
                  <a:latin typeface="黑体" pitchFamily="2" charset="-122"/>
                  <a:ea typeface="黑体" pitchFamily="2" charset="-122"/>
                </a:rPr>
                <a:t>F</a:t>
              </a:r>
            </a:p>
          </p:txBody>
        </p:sp>
        <p:sp>
          <p:nvSpPr>
            <p:cNvPr id="49167" name="AutoShape 88"/>
            <p:cNvSpPr>
              <a:spLocks/>
            </p:cNvSpPr>
            <p:nvPr/>
          </p:nvSpPr>
          <p:spPr bwMode="auto">
            <a:xfrm>
              <a:off x="3440" y="718"/>
              <a:ext cx="116" cy="533"/>
            </a:xfrm>
            <a:prstGeom prst="leftBrace">
              <a:avLst>
                <a:gd name="adj1" fmla="val 31930"/>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49168" name="Text Box 89"/>
            <p:cNvSpPr txBox="1">
              <a:spLocks noChangeArrowheads="1"/>
            </p:cNvSpPr>
            <p:nvPr/>
          </p:nvSpPr>
          <p:spPr bwMode="auto">
            <a:xfrm>
              <a:off x="2631" y="754"/>
              <a:ext cx="70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solidFill>
                    <a:srgbClr val="FF0000"/>
                  </a:solidFill>
                  <a:latin typeface="Times New Roman" pitchFamily="18" charset="0"/>
                  <a:ea typeface="黑体" pitchFamily="2" charset="-122"/>
                </a:rPr>
                <a:t>节拍</a:t>
              </a:r>
            </a:p>
          </p:txBody>
        </p:sp>
        <p:sp>
          <p:nvSpPr>
            <p:cNvPr id="49169" name="Text Box 90"/>
            <p:cNvSpPr txBox="1">
              <a:spLocks noChangeArrowheads="1"/>
            </p:cNvSpPr>
            <p:nvPr/>
          </p:nvSpPr>
          <p:spPr bwMode="auto">
            <a:xfrm>
              <a:off x="2653" y="1247"/>
              <a:ext cx="95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dirty="0">
                  <a:solidFill>
                    <a:srgbClr val="FF00FF"/>
                  </a:solidFill>
                  <a:latin typeface="Times New Roman" pitchFamily="18" charset="0"/>
                  <a:ea typeface="黑体" pitchFamily="2" charset="-122"/>
                </a:rPr>
                <a:t>节拍脉冲</a:t>
              </a:r>
            </a:p>
          </p:txBody>
        </p:sp>
        <p:sp>
          <p:nvSpPr>
            <p:cNvPr id="49170" name="Line 91"/>
            <p:cNvSpPr>
              <a:spLocks noChangeShapeType="1"/>
            </p:cNvSpPr>
            <p:nvPr/>
          </p:nvSpPr>
          <p:spPr bwMode="auto">
            <a:xfrm>
              <a:off x="4332" y="663"/>
              <a:ext cx="7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30238" y="511175"/>
            <a:ext cx="65341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6.3.2 </a:t>
            </a:r>
            <a:r>
              <a:rPr lang="zh-CN" altLang="en-US">
                <a:solidFill>
                  <a:srgbClr val="990000"/>
                </a:solidFill>
                <a:latin typeface="黑体" pitchFamily="2" charset="-122"/>
                <a:ea typeface="黑体" pitchFamily="2" charset="-122"/>
              </a:rPr>
              <a:t>同步控制方式下的多级时序系统</a:t>
            </a:r>
          </a:p>
        </p:txBody>
      </p:sp>
      <p:sp>
        <p:nvSpPr>
          <p:cNvPr id="50179" name="Text Box 3"/>
          <p:cNvSpPr txBox="1">
            <a:spLocks noChangeArrowheads="1"/>
          </p:cNvSpPr>
          <p:nvPr/>
        </p:nvSpPr>
        <p:spPr bwMode="auto">
          <a:xfrm>
            <a:off x="827088" y="1052513"/>
            <a:ext cx="4140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2. </a:t>
            </a:r>
            <a:r>
              <a:rPr lang="zh-CN" altLang="en-US">
                <a:solidFill>
                  <a:srgbClr val="990000"/>
                </a:solidFill>
                <a:latin typeface="黑体" pitchFamily="2" charset="-122"/>
                <a:ea typeface="黑体" pitchFamily="2" charset="-122"/>
              </a:rPr>
              <a:t>多级时序划分举例</a:t>
            </a:r>
          </a:p>
        </p:txBody>
      </p:sp>
      <p:sp>
        <p:nvSpPr>
          <p:cNvPr id="50180" name="Text Box 5"/>
          <p:cNvSpPr txBox="1">
            <a:spLocks noChangeArrowheads="1"/>
          </p:cNvSpPr>
          <p:nvPr/>
        </p:nvSpPr>
        <p:spPr bwMode="auto">
          <a:xfrm>
            <a:off x="1008063" y="1641475"/>
            <a:ext cx="66960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a:t>
            </a:r>
            <a:r>
              <a:rPr lang="en-US" altLang="zh-CN" dirty="0">
                <a:latin typeface="黑体" pitchFamily="2" charset="-122"/>
                <a:ea typeface="黑体" pitchFamily="2" charset="-122"/>
              </a:rPr>
              <a:t>2</a:t>
            </a:r>
            <a:r>
              <a:rPr lang="zh-CN" altLang="en-US">
                <a:latin typeface="黑体" pitchFamily="2" charset="-122"/>
                <a:ea typeface="黑体" pitchFamily="2" charset="-122"/>
              </a:rPr>
              <a:t>）二级时序举例 （常用在微程序控制器中）</a:t>
            </a:r>
          </a:p>
        </p:txBody>
      </p:sp>
      <p:sp>
        <p:nvSpPr>
          <p:cNvPr id="50181" name="Text Box 7"/>
          <p:cNvSpPr txBox="1">
            <a:spLocks noChangeArrowheads="1"/>
          </p:cNvSpPr>
          <p:nvPr/>
        </p:nvSpPr>
        <p:spPr bwMode="auto">
          <a:xfrm>
            <a:off x="3671888" y="3929063"/>
            <a:ext cx="2908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u="sng">
                <a:solidFill>
                  <a:srgbClr val="FF0000"/>
                </a:solidFill>
                <a:latin typeface="黑体" pitchFamily="2" charset="-122"/>
                <a:ea typeface="黑体" pitchFamily="2" charset="-122"/>
              </a:rPr>
              <a:t>第</a:t>
            </a:r>
            <a:r>
              <a:rPr lang="en-US" altLang="zh-CN" u="sng" dirty="0">
                <a:solidFill>
                  <a:srgbClr val="FF0000"/>
                </a:solidFill>
                <a:latin typeface="黑体" pitchFamily="2" charset="-122"/>
                <a:ea typeface="黑体" pitchFamily="2" charset="-122"/>
              </a:rPr>
              <a:t>1</a:t>
            </a:r>
            <a:r>
              <a:rPr lang="zh-CN" altLang="en-US" u="sng">
                <a:solidFill>
                  <a:srgbClr val="FF0000"/>
                </a:solidFill>
                <a:latin typeface="黑体" pitchFamily="2" charset="-122"/>
                <a:ea typeface="黑体" pitchFamily="2" charset="-122"/>
              </a:rPr>
              <a:t>级</a:t>
            </a:r>
            <a:r>
              <a:rPr lang="zh-CN" altLang="en-US">
                <a:solidFill>
                  <a:srgbClr val="FF0000"/>
                </a:solidFill>
                <a:latin typeface="黑体" pitchFamily="2" charset="-122"/>
                <a:ea typeface="黑体" pitchFamily="2" charset="-122"/>
              </a:rPr>
              <a:t>    </a:t>
            </a:r>
            <a:r>
              <a:rPr lang="zh-CN" altLang="en-US" u="sng">
                <a:solidFill>
                  <a:srgbClr val="FF00FF"/>
                </a:solidFill>
                <a:latin typeface="黑体" pitchFamily="2" charset="-122"/>
                <a:ea typeface="黑体" pitchFamily="2" charset="-122"/>
              </a:rPr>
              <a:t>第</a:t>
            </a:r>
            <a:r>
              <a:rPr lang="en-US" altLang="zh-CN" u="sng" dirty="0">
                <a:solidFill>
                  <a:srgbClr val="FF00FF"/>
                </a:solidFill>
                <a:latin typeface="黑体" pitchFamily="2" charset="-122"/>
                <a:ea typeface="黑体" pitchFamily="2" charset="-122"/>
              </a:rPr>
              <a:t>2</a:t>
            </a:r>
            <a:r>
              <a:rPr lang="zh-CN" altLang="en-US" u="sng">
                <a:solidFill>
                  <a:srgbClr val="FF00FF"/>
                </a:solidFill>
                <a:latin typeface="黑体" pitchFamily="2" charset="-122"/>
                <a:ea typeface="黑体" pitchFamily="2" charset="-122"/>
              </a:rPr>
              <a:t>级</a:t>
            </a:r>
          </a:p>
        </p:txBody>
      </p:sp>
      <p:graphicFrame>
        <p:nvGraphicFramePr>
          <p:cNvPr id="235566" name="Group 46"/>
          <p:cNvGraphicFramePr>
            <a:graphicFrameLocks noGrp="1"/>
          </p:cNvGraphicFramePr>
          <p:nvPr/>
        </p:nvGraphicFramePr>
        <p:xfrm>
          <a:off x="1852613" y="2503488"/>
          <a:ext cx="4572000" cy="1189038"/>
        </p:xfrm>
        <a:graphic>
          <a:graphicData uri="http://schemas.openxmlformats.org/drawingml/2006/table">
            <a:tbl>
              <a:tblPr/>
              <a:tblGrid>
                <a:gridCol w="1524000"/>
                <a:gridCol w="1524000"/>
                <a:gridCol w="1524000"/>
              </a:tblGrid>
              <a:tr h="396346">
                <a:tc row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99"/>
                          </a:solidFill>
                          <a:effectLst/>
                          <a:latin typeface="黑体" pitchFamily="2" charset="-122"/>
                          <a:ea typeface="黑体" pitchFamily="2" charset="-122"/>
                        </a:rPr>
                        <a:t>指令周期</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黑体" pitchFamily="2" charset="-122"/>
                          <a:ea typeface="黑体" pitchFamily="2" charset="-122"/>
                        </a:rPr>
                        <a:t> 节拍</a:t>
                      </a: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  </a:t>
                      </a:r>
                      <a:r>
                        <a:rPr kumimoji="0" lang="en-US" altLang="zh-CN" sz="2000" b="1" i="0" u="none" strike="noStrike" cap="none" normalizeH="0" baseline="0" dirty="0" smtClean="0">
                          <a:ln>
                            <a:noFill/>
                          </a:ln>
                          <a:solidFill>
                            <a:srgbClr val="FF0000"/>
                          </a:solidFill>
                          <a:effectLst/>
                          <a:latin typeface="宋体"/>
                          <a:ea typeface="黑体" pitchFamily="2" charset="-122"/>
                        </a:rPr>
                        <a:t>……</a:t>
                      </a:r>
                      <a:endParaRPr kumimoji="0" lang="en-US" altLang="zh-CN" sz="2000" b="1" i="0" u="none" strike="noStrike" cap="none" normalizeH="0" baseline="0" dirty="0" smtClean="0">
                        <a:ln>
                          <a:noFill/>
                        </a:ln>
                        <a:solidFill>
                          <a:srgbClr val="FF0000"/>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黑体" pitchFamily="2" charset="-122"/>
                          <a:ea typeface="黑体" pitchFamily="2" charset="-122"/>
                        </a:rPr>
                        <a:t> 节拍</a:t>
                      </a:r>
                      <a:r>
                        <a:rPr kumimoji="0" lang="en-US" altLang="zh-CN" sz="2000" b="1" i="0" u="none" strike="noStrike" cap="none" normalizeH="0" baseline="0" dirty="0" smtClean="0">
                          <a:ln>
                            <a:noFill/>
                          </a:ln>
                          <a:solidFill>
                            <a:srgbClr val="FF0000"/>
                          </a:solidFill>
                          <a:effectLst/>
                          <a:latin typeface="黑体" pitchFamily="2" charset="-122"/>
                          <a:ea typeface="黑体" pitchFamily="2" charset="-122"/>
                        </a:rPr>
                        <a:t>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99"/>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0198" name="Group 47"/>
          <p:cNvGrpSpPr>
            <a:grpSpLocks/>
          </p:cNvGrpSpPr>
          <p:nvPr/>
        </p:nvGrpSpPr>
        <p:grpSpPr bwMode="auto">
          <a:xfrm>
            <a:off x="4918075" y="2686050"/>
            <a:ext cx="1511300" cy="193675"/>
            <a:chOff x="4050" y="1752"/>
            <a:chExt cx="952" cy="122"/>
          </a:xfrm>
        </p:grpSpPr>
        <p:sp>
          <p:nvSpPr>
            <p:cNvPr id="50202" name="Text Box 40"/>
            <p:cNvSpPr txBox="1">
              <a:spLocks noChangeArrowheads="1"/>
            </p:cNvSpPr>
            <p:nvPr/>
          </p:nvSpPr>
          <p:spPr bwMode="auto">
            <a:xfrm>
              <a:off x="4050" y="1758"/>
              <a:ext cx="938" cy="116"/>
            </a:xfrm>
            <a:prstGeom prst="rect">
              <a:avLst/>
            </a:prstGeom>
            <a:solidFill>
              <a:srgbClr val="FFFF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zh-CN" altLang="en-US" sz="1400">
                  <a:solidFill>
                    <a:srgbClr val="FF00FF"/>
                  </a:solidFill>
                  <a:latin typeface="黑体" pitchFamily="2" charset="-122"/>
                  <a:ea typeface="黑体" pitchFamily="2" charset="-122"/>
                </a:rPr>
                <a:t> </a:t>
              </a:r>
              <a:r>
                <a:rPr lang="zh-CN" altLang="en-US" sz="1600">
                  <a:solidFill>
                    <a:srgbClr val="FF00FF"/>
                  </a:solidFill>
                  <a:latin typeface="黑体" pitchFamily="2" charset="-122"/>
                  <a:ea typeface="黑体" pitchFamily="2" charset="-122"/>
                </a:rPr>
                <a:t>节拍脉冲</a:t>
              </a:r>
            </a:p>
          </p:txBody>
        </p:sp>
        <p:sp>
          <p:nvSpPr>
            <p:cNvPr id="50203" name="Line 41"/>
            <p:cNvSpPr>
              <a:spLocks noChangeShapeType="1"/>
            </p:cNvSpPr>
            <p:nvPr/>
          </p:nvSpPr>
          <p:spPr bwMode="auto">
            <a:xfrm>
              <a:off x="4050" y="1752"/>
              <a:ext cx="952"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0199" name="Group 48"/>
          <p:cNvGrpSpPr>
            <a:grpSpLocks/>
          </p:cNvGrpSpPr>
          <p:nvPr/>
        </p:nvGrpSpPr>
        <p:grpSpPr bwMode="auto">
          <a:xfrm>
            <a:off x="4918075" y="3494088"/>
            <a:ext cx="1511300" cy="193675"/>
            <a:chOff x="4050" y="1752"/>
            <a:chExt cx="952" cy="122"/>
          </a:xfrm>
        </p:grpSpPr>
        <p:sp>
          <p:nvSpPr>
            <p:cNvPr id="50200" name="Text Box 49"/>
            <p:cNvSpPr txBox="1">
              <a:spLocks noChangeArrowheads="1"/>
            </p:cNvSpPr>
            <p:nvPr/>
          </p:nvSpPr>
          <p:spPr bwMode="auto">
            <a:xfrm>
              <a:off x="4050" y="1758"/>
              <a:ext cx="938" cy="116"/>
            </a:xfrm>
            <a:prstGeom prst="rect">
              <a:avLst/>
            </a:prstGeom>
            <a:solidFill>
              <a:srgbClr val="FFFF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zh-CN" altLang="en-US" sz="1400">
                  <a:solidFill>
                    <a:srgbClr val="FF00FF"/>
                  </a:solidFill>
                  <a:latin typeface="黑体" pitchFamily="2" charset="-122"/>
                  <a:ea typeface="黑体" pitchFamily="2" charset="-122"/>
                </a:rPr>
                <a:t> </a:t>
              </a:r>
              <a:r>
                <a:rPr lang="zh-CN" altLang="en-US" sz="1600">
                  <a:solidFill>
                    <a:srgbClr val="FF00FF"/>
                  </a:solidFill>
                  <a:latin typeface="黑体" pitchFamily="2" charset="-122"/>
                  <a:ea typeface="黑体" pitchFamily="2" charset="-122"/>
                </a:rPr>
                <a:t>节拍脉冲</a:t>
              </a:r>
            </a:p>
          </p:txBody>
        </p:sp>
        <p:sp>
          <p:nvSpPr>
            <p:cNvPr id="50201" name="Line 50"/>
            <p:cNvSpPr>
              <a:spLocks noChangeShapeType="1"/>
            </p:cNvSpPr>
            <p:nvPr/>
          </p:nvSpPr>
          <p:spPr bwMode="auto">
            <a:xfrm>
              <a:off x="4050" y="1752"/>
              <a:ext cx="952"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30238" y="511175"/>
            <a:ext cx="65341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6.3.2 </a:t>
            </a:r>
            <a:r>
              <a:rPr lang="zh-CN" altLang="en-US">
                <a:solidFill>
                  <a:srgbClr val="990000"/>
                </a:solidFill>
                <a:latin typeface="黑体" pitchFamily="2" charset="-122"/>
                <a:ea typeface="黑体" pitchFamily="2" charset="-122"/>
              </a:rPr>
              <a:t>同步控制方式下的多级时序系统</a:t>
            </a:r>
          </a:p>
        </p:txBody>
      </p:sp>
      <p:sp>
        <p:nvSpPr>
          <p:cNvPr id="51203" name="Text Box 9"/>
          <p:cNvSpPr txBox="1">
            <a:spLocks noChangeArrowheads="1"/>
          </p:cNvSpPr>
          <p:nvPr/>
        </p:nvSpPr>
        <p:spPr bwMode="auto">
          <a:xfrm>
            <a:off x="827088" y="1052513"/>
            <a:ext cx="59769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工作周期与节拍的信号生成</a:t>
            </a:r>
          </a:p>
        </p:txBody>
      </p:sp>
      <p:sp>
        <p:nvSpPr>
          <p:cNvPr id="51204" name="Text Box 10"/>
          <p:cNvSpPr txBox="1">
            <a:spLocks noChangeArrowheads="1"/>
          </p:cNvSpPr>
          <p:nvPr/>
        </p:nvSpPr>
        <p:spPr bwMode="auto">
          <a:xfrm>
            <a:off x="684213" y="1665288"/>
            <a:ext cx="81010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a:t>
            </a:r>
            <a:r>
              <a:rPr lang="en-US" altLang="zh-CN" dirty="0">
                <a:latin typeface="黑体" pitchFamily="2" charset="-122"/>
                <a:ea typeface="黑体" pitchFamily="2" charset="-122"/>
              </a:rPr>
              <a:t>1</a:t>
            </a:r>
            <a:r>
              <a:rPr lang="zh-CN" altLang="en-US">
                <a:latin typeface="黑体" pitchFamily="2" charset="-122"/>
                <a:ea typeface="黑体" pitchFamily="2" charset="-122"/>
              </a:rPr>
              <a:t>）</a:t>
            </a:r>
            <a:r>
              <a:rPr lang="en-US" altLang="zh-CN" dirty="0">
                <a:latin typeface="黑体" pitchFamily="2" charset="-122"/>
                <a:ea typeface="黑体" pitchFamily="2" charset="-122"/>
              </a:rPr>
              <a:t>CPU</a:t>
            </a:r>
            <a:r>
              <a:rPr lang="zh-CN" altLang="en-US">
                <a:latin typeface="黑体" pitchFamily="2" charset="-122"/>
                <a:ea typeface="黑体" pitchFamily="2" charset="-122"/>
              </a:rPr>
              <a:t>工作周期信号发生器</a:t>
            </a:r>
          </a:p>
          <a:p>
            <a:pPr eaLnBrk="1" hangingPunct="1">
              <a:spcBef>
                <a:spcPct val="0"/>
              </a:spcBef>
            </a:pPr>
            <a:r>
              <a:rPr lang="zh-CN" altLang="en-US">
                <a:latin typeface="黑体" pitchFamily="2" charset="-122"/>
                <a:ea typeface="黑体" pitchFamily="2" charset="-122"/>
              </a:rPr>
              <a:t>    每个工作周期都用一个触发器与之对应。</a:t>
            </a:r>
          </a:p>
          <a:p>
            <a:pPr eaLnBrk="1" hangingPunct="1">
              <a:spcBef>
                <a:spcPct val="0"/>
              </a:spcBef>
            </a:pPr>
            <a:r>
              <a:rPr lang="zh-CN" altLang="en-US">
                <a:latin typeface="黑体" pitchFamily="2" charset="-122"/>
                <a:ea typeface="黑体" pitchFamily="2" charset="-122"/>
              </a:rPr>
              <a:t>    在一条指令运行的任何时刻，只能处于一种工作周期状态，因此，有一个且仅有一个触发器被置</a:t>
            </a:r>
            <a:r>
              <a:rPr lang="zh-CN" altLang="en-US">
                <a:latin typeface="宋体" pitchFamily="2" charset="-122"/>
                <a:ea typeface="黑体" pitchFamily="2" charset="-122"/>
              </a:rPr>
              <a:t>“</a:t>
            </a:r>
            <a:r>
              <a:rPr lang="en-US" altLang="zh-CN" dirty="0">
                <a:latin typeface="黑体" pitchFamily="2" charset="-122"/>
                <a:ea typeface="黑体" pitchFamily="2" charset="-122"/>
              </a:rPr>
              <a:t>1</a:t>
            </a:r>
            <a:r>
              <a:rPr lang="en-US" altLang="zh-CN" dirty="0">
                <a:latin typeface="宋体" pitchFamily="2" charset="-122"/>
                <a:ea typeface="黑体" pitchFamily="2" charset="-122"/>
              </a:rPr>
              <a:t>”</a:t>
            </a:r>
            <a:r>
              <a:rPr lang="zh-CN" altLang="en-US">
                <a:latin typeface="黑体" pitchFamily="2" charset="-122"/>
                <a:ea typeface="黑体" pitchFamily="2" charset="-122"/>
              </a:rPr>
              <a:t>。</a:t>
            </a:r>
          </a:p>
        </p:txBody>
      </p:sp>
      <p:sp>
        <p:nvSpPr>
          <p:cNvPr id="51205" name="Text Box 14"/>
          <p:cNvSpPr txBox="1">
            <a:spLocks noChangeArrowheads="1"/>
          </p:cNvSpPr>
          <p:nvPr/>
        </p:nvSpPr>
        <p:spPr bwMode="auto">
          <a:xfrm>
            <a:off x="8272463" y="4911725"/>
            <a:ext cx="584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800" dirty="0">
                <a:solidFill>
                  <a:srgbClr val="FF0000"/>
                </a:solidFill>
                <a:latin typeface="黑体" pitchFamily="2" charset="-122"/>
                <a:ea typeface="黑体" pitchFamily="2" charset="-122"/>
              </a:rPr>
              <a:t>T3</a:t>
            </a:r>
          </a:p>
          <a:p>
            <a:pPr algn="just" eaLnBrk="1" hangingPunct="1">
              <a:spcBef>
                <a:spcPct val="0"/>
              </a:spcBef>
            </a:pPr>
            <a:r>
              <a:rPr lang="en-US" altLang="zh-CN" sz="1800" dirty="0">
                <a:latin typeface="黑体" pitchFamily="2" charset="-122"/>
                <a:ea typeface="黑体" pitchFamily="2" charset="-122"/>
              </a:rPr>
              <a:t> </a:t>
            </a:r>
          </a:p>
        </p:txBody>
      </p:sp>
      <p:grpSp>
        <p:nvGrpSpPr>
          <p:cNvPr id="51206" name="Group 67"/>
          <p:cNvGrpSpPr>
            <a:grpSpLocks/>
          </p:cNvGrpSpPr>
          <p:nvPr/>
        </p:nvGrpSpPr>
        <p:grpSpPr bwMode="auto">
          <a:xfrm>
            <a:off x="1223963" y="3681413"/>
            <a:ext cx="7299325" cy="2195512"/>
            <a:chOff x="771" y="2319"/>
            <a:chExt cx="4598" cy="1383"/>
          </a:xfrm>
        </p:grpSpPr>
        <p:sp>
          <p:nvSpPr>
            <p:cNvPr id="51207" name="Text Box 12"/>
            <p:cNvSpPr txBox="1">
              <a:spLocks noChangeArrowheads="1"/>
            </p:cNvSpPr>
            <p:nvPr/>
          </p:nvSpPr>
          <p:spPr bwMode="auto">
            <a:xfrm>
              <a:off x="4160" y="2769"/>
              <a:ext cx="631" cy="446"/>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20000"/>
                </a:lnSpc>
                <a:spcBef>
                  <a:spcPct val="0"/>
                </a:spcBef>
              </a:pPr>
              <a:r>
                <a:rPr lang="en-US" altLang="zh-CN" sz="1800" dirty="0">
                  <a:latin typeface="黑体" pitchFamily="2" charset="-122"/>
                  <a:ea typeface="黑体" pitchFamily="2" charset="-122"/>
                </a:rPr>
                <a:t>     Q</a:t>
              </a:r>
            </a:p>
            <a:p>
              <a:pPr algn="just" eaLnBrk="1" hangingPunct="1">
                <a:lnSpc>
                  <a:spcPct val="120000"/>
                </a:lnSpc>
                <a:spcBef>
                  <a:spcPct val="0"/>
                </a:spcBef>
              </a:pPr>
              <a:r>
                <a:rPr lang="en-US" altLang="zh-CN" sz="1800" dirty="0">
                  <a:latin typeface="黑体" pitchFamily="2" charset="-122"/>
                  <a:ea typeface="黑体" pitchFamily="2" charset="-122"/>
                </a:rPr>
                <a:t> D   CP</a:t>
              </a:r>
            </a:p>
            <a:p>
              <a:pPr eaLnBrk="1" hangingPunct="1">
                <a:lnSpc>
                  <a:spcPct val="120000"/>
                </a:lnSpc>
                <a:spcBef>
                  <a:spcPct val="0"/>
                </a:spcBef>
              </a:pPr>
              <a:endParaRPr lang="en-US" altLang="zh-CN" sz="1800" dirty="0">
                <a:latin typeface="黑体" pitchFamily="2" charset="-122"/>
                <a:ea typeface="黑体" pitchFamily="2" charset="-122"/>
              </a:endParaRPr>
            </a:p>
          </p:txBody>
        </p:sp>
        <p:sp>
          <p:nvSpPr>
            <p:cNvPr id="51208" name="Text Box 13"/>
            <p:cNvSpPr txBox="1">
              <a:spLocks noChangeArrowheads="1"/>
            </p:cNvSpPr>
            <p:nvPr/>
          </p:nvSpPr>
          <p:spPr bwMode="auto">
            <a:xfrm>
              <a:off x="4222" y="2818"/>
              <a:ext cx="47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 </a:t>
              </a:r>
              <a:r>
                <a:rPr lang="en-US" altLang="zh-CN" sz="1800" dirty="0">
                  <a:solidFill>
                    <a:srgbClr val="FF0000"/>
                  </a:solidFill>
                  <a:latin typeface="黑体" pitchFamily="2" charset="-122"/>
                  <a:ea typeface="黑体" pitchFamily="2" charset="-122"/>
                </a:rPr>
                <a:t>FIC</a:t>
              </a:r>
            </a:p>
            <a:p>
              <a:pPr algn="ctr" eaLnBrk="1" hangingPunct="1">
                <a:spcBef>
                  <a:spcPct val="0"/>
                </a:spcBef>
              </a:pPr>
              <a:r>
                <a:rPr lang="en-US" altLang="zh-CN" sz="1800" dirty="0">
                  <a:latin typeface="黑体" pitchFamily="2" charset="-122"/>
                  <a:ea typeface="黑体" pitchFamily="2" charset="-122"/>
                </a:rPr>
                <a:t> </a:t>
              </a:r>
            </a:p>
          </p:txBody>
        </p:sp>
        <p:sp>
          <p:nvSpPr>
            <p:cNvPr id="51209" name="Text Box 15"/>
            <p:cNvSpPr txBox="1">
              <a:spLocks noChangeArrowheads="1"/>
            </p:cNvSpPr>
            <p:nvPr/>
          </p:nvSpPr>
          <p:spPr bwMode="auto">
            <a:xfrm>
              <a:off x="4712" y="2769"/>
              <a:ext cx="65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latin typeface="黑体" pitchFamily="2" charset="-122"/>
                  <a:ea typeface="黑体" pitchFamily="2" charset="-122"/>
                </a:rPr>
                <a:t>Reset</a:t>
              </a:r>
            </a:p>
            <a:p>
              <a:pPr algn="ctr" eaLnBrk="1" hangingPunct="1">
                <a:spcBef>
                  <a:spcPct val="0"/>
                </a:spcBef>
              </a:pPr>
              <a:r>
                <a:rPr lang="en-US" altLang="zh-CN" sz="1800" dirty="0">
                  <a:latin typeface="黑体" pitchFamily="2" charset="-122"/>
                  <a:ea typeface="黑体" pitchFamily="2" charset="-122"/>
                </a:rPr>
                <a:t> </a:t>
              </a:r>
            </a:p>
          </p:txBody>
        </p:sp>
        <p:sp>
          <p:nvSpPr>
            <p:cNvPr id="51210" name="Text Box 16"/>
            <p:cNvSpPr txBox="1">
              <a:spLocks noChangeArrowheads="1"/>
            </p:cNvSpPr>
            <p:nvPr/>
          </p:nvSpPr>
          <p:spPr bwMode="auto">
            <a:xfrm>
              <a:off x="4499" y="2847"/>
              <a:ext cx="26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800">
                  <a:latin typeface="黑体" pitchFamily="2" charset="-122"/>
                  <a:ea typeface="黑体" pitchFamily="2" charset="-122"/>
                </a:rPr>
                <a:t> </a:t>
              </a:r>
              <a:r>
                <a:rPr lang="en-US" altLang="zh-CN" sz="1800" dirty="0">
                  <a:latin typeface="黑体" pitchFamily="2" charset="-122"/>
                  <a:ea typeface="黑体" pitchFamily="2" charset="-122"/>
                </a:rPr>
                <a:t>S</a:t>
              </a:r>
            </a:p>
          </p:txBody>
        </p:sp>
        <p:sp>
          <p:nvSpPr>
            <p:cNvPr id="51211" name="Text Box 18"/>
            <p:cNvSpPr txBox="1">
              <a:spLocks noChangeArrowheads="1"/>
            </p:cNvSpPr>
            <p:nvPr/>
          </p:nvSpPr>
          <p:spPr bwMode="auto">
            <a:xfrm>
              <a:off x="1139" y="231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990000"/>
                  </a:solidFill>
                  <a:latin typeface="黑体" pitchFamily="2" charset="-122"/>
                  <a:ea typeface="黑体" pitchFamily="2" charset="-122"/>
                </a:rPr>
                <a:t>DMA</a:t>
              </a:r>
              <a:r>
                <a:rPr lang="zh-CN" altLang="en-US" sz="1800">
                  <a:solidFill>
                    <a:srgbClr val="990000"/>
                  </a:solidFill>
                  <a:latin typeface="黑体" pitchFamily="2" charset="-122"/>
                  <a:ea typeface="黑体" pitchFamily="2" charset="-122"/>
                </a:rPr>
                <a:t>周期</a:t>
              </a:r>
            </a:p>
            <a:p>
              <a:pPr algn="ctr" eaLnBrk="1" hangingPunct="1">
                <a:spcBef>
                  <a:spcPct val="0"/>
                </a:spcBef>
              </a:pPr>
              <a:r>
                <a:rPr lang="zh-CN" altLang="en-US" sz="1800">
                  <a:latin typeface="黑体" pitchFamily="2" charset="-122"/>
                  <a:ea typeface="黑体" pitchFamily="2" charset="-122"/>
                </a:rPr>
                <a:t> </a:t>
              </a:r>
            </a:p>
          </p:txBody>
        </p:sp>
        <p:sp>
          <p:nvSpPr>
            <p:cNvPr id="51212" name="Text Box 19"/>
            <p:cNvSpPr txBox="1">
              <a:spLocks noChangeArrowheads="1"/>
            </p:cNvSpPr>
            <p:nvPr/>
          </p:nvSpPr>
          <p:spPr bwMode="auto">
            <a:xfrm>
              <a:off x="771" y="345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1→EXEC</a:t>
              </a:r>
            </a:p>
            <a:p>
              <a:pPr algn="ctr" eaLnBrk="1" hangingPunct="1">
                <a:spcBef>
                  <a:spcPct val="0"/>
                </a:spcBef>
              </a:pPr>
              <a:r>
                <a:rPr lang="en-US" altLang="zh-CN" sz="1800" dirty="0">
                  <a:solidFill>
                    <a:srgbClr val="FF0000"/>
                  </a:solidFill>
                  <a:latin typeface="黑体" pitchFamily="2" charset="-122"/>
                  <a:ea typeface="黑体" pitchFamily="2" charset="-122"/>
                </a:rPr>
                <a:t> </a:t>
              </a:r>
            </a:p>
          </p:txBody>
        </p:sp>
        <p:sp>
          <p:nvSpPr>
            <p:cNvPr id="51213" name="Text Box 21"/>
            <p:cNvSpPr txBox="1">
              <a:spLocks noChangeArrowheads="1"/>
            </p:cNvSpPr>
            <p:nvPr/>
          </p:nvSpPr>
          <p:spPr bwMode="auto">
            <a:xfrm>
              <a:off x="1034" y="2770"/>
              <a:ext cx="631" cy="446"/>
            </a:xfrm>
            <a:prstGeom prst="rect">
              <a:avLst/>
            </a:prstGeom>
            <a:solidFill>
              <a:srgbClr val="66CCFF">
                <a:alpha val="50195"/>
              </a:srgbClr>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20000"/>
                </a:lnSpc>
                <a:spcBef>
                  <a:spcPct val="0"/>
                </a:spcBef>
              </a:pPr>
              <a:r>
                <a:rPr lang="zh-CN" altLang="en-US" sz="1800">
                  <a:latin typeface="黑体" pitchFamily="2" charset="-122"/>
                  <a:ea typeface="黑体" pitchFamily="2" charset="-122"/>
                </a:rPr>
                <a:t>      </a:t>
              </a:r>
              <a:r>
                <a:rPr lang="en-US" altLang="zh-CN" sz="1800" dirty="0">
                  <a:latin typeface="黑体" pitchFamily="2" charset="-122"/>
                  <a:ea typeface="黑体" pitchFamily="2" charset="-122"/>
                </a:rPr>
                <a:t>Q</a:t>
              </a:r>
            </a:p>
            <a:p>
              <a:pPr algn="just" eaLnBrk="1" hangingPunct="1">
                <a:lnSpc>
                  <a:spcPct val="120000"/>
                </a:lnSpc>
                <a:spcBef>
                  <a:spcPct val="0"/>
                </a:spcBef>
              </a:pPr>
              <a:r>
                <a:rPr lang="en-US" altLang="zh-CN" sz="1800" dirty="0">
                  <a:latin typeface="黑体" pitchFamily="2" charset="-122"/>
                  <a:ea typeface="黑体" pitchFamily="2" charset="-122"/>
                </a:rPr>
                <a:t> D   CP</a:t>
              </a:r>
            </a:p>
            <a:p>
              <a:pPr eaLnBrk="1" hangingPunct="1">
                <a:lnSpc>
                  <a:spcPct val="120000"/>
                </a:lnSpc>
                <a:spcBef>
                  <a:spcPct val="0"/>
                </a:spcBef>
              </a:pPr>
              <a:endParaRPr lang="en-US" altLang="zh-CN" sz="1800" dirty="0">
                <a:latin typeface="黑体" pitchFamily="2" charset="-122"/>
                <a:ea typeface="黑体" pitchFamily="2" charset="-122"/>
              </a:endParaRPr>
            </a:p>
          </p:txBody>
        </p:sp>
        <p:sp>
          <p:nvSpPr>
            <p:cNvPr id="51214" name="Text Box 22"/>
            <p:cNvSpPr txBox="1">
              <a:spLocks noChangeArrowheads="1"/>
            </p:cNvSpPr>
            <p:nvPr/>
          </p:nvSpPr>
          <p:spPr bwMode="auto">
            <a:xfrm>
              <a:off x="1043" y="2823"/>
              <a:ext cx="52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DMAC</a:t>
              </a:r>
            </a:p>
            <a:p>
              <a:pPr algn="ctr" eaLnBrk="1" hangingPunct="1">
                <a:spcBef>
                  <a:spcPct val="0"/>
                </a:spcBef>
              </a:pPr>
              <a:r>
                <a:rPr lang="en-US" altLang="zh-CN" sz="1800" dirty="0">
                  <a:latin typeface="黑体" pitchFamily="2" charset="-122"/>
                  <a:ea typeface="黑体" pitchFamily="2" charset="-122"/>
                </a:rPr>
                <a:t> </a:t>
              </a:r>
            </a:p>
          </p:txBody>
        </p:sp>
        <p:sp>
          <p:nvSpPr>
            <p:cNvPr id="51215" name="Line 23"/>
            <p:cNvSpPr>
              <a:spLocks noChangeShapeType="1"/>
            </p:cNvSpPr>
            <p:nvPr/>
          </p:nvSpPr>
          <p:spPr bwMode="auto">
            <a:xfrm flipV="1">
              <a:off x="1534" y="2567"/>
              <a:ext cx="0" cy="203"/>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6" name="Line 24"/>
            <p:cNvSpPr>
              <a:spLocks noChangeShapeType="1"/>
            </p:cNvSpPr>
            <p:nvPr/>
          </p:nvSpPr>
          <p:spPr bwMode="auto">
            <a:xfrm>
              <a:off x="1141" y="3216"/>
              <a:ext cx="0" cy="24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Text Box 25"/>
            <p:cNvSpPr txBox="1">
              <a:spLocks noChangeArrowheads="1"/>
            </p:cNvSpPr>
            <p:nvPr/>
          </p:nvSpPr>
          <p:spPr bwMode="auto">
            <a:xfrm>
              <a:off x="4292" y="2319"/>
              <a:ext cx="65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rgbClr val="990000"/>
                  </a:solidFill>
                  <a:latin typeface="黑体" pitchFamily="2" charset="-122"/>
                  <a:ea typeface="黑体" pitchFamily="2" charset="-122"/>
                </a:rPr>
                <a:t>取指周期</a:t>
              </a:r>
            </a:p>
            <a:p>
              <a:pPr algn="ctr" eaLnBrk="1" hangingPunct="1">
                <a:spcBef>
                  <a:spcPct val="0"/>
                </a:spcBef>
              </a:pPr>
              <a:r>
                <a:rPr lang="zh-CN" altLang="en-US" sz="1800">
                  <a:latin typeface="黑体" pitchFamily="2" charset="-122"/>
                  <a:ea typeface="黑体" pitchFamily="2" charset="-122"/>
                </a:rPr>
                <a:t> </a:t>
              </a:r>
            </a:p>
          </p:txBody>
        </p:sp>
        <p:sp>
          <p:nvSpPr>
            <p:cNvPr id="51218" name="Text Box 26"/>
            <p:cNvSpPr txBox="1">
              <a:spLocks noChangeArrowheads="1"/>
            </p:cNvSpPr>
            <p:nvPr/>
          </p:nvSpPr>
          <p:spPr bwMode="auto">
            <a:xfrm>
              <a:off x="3924" y="345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1→FIC</a:t>
              </a:r>
            </a:p>
            <a:p>
              <a:pPr algn="ctr" eaLnBrk="1" hangingPunct="1">
                <a:spcBef>
                  <a:spcPct val="0"/>
                </a:spcBef>
              </a:pPr>
              <a:r>
                <a:rPr lang="en-US" altLang="zh-CN" sz="1800" dirty="0">
                  <a:solidFill>
                    <a:srgbClr val="FF0000"/>
                  </a:solidFill>
                  <a:latin typeface="黑体" pitchFamily="2" charset="-122"/>
                  <a:ea typeface="黑体" pitchFamily="2" charset="-122"/>
                </a:rPr>
                <a:t> </a:t>
              </a:r>
            </a:p>
          </p:txBody>
        </p:sp>
        <p:sp>
          <p:nvSpPr>
            <p:cNvPr id="51219" name="Line 27"/>
            <p:cNvSpPr>
              <a:spLocks noChangeShapeType="1"/>
            </p:cNvSpPr>
            <p:nvPr/>
          </p:nvSpPr>
          <p:spPr bwMode="auto">
            <a:xfrm flipV="1">
              <a:off x="4659" y="2567"/>
              <a:ext cx="0" cy="202"/>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0" name="Line 28"/>
            <p:cNvSpPr>
              <a:spLocks noChangeShapeType="1"/>
            </p:cNvSpPr>
            <p:nvPr/>
          </p:nvSpPr>
          <p:spPr bwMode="auto">
            <a:xfrm>
              <a:off x="4267" y="3215"/>
              <a:ext cx="0" cy="24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29"/>
            <p:cNvSpPr>
              <a:spLocks noChangeShapeType="1"/>
            </p:cNvSpPr>
            <p:nvPr/>
          </p:nvSpPr>
          <p:spPr bwMode="auto">
            <a:xfrm>
              <a:off x="4791" y="3013"/>
              <a:ext cx="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sp>
          <p:nvSpPr>
            <p:cNvPr id="51222" name="Freeform 30"/>
            <p:cNvSpPr>
              <a:spLocks/>
            </p:cNvSpPr>
            <p:nvPr/>
          </p:nvSpPr>
          <p:spPr bwMode="auto">
            <a:xfrm>
              <a:off x="1533" y="3215"/>
              <a:ext cx="3731" cy="122"/>
            </a:xfrm>
            <a:custGeom>
              <a:avLst/>
              <a:gdLst>
                <a:gd name="T0" fmla="*/ 0 w 4536"/>
                <a:gd name="T1" fmla="*/ 0 h 186"/>
                <a:gd name="T2" fmla="*/ 0 w 4536"/>
                <a:gd name="T3" fmla="*/ 1 h 186"/>
                <a:gd name="T4" fmla="*/ 242 w 4536"/>
                <a:gd name="T5" fmla="*/ 1 h 186"/>
                <a:gd name="T6" fmla="*/ 0 60000 65536"/>
                <a:gd name="T7" fmla="*/ 0 60000 65536"/>
                <a:gd name="T8" fmla="*/ 0 60000 65536"/>
                <a:gd name="T9" fmla="*/ 0 w 4536"/>
                <a:gd name="T10" fmla="*/ 0 h 186"/>
                <a:gd name="T11" fmla="*/ 4536 w 4536"/>
                <a:gd name="T12" fmla="*/ 186 h 186"/>
              </a:gdLst>
              <a:ahLst/>
              <a:cxnLst>
                <a:cxn ang="T6">
                  <a:pos x="T0" y="T1"/>
                </a:cxn>
                <a:cxn ang="T7">
                  <a:pos x="T2" y="T3"/>
                </a:cxn>
                <a:cxn ang="T8">
                  <a:pos x="T4" y="T5"/>
                </a:cxn>
              </a:cxnLst>
              <a:rect l="T9" t="T10" r="T11" b="T12"/>
              <a:pathLst>
                <a:path w="4536" h="186">
                  <a:moveTo>
                    <a:pt x="0" y="0"/>
                  </a:moveTo>
                  <a:lnTo>
                    <a:pt x="0" y="186"/>
                  </a:lnTo>
                  <a:lnTo>
                    <a:pt x="4536" y="186"/>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3" name="Line 31"/>
            <p:cNvSpPr>
              <a:spLocks noChangeShapeType="1"/>
            </p:cNvSpPr>
            <p:nvPr/>
          </p:nvSpPr>
          <p:spPr bwMode="auto">
            <a:xfrm>
              <a:off x="4659" y="3215"/>
              <a:ext cx="0" cy="1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Oval 32"/>
            <p:cNvSpPr>
              <a:spLocks noChangeArrowheads="1"/>
            </p:cNvSpPr>
            <p:nvPr/>
          </p:nvSpPr>
          <p:spPr bwMode="auto">
            <a:xfrm>
              <a:off x="4633" y="3312"/>
              <a:ext cx="53" cy="66"/>
            </a:xfrm>
            <a:prstGeom prst="ellipse">
              <a:avLst/>
            </a:prstGeom>
            <a:solidFill>
              <a:srgbClr val="000000"/>
            </a:solidFill>
            <a:ln w="28575">
              <a:solidFill>
                <a:schemeClr val="tx1"/>
              </a:solidFill>
              <a:round/>
              <a:headEnd/>
              <a:tailEnd/>
            </a:ln>
          </p:spPr>
          <p:txBody>
            <a:bodyPr/>
            <a:lstStyle/>
            <a:p>
              <a:endParaRPr lang="zh-CN" altLang="en-US">
                <a:latin typeface="黑体" pitchFamily="2" charset="-122"/>
                <a:ea typeface="黑体" pitchFamily="2" charset="-122"/>
              </a:endParaRPr>
            </a:p>
          </p:txBody>
        </p:sp>
        <p:sp>
          <p:nvSpPr>
            <p:cNvPr id="51225" name="Text Box 34"/>
            <p:cNvSpPr txBox="1">
              <a:spLocks noChangeArrowheads="1"/>
            </p:cNvSpPr>
            <p:nvPr/>
          </p:nvSpPr>
          <p:spPr bwMode="auto">
            <a:xfrm>
              <a:off x="3530" y="231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800">
                  <a:solidFill>
                    <a:srgbClr val="990000"/>
                  </a:solidFill>
                  <a:latin typeface="黑体" pitchFamily="2" charset="-122"/>
                  <a:ea typeface="黑体" pitchFamily="2" charset="-122"/>
                </a:rPr>
                <a:t>取数周期</a:t>
              </a:r>
            </a:p>
            <a:p>
              <a:pPr algn="ctr" eaLnBrk="1" hangingPunct="1">
                <a:spcBef>
                  <a:spcPct val="0"/>
                </a:spcBef>
              </a:pPr>
              <a:r>
                <a:rPr lang="zh-CN" altLang="en-US" sz="1800">
                  <a:latin typeface="黑体" pitchFamily="2" charset="-122"/>
                  <a:ea typeface="黑体" pitchFamily="2" charset="-122"/>
                </a:rPr>
                <a:t> </a:t>
              </a:r>
            </a:p>
          </p:txBody>
        </p:sp>
        <p:sp>
          <p:nvSpPr>
            <p:cNvPr id="51226" name="Text Box 35"/>
            <p:cNvSpPr txBox="1">
              <a:spLocks noChangeArrowheads="1"/>
            </p:cNvSpPr>
            <p:nvPr/>
          </p:nvSpPr>
          <p:spPr bwMode="auto">
            <a:xfrm>
              <a:off x="3162" y="345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1→FDC</a:t>
              </a:r>
            </a:p>
            <a:p>
              <a:pPr algn="ctr" eaLnBrk="1" hangingPunct="1">
                <a:spcBef>
                  <a:spcPct val="0"/>
                </a:spcBef>
              </a:pPr>
              <a:r>
                <a:rPr lang="en-US" altLang="zh-CN" sz="1800" dirty="0">
                  <a:solidFill>
                    <a:srgbClr val="FF0000"/>
                  </a:solidFill>
                  <a:latin typeface="黑体" pitchFamily="2" charset="-122"/>
                  <a:ea typeface="黑体" pitchFamily="2" charset="-122"/>
                </a:rPr>
                <a:t> </a:t>
              </a:r>
            </a:p>
          </p:txBody>
        </p:sp>
        <p:sp>
          <p:nvSpPr>
            <p:cNvPr id="51227" name="Text Box 37"/>
            <p:cNvSpPr txBox="1">
              <a:spLocks noChangeArrowheads="1"/>
            </p:cNvSpPr>
            <p:nvPr/>
          </p:nvSpPr>
          <p:spPr bwMode="auto">
            <a:xfrm>
              <a:off x="3399" y="2770"/>
              <a:ext cx="630" cy="446"/>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20000"/>
                </a:lnSpc>
                <a:spcBef>
                  <a:spcPct val="0"/>
                </a:spcBef>
              </a:pPr>
              <a:r>
                <a:rPr lang="en-US" altLang="zh-CN" sz="1800" dirty="0">
                  <a:latin typeface="黑体" pitchFamily="2" charset="-122"/>
                  <a:ea typeface="黑体" pitchFamily="2" charset="-122"/>
                </a:rPr>
                <a:t>      Q</a:t>
              </a:r>
            </a:p>
            <a:p>
              <a:pPr algn="just" eaLnBrk="1" hangingPunct="1">
                <a:lnSpc>
                  <a:spcPct val="120000"/>
                </a:lnSpc>
                <a:spcBef>
                  <a:spcPct val="0"/>
                </a:spcBef>
              </a:pPr>
              <a:r>
                <a:rPr lang="en-US" altLang="zh-CN" sz="1800" dirty="0">
                  <a:latin typeface="黑体" pitchFamily="2" charset="-122"/>
                  <a:ea typeface="黑体" pitchFamily="2" charset="-122"/>
                </a:rPr>
                <a:t> D   CP</a:t>
              </a:r>
            </a:p>
            <a:p>
              <a:pPr eaLnBrk="1" hangingPunct="1">
                <a:lnSpc>
                  <a:spcPct val="120000"/>
                </a:lnSpc>
                <a:spcBef>
                  <a:spcPct val="0"/>
                </a:spcBef>
              </a:pPr>
              <a:endParaRPr lang="en-US" altLang="zh-CN" sz="1800" dirty="0">
                <a:latin typeface="黑体" pitchFamily="2" charset="-122"/>
                <a:ea typeface="黑体" pitchFamily="2" charset="-122"/>
              </a:endParaRPr>
            </a:p>
          </p:txBody>
        </p:sp>
        <p:sp>
          <p:nvSpPr>
            <p:cNvPr id="51228" name="Text Box 38"/>
            <p:cNvSpPr txBox="1">
              <a:spLocks noChangeArrowheads="1"/>
            </p:cNvSpPr>
            <p:nvPr/>
          </p:nvSpPr>
          <p:spPr bwMode="auto">
            <a:xfrm>
              <a:off x="3384" y="2823"/>
              <a:ext cx="52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FDC</a:t>
              </a:r>
            </a:p>
            <a:p>
              <a:pPr algn="ctr" eaLnBrk="1" hangingPunct="1">
                <a:spcBef>
                  <a:spcPct val="0"/>
                </a:spcBef>
              </a:pPr>
              <a:r>
                <a:rPr lang="en-US" altLang="zh-CN" sz="1800" dirty="0">
                  <a:latin typeface="黑体" pitchFamily="2" charset="-122"/>
                  <a:ea typeface="黑体" pitchFamily="2" charset="-122"/>
                </a:rPr>
                <a:t> </a:t>
              </a:r>
            </a:p>
          </p:txBody>
        </p:sp>
        <p:sp>
          <p:nvSpPr>
            <p:cNvPr id="51229" name="Line 39"/>
            <p:cNvSpPr>
              <a:spLocks noChangeShapeType="1"/>
            </p:cNvSpPr>
            <p:nvPr/>
          </p:nvSpPr>
          <p:spPr bwMode="auto">
            <a:xfrm flipV="1">
              <a:off x="3898" y="2567"/>
              <a:ext cx="0" cy="203"/>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0" name="Line 40"/>
            <p:cNvSpPr>
              <a:spLocks noChangeShapeType="1"/>
            </p:cNvSpPr>
            <p:nvPr/>
          </p:nvSpPr>
          <p:spPr bwMode="auto">
            <a:xfrm>
              <a:off x="3506" y="3216"/>
              <a:ext cx="0" cy="24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41"/>
            <p:cNvSpPr>
              <a:spLocks noChangeShapeType="1"/>
            </p:cNvSpPr>
            <p:nvPr/>
          </p:nvSpPr>
          <p:spPr bwMode="auto">
            <a:xfrm>
              <a:off x="3924" y="3215"/>
              <a:ext cx="0" cy="1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Oval 42"/>
            <p:cNvSpPr>
              <a:spLocks noChangeArrowheads="1"/>
            </p:cNvSpPr>
            <p:nvPr/>
          </p:nvSpPr>
          <p:spPr bwMode="auto">
            <a:xfrm>
              <a:off x="3898" y="3312"/>
              <a:ext cx="52" cy="66"/>
            </a:xfrm>
            <a:prstGeom prst="ellipse">
              <a:avLst/>
            </a:prstGeom>
            <a:solidFill>
              <a:srgbClr val="000000"/>
            </a:solidFill>
            <a:ln w="28575">
              <a:solidFill>
                <a:schemeClr val="tx1"/>
              </a:solidFill>
              <a:round/>
              <a:headEnd/>
              <a:tailEnd/>
            </a:ln>
          </p:spPr>
          <p:txBody>
            <a:bodyPr/>
            <a:lstStyle/>
            <a:p>
              <a:endParaRPr lang="zh-CN" altLang="en-US">
                <a:latin typeface="黑体" pitchFamily="2" charset="-122"/>
                <a:ea typeface="黑体" pitchFamily="2" charset="-122"/>
              </a:endParaRPr>
            </a:p>
          </p:txBody>
        </p:sp>
        <p:sp>
          <p:nvSpPr>
            <p:cNvPr id="51233" name="AutoShape 44"/>
            <p:cNvSpPr>
              <a:spLocks noChangeArrowheads="1"/>
            </p:cNvSpPr>
            <p:nvPr/>
          </p:nvSpPr>
          <p:spPr bwMode="auto">
            <a:xfrm rot="-5400000">
              <a:off x="4857" y="3269"/>
              <a:ext cx="343" cy="155"/>
            </a:xfrm>
            <a:prstGeom prst="triangle">
              <a:avLst>
                <a:gd name="adj" fmla="val 50000"/>
              </a:avLst>
            </a:prstGeom>
            <a:solidFill>
              <a:srgbClr val="FFFFFF"/>
            </a:solidFill>
            <a:ln w="28575">
              <a:solidFill>
                <a:srgbClr val="000080"/>
              </a:solidFill>
              <a:miter lim="800000"/>
              <a:headEnd/>
              <a:tailEnd/>
            </a:ln>
          </p:spPr>
          <p:txBody>
            <a:bodyPr/>
            <a:lstStyle/>
            <a:p>
              <a:endParaRPr lang="zh-CN" altLang="en-US">
                <a:latin typeface="黑体" pitchFamily="2" charset="-122"/>
                <a:ea typeface="黑体" pitchFamily="2" charset="-122"/>
              </a:endParaRPr>
            </a:p>
          </p:txBody>
        </p:sp>
        <p:sp>
          <p:nvSpPr>
            <p:cNvPr id="51234" name="Oval 45"/>
            <p:cNvSpPr>
              <a:spLocks noChangeArrowheads="1"/>
            </p:cNvSpPr>
            <p:nvPr/>
          </p:nvSpPr>
          <p:spPr bwMode="auto">
            <a:xfrm rot="-5400000">
              <a:off x="4871" y="3324"/>
              <a:ext cx="71" cy="68"/>
            </a:xfrm>
            <a:prstGeom prst="ellipse">
              <a:avLst/>
            </a:prstGeom>
            <a:solidFill>
              <a:srgbClr val="FFFFFF"/>
            </a:solidFill>
            <a:ln w="28575">
              <a:solidFill>
                <a:srgbClr val="000080"/>
              </a:solidFill>
              <a:round/>
              <a:headEnd/>
              <a:tailEnd/>
            </a:ln>
          </p:spPr>
          <p:txBody>
            <a:bodyPr/>
            <a:lstStyle/>
            <a:p>
              <a:endParaRPr lang="zh-CN" altLang="en-US">
                <a:latin typeface="黑体" pitchFamily="2" charset="-122"/>
                <a:ea typeface="黑体" pitchFamily="2" charset="-122"/>
              </a:endParaRPr>
            </a:p>
          </p:txBody>
        </p:sp>
        <p:sp>
          <p:nvSpPr>
            <p:cNvPr id="51235" name="Text Box 47"/>
            <p:cNvSpPr txBox="1">
              <a:spLocks noChangeArrowheads="1"/>
            </p:cNvSpPr>
            <p:nvPr/>
          </p:nvSpPr>
          <p:spPr bwMode="auto">
            <a:xfrm>
              <a:off x="2699" y="2319"/>
              <a:ext cx="72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sz="1800" dirty="0">
                  <a:solidFill>
                    <a:srgbClr val="990000"/>
                  </a:solidFill>
                  <a:latin typeface="黑体" pitchFamily="2" charset="-122"/>
                  <a:ea typeface="黑体" pitchFamily="2" charset="-122"/>
                </a:rPr>
                <a:t>EXEC</a:t>
              </a:r>
              <a:r>
                <a:rPr lang="zh-CN" altLang="en-US" sz="1800">
                  <a:solidFill>
                    <a:srgbClr val="990000"/>
                  </a:solidFill>
                  <a:latin typeface="黑体" pitchFamily="2" charset="-122"/>
                  <a:ea typeface="黑体" pitchFamily="2" charset="-122"/>
                </a:rPr>
                <a:t>周期</a:t>
              </a:r>
            </a:p>
            <a:p>
              <a:pPr eaLnBrk="1" hangingPunct="1">
                <a:spcBef>
                  <a:spcPct val="0"/>
                </a:spcBef>
              </a:pPr>
              <a:r>
                <a:rPr lang="zh-CN" altLang="en-US" sz="1800">
                  <a:latin typeface="黑体" pitchFamily="2" charset="-122"/>
                  <a:ea typeface="黑体" pitchFamily="2" charset="-122"/>
                </a:rPr>
                <a:t> </a:t>
              </a:r>
            </a:p>
          </p:txBody>
        </p:sp>
        <p:sp>
          <p:nvSpPr>
            <p:cNvPr id="51236" name="Text Box 48"/>
            <p:cNvSpPr txBox="1">
              <a:spLocks noChangeArrowheads="1"/>
            </p:cNvSpPr>
            <p:nvPr/>
          </p:nvSpPr>
          <p:spPr bwMode="auto">
            <a:xfrm>
              <a:off x="2400" y="345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1→FDC</a:t>
              </a:r>
            </a:p>
            <a:p>
              <a:pPr algn="ctr" eaLnBrk="1" hangingPunct="1">
                <a:spcBef>
                  <a:spcPct val="0"/>
                </a:spcBef>
              </a:pPr>
              <a:r>
                <a:rPr lang="en-US" altLang="zh-CN" sz="1800" dirty="0">
                  <a:solidFill>
                    <a:srgbClr val="FF0000"/>
                  </a:solidFill>
                  <a:latin typeface="黑体" pitchFamily="2" charset="-122"/>
                  <a:ea typeface="黑体" pitchFamily="2" charset="-122"/>
                </a:rPr>
                <a:t> </a:t>
              </a:r>
            </a:p>
          </p:txBody>
        </p:sp>
        <p:sp>
          <p:nvSpPr>
            <p:cNvPr id="51237" name="Text Box 50"/>
            <p:cNvSpPr txBox="1">
              <a:spLocks noChangeArrowheads="1"/>
            </p:cNvSpPr>
            <p:nvPr/>
          </p:nvSpPr>
          <p:spPr bwMode="auto">
            <a:xfrm>
              <a:off x="2637" y="2770"/>
              <a:ext cx="630" cy="446"/>
            </a:xfrm>
            <a:prstGeom prst="rect">
              <a:avLst/>
            </a:prstGeom>
            <a:solidFill>
              <a:srgbClr val="00FFFF"/>
            </a:solidFill>
            <a:ln w="28575">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20000"/>
                </a:lnSpc>
                <a:spcBef>
                  <a:spcPct val="0"/>
                </a:spcBef>
              </a:pPr>
              <a:r>
                <a:rPr lang="en-US" altLang="zh-CN" sz="1800" dirty="0">
                  <a:latin typeface="黑体" pitchFamily="2" charset="-122"/>
                  <a:ea typeface="黑体" pitchFamily="2" charset="-122"/>
                </a:rPr>
                <a:t>      Q</a:t>
              </a:r>
            </a:p>
            <a:p>
              <a:pPr algn="just" eaLnBrk="1" hangingPunct="1">
                <a:lnSpc>
                  <a:spcPct val="120000"/>
                </a:lnSpc>
                <a:spcBef>
                  <a:spcPct val="0"/>
                </a:spcBef>
              </a:pPr>
              <a:r>
                <a:rPr lang="en-US" altLang="zh-CN" sz="1800" dirty="0">
                  <a:latin typeface="黑体" pitchFamily="2" charset="-122"/>
                  <a:ea typeface="黑体" pitchFamily="2" charset="-122"/>
                </a:rPr>
                <a:t> D   CP</a:t>
              </a:r>
            </a:p>
            <a:p>
              <a:pPr eaLnBrk="1" hangingPunct="1">
                <a:lnSpc>
                  <a:spcPct val="120000"/>
                </a:lnSpc>
                <a:spcBef>
                  <a:spcPct val="0"/>
                </a:spcBef>
              </a:pPr>
              <a:endParaRPr lang="en-US" altLang="zh-CN" sz="1800" dirty="0">
                <a:latin typeface="黑体" pitchFamily="2" charset="-122"/>
                <a:ea typeface="黑体" pitchFamily="2" charset="-122"/>
              </a:endParaRPr>
            </a:p>
          </p:txBody>
        </p:sp>
        <p:sp>
          <p:nvSpPr>
            <p:cNvPr id="51238" name="Text Box 51"/>
            <p:cNvSpPr txBox="1">
              <a:spLocks noChangeArrowheads="1"/>
            </p:cNvSpPr>
            <p:nvPr/>
          </p:nvSpPr>
          <p:spPr bwMode="auto">
            <a:xfrm>
              <a:off x="2622" y="2823"/>
              <a:ext cx="52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EXEC</a:t>
              </a:r>
            </a:p>
            <a:p>
              <a:pPr algn="ctr" eaLnBrk="1" hangingPunct="1">
                <a:spcBef>
                  <a:spcPct val="0"/>
                </a:spcBef>
              </a:pPr>
              <a:r>
                <a:rPr lang="en-US" altLang="zh-CN" sz="1800" dirty="0">
                  <a:latin typeface="黑体" pitchFamily="2" charset="-122"/>
                  <a:ea typeface="黑体" pitchFamily="2" charset="-122"/>
                </a:rPr>
                <a:t> </a:t>
              </a:r>
            </a:p>
          </p:txBody>
        </p:sp>
        <p:sp>
          <p:nvSpPr>
            <p:cNvPr id="51239" name="Line 52"/>
            <p:cNvSpPr>
              <a:spLocks noChangeShapeType="1"/>
            </p:cNvSpPr>
            <p:nvPr/>
          </p:nvSpPr>
          <p:spPr bwMode="auto">
            <a:xfrm flipV="1">
              <a:off x="3136" y="2567"/>
              <a:ext cx="0" cy="203"/>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0" name="Line 53"/>
            <p:cNvSpPr>
              <a:spLocks noChangeShapeType="1"/>
            </p:cNvSpPr>
            <p:nvPr/>
          </p:nvSpPr>
          <p:spPr bwMode="auto">
            <a:xfrm>
              <a:off x="2744" y="3216"/>
              <a:ext cx="0" cy="24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54"/>
            <p:cNvSpPr>
              <a:spLocks noChangeShapeType="1"/>
            </p:cNvSpPr>
            <p:nvPr/>
          </p:nvSpPr>
          <p:spPr bwMode="auto">
            <a:xfrm>
              <a:off x="3162" y="3215"/>
              <a:ext cx="0" cy="1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Oval 55"/>
            <p:cNvSpPr>
              <a:spLocks noChangeArrowheads="1"/>
            </p:cNvSpPr>
            <p:nvPr/>
          </p:nvSpPr>
          <p:spPr bwMode="auto">
            <a:xfrm>
              <a:off x="3136" y="3312"/>
              <a:ext cx="52" cy="66"/>
            </a:xfrm>
            <a:prstGeom prst="ellipse">
              <a:avLst/>
            </a:prstGeom>
            <a:solidFill>
              <a:srgbClr val="000000"/>
            </a:solidFill>
            <a:ln w="28575">
              <a:solidFill>
                <a:schemeClr val="tx1"/>
              </a:solidFill>
              <a:round/>
              <a:headEnd/>
              <a:tailEnd/>
            </a:ln>
          </p:spPr>
          <p:txBody>
            <a:bodyPr/>
            <a:lstStyle/>
            <a:p>
              <a:endParaRPr lang="zh-CN" altLang="en-US">
                <a:latin typeface="黑体" pitchFamily="2" charset="-122"/>
                <a:ea typeface="黑体" pitchFamily="2" charset="-122"/>
              </a:endParaRPr>
            </a:p>
          </p:txBody>
        </p:sp>
        <p:sp>
          <p:nvSpPr>
            <p:cNvPr id="51243" name="Text Box 57"/>
            <p:cNvSpPr txBox="1">
              <a:spLocks noChangeArrowheads="1"/>
            </p:cNvSpPr>
            <p:nvPr/>
          </p:nvSpPr>
          <p:spPr bwMode="auto">
            <a:xfrm>
              <a:off x="1927" y="231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990000"/>
                  </a:solidFill>
                  <a:latin typeface="黑体" pitchFamily="2" charset="-122"/>
                  <a:ea typeface="黑体" pitchFamily="2" charset="-122"/>
                </a:rPr>
                <a:t>INT</a:t>
              </a:r>
              <a:r>
                <a:rPr lang="zh-CN" altLang="en-US" sz="1800">
                  <a:solidFill>
                    <a:srgbClr val="990000"/>
                  </a:solidFill>
                  <a:latin typeface="黑体" pitchFamily="2" charset="-122"/>
                  <a:ea typeface="黑体" pitchFamily="2" charset="-122"/>
                </a:rPr>
                <a:t>周期</a:t>
              </a:r>
            </a:p>
            <a:p>
              <a:pPr algn="ctr" eaLnBrk="1" hangingPunct="1">
                <a:spcBef>
                  <a:spcPct val="0"/>
                </a:spcBef>
              </a:pPr>
              <a:r>
                <a:rPr lang="zh-CN" altLang="en-US" sz="1800">
                  <a:latin typeface="黑体" pitchFamily="2" charset="-122"/>
                  <a:ea typeface="黑体" pitchFamily="2" charset="-122"/>
                </a:rPr>
                <a:t> </a:t>
              </a:r>
            </a:p>
          </p:txBody>
        </p:sp>
        <p:sp>
          <p:nvSpPr>
            <p:cNvPr id="51244" name="Text Box 58"/>
            <p:cNvSpPr txBox="1">
              <a:spLocks noChangeArrowheads="1"/>
            </p:cNvSpPr>
            <p:nvPr/>
          </p:nvSpPr>
          <p:spPr bwMode="auto">
            <a:xfrm>
              <a:off x="1559" y="3459"/>
              <a:ext cx="65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1→FDC</a:t>
              </a:r>
            </a:p>
            <a:p>
              <a:pPr algn="ctr" eaLnBrk="1" hangingPunct="1">
                <a:spcBef>
                  <a:spcPct val="0"/>
                </a:spcBef>
              </a:pPr>
              <a:r>
                <a:rPr lang="en-US" altLang="zh-CN" sz="1800" dirty="0">
                  <a:solidFill>
                    <a:srgbClr val="FF0000"/>
                  </a:solidFill>
                  <a:latin typeface="黑体" pitchFamily="2" charset="-122"/>
                  <a:ea typeface="黑体" pitchFamily="2" charset="-122"/>
                </a:rPr>
                <a:t> </a:t>
              </a:r>
            </a:p>
          </p:txBody>
        </p:sp>
        <p:sp>
          <p:nvSpPr>
            <p:cNvPr id="51245" name="Text Box 60"/>
            <p:cNvSpPr txBox="1">
              <a:spLocks noChangeArrowheads="1"/>
            </p:cNvSpPr>
            <p:nvPr/>
          </p:nvSpPr>
          <p:spPr bwMode="auto">
            <a:xfrm>
              <a:off x="1796" y="2770"/>
              <a:ext cx="630" cy="446"/>
            </a:xfrm>
            <a:prstGeom prst="rect">
              <a:avLst/>
            </a:prstGeom>
            <a:solidFill>
              <a:srgbClr val="66CCFF">
                <a:alpha val="50195"/>
              </a:srgbClr>
            </a:solidFill>
            <a:ln w="28575" algn="ctr">
              <a:solidFill>
                <a:srgbClr val="000080"/>
              </a:solidFill>
              <a:miter lim="800000"/>
              <a:headEnd/>
              <a:tailEnd/>
            </a:ln>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20000"/>
                </a:lnSpc>
                <a:spcBef>
                  <a:spcPct val="0"/>
                </a:spcBef>
              </a:pPr>
              <a:r>
                <a:rPr lang="en-US" altLang="zh-CN" sz="1800" dirty="0">
                  <a:latin typeface="黑体" pitchFamily="2" charset="-122"/>
                  <a:ea typeface="黑体" pitchFamily="2" charset="-122"/>
                </a:rPr>
                <a:t>      Q</a:t>
              </a:r>
            </a:p>
            <a:p>
              <a:pPr algn="just" eaLnBrk="1" hangingPunct="1">
                <a:lnSpc>
                  <a:spcPct val="120000"/>
                </a:lnSpc>
                <a:spcBef>
                  <a:spcPct val="0"/>
                </a:spcBef>
              </a:pPr>
              <a:r>
                <a:rPr lang="en-US" altLang="zh-CN" sz="1800" dirty="0">
                  <a:latin typeface="黑体" pitchFamily="2" charset="-122"/>
                  <a:ea typeface="黑体" pitchFamily="2" charset="-122"/>
                </a:rPr>
                <a:t> D   CP</a:t>
              </a:r>
            </a:p>
            <a:p>
              <a:pPr algn="just" eaLnBrk="1" hangingPunct="1">
                <a:lnSpc>
                  <a:spcPct val="120000"/>
                </a:lnSpc>
                <a:spcBef>
                  <a:spcPct val="0"/>
                </a:spcBef>
              </a:pPr>
              <a:endParaRPr lang="en-US" altLang="zh-CN" sz="1800" dirty="0">
                <a:latin typeface="黑体" pitchFamily="2" charset="-122"/>
                <a:ea typeface="黑体" pitchFamily="2" charset="-122"/>
              </a:endParaRPr>
            </a:p>
          </p:txBody>
        </p:sp>
        <p:sp>
          <p:nvSpPr>
            <p:cNvPr id="51246" name="Text Box 61"/>
            <p:cNvSpPr txBox="1">
              <a:spLocks noChangeArrowheads="1"/>
            </p:cNvSpPr>
            <p:nvPr/>
          </p:nvSpPr>
          <p:spPr bwMode="auto">
            <a:xfrm>
              <a:off x="1781" y="2823"/>
              <a:ext cx="52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800" dirty="0">
                  <a:solidFill>
                    <a:srgbClr val="FF0000"/>
                  </a:solidFill>
                  <a:latin typeface="黑体" pitchFamily="2" charset="-122"/>
                  <a:ea typeface="黑体" pitchFamily="2" charset="-122"/>
                </a:rPr>
                <a:t>INTC</a:t>
              </a:r>
            </a:p>
            <a:p>
              <a:pPr algn="ctr" eaLnBrk="1" hangingPunct="1">
                <a:spcBef>
                  <a:spcPct val="0"/>
                </a:spcBef>
              </a:pPr>
              <a:r>
                <a:rPr lang="en-US" altLang="zh-CN" sz="1800" dirty="0">
                  <a:latin typeface="黑体" pitchFamily="2" charset="-122"/>
                  <a:ea typeface="黑体" pitchFamily="2" charset="-122"/>
                </a:rPr>
                <a:t> </a:t>
              </a:r>
            </a:p>
          </p:txBody>
        </p:sp>
        <p:sp>
          <p:nvSpPr>
            <p:cNvPr id="51247" name="Line 62"/>
            <p:cNvSpPr>
              <a:spLocks noChangeShapeType="1"/>
            </p:cNvSpPr>
            <p:nvPr/>
          </p:nvSpPr>
          <p:spPr bwMode="auto">
            <a:xfrm flipV="1">
              <a:off x="2295" y="2567"/>
              <a:ext cx="0" cy="203"/>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8" name="Line 63"/>
            <p:cNvSpPr>
              <a:spLocks noChangeShapeType="1"/>
            </p:cNvSpPr>
            <p:nvPr/>
          </p:nvSpPr>
          <p:spPr bwMode="auto">
            <a:xfrm>
              <a:off x="1903" y="3216"/>
              <a:ext cx="0" cy="24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9" name="Line 64"/>
            <p:cNvSpPr>
              <a:spLocks noChangeShapeType="1"/>
            </p:cNvSpPr>
            <p:nvPr/>
          </p:nvSpPr>
          <p:spPr bwMode="auto">
            <a:xfrm>
              <a:off x="2321" y="3215"/>
              <a:ext cx="0" cy="1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Oval 65"/>
            <p:cNvSpPr>
              <a:spLocks noChangeArrowheads="1"/>
            </p:cNvSpPr>
            <p:nvPr/>
          </p:nvSpPr>
          <p:spPr bwMode="auto">
            <a:xfrm>
              <a:off x="2295" y="3312"/>
              <a:ext cx="52" cy="66"/>
            </a:xfrm>
            <a:prstGeom prst="ellipse">
              <a:avLst/>
            </a:prstGeom>
            <a:solidFill>
              <a:srgbClr val="000000"/>
            </a:solidFill>
            <a:ln w="28575">
              <a:solidFill>
                <a:schemeClr val="tx1"/>
              </a:solidFill>
              <a:round/>
              <a:headEnd/>
              <a:tailEnd/>
            </a:ln>
          </p:spPr>
          <p:txBody>
            <a:bodyPr/>
            <a:lstStyle/>
            <a:p>
              <a:endParaRPr lang="zh-CN" altLang="en-US">
                <a:latin typeface="黑体" pitchFamily="2" charset="-122"/>
                <a:ea typeface="黑体" pitchFamily="2" charset="-122"/>
              </a:endParaRPr>
            </a:p>
          </p:txBody>
        </p:sp>
        <p:sp>
          <p:nvSpPr>
            <p:cNvPr id="51251" name="Line 66"/>
            <p:cNvSpPr>
              <a:spLocks noChangeShapeType="1"/>
            </p:cNvSpPr>
            <p:nvPr/>
          </p:nvSpPr>
          <p:spPr bwMode="auto">
            <a:xfrm>
              <a:off x="4785" y="2976"/>
              <a:ext cx="4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2600"/>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6.1 CPU</a:t>
            </a:r>
            <a:r>
              <a:rPr lang="zh-CN" altLang="en-US" sz="2800">
                <a:solidFill>
                  <a:srgbClr val="990000"/>
                </a:solidFill>
                <a:latin typeface="黑体" pitchFamily="2" charset="-122"/>
                <a:ea typeface="黑体" pitchFamily="2" charset="-122"/>
              </a:rPr>
              <a:t>的功能</a:t>
            </a:r>
          </a:p>
        </p:txBody>
      </p:sp>
      <p:sp>
        <p:nvSpPr>
          <p:cNvPr id="7171" name="Rectangle 4"/>
          <p:cNvSpPr>
            <a:spLocks noChangeArrowheads="1"/>
          </p:cNvSpPr>
          <p:nvPr/>
        </p:nvSpPr>
        <p:spPr bwMode="auto">
          <a:xfrm>
            <a:off x="647700" y="1196975"/>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CPU</a:t>
            </a:r>
            <a:r>
              <a:rPr lang="zh-CN" altLang="en-US">
                <a:solidFill>
                  <a:srgbClr val="990000"/>
                </a:solidFill>
                <a:latin typeface="黑体" pitchFamily="2" charset="-122"/>
                <a:ea typeface="黑体" pitchFamily="2" charset="-122"/>
              </a:rPr>
              <a:t>的功能</a:t>
            </a:r>
            <a:r>
              <a:rPr lang="en-US" altLang="zh-CN" dirty="0">
                <a:solidFill>
                  <a:srgbClr val="990000"/>
                </a:solidFill>
                <a:latin typeface="黑体" pitchFamily="2" charset="-122"/>
                <a:ea typeface="黑体" pitchFamily="2" charset="-122"/>
              </a:rPr>
              <a:t>:</a:t>
            </a:r>
          </a:p>
        </p:txBody>
      </p:sp>
      <p:sp>
        <p:nvSpPr>
          <p:cNvPr id="7172" name="Text Box 4"/>
          <p:cNvSpPr txBox="1">
            <a:spLocks noChangeArrowheads="1"/>
          </p:cNvSpPr>
          <p:nvPr/>
        </p:nvSpPr>
        <p:spPr bwMode="auto">
          <a:xfrm>
            <a:off x="1042988" y="1700213"/>
            <a:ext cx="752475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marL="1520825" indent="-1520825"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30000"/>
              </a:spcBef>
            </a:pPr>
            <a:r>
              <a:rPr lang="zh-CN" altLang="en-US">
                <a:solidFill>
                  <a:srgbClr val="FF0000"/>
                </a:solidFill>
                <a:latin typeface="黑体" pitchFamily="2" charset="-122"/>
                <a:ea typeface="黑体" pitchFamily="2" charset="-122"/>
              </a:rPr>
              <a:t>指令控制：</a:t>
            </a:r>
            <a:r>
              <a:rPr lang="zh-CN" altLang="en-US">
                <a:latin typeface="黑体" pitchFamily="2" charset="-122"/>
                <a:ea typeface="黑体" pitchFamily="2" charset="-122"/>
              </a:rPr>
              <a:t>产生下一条指令在内存中的地址、取指令；</a:t>
            </a:r>
          </a:p>
          <a:p>
            <a:pPr eaLnBrk="1" hangingPunct="1">
              <a:lnSpc>
                <a:spcPct val="120000"/>
              </a:lnSpc>
              <a:spcBef>
                <a:spcPct val="30000"/>
              </a:spcBef>
            </a:pPr>
            <a:r>
              <a:rPr lang="zh-CN" altLang="en-US">
                <a:solidFill>
                  <a:srgbClr val="FF0000"/>
                </a:solidFill>
                <a:latin typeface="黑体" pitchFamily="2" charset="-122"/>
                <a:ea typeface="黑体" pitchFamily="2" charset="-122"/>
              </a:rPr>
              <a:t>操作控制：</a:t>
            </a:r>
            <a:r>
              <a:rPr lang="zh-CN" altLang="en-US">
                <a:latin typeface="黑体" pitchFamily="2" charset="-122"/>
                <a:ea typeface="黑体" pitchFamily="2" charset="-122"/>
              </a:rPr>
              <a:t>把指令分解成一系列的微操作控制信号，控制各部件完成指令所要求的动作；</a:t>
            </a:r>
          </a:p>
          <a:p>
            <a:pPr eaLnBrk="1" hangingPunct="1">
              <a:lnSpc>
                <a:spcPct val="120000"/>
              </a:lnSpc>
              <a:spcBef>
                <a:spcPct val="30000"/>
              </a:spcBef>
            </a:pPr>
            <a:r>
              <a:rPr lang="zh-CN" altLang="en-US">
                <a:solidFill>
                  <a:srgbClr val="FF0000"/>
                </a:solidFill>
                <a:latin typeface="黑体" pitchFamily="2" charset="-122"/>
                <a:ea typeface="黑体" pitchFamily="2" charset="-122"/>
              </a:rPr>
              <a:t>时序控制：</a:t>
            </a:r>
            <a:r>
              <a:rPr lang="zh-CN" altLang="en-US">
                <a:latin typeface="黑体" pitchFamily="2" charset="-122"/>
                <a:ea typeface="黑体" pitchFamily="2" charset="-122"/>
              </a:rPr>
              <a:t>对指令的各个微操作实施时间的定时，使它们能够按先后顺序来执行；</a:t>
            </a:r>
          </a:p>
          <a:p>
            <a:pPr eaLnBrk="1" hangingPunct="1">
              <a:lnSpc>
                <a:spcPct val="120000"/>
              </a:lnSpc>
              <a:spcBef>
                <a:spcPct val="30000"/>
              </a:spcBef>
            </a:pPr>
            <a:r>
              <a:rPr lang="zh-CN" altLang="en-US">
                <a:solidFill>
                  <a:srgbClr val="FF0000"/>
                </a:solidFill>
                <a:latin typeface="黑体" pitchFamily="2" charset="-122"/>
                <a:ea typeface="黑体" pitchFamily="2" charset="-122"/>
              </a:rPr>
              <a:t>数据加工：</a:t>
            </a:r>
            <a:r>
              <a:rPr lang="zh-CN" altLang="en-US">
                <a:latin typeface="黑体" pitchFamily="2" charset="-122"/>
                <a:ea typeface="黑体" pitchFamily="2" charset="-122"/>
              </a:rPr>
              <a:t>算术运算、逻辑运算；</a:t>
            </a:r>
          </a:p>
          <a:p>
            <a:pPr eaLnBrk="1" hangingPunct="1">
              <a:lnSpc>
                <a:spcPct val="120000"/>
              </a:lnSpc>
              <a:spcBef>
                <a:spcPct val="30000"/>
              </a:spcBef>
            </a:pPr>
            <a:r>
              <a:rPr lang="zh-CN" altLang="en-US">
                <a:solidFill>
                  <a:srgbClr val="FF0000"/>
                </a:solidFill>
                <a:latin typeface="黑体" pitchFamily="2" charset="-122"/>
                <a:ea typeface="黑体" pitchFamily="2" charset="-122"/>
              </a:rPr>
              <a:t>中断处理：</a:t>
            </a:r>
            <a:r>
              <a:rPr lang="zh-CN" altLang="en-US">
                <a:latin typeface="黑体" pitchFamily="2" charset="-122"/>
                <a:ea typeface="黑体" pitchFamily="2" charset="-122"/>
              </a:rPr>
              <a:t>处理异常情况和特殊请求。</a:t>
            </a:r>
          </a:p>
          <a:p>
            <a:pPr eaLnBrk="1" hangingPunct="1">
              <a:lnSpc>
                <a:spcPct val="120000"/>
              </a:lnSpc>
              <a:spcBef>
                <a:spcPct val="30000"/>
              </a:spcBef>
            </a:pPr>
            <a:r>
              <a:rPr lang="zh-CN" altLang="en-US">
                <a:solidFill>
                  <a:srgbClr val="FF0000"/>
                </a:solidFill>
                <a:latin typeface="黑体" pitchFamily="2" charset="-122"/>
                <a:ea typeface="黑体" pitchFamily="2" charset="-122"/>
              </a:rPr>
              <a:t>其它：</a:t>
            </a:r>
            <a:r>
              <a:rPr lang="zh-CN" altLang="en-US">
                <a:latin typeface="黑体" pitchFamily="2" charset="-122"/>
                <a:ea typeface="黑体" pitchFamily="2" charset="-122"/>
              </a:rPr>
              <a:t>    如总线管理等。</a:t>
            </a:r>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30238" y="511175"/>
            <a:ext cx="65341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nSpc>
                <a:spcPct val="100000"/>
              </a:lnSpc>
              <a:spcBef>
                <a:spcPct val="0"/>
              </a:spcBef>
            </a:pPr>
            <a:r>
              <a:rPr lang="en-US" altLang="zh-CN" dirty="0">
                <a:solidFill>
                  <a:srgbClr val="990000"/>
                </a:solidFill>
                <a:latin typeface="黑体" pitchFamily="2" charset="-122"/>
                <a:ea typeface="黑体" pitchFamily="2" charset="-122"/>
              </a:rPr>
              <a:t>6.3.2 </a:t>
            </a:r>
            <a:r>
              <a:rPr lang="zh-CN" altLang="en-US">
                <a:solidFill>
                  <a:srgbClr val="990000"/>
                </a:solidFill>
                <a:latin typeface="黑体" pitchFamily="2" charset="-122"/>
                <a:ea typeface="黑体" pitchFamily="2" charset="-122"/>
              </a:rPr>
              <a:t>同步控制方式下的多级时序系统</a:t>
            </a:r>
          </a:p>
        </p:txBody>
      </p:sp>
      <p:sp>
        <p:nvSpPr>
          <p:cNvPr id="52227" name="Text Box 3"/>
          <p:cNvSpPr txBox="1">
            <a:spLocks noChangeArrowheads="1"/>
          </p:cNvSpPr>
          <p:nvPr/>
        </p:nvSpPr>
        <p:spPr bwMode="auto">
          <a:xfrm>
            <a:off x="827088" y="1052513"/>
            <a:ext cx="59769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工作周期与节拍的信号生成</a:t>
            </a:r>
          </a:p>
        </p:txBody>
      </p:sp>
      <p:sp>
        <p:nvSpPr>
          <p:cNvPr id="52228" name="Text Box 4"/>
          <p:cNvSpPr txBox="1">
            <a:spLocks noChangeArrowheads="1"/>
          </p:cNvSpPr>
          <p:nvPr/>
        </p:nvSpPr>
        <p:spPr bwMode="auto">
          <a:xfrm>
            <a:off x="684213" y="1665288"/>
            <a:ext cx="8101012"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zh-CN" altLang="en-US">
                <a:latin typeface="黑体" pitchFamily="2" charset="-122"/>
                <a:ea typeface="黑体" pitchFamily="2" charset="-122"/>
              </a:rPr>
              <a:t>（</a:t>
            </a:r>
            <a:r>
              <a:rPr lang="en-US" altLang="zh-CN" dirty="0">
                <a:latin typeface="黑体" pitchFamily="2" charset="-122"/>
                <a:ea typeface="黑体" pitchFamily="2" charset="-122"/>
              </a:rPr>
              <a:t>2</a:t>
            </a:r>
            <a:r>
              <a:rPr lang="zh-CN" altLang="en-US">
                <a:latin typeface="黑体" pitchFamily="2" charset="-122"/>
                <a:ea typeface="黑体" pitchFamily="2" charset="-122"/>
              </a:rPr>
              <a:t>）节拍信号发生器（以统一节拍法为例）</a:t>
            </a:r>
          </a:p>
          <a:p>
            <a:pPr eaLnBrk="1" hangingPunct="1">
              <a:spcBef>
                <a:spcPct val="0"/>
              </a:spcBef>
            </a:pPr>
            <a:r>
              <a:rPr lang="zh-CN" altLang="en-US">
                <a:latin typeface="黑体" pitchFamily="2" charset="-122"/>
                <a:ea typeface="黑体" pitchFamily="2" charset="-122"/>
              </a:rPr>
              <a:t>    可采用环形一位寄存器等。</a:t>
            </a:r>
          </a:p>
        </p:txBody>
      </p:sp>
      <p:sp>
        <p:nvSpPr>
          <p:cNvPr id="52229" name="Text Box 5"/>
          <p:cNvSpPr txBox="1">
            <a:spLocks noChangeArrowheads="1"/>
          </p:cNvSpPr>
          <p:nvPr/>
        </p:nvSpPr>
        <p:spPr bwMode="auto">
          <a:xfrm>
            <a:off x="8272463" y="4911725"/>
            <a:ext cx="584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800" dirty="0">
                <a:latin typeface="黑体" pitchFamily="2" charset="-122"/>
                <a:ea typeface="黑体" pitchFamily="2" charset="-122"/>
              </a:rPr>
              <a:t>T3</a:t>
            </a:r>
          </a:p>
          <a:p>
            <a:pPr algn="just" eaLnBrk="1" hangingPunct="1">
              <a:spcBef>
                <a:spcPct val="0"/>
              </a:spcBef>
            </a:pPr>
            <a:r>
              <a:rPr lang="en-US" altLang="zh-CN" sz="1800" dirty="0">
                <a:latin typeface="黑体" pitchFamily="2" charset="-122"/>
                <a:ea typeface="黑体" pitchFamily="2" charset="-122"/>
              </a:rPr>
              <a:t> </a:t>
            </a:r>
          </a:p>
        </p:txBody>
      </p:sp>
      <p:grpSp>
        <p:nvGrpSpPr>
          <p:cNvPr id="52230" name="Group 63"/>
          <p:cNvGrpSpPr>
            <a:grpSpLocks/>
          </p:cNvGrpSpPr>
          <p:nvPr/>
        </p:nvGrpSpPr>
        <p:grpSpPr bwMode="auto">
          <a:xfrm>
            <a:off x="1943100" y="2744788"/>
            <a:ext cx="5688013" cy="1692275"/>
            <a:chOff x="1202" y="1865"/>
            <a:chExt cx="3447" cy="1225"/>
          </a:xfrm>
        </p:grpSpPr>
        <p:sp>
          <p:nvSpPr>
            <p:cNvPr id="52231" name="Text Box 53"/>
            <p:cNvSpPr txBox="1">
              <a:spLocks noChangeArrowheads="1"/>
            </p:cNvSpPr>
            <p:nvPr/>
          </p:nvSpPr>
          <p:spPr bwMode="auto">
            <a:xfrm>
              <a:off x="1202" y="2442"/>
              <a:ext cx="2126" cy="443"/>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2000">
                  <a:latin typeface="黑体" pitchFamily="2" charset="-122"/>
                  <a:ea typeface="黑体" pitchFamily="2" charset="-122"/>
                </a:rPr>
                <a:t>环形移位寄存器</a:t>
              </a:r>
            </a:p>
          </p:txBody>
        </p:sp>
        <p:sp>
          <p:nvSpPr>
            <p:cNvPr id="52232" name="Text Box 54"/>
            <p:cNvSpPr txBox="1">
              <a:spLocks noChangeArrowheads="1"/>
            </p:cNvSpPr>
            <p:nvPr/>
          </p:nvSpPr>
          <p:spPr bwMode="auto">
            <a:xfrm>
              <a:off x="1611" y="1865"/>
              <a:ext cx="1836"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2000" dirty="0">
                  <a:solidFill>
                    <a:srgbClr val="FF0000"/>
                  </a:solidFill>
                  <a:latin typeface="黑体" pitchFamily="2" charset="-122"/>
                  <a:ea typeface="黑体" pitchFamily="2" charset="-122"/>
                </a:rPr>
                <a:t>T</a:t>
              </a:r>
              <a:r>
                <a:rPr lang="en-US" altLang="zh-CN" sz="2000" baseline="-25000" dirty="0">
                  <a:solidFill>
                    <a:srgbClr val="FF0000"/>
                  </a:solidFill>
                  <a:latin typeface="黑体" pitchFamily="2" charset="-122"/>
                  <a:ea typeface="黑体" pitchFamily="2" charset="-122"/>
                </a:rPr>
                <a:t>3</a:t>
              </a:r>
              <a:r>
                <a:rPr lang="en-US" altLang="zh-CN" sz="2000" dirty="0">
                  <a:solidFill>
                    <a:srgbClr val="FF0000"/>
                  </a:solidFill>
                  <a:latin typeface="黑体" pitchFamily="2" charset="-122"/>
                  <a:ea typeface="黑体" pitchFamily="2" charset="-122"/>
                </a:rPr>
                <a:t>    T</a:t>
              </a:r>
              <a:r>
                <a:rPr lang="en-US" altLang="zh-CN" sz="2000" baseline="-25000" dirty="0">
                  <a:solidFill>
                    <a:srgbClr val="FF0000"/>
                  </a:solidFill>
                  <a:latin typeface="黑体" pitchFamily="2" charset="-122"/>
                  <a:ea typeface="黑体" pitchFamily="2" charset="-122"/>
                </a:rPr>
                <a:t>2</a:t>
              </a:r>
              <a:r>
                <a:rPr lang="en-US" altLang="zh-CN" sz="2000" dirty="0">
                  <a:solidFill>
                    <a:srgbClr val="FF0000"/>
                  </a:solidFill>
                  <a:latin typeface="黑体" pitchFamily="2" charset="-122"/>
                  <a:ea typeface="黑体" pitchFamily="2" charset="-122"/>
                </a:rPr>
                <a:t>    T</a:t>
              </a:r>
              <a:r>
                <a:rPr lang="en-US" altLang="zh-CN" sz="2000" baseline="-25000" dirty="0">
                  <a:solidFill>
                    <a:srgbClr val="FF0000"/>
                  </a:solidFill>
                  <a:latin typeface="黑体" pitchFamily="2" charset="-122"/>
                  <a:ea typeface="黑体" pitchFamily="2" charset="-122"/>
                </a:rPr>
                <a:t>1</a:t>
              </a:r>
              <a:r>
                <a:rPr lang="en-US" altLang="zh-CN" sz="2000" dirty="0">
                  <a:solidFill>
                    <a:srgbClr val="FF0000"/>
                  </a:solidFill>
                  <a:latin typeface="黑体" pitchFamily="2" charset="-122"/>
                  <a:ea typeface="黑体" pitchFamily="2" charset="-122"/>
                </a:rPr>
                <a:t>    T</a:t>
              </a:r>
              <a:r>
                <a:rPr lang="en-US" altLang="zh-CN" sz="2000" baseline="-25000" dirty="0">
                  <a:solidFill>
                    <a:srgbClr val="FF0000"/>
                  </a:solidFill>
                  <a:latin typeface="黑体" pitchFamily="2" charset="-122"/>
                  <a:ea typeface="黑体" pitchFamily="2" charset="-122"/>
                </a:rPr>
                <a:t>0</a:t>
              </a:r>
              <a:endParaRPr lang="en-US" altLang="zh-CN" sz="2000" dirty="0">
                <a:solidFill>
                  <a:srgbClr val="FF0000"/>
                </a:solidFill>
                <a:latin typeface="黑体" pitchFamily="2" charset="-122"/>
                <a:ea typeface="黑体" pitchFamily="2" charset="-122"/>
              </a:endParaRPr>
            </a:p>
          </p:txBody>
        </p:sp>
        <p:sp>
          <p:nvSpPr>
            <p:cNvPr id="52233" name="Line 55"/>
            <p:cNvSpPr>
              <a:spLocks noChangeShapeType="1"/>
            </p:cNvSpPr>
            <p:nvPr/>
          </p:nvSpPr>
          <p:spPr bwMode="auto">
            <a:xfrm flipV="1">
              <a:off x="2974" y="2177"/>
              <a:ext cx="0" cy="26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4" name="Line 56"/>
            <p:cNvSpPr>
              <a:spLocks noChangeShapeType="1"/>
            </p:cNvSpPr>
            <p:nvPr/>
          </p:nvSpPr>
          <p:spPr bwMode="auto">
            <a:xfrm flipV="1">
              <a:off x="2555" y="2177"/>
              <a:ext cx="0" cy="26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5" name="Line 57"/>
            <p:cNvSpPr>
              <a:spLocks noChangeShapeType="1"/>
            </p:cNvSpPr>
            <p:nvPr/>
          </p:nvSpPr>
          <p:spPr bwMode="auto">
            <a:xfrm flipV="1">
              <a:off x="2104" y="2177"/>
              <a:ext cx="0" cy="26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6" name="Line 58"/>
            <p:cNvSpPr>
              <a:spLocks noChangeShapeType="1"/>
            </p:cNvSpPr>
            <p:nvPr/>
          </p:nvSpPr>
          <p:spPr bwMode="auto">
            <a:xfrm flipV="1">
              <a:off x="1685" y="2177"/>
              <a:ext cx="0" cy="26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7" name="Line 59"/>
            <p:cNvSpPr>
              <a:spLocks noChangeShapeType="1"/>
            </p:cNvSpPr>
            <p:nvPr/>
          </p:nvSpPr>
          <p:spPr bwMode="auto">
            <a:xfrm>
              <a:off x="3328" y="2664"/>
              <a:ext cx="387"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Text Box 60"/>
            <p:cNvSpPr txBox="1">
              <a:spLocks noChangeArrowheads="1"/>
            </p:cNvSpPr>
            <p:nvPr/>
          </p:nvSpPr>
          <p:spPr bwMode="auto">
            <a:xfrm>
              <a:off x="3425" y="2265"/>
              <a:ext cx="122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2000">
                  <a:latin typeface="黑体" pitchFamily="2" charset="-122"/>
                  <a:ea typeface="黑体" pitchFamily="2" charset="-122"/>
                </a:rPr>
                <a:t>预置（</a:t>
              </a:r>
              <a:r>
                <a:rPr lang="en-US" altLang="zh-CN" sz="2000" dirty="0">
                  <a:latin typeface="黑体" pitchFamily="2" charset="-122"/>
                  <a:ea typeface="黑体" pitchFamily="2" charset="-122"/>
                </a:rPr>
                <a:t>0001</a:t>
              </a:r>
              <a:r>
                <a:rPr lang="zh-CN" altLang="en-US" sz="2000">
                  <a:latin typeface="黑体" pitchFamily="2" charset="-122"/>
                  <a:ea typeface="黑体" pitchFamily="2" charset="-122"/>
                </a:rPr>
                <a:t>）</a:t>
              </a:r>
            </a:p>
          </p:txBody>
        </p:sp>
        <p:sp>
          <p:nvSpPr>
            <p:cNvPr id="52239" name="Freeform 61"/>
            <p:cNvSpPr>
              <a:spLocks/>
            </p:cNvSpPr>
            <p:nvPr/>
          </p:nvSpPr>
          <p:spPr bwMode="auto">
            <a:xfrm>
              <a:off x="2813" y="2885"/>
              <a:ext cx="934" cy="178"/>
            </a:xfrm>
            <a:custGeom>
              <a:avLst/>
              <a:gdLst>
                <a:gd name="T0" fmla="*/ 0 w 1218"/>
                <a:gd name="T1" fmla="*/ 0 h 248"/>
                <a:gd name="T2" fmla="*/ 0 w 1218"/>
                <a:gd name="T3" fmla="*/ 1 h 248"/>
                <a:gd name="T4" fmla="*/ 23 w 1218"/>
                <a:gd name="T5" fmla="*/ 1 h 248"/>
                <a:gd name="T6" fmla="*/ 0 60000 65536"/>
                <a:gd name="T7" fmla="*/ 0 60000 65536"/>
                <a:gd name="T8" fmla="*/ 0 60000 65536"/>
                <a:gd name="T9" fmla="*/ 0 w 1218"/>
                <a:gd name="T10" fmla="*/ 0 h 248"/>
                <a:gd name="T11" fmla="*/ 1218 w 1218"/>
                <a:gd name="T12" fmla="*/ 248 h 248"/>
              </a:gdLst>
              <a:ahLst/>
              <a:cxnLst>
                <a:cxn ang="T6">
                  <a:pos x="T0" y="T1"/>
                </a:cxn>
                <a:cxn ang="T7">
                  <a:pos x="T2" y="T3"/>
                </a:cxn>
                <a:cxn ang="T8">
                  <a:pos x="T4" y="T5"/>
                </a:cxn>
              </a:cxnLst>
              <a:rect l="T9" t="T10" r="T11" b="T12"/>
              <a:pathLst>
                <a:path w="1218" h="248">
                  <a:moveTo>
                    <a:pt x="0" y="0"/>
                  </a:moveTo>
                  <a:lnTo>
                    <a:pt x="0" y="248"/>
                  </a:lnTo>
                  <a:lnTo>
                    <a:pt x="1218" y="248"/>
                  </a:lnTo>
                </a:path>
              </a:pathLst>
            </a:custGeom>
            <a:noFill/>
            <a:ln w="28575"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0" name="Text Box 62"/>
            <p:cNvSpPr txBox="1">
              <a:spLocks noChangeArrowheads="1"/>
            </p:cNvSpPr>
            <p:nvPr/>
          </p:nvSpPr>
          <p:spPr bwMode="auto">
            <a:xfrm>
              <a:off x="3425" y="2684"/>
              <a:ext cx="83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2000" dirty="0">
                  <a:latin typeface="黑体" pitchFamily="2" charset="-122"/>
                  <a:ea typeface="黑体" pitchFamily="2" charset="-122"/>
                </a:rPr>
                <a:t>Clock</a:t>
              </a:r>
            </a:p>
          </p:txBody>
        </p:sp>
      </p:gr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611188" y="584200"/>
            <a:ext cx="85328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zh-CN" altLang="en-US" dirty="0">
                <a:solidFill>
                  <a:srgbClr val="CC3300"/>
                </a:solidFill>
                <a:latin typeface="黑体" pitchFamily="2" charset="-122"/>
                <a:ea typeface="黑体" pitchFamily="2" charset="-122"/>
              </a:rPr>
              <a:t>思考题：</a:t>
            </a:r>
            <a:r>
              <a:rPr lang="en-US" altLang="zh-CN" dirty="0" smtClean="0">
                <a:latin typeface="黑体" pitchFamily="2" charset="-122"/>
                <a:ea typeface="黑体" pitchFamily="2" charset="-122"/>
              </a:rPr>
              <a:t>P214  </a:t>
            </a:r>
            <a:r>
              <a:rPr lang="en-US" altLang="zh-CN" dirty="0">
                <a:latin typeface="黑体" pitchFamily="2" charset="-122"/>
                <a:ea typeface="黑体" pitchFamily="2" charset="-122"/>
              </a:rPr>
              <a:t>6-1</a:t>
            </a:r>
            <a:r>
              <a:rPr lang="zh-CN" altLang="en-US" dirty="0">
                <a:latin typeface="黑体" pitchFamily="2" charset="-122"/>
                <a:ea typeface="黑体" pitchFamily="2" charset="-122"/>
              </a:rPr>
              <a:t>至</a:t>
            </a:r>
            <a:r>
              <a:rPr lang="en-US" altLang="zh-CN" dirty="0">
                <a:latin typeface="黑体" pitchFamily="2" charset="-122"/>
                <a:ea typeface="黑体" pitchFamily="2" charset="-122"/>
              </a:rPr>
              <a:t>6-5</a:t>
            </a:r>
            <a:r>
              <a:rPr lang="zh-CN" altLang="en-US" dirty="0">
                <a:latin typeface="黑体" pitchFamily="2" charset="-122"/>
                <a:ea typeface="黑体" pitchFamily="2" charset="-122"/>
              </a:rPr>
              <a:t>，</a:t>
            </a:r>
            <a:r>
              <a:rPr lang="en-US" altLang="zh-CN" dirty="0">
                <a:latin typeface="黑体" pitchFamily="2" charset="-122"/>
                <a:ea typeface="黑体" pitchFamily="2" charset="-122"/>
              </a:rPr>
              <a:t>6-8             </a:t>
            </a:r>
          </a:p>
          <a:p>
            <a:pPr eaLnBrk="1" hangingPunct="1">
              <a:lnSpc>
                <a:spcPct val="100000"/>
              </a:lnSpc>
            </a:pPr>
            <a:r>
              <a:rPr lang="zh-CN" altLang="en-US" dirty="0">
                <a:solidFill>
                  <a:srgbClr val="CC3300"/>
                </a:solidFill>
                <a:latin typeface="黑体" pitchFamily="2" charset="-122"/>
                <a:ea typeface="黑体" pitchFamily="2" charset="-122"/>
              </a:rPr>
              <a:t>习题：  </a:t>
            </a:r>
            <a:r>
              <a:rPr lang="en-US" altLang="zh-CN" dirty="0" smtClean="0">
                <a:latin typeface="黑体" pitchFamily="2" charset="-122"/>
                <a:ea typeface="黑体" pitchFamily="2" charset="-122"/>
              </a:rPr>
              <a:t>P214  </a:t>
            </a:r>
            <a:r>
              <a:rPr lang="en-US" altLang="zh-CN" dirty="0">
                <a:latin typeface="黑体" pitchFamily="2" charset="-122"/>
                <a:ea typeface="黑体" pitchFamily="2" charset="-122"/>
              </a:rPr>
              <a:t>6-6</a:t>
            </a:r>
            <a:r>
              <a:rPr lang="zh-CN" altLang="en-US" dirty="0">
                <a:latin typeface="黑体" pitchFamily="2" charset="-122"/>
                <a:ea typeface="黑体" pitchFamily="2" charset="-122"/>
              </a:rPr>
              <a:t>，</a:t>
            </a:r>
            <a:r>
              <a:rPr lang="en-US" altLang="zh-CN" dirty="0">
                <a:latin typeface="黑体" pitchFamily="2" charset="-122"/>
                <a:ea typeface="黑体" pitchFamily="2" charset="-122"/>
              </a:rPr>
              <a:t>6-7(</a:t>
            </a:r>
            <a:r>
              <a:rPr lang="zh-CN" altLang="en-US" dirty="0">
                <a:latin typeface="黑体" pitchFamily="2" charset="-122"/>
                <a:ea typeface="黑体" pitchFamily="2" charset="-122"/>
              </a:rPr>
              <a:t>以加</a:t>
            </a:r>
            <a:r>
              <a:rPr lang="en-US" altLang="zh-CN" dirty="0">
                <a:latin typeface="黑体" pitchFamily="2" charset="-122"/>
                <a:ea typeface="黑体" pitchFamily="2" charset="-122"/>
              </a:rPr>
              <a:t>1</a:t>
            </a:r>
            <a:r>
              <a:rPr lang="zh-CN" altLang="en-US" dirty="0">
                <a:latin typeface="黑体" pitchFamily="2" charset="-122"/>
                <a:ea typeface="黑体" pitchFamily="2" charset="-122"/>
              </a:rPr>
              <a:t>指令为例</a:t>
            </a:r>
            <a:r>
              <a:rPr lang="en-US" altLang="zh-CN" dirty="0">
                <a:latin typeface="黑体" pitchFamily="2" charset="-122"/>
                <a:ea typeface="黑体" pitchFamily="2" charset="-122"/>
              </a:rPr>
              <a:t>) </a:t>
            </a:r>
            <a:endParaRPr lang="en-US" altLang="zh-CN" dirty="0" smtClean="0">
              <a:latin typeface="黑体" pitchFamily="2" charset="-122"/>
              <a:ea typeface="黑体" pitchFamily="2" charset="-122"/>
            </a:endParaRPr>
          </a:p>
          <a:p>
            <a:pPr eaLnBrk="1" hangingPunct="1">
              <a:lnSpc>
                <a:spcPct val="100000"/>
              </a:lnSpc>
            </a:pPr>
            <a:endParaRPr lang="en-US" altLang="zh-CN" dirty="0" smtClean="0">
              <a:latin typeface="黑体" pitchFamily="2" charset="-122"/>
              <a:ea typeface="黑体" pitchFamily="2" charset="-122"/>
            </a:endParaRPr>
          </a:p>
          <a:p>
            <a:pPr eaLnBrk="1" hangingPunct="1">
              <a:lnSpc>
                <a:spcPct val="100000"/>
              </a:lnSpc>
            </a:pPr>
            <a:r>
              <a:rPr lang="zh-CN" altLang="en-US" dirty="0" smtClean="0">
                <a:solidFill>
                  <a:srgbClr val="CC3300"/>
                </a:solidFill>
                <a:latin typeface="黑体" pitchFamily="2" charset="-122"/>
                <a:ea typeface="黑体" pitchFamily="2" charset="-122"/>
              </a:rPr>
              <a:t>复习</a:t>
            </a:r>
            <a:r>
              <a:rPr lang="zh-CN" altLang="en-US" dirty="0">
                <a:solidFill>
                  <a:srgbClr val="CC3300"/>
                </a:solidFill>
                <a:latin typeface="黑体" pitchFamily="2" charset="-122"/>
                <a:ea typeface="黑体" pitchFamily="2" charset="-122"/>
              </a:rPr>
              <a:t>：练习自测题</a:t>
            </a:r>
            <a:r>
              <a:rPr lang="zh-CN" altLang="en-US" dirty="0">
                <a:latin typeface="黑体" pitchFamily="2" charset="-122"/>
                <a:ea typeface="黑体" pitchFamily="2" charset="-122"/>
              </a:rPr>
              <a:t>第</a:t>
            </a:r>
            <a:r>
              <a:rPr lang="en-US" altLang="zh-CN" dirty="0">
                <a:latin typeface="黑体" pitchFamily="2" charset="-122"/>
                <a:ea typeface="黑体" pitchFamily="2" charset="-122"/>
              </a:rPr>
              <a:t>6</a:t>
            </a:r>
            <a:r>
              <a:rPr lang="zh-CN" altLang="en-US" dirty="0">
                <a:latin typeface="黑体" pitchFamily="2" charset="-122"/>
                <a:ea typeface="黑体" pitchFamily="2" charset="-122"/>
              </a:rPr>
              <a:t>章。</a:t>
            </a:r>
          </a:p>
          <a:p>
            <a:pPr eaLnBrk="1" hangingPunct="1">
              <a:lnSpc>
                <a:spcPct val="100000"/>
              </a:lnSpc>
            </a:pPr>
            <a:endParaRPr lang="en-US"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97"/>
          <p:cNvSpPr>
            <a:spLocks noChangeArrowheads="1"/>
          </p:cNvSpPr>
          <p:nvPr/>
        </p:nvSpPr>
        <p:spPr bwMode="auto">
          <a:xfrm>
            <a:off x="755650" y="1520825"/>
            <a:ext cx="7416800" cy="52927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54275" name="Rectangle 2"/>
          <p:cNvSpPr>
            <a:spLocks noChangeArrowheads="1"/>
          </p:cNvSpPr>
          <p:nvPr/>
        </p:nvSpPr>
        <p:spPr bwMode="auto">
          <a:xfrm>
            <a:off x="0" y="446088"/>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6.4 </a:t>
            </a:r>
            <a:r>
              <a:rPr lang="zh-CN" altLang="en-US" sz="2800">
                <a:solidFill>
                  <a:srgbClr val="990000"/>
                </a:solidFill>
                <a:latin typeface="黑体" pitchFamily="2" charset="-122"/>
                <a:ea typeface="黑体" pitchFamily="2" charset="-122"/>
              </a:rPr>
              <a:t>指令的微操作序列</a:t>
            </a:r>
          </a:p>
        </p:txBody>
      </p:sp>
      <p:sp>
        <p:nvSpPr>
          <p:cNvPr id="54276" name="Text Box 5"/>
          <p:cNvSpPr txBox="1">
            <a:spLocks noChangeArrowheads="1"/>
          </p:cNvSpPr>
          <p:nvPr/>
        </p:nvSpPr>
        <p:spPr bwMode="auto">
          <a:xfrm>
            <a:off x="611188" y="981075"/>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en-US" altLang="zh-CN" dirty="0">
                <a:solidFill>
                  <a:srgbClr val="990000"/>
                </a:solidFill>
                <a:latin typeface="黑体" pitchFamily="2" charset="-122"/>
                <a:ea typeface="黑体" pitchFamily="2" charset="-122"/>
              </a:rPr>
              <a:t>6.4.1 </a:t>
            </a:r>
            <a:r>
              <a:rPr lang="zh-CN" altLang="en-US">
                <a:solidFill>
                  <a:srgbClr val="990000"/>
                </a:solidFill>
                <a:latin typeface="黑体" pitchFamily="2" charset="-122"/>
                <a:ea typeface="黑体" pitchFamily="2" charset="-122"/>
              </a:rPr>
              <a:t>模型机</a:t>
            </a:r>
            <a:endParaRPr lang="zh-CN" altLang="en-US">
              <a:latin typeface="黑体" pitchFamily="2" charset="-122"/>
              <a:ea typeface="黑体" pitchFamily="2" charset="-122"/>
            </a:endParaRPr>
          </a:p>
        </p:txBody>
      </p:sp>
      <p:grpSp>
        <p:nvGrpSpPr>
          <p:cNvPr id="54277" name="Group 996"/>
          <p:cNvGrpSpPr>
            <a:grpSpLocks/>
          </p:cNvGrpSpPr>
          <p:nvPr/>
        </p:nvGrpSpPr>
        <p:grpSpPr bwMode="auto">
          <a:xfrm>
            <a:off x="755650" y="1508125"/>
            <a:ext cx="7416800" cy="5264150"/>
            <a:chOff x="408" y="978"/>
            <a:chExt cx="4672" cy="3316"/>
          </a:xfrm>
        </p:grpSpPr>
        <p:sp>
          <p:nvSpPr>
            <p:cNvPr id="54279" name="Rectangle 997"/>
            <p:cNvSpPr>
              <a:spLocks noChangeArrowheads="1"/>
            </p:cNvSpPr>
            <p:nvPr/>
          </p:nvSpPr>
          <p:spPr bwMode="auto">
            <a:xfrm>
              <a:off x="408" y="2494"/>
              <a:ext cx="4672" cy="3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54280" name="Group 998"/>
            <p:cNvGrpSpPr>
              <a:grpSpLocks/>
            </p:cNvGrpSpPr>
            <p:nvPr/>
          </p:nvGrpSpPr>
          <p:grpSpPr bwMode="auto">
            <a:xfrm>
              <a:off x="430" y="978"/>
              <a:ext cx="4650" cy="3316"/>
              <a:chOff x="727" y="2032"/>
              <a:chExt cx="9240" cy="12586"/>
            </a:xfrm>
          </p:grpSpPr>
          <p:grpSp>
            <p:nvGrpSpPr>
              <p:cNvPr id="54281" name="Group 999"/>
              <p:cNvGrpSpPr>
                <a:grpSpLocks/>
              </p:cNvGrpSpPr>
              <p:nvPr/>
            </p:nvGrpSpPr>
            <p:grpSpPr bwMode="auto">
              <a:xfrm>
                <a:off x="1004" y="2089"/>
                <a:ext cx="8141" cy="12186"/>
                <a:chOff x="1040" y="1418"/>
                <a:chExt cx="8862" cy="13206"/>
              </a:xfrm>
            </p:grpSpPr>
            <p:sp>
              <p:nvSpPr>
                <p:cNvPr id="54475" name="Line 1000"/>
                <p:cNvSpPr>
                  <a:spLocks noChangeShapeType="1"/>
                </p:cNvSpPr>
                <p:nvPr/>
              </p:nvSpPr>
              <p:spPr bwMode="auto">
                <a:xfrm rot="5400000">
                  <a:off x="2006" y="8394"/>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76" name="Line 1001"/>
                <p:cNvSpPr>
                  <a:spLocks noChangeShapeType="1"/>
                </p:cNvSpPr>
                <p:nvPr/>
              </p:nvSpPr>
              <p:spPr bwMode="auto">
                <a:xfrm rot="16200000" flipH="1">
                  <a:off x="2006" y="7960"/>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77" name="Line 1002"/>
                <p:cNvSpPr>
                  <a:spLocks noChangeShapeType="1"/>
                </p:cNvSpPr>
                <p:nvPr/>
              </p:nvSpPr>
              <p:spPr bwMode="auto">
                <a:xfrm rot="16200000" flipH="1">
                  <a:off x="1922" y="9178"/>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4478" name="Group 1003"/>
                <p:cNvGrpSpPr>
                  <a:grpSpLocks/>
                </p:cNvGrpSpPr>
                <p:nvPr/>
              </p:nvGrpSpPr>
              <p:grpSpPr bwMode="auto">
                <a:xfrm>
                  <a:off x="1040" y="1418"/>
                  <a:ext cx="378" cy="13206"/>
                  <a:chOff x="1040" y="1542"/>
                  <a:chExt cx="378" cy="13082"/>
                </a:xfrm>
              </p:grpSpPr>
              <p:sp>
                <p:nvSpPr>
                  <p:cNvPr id="54523" name="Line 1004"/>
                  <p:cNvSpPr>
                    <a:spLocks noChangeShapeType="1"/>
                  </p:cNvSpPr>
                  <p:nvPr/>
                </p:nvSpPr>
                <p:spPr bwMode="auto">
                  <a:xfrm>
                    <a:off x="1040" y="1542"/>
                    <a:ext cx="0" cy="13082"/>
                  </a:xfrm>
                  <a:prstGeom prst="line">
                    <a:avLst/>
                  </a:prstGeom>
                  <a:noFill/>
                  <a:ln w="38100" cmpd="dbl">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24" name="Line 1005"/>
                  <p:cNvSpPr>
                    <a:spLocks noChangeShapeType="1"/>
                  </p:cNvSpPr>
                  <p:nvPr/>
                </p:nvSpPr>
                <p:spPr bwMode="auto">
                  <a:xfrm>
                    <a:off x="1418" y="1542"/>
                    <a:ext cx="0" cy="13082"/>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25" name="Line 1006"/>
                  <p:cNvSpPr>
                    <a:spLocks noChangeShapeType="1"/>
                  </p:cNvSpPr>
                  <p:nvPr/>
                </p:nvSpPr>
                <p:spPr bwMode="auto">
                  <a:xfrm>
                    <a:off x="1250" y="1542"/>
                    <a:ext cx="0" cy="13082"/>
                  </a:xfrm>
                  <a:prstGeom prst="line">
                    <a:avLst/>
                  </a:prstGeom>
                  <a:noFill/>
                  <a:ln w="38100" cmpd="dbl">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479" name="Freeform 1007"/>
                <p:cNvSpPr>
                  <a:spLocks/>
                </p:cNvSpPr>
                <p:nvPr/>
              </p:nvSpPr>
              <p:spPr bwMode="auto">
                <a:xfrm>
                  <a:off x="3770" y="6998"/>
                  <a:ext cx="6132" cy="5642"/>
                </a:xfrm>
                <a:custGeom>
                  <a:avLst/>
                  <a:gdLst>
                    <a:gd name="T0" fmla="*/ 0 w 5590"/>
                    <a:gd name="T1" fmla="*/ 6586 h 5580"/>
                    <a:gd name="T2" fmla="*/ 0 w 5590"/>
                    <a:gd name="T3" fmla="*/ 0 h 5580"/>
                    <a:gd name="T4" fmla="*/ 22387 w 5590"/>
                    <a:gd name="T5" fmla="*/ 0 h 5580"/>
                    <a:gd name="T6" fmla="*/ 22400 w 5590"/>
                    <a:gd name="T7" fmla="*/ 3459 h 5580"/>
                    <a:gd name="T8" fmla="*/ 0 60000 65536"/>
                    <a:gd name="T9" fmla="*/ 0 60000 65536"/>
                    <a:gd name="T10" fmla="*/ 0 60000 65536"/>
                    <a:gd name="T11" fmla="*/ 0 60000 65536"/>
                    <a:gd name="T12" fmla="*/ 0 w 5590"/>
                    <a:gd name="T13" fmla="*/ 0 h 5580"/>
                    <a:gd name="T14" fmla="*/ 5590 w 5590"/>
                    <a:gd name="T15" fmla="*/ 5580 h 5580"/>
                  </a:gdLst>
                  <a:ahLst/>
                  <a:cxnLst>
                    <a:cxn ang="T8">
                      <a:pos x="T0" y="T1"/>
                    </a:cxn>
                    <a:cxn ang="T9">
                      <a:pos x="T2" y="T3"/>
                    </a:cxn>
                    <a:cxn ang="T10">
                      <a:pos x="T4" y="T5"/>
                    </a:cxn>
                    <a:cxn ang="T11">
                      <a:pos x="T6" y="T7"/>
                    </a:cxn>
                  </a:cxnLst>
                  <a:rect l="T12" t="T13" r="T14" b="T15"/>
                  <a:pathLst>
                    <a:path w="5590" h="5580">
                      <a:moveTo>
                        <a:pt x="0" y="5580"/>
                      </a:moveTo>
                      <a:lnTo>
                        <a:pt x="0" y="0"/>
                      </a:lnTo>
                      <a:lnTo>
                        <a:pt x="5586" y="0"/>
                      </a:lnTo>
                      <a:lnTo>
                        <a:pt x="5590" y="2930"/>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480" name="Line 1008"/>
                <p:cNvSpPr>
                  <a:spLocks noChangeShapeType="1"/>
                </p:cNvSpPr>
                <p:nvPr/>
              </p:nvSpPr>
              <p:spPr bwMode="auto">
                <a:xfrm>
                  <a:off x="4736"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1" name="Line 1009"/>
                <p:cNvSpPr>
                  <a:spLocks noChangeShapeType="1"/>
                </p:cNvSpPr>
                <p:nvPr/>
              </p:nvSpPr>
              <p:spPr bwMode="auto">
                <a:xfrm>
                  <a:off x="6080"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2" name="Line 1010"/>
                <p:cNvSpPr>
                  <a:spLocks noChangeShapeType="1"/>
                </p:cNvSpPr>
                <p:nvPr/>
              </p:nvSpPr>
              <p:spPr bwMode="auto">
                <a:xfrm>
                  <a:off x="7508"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3" name="Line 1011"/>
                <p:cNvSpPr>
                  <a:spLocks noChangeShapeType="1"/>
                </p:cNvSpPr>
                <p:nvPr/>
              </p:nvSpPr>
              <p:spPr bwMode="auto">
                <a:xfrm>
                  <a:off x="8894"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4" name="Line 1012"/>
                <p:cNvSpPr>
                  <a:spLocks noChangeShapeType="1"/>
                </p:cNvSpPr>
                <p:nvPr/>
              </p:nvSpPr>
              <p:spPr bwMode="auto">
                <a:xfrm>
                  <a:off x="4736"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5" name="Line 1013"/>
                <p:cNvSpPr>
                  <a:spLocks noChangeShapeType="1"/>
                </p:cNvSpPr>
                <p:nvPr/>
              </p:nvSpPr>
              <p:spPr bwMode="auto">
                <a:xfrm>
                  <a:off x="6080"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6" name="Line 1014"/>
                <p:cNvSpPr>
                  <a:spLocks noChangeShapeType="1"/>
                </p:cNvSpPr>
                <p:nvPr/>
              </p:nvSpPr>
              <p:spPr bwMode="auto">
                <a:xfrm>
                  <a:off x="7508"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7" name="Line 1015"/>
                <p:cNvSpPr>
                  <a:spLocks noChangeShapeType="1"/>
                </p:cNvSpPr>
                <p:nvPr/>
              </p:nvSpPr>
              <p:spPr bwMode="auto">
                <a:xfrm>
                  <a:off x="8894"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8" name="Line 1016"/>
                <p:cNvSpPr>
                  <a:spLocks noChangeShapeType="1"/>
                </p:cNvSpPr>
                <p:nvPr/>
              </p:nvSpPr>
              <p:spPr bwMode="auto">
                <a:xfrm rot="5400000">
                  <a:off x="9125" y="8495"/>
                  <a:ext cx="0" cy="147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89" name="Line 1017"/>
                <p:cNvSpPr>
                  <a:spLocks noChangeShapeType="1"/>
                </p:cNvSpPr>
                <p:nvPr/>
              </p:nvSpPr>
              <p:spPr bwMode="auto">
                <a:xfrm rot="5400000">
                  <a:off x="3413" y="8315"/>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90" name="Line 1018"/>
                <p:cNvSpPr>
                  <a:spLocks noChangeShapeType="1"/>
                </p:cNvSpPr>
                <p:nvPr/>
              </p:nvSpPr>
              <p:spPr bwMode="auto">
                <a:xfrm rot="5400000">
                  <a:off x="4316" y="10730"/>
                  <a:ext cx="0" cy="109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91" name="Line 1019"/>
                <p:cNvSpPr>
                  <a:spLocks noChangeShapeType="1"/>
                </p:cNvSpPr>
                <p:nvPr/>
              </p:nvSpPr>
              <p:spPr bwMode="auto">
                <a:xfrm rot="5400000">
                  <a:off x="1985" y="3641"/>
                  <a:ext cx="0" cy="11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92" name="Line 1020"/>
                <p:cNvSpPr>
                  <a:spLocks noChangeShapeType="1"/>
                </p:cNvSpPr>
                <p:nvPr/>
              </p:nvSpPr>
              <p:spPr bwMode="auto">
                <a:xfrm rot="5400000">
                  <a:off x="6101" y="2301"/>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93" name="Line 1021"/>
                <p:cNvSpPr>
                  <a:spLocks noChangeShapeType="1"/>
                </p:cNvSpPr>
                <p:nvPr/>
              </p:nvSpPr>
              <p:spPr bwMode="auto">
                <a:xfrm rot="5400000">
                  <a:off x="2363" y="1589"/>
                  <a:ext cx="0" cy="189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94" name="Line 1022"/>
                <p:cNvSpPr>
                  <a:spLocks noChangeShapeType="1"/>
                </p:cNvSpPr>
                <p:nvPr/>
              </p:nvSpPr>
              <p:spPr bwMode="auto">
                <a:xfrm rot="16200000" flipH="1">
                  <a:off x="8600" y="8672"/>
                  <a:ext cx="0" cy="260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95" name="Line 1023"/>
                <p:cNvSpPr>
                  <a:spLocks noChangeShapeType="1"/>
                </p:cNvSpPr>
                <p:nvPr/>
              </p:nvSpPr>
              <p:spPr bwMode="auto">
                <a:xfrm rot="16200000" flipH="1">
                  <a:off x="7615" y="8913"/>
                  <a:ext cx="8" cy="64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96" name="Line 1024"/>
                <p:cNvSpPr>
                  <a:spLocks noChangeShapeType="1"/>
                </p:cNvSpPr>
                <p:nvPr/>
              </p:nvSpPr>
              <p:spPr bwMode="auto">
                <a:xfrm rot="16200000" flipH="1">
                  <a:off x="5723" y="8701"/>
                  <a:ext cx="0" cy="155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97" name="Line 1025"/>
                <p:cNvSpPr>
                  <a:spLocks noChangeShapeType="1"/>
                </p:cNvSpPr>
                <p:nvPr/>
              </p:nvSpPr>
              <p:spPr bwMode="auto">
                <a:xfrm rot="16200000" flipH="1">
                  <a:off x="4127" y="912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98" name="Line 1026"/>
                <p:cNvSpPr>
                  <a:spLocks noChangeShapeType="1"/>
                </p:cNvSpPr>
                <p:nvPr/>
              </p:nvSpPr>
              <p:spPr bwMode="auto">
                <a:xfrm rot="16200000" flipH="1">
                  <a:off x="3413" y="943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499" name="Line 1027"/>
                <p:cNvSpPr>
                  <a:spLocks noChangeShapeType="1"/>
                </p:cNvSpPr>
                <p:nvPr/>
              </p:nvSpPr>
              <p:spPr bwMode="auto">
                <a:xfrm rot="16200000" flipH="1">
                  <a:off x="1817" y="4423"/>
                  <a:ext cx="0" cy="155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0" name="Line 1028"/>
                <p:cNvSpPr>
                  <a:spLocks noChangeShapeType="1"/>
                </p:cNvSpPr>
                <p:nvPr/>
              </p:nvSpPr>
              <p:spPr bwMode="auto">
                <a:xfrm rot="5400000">
                  <a:off x="1922" y="4900"/>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1" name="Line 1029"/>
                <p:cNvSpPr>
                  <a:spLocks noChangeShapeType="1"/>
                </p:cNvSpPr>
                <p:nvPr/>
              </p:nvSpPr>
              <p:spPr bwMode="auto">
                <a:xfrm rot="16200000" flipH="1">
                  <a:off x="2174" y="718"/>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2" name="Line 1030"/>
                <p:cNvSpPr>
                  <a:spLocks noChangeShapeType="1"/>
                </p:cNvSpPr>
                <p:nvPr/>
              </p:nvSpPr>
              <p:spPr bwMode="auto">
                <a:xfrm rot="16200000" flipH="1">
                  <a:off x="2174" y="532"/>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3" name="Line 1031"/>
                <p:cNvSpPr>
                  <a:spLocks noChangeShapeType="1"/>
                </p:cNvSpPr>
                <p:nvPr/>
              </p:nvSpPr>
              <p:spPr bwMode="auto">
                <a:xfrm rot="5400000">
                  <a:off x="2174" y="904"/>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4" name="Line 1032"/>
                <p:cNvSpPr>
                  <a:spLocks noChangeShapeType="1"/>
                </p:cNvSpPr>
                <p:nvPr/>
              </p:nvSpPr>
              <p:spPr bwMode="auto">
                <a:xfrm rot="5400000">
                  <a:off x="2195" y="2395"/>
                  <a:ext cx="0" cy="18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5" name="Line 1033"/>
                <p:cNvSpPr>
                  <a:spLocks noChangeShapeType="1"/>
                </p:cNvSpPr>
                <p:nvPr/>
              </p:nvSpPr>
              <p:spPr bwMode="auto">
                <a:xfrm rot="16200000" flipH="1">
                  <a:off x="7928" y="11168"/>
                  <a:ext cx="0" cy="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6" name="Line 1034"/>
                <p:cNvSpPr>
                  <a:spLocks noChangeShapeType="1"/>
                </p:cNvSpPr>
                <p:nvPr/>
              </p:nvSpPr>
              <p:spPr bwMode="auto">
                <a:xfrm rot="5400000">
                  <a:off x="4316" y="12094"/>
                  <a:ext cx="0" cy="109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507" name="Freeform 1035"/>
                <p:cNvSpPr>
                  <a:spLocks/>
                </p:cNvSpPr>
                <p:nvPr/>
              </p:nvSpPr>
              <p:spPr bwMode="auto">
                <a:xfrm>
                  <a:off x="6248" y="9664"/>
                  <a:ext cx="252" cy="1426"/>
                </a:xfrm>
                <a:custGeom>
                  <a:avLst/>
                  <a:gdLst>
                    <a:gd name="T0" fmla="*/ 73601 w 168"/>
                    <a:gd name="T1" fmla="*/ 0 h 1426"/>
                    <a:gd name="T2" fmla="*/ 0 w 168"/>
                    <a:gd name="T3" fmla="*/ 0 h 1426"/>
                    <a:gd name="T4" fmla="*/ 0 w 168"/>
                    <a:gd name="T5" fmla="*/ 1426 h 1426"/>
                    <a:gd name="T6" fmla="*/ 0 60000 65536"/>
                    <a:gd name="T7" fmla="*/ 0 60000 65536"/>
                    <a:gd name="T8" fmla="*/ 0 60000 65536"/>
                    <a:gd name="T9" fmla="*/ 0 w 168"/>
                    <a:gd name="T10" fmla="*/ 0 h 1426"/>
                    <a:gd name="T11" fmla="*/ 168 w 168"/>
                    <a:gd name="T12" fmla="*/ 1426 h 1426"/>
                  </a:gdLst>
                  <a:ahLst/>
                  <a:cxnLst>
                    <a:cxn ang="T6">
                      <a:pos x="T0" y="T1"/>
                    </a:cxn>
                    <a:cxn ang="T7">
                      <a:pos x="T2" y="T3"/>
                    </a:cxn>
                    <a:cxn ang="T8">
                      <a:pos x="T4" y="T5"/>
                    </a:cxn>
                  </a:cxnLst>
                  <a:rect l="T9" t="T10" r="T11" b="T12"/>
                  <a:pathLst>
                    <a:path w="168" h="1426">
                      <a:moveTo>
                        <a:pt x="168" y="0"/>
                      </a:moveTo>
                      <a:lnTo>
                        <a:pt x="0" y="0"/>
                      </a:lnTo>
                      <a:lnTo>
                        <a:pt x="0" y="1426"/>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08" name="Line 1036"/>
                <p:cNvSpPr>
                  <a:spLocks noChangeShapeType="1"/>
                </p:cNvSpPr>
                <p:nvPr/>
              </p:nvSpPr>
              <p:spPr bwMode="auto">
                <a:xfrm>
                  <a:off x="4694" y="8300"/>
                  <a:ext cx="0" cy="68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509" name="Line 1037"/>
                <p:cNvSpPr>
                  <a:spLocks noChangeShapeType="1"/>
                </p:cNvSpPr>
                <p:nvPr/>
              </p:nvSpPr>
              <p:spPr bwMode="auto">
                <a:xfrm rot="5400000">
                  <a:off x="3455" y="10721"/>
                  <a:ext cx="0" cy="483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4510" name="Group 1038"/>
                <p:cNvGrpSpPr>
                  <a:grpSpLocks/>
                </p:cNvGrpSpPr>
                <p:nvPr/>
              </p:nvGrpSpPr>
              <p:grpSpPr bwMode="auto">
                <a:xfrm>
                  <a:off x="5996" y="11834"/>
                  <a:ext cx="336" cy="310"/>
                  <a:chOff x="5996" y="11834"/>
                  <a:chExt cx="336" cy="310"/>
                </a:xfrm>
              </p:grpSpPr>
              <p:sp>
                <p:nvSpPr>
                  <p:cNvPr id="54521" name="Line 1039"/>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522" name="Line 1040"/>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511" name="Group 1041"/>
                <p:cNvGrpSpPr>
                  <a:grpSpLocks/>
                </p:cNvGrpSpPr>
                <p:nvPr/>
              </p:nvGrpSpPr>
              <p:grpSpPr bwMode="auto">
                <a:xfrm>
                  <a:off x="6962" y="11834"/>
                  <a:ext cx="504" cy="310"/>
                  <a:chOff x="5996" y="11834"/>
                  <a:chExt cx="336" cy="310"/>
                </a:xfrm>
              </p:grpSpPr>
              <p:sp>
                <p:nvSpPr>
                  <p:cNvPr id="54519" name="Line 1042"/>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520" name="Line 1043"/>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512" name="Group 1044"/>
                <p:cNvGrpSpPr>
                  <a:grpSpLocks/>
                </p:cNvGrpSpPr>
                <p:nvPr/>
              </p:nvGrpSpPr>
              <p:grpSpPr bwMode="auto">
                <a:xfrm rot="-5400000">
                  <a:off x="5380" y="12336"/>
                  <a:ext cx="434" cy="546"/>
                  <a:chOff x="5996" y="11834"/>
                  <a:chExt cx="336" cy="310"/>
                </a:xfrm>
              </p:grpSpPr>
              <p:sp>
                <p:nvSpPr>
                  <p:cNvPr id="54517" name="Line 1045"/>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518" name="Line 1046"/>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4513" name="Freeform 1047"/>
                <p:cNvSpPr>
                  <a:spLocks/>
                </p:cNvSpPr>
                <p:nvPr/>
              </p:nvSpPr>
              <p:spPr bwMode="auto">
                <a:xfrm>
                  <a:off x="3770" y="10594"/>
                  <a:ext cx="2100" cy="682"/>
                </a:xfrm>
                <a:custGeom>
                  <a:avLst/>
                  <a:gdLst>
                    <a:gd name="T0" fmla="*/ 2100 w 2100"/>
                    <a:gd name="T1" fmla="*/ 682 h 682"/>
                    <a:gd name="T2" fmla="*/ 1722 w 2100"/>
                    <a:gd name="T3" fmla="*/ 682 h 682"/>
                    <a:gd name="T4" fmla="*/ 1722 w 2100"/>
                    <a:gd name="T5" fmla="*/ 0 h 682"/>
                    <a:gd name="T6" fmla="*/ 0 w 2100"/>
                    <a:gd name="T7" fmla="*/ 0 h 682"/>
                    <a:gd name="T8" fmla="*/ 0 60000 65536"/>
                    <a:gd name="T9" fmla="*/ 0 60000 65536"/>
                    <a:gd name="T10" fmla="*/ 0 60000 65536"/>
                    <a:gd name="T11" fmla="*/ 0 60000 65536"/>
                    <a:gd name="T12" fmla="*/ 0 w 2100"/>
                    <a:gd name="T13" fmla="*/ 0 h 682"/>
                    <a:gd name="T14" fmla="*/ 2100 w 2100"/>
                    <a:gd name="T15" fmla="*/ 682 h 682"/>
                  </a:gdLst>
                  <a:ahLst/>
                  <a:cxnLst>
                    <a:cxn ang="T8">
                      <a:pos x="T0" y="T1"/>
                    </a:cxn>
                    <a:cxn ang="T9">
                      <a:pos x="T2" y="T3"/>
                    </a:cxn>
                    <a:cxn ang="T10">
                      <a:pos x="T4" y="T5"/>
                    </a:cxn>
                    <a:cxn ang="T11">
                      <a:pos x="T6" y="T7"/>
                    </a:cxn>
                  </a:cxnLst>
                  <a:rect l="T12" t="T13" r="T14" b="T15"/>
                  <a:pathLst>
                    <a:path w="2100" h="682">
                      <a:moveTo>
                        <a:pt x="2100" y="682"/>
                      </a:moveTo>
                      <a:lnTo>
                        <a:pt x="1722" y="682"/>
                      </a:lnTo>
                      <a:lnTo>
                        <a:pt x="1722" y="0"/>
                      </a:lnTo>
                      <a:lnTo>
                        <a:pt x="0" y="0"/>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14" name="Text Box 1048"/>
                <p:cNvSpPr txBox="1">
                  <a:spLocks noChangeArrowheads="1"/>
                </p:cNvSpPr>
                <p:nvPr/>
              </p:nvSpPr>
              <p:spPr bwMode="auto">
                <a:xfrm>
                  <a:off x="5450" y="12392"/>
                  <a:ext cx="29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54515" name="Text Box 1049"/>
                <p:cNvSpPr txBox="1">
                  <a:spLocks noChangeArrowheads="1"/>
                </p:cNvSpPr>
                <p:nvPr/>
              </p:nvSpPr>
              <p:spPr bwMode="auto">
                <a:xfrm>
                  <a:off x="595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54516" name="Text Box 1050"/>
                <p:cNvSpPr txBox="1">
                  <a:spLocks noChangeArrowheads="1"/>
                </p:cNvSpPr>
                <p:nvPr/>
              </p:nvSpPr>
              <p:spPr bwMode="auto">
                <a:xfrm>
                  <a:off x="700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grpSp>
          <p:grpSp>
            <p:nvGrpSpPr>
              <p:cNvPr id="54282" name="Group 1051"/>
              <p:cNvGrpSpPr>
                <a:grpSpLocks/>
              </p:cNvGrpSpPr>
              <p:nvPr/>
            </p:nvGrpSpPr>
            <p:grpSpPr bwMode="auto">
              <a:xfrm>
                <a:off x="1004" y="5007"/>
                <a:ext cx="8527" cy="8696"/>
                <a:chOff x="1040" y="4580"/>
                <a:chExt cx="9282" cy="9424"/>
              </a:xfrm>
            </p:grpSpPr>
            <p:grpSp>
              <p:nvGrpSpPr>
                <p:cNvPr id="54394" name="Group 1052"/>
                <p:cNvGrpSpPr>
                  <a:grpSpLocks/>
                </p:cNvGrpSpPr>
                <p:nvPr/>
              </p:nvGrpSpPr>
              <p:grpSpPr bwMode="auto">
                <a:xfrm>
                  <a:off x="4946" y="5758"/>
                  <a:ext cx="168" cy="248"/>
                  <a:chOff x="4316" y="5882"/>
                  <a:chExt cx="168" cy="310"/>
                </a:xfrm>
              </p:grpSpPr>
              <p:sp>
                <p:nvSpPr>
                  <p:cNvPr id="54473" name="Line 105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74" name="Line 105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395" name="Line 1055"/>
                <p:cNvSpPr>
                  <a:spLocks noChangeShapeType="1"/>
                </p:cNvSpPr>
                <p:nvPr/>
              </p:nvSpPr>
              <p:spPr bwMode="auto">
                <a:xfrm>
                  <a:off x="5702" y="1164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396" name="Group 1056"/>
                <p:cNvGrpSpPr>
                  <a:grpSpLocks/>
                </p:cNvGrpSpPr>
                <p:nvPr/>
              </p:nvGrpSpPr>
              <p:grpSpPr bwMode="auto">
                <a:xfrm>
                  <a:off x="6332" y="5944"/>
                  <a:ext cx="168" cy="310"/>
                  <a:chOff x="4316" y="5882"/>
                  <a:chExt cx="168" cy="310"/>
                </a:xfrm>
              </p:grpSpPr>
              <p:sp>
                <p:nvSpPr>
                  <p:cNvPr id="54471" name="Line 1057"/>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72" name="Line 1058"/>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397" name="Group 1059"/>
                <p:cNvGrpSpPr>
                  <a:grpSpLocks/>
                </p:cNvGrpSpPr>
                <p:nvPr/>
              </p:nvGrpSpPr>
              <p:grpSpPr bwMode="auto">
                <a:xfrm rot="-5400000">
                  <a:off x="8067" y="8539"/>
                  <a:ext cx="168" cy="310"/>
                  <a:chOff x="4316" y="5882"/>
                  <a:chExt cx="168" cy="310"/>
                </a:xfrm>
              </p:grpSpPr>
              <p:sp>
                <p:nvSpPr>
                  <p:cNvPr id="54469" name="Line 106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70" name="Line 106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398" name="Group 1062"/>
                <p:cNvGrpSpPr>
                  <a:grpSpLocks/>
                </p:cNvGrpSpPr>
                <p:nvPr/>
              </p:nvGrpSpPr>
              <p:grpSpPr bwMode="auto">
                <a:xfrm rot="-5400000">
                  <a:off x="8083" y="9611"/>
                  <a:ext cx="168" cy="310"/>
                  <a:chOff x="4316" y="5882"/>
                  <a:chExt cx="168" cy="310"/>
                </a:xfrm>
              </p:grpSpPr>
              <p:sp>
                <p:nvSpPr>
                  <p:cNvPr id="54467" name="Line 106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68" name="Line 106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399" name="Group 1065"/>
                <p:cNvGrpSpPr>
                  <a:grpSpLocks/>
                </p:cNvGrpSpPr>
                <p:nvPr/>
              </p:nvGrpSpPr>
              <p:grpSpPr bwMode="auto">
                <a:xfrm rot="-5400000">
                  <a:off x="4623" y="8725"/>
                  <a:ext cx="168" cy="310"/>
                  <a:chOff x="4316" y="5882"/>
                  <a:chExt cx="168" cy="310"/>
                </a:xfrm>
              </p:grpSpPr>
              <p:sp>
                <p:nvSpPr>
                  <p:cNvPr id="54465" name="Line 106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66" name="Line 106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00" name="Group 1068"/>
                <p:cNvGrpSpPr>
                  <a:grpSpLocks/>
                </p:cNvGrpSpPr>
                <p:nvPr/>
              </p:nvGrpSpPr>
              <p:grpSpPr bwMode="auto">
                <a:xfrm>
                  <a:off x="4694" y="10904"/>
                  <a:ext cx="168" cy="186"/>
                  <a:chOff x="4316" y="5882"/>
                  <a:chExt cx="168" cy="310"/>
                </a:xfrm>
              </p:grpSpPr>
              <p:sp>
                <p:nvSpPr>
                  <p:cNvPr id="54463" name="Line 106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64" name="Line 107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01" name="Group 1071"/>
                <p:cNvGrpSpPr>
                  <a:grpSpLocks/>
                </p:cNvGrpSpPr>
                <p:nvPr/>
              </p:nvGrpSpPr>
              <p:grpSpPr bwMode="auto">
                <a:xfrm>
                  <a:off x="4694" y="11462"/>
                  <a:ext cx="168" cy="186"/>
                  <a:chOff x="4316" y="5882"/>
                  <a:chExt cx="168" cy="310"/>
                </a:xfrm>
              </p:grpSpPr>
              <p:sp>
                <p:nvSpPr>
                  <p:cNvPr id="54461" name="Line 1072"/>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62" name="Line 1073"/>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402" name="Line 1074"/>
                <p:cNvSpPr>
                  <a:spLocks noChangeShapeType="1"/>
                </p:cNvSpPr>
                <p:nvPr/>
              </p:nvSpPr>
              <p:spPr bwMode="auto">
                <a:xfrm>
                  <a:off x="2090" y="8300"/>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03" name="Line 1075"/>
                <p:cNvSpPr>
                  <a:spLocks noChangeShapeType="1"/>
                </p:cNvSpPr>
                <p:nvPr/>
              </p:nvSpPr>
              <p:spPr bwMode="auto">
                <a:xfrm>
                  <a:off x="2090" y="9044"/>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04" name="Line 1076"/>
                <p:cNvSpPr>
                  <a:spLocks noChangeShapeType="1"/>
                </p:cNvSpPr>
                <p:nvPr/>
              </p:nvSpPr>
              <p:spPr bwMode="auto">
                <a:xfrm>
                  <a:off x="2090" y="9912"/>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05" name="Line 1077"/>
                <p:cNvSpPr>
                  <a:spLocks noChangeShapeType="1"/>
                </p:cNvSpPr>
                <p:nvPr/>
              </p:nvSpPr>
              <p:spPr bwMode="auto">
                <a:xfrm>
                  <a:off x="4694" y="123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06" name="Line 1078"/>
                <p:cNvSpPr>
                  <a:spLocks noChangeShapeType="1"/>
                </p:cNvSpPr>
                <p:nvPr/>
              </p:nvSpPr>
              <p:spPr bwMode="auto">
                <a:xfrm rot="-5400000">
                  <a:off x="5912" y="1098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407" name="Group 1079"/>
                <p:cNvGrpSpPr>
                  <a:grpSpLocks/>
                </p:cNvGrpSpPr>
                <p:nvPr/>
              </p:nvGrpSpPr>
              <p:grpSpPr bwMode="auto">
                <a:xfrm rot="-5400000">
                  <a:off x="4639" y="9779"/>
                  <a:ext cx="168" cy="310"/>
                  <a:chOff x="4316" y="5882"/>
                  <a:chExt cx="168" cy="310"/>
                </a:xfrm>
              </p:grpSpPr>
              <p:sp>
                <p:nvSpPr>
                  <p:cNvPr id="54459" name="Line 108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60" name="Line 108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408" name="Line 1082"/>
                <p:cNvSpPr>
                  <a:spLocks noChangeShapeType="1"/>
                </p:cNvSpPr>
                <p:nvPr/>
              </p:nvSpPr>
              <p:spPr bwMode="auto">
                <a:xfrm>
                  <a:off x="4946" y="904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409" name="Group 1083"/>
                <p:cNvGrpSpPr>
                  <a:grpSpLocks/>
                </p:cNvGrpSpPr>
                <p:nvPr/>
              </p:nvGrpSpPr>
              <p:grpSpPr bwMode="auto">
                <a:xfrm>
                  <a:off x="8390" y="8982"/>
                  <a:ext cx="168" cy="496"/>
                  <a:chOff x="4316" y="5882"/>
                  <a:chExt cx="168" cy="310"/>
                </a:xfrm>
              </p:grpSpPr>
              <p:sp>
                <p:nvSpPr>
                  <p:cNvPr id="54457" name="Line 1084"/>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58" name="Line 1085"/>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410" name="Line 1086"/>
                <p:cNvSpPr>
                  <a:spLocks noChangeShapeType="1"/>
                </p:cNvSpPr>
                <p:nvPr/>
              </p:nvSpPr>
              <p:spPr bwMode="auto">
                <a:xfrm rot="-5400000">
                  <a:off x="10238" y="666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11" name="Line 1087"/>
                <p:cNvSpPr>
                  <a:spLocks noChangeShapeType="1"/>
                </p:cNvSpPr>
                <p:nvPr/>
              </p:nvSpPr>
              <p:spPr bwMode="auto">
                <a:xfrm>
                  <a:off x="4946" y="92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12" name="Line 1088"/>
                <p:cNvSpPr>
                  <a:spLocks noChangeShapeType="1"/>
                </p:cNvSpPr>
                <p:nvPr/>
              </p:nvSpPr>
              <p:spPr bwMode="auto">
                <a:xfrm rot="-5400000">
                  <a:off x="6575" y="10005"/>
                  <a:ext cx="1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13" name="Line 1089"/>
                <p:cNvSpPr>
                  <a:spLocks noChangeShapeType="1"/>
                </p:cNvSpPr>
                <p:nvPr/>
              </p:nvSpPr>
              <p:spPr bwMode="auto">
                <a:xfrm rot="-5400000">
                  <a:off x="6670" y="10098"/>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14" name="Line 1090"/>
                <p:cNvSpPr>
                  <a:spLocks noChangeShapeType="1"/>
                </p:cNvSpPr>
                <p:nvPr/>
              </p:nvSpPr>
              <p:spPr bwMode="auto">
                <a:xfrm rot="-5400000">
                  <a:off x="6964" y="10222"/>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15" name="Line 1091"/>
                <p:cNvSpPr>
                  <a:spLocks noChangeShapeType="1"/>
                </p:cNvSpPr>
                <p:nvPr/>
              </p:nvSpPr>
              <p:spPr bwMode="auto">
                <a:xfrm>
                  <a:off x="7763" y="12330"/>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16" name="Line 1092"/>
                <p:cNvSpPr>
                  <a:spLocks noChangeShapeType="1"/>
                </p:cNvSpPr>
                <p:nvPr/>
              </p:nvSpPr>
              <p:spPr bwMode="auto">
                <a:xfrm>
                  <a:off x="7760" y="13074"/>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17" name="Line 1093"/>
                <p:cNvSpPr>
                  <a:spLocks noChangeShapeType="1"/>
                </p:cNvSpPr>
                <p:nvPr/>
              </p:nvSpPr>
              <p:spPr bwMode="auto">
                <a:xfrm rot="5400000">
                  <a:off x="7319" y="13348"/>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18" name="Line 1094"/>
                <p:cNvSpPr>
                  <a:spLocks noChangeShapeType="1"/>
                </p:cNvSpPr>
                <p:nvPr/>
              </p:nvSpPr>
              <p:spPr bwMode="auto">
                <a:xfrm rot="5400000">
                  <a:off x="6017"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4419" name="Group 1095"/>
                <p:cNvGrpSpPr>
                  <a:grpSpLocks/>
                </p:cNvGrpSpPr>
                <p:nvPr/>
              </p:nvGrpSpPr>
              <p:grpSpPr bwMode="auto">
                <a:xfrm>
                  <a:off x="3056" y="8362"/>
                  <a:ext cx="210" cy="558"/>
                  <a:chOff x="4316" y="5882"/>
                  <a:chExt cx="168" cy="310"/>
                </a:xfrm>
              </p:grpSpPr>
              <p:sp>
                <p:nvSpPr>
                  <p:cNvPr id="54455" name="Line 109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56" name="Line 109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420" name="Line 1098"/>
                <p:cNvSpPr>
                  <a:spLocks noChangeShapeType="1"/>
                </p:cNvSpPr>
                <p:nvPr/>
              </p:nvSpPr>
              <p:spPr bwMode="auto">
                <a:xfrm>
                  <a:off x="3056" y="997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21" name="Line 1099"/>
                <p:cNvSpPr>
                  <a:spLocks noChangeShapeType="1"/>
                </p:cNvSpPr>
                <p:nvPr/>
              </p:nvSpPr>
              <p:spPr bwMode="auto">
                <a:xfrm>
                  <a:off x="1040" y="458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22" name="Line 1100"/>
                <p:cNvSpPr>
                  <a:spLocks noChangeShapeType="1"/>
                </p:cNvSpPr>
                <p:nvPr/>
              </p:nvSpPr>
              <p:spPr bwMode="auto">
                <a:xfrm>
                  <a:off x="1040" y="489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23" name="AutoShape 1101"/>
                <p:cNvSpPr>
                  <a:spLocks/>
                </p:cNvSpPr>
                <p:nvPr/>
              </p:nvSpPr>
              <p:spPr bwMode="auto">
                <a:xfrm>
                  <a:off x="8180" y="12330"/>
                  <a:ext cx="126" cy="744"/>
                </a:xfrm>
                <a:prstGeom prst="rightBrace">
                  <a:avLst>
                    <a:gd name="adj1" fmla="val 4920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54424" name="AutoShape 1102"/>
                <p:cNvSpPr>
                  <a:spLocks/>
                </p:cNvSpPr>
                <p:nvPr/>
              </p:nvSpPr>
              <p:spPr bwMode="auto">
                <a:xfrm rot="5400000">
                  <a:off x="6722" y="13012"/>
                  <a:ext cx="186" cy="1302"/>
                </a:xfrm>
                <a:prstGeom prst="rightBrace">
                  <a:avLst>
                    <a:gd name="adj1" fmla="val 5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54425" name="Freeform 1103"/>
                <p:cNvSpPr>
                  <a:spLocks/>
                </p:cNvSpPr>
                <p:nvPr/>
              </p:nvSpPr>
              <p:spPr bwMode="auto">
                <a:xfrm>
                  <a:off x="1040" y="13818"/>
                  <a:ext cx="5796" cy="186"/>
                </a:xfrm>
                <a:custGeom>
                  <a:avLst/>
                  <a:gdLst>
                    <a:gd name="T0" fmla="*/ 5796 w 5796"/>
                    <a:gd name="T1" fmla="*/ 0 h 248"/>
                    <a:gd name="T2" fmla="*/ 5796 w 5796"/>
                    <a:gd name="T3" fmla="*/ 4 h 248"/>
                    <a:gd name="T4" fmla="*/ 0 w 5796"/>
                    <a:gd name="T5" fmla="*/ 4 h 248"/>
                    <a:gd name="T6" fmla="*/ 0 60000 65536"/>
                    <a:gd name="T7" fmla="*/ 0 60000 65536"/>
                    <a:gd name="T8" fmla="*/ 0 60000 65536"/>
                    <a:gd name="T9" fmla="*/ 0 w 5796"/>
                    <a:gd name="T10" fmla="*/ 0 h 248"/>
                    <a:gd name="T11" fmla="*/ 5796 w 5796"/>
                    <a:gd name="T12" fmla="*/ 248 h 248"/>
                  </a:gdLst>
                  <a:ahLst/>
                  <a:cxnLst>
                    <a:cxn ang="T6">
                      <a:pos x="T0" y="T1"/>
                    </a:cxn>
                    <a:cxn ang="T7">
                      <a:pos x="T2" y="T3"/>
                    </a:cxn>
                    <a:cxn ang="T8">
                      <a:pos x="T4" y="T5"/>
                    </a:cxn>
                  </a:cxnLst>
                  <a:rect l="T9" t="T10" r="T11" b="T12"/>
                  <a:pathLst>
                    <a:path w="5796" h="248">
                      <a:moveTo>
                        <a:pt x="5796" y="0"/>
                      </a:moveTo>
                      <a:lnTo>
                        <a:pt x="5796" y="248"/>
                      </a:lnTo>
                      <a:lnTo>
                        <a:pt x="0" y="24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4426" name="Group 1104"/>
                <p:cNvGrpSpPr>
                  <a:grpSpLocks/>
                </p:cNvGrpSpPr>
                <p:nvPr/>
              </p:nvGrpSpPr>
              <p:grpSpPr bwMode="auto">
                <a:xfrm>
                  <a:off x="4946" y="6254"/>
                  <a:ext cx="168" cy="248"/>
                  <a:chOff x="4316" y="5882"/>
                  <a:chExt cx="168" cy="310"/>
                </a:xfrm>
              </p:grpSpPr>
              <p:sp>
                <p:nvSpPr>
                  <p:cNvPr id="54453" name="Line 110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54" name="Line 110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27" name="Group 1107"/>
                <p:cNvGrpSpPr>
                  <a:grpSpLocks/>
                </p:cNvGrpSpPr>
                <p:nvPr/>
              </p:nvGrpSpPr>
              <p:grpSpPr bwMode="auto">
                <a:xfrm>
                  <a:off x="7718" y="5758"/>
                  <a:ext cx="168" cy="744"/>
                  <a:chOff x="7760" y="5758"/>
                  <a:chExt cx="168" cy="744"/>
                </a:xfrm>
              </p:grpSpPr>
              <p:sp>
                <p:nvSpPr>
                  <p:cNvPr id="54449" name="Line 1108"/>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50" name="Line 1109"/>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51" name="Line 1110"/>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52" name="Line 1111"/>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28" name="Group 1112"/>
                <p:cNvGrpSpPr>
                  <a:grpSpLocks/>
                </p:cNvGrpSpPr>
                <p:nvPr/>
              </p:nvGrpSpPr>
              <p:grpSpPr bwMode="auto">
                <a:xfrm>
                  <a:off x="9104" y="5758"/>
                  <a:ext cx="168" cy="744"/>
                  <a:chOff x="7760" y="5758"/>
                  <a:chExt cx="168" cy="744"/>
                </a:xfrm>
              </p:grpSpPr>
              <p:sp>
                <p:nvSpPr>
                  <p:cNvPr id="54445" name="Line 1113"/>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46" name="Line 1114"/>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47" name="Line 1115"/>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48" name="Line 1116"/>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29" name="Group 1117"/>
                <p:cNvGrpSpPr>
                  <a:grpSpLocks/>
                </p:cNvGrpSpPr>
                <p:nvPr/>
              </p:nvGrpSpPr>
              <p:grpSpPr bwMode="auto">
                <a:xfrm>
                  <a:off x="4946" y="7618"/>
                  <a:ext cx="168" cy="310"/>
                  <a:chOff x="4316" y="5882"/>
                  <a:chExt cx="168" cy="310"/>
                </a:xfrm>
              </p:grpSpPr>
              <p:sp>
                <p:nvSpPr>
                  <p:cNvPr id="54443" name="Line 111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44" name="Line 111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30" name="Group 1120"/>
                <p:cNvGrpSpPr>
                  <a:grpSpLocks/>
                </p:cNvGrpSpPr>
                <p:nvPr/>
              </p:nvGrpSpPr>
              <p:grpSpPr bwMode="auto">
                <a:xfrm>
                  <a:off x="6332" y="7618"/>
                  <a:ext cx="168" cy="310"/>
                  <a:chOff x="4316" y="5882"/>
                  <a:chExt cx="168" cy="310"/>
                </a:xfrm>
              </p:grpSpPr>
              <p:sp>
                <p:nvSpPr>
                  <p:cNvPr id="54441" name="Line 112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42" name="Line 112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431" name="Group 1123"/>
                <p:cNvGrpSpPr>
                  <a:grpSpLocks/>
                </p:cNvGrpSpPr>
                <p:nvPr/>
              </p:nvGrpSpPr>
              <p:grpSpPr bwMode="auto">
                <a:xfrm>
                  <a:off x="9104" y="7618"/>
                  <a:ext cx="168" cy="310"/>
                  <a:chOff x="4316" y="5882"/>
                  <a:chExt cx="168" cy="310"/>
                </a:xfrm>
              </p:grpSpPr>
              <p:sp>
                <p:nvSpPr>
                  <p:cNvPr id="54439" name="Line 1124"/>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40" name="Line 1125"/>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432" name="Line 1126"/>
                <p:cNvSpPr>
                  <a:spLocks noChangeShapeType="1"/>
                </p:cNvSpPr>
                <p:nvPr/>
              </p:nvSpPr>
              <p:spPr bwMode="auto">
                <a:xfrm>
                  <a:off x="7718" y="761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33" name="Line 1127"/>
                <p:cNvSpPr>
                  <a:spLocks noChangeShapeType="1"/>
                </p:cNvSpPr>
                <p:nvPr/>
              </p:nvSpPr>
              <p:spPr bwMode="auto">
                <a:xfrm>
                  <a:off x="7718" y="792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34" name="Line 1128"/>
                <p:cNvSpPr>
                  <a:spLocks noChangeShapeType="1"/>
                </p:cNvSpPr>
                <p:nvPr/>
              </p:nvSpPr>
              <p:spPr bwMode="auto">
                <a:xfrm>
                  <a:off x="7718" y="817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35" name="Line 1129"/>
                <p:cNvSpPr>
                  <a:spLocks noChangeShapeType="1"/>
                </p:cNvSpPr>
                <p:nvPr/>
              </p:nvSpPr>
              <p:spPr bwMode="auto">
                <a:xfrm>
                  <a:off x="4946" y="972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36" name="Line 1130"/>
                <p:cNvSpPr>
                  <a:spLocks noChangeShapeType="1"/>
                </p:cNvSpPr>
                <p:nvPr/>
              </p:nvSpPr>
              <p:spPr bwMode="auto">
                <a:xfrm rot="-5400000">
                  <a:off x="10238" y="728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37" name="Line 1131"/>
                <p:cNvSpPr>
                  <a:spLocks noChangeShapeType="1"/>
                </p:cNvSpPr>
                <p:nvPr/>
              </p:nvSpPr>
              <p:spPr bwMode="auto">
                <a:xfrm>
                  <a:off x="7760" y="12516"/>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38" name="Line 1132"/>
                <p:cNvSpPr>
                  <a:spLocks noChangeShapeType="1"/>
                </p:cNvSpPr>
                <p:nvPr/>
              </p:nvSpPr>
              <p:spPr bwMode="auto">
                <a:xfrm rot="5400000">
                  <a:off x="6185"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283" name="Group 1133"/>
              <p:cNvGrpSpPr>
                <a:grpSpLocks/>
              </p:cNvGrpSpPr>
              <p:nvPr/>
            </p:nvGrpSpPr>
            <p:grpSpPr bwMode="auto">
              <a:xfrm>
                <a:off x="1874" y="2146"/>
                <a:ext cx="7948" cy="10813"/>
                <a:chOff x="1964" y="1480"/>
                <a:chExt cx="8652" cy="11718"/>
              </a:xfrm>
            </p:grpSpPr>
            <p:sp>
              <p:nvSpPr>
                <p:cNvPr id="54361" name="Rectangle 1134"/>
                <p:cNvSpPr>
                  <a:spLocks noChangeArrowheads="1"/>
                </p:cNvSpPr>
                <p:nvPr/>
              </p:nvSpPr>
              <p:spPr bwMode="auto">
                <a:xfrm>
                  <a:off x="3140" y="1480"/>
                  <a:ext cx="2604" cy="2232"/>
                </a:xfrm>
                <a:prstGeom prst="rect">
                  <a:avLst/>
                </a:prstGeom>
                <a:solidFill>
                  <a:srgbClr val="FFFF99"/>
                </a:solidFill>
                <a:ln w="19050">
                  <a:solidFill>
                    <a:srgbClr val="000000"/>
                  </a:solidFill>
                  <a:miter lim="800000"/>
                  <a:headEnd/>
                  <a:tailEnd/>
                </a:ln>
              </p:spPr>
              <p:txBody>
                <a:bodyPr/>
                <a:lstStyle/>
                <a:p>
                  <a:pPr>
                    <a:spcBef>
                      <a:spcPct val="0"/>
                    </a:spcBef>
                  </a:pPr>
                  <a:endParaRPr lang="zh-CN" altLang="en-US" sz="1000">
                    <a:latin typeface="Times New Roman" pitchFamily="18" charset="0"/>
                    <a:ea typeface="黑体" pitchFamily="2" charset="-122"/>
                  </a:endParaRPr>
                </a:p>
              </p:txBody>
            </p:sp>
            <p:sp>
              <p:nvSpPr>
                <p:cNvPr id="54362" name="Text Box 1135"/>
                <p:cNvSpPr txBox="1">
                  <a:spLocks noChangeArrowheads="1"/>
                </p:cNvSpPr>
                <p:nvPr/>
              </p:nvSpPr>
              <p:spPr bwMode="auto">
                <a:xfrm>
                  <a:off x="6458" y="2472"/>
                  <a:ext cx="1049"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设备</a:t>
                  </a:r>
                </a:p>
              </p:txBody>
            </p:sp>
            <p:sp>
              <p:nvSpPr>
                <p:cNvPr id="54363" name="Text Box 1136"/>
                <p:cNvSpPr txBox="1">
                  <a:spLocks noChangeArrowheads="1"/>
                </p:cNvSpPr>
                <p:nvPr/>
              </p:nvSpPr>
              <p:spPr bwMode="auto">
                <a:xfrm>
                  <a:off x="3311" y="1604"/>
                  <a:ext cx="1049" cy="437"/>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zh-CN" altLang="en-US" sz="1000">
                      <a:latin typeface="Times New Roman" pitchFamily="18" charset="0"/>
                      <a:ea typeface="黑体" pitchFamily="2" charset="-122"/>
                    </a:rPr>
                    <a:t>控制逻辑</a:t>
                  </a:r>
                </a:p>
              </p:txBody>
            </p:sp>
            <p:sp>
              <p:nvSpPr>
                <p:cNvPr id="54364" name="Text Box 1137"/>
                <p:cNvSpPr txBox="1">
                  <a:spLocks noChangeArrowheads="1"/>
                </p:cNvSpPr>
                <p:nvPr/>
              </p:nvSpPr>
              <p:spPr bwMode="auto">
                <a:xfrm>
                  <a:off x="3308" y="3154"/>
                  <a:ext cx="1050" cy="43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zh-CN" altLang="en-US" sz="1000">
                      <a:latin typeface="Times New Roman" pitchFamily="18" charset="0"/>
                      <a:ea typeface="黑体" pitchFamily="2" charset="-122"/>
                    </a:rPr>
                    <a:t>地址识别</a:t>
                  </a:r>
                </a:p>
              </p:txBody>
            </p:sp>
            <p:sp>
              <p:nvSpPr>
                <p:cNvPr id="54365" name="Text Box 1138"/>
                <p:cNvSpPr txBox="1">
                  <a:spLocks noChangeArrowheads="1"/>
                </p:cNvSpPr>
                <p:nvPr/>
              </p:nvSpPr>
              <p:spPr bwMode="auto">
                <a:xfrm>
                  <a:off x="3308" y="2162"/>
                  <a:ext cx="1722" cy="868"/>
                </a:xfrm>
                <a:prstGeom prst="rect">
                  <a:avLst/>
                </a:prstGeom>
                <a:solidFill>
                  <a:srgbClr val="FFFF99"/>
                </a:solidFill>
                <a:ln w="19050" algn="ctr">
                  <a:solidFill>
                    <a:srgbClr val="000000"/>
                  </a:solidFill>
                  <a:miter lim="800000"/>
                  <a:headEnd/>
                  <a:tailEnd/>
                </a:ln>
              </p:spPr>
              <p:txBody>
                <a:bodyPr lIns="36000" tIns="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zh-CN" altLang="en-US" sz="1000">
                      <a:latin typeface="Times New Roman" pitchFamily="18" charset="0"/>
                      <a:ea typeface="黑体" pitchFamily="2" charset="-122"/>
                    </a:rPr>
                    <a:t>中断控制逻辑</a:t>
                  </a:r>
                </a:p>
                <a:p>
                  <a:pPr algn="just" eaLnBrk="1" hangingPunct="1">
                    <a:lnSpc>
                      <a:spcPct val="80000"/>
                    </a:lnSpc>
                    <a:spcBef>
                      <a:spcPct val="0"/>
                    </a:spcBef>
                  </a:pPr>
                  <a:r>
                    <a:rPr lang="zh-CN" altLang="en-US" sz="1000">
                      <a:latin typeface="Times New Roman" pitchFamily="18" charset="0"/>
                      <a:ea typeface="黑体" pitchFamily="2" charset="-122"/>
                    </a:rPr>
                    <a:t>命令</a:t>
                  </a:r>
                  <a:r>
                    <a:rPr lang="en-US" altLang="zh-CN" sz="1000" dirty="0">
                      <a:latin typeface="Times New Roman" pitchFamily="18" charset="0"/>
                      <a:ea typeface="黑体" pitchFamily="2" charset="-122"/>
                    </a:rPr>
                    <a:t>/</a:t>
                  </a:r>
                  <a:r>
                    <a:rPr lang="zh-CN" altLang="en-US" sz="1000">
                      <a:latin typeface="Times New Roman" pitchFamily="18" charset="0"/>
                      <a:ea typeface="黑体" pitchFamily="2" charset="-122"/>
                    </a:rPr>
                    <a:t>状态寄存器</a:t>
                  </a:r>
                </a:p>
                <a:p>
                  <a:pPr algn="just" eaLnBrk="1" hangingPunct="1">
                    <a:lnSpc>
                      <a:spcPct val="80000"/>
                    </a:lnSpc>
                    <a:spcBef>
                      <a:spcPct val="0"/>
                    </a:spcBef>
                  </a:pPr>
                  <a:r>
                    <a:rPr lang="zh-CN" altLang="en-US" sz="1000">
                      <a:latin typeface="Times New Roman" pitchFamily="18" charset="0"/>
                      <a:ea typeface="黑体" pitchFamily="2" charset="-122"/>
                    </a:rPr>
                    <a:t>数据寄存器</a:t>
                  </a:r>
                </a:p>
              </p:txBody>
            </p:sp>
            <p:sp>
              <p:nvSpPr>
                <p:cNvPr id="54366" name="Text Box 1139"/>
                <p:cNvSpPr txBox="1">
                  <a:spLocks noChangeArrowheads="1"/>
                </p:cNvSpPr>
                <p:nvPr/>
              </p:nvSpPr>
              <p:spPr bwMode="auto">
                <a:xfrm>
                  <a:off x="4484"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SP</a:t>
                  </a:r>
                </a:p>
              </p:txBody>
            </p:sp>
            <p:sp>
              <p:nvSpPr>
                <p:cNvPr id="54367" name="Text Box 1140"/>
                <p:cNvSpPr txBox="1">
                  <a:spLocks noChangeArrowheads="1"/>
                </p:cNvSpPr>
                <p:nvPr/>
              </p:nvSpPr>
              <p:spPr bwMode="auto">
                <a:xfrm>
                  <a:off x="5870"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BP</a:t>
                  </a:r>
                </a:p>
              </p:txBody>
            </p:sp>
            <p:sp>
              <p:nvSpPr>
                <p:cNvPr id="54368" name="Text Box 1141"/>
                <p:cNvSpPr txBox="1">
                  <a:spLocks noChangeArrowheads="1"/>
                </p:cNvSpPr>
                <p:nvPr/>
              </p:nvSpPr>
              <p:spPr bwMode="auto">
                <a:xfrm>
                  <a:off x="7256"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DI</a:t>
                  </a:r>
                </a:p>
              </p:txBody>
            </p:sp>
            <p:sp>
              <p:nvSpPr>
                <p:cNvPr id="54369" name="Text Box 1142"/>
                <p:cNvSpPr txBox="1">
                  <a:spLocks noChangeArrowheads="1"/>
                </p:cNvSpPr>
                <p:nvPr/>
              </p:nvSpPr>
              <p:spPr bwMode="auto">
                <a:xfrm>
                  <a:off x="8642"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SI</a:t>
                  </a:r>
                </a:p>
              </p:txBody>
            </p:sp>
            <p:sp>
              <p:nvSpPr>
                <p:cNvPr id="54370" name="Text Box 1143"/>
                <p:cNvSpPr txBox="1">
                  <a:spLocks noChangeArrowheads="1"/>
                </p:cNvSpPr>
                <p:nvPr/>
              </p:nvSpPr>
              <p:spPr bwMode="auto">
                <a:xfrm>
                  <a:off x="4484"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AX</a:t>
                  </a:r>
                </a:p>
              </p:txBody>
            </p:sp>
            <p:sp>
              <p:nvSpPr>
                <p:cNvPr id="54371" name="Text Box 1144"/>
                <p:cNvSpPr txBox="1">
                  <a:spLocks noChangeArrowheads="1"/>
                </p:cNvSpPr>
                <p:nvPr/>
              </p:nvSpPr>
              <p:spPr bwMode="auto">
                <a:xfrm>
                  <a:off x="5870"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BX</a:t>
                  </a:r>
                </a:p>
              </p:txBody>
            </p:sp>
            <p:sp>
              <p:nvSpPr>
                <p:cNvPr id="54372" name="Text Box 1145"/>
                <p:cNvSpPr txBox="1">
                  <a:spLocks noChangeArrowheads="1"/>
                </p:cNvSpPr>
                <p:nvPr/>
              </p:nvSpPr>
              <p:spPr bwMode="auto">
                <a:xfrm>
                  <a:off x="7256"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CX</a:t>
                  </a:r>
                </a:p>
              </p:txBody>
            </p:sp>
            <p:sp>
              <p:nvSpPr>
                <p:cNvPr id="54373" name="Text Box 1146"/>
                <p:cNvSpPr txBox="1">
                  <a:spLocks noChangeArrowheads="1"/>
                </p:cNvSpPr>
                <p:nvPr/>
              </p:nvSpPr>
              <p:spPr bwMode="auto">
                <a:xfrm>
                  <a:off x="8642"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DX</a:t>
                  </a:r>
                </a:p>
              </p:txBody>
            </p:sp>
            <p:sp>
              <p:nvSpPr>
                <p:cNvPr id="54374" name="Text Box 1147"/>
                <p:cNvSpPr txBox="1">
                  <a:spLocks noChangeArrowheads="1"/>
                </p:cNvSpPr>
                <p:nvPr/>
              </p:nvSpPr>
              <p:spPr bwMode="auto">
                <a:xfrm>
                  <a:off x="4484" y="898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T</a:t>
                  </a:r>
                </a:p>
              </p:txBody>
            </p:sp>
            <p:grpSp>
              <p:nvGrpSpPr>
                <p:cNvPr id="54375" name="Group 1148"/>
                <p:cNvGrpSpPr>
                  <a:grpSpLocks/>
                </p:cNvGrpSpPr>
                <p:nvPr/>
              </p:nvGrpSpPr>
              <p:grpSpPr bwMode="auto">
                <a:xfrm>
                  <a:off x="2594" y="4022"/>
                  <a:ext cx="1260" cy="1736"/>
                  <a:chOff x="2468" y="4642"/>
                  <a:chExt cx="1050" cy="1612"/>
                </a:xfrm>
              </p:grpSpPr>
              <p:sp>
                <p:nvSpPr>
                  <p:cNvPr id="54390" name="Text Box 1149"/>
                  <p:cNvSpPr txBox="1">
                    <a:spLocks noChangeArrowheads="1"/>
                  </p:cNvSpPr>
                  <p:nvPr/>
                </p:nvSpPr>
                <p:spPr bwMode="auto">
                  <a:xfrm>
                    <a:off x="2468" y="4642"/>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1000" dirty="0">
                        <a:latin typeface="Times New Roman" pitchFamily="18" charset="0"/>
                        <a:ea typeface="黑体" pitchFamily="2" charset="-122"/>
                      </a:rPr>
                      <a:t>MDR</a:t>
                    </a:r>
                  </a:p>
                </p:txBody>
              </p:sp>
              <p:sp>
                <p:nvSpPr>
                  <p:cNvPr id="54391" name="Text Box 1150"/>
                  <p:cNvSpPr txBox="1">
                    <a:spLocks noChangeArrowheads="1"/>
                  </p:cNvSpPr>
                  <p:nvPr/>
                </p:nvSpPr>
                <p:spPr bwMode="auto">
                  <a:xfrm>
                    <a:off x="2468" y="5944"/>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1000" dirty="0">
                        <a:latin typeface="Times New Roman" pitchFamily="18" charset="0"/>
                        <a:ea typeface="黑体" pitchFamily="2" charset="-122"/>
                      </a:rPr>
                      <a:t>MAR</a:t>
                    </a:r>
                  </a:p>
                </p:txBody>
              </p:sp>
              <p:sp>
                <p:nvSpPr>
                  <p:cNvPr id="54392" name="Text Box 1151"/>
                  <p:cNvSpPr txBox="1">
                    <a:spLocks noChangeArrowheads="1"/>
                  </p:cNvSpPr>
                  <p:nvPr/>
                </p:nvSpPr>
                <p:spPr bwMode="auto">
                  <a:xfrm>
                    <a:off x="2468" y="4952"/>
                    <a:ext cx="378" cy="992"/>
                  </a:xfrm>
                  <a:prstGeom prst="rect">
                    <a:avLst/>
                  </a:prstGeom>
                  <a:solidFill>
                    <a:srgbClr val="FFFF99"/>
                  </a:solidFill>
                  <a:ln w="19050">
                    <a:solidFill>
                      <a:srgbClr val="000000"/>
                    </a:solidFill>
                    <a:miter lim="800000"/>
                    <a:headEnd/>
                    <a:tailEnd/>
                  </a:ln>
                </p:spPr>
                <p:txBody>
                  <a:bodyPr vert="eaVert" lIns="0" tIns="0" rIns="360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zh-CN" altLang="en-US" sz="1000">
                        <a:latin typeface="Times New Roman" pitchFamily="18" charset="0"/>
                        <a:ea typeface="黑体" pitchFamily="2" charset="-122"/>
                      </a:rPr>
                      <a:t>控制</a:t>
                    </a:r>
                  </a:p>
                  <a:p>
                    <a:pPr algn="ctr" eaLnBrk="1" hangingPunct="1">
                      <a:lnSpc>
                        <a:spcPct val="90000"/>
                      </a:lnSpc>
                      <a:spcBef>
                        <a:spcPct val="0"/>
                      </a:spcBef>
                    </a:pPr>
                    <a:r>
                      <a:rPr lang="zh-CN" altLang="en-US" sz="1000">
                        <a:latin typeface="Times New Roman" pitchFamily="18" charset="0"/>
                        <a:ea typeface="黑体" pitchFamily="2" charset="-122"/>
                      </a:rPr>
                      <a:t>逻辑</a:t>
                    </a:r>
                  </a:p>
                </p:txBody>
              </p:sp>
              <p:sp>
                <p:nvSpPr>
                  <p:cNvPr id="54393" name="Text Box 1152"/>
                  <p:cNvSpPr txBox="1">
                    <a:spLocks noChangeArrowheads="1"/>
                  </p:cNvSpPr>
                  <p:nvPr/>
                </p:nvSpPr>
                <p:spPr bwMode="auto">
                  <a:xfrm>
                    <a:off x="2846" y="4952"/>
                    <a:ext cx="672" cy="992"/>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主存</a:t>
                    </a:r>
                  </a:p>
                  <a:p>
                    <a:pPr algn="ctr" eaLnBrk="1" hangingPunct="1">
                      <a:lnSpc>
                        <a:spcPct val="96000"/>
                      </a:lnSpc>
                      <a:spcBef>
                        <a:spcPct val="0"/>
                      </a:spcBef>
                    </a:pPr>
                    <a:r>
                      <a:rPr lang="en-US" altLang="zh-CN" sz="1000" dirty="0">
                        <a:latin typeface="Times New Roman" pitchFamily="18" charset="0"/>
                        <a:ea typeface="黑体" pitchFamily="2" charset="-122"/>
                      </a:rPr>
                      <a:t>MM</a:t>
                    </a:r>
                  </a:p>
                </p:txBody>
              </p:sp>
            </p:grpSp>
            <p:sp>
              <p:nvSpPr>
                <p:cNvPr id="54376" name="Text Box 1153"/>
                <p:cNvSpPr txBox="1">
                  <a:spLocks noChangeArrowheads="1"/>
                </p:cNvSpPr>
                <p:nvPr/>
              </p:nvSpPr>
              <p:spPr bwMode="auto">
                <a:xfrm>
                  <a:off x="2594" y="8238"/>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DR</a:t>
                  </a:r>
                </a:p>
              </p:txBody>
            </p:sp>
            <p:sp>
              <p:nvSpPr>
                <p:cNvPr id="54377" name="Text Box 1154"/>
                <p:cNvSpPr txBox="1">
                  <a:spLocks noChangeArrowheads="1"/>
                </p:cNvSpPr>
                <p:nvPr/>
              </p:nvSpPr>
              <p:spPr bwMode="auto">
                <a:xfrm>
                  <a:off x="2594" y="9416"/>
                  <a:ext cx="462" cy="806"/>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AR</a:t>
                  </a:r>
                </a:p>
              </p:txBody>
            </p:sp>
            <p:sp>
              <p:nvSpPr>
                <p:cNvPr id="54378" name="Text Box 1155"/>
                <p:cNvSpPr txBox="1">
                  <a:spLocks noChangeArrowheads="1"/>
                </p:cNvSpPr>
                <p:nvPr/>
              </p:nvSpPr>
              <p:spPr bwMode="auto">
                <a:xfrm>
                  <a:off x="7928" y="87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a:t>
                  </a:r>
                </a:p>
              </p:txBody>
            </p:sp>
            <p:sp>
              <p:nvSpPr>
                <p:cNvPr id="54379" name="Text Box 1156"/>
                <p:cNvSpPr txBox="1">
                  <a:spLocks noChangeArrowheads="1"/>
                </p:cNvSpPr>
                <p:nvPr/>
              </p:nvSpPr>
              <p:spPr bwMode="auto">
                <a:xfrm>
                  <a:off x="4862" y="1084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PC</a:t>
                  </a:r>
                </a:p>
              </p:txBody>
            </p:sp>
            <p:sp>
              <p:nvSpPr>
                <p:cNvPr id="54380" name="Text Box 1157"/>
                <p:cNvSpPr txBox="1">
                  <a:spLocks noChangeArrowheads="1"/>
                </p:cNvSpPr>
                <p:nvPr/>
              </p:nvSpPr>
              <p:spPr bwMode="auto">
                <a:xfrm>
                  <a:off x="4862" y="1220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IR</a:t>
                  </a:r>
                </a:p>
              </p:txBody>
            </p:sp>
            <p:sp>
              <p:nvSpPr>
                <p:cNvPr id="54381" name="Text Box 1158"/>
                <p:cNvSpPr txBox="1">
                  <a:spLocks noChangeArrowheads="1"/>
                </p:cNvSpPr>
                <p:nvPr/>
              </p:nvSpPr>
              <p:spPr bwMode="auto">
                <a:xfrm>
                  <a:off x="5870" y="11090"/>
                  <a:ext cx="546" cy="744"/>
                </a:xfrm>
                <a:prstGeom prst="rect">
                  <a:avLst/>
                </a:prstGeom>
                <a:solidFill>
                  <a:srgbClr val="FFFF99"/>
                </a:solidFill>
                <a:ln w="19050">
                  <a:solidFill>
                    <a:srgbClr val="000000"/>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PSW</a:t>
                  </a:r>
                </a:p>
              </p:txBody>
            </p:sp>
            <p:sp>
              <p:nvSpPr>
                <p:cNvPr id="54382" name="Text Box 1159"/>
                <p:cNvSpPr txBox="1">
                  <a:spLocks noChangeArrowheads="1"/>
                </p:cNvSpPr>
                <p:nvPr/>
              </p:nvSpPr>
              <p:spPr bwMode="auto">
                <a:xfrm>
                  <a:off x="5870" y="12144"/>
                  <a:ext cx="1890" cy="105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微操作</a:t>
                  </a:r>
                </a:p>
                <a:p>
                  <a:pPr algn="ctr" eaLnBrk="1" hangingPunct="1">
                    <a:lnSpc>
                      <a:spcPct val="96000"/>
                    </a:lnSpc>
                    <a:spcBef>
                      <a:spcPct val="0"/>
                    </a:spcBef>
                  </a:pPr>
                  <a:r>
                    <a:rPr lang="zh-CN" altLang="en-US" sz="1000">
                      <a:latin typeface="Times New Roman" pitchFamily="18" charset="0"/>
                      <a:ea typeface="黑体" pitchFamily="2" charset="-122"/>
                    </a:rPr>
                    <a:t>信号发生器</a:t>
                  </a:r>
                </a:p>
              </p:txBody>
            </p:sp>
            <p:sp>
              <p:nvSpPr>
                <p:cNvPr id="54383" name="Text Box 1160"/>
                <p:cNvSpPr txBox="1">
                  <a:spLocks noChangeArrowheads="1"/>
                </p:cNvSpPr>
                <p:nvPr/>
              </p:nvSpPr>
              <p:spPr bwMode="auto">
                <a:xfrm>
                  <a:off x="6794" y="11090"/>
                  <a:ext cx="840"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000">
                      <a:latin typeface="Times New Roman" pitchFamily="18" charset="0"/>
                      <a:ea typeface="黑体" pitchFamily="2" charset="-122"/>
                    </a:rPr>
                    <a:t>时序</a:t>
                  </a:r>
                </a:p>
                <a:p>
                  <a:pPr algn="ctr" eaLnBrk="1" hangingPunct="1">
                    <a:lnSpc>
                      <a:spcPct val="80000"/>
                    </a:lnSpc>
                    <a:spcBef>
                      <a:spcPct val="0"/>
                    </a:spcBef>
                  </a:pPr>
                  <a:r>
                    <a:rPr lang="zh-CN" altLang="en-US" sz="1000">
                      <a:latin typeface="Times New Roman" pitchFamily="18" charset="0"/>
                      <a:ea typeface="黑体" pitchFamily="2" charset="-122"/>
                    </a:rPr>
                    <a:t>部件</a:t>
                  </a:r>
                </a:p>
              </p:txBody>
            </p:sp>
            <p:sp>
              <p:nvSpPr>
                <p:cNvPr id="54384" name="Text Box 1161"/>
                <p:cNvSpPr txBox="1">
                  <a:spLocks noChangeArrowheads="1"/>
                </p:cNvSpPr>
                <p:nvPr/>
              </p:nvSpPr>
              <p:spPr bwMode="auto">
                <a:xfrm>
                  <a:off x="10028" y="6750"/>
                  <a:ext cx="588" cy="434"/>
                </a:xfrm>
                <a:prstGeom prst="rect">
                  <a:avLst/>
                </a:prstGeom>
                <a:solidFill>
                  <a:srgbClr val="FFFF99"/>
                </a:solidFill>
                <a:ln w="19050">
                  <a:solidFill>
                    <a:srgbClr val="000000"/>
                  </a:solidFill>
                  <a:miter lim="800000"/>
                  <a:headEnd/>
                  <a:tailEnd/>
                </a:ln>
              </p:spPr>
              <p:txBody>
                <a:bodyPr lIns="36000" tIns="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CT</a:t>
                  </a:r>
                </a:p>
              </p:txBody>
            </p:sp>
            <p:sp>
              <p:nvSpPr>
                <p:cNvPr id="54385" name="AutoShape 1162"/>
                <p:cNvSpPr>
                  <a:spLocks noChangeArrowheads="1"/>
                </p:cNvSpPr>
                <p:nvPr/>
              </p:nvSpPr>
              <p:spPr bwMode="auto">
                <a:xfrm rot="-5400000">
                  <a:off x="1935" y="9693"/>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4386" name="AutoShape 1163"/>
                <p:cNvSpPr>
                  <a:spLocks noChangeArrowheads="1"/>
                </p:cNvSpPr>
                <p:nvPr/>
              </p:nvSpPr>
              <p:spPr bwMode="auto">
                <a:xfrm rot="5400000" flipH="1">
                  <a:off x="1956" y="8846"/>
                  <a:ext cx="310" cy="210"/>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4387" name="AutoShape 1164"/>
                <p:cNvSpPr>
                  <a:spLocks noChangeArrowheads="1"/>
                </p:cNvSpPr>
                <p:nvPr/>
              </p:nvSpPr>
              <p:spPr bwMode="auto">
                <a:xfrm rot="-5400000">
                  <a:off x="1935" y="8391"/>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4388" name="AutoShape 1165"/>
                <p:cNvSpPr>
                  <a:spLocks noChangeArrowheads="1"/>
                </p:cNvSpPr>
                <p:nvPr/>
              </p:nvSpPr>
              <p:spPr bwMode="auto">
                <a:xfrm rot="5400000">
                  <a:off x="6217" y="9079"/>
                  <a:ext cx="1364" cy="79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81 w 21600"/>
                    <a:gd name="T13" fmla="*/ 4195 h 21600"/>
                    <a:gd name="T14" fmla="*/ 17419 w 21600"/>
                    <a:gd name="T15" fmla="*/ 17405 h 21600"/>
                  </a:gdLst>
                  <a:ahLst/>
                  <a:cxnLst>
                    <a:cxn ang="T8">
                      <a:pos x="T0" y="T1"/>
                    </a:cxn>
                    <a:cxn ang="T9">
                      <a:pos x="T2" y="T3"/>
                    </a:cxn>
                    <a:cxn ang="T10">
                      <a:pos x="T4" y="T5"/>
                    </a:cxn>
                    <a:cxn ang="T11">
                      <a:pos x="T6" y="T7"/>
                    </a:cxn>
                  </a:cxnLst>
                  <a:rect l="T12" t="T13" r="T14" b="T15"/>
                  <a:pathLst>
                    <a:path w="21600" h="21600">
                      <a:moveTo>
                        <a:pt x="0" y="0"/>
                      </a:moveTo>
                      <a:lnTo>
                        <a:pt x="4767" y="21600"/>
                      </a:lnTo>
                      <a:lnTo>
                        <a:pt x="16833" y="21600"/>
                      </a:lnTo>
                      <a:lnTo>
                        <a:pt x="21600" y="0"/>
                      </a:lnTo>
                      <a:lnTo>
                        <a:pt x="0" y="0"/>
                      </a:lnTo>
                      <a:close/>
                    </a:path>
                  </a:pathLst>
                </a:custGeom>
                <a:solidFill>
                  <a:srgbClr val="FFFF99"/>
                </a:solidFill>
                <a:ln w="19050">
                  <a:solidFill>
                    <a:srgbClr val="000000"/>
                  </a:solidFill>
                  <a:miter lim="800000"/>
                  <a:headEnd/>
                  <a:tailEnd/>
                </a:ln>
              </p:spPr>
              <p:txBody>
                <a:bodyPr lIns="0" tIns="0" rIns="0" bIns="0"/>
                <a:lstStyle/>
                <a:p>
                  <a:pPr algn="just">
                    <a:lnSpc>
                      <a:spcPct val="96000"/>
                    </a:lnSpc>
                    <a:spcBef>
                      <a:spcPct val="0"/>
                    </a:spcBef>
                  </a:pPr>
                  <a:endParaRPr lang="zh-CN" altLang="en-US" sz="1000">
                    <a:latin typeface="Times New Roman" pitchFamily="18" charset="0"/>
                    <a:ea typeface="黑体" pitchFamily="2" charset="-122"/>
                  </a:endParaRPr>
                </a:p>
                <a:p>
                  <a:pPr algn="just">
                    <a:lnSpc>
                      <a:spcPct val="96000"/>
                    </a:lnSpc>
                    <a:spcBef>
                      <a:spcPct val="0"/>
                    </a:spcBef>
                  </a:pPr>
                  <a:r>
                    <a:rPr lang="en-US" altLang="zh-CN" sz="1000" dirty="0">
                      <a:latin typeface="Times New Roman" pitchFamily="18" charset="0"/>
                      <a:ea typeface="黑体" pitchFamily="2" charset="-122"/>
                    </a:rPr>
                    <a:t>ALU</a:t>
                  </a:r>
                </a:p>
                <a:p>
                  <a:pPr>
                    <a:spcBef>
                      <a:spcPct val="0"/>
                    </a:spcBef>
                  </a:pPr>
                  <a:endParaRPr lang="en-US" altLang="zh-CN" sz="1000" dirty="0">
                    <a:latin typeface="Times New Roman" pitchFamily="18" charset="0"/>
                    <a:ea typeface="黑体" pitchFamily="2" charset="-122"/>
                  </a:endParaRPr>
                </a:p>
              </p:txBody>
            </p:sp>
            <p:sp>
              <p:nvSpPr>
                <p:cNvPr id="54389" name="Text Box 1166"/>
                <p:cNvSpPr txBox="1">
                  <a:spLocks noChangeArrowheads="1"/>
                </p:cNvSpPr>
                <p:nvPr/>
              </p:nvSpPr>
              <p:spPr bwMode="auto">
                <a:xfrm>
                  <a:off x="8222" y="11090"/>
                  <a:ext cx="378"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zh-CN" altLang="en-US" sz="1000">
                      <a:latin typeface="Times New Roman" pitchFamily="18" charset="0"/>
                      <a:ea typeface="黑体" pitchFamily="2" charset="-122"/>
                    </a:rPr>
                    <a:t>时</a:t>
                  </a:r>
                </a:p>
                <a:p>
                  <a:pPr algn="ctr" eaLnBrk="1" hangingPunct="1">
                    <a:lnSpc>
                      <a:spcPct val="80000"/>
                    </a:lnSpc>
                    <a:spcBef>
                      <a:spcPct val="0"/>
                    </a:spcBef>
                  </a:pPr>
                  <a:r>
                    <a:rPr lang="zh-CN" altLang="en-US" sz="1000">
                      <a:latin typeface="Times New Roman" pitchFamily="18" charset="0"/>
                      <a:ea typeface="黑体" pitchFamily="2" charset="-122"/>
                    </a:rPr>
                    <a:t>钟</a:t>
                  </a:r>
                </a:p>
              </p:txBody>
            </p:sp>
          </p:grpSp>
          <p:grpSp>
            <p:nvGrpSpPr>
              <p:cNvPr id="54284" name="Group 1167"/>
              <p:cNvGrpSpPr>
                <a:grpSpLocks/>
              </p:cNvGrpSpPr>
              <p:nvPr/>
            </p:nvGrpSpPr>
            <p:grpSpPr bwMode="auto">
              <a:xfrm>
                <a:off x="1478" y="4721"/>
                <a:ext cx="8489" cy="9268"/>
                <a:chOff x="2024" y="4750"/>
                <a:chExt cx="9240" cy="10044"/>
              </a:xfrm>
            </p:grpSpPr>
            <p:sp>
              <p:nvSpPr>
                <p:cNvPr id="54294" name="Text Box 1168"/>
                <p:cNvSpPr txBox="1">
                  <a:spLocks noChangeArrowheads="1"/>
                </p:cNvSpPr>
                <p:nvPr/>
              </p:nvSpPr>
              <p:spPr bwMode="auto">
                <a:xfrm>
                  <a:off x="10592" y="6734"/>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80000"/>
                    </a:lnSpc>
                    <a:spcBef>
                      <a:spcPct val="0"/>
                    </a:spcBef>
                  </a:pPr>
                  <a:r>
                    <a:rPr lang="en-US" altLang="zh-CN" sz="1000" dirty="0">
                      <a:solidFill>
                        <a:srgbClr val="FF0000"/>
                      </a:solidFill>
                      <a:latin typeface="Times New Roman" pitchFamily="18" charset="0"/>
                      <a:ea typeface="黑体" pitchFamily="2" charset="-122"/>
                    </a:rPr>
                    <a:t>+1CT</a:t>
                  </a:r>
                  <a:endParaRPr lang="en-US" altLang="zh-CN" sz="1000" dirty="0">
                    <a:latin typeface="Times New Roman" pitchFamily="18" charset="0"/>
                    <a:ea typeface="黑体" pitchFamily="2" charset="-122"/>
                  </a:endParaRPr>
                </a:p>
              </p:txBody>
            </p:sp>
            <p:sp>
              <p:nvSpPr>
                <p:cNvPr id="54295" name="Text Box 1169"/>
                <p:cNvSpPr txBox="1">
                  <a:spLocks noChangeArrowheads="1"/>
                </p:cNvSpPr>
                <p:nvPr/>
              </p:nvSpPr>
              <p:spPr bwMode="auto">
                <a:xfrm>
                  <a:off x="10592" y="7850"/>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0→CT</a:t>
                  </a:r>
                  <a:endParaRPr lang="en-US" altLang="zh-CN" sz="1000" dirty="0">
                    <a:latin typeface="Times New Roman" pitchFamily="18" charset="0"/>
                    <a:ea typeface="黑体" pitchFamily="2" charset="-122"/>
                  </a:endParaRPr>
                </a:p>
              </p:txBody>
            </p:sp>
            <p:grpSp>
              <p:nvGrpSpPr>
                <p:cNvPr id="54296" name="Group 1170"/>
                <p:cNvGrpSpPr>
                  <a:grpSpLocks/>
                </p:cNvGrpSpPr>
                <p:nvPr/>
              </p:nvGrpSpPr>
              <p:grpSpPr bwMode="auto">
                <a:xfrm>
                  <a:off x="2024" y="4750"/>
                  <a:ext cx="840" cy="620"/>
                  <a:chOff x="1544" y="4270"/>
                  <a:chExt cx="882" cy="620"/>
                </a:xfrm>
              </p:grpSpPr>
              <p:sp>
                <p:nvSpPr>
                  <p:cNvPr id="54359" name="Text Box 1171"/>
                  <p:cNvSpPr txBox="1">
                    <a:spLocks noChangeArrowheads="1"/>
                  </p:cNvSpPr>
                  <p:nvPr/>
                </p:nvSpPr>
                <p:spPr bwMode="auto">
                  <a:xfrm>
                    <a:off x="1544" y="427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80000"/>
                      </a:lnSpc>
                      <a:spcBef>
                        <a:spcPct val="0"/>
                      </a:spcBef>
                    </a:pPr>
                    <a:r>
                      <a:rPr lang="en-US" altLang="zh-CN" sz="1000" dirty="0">
                        <a:solidFill>
                          <a:srgbClr val="FF0000"/>
                        </a:solidFill>
                        <a:latin typeface="Times New Roman" pitchFamily="18" charset="0"/>
                        <a:ea typeface="黑体" pitchFamily="2" charset="-122"/>
                      </a:rPr>
                      <a:t>/MMRD</a:t>
                    </a:r>
                    <a:endParaRPr lang="en-US" altLang="zh-CN" sz="1000" dirty="0">
                      <a:latin typeface="Times New Roman" pitchFamily="18" charset="0"/>
                      <a:ea typeface="黑体" pitchFamily="2" charset="-122"/>
                    </a:endParaRPr>
                  </a:p>
                </p:txBody>
              </p:sp>
              <p:sp>
                <p:nvSpPr>
                  <p:cNvPr id="54360" name="Text Box 1172"/>
                  <p:cNvSpPr txBox="1">
                    <a:spLocks noChangeArrowheads="1"/>
                  </p:cNvSpPr>
                  <p:nvPr/>
                </p:nvSpPr>
                <p:spPr bwMode="auto">
                  <a:xfrm>
                    <a:off x="1544" y="458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80000"/>
                      </a:lnSpc>
                      <a:spcBef>
                        <a:spcPct val="0"/>
                      </a:spcBef>
                    </a:pPr>
                    <a:r>
                      <a:rPr lang="en-US" altLang="zh-CN" sz="1000" dirty="0">
                        <a:solidFill>
                          <a:srgbClr val="FF0000"/>
                        </a:solidFill>
                        <a:latin typeface="Times New Roman" pitchFamily="18" charset="0"/>
                        <a:ea typeface="黑体" pitchFamily="2" charset="-122"/>
                      </a:rPr>
                      <a:t>/MMWR</a:t>
                    </a:r>
                    <a:endParaRPr lang="en-US" altLang="zh-CN" sz="1000" dirty="0">
                      <a:latin typeface="Times New Roman" pitchFamily="18" charset="0"/>
                      <a:ea typeface="黑体" pitchFamily="2" charset="-122"/>
                    </a:endParaRPr>
                  </a:p>
                </p:txBody>
              </p:sp>
            </p:grpSp>
            <p:grpSp>
              <p:nvGrpSpPr>
                <p:cNvPr id="54297" name="Group 1173"/>
                <p:cNvGrpSpPr>
                  <a:grpSpLocks/>
                </p:cNvGrpSpPr>
                <p:nvPr/>
              </p:nvGrpSpPr>
              <p:grpSpPr bwMode="auto">
                <a:xfrm>
                  <a:off x="5636" y="5928"/>
                  <a:ext cx="756" cy="1240"/>
                  <a:chOff x="5114" y="5510"/>
                  <a:chExt cx="798" cy="1240"/>
                </a:xfrm>
              </p:grpSpPr>
              <p:sp>
                <p:nvSpPr>
                  <p:cNvPr id="54355" name="Text Box 1174"/>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+2SP</a:t>
                    </a:r>
                    <a:endParaRPr lang="en-US" altLang="zh-CN" sz="1000" dirty="0">
                      <a:latin typeface="Times New Roman" pitchFamily="18" charset="0"/>
                      <a:ea typeface="黑体" pitchFamily="2" charset="-122"/>
                    </a:endParaRPr>
                  </a:p>
                </p:txBody>
              </p:sp>
              <p:sp>
                <p:nvSpPr>
                  <p:cNvPr id="54356" name="Text Box 1175"/>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-2SP</a:t>
                    </a:r>
                    <a:endParaRPr lang="en-US" altLang="zh-CN" sz="1000" dirty="0">
                      <a:latin typeface="Times New Roman" pitchFamily="18" charset="0"/>
                      <a:ea typeface="黑体" pitchFamily="2" charset="-122"/>
                    </a:endParaRPr>
                  </a:p>
                </p:txBody>
              </p:sp>
              <p:sp>
                <p:nvSpPr>
                  <p:cNvPr id="54357" name="Text Box 1176"/>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SPin</a:t>
                    </a:r>
                    <a:endParaRPr lang="en-US" altLang="zh-CN" sz="1000" dirty="0">
                      <a:latin typeface="Times New Roman" pitchFamily="18" charset="0"/>
                      <a:ea typeface="黑体" pitchFamily="2" charset="-122"/>
                    </a:endParaRPr>
                  </a:p>
                </p:txBody>
              </p:sp>
              <p:sp>
                <p:nvSpPr>
                  <p:cNvPr id="54358" name="Text Box 1177"/>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SP→IB</a:t>
                    </a:r>
                    <a:endParaRPr lang="en-US" altLang="zh-CN" sz="1000" dirty="0">
                      <a:latin typeface="Times New Roman" pitchFamily="18" charset="0"/>
                      <a:ea typeface="黑体" pitchFamily="2" charset="-122"/>
                    </a:endParaRPr>
                  </a:p>
                </p:txBody>
              </p:sp>
            </p:grpSp>
            <p:sp>
              <p:nvSpPr>
                <p:cNvPr id="54298" name="Text Box 1178"/>
                <p:cNvSpPr txBox="1">
                  <a:spLocks noChangeArrowheads="1"/>
                </p:cNvSpPr>
                <p:nvPr/>
              </p:nvSpPr>
              <p:spPr bwMode="auto">
                <a:xfrm>
                  <a:off x="6980" y="611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BPin</a:t>
                  </a:r>
                  <a:endParaRPr lang="en-US" altLang="zh-CN" sz="1000" dirty="0">
                    <a:latin typeface="Times New Roman" pitchFamily="18" charset="0"/>
                    <a:ea typeface="黑体" pitchFamily="2" charset="-122"/>
                  </a:endParaRPr>
                </a:p>
              </p:txBody>
            </p:sp>
            <p:sp>
              <p:nvSpPr>
                <p:cNvPr id="54299" name="Text Box 1179"/>
                <p:cNvSpPr txBox="1">
                  <a:spLocks noChangeArrowheads="1"/>
                </p:cNvSpPr>
                <p:nvPr/>
              </p:nvSpPr>
              <p:spPr bwMode="auto">
                <a:xfrm>
                  <a:off x="6980" y="64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BP→IB</a:t>
                  </a:r>
                  <a:endParaRPr lang="en-US" altLang="zh-CN" sz="1000" dirty="0">
                    <a:latin typeface="Times New Roman" pitchFamily="18" charset="0"/>
                    <a:ea typeface="黑体" pitchFamily="2" charset="-122"/>
                  </a:endParaRPr>
                </a:p>
              </p:txBody>
            </p:sp>
            <p:grpSp>
              <p:nvGrpSpPr>
                <p:cNvPr id="54300" name="Group 1180"/>
                <p:cNvGrpSpPr>
                  <a:grpSpLocks/>
                </p:cNvGrpSpPr>
                <p:nvPr/>
              </p:nvGrpSpPr>
              <p:grpSpPr bwMode="auto">
                <a:xfrm>
                  <a:off x="8408" y="5928"/>
                  <a:ext cx="756" cy="1240"/>
                  <a:chOff x="5114" y="5510"/>
                  <a:chExt cx="798" cy="1240"/>
                </a:xfrm>
              </p:grpSpPr>
              <p:sp>
                <p:nvSpPr>
                  <p:cNvPr id="54351" name="Text Box 1181"/>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+2DI</a:t>
                    </a:r>
                    <a:endParaRPr lang="en-US" altLang="zh-CN" sz="1000" dirty="0">
                      <a:latin typeface="Times New Roman" pitchFamily="18" charset="0"/>
                      <a:ea typeface="黑体" pitchFamily="2" charset="-122"/>
                    </a:endParaRPr>
                  </a:p>
                </p:txBody>
              </p:sp>
              <p:sp>
                <p:nvSpPr>
                  <p:cNvPr id="54352" name="Text Box 1182"/>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-2DI</a:t>
                    </a:r>
                    <a:endParaRPr lang="en-US" altLang="zh-CN" sz="1000" dirty="0">
                      <a:latin typeface="Times New Roman" pitchFamily="18" charset="0"/>
                      <a:ea typeface="黑体" pitchFamily="2" charset="-122"/>
                    </a:endParaRPr>
                  </a:p>
                </p:txBody>
              </p:sp>
              <p:sp>
                <p:nvSpPr>
                  <p:cNvPr id="54353" name="Text Box 1183"/>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DIin</a:t>
                    </a:r>
                    <a:endParaRPr lang="en-US" altLang="zh-CN" sz="1000" dirty="0">
                      <a:latin typeface="Times New Roman" pitchFamily="18" charset="0"/>
                      <a:ea typeface="黑体" pitchFamily="2" charset="-122"/>
                    </a:endParaRPr>
                  </a:p>
                </p:txBody>
              </p:sp>
              <p:sp>
                <p:nvSpPr>
                  <p:cNvPr id="54354" name="Text Box 1184"/>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DI→IB</a:t>
                    </a:r>
                    <a:endParaRPr lang="en-US" altLang="zh-CN" sz="1000" dirty="0">
                      <a:latin typeface="Times New Roman" pitchFamily="18" charset="0"/>
                      <a:ea typeface="黑体" pitchFamily="2" charset="-122"/>
                    </a:endParaRPr>
                  </a:p>
                </p:txBody>
              </p:sp>
            </p:grpSp>
            <p:grpSp>
              <p:nvGrpSpPr>
                <p:cNvPr id="54301" name="Group 1185"/>
                <p:cNvGrpSpPr>
                  <a:grpSpLocks/>
                </p:cNvGrpSpPr>
                <p:nvPr/>
              </p:nvGrpSpPr>
              <p:grpSpPr bwMode="auto">
                <a:xfrm>
                  <a:off x="9794" y="5928"/>
                  <a:ext cx="756" cy="1240"/>
                  <a:chOff x="5114" y="5510"/>
                  <a:chExt cx="798" cy="1240"/>
                </a:xfrm>
              </p:grpSpPr>
              <p:sp>
                <p:nvSpPr>
                  <p:cNvPr id="54347" name="Text Box 1186"/>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+2SI</a:t>
                    </a:r>
                    <a:endParaRPr lang="en-US" altLang="zh-CN" sz="1000" dirty="0">
                      <a:latin typeface="Times New Roman" pitchFamily="18" charset="0"/>
                      <a:ea typeface="黑体" pitchFamily="2" charset="-122"/>
                    </a:endParaRPr>
                  </a:p>
                </p:txBody>
              </p:sp>
              <p:sp>
                <p:nvSpPr>
                  <p:cNvPr id="54348" name="Text Box 1187"/>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-2SI</a:t>
                    </a:r>
                    <a:endParaRPr lang="en-US" altLang="zh-CN" sz="1000" dirty="0">
                      <a:latin typeface="Times New Roman" pitchFamily="18" charset="0"/>
                      <a:ea typeface="黑体" pitchFamily="2" charset="-122"/>
                    </a:endParaRPr>
                  </a:p>
                </p:txBody>
              </p:sp>
              <p:sp>
                <p:nvSpPr>
                  <p:cNvPr id="54349" name="Text Box 1188"/>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SIin</a:t>
                    </a:r>
                    <a:endParaRPr lang="en-US" altLang="zh-CN" sz="1000" dirty="0">
                      <a:latin typeface="Times New Roman" pitchFamily="18" charset="0"/>
                      <a:ea typeface="黑体" pitchFamily="2" charset="-122"/>
                    </a:endParaRPr>
                  </a:p>
                </p:txBody>
              </p:sp>
              <p:sp>
                <p:nvSpPr>
                  <p:cNvPr id="54350" name="Text Box 1189"/>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SI→IB</a:t>
                    </a:r>
                    <a:endParaRPr lang="en-US" altLang="zh-CN" sz="1000" dirty="0">
                      <a:latin typeface="Times New Roman" pitchFamily="18" charset="0"/>
                      <a:ea typeface="黑体" pitchFamily="2" charset="-122"/>
                    </a:endParaRPr>
                  </a:p>
                </p:txBody>
              </p:sp>
            </p:grpSp>
            <p:grpSp>
              <p:nvGrpSpPr>
                <p:cNvPr id="54302" name="Group 1190"/>
                <p:cNvGrpSpPr>
                  <a:grpSpLocks/>
                </p:cNvGrpSpPr>
                <p:nvPr/>
              </p:nvGrpSpPr>
              <p:grpSpPr bwMode="auto">
                <a:xfrm>
                  <a:off x="5594" y="7788"/>
                  <a:ext cx="756" cy="620"/>
                  <a:chOff x="5114" y="7308"/>
                  <a:chExt cx="756" cy="620"/>
                </a:xfrm>
              </p:grpSpPr>
              <p:sp>
                <p:nvSpPr>
                  <p:cNvPr id="54345" name="Text Box 1191"/>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AXin</a:t>
                    </a:r>
                    <a:endParaRPr lang="en-US" altLang="zh-CN" sz="1000" dirty="0">
                      <a:latin typeface="Times New Roman" pitchFamily="18" charset="0"/>
                      <a:ea typeface="黑体" pitchFamily="2" charset="-122"/>
                    </a:endParaRPr>
                  </a:p>
                </p:txBody>
              </p:sp>
              <p:sp>
                <p:nvSpPr>
                  <p:cNvPr id="54346" name="Text Box 1192"/>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AX→IB</a:t>
                    </a:r>
                    <a:endParaRPr lang="en-US" altLang="zh-CN" sz="1000" dirty="0">
                      <a:latin typeface="Times New Roman" pitchFamily="18" charset="0"/>
                      <a:ea typeface="黑体" pitchFamily="2" charset="-122"/>
                    </a:endParaRPr>
                  </a:p>
                </p:txBody>
              </p:sp>
            </p:grpSp>
            <p:grpSp>
              <p:nvGrpSpPr>
                <p:cNvPr id="54303" name="Group 1193"/>
                <p:cNvGrpSpPr>
                  <a:grpSpLocks/>
                </p:cNvGrpSpPr>
                <p:nvPr/>
              </p:nvGrpSpPr>
              <p:grpSpPr bwMode="auto">
                <a:xfrm>
                  <a:off x="6980" y="7788"/>
                  <a:ext cx="756" cy="620"/>
                  <a:chOff x="5114" y="7308"/>
                  <a:chExt cx="756" cy="620"/>
                </a:xfrm>
              </p:grpSpPr>
              <p:sp>
                <p:nvSpPr>
                  <p:cNvPr id="54343" name="Text Box 1194"/>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BXin</a:t>
                    </a:r>
                    <a:endParaRPr lang="en-US" altLang="zh-CN" sz="1000" dirty="0">
                      <a:latin typeface="Times New Roman" pitchFamily="18" charset="0"/>
                      <a:ea typeface="黑体" pitchFamily="2" charset="-122"/>
                    </a:endParaRPr>
                  </a:p>
                </p:txBody>
              </p:sp>
              <p:sp>
                <p:nvSpPr>
                  <p:cNvPr id="54344" name="Text Box 1195"/>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BX→IB</a:t>
                    </a:r>
                    <a:endParaRPr lang="en-US" altLang="zh-CN" sz="1000" dirty="0">
                      <a:latin typeface="Times New Roman" pitchFamily="18" charset="0"/>
                      <a:ea typeface="黑体" pitchFamily="2" charset="-122"/>
                    </a:endParaRPr>
                  </a:p>
                </p:txBody>
              </p:sp>
            </p:grpSp>
            <p:grpSp>
              <p:nvGrpSpPr>
                <p:cNvPr id="54304" name="Group 1196"/>
                <p:cNvGrpSpPr>
                  <a:grpSpLocks/>
                </p:cNvGrpSpPr>
                <p:nvPr/>
              </p:nvGrpSpPr>
              <p:grpSpPr bwMode="auto">
                <a:xfrm>
                  <a:off x="9710" y="7788"/>
                  <a:ext cx="756" cy="620"/>
                  <a:chOff x="5114" y="7308"/>
                  <a:chExt cx="756" cy="620"/>
                </a:xfrm>
              </p:grpSpPr>
              <p:sp>
                <p:nvSpPr>
                  <p:cNvPr id="54341" name="Text Box 1197"/>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DXin</a:t>
                    </a:r>
                    <a:endParaRPr lang="en-US" altLang="zh-CN" sz="1000" dirty="0">
                      <a:latin typeface="Times New Roman" pitchFamily="18" charset="0"/>
                      <a:ea typeface="黑体" pitchFamily="2" charset="-122"/>
                    </a:endParaRPr>
                  </a:p>
                </p:txBody>
              </p:sp>
              <p:sp>
                <p:nvSpPr>
                  <p:cNvPr id="54342" name="Text Box 1198"/>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DX→IB</a:t>
                    </a:r>
                    <a:endParaRPr lang="en-US" altLang="zh-CN" sz="1000" dirty="0">
                      <a:latin typeface="Times New Roman" pitchFamily="18" charset="0"/>
                      <a:ea typeface="黑体" pitchFamily="2" charset="-122"/>
                    </a:endParaRPr>
                  </a:p>
                </p:txBody>
              </p:sp>
            </p:grpSp>
            <p:sp>
              <p:nvSpPr>
                <p:cNvPr id="54305" name="Text Box 1199"/>
                <p:cNvSpPr txBox="1">
                  <a:spLocks noChangeArrowheads="1"/>
                </p:cNvSpPr>
                <p:nvPr/>
              </p:nvSpPr>
              <p:spPr bwMode="auto">
                <a:xfrm>
                  <a:off x="8366" y="809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CXin</a:t>
                  </a:r>
                  <a:endParaRPr lang="en-US" altLang="zh-CN" sz="1000" dirty="0">
                    <a:latin typeface="Times New Roman" pitchFamily="18" charset="0"/>
                    <a:ea typeface="黑体" pitchFamily="2" charset="-122"/>
                  </a:endParaRPr>
                </a:p>
              </p:txBody>
            </p:sp>
            <p:sp>
              <p:nvSpPr>
                <p:cNvPr id="54306" name="Text Box 1200"/>
                <p:cNvSpPr txBox="1">
                  <a:spLocks noChangeArrowheads="1"/>
                </p:cNvSpPr>
                <p:nvPr/>
              </p:nvSpPr>
              <p:spPr bwMode="auto">
                <a:xfrm>
                  <a:off x="8366" y="778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CX→IB</a:t>
                  </a:r>
                  <a:endParaRPr lang="en-US" altLang="zh-CN" sz="1000" dirty="0">
                    <a:latin typeface="Times New Roman" pitchFamily="18" charset="0"/>
                    <a:ea typeface="黑体" pitchFamily="2" charset="-122"/>
                  </a:endParaRPr>
                </a:p>
              </p:txBody>
            </p:sp>
            <p:sp>
              <p:nvSpPr>
                <p:cNvPr id="54307" name="Text Box 1201"/>
                <p:cNvSpPr txBox="1">
                  <a:spLocks noChangeArrowheads="1"/>
                </p:cNvSpPr>
                <p:nvPr/>
              </p:nvSpPr>
              <p:spPr bwMode="auto">
                <a:xfrm>
                  <a:off x="8324" y="8408"/>
                  <a:ext cx="7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-1CX</a:t>
                  </a:r>
                  <a:endParaRPr lang="en-US" altLang="zh-CN" sz="1000" dirty="0">
                    <a:latin typeface="Times New Roman" pitchFamily="18" charset="0"/>
                    <a:ea typeface="黑体" pitchFamily="2" charset="-122"/>
                  </a:endParaRPr>
                </a:p>
              </p:txBody>
            </p:sp>
            <p:sp>
              <p:nvSpPr>
                <p:cNvPr id="54308" name="Text Box 1202"/>
                <p:cNvSpPr txBox="1">
                  <a:spLocks noChangeArrowheads="1"/>
                </p:cNvSpPr>
                <p:nvPr/>
              </p:nvSpPr>
              <p:spPr bwMode="auto">
                <a:xfrm>
                  <a:off x="3620" y="8340"/>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DRin</a:t>
                  </a:r>
                  <a:endParaRPr lang="en-US" altLang="zh-CN" sz="1000" dirty="0">
                    <a:latin typeface="Times New Roman" pitchFamily="18" charset="0"/>
                    <a:ea typeface="黑体" pitchFamily="2" charset="-122"/>
                  </a:endParaRPr>
                </a:p>
              </p:txBody>
            </p:sp>
            <p:sp>
              <p:nvSpPr>
                <p:cNvPr id="54309" name="Text Box 1203"/>
                <p:cNvSpPr txBox="1">
                  <a:spLocks noChangeArrowheads="1"/>
                </p:cNvSpPr>
                <p:nvPr/>
              </p:nvSpPr>
              <p:spPr bwMode="auto">
                <a:xfrm>
                  <a:off x="3578" y="9400"/>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DR→IB</a:t>
                  </a:r>
                  <a:endParaRPr lang="en-US" altLang="zh-CN" sz="1000" dirty="0">
                    <a:latin typeface="Times New Roman" pitchFamily="18" charset="0"/>
                    <a:ea typeface="黑体" pitchFamily="2" charset="-122"/>
                  </a:endParaRPr>
                </a:p>
              </p:txBody>
            </p:sp>
            <p:sp>
              <p:nvSpPr>
                <p:cNvPr id="54310" name="Text Box 1204"/>
                <p:cNvSpPr txBox="1">
                  <a:spLocks noChangeArrowheads="1"/>
                </p:cNvSpPr>
                <p:nvPr/>
              </p:nvSpPr>
              <p:spPr bwMode="auto">
                <a:xfrm>
                  <a:off x="4376" y="1138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PC→IB</a:t>
                  </a:r>
                  <a:endParaRPr lang="en-US" altLang="zh-CN" sz="1000" dirty="0">
                    <a:latin typeface="Times New Roman" pitchFamily="18" charset="0"/>
                    <a:ea typeface="黑体" pitchFamily="2" charset="-122"/>
                  </a:endParaRPr>
                </a:p>
              </p:txBody>
            </p:sp>
            <p:sp>
              <p:nvSpPr>
                <p:cNvPr id="54311" name="Text Box 1205"/>
                <p:cNvSpPr txBox="1">
                  <a:spLocks noChangeArrowheads="1"/>
                </p:cNvSpPr>
                <p:nvPr/>
              </p:nvSpPr>
              <p:spPr bwMode="auto">
                <a:xfrm>
                  <a:off x="4376" y="118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0→PC</a:t>
                  </a:r>
                  <a:endParaRPr lang="en-US" altLang="zh-CN" sz="1000" dirty="0">
                    <a:latin typeface="Times New Roman" pitchFamily="18" charset="0"/>
                    <a:ea typeface="黑体" pitchFamily="2" charset="-122"/>
                  </a:endParaRPr>
                </a:p>
              </p:txBody>
            </p:sp>
            <p:sp>
              <p:nvSpPr>
                <p:cNvPr id="54312" name="Text Box 1206"/>
                <p:cNvSpPr txBox="1">
                  <a:spLocks noChangeArrowheads="1"/>
                </p:cNvSpPr>
                <p:nvPr/>
              </p:nvSpPr>
              <p:spPr bwMode="auto">
                <a:xfrm>
                  <a:off x="4376" y="1212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+2PC</a:t>
                  </a:r>
                  <a:endParaRPr lang="en-US" altLang="zh-CN" sz="1000" dirty="0">
                    <a:latin typeface="Times New Roman" pitchFamily="18" charset="0"/>
                    <a:ea typeface="黑体" pitchFamily="2" charset="-122"/>
                  </a:endParaRPr>
                </a:p>
              </p:txBody>
            </p:sp>
            <p:sp>
              <p:nvSpPr>
                <p:cNvPr id="54313" name="Text Box 1207"/>
                <p:cNvSpPr txBox="1">
                  <a:spLocks noChangeArrowheads="1"/>
                </p:cNvSpPr>
                <p:nvPr/>
              </p:nvSpPr>
              <p:spPr bwMode="auto">
                <a:xfrm>
                  <a:off x="4376" y="1107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PCin</a:t>
                  </a:r>
                  <a:endParaRPr lang="en-US" altLang="zh-CN" sz="1000" dirty="0">
                    <a:latin typeface="Times New Roman" pitchFamily="18" charset="0"/>
                    <a:ea typeface="黑体" pitchFamily="2" charset="-122"/>
                  </a:endParaRPr>
                </a:p>
              </p:txBody>
            </p:sp>
            <p:sp>
              <p:nvSpPr>
                <p:cNvPr id="54314" name="Text Box 1208"/>
                <p:cNvSpPr txBox="1">
                  <a:spLocks noChangeArrowheads="1"/>
                </p:cNvSpPr>
                <p:nvPr/>
              </p:nvSpPr>
              <p:spPr bwMode="auto">
                <a:xfrm>
                  <a:off x="4376" y="126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IRin</a:t>
                  </a:r>
                  <a:endParaRPr lang="en-US" altLang="zh-CN" sz="1000" dirty="0">
                    <a:latin typeface="Times New Roman" pitchFamily="18" charset="0"/>
                    <a:ea typeface="黑体" pitchFamily="2" charset="-122"/>
                  </a:endParaRPr>
                </a:p>
              </p:txBody>
            </p:sp>
            <p:sp>
              <p:nvSpPr>
                <p:cNvPr id="54315" name="Text Box 1209"/>
                <p:cNvSpPr txBox="1">
                  <a:spLocks noChangeArrowheads="1"/>
                </p:cNvSpPr>
                <p:nvPr/>
              </p:nvSpPr>
              <p:spPr bwMode="auto">
                <a:xfrm>
                  <a:off x="5384" y="12190"/>
                  <a:ext cx="9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PSW→IB</a:t>
                  </a:r>
                  <a:endParaRPr lang="en-US" altLang="zh-CN" sz="1000" dirty="0">
                    <a:latin typeface="Times New Roman" pitchFamily="18" charset="0"/>
                    <a:ea typeface="黑体" pitchFamily="2" charset="-122"/>
                  </a:endParaRPr>
                </a:p>
              </p:txBody>
            </p:sp>
            <p:sp>
              <p:nvSpPr>
                <p:cNvPr id="54316" name="Text Box 1210"/>
                <p:cNvSpPr txBox="1">
                  <a:spLocks noChangeArrowheads="1"/>
                </p:cNvSpPr>
                <p:nvPr/>
              </p:nvSpPr>
              <p:spPr bwMode="auto">
                <a:xfrm>
                  <a:off x="5846" y="11074"/>
                  <a:ext cx="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PSWin</a:t>
                  </a:r>
                  <a:endParaRPr lang="en-US" altLang="zh-CN" sz="1000" dirty="0">
                    <a:latin typeface="Times New Roman" pitchFamily="18" charset="0"/>
                    <a:ea typeface="黑体" pitchFamily="2" charset="-122"/>
                  </a:endParaRPr>
                </a:p>
              </p:txBody>
            </p:sp>
            <p:sp>
              <p:nvSpPr>
                <p:cNvPr id="54317" name="Text Box 1211"/>
                <p:cNvSpPr txBox="1">
                  <a:spLocks noChangeArrowheads="1"/>
                </p:cNvSpPr>
                <p:nvPr/>
              </p:nvSpPr>
              <p:spPr bwMode="auto">
                <a:xfrm>
                  <a:off x="3620" y="1045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ARin</a:t>
                  </a:r>
                  <a:endParaRPr lang="en-US" altLang="zh-CN" sz="1000" dirty="0">
                    <a:latin typeface="Times New Roman" pitchFamily="18" charset="0"/>
                    <a:ea typeface="黑体" pitchFamily="2" charset="-122"/>
                  </a:endParaRPr>
                </a:p>
              </p:txBody>
            </p:sp>
            <p:sp>
              <p:nvSpPr>
                <p:cNvPr id="54318" name="Text Box 1212"/>
                <p:cNvSpPr txBox="1">
                  <a:spLocks noChangeArrowheads="1"/>
                </p:cNvSpPr>
                <p:nvPr/>
              </p:nvSpPr>
              <p:spPr bwMode="auto">
                <a:xfrm>
                  <a:off x="2192" y="8470"/>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solidFill>
                        <a:srgbClr val="FF0000"/>
                      </a:solidFill>
                      <a:latin typeface="Times New Roman" pitchFamily="18" charset="0"/>
                      <a:ea typeface="黑体" pitchFamily="2" charset="-122"/>
                    </a:rPr>
                    <a:t>DR→DB</a:t>
                  </a:r>
                  <a:endParaRPr lang="en-US" altLang="zh-CN" sz="1000" dirty="0">
                    <a:latin typeface="Times New Roman" pitchFamily="18" charset="0"/>
                    <a:ea typeface="黑体" pitchFamily="2" charset="-122"/>
                  </a:endParaRPr>
                </a:p>
              </p:txBody>
            </p:sp>
            <p:sp>
              <p:nvSpPr>
                <p:cNvPr id="54319" name="Text Box 1213"/>
                <p:cNvSpPr txBox="1">
                  <a:spLocks noChangeArrowheads="1"/>
                </p:cNvSpPr>
                <p:nvPr/>
              </p:nvSpPr>
              <p:spPr bwMode="auto">
                <a:xfrm>
                  <a:off x="2192" y="9648"/>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000" dirty="0">
                      <a:solidFill>
                        <a:srgbClr val="FF0000"/>
                      </a:solidFill>
                      <a:latin typeface="Times New Roman" pitchFamily="18" charset="0"/>
                      <a:ea typeface="黑体" pitchFamily="2" charset="-122"/>
                    </a:rPr>
                    <a:t>DB→DR</a:t>
                  </a:r>
                  <a:endParaRPr lang="en-US" altLang="zh-CN" sz="1000" dirty="0">
                    <a:latin typeface="Times New Roman" pitchFamily="18" charset="0"/>
                    <a:ea typeface="黑体" pitchFamily="2" charset="-122"/>
                  </a:endParaRPr>
                </a:p>
              </p:txBody>
            </p:sp>
            <p:sp>
              <p:nvSpPr>
                <p:cNvPr id="54320" name="Text Box 1214"/>
                <p:cNvSpPr txBox="1">
                  <a:spLocks noChangeArrowheads="1"/>
                </p:cNvSpPr>
                <p:nvPr/>
              </p:nvSpPr>
              <p:spPr bwMode="auto">
                <a:xfrm>
                  <a:off x="2192" y="10516"/>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000" dirty="0">
                      <a:solidFill>
                        <a:srgbClr val="FF0000"/>
                      </a:solidFill>
                      <a:latin typeface="Times New Roman" pitchFamily="18" charset="0"/>
                      <a:ea typeface="黑体" pitchFamily="2" charset="-122"/>
                    </a:rPr>
                    <a:t>AR→AB</a:t>
                  </a:r>
                  <a:endParaRPr lang="en-US" altLang="zh-CN" sz="1000" dirty="0">
                    <a:latin typeface="Times New Roman" pitchFamily="18" charset="0"/>
                    <a:ea typeface="黑体" pitchFamily="2" charset="-122"/>
                  </a:endParaRPr>
                </a:p>
              </p:txBody>
            </p:sp>
            <p:grpSp>
              <p:nvGrpSpPr>
                <p:cNvPr id="54321" name="Group 1215"/>
                <p:cNvGrpSpPr>
                  <a:grpSpLocks/>
                </p:cNvGrpSpPr>
                <p:nvPr/>
              </p:nvGrpSpPr>
              <p:grpSpPr bwMode="auto">
                <a:xfrm>
                  <a:off x="5678" y="9214"/>
                  <a:ext cx="756" cy="620"/>
                  <a:chOff x="5114" y="7308"/>
                  <a:chExt cx="756" cy="620"/>
                </a:xfrm>
              </p:grpSpPr>
              <p:sp>
                <p:nvSpPr>
                  <p:cNvPr id="54339" name="Text Box 1216"/>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Tin</a:t>
                    </a:r>
                    <a:endParaRPr lang="en-US" altLang="zh-CN" sz="1000" dirty="0">
                      <a:latin typeface="Times New Roman" pitchFamily="18" charset="0"/>
                      <a:ea typeface="黑体" pitchFamily="2" charset="-122"/>
                    </a:endParaRPr>
                  </a:p>
                </p:txBody>
              </p:sp>
              <p:sp>
                <p:nvSpPr>
                  <p:cNvPr id="54340" name="Text Box 1217"/>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T→IB</a:t>
                    </a:r>
                    <a:endParaRPr lang="en-US" altLang="zh-CN" sz="1000" dirty="0">
                      <a:latin typeface="Times New Roman" pitchFamily="18" charset="0"/>
                      <a:ea typeface="黑体" pitchFamily="2" charset="-122"/>
                    </a:endParaRPr>
                  </a:p>
                </p:txBody>
              </p:sp>
            </p:grpSp>
            <p:sp>
              <p:nvSpPr>
                <p:cNvPr id="54322" name="Text Box 1218"/>
                <p:cNvSpPr txBox="1">
                  <a:spLocks noChangeArrowheads="1"/>
                </p:cNvSpPr>
                <p:nvPr/>
              </p:nvSpPr>
              <p:spPr bwMode="auto">
                <a:xfrm>
                  <a:off x="5678" y="1008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0→T</a:t>
                  </a:r>
                  <a:endParaRPr lang="en-US" altLang="zh-CN" sz="1000" dirty="0">
                    <a:latin typeface="Times New Roman" pitchFamily="18" charset="0"/>
                    <a:ea typeface="黑体" pitchFamily="2" charset="-122"/>
                  </a:endParaRPr>
                </a:p>
              </p:txBody>
            </p:sp>
            <p:sp>
              <p:nvSpPr>
                <p:cNvPr id="54323" name="Text Box 1219"/>
                <p:cNvSpPr txBox="1">
                  <a:spLocks noChangeArrowheads="1"/>
                </p:cNvSpPr>
                <p:nvPr/>
              </p:nvSpPr>
              <p:spPr bwMode="auto">
                <a:xfrm>
                  <a:off x="4712" y="8966"/>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SAR  RCR</a:t>
                  </a:r>
                  <a:endParaRPr lang="en-US" altLang="zh-CN" sz="1000" dirty="0">
                    <a:latin typeface="Times New Roman" pitchFamily="18" charset="0"/>
                    <a:ea typeface="黑体" pitchFamily="2" charset="-122"/>
                  </a:endParaRPr>
                </a:p>
              </p:txBody>
            </p:sp>
            <p:sp>
              <p:nvSpPr>
                <p:cNvPr id="54324" name="Text Box 1220"/>
                <p:cNvSpPr txBox="1">
                  <a:spLocks noChangeArrowheads="1"/>
                </p:cNvSpPr>
                <p:nvPr/>
              </p:nvSpPr>
              <p:spPr bwMode="auto">
                <a:xfrm>
                  <a:off x="4712" y="10454"/>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SAL  RCL</a:t>
                  </a:r>
                  <a:endParaRPr lang="en-US" altLang="zh-CN" sz="1000" dirty="0">
                    <a:latin typeface="Times New Roman" pitchFamily="18" charset="0"/>
                    <a:ea typeface="黑体" pitchFamily="2" charset="-122"/>
                  </a:endParaRPr>
                </a:p>
              </p:txBody>
            </p:sp>
            <p:sp>
              <p:nvSpPr>
                <p:cNvPr id="54325" name="Text Box 1221"/>
                <p:cNvSpPr txBox="1">
                  <a:spLocks noChangeArrowheads="1"/>
                </p:cNvSpPr>
                <p:nvPr/>
              </p:nvSpPr>
              <p:spPr bwMode="auto">
                <a:xfrm>
                  <a:off x="8072" y="8780"/>
                  <a:ext cx="1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NEG  NOT</a:t>
                  </a:r>
                  <a:endParaRPr lang="en-US" altLang="zh-CN" sz="1000" dirty="0">
                    <a:latin typeface="Times New Roman" pitchFamily="18" charset="0"/>
                    <a:ea typeface="黑体" pitchFamily="2" charset="-122"/>
                  </a:endParaRPr>
                </a:p>
              </p:txBody>
            </p:sp>
            <p:sp>
              <p:nvSpPr>
                <p:cNvPr id="54326" name="Text Box 1222"/>
                <p:cNvSpPr txBox="1">
                  <a:spLocks noChangeArrowheads="1"/>
                </p:cNvSpPr>
                <p:nvPr/>
              </p:nvSpPr>
              <p:spPr bwMode="auto">
                <a:xfrm>
                  <a:off x="7820" y="10082"/>
                  <a:ext cx="155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+1S      -1S</a:t>
                  </a:r>
                  <a:endParaRPr lang="en-US" altLang="zh-CN" sz="1000" dirty="0">
                    <a:latin typeface="Times New Roman" pitchFamily="18" charset="0"/>
                    <a:ea typeface="黑体" pitchFamily="2" charset="-122"/>
                  </a:endParaRPr>
                </a:p>
              </p:txBody>
            </p:sp>
            <p:sp>
              <p:nvSpPr>
                <p:cNvPr id="54327" name="Text Box 1223"/>
                <p:cNvSpPr txBox="1">
                  <a:spLocks noChangeArrowheads="1"/>
                </p:cNvSpPr>
                <p:nvPr/>
              </p:nvSpPr>
              <p:spPr bwMode="auto">
                <a:xfrm>
                  <a:off x="9122" y="977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Sin</a:t>
                  </a:r>
                  <a:endParaRPr lang="en-US" altLang="zh-CN" sz="1000" dirty="0">
                    <a:latin typeface="Times New Roman" pitchFamily="18" charset="0"/>
                    <a:ea typeface="黑体" pitchFamily="2" charset="-122"/>
                  </a:endParaRPr>
                </a:p>
              </p:txBody>
            </p:sp>
            <p:sp>
              <p:nvSpPr>
                <p:cNvPr id="54328" name="Text Box 1224"/>
                <p:cNvSpPr txBox="1">
                  <a:spLocks noChangeArrowheads="1"/>
                </p:cNvSpPr>
                <p:nvPr/>
              </p:nvSpPr>
              <p:spPr bwMode="auto">
                <a:xfrm>
                  <a:off x="9122" y="9276"/>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rgbClr val="FF0000"/>
                      </a:solidFill>
                      <a:latin typeface="Times New Roman" pitchFamily="18" charset="0"/>
                      <a:ea typeface="黑体" pitchFamily="2" charset="-122"/>
                    </a:rPr>
                    <a:t>S→IB</a:t>
                  </a:r>
                  <a:endParaRPr lang="en-US" altLang="zh-CN" sz="1000" dirty="0">
                    <a:latin typeface="Times New Roman" pitchFamily="18" charset="0"/>
                    <a:ea typeface="黑体" pitchFamily="2" charset="-122"/>
                  </a:endParaRPr>
                </a:p>
              </p:txBody>
            </p:sp>
            <p:sp>
              <p:nvSpPr>
                <p:cNvPr id="54329" name="Text Box 1225"/>
                <p:cNvSpPr txBox="1">
                  <a:spLocks noChangeArrowheads="1"/>
                </p:cNvSpPr>
                <p:nvPr/>
              </p:nvSpPr>
              <p:spPr bwMode="auto">
                <a:xfrm>
                  <a:off x="6686"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ADD</a:t>
                  </a:r>
                  <a:endParaRPr lang="en-US" altLang="zh-CN" sz="1000" dirty="0">
                    <a:latin typeface="Times New Roman" pitchFamily="18" charset="0"/>
                    <a:ea typeface="黑体" pitchFamily="2" charset="-122"/>
                  </a:endParaRPr>
                </a:p>
              </p:txBody>
            </p:sp>
            <p:sp>
              <p:nvSpPr>
                <p:cNvPr id="54330" name="Text Box 1226"/>
                <p:cNvSpPr txBox="1">
                  <a:spLocks noChangeArrowheads="1"/>
                </p:cNvSpPr>
                <p:nvPr/>
              </p:nvSpPr>
              <p:spPr bwMode="auto">
                <a:xfrm>
                  <a:off x="6926" y="10771"/>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SUB</a:t>
                  </a:r>
                  <a:endParaRPr lang="en-US" altLang="zh-CN" sz="1000" dirty="0">
                    <a:latin typeface="Times New Roman" pitchFamily="18" charset="0"/>
                    <a:ea typeface="黑体" pitchFamily="2" charset="-122"/>
                  </a:endParaRPr>
                </a:p>
              </p:txBody>
            </p:sp>
            <p:sp>
              <p:nvSpPr>
                <p:cNvPr id="54331" name="Text Box 1227"/>
                <p:cNvSpPr txBox="1">
                  <a:spLocks noChangeArrowheads="1"/>
                </p:cNvSpPr>
                <p:nvPr/>
              </p:nvSpPr>
              <p:spPr bwMode="auto">
                <a:xfrm>
                  <a:off x="7400" y="1088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rgbClr val="FF0000"/>
                      </a:solidFill>
                      <a:latin typeface="Times New Roman" pitchFamily="18" charset="0"/>
                      <a:ea typeface="黑体" pitchFamily="2" charset="-122"/>
                    </a:rPr>
                    <a:t>XOR</a:t>
                  </a:r>
                  <a:endParaRPr lang="en-US" altLang="zh-CN" sz="1000" dirty="0">
                    <a:latin typeface="Times New Roman" pitchFamily="18" charset="0"/>
                    <a:ea typeface="黑体" pitchFamily="2" charset="-122"/>
                  </a:endParaRPr>
                </a:p>
              </p:txBody>
            </p:sp>
            <p:sp>
              <p:nvSpPr>
                <p:cNvPr id="54332" name="Text Box 1228"/>
                <p:cNvSpPr txBox="1">
                  <a:spLocks noChangeArrowheads="1"/>
                </p:cNvSpPr>
                <p:nvPr/>
              </p:nvSpPr>
              <p:spPr bwMode="auto">
                <a:xfrm>
                  <a:off x="7148" y="10332"/>
                  <a:ext cx="54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54333" name="Text Box 1229"/>
                <p:cNvSpPr txBox="1">
                  <a:spLocks noChangeArrowheads="1"/>
                </p:cNvSpPr>
                <p:nvPr/>
              </p:nvSpPr>
              <p:spPr bwMode="auto">
                <a:xfrm>
                  <a:off x="6938" y="1367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rgbClr val="FF0000"/>
                      </a:solidFill>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54334" name="Text Box 1230"/>
                <p:cNvSpPr txBox="1">
                  <a:spLocks noChangeArrowheads="1"/>
                </p:cNvSpPr>
                <p:nvPr/>
              </p:nvSpPr>
              <p:spPr bwMode="auto">
                <a:xfrm>
                  <a:off x="8198" y="13058"/>
                  <a:ext cx="33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solidFill>
                        <a:srgbClr val="FF0000"/>
                      </a:solidFill>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54335" name="Text Box 1231"/>
                <p:cNvSpPr txBox="1">
                  <a:spLocks noChangeArrowheads="1"/>
                </p:cNvSpPr>
                <p:nvPr/>
              </p:nvSpPr>
              <p:spPr bwMode="auto">
                <a:xfrm>
                  <a:off x="8912" y="12810"/>
                  <a:ext cx="1848"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rgbClr val="FF0000"/>
                      </a:solidFill>
                      <a:latin typeface="Times New Roman" pitchFamily="18" charset="0"/>
                      <a:ea typeface="黑体" pitchFamily="2" charset="-122"/>
                    </a:rPr>
                    <a:t>送往</a:t>
                  </a:r>
                  <a:r>
                    <a:rPr lang="en-US" altLang="zh-CN" sz="1000" dirty="0">
                      <a:solidFill>
                        <a:srgbClr val="FF0000"/>
                      </a:solidFill>
                      <a:latin typeface="Times New Roman" pitchFamily="18" charset="0"/>
                      <a:ea typeface="黑体" pitchFamily="2" charset="-122"/>
                    </a:rPr>
                    <a:t>CPU</a:t>
                  </a:r>
                  <a:r>
                    <a:rPr lang="zh-CN" altLang="en-US" sz="1000">
                      <a:solidFill>
                        <a:srgbClr val="FF0000"/>
                      </a:solidFill>
                      <a:latin typeface="Times New Roman" pitchFamily="18" charset="0"/>
                      <a:ea typeface="黑体" pitchFamily="2" charset="-122"/>
                    </a:rPr>
                    <a:t>内部各部件的控制信号</a:t>
                  </a:r>
                  <a:endParaRPr lang="zh-CN" altLang="en-US" sz="1000">
                    <a:latin typeface="Times New Roman" pitchFamily="18" charset="0"/>
                    <a:ea typeface="黑体" pitchFamily="2" charset="-122"/>
                  </a:endParaRPr>
                </a:p>
              </p:txBody>
            </p:sp>
            <p:sp>
              <p:nvSpPr>
                <p:cNvPr id="54336" name="Text Box 1232"/>
                <p:cNvSpPr txBox="1">
                  <a:spLocks noChangeArrowheads="1"/>
                </p:cNvSpPr>
                <p:nvPr/>
              </p:nvSpPr>
              <p:spPr bwMode="auto">
                <a:xfrm>
                  <a:off x="7526" y="14236"/>
                  <a:ext cx="1302"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rgbClr val="FF0000"/>
                      </a:solidFill>
                      <a:latin typeface="Times New Roman" pitchFamily="18" charset="0"/>
                      <a:ea typeface="黑体" pitchFamily="2" charset="-122"/>
                    </a:rPr>
                    <a:t>送往系统总线的控制信号</a:t>
                  </a:r>
                  <a:endParaRPr lang="zh-CN" altLang="en-US" sz="1000">
                    <a:latin typeface="Times New Roman" pitchFamily="18" charset="0"/>
                    <a:ea typeface="黑体" pitchFamily="2" charset="-122"/>
                  </a:endParaRPr>
                </a:p>
              </p:txBody>
            </p:sp>
            <p:sp>
              <p:nvSpPr>
                <p:cNvPr id="54337" name="Text Box 1233"/>
                <p:cNvSpPr txBox="1">
                  <a:spLocks noChangeArrowheads="1"/>
                </p:cNvSpPr>
                <p:nvPr/>
              </p:nvSpPr>
              <p:spPr bwMode="auto">
                <a:xfrm>
                  <a:off x="2444" y="14112"/>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solidFill>
                        <a:srgbClr val="FF0000"/>
                      </a:solidFill>
                      <a:latin typeface="Times New Roman" pitchFamily="18" charset="0"/>
                      <a:ea typeface="黑体" pitchFamily="2" charset="-122"/>
                    </a:rPr>
                    <a:t>/MMRD,  /IORD,  INTA</a:t>
                  </a:r>
                  <a:endParaRPr lang="en-US" altLang="zh-CN" sz="1000" dirty="0">
                    <a:latin typeface="Times New Roman" pitchFamily="18" charset="0"/>
                    <a:ea typeface="黑体" pitchFamily="2" charset="-122"/>
                  </a:endParaRPr>
                </a:p>
              </p:txBody>
            </p:sp>
            <p:sp>
              <p:nvSpPr>
                <p:cNvPr id="54338" name="Text Box 1234"/>
                <p:cNvSpPr txBox="1">
                  <a:spLocks noChangeArrowheads="1"/>
                </p:cNvSpPr>
                <p:nvPr/>
              </p:nvSpPr>
              <p:spPr bwMode="auto">
                <a:xfrm>
                  <a:off x="2444" y="14484"/>
                  <a:ext cx="351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000" dirty="0">
                      <a:solidFill>
                        <a:srgbClr val="FF0000"/>
                      </a:solidFill>
                      <a:latin typeface="Times New Roman" pitchFamily="18" charset="0"/>
                      <a:ea typeface="黑体" pitchFamily="2" charset="-122"/>
                    </a:rPr>
                    <a:t>/MMWR,  /IOWR,  DMAA</a:t>
                  </a:r>
                  <a:endParaRPr lang="en-US" altLang="zh-CN" sz="1000" dirty="0">
                    <a:latin typeface="Times New Roman" pitchFamily="18" charset="0"/>
                    <a:ea typeface="黑体" pitchFamily="2" charset="-122"/>
                  </a:endParaRPr>
                </a:p>
              </p:txBody>
            </p:sp>
          </p:grpSp>
          <p:grpSp>
            <p:nvGrpSpPr>
              <p:cNvPr id="54285" name="Group 1235"/>
              <p:cNvGrpSpPr>
                <a:grpSpLocks/>
              </p:cNvGrpSpPr>
              <p:nvPr/>
            </p:nvGrpSpPr>
            <p:grpSpPr bwMode="auto">
              <a:xfrm>
                <a:off x="727" y="2032"/>
                <a:ext cx="4553" cy="12586"/>
                <a:chOff x="746" y="1356"/>
                <a:chExt cx="4956" cy="13640"/>
              </a:xfrm>
            </p:grpSpPr>
            <p:sp>
              <p:nvSpPr>
                <p:cNvPr id="54286" name="Text Box 1236"/>
                <p:cNvSpPr txBox="1">
                  <a:spLocks noChangeArrowheads="1"/>
                </p:cNvSpPr>
                <p:nvPr/>
              </p:nvSpPr>
              <p:spPr bwMode="auto">
                <a:xfrm>
                  <a:off x="1712" y="135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latin typeface="Times New Roman" pitchFamily="18" charset="0"/>
                      <a:ea typeface="黑体" pitchFamily="2" charset="-122"/>
                    </a:rPr>
                    <a:t>DMAR, INTR</a:t>
                  </a:r>
                </a:p>
              </p:txBody>
            </p:sp>
            <p:sp>
              <p:nvSpPr>
                <p:cNvPr id="54287" name="Text Box 1237"/>
                <p:cNvSpPr txBox="1">
                  <a:spLocks noChangeArrowheads="1"/>
                </p:cNvSpPr>
                <p:nvPr/>
              </p:nvSpPr>
              <p:spPr bwMode="auto">
                <a:xfrm>
                  <a:off x="1712" y="1604"/>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latin typeface="Times New Roman" pitchFamily="18" charset="0"/>
                      <a:ea typeface="黑体" pitchFamily="2" charset="-122"/>
                    </a:rPr>
                    <a:t>Ready</a:t>
                  </a:r>
                </a:p>
              </p:txBody>
            </p:sp>
            <p:sp>
              <p:nvSpPr>
                <p:cNvPr id="54288" name="Text Box 1238"/>
                <p:cNvSpPr txBox="1">
                  <a:spLocks noChangeArrowheads="1"/>
                </p:cNvSpPr>
                <p:nvPr/>
              </p:nvSpPr>
              <p:spPr bwMode="auto">
                <a:xfrm>
                  <a:off x="1712" y="4952"/>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latin typeface="Times New Roman" pitchFamily="18" charset="0"/>
                      <a:ea typeface="黑体" pitchFamily="2" charset="-122"/>
                    </a:rPr>
                    <a:t>Ready</a:t>
                  </a:r>
                </a:p>
              </p:txBody>
            </p:sp>
            <p:sp>
              <p:nvSpPr>
                <p:cNvPr id="54289" name="Text Box 1239"/>
                <p:cNvSpPr txBox="1">
                  <a:spLocks noChangeArrowheads="1"/>
                </p:cNvSpPr>
                <p:nvPr/>
              </p:nvSpPr>
              <p:spPr bwMode="auto">
                <a:xfrm>
                  <a:off x="1712" y="197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latin typeface="Times New Roman" pitchFamily="18" charset="0"/>
                      <a:ea typeface="黑体" pitchFamily="2" charset="-122"/>
                    </a:rPr>
                    <a:t>IORD, IOWR</a:t>
                  </a:r>
                </a:p>
              </p:txBody>
            </p:sp>
            <p:sp>
              <p:nvSpPr>
                <p:cNvPr id="54290" name="Text Box 1240"/>
                <p:cNvSpPr txBox="1">
                  <a:spLocks noChangeArrowheads="1"/>
                </p:cNvSpPr>
                <p:nvPr/>
              </p:nvSpPr>
              <p:spPr bwMode="auto">
                <a:xfrm>
                  <a:off x="4610" y="1604"/>
                  <a:ext cx="109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接口</a:t>
                  </a:r>
                </a:p>
              </p:txBody>
            </p:sp>
            <p:sp>
              <p:nvSpPr>
                <p:cNvPr id="54291" name="Text Box 1241"/>
                <p:cNvSpPr txBox="1">
                  <a:spLocks noChangeArrowheads="1"/>
                </p:cNvSpPr>
                <p:nvPr/>
              </p:nvSpPr>
              <p:spPr bwMode="auto">
                <a:xfrm>
                  <a:off x="1922" y="12826"/>
                  <a:ext cx="273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80000"/>
                    </a:lnSpc>
                    <a:spcBef>
                      <a:spcPct val="0"/>
                    </a:spcBef>
                  </a:pPr>
                  <a:r>
                    <a:rPr lang="en-US" altLang="zh-CN" sz="1000" dirty="0">
                      <a:latin typeface="Times New Roman" pitchFamily="18" charset="0"/>
                      <a:ea typeface="黑体" pitchFamily="2" charset="-122"/>
                    </a:rPr>
                    <a:t>INTR,  DMAR, Ready</a:t>
                  </a:r>
                </a:p>
              </p:txBody>
            </p:sp>
            <p:sp>
              <p:nvSpPr>
                <p:cNvPr id="54292" name="Text Box 1242"/>
                <p:cNvSpPr txBox="1">
                  <a:spLocks noChangeArrowheads="1"/>
                </p:cNvSpPr>
                <p:nvPr/>
              </p:nvSpPr>
              <p:spPr bwMode="auto">
                <a:xfrm>
                  <a:off x="746" y="14624"/>
                  <a:ext cx="10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spcBef>
                      <a:spcPct val="0"/>
                    </a:spcBef>
                  </a:pPr>
                  <a:r>
                    <a:rPr lang="en-US" altLang="zh-CN" sz="1000" dirty="0">
                      <a:latin typeface="Times New Roman" pitchFamily="18" charset="0"/>
                      <a:ea typeface="黑体" pitchFamily="2" charset="-122"/>
                    </a:rPr>
                    <a:t>CB AB DB</a:t>
                  </a:r>
                </a:p>
              </p:txBody>
            </p:sp>
            <p:sp>
              <p:nvSpPr>
                <p:cNvPr id="54293" name="Text Box 1243"/>
                <p:cNvSpPr txBox="1">
                  <a:spLocks noChangeArrowheads="1"/>
                </p:cNvSpPr>
                <p:nvPr/>
              </p:nvSpPr>
              <p:spPr bwMode="auto">
                <a:xfrm>
                  <a:off x="2174" y="6998"/>
                  <a:ext cx="15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000">
                      <a:solidFill>
                        <a:srgbClr val="0000FF"/>
                      </a:solidFill>
                      <a:latin typeface="Times New Roman" pitchFamily="18" charset="0"/>
                      <a:ea typeface="黑体" pitchFamily="2" charset="-122"/>
                    </a:rPr>
                    <a:t>内部总线</a:t>
                  </a:r>
                  <a:r>
                    <a:rPr lang="en-US" altLang="zh-CN" sz="1000" dirty="0">
                      <a:solidFill>
                        <a:srgbClr val="0000FF"/>
                      </a:solidFill>
                      <a:latin typeface="Times New Roman" pitchFamily="18" charset="0"/>
                      <a:ea typeface="黑体" pitchFamily="2" charset="-122"/>
                    </a:rPr>
                    <a:t>IB</a:t>
                  </a:r>
                  <a:endParaRPr lang="en-US" altLang="zh-CN" sz="1000" dirty="0">
                    <a:latin typeface="Times New Roman" pitchFamily="18" charset="0"/>
                    <a:ea typeface="黑体" pitchFamily="2" charset="-122"/>
                  </a:endParaRPr>
                </a:p>
              </p:txBody>
            </p:sp>
          </p:grpSp>
        </p:grpSp>
      </p:grpSp>
      <p:sp>
        <p:nvSpPr>
          <p:cNvPr id="54278" name="AutoShape 6">
            <a:hlinkClick r:id="rId2" action="ppaction://hlinksldjump"/>
          </p:cNvPr>
          <p:cNvSpPr>
            <a:spLocks noChangeArrowheads="1"/>
          </p:cNvSpPr>
          <p:nvPr/>
        </p:nvSpPr>
        <p:spPr bwMode="auto">
          <a:xfrm>
            <a:off x="7315200" y="533400"/>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a:solidFill>
                  <a:schemeClr val="bg1"/>
                </a:solidFill>
                <a:latin typeface="宋体" pitchFamily="2" charset="-122"/>
                <a:ea typeface="宋体" pitchFamily="2" charset="-122"/>
              </a:rPr>
              <a:t>大图</a:t>
            </a:r>
            <a:endParaRPr kumimoji="1" lang="zh-CN" altLang="en-US" sz="1800" u="sng">
              <a:solidFill>
                <a:srgbClr val="008000"/>
              </a:solidFill>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446088"/>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6.4 </a:t>
            </a:r>
            <a:r>
              <a:rPr lang="zh-CN" altLang="en-US" sz="2800">
                <a:solidFill>
                  <a:srgbClr val="990000"/>
                </a:solidFill>
                <a:latin typeface="黑体" pitchFamily="2" charset="-122"/>
                <a:ea typeface="黑体" pitchFamily="2" charset="-122"/>
              </a:rPr>
              <a:t>指令的微操作序列</a:t>
            </a:r>
          </a:p>
        </p:txBody>
      </p:sp>
      <p:sp>
        <p:nvSpPr>
          <p:cNvPr id="55299" name="Text Box 5"/>
          <p:cNvSpPr txBox="1">
            <a:spLocks noChangeArrowheads="1"/>
          </p:cNvSpPr>
          <p:nvPr/>
        </p:nvSpPr>
        <p:spPr bwMode="auto">
          <a:xfrm>
            <a:off x="611188" y="981075"/>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en-US" altLang="zh-CN" dirty="0">
                <a:solidFill>
                  <a:srgbClr val="990000"/>
                </a:solidFill>
                <a:latin typeface="黑体" pitchFamily="2" charset="-122"/>
                <a:ea typeface="黑体" pitchFamily="2" charset="-122"/>
              </a:rPr>
              <a:t>6.4.1 </a:t>
            </a:r>
            <a:r>
              <a:rPr lang="zh-CN" altLang="en-US">
                <a:solidFill>
                  <a:srgbClr val="990000"/>
                </a:solidFill>
                <a:latin typeface="黑体" pitchFamily="2" charset="-122"/>
                <a:ea typeface="黑体" pitchFamily="2" charset="-122"/>
              </a:rPr>
              <a:t>模型机</a:t>
            </a:r>
            <a:endParaRPr lang="zh-CN" altLang="en-US">
              <a:latin typeface="黑体" pitchFamily="2" charset="-122"/>
              <a:ea typeface="黑体" pitchFamily="2" charset="-122"/>
            </a:endParaRPr>
          </a:p>
        </p:txBody>
      </p:sp>
      <p:sp>
        <p:nvSpPr>
          <p:cNvPr id="55300" name="Rectangle 6"/>
          <p:cNvSpPr>
            <a:spLocks noChangeArrowheads="1"/>
          </p:cNvSpPr>
          <p:nvPr/>
        </p:nvSpPr>
        <p:spPr bwMode="auto">
          <a:xfrm>
            <a:off x="684213" y="1484313"/>
            <a:ext cx="580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rIns="36000">
            <a:spAutoFit/>
          </a:bodyPr>
          <a:lstStyle/>
          <a:p>
            <a:pPr>
              <a:lnSpc>
                <a:spcPct val="100000"/>
              </a:lnSpc>
              <a:spcBef>
                <a:spcPct val="0"/>
              </a:spcBef>
            </a:pPr>
            <a:r>
              <a:rPr lang="en-US" altLang="zh-CN" dirty="0">
                <a:solidFill>
                  <a:srgbClr val="990000"/>
                </a:solidFill>
                <a:latin typeface="黑体" pitchFamily="2" charset="-122"/>
                <a:ea typeface="黑体" pitchFamily="2" charset="-122"/>
              </a:rPr>
              <a:t>  1. </a:t>
            </a:r>
            <a:r>
              <a:rPr lang="zh-CN" altLang="en-US">
                <a:solidFill>
                  <a:srgbClr val="990000"/>
                </a:solidFill>
                <a:latin typeface="黑体" pitchFamily="2" charset="-122"/>
                <a:ea typeface="黑体" pitchFamily="2" charset="-122"/>
              </a:rPr>
              <a:t>硬件结构（</a:t>
            </a:r>
            <a:r>
              <a:rPr lang="en-US" altLang="zh-CN" dirty="0">
                <a:solidFill>
                  <a:srgbClr val="990000"/>
                </a:solidFill>
                <a:latin typeface="黑体" pitchFamily="2" charset="-122"/>
                <a:ea typeface="黑体" pitchFamily="2" charset="-122"/>
              </a:rPr>
              <a:t>PC</a:t>
            </a:r>
            <a:r>
              <a:rPr lang="zh-CN" altLang="en-US">
                <a:solidFill>
                  <a:srgbClr val="990000"/>
                </a:solidFill>
                <a:latin typeface="黑体" pitchFamily="2" charset="-122"/>
                <a:ea typeface="黑体" pitchFamily="2" charset="-122"/>
              </a:rPr>
              <a:t>机的简化</a:t>
            </a:r>
            <a:r>
              <a:rPr lang="en-US" altLang="zh-CN" dirty="0">
                <a:solidFill>
                  <a:srgbClr val="990000"/>
                </a:solidFill>
                <a:latin typeface="黑体" pitchFamily="2" charset="-122"/>
                <a:ea typeface="黑体" pitchFamily="2" charset="-122"/>
              </a:rPr>
              <a:t>)     16</a:t>
            </a:r>
            <a:r>
              <a:rPr lang="zh-CN" altLang="en-US">
                <a:solidFill>
                  <a:srgbClr val="990000"/>
                </a:solidFill>
                <a:latin typeface="黑体" pitchFamily="2" charset="-122"/>
                <a:ea typeface="黑体" pitchFamily="2" charset="-122"/>
              </a:rPr>
              <a:t>位机</a:t>
            </a:r>
          </a:p>
        </p:txBody>
      </p:sp>
      <p:sp>
        <p:nvSpPr>
          <p:cNvPr id="55301" name="Text Box 5"/>
          <p:cNvSpPr txBox="1">
            <a:spLocks noChangeArrowheads="1"/>
          </p:cNvSpPr>
          <p:nvPr/>
        </p:nvSpPr>
        <p:spPr bwMode="auto">
          <a:xfrm>
            <a:off x="971550" y="2024063"/>
            <a:ext cx="81724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(1)</a:t>
            </a:r>
            <a:r>
              <a:rPr lang="zh-CN" altLang="en-US">
                <a:latin typeface="黑体" pitchFamily="2" charset="-122"/>
                <a:ea typeface="黑体" pitchFamily="2" charset="-122"/>
              </a:rPr>
              <a:t>总线</a:t>
            </a:r>
          </a:p>
          <a:p>
            <a:pPr eaLnBrk="1" hangingPunct="1">
              <a:spcBef>
                <a:spcPct val="0"/>
              </a:spcBef>
            </a:pPr>
            <a:r>
              <a:rPr lang="zh-CN" altLang="en-US">
                <a:latin typeface="黑体" pitchFamily="2" charset="-122"/>
                <a:ea typeface="黑体" pitchFamily="2" charset="-122"/>
              </a:rPr>
              <a:t>    系统总线：单总线（地址线、数据线、控制线）。</a:t>
            </a:r>
          </a:p>
          <a:p>
            <a:pPr eaLnBrk="1" hangingPunct="1">
              <a:spcBef>
                <a:spcPct val="0"/>
              </a:spcBef>
            </a:pPr>
            <a:r>
              <a:rPr lang="zh-CN" altLang="en-US">
                <a:latin typeface="黑体" pitchFamily="2" charset="-122"/>
                <a:ea typeface="黑体" pitchFamily="2" charset="-122"/>
              </a:rPr>
              <a:t>    内部总线：各寄存器用三态门接入。</a:t>
            </a:r>
          </a:p>
          <a:p>
            <a:pPr eaLnBrk="1" hangingPunct="1"/>
            <a:r>
              <a:rPr lang="zh-CN" altLang="en-US">
                <a:latin typeface="黑体" pitchFamily="2" charset="-122"/>
                <a:ea typeface="黑体" pitchFamily="2" charset="-122"/>
              </a:rPr>
              <a:t>    二者之间通过地址寄存器</a:t>
            </a:r>
            <a:r>
              <a:rPr lang="en-US" altLang="zh-CN" dirty="0">
                <a:latin typeface="黑体" pitchFamily="2" charset="-122"/>
                <a:ea typeface="黑体" pitchFamily="2" charset="-122"/>
              </a:rPr>
              <a:t>AR</a:t>
            </a:r>
            <a:r>
              <a:rPr lang="zh-CN" altLang="en-US">
                <a:latin typeface="黑体" pitchFamily="2" charset="-122"/>
                <a:ea typeface="黑体" pitchFamily="2" charset="-122"/>
              </a:rPr>
              <a:t>和数据寄存器</a:t>
            </a:r>
            <a:r>
              <a:rPr lang="en-US" altLang="zh-CN" dirty="0">
                <a:latin typeface="黑体" pitchFamily="2" charset="-122"/>
                <a:ea typeface="黑体" pitchFamily="2" charset="-122"/>
              </a:rPr>
              <a:t>DR</a:t>
            </a:r>
            <a:r>
              <a:rPr lang="zh-CN" altLang="en-US">
                <a:latin typeface="黑体" pitchFamily="2" charset="-122"/>
                <a:ea typeface="黑体" pitchFamily="2" charset="-122"/>
              </a:rPr>
              <a:t>沟通信息。</a:t>
            </a:r>
          </a:p>
        </p:txBody>
      </p:sp>
      <p:sp>
        <p:nvSpPr>
          <p:cNvPr id="55302" name="Text Box 6"/>
          <p:cNvSpPr txBox="1">
            <a:spLocks noChangeArrowheads="1"/>
          </p:cNvSpPr>
          <p:nvPr/>
        </p:nvSpPr>
        <p:spPr bwMode="auto">
          <a:xfrm>
            <a:off x="971550" y="4400550"/>
            <a:ext cx="81724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latin typeface="黑体" pitchFamily="2" charset="-122"/>
                <a:ea typeface="黑体" pitchFamily="2" charset="-122"/>
              </a:rPr>
              <a:t>(2)</a:t>
            </a:r>
            <a:r>
              <a:rPr lang="zh-CN" altLang="en-US">
                <a:latin typeface="黑体" pitchFamily="2" charset="-122"/>
                <a:ea typeface="黑体" pitchFamily="2" charset="-122"/>
              </a:rPr>
              <a:t>控制器</a:t>
            </a:r>
          </a:p>
          <a:p>
            <a:pPr eaLnBrk="1" hangingPunct="1">
              <a:spcBef>
                <a:spcPct val="0"/>
              </a:spcBef>
            </a:pPr>
            <a:r>
              <a:rPr lang="zh-CN" altLang="en-US">
                <a:latin typeface="黑体" pitchFamily="2" charset="-122"/>
                <a:ea typeface="黑体" pitchFamily="2" charset="-122"/>
              </a:rPr>
              <a:t>   包括</a:t>
            </a:r>
            <a:r>
              <a:rPr lang="en-US" altLang="zh-CN" dirty="0">
                <a:latin typeface="黑体" pitchFamily="2" charset="-122"/>
                <a:ea typeface="黑体" pitchFamily="2" charset="-122"/>
              </a:rPr>
              <a:t>PC,IR,PSW,</a:t>
            </a:r>
            <a:r>
              <a:rPr lang="zh-CN" altLang="en-US">
                <a:latin typeface="黑体" pitchFamily="2" charset="-122"/>
                <a:ea typeface="黑体" pitchFamily="2" charset="-122"/>
              </a:rPr>
              <a:t>时序部件、微操作形成部件等。</a:t>
            </a:r>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792163" y="-892175"/>
            <a:ext cx="7740650" cy="80295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nvGrpSpPr>
          <p:cNvPr id="56323" name="Group 2"/>
          <p:cNvGrpSpPr>
            <a:grpSpLocks/>
          </p:cNvGrpSpPr>
          <p:nvPr/>
        </p:nvGrpSpPr>
        <p:grpSpPr bwMode="auto">
          <a:xfrm>
            <a:off x="792163" y="-855663"/>
            <a:ext cx="7740650" cy="7991476"/>
            <a:chOff x="544" y="255"/>
            <a:chExt cx="4876" cy="5034"/>
          </a:xfrm>
        </p:grpSpPr>
        <p:sp>
          <p:nvSpPr>
            <p:cNvPr id="56326" name="Rectangle 3"/>
            <p:cNvSpPr>
              <a:spLocks noChangeArrowheads="1"/>
            </p:cNvSpPr>
            <p:nvPr/>
          </p:nvSpPr>
          <p:spPr bwMode="auto">
            <a:xfrm>
              <a:off x="544" y="2602"/>
              <a:ext cx="4876" cy="3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56327" name="Group 4"/>
            <p:cNvGrpSpPr>
              <a:grpSpLocks/>
            </p:cNvGrpSpPr>
            <p:nvPr/>
          </p:nvGrpSpPr>
          <p:grpSpPr bwMode="auto">
            <a:xfrm>
              <a:off x="589" y="255"/>
              <a:ext cx="4808" cy="5034"/>
              <a:chOff x="589" y="255"/>
              <a:chExt cx="4808" cy="5034"/>
            </a:xfrm>
          </p:grpSpPr>
          <p:grpSp>
            <p:nvGrpSpPr>
              <p:cNvPr id="56328" name="Group 5"/>
              <p:cNvGrpSpPr>
                <a:grpSpLocks/>
              </p:cNvGrpSpPr>
              <p:nvPr/>
            </p:nvGrpSpPr>
            <p:grpSpPr bwMode="auto">
              <a:xfrm>
                <a:off x="733" y="278"/>
                <a:ext cx="4664" cy="4874"/>
                <a:chOff x="756" y="255"/>
                <a:chExt cx="4664" cy="4874"/>
              </a:xfrm>
            </p:grpSpPr>
            <p:grpSp>
              <p:nvGrpSpPr>
                <p:cNvPr id="56454" name="Group 6"/>
                <p:cNvGrpSpPr>
                  <a:grpSpLocks/>
                </p:cNvGrpSpPr>
                <p:nvPr/>
              </p:nvGrpSpPr>
              <p:grpSpPr bwMode="auto">
                <a:xfrm>
                  <a:off x="756" y="255"/>
                  <a:ext cx="4236" cy="4874"/>
                  <a:chOff x="1040" y="1418"/>
                  <a:chExt cx="8862" cy="13206"/>
                </a:xfrm>
              </p:grpSpPr>
              <p:sp>
                <p:nvSpPr>
                  <p:cNvPr id="56523" name="Line 7"/>
                  <p:cNvSpPr>
                    <a:spLocks noChangeShapeType="1"/>
                  </p:cNvSpPr>
                  <p:nvPr/>
                </p:nvSpPr>
                <p:spPr bwMode="auto">
                  <a:xfrm rot="5400000">
                    <a:off x="2006" y="8394"/>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24" name="Line 8"/>
                  <p:cNvSpPr>
                    <a:spLocks noChangeShapeType="1"/>
                  </p:cNvSpPr>
                  <p:nvPr/>
                </p:nvSpPr>
                <p:spPr bwMode="auto">
                  <a:xfrm rot="16200000" flipH="1">
                    <a:off x="2006" y="7960"/>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25" name="Line 9"/>
                  <p:cNvSpPr>
                    <a:spLocks noChangeShapeType="1"/>
                  </p:cNvSpPr>
                  <p:nvPr/>
                </p:nvSpPr>
                <p:spPr bwMode="auto">
                  <a:xfrm rot="16200000" flipH="1">
                    <a:off x="1922" y="9178"/>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6526" name="Group 10"/>
                  <p:cNvGrpSpPr>
                    <a:grpSpLocks/>
                  </p:cNvGrpSpPr>
                  <p:nvPr/>
                </p:nvGrpSpPr>
                <p:grpSpPr bwMode="auto">
                  <a:xfrm>
                    <a:off x="1040" y="1418"/>
                    <a:ext cx="378" cy="13206"/>
                    <a:chOff x="1040" y="1542"/>
                    <a:chExt cx="378" cy="13082"/>
                  </a:xfrm>
                </p:grpSpPr>
                <p:sp>
                  <p:nvSpPr>
                    <p:cNvPr id="56571" name="Line 11"/>
                    <p:cNvSpPr>
                      <a:spLocks noChangeShapeType="1"/>
                    </p:cNvSpPr>
                    <p:nvPr/>
                  </p:nvSpPr>
                  <p:spPr bwMode="auto">
                    <a:xfrm>
                      <a:off x="1040" y="1542"/>
                      <a:ext cx="0" cy="13082"/>
                    </a:xfrm>
                    <a:prstGeom prst="line">
                      <a:avLst/>
                    </a:prstGeom>
                    <a:noFill/>
                    <a:ln w="38100" cmpd="dbl">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2" name="Line 12"/>
                    <p:cNvSpPr>
                      <a:spLocks noChangeShapeType="1"/>
                    </p:cNvSpPr>
                    <p:nvPr/>
                  </p:nvSpPr>
                  <p:spPr bwMode="auto">
                    <a:xfrm>
                      <a:off x="1418" y="1542"/>
                      <a:ext cx="0" cy="13082"/>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3" name="Line 13"/>
                    <p:cNvSpPr>
                      <a:spLocks noChangeShapeType="1"/>
                    </p:cNvSpPr>
                    <p:nvPr/>
                  </p:nvSpPr>
                  <p:spPr bwMode="auto">
                    <a:xfrm>
                      <a:off x="1250" y="1542"/>
                      <a:ext cx="0" cy="13082"/>
                    </a:xfrm>
                    <a:prstGeom prst="line">
                      <a:avLst/>
                    </a:prstGeom>
                    <a:noFill/>
                    <a:ln w="38100" cmpd="dbl">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527" name="Freeform 14"/>
                  <p:cNvSpPr>
                    <a:spLocks/>
                  </p:cNvSpPr>
                  <p:nvPr/>
                </p:nvSpPr>
                <p:spPr bwMode="auto">
                  <a:xfrm>
                    <a:off x="3770" y="6998"/>
                    <a:ext cx="6132" cy="5642"/>
                  </a:xfrm>
                  <a:custGeom>
                    <a:avLst/>
                    <a:gdLst>
                      <a:gd name="T0" fmla="*/ 0 w 5590"/>
                      <a:gd name="T1" fmla="*/ 6586 h 5580"/>
                      <a:gd name="T2" fmla="*/ 0 w 5590"/>
                      <a:gd name="T3" fmla="*/ 0 h 5580"/>
                      <a:gd name="T4" fmla="*/ 22387 w 5590"/>
                      <a:gd name="T5" fmla="*/ 0 h 5580"/>
                      <a:gd name="T6" fmla="*/ 22400 w 5590"/>
                      <a:gd name="T7" fmla="*/ 3459 h 5580"/>
                      <a:gd name="T8" fmla="*/ 0 60000 65536"/>
                      <a:gd name="T9" fmla="*/ 0 60000 65536"/>
                      <a:gd name="T10" fmla="*/ 0 60000 65536"/>
                      <a:gd name="T11" fmla="*/ 0 60000 65536"/>
                      <a:gd name="T12" fmla="*/ 0 w 5590"/>
                      <a:gd name="T13" fmla="*/ 0 h 5580"/>
                      <a:gd name="T14" fmla="*/ 5590 w 5590"/>
                      <a:gd name="T15" fmla="*/ 5580 h 5580"/>
                    </a:gdLst>
                    <a:ahLst/>
                    <a:cxnLst>
                      <a:cxn ang="T8">
                        <a:pos x="T0" y="T1"/>
                      </a:cxn>
                      <a:cxn ang="T9">
                        <a:pos x="T2" y="T3"/>
                      </a:cxn>
                      <a:cxn ang="T10">
                        <a:pos x="T4" y="T5"/>
                      </a:cxn>
                      <a:cxn ang="T11">
                        <a:pos x="T6" y="T7"/>
                      </a:cxn>
                    </a:cxnLst>
                    <a:rect l="T12" t="T13" r="T14" b="T15"/>
                    <a:pathLst>
                      <a:path w="5590" h="5580">
                        <a:moveTo>
                          <a:pt x="0" y="5580"/>
                        </a:moveTo>
                        <a:lnTo>
                          <a:pt x="0" y="0"/>
                        </a:lnTo>
                        <a:lnTo>
                          <a:pt x="5586" y="0"/>
                        </a:lnTo>
                        <a:lnTo>
                          <a:pt x="5590" y="2930"/>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528" name="Line 15"/>
                  <p:cNvSpPr>
                    <a:spLocks noChangeShapeType="1"/>
                  </p:cNvSpPr>
                  <p:nvPr/>
                </p:nvSpPr>
                <p:spPr bwMode="auto">
                  <a:xfrm>
                    <a:off x="4736"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9" name="Line 16"/>
                  <p:cNvSpPr>
                    <a:spLocks noChangeShapeType="1"/>
                  </p:cNvSpPr>
                  <p:nvPr/>
                </p:nvSpPr>
                <p:spPr bwMode="auto">
                  <a:xfrm>
                    <a:off x="6080"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0" name="Line 17"/>
                  <p:cNvSpPr>
                    <a:spLocks noChangeShapeType="1"/>
                  </p:cNvSpPr>
                  <p:nvPr/>
                </p:nvSpPr>
                <p:spPr bwMode="auto">
                  <a:xfrm>
                    <a:off x="7508"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1" name="Line 18"/>
                  <p:cNvSpPr>
                    <a:spLocks noChangeShapeType="1"/>
                  </p:cNvSpPr>
                  <p:nvPr/>
                </p:nvSpPr>
                <p:spPr bwMode="auto">
                  <a:xfrm>
                    <a:off x="8894"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2" name="Line 19"/>
                  <p:cNvSpPr>
                    <a:spLocks noChangeShapeType="1"/>
                  </p:cNvSpPr>
                  <p:nvPr/>
                </p:nvSpPr>
                <p:spPr bwMode="auto">
                  <a:xfrm>
                    <a:off x="4736"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3" name="Line 20"/>
                  <p:cNvSpPr>
                    <a:spLocks noChangeShapeType="1"/>
                  </p:cNvSpPr>
                  <p:nvPr/>
                </p:nvSpPr>
                <p:spPr bwMode="auto">
                  <a:xfrm>
                    <a:off x="6080"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4" name="Line 21"/>
                  <p:cNvSpPr>
                    <a:spLocks noChangeShapeType="1"/>
                  </p:cNvSpPr>
                  <p:nvPr/>
                </p:nvSpPr>
                <p:spPr bwMode="auto">
                  <a:xfrm>
                    <a:off x="7508"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5" name="Line 22"/>
                  <p:cNvSpPr>
                    <a:spLocks noChangeShapeType="1"/>
                  </p:cNvSpPr>
                  <p:nvPr/>
                </p:nvSpPr>
                <p:spPr bwMode="auto">
                  <a:xfrm>
                    <a:off x="8894"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6" name="Line 23"/>
                  <p:cNvSpPr>
                    <a:spLocks noChangeShapeType="1"/>
                  </p:cNvSpPr>
                  <p:nvPr/>
                </p:nvSpPr>
                <p:spPr bwMode="auto">
                  <a:xfrm rot="5400000">
                    <a:off x="9125" y="8495"/>
                    <a:ext cx="0" cy="147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7" name="Line 24"/>
                  <p:cNvSpPr>
                    <a:spLocks noChangeShapeType="1"/>
                  </p:cNvSpPr>
                  <p:nvPr/>
                </p:nvSpPr>
                <p:spPr bwMode="auto">
                  <a:xfrm rot="5400000">
                    <a:off x="3413" y="8315"/>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8" name="Line 25"/>
                  <p:cNvSpPr>
                    <a:spLocks noChangeShapeType="1"/>
                  </p:cNvSpPr>
                  <p:nvPr/>
                </p:nvSpPr>
                <p:spPr bwMode="auto">
                  <a:xfrm rot="5400000">
                    <a:off x="4316" y="10730"/>
                    <a:ext cx="0" cy="109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39" name="Line 26"/>
                  <p:cNvSpPr>
                    <a:spLocks noChangeShapeType="1"/>
                  </p:cNvSpPr>
                  <p:nvPr/>
                </p:nvSpPr>
                <p:spPr bwMode="auto">
                  <a:xfrm rot="5400000">
                    <a:off x="1985" y="3641"/>
                    <a:ext cx="0" cy="11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40" name="Line 27"/>
                  <p:cNvSpPr>
                    <a:spLocks noChangeShapeType="1"/>
                  </p:cNvSpPr>
                  <p:nvPr/>
                </p:nvSpPr>
                <p:spPr bwMode="auto">
                  <a:xfrm rot="5400000">
                    <a:off x="6101" y="2301"/>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41" name="Line 28"/>
                  <p:cNvSpPr>
                    <a:spLocks noChangeShapeType="1"/>
                  </p:cNvSpPr>
                  <p:nvPr/>
                </p:nvSpPr>
                <p:spPr bwMode="auto">
                  <a:xfrm rot="5400000">
                    <a:off x="2363" y="1589"/>
                    <a:ext cx="0" cy="189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42" name="Line 29"/>
                  <p:cNvSpPr>
                    <a:spLocks noChangeShapeType="1"/>
                  </p:cNvSpPr>
                  <p:nvPr/>
                </p:nvSpPr>
                <p:spPr bwMode="auto">
                  <a:xfrm rot="16200000" flipH="1">
                    <a:off x="8600" y="8672"/>
                    <a:ext cx="0" cy="260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3" name="Line 30"/>
                  <p:cNvSpPr>
                    <a:spLocks noChangeShapeType="1"/>
                  </p:cNvSpPr>
                  <p:nvPr/>
                </p:nvSpPr>
                <p:spPr bwMode="auto">
                  <a:xfrm rot="16200000" flipH="1">
                    <a:off x="7615" y="8913"/>
                    <a:ext cx="8" cy="64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4" name="Line 31"/>
                  <p:cNvSpPr>
                    <a:spLocks noChangeShapeType="1"/>
                  </p:cNvSpPr>
                  <p:nvPr/>
                </p:nvSpPr>
                <p:spPr bwMode="auto">
                  <a:xfrm rot="16200000" flipH="1">
                    <a:off x="5723" y="8701"/>
                    <a:ext cx="0" cy="155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5" name="Line 32"/>
                  <p:cNvSpPr>
                    <a:spLocks noChangeShapeType="1"/>
                  </p:cNvSpPr>
                  <p:nvPr/>
                </p:nvSpPr>
                <p:spPr bwMode="auto">
                  <a:xfrm rot="16200000" flipH="1">
                    <a:off x="4127" y="912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6" name="Line 33"/>
                  <p:cNvSpPr>
                    <a:spLocks noChangeShapeType="1"/>
                  </p:cNvSpPr>
                  <p:nvPr/>
                </p:nvSpPr>
                <p:spPr bwMode="auto">
                  <a:xfrm rot="16200000" flipH="1">
                    <a:off x="3413" y="943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7" name="Line 34"/>
                  <p:cNvSpPr>
                    <a:spLocks noChangeShapeType="1"/>
                  </p:cNvSpPr>
                  <p:nvPr/>
                </p:nvSpPr>
                <p:spPr bwMode="auto">
                  <a:xfrm rot="16200000" flipH="1">
                    <a:off x="1817" y="4423"/>
                    <a:ext cx="0" cy="155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8" name="Line 35"/>
                  <p:cNvSpPr>
                    <a:spLocks noChangeShapeType="1"/>
                  </p:cNvSpPr>
                  <p:nvPr/>
                </p:nvSpPr>
                <p:spPr bwMode="auto">
                  <a:xfrm rot="5400000">
                    <a:off x="1922" y="4900"/>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49" name="Line 36"/>
                  <p:cNvSpPr>
                    <a:spLocks noChangeShapeType="1"/>
                  </p:cNvSpPr>
                  <p:nvPr/>
                </p:nvSpPr>
                <p:spPr bwMode="auto">
                  <a:xfrm rot="16200000" flipH="1">
                    <a:off x="2174" y="718"/>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50" name="Line 37"/>
                  <p:cNvSpPr>
                    <a:spLocks noChangeShapeType="1"/>
                  </p:cNvSpPr>
                  <p:nvPr/>
                </p:nvSpPr>
                <p:spPr bwMode="auto">
                  <a:xfrm rot="16200000" flipH="1">
                    <a:off x="2174" y="532"/>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51" name="Line 38"/>
                  <p:cNvSpPr>
                    <a:spLocks noChangeShapeType="1"/>
                  </p:cNvSpPr>
                  <p:nvPr/>
                </p:nvSpPr>
                <p:spPr bwMode="auto">
                  <a:xfrm rot="5400000">
                    <a:off x="2174" y="904"/>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52" name="Line 39"/>
                  <p:cNvSpPr>
                    <a:spLocks noChangeShapeType="1"/>
                  </p:cNvSpPr>
                  <p:nvPr/>
                </p:nvSpPr>
                <p:spPr bwMode="auto">
                  <a:xfrm rot="5400000">
                    <a:off x="2195" y="2395"/>
                    <a:ext cx="0" cy="18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53" name="Line 40"/>
                  <p:cNvSpPr>
                    <a:spLocks noChangeShapeType="1"/>
                  </p:cNvSpPr>
                  <p:nvPr/>
                </p:nvSpPr>
                <p:spPr bwMode="auto">
                  <a:xfrm rot="16200000" flipH="1">
                    <a:off x="7928" y="11168"/>
                    <a:ext cx="0" cy="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54" name="Line 41"/>
                  <p:cNvSpPr>
                    <a:spLocks noChangeShapeType="1"/>
                  </p:cNvSpPr>
                  <p:nvPr/>
                </p:nvSpPr>
                <p:spPr bwMode="auto">
                  <a:xfrm rot="5400000">
                    <a:off x="4316" y="12094"/>
                    <a:ext cx="0" cy="109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555" name="Freeform 42"/>
                  <p:cNvSpPr>
                    <a:spLocks/>
                  </p:cNvSpPr>
                  <p:nvPr/>
                </p:nvSpPr>
                <p:spPr bwMode="auto">
                  <a:xfrm>
                    <a:off x="6248" y="9664"/>
                    <a:ext cx="252" cy="1426"/>
                  </a:xfrm>
                  <a:custGeom>
                    <a:avLst/>
                    <a:gdLst>
                      <a:gd name="T0" fmla="*/ 73601 w 168"/>
                      <a:gd name="T1" fmla="*/ 0 h 1426"/>
                      <a:gd name="T2" fmla="*/ 0 w 168"/>
                      <a:gd name="T3" fmla="*/ 0 h 1426"/>
                      <a:gd name="T4" fmla="*/ 0 w 168"/>
                      <a:gd name="T5" fmla="*/ 1426 h 1426"/>
                      <a:gd name="T6" fmla="*/ 0 60000 65536"/>
                      <a:gd name="T7" fmla="*/ 0 60000 65536"/>
                      <a:gd name="T8" fmla="*/ 0 60000 65536"/>
                      <a:gd name="T9" fmla="*/ 0 w 168"/>
                      <a:gd name="T10" fmla="*/ 0 h 1426"/>
                      <a:gd name="T11" fmla="*/ 168 w 168"/>
                      <a:gd name="T12" fmla="*/ 1426 h 1426"/>
                    </a:gdLst>
                    <a:ahLst/>
                    <a:cxnLst>
                      <a:cxn ang="T6">
                        <a:pos x="T0" y="T1"/>
                      </a:cxn>
                      <a:cxn ang="T7">
                        <a:pos x="T2" y="T3"/>
                      </a:cxn>
                      <a:cxn ang="T8">
                        <a:pos x="T4" y="T5"/>
                      </a:cxn>
                    </a:cxnLst>
                    <a:rect l="T9" t="T10" r="T11" b="T12"/>
                    <a:pathLst>
                      <a:path w="168" h="1426">
                        <a:moveTo>
                          <a:pt x="168" y="0"/>
                        </a:moveTo>
                        <a:lnTo>
                          <a:pt x="0" y="0"/>
                        </a:lnTo>
                        <a:lnTo>
                          <a:pt x="0" y="1426"/>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556" name="Line 43"/>
                  <p:cNvSpPr>
                    <a:spLocks noChangeShapeType="1"/>
                  </p:cNvSpPr>
                  <p:nvPr/>
                </p:nvSpPr>
                <p:spPr bwMode="auto">
                  <a:xfrm>
                    <a:off x="4694" y="8300"/>
                    <a:ext cx="0" cy="68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57" name="Line 44"/>
                  <p:cNvSpPr>
                    <a:spLocks noChangeShapeType="1"/>
                  </p:cNvSpPr>
                  <p:nvPr/>
                </p:nvSpPr>
                <p:spPr bwMode="auto">
                  <a:xfrm rot="5400000">
                    <a:off x="3455" y="10721"/>
                    <a:ext cx="0" cy="483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6558" name="Group 45"/>
                  <p:cNvGrpSpPr>
                    <a:grpSpLocks/>
                  </p:cNvGrpSpPr>
                  <p:nvPr/>
                </p:nvGrpSpPr>
                <p:grpSpPr bwMode="auto">
                  <a:xfrm>
                    <a:off x="5996" y="11834"/>
                    <a:ext cx="336" cy="310"/>
                    <a:chOff x="5996" y="11834"/>
                    <a:chExt cx="336" cy="310"/>
                  </a:xfrm>
                </p:grpSpPr>
                <p:sp>
                  <p:nvSpPr>
                    <p:cNvPr id="56569" name="Line 46"/>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70" name="Line 47"/>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6559" name="Group 48"/>
                  <p:cNvGrpSpPr>
                    <a:grpSpLocks/>
                  </p:cNvGrpSpPr>
                  <p:nvPr/>
                </p:nvGrpSpPr>
                <p:grpSpPr bwMode="auto">
                  <a:xfrm>
                    <a:off x="6962" y="11834"/>
                    <a:ext cx="504" cy="310"/>
                    <a:chOff x="5996" y="11834"/>
                    <a:chExt cx="336" cy="310"/>
                  </a:xfrm>
                </p:grpSpPr>
                <p:sp>
                  <p:nvSpPr>
                    <p:cNvPr id="56567" name="Line 49"/>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68" name="Line 50"/>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6560" name="Group 51"/>
                  <p:cNvGrpSpPr>
                    <a:grpSpLocks/>
                  </p:cNvGrpSpPr>
                  <p:nvPr/>
                </p:nvGrpSpPr>
                <p:grpSpPr bwMode="auto">
                  <a:xfrm rot="-5400000">
                    <a:off x="5380" y="12336"/>
                    <a:ext cx="434" cy="546"/>
                    <a:chOff x="5996" y="11834"/>
                    <a:chExt cx="336" cy="310"/>
                  </a:xfrm>
                </p:grpSpPr>
                <p:sp>
                  <p:nvSpPr>
                    <p:cNvPr id="56565" name="Line 52"/>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66" name="Line 53"/>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6561" name="Freeform 54"/>
                  <p:cNvSpPr>
                    <a:spLocks/>
                  </p:cNvSpPr>
                  <p:nvPr/>
                </p:nvSpPr>
                <p:spPr bwMode="auto">
                  <a:xfrm>
                    <a:off x="3770" y="10594"/>
                    <a:ext cx="2100" cy="682"/>
                  </a:xfrm>
                  <a:custGeom>
                    <a:avLst/>
                    <a:gdLst>
                      <a:gd name="T0" fmla="*/ 2100 w 2100"/>
                      <a:gd name="T1" fmla="*/ 682 h 682"/>
                      <a:gd name="T2" fmla="*/ 1722 w 2100"/>
                      <a:gd name="T3" fmla="*/ 682 h 682"/>
                      <a:gd name="T4" fmla="*/ 1722 w 2100"/>
                      <a:gd name="T5" fmla="*/ 0 h 682"/>
                      <a:gd name="T6" fmla="*/ 0 w 2100"/>
                      <a:gd name="T7" fmla="*/ 0 h 682"/>
                      <a:gd name="T8" fmla="*/ 0 60000 65536"/>
                      <a:gd name="T9" fmla="*/ 0 60000 65536"/>
                      <a:gd name="T10" fmla="*/ 0 60000 65536"/>
                      <a:gd name="T11" fmla="*/ 0 60000 65536"/>
                      <a:gd name="T12" fmla="*/ 0 w 2100"/>
                      <a:gd name="T13" fmla="*/ 0 h 682"/>
                      <a:gd name="T14" fmla="*/ 2100 w 2100"/>
                      <a:gd name="T15" fmla="*/ 682 h 682"/>
                    </a:gdLst>
                    <a:ahLst/>
                    <a:cxnLst>
                      <a:cxn ang="T8">
                        <a:pos x="T0" y="T1"/>
                      </a:cxn>
                      <a:cxn ang="T9">
                        <a:pos x="T2" y="T3"/>
                      </a:cxn>
                      <a:cxn ang="T10">
                        <a:pos x="T4" y="T5"/>
                      </a:cxn>
                      <a:cxn ang="T11">
                        <a:pos x="T6" y="T7"/>
                      </a:cxn>
                    </a:cxnLst>
                    <a:rect l="T12" t="T13" r="T14" b="T15"/>
                    <a:pathLst>
                      <a:path w="2100" h="682">
                        <a:moveTo>
                          <a:pt x="2100" y="682"/>
                        </a:moveTo>
                        <a:lnTo>
                          <a:pt x="1722" y="682"/>
                        </a:lnTo>
                        <a:lnTo>
                          <a:pt x="1722" y="0"/>
                        </a:lnTo>
                        <a:lnTo>
                          <a:pt x="0" y="0"/>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562" name="Text Box 55"/>
                  <p:cNvSpPr txBox="1">
                    <a:spLocks noChangeArrowheads="1"/>
                  </p:cNvSpPr>
                  <p:nvPr/>
                </p:nvSpPr>
                <p:spPr bwMode="auto">
                  <a:xfrm>
                    <a:off x="5450" y="12392"/>
                    <a:ext cx="29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56563" name="Text Box 56"/>
                  <p:cNvSpPr txBox="1">
                    <a:spLocks noChangeArrowheads="1"/>
                  </p:cNvSpPr>
                  <p:nvPr/>
                </p:nvSpPr>
                <p:spPr bwMode="auto">
                  <a:xfrm>
                    <a:off x="595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b="0" dirty="0">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56564" name="Text Box 57"/>
                  <p:cNvSpPr txBox="1">
                    <a:spLocks noChangeArrowheads="1"/>
                  </p:cNvSpPr>
                  <p:nvPr/>
                </p:nvSpPr>
                <p:spPr bwMode="auto">
                  <a:xfrm>
                    <a:off x="700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b="0" dirty="0">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grpSp>
            <p:grpSp>
              <p:nvGrpSpPr>
                <p:cNvPr id="56455" name="Group 58"/>
                <p:cNvGrpSpPr>
                  <a:grpSpLocks/>
                </p:cNvGrpSpPr>
                <p:nvPr/>
              </p:nvGrpSpPr>
              <p:grpSpPr bwMode="auto">
                <a:xfrm>
                  <a:off x="1003" y="1308"/>
                  <a:ext cx="4417" cy="3706"/>
                  <a:chOff x="2024" y="4750"/>
                  <a:chExt cx="9240" cy="10044"/>
                </a:xfrm>
              </p:grpSpPr>
              <p:sp>
                <p:nvSpPr>
                  <p:cNvPr id="56456" name="Text Box 59"/>
                  <p:cNvSpPr txBox="1">
                    <a:spLocks noChangeArrowheads="1"/>
                  </p:cNvSpPr>
                  <p:nvPr/>
                </p:nvSpPr>
                <p:spPr bwMode="auto">
                  <a:xfrm>
                    <a:off x="10592" y="6734"/>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+1CT</a:t>
                    </a:r>
                  </a:p>
                </p:txBody>
              </p:sp>
              <p:sp>
                <p:nvSpPr>
                  <p:cNvPr id="56457" name="Text Box 60"/>
                  <p:cNvSpPr txBox="1">
                    <a:spLocks noChangeArrowheads="1"/>
                  </p:cNvSpPr>
                  <p:nvPr/>
                </p:nvSpPr>
                <p:spPr bwMode="auto">
                  <a:xfrm>
                    <a:off x="10592" y="7850"/>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0→CT</a:t>
                    </a:r>
                  </a:p>
                </p:txBody>
              </p:sp>
              <p:grpSp>
                <p:nvGrpSpPr>
                  <p:cNvPr id="56458" name="Group 61"/>
                  <p:cNvGrpSpPr>
                    <a:grpSpLocks/>
                  </p:cNvGrpSpPr>
                  <p:nvPr/>
                </p:nvGrpSpPr>
                <p:grpSpPr bwMode="auto">
                  <a:xfrm>
                    <a:off x="2024" y="4750"/>
                    <a:ext cx="840" cy="620"/>
                    <a:chOff x="1544" y="4270"/>
                    <a:chExt cx="882" cy="620"/>
                  </a:xfrm>
                </p:grpSpPr>
                <p:sp>
                  <p:nvSpPr>
                    <p:cNvPr id="56521" name="Text Box 62"/>
                    <p:cNvSpPr txBox="1">
                      <a:spLocks noChangeArrowheads="1"/>
                    </p:cNvSpPr>
                    <p:nvPr/>
                  </p:nvSpPr>
                  <p:spPr bwMode="auto">
                    <a:xfrm>
                      <a:off x="1544" y="427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/MMRD</a:t>
                      </a:r>
                    </a:p>
                  </p:txBody>
                </p:sp>
                <p:sp>
                  <p:nvSpPr>
                    <p:cNvPr id="56522" name="Text Box 63"/>
                    <p:cNvSpPr txBox="1">
                      <a:spLocks noChangeArrowheads="1"/>
                    </p:cNvSpPr>
                    <p:nvPr/>
                  </p:nvSpPr>
                  <p:spPr bwMode="auto">
                    <a:xfrm>
                      <a:off x="1544" y="458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/MMWR</a:t>
                      </a:r>
                    </a:p>
                  </p:txBody>
                </p:sp>
              </p:grpSp>
              <p:grpSp>
                <p:nvGrpSpPr>
                  <p:cNvPr id="56459" name="Group 64"/>
                  <p:cNvGrpSpPr>
                    <a:grpSpLocks/>
                  </p:cNvGrpSpPr>
                  <p:nvPr/>
                </p:nvGrpSpPr>
                <p:grpSpPr bwMode="auto">
                  <a:xfrm>
                    <a:off x="5636" y="5928"/>
                    <a:ext cx="756" cy="1240"/>
                    <a:chOff x="5114" y="5510"/>
                    <a:chExt cx="798" cy="1240"/>
                  </a:xfrm>
                </p:grpSpPr>
                <p:sp>
                  <p:nvSpPr>
                    <p:cNvPr id="56517" name="Text Box 65"/>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+2SP</a:t>
                      </a:r>
                    </a:p>
                  </p:txBody>
                </p:sp>
                <p:sp>
                  <p:nvSpPr>
                    <p:cNvPr id="56518" name="Text Box 66"/>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-2SP</a:t>
                      </a:r>
                    </a:p>
                  </p:txBody>
                </p:sp>
                <p:sp>
                  <p:nvSpPr>
                    <p:cNvPr id="56519" name="Text Box 67"/>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SPin</a:t>
                      </a:r>
                    </a:p>
                  </p:txBody>
                </p:sp>
                <p:sp>
                  <p:nvSpPr>
                    <p:cNvPr id="56520" name="Text Box 68"/>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SP→IB</a:t>
                      </a:r>
                    </a:p>
                  </p:txBody>
                </p:sp>
              </p:grpSp>
              <p:sp>
                <p:nvSpPr>
                  <p:cNvPr id="56460" name="Text Box 69"/>
                  <p:cNvSpPr txBox="1">
                    <a:spLocks noChangeArrowheads="1"/>
                  </p:cNvSpPr>
                  <p:nvPr/>
                </p:nvSpPr>
                <p:spPr bwMode="auto">
                  <a:xfrm>
                    <a:off x="6980" y="611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BPin</a:t>
                    </a:r>
                  </a:p>
                </p:txBody>
              </p:sp>
              <p:sp>
                <p:nvSpPr>
                  <p:cNvPr id="56461" name="Text Box 70"/>
                  <p:cNvSpPr txBox="1">
                    <a:spLocks noChangeArrowheads="1"/>
                  </p:cNvSpPr>
                  <p:nvPr/>
                </p:nvSpPr>
                <p:spPr bwMode="auto">
                  <a:xfrm>
                    <a:off x="6980" y="64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BP→IB</a:t>
                    </a:r>
                  </a:p>
                </p:txBody>
              </p:sp>
              <p:grpSp>
                <p:nvGrpSpPr>
                  <p:cNvPr id="56462" name="Group 71"/>
                  <p:cNvGrpSpPr>
                    <a:grpSpLocks/>
                  </p:cNvGrpSpPr>
                  <p:nvPr/>
                </p:nvGrpSpPr>
                <p:grpSpPr bwMode="auto">
                  <a:xfrm>
                    <a:off x="8408" y="5928"/>
                    <a:ext cx="756" cy="1240"/>
                    <a:chOff x="5114" y="5510"/>
                    <a:chExt cx="798" cy="1240"/>
                  </a:xfrm>
                </p:grpSpPr>
                <p:sp>
                  <p:nvSpPr>
                    <p:cNvPr id="56513" name="Text Box 72"/>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+2DI</a:t>
                      </a:r>
                    </a:p>
                  </p:txBody>
                </p:sp>
                <p:sp>
                  <p:nvSpPr>
                    <p:cNvPr id="56514" name="Text Box 73"/>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-2DI</a:t>
                      </a:r>
                    </a:p>
                  </p:txBody>
                </p:sp>
                <p:sp>
                  <p:nvSpPr>
                    <p:cNvPr id="56515" name="Text Box 74"/>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DIin</a:t>
                      </a:r>
                    </a:p>
                  </p:txBody>
                </p:sp>
                <p:sp>
                  <p:nvSpPr>
                    <p:cNvPr id="56516" name="Text Box 75"/>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DI→IB</a:t>
                      </a:r>
                    </a:p>
                  </p:txBody>
                </p:sp>
              </p:grpSp>
              <p:grpSp>
                <p:nvGrpSpPr>
                  <p:cNvPr id="56463" name="Group 76"/>
                  <p:cNvGrpSpPr>
                    <a:grpSpLocks/>
                  </p:cNvGrpSpPr>
                  <p:nvPr/>
                </p:nvGrpSpPr>
                <p:grpSpPr bwMode="auto">
                  <a:xfrm>
                    <a:off x="9794" y="5928"/>
                    <a:ext cx="756" cy="1240"/>
                    <a:chOff x="5114" y="5510"/>
                    <a:chExt cx="798" cy="1240"/>
                  </a:xfrm>
                </p:grpSpPr>
                <p:sp>
                  <p:nvSpPr>
                    <p:cNvPr id="56509" name="Text Box 77"/>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+2SI</a:t>
                      </a:r>
                    </a:p>
                  </p:txBody>
                </p:sp>
                <p:sp>
                  <p:nvSpPr>
                    <p:cNvPr id="56510" name="Text Box 78"/>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-2SI</a:t>
                      </a:r>
                    </a:p>
                  </p:txBody>
                </p:sp>
                <p:sp>
                  <p:nvSpPr>
                    <p:cNvPr id="56511" name="Text Box 79"/>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SIin</a:t>
                      </a:r>
                    </a:p>
                  </p:txBody>
                </p:sp>
                <p:sp>
                  <p:nvSpPr>
                    <p:cNvPr id="56512" name="Text Box 80"/>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SI→IB</a:t>
                      </a:r>
                    </a:p>
                  </p:txBody>
                </p:sp>
              </p:grpSp>
              <p:grpSp>
                <p:nvGrpSpPr>
                  <p:cNvPr id="56464" name="Group 81"/>
                  <p:cNvGrpSpPr>
                    <a:grpSpLocks/>
                  </p:cNvGrpSpPr>
                  <p:nvPr/>
                </p:nvGrpSpPr>
                <p:grpSpPr bwMode="auto">
                  <a:xfrm>
                    <a:off x="5594" y="7788"/>
                    <a:ext cx="756" cy="620"/>
                    <a:chOff x="5114" y="7308"/>
                    <a:chExt cx="756" cy="620"/>
                  </a:xfrm>
                </p:grpSpPr>
                <p:sp>
                  <p:nvSpPr>
                    <p:cNvPr id="56507" name="Text Box 82"/>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AXin</a:t>
                      </a:r>
                    </a:p>
                  </p:txBody>
                </p:sp>
                <p:sp>
                  <p:nvSpPr>
                    <p:cNvPr id="56508" name="Text Box 83"/>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AX→IB</a:t>
                      </a:r>
                    </a:p>
                  </p:txBody>
                </p:sp>
              </p:grpSp>
              <p:grpSp>
                <p:nvGrpSpPr>
                  <p:cNvPr id="56465" name="Group 84"/>
                  <p:cNvGrpSpPr>
                    <a:grpSpLocks/>
                  </p:cNvGrpSpPr>
                  <p:nvPr/>
                </p:nvGrpSpPr>
                <p:grpSpPr bwMode="auto">
                  <a:xfrm>
                    <a:off x="6980" y="7788"/>
                    <a:ext cx="756" cy="620"/>
                    <a:chOff x="5114" y="7308"/>
                    <a:chExt cx="756" cy="620"/>
                  </a:xfrm>
                </p:grpSpPr>
                <p:sp>
                  <p:nvSpPr>
                    <p:cNvPr id="56505" name="Text Box 85"/>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BXin</a:t>
                      </a:r>
                    </a:p>
                  </p:txBody>
                </p:sp>
                <p:sp>
                  <p:nvSpPr>
                    <p:cNvPr id="56506" name="Text Box 86"/>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BX→IB</a:t>
                      </a:r>
                    </a:p>
                  </p:txBody>
                </p:sp>
              </p:grpSp>
              <p:grpSp>
                <p:nvGrpSpPr>
                  <p:cNvPr id="56466" name="Group 87"/>
                  <p:cNvGrpSpPr>
                    <a:grpSpLocks/>
                  </p:cNvGrpSpPr>
                  <p:nvPr/>
                </p:nvGrpSpPr>
                <p:grpSpPr bwMode="auto">
                  <a:xfrm>
                    <a:off x="9710" y="7788"/>
                    <a:ext cx="756" cy="620"/>
                    <a:chOff x="5114" y="7308"/>
                    <a:chExt cx="756" cy="620"/>
                  </a:xfrm>
                </p:grpSpPr>
                <p:sp>
                  <p:nvSpPr>
                    <p:cNvPr id="56503" name="Text Box 88"/>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DXin</a:t>
                      </a:r>
                    </a:p>
                  </p:txBody>
                </p:sp>
                <p:sp>
                  <p:nvSpPr>
                    <p:cNvPr id="56504" name="Text Box 89"/>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DX→IB</a:t>
                      </a:r>
                    </a:p>
                  </p:txBody>
                </p:sp>
              </p:grpSp>
              <p:sp>
                <p:nvSpPr>
                  <p:cNvPr id="56467" name="Text Box 90"/>
                  <p:cNvSpPr txBox="1">
                    <a:spLocks noChangeArrowheads="1"/>
                  </p:cNvSpPr>
                  <p:nvPr/>
                </p:nvSpPr>
                <p:spPr bwMode="auto">
                  <a:xfrm>
                    <a:off x="8366" y="809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CXin</a:t>
                    </a:r>
                  </a:p>
                </p:txBody>
              </p:sp>
              <p:sp>
                <p:nvSpPr>
                  <p:cNvPr id="56468" name="Text Box 91"/>
                  <p:cNvSpPr txBox="1">
                    <a:spLocks noChangeArrowheads="1"/>
                  </p:cNvSpPr>
                  <p:nvPr/>
                </p:nvSpPr>
                <p:spPr bwMode="auto">
                  <a:xfrm>
                    <a:off x="8366" y="778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CX→IB</a:t>
                    </a:r>
                  </a:p>
                </p:txBody>
              </p:sp>
              <p:sp>
                <p:nvSpPr>
                  <p:cNvPr id="56469" name="Text Box 92"/>
                  <p:cNvSpPr txBox="1">
                    <a:spLocks noChangeArrowheads="1"/>
                  </p:cNvSpPr>
                  <p:nvPr/>
                </p:nvSpPr>
                <p:spPr bwMode="auto">
                  <a:xfrm>
                    <a:off x="8324" y="8408"/>
                    <a:ext cx="7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-1CX</a:t>
                    </a:r>
                  </a:p>
                </p:txBody>
              </p:sp>
              <p:sp>
                <p:nvSpPr>
                  <p:cNvPr id="56470" name="Text Box 93"/>
                  <p:cNvSpPr txBox="1">
                    <a:spLocks noChangeArrowheads="1"/>
                  </p:cNvSpPr>
                  <p:nvPr/>
                </p:nvSpPr>
                <p:spPr bwMode="auto">
                  <a:xfrm>
                    <a:off x="3620" y="853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DRin</a:t>
                    </a:r>
                  </a:p>
                </p:txBody>
              </p:sp>
              <p:sp>
                <p:nvSpPr>
                  <p:cNvPr id="56471" name="Text Box 94"/>
                  <p:cNvSpPr txBox="1">
                    <a:spLocks noChangeArrowheads="1"/>
                  </p:cNvSpPr>
                  <p:nvPr/>
                </p:nvSpPr>
                <p:spPr bwMode="auto">
                  <a:xfrm>
                    <a:off x="3578" y="9400"/>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DR→IB</a:t>
                    </a:r>
                  </a:p>
                </p:txBody>
              </p:sp>
              <p:sp>
                <p:nvSpPr>
                  <p:cNvPr id="56472" name="Text Box 95"/>
                  <p:cNvSpPr txBox="1">
                    <a:spLocks noChangeArrowheads="1"/>
                  </p:cNvSpPr>
                  <p:nvPr/>
                </p:nvSpPr>
                <p:spPr bwMode="auto">
                  <a:xfrm>
                    <a:off x="4376" y="1138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PC→IB</a:t>
                    </a:r>
                  </a:p>
                </p:txBody>
              </p:sp>
              <p:sp>
                <p:nvSpPr>
                  <p:cNvPr id="56473" name="Text Box 96"/>
                  <p:cNvSpPr txBox="1">
                    <a:spLocks noChangeArrowheads="1"/>
                  </p:cNvSpPr>
                  <p:nvPr/>
                </p:nvSpPr>
                <p:spPr bwMode="auto">
                  <a:xfrm>
                    <a:off x="4376" y="118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0→PC</a:t>
                    </a:r>
                  </a:p>
                </p:txBody>
              </p:sp>
              <p:sp>
                <p:nvSpPr>
                  <p:cNvPr id="56474" name="Text Box 97"/>
                  <p:cNvSpPr txBox="1">
                    <a:spLocks noChangeArrowheads="1"/>
                  </p:cNvSpPr>
                  <p:nvPr/>
                </p:nvSpPr>
                <p:spPr bwMode="auto">
                  <a:xfrm>
                    <a:off x="4376" y="1212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+2PC</a:t>
                    </a:r>
                  </a:p>
                </p:txBody>
              </p:sp>
              <p:sp>
                <p:nvSpPr>
                  <p:cNvPr id="56475" name="Text Box 98"/>
                  <p:cNvSpPr txBox="1">
                    <a:spLocks noChangeArrowheads="1"/>
                  </p:cNvSpPr>
                  <p:nvPr/>
                </p:nvSpPr>
                <p:spPr bwMode="auto">
                  <a:xfrm>
                    <a:off x="4376" y="1107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PCin</a:t>
                    </a:r>
                  </a:p>
                </p:txBody>
              </p:sp>
              <p:sp>
                <p:nvSpPr>
                  <p:cNvPr id="56476" name="Text Box 99"/>
                  <p:cNvSpPr txBox="1">
                    <a:spLocks noChangeArrowheads="1"/>
                  </p:cNvSpPr>
                  <p:nvPr/>
                </p:nvSpPr>
                <p:spPr bwMode="auto">
                  <a:xfrm>
                    <a:off x="4376" y="126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IRin</a:t>
                    </a:r>
                  </a:p>
                </p:txBody>
              </p:sp>
              <p:sp>
                <p:nvSpPr>
                  <p:cNvPr id="56477" name="Text Box 100"/>
                  <p:cNvSpPr txBox="1">
                    <a:spLocks noChangeArrowheads="1"/>
                  </p:cNvSpPr>
                  <p:nvPr/>
                </p:nvSpPr>
                <p:spPr bwMode="auto">
                  <a:xfrm>
                    <a:off x="5384" y="12190"/>
                    <a:ext cx="9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PSW→IB</a:t>
                    </a:r>
                  </a:p>
                </p:txBody>
              </p:sp>
              <p:sp>
                <p:nvSpPr>
                  <p:cNvPr id="56478" name="Text Box 101"/>
                  <p:cNvSpPr txBox="1">
                    <a:spLocks noChangeArrowheads="1"/>
                  </p:cNvSpPr>
                  <p:nvPr/>
                </p:nvSpPr>
                <p:spPr bwMode="auto">
                  <a:xfrm>
                    <a:off x="5846" y="11074"/>
                    <a:ext cx="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PSWin</a:t>
                    </a:r>
                  </a:p>
                </p:txBody>
              </p:sp>
              <p:sp>
                <p:nvSpPr>
                  <p:cNvPr id="56479" name="Text Box 102"/>
                  <p:cNvSpPr txBox="1">
                    <a:spLocks noChangeArrowheads="1"/>
                  </p:cNvSpPr>
                  <p:nvPr/>
                </p:nvSpPr>
                <p:spPr bwMode="auto">
                  <a:xfrm>
                    <a:off x="3620" y="1045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ARin</a:t>
                    </a:r>
                  </a:p>
                </p:txBody>
              </p:sp>
              <p:sp>
                <p:nvSpPr>
                  <p:cNvPr id="56480" name="Text Box 103"/>
                  <p:cNvSpPr txBox="1">
                    <a:spLocks noChangeArrowheads="1"/>
                  </p:cNvSpPr>
                  <p:nvPr/>
                </p:nvSpPr>
                <p:spPr bwMode="auto">
                  <a:xfrm>
                    <a:off x="2192" y="8470"/>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DR→DB</a:t>
                    </a:r>
                  </a:p>
                </p:txBody>
              </p:sp>
              <p:sp>
                <p:nvSpPr>
                  <p:cNvPr id="56481" name="Text Box 104"/>
                  <p:cNvSpPr txBox="1">
                    <a:spLocks noChangeArrowheads="1"/>
                  </p:cNvSpPr>
                  <p:nvPr/>
                </p:nvSpPr>
                <p:spPr bwMode="auto">
                  <a:xfrm>
                    <a:off x="2192" y="9648"/>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DB→DR</a:t>
                    </a:r>
                  </a:p>
                </p:txBody>
              </p:sp>
              <p:sp>
                <p:nvSpPr>
                  <p:cNvPr id="56482" name="Text Box 105"/>
                  <p:cNvSpPr txBox="1">
                    <a:spLocks noChangeArrowheads="1"/>
                  </p:cNvSpPr>
                  <p:nvPr/>
                </p:nvSpPr>
                <p:spPr bwMode="auto">
                  <a:xfrm>
                    <a:off x="2192" y="10516"/>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AR→AB</a:t>
                    </a:r>
                  </a:p>
                </p:txBody>
              </p:sp>
              <p:grpSp>
                <p:nvGrpSpPr>
                  <p:cNvPr id="56483" name="Group 106"/>
                  <p:cNvGrpSpPr>
                    <a:grpSpLocks/>
                  </p:cNvGrpSpPr>
                  <p:nvPr/>
                </p:nvGrpSpPr>
                <p:grpSpPr bwMode="auto">
                  <a:xfrm>
                    <a:off x="5678" y="9214"/>
                    <a:ext cx="756" cy="620"/>
                    <a:chOff x="5114" y="7308"/>
                    <a:chExt cx="756" cy="620"/>
                  </a:xfrm>
                </p:grpSpPr>
                <p:sp>
                  <p:nvSpPr>
                    <p:cNvPr id="56501" name="Text Box 107"/>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Tin</a:t>
                      </a:r>
                    </a:p>
                  </p:txBody>
                </p:sp>
                <p:sp>
                  <p:nvSpPr>
                    <p:cNvPr id="56502" name="Text Box 108"/>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T→IB</a:t>
                      </a:r>
                    </a:p>
                  </p:txBody>
                </p:sp>
              </p:grpSp>
              <p:sp>
                <p:nvSpPr>
                  <p:cNvPr id="56484" name="Text Box 109"/>
                  <p:cNvSpPr txBox="1">
                    <a:spLocks noChangeArrowheads="1"/>
                  </p:cNvSpPr>
                  <p:nvPr/>
                </p:nvSpPr>
                <p:spPr bwMode="auto">
                  <a:xfrm>
                    <a:off x="5678" y="1008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0→T</a:t>
                    </a:r>
                  </a:p>
                </p:txBody>
              </p:sp>
              <p:sp>
                <p:nvSpPr>
                  <p:cNvPr id="56485" name="Text Box 110"/>
                  <p:cNvSpPr txBox="1">
                    <a:spLocks noChangeArrowheads="1"/>
                  </p:cNvSpPr>
                  <p:nvPr/>
                </p:nvSpPr>
                <p:spPr bwMode="auto">
                  <a:xfrm>
                    <a:off x="4712" y="8966"/>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SAR  RCR</a:t>
                    </a:r>
                  </a:p>
                </p:txBody>
              </p:sp>
              <p:sp>
                <p:nvSpPr>
                  <p:cNvPr id="56486" name="Text Box 111"/>
                  <p:cNvSpPr txBox="1">
                    <a:spLocks noChangeArrowheads="1"/>
                  </p:cNvSpPr>
                  <p:nvPr/>
                </p:nvSpPr>
                <p:spPr bwMode="auto">
                  <a:xfrm>
                    <a:off x="4712" y="10454"/>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SAL  RCL</a:t>
                    </a:r>
                  </a:p>
                </p:txBody>
              </p:sp>
              <p:sp>
                <p:nvSpPr>
                  <p:cNvPr id="56487" name="Text Box 112"/>
                  <p:cNvSpPr txBox="1">
                    <a:spLocks noChangeArrowheads="1"/>
                  </p:cNvSpPr>
                  <p:nvPr/>
                </p:nvSpPr>
                <p:spPr bwMode="auto">
                  <a:xfrm>
                    <a:off x="8072" y="8780"/>
                    <a:ext cx="1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NEG  NOT</a:t>
                    </a:r>
                  </a:p>
                </p:txBody>
              </p:sp>
              <p:sp>
                <p:nvSpPr>
                  <p:cNvPr id="56488" name="Text Box 113"/>
                  <p:cNvSpPr txBox="1">
                    <a:spLocks noChangeArrowheads="1"/>
                  </p:cNvSpPr>
                  <p:nvPr/>
                </p:nvSpPr>
                <p:spPr bwMode="auto">
                  <a:xfrm>
                    <a:off x="7820" y="10082"/>
                    <a:ext cx="155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+1S      -1S</a:t>
                    </a:r>
                  </a:p>
                </p:txBody>
              </p:sp>
              <p:sp>
                <p:nvSpPr>
                  <p:cNvPr id="56489" name="Text Box 114"/>
                  <p:cNvSpPr txBox="1">
                    <a:spLocks noChangeArrowheads="1"/>
                  </p:cNvSpPr>
                  <p:nvPr/>
                </p:nvSpPr>
                <p:spPr bwMode="auto">
                  <a:xfrm>
                    <a:off x="9122" y="977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Sin</a:t>
                    </a:r>
                  </a:p>
                </p:txBody>
              </p:sp>
              <p:sp>
                <p:nvSpPr>
                  <p:cNvPr id="56490" name="Text Box 115"/>
                  <p:cNvSpPr txBox="1">
                    <a:spLocks noChangeArrowheads="1"/>
                  </p:cNvSpPr>
                  <p:nvPr/>
                </p:nvSpPr>
                <p:spPr bwMode="auto">
                  <a:xfrm>
                    <a:off x="9122" y="9276"/>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S→IB</a:t>
                    </a:r>
                  </a:p>
                </p:txBody>
              </p:sp>
              <p:sp>
                <p:nvSpPr>
                  <p:cNvPr id="56491" name="Text Box 116"/>
                  <p:cNvSpPr txBox="1">
                    <a:spLocks noChangeArrowheads="1"/>
                  </p:cNvSpPr>
                  <p:nvPr/>
                </p:nvSpPr>
                <p:spPr bwMode="auto">
                  <a:xfrm>
                    <a:off x="6686"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ADD</a:t>
                    </a:r>
                  </a:p>
                </p:txBody>
              </p:sp>
              <p:sp>
                <p:nvSpPr>
                  <p:cNvPr id="56492" name="Text Box 117"/>
                  <p:cNvSpPr txBox="1">
                    <a:spLocks noChangeArrowheads="1"/>
                  </p:cNvSpPr>
                  <p:nvPr/>
                </p:nvSpPr>
                <p:spPr bwMode="auto">
                  <a:xfrm>
                    <a:off x="6926" y="10702"/>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SUB</a:t>
                    </a:r>
                  </a:p>
                </p:txBody>
              </p:sp>
              <p:sp>
                <p:nvSpPr>
                  <p:cNvPr id="56493" name="Text Box 118"/>
                  <p:cNvSpPr txBox="1">
                    <a:spLocks noChangeArrowheads="1"/>
                  </p:cNvSpPr>
                  <p:nvPr/>
                </p:nvSpPr>
                <p:spPr bwMode="auto">
                  <a:xfrm>
                    <a:off x="7400" y="1088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XOR</a:t>
                    </a:r>
                  </a:p>
                </p:txBody>
              </p:sp>
              <p:sp>
                <p:nvSpPr>
                  <p:cNvPr id="56494" name="Text Box 119"/>
                  <p:cNvSpPr txBox="1">
                    <a:spLocks noChangeArrowheads="1"/>
                  </p:cNvSpPr>
                  <p:nvPr/>
                </p:nvSpPr>
                <p:spPr bwMode="auto">
                  <a:xfrm>
                    <a:off x="7148"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a:t>
                    </a:r>
                  </a:p>
                </p:txBody>
              </p:sp>
              <p:sp>
                <p:nvSpPr>
                  <p:cNvPr id="56495" name="Text Box 120"/>
                  <p:cNvSpPr txBox="1">
                    <a:spLocks noChangeArrowheads="1"/>
                  </p:cNvSpPr>
                  <p:nvPr/>
                </p:nvSpPr>
                <p:spPr bwMode="auto">
                  <a:xfrm>
                    <a:off x="6938" y="1367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a:t>
                    </a:r>
                  </a:p>
                </p:txBody>
              </p:sp>
              <p:sp>
                <p:nvSpPr>
                  <p:cNvPr id="56496" name="Text Box 121"/>
                  <p:cNvSpPr txBox="1">
                    <a:spLocks noChangeArrowheads="1"/>
                  </p:cNvSpPr>
                  <p:nvPr/>
                </p:nvSpPr>
                <p:spPr bwMode="auto">
                  <a:xfrm>
                    <a:off x="8198" y="13058"/>
                    <a:ext cx="33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solidFill>
                          <a:schemeClr val="tx1"/>
                        </a:solidFill>
                        <a:latin typeface="Times New Roman" pitchFamily="18" charset="0"/>
                        <a:ea typeface="黑体" pitchFamily="2" charset="-122"/>
                      </a:rPr>
                      <a:t>…</a:t>
                    </a:r>
                  </a:p>
                </p:txBody>
              </p:sp>
              <p:sp>
                <p:nvSpPr>
                  <p:cNvPr id="56497" name="Text Box 122"/>
                  <p:cNvSpPr txBox="1">
                    <a:spLocks noChangeArrowheads="1"/>
                  </p:cNvSpPr>
                  <p:nvPr/>
                </p:nvSpPr>
                <p:spPr bwMode="auto">
                  <a:xfrm>
                    <a:off x="8912" y="12810"/>
                    <a:ext cx="1848"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chemeClr val="tx1"/>
                        </a:solidFill>
                        <a:latin typeface="Times New Roman" pitchFamily="18" charset="0"/>
                        <a:ea typeface="黑体" pitchFamily="2" charset="-122"/>
                      </a:rPr>
                      <a:t>送往</a:t>
                    </a:r>
                    <a:r>
                      <a:rPr lang="en-US" altLang="zh-CN" sz="1000" dirty="0">
                        <a:solidFill>
                          <a:schemeClr val="tx1"/>
                        </a:solidFill>
                        <a:latin typeface="Times New Roman" pitchFamily="18" charset="0"/>
                        <a:ea typeface="黑体" pitchFamily="2" charset="-122"/>
                      </a:rPr>
                      <a:t>CPU</a:t>
                    </a:r>
                    <a:r>
                      <a:rPr lang="zh-CN" altLang="en-US" sz="1000">
                        <a:solidFill>
                          <a:schemeClr val="tx1"/>
                        </a:solidFill>
                        <a:latin typeface="Times New Roman" pitchFamily="18" charset="0"/>
                        <a:ea typeface="黑体" pitchFamily="2" charset="-122"/>
                      </a:rPr>
                      <a:t>内部各部件的控制信号</a:t>
                    </a:r>
                  </a:p>
                </p:txBody>
              </p:sp>
              <p:sp>
                <p:nvSpPr>
                  <p:cNvPr id="56498" name="Text Box 123"/>
                  <p:cNvSpPr txBox="1">
                    <a:spLocks noChangeArrowheads="1"/>
                  </p:cNvSpPr>
                  <p:nvPr/>
                </p:nvSpPr>
                <p:spPr bwMode="auto">
                  <a:xfrm>
                    <a:off x="7526" y="14236"/>
                    <a:ext cx="1302"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chemeClr val="tx1"/>
                        </a:solidFill>
                        <a:latin typeface="Times New Roman" pitchFamily="18" charset="0"/>
                        <a:ea typeface="黑体" pitchFamily="2" charset="-122"/>
                      </a:rPr>
                      <a:t>送往系统总线的控制信号</a:t>
                    </a:r>
                  </a:p>
                </p:txBody>
              </p:sp>
              <p:sp>
                <p:nvSpPr>
                  <p:cNvPr id="56499" name="Text Box 124"/>
                  <p:cNvSpPr txBox="1">
                    <a:spLocks noChangeArrowheads="1"/>
                  </p:cNvSpPr>
                  <p:nvPr/>
                </p:nvSpPr>
                <p:spPr bwMode="auto">
                  <a:xfrm>
                    <a:off x="2444" y="14112"/>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/MMRD,  /IORD,  INTA</a:t>
                    </a:r>
                  </a:p>
                </p:txBody>
              </p:sp>
              <p:sp>
                <p:nvSpPr>
                  <p:cNvPr id="56500" name="Text Box 125"/>
                  <p:cNvSpPr txBox="1">
                    <a:spLocks noChangeArrowheads="1"/>
                  </p:cNvSpPr>
                  <p:nvPr/>
                </p:nvSpPr>
                <p:spPr bwMode="auto">
                  <a:xfrm>
                    <a:off x="2444" y="14484"/>
                    <a:ext cx="351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/MMWR,  /IOWR,  DMAA</a:t>
                    </a:r>
                  </a:p>
                </p:txBody>
              </p:sp>
            </p:grpSp>
          </p:grpSp>
          <p:grpSp>
            <p:nvGrpSpPr>
              <p:cNvPr id="56329" name="Group 126"/>
              <p:cNvGrpSpPr>
                <a:grpSpLocks/>
              </p:cNvGrpSpPr>
              <p:nvPr/>
            </p:nvGrpSpPr>
            <p:grpSpPr bwMode="auto">
              <a:xfrm>
                <a:off x="733" y="1445"/>
                <a:ext cx="4437" cy="3478"/>
                <a:chOff x="1040" y="4580"/>
                <a:chExt cx="9282" cy="9424"/>
              </a:xfrm>
            </p:grpSpPr>
            <p:grpSp>
              <p:nvGrpSpPr>
                <p:cNvPr id="56373" name="Group 127"/>
                <p:cNvGrpSpPr>
                  <a:grpSpLocks/>
                </p:cNvGrpSpPr>
                <p:nvPr/>
              </p:nvGrpSpPr>
              <p:grpSpPr bwMode="auto">
                <a:xfrm>
                  <a:off x="4946" y="5758"/>
                  <a:ext cx="168" cy="248"/>
                  <a:chOff x="4316" y="5882"/>
                  <a:chExt cx="168" cy="310"/>
                </a:xfrm>
              </p:grpSpPr>
              <p:sp>
                <p:nvSpPr>
                  <p:cNvPr id="56452" name="Line 12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3" name="Line 12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74" name="Line 130"/>
                <p:cNvSpPr>
                  <a:spLocks noChangeShapeType="1"/>
                </p:cNvSpPr>
                <p:nvPr/>
              </p:nvSpPr>
              <p:spPr bwMode="auto">
                <a:xfrm>
                  <a:off x="5702" y="1164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75" name="Group 131"/>
                <p:cNvGrpSpPr>
                  <a:grpSpLocks/>
                </p:cNvGrpSpPr>
                <p:nvPr/>
              </p:nvGrpSpPr>
              <p:grpSpPr bwMode="auto">
                <a:xfrm>
                  <a:off x="6332" y="5944"/>
                  <a:ext cx="168" cy="310"/>
                  <a:chOff x="4316" y="5882"/>
                  <a:chExt cx="168" cy="310"/>
                </a:xfrm>
              </p:grpSpPr>
              <p:sp>
                <p:nvSpPr>
                  <p:cNvPr id="56450" name="Line 132"/>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1" name="Line 133"/>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76" name="Group 134"/>
                <p:cNvGrpSpPr>
                  <a:grpSpLocks/>
                </p:cNvGrpSpPr>
                <p:nvPr/>
              </p:nvGrpSpPr>
              <p:grpSpPr bwMode="auto">
                <a:xfrm rot="-5400000">
                  <a:off x="8067" y="8539"/>
                  <a:ext cx="168" cy="310"/>
                  <a:chOff x="4316" y="5882"/>
                  <a:chExt cx="168" cy="310"/>
                </a:xfrm>
              </p:grpSpPr>
              <p:sp>
                <p:nvSpPr>
                  <p:cNvPr id="56448" name="Line 13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9" name="Line 13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77" name="Group 137"/>
                <p:cNvGrpSpPr>
                  <a:grpSpLocks/>
                </p:cNvGrpSpPr>
                <p:nvPr/>
              </p:nvGrpSpPr>
              <p:grpSpPr bwMode="auto">
                <a:xfrm rot="-5400000">
                  <a:off x="8083" y="9611"/>
                  <a:ext cx="168" cy="310"/>
                  <a:chOff x="4316" y="5882"/>
                  <a:chExt cx="168" cy="310"/>
                </a:xfrm>
              </p:grpSpPr>
              <p:sp>
                <p:nvSpPr>
                  <p:cNvPr id="56446" name="Line 13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7" name="Line 13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78" name="Group 140"/>
                <p:cNvGrpSpPr>
                  <a:grpSpLocks/>
                </p:cNvGrpSpPr>
                <p:nvPr/>
              </p:nvGrpSpPr>
              <p:grpSpPr bwMode="auto">
                <a:xfrm rot="-5400000">
                  <a:off x="4623" y="8725"/>
                  <a:ext cx="168" cy="310"/>
                  <a:chOff x="4316" y="5882"/>
                  <a:chExt cx="168" cy="310"/>
                </a:xfrm>
              </p:grpSpPr>
              <p:sp>
                <p:nvSpPr>
                  <p:cNvPr id="56444" name="Line 14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5" name="Line 14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79" name="Group 143"/>
                <p:cNvGrpSpPr>
                  <a:grpSpLocks/>
                </p:cNvGrpSpPr>
                <p:nvPr/>
              </p:nvGrpSpPr>
              <p:grpSpPr bwMode="auto">
                <a:xfrm>
                  <a:off x="4694" y="10904"/>
                  <a:ext cx="168" cy="186"/>
                  <a:chOff x="4316" y="5882"/>
                  <a:chExt cx="168" cy="310"/>
                </a:xfrm>
              </p:grpSpPr>
              <p:sp>
                <p:nvSpPr>
                  <p:cNvPr id="56442" name="Line 144"/>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3" name="Line 145"/>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80" name="Group 146"/>
                <p:cNvGrpSpPr>
                  <a:grpSpLocks/>
                </p:cNvGrpSpPr>
                <p:nvPr/>
              </p:nvGrpSpPr>
              <p:grpSpPr bwMode="auto">
                <a:xfrm>
                  <a:off x="4694" y="11462"/>
                  <a:ext cx="168" cy="186"/>
                  <a:chOff x="4316" y="5882"/>
                  <a:chExt cx="168" cy="310"/>
                </a:xfrm>
              </p:grpSpPr>
              <p:sp>
                <p:nvSpPr>
                  <p:cNvPr id="56440" name="Line 147"/>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1" name="Line 148"/>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1" name="Line 149"/>
                <p:cNvSpPr>
                  <a:spLocks noChangeShapeType="1"/>
                </p:cNvSpPr>
                <p:nvPr/>
              </p:nvSpPr>
              <p:spPr bwMode="auto">
                <a:xfrm>
                  <a:off x="2090" y="8300"/>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2" name="Line 150"/>
                <p:cNvSpPr>
                  <a:spLocks noChangeShapeType="1"/>
                </p:cNvSpPr>
                <p:nvPr/>
              </p:nvSpPr>
              <p:spPr bwMode="auto">
                <a:xfrm>
                  <a:off x="2090" y="9044"/>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3" name="Line 151"/>
                <p:cNvSpPr>
                  <a:spLocks noChangeShapeType="1"/>
                </p:cNvSpPr>
                <p:nvPr/>
              </p:nvSpPr>
              <p:spPr bwMode="auto">
                <a:xfrm>
                  <a:off x="2090" y="9912"/>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4" name="Line 152"/>
                <p:cNvSpPr>
                  <a:spLocks noChangeShapeType="1"/>
                </p:cNvSpPr>
                <p:nvPr/>
              </p:nvSpPr>
              <p:spPr bwMode="auto">
                <a:xfrm>
                  <a:off x="4694" y="123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5" name="Line 153"/>
                <p:cNvSpPr>
                  <a:spLocks noChangeShapeType="1"/>
                </p:cNvSpPr>
                <p:nvPr/>
              </p:nvSpPr>
              <p:spPr bwMode="auto">
                <a:xfrm rot="-5400000">
                  <a:off x="5912" y="1098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86" name="Group 154"/>
                <p:cNvGrpSpPr>
                  <a:grpSpLocks/>
                </p:cNvGrpSpPr>
                <p:nvPr/>
              </p:nvGrpSpPr>
              <p:grpSpPr bwMode="auto">
                <a:xfrm rot="-5400000">
                  <a:off x="4639" y="9779"/>
                  <a:ext cx="168" cy="310"/>
                  <a:chOff x="4316" y="5882"/>
                  <a:chExt cx="168" cy="310"/>
                </a:xfrm>
              </p:grpSpPr>
              <p:sp>
                <p:nvSpPr>
                  <p:cNvPr id="56438" name="Line 15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9" name="Line 15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7" name="Line 157"/>
                <p:cNvSpPr>
                  <a:spLocks noChangeShapeType="1"/>
                </p:cNvSpPr>
                <p:nvPr/>
              </p:nvSpPr>
              <p:spPr bwMode="auto">
                <a:xfrm>
                  <a:off x="4946" y="904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88" name="Group 158"/>
                <p:cNvGrpSpPr>
                  <a:grpSpLocks/>
                </p:cNvGrpSpPr>
                <p:nvPr/>
              </p:nvGrpSpPr>
              <p:grpSpPr bwMode="auto">
                <a:xfrm>
                  <a:off x="8390" y="8982"/>
                  <a:ext cx="168" cy="496"/>
                  <a:chOff x="4316" y="5882"/>
                  <a:chExt cx="168" cy="310"/>
                </a:xfrm>
              </p:grpSpPr>
              <p:sp>
                <p:nvSpPr>
                  <p:cNvPr id="56436" name="Line 15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7" name="Line 16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9" name="Line 161"/>
                <p:cNvSpPr>
                  <a:spLocks noChangeShapeType="1"/>
                </p:cNvSpPr>
                <p:nvPr/>
              </p:nvSpPr>
              <p:spPr bwMode="auto">
                <a:xfrm rot="-5400000">
                  <a:off x="10238" y="666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0" name="Line 162"/>
                <p:cNvSpPr>
                  <a:spLocks noChangeShapeType="1"/>
                </p:cNvSpPr>
                <p:nvPr/>
              </p:nvSpPr>
              <p:spPr bwMode="auto">
                <a:xfrm>
                  <a:off x="4946" y="92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1" name="Line 163"/>
                <p:cNvSpPr>
                  <a:spLocks noChangeShapeType="1"/>
                </p:cNvSpPr>
                <p:nvPr/>
              </p:nvSpPr>
              <p:spPr bwMode="auto">
                <a:xfrm rot="-5400000">
                  <a:off x="6575" y="10005"/>
                  <a:ext cx="1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2" name="Line 164"/>
                <p:cNvSpPr>
                  <a:spLocks noChangeShapeType="1"/>
                </p:cNvSpPr>
                <p:nvPr/>
              </p:nvSpPr>
              <p:spPr bwMode="auto">
                <a:xfrm rot="-5400000">
                  <a:off x="6670" y="10098"/>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3" name="Line 165"/>
                <p:cNvSpPr>
                  <a:spLocks noChangeShapeType="1"/>
                </p:cNvSpPr>
                <p:nvPr/>
              </p:nvSpPr>
              <p:spPr bwMode="auto">
                <a:xfrm rot="-5400000">
                  <a:off x="6964" y="10222"/>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4" name="Line 166"/>
                <p:cNvSpPr>
                  <a:spLocks noChangeShapeType="1"/>
                </p:cNvSpPr>
                <p:nvPr/>
              </p:nvSpPr>
              <p:spPr bwMode="auto">
                <a:xfrm>
                  <a:off x="7763" y="12330"/>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95" name="Line 167"/>
                <p:cNvSpPr>
                  <a:spLocks noChangeShapeType="1"/>
                </p:cNvSpPr>
                <p:nvPr/>
              </p:nvSpPr>
              <p:spPr bwMode="auto">
                <a:xfrm>
                  <a:off x="7760" y="13074"/>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96" name="Line 168"/>
                <p:cNvSpPr>
                  <a:spLocks noChangeShapeType="1"/>
                </p:cNvSpPr>
                <p:nvPr/>
              </p:nvSpPr>
              <p:spPr bwMode="auto">
                <a:xfrm rot="5400000">
                  <a:off x="7319" y="13348"/>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97" name="Line 169"/>
                <p:cNvSpPr>
                  <a:spLocks noChangeShapeType="1"/>
                </p:cNvSpPr>
                <p:nvPr/>
              </p:nvSpPr>
              <p:spPr bwMode="auto">
                <a:xfrm rot="5400000">
                  <a:off x="6017"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398" name="Group 170"/>
                <p:cNvGrpSpPr>
                  <a:grpSpLocks/>
                </p:cNvGrpSpPr>
                <p:nvPr/>
              </p:nvGrpSpPr>
              <p:grpSpPr bwMode="auto">
                <a:xfrm>
                  <a:off x="3056" y="8362"/>
                  <a:ext cx="210" cy="558"/>
                  <a:chOff x="4316" y="5882"/>
                  <a:chExt cx="168" cy="310"/>
                </a:xfrm>
              </p:grpSpPr>
              <p:sp>
                <p:nvSpPr>
                  <p:cNvPr id="56434" name="Line 17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5" name="Line 17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99" name="Line 173"/>
                <p:cNvSpPr>
                  <a:spLocks noChangeShapeType="1"/>
                </p:cNvSpPr>
                <p:nvPr/>
              </p:nvSpPr>
              <p:spPr bwMode="auto">
                <a:xfrm>
                  <a:off x="3056" y="997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0" name="Line 174"/>
                <p:cNvSpPr>
                  <a:spLocks noChangeShapeType="1"/>
                </p:cNvSpPr>
                <p:nvPr/>
              </p:nvSpPr>
              <p:spPr bwMode="auto">
                <a:xfrm>
                  <a:off x="1040" y="458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01" name="Line 175"/>
                <p:cNvSpPr>
                  <a:spLocks noChangeShapeType="1"/>
                </p:cNvSpPr>
                <p:nvPr/>
              </p:nvSpPr>
              <p:spPr bwMode="auto">
                <a:xfrm>
                  <a:off x="1040" y="489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02" name="AutoShape 176"/>
                <p:cNvSpPr>
                  <a:spLocks/>
                </p:cNvSpPr>
                <p:nvPr/>
              </p:nvSpPr>
              <p:spPr bwMode="auto">
                <a:xfrm>
                  <a:off x="8180" y="12330"/>
                  <a:ext cx="126" cy="744"/>
                </a:xfrm>
                <a:prstGeom prst="rightBrace">
                  <a:avLst>
                    <a:gd name="adj1" fmla="val 4920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56403" name="AutoShape 177"/>
                <p:cNvSpPr>
                  <a:spLocks/>
                </p:cNvSpPr>
                <p:nvPr/>
              </p:nvSpPr>
              <p:spPr bwMode="auto">
                <a:xfrm rot="5400000">
                  <a:off x="6722" y="13012"/>
                  <a:ext cx="186" cy="1302"/>
                </a:xfrm>
                <a:prstGeom prst="rightBrace">
                  <a:avLst>
                    <a:gd name="adj1" fmla="val 5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56404" name="Freeform 178"/>
                <p:cNvSpPr>
                  <a:spLocks/>
                </p:cNvSpPr>
                <p:nvPr/>
              </p:nvSpPr>
              <p:spPr bwMode="auto">
                <a:xfrm>
                  <a:off x="1040" y="13818"/>
                  <a:ext cx="5796" cy="186"/>
                </a:xfrm>
                <a:custGeom>
                  <a:avLst/>
                  <a:gdLst>
                    <a:gd name="T0" fmla="*/ 5796 w 5796"/>
                    <a:gd name="T1" fmla="*/ 0 h 248"/>
                    <a:gd name="T2" fmla="*/ 5796 w 5796"/>
                    <a:gd name="T3" fmla="*/ 4 h 248"/>
                    <a:gd name="T4" fmla="*/ 0 w 5796"/>
                    <a:gd name="T5" fmla="*/ 4 h 248"/>
                    <a:gd name="T6" fmla="*/ 0 60000 65536"/>
                    <a:gd name="T7" fmla="*/ 0 60000 65536"/>
                    <a:gd name="T8" fmla="*/ 0 60000 65536"/>
                    <a:gd name="T9" fmla="*/ 0 w 5796"/>
                    <a:gd name="T10" fmla="*/ 0 h 248"/>
                    <a:gd name="T11" fmla="*/ 5796 w 5796"/>
                    <a:gd name="T12" fmla="*/ 248 h 248"/>
                  </a:gdLst>
                  <a:ahLst/>
                  <a:cxnLst>
                    <a:cxn ang="T6">
                      <a:pos x="T0" y="T1"/>
                    </a:cxn>
                    <a:cxn ang="T7">
                      <a:pos x="T2" y="T3"/>
                    </a:cxn>
                    <a:cxn ang="T8">
                      <a:pos x="T4" y="T5"/>
                    </a:cxn>
                  </a:cxnLst>
                  <a:rect l="T9" t="T10" r="T11" b="T12"/>
                  <a:pathLst>
                    <a:path w="5796" h="248">
                      <a:moveTo>
                        <a:pt x="5796" y="0"/>
                      </a:moveTo>
                      <a:lnTo>
                        <a:pt x="5796" y="248"/>
                      </a:lnTo>
                      <a:lnTo>
                        <a:pt x="0" y="24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6405" name="Group 179"/>
                <p:cNvGrpSpPr>
                  <a:grpSpLocks/>
                </p:cNvGrpSpPr>
                <p:nvPr/>
              </p:nvGrpSpPr>
              <p:grpSpPr bwMode="auto">
                <a:xfrm>
                  <a:off x="4946" y="6254"/>
                  <a:ext cx="168" cy="248"/>
                  <a:chOff x="4316" y="5882"/>
                  <a:chExt cx="168" cy="310"/>
                </a:xfrm>
              </p:grpSpPr>
              <p:sp>
                <p:nvSpPr>
                  <p:cNvPr id="56432" name="Line 18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3" name="Line 18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406" name="Group 182"/>
                <p:cNvGrpSpPr>
                  <a:grpSpLocks/>
                </p:cNvGrpSpPr>
                <p:nvPr/>
              </p:nvGrpSpPr>
              <p:grpSpPr bwMode="auto">
                <a:xfrm>
                  <a:off x="7718" y="5758"/>
                  <a:ext cx="168" cy="744"/>
                  <a:chOff x="7760" y="5758"/>
                  <a:chExt cx="168" cy="744"/>
                </a:xfrm>
              </p:grpSpPr>
              <p:sp>
                <p:nvSpPr>
                  <p:cNvPr id="56428" name="Line 183"/>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9" name="Line 184"/>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0" name="Line 185"/>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1" name="Line 186"/>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407" name="Group 187"/>
                <p:cNvGrpSpPr>
                  <a:grpSpLocks/>
                </p:cNvGrpSpPr>
                <p:nvPr/>
              </p:nvGrpSpPr>
              <p:grpSpPr bwMode="auto">
                <a:xfrm>
                  <a:off x="9104" y="5758"/>
                  <a:ext cx="168" cy="744"/>
                  <a:chOff x="7760" y="5758"/>
                  <a:chExt cx="168" cy="744"/>
                </a:xfrm>
              </p:grpSpPr>
              <p:sp>
                <p:nvSpPr>
                  <p:cNvPr id="56424" name="Line 188"/>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5" name="Line 189"/>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6" name="Line 190"/>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7" name="Line 191"/>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408" name="Group 192"/>
                <p:cNvGrpSpPr>
                  <a:grpSpLocks/>
                </p:cNvGrpSpPr>
                <p:nvPr/>
              </p:nvGrpSpPr>
              <p:grpSpPr bwMode="auto">
                <a:xfrm>
                  <a:off x="4946" y="7618"/>
                  <a:ext cx="168" cy="310"/>
                  <a:chOff x="4316" y="5882"/>
                  <a:chExt cx="168" cy="310"/>
                </a:xfrm>
              </p:grpSpPr>
              <p:sp>
                <p:nvSpPr>
                  <p:cNvPr id="56422" name="Line 19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3" name="Line 19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409" name="Group 195"/>
                <p:cNvGrpSpPr>
                  <a:grpSpLocks/>
                </p:cNvGrpSpPr>
                <p:nvPr/>
              </p:nvGrpSpPr>
              <p:grpSpPr bwMode="auto">
                <a:xfrm>
                  <a:off x="6332" y="7618"/>
                  <a:ext cx="168" cy="310"/>
                  <a:chOff x="4316" y="5882"/>
                  <a:chExt cx="168" cy="310"/>
                </a:xfrm>
              </p:grpSpPr>
              <p:sp>
                <p:nvSpPr>
                  <p:cNvPr id="56420" name="Line 19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1" name="Line 19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410" name="Group 198"/>
                <p:cNvGrpSpPr>
                  <a:grpSpLocks/>
                </p:cNvGrpSpPr>
                <p:nvPr/>
              </p:nvGrpSpPr>
              <p:grpSpPr bwMode="auto">
                <a:xfrm>
                  <a:off x="9104" y="7618"/>
                  <a:ext cx="168" cy="310"/>
                  <a:chOff x="4316" y="5882"/>
                  <a:chExt cx="168" cy="310"/>
                </a:xfrm>
              </p:grpSpPr>
              <p:sp>
                <p:nvSpPr>
                  <p:cNvPr id="56418" name="Line 19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9" name="Line 20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411" name="Line 201"/>
                <p:cNvSpPr>
                  <a:spLocks noChangeShapeType="1"/>
                </p:cNvSpPr>
                <p:nvPr/>
              </p:nvSpPr>
              <p:spPr bwMode="auto">
                <a:xfrm>
                  <a:off x="7718" y="761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2" name="Line 202"/>
                <p:cNvSpPr>
                  <a:spLocks noChangeShapeType="1"/>
                </p:cNvSpPr>
                <p:nvPr/>
              </p:nvSpPr>
              <p:spPr bwMode="auto">
                <a:xfrm>
                  <a:off x="7718" y="792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3" name="Line 203"/>
                <p:cNvSpPr>
                  <a:spLocks noChangeShapeType="1"/>
                </p:cNvSpPr>
                <p:nvPr/>
              </p:nvSpPr>
              <p:spPr bwMode="auto">
                <a:xfrm>
                  <a:off x="7718" y="817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4" name="Line 204"/>
                <p:cNvSpPr>
                  <a:spLocks noChangeShapeType="1"/>
                </p:cNvSpPr>
                <p:nvPr/>
              </p:nvSpPr>
              <p:spPr bwMode="auto">
                <a:xfrm>
                  <a:off x="4946" y="972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5" name="Line 205"/>
                <p:cNvSpPr>
                  <a:spLocks noChangeShapeType="1"/>
                </p:cNvSpPr>
                <p:nvPr/>
              </p:nvSpPr>
              <p:spPr bwMode="auto">
                <a:xfrm rot="-5400000">
                  <a:off x="10238" y="728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6" name="Line 206"/>
                <p:cNvSpPr>
                  <a:spLocks noChangeShapeType="1"/>
                </p:cNvSpPr>
                <p:nvPr/>
              </p:nvSpPr>
              <p:spPr bwMode="auto">
                <a:xfrm>
                  <a:off x="7760" y="12516"/>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17" name="Line 207"/>
                <p:cNvSpPr>
                  <a:spLocks noChangeShapeType="1"/>
                </p:cNvSpPr>
                <p:nvPr/>
              </p:nvSpPr>
              <p:spPr bwMode="auto">
                <a:xfrm rot="5400000">
                  <a:off x="6185"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6330" name="Group 208"/>
              <p:cNvGrpSpPr>
                <a:grpSpLocks/>
              </p:cNvGrpSpPr>
              <p:nvPr/>
            </p:nvGrpSpPr>
            <p:grpSpPr bwMode="auto">
              <a:xfrm>
                <a:off x="1186" y="301"/>
                <a:ext cx="4136" cy="4324"/>
                <a:chOff x="1964" y="1480"/>
                <a:chExt cx="8652" cy="11718"/>
              </a:xfrm>
            </p:grpSpPr>
            <p:sp>
              <p:nvSpPr>
                <p:cNvPr id="56340" name="Rectangle 209"/>
                <p:cNvSpPr>
                  <a:spLocks noChangeArrowheads="1"/>
                </p:cNvSpPr>
                <p:nvPr/>
              </p:nvSpPr>
              <p:spPr bwMode="auto">
                <a:xfrm>
                  <a:off x="3140" y="1480"/>
                  <a:ext cx="2604" cy="2232"/>
                </a:xfrm>
                <a:prstGeom prst="rect">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6341" name="Text Box 210"/>
                <p:cNvSpPr txBox="1">
                  <a:spLocks noChangeArrowheads="1"/>
                </p:cNvSpPr>
                <p:nvPr/>
              </p:nvSpPr>
              <p:spPr bwMode="auto">
                <a:xfrm>
                  <a:off x="6458" y="2472"/>
                  <a:ext cx="1049"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设备</a:t>
                  </a:r>
                </a:p>
              </p:txBody>
            </p:sp>
            <p:sp>
              <p:nvSpPr>
                <p:cNvPr id="56342" name="Text Box 211"/>
                <p:cNvSpPr txBox="1">
                  <a:spLocks noChangeArrowheads="1"/>
                </p:cNvSpPr>
                <p:nvPr/>
              </p:nvSpPr>
              <p:spPr bwMode="auto">
                <a:xfrm>
                  <a:off x="3311" y="1604"/>
                  <a:ext cx="1049" cy="437"/>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控制逻辑</a:t>
                  </a:r>
                </a:p>
              </p:txBody>
            </p:sp>
            <p:sp>
              <p:nvSpPr>
                <p:cNvPr id="56343" name="Text Box 212"/>
                <p:cNvSpPr txBox="1">
                  <a:spLocks noChangeArrowheads="1"/>
                </p:cNvSpPr>
                <p:nvPr/>
              </p:nvSpPr>
              <p:spPr bwMode="auto">
                <a:xfrm>
                  <a:off x="3308" y="3154"/>
                  <a:ext cx="1050" cy="43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地址识别</a:t>
                  </a:r>
                </a:p>
              </p:txBody>
            </p:sp>
            <p:sp>
              <p:nvSpPr>
                <p:cNvPr id="56344" name="Text Box 213"/>
                <p:cNvSpPr txBox="1">
                  <a:spLocks noChangeArrowheads="1"/>
                </p:cNvSpPr>
                <p:nvPr/>
              </p:nvSpPr>
              <p:spPr bwMode="auto">
                <a:xfrm>
                  <a:off x="3308" y="2162"/>
                  <a:ext cx="1722" cy="868"/>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中断控制逻辑</a:t>
                  </a:r>
                </a:p>
                <a:p>
                  <a:pPr algn="just" eaLnBrk="1" hangingPunct="1">
                    <a:lnSpc>
                      <a:spcPct val="96000"/>
                    </a:lnSpc>
                    <a:spcBef>
                      <a:spcPct val="0"/>
                    </a:spcBef>
                  </a:pPr>
                  <a:r>
                    <a:rPr lang="zh-CN" altLang="en-US" sz="1000">
                      <a:latin typeface="Times New Roman" pitchFamily="18" charset="0"/>
                      <a:ea typeface="黑体" pitchFamily="2" charset="-122"/>
                    </a:rPr>
                    <a:t>命令</a:t>
                  </a:r>
                  <a:r>
                    <a:rPr lang="en-US" altLang="zh-CN" sz="1000" dirty="0">
                      <a:latin typeface="Times New Roman" pitchFamily="18" charset="0"/>
                      <a:ea typeface="黑体" pitchFamily="2" charset="-122"/>
                    </a:rPr>
                    <a:t>/</a:t>
                  </a:r>
                  <a:r>
                    <a:rPr lang="zh-CN" altLang="en-US" sz="1000">
                      <a:latin typeface="Times New Roman" pitchFamily="18" charset="0"/>
                      <a:ea typeface="黑体" pitchFamily="2" charset="-122"/>
                    </a:rPr>
                    <a:t>状态寄存器</a:t>
                  </a:r>
                </a:p>
                <a:p>
                  <a:pPr algn="just" eaLnBrk="1" hangingPunct="1">
                    <a:lnSpc>
                      <a:spcPct val="96000"/>
                    </a:lnSpc>
                    <a:spcBef>
                      <a:spcPct val="0"/>
                    </a:spcBef>
                  </a:pPr>
                  <a:r>
                    <a:rPr lang="zh-CN" altLang="en-US" sz="1000">
                      <a:latin typeface="Times New Roman" pitchFamily="18" charset="0"/>
                      <a:ea typeface="黑体" pitchFamily="2" charset="-122"/>
                    </a:rPr>
                    <a:t>数据寄存器</a:t>
                  </a:r>
                </a:p>
              </p:txBody>
            </p:sp>
            <p:sp>
              <p:nvSpPr>
                <p:cNvPr id="56345" name="Text Box 214"/>
                <p:cNvSpPr txBox="1">
                  <a:spLocks noChangeArrowheads="1"/>
                </p:cNvSpPr>
                <p:nvPr/>
              </p:nvSpPr>
              <p:spPr bwMode="auto">
                <a:xfrm>
                  <a:off x="4484"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SP</a:t>
                  </a:r>
                </a:p>
              </p:txBody>
            </p:sp>
            <p:sp>
              <p:nvSpPr>
                <p:cNvPr id="56346" name="Text Box 215"/>
                <p:cNvSpPr txBox="1">
                  <a:spLocks noChangeArrowheads="1"/>
                </p:cNvSpPr>
                <p:nvPr/>
              </p:nvSpPr>
              <p:spPr bwMode="auto">
                <a:xfrm>
                  <a:off x="5870"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BP</a:t>
                  </a:r>
                </a:p>
              </p:txBody>
            </p:sp>
            <p:sp>
              <p:nvSpPr>
                <p:cNvPr id="56347" name="Text Box 216"/>
                <p:cNvSpPr txBox="1">
                  <a:spLocks noChangeArrowheads="1"/>
                </p:cNvSpPr>
                <p:nvPr/>
              </p:nvSpPr>
              <p:spPr bwMode="auto">
                <a:xfrm>
                  <a:off x="7256"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DI</a:t>
                  </a:r>
                </a:p>
              </p:txBody>
            </p:sp>
            <p:sp>
              <p:nvSpPr>
                <p:cNvPr id="56348" name="Text Box 217"/>
                <p:cNvSpPr txBox="1">
                  <a:spLocks noChangeArrowheads="1"/>
                </p:cNvSpPr>
                <p:nvPr/>
              </p:nvSpPr>
              <p:spPr bwMode="auto">
                <a:xfrm>
                  <a:off x="8642"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SI</a:t>
                  </a:r>
                </a:p>
              </p:txBody>
            </p:sp>
            <p:sp>
              <p:nvSpPr>
                <p:cNvPr id="56349" name="Text Box 218"/>
                <p:cNvSpPr txBox="1">
                  <a:spLocks noChangeArrowheads="1"/>
                </p:cNvSpPr>
                <p:nvPr/>
              </p:nvSpPr>
              <p:spPr bwMode="auto">
                <a:xfrm>
                  <a:off x="4484"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AX</a:t>
                  </a:r>
                </a:p>
              </p:txBody>
            </p:sp>
            <p:sp>
              <p:nvSpPr>
                <p:cNvPr id="56350" name="Text Box 219"/>
                <p:cNvSpPr txBox="1">
                  <a:spLocks noChangeArrowheads="1"/>
                </p:cNvSpPr>
                <p:nvPr/>
              </p:nvSpPr>
              <p:spPr bwMode="auto">
                <a:xfrm>
                  <a:off x="5870"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BX</a:t>
                  </a:r>
                </a:p>
              </p:txBody>
            </p:sp>
            <p:sp>
              <p:nvSpPr>
                <p:cNvPr id="56351" name="Text Box 220"/>
                <p:cNvSpPr txBox="1">
                  <a:spLocks noChangeArrowheads="1"/>
                </p:cNvSpPr>
                <p:nvPr/>
              </p:nvSpPr>
              <p:spPr bwMode="auto">
                <a:xfrm>
                  <a:off x="7256"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CX</a:t>
                  </a:r>
                </a:p>
              </p:txBody>
            </p:sp>
            <p:sp>
              <p:nvSpPr>
                <p:cNvPr id="56352" name="Text Box 221"/>
                <p:cNvSpPr txBox="1">
                  <a:spLocks noChangeArrowheads="1"/>
                </p:cNvSpPr>
                <p:nvPr/>
              </p:nvSpPr>
              <p:spPr bwMode="auto">
                <a:xfrm>
                  <a:off x="8642"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DX</a:t>
                  </a:r>
                </a:p>
              </p:txBody>
            </p:sp>
            <p:sp>
              <p:nvSpPr>
                <p:cNvPr id="56353" name="Text Box 222"/>
                <p:cNvSpPr txBox="1">
                  <a:spLocks noChangeArrowheads="1"/>
                </p:cNvSpPr>
                <p:nvPr/>
              </p:nvSpPr>
              <p:spPr bwMode="auto">
                <a:xfrm>
                  <a:off x="4484" y="898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T</a:t>
                  </a:r>
                </a:p>
              </p:txBody>
            </p:sp>
            <p:grpSp>
              <p:nvGrpSpPr>
                <p:cNvPr id="56354" name="Group 223"/>
                <p:cNvGrpSpPr>
                  <a:grpSpLocks/>
                </p:cNvGrpSpPr>
                <p:nvPr/>
              </p:nvGrpSpPr>
              <p:grpSpPr bwMode="auto">
                <a:xfrm>
                  <a:off x="2594" y="4022"/>
                  <a:ext cx="1260" cy="1736"/>
                  <a:chOff x="2468" y="4642"/>
                  <a:chExt cx="1050" cy="1612"/>
                </a:xfrm>
              </p:grpSpPr>
              <p:sp>
                <p:nvSpPr>
                  <p:cNvPr id="56369" name="Text Box 224"/>
                  <p:cNvSpPr txBox="1">
                    <a:spLocks noChangeArrowheads="1"/>
                  </p:cNvSpPr>
                  <p:nvPr/>
                </p:nvSpPr>
                <p:spPr bwMode="auto">
                  <a:xfrm>
                    <a:off x="2468" y="4642"/>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MDR</a:t>
                    </a:r>
                  </a:p>
                </p:txBody>
              </p:sp>
              <p:sp>
                <p:nvSpPr>
                  <p:cNvPr id="56370" name="Text Box 225"/>
                  <p:cNvSpPr txBox="1">
                    <a:spLocks noChangeArrowheads="1"/>
                  </p:cNvSpPr>
                  <p:nvPr/>
                </p:nvSpPr>
                <p:spPr bwMode="auto">
                  <a:xfrm>
                    <a:off x="2468" y="5944"/>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MAR</a:t>
                    </a:r>
                  </a:p>
                </p:txBody>
              </p:sp>
              <p:sp>
                <p:nvSpPr>
                  <p:cNvPr id="56371" name="Text Box 226"/>
                  <p:cNvSpPr txBox="1">
                    <a:spLocks noChangeArrowheads="1"/>
                  </p:cNvSpPr>
                  <p:nvPr/>
                </p:nvSpPr>
                <p:spPr bwMode="auto">
                  <a:xfrm>
                    <a:off x="2468" y="4952"/>
                    <a:ext cx="378" cy="992"/>
                  </a:xfrm>
                  <a:prstGeom prst="rect">
                    <a:avLst/>
                  </a:prstGeom>
                  <a:solidFill>
                    <a:srgbClr val="FFFF99"/>
                  </a:solidFill>
                  <a:ln w="19050">
                    <a:solidFill>
                      <a:srgbClr val="000000"/>
                    </a:solidFill>
                    <a:miter lim="800000"/>
                    <a:headEnd/>
                    <a:tailEnd/>
                  </a:ln>
                </p:spPr>
                <p:txBody>
                  <a:bodyPr vert="eaVert" lIns="0" tIns="0" rIns="360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000">
                        <a:latin typeface="Times New Roman" pitchFamily="18" charset="0"/>
                        <a:ea typeface="黑体" pitchFamily="2" charset="-122"/>
                      </a:rPr>
                      <a:t>控制逻辑</a:t>
                    </a:r>
                  </a:p>
                </p:txBody>
              </p:sp>
              <p:sp>
                <p:nvSpPr>
                  <p:cNvPr id="56372" name="Text Box 227"/>
                  <p:cNvSpPr txBox="1">
                    <a:spLocks noChangeArrowheads="1"/>
                  </p:cNvSpPr>
                  <p:nvPr/>
                </p:nvSpPr>
                <p:spPr bwMode="auto">
                  <a:xfrm>
                    <a:off x="2846" y="4952"/>
                    <a:ext cx="672" cy="992"/>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主存</a:t>
                    </a:r>
                  </a:p>
                  <a:p>
                    <a:pPr algn="ctr" eaLnBrk="1" hangingPunct="1">
                      <a:lnSpc>
                        <a:spcPct val="96000"/>
                      </a:lnSpc>
                      <a:spcBef>
                        <a:spcPct val="0"/>
                      </a:spcBef>
                    </a:pPr>
                    <a:r>
                      <a:rPr lang="en-US" altLang="zh-CN" sz="1000" dirty="0">
                        <a:latin typeface="Times New Roman" pitchFamily="18" charset="0"/>
                        <a:ea typeface="黑体" pitchFamily="2" charset="-122"/>
                      </a:rPr>
                      <a:t>MM</a:t>
                    </a:r>
                  </a:p>
                </p:txBody>
              </p:sp>
            </p:grpSp>
            <p:sp>
              <p:nvSpPr>
                <p:cNvPr id="56355" name="Text Box 228"/>
                <p:cNvSpPr txBox="1">
                  <a:spLocks noChangeArrowheads="1"/>
                </p:cNvSpPr>
                <p:nvPr/>
              </p:nvSpPr>
              <p:spPr bwMode="auto">
                <a:xfrm>
                  <a:off x="2594" y="8238"/>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DR</a:t>
                  </a:r>
                </a:p>
              </p:txBody>
            </p:sp>
            <p:sp>
              <p:nvSpPr>
                <p:cNvPr id="56356" name="Text Box 229"/>
                <p:cNvSpPr txBox="1">
                  <a:spLocks noChangeArrowheads="1"/>
                </p:cNvSpPr>
                <p:nvPr/>
              </p:nvSpPr>
              <p:spPr bwMode="auto">
                <a:xfrm>
                  <a:off x="2594" y="9416"/>
                  <a:ext cx="462" cy="806"/>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AR</a:t>
                  </a:r>
                </a:p>
              </p:txBody>
            </p:sp>
            <p:sp>
              <p:nvSpPr>
                <p:cNvPr id="56357" name="Text Box 230"/>
                <p:cNvSpPr txBox="1">
                  <a:spLocks noChangeArrowheads="1"/>
                </p:cNvSpPr>
                <p:nvPr/>
              </p:nvSpPr>
              <p:spPr bwMode="auto">
                <a:xfrm>
                  <a:off x="7928" y="87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a:t>
                  </a:r>
                </a:p>
              </p:txBody>
            </p:sp>
            <p:sp>
              <p:nvSpPr>
                <p:cNvPr id="56358" name="Text Box 231"/>
                <p:cNvSpPr txBox="1">
                  <a:spLocks noChangeArrowheads="1"/>
                </p:cNvSpPr>
                <p:nvPr/>
              </p:nvSpPr>
              <p:spPr bwMode="auto">
                <a:xfrm>
                  <a:off x="4862" y="1084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PC</a:t>
                  </a:r>
                </a:p>
              </p:txBody>
            </p:sp>
            <p:sp>
              <p:nvSpPr>
                <p:cNvPr id="56359" name="Text Box 232"/>
                <p:cNvSpPr txBox="1">
                  <a:spLocks noChangeArrowheads="1"/>
                </p:cNvSpPr>
                <p:nvPr/>
              </p:nvSpPr>
              <p:spPr bwMode="auto">
                <a:xfrm>
                  <a:off x="4862" y="1220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IR</a:t>
                  </a:r>
                </a:p>
              </p:txBody>
            </p:sp>
            <p:sp>
              <p:nvSpPr>
                <p:cNvPr id="56360" name="Text Box 233"/>
                <p:cNvSpPr txBox="1">
                  <a:spLocks noChangeArrowheads="1"/>
                </p:cNvSpPr>
                <p:nvPr/>
              </p:nvSpPr>
              <p:spPr bwMode="auto">
                <a:xfrm>
                  <a:off x="5870" y="11090"/>
                  <a:ext cx="546" cy="744"/>
                </a:xfrm>
                <a:prstGeom prst="rect">
                  <a:avLst/>
                </a:prstGeom>
                <a:solidFill>
                  <a:srgbClr val="FFFF99"/>
                </a:solidFill>
                <a:ln w="19050">
                  <a:solidFill>
                    <a:srgbClr val="000000"/>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PSW</a:t>
                  </a:r>
                </a:p>
              </p:txBody>
            </p:sp>
            <p:sp>
              <p:nvSpPr>
                <p:cNvPr id="56361" name="Text Box 234"/>
                <p:cNvSpPr txBox="1">
                  <a:spLocks noChangeArrowheads="1"/>
                </p:cNvSpPr>
                <p:nvPr/>
              </p:nvSpPr>
              <p:spPr bwMode="auto">
                <a:xfrm>
                  <a:off x="5870" y="12144"/>
                  <a:ext cx="1890" cy="105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微操作</a:t>
                  </a:r>
                </a:p>
                <a:p>
                  <a:pPr algn="ctr" eaLnBrk="1" hangingPunct="1">
                    <a:lnSpc>
                      <a:spcPct val="96000"/>
                    </a:lnSpc>
                    <a:spcBef>
                      <a:spcPct val="0"/>
                    </a:spcBef>
                  </a:pPr>
                  <a:r>
                    <a:rPr lang="zh-CN" altLang="en-US" sz="1000">
                      <a:latin typeface="Times New Roman" pitchFamily="18" charset="0"/>
                      <a:ea typeface="黑体" pitchFamily="2" charset="-122"/>
                    </a:rPr>
                    <a:t>信号发生器</a:t>
                  </a:r>
                </a:p>
              </p:txBody>
            </p:sp>
            <p:sp>
              <p:nvSpPr>
                <p:cNvPr id="56362" name="Text Box 235"/>
                <p:cNvSpPr txBox="1">
                  <a:spLocks noChangeArrowheads="1"/>
                </p:cNvSpPr>
                <p:nvPr/>
              </p:nvSpPr>
              <p:spPr bwMode="auto">
                <a:xfrm>
                  <a:off x="6794" y="11090"/>
                  <a:ext cx="840"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时序</a:t>
                  </a:r>
                </a:p>
                <a:p>
                  <a:pPr algn="ctr" eaLnBrk="1" hangingPunct="1">
                    <a:lnSpc>
                      <a:spcPct val="96000"/>
                    </a:lnSpc>
                    <a:spcBef>
                      <a:spcPct val="0"/>
                    </a:spcBef>
                  </a:pPr>
                  <a:r>
                    <a:rPr lang="zh-CN" altLang="en-US" sz="1000">
                      <a:latin typeface="Times New Roman" pitchFamily="18" charset="0"/>
                      <a:ea typeface="黑体" pitchFamily="2" charset="-122"/>
                    </a:rPr>
                    <a:t>部件</a:t>
                  </a:r>
                </a:p>
              </p:txBody>
            </p:sp>
            <p:sp>
              <p:nvSpPr>
                <p:cNvPr id="56363" name="Text Box 236"/>
                <p:cNvSpPr txBox="1">
                  <a:spLocks noChangeArrowheads="1"/>
                </p:cNvSpPr>
                <p:nvPr/>
              </p:nvSpPr>
              <p:spPr bwMode="auto">
                <a:xfrm>
                  <a:off x="10028" y="6750"/>
                  <a:ext cx="588"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CT</a:t>
                  </a:r>
                </a:p>
              </p:txBody>
            </p:sp>
            <p:sp>
              <p:nvSpPr>
                <p:cNvPr id="56364" name="AutoShape 237"/>
                <p:cNvSpPr>
                  <a:spLocks noChangeArrowheads="1"/>
                </p:cNvSpPr>
                <p:nvPr/>
              </p:nvSpPr>
              <p:spPr bwMode="auto">
                <a:xfrm rot="-5400000">
                  <a:off x="1935" y="9693"/>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6365" name="AutoShape 238"/>
                <p:cNvSpPr>
                  <a:spLocks noChangeArrowheads="1"/>
                </p:cNvSpPr>
                <p:nvPr/>
              </p:nvSpPr>
              <p:spPr bwMode="auto">
                <a:xfrm rot="5400000" flipH="1">
                  <a:off x="1956" y="8846"/>
                  <a:ext cx="310" cy="210"/>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6366" name="AutoShape 239"/>
                <p:cNvSpPr>
                  <a:spLocks noChangeArrowheads="1"/>
                </p:cNvSpPr>
                <p:nvPr/>
              </p:nvSpPr>
              <p:spPr bwMode="auto">
                <a:xfrm rot="-5400000">
                  <a:off x="1935" y="8391"/>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6367" name="AutoShape 240"/>
                <p:cNvSpPr>
                  <a:spLocks noChangeArrowheads="1"/>
                </p:cNvSpPr>
                <p:nvPr/>
              </p:nvSpPr>
              <p:spPr bwMode="auto">
                <a:xfrm rot="5400000">
                  <a:off x="6217" y="9079"/>
                  <a:ext cx="1364" cy="79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81 w 21600"/>
                    <a:gd name="T13" fmla="*/ 4195 h 21600"/>
                    <a:gd name="T14" fmla="*/ 17419 w 21600"/>
                    <a:gd name="T15" fmla="*/ 17405 h 21600"/>
                  </a:gdLst>
                  <a:ahLst/>
                  <a:cxnLst>
                    <a:cxn ang="T8">
                      <a:pos x="T0" y="T1"/>
                    </a:cxn>
                    <a:cxn ang="T9">
                      <a:pos x="T2" y="T3"/>
                    </a:cxn>
                    <a:cxn ang="T10">
                      <a:pos x="T4" y="T5"/>
                    </a:cxn>
                    <a:cxn ang="T11">
                      <a:pos x="T6" y="T7"/>
                    </a:cxn>
                  </a:cxnLst>
                  <a:rect l="T12" t="T13" r="T14" b="T15"/>
                  <a:pathLst>
                    <a:path w="21600" h="21600">
                      <a:moveTo>
                        <a:pt x="0" y="0"/>
                      </a:moveTo>
                      <a:lnTo>
                        <a:pt x="4767" y="21600"/>
                      </a:lnTo>
                      <a:lnTo>
                        <a:pt x="16833" y="21600"/>
                      </a:lnTo>
                      <a:lnTo>
                        <a:pt x="21600" y="0"/>
                      </a:lnTo>
                      <a:lnTo>
                        <a:pt x="0" y="0"/>
                      </a:lnTo>
                      <a:close/>
                    </a:path>
                  </a:pathLst>
                </a:custGeom>
                <a:solidFill>
                  <a:srgbClr val="FFFF99"/>
                </a:solidFill>
                <a:ln w="19050">
                  <a:solidFill>
                    <a:srgbClr val="000000"/>
                  </a:solidFill>
                  <a:miter lim="800000"/>
                  <a:headEnd/>
                  <a:tailEnd/>
                </a:ln>
              </p:spPr>
              <p:txBody>
                <a:bodyPr lIns="0" tIns="0" rIns="0" bIns="0"/>
                <a:lstStyle/>
                <a:p>
                  <a:pPr algn="just">
                    <a:lnSpc>
                      <a:spcPct val="96000"/>
                    </a:lnSpc>
                    <a:spcBef>
                      <a:spcPct val="0"/>
                    </a:spcBef>
                  </a:pPr>
                  <a:endParaRPr lang="zh-CN" altLang="en-US" sz="1000">
                    <a:latin typeface="Times New Roman" pitchFamily="18" charset="0"/>
                    <a:ea typeface="黑体" pitchFamily="2" charset="-122"/>
                  </a:endParaRPr>
                </a:p>
                <a:p>
                  <a:pPr algn="just">
                    <a:lnSpc>
                      <a:spcPct val="96000"/>
                    </a:lnSpc>
                    <a:spcBef>
                      <a:spcPct val="0"/>
                    </a:spcBef>
                  </a:pPr>
                  <a:r>
                    <a:rPr lang="en-US" altLang="zh-CN" sz="1000" dirty="0">
                      <a:latin typeface="Times New Roman" pitchFamily="18" charset="0"/>
                      <a:ea typeface="黑体" pitchFamily="2" charset="-122"/>
                    </a:rPr>
                    <a:t>ALU</a:t>
                  </a:r>
                </a:p>
                <a:p>
                  <a:pPr>
                    <a:spcBef>
                      <a:spcPct val="0"/>
                    </a:spcBef>
                  </a:pPr>
                  <a:endParaRPr lang="en-US" altLang="zh-CN" sz="1000" dirty="0">
                    <a:latin typeface="Times New Roman" pitchFamily="18" charset="0"/>
                    <a:ea typeface="黑体" pitchFamily="2" charset="-122"/>
                  </a:endParaRPr>
                </a:p>
              </p:txBody>
            </p:sp>
            <p:sp>
              <p:nvSpPr>
                <p:cNvPr id="56368" name="Text Box 241"/>
                <p:cNvSpPr txBox="1">
                  <a:spLocks noChangeArrowheads="1"/>
                </p:cNvSpPr>
                <p:nvPr/>
              </p:nvSpPr>
              <p:spPr bwMode="auto">
                <a:xfrm>
                  <a:off x="8222" y="11090"/>
                  <a:ext cx="378"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a:t>
                  </a:r>
                </a:p>
                <a:p>
                  <a:pPr algn="ctr" eaLnBrk="1" hangingPunct="1">
                    <a:lnSpc>
                      <a:spcPct val="96000"/>
                    </a:lnSpc>
                    <a:spcBef>
                      <a:spcPct val="0"/>
                    </a:spcBef>
                  </a:pPr>
                  <a:r>
                    <a:rPr lang="zh-CN" altLang="en-US" sz="1000">
                      <a:latin typeface="Times New Roman" pitchFamily="18" charset="0"/>
                      <a:ea typeface="黑体" pitchFamily="2" charset="-122"/>
                    </a:rPr>
                    <a:t>钟</a:t>
                  </a:r>
                </a:p>
              </p:txBody>
            </p:sp>
          </p:grpSp>
          <p:grpSp>
            <p:nvGrpSpPr>
              <p:cNvPr id="56331" name="Group 242"/>
              <p:cNvGrpSpPr>
                <a:grpSpLocks/>
              </p:cNvGrpSpPr>
              <p:nvPr/>
            </p:nvGrpSpPr>
            <p:grpSpPr bwMode="auto">
              <a:xfrm>
                <a:off x="589" y="255"/>
                <a:ext cx="2369" cy="5034"/>
                <a:chOff x="746" y="1356"/>
                <a:chExt cx="4956" cy="13640"/>
              </a:xfrm>
            </p:grpSpPr>
            <p:sp>
              <p:nvSpPr>
                <p:cNvPr id="56332" name="Text Box 243"/>
                <p:cNvSpPr txBox="1">
                  <a:spLocks noChangeArrowheads="1"/>
                </p:cNvSpPr>
                <p:nvPr/>
              </p:nvSpPr>
              <p:spPr bwMode="auto">
                <a:xfrm>
                  <a:off x="1712" y="135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DMAR, INTR</a:t>
                  </a:r>
                </a:p>
              </p:txBody>
            </p:sp>
            <p:sp>
              <p:nvSpPr>
                <p:cNvPr id="56333" name="Text Box 244"/>
                <p:cNvSpPr txBox="1">
                  <a:spLocks noChangeArrowheads="1"/>
                </p:cNvSpPr>
                <p:nvPr/>
              </p:nvSpPr>
              <p:spPr bwMode="auto">
                <a:xfrm>
                  <a:off x="1712" y="1604"/>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56334" name="Text Box 245"/>
                <p:cNvSpPr txBox="1">
                  <a:spLocks noChangeArrowheads="1"/>
                </p:cNvSpPr>
                <p:nvPr/>
              </p:nvSpPr>
              <p:spPr bwMode="auto">
                <a:xfrm>
                  <a:off x="1712" y="4952"/>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56335" name="Text Box 246"/>
                <p:cNvSpPr txBox="1">
                  <a:spLocks noChangeArrowheads="1"/>
                </p:cNvSpPr>
                <p:nvPr/>
              </p:nvSpPr>
              <p:spPr bwMode="auto">
                <a:xfrm>
                  <a:off x="1712" y="197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IORD, IOWR</a:t>
                  </a:r>
                </a:p>
              </p:txBody>
            </p:sp>
            <p:sp>
              <p:nvSpPr>
                <p:cNvPr id="56336" name="Text Box 247"/>
                <p:cNvSpPr txBox="1">
                  <a:spLocks noChangeArrowheads="1"/>
                </p:cNvSpPr>
                <p:nvPr/>
              </p:nvSpPr>
              <p:spPr bwMode="auto">
                <a:xfrm>
                  <a:off x="4610" y="1604"/>
                  <a:ext cx="109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接口</a:t>
                  </a:r>
                </a:p>
              </p:txBody>
            </p:sp>
            <p:sp>
              <p:nvSpPr>
                <p:cNvPr id="56337" name="Text Box 248"/>
                <p:cNvSpPr txBox="1">
                  <a:spLocks noChangeArrowheads="1"/>
                </p:cNvSpPr>
                <p:nvPr/>
              </p:nvSpPr>
              <p:spPr bwMode="auto">
                <a:xfrm>
                  <a:off x="1922" y="12826"/>
                  <a:ext cx="273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INTR,  DMAR, Ready</a:t>
                  </a:r>
                </a:p>
              </p:txBody>
            </p:sp>
            <p:sp>
              <p:nvSpPr>
                <p:cNvPr id="56338" name="Text Box 249"/>
                <p:cNvSpPr txBox="1">
                  <a:spLocks noChangeArrowheads="1"/>
                </p:cNvSpPr>
                <p:nvPr/>
              </p:nvSpPr>
              <p:spPr bwMode="auto">
                <a:xfrm>
                  <a:off x="746" y="14624"/>
                  <a:ext cx="10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spcBef>
                      <a:spcPct val="0"/>
                    </a:spcBef>
                  </a:pPr>
                  <a:r>
                    <a:rPr lang="en-US" altLang="zh-CN" sz="1000" dirty="0">
                      <a:latin typeface="Times New Roman" pitchFamily="18" charset="0"/>
                      <a:ea typeface="黑体" pitchFamily="2" charset="-122"/>
                    </a:rPr>
                    <a:t>CB AB DB</a:t>
                  </a:r>
                </a:p>
              </p:txBody>
            </p:sp>
            <p:sp>
              <p:nvSpPr>
                <p:cNvPr id="56339" name="Text Box 250"/>
                <p:cNvSpPr txBox="1">
                  <a:spLocks noChangeArrowheads="1"/>
                </p:cNvSpPr>
                <p:nvPr/>
              </p:nvSpPr>
              <p:spPr bwMode="auto">
                <a:xfrm>
                  <a:off x="2174" y="6998"/>
                  <a:ext cx="15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200">
                      <a:solidFill>
                        <a:srgbClr val="0000FF"/>
                      </a:solidFill>
                      <a:latin typeface="Times New Roman" pitchFamily="18" charset="0"/>
                      <a:ea typeface="黑体" pitchFamily="2" charset="-122"/>
                    </a:rPr>
                    <a:t>内部总线 </a:t>
                  </a:r>
                  <a:r>
                    <a:rPr lang="en-US" altLang="zh-CN" sz="1200" dirty="0">
                      <a:solidFill>
                        <a:srgbClr val="0000FF"/>
                      </a:solidFill>
                      <a:latin typeface="Times New Roman" pitchFamily="18" charset="0"/>
                      <a:ea typeface="黑体" pitchFamily="2" charset="-122"/>
                    </a:rPr>
                    <a:t>IB</a:t>
                  </a:r>
                  <a:endParaRPr lang="en-US" altLang="zh-CN" sz="1200" dirty="0">
                    <a:latin typeface="Times New Roman" pitchFamily="18" charset="0"/>
                    <a:ea typeface="黑体" pitchFamily="2" charset="-122"/>
                  </a:endParaRPr>
                </a:p>
              </p:txBody>
            </p:sp>
          </p:grpSp>
        </p:grpSp>
      </p:grpSp>
      <p:sp>
        <p:nvSpPr>
          <p:cNvPr id="56324" name="Oval 251"/>
          <p:cNvSpPr>
            <a:spLocks noChangeArrowheads="1"/>
          </p:cNvSpPr>
          <p:nvPr/>
        </p:nvSpPr>
        <p:spPr bwMode="auto">
          <a:xfrm>
            <a:off x="665163" y="2813050"/>
            <a:ext cx="2770187" cy="1744663"/>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56325" name="Oval 252"/>
          <p:cNvSpPr>
            <a:spLocks noChangeArrowheads="1"/>
          </p:cNvSpPr>
          <p:nvPr/>
        </p:nvSpPr>
        <p:spPr bwMode="auto">
          <a:xfrm>
            <a:off x="2792413" y="4411663"/>
            <a:ext cx="5092700" cy="2106612"/>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ChangeArrowheads="1"/>
          </p:cNvSpPr>
          <p:nvPr/>
        </p:nvSpPr>
        <p:spPr bwMode="auto">
          <a:xfrm>
            <a:off x="395288" y="600075"/>
            <a:ext cx="68072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rIns="36000" anchor="ctr">
            <a:spAutoFit/>
          </a:bodyPr>
          <a:lstStyle/>
          <a:p>
            <a:pPr>
              <a:lnSpc>
                <a:spcPct val="120000"/>
              </a:lnSpc>
              <a:spcBef>
                <a:spcPct val="0"/>
              </a:spcBef>
            </a:pPr>
            <a:r>
              <a:rPr lang="en-US" altLang="zh-CN" dirty="0">
                <a:latin typeface="黑体" pitchFamily="2" charset="-122"/>
                <a:ea typeface="黑体" pitchFamily="2" charset="-122"/>
              </a:rPr>
              <a:t>  (3) </a:t>
            </a:r>
            <a:r>
              <a:rPr lang="zh-CN" altLang="en-US">
                <a:latin typeface="黑体" pitchFamily="2" charset="-122"/>
                <a:ea typeface="黑体" pitchFamily="2" charset="-122"/>
              </a:rPr>
              <a:t>运算器</a:t>
            </a:r>
          </a:p>
          <a:p>
            <a:pPr>
              <a:lnSpc>
                <a:spcPct val="120000"/>
              </a:lnSpc>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ALU</a:t>
            </a:r>
            <a:r>
              <a:rPr lang="zh-CN" altLang="en-US">
                <a:latin typeface="黑体" pitchFamily="2" charset="-122"/>
                <a:ea typeface="黑体" pitchFamily="2" charset="-122"/>
              </a:rPr>
              <a:t>：算逻运算功能</a:t>
            </a:r>
          </a:p>
          <a:p>
            <a:pPr>
              <a:lnSpc>
                <a:spcPct val="120000"/>
              </a:lnSpc>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(ADD,ADC,SUB,SBB,IMUL, ..., </a:t>
            </a:r>
          </a:p>
          <a:p>
            <a:pPr>
              <a:lnSpc>
                <a:spcPct val="120000"/>
              </a:lnSpc>
              <a:spcBef>
                <a:spcPct val="0"/>
              </a:spcBef>
            </a:pPr>
            <a:r>
              <a:rPr lang="en-US" altLang="zh-CN" dirty="0">
                <a:latin typeface="黑体" pitchFamily="2" charset="-122"/>
                <a:ea typeface="黑体" pitchFamily="2" charset="-122"/>
              </a:rPr>
              <a:t>         OR,XOR,CMP,TEST,...</a:t>
            </a:r>
          </a:p>
          <a:p>
            <a:pPr>
              <a:lnSpc>
                <a:spcPct val="12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寄存器：</a:t>
            </a:r>
            <a:r>
              <a:rPr lang="en-US" altLang="zh-CN" dirty="0">
                <a:latin typeface="黑体" pitchFamily="2" charset="-122"/>
                <a:ea typeface="黑体" pitchFamily="2" charset="-122"/>
              </a:rPr>
              <a:t>AX,BX,CX,DX,SI,DI,BP,SP    16</a:t>
            </a:r>
            <a:r>
              <a:rPr lang="zh-CN" altLang="en-US">
                <a:latin typeface="黑体" pitchFamily="2" charset="-122"/>
                <a:ea typeface="黑体" pitchFamily="2" charset="-122"/>
              </a:rPr>
              <a:t>位</a:t>
            </a:r>
          </a:p>
          <a:p>
            <a:pPr>
              <a:lnSpc>
                <a:spcPct val="120000"/>
              </a:lnSpc>
              <a:spcBef>
                <a:spcPct val="0"/>
              </a:spcBef>
            </a:pPr>
            <a:r>
              <a:rPr lang="zh-CN" altLang="en-US">
                <a:latin typeface="黑体" pitchFamily="2" charset="-122"/>
                <a:ea typeface="黑体" pitchFamily="2" charset="-122"/>
              </a:rPr>
              <a:t>    暂存器：</a:t>
            </a:r>
            <a:r>
              <a:rPr lang="en-US" altLang="zh-CN" dirty="0">
                <a:latin typeface="黑体" pitchFamily="2" charset="-122"/>
                <a:ea typeface="黑体" pitchFamily="2" charset="-122"/>
              </a:rPr>
              <a:t>S  ──</a:t>
            </a:r>
            <a:r>
              <a:rPr lang="zh-CN" altLang="en-US">
                <a:latin typeface="黑体" pitchFamily="2" charset="-122"/>
                <a:ea typeface="黑体" pitchFamily="2" charset="-122"/>
              </a:rPr>
              <a:t>具有加１、减１功能；</a:t>
            </a:r>
          </a:p>
          <a:p>
            <a:pPr>
              <a:lnSpc>
                <a:spcPct val="120000"/>
              </a:lnSpc>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T  ──</a:t>
            </a:r>
            <a:r>
              <a:rPr lang="zh-CN" altLang="en-US">
                <a:latin typeface="黑体" pitchFamily="2" charset="-122"/>
                <a:ea typeface="黑体" pitchFamily="2" charset="-122"/>
              </a:rPr>
              <a:t>具有移位功能。</a:t>
            </a:r>
          </a:p>
          <a:p>
            <a:pPr>
              <a:lnSpc>
                <a:spcPct val="120000"/>
              </a:lnSpc>
              <a:spcBef>
                <a:spcPct val="0"/>
              </a:spcBef>
            </a:pPr>
            <a:r>
              <a:rPr lang="zh-CN" altLang="en-US">
                <a:latin typeface="黑体" pitchFamily="2" charset="-122"/>
                <a:ea typeface="黑体" pitchFamily="2" charset="-122"/>
              </a:rPr>
              <a:t>    乘除步数计数器：</a:t>
            </a:r>
            <a:r>
              <a:rPr lang="en-US" altLang="zh-CN" dirty="0">
                <a:latin typeface="黑体" pitchFamily="2" charset="-122"/>
                <a:ea typeface="黑体" pitchFamily="2" charset="-122"/>
              </a:rPr>
              <a:t>CT ──</a:t>
            </a:r>
            <a:r>
              <a:rPr lang="zh-CN" altLang="en-US">
                <a:latin typeface="黑体" pitchFamily="2" charset="-122"/>
                <a:ea typeface="黑体" pitchFamily="2" charset="-122"/>
              </a:rPr>
              <a:t>可清</a:t>
            </a:r>
            <a:r>
              <a:rPr lang="en-US" altLang="zh-CN" dirty="0">
                <a:latin typeface="黑体" pitchFamily="2" charset="-122"/>
                <a:ea typeface="黑体" pitchFamily="2" charset="-122"/>
              </a:rPr>
              <a:t>0, +1</a:t>
            </a:r>
            <a:r>
              <a:rPr lang="zh-CN" altLang="en-US">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792163" y="-855663"/>
            <a:ext cx="7740650" cy="7991476"/>
            <a:chOff x="544" y="255"/>
            <a:chExt cx="4876" cy="5034"/>
          </a:xfrm>
        </p:grpSpPr>
        <p:sp>
          <p:nvSpPr>
            <p:cNvPr id="58372" name="Rectangle 3"/>
            <p:cNvSpPr>
              <a:spLocks noChangeArrowheads="1"/>
            </p:cNvSpPr>
            <p:nvPr/>
          </p:nvSpPr>
          <p:spPr bwMode="auto">
            <a:xfrm>
              <a:off x="544" y="2602"/>
              <a:ext cx="4876" cy="3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58373" name="Group 4"/>
            <p:cNvGrpSpPr>
              <a:grpSpLocks/>
            </p:cNvGrpSpPr>
            <p:nvPr/>
          </p:nvGrpSpPr>
          <p:grpSpPr bwMode="auto">
            <a:xfrm>
              <a:off x="589" y="255"/>
              <a:ext cx="4808" cy="5034"/>
              <a:chOff x="589" y="255"/>
              <a:chExt cx="4808" cy="5034"/>
            </a:xfrm>
          </p:grpSpPr>
          <p:grpSp>
            <p:nvGrpSpPr>
              <p:cNvPr id="58374" name="Group 5"/>
              <p:cNvGrpSpPr>
                <a:grpSpLocks/>
              </p:cNvGrpSpPr>
              <p:nvPr/>
            </p:nvGrpSpPr>
            <p:grpSpPr bwMode="auto">
              <a:xfrm>
                <a:off x="733" y="278"/>
                <a:ext cx="4664" cy="4874"/>
                <a:chOff x="756" y="255"/>
                <a:chExt cx="4664" cy="4874"/>
              </a:xfrm>
            </p:grpSpPr>
            <p:grpSp>
              <p:nvGrpSpPr>
                <p:cNvPr id="58500" name="Group 6"/>
                <p:cNvGrpSpPr>
                  <a:grpSpLocks/>
                </p:cNvGrpSpPr>
                <p:nvPr/>
              </p:nvGrpSpPr>
              <p:grpSpPr bwMode="auto">
                <a:xfrm>
                  <a:off x="756" y="255"/>
                  <a:ext cx="4236" cy="4874"/>
                  <a:chOff x="1040" y="1418"/>
                  <a:chExt cx="8862" cy="13206"/>
                </a:xfrm>
              </p:grpSpPr>
              <p:sp>
                <p:nvSpPr>
                  <p:cNvPr id="58569" name="Line 7"/>
                  <p:cNvSpPr>
                    <a:spLocks noChangeShapeType="1"/>
                  </p:cNvSpPr>
                  <p:nvPr/>
                </p:nvSpPr>
                <p:spPr bwMode="auto">
                  <a:xfrm rot="5400000">
                    <a:off x="2006" y="8394"/>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70" name="Line 8"/>
                  <p:cNvSpPr>
                    <a:spLocks noChangeShapeType="1"/>
                  </p:cNvSpPr>
                  <p:nvPr/>
                </p:nvSpPr>
                <p:spPr bwMode="auto">
                  <a:xfrm rot="16200000" flipH="1">
                    <a:off x="2006" y="7960"/>
                    <a:ext cx="0" cy="117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71" name="Line 9"/>
                  <p:cNvSpPr>
                    <a:spLocks noChangeShapeType="1"/>
                  </p:cNvSpPr>
                  <p:nvPr/>
                </p:nvSpPr>
                <p:spPr bwMode="auto">
                  <a:xfrm rot="16200000" flipH="1">
                    <a:off x="1922" y="9178"/>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8572" name="Group 10"/>
                  <p:cNvGrpSpPr>
                    <a:grpSpLocks/>
                  </p:cNvGrpSpPr>
                  <p:nvPr/>
                </p:nvGrpSpPr>
                <p:grpSpPr bwMode="auto">
                  <a:xfrm>
                    <a:off x="1040" y="1418"/>
                    <a:ext cx="378" cy="13206"/>
                    <a:chOff x="1040" y="1542"/>
                    <a:chExt cx="378" cy="13082"/>
                  </a:xfrm>
                </p:grpSpPr>
                <p:sp>
                  <p:nvSpPr>
                    <p:cNvPr id="58617" name="Line 11"/>
                    <p:cNvSpPr>
                      <a:spLocks noChangeShapeType="1"/>
                    </p:cNvSpPr>
                    <p:nvPr/>
                  </p:nvSpPr>
                  <p:spPr bwMode="auto">
                    <a:xfrm>
                      <a:off x="1040" y="1542"/>
                      <a:ext cx="0" cy="13082"/>
                    </a:xfrm>
                    <a:prstGeom prst="line">
                      <a:avLst/>
                    </a:prstGeom>
                    <a:noFill/>
                    <a:ln w="38100" cmpd="dbl">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18" name="Line 12"/>
                    <p:cNvSpPr>
                      <a:spLocks noChangeShapeType="1"/>
                    </p:cNvSpPr>
                    <p:nvPr/>
                  </p:nvSpPr>
                  <p:spPr bwMode="auto">
                    <a:xfrm>
                      <a:off x="1418" y="1542"/>
                      <a:ext cx="0" cy="13082"/>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19" name="Line 13"/>
                    <p:cNvSpPr>
                      <a:spLocks noChangeShapeType="1"/>
                    </p:cNvSpPr>
                    <p:nvPr/>
                  </p:nvSpPr>
                  <p:spPr bwMode="auto">
                    <a:xfrm>
                      <a:off x="1250" y="1542"/>
                      <a:ext cx="0" cy="13082"/>
                    </a:xfrm>
                    <a:prstGeom prst="line">
                      <a:avLst/>
                    </a:prstGeom>
                    <a:noFill/>
                    <a:ln w="38100" cmpd="dbl">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573" name="Freeform 14"/>
                  <p:cNvSpPr>
                    <a:spLocks/>
                  </p:cNvSpPr>
                  <p:nvPr/>
                </p:nvSpPr>
                <p:spPr bwMode="auto">
                  <a:xfrm>
                    <a:off x="3770" y="6998"/>
                    <a:ext cx="6132" cy="5642"/>
                  </a:xfrm>
                  <a:custGeom>
                    <a:avLst/>
                    <a:gdLst>
                      <a:gd name="T0" fmla="*/ 0 w 5590"/>
                      <a:gd name="T1" fmla="*/ 6586 h 5580"/>
                      <a:gd name="T2" fmla="*/ 0 w 5590"/>
                      <a:gd name="T3" fmla="*/ 0 h 5580"/>
                      <a:gd name="T4" fmla="*/ 22387 w 5590"/>
                      <a:gd name="T5" fmla="*/ 0 h 5580"/>
                      <a:gd name="T6" fmla="*/ 22400 w 5590"/>
                      <a:gd name="T7" fmla="*/ 3459 h 5580"/>
                      <a:gd name="T8" fmla="*/ 0 60000 65536"/>
                      <a:gd name="T9" fmla="*/ 0 60000 65536"/>
                      <a:gd name="T10" fmla="*/ 0 60000 65536"/>
                      <a:gd name="T11" fmla="*/ 0 60000 65536"/>
                      <a:gd name="T12" fmla="*/ 0 w 5590"/>
                      <a:gd name="T13" fmla="*/ 0 h 5580"/>
                      <a:gd name="T14" fmla="*/ 5590 w 5590"/>
                      <a:gd name="T15" fmla="*/ 5580 h 5580"/>
                    </a:gdLst>
                    <a:ahLst/>
                    <a:cxnLst>
                      <a:cxn ang="T8">
                        <a:pos x="T0" y="T1"/>
                      </a:cxn>
                      <a:cxn ang="T9">
                        <a:pos x="T2" y="T3"/>
                      </a:cxn>
                      <a:cxn ang="T10">
                        <a:pos x="T4" y="T5"/>
                      </a:cxn>
                      <a:cxn ang="T11">
                        <a:pos x="T6" y="T7"/>
                      </a:cxn>
                    </a:cxnLst>
                    <a:rect l="T12" t="T13" r="T14" b="T15"/>
                    <a:pathLst>
                      <a:path w="5590" h="5580">
                        <a:moveTo>
                          <a:pt x="0" y="5580"/>
                        </a:moveTo>
                        <a:lnTo>
                          <a:pt x="0" y="0"/>
                        </a:lnTo>
                        <a:lnTo>
                          <a:pt x="5586" y="0"/>
                        </a:lnTo>
                        <a:lnTo>
                          <a:pt x="5590" y="2930"/>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574" name="Line 15"/>
                  <p:cNvSpPr>
                    <a:spLocks noChangeShapeType="1"/>
                  </p:cNvSpPr>
                  <p:nvPr/>
                </p:nvSpPr>
                <p:spPr bwMode="auto">
                  <a:xfrm>
                    <a:off x="4736"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75" name="Line 16"/>
                  <p:cNvSpPr>
                    <a:spLocks noChangeShapeType="1"/>
                  </p:cNvSpPr>
                  <p:nvPr/>
                </p:nvSpPr>
                <p:spPr bwMode="auto">
                  <a:xfrm>
                    <a:off x="6080"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76" name="Line 17"/>
                  <p:cNvSpPr>
                    <a:spLocks noChangeShapeType="1"/>
                  </p:cNvSpPr>
                  <p:nvPr/>
                </p:nvSpPr>
                <p:spPr bwMode="auto">
                  <a:xfrm>
                    <a:off x="7508"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77" name="Line 18"/>
                  <p:cNvSpPr>
                    <a:spLocks noChangeShapeType="1"/>
                  </p:cNvSpPr>
                  <p:nvPr/>
                </p:nvSpPr>
                <p:spPr bwMode="auto">
                  <a:xfrm>
                    <a:off x="8894" y="6564"/>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78" name="Line 19"/>
                  <p:cNvSpPr>
                    <a:spLocks noChangeShapeType="1"/>
                  </p:cNvSpPr>
                  <p:nvPr/>
                </p:nvSpPr>
                <p:spPr bwMode="auto">
                  <a:xfrm>
                    <a:off x="4736"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79" name="Line 20"/>
                  <p:cNvSpPr>
                    <a:spLocks noChangeShapeType="1"/>
                  </p:cNvSpPr>
                  <p:nvPr/>
                </p:nvSpPr>
                <p:spPr bwMode="auto">
                  <a:xfrm>
                    <a:off x="6080"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0" name="Line 21"/>
                  <p:cNvSpPr>
                    <a:spLocks noChangeShapeType="1"/>
                  </p:cNvSpPr>
                  <p:nvPr/>
                </p:nvSpPr>
                <p:spPr bwMode="auto">
                  <a:xfrm>
                    <a:off x="7508"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1" name="Line 22"/>
                  <p:cNvSpPr>
                    <a:spLocks noChangeShapeType="1"/>
                  </p:cNvSpPr>
                  <p:nvPr/>
                </p:nvSpPr>
                <p:spPr bwMode="auto">
                  <a:xfrm>
                    <a:off x="8894" y="6998"/>
                    <a:ext cx="0" cy="4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2" name="Line 23"/>
                  <p:cNvSpPr>
                    <a:spLocks noChangeShapeType="1"/>
                  </p:cNvSpPr>
                  <p:nvPr/>
                </p:nvSpPr>
                <p:spPr bwMode="auto">
                  <a:xfrm rot="5400000">
                    <a:off x="9125" y="8495"/>
                    <a:ext cx="0" cy="147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3" name="Line 24"/>
                  <p:cNvSpPr>
                    <a:spLocks noChangeShapeType="1"/>
                  </p:cNvSpPr>
                  <p:nvPr/>
                </p:nvSpPr>
                <p:spPr bwMode="auto">
                  <a:xfrm rot="5400000">
                    <a:off x="3413" y="8315"/>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4" name="Line 25"/>
                  <p:cNvSpPr>
                    <a:spLocks noChangeShapeType="1"/>
                  </p:cNvSpPr>
                  <p:nvPr/>
                </p:nvSpPr>
                <p:spPr bwMode="auto">
                  <a:xfrm rot="5400000">
                    <a:off x="4316" y="10730"/>
                    <a:ext cx="0" cy="109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5" name="Line 26"/>
                  <p:cNvSpPr>
                    <a:spLocks noChangeShapeType="1"/>
                  </p:cNvSpPr>
                  <p:nvPr/>
                </p:nvSpPr>
                <p:spPr bwMode="auto">
                  <a:xfrm rot="5400000">
                    <a:off x="1985" y="3641"/>
                    <a:ext cx="0" cy="113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6" name="Line 27"/>
                  <p:cNvSpPr>
                    <a:spLocks noChangeShapeType="1"/>
                  </p:cNvSpPr>
                  <p:nvPr/>
                </p:nvSpPr>
                <p:spPr bwMode="auto">
                  <a:xfrm rot="5400000">
                    <a:off x="6101" y="2301"/>
                    <a:ext cx="0" cy="71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7" name="Line 28"/>
                  <p:cNvSpPr>
                    <a:spLocks noChangeShapeType="1"/>
                  </p:cNvSpPr>
                  <p:nvPr/>
                </p:nvSpPr>
                <p:spPr bwMode="auto">
                  <a:xfrm rot="5400000">
                    <a:off x="2363" y="1589"/>
                    <a:ext cx="0" cy="189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588" name="Line 29"/>
                  <p:cNvSpPr>
                    <a:spLocks noChangeShapeType="1"/>
                  </p:cNvSpPr>
                  <p:nvPr/>
                </p:nvSpPr>
                <p:spPr bwMode="auto">
                  <a:xfrm rot="16200000" flipH="1">
                    <a:off x="8600" y="8672"/>
                    <a:ext cx="0" cy="260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89" name="Line 30"/>
                  <p:cNvSpPr>
                    <a:spLocks noChangeShapeType="1"/>
                  </p:cNvSpPr>
                  <p:nvPr/>
                </p:nvSpPr>
                <p:spPr bwMode="auto">
                  <a:xfrm rot="16200000" flipH="1">
                    <a:off x="7615" y="8913"/>
                    <a:ext cx="8" cy="64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0" name="Line 31"/>
                  <p:cNvSpPr>
                    <a:spLocks noChangeShapeType="1"/>
                  </p:cNvSpPr>
                  <p:nvPr/>
                </p:nvSpPr>
                <p:spPr bwMode="auto">
                  <a:xfrm rot="16200000" flipH="1">
                    <a:off x="5723" y="8701"/>
                    <a:ext cx="0" cy="155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1" name="Line 32"/>
                  <p:cNvSpPr>
                    <a:spLocks noChangeShapeType="1"/>
                  </p:cNvSpPr>
                  <p:nvPr/>
                </p:nvSpPr>
                <p:spPr bwMode="auto">
                  <a:xfrm rot="16200000" flipH="1">
                    <a:off x="4127" y="912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2" name="Line 33"/>
                  <p:cNvSpPr>
                    <a:spLocks noChangeShapeType="1"/>
                  </p:cNvSpPr>
                  <p:nvPr/>
                </p:nvSpPr>
                <p:spPr bwMode="auto">
                  <a:xfrm rot="16200000" flipH="1">
                    <a:off x="3413" y="9431"/>
                    <a:ext cx="0" cy="71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3" name="Line 34"/>
                  <p:cNvSpPr>
                    <a:spLocks noChangeShapeType="1"/>
                  </p:cNvSpPr>
                  <p:nvPr/>
                </p:nvSpPr>
                <p:spPr bwMode="auto">
                  <a:xfrm rot="16200000" flipH="1">
                    <a:off x="1817" y="4423"/>
                    <a:ext cx="0" cy="155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4" name="Line 35"/>
                  <p:cNvSpPr>
                    <a:spLocks noChangeShapeType="1"/>
                  </p:cNvSpPr>
                  <p:nvPr/>
                </p:nvSpPr>
                <p:spPr bwMode="auto">
                  <a:xfrm rot="5400000">
                    <a:off x="1922" y="4900"/>
                    <a:ext cx="0" cy="1344"/>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5" name="Line 36"/>
                  <p:cNvSpPr>
                    <a:spLocks noChangeShapeType="1"/>
                  </p:cNvSpPr>
                  <p:nvPr/>
                </p:nvSpPr>
                <p:spPr bwMode="auto">
                  <a:xfrm rot="16200000" flipH="1">
                    <a:off x="2174" y="718"/>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6" name="Line 37"/>
                  <p:cNvSpPr>
                    <a:spLocks noChangeShapeType="1"/>
                  </p:cNvSpPr>
                  <p:nvPr/>
                </p:nvSpPr>
                <p:spPr bwMode="auto">
                  <a:xfrm rot="16200000" flipH="1">
                    <a:off x="2174" y="532"/>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7" name="Line 38"/>
                  <p:cNvSpPr>
                    <a:spLocks noChangeShapeType="1"/>
                  </p:cNvSpPr>
                  <p:nvPr/>
                </p:nvSpPr>
                <p:spPr bwMode="auto">
                  <a:xfrm rot="5400000">
                    <a:off x="2174" y="904"/>
                    <a:ext cx="0" cy="226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8" name="Line 39"/>
                  <p:cNvSpPr>
                    <a:spLocks noChangeShapeType="1"/>
                  </p:cNvSpPr>
                  <p:nvPr/>
                </p:nvSpPr>
                <p:spPr bwMode="auto">
                  <a:xfrm rot="5400000">
                    <a:off x="2195" y="2395"/>
                    <a:ext cx="0" cy="18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599" name="Line 40"/>
                  <p:cNvSpPr>
                    <a:spLocks noChangeShapeType="1"/>
                  </p:cNvSpPr>
                  <p:nvPr/>
                </p:nvSpPr>
                <p:spPr bwMode="auto">
                  <a:xfrm rot="16200000" flipH="1">
                    <a:off x="7928" y="11168"/>
                    <a:ext cx="0" cy="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600" name="Line 41"/>
                  <p:cNvSpPr>
                    <a:spLocks noChangeShapeType="1"/>
                  </p:cNvSpPr>
                  <p:nvPr/>
                </p:nvSpPr>
                <p:spPr bwMode="auto">
                  <a:xfrm rot="5400000">
                    <a:off x="4316" y="12094"/>
                    <a:ext cx="0" cy="109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601" name="Freeform 42"/>
                  <p:cNvSpPr>
                    <a:spLocks/>
                  </p:cNvSpPr>
                  <p:nvPr/>
                </p:nvSpPr>
                <p:spPr bwMode="auto">
                  <a:xfrm>
                    <a:off x="6248" y="9664"/>
                    <a:ext cx="252" cy="1426"/>
                  </a:xfrm>
                  <a:custGeom>
                    <a:avLst/>
                    <a:gdLst>
                      <a:gd name="T0" fmla="*/ 73601 w 168"/>
                      <a:gd name="T1" fmla="*/ 0 h 1426"/>
                      <a:gd name="T2" fmla="*/ 0 w 168"/>
                      <a:gd name="T3" fmla="*/ 0 h 1426"/>
                      <a:gd name="T4" fmla="*/ 0 w 168"/>
                      <a:gd name="T5" fmla="*/ 1426 h 1426"/>
                      <a:gd name="T6" fmla="*/ 0 60000 65536"/>
                      <a:gd name="T7" fmla="*/ 0 60000 65536"/>
                      <a:gd name="T8" fmla="*/ 0 60000 65536"/>
                      <a:gd name="T9" fmla="*/ 0 w 168"/>
                      <a:gd name="T10" fmla="*/ 0 h 1426"/>
                      <a:gd name="T11" fmla="*/ 168 w 168"/>
                      <a:gd name="T12" fmla="*/ 1426 h 1426"/>
                    </a:gdLst>
                    <a:ahLst/>
                    <a:cxnLst>
                      <a:cxn ang="T6">
                        <a:pos x="T0" y="T1"/>
                      </a:cxn>
                      <a:cxn ang="T7">
                        <a:pos x="T2" y="T3"/>
                      </a:cxn>
                      <a:cxn ang="T8">
                        <a:pos x="T4" y="T5"/>
                      </a:cxn>
                    </a:cxnLst>
                    <a:rect l="T9" t="T10" r="T11" b="T12"/>
                    <a:pathLst>
                      <a:path w="168" h="1426">
                        <a:moveTo>
                          <a:pt x="168" y="0"/>
                        </a:moveTo>
                        <a:lnTo>
                          <a:pt x="0" y="0"/>
                        </a:lnTo>
                        <a:lnTo>
                          <a:pt x="0" y="1426"/>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602" name="Line 43"/>
                  <p:cNvSpPr>
                    <a:spLocks noChangeShapeType="1"/>
                  </p:cNvSpPr>
                  <p:nvPr/>
                </p:nvSpPr>
                <p:spPr bwMode="auto">
                  <a:xfrm>
                    <a:off x="4694" y="8300"/>
                    <a:ext cx="0" cy="68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03" name="Line 44"/>
                  <p:cNvSpPr>
                    <a:spLocks noChangeShapeType="1"/>
                  </p:cNvSpPr>
                  <p:nvPr/>
                </p:nvSpPr>
                <p:spPr bwMode="auto">
                  <a:xfrm rot="5400000">
                    <a:off x="3455" y="10721"/>
                    <a:ext cx="0" cy="483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8604" name="Group 45"/>
                  <p:cNvGrpSpPr>
                    <a:grpSpLocks/>
                  </p:cNvGrpSpPr>
                  <p:nvPr/>
                </p:nvGrpSpPr>
                <p:grpSpPr bwMode="auto">
                  <a:xfrm>
                    <a:off x="5996" y="11834"/>
                    <a:ext cx="336" cy="310"/>
                    <a:chOff x="5996" y="11834"/>
                    <a:chExt cx="336" cy="310"/>
                  </a:xfrm>
                </p:grpSpPr>
                <p:sp>
                  <p:nvSpPr>
                    <p:cNvPr id="58615" name="Line 46"/>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16" name="Line 47"/>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605" name="Group 48"/>
                  <p:cNvGrpSpPr>
                    <a:grpSpLocks/>
                  </p:cNvGrpSpPr>
                  <p:nvPr/>
                </p:nvGrpSpPr>
                <p:grpSpPr bwMode="auto">
                  <a:xfrm>
                    <a:off x="6962" y="11834"/>
                    <a:ext cx="504" cy="310"/>
                    <a:chOff x="5996" y="11834"/>
                    <a:chExt cx="336" cy="310"/>
                  </a:xfrm>
                </p:grpSpPr>
                <p:sp>
                  <p:nvSpPr>
                    <p:cNvPr id="58613" name="Line 49"/>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14" name="Line 50"/>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606" name="Group 51"/>
                  <p:cNvGrpSpPr>
                    <a:grpSpLocks/>
                  </p:cNvGrpSpPr>
                  <p:nvPr/>
                </p:nvGrpSpPr>
                <p:grpSpPr bwMode="auto">
                  <a:xfrm rot="-5400000">
                    <a:off x="5380" y="12336"/>
                    <a:ext cx="434" cy="546"/>
                    <a:chOff x="5996" y="11834"/>
                    <a:chExt cx="336" cy="310"/>
                  </a:xfrm>
                </p:grpSpPr>
                <p:sp>
                  <p:nvSpPr>
                    <p:cNvPr id="58611" name="Line 52"/>
                    <p:cNvSpPr>
                      <a:spLocks noChangeShapeType="1"/>
                    </p:cNvSpPr>
                    <p:nvPr/>
                  </p:nvSpPr>
                  <p:spPr bwMode="auto">
                    <a:xfrm>
                      <a:off x="5996"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12" name="Line 53"/>
                    <p:cNvSpPr>
                      <a:spLocks noChangeShapeType="1"/>
                    </p:cNvSpPr>
                    <p:nvPr/>
                  </p:nvSpPr>
                  <p:spPr bwMode="auto">
                    <a:xfrm>
                      <a:off x="6332" y="11834"/>
                      <a:ext cx="0" cy="3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8607" name="Freeform 54"/>
                  <p:cNvSpPr>
                    <a:spLocks/>
                  </p:cNvSpPr>
                  <p:nvPr/>
                </p:nvSpPr>
                <p:spPr bwMode="auto">
                  <a:xfrm>
                    <a:off x="3770" y="10594"/>
                    <a:ext cx="2100" cy="682"/>
                  </a:xfrm>
                  <a:custGeom>
                    <a:avLst/>
                    <a:gdLst>
                      <a:gd name="T0" fmla="*/ 2100 w 2100"/>
                      <a:gd name="T1" fmla="*/ 682 h 682"/>
                      <a:gd name="T2" fmla="*/ 1722 w 2100"/>
                      <a:gd name="T3" fmla="*/ 682 h 682"/>
                      <a:gd name="T4" fmla="*/ 1722 w 2100"/>
                      <a:gd name="T5" fmla="*/ 0 h 682"/>
                      <a:gd name="T6" fmla="*/ 0 w 2100"/>
                      <a:gd name="T7" fmla="*/ 0 h 682"/>
                      <a:gd name="T8" fmla="*/ 0 60000 65536"/>
                      <a:gd name="T9" fmla="*/ 0 60000 65536"/>
                      <a:gd name="T10" fmla="*/ 0 60000 65536"/>
                      <a:gd name="T11" fmla="*/ 0 60000 65536"/>
                      <a:gd name="T12" fmla="*/ 0 w 2100"/>
                      <a:gd name="T13" fmla="*/ 0 h 682"/>
                      <a:gd name="T14" fmla="*/ 2100 w 2100"/>
                      <a:gd name="T15" fmla="*/ 682 h 682"/>
                    </a:gdLst>
                    <a:ahLst/>
                    <a:cxnLst>
                      <a:cxn ang="T8">
                        <a:pos x="T0" y="T1"/>
                      </a:cxn>
                      <a:cxn ang="T9">
                        <a:pos x="T2" y="T3"/>
                      </a:cxn>
                      <a:cxn ang="T10">
                        <a:pos x="T4" y="T5"/>
                      </a:cxn>
                      <a:cxn ang="T11">
                        <a:pos x="T6" y="T7"/>
                      </a:cxn>
                    </a:cxnLst>
                    <a:rect l="T12" t="T13" r="T14" b="T15"/>
                    <a:pathLst>
                      <a:path w="2100" h="682">
                        <a:moveTo>
                          <a:pt x="2100" y="682"/>
                        </a:moveTo>
                        <a:lnTo>
                          <a:pt x="1722" y="682"/>
                        </a:lnTo>
                        <a:lnTo>
                          <a:pt x="1722" y="0"/>
                        </a:lnTo>
                        <a:lnTo>
                          <a:pt x="0" y="0"/>
                        </a:lnTo>
                      </a:path>
                    </a:pathLst>
                  </a:custGeom>
                  <a:noFill/>
                  <a:ln w="1905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608" name="Text Box 55"/>
                  <p:cNvSpPr txBox="1">
                    <a:spLocks noChangeArrowheads="1"/>
                  </p:cNvSpPr>
                  <p:nvPr/>
                </p:nvSpPr>
                <p:spPr bwMode="auto">
                  <a:xfrm>
                    <a:off x="5450" y="12392"/>
                    <a:ext cx="29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t>
                    </a:r>
                  </a:p>
                </p:txBody>
              </p:sp>
              <p:sp>
                <p:nvSpPr>
                  <p:cNvPr id="58609" name="Text Box 56"/>
                  <p:cNvSpPr txBox="1">
                    <a:spLocks noChangeArrowheads="1"/>
                  </p:cNvSpPr>
                  <p:nvPr/>
                </p:nvSpPr>
                <p:spPr bwMode="auto">
                  <a:xfrm>
                    <a:off x="595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b="0" dirty="0">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sp>
                <p:nvSpPr>
                  <p:cNvPr id="58610" name="Text Box 57"/>
                  <p:cNvSpPr txBox="1">
                    <a:spLocks noChangeArrowheads="1"/>
                  </p:cNvSpPr>
                  <p:nvPr/>
                </p:nvSpPr>
                <p:spPr bwMode="auto">
                  <a:xfrm>
                    <a:off x="7004" y="11834"/>
                    <a:ext cx="4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b="0" dirty="0">
                        <a:latin typeface="Times New Roman" pitchFamily="18" charset="0"/>
                        <a:ea typeface="黑体" pitchFamily="2" charset="-122"/>
                      </a:rPr>
                      <a:t>…</a:t>
                    </a:r>
                    <a:endParaRPr lang="en-US" altLang="zh-CN" sz="1000" dirty="0">
                      <a:latin typeface="Times New Roman" pitchFamily="18" charset="0"/>
                      <a:ea typeface="黑体" pitchFamily="2" charset="-122"/>
                    </a:endParaRPr>
                  </a:p>
                </p:txBody>
              </p:sp>
            </p:grpSp>
            <p:grpSp>
              <p:nvGrpSpPr>
                <p:cNvPr id="58501" name="Group 58"/>
                <p:cNvGrpSpPr>
                  <a:grpSpLocks/>
                </p:cNvGrpSpPr>
                <p:nvPr/>
              </p:nvGrpSpPr>
              <p:grpSpPr bwMode="auto">
                <a:xfrm>
                  <a:off x="1003" y="1308"/>
                  <a:ext cx="4417" cy="3706"/>
                  <a:chOff x="2024" y="4750"/>
                  <a:chExt cx="9240" cy="10044"/>
                </a:xfrm>
              </p:grpSpPr>
              <p:sp>
                <p:nvSpPr>
                  <p:cNvPr id="58502" name="Text Box 59"/>
                  <p:cNvSpPr txBox="1">
                    <a:spLocks noChangeArrowheads="1"/>
                  </p:cNvSpPr>
                  <p:nvPr/>
                </p:nvSpPr>
                <p:spPr bwMode="auto">
                  <a:xfrm>
                    <a:off x="10592" y="6734"/>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+1CT</a:t>
                    </a:r>
                  </a:p>
                </p:txBody>
              </p:sp>
              <p:sp>
                <p:nvSpPr>
                  <p:cNvPr id="58503" name="Text Box 60"/>
                  <p:cNvSpPr txBox="1">
                    <a:spLocks noChangeArrowheads="1"/>
                  </p:cNvSpPr>
                  <p:nvPr/>
                </p:nvSpPr>
                <p:spPr bwMode="auto">
                  <a:xfrm>
                    <a:off x="10592" y="7850"/>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0→CT</a:t>
                    </a:r>
                  </a:p>
                </p:txBody>
              </p:sp>
              <p:grpSp>
                <p:nvGrpSpPr>
                  <p:cNvPr id="58504" name="Group 61"/>
                  <p:cNvGrpSpPr>
                    <a:grpSpLocks/>
                  </p:cNvGrpSpPr>
                  <p:nvPr/>
                </p:nvGrpSpPr>
                <p:grpSpPr bwMode="auto">
                  <a:xfrm>
                    <a:off x="2024" y="4750"/>
                    <a:ext cx="840" cy="620"/>
                    <a:chOff x="1544" y="4270"/>
                    <a:chExt cx="882" cy="620"/>
                  </a:xfrm>
                </p:grpSpPr>
                <p:sp>
                  <p:nvSpPr>
                    <p:cNvPr id="58567" name="Text Box 62"/>
                    <p:cNvSpPr txBox="1">
                      <a:spLocks noChangeArrowheads="1"/>
                    </p:cNvSpPr>
                    <p:nvPr/>
                  </p:nvSpPr>
                  <p:spPr bwMode="auto">
                    <a:xfrm>
                      <a:off x="1544" y="427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/MMRD</a:t>
                      </a:r>
                    </a:p>
                  </p:txBody>
                </p:sp>
                <p:sp>
                  <p:nvSpPr>
                    <p:cNvPr id="58568" name="Text Box 63"/>
                    <p:cNvSpPr txBox="1">
                      <a:spLocks noChangeArrowheads="1"/>
                    </p:cNvSpPr>
                    <p:nvPr/>
                  </p:nvSpPr>
                  <p:spPr bwMode="auto">
                    <a:xfrm>
                      <a:off x="1544" y="4580"/>
                      <a:ext cx="8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/MMWR</a:t>
                      </a:r>
                    </a:p>
                  </p:txBody>
                </p:sp>
              </p:grpSp>
              <p:grpSp>
                <p:nvGrpSpPr>
                  <p:cNvPr id="58505" name="Group 64"/>
                  <p:cNvGrpSpPr>
                    <a:grpSpLocks/>
                  </p:cNvGrpSpPr>
                  <p:nvPr/>
                </p:nvGrpSpPr>
                <p:grpSpPr bwMode="auto">
                  <a:xfrm>
                    <a:off x="5636" y="5928"/>
                    <a:ext cx="756" cy="1240"/>
                    <a:chOff x="5114" y="5510"/>
                    <a:chExt cx="798" cy="1240"/>
                  </a:xfrm>
                </p:grpSpPr>
                <p:sp>
                  <p:nvSpPr>
                    <p:cNvPr id="58563" name="Text Box 65"/>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+2SP</a:t>
                      </a:r>
                    </a:p>
                  </p:txBody>
                </p:sp>
                <p:sp>
                  <p:nvSpPr>
                    <p:cNvPr id="58564" name="Text Box 66"/>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-2SP</a:t>
                      </a:r>
                    </a:p>
                  </p:txBody>
                </p:sp>
                <p:sp>
                  <p:nvSpPr>
                    <p:cNvPr id="58565" name="Text Box 67"/>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SPin</a:t>
                      </a:r>
                    </a:p>
                  </p:txBody>
                </p:sp>
                <p:sp>
                  <p:nvSpPr>
                    <p:cNvPr id="58566" name="Text Box 68"/>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SP→IB</a:t>
                      </a:r>
                    </a:p>
                  </p:txBody>
                </p:sp>
              </p:grpSp>
              <p:sp>
                <p:nvSpPr>
                  <p:cNvPr id="58506" name="Text Box 69"/>
                  <p:cNvSpPr txBox="1">
                    <a:spLocks noChangeArrowheads="1"/>
                  </p:cNvSpPr>
                  <p:nvPr/>
                </p:nvSpPr>
                <p:spPr bwMode="auto">
                  <a:xfrm>
                    <a:off x="6980" y="611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BPin</a:t>
                    </a:r>
                  </a:p>
                </p:txBody>
              </p:sp>
              <p:sp>
                <p:nvSpPr>
                  <p:cNvPr id="58507" name="Text Box 70"/>
                  <p:cNvSpPr txBox="1">
                    <a:spLocks noChangeArrowheads="1"/>
                  </p:cNvSpPr>
                  <p:nvPr/>
                </p:nvSpPr>
                <p:spPr bwMode="auto">
                  <a:xfrm>
                    <a:off x="6980" y="64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BP→IB</a:t>
                    </a:r>
                  </a:p>
                </p:txBody>
              </p:sp>
              <p:grpSp>
                <p:nvGrpSpPr>
                  <p:cNvPr id="58508" name="Group 71"/>
                  <p:cNvGrpSpPr>
                    <a:grpSpLocks/>
                  </p:cNvGrpSpPr>
                  <p:nvPr/>
                </p:nvGrpSpPr>
                <p:grpSpPr bwMode="auto">
                  <a:xfrm>
                    <a:off x="8408" y="5928"/>
                    <a:ext cx="756" cy="1240"/>
                    <a:chOff x="5114" y="5510"/>
                    <a:chExt cx="798" cy="1240"/>
                  </a:xfrm>
                </p:grpSpPr>
                <p:sp>
                  <p:nvSpPr>
                    <p:cNvPr id="58559" name="Text Box 72"/>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+2DI</a:t>
                      </a:r>
                    </a:p>
                  </p:txBody>
                </p:sp>
                <p:sp>
                  <p:nvSpPr>
                    <p:cNvPr id="58560" name="Text Box 73"/>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-2DI</a:t>
                      </a:r>
                    </a:p>
                  </p:txBody>
                </p:sp>
                <p:sp>
                  <p:nvSpPr>
                    <p:cNvPr id="58561" name="Text Box 74"/>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DIin</a:t>
                      </a:r>
                    </a:p>
                  </p:txBody>
                </p:sp>
                <p:sp>
                  <p:nvSpPr>
                    <p:cNvPr id="58562" name="Text Box 75"/>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DI→IB</a:t>
                      </a:r>
                    </a:p>
                  </p:txBody>
                </p:sp>
              </p:grpSp>
              <p:grpSp>
                <p:nvGrpSpPr>
                  <p:cNvPr id="58509" name="Group 76"/>
                  <p:cNvGrpSpPr>
                    <a:grpSpLocks/>
                  </p:cNvGrpSpPr>
                  <p:nvPr/>
                </p:nvGrpSpPr>
                <p:grpSpPr bwMode="auto">
                  <a:xfrm>
                    <a:off x="9794" y="5928"/>
                    <a:ext cx="756" cy="1240"/>
                    <a:chOff x="5114" y="5510"/>
                    <a:chExt cx="798" cy="1240"/>
                  </a:xfrm>
                </p:grpSpPr>
                <p:sp>
                  <p:nvSpPr>
                    <p:cNvPr id="58555" name="Text Box 77"/>
                    <p:cNvSpPr txBox="1">
                      <a:spLocks noChangeArrowheads="1"/>
                    </p:cNvSpPr>
                    <p:nvPr/>
                  </p:nvSpPr>
                  <p:spPr bwMode="auto">
                    <a:xfrm>
                      <a:off x="5114" y="551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+2SI</a:t>
                      </a:r>
                    </a:p>
                  </p:txBody>
                </p:sp>
                <p:sp>
                  <p:nvSpPr>
                    <p:cNvPr id="58556" name="Text Box 78"/>
                    <p:cNvSpPr txBox="1">
                      <a:spLocks noChangeArrowheads="1"/>
                    </p:cNvSpPr>
                    <p:nvPr/>
                  </p:nvSpPr>
                  <p:spPr bwMode="auto">
                    <a:xfrm>
                      <a:off x="5114" y="582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-2SI</a:t>
                      </a:r>
                    </a:p>
                  </p:txBody>
                </p:sp>
                <p:sp>
                  <p:nvSpPr>
                    <p:cNvPr id="58557" name="Text Box 79"/>
                    <p:cNvSpPr txBox="1">
                      <a:spLocks noChangeArrowheads="1"/>
                    </p:cNvSpPr>
                    <p:nvPr/>
                  </p:nvSpPr>
                  <p:spPr bwMode="auto">
                    <a:xfrm>
                      <a:off x="5114" y="613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SIin</a:t>
                      </a:r>
                    </a:p>
                  </p:txBody>
                </p:sp>
                <p:sp>
                  <p:nvSpPr>
                    <p:cNvPr id="58558" name="Text Box 80"/>
                    <p:cNvSpPr txBox="1">
                      <a:spLocks noChangeArrowheads="1"/>
                    </p:cNvSpPr>
                    <p:nvPr/>
                  </p:nvSpPr>
                  <p:spPr bwMode="auto">
                    <a:xfrm>
                      <a:off x="5114" y="6440"/>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SI→IB</a:t>
                      </a:r>
                    </a:p>
                  </p:txBody>
                </p:sp>
              </p:grpSp>
              <p:grpSp>
                <p:nvGrpSpPr>
                  <p:cNvPr id="58510" name="Group 81"/>
                  <p:cNvGrpSpPr>
                    <a:grpSpLocks/>
                  </p:cNvGrpSpPr>
                  <p:nvPr/>
                </p:nvGrpSpPr>
                <p:grpSpPr bwMode="auto">
                  <a:xfrm>
                    <a:off x="5594" y="7788"/>
                    <a:ext cx="756" cy="620"/>
                    <a:chOff x="5114" y="7308"/>
                    <a:chExt cx="756" cy="620"/>
                  </a:xfrm>
                </p:grpSpPr>
                <p:sp>
                  <p:nvSpPr>
                    <p:cNvPr id="58553" name="Text Box 82"/>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AXin</a:t>
                      </a:r>
                    </a:p>
                  </p:txBody>
                </p:sp>
                <p:sp>
                  <p:nvSpPr>
                    <p:cNvPr id="58554" name="Text Box 83"/>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AX→IB</a:t>
                      </a:r>
                    </a:p>
                  </p:txBody>
                </p:sp>
              </p:grpSp>
              <p:grpSp>
                <p:nvGrpSpPr>
                  <p:cNvPr id="58511" name="Group 84"/>
                  <p:cNvGrpSpPr>
                    <a:grpSpLocks/>
                  </p:cNvGrpSpPr>
                  <p:nvPr/>
                </p:nvGrpSpPr>
                <p:grpSpPr bwMode="auto">
                  <a:xfrm>
                    <a:off x="6980" y="7788"/>
                    <a:ext cx="756" cy="620"/>
                    <a:chOff x="5114" y="7308"/>
                    <a:chExt cx="756" cy="620"/>
                  </a:xfrm>
                </p:grpSpPr>
                <p:sp>
                  <p:nvSpPr>
                    <p:cNvPr id="58551" name="Text Box 85"/>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BXin</a:t>
                      </a:r>
                    </a:p>
                  </p:txBody>
                </p:sp>
                <p:sp>
                  <p:nvSpPr>
                    <p:cNvPr id="58552" name="Text Box 86"/>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BX→IB</a:t>
                      </a:r>
                    </a:p>
                  </p:txBody>
                </p:sp>
              </p:grpSp>
              <p:grpSp>
                <p:nvGrpSpPr>
                  <p:cNvPr id="58512" name="Group 87"/>
                  <p:cNvGrpSpPr>
                    <a:grpSpLocks/>
                  </p:cNvGrpSpPr>
                  <p:nvPr/>
                </p:nvGrpSpPr>
                <p:grpSpPr bwMode="auto">
                  <a:xfrm>
                    <a:off x="9710" y="7788"/>
                    <a:ext cx="756" cy="620"/>
                    <a:chOff x="5114" y="7308"/>
                    <a:chExt cx="756" cy="620"/>
                  </a:xfrm>
                </p:grpSpPr>
                <p:sp>
                  <p:nvSpPr>
                    <p:cNvPr id="58549" name="Text Box 88"/>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DXin</a:t>
                      </a:r>
                    </a:p>
                  </p:txBody>
                </p:sp>
                <p:sp>
                  <p:nvSpPr>
                    <p:cNvPr id="58550" name="Text Box 89"/>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DX→IB</a:t>
                      </a:r>
                    </a:p>
                  </p:txBody>
                </p:sp>
              </p:grpSp>
              <p:sp>
                <p:nvSpPr>
                  <p:cNvPr id="58513" name="Text Box 90"/>
                  <p:cNvSpPr txBox="1">
                    <a:spLocks noChangeArrowheads="1"/>
                  </p:cNvSpPr>
                  <p:nvPr/>
                </p:nvSpPr>
                <p:spPr bwMode="auto">
                  <a:xfrm>
                    <a:off x="8366" y="809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CXin</a:t>
                    </a:r>
                  </a:p>
                </p:txBody>
              </p:sp>
              <p:sp>
                <p:nvSpPr>
                  <p:cNvPr id="58514" name="Text Box 91"/>
                  <p:cNvSpPr txBox="1">
                    <a:spLocks noChangeArrowheads="1"/>
                  </p:cNvSpPr>
                  <p:nvPr/>
                </p:nvSpPr>
                <p:spPr bwMode="auto">
                  <a:xfrm>
                    <a:off x="8366" y="778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CX→IB</a:t>
                    </a:r>
                  </a:p>
                </p:txBody>
              </p:sp>
              <p:sp>
                <p:nvSpPr>
                  <p:cNvPr id="58515" name="Text Box 92"/>
                  <p:cNvSpPr txBox="1">
                    <a:spLocks noChangeArrowheads="1"/>
                  </p:cNvSpPr>
                  <p:nvPr/>
                </p:nvSpPr>
                <p:spPr bwMode="auto">
                  <a:xfrm>
                    <a:off x="8324" y="8408"/>
                    <a:ext cx="7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-1CX</a:t>
                    </a:r>
                  </a:p>
                </p:txBody>
              </p:sp>
              <p:sp>
                <p:nvSpPr>
                  <p:cNvPr id="58516" name="Text Box 93"/>
                  <p:cNvSpPr txBox="1">
                    <a:spLocks noChangeArrowheads="1"/>
                  </p:cNvSpPr>
                  <p:nvPr/>
                </p:nvSpPr>
                <p:spPr bwMode="auto">
                  <a:xfrm>
                    <a:off x="3620" y="853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DRin</a:t>
                    </a:r>
                  </a:p>
                </p:txBody>
              </p:sp>
              <p:sp>
                <p:nvSpPr>
                  <p:cNvPr id="58517" name="Text Box 94"/>
                  <p:cNvSpPr txBox="1">
                    <a:spLocks noChangeArrowheads="1"/>
                  </p:cNvSpPr>
                  <p:nvPr/>
                </p:nvSpPr>
                <p:spPr bwMode="auto">
                  <a:xfrm>
                    <a:off x="3578" y="9400"/>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DR→IB</a:t>
                    </a:r>
                  </a:p>
                </p:txBody>
              </p:sp>
              <p:sp>
                <p:nvSpPr>
                  <p:cNvPr id="58518" name="Text Box 95"/>
                  <p:cNvSpPr txBox="1">
                    <a:spLocks noChangeArrowheads="1"/>
                  </p:cNvSpPr>
                  <p:nvPr/>
                </p:nvSpPr>
                <p:spPr bwMode="auto">
                  <a:xfrm>
                    <a:off x="4376" y="1138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PC→IB</a:t>
                    </a:r>
                  </a:p>
                </p:txBody>
              </p:sp>
              <p:sp>
                <p:nvSpPr>
                  <p:cNvPr id="58519" name="Text Box 96"/>
                  <p:cNvSpPr txBox="1">
                    <a:spLocks noChangeArrowheads="1"/>
                  </p:cNvSpPr>
                  <p:nvPr/>
                </p:nvSpPr>
                <p:spPr bwMode="auto">
                  <a:xfrm>
                    <a:off x="4376" y="118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0→PC</a:t>
                    </a:r>
                  </a:p>
                </p:txBody>
              </p:sp>
              <p:sp>
                <p:nvSpPr>
                  <p:cNvPr id="58520" name="Text Box 97"/>
                  <p:cNvSpPr txBox="1">
                    <a:spLocks noChangeArrowheads="1"/>
                  </p:cNvSpPr>
                  <p:nvPr/>
                </p:nvSpPr>
                <p:spPr bwMode="auto">
                  <a:xfrm>
                    <a:off x="4376" y="1212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+2PC</a:t>
                    </a:r>
                  </a:p>
                </p:txBody>
              </p:sp>
              <p:sp>
                <p:nvSpPr>
                  <p:cNvPr id="58521" name="Text Box 98"/>
                  <p:cNvSpPr txBox="1">
                    <a:spLocks noChangeArrowheads="1"/>
                  </p:cNvSpPr>
                  <p:nvPr/>
                </p:nvSpPr>
                <p:spPr bwMode="auto">
                  <a:xfrm>
                    <a:off x="4376" y="1107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PCin</a:t>
                    </a:r>
                  </a:p>
                </p:txBody>
              </p:sp>
              <p:sp>
                <p:nvSpPr>
                  <p:cNvPr id="58522" name="Text Box 99"/>
                  <p:cNvSpPr txBox="1">
                    <a:spLocks noChangeArrowheads="1"/>
                  </p:cNvSpPr>
                  <p:nvPr/>
                </p:nvSpPr>
                <p:spPr bwMode="auto">
                  <a:xfrm>
                    <a:off x="4376" y="1262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IRin</a:t>
                    </a:r>
                  </a:p>
                </p:txBody>
              </p:sp>
              <p:sp>
                <p:nvSpPr>
                  <p:cNvPr id="58523" name="Text Box 100"/>
                  <p:cNvSpPr txBox="1">
                    <a:spLocks noChangeArrowheads="1"/>
                  </p:cNvSpPr>
                  <p:nvPr/>
                </p:nvSpPr>
                <p:spPr bwMode="auto">
                  <a:xfrm>
                    <a:off x="5384" y="12190"/>
                    <a:ext cx="9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PSW→IB</a:t>
                    </a:r>
                  </a:p>
                </p:txBody>
              </p:sp>
              <p:sp>
                <p:nvSpPr>
                  <p:cNvPr id="58524" name="Text Box 101"/>
                  <p:cNvSpPr txBox="1">
                    <a:spLocks noChangeArrowheads="1"/>
                  </p:cNvSpPr>
                  <p:nvPr/>
                </p:nvSpPr>
                <p:spPr bwMode="auto">
                  <a:xfrm>
                    <a:off x="5846" y="11074"/>
                    <a:ext cx="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PSWin</a:t>
                    </a:r>
                  </a:p>
                </p:txBody>
              </p:sp>
              <p:sp>
                <p:nvSpPr>
                  <p:cNvPr id="58525" name="Text Box 102"/>
                  <p:cNvSpPr txBox="1">
                    <a:spLocks noChangeArrowheads="1"/>
                  </p:cNvSpPr>
                  <p:nvPr/>
                </p:nvSpPr>
                <p:spPr bwMode="auto">
                  <a:xfrm>
                    <a:off x="3620" y="10454"/>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ARin</a:t>
                    </a:r>
                  </a:p>
                </p:txBody>
              </p:sp>
              <p:sp>
                <p:nvSpPr>
                  <p:cNvPr id="58526" name="Text Box 103"/>
                  <p:cNvSpPr txBox="1">
                    <a:spLocks noChangeArrowheads="1"/>
                  </p:cNvSpPr>
                  <p:nvPr/>
                </p:nvSpPr>
                <p:spPr bwMode="auto">
                  <a:xfrm>
                    <a:off x="2192" y="8470"/>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DR→DB</a:t>
                    </a:r>
                  </a:p>
                </p:txBody>
              </p:sp>
              <p:sp>
                <p:nvSpPr>
                  <p:cNvPr id="58527" name="Text Box 104"/>
                  <p:cNvSpPr txBox="1">
                    <a:spLocks noChangeArrowheads="1"/>
                  </p:cNvSpPr>
                  <p:nvPr/>
                </p:nvSpPr>
                <p:spPr bwMode="auto">
                  <a:xfrm>
                    <a:off x="2192" y="9648"/>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DB→DR</a:t>
                    </a:r>
                  </a:p>
                </p:txBody>
              </p:sp>
              <p:sp>
                <p:nvSpPr>
                  <p:cNvPr id="58528" name="Text Box 105"/>
                  <p:cNvSpPr txBox="1">
                    <a:spLocks noChangeArrowheads="1"/>
                  </p:cNvSpPr>
                  <p:nvPr/>
                </p:nvSpPr>
                <p:spPr bwMode="auto">
                  <a:xfrm>
                    <a:off x="2192" y="10516"/>
                    <a:ext cx="90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AR→AB</a:t>
                    </a:r>
                  </a:p>
                </p:txBody>
              </p:sp>
              <p:grpSp>
                <p:nvGrpSpPr>
                  <p:cNvPr id="58529" name="Group 106"/>
                  <p:cNvGrpSpPr>
                    <a:grpSpLocks/>
                  </p:cNvGrpSpPr>
                  <p:nvPr/>
                </p:nvGrpSpPr>
                <p:grpSpPr bwMode="auto">
                  <a:xfrm>
                    <a:off x="5678" y="9214"/>
                    <a:ext cx="756" cy="620"/>
                    <a:chOff x="5114" y="7308"/>
                    <a:chExt cx="756" cy="620"/>
                  </a:xfrm>
                </p:grpSpPr>
                <p:sp>
                  <p:nvSpPr>
                    <p:cNvPr id="58547" name="Text Box 107"/>
                    <p:cNvSpPr txBox="1">
                      <a:spLocks noChangeArrowheads="1"/>
                    </p:cNvSpPr>
                    <p:nvPr/>
                  </p:nvSpPr>
                  <p:spPr bwMode="auto">
                    <a:xfrm>
                      <a:off x="5114" y="761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Tin</a:t>
                      </a:r>
                    </a:p>
                  </p:txBody>
                </p:sp>
                <p:sp>
                  <p:nvSpPr>
                    <p:cNvPr id="58548" name="Text Box 108"/>
                    <p:cNvSpPr txBox="1">
                      <a:spLocks noChangeArrowheads="1"/>
                    </p:cNvSpPr>
                    <p:nvPr/>
                  </p:nvSpPr>
                  <p:spPr bwMode="auto">
                    <a:xfrm>
                      <a:off x="5114" y="7308"/>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T→IB</a:t>
                      </a:r>
                    </a:p>
                  </p:txBody>
                </p:sp>
              </p:grpSp>
              <p:sp>
                <p:nvSpPr>
                  <p:cNvPr id="58530" name="Text Box 109"/>
                  <p:cNvSpPr txBox="1">
                    <a:spLocks noChangeArrowheads="1"/>
                  </p:cNvSpPr>
                  <p:nvPr/>
                </p:nvSpPr>
                <p:spPr bwMode="auto">
                  <a:xfrm>
                    <a:off x="5678" y="1008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0→T</a:t>
                    </a:r>
                  </a:p>
                </p:txBody>
              </p:sp>
              <p:sp>
                <p:nvSpPr>
                  <p:cNvPr id="58531" name="Text Box 110"/>
                  <p:cNvSpPr txBox="1">
                    <a:spLocks noChangeArrowheads="1"/>
                  </p:cNvSpPr>
                  <p:nvPr/>
                </p:nvSpPr>
                <p:spPr bwMode="auto">
                  <a:xfrm>
                    <a:off x="4712" y="8966"/>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SAR  RCR</a:t>
                    </a:r>
                  </a:p>
                </p:txBody>
              </p:sp>
              <p:sp>
                <p:nvSpPr>
                  <p:cNvPr id="58532" name="Text Box 111"/>
                  <p:cNvSpPr txBox="1">
                    <a:spLocks noChangeArrowheads="1"/>
                  </p:cNvSpPr>
                  <p:nvPr/>
                </p:nvSpPr>
                <p:spPr bwMode="auto">
                  <a:xfrm>
                    <a:off x="4712" y="10454"/>
                    <a:ext cx="9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SAL  RCL</a:t>
                    </a:r>
                  </a:p>
                </p:txBody>
              </p:sp>
              <p:sp>
                <p:nvSpPr>
                  <p:cNvPr id="58533" name="Text Box 112"/>
                  <p:cNvSpPr txBox="1">
                    <a:spLocks noChangeArrowheads="1"/>
                  </p:cNvSpPr>
                  <p:nvPr/>
                </p:nvSpPr>
                <p:spPr bwMode="auto">
                  <a:xfrm>
                    <a:off x="8072" y="8780"/>
                    <a:ext cx="1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NEG  NOT</a:t>
                    </a:r>
                  </a:p>
                </p:txBody>
              </p:sp>
              <p:sp>
                <p:nvSpPr>
                  <p:cNvPr id="58534" name="Text Box 113"/>
                  <p:cNvSpPr txBox="1">
                    <a:spLocks noChangeArrowheads="1"/>
                  </p:cNvSpPr>
                  <p:nvPr/>
                </p:nvSpPr>
                <p:spPr bwMode="auto">
                  <a:xfrm>
                    <a:off x="7820" y="10082"/>
                    <a:ext cx="155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+1S      -1S</a:t>
                    </a:r>
                  </a:p>
                </p:txBody>
              </p:sp>
              <p:sp>
                <p:nvSpPr>
                  <p:cNvPr id="58535" name="Text Box 114"/>
                  <p:cNvSpPr txBox="1">
                    <a:spLocks noChangeArrowheads="1"/>
                  </p:cNvSpPr>
                  <p:nvPr/>
                </p:nvSpPr>
                <p:spPr bwMode="auto">
                  <a:xfrm>
                    <a:off x="9122" y="9772"/>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Sin</a:t>
                    </a:r>
                  </a:p>
                </p:txBody>
              </p:sp>
              <p:sp>
                <p:nvSpPr>
                  <p:cNvPr id="58536" name="Text Box 115"/>
                  <p:cNvSpPr txBox="1">
                    <a:spLocks noChangeArrowheads="1"/>
                  </p:cNvSpPr>
                  <p:nvPr/>
                </p:nvSpPr>
                <p:spPr bwMode="auto">
                  <a:xfrm>
                    <a:off x="9122" y="9276"/>
                    <a:ext cx="7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S→IB</a:t>
                    </a:r>
                  </a:p>
                </p:txBody>
              </p:sp>
              <p:sp>
                <p:nvSpPr>
                  <p:cNvPr id="58537" name="Text Box 116"/>
                  <p:cNvSpPr txBox="1">
                    <a:spLocks noChangeArrowheads="1"/>
                  </p:cNvSpPr>
                  <p:nvPr/>
                </p:nvSpPr>
                <p:spPr bwMode="auto">
                  <a:xfrm>
                    <a:off x="6686"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ADD</a:t>
                    </a:r>
                  </a:p>
                </p:txBody>
              </p:sp>
              <p:sp>
                <p:nvSpPr>
                  <p:cNvPr id="58538" name="Text Box 117"/>
                  <p:cNvSpPr txBox="1">
                    <a:spLocks noChangeArrowheads="1"/>
                  </p:cNvSpPr>
                  <p:nvPr/>
                </p:nvSpPr>
                <p:spPr bwMode="auto">
                  <a:xfrm>
                    <a:off x="6926" y="10702"/>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SUB</a:t>
                    </a:r>
                  </a:p>
                </p:txBody>
              </p:sp>
              <p:sp>
                <p:nvSpPr>
                  <p:cNvPr id="58539" name="Text Box 118"/>
                  <p:cNvSpPr txBox="1">
                    <a:spLocks noChangeArrowheads="1"/>
                  </p:cNvSpPr>
                  <p:nvPr/>
                </p:nvSpPr>
                <p:spPr bwMode="auto">
                  <a:xfrm>
                    <a:off x="7400" y="1088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en-US" altLang="zh-CN" sz="1000" dirty="0">
                        <a:solidFill>
                          <a:schemeClr val="tx1"/>
                        </a:solidFill>
                        <a:latin typeface="Times New Roman" pitchFamily="18" charset="0"/>
                        <a:ea typeface="黑体" pitchFamily="2" charset="-122"/>
                      </a:rPr>
                      <a:t>XOR</a:t>
                    </a:r>
                  </a:p>
                </p:txBody>
              </p:sp>
              <p:sp>
                <p:nvSpPr>
                  <p:cNvPr id="58540" name="Text Box 119"/>
                  <p:cNvSpPr txBox="1">
                    <a:spLocks noChangeArrowheads="1"/>
                  </p:cNvSpPr>
                  <p:nvPr/>
                </p:nvSpPr>
                <p:spPr bwMode="auto">
                  <a:xfrm>
                    <a:off x="7148" y="10516"/>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a:t>
                    </a:r>
                  </a:p>
                </p:txBody>
              </p:sp>
              <p:sp>
                <p:nvSpPr>
                  <p:cNvPr id="58541" name="Text Box 120"/>
                  <p:cNvSpPr txBox="1">
                    <a:spLocks noChangeArrowheads="1"/>
                  </p:cNvSpPr>
                  <p:nvPr/>
                </p:nvSpPr>
                <p:spPr bwMode="auto">
                  <a:xfrm>
                    <a:off x="6938" y="13678"/>
                    <a:ext cx="5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solidFill>
                          <a:schemeClr val="tx1"/>
                        </a:solidFill>
                        <a:latin typeface="Times New Roman" pitchFamily="18" charset="0"/>
                        <a:ea typeface="黑体" pitchFamily="2" charset="-122"/>
                      </a:rPr>
                      <a:t>…</a:t>
                    </a:r>
                  </a:p>
                </p:txBody>
              </p:sp>
              <p:sp>
                <p:nvSpPr>
                  <p:cNvPr id="58542" name="Text Box 121"/>
                  <p:cNvSpPr txBox="1">
                    <a:spLocks noChangeArrowheads="1"/>
                  </p:cNvSpPr>
                  <p:nvPr/>
                </p:nvSpPr>
                <p:spPr bwMode="auto">
                  <a:xfrm>
                    <a:off x="8198" y="13058"/>
                    <a:ext cx="33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solidFill>
                          <a:schemeClr val="tx1"/>
                        </a:solidFill>
                        <a:latin typeface="Times New Roman" pitchFamily="18" charset="0"/>
                        <a:ea typeface="黑体" pitchFamily="2" charset="-122"/>
                      </a:rPr>
                      <a:t>…</a:t>
                    </a:r>
                  </a:p>
                </p:txBody>
              </p:sp>
              <p:sp>
                <p:nvSpPr>
                  <p:cNvPr id="58543" name="Text Box 122"/>
                  <p:cNvSpPr txBox="1">
                    <a:spLocks noChangeArrowheads="1"/>
                  </p:cNvSpPr>
                  <p:nvPr/>
                </p:nvSpPr>
                <p:spPr bwMode="auto">
                  <a:xfrm>
                    <a:off x="8912" y="12810"/>
                    <a:ext cx="1848"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chemeClr val="tx1"/>
                        </a:solidFill>
                        <a:latin typeface="Times New Roman" pitchFamily="18" charset="0"/>
                        <a:ea typeface="黑体" pitchFamily="2" charset="-122"/>
                      </a:rPr>
                      <a:t>送往</a:t>
                    </a:r>
                    <a:r>
                      <a:rPr lang="en-US" altLang="zh-CN" sz="1000" dirty="0">
                        <a:solidFill>
                          <a:schemeClr val="tx1"/>
                        </a:solidFill>
                        <a:latin typeface="Times New Roman" pitchFamily="18" charset="0"/>
                        <a:ea typeface="黑体" pitchFamily="2" charset="-122"/>
                      </a:rPr>
                      <a:t>CPU</a:t>
                    </a:r>
                    <a:r>
                      <a:rPr lang="zh-CN" altLang="en-US" sz="1000">
                        <a:solidFill>
                          <a:schemeClr val="tx1"/>
                        </a:solidFill>
                        <a:latin typeface="Times New Roman" pitchFamily="18" charset="0"/>
                        <a:ea typeface="黑体" pitchFamily="2" charset="-122"/>
                      </a:rPr>
                      <a:t>内部各部件的控制信号</a:t>
                    </a:r>
                  </a:p>
                </p:txBody>
              </p:sp>
              <p:sp>
                <p:nvSpPr>
                  <p:cNvPr id="58544" name="Text Box 123"/>
                  <p:cNvSpPr txBox="1">
                    <a:spLocks noChangeArrowheads="1"/>
                  </p:cNvSpPr>
                  <p:nvPr/>
                </p:nvSpPr>
                <p:spPr bwMode="auto">
                  <a:xfrm>
                    <a:off x="7526" y="14236"/>
                    <a:ext cx="1302"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solidFill>
                          <a:schemeClr val="tx1"/>
                        </a:solidFill>
                        <a:latin typeface="Times New Roman" pitchFamily="18" charset="0"/>
                        <a:ea typeface="黑体" pitchFamily="2" charset="-122"/>
                      </a:rPr>
                      <a:t>送往系统总线的控制信号</a:t>
                    </a:r>
                  </a:p>
                </p:txBody>
              </p:sp>
              <p:sp>
                <p:nvSpPr>
                  <p:cNvPr id="58545" name="Text Box 124"/>
                  <p:cNvSpPr txBox="1">
                    <a:spLocks noChangeArrowheads="1"/>
                  </p:cNvSpPr>
                  <p:nvPr/>
                </p:nvSpPr>
                <p:spPr bwMode="auto">
                  <a:xfrm>
                    <a:off x="2444" y="14112"/>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/MMRD,  /IORD,  INTA</a:t>
                    </a:r>
                  </a:p>
                </p:txBody>
              </p:sp>
              <p:sp>
                <p:nvSpPr>
                  <p:cNvPr id="58546" name="Text Box 125"/>
                  <p:cNvSpPr txBox="1">
                    <a:spLocks noChangeArrowheads="1"/>
                  </p:cNvSpPr>
                  <p:nvPr/>
                </p:nvSpPr>
                <p:spPr bwMode="auto">
                  <a:xfrm>
                    <a:off x="2444" y="14484"/>
                    <a:ext cx="351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solidFill>
                          <a:schemeClr val="tx1"/>
                        </a:solidFill>
                        <a:latin typeface="Times New Roman" pitchFamily="18" charset="0"/>
                        <a:ea typeface="黑体" pitchFamily="2" charset="-122"/>
                      </a:rPr>
                      <a:t>/MMWR,  /IOWR,  DMAA</a:t>
                    </a:r>
                  </a:p>
                </p:txBody>
              </p:sp>
            </p:grpSp>
          </p:grpSp>
          <p:grpSp>
            <p:nvGrpSpPr>
              <p:cNvPr id="58375" name="Group 126"/>
              <p:cNvGrpSpPr>
                <a:grpSpLocks/>
              </p:cNvGrpSpPr>
              <p:nvPr/>
            </p:nvGrpSpPr>
            <p:grpSpPr bwMode="auto">
              <a:xfrm>
                <a:off x="733" y="1445"/>
                <a:ext cx="4437" cy="3478"/>
                <a:chOff x="1040" y="4580"/>
                <a:chExt cx="9282" cy="9424"/>
              </a:xfrm>
            </p:grpSpPr>
            <p:grpSp>
              <p:nvGrpSpPr>
                <p:cNvPr id="58419" name="Group 127"/>
                <p:cNvGrpSpPr>
                  <a:grpSpLocks/>
                </p:cNvGrpSpPr>
                <p:nvPr/>
              </p:nvGrpSpPr>
              <p:grpSpPr bwMode="auto">
                <a:xfrm>
                  <a:off x="4946" y="5758"/>
                  <a:ext cx="168" cy="248"/>
                  <a:chOff x="4316" y="5882"/>
                  <a:chExt cx="168" cy="310"/>
                </a:xfrm>
              </p:grpSpPr>
              <p:sp>
                <p:nvSpPr>
                  <p:cNvPr id="58498" name="Line 12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99" name="Line 12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20" name="Line 130"/>
                <p:cNvSpPr>
                  <a:spLocks noChangeShapeType="1"/>
                </p:cNvSpPr>
                <p:nvPr/>
              </p:nvSpPr>
              <p:spPr bwMode="auto">
                <a:xfrm>
                  <a:off x="5702" y="1164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421" name="Group 131"/>
                <p:cNvGrpSpPr>
                  <a:grpSpLocks/>
                </p:cNvGrpSpPr>
                <p:nvPr/>
              </p:nvGrpSpPr>
              <p:grpSpPr bwMode="auto">
                <a:xfrm>
                  <a:off x="6332" y="5944"/>
                  <a:ext cx="168" cy="310"/>
                  <a:chOff x="4316" y="5882"/>
                  <a:chExt cx="168" cy="310"/>
                </a:xfrm>
              </p:grpSpPr>
              <p:sp>
                <p:nvSpPr>
                  <p:cNvPr id="58496" name="Line 132"/>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97" name="Line 133"/>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22" name="Group 134"/>
                <p:cNvGrpSpPr>
                  <a:grpSpLocks/>
                </p:cNvGrpSpPr>
                <p:nvPr/>
              </p:nvGrpSpPr>
              <p:grpSpPr bwMode="auto">
                <a:xfrm rot="-5400000">
                  <a:off x="8067" y="8539"/>
                  <a:ext cx="168" cy="310"/>
                  <a:chOff x="4316" y="5882"/>
                  <a:chExt cx="168" cy="310"/>
                </a:xfrm>
              </p:grpSpPr>
              <p:sp>
                <p:nvSpPr>
                  <p:cNvPr id="58494" name="Line 13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95" name="Line 13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23" name="Group 137"/>
                <p:cNvGrpSpPr>
                  <a:grpSpLocks/>
                </p:cNvGrpSpPr>
                <p:nvPr/>
              </p:nvGrpSpPr>
              <p:grpSpPr bwMode="auto">
                <a:xfrm rot="-5400000">
                  <a:off x="8083" y="9611"/>
                  <a:ext cx="168" cy="310"/>
                  <a:chOff x="4316" y="5882"/>
                  <a:chExt cx="168" cy="310"/>
                </a:xfrm>
              </p:grpSpPr>
              <p:sp>
                <p:nvSpPr>
                  <p:cNvPr id="58492" name="Line 138"/>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93" name="Line 139"/>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24" name="Group 140"/>
                <p:cNvGrpSpPr>
                  <a:grpSpLocks/>
                </p:cNvGrpSpPr>
                <p:nvPr/>
              </p:nvGrpSpPr>
              <p:grpSpPr bwMode="auto">
                <a:xfrm rot="-5400000">
                  <a:off x="4623" y="8725"/>
                  <a:ext cx="168" cy="310"/>
                  <a:chOff x="4316" y="5882"/>
                  <a:chExt cx="168" cy="310"/>
                </a:xfrm>
              </p:grpSpPr>
              <p:sp>
                <p:nvSpPr>
                  <p:cNvPr id="58490" name="Line 14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91" name="Line 14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25" name="Group 143"/>
                <p:cNvGrpSpPr>
                  <a:grpSpLocks/>
                </p:cNvGrpSpPr>
                <p:nvPr/>
              </p:nvGrpSpPr>
              <p:grpSpPr bwMode="auto">
                <a:xfrm>
                  <a:off x="4694" y="10904"/>
                  <a:ext cx="168" cy="186"/>
                  <a:chOff x="4316" y="5882"/>
                  <a:chExt cx="168" cy="310"/>
                </a:xfrm>
              </p:grpSpPr>
              <p:sp>
                <p:nvSpPr>
                  <p:cNvPr id="58488" name="Line 144"/>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89" name="Line 145"/>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26" name="Group 146"/>
                <p:cNvGrpSpPr>
                  <a:grpSpLocks/>
                </p:cNvGrpSpPr>
                <p:nvPr/>
              </p:nvGrpSpPr>
              <p:grpSpPr bwMode="auto">
                <a:xfrm>
                  <a:off x="4694" y="11462"/>
                  <a:ext cx="168" cy="186"/>
                  <a:chOff x="4316" y="5882"/>
                  <a:chExt cx="168" cy="310"/>
                </a:xfrm>
              </p:grpSpPr>
              <p:sp>
                <p:nvSpPr>
                  <p:cNvPr id="58486" name="Line 147"/>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87" name="Line 148"/>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27" name="Line 149"/>
                <p:cNvSpPr>
                  <a:spLocks noChangeShapeType="1"/>
                </p:cNvSpPr>
                <p:nvPr/>
              </p:nvSpPr>
              <p:spPr bwMode="auto">
                <a:xfrm>
                  <a:off x="2090" y="8300"/>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8" name="Line 150"/>
                <p:cNvSpPr>
                  <a:spLocks noChangeShapeType="1"/>
                </p:cNvSpPr>
                <p:nvPr/>
              </p:nvSpPr>
              <p:spPr bwMode="auto">
                <a:xfrm>
                  <a:off x="2090" y="9044"/>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9" name="Line 151"/>
                <p:cNvSpPr>
                  <a:spLocks noChangeShapeType="1"/>
                </p:cNvSpPr>
                <p:nvPr/>
              </p:nvSpPr>
              <p:spPr bwMode="auto">
                <a:xfrm>
                  <a:off x="2090" y="9912"/>
                  <a:ext cx="0" cy="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0" name="Line 152"/>
                <p:cNvSpPr>
                  <a:spLocks noChangeShapeType="1"/>
                </p:cNvSpPr>
                <p:nvPr/>
              </p:nvSpPr>
              <p:spPr bwMode="auto">
                <a:xfrm>
                  <a:off x="4694" y="123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1" name="Line 153"/>
                <p:cNvSpPr>
                  <a:spLocks noChangeShapeType="1"/>
                </p:cNvSpPr>
                <p:nvPr/>
              </p:nvSpPr>
              <p:spPr bwMode="auto">
                <a:xfrm rot="-5400000">
                  <a:off x="5912" y="1098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432" name="Group 154"/>
                <p:cNvGrpSpPr>
                  <a:grpSpLocks/>
                </p:cNvGrpSpPr>
                <p:nvPr/>
              </p:nvGrpSpPr>
              <p:grpSpPr bwMode="auto">
                <a:xfrm rot="-5400000">
                  <a:off x="4639" y="9779"/>
                  <a:ext cx="168" cy="310"/>
                  <a:chOff x="4316" y="5882"/>
                  <a:chExt cx="168" cy="310"/>
                </a:xfrm>
              </p:grpSpPr>
              <p:sp>
                <p:nvSpPr>
                  <p:cNvPr id="58484" name="Line 155"/>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85" name="Line 156"/>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33" name="Line 157"/>
                <p:cNvSpPr>
                  <a:spLocks noChangeShapeType="1"/>
                </p:cNvSpPr>
                <p:nvPr/>
              </p:nvSpPr>
              <p:spPr bwMode="auto">
                <a:xfrm>
                  <a:off x="4946" y="904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434" name="Group 158"/>
                <p:cNvGrpSpPr>
                  <a:grpSpLocks/>
                </p:cNvGrpSpPr>
                <p:nvPr/>
              </p:nvGrpSpPr>
              <p:grpSpPr bwMode="auto">
                <a:xfrm>
                  <a:off x="8390" y="8982"/>
                  <a:ext cx="168" cy="496"/>
                  <a:chOff x="4316" y="5882"/>
                  <a:chExt cx="168" cy="310"/>
                </a:xfrm>
              </p:grpSpPr>
              <p:sp>
                <p:nvSpPr>
                  <p:cNvPr id="58482" name="Line 15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83" name="Line 16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35" name="Line 161"/>
                <p:cNvSpPr>
                  <a:spLocks noChangeShapeType="1"/>
                </p:cNvSpPr>
                <p:nvPr/>
              </p:nvSpPr>
              <p:spPr bwMode="auto">
                <a:xfrm rot="-5400000">
                  <a:off x="10238" y="666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6" name="Line 162"/>
                <p:cNvSpPr>
                  <a:spLocks noChangeShapeType="1"/>
                </p:cNvSpPr>
                <p:nvPr/>
              </p:nvSpPr>
              <p:spPr bwMode="auto">
                <a:xfrm>
                  <a:off x="4946" y="92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7" name="Line 163"/>
                <p:cNvSpPr>
                  <a:spLocks noChangeShapeType="1"/>
                </p:cNvSpPr>
                <p:nvPr/>
              </p:nvSpPr>
              <p:spPr bwMode="auto">
                <a:xfrm rot="-5400000">
                  <a:off x="6575" y="10005"/>
                  <a:ext cx="1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8" name="Line 164"/>
                <p:cNvSpPr>
                  <a:spLocks noChangeShapeType="1"/>
                </p:cNvSpPr>
                <p:nvPr/>
              </p:nvSpPr>
              <p:spPr bwMode="auto">
                <a:xfrm rot="-5400000">
                  <a:off x="6670" y="10098"/>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9" name="Line 165"/>
                <p:cNvSpPr>
                  <a:spLocks noChangeShapeType="1"/>
                </p:cNvSpPr>
                <p:nvPr/>
              </p:nvSpPr>
              <p:spPr bwMode="auto">
                <a:xfrm rot="-5400000">
                  <a:off x="6964" y="10222"/>
                  <a:ext cx="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0" name="Line 166"/>
                <p:cNvSpPr>
                  <a:spLocks noChangeShapeType="1"/>
                </p:cNvSpPr>
                <p:nvPr/>
              </p:nvSpPr>
              <p:spPr bwMode="auto">
                <a:xfrm>
                  <a:off x="7763" y="12330"/>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41" name="Line 167"/>
                <p:cNvSpPr>
                  <a:spLocks noChangeShapeType="1"/>
                </p:cNvSpPr>
                <p:nvPr/>
              </p:nvSpPr>
              <p:spPr bwMode="auto">
                <a:xfrm>
                  <a:off x="7760" y="13074"/>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42" name="Line 168"/>
                <p:cNvSpPr>
                  <a:spLocks noChangeShapeType="1"/>
                </p:cNvSpPr>
                <p:nvPr/>
              </p:nvSpPr>
              <p:spPr bwMode="auto">
                <a:xfrm rot="5400000">
                  <a:off x="7319" y="13348"/>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43" name="Line 169"/>
                <p:cNvSpPr>
                  <a:spLocks noChangeShapeType="1"/>
                </p:cNvSpPr>
                <p:nvPr/>
              </p:nvSpPr>
              <p:spPr bwMode="auto">
                <a:xfrm rot="5400000">
                  <a:off x="6017"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8444" name="Group 170"/>
                <p:cNvGrpSpPr>
                  <a:grpSpLocks/>
                </p:cNvGrpSpPr>
                <p:nvPr/>
              </p:nvGrpSpPr>
              <p:grpSpPr bwMode="auto">
                <a:xfrm>
                  <a:off x="3056" y="8362"/>
                  <a:ext cx="210" cy="558"/>
                  <a:chOff x="4316" y="5882"/>
                  <a:chExt cx="168" cy="310"/>
                </a:xfrm>
              </p:grpSpPr>
              <p:sp>
                <p:nvSpPr>
                  <p:cNvPr id="58480" name="Line 171"/>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81" name="Line 172"/>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45" name="Line 173"/>
                <p:cNvSpPr>
                  <a:spLocks noChangeShapeType="1"/>
                </p:cNvSpPr>
                <p:nvPr/>
              </p:nvSpPr>
              <p:spPr bwMode="auto">
                <a:xfrm>
                  <a:off x="3056" y="997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6" name="Line 174"/>
                <p:cNvSpPr>
                  <a:spLocks noChangeShapeType="1"/>
                </p:cNvSpPr>
                <p:nvPr/>
              </p:nvSpPr>
              <p:spPr bwMode="auto">
                <a:xfrm>
                  <a:off x="1040" y="458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47" name="Line 175"/>
                <p:cNvSpPr>
                  <a:spLocks noChangeShapeType="1"/>
                </p:cNvSpPr>
                <p:nvPr/>
              </p:nvSpPr>
              <p:spPr bwMode="auto">
                <a:xfrm>
                  <a:off x="1040" y="4890"/>
                  <a:ext cx="155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48" name="AutoShape 176"/>
                <p:cNvSpPr>
                  <a:spLocks/>
                </p:cNvSpPr>
                <p:nvPr/>
              </p:nvSpPr>
              <p:spPr bwMode="auto">
                <a:xfrm>
                  <a:off x="8180" y="12330"/>
                  <a:ext cx="126" cy="744"/>
                </a:xfrm>
                <a:prstGeom prst="rightBrace">
                  <a:avLst>
                    <a:gd name="adj1" fmla="val 4920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58449" name="AutoShape 177"/>
                <p:cNvSpPr>
                  <a:spLocks/>
                </p:cNvSpPr>
                <p:nvPr/>
              </p:nvSpPr>
              <p:spPr bwMode="auto">
                <a:xfrm rot="5400000">
                  <a:off x="6722" y="13012"/>
                  <a:ext cx="186" cy="1302"/>
                </a:xfrm>
                <a:prstGeom prst="rightBrace">
                  <a:avLst>
                    <a:gd name="adj1" fmla="val 5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58450" name="Freeform 178"/>
                <p:cNvSpPr>
                  <a:spLocks/>
                </p:cNvSpPr>
                <p:nvPr/>
              </p:nvSpPr>
              <p:spPr bwMode="auto">
                <a:xfrm>
                  <a:off x="1040" y="13818"/>
                  <a:ext cx="5796" cy="186"/>
                </a:xfrm>
                <a:custGeom>
                  <a:avLst/>
                  <a:gdLst>
                    <a:gd name="T0" fmla="*/ 5796 w 5796"/>
                    <a:gd name="T1" fmla="*/ 0 h 248"/>
                    <a:gd name="T2" fmla="*/ 5796 w 5796"/>
                    <a:gd name="T3" fmla="*/ 4 h 248"/>
                    <a:gd name="T4" fmla="*/ 0 w 5796"/>
                    <a:gd name="T5" fmla="*/ 4 h 248"/>
                    <a:gd name="T6" fmla="*/ 0 60000 65536"/>
                    <a:gd name="T7" fmla="*/ 0 60000 65536"/>
                    <a:gd name="T8" fmla="*/ 0 60000 65536"/>
                    <a:gd name="T9" fmla="*/ 0 w 5796"/>
                    <a:gd name="T10" fmla="*/ 0 h 248"/>
                    <a:gd name="T11" fmla="*/ 5796 w 5796"/>
                    <a:gd name="T12" fmla="*/ 248 h 248"/>
                  </a:gdLst>
                  <a:ahLst/>
                  <a:cxnLst>
                    <a:cxn ang="T6">
                      <a:pos x="T0" y="T1"/>
                    </a:cxn>
                    <a:cxn ang="T7">
                      <a:pos x="T2" y="T3"/>
                    </a:cxn>
                    <a:cxn ang="T8">
                      <a:pos x="T4" y="T5"/>
                    </a:cxn>
                  </a:cxnLst>
                  <a:rect l="T9" t="T10" r="T11" b="T12"/>
                  <a:pathLst>
                    <a:path w="5796" h="248">
                      <a:moveTo>
                        <a:pt x="5796" y="0"/>
                      </a:moveTo>
                      <a:lnTo>
                        <a:pt x="5796" y="248"/>
                      </a:lnTo>
                      <a:lnTo>
                        <a:pt x="0" y="24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451" name="Group 179"/>
                <p:cNvGrpSpPr>
                  <a:grpSpLocks/>
                </p:cNvGrpSpPr>
                <p:nvPr/>
              </p:nvGrpSpPr>
              <p:grpSpPr bwMode="auto">
                <a:xfrm>
                  <a:off x="4946" y="6254"/>
                  <a:ext cx="168" cy="248"/>
                  <a:chOff x="4316" y="5882"/>
                  <a:chExt cx="168" cy="310"/>
                </a:xfrm>
              </p:grpSpPr>
              <p:sp>
                <p:nvSpPr>
                  <p:cNvPr id="58478" name="Line 180"/>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9" name="Line 181"/>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52" name="Group 182"/>
                <p:cNvGrpSpPr>
                  <a:grpSpLocks/>
                </p:cNvGrpSpPr>
                <p:nvPr/>
              </p:nvGrpSpPr>
              <p:grpSpPr bwMode="auto">
                <a:xfrm>
                  <a:off x="7718" y="5758"/>
                  <a:ext cx="168" cy="744"/>
                  <a:chOff x="7760" y="5758"/>
                  <a:chExt cx="168" cy="744"/>
                </a:xfrm>
              </p:grpSpPr>
              <p:sp>
                <p:nvSpPr>
                  <p:cNvPr id="58474" name="Line 183"/>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5" name="Line 184"/>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6" name="Line 185"/>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7" name="Line 186"/>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53" name="Group 187"/>
                <p:cNvGrpSpPr>
                  <a:grpSpLocks/>
                </p:cNvGrpSpPr>
                <p:nvPr/>
              </p:nvGrpSpPr>
              <p:grpSpPr bwMode="auto">
                <a:xfrm>
                  <a:off x="9104" y="5758"/>
                  <a:ext cx="168" cy="744"/>
                  <a:chOff x="7760" y="5758"/>
                  <a:chExt cx="168" cy="744"/>
                </a:xfrm>
              </p:grpSpPr>
              <p:sp>
                <p:nvSpPr>
                  <p:cNvPr id="58470" name="Line 188"/>
                  <p:cNvSpPr>
                    <a:spLocks noChangeShapeType="1"/>
                  </p:cNvSpPr>
                  <p:nvPr/>
                </p:nvSpPr>
                <p:spPr bwMode="auto">
                  <a:xfrm>
                    <a:off x="7760" y="575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1" name="Line 189"/>
                  <p:cNvSpPr>
                    <a:spLocks noChangeShapeType="1"/>
                  </p:cNvSpPr>
                  <p:nvPr/>
                </p:nvSpPr>
                <p:spPr bwMode="auto">
                  <a:xfrm>
                    <a:off x="7760" y="600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2" name="Line 190"/>
                  <p:cNvSpPr>
                    <a:spLocks noChangeShapeType="1"/>
                  </p:cNvSpPr>
                  <p:nvPr/>
                </p:nvSpPr>
                <p:spPr bwMode="auto">
                  <a:xfrm>
                    <a:off x="7760" y="625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3" name="Line 191"/>
                  <p:cNvSpPr>
                    <a:spLocks noChangeShapeType="1"/>
                  </p:cNvSpPr>
                  <p:nvPr/>
                </p:nvSpPr>
                <p:spPr bwMode="auto">
                  <a:xfrm>
                    <a:off x="7760" y="650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54" name="Group 192"/>
                <p:cNvGrpSpPr>
                  <a:grpSpLocks/>
                </p:cNvGrpSpPr>
                <p:nvPr/>
              </p:nvGrpSpPr>
              <p:grpSpPr bwMode="auto">
                <a:xfrm>
                  <a:off x="4946" y="7618"/>
                  <a:ext cx="168" cy="310"/>
                  <a:chOff x="4316" y="5882"/>
                  <a:chExt cx="168" cy="310"/>
                </a:xfrm>
              </p:grpSpPr>
              <p:sp>
                <p:nvSpPr>
                  <p:cNvPr id="58468" name="Line 193"/>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9" name="Line 194"/>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55" name="Group 195"/>
                <p:cNvGrpSpPr>
                  <a:grpSpLocks/>
                </p:cNvGrpSpPr>
                <p:nvPr/>
              </p:nvGrpSpPr>
              <p:grpSpPr bwMode="auto">
                <a:xfrm>
                  <a:off x="6332" y="7618"/>
                  <a:ext cx="168" cy="310"/>
                  <a:chOff x="4316" y="5882"/>
                  <a:chExt cx="168" cy="310"/>
                </a:xfrm>
              </p:grpSpPr>
              <p:sp>
                <p:nvSpPr>
                  <p:cNvPr id="58466" name="Line 196"/>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7" name="Line 197"/>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56" name="Group 198"/>
                <p:cNvGrpSpPr>
                  <a:grpSpLocks/>
                </p:cNvGrpSpPr>
                <p:nvPr/>
              </p:nvGrpSpPr>
              <p:grpSpPr bwMode="auto">
                <a:xfrm>
                  <a:off x="9104" y="7618"/>
                  <a:ext cx="168" cy="310"/>
                  <a:chOff x="4316" y="5882"/>
                  <a:chExt cx="168" cy="310"/>
                </a:xfrm>
              </p:grpSpPr>
              <p:sp>
                <p:nvSpPr>
                  <p:cNvPr id="58464" name="Line 199"/>
                  <p:cNvSpPr>
                    <a:spLocks noChangeShapeType="1"/>
                  </p:cNvSpPr>
                  <p:nvPr/>
                </p:nvSpPr>
                <p:spPr bwMode="auto">
                  <a:xfrm>
                    <a:off x="4316" y="588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5" name="Line 200"/>
                  <p:cNvSpPr>
                    <a:spLocks noChangeShapeType="1"/>
                  </p:cNvSpPr>
                  <p:nvPr/>
                </p:nvSpPr>
                <p:spPr bwMode="auto">
                  <a:xfrm>
                    <a:off x="4316" y="619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57" name="Line 201"/>
                <p:cNvSpPr>
                  <a:spLocks noChangeShapeType="1"/>
                </p:cNvSpPr>
                <p:nvPr/>
              </p:nvSpPr>
              <p:spPr bwMode="auto">
                <a:xfrm>
                  <a:off x="7718" y="761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8" name="Line 202"/>
                <p:cNvSpPr>
                  <a:spLocks noChangeShapeType="1"/>
                </p:cNvSpPr>
                <p:nvPr/>
              </p:nvSpPr>
              <p:spPr bwMode="auto">
                <a:xfrm>
                  <a:off x="7718" y="7928"/>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9" name="Line 203"/>
                <p:cNvSpPr>
                  <a:spLocks noChangeShapeType="1"/>
                </p:cNvSpPr>
                <p:nvPr/>
              </p:nvSpPr>
              <p:spPr bwMode="auto">
                <a:xfrm>
                  <a:off x="7718" y="817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0" name="Line 204"/>
                <p:cNvSpPr>
                  <a:spLocks noChangeShapeType="1"/>
                </p:cNvSpPr>
                <p:nvPr/>
              </p:nvSpPr>
              <p:spPr bwMode="auto">
                <a:xfrm>
                  <a:off x="4946" y="972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1" name="Line 205"/>
                <p:cNvSpPr>
                  <a:spLocks noChangeShapeType="1"/>
                </p:cNvSpPr>
                <p:nvPr/>
              </p:nvSpPr>
              <p:spPr bwMode="auto">
                <a:xfrm rot="-5400000">
                  <a:off x="10238" y="728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2" name="Line 206"/>
                <p:cNvSpPr>
                  <a:spLocks noChangeShapeType="1"/>
                </p:cNvSpPr>
                <p:nvPr/>
              </p:nvSpPr>
              <p:spPr bwMode="auto">
                <a:xfrm>
                  <a:off x="7760" y="12516"/>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63" name="Line 207"/>
                <p:cNvSpPr>
                  <a:spLocks noChangeShapeType="1"/>
                </p:cNvSpPr>
                <p:nvPr/>
              </p:nvSpPr>
              <p:spPr bwMode="auto">
                <a:xfrm rot="5400000">
                  <a:off x="6185" y="13345"/>
                  <a:ext cx="29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376" name="Group 208"/>
              <p:cNvGrpSpPr>
                <a:grpSpLocks/>
              </p:cNvGrpSpPr>
              <p:nvPr/>
            </p:nvGrpSpPr>
            <p:grpSpPr bwMode="auto">
              <a:xfrm>
                <a:off x="1186" y="301"/>
                <a:ext cx="4136" cy="4324"/>
                <a:chOff x="1964" y="1480"/>
                <a:chExt cx="8652" cy="11718"/>
              </a:xfrm>
            </p:grpSpPr>
            <p:sp>
              <p:nvSpPr>
                <p:cNvPr id="58386" name="Rectangle 209"/>
                <p:cNvSpPr>
                  <a:spLocks noChangeArrowheads="1"/>
                </p:cNvSpPr>
                <p:nvPr/>
              </p:nvSpPr>
              <p:spPr bwMode="auto">
                <a:xfrm>
                  <a:off x="3140" y="1480"/>
                  <a:ext cx="2604" cy="2232"/>
                </a:xfrm>
                <a:prstGeom prst="rect">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8387" name="Text Box 210"/>
                <p:cNvSpPr txBox="1">
                  <a:spLocks noChangeArrowheads="1"/>
                </p:cNvSpPr>
                <p:nvPr/>
              </p:nvSpPr>
              <p:spPr bwMode="auto">
                <a:xfrm>
                  <a:off x="6458" y="2472"/>
                  <a:ext cx="1049"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设备</a:t>
                  </a:r>
                </a:p>
              </p:txBody>
            </p:sp>
            <p:sp>
              <p:nvSpPr>
                <p:cNvPr id="58388" name="Text Box 211"/>
                <p:cNvSpPr txBox="1">
                  <a:spLocks noChangeArrowheads="1"/>
                </p:cNvSpPr>
                <p:nvPr/>
              </p:nvSpPr>
              <p:spPr bwMode="auto">
                <a:xfrm>
                  <a:off x="3311" y="1604"/>
                  <a:ext cx="1049" cy="437"/>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控制逻辑</a:t>
                  </a:r>
                </a:p>
              </p:txBody>
            </p:sp>
            <p:sp>
              <p:nvSpPr>
                <p:cNvPr id="58389" name="Text Box 212"/>
                <p:cNvSpPr txBox="1">
                  <a:spLocks noChangeArrowheads="1"/>
                </p:cNvSpPr>
                <p:nvPr/>
              </p:nvSpPr>
              <p:spPr bwMode="auto">
                <a:xfrm>
                  <a:off x="3308" y="3154"/>
                  <a:ext cx="1050" cy="43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地址识别</a:t>
                  </a:r>
                </a:p>
              </p:txBody>
            </p:sp>
            <p:sp>
              <p:nvSpPr>
                <p:cNvPr id="58390" name="Text Box 213"/>
                <p:cNvSpPr txBox="1">
                  <a:spLocks noChangeArrowheads="1"/>
                </p:cNvSpPr>
                <p:nvPr/>
              </p:nvSpPr>
              <p:spPr bwMode="auto">
                <a:xfrm>
                  <a:off x="3308" y="2162"/>
                  <a:ext cx="1722" cy="868"/>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pPr>
                  <a:r>
                    <a:rPr lang="zh-CN" altLang="en-US" sz="1000">
                      <a:latin typeface="Times New Roman" pitchFamily="18" charset="0"/>
                      <a:ea typeface="黑体" pitchFamily="2" charset="-122"/>
                    </a:rPr>
                    <a:t>中断控制逻辑</a:t>
                  </a:r>
                </a:p>
                <a:p>
                  <a:pPr algn="just" eaLnBrk="1" hangingPunct="1">
                    <a:lnSpc>
                      <a:spcPct val="96000"/>
                    </a:lnSpc>
                    <a:spcBef>
                      <a:spcPct val="0"/>
                    </a:spcBef>
                  </a:pPr>
                  <a:r>
                    <a:rPr lang="zh-CN" altLang="en-US" sz="1000">
                      <a:latin typeface="Times New Roman" pitchFamily="18" charset="0"/>
                      <a:ea typeface="黑体" pitchFamily="2" charset="-122"/>
                    </a:rPr>
                    <a:t>命令</a:t>
                  </a:r>
                  <a:r>
                    <a:rPr lang="en-US" altLang="zh-CN" sz="1000" dirty="0">
                      <a:latin typeface="Times New Roman" pitchFamily="18" charset="0"/>
                      <a:ea typeface="黑体" pitchFamily="2" charset="-122"/>
                    </a:rPr>
                    <a:t>/</a:t>
                  </a:r>
                  <a:r>
                    <a:rPr lang="zh-CN" altLang="en-US" sz="1000">
                      <a:latin typeface="Times New Roman" pitchFamily="18" charset="0"/>
                      <a:ea typeface="黑体" pitchFamily="2" charset="-122"/>
                    </a:rPr>
                    <a:t>状态寄存器</a:t>
                  </a:r>
                </a:p>
                <a:p>
                  <a:pPr algn="just" eaLnBrk="1" hangingPunct="1">
                    <a:lnSpc>
                      <a:spcPct val="96000"/>
                    </a:lnSpc>
                    <a:spcBef>
                      <a:spcPct val="0"/>
                    </a:spcBef>
                  </a:pPr>
                  <a:r>
                    <a:rPr lang="zh-CN" altLang="en-US" sz="1000">
                      <a:latin typeface="Times New Roman" pitchFamily="18" charset="0"/>
                      <a:ea typeface="黑体" pitchFamily="2" charset="-122"/>
                    </a:rPr>
                    <a:t>数据寄存器</a:t>
                  </a:r>
                </a:p>
              </p:txBody>
            </p:sp>
            <p:sp>
              <p:nvSpPr>
                <p:cNvPr id="58391" name="Text Box 214"/>
                <p:cNvSpPr txBox="1">
                  <a:spLocks noChangeArrowheads="1"/>
                </p:cNvSpPr>
                <p:nvPr/>
              </p:nvSpPr>
              <p:spPr bwMode="auto">
                <a:xfrm>
                  <a:off x="4484"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SP</a:t>
                  </a:r>
                </a:p>
              </p:txBody>
            </p:sp>
            <p:sp>
              <p:nvSpPr>
                <p:cNvPr id="58392" name="Text Box 215"/>
                <p:cNvSpPr txBox="1">
                  <a:spLocks noChangeArrowheads="1"/>
                </p:cNvSpPr>
                <p:nvPr/>
              </p:nvSpPr>
              <p:spPr bwMode="auto">
                <a:xfrm>
                  <a:off x="5870"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BP</a:t>
                  </a:r>
                </a:p>
              </p:txBody>
            </p:sp>
            <p:sp>
              <p:nvSpPr>
                <p:cNvPr id="58393" name="Text Box 216"/>
                <p:cNvSpPr txBox="1">
                  <a:spLocks noChangeArrowheads="1"/>
                </p:cNvSpPr>
                <p:nvPr/>
              </p:nvSpPr>
              <p:spPr bwMode="auto">
                <a:xfrm>
                  <a:off x="7256"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DI</a:t>
                  </a:r>
                </a:p>
              </p:txBody>
            </p:sp>
            <p:sp>
              <p:nvSpPr>
                <p:cNvPr id="58394" name="Text Box 217"/>
                <p:cNvSpPr txBox="1">
                  <a:spLocks noChangeArrowheads="1"/>
                </p:cNvSpPr>
                <p:nvPr/>
              </p:nvSpPr>
              <p:spPr bwMode="auto">
                <a:xfrm>
                  <a:off x="8642" y="56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SI</a:t>
                  </a:r>
                </a:p>
              </p:txBody>
            </p:sp>
            <p:sp>
              <p:nvSpPr>
                <p:cNvPr id="58395" name="Text Box 218"/>
                <p:cNvSpPr txBox="1">
                  <a:spLocks noChangeArrowheads="1"/>
                </p:cNvSpPr>
                <p:nvPr/>
              </p:nvSpPr>
              <p:spPr bwMode="auto">
                <a:xfrm>
                  <a:off x="4484"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AX</a:t>
                  </a:r>
                </a:p>
              </p:txBody>
            </p:sp>
            <p:sp>
              <p:nvSpPr>
                <p:cNvPr id="58396" name="Text Box 219"/>
                <p:cNvSpPr txBox="1">
                  <a:spLocks noChangeArrowheads="1"/>
                </p:cNvSpPr>
                <p:nvPr/>
              </p:nvSpPr>
              <p:spPr bwMode="auto">
                <a:xfrm>
                  <a:off x="5870"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BX</a:t>
                  </a:r>
                </a:p>
              </p:txBody>
            </p:sp>
            <p:sp>
              <p:nvSpPr>
                <p:cNvPr id="58397" name="Text Box 220"/>
                <p:cNvSpPr txBox="1">
                  <a:spLocks noChangeArrowheads="1"/>
                </p:cNvSpPr>
                <p:nvPr/>
              </p:nvSpPr>
              <p:spPr bwMode="auto">
                <a:xfrm>
                  <a:off x="7256"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CX</a:t>
                  </a:r>
                </a:p>
              </p:txBody>
            </p:sp>
            <p:sp>
              <p:nvSpPr>
                <p:cNvPr id="58398" name="Text Box 221"/>
                <p:cNvSpPr txBox="1">
                  <a:spLocks noChangeArrowheads="1"/>
                </p:cNvSpPr>
                <p:nvPr/>
              </p:nvSpPr>
              <p:spPr bwMode="auto">
                <a:xfrm>
                  <a:off x="8642" y="743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DX</a:t>
                  </a:r>
                </a:p>
              </p:txBody>
            </p:sp>
            <p:sp>
              <p:nvSpPr>
                <p:cNvPr id="58399" name="Text Box 222"/>
                <p:cNvSpPr txBox="1">
                  <a:spLocks noChangeArrowheads="1"/>
                </p:cNvSpPr>
                <p:nvPr/>
              </p:nvSpPr>
              <p:spPr bwMode="auto">
                <a:xfrm>
                  <a:off x="4484" y="898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T</a:t>
                  </a:r>
                </a:p>
              </p:txBody>
            </p:sp>
            <p:grpSp>
              <p:nvGrpSpPr>
                <p:cNvPr id="58400" name="Group 223"/>
                <p:cNvGrpSpPr>
                  <a:grpSpLocks/>
                </p:cNvGrpSpPr>
                <p:nvPr/>
              </p:nvGrpSpPr>
              <p:grpSpPr bwMode="auto">
                <a:xfrm>
                  <a:off x="2594" y="4022"/>
                  <a:ext cx="1260" cy="1736"/>
                  <a:chOff x="2468" y="4642"/>
                  <a:chExt cx="1050" cy="1612"/>
                </a:xfrm>
              </p:grpSpPr>
              <p:sp>
                <p:nvSpPr>
                  <p:cNvPr id="58415" name="Text Box 224"/>
                  <p:cNvSpPr txBox="1">
                    <a:spLocks noChangeArrowheads="1"/>
                  </p:cNvSpPr>
                  <p:nvPr/>
                </p:nvSpPr>
                <p:spPr bwMode="auto">
                  <a:xfrm>
                    <a:off x="2468" y="4642"/>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MDR</a:t>
                    </a:r>
                  </a:p>
                </p:txBody>
              </p:sp>
              <p:sp>
                <p:nvSpPr>
                  <p:cNvPr id="58416" name="Text Box 225"/>
                  <p:cNvSpPr txBox="1">
                    <a:spLocks noChangeArrowheads="1"/>
                  </p:cNvSpPr>
                  <p:nvPr/>
                </p:nvSpPr>
                <p:spPr bwMode="auto">
                  <a:xfrm>
                    <a:off x="2468" y="5944"/>
                    <a:ext cx="1050" cy="310"/>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en-US" altLang="zh-CN" sz="1000" dirty="0">
                        <a:latin typeface="Times New Roman" pitchFamily="18" charset="0"/>
                        <a:ea typeface="黑体" pitchFamily="2" charset="-122"/>
                      </a:rPr>
                      <a:t>MAR</a:t>
                    </a:r>
                  </a:p>
                </p:txBody>
              </p:sp>
              <p:sp>
                <p:nvSpPr>
                  <p:cNvPr id="58417" name="Text Box 226"/>
                  <p:cNvSpPr txBox="1">
                    <a:spLocks noChangeArrowheads="1"/>
                  </p:cNvSpPr>
                  <p:nvPr/>
                </p:nvSpPr>
                <p:spPr bwMode="auto">
                  <a:xfrm>
                    <a:off x="2468" y="4952"/>
                    <a:ext cx="378" cy="992"/>
                  </a:xfrm>
                  <a:prstGeom prst="rect">
                    <a:avLst/>
                  </a:prstGeom>
                  <a:solidFill>
                    <a:srgbClr val="FFFF99"/>
                  </a:solidFill>
                  <a:ln w="19050">
                    <a:solidFill>
                      <a:srgbClr val="000000"/>
                    </a:solidFill>
                    <a:miter lim="800000"/>
                    <a:headEnd/>
                    <a:tailEnd/>
                  </a:ln>
                </p:spPr>
                <p:txBody>
                  <a:bodyPr vert="eaVert" lIns="0" tIns="0" rIns="360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zh-CN" altLang="en-US" sz="1000">
                        <a:latin typeface="Times New Roman" pitchFamily="18" charset="0"/>
                        <a:ea typeface="黑体" pitchFamily="2" charset="-122"/>
                      </a:rPr>
                      <a:t>控制逻辑</a:t>
                    </a:r>
                  </a:p>
                </p:txBody>
              </p:sp>
              <p:sp>
                <p:nvSpPr>
                  <p:cNvPr id="58418" name="Text Box 227"/>
                  <p:cNvSpPr txBox="1">
                    <a:spLocks noChangeArrowheads="1"/>
                  </p:cNvSpPr>
                  <p:nvPr/>
                </p:nvSpPr>
                <p:spPr bwMode="auto">
                  <a:xfrm>
                    <a:off x="2846" y="4952"/>
                    <a:ext cx="672" cy="992"/>
                  </a:xfrm>
                  <a:prstGeom prst="rect">
                    <a:avLst/>
                  </a:prstGeom>
                  <a:solidFill>
                    <a:srgbClr val="FFFF99"/>
                  </a:solidFill>
                  <a:ln w="19050">
                    <a:solidFill>
                      <a:srgbClr val="000000"/>
                    </a:solidFill>
                    <a:miter lim="800000"/>
                    <a:headEnd/>
                    <a:tailEnd/>
                  </a:ln>
                </p:spPr>
                <p:txBody>
                  <a:bodyPr lIns="36000" tIns="18000" rIns="720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主存</a:t>
                    </a:r>
                  </a:p>
                  <a:p>
                    <a:pPr algn="ctr" eaLnBrk="1" hangingPunct="1">
                      <a:lnSpc>
                        <a:spcPct val="96000"/>
                      </a:lnSpc>
                      <a:spcBef>
                        <a:spcPct val="0"/>
                      </a:spcBef>
                    </a:pPr>
                    <a:r>
                      <a:rPr lang="en-US" altLang="zh-CN" sz="1000" dirty="0">
                        <a:latin typeface="Times New Roman" pitchFamily="18" charset="0"/>
                        <a:ea typeface="黑体" pitchFamily="2" charset="-122"/>
                      </a:rPr>
                      <a:t>MM</a:t>
                    </a:r>
                  </a:p>
                </p:txBody>
              </p:sp>
            </p:grpSp>
            <p:sp>
              <p:nvSpPr>
                <p:cNvPr id="58401" name="Text Box 228"/>
                <p:cNvSpPr txBox="1">
                  <a:spLocks noChangeArrowheads="1"/>
                </p:cNvSpPr>
                <p:nvPr/>
              </p:nvSpPr>
              <p:spPr bwMode="auto">
                <a:xfrm>
                  <a:off x="2594" y="8238"/>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DR</a:t>
                  </a:r>
                </a:p>
              </p:txBody>
            </p:sp>
            <p:sp>
              <p:nvSpPr>
                <p:cNvPr id="58402" name="Text Box 229"/>
                <p:cNvSpPr txBox="1">
                  <a:spLocks noChangeArrowheads="1"/>
                </p:cNvSpPr>
                <p:nvPr/>
              </p:nvSpPr>
              <p:spPr bwMode="auto">
                <a:xfrm>
                  <a:off x="2594" y="9416"/>
                  <a:ext cx="462" cy="806"/>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AR</a:t>
                  </a:r>
                </a:p>
              </p:txBody>
            </p:sp>
            <p:sp>
              <p:nvSpPr>
                <p:cNvPr id="58403" name="Text Box 230"/>
                <p:cNvSpPr txBox="1">
                  <a:spLocks noChangeArrowheads="1"/>
                </p:cNvSpPr>
                <p:nvPr/>
              </p:nvSpPr>
              <p:spPr bwMode="auto">
                <a:xfrm>
                  <a:off x="7928" y="879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S</a:t>
                  </a:r>
                </a:p>
              </p:txBody>
            </p:sp>
            <p:sp>
              <p:nvSpPr>
                <p:cNvPr id="58404" name="Text Box 231"/>
                <p:cNvSpPr txBox="1">
                  <a:spLocks noChangeArrowheads="1"/>
                </p:cNvSpPr>
                <p:nvPr/>
              </p:nvSpPr>
              <p:spPr bwMode="auto">
                <a:xfrm>
                  <a:off x="4862" y="10842"/>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PC</a:t>
                  </a:r>
                </a:p>
              </p:txBody>
            </p:sp>
            <p:sp>
              <p:nvSpPr>
                <p:cNvPr id="58405" name="Text Box 232"/>
                <p:cNvSpPr txBox="1">
                  <a:spLocks noChangeArrowheads="1"/>
                </p:cNvSpPr>
                <p:nvPr/>
              </p:nvSpPr>
              <p:spPr bwMode="auto">
                <a:xfrm>
                  <a:off x="4862" y="12206"/>
                  <a:ext cx="462" cy="868"/>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IR</a:t>
                  </a:r>
                </a:p>
              </p:txBody>
            </p:sp>
            <p:sp>
              <p:nvSpPr>
                <p:cNvPr id="58406" name="Text Box 233"/>
                <p:cNvSpPr txBox="1">
                  <a:spLocks noChangeArrowheads="1"/>
                </p:cNvSpPr>
                <p:nvPr/>
              </p:nvSpPr>
              <p:spPr bwMode="auto">
                <a:xfrm>
                  <a:off x="5870" y="11090"/>
                  <a:ext cx="546" cy="744"/>
                </a:xfrm>
                <a:prstGeom prst="rect">
                  <a:avLst/>
                </a:prstGeom>
                <a:solidFill>
                  <a:srgbClr val="FFFF99"/>
                </a:solidFill>
                <a:ln w="19050">
                  <a:solidFill>
                    <a:srgbClr val="000000"/>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PSW</a:t>
                  </a:r>
                </a:p>
              </p:txBody>
            </p:sp>
            <p:sp>
              <p:nvSpPr>
                <p:cNvPr id="58407" name="Text Box 234"/>
                <p:cNvSpPr txBox="1">
                  <a:spLocks noChangeArrowheads="1"/>
                </p:cNvSpPr>
                <p:nvPr/>
              </p:nvSpPr>
              <p:spPr bwMode="auto">
                <a:xfrm>
                  <a:off x="5870" y="12144"/>
                  <a:ext cx="1890" cy="1054"/>
                </a:xfrm>
                <a:prstGeom prst="rect">
                  <a:avLst/>
                </a:prstGeom>
                <a:solidFill>
                  <a:srgbClr val="FFFF99"/>
                </a:solidFill>
                <a:ln w="19050" algn="ctr">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endParaRPr lang="zh-CN" altLang="en-US" sz="1000">
                    <a:latin typeface="Times New Roman" pitchFamily="18" charset="0"/>
                    <a:ea typeface="黑体" pitchFamily="2" charset="-122"/>
                  </a:endParaRPr>
                </a:p>
                <a:p>
                  <a:pPr algn="ctr" eaLnBrk="1" hangingPunct="1">
                    <a:lnSpc>
                      <a:spcPct val="96000"/>
                    </a:lnSpc>
                    <a:spcBef>
                      <a:spcPct val="0"/>
                    </a:spcBef>
                  </a:pPr>
                  <a:r>
                    <a:rPr lang="zh-CN" altLang="en-US" sz="1000">
                      <a:latin typeface="Times New Roman" pitchFamily="18" charset="0"/>
                      <a:ea typeface="黑体" pitchFamily="2" charset="-122"/>
                    </a:rPr>
                    <a:t>微操作</a:t>
                  </a:r>
                </a:p>
                <a:p>
                  <a:pPr algn="ctr" eaLnBrk="1" hangingPunct="1">
                    <a:lnSpc>
                      <a:spcPct val="96000"/>
                    </a:lnSpc>
                    <a:spcBef>
                      <a:spcPct val="0"/>
                    </a:spcBef>
                  </a:pPr>
                  <a:r>
                    <a:rPr lang="zh-CN" altLang="en-US" sz="1000">
                      <a:latin typeface="Times New Roman" pitchFamily="18" charset="0"/>
                      <a:ea typeface="黑体" pitchFamily="2" charset="-122"/>
                    </a:rPr>
                    <a:t>信号发生器</a:t>
                  </a:r>
                </a:p>
              </p:txBody>
            </p:sp>
            <p:sp>
              <p:nvSpPr>
                <p:cNvPr id="58408" name="Text Box 235"/>
                <p:cNvSpPr txBox="1">
                  <a:spLocks noChangeArrowheads="1"/>
                </p:cNvSpPr>
                <p:nvPr/>
              </p:nvSpPr>
              <p:spPr bwMode="auto">
                <a:xfrm>
                  <a:off x="6794" y="11090"/>
                  <a:ext cx="840"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时序</a:t>
                  </a:r>
                </a:p>
                <a:p>
                  <a:pPr algn="ctr" eaLnBrk="1" hangingPunct="1">
                    <a:lnSpc>
                      <a:spcPct val="96000"/>
                    </a:lnSpc>
                    <a:spcBef>
                      <a:spcPct val="0"/>
                    </a:spcBef>
                  </a:pPr>
                  <a:r>
                    <a:rPr lang="zh-CN" altLang="en-US" sz="1000">
                      <a:latin typeface="Times New Roman" pitchFamily="18" charset="0"/>
                      <a:ea typeface="黑体" pitchFamily="2" charset="-122"/>
                    </a:rPr>
                    <a:t>部件</a:t>
                  </a:r>
                </a:p>
              </p:txBody>
            </p:sp>
            <p:sp>
              <p:nvSpPr>
                <p:cNvPr id="58409" name="Text Box 236"/>
                <p:cNvSpPr txBox="1">
                  <a:spLocks noChangeArrowheads="1"/>
                </p:cNvSpPr>
                <p:nvPr/>
              </p:nvSpPr>
              <p:spPr bwMode="auto">
                <a:xfrm>
                  <a:off x="10028" y="6750"/>
                  <a:ext cx="588" cy="43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CT</a:t>
                  </a:r>
                </a:p>
              </p:txBody>
            </p:sp>
            <p:sp>
              <p:nvSpPr>
                <p:cNvPr id="58410" name="AutoShape 237"/>
                <p:cNvSpPr>
                  <a:spLocks noChangeArrowheads="1"/>
                </p:cNvSpPr>
                <p:nvPr/>
              </p:nvSpPr>
              <p:spPr bwMode="auto">
                <a:xfrm rot="-5400000">
                  <a:off x="1935" y="9693"/>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8411" name="AutoShape 238"/>
                <p:cNvSpPr>
                  <a:spLocks noChangeArrowheads="1"/>
                </p:cNvSpPr>
                <p:nvPr/>
              </p:nvSpPr>
              <p:spPr bwMode="auto">
                <a:xfrm rot="5400000" flipH="1">
                  <a:off x="1956" y="8846"/>
                  <a:ext cx="310" cy="210"/>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8412" name="AutoShape 239"/>
                <p:cNvSpPr>
                  <a:spLocks noChangeArrowheads="1"/>
                </p:cNvSpPr>
                <p:nvPr/>
              </p:nvSpPr>
              <p:spPr bwMode="auto">
                <a:xfrm rot="-5400000">
                  <a:off x="1935" y="8391"/>
                  <a:ext cx="310" cy="252"/>
                </a:xfrm>
                <a:prstGeom prst="triangle">
                  <a:avLst>
                    <a:gd name="adj" fmla="val 50000"/>
                  </a:avLst>
                </a:prstGeom>
                <a:solidFill>
                  <a:srgbClr val="FFFF99"/>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58413" name="AutoShape 240"/>
                <p:cNvSpPr>
                  <a:spLocks noChangeArrowheads="1"/>
                </p:cNvSpPr>
                <p:nvPr/>
              </p:nvSpPr>
              <p:spPr bwMode="auto">
                <a:xfrm rot="5400000">
                  <a:off x="6217" y="9079"/>
                  <a:ext cx="1364" cy="79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81 w 21600"/>
                    <a:gd name="T13" fmla="*/ 4195 h 21600"/>
                    <a:gd name="T14" fmla="*/ 17419 w 21600"/>
                    <a:gd name="T15" fmla="*/ 17405 h 21600"/>
                  </a:gdLst>
                  <a:ahLst/>
                  <a:cxnLst>
                    <a:cxn ang="T8">
                      <a:pos x="T0" y="T1"/>
                    </a:cxn>
                    <a:cxn ang="T9">
                      <a:pos x="T2" y="T3"/>
                    </a:cxn>
                    <a:cxn ang="T10">
                      <a:pos x="T4" y="T5"/>
                    </a:cxn>
                    <a:cxn ang="T11">
                      <a:pos x="T6" y="T7"/>
                    </a:cxn>
                  </a:cxnLst>
                  <a:rect l="T12" t="T13" r="T14" b="T15"/>
                  <a:pathLst>
                    <a:path w="21600" h="21600">
                      <a:moveTo>
                        <a:pt x="0" y="0"/>
                      </a:moveTo>
                      <a:lnTo>
                        <a:pt x="4767" y="21600"/>
                      </a:lnTo>
                      <a:lnTo>
                        <a:pt x="16833" y="21600"/>
                      </a:lnTo>
                      <a:lnTo>
                        <a:pt x="21600" y="0"/>
                      </a:lnTo>
                      <a:lnTo>
                        <a:pt x="0" y="0"/>
                      </a:lnTo>
                      <a:close/>
                    </a:path>
                  </a:pathLst>
                </a:custGeom>
                <a:solidFill>
                  <a:srgbClr val="FFFF99"/>
                </a:solidFill>
                <a:ln w="19050">
                  <a:solidFill>
                    <a:srgbClr val="000000"/>
                  </a:solidFill>
                  <a:miter lim="800000"/>
                  <a:headEnd/>
                  <a:tailEnd/>
                </a:ln>
              </p:spPr>
              <p:txBody>
                <a:bodyPr lIns="0" tIns="0" rIns="0" bIns="0"/>
                <a:lstStyle/>
                <a:p>
                  <a:pPr algn="just">
                    <a:lnSpc>
                      <a:spcPct val="96000"/>
                    </a:lnSpc>
                    <a:spcBef>
                      <a:spcPct val="0"/>
                    </a:spcBef>
                  </a:pPr>
                  <a:endParaRPr lang="zh-CN" altLang="en-US" sz="1000">
                    <a:latin typeface="Times New Roman" pitchFamily="18" charset="0"/>
                    <a:ea typeface="黑体" pitchFamily="2" charset="-122"/>
                  </a:endParaRPr>
                </a:p>
                <a:p>
                  <a:pPr algn="just">
                    <a:lnSpc>
                      <a:spcPct val="96000"/>
                    </a:lnSpc>
                    <a:spcBef>
                      <a:spcPct val="0"/>
                    </a:spcBef>
                  </a:pPr>
                  <a:r>
                    <a:rPr lang="en-US" altLang="zh-CN" sz="1000" dirty="0">
                      <a:latin typeface="Times New Roman" pitchFamily="18" charset="0"/>
                      <a:ea typeface="黑体" pitchFamily="2" charset="-122"/>
                    </a:rPr>
                    <a:t>ALU</a:t>
                  </a:r>
                </a:p>
                <a:p>
                  <a:pPr>
                    <a:spcBef>
                      <a:spcPct val="0"/>
                    </a:spcBef>
                  </a:pPr>
                  <a:endParaRPr lang="en-US" altLang="zh-CN" sz="1000" dirty="0">
                    <a:latin typeface="Times New Roman" pitchFamily="18" charset="0"/>
                    <a:ea typeface="黑体" pitchFamily="2" charset="-122"/>
                  </a:endParaRPr>
                </a:p>
              </p:txBody>
            </p:sp>
            <p:sp>
              <p:nvSpPr>
                <p:cNvPr id="58414" name="Text Box 241"/>
                <p:cNvSpPr txBox="1">
                  <a:spLocks noChangeArrowheads="1"/>
                </p:cNvSpPr>
                <p:nvPr/>
              </p:nvSpPr>
              <p:spPr bwMode="auto">
                <a:xfrm>
                  <a:off x="8222" y="11090"/>
                  <a:ext cx="378" cy="744"/>
                </a:xfrm>
                <a:prstGeom prst="rect">
                  <a:avLst/>
                </a:prstGeom>
                <a:solidFill>
                  <a:srgbClr val="FFFF99"/>
                </a:solidFill>
                <a:ln w="19050">
                  <a:solidFill>
                    <a:srgbClr val="000000"/>
                  </a:solidFill>
                  <a:miter lim="800000"/>
                  <a:headEnd/>
                  <a:tailEnd/>
                </a:ln>
              </p:spPr>
              <p:txBody>
                <a:bodyPr lIns="36000" rIns="72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pPr>
                  <a:r>
                    <a:rPr lang="zh-CN" altLang="en-US" sz="1000">
                      <a:latin typeface="Times New Roman" pitchFamily="18" charset="0"/>
                      <a:ea typeface="黑体" pitchFamily="2" charset="-122"/>
                    </a:rPr>
                    <a:t>时</a:t>
                  </a:r>
                </a:p>
                <a:p>
                  <a:pPr algn="ctr" eaLnBrk="1" hangingPunct="1">
                    <a:lnSpc>
                      <a:spcPct val="96000"/>
                    </a:lnSpc>
                    <a:spcBef>
                      <a:spcPct val="0"/>
                    </a:spcBef>
                  </a:pPr>
                  <a:r>
                    <a:rPr lang="zh-CN" altLang="en-US" sz="1000">
                      <a:latin typeface="Times New Roman" pitchFamily="18" charset="0"/>
                      <a:ea typeface="黑体" pitchFamily="2" charset="-122"/>
                    </a:rPr>
                    <a:t>钟</a:t>
                  </a:r>
                </a:p>
              </p:txBody>
            </p:sp>
          </p:grpSp>
          <p:grpSp>
            <p:nvGrpSpPr>
              <p:cNvPr id="58377" name="Group 242"/>
              <p:cNvGrpSpPr>
                <a:grpSpLocks/>
              </p:cNvGrpSpPr>
              <p:nvPr/>
            </p:nvGrpSpPr>
            <p:grpSpPr bwMode="auto">
              <a:xfrm>
                <a:off x="589" y="255"/>
                <a:ext cx="2369" cy="5034"/>
                <a:chOff x="746" y="1356"/>
                <a:chExt cx="4956" cy="13640"/>
              </a:xfrm>
            </p:grpSpPr>
            <p:sp>
              <p:nvSpPr>
                <p:cNvPr id="58378" name="Text Box 243"/>
                <p:cNvSpPr txBox="1">
                  <a:spLocks noChangeArrowheads="1"/>
                </p:cNvSpPr>
                <p:nvPr/>
              </p:nvSpPr>
              <p:spPr bwMode="auto">
                <a:xfrm>
                  <a:off x="1712" y="135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DMAR, INTR</a:t>
                  </a:r>
                </a:p>
              </p:txBody>
            </p:sp>
            <p:sp>
              <p:nvSpPr>
                <p:cNvPr id="58379" name="Text Box 244"/>
                <p:cNvSpPr txBox="1">
                  <a:spLocks noChangeArrowheads="1"/>
                </p:cNvSpPr>
                <p:nvPr/>
              </p:nvSpPr>
              <p:spPr bwMode="auto">
                <a:xfrm>
                  <a:off x="1712" y="1604"/>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58380" name="Text Box 245"/>
                <p:cNvSpPr txBox="1">
                  <a:spLocks noChangeArrowheads="1"/>
                </p:cNvSpPr>
                <p:nvPr/>
              </p:nvSpPr>
              <p:spPr bwMode="auto">
                <a:xfrm>
                  <a:off x="1712" y="4952"/>
                  <a:ext cx="7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Ready</a:t>
                  </a:r>
                </a:p>
              </p:txBody>
            </p:sp>
            <p:sp>
              <p:nvSpPr>
                <p:cNvPr id="58381" name="Text Box 246"/>
                <p:cNvSpPr txBox="1">
                  <a:spLocks noChangeArrowheads="1"/>
                </p:cNvSpPr>
                <p:nvPr/>
              </p:nvSpPr>
              <p:spPr bwMode="auto">
                <a:xfrm>
                  <a:off x="1712" y="1976"/>
                  <a:ext cx="1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IORD, IOWR</a:t>
                  </a:r>
                </a:p>
              </p:txBody>
            </p:sp>
            <p:sp>
              <p:nvSpPr>
                <p:cNvPr id="58382" name="Text Box 247"/>
                <p:cNvSpPr txBox="1">
                  <a:spLocks noChangeArrowheads="1"/>
                </p:cNvSpPr>
                <p:nvPr/>
              </p:nvSpPr>
              <p:spPr bwMode="auto">
                <a:xfrm>
                  <a:off x="4610" y="1604"/>
                  <a:ext cx="109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spcBef>
                      <a:spcPct val="0"/>
                    </a:spcBef>
                  </a:pPr>
                  <a:r>
                    <a:rPr lang="en-US" altLang="zh-CN" sz="1000" dirty="0">
                      <a:latin typeface="Times New Roman" pitchFamily="18" charset="0"/>
                      <a:ea typeface="黑体" pitchFamily="2" charset="-122"/>
                    </a:rPr>
                    <a:t>I/O</a:t>
                  </a:r>
                  <a:r>
                    <a:rPr lang="zh-CN" altLang="en-US" sz="1000">
                      <a:latin typeface="Times New Roman" pitchFamily="18" charset="0"/>
                      <a:ea typeface="黑体" pitchFamily="2" charset="-122"/>
                    </a:rPr>
                    <a:t>接口</a:t>
                  </a:r>
                </a:p>
              </p:txBody>
            </p:sp>
            <p:sp>
              <p:nvSpPr>
                <p:cNvPr id="58383" name="Text Box 248"/>
                <p:cNvSpPr txBox="1">
                  <a:spLocks noChangeArrowheads="1"/>
                </p:cNvSpPr>
                <p:nvPr/>
              </p:nvSpPr>
              <p:spPr bwMode="auto">
                <a:xfrm>
                  <a:off x="1922" y="12826"/>
                  <a:ext cx="273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en-US" altLang="zh-CN" sz="1000" dirty="0">
                      <a:latin typeface="Times New Roman" pitchFamily="18" charset="0"/>
                      <a:ea typeface="黑体" pitchFamily="2" charset="-122"/>
                    </a:rPr>
                    <a:t>INTR,  DMAR, Ready</a:t>
                  </a:r>
                </a:p>
              </p:txBody>
            </p:sp>
            <p:sp>
              <p:nvSpPr>
                <p:cNvPr id="58384" name="Text Box 249"/>
                <p:cNvSpPr txBox="1">
                  <a:spLocks noChangeArrowheads="1"/>
                </p:cNvSpPr>
                <p:nvPr/>
              </p:nvSpPr>
              <p:spPr bwMode="auto">
                <a:xfrm>
                  <a:off x="746" y="14624"/>
                  <a:ext cx="10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spcBef>
                      <a:spcPct val="0"/>
                    </a:spcBef>
                  </a:pPr>
                  <a:r>
                    <a:rPr lang="en-US" altLang="zh-CN" sz="1000" dirty="0">
                      <a:latin typeface="Times New Roman" pitchFamily="18" charset="0"/>
                      <a:ea typeface="黑体" pitchFamily="2" charset="-122"/>
                    </a:rPr>
                    <a:t>CB AB DB</a:t>
                  </a:r>
                </a:p>
              </p:txBody>
            </p:sp>
            <p:sp>
              <p:nvSpPr>
                <p:cNvPr id="58385" name="Text Box 250"/>
                <p:cNvSpPr txBox="1">
                  <a:spLocks noChangeArrowheads="1"/>
                </p:cNvSpPr>
                <p:nvPr/>
              </p:nvSpPr>
              <p:spPr bwMode="auto">
                <a:xfrm>
                  <a:off x="2174" y="6998"/>
                  <a:ext cx="15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spcBef>
                      <a:spcPct val="0"/>
                    </a:spcBef>
                  </a:pPr>
                  <a:r>
                    <a:rPr lang="zh-CN" altLang="en-US" sz="1200">
                      <a:solidFill>
                        <a:srgbClr val="0000FF"/>
                      </a:solidFill>
                      <a:latin typeface="Times New Roman" pitchFamily="18" charset="0"/>
                      <a:ea typeface="黑体" pitchFamily="2" charset="-122"/>
                    </a:rPr>
                    <a:t>内部总线 </a:t>
                  </a:r>
                  <a:r>
                    <a:rPr lang="en-US" altLang="zh-CN" sz="1200" dirty="0">
                      <a:solidFill>
                        <a:srgbClr val="0000FF"/>
                      </a:solidFill>
                      <a:latin typeface="Times New Roman" pitchFamily="18" charset="0"/>
                      <a:ea typeface="黑体" pitchFamily="2" charset="-122"/>
                    </a:rPr>
                    <a:t>IB</a:t>
                  </a:r>
                  <a:endParaRPr lang="en-US" altLang="zh-CN" sz="1200" dirty="0">
                    <a:latin typeface="Times New Roman" pitchFamily="18" charset="0"/>
                    <a:ea typeface="黑体" pitchFamily="2" charset="-122"/>
                  </a:endParaRPr>
                </a:p>
              </p:txBody>
            </p:sp>
          </p:grpSp>
        </p:grpSp>
      </p:grpSp>
      <p:sp>
        <p:nvSpPr>
          <p:cNvPr id="58371" name="Oval 252"/>
          <p:cNvSpPr>
            <a:spLocks noChangeArrowheads="1"/>
          </p:cNvSpPr>
          <p:nvPr/>
        </p:nvSpPr>
        <p:spPr bwMode="auto">
          <a:xfrm>
            <a:off x="3135313" y="3222625"/>
            <a:ext cx="4978400" cy="1425575"/>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431800" y="490538"/>
            <a:ext cx="71088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rIns="36000" anchor="ctr">
            <a:spAutoFit/>
          </a:bodyPr>
          <a:lstStyle/>
          <a:p>
            <a:pPr>
              <a:spcBef>
                <a:spcPct val="0"/>
              </a:spcBef>
            </a:pPr>
            <a:r>
              <a:rPr lang="en-US" altLang="zh-CN" dirty="0">
                <a:latin typeface="黑体" pitchFamily="2" charset="-122"/>
                <a:ea typeface="黑体" pitchFamily="2" charset="-122"/>
              </a:rPr>
              <a:t>  (4) </a:t>
            </a:r>
            <a:r>
              <a:rPr lang="zh-CN" altLang="en-US">
                <a:latin typeface="黑体" pitchFamily="2" charset="-122"/>
                <a:ea typeface="黑体" pitchFamily="2" charset="-122"/>
              </a:rPr>
              <a:t>内存和</a:t>
            </a:r>
            <a:r>
              <a:rPr lang="en-US" altLang="zh-CN" dirty="0">
                <a:latin typeface="黑体" pitchFamily="2" charset="-122"/>
                <a:ea typeface="黑体" pitchFamily="2" charset="-122"/>
              </a:rPr>
              <a:t>I/O</a:t>
            </a:r>
            <a:r>
              <a:rPr lang="zh-CN" altLang="en-US">
                <a:latin typeface="黑体" pitchFamily="2" charset="-122"/>
                <a:ea typeface="黑体" pitchFamily="2" charset="-122"/>
              </a:rPr>
              <a:t>设备</a:t>
            </a:r>
          </a:p>
          <a:p>
            <a:pPr>
              <a:spcBef>
                <a:spcPct val="0"/>
              </a:spcBef>
            </a:pPr>
            <a:r>
              <a:rPr lang="zh-CN" altLang="en-US">
                <a:latin typeface="黑体" pitchFamily="2" charset="-122"/>
                <a:ea typeface="黑体" pitchFamily="2" charset="-122"/>
              </a:rPr>
              <a:t>    寄存器：  </a:t>
            </a:r>
            <a:r>
              <a:rPr lang="en-US" altLang="zh-CN" dirty="0">
                <a:latin typeface="黑体" pitchFamily="2" charset="-122"/>
                <a:ea typeface="黑体" pitchFamily="2" charset="-122"/>
              </a:rPr>
              <a:t>MAR </a:t>
            </a:r>
            <a:r>
              <a:rPr lang="zh-CN" altLang="en-US">
                <a:latin typeface="黑体" pitchFamily="2" charset="-122"/>
                <a:ea typeface="黑体" pitchFamily="2" charset="-122"/>
              </a:rPr>
              <a:t>存储器的地址寄存器；</a:t>
            </a:r>
          </a:p>
          <a:p>
            <a:pPr>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MDR </a:t>
            </a:r>
            <a:r>
              <a:rPr lang="zh-CN" altLang="en-US">
                <a:latin typeface="黑体" pitchFamily="2" charset="-122"/>
                <a:ea typeface="黑体" pitchFamily="2" charset="-122"/>
              </a:rPr>
              <a:t>存储器的数据寄存器；</a:t>
            </a:r>
          </a:p>
          <a:p>
            <a:pPr>
              <a:spcBef>
                <a:spcPct val="0"/>
              </a:spcBef>
            </a:pPr>
            <a:r>
              <a:rPr lang="zh-CN" altLang="en-US">
                <a:latin typeface="黑体" pitchFamily="2" charset="-122"/>
                <a:ea typeface="黑体" pitchFamily="2" charset="-122"/>
              </a:rPr>
              <a:t>    控制信号：</a:t>
            </a:r>
            <a:r>
              <a:rPr lang="en-US" altLang="zh-CN" dirty="0">
                <a:latin typeface="黑体" pitchFamily="2" charset="-122"/>
                <a:ea typeface="黑体" pitchFamily="2" charset="-122"/>
              </a:rPr>
              <a:t>/MMRD </a:t>
            </a:r>
            <a:r>
              <a:rPr lang="zh-CN" altLang="en-US">
                <a:latin typeface="黑体" pitchFamily="2" charset="-122"/>
                <a:ea typeface="黑体" pitchFamily="2" charset="-122"/>
              </a:rPr>
              <a:t>存储器读；</a:t>
            </a:r>
          </a:p>
          <a:p>
            <a:pPr>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/MMWR </a:t>
            </a:r>
            <a:r>
              <a:rPr lang="zh-CN" altLang="en-US">
                <a:latin typeface="黑体" pitchFamily="2" charset="-122"/>
                <a:ea typeface="黑体" pitchFamily="2" charset="-122"/>
              </a:rPr>
              <a:t>存储器写；</a:t>
            </a:r>
          </a:p>
          <a:p>
            <a:pPr>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READY </a:t>
            </a:r>
            <a:r>
              <a:rPr lang="zh-CN" altLang="en-US">
                <a:latin typeface="黑体" pitchFamily="2" charset="-122"/>
                <a:ea typeface="黑体" pitchFamily="2" charset="-122"/>
              </a:rPr>
              <a:t>存储器（或</a:t>
            </a:r>
            <a:r>
              <a:rPr lang="en-US" altLang="zh-CN" dirty="0">
                <a:latin typeface="黑体" pitchFamily="2" charset="-122"/>
                <a:ea typeface="黑体" pitchFamily="2" charset="-122"/>
              </a:rPr>
              <a:t>I/O</a:t>
            </a:r>
            <a:r>
              <a:rPr lang="zh-CN" altLang="en-US">
                <a:latin typeface="黑体" pitchFamily="2" charset="-122"/>
                <a:ea typeface="黑体" pitchFamily="2" charset="-122"/>
              </a:rPr>
              <a:t>）工作完成；</a:t>
            </a:r>
          </a:p>
          <a:p>
            <a:pPr>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/IORD I/O</a:t>
            </a:r>
            <a:r>
              <a:rPr lang="zh-CN" altLang="en-US">
                <a:latin typeface="黑体" pitchFamily="2" charset="-122"/>
                <a:ea typeface="黑体" pitchFamily="2" charset="-122"/>
              </a:rPr>
              <a:t>读；</a:t>
            </a:r>
          </a:p>
          <a:p>
            <a:pPr>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/IOWR I/O</a:t>
            </a:r>
            <a:r>
              <a:rPr lang="zh-CN" altLang="en-US">
                <a:latin typeface="黑体" pitchFamily="2" charset="-122"/>
                <a:ea typeface="黑体" pitchFamily="2" charset="-122"/>
              </a:rPr>
              <a:t>写。</a:t>
            </a:r>
          </a:p>
        </p:txBody>
      </p:sp>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ChangeArrowheads="1"/>
          </p:cNvSpPr>
          <p:nvPr/>
        </p:nvSpPr>
        <p:spPr bwMode="auto">
          <a:xfrm>
            <a:off x="1752600" y="4860925"/>
            <a:ext cx="6286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sz="1800" b="0" dirty="0">
                <a:solidFill>
                  <a:schemeClr val="tx1"/>
                </a:solidFill>
                <a:latin typeface="黑体" pitchFamily="2" charset="-122"/>
                <a:ea typeface="黑体" pitchFamily="2" charset="-122"/>
              </a:rPr>
              <a:t/>
            </a:r>
            <a:br>
              <a:rPr lang="en-US" altLang="zh-CN" sz="1800" b="0" dirty="0">
                <a:solidFill>
                  <a:schemeClr val="tx1"/>
                </a:solidFill>
                <a:latin typeface="黑体" pitchFamily="2" charset="-122"/>
                <a:ea typeface="黑体" pitchFamily="2" charset="-122"/>
              </a:rPr>
            </a:br>
            <a:endParaRPr lang="en-US" altLang="zh-CN" sz="1800" b="0" dirty="0">
              <a:solidFill>
                <a:schemeClr val="tx1"/>
              </a:solidFill>
              <a:latin typeface="黑体" pitchFamily="2" charset="-122"/>
              <a:ea typeface="黑体" pitchFamily="2" charset="-122"/>
            </a:endParaRPr>
          </a:p>
          <a:p>
            <a:pPr eaLnBrk="0" hangingPunct="0">
              <a:lnSpc>
                <a:spcPct val="100000"/>
              </a:lnSpc>
              <a:spcBef>
                <a:spcPct val="0"/>
              </a:spcBef>
            </a:pPr>
            <a:r>
              <a:rPr lang="en-US" altLang="zh-CN" sz="1200" dirty="0">
                <a:solidFill>
                  <a:schemeClr val="tx1"/>
                </a:solidFill>
                <a:latin typeface="黑体" pitchFamily="2" charset="-122"/>
                <a:ea typeface="黑体" pitchFamily="2" charset="-122"/>
                <a:cs typeface="Times New Roman" pitchFamily="18" charset="0"/>
              </a:rPr>
              <a:t>     </a:t>
            </a:r>
            <a:r>
              <a:rPr lang="en-US" altLang="zh-CN" sz="1000" b="0" dirty="0">
                <a:solidFill>
                  <a:schemeClr val="tx1"/>
                </a:solidFill>
                <a:latin typeface="黑体" pitchFamily="2" charset="-122"/>
                <a:ea typeface="黑体" pitchFamily="2" charset="-122"/>
                <a:cs typeface="Times New Roman" pitchFamily="18" charset="0"/>
              </a:rPr>
              <a:t> </a:t>
            </a:r>
            <a:endParaRPr lang="en-US" altLang="zh-CN" sz="1800" b="0" dirty="0">
              <a:solidFill>
                <a:schemeClr val="tx1"/>
              </a:solidFill>
              <a:latin typeface="黑体" pitchFamily="2" charset="-122"/>
              <a:ea typeface="黑体" pitchFamily="2" charset="-122"/>
            </a:endParaRPr>
          </a:p>
        </p:txBody>
      </p:sp>
      <p:sp>
        <p:nvSpPr>
          <p:cNvPr id="60419" name="Rectangle 8"/>
          <p:cNvSpPr>
            <a:spLocks noChangeArrowheads="1"/>
          </p:cNvSpPr>
          <p:nvPr/>
        </p:nvSpPr>
        <p:spPr bwMode="auto">
          <a:xfrm>
            <a:off x="900113" y="944563"/>
            <a:ext cx="4572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latin typeface="黑体" pitchFamily="2" charset="-122"/>
                <a:ea typeface="黑体" pitchFamily="2" charset="-122"/>
              </a:rPr>
              <a:t>(1)</a:t>
            </a:r>
            <a:r>
              <a:rPr lang="zh-CN" altLang="en-US">
                <a:latin typeface="黑体" pitchFamily="2" charset="-122"/>
                <a:ea typeface="黑体" pitchFamily="2" charset="-122"/>
              </a:rPr>
              <a:t>指令系统</a:t>
            </a:r>
          </a:p>
          <a:p>
            <a:pPr>
              <a:spcBef>
                <a:spcPct val="0"/>
              </a:spcBef>
            </a:pPr>
            <a:r>
              <a:rPr lang="zh-CN" altLang="en-US">
                <a:latin typeface="黑体" pitchFamily="2" charset="-122"/>
                <a:ea typeface="黑体" pitchFamily="2" charset="-122"/>
              </a:rPr>
              <a:t> ①双操作数指令</a:t>
            </a:r>
          </a:p>
        </p:txBody>
      </p:sp>
      <p:sp>
        <p:nvSpPr>
          <p:cNvPr id="60420" name="Rectangle 9"/>
          <p:cNvSpPr>
            <a:spLocks noChangeArrowheads="1"/>
          </p:cNvSpPr>
          <p:nvPr/>
        </p:nvSpPr>
        <p:spPr bwMode="auto">
          <a:xfrm>
            <a:off x="1258888" y="4652963"/>
            <a:ext cx="7597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00000"/>
              </a:lnSpc>
              <a:spcBef>
                <a:spcPct val="0"/>
              </a:spcBef>
            </a:pPr>
            <a:r>
              <a:rPr lang="zh-CN" altLang="en-US">
                <a:solidFill>
                  <a:srgbClr val="000066"/>
                </a:solidFill>
                <a:latin typeface="黑体" pitchFamily="2" charset="-122"/>
                <a:ea typeface="黑体" pitchFamily="2" charset="-122"/>
              </a:rPr>
              <a:t>如：</a:t>
            </a:r>
            <a:r>
              <a:rPr lang="en-US" altLang="zh-CN" dirty="0">
                <a:solidFill>
                  <a:srgbClr val="000066"/>
                </a:solidFill>
                <a:latin typeface="黑体" pitchFamily="2" charset="-122"/>
                <a:ea typeface="黑体" pitchFamily="2" charset="-122"/>
              </a:rPr>
              <a:t>MOV</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IN/OUT</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ADD</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ADC</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SUB</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SUBB</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CMP</a:t>
            </a:r>
            <a:r>
              <a:rPr lang="zh-CN" altLang="en-US">
                <a:solidFill>
                  <a:srgbClr val="000066"/>
                </a:solidFill>
                <a:latin typeface="黑体" pitchFamily="2" charset="-122"/>
                <a:ea typeface="黑体" pitchFamily="2" charset="-122"/>
              </a:rPr>
              <a:t>、</a:t>
            </a:r>
          </a:p>
          <a:p>
            <a:pPr eaLnBrk="0" hangingPunct="0">
              <a:lnSpc>
                <a:spcPct val="100000"/>
              </a:lnSpc>
              <a:spcBef>
                <a:spcPct val="0"/>
              </a:spcBef>
            </a:pPr>
            <a:r>
              <a:rPr lang="zh-CN" altLang="en-US">
                <a:solidFill>
                  <a:srgbClr val="000066"/>
                </a:solidFill>
                <a:latin typeface="黑体" pitchFamily="2" charset="-122"/>
                <a:ea typeface="黑体" pitchFamily="2" charset="-122"/>
              </a:rPr>
              <a:t>    </a:t>
            </a:r>
            <a:r>
              <a:rPr lang="en-US" altLang="zh-CN" dirty="0">
                <a:solidFill>
                  <a:srgbClr val="000066"/>
                </a:solidFill>
                <a:latin typeface="黑体" pitchFamily="2" charset="-122"/>
                <a:ea typeface="黑体" pitchFamily="2" charset="-122"/>
              </a:rPr>
              <a:t>AND</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OR</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XOR</a:t>
            </a:r>
            <a:r>
              <a:rPr lang="zh-CN" altLang="en-US">
                <a:solidFill>
                  <a:srgbClr val="000066"/>
                </a:solidFill>
                <a:latin typeface="黑体" pitchFamily="2" charset="-122"/>
                <a:ea typeface="黑体" pitchFamily="2" charset="-122"/>
              </a:rPr>
              <a:t>、</a:t>
            </a:r>
            <a:r>
              <a:rPr lang="en-US" altLang="zh-CN" dirty="0">
                <a:solidFill>
                  <a:srgbClr val="000066"/>
                </a:solidFill>
                <a:latin typeface="黑体" pitchFamily="2" charset="-122"/>
                <a:ea typeface="黑体" pitchFamily="2" charset="-122"/>
              </a:rPr>
              <a:t>TEST</a:t>
            </a:r>
            <a:endParaRPr lang="zh-CN" altLang="en-US">
              <a:solidFill>
                <a:srgbClr val="000066"/>
              </a:solidFill>
              <a:latin typeface="黑体" pitchFamily="2" charset="-122"/>
              <a:ea typeface="黑体" pitchFamily="2" charset="-122"/>
            </a:endParaRPr>
          </a:p>
        </p:txBody>
      </p:sp>
      <p:sp>
        <p:nvSpPr>
          <p:cNvPr id="60421" name="Rectangle 4"/>
          <p:cNvSpPr>
            <a:spLocks noChangeArrowheads="1"/>
          </p:cNvSpPr>
          <p:nvPr/>
        </p:nvSpPr>
        <p:spPr bwMode="auto">
          <a:xfrm>
            <a:off x="647700" y="476250"/>
            <a:ext cx="432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dirty="0">
                <a:solidFill>
                  <a:srgbClr val="CC3300"/>
                </a:solidFill>
                <a:latin typeface="黑体" pitchFamily="2" charset="-122"/>
                <a:ea typeface="黑体" pitchFamily="2" charset="-122"/>
              </a:rPr>
              <a:t>2.</a:t>
            </a:r>
            <a:r>
              <a:rPr lang="zh-CN" altLang="en-US">
                <a:solidFill>
                  <a:srgbClr val="CC3300"/>
                </a:solidFill>
                <a:latin typeface="黑体" pitchFamily="2" charset="-122"/>
                <a:ea typeface="黑体" pitchFamily="2" charset="-122"/>
              </a:rPr>
              <a:t>模型机指令系统及寻址方式 </a:t>
            </a:r>
          </a:p>
        </p:txBody>
      </p:sp>
      <p:graphicFrame>
        <p:nvGraphicFramePr>
          <p:cNvPr id="196775" name="Group 167"/>
          <p:cNvGraphicFramePr>
            <a:graphicFrameLocks noGrp="1"/>
          </p:cNvGraphicFramePr>
          <p:nvPr/>
        </p:nvGraphicFramePr>
        <p:xfrm>
          <a:off x="2051050" y="2420938"/>
          <a:ext cx="6624638" cy="365188"/>
        </p:xfrm>
        <a:graphic>
          <a:graphicData uri="http://schemas.openxmlformats.org/drawingml/2006/table">
            <a:tbl>
              <a:tblPr/>
              <a:tblGrid>
                <a:gridCol w="1873250"/>
                <a:gridCol w="914400"/>
                <a:gridCol w="554038"/>
                <a:gridCol w="468312"/>
                <a:gridCol w="468313"/>
                <a:gridCol w="469900"/>
                <a:gridCol w="469900"/>
                <a:gridCol w="466725"/>
                <a:gridCol w="469900"/>
                <a:gridCol w="469900"/>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OP</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不用</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S/D</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0</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446" name="Rectangle 205"/>
          <p:cNvSpPr>
            <a:spLocks noChangeArrowheads="1"/>
          </p:cNvSpPr>
          <p:nvPr/>
        </p:nvSpPr>
        <p:spPr bwMode="auto">
          <a:xfrm>
            <a:off x="2051050" y="2406650"/>
            <a:ext cx="6624638" cy="365125"/>
          </a:xfrm>
          <a:prstGeom prst="rect">
            <a:avLst/>
          </a:prstGeom>
          <a:noFill/>
          <a:ln w="2857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黑体" pitchFamily="2" charset="-122"/>
              <a:ea typeface="黑体" pitchFamily="2" charset="-122"/>
            </a:endParaRPr>
          </a:p>
        </p:txBody>
      </p:sp>
      <p:sp>
        <p:nvSpPr>
          <p:cNvPr id="60447" name="Text Box 209"/>
          <p:cNvSpPr txBox="1">
            <a:spLocks noChangeArrowheads="1"/>
          </p:cNvSpPr>
          <p:nvPr/>
        </p:nvSpPr>
        <p:spPr bwMode="auto">
          <a:xfrm>
            <a:off x="525463" y="2273300"/>
            <a:ext cx="14319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单字指令：</a:t>
            </a:r>
          </a:p>
        </p:txBody>
      </p:sp>
      <p:sp>
        <p:nvSpPr>
          <p:cNvPr id="60448" name="Text Box 210"/>
          <p:cNvSpPr txBox="1">
            <a:spLocks noChangeArrowheads="1"/>
          </p:cNvSpPr>
          <p:nvPr/>
        </p:nvSpPr>
        <p:spPr bwMode="auto">
          <a:xfrm>
            <a:off x="2003425" y="2022475"/>
            <a:ext cx="6492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r>
              <a:rPr lang="zh-CN" altLang="en-US" sz="1800">
                <a:latin typeface="黑体" pitchFamily="2" charset="-122"/>
                <a:ea typeface="黑体" pitchFamily="2" charset="-122"/>
              </a:rPr>
              <a:t> </a:t>
            </a:r>
            <a:r>
              <a:rPr lang="en-US" altLang="zh-CN" sz="1800" dirty="0">
                <a:latin typeface="黑体" pitchFamily="2" charset="-122"/>
                <a:ea typeface="黑体" pitchFamily="2" charset="-122"/>
              </a:rPr>
              <a:t>15       10 9  8  7  6  5  4  3  2  1  0 </a:t>
            </a:r>
          </a:p>
        </p:txBody>
      </p:sp>
      <p:sp>
        <p:nvSpPr>
          <p:cNvPr id="60449" name="Text Box 211"/>
          <p:cNvSpPr txBox="1">
            <a:spLocks noChangeArrowheads="1"/>
          </p:cNvSpPr>
          <p:nvPr/>
        </p:nvSpPr>
        <p:spPr bwMode="auto">
          <a:xfrm>
            <a:off x="525463" y="3503613"/>
            <a:ext cx="14319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双字指令：</a:t>
            </a:r>
          </a:p>
        </p:txBody>
      </p:sp>
      <p:sp>
        <p:nvSpPr>
          <p:cNvPr id="60450" name="Rectangle 212"/>
          <p:cNvSpPr>
            <a:spLocks noChangeArrowheads="1"/>
          </p:cNvSpPr>
          <p:nvPr/>
        </p:nvSpPr>
        <p:spPr bwMode="auto">
          <a:xfrm>
            <a:off x="2646363" y="4354513"/>
            <a:ext cx="184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latin typeface="黑体" pitchFamily="2" charset="-122"/>
              <a:ea typeface="黑体" pitchFamily="2" charset="-122"/>
            </a:endParaRPr>
          </a:p>
        </p:txBody>
      </p:sp>
      <p:graphicFrame>
        <p:nvGraphicFramePr>
          <p:cNvPr id="196804" name="Group 196"/>
          <p:cNvGraphicFramePr>
            <a:graphicFrameLocks noGrp="1"/>
          </p:cNvGraphicFramePr>
          <p:nvPr/>
        </p:nvGraphicFramePr>
        <p:xfrm>
          <a:off x="2060575" y="3505200"/>
          <a:ext cx="6661150" cy="731838"/>
        </p:xfrm>
        <a:graphic>
          <a:graphicData uri="http://schemas.openxmlformats.org/drawingml/2006/table">
            <a:tbl>
              <a:tblPr/>
              <a:tblGrid>
                <a:gridCol w="1884363"/>
                <a:gridCol w="917575"/>
                <a:gridCol w="558800"/>
                <a:gridCol w="469900"/>
                <a:gridCol w="473075"/>
                <a:gridCol w="471487"/>
                <a:gridCol w="471488"/>
                <a:gridCol w="469900"/>
                <a:gridCol w="471487"/>
                <a:gridCol w="473075"/>
              </a:tblGrid>
              <a:tr h="36563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OP</a:t>
                      </a:r>
                    </a:p>
                  </a:txBody>
                  <a:tcPr marT="45657" marB="45657"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不用</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S/D</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204">
                <a:tc gridSpan="10">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imm </a:t>
                      </a:r>
                      <a:r>
                        <a:rPr kumimoji="0" lang="zh-CN" altLang="en-US"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或 </a:t>
                      </a: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disp </a:t>
                      </a:r>
                      <a:r>
                        <a:rPr kumimoji="0" lang="zh-CN" altLang="en-US"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或 </a:t>
                      </a: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addr</a:t>
                      </a: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60477" name="Rectangle 204"/>
          <p:cNvSpPr>
            <a:spLocks noChangeArrowheads="1"/>
          </p:cNvSpPr>
          <p:nvPr/>
        </p:nvSpPr>
        <p:spPr bwMode="auto">
          <a:xfrm>
            <a:off x="2062163" y="3519488"/>
            <a:ext cx="6659562" cy="717550"/>
          </a:xfrm>
          <a:prstGeom prst="rect">
            <a:avLst/>
          </a:prstGeom>
          <a:noFill/>
          <a:ln w="2857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60478" name="Text Box 208"/>
          <p:cNvSpPr txBox="1">
            <a:spLocks noChangeArrowheads="1"/>
          </p:cNvSpPr>
          <p:nvPr/>
        </p:nvSpPr>
        <p:spPr bwMode="auto">
          <a:xfrm>
            <a:off x="2049463" y="3108325"/>
            <a:ext cx="64928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r>
              <a:rPr lang="zh-CN" altLang="en-US" sz="1800">
                <a:latin typeface="黑体" pitchFamily="2" charset="-122"/>
                <a:ea typeface="黑体" pitchFamily="2" charset="-122"/>
              </a:rPr>
              <a:t> </a:t>
            </a:r>
            <a:r>
              <a:rPr lang="en-US" altLang="zh-CN" sz="1800" dirty="0">
                <a:latin typeface="黑体" pitchFamily="2" charset="-122"/>
                <a:ea typeface="黑体" pitchFamily="2" charset="-122"/>
              </a:rPr>
              <a:t>15       10 9  8  7  6  5  4  3  2  1  0 </a:t>
            </a: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1371600" y="4041775"/>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0"/>
              </a:spcBef>
            </a:pPr>
            <a:r>
              <a:rPr lang="zh-CN" altLang="en-US" dirty="0">
                <a:latin typeface="黑体" pitchFamily="2" charset="-122"/>
                <a:ea typeface="黑体" pitchFamily="2" charset="-122"/>
              </a:rPr>
              <a:t>如：</a:t>
            </a:r>
            <a:r>
              <a:rPr lang="en-US" altLang="zh-CN" dirty="0">
                <a:latin typeface="黑体" pitchFamily="2" charset="-122"/>
                <a:ea typeface="黑体" pitchFamily="2" charset="-122"/>
              </a:rPr>
              <a:t>PUSH/POP</a:t>
            </a:r>
            <a:r>
              <a:rPr lang="zh-CN" altLang="en-US" dirty="0">
                <a:latin typeface="黑体" pitchFamily="2" charset="-122"/>
                <a:ea typeface="黑体" pitchFamily="2" charset="-122"/>
              </a:rPr>
              <a:t>、</a:t>
            </a:r>
            <a:r>
              <a:rPr lang="en-US" altLang="zh-CN" dirty="0">
                <a:latin typeface="黑体" pitchFamily="2" charset="-122"/>
                <a:ea typeface="黑体" pitchFamily="2" charset="-122"/>
              </a:rPr>
              <a:t>INC/DEC</a:t>
            </a:r>
            <a:r>
              <a:rPr lang="zh-CN" altLang="en-US" dirty="0">
                <a:latin typeface="黑体" pitchFamily="2" charset="-122"/>
                <a:ea typeface="黑体" pitchFamily="2" charset="-122"/>
              </a:rPr>
              <a:t>、</a:t>
            </a:r>
            <a:r>
              <a:rPr lang="en-US" altLang="zh-CN" dirty="0">
                <a:latin typeface="黑体" pitchFamily="2" charset="-122"/>
                <a:ea typeface="黑体" pitchFamily="2" charset="-122"/>
              </a:rPr>
              <a:t>NEG</a:t>
            </a:r>
            <a:r>
              <a:rPr lang="zh-CN" altLang="en-US" dirty="0">
                <a:latin typeface="黑体" pitchFamily="2" charset="-122"/>
                <a:ea typeface="黑体" pitchFamily="2" charset="-122"/>
              </a:rPr>
              <a:t>、</a:t>
            </a:r>
            <a:r>
              <a:rPr lang="en-US" altLang="zh-CN" dirty="0">
                <a:latin typeface="黑体" pitchFamily="2" charset="-122"/>
                <a:ea typeface="黑体" pitchFamily="2" charset="-122"/>
              </a:rPr>
              <a:t>NOT</a:t>
            </a:r>
            <a:r>
              <a:rPr lang="zh-CN" altLang="en-US" dirty="0">
                <a:latin typeface="黑体" pitchFamily="2" charset="-122"/>
                <a:ea typeface="黑体" pitchFamily="2" charset="-122"/>
              </a:rPr>
              <a:t>、</a:t>
            </a:r>
          </a:p>
          <a:p>
            <a:pPr>
              <a:lnSpc>
                <a:spcPct val="100000"/>
              </a:lnSpc>
              <a:spcBef>
                <a:spcPct val="0"/>
              </a:spcBef>
            </a:pPr>
            <a:r>
              <a:rPr lang="en-US" altLang="zh-CN" dirty="0">
                <a:latin typeface="黑体" pitchFamily="2" charset="-122"/>
                <a:ea typeface="黑体" pitchFamily="2" charset="-122"/>
              </a:rPr>
              <a:t>    MUL</a:t>
            </a:r>
            <a:r>
              <a:rPr lang="zh-CN" altLang="en-US" dirty="0">
                <a:latin typeface="黑体" pitchFamily="2" charset="-122"/>
                <a:ea typeface="黑体" pitchFamily="2" charset="-122"/>
              </a:rPr>
              <a:t>、</a:t>
            </a:r>
            <a:r>
              <a:rPr lang="en-US" altLang="zh-CN" dirty="0">
                <a:latin typeface="黑体" pitchFamily="2" charset="-122"/>
                <a:ea typeface="黑体" pitchFamily="2" charset="-122"/>
              </a:rPr>
              <a:t>IMUL</a:t>
            </a:r>
            <a:r>
              <a:rPr lang="zh-CN" altLang="en-US" dirty="0">
                <a:latin typeface="黑体" pitchFamily="2" charset="-122"/>
                <a:ea typeface="黑体" pitchFamily="2" charset="-122"/>
              </a:rPr>
              <a:t>（带符号乘法指令）、</a:t>
            </a:r>
            <a:r>
              <a:rPr lang="en-US" altLang="zh-CN" dirty="0">
                <a:latin typeface="黑体" pitchFamily="2" charset="-122"/>
                <a:ea typeface="黑体" pitchFamily="2" charset="-122"/>
              </a:rPr>
              <a:t>DIV</a:t>
            </a:r>
            <a:r>
              <a:rPr lang="zh-CN" altLang="en-US" dirty="0">
                <a:latin typeface="黑体" pitchFamily="2" charset="-122"/>
                <a:ea typeface="黑体" pitchFamily="2" charset="-122"/>
              </a:rPr>
              <a:t>、</a:t>
            </a:r>
            <a:r>
              <a:rPr lang="en-US" altLang="zh-CN" dirty="0">
                <a:latin typeface="黑体" pitchFamily="2" charset="-122"/>
                <a:ea typeface="黑体" pitchFamily="2" charset="-122"/>
              </a:rPr>
              <a:t>IDIV</a:t>
            </a:r>
            <a:r>
              <a:rPr lang="zh-CN" altLang="en-US" dirty="0">
                <a:latin typeface="黑体" pitchFamily="2" charset="-122"/>
                <a:ea typeface="黑体" pitchFamily="2" charset="-122"/>
              </a:rPr>
              <a:t>、</a:t>
            </a:r>
          </a:p>
          <a:p>
            <a:pPr>
              <a:lnSpc>
                <a:spcPct val="100000"/>
              </a:lnSpc>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SHL(SAL)</a:t>
            </a:r>
            <a:r>
              <a:rPr lang="zh-CN" altLang="en-US" dirty="0">
                <a:latin typeface="黑体" pitchFamily="2" charset="-122"/>
                <a:ea typeface="黑体" pitchFamily="2" charset="-122"/>
              </a:rPr>
              <a:t>、</a:t>
            </a:r>
            <a:r>
              <a:rPr lang="en-US" altLang="zh-CN" dirty="0">
                <a:latin typeface="黑体" pitchFamily="2" charset="-122"/>
                <a:ea typeface="黑体" pitchFamily="2" charset="-122"/>
              </a:rPr>
              <a:t>SHR(SAR)</a:t>
            </a:r>
            <a:r>
              <a:rPr lang="zh-CN" altLang="en-US" dirty="0">
                <a:latin typeface="黑体" pitchFamily="2" charset="-122"/>
                <a:ea typeface="黑体" pitchFamily="2" charset="-122"/>
              </a:rPr>
              <a:t>、</a:t>
            </a:r>
            <a:r>
              <a:rPr lang="en-US" altLang="zh-CN" dirty="0">
                <a:latin typeface="黑体" pitchFamily="2" charset="-122"/>
                <a:ea typeface="黑体" pitchFamily="2" charset="-122"/>
              </a:rPr>
              <a:t>ROL/ROR</a:t>
            </a:r>
            <a:r>
              <a:rPr lang="zh-CN" altLang="en-US" dirty="0">
                <a:latin typeface="黑体" pitchFamily="2" charset="-122"/>
                <a:ea typeface="黑体" pitchFamily="2" charset="-122"/>
              </a:rPr>
              <a:t>、</a:t>
            </a:r>
            <a:r>
              <a:rPr lang="en-US" altLang="zh-CN" dirty="0">
                <a:latin typeface="黑体" pitchFamily="2" charset="-122"/>
                <a:ea typeface="黑体" pitchFamily="2" charset="-122"/>
              </a:rPr>
              <a:t>RCL/RCR</a:t>
            </a:r>
            <a:r>
              <a:rPr lang="zh-CN" altLang="en-US" dirty="0">
                <a:latin typeface="黑体" pitchFamily="2" charset="-122"/>
                <a:ea typeface="黑体" pitchFamily="2" charset="-122"/>
              </a:rPr>
              <a:t>；</a:t>
            </a:r>
          </a:p>
        </p:txBody>
      </p:sp>
      <p:sp>
        <p:nvSpPr>
          <p:cNvPr id="61443" name="Rectangle 4"/>
          <p:cNvSpPr>
            <a:spLocks noChangeArrowheads="1"/>
          </p:cNvSpPr>
          <p:nvPr/>
        </p:nvSpPr>
        <p:spPr bwMode="auto">
          <a:xfrm>
            <a:off x="747713" y="765175"/>
            <a:ext cx="414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latin typeface="黑体" pitchFamily="2" charset="-122"/>
                <a:ea typeface="黑体" pitchFamily="2" charset="-122"/>
              </a:rPr>
              <a:t>②</a:t>
            </a:r>
            <a:r>
              <a:rPr lang="zh-CN" altLang="en-US">
                <a:latin typeface="黑体" pitchFamily="2" charset="-122"/>
                <a:ea typeface="黑体" pitchFamily="2" charset="-122"/>
              </a:rPr>
              <a:t>单操作数指令</a:t>
            </a:r>
          </a:p>
        </p:txBody>
      </p:sp>
      <p:graphicFrame>
        <p:nvGraphicFramePr>
          <p:cNvPr id="197702" name="Group 70"/>
          <p:cNvGraphicFramePr>
            <a:graphicFrameLocks noGrp="1"/>
          </p:cNvGraphicFramePr>
          <p:nvPr/>
        </p:nvGraphicFramePr>
        <p:xfrm>
          <a:off x="2028825" y="1746250"/>
          <a:ext cx="6624638" cy="365188"/>
        </p:xfrm>
        <a:graphic>
          <a:graphicData uri="http://schemas.openxmlformats.org/drawingml/2006/table">
            <a:tbl>
              <a:tblPr/>
              <a:tblGrid>
                <a:gridCol w="1873250"/>
                <a:gridCol w="2874963"/>
                <a:gridCol w="469900"/>
                <a:gridCol w="466725"/>
                <a:gridCol w="469900"/>
                <a:gridCol w="469900"/>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0 0 0 0 0 0</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OP</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0</a:t>
                      </a: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434" marB="45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97700" name="Group 68"/>
          <p:cNvGraphicFramePr>
            <a:graphicFrameLocks noGrp="1"/>
          </p:cNvGraphicFramePr>
          <p:nvPr/>
        </p:nvGraphicFramePr>
        <p:xfrm>
          <a:off x="2052638" y="2905125"/>
          <a:ext cx="6661150" cy="731838"/>
        </p:xfrm>
        <a:graphic>
          <a:graphicData uri="http://schemas.openxmlformats.org/drawingml/2006/table">
            <a:tbl>
              <a:tblPr/>
              <a:tblGrid>
                <a:gridCol w="1884362"/>
                <a:gridCol w="2890838"/>
                <a:gridCol w="471487"/>
                <a:gridCol w="469900"/>
                <a:gridCol w="471488"/>
                <a:gridCol w="473075"/>
              </a:tblGrid>
              <a:tr h="36563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0 0 0 0 0 0</a:t>
                      </a:r>
                    </a:p>
                  </a:txBody>
                  <a:tcPr marT="45657" marB="45657"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rPr>
                        <a:t>OP</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204">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imm </a:t>
                      </a:r>
                      <a:r>
                        <a:rPr kumimoji="0" lang="zh-CN" altLang="en-US"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或 </a:t>
                      </a: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disp </a:t>
                      </a:r>
                      <a:r>
                        <a:rPr kumimoji="0" lang="zh-CN" altLang="en-US"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或 </a:t>
                      </a: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addr</a:t>
                      </a: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61478" name="Rectangle 56"/>
          <p:cNvSpPr>
            <a:spLocks noChangeArrowheads="1"/>
          </p:cNvSpPr>
          <p:nvPr/>
        </p:nvSpPr>
        <p:spPr bwMode="auto">
          <a:xfrm>
            <a:off x="2054225" y="2905125"/>
            <a:ext cx="6659563" cy="719138"/>
          </a:xfrm>
          <a:prstGeom prst="rect">
            <a:avLst/>
          </a:prstGeom>
          <a:noFill/>
          <a:ln w="2857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61479" name="Rectangle 57"/>
          <p:cNvSpPr>
            <a:spLocks noChangeArrowheads="1"/>
          </p:cNvSpPr>
          <p:nvPr/>
        </p:nvSpPr>
        <p:spPr bwMode="auto">
          <a:xfrm>
            <a:off x="2028825" y="1746250"/>
            <a:ext cx="6624638" cy="360363"/>
          </a:xfrm>
          <a:prstGeom prst="rect">
            <a:avLst/>
          </a:prstGeom>
          <a:noFill/>
          <a:ln w="2857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61480" name="Text Box 60"/>
          <p:cNvSpPr txBox="1">
            <a:spLocks noChangeArrowheads="1"/>
          </p:cNvSpPr>
          <p:nvPr/>
        </p:nvSpPr>
        <p:spPr bwMode="auto">
          <a:xfrm>
            <a:off x="1984375" y="1303338"/>
            <a:ext cx="64928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r>
              <a:rPr lang="zh-CN" altLang="en-US" sz="1800">
                <a:latin typeface="黑体" pitchFamily="2" charset="-122"/>
                <a:ea typeface="黑体" pitchFamily="2" charset="-122"/>
              </a:rPr>
              <a:t> </a:t>
            </a:r>
            <a:r>
              <a:rPr lang="en-US" altLang="zh-CN" sz="1800" dirty="0">
                <a:latin typeface="黑体" pitchFamily="2" charset="-122"/>
                <a:ea typeface="黑体" pitchFamily="2" charset="-122"/>
              </a:rPr>
              <a:t>15       10 9               4  3  2  1  0 </a:t>
            </a:r>
          </a:p>
        </p:txBody>
      </p:sp>
      <p:sp>
        <p:nvSpPr>
          <p:cNvPr id="61481" name="Text Box 61"/>
          <p:cNvSpPr txBox="1">
            <a:spLocks noChangeArrowheads="1"/>
          </p:cNvSpPr>
          <p:nvPr/>
        </p:nvSpPr>
        <p:spPr bwMode="auto">
          <a:xfrm>
            <a:off x="525463" y="1612900"/>
            <a:ext cx="14319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单字指令：</a:t>
            </a:r>
          </a:p>
        </p:txBody>
      </p:sp>
      <p:sp>
        <p:nvSpPr>
          <p:cNvPr id="61482" name="Text Box 62"/>
          <p:cNvSpPr txBox="1">
            <a:spLocks noChangeArrowheads="1"/>
          </p:cNvSpPr>
          <p:nvPr/>
        </p:nvSpPr>
        <p:spPr bwMode="auto">
          <a:xfrm>
            <a:off x="1984375" y="2462213"/>
            <a:ext cx="6492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r>
              <a:rPr lang="zh-CN" altLang="en-US" sz="1800">
                <a:latin typeface="黑体" pitchFamily="2" charset="-122"/>
                <a:ea typeface="黑体" pitchFamily="2" charset="-122"/>
              </a:rPr>
              <a:t> </a:t>
            </a:r>
            <a:r>
              <a:rPr lang="en-US" altLang="zh-CN" sz="1800" dirty="0">
                <a:latin typeface="黑体" pitchFamily="2" charset="-122"/>
                <a:ea typeface="黑体" pitchFamily="2" charset="-122"/>
              </a:rPr>
              <a:t>15       10 9               4  3  2  1  0 </a:t>
            </a:r>
          </a:p>
        </p:txBody>
      </p:sp>
      <p:sp>
        <p:nvSpPr>
          <p:cNvPr id="61483" name="Text Box 63"/>
          <p:cNvSpPr txBox="1">
            <a:spLocks noChangeArrowheads="1"/>
          </p:cNvSpPr>
          <p:nvPr/>
        </p:nvSpPr>
        <p:spPr bwMode="auto">
          <a:xfrm>
            <a:off x="525463" y="2884488"/>
            <a:ext cx="14319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双字指令：</a:t>
            </a:r>
          </a:p>
        </p:txBody>
      </p:sp>
      <p:sp>
        <p:nvSpPr>
          <p:cNvPr id="61484" name="Rectangle 64"/>
          <p:cNvSpPr>
            <a:spLocks noChangeArrowheads="1"/>
          </p:cNvSpPr>
          <p:nvPr/>
        </p:nvSpPr>
        <p:spPr bwMode="auto">
          <a:xfrm>
            <a:off x="2646363" y="3462338"/>
            <a:ext cx="184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sp>
        <p:nvSpPr>
          <p:cNvPr id="8195" name="Text Box 7"/>
          <p:cNvSpPr txBox="1">
            <a:spLocks noChangeArrowheads="1"/>
          </p:cNvSpPr>
          <p:nvPr/>
        </p:nvSpPr>
        <p:spPr bwMode="auto">
          <a:xfrm>
            <a:off x="971550" y="1016000"/>
            <a:ext cx="752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zh-CN" altLang="en-US">
                <a:latin typeface="黑体" pitchFamily="2" charset="-122"/>
                <a:ea typeface="黑体" pitchFamily="2" charset="-122"/>
              </a:rPr>
              <a:t>计算机执行程序的过程，即逐条执行指令的过程。</a:t>
            </a:r>
          </a:p>
        </p:txBody>
      </p:sp>
      <p:grpSp>
        <p:nvGrpSpPr>
          <p:cNvPr id="8196" name="Group 29"/>
          <p:cNvGrpSpPr>
            <a:grpSpLocks/>
          </p:cNvGrpSpPr>
          <p:nvPr/>
        </p:nvGrpSpPr>
        <p:grpSpPr bwMode="auto">
          <a:xfrm>
            <a:off x="1258888" y="1881188"/>
            <a:ext cx="4679950" cy="3168650"/>
            <a:chOff x="793" y="1185"/>
            <a:chExt cx="2948" cy="1996"/>
          </a:xfrm>
        </p:grpSpPr>
        <p:sp>
          <p:nvSpPr>
            <p:cNvPr id="8198" name="Text Box 9"/>
            <p:cNvSpPr txBox="1">
              <a:spLocks noChangeArrowheads="1"/>
            </p:cNvSpPr>
            <p:nvPr/>
          </p:nvSpPr>
          <p:spPr bwMode="auto">
            <a:xfrm>
              <a:off x="1067" y="1403"/>
              <a:ext cx="997" cy="327"/>
            </a:xfrm>
            <a:prstGeom prst="rect">
              <a:avLst/>
            </a:prstGeom>
            <a:solidFill>
              <a:srgbClr val="FFFFFF"/>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a:latin typeface="黑体" pitchFamily="2" charset="-122"/>
                  <a:ea typeface="黑体" pitchFamily="2" charset="-122"/>
                </a:rPr>
                <a:t>取指令</a:t>
              </a:r>
            </a:p>
          </p:txBody>
        </p:sp>
        <p:sp>
          <p:nvSpPr>
            <p:cNvPr id="8199" name="Text Box 10"/>
            <p:cNvSpPr txBox="1">
              <a:spLocks noChangeArrowheads="1"/>
            </p:cNvSpPr>
            <p:nvPr/>
          </p:nvSpPr>
          <p:spPr bwMode="auto">
            <a:xfrm>
              <a:off x="1067" y="2014"/>
              <a:ext cx="997" cy="327"/>
            </a:xfrm>
            <a:prstGeom prst="rect">
              <a:avLst/>
            </a:prstGeom>
            <a:solidFill>
              <a:srgbClr val="FFFFFF"/>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a:latin typeface="黑体" pitchFamily="2" charset="-122"/>
                  <a:ea typeface="黑体" pitchFamily="2" charset="-122"/>
                </a:rPr>
                <a:t>取操作数</a:t>
              </a:r>
            </a:p>
          </p:txBody>
        </p:sp>
        <p:sp>
          <p:nvSpPr>
            <p:cNvPr id="8200" name="Text Box 11"/>
            <p:cNvSpPr txBox="1">
              <a:spLocks noChangeArrowheads="1"/>
            </p:cNvSpPr>
            <p:nvPr/>
          </p:nvSpPr>
          <p:spPr bwMode="auto">
            <a:xfrm>
              <a:off x="1067" y="2636"/>
              <a:ext cx="997" cy="327"/>
            </a:xfrm>
            <a:prstGeom prst="rect">
              <a:avLst/>
            </a:prstGeom>
            <a:solidFill>
              <a:srgbClr val="FFFFFF"/>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a:latin typeface="黑体" pitchFamily="2" charset="-122"/>
                  <a:ea typeface="黑体" pitchFamily="2" charset="-122"/>
                </a:rPr>
                <a:t>执行指令</a:t>
              </a:r>
            </a:p>
          </p:txBody>
        </p:sp>
        <p:sp>
          <p:nvSpPr>
            <p:cNvPr id="8201" name="Line 12"/>
            <p:cNvSpPr>
              <a:spLocks noChangeShapeType="1"/>
            </p:cNvSpPr>
            <p:nvPr/>
          </p:nvSpPr>
          <p:spPr bwMode="auto">
            <a:xfrm>
              <a:off x="1556" y="1730"/>
              <a:ext cx="0" cy="284"/>
            </a:xfrm>
            <a:prstGeom prst="line">
              <a:avLst/>
            </a:prstGeom>
            <a:noFill/>
            <a:ln w="19050">
              <a:solidFill>
                <a:srgbClr val="00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2" name="Line 13"/>
            <p:cNvSpPr>
              <a:spLocks noChangeShapeType="1"/>
            </p:cNvSpPr>
            <p:nvPr/>
          </p:nvSpPr>
          <p:spPr bwMode="auto">
            <a:xfrm>
              <a:off x="1545" y="2341"/>
              <a:ext cx="0" cy="283"/>
            </a:xfrm>
            <a:prstGeom prst="line">
              <a:avLst/>
            </a:prstGeom>
            <a:noFill/>
            <a:ln w="19050">
              <a:solidFill>
                <a:srgbClr val="00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3" name="Freeform 14"/>
            <p:cNvSpPr>
              <a:spLocks/>
            </p:cNvSpPr>
            <p:nvPr/>
          </p:nvSpPr>
          <p:spPr bwMode="auto">
            <a:xfrm>
              <a:off x="935" y="1730"/>
              <a:ext cx="447" cy="894"/>
            </a:xfrm>
            <a:custGeom>
              <a:avLst/>
              <a:gdLst>
                <a:gd name="T0" fmla="*/ 1 w 660"/>
                <a:gd name="T1" fmla="*/ 0 h 1230"/>
                <a:gd name="T2" fmla="*/ 1 w 660"/>
                <a:gd name="T3" fmla="*/ 1 h 1230"/>
                <a:gd name="T4" fmla="*/ 0 w 660"/>
                <a:gd name="T5" fmla="*/ 1 h 1230"/>
                <a:gd name="T6" fmla="*/ 0 w 660"/>
                <a:gd name="T7" fmla="*/ 7 h 1230"/>
                <a:gd name="T8" fmla="*/ 1 w 660"/>
                <a:gd name="T9" fmla="*/ 7 h 1230"/>
                <a:gd name="T10" fmla="*/ 1 w 660"/>
                <a:gd name="T11" fmla="*/ 8 h 1230"/>
                <a:gd name="T12" fmla="*/ 0 60000 65536"/>
                <a:gd name="T13" fmla="*/ 0 60000 65536"/>
                <a:gd name="T14" fmla="*/ 0 60000 65536"/>
                <a:gd name="T15" fmla="*/ 0 60000 65536"/>
                <a:gd name="T16" fmla="*/ 0 60000 65536"/>
                <a:gd name="T17" fmla="*/ 0 60000 65536"/>
                <a:gd name="T18" fmla="*/ 0 w 660"/>
                <a:gd name="T19" fmla="*/ 0 h 1230"/>
                <a:gd name="T20" fmla="*/ 660 w 660"/>
                <a:gd name="T21" fmla="*/ 1230 h 1230"/>
              </a:gdLst>
              <a:ahLst/>
              <a:cxnLst>
                <a:cxn ang="T12">
                  <a:pos x="T0" y="T1"/>
                </a:cxn>
                <a:cxn ang="T13">
                  <a:pos x="T2" y="T3"/>
                </a:cxn>
                <a:cxn ang="T14">
                  <a:pos x="T4" y="T5"/>
                </a:cxn>
                <a:cxn ang="T15">
                  <a:pos x="T6" y="T7"/>
                </a:cxn>
                <a:cxn ang="T16">
                  <a:pos x="T8" y="T9"/>
                </a:cxn>
                <a:cxn ang="T17">
                  <a:pos x="T10" y="T11"/>
                </a:cxn>
              </a:cxnLst>
              <a:rect l="T18" t="T19" r="T20" b="T21"/>
              <a:pathLst>
                <a:path w="660" h="1230">
                  <a:moveTo>
                    <a:pt x="660" y="0"/>
                  </a:moveTo>
                  <a:lnTo>
                    <a:pt x="660" y="165"/>
                  </a:lnTo>
                  <a:lnTo>
                    <a:pt x="0" y="165"/>
                  </a:lnTo>
                  <a:lnTo>
                    <a:pt x="0" y="1005"/>
                  </a:lnTo>
                  <a:lnTo>
                    <a:pt x="660" y="1005"/>
                  </a:lnTo>
                  <a:lnTo>
                    <a:pt x="660" y="1230"/>
                  </a:lnTo>
                </a:path>
              </a:pathLst>
            </a:custGeom>
            <a:noFill/>
            <a:ln w="19050" cap="flat" cmpd="sng">
              <a:solidFill>
                <a:srgbClr val="00008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4" name="Line 15"/>
            <p:cNvSpPr>
              <a:spLocks noChangeShapeType="1"/>
            </p:cNvSpPr>
            <p:nvPr/>
          </p:nvSpPr>
          <p:spPr bwMode="auto">
            <a:xfrm>
              <a:off x="1557" y="2963"/>
              <a:ext cx="0" cy="218"/>
            </a:xfrm>
            <a:prstGeom prst="line">
              <a:avLst/>
            </a:prstGeom>
            <a:noFill/>
            <a:ln w="19050">
              <a:solidFill>
                <a:srgbClr val="00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16"/>
            <p:cNvSpPr>
              <a:spLocks noChangeShapeType="1"/>
            </p:cNvSpPr>
            <p:nvPr/>
          </p:nvSpPr>
          <p:spPr bwMode="auto">
            <a:xfrm>
              <a:off x="1557" y="1185"/>
              <a:ext cx="0" cy="218"/>
            </a:xfrm>
            <a:prstGeom prst="line">
              <a:avLst/>
            </a:prstGeom>
            <a:noFill/>
            <a:ln w="1905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6" name="Freeform 17"/>
            <p:cNvSpPr>
              <a:spLocks/>
            </p:cNvSpPr>
            <p:nvPr/>
          </p:nvSpPr>
          <p:spPr bwMode="auto">
            <a:xfrm>
              <a:off x="793" y="1195"/>
              <a:ext cx="752" cy="1976"/>
            </a:xfrm>
            <a:custGeom>
              <a:avLst/>
              <a:gdLst>
                <a:gd name="T0" fmla="*/ 1 w 1185"/>
                <a:gd name="T1" fmla="*/ 0 h 2670"/>
                <a:gd name="T2" fmla="*/ 0 w 1185"/>
                <a:gd name="T3" fmla="*/ 0 h 2670"/>
                <a:gd name="T4" fmla="*/ 0 w 1185"/>
                <a:gd name="T5" fmla="*/ 22 h 2670"/>
                <a:gd name="T6" fmla="*/ 1 w 1185"/>
                <a:gd name="T7" fmla="*/ 22 h 2670"/>
                <a:gd name="T8" fmla="*/ 0 60000 65536"/>
                <a:gd name="T9" fmla="*/ 0 60000 65536"/>
                <a:gd name="T10" fmla="*/ 0 60000 65536"/>
                <a:gd name="T11" fmla="*/ 0 60000 65536"/>
                <a:gd name="T12" fmla="*/ 0 w 1185"/>
                <a:gd name="T13" fmla="*/ 0 h 2670"/>
                <a:gd name="T14" fmla="*/ 1185 w 1185"/>
                <a:gd name="T15" fmla="*/ 2670 h 2670"/>
              </a:gdLst>
              <a:ahLst/>
              <a:cxnLst>
                <a:cxn ang="T8">
                  <a:pos x="T0" y="T1"/>
                </a:cxn>
                <a:cxn ang="T9">
                  <a:pos x="T2" y="T3"/>
                </a:cxn>
                <a:cxn ang="T10">
                  <a:pos x="T4" y="T5"/>
                </a:cxn>
                <a:cxn ang="T11">
                  <a:pos x="T6" y="T7"/>
                </a:cxn>
              </a:cxnLst>
              <a:rect l="T12" t="T13" r="T14" b="T15"/>
              <a:pathLst>
                <a:path w="1185" h="2670">
                  <a:moveTo>
                    <a:pt x="1185" y="0"/>
                  </a:moveTo>
                  <a:lnTo>
                    <a:pt x="0" y="0"/>
                  </a:lnTo>
                  <a:lnTo>
                    <a:pt x="0" y="2670"/>
                  </a:lnTo>
                  <a:lnTo>
                    <a:pt x="1185" y="2670"/>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 name="Line 18"/>
            <p:cNvSpPr>
              <a:spLocks noChangeShapeType="1"/>
            </p:cNvSpPr>
            <p:nvPr/>
          </p:nvSpPr>
          <p:spPr bwMode="auto">
            <a:xfrm flipH="1" flipV="1">
              <a:off x="1647" y="1806"/>
              <a:ext cx="1017" cy="230"/>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8" name="Line 19"/>
            <p:cNvSpPr>
              <a:spLocks noChangeShapeType="1"/>
            </p:cNvSpPr>
            <p:nvPr/>
          </p:nvSpPr>
          <p:spPr bwMode="auto">
            <a:xfrm flipH="1">
              <a:off x="2104" y="2155"/>
              <a:ext cx="560" cy="56"/>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9" name="Line 20"/>
            <p:cNvSpPr>
              <a:spLocks noChangeShapeType="1"/>
            </p:cNvSpPr>
            <p:nvPr/>
          </p:nvSpPr>
          <p:spPr bwMode="auto">
            <a:xfrm flipH="1">
              <a:off x="1667" y="2265"/>
              <a:ext cx="1026" cy="261"/>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10" name="Text Box 21"/>
            <p:cNvSpPr txBox="1">
              <a:spLocks noChangeArrowheads="1"/>
            </p:cNvSpPr>
            <p:nvPr/>
          </p:nvSpPr>
          <p:spPr bwMode="auto">
            <a:xfrm>
              <a:off x="2673" y="1927"/>
              <a:ext cx="1068" cy="545"/>
            </a:xfrm>
            <a:prstGeom prst="rect">
              <a:avLst/>
            </a:prstGeom>
            <a:solidFill>
              <a:srgbClr val="FFFFFF"/>
            </a:solidFill>
            <a:ln w="28575">
              <a:solidFill>
                <a:srgbClr val="00800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a:solidFill>
                    <a:srgbClr val="006600"/>
                  </a:solidFill>
                  <a:latin typeface="黑体" pitchFamily="2" charset="-122"/>
                  <a:ea typeface="黑体" pitchFamily="2" charset="-122"/>
                </a:rPr>
                <a:t>可插入</a:t>
              </a:r>
            </a:p>
            <a:p>
              <a:pPr algn="ctr">
                <a:lnSpc>
                  <a:spcPct val="100000"/>
                </a:lnSpc>
                <a:spcBef>
                  <a:spcPct val="0"/>
                </a:spcBef>
              </a:pPr>
              <a:r>
                <a:rPr kumimoji="1" lang="en-US" altLang="zh-CN" dirty="0">
                  <a:solidFill>
                    <a:srgbClr val="006600"/>
                  </a:solidFill>
                  <a:latin typeface="黑体" pitchFamily="2" charset="-122"/>
                  <a:ea typeface="黑体" pitchFamily="2" charset="-122"/>
                </a:rPr>
                <a:t>DMA</a:t>
              </a:r>
              <a:r>
                <a:rPr kumimoji="1" lang="zh-CN" altLang="en-US">
                  <a:solidFill>
                    <a:srgbClr val="006600"/>
                  </a:solidFill>
                  <a:latin typeface="黑体" pitchFamily="2" charset="-122"/>
                  <a:ea typeface="黑体" pitchFamily="2" charset="-122"/>
                </a:rPr>
                <a:t>周期</a:t>
              </a:r>
            </a:p>
          </p:txBody>
        </p:sp>
        <p:sp>
          <p:nvSpPr>
            <p:cNvPr id="8211" name="Freeform 22"/>
            <p:cNvSpPr>
              <a:spLocks/>
            </p:cNvSpPr>
            <p:nvPr/>
          </p:nvSpPr>
          <p:spPr bwMode="auto">
            <a:xfrm>
              <a:off x="1718" y="2417"/>
              <a:ext cx="925" cy="612"/>
            </a:xfrm>
            <a:custGeom>
              <a:avLst/>
              <a:gdLst>
                <a:gd name="T0" fmla="*/ 2 w 1410"/>
                <a:gd name="T1" fmla="*/ 0 h 795"/>
                <a:gd name="T2" fmla="*/ 1 w 1410"/>
                <a:gd name="T3" fmla="*/ 12 h 795"/>
                <a:gd name="T4" fmla="*/ 0 w 1410"/>
                <a:gd name="T5" fmla="*/ 13 h 795"/>
                <a:gd name="T6" fmla="*/ 0 60000 65536"/>
                <a:gd name="T7" fmla="*/ 0 60000 65536"/>
                <a:gd name="T8" fmla="*/ 0 60000 65536"/>
                <a:gd name="T9" fmla="*/ 0 w 1410"/>
                <a:gd name="T10" fmla="*/ 0 h 795"/>
                <a:gd name="T11" fmla="*/ 1410 w 1410"/>
                <a:gd name="T12" fmla="*/ 795 h 795"/>
              </a:gdLst>
              <a:ahLst/>
              <a:cxnLst>
                <a:cxn ang="T6">
                  <a:pos x="T0" y="T1"/>
                </a:cxn>
                <a:cxn ang="T7">
                  <a:pos x="T2" y="T3"/>
                </a:cxn>
                <a:cxn ang="T8">
                  <a:pos x="T4" y="T5"/>
                </a:cxn>
              </a:cxnLst>
              <a:rect l="T9" t="T10" r="T11" b="T12"/>
              <a:pathLst>
                <a:path w="1410" h="795">
                  <a:moveTo>
                    <a:pt x="1410" y="0"/>
                  </a:moveTo>
                  <a:lnTo>
                    <a:pt x="720" y="750"/>
                  </a:lnTo>
                  <a:lnTo>
                    <a:pt x="0" y="795"/>
                  </a:lnTo>
                </a:path>
              </a:pathLst>
            </a:custGeom>
            <a:noFill/>
            <a:ln w="19050" cap="flat" cmpd="sng">
              <a:solidFill>
                <a:srgbClr val="006600"/>
              </a:solidFill>
              <a:prstDash val="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2" name="Text Box 23"/>
            <p:cNvSpPr txBox="1">
              <a:spLocks noChangeArrowheads="1"/>
            </p:cNvSpPr>
            <p:nvPr/>
          </p:nvSpPr>
          <p:spPr bwMode="auto">
            <a:xfrm>
              <a:off x="2673" y="2582"/>
              <a:ext cx="1068" cy="545"/>
            </a:xfrm>
            <a:prstGeom prst="rect">
              <a:avLst/>
            </a:prstGeom>
            <a:solidFill>
              <a:srgbClr val="FFFFFF"/>
            </a:solidFill>
            <a:ln w="28575">
              <a:solidFill>
                <a:srgbClr val="00800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a:solidFill>
                    <a:srgbClr val="006600"/>
                  </a:solidFill>
                  <a:latin typeface="黑体" pitchFamily="2" charset="-122"/>
                  <a:ea typeface="黑体" pitchFamily="2" charset="-122"/>
                </a:rPr>
                <a:t>可插入</a:t>
              </a:r>
            </a:p>
            <a:p>
              <a:pPr algn="ctr">
                <a:lnSpc>
                  <a:spcPct val="100000"/>
                </a:lnSpc>
                <a:spcBef>
                  <a:spcPct val="0"/>
                </a:spcBef>
              </a:pPr>
              <a:r>
                <a:rPr kumimoji="1" lang="zh-CN" altLang="en-US">
                  <a:solidFill>
                    <a:srgbClr val="006600"/>
                  </a:solidFill>
                  <a:latin typeface="黑体" pitchFamily="2" charset="-122"/>
                  <a:ea typeface="黑体" pitchFamily="2" charset="-122"/>
                </a:rPr>
                <a:t>中断周期</a:t>
              </a:r>
            </a:p>
          </p:txBody>
        </p:sp>
        <p:sp>
          <p:nvSpPr>
            <p:cNvPr id="8213" name="Line 24"/>
            <p:cNvSpPr>
              <a:spLocks noChangeShapeType="1"/>
            </p:cNvSpPr>
            <p:nvPr/>
          </p:nvSpPr>
          <p:spPr bwMode="auto">
            <a:xfrm flipH="1">
              <a:off x="1718" y="3083"/>
              <a:ext cx="946" cy="10"/>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8197" name="Text Box 28"/>
          <p:cNvSpPr txBox="1">
            <a:spLocks noChangeArrowheads="1"/>
          </p:cNvSpPr>
          <p:nvPr/>
        </p:nvSpPr>
        <p:spPr bwMode="auto">
          <a:xfrm>
            <a:off x="0" y="296863"/>
            <a:ext cx="3816350" cy="396875"/>
          </a:xfrm>
          <a:prstGeom prst="rect">
            <a:avLst/>
          </a:prstGeom>
          <a:solidFill>
            <a:srgbClr val="C8C8C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zh-CN" altLang="en-US" sz="2000">
                <a:solidFill>
                  <a:srgbClr val="FF0000"/>
                </a:solidFill>
                <a:latin typeface="黑体" pitchFamily="2" charset="-122"/>
                <a:ea typeface="黑体" pitchFamily="2" charset="-122"/>
              </a:rPr>
              <a:t> 回顾：计算机执行程序的过程 </a:t>
            </a:r>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719138" y="765175"/>
            <a:ext cx="208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sz="1000" b="0" dirty="0">
                <a:solidFill>
                  <a:srgbClr val="000066"/>
                </a:solidFill>
                <a:latin typeface="黑体" pitchFamily="2" charset="-122"/>
                <a:ea typeface="黑体" pitchFamily="2" charset="-122"/>
                <a:cs typeface="Times New Roman" pitchFamily="18" charset="0"/>
              </a:rPr>
              <a:t> </a:t>
            </a:r>
            <a:r>
              <a:rPr lang="en-US" altLang="zh-CN" dirty="0">
                <a:solidFill>
                  <a:srgbClr val="000066"/>
                </a:solidFill>
                <a:latin typeface="黑体" pitchFamily="2" charset="-122"/>
                <a:ea typeface="黑体" pitchFamily="2" charset="-122"/>
                <a:cs typeface="Times New Roman" pitchFamily="18" charset="0"/>
              </a:rPr>
              <a:t>③</a:t>
            </a:r>
            <a:r>
              <a:rPr lang="zh-CN" altLang="en-US">
                <a:solidFill>
                  <a:srgbClr val="000066"/>
                </a:solidFill>
                <a:latin typeface="黑体" pitchFamily="2" charset="-122"/>
                <a:ea typeface="黑体" pitchFamily="2" charset="-122"/>
                <a:cs typeface="Times New Roman" pitchFamily="18" charset="0"/>
              </a:rPr>
              <a:t>转移类指令</a:t>
            </a:r>
          </a:p>
        </p:txBody>
      </p:sp>
      <p:sp>
        <p:nvSpPr>
          <p:cNvPr id="62467" name="Rectangle 5"/>
          <p:cNvSpPr>
            <a:spLocks noChangeArrowheads="1"/>
          </p:cNvSpPr>
          <p:nvPr/>
        </p:nvSpPr>
        <p:spPr bwMode="auto">
          <a:xfrm>
            <a:off x="1547813" y="2781300"/>
            <a:ext cx="494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zh-CN" altLang="en-US">
                <a:solidFill>
                  <a:srgbClr val="000066"/>
                </a:solidFill>
                <a:latin typeface="黑体" pitchFamily="2" charset="-122"/>
                <a:ea typeface="黑体" pitchFamily="2" charset="-122"/>
                <a:cs typeface="Times New Roman" pitchFamily="18" charset="0"/>
              </a:rPr>
              <a:t>如：</a:t>
            </a:r>
            <a:r>
              <a:rPr lang="en-US" altLang="zh-CN" dirty="0">
                <a:solidFill>
                  <a:srgbClr val="000066"/>
                </a:solidFill>
                <a:latin typeface="黑体" pitchFamily="2" charset="-122"/>
                <a:ea typeface="黑体" pitchFamily="2" charset="-122"/>
                <a:cs typeface="Times New Roman" pitchFamily="18" charset="0"/>
              </a:rPr>
              <a:t>JMP</a:t>
            </a:r>
            <a:r>
              <a:rPr lang="zh-CN" altLang="en-US">
                <a:solidFill>
                  <a:srgbClr val="000066"/>
                </a:solidFill>
                <a:latin typeface="黑体" pitchFamily="2" charset="-122"/>
                <a:ea typeface="黑体" pitchFamily="2" charset="-122"/>
                <a:cs typeface="Times New Roman" pitchFamily="18" charset="0"/>
              </a:rPr>
              <a:t>、</a:t>
            </a:r>
            <a:r>
              <a:rPr lang="en-US" altLang="zh-CN" dirty="0">
                <a:solidFill>
                  <a:srgbClr val="000066"/>
                </a:solidFill>
                <a:latin typeface="黑体" pitchFamily="2" charset="-122"/>
                <a:ea typeface="黑体" pitchFamily="2" charset="-122"/>
                <a:cs typeface="Times New Roman" pitchFamily="18" charset="0"/>
              </a:rPr>
              <a:t>LOOP</a:t>
            </a:r>
            <a:r>
              <a:rPr lang="zh-CN" altLang="en-US">
                <a:solidFill>
                  <a:srgbClr val="000066"/>
                </a:solidFill>
                <a:latin typeface="黑体" pitchFamily="2" charset="-122"/>
                <a:ea typeface="黑体" pitchFamily="2" charset="-122"/>
                <a:cs typeface="Times New Roman" pitchFamily="18" charset="0"/>
              </a:rPr>
              <a:t>、</a:t>
            </a:r>
            <a:r>
              <a:rPr lang="en-US" altLang="zh-CN" dirty="0">
                <a:solidFill>
                  <a:srgbClr val="000066"/>
                </a:solidFill>
                <a:latin typeface="黑体" pitchFamily="2" charset="-122"/>
                <a:ea typeface="黑体" pitchFamily="2" charset="-122"/>
                <a:cs typeface="Times New Roman" pitchFamily="18" charset="0"/>
              </a:rPr>
              <a:t>JZ/JNZ</a:t>
            </a:r>
            <a:r>
              <a:rPr lang="zh-CN" altLang="en-US">
                <a:solidFill>
                  <a:srgbClr val="000066"/>
                </a:solidFill>
                <a:latin typeface="黑体" pitchFamily="2" charset="-122"/>
                <a:ea typeface="黑体" pitchFamily="2" charset="-122"/>
                <a:cs typeface="Times New Roman" pitchFamily="18" charset="0"/>
              </a:rPr>
              <a:t>、</a:t>
            </a:r>
            <a:r>
              <a:rPr lang="en-US" altLang="zh-CN" dirty="0">
                <a:solidFill>
                  <a:srgbClr val="000066"/>
                </a:solidFill>
                <a:latin typeface="黑体" pitchFamily="2" charset="-122"/>
                <a:ea typeface="黑体" pitchFamily="2" charset="-122"/>
                <a:cs typeface="Times New Roman" pitchFamily="18" charset="0"/>
              </a:rPr>
              <a:t>CALL</a:t>
            </a:r>
            <a:r>
              <a:rPr lang="zh-CN" altLang="en-US">
                <a:solidFill>
                  <a:srgbClr val="000066"/>
                </a:solidFill>
                <a:latin typeface="黑体" pitchFamily="2" charset="-122"/>
                <a:ea typeface="黑体" pitchFamily="2" charset="-122"/>
                <a:cs typeface="Times New Roman" pitchFamily="18" charset="0"/>
              </a:rPr>
              <a:t>等。</a:t>
            </a:r>
          </a:p>
        </p:txBody>
      </p:sp>
      <p:sp>
        <p:nvSpPr>
          <p:cNvPr id="62468" name="Rectangle 7"/>
          <p:cNvSpPr>
            <a:spLocks noChangeArrowheads="1"/>
          </p:cNvSpPr>
          <p:nvPr/>
        </p:nvSpPr>
        <p:spPr bwMode="auto">
          <a:xfrm>
            <a:off x="755650" y="3681413"/>
            <a:ext cx="239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sz="1000" b="0" dirty="0">
                <a:solidFill>
                  <a:srgbClr val="000066"/>
                </a:solidFill>
                <a:latin typeface="黑体" pitchFamily="2" charset="-122"/>
                <a:ea typeface="黑体" pitchFamily="2" charset="-122"/>
                <a:cs typeface="Times New Roman" pitchFamily="18" charset="0"/>
              </a:rPr>
              <a:t> </a:t>
            </a:r>
            <a:r>
              <a:rPr lang="en-US" altLang="zh-CN" dirty="0">
                <a:solidFill>
                  <a:srgbClr val="000066"/>
                </a:solidFill>
                <a:latin typeface="黑体" pitchFamily="2" charset="-122"/>
                <a:ea typeface="黑体" pitchFamily="2" charset="-122"/>
                <a:cs typeface="Times New Roman" pitchFamily="18" charset="0"/>
              </a:rPr>
              <a:t>④</a:t>
            </a:r>
            <a:r>
              <a:rPr lang="zh-CN" altLang="en-US">
                <a:solidFill>
                  <a:srgbClr val="000066"/>
                </a:solidFill>
                <a:latin typeface="黑体" pitchFamily="2" charset="-122"/>
                <a:ea typeface="黑体" pitchFamily="2" charset="-122"/>
                <a:cs typeface="Times New Roman" pitchFamily="18" charset="0"/>
              </a:rPr>
              <a:t>无操作数指令</a:t>
            </a:r>
          </a:p>
        </p:txBody>
      </p:sp>
      <p:sp>
        <p:nvSpPr>
          <p:cNvPr id="62469" name="Rectangle 9"/>
          <p:cNvSpPr>
            <a:spLocks noChangeArrowheads="1"/>
          </p:cNvSpPr>
          <p:nvPr/>
        </p:nvSpPr>
        <p:spPr bwMode="auto">
          <a:xfrm>
            <a:off x="1511300" y="5084763"/>
            <a:ext cx="233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zh-CN" altLang="en-US">
                <a:solidFill>
                  <a:srgbClr val="000066"/>
                </a:solidFill>
                <a:latin typeface="黑体" pitchFamily="2" charset="-122"/>
                <a:ea typeface="黑体" pitchFamily="2" charset="-122"/>
                <a:cs typeface="Times New Roman" pitchFamily="18" charset="0"/>
              </a:rPr>
              <a:t>如：</a:t>
            </a:r>
            <a:r>
              <a:rPr lang="en-US" altLang="zh-CN" dirty="0">
                <a:solidFill>
                  <a:srgbClr val="000066"/>
                </a:solidFill>
                <a:latin typeface="黑体" pitchFamily="2" charset="-122"/>
                <a:ea typeface="黑体" pitchFamily="2" charset="-122"/>
                <a:cs typeface="Times New Roman" pitchFamily="18" charset="0"/>
              </a:rPr>
              <a:t>NOP</a:t>
            </a:r>
            <a:r>
              <a:rPr lang="zh-CN" altLang="en-US">
                <a:solidFill>
                  <a:srgbClr val="000066"/>
                </a:solidFill>
                <a:latin typeface="黑体" pitchFamily="2" charset="-122"/>
                <a:ea typeface="黑体" pitchFamily="2" charset="-122"/>
                <a:cs typeface="Times New Roman" pitchFamily="18" charset="0"/>
              </a:rPr>
              <a:t>、</a:t>
            </a:r>
            <a:r>
              <a:rPr lang="en-US" altLang="zh-CN" dirty="0">
                <a:solidFill>
                  <a:srgbClr val="000066"/>
                </a:solidFill>
                <a:latin typeface="黑体" pitchFamily="2" charset="-122"/>
                <a:ea typeface="黑体" pitchFamily="2" charset="-122"/>
                <a:cs typeface="Times New Roman" pitchFamily="18" charset="0"/>
              </a:rPr>
              <a:t>RET</a:t>
            </a:r>
            <a:r>
              <a:rPr lang="zh-CN" altLang="en-US">
                <a:solidFill>
                  <a:srgbClr val="000066"/>
                </a:solidFill>
                <a:latin typeface="黑体" pitchFamily="2" charset="-122"/>
                <a:ea typeface="黑体" pitchFamily="2" charset="-122"/>
                <a:cs typeface="Times New Roman" pitchFamily="18" charset="0"/>
              </a:rPr>
              <a:t>等</a:t>
            </a:r>
          </a:p>
        </p:txBody>
      </p:sp>
      <p:sp>
        <p:nvSpPr>
          <p:cNvPr id="62470" name="Text Box 29"/>
          <p:cNvSpPr txBox="1">
            <a:spLocks noChangeArrowheads="1"/>
          </p:cNvSpPr>
          <p:nvPr/>
        </p:nvSpPr>
        <p:spPr bwMode="auto">
          <a:xfrm>
            <a:off x="2003425" y="1376363"/>
            <a:ext cx="64928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r>
              <a:rPr lang="zh-CN" altLang="en-US" sz="1800">
                <a:latin typeface="黑体" pitchFamily="2" charset="-122"/>
                <a:ea typeface="黑体" pitchFamily="2" charset="-122"/>
              </a:rPr>
              <a:t> </a:t>
            </a:r>
            <a:r>
              <a:rPr lang="en-US" altLang="zh-CN" sz="1800" dirty="0">
                <a:latin typeface="黑体" pitchFamily="2" charset="-122"/>
                <a:ea typeface="黑体" pitchFamily="2" charset="-122"/>
              </a:rPr>
              <a:t>15       10 9  8  7  6  5  4  3  2  1  0 </a:t>
            </a:r>
          </a:p>
        </p:txBody>
      </p:sp>
      <p:sp>
        <p:nvSpPr>
          <p:cNvPr id="62471" name="Rectangle 33"/>
          <p:cNvSpPr>
            <a:spLocks noChangeArrowheads="1"/>
          </p:cNvSpPr>
          <p:nvPr/>
        </p:nvSpPr>
        <p:spPr bwMode="auto">
          <a:xfrm>
            <a:off x="2646363" y="3968750"/>
            <a:ext cx="184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latin typeface="黑体" pitchFamily="2" charset="-122"/>
              <a:ea typeface="黑体" pitchFamily="2" charset="-122"/>
            </a:endParaRPr>
          </a:p>
        </p:txBody>
      </p:sp>
      <p:sp>
        <p:nvSpPr>
          <p:cNvPr id="62472" name="Rectangle 34"/>
          <p:cNvSpPr>
            <a:spLocks noChangeArrowheads="1"/>
          </p:cNvSpPr>
          <p:nvPr/>
        </p:nvSpPr>
        <p:spPr bwMode="auto">
          <a:xfrm>
            <a:off x="3162300" y="2400300"/>
            <a:ext cx="184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latin typeface="黑体" pitchFamily="2" charset="-122"/>
              <a:ea typeface="黑体" pitchFamily="2" charset="-122"/>
            </a:endParaRPr>
          </a:p>
        </p:txBody>
      </p:sp>
      <p:graphicFrame>
        <p:nvGraphicFramePr>
          <p:cNvPr id="198720" name="Group 64"/>
          <p:cNvGraphicFramePr>
            <a:graphicFrameLocks noGrp="1"/>
          </p:cNvGraphicFramePr>
          <p:nvPr/>
        </p:nvGraphicFramePr>
        <p:xfrm>
          <a:off x="2014538" y="1808163"/>
          <a:ext cx="6661150" cy="731838"/>
        </p:xfrm>
        <a:graphic>
          <a:graphicData uri="http://schemas.openxmlformats.org/drawingml/2006/table">
            <a:tbl>
              <a:tblPr/>
              <a:tblGrid>
                <a:gridCol w="1884362"/>
                <a:gridCol w="528638"/>
                <a:gridCol w="2362200"/>
                <a:gridCol w="471487"/>
                <a:gridCol w="469900"/>
                <a:gridCol w="471488"/>
                <a:gridCol w="473075"/>
              </a:tblGrid>
              <a:tr h="36591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0 0 0 0 0 0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0</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OP</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66"/>
                          </a:solidFill>
                          <a:effectLst/>
                          <a:latin typeface="黑体" pitchFamily="2" charset="-122"/>
                          <a:ea typeface="黑体" pitchFamily="2" charset="-122"/>
                          <a:cs typeface="Times New Roman" pitchFamily="18" charset="0"/>
                        </a:rPr>
                        <a:t>1</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66"/>
                          </a:solidFill>
                          <a:effectLst/>
                          <a:latin typeface="黑体" pitchFamily="2" charset="-122"/>
                          <a:ea typeface="黑体" pitchFamily="2" charset="-122"/>
                        </a:rPr>
                        <a:t>1</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66"/>
                          </a:solidFill>
                          <a:effectLst/>
                          <a:latin typeface="黑体" pitchFamily="2" charset="-122"/>
                          <a:ea typeface="黑体" pitchFamily="2" charset="-122"/>
                        </a:rPr>
                        <a:t>0</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66"/>
                          </a:solidFill>
                          <a:effectLst/>
                          <a:latin typeface="黑体" pitchFamily="2" charset="-122"/>
                          <a:ea typeface="黑体" pitchFamily="2" charset="-122"/>
                        </a:rPr>
                        <a:t>1</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gridSpan="7">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disp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62493" name="Text Box 65"/>
          <p:cNvSpPr txBox="1">
            <a:spLocks noChangeArrowheads="1"/>
          </p:cNvSpPr>
          <p:nvPr/>
        </p:nvSpPr>
        <p:spPr bwMode="auto">
          <a:xfrm>
            <a:off x="1968500" y="4041775"/>
            <a:ext cx="64928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r>
              <a:rPr lang="zh-CN" altLang="en-US" sz="1800">
                <a:latin typeface="黑体" pitchFamily="2" charset="-122"/>
                <a:ea typeface="黑体" pitchFamily="2" charset="-122"/>
              </a:rPr>
              <a:t> </a:t>
            </a:r>
            <a:r>
              <a:rPr lang="en-US" altLang="zh-CN" sz="1800" dirty="0">
                <a:latin typeface="黑体" pitchFamily="2" charset="-122"/>
                <a:ea typeface="黑体" pitchFamily="2" charset="-122"/>
              </a:rPr>
              <a:t>15                          4  3  2  1  0 </a:t>
            </a:r>
          </a:p>
        </p:txBody>
      </p:sp>
      <p:sp>
        <p:nvSpPr>
          <p:cNvPr id="62494" name="Rectangle 66"/>
          <p:cNvSpPr>
            <a:spLocks noChangeArrowheads="1"/>
          </p:cNvSpPr>
          <p:nvPr/>
        </p:nvSpPr>
        <p:spPr bwMode="auto">
          <a:xfrm>
            <a:off x="3127375" y="5065713"/>
            <a:ext cx="184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latin typeface="黑体" pitchFamily="2" charset="-122"/>
              <a:ea typeface="黑体" pitchFamily="2" charset="-122"/>
            </a:endParaRPr>
          </a:p>
        </p:txBody>
      </p:sp>
      <p:graphicFrame>
        <p:nvGraphicFramePr>
          <p:cNvPr id="198759" name="Group 103"/>
          <p:cNvGraphicFramePr>
            <a:graphicFrameLocks noGrp="1"/>
          </p:cNvGraphicFramePr>
          <p:nvPr/>
        </p:nvGraphicFramePr>
        <p:xfrm>
          <a:off x="2016125" y="4473575"/>
          <a:ext cx="6624638" cy="365172"/>
        </p:xfrm>
        <a:graphic>
          <a:graphicData uri="http://schemas.openxmlformats.org/drawingml/2006/table">
            <a:tbl>
              <a:tblPr/>
              <a:tblGrid>
                <a:gridCol w="4716463"/>
                <a:gridCol w="1908175"/>
              </a:tblGrid>
              <a:tr h="365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66"/>
                          </a:solidFill>
                          <a:effectLst/>
                          <a:latin typeface="黑体" pitchFamily="2" charset="-122"/>
                          <a:ea typeface="黑体" pitchFamily="2" charset="-122"/>
                        </a:rPr>
                        <a:t> </a:t>
                      </a:r>
                      <a:r>
                        <a:rPr kumimoji="0" lang="en-US" altLang="zh-CN" sz="1800" b="1" i="0" u="none" strike="noStrike" cap="none" normalizeH="0" baseline="0" dirty="0" smtClean="0">
                          <a:ln>
                            <a:noFill/>
                          </a:ln>
                          <a:solidFill>
                            <a:srgbClr val="000066"/>
                          </a:solidFill>
                          <a:effectLst/>
                          <a:latin typeface="黑体" pitchFamily="2" charset="-122"/>
                          <a:ea typeface="黑体" pitchFamily="2" charset="-122"/>
                        </a:rPr>
                        <a:t>0 0 0 0 0 0 0 0 0 0 0 0 </a:t>
                      </a:r>
                      <a:endParaRPr kumimoji="0" lang="zh-CN" altLang="en-US" sz="1800" b="1" i="0" u="none" strike="noStrike" cap="none" normalizeH="0" baseline="0" dirty="0" smtClean="0">
                        <a:ln>
                          <a:noFill/>
                        </a:ln>
                        <a:solidFill>
                          <a:srgbClr val="000066"/>
                        </a:solidFill>
                        <a:effectLst/>
                        <a:latin typeface="黑体" pitchFamily="2" charset="-122"/>
                        <a:ea typeface="黑体" pitchFamily="2" charset="-122"/>
                      </a:endParaRPr>
                    </a:p>
                  </a:txBody>
                  <a:tcPr marT="45426" marB="454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66"/>
                          </a:solidFill>
                          <a:effectLst/>
                          <a:latin typeface="黑体" pitchFamily="2" charset="-122"/>
                          <a:ea typeface="黑体" pitchFamily="2" charset="-122"/>
                        </a:rPr>
                        <a:t>OP</a:t>
                      </a:r>
                    </a:p>
                  </a:txBody>
                  <a:tcPr marT="45426" marB="454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0"/>
          <p:cNvSpPr txBox="1">
            <a:spLocks noChangeArrowheads="1"/>
          </p:cNvSpPr>
          <p:nvPr/>
        </p:nvSpPr>
        <p:spPr bwMode="auto">
          <a:xfrm>
            <a:off x="719138" y="1089025"/>
            <a:ext cx="81740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0"/>
              </a:spcBef>
            </a:pPr>
            <a:r>
              <a:rPr lang="en-US" altLang="zh-CN" dirty="0">
                <a:latin typeface="黑体" pitchFamily="2" charset="-122"/>
                <a:ea typeface="黑体" pitchFamily="2" charset="-122"/>
              </a:rPr>
              <a:t> (2)</a:t>
            </a:r>
            <a:r>
              <a:rPr lang="zh-CN" altLang="en-US" dirty="0">
                <a:latin typeface="黑体" pitchFamily="2" charset="-122"/>
                <a:ea typeface="黑体" pitchFamily="2" charset="-122"/>
              </a:rPr>
              <a:t>寻址方式及编码</a:t>
            </a:r>
          </a:p>
          <a:p>
            <a:pPr eaLnBrk="1" hangingPunct="1">
              <a:lnSpc>
                <a:spcPct val="120000"/>
              </a:lnSpc>
              <a:spcBef>
                <a:spcPct val="0"/>
              </a:spcBef>
            </a:pPr>
            <a:r>
              <a:rPr lang="zh-CN" altLang="en-US" dirty="0">
                <a:latin typeface="黑体" pitchFamily="2" charset="-122"/>
                <a:ea typeface="黑体" pitchFamily="2" charset="-122"/>
              </a:rPr>
              <a:t>    双操作数指令中，必须有一个操作数来自寄存器（寄存器寻址），用</a:t>
            </a:r>
            <a:r>
              <a:rPr lang="en-US" altLang="zh-CN" dirty="0">
                <a:latin typeface="黑体" pitchFamily="2" charset="-122"/>
                <a:ea typeface="黑体" pitchFamily="2" charset="-122"/>
              </a:rPr>
              <a:t>Ry</a:t>
            </a:r>
            <a:r>
              <a:rPr lang="zh-CN" altLang="en-US" dirty="0">
                <a:latin typeface="黑体" pitchFamily="2" charset="-122"/>
                <a:ea typeface="黑体" pitchFamily="2" charset="-122"/>
              </a:rPr>
              <a:t>表示（</a:t>
            </a:r>
            <a:r>
              <a:rPr lang="en-US" altLang="zh-CN" dirty="0">
                <a:latin typeface="黑体" pitchFamily="2" charset="-122"/>
                <a:ea typeface="黑体" pitchFamily="2" charset="-122"/>
              </a:rPr>
              <a:t>IR6-4)</a:t>
            </a:r>
            <a:r>
              <a:rPr lang="zh-CN" altLang="en-US" dirty="0">
                <a:latin typeface="黑体" pitchFamily="2" charset="-122"/>
                <a:ea typeface="黑体" pitchFamily="2" charset="-122"/>
              </a:rPr>
              <a:t>。</a:t>
            </a:r>
            <a:r>
              <a:rPr lang="en-US" altLang="zh-CN" dirty="0">
                <a:latin typeface="黑体" pitchFamily="2" charset="-122"/>
                <a:ea typeface="黑体" pitchFamily="2" charset="-122"/>
              </a:rPr>
              <a:t>Ry</a:t>
            </a:r>
            <a:r>
              <a:rPr lang="zh-CN" altLang="en-US" dirty="0">
                <a:latin typeface="黑体" pitchFamily="2" charset="-122"/>
                <a:ea typeface="黑体" pitchFamily="2" charset="-122"/>
              </a:rPr>
              <a:t>可以是源操作数也可以是目的操作数，由</a:t>
            </a:r>
            <a:r>
              <a:rPr lang="en-US" altLang="zh-CN" dirty="0">
                <a:latin typeface="黑体" pitchFamily="2" charset="-122"/>
                <a:ea typeface="黑体" pitchFamily="2" charset="-122"/>
              </a:rPr>
              <a:t>IR7</a:t>
            </a:r>
            <a:r>
              <a:rPr lang="zh-CN" altLang="en-US" dirty="0">
                <a:latin typeface="黑体" pitchFamily="2" charset="-122"/>
                <a:ea typeface="黑体" pitchFamily="2" charset="-122"/>
              </a:rPr>
              <a:t>（</a:t>
            </a:r>
            <a:r>
              <a:rPr lang="en-US" altLang="zh-CN" dirty="0">
                <a:latin typeface="黑体" pitchFamily="2" charset="-122"/>
                <a:ea typeface="黑体" pitchFamily="2" charset="-122"/>
              </a:rPr>
              <a:t>S/D</a:t>
            </a:r>
            <a:r>
              <a:rPr lang="zh-CN" altLang="en-US" dirty="0">
                <a:latin typeface="黑体" pitchFamily="2" charset="-122"/>
                <a:ea typeface="黑体" pitchFamily="2" charset="-122"/>
              </a:rPr>
              <a:t>位）指明。</a:t>
            </a:r>
          </a:p>
          <a:p>
            <a:pPr eaLnBrk="1" hangingPunct="1">
              <a:lnSpc>
                <a:spcPct val="120000"/>
              </a:lnSpc>
              <a:spcBef>
                <a:spcPct val="0"/>
              </a:spcBef>
            </a:pPr>
            <a:r>
              <a:rPr lang="zh-CN" altLang="en-US" dirty="0">
                <a:latin typeface="黑体" pitchFamily="2" charset="-122"/>
                <a:ea typeface="黑体" pitchFamily="2" charset="-122"/>
              </a:rPr>
              <a:t>    双操作数的另一个操作数，其寻址方式由</a:t>
            </a:r>
            <a:r>
              <a:rPr lang="en-US" altLang="zh-CN" dirty="0">
                <a:latin typeface="黑体" pitchFamily="2" charset="-122"/>
                <a:ea typeface="黑体" pitchFamily="2" charset="-122"/>
              </a:rPr>
              <a:t>IR3-0</a:t>
            </a:r>
            <a:r>
              <a:rPr lang="zh-CN" altLang="en-US" dirty="0">
                <a:latin typeface="黑体" pitchFamily="2" charset="-122"/>
                <a:ea typeface="黑体" pitchFamily="2" charset="-122"/>
              </a:rPr>
              <a:t>指明</a:t>
            </a:r>
          </a:p>
        </p:txBody>
      </p:sp>
      <p:sp>
        <p:nvSpPr>
          <p:cNvPr id="63491" name="Rectangle 4"/>
          <p:cNvSpPr>
            <a:spLocks noChangeArrowheads="1"/>
          </p:cNvSpPr>
          <p:nvPr/>
        </p:nvSpPr>
        <p:spPr bwMode="auto">
          <a:xfrm>
            <a:off x="647700" y="476250"/>
            <a:ext cx="432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dirty="0">
                <a:solidFill>
                  <a:srgbClr val="CC3300"/>
                </a:solidFill>
                <a:latin typeface="黑体" pitchFamily="2" charset="-122"/>
                <a:ea typeface="黑体" pitchFamily="2" charset="-122"/>
              </a:rPr>
              <a:t>2.</a:t>
            </a:r>
            <a:r>
              <a:rPr lang="zh-CN" altLang="en-US">
                <a:solidFill>
                  <a:srgbClr val="CC3300"/>
                </a:solidFill>
                <a:latin typeface="黑体" pitchFamily="2" charset="-122"/>
                <a:ea typeface="黑体" pitchFamily="2" charset="-122"/>
              </a:rPr>
              <a:t>模型机指令系统及寻址方式 </a:t>
            </a:r>
          </a:p>
        </p:txBody>
      </p:sp>
      <p:sp>
        <p:nvSpPr>
          <p:cNvPr id="63492" name="Line 7"/>
          <p:cNvSpPr>
            <a:spLocks noChangeShapeType="1"/>
          </p:cNvSpPr>
          <p:nvPr/>
        </p:nvSpPr>
        <p:spPr bwMode="auto">
          <a:xfrm>
            <a:off x="3743325" y="2565400"/>
            <a:ext cx="144463"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647700" y="476250"/>
            <a:ext cx="432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dirty="0">
                <a:solidFill>
                  <a:srgbClr val="CC3300"/>
                </a:solidFill>
                <a:latin typeface="黑体" pitchFamily="2" charset="-122"/>
                <a:ea typeface="黑体" pitchFamily="2" charset="-122"/>
              </a:rPr>
              <a:t>2.</a:t>
            </a:r>
            <a:r>
              <a:rPr lang="zh-CN" altLang="en-US">
                <a:solidFill>
                  <a:srgbClr val="CC3300"/>
                </a:solidFill>
                <a:latin typeface="黑体" pitchFamily="2" charset="-122"/>
                <a:ea typeface="黑体" pitchFamily="2" charset="-122"/>
              </a:rPr>
              <a:t>模型机指令系统及寻址方式 </a:t>
            </a:r>
          </a:p>
        </p:txBody>
      </p:sp>
      <p:sp>
        <p:nvSpPr>
          <p:cNvPr id="64515" name="Rectangle 14"/>
          <p:cNvSpPr>
            <a:spLocks noChangeArrowheads="1"/>
          </p:cNvSpPr>
          <p:nvPr/>
        </p:nvSpPr>
        <p:spPr bwMode="auto">
          <a:xfrm>
            <a:off x="3324225" y="1935163"/>
            <a:ext cx="184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latin typeface="黑体" pitchFamily="2" charset="-122"/>
              <a:ea typeface="黑体" pitchFamily="2" charset="-122"/>
            </a:endParaRPr>
          </a:p>
        </p:txBody>
      </p:sp>
      <p:grpSp>
        <p:nvGrpSpPr>
          <p:cNvPr id="64516" name="Group 132"/>
          <p:cNvGrpSpPr>
            <a:grpSpLocks/>
          </p:cNvGrpSpPr>
          <p:nvPr/>
        </p:nvGrpSpPr>
        <p:grpSpPr bwMode="auto">
          <a:xfrm>
            <a:off x="4679950" y="1304925"/>
            <a:ext cx="3851275" cy="4581525"/>
            <a:chOff x="2948" y="822"/>
            <a:chExt cx="2426" cy="2886"/>
          </a:xfrm>
        </p:grpSpPr>
        <p:sp>
          <p:nvSpPr>
            <p:cNvPr id="64534" name="Rectangle 22"/>
            <p:cNvSpPr>
              <a:spLocks noChangeArrowheads="1"/>
            </p:cNvSpPr>
            <p:nvPr/>
          </p:nvSpPr>
          <p:spPr bwMode="auto">
            <a:xfrm>
              <a:off x="3689" y="1187"/>
              <a:ext cx="1685" cy="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AX</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BX</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CX</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DX</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[BP]</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[BX]</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[SI]</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[DI]</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imm      </a:t>
              </a:r>
              <a:r>
                <a:rPr lang="zh-CN" altLang="en-US" sz="1600" dirty="0">
                  <a:latin typeface="黑体" pitchFamily="2" charset="-122"/>
                  <a:ea typeface="黑体" pitchFamily="2" charset="-122"/>
                  <a:cs typeface="Times New Roman" pitchFamily="18" charset="0"/>
                </a:rPr>
                <a:t>立即寻址</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       </a:t>
              </a:r>
              <a:r>
                <a:rPr lang="zh-CN" altLang="en-US" sz="1600" dirty="0">
                  <a:latin typeface="黑体" pitchFamily="2" charset="-122"/>
                  <a:ea typeface="黑体" pitchFamily="2" charset="-122"/>
                  <a:cs typeface="Times New Roman" pitchFamily="18" charset="0"/>
                </a:rPr>
                <a:t>（无定义）</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Addr     </a:t>
              </a:r>
              <a:r>
                <a:rPr lang="zh-CN" altLang="en-US" sz="1600" dirty="0">
                  <a:latin typeface="黑体" pitchFamily="2" charset="-122"/>
                  <a:ea typeface="黑体" pitchFamily="2" charset="-122"/>
                  <a:cs typeface="Times New Roman" pitchFamily="18" charset="0"/>
                </a:rPr>
                <a:t>直接寻址</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[Addr]   </a:t>
              </a:r>
              <a:r>
                <a:rPr lang="zh-CN" altLang="en-US" sz="1600" dirty="0">
                  <a:latin typeface="黑体" pitchFamily="2" charset="-122"/>
                  <a:ea typeface="黑体" pitchFamily="2" charset="-122"/>
                  <a:cs typeface="Times New Roman" pitchFamily="18" charset="0"/>
                </a:rPr>
                <a:t>间接寻址</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[BP+disp]  </a:t>
              </a:r>
              <a:r>
                <a:rPr lang="zh-CN" altLang="en-US" sz="1600" dirty="0">
                  <a:latin typeface="黑体" pitchFamily="2" charset="-122"/>
                  <a:ea typeface="黑体" pitchFamily="2" charset="-122"/>
                  <a:cs typeface="Times New Roman" pitchFamily="18" charset="0"/>
                </a:rPr>
                <a:t>基址寻址</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[PC+disp]  </a:t>
              </a:r>
              <a:r>
                <a:rPr lang="zh-CN" altLang="en-US" sz="1600" dirty="0">
                  <a:latin typeface="黑体" pitchFamily="2" charset="-122"/>
                  <a:ea typeface="黑体" pitchFamily="2" charset="-122"/>
                  <a:cs typeface="Times New Roman" pitchFamily="18" charset="0"/>
                </a:rPr>
                <a:t>相对寻址</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[SI]+Addr  </a:t>
              </a:r>
              <a:r>
                <a:rPr lang="zh-CN" altLang="en-US" sz="1600" dirty="0">
                  <a:latin typeface="黑体" pitchFamily="2" charset="-122"/>
                  <a:ea typeface="黑体" pitchFamily="2" charset="-122"/>
                  <a:cs typeface="Times New Roman" pitchFamily="18" charset="0"/>
                </a:rPr>
                <a:t>源变址寻址</a:t>
              </a:r>
            </a:p>
            <a:p>
              <a:pPr eaLnBrk="0" hangingPunct="0">
                <a:lnSpc>
                  <a:spcPct val="100000"/>
                </a:lnSpc>
                <a:spcBef>
                  <a:spcPct val="0"/>
                </a:spcBef>
              </a:pPr>
              <a:r>
                <a:rPr lang="en-US" altLang="zh-CN" sz="1600" dirty="0">
                  <a:latin typeface="黑体" pitchFamily="2" charset="-122"/>
                  <a:ea typeface="黑体" pitchFamily="2" charset="-122"/>
                  <a:cs typeface="Times New Roman" pitchFamily="18" charset="0"/>
                </a:rPr>
                <a:t>[DI]+Addr  </a:t>
              </a:r>
              <a:r>
                <a:rPr lang="zh-CN" altLang="en-US" sz="1600" dirty="0">
                  <a:latin typeface="黑体" pitchFamily="2" charset="-122"/>
                  <a:ea typeface="黑体" pitchFamily="2" charset="-122"/>
                  <a:cs typeface="Times New Roman" pitchFamily="18" charset="0"/>
                </a:rPr>
                <a:t>目的变址寻址</a:t>
              </a:r>
            </a:p>
          </p:txBody>
        </p:sp>
        <p:sp>
          <p:nvSpPr>
            <p:cNvPr id="64535" name="Rectangle 21"/>
            <p:cNvSpPr>
              <a:spLocks noChangeArrowheads="1"/>
            </p:cNvSpPr>
            <p:nvPr/>
          </p:nvSpPr>
          <p:spPr bwMode="auto">
            <a:xfrm>
              <a:off x="2948" y="1187"/>
              <a:ext cx="741" cy="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0000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0001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0010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0011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0100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0101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0110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0111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1000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1001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1010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1011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1100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1101</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1110</a:t>
              </a:r>
            </a:p>
            <a:p>
              <a:pPr algn="dist"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1111</a:t>
              </a:r>
            </a:p>
          </p:txBody>
        </p:sp>
        <p:sp>
          <p:nvSpPr>
            <p:cNvPr id="64536" name="Rectangle 20"/>
            <p:cNvSpPr>
              <a:spLocks noChangeArrowheads="1"/>
            </p:cNvSpPr>
            <p:nvPr/>
          </p:nvSpPr>
          <p:spPr bwMode="auto">
            <a:xfrm>
              <a:off x="3689" y="822"/>
              <a:ext cx="16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hangingPunct="0">
                <a:lnSpc>
                  <a:spcPct val="100000"/>
                </a:lnSpc>
                <a:spcBef>
                  <a:spcPct val="0"/>
                </a:spcBef>
              </a:pPr>
              <a:r>
                <a:rPr lang="zh-CN" altLang="en-US" sz="1600">
                  <a:latin typeface="Times New Roman" pitchFamily="18" charset="0"/>
                  <a:ea typeface="黑体" pitchFamily="2" charset="-122"/>
                  <a:cs typeface="Times New Roman" pitchFamily="18" charset="0"/>
                </a:rPr>
                <a:t>寻址方式及所用寄存器</a:t>
              </a:r>
            </a:p>
          </p:txBody>
        </p:sp>
        <p:sp>
          <p:nvSpPr>
            <p:cNvPr id="64537" name="Rectangle 19"/>
            <p:cNvSpPr>
              <a:spLocks noChangeArrowheads="1"/>
            </p:cNvSpPr>
            <p:nvPr/>
          </p:nvSpPr>
          <p:spPr bwMode="auto">
            <a:xfrm>
              <a:off x="2948" y="822"/>
              <a:ext cx="7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indent="66675" algn="ctr" eaLnBrk="0" hangingPunct="0">
                <a:lnSpc>
                  <a:spcPct val="100000"/>
                </a:lnSpc>
                <a:spcBef>
                  <a:spcPct val="0"/>
                </a:spcBef>
              </a:pPr>
              <a:r>
                <a:rPr lang="zh-CN" altLang="en-US" sz="1600">
                  <a:latin typeface="Times New Roman" pitchFamily="18" charset="0"/>
                  <a:ea typeface="黑体" pitchFamily="2" charset="-122"/>
                  <a:cs typeface="Times New Roman" pitchFamily="18" charset="0"/>
                </a:rPr>
                <a:t>寻址字段</a:t>
              </a:r>
            </a:p>
            <a:p>
              <a:pPr indent="66675" algn="ctr" eaLnBrk="0" hangingPunct="0">
                <a:lnSpc>
                  <a:spcPct val="100000"/>
                </a:lnSpc>
                <a:spcBef>
                  <a:spcPct val="0"/>
                </a:spcBef>
              </a:pPr>
              <a:r>
                <a:rPr lang="en-US" altLang="zh-CN" sz="1600" dirty="0">
                  <a:latin typeface="Times New Roman" pitchFamily="18" charset="0"/>
                  <a:ea typeface="黑体" pitchFamily="2" charset="-122"/>
                  <a:cs typeface="Times New Roman" pitchFamily="18" charset="0"/>
                </a:rPr>
                <a:t>IR </a:t>
              </a:r>
              <a:r>
                <a:rPr lang="en-US" altLang="zh-CN" sz="1600" baseline="-30000" dirty="0">
                  <a:latin typeface="Times New Roman" pitchFamily="18" charset="0"/>
                  <a:ea typeface="黑体" pitchFamily="2" charset="-122"/>
                  <a:cs typeface="Times New Roman" pitchFamily="18" charset="0"/>
                </a:rPr>
                <a:t>3—0</a:t>
              </a:r>
              <a:endParaRPr lang="en-US" altLang="zh-CN" sz="1600" dirty="0">
                <a:latin typeface="Times New Roman" pitchFamily="18" charset="0"/>
                <a:ea typeface="黑体" pitchFamily="2" charset="-122"/>
                <a:cs typeface="Times New Roman" pitchFamily="18" charset="0"/>
              </a:endParaRPr>
            </a:p>
          </p:txBody>
        </p:sp>
        <p:grpSp>
          <p:nvGrpSpPr>
            <p:cNvPr id="64538" name="Group 131"/>
            <p:cNvGrpSpPr>
              <a:grpSpLocks/>
            </p:cNvGrpSpPr>
            <p:nvPr/>
          </p:nvGrpSpPr>
          <p:grpSpPr bwMode="auto">
            <a:xfrm>
              <a:off x="2948" y="822"/>
              <a:ext cx="2426" cy="2886"/>
              <a:chOff x="2948" y="822"/>
              <a:chExt cx="2426" cy="2886"/>
            </a:xfrm>
          </p:grpSpPr>
          <p:sp>
            <p:nvSpPr>
              <p:cNvPr id="64546" name="Line 23"/>
              <p:cNvSpPr>
                <a:spLocks noChangeShapeType="1"/>
              </p:cNvSpPr>
              <p:nvPr/>
            </p:nvSpPr>
            <p:spPr bwMode="auto">
              <a:xfrm>
                <a:off x="2948" y="822"/>
                <a:ext cx="2426" cy="0"/>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7" name="Line 24"/>
              <p:cNvSpPr>
                <a:spLocks noChangeShapeType="1"/>
              </p:cNvSpPr>
              <p:nvPr/>
            </p:nvSpPr>
            <p:spPr bwMode="auto">
              <a:xfrm>
                <a:off x="2948" y="3708"/>
                <a:ext cx="2426" cy="0"/>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8" name="Line 25"/>
              <p:cNvSpPr>
                <a:spLocks noChangeShapeType="1"/>
              </p:cNvSpPr>
              <p:nvPr/>
            </p:nvSpPr>
            <p:spPr bwMode="auto">
              <a:xfrm>
                <a:off x="2948" y="822"/>
                <a:ext cx="0" cy="2886"/>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9" name="Line 26"/>
              <p:cNvSpPr>
                <a:spLocks noChangeShapeType="1"/>
              </p:cNvSpPr>
              <p:nvPr/>
            </p:nvSpPr>
            <p:spPr bwMode="auto">
              <a:xfrm>
                <a:off x="5374" y="822"/>
                <a:ext cx="0" cy="2886"/>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4539" name="Line 29"/>
            <p:cNvSpPr>
              <a:spLocks noChangeShapeType="1"/>
            </p:cNvSpPr>
            <p:nvPr/>
          </p:nvSpPr>
          <p:spPr bwMode="auto">
            <a:xfrm>
              <a:off x="2948" y="1187"/>
              <a:ext cx="242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0" name="Line 31"/>
            <p:cNvSpPr>
              <a:spLocks noChangeShapeType="1"/>
            </p:cNvSpPr>
            <p:nvPr/>
          </p:nvSpPr>
          <p:spPr bwMode="auto">
            <a:xfrm>
              <a:off x="3689" y="822"/>
              <a:ext cx="0" cy="288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64541" name="Group 6"/>
            <p:cNvGrpSpPr>
              <a:grpSpLocks/>
            </p:cNvGrpSpPr>
            <p:nvPr/>
          </p:nvGrpSpPr>
          <p:grpSpPr bwMode="auto">
            <a:xfrm>
              <a:off x="4082" y="1270"/>
              <a:ext cx="1285" cy="1111"/>
              <a:chOff x="6943" y="6900"/>
              <a:chExt cx="2013" cy="1674"/>
            </a:xfrm>
          </p:grpSpPr>
          <p:sp>
            <p:nvSpPr>
              <p:cNvPr id="64542" name="AutoShape 10"/>
              <p:cNvSpPr>
                <a:spLocks/>
              </p:cNvSpPr>
              <p:nvPr/>
            </p:nvSpPr>
            <p:spPr bwMode="auto">
              <a:xfrm>
                <a:off x="6943" y="6900"/>
                <a:ext cx="126" cy="744"/>
              </a:xfrm>
              <a:prstGeom prst="rightBrace">
                <a:avLst>
                  <a:gd name="adj1" fmla="val 49206"/>
                  <a:gd name="adj2" fmla="val 50000"/>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43" name="AutoShape 9"/>
              <p:cNvSpPr>
                <a:spLocks/>
              </p:cNvSpPr>
              <p:nvPr/>
            </p:nvSpPr>
            <p:spPr bwMode="auto">
              <a:xfrm>
                <a:off x="6943" y="7830"/>
                <a:ext cx="126" cy="744"/>
              </a:xfrm>
              <a:prstGeom prst="rightBrace">
                <a:avLst>
                  <a:gd name="adj1" fmla="val 49206"/>
                  <a:gd name="adj2" fmla="val 50000"/>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44" name="Text Box 8"/>
              <p:cNvSpPr txBox="1">
                <a:spLocks noChangeArrowheads="1"/>
              </p:cNvSpPr>
              <p:nvPr/>
            </p:nvSpPr>
            <p:spPr bwMode="auto">
              <a:xfrm>
                <a:off x="7195" y="7148"/>
                <a:ext cx="17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nSpc>
                    <a:spcPct val="100000"/>
                  </a:lnSpc>
                  <a:spcBef>
                    <a:spcPct val="0"/>
                  </a:spcBef>
                </a:pPr>
                <a:r>
                  <a:rPr lang="zh-CN" altLang="en-US" sz="1600">
                    <a:latin typeface="黑体" pitchFamily="2" charset="-122"/>
                    <a:ea typeface="黑体" pitchFamily="2" charset="-122"/>
                  </a:rPr>
                  <a:t>寄存器寻址</a:t>
                </a:r>
              </a:p>
            </p:txBody>
          </p:sp>
          <p:sp>
            <p:nvSpPr>
              <p:cNvPr id="64545" name="Text Box 7"/>
              <p:cNvSpPr txBox="1">
                <a:spLocks noChangeArrowheads="1"/>
              </p:cNvSpPr>
              <p:nvPr/>
            </p:nvSpPr>
            <p:spPr bwMode="auto">
              <a:xfrm>
                <a:off x="7195" y="8016"/>
                <a:ext cx="17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nSpc>
                    <a:spcPct val="100000"/>
                  </a:lnSpc>
                  <a:spcBef>
                    <a:spcPct val="0"/>
                  </a:spcBef>
                </a:pPr>
                <a:r>
                  <a:rPr lang="zh-CN" altLang="en-US" sz="1600">
                    <a:latin typeface="黑体" pitchFamily="2" charset="-122"/>
                    <a:ea typeface="黑体" pitchFamily="2" charset="-122"/>
                  </a:rPr>
                  <a:t>寄存器间接寻址</a:t>
                </a:r>
              </a:p>
            </p:txBody>
          </p:sp>
        </p:grpSp>
      </p:grpSp>
      <p:grpSp>
        <p:nvGrpSpPr>
          <p:cNvPr id="64517" name="Group 63"/>
          <p:cNvGrpSpPr>
            <a:grpSpLocks/>
          </p:cNvGrpSpPr>
          <p:nvPr/>
        </p:nvGrpSpPr>
        <p:grpSpPr bwMode="auto">
          <a:xfrm>
            <a:off x="684213" y="1376363"/>
            <a:ext cx="3673475" cy="3132137"/>
            <a:chOff x="431" y="867"/>
            <a:chExt cx="2314" cy="1973"/>
          </a:xfrm>
        </p:grpSpPr>
        <p:sp>
          <p:nvSpPr>
            <p:cNvPr id="64519" name="Text Box 47"/>
            <p:cNvSpPr txBox="1">
              <a:spLocks noChangeArrowheads="1"/>
            </p:cNvSpPr>
            <p:nvPr/>
          </p:nvSpPr>
          <p:spPr bwMode="auto">
            <a:xfrm>
              <a:off x="810" y="867"/>
              <a:ext cx="1935" cy="288"/>
            </a:xfrm>
            <a:prstGeom prst="rect">
              <a:avLst/>
            </a:prstGeom>
            <a:noFill/>
            <a:ln w="1905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endParaRPr lang="zh-CN" altLang="en-US" sz="1800">
                <a:latin typeface="黑体" pitchFamily="2" charset="-122"/>
                <a:ea typeface="黑体" pitchFamily="2" charset="-122"/>
              </a:endParaRPr>
            </a:p>
          </p:txBody>
        </p:sp>
        <p:sp>
          <p:nvSpPr>
            <p:cNvPr id="64520" name="Rectangle 48"/>
            <p:cNvSpPr>
              <a:spLocks noChangeArrowheads="1"/>
            </p:cNvSpPr>
            <p:nvPr/>
          </p:nvSpPr>
          <p:spPr bwMode="auto">
            <a:xfrm>
              <a:off x="1052" y="867"/>
              <a:ext cx="242" cy="288"/>
            </a:xfrm>
            <a:prstGeom prst="rect">
              <a:avLst/>
            </a:prstGeom>
            <a:noFill/>
            <a:ln w="1905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21" name="Rectangle 49"/>
            <p:cNvSpPr>
              <a:spLocks noChangeArrowheads="1"/>
            </p:cNvSpPr>
            <p:nvPr/>
          </p:nvSpPr>
          <p:spPr bwMode="auto">
            <a:xfrm>
              <a:off x="1536" y="867"/>
              <a:ext cx="242" cy="288"/>
            </a:xfrm>
            <a:prstGeom prst="rect">
              <a:avLst/>
            </a:prstGeom>
            <a:noFill/>
            <a:ln w="1905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22" name="Rectangle 50"/>
            <p:cNvSpPr>
              <a:spLocks noChangeArrowheads="1"/>
            </p:cNvSpPr>
            <p:nvPr/>
          </p:nvSpPr>
          <p:spPr bwMode="auto">
            <a:xfrm>
              <a:off x="2019" y="867"/>
              <a:ext cx="242" cy="288"/>
            </a:xfrm>
            <a:prstGeom prst="rect">
              <a:avLst/>
            </a:prstGeom>
            <a:noFill/>
            <a:ln w="1905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23" name="Line 51"/>
            <p:cNvSpPr>
              <a:spLocks noChangeShapeType="1"/>
            </p:cNvSpPr>
            <p:nvPr/>
          </p:nvSpPr>
          <p:spPr bwMode="auto">
            <a:xfrm>
              <a:off x="2503" y="867"/>
              <a:ext cx="0" cy="28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4" name="Text Box 52"/>
            <p:cNvSpPr txBox="1">
              <a:spLocks noChangeArrowheads="1"/>
            </p:cNvSpPr>
            <p:nvPr/>
          </p:nvSpPr>
          <p:spPr bwMode="auto">
            <a:xfrm>
              <a:off x="810" y="867"/>
              <a:ext cx="193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dist" eaLnBrk="1" hangingPunct="1">
                <a:spcBef>
                  <a:spcPct val="0"/>
                </a:spcBef>
              </a:pPr>
              <a:r>
                <a:rPr lang="en-US" altLang="zh-CN" sz="1800" dirty="0">
                  <a:latin typeface="黑体" pitchFamily="2" charset="-122"/>
                  <a:ea typeface="黑体" pitchFamily="2" charset="-122"/>
                </a:rPr>
                <a:t>7 6 5 4 3 2 1 0</a:t>
              </a:r>
            </a:p>
          </p:txBody>
        </p:sp>
        <p:sp>
          <p:nvSpPr>
            <p:cNvPr id="64525" name="AutoShape 53"/>
            <p:cNvSpPr>
              <a:spLocks/>
            </p:cNvSpPr>
            <p:nvPr/>
          </p:nvSpPr>
          <p:spPr bwMode="auto">
            <a:xfrm rot="-5400000">
              <a:off x="1320" y="955"/>
              <a:ext cx="164" cy="645"/>
            </a:xfrm>
            <a:prstGeom prst="leftBrace">
              <a:avLst>
                <a:gd name="adj1" fmla="val 32774"/>
                <a:gd name="adj2" fmla="val 50000"/>
              </a:avLst>
            </a:pr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26" name="AutoShape 54"/>
            <p:cNvSpPr>
              <a:spLocks/>
            </p:cNvSpPr>
            <p:nvPr/>
          </p:nvSpPr>
          <p:spPr bwMode="auto">
            <a:xfrm rot="-5400000">
              <a:off x="2287" y="955"/>
              <a:ext cx="164" cy="645"/>
            </a:xfrm>
            <a:prstGeom prst="leftBrace">
              <a:avLst>
                <a:gd name="adj1" fmla="val 32774"/>
                <a:gd name="adj2" fmla="val 50000"/>
              </a:avLst>
            </a:pr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64527" name="Text Box 55"/>
            <p:cNvSpPr txBox="1">
              <a:spLocks noChangeArrowheads="1"/>
            </p:cNvSpPr>
            <p:nvPr/>
          </p:nvSpPr>
          <p:spPr bwMode="auto">
            <a:xfrm>
              <a:off x="1160" y="1360"/>
              <a:ext cx="537" cy="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spcAft>
                  <a:spcPts val="300"/>
                </a:spcAft>
              </a:pPr>
              <a:r>
                <a:rPr lang="zh-CN" altLang="en-US" sz="1800" dirty="0">
                  <a:latin typeface="黑体" pitchFamily="2" charset="-122"/>
                  <a:ea typeface="黑体" pitchFamily="2" charset="-122"/>
                </a:rPr>
                <a:t>  </a:t>
              </a:r>
              <a:r>
                <a:rPr lang="en-US" altLang="zh-CN" sz="1800" dirty="0">
                  <a:latin typeface="黑体" pitchFamily="2" charset="-122"/>
                  <a:ea typeface="黑体" pitchFamily="2" charset="-122"/>
                </a:rPr>
                <a:t>Ry</a:t>
              </a:r>
            </a:p>
            <a:p>
              <a:pPr algn="just" eaLnBrk="1" hangingPunct="1">
                <a:lnSpc>
                  <a:spcPct val="96000"/>
                </a:lnSpc>
                <a:spcBef>
                  <a:spcPct val="0"/>
                </a:spcBef>
              </a:pPr>
              <a:r>
                <a:rPr lang="en-US" altLang="zh-CN" sz="1800" dirty="0">
                  <a:latin typeface="黑体" pitchFamily="2" charset="-122"/>
                  <a:ea typeface="黑体" pitchFamily="2" charset="-122"/>
                </a:rPr>
                <a:t>000 AX</a:t>
              </a:r>
            </a:p>
            <a:p>
              <a:pPr algn="just" eaLnBrk="1" hangingPunct="1">
                <a:lnSpc>
                  <a:spcPct val="96000"/>
                </a:lnSpc>
                <a:spcBef>
                  <a:spcPct val="0"/>
                </a:spcBef>
              </a:pPr>
              <a:r>
                <a:rPr lang="en-US" altLang="zh-CN" sz="1800" dirty="0">
                  <a:latin typeface="黑体" pitchFamily="2" charset="-122"/>
                  <a:ea typeface="黑体" pitchFamily="2" charset="-122"/>
                </a:rPr>
                <a:t>001 BX</a:t>
              </a:r>
            </a:p>
            <a:p>
              <a:pPr algn="just" eaLnBrk="1" hangingPunct="1">
                <a:lnSpc>
                  <a:spcPct val="96000"/>
                </a:lnSpc>
                <a:spcBef>
                  <a:spcPct val="0"/>
                </a:spcBef>
              </a:pPr>
              <a:r>
                <a:rPr lang="en-US" altLang="zh-CN" sz="1800" dirty="0">
                  <a:latin typeface="黑体" pitchFamily="2" charset="-122"/>
                  <a:ea typeface="黑体" pitchFamily="2" charset="-122"/>
                </a:rPr>
                <a:t>010 CX</a:t>
              </a:r>
            </a:p>
            <a:p>
              <a:pPr algn="just" eaLnBrk="1" hangingPunct="1">
                <a:lnSpc>
                  <a:spcPct val="96000"/>
                </a:lnSpc>
                <a:spcBef>
                  <a:spcPct val="0"/>
                </a:spcBef>
              </a:pPr>
              <a:r>
                <a:rPr lang="en-US" altLang="zh-CN" sz="1800" dirty="0">
                  <a:latin typeface="黑体" pitchFamily="2" charset="-122"/>
                  <a:ea typeface="黑体" pitchFamily="2" charset="-122"/>
                </a:rPr>
                <a:t>011 DX</a:t>
              </a:r>
            </a:p>
            <a:p>
              <a:pPr algn="just" eaLnBrk="1" hangingPunct="1">
                <a:lnSpc>
                  <a:spcPct val="96000"/>
                </a:lnSpc>
                <a:spcBef>
                  <a:spcPct val="0"/>
                </a:spcBef>
              </a:pPr>
              <a:r>
                <a:rPr lang="en-US" altLang="zh-CN" sz="1800" dirty="0">
                  <a:latin typeface="黑体" pitchFamily="2" charset="-122"/>
                  <a:ea typeface="黑体" pitchFamily="2" charset="-122"/>
                </a:rPr>
                <a:t>100 BP</a:t>
              </a:r>
            </a:p>
            <a:p>
              <a:pPr algn="just" eaLnBrk="1" hangingPunct="1">
                <a:lnSpc>
                  <a:spcPct val="96000"/>
                </a:lnSpc>
                <a:spcBef>
                  <a:spcPct val="0"/>
                </a:spcBef>
              </a:pPr>
              <a:r>
                <a:rPr lang="en-US" altLang="zh-CN" sz="1800" dirty="0">
                  <a:latin typeface="黑体" pitchFamily="2" charset="-122"/>
                  <a:ea typeface="黑体" pitchFamily="2" charset="-122"/>
                </a:rPr>
                <a:t>101 SP</a:t>
              </a:r>
            </a:p>
            <a:p>
              <a:pPr algn="just" eaLnBrk="1" hangingPunct="1">
                <a:lnSpc>
                  <a:spcPct val="96000"/>
                </a:lnSpc>
                <a:spcBef>
                  <a:spcPct val="0"/>
                </a:spcBef>
              </a:pPr>
              <a:r>
                <a:rPr lang="en-US" altLang="zh-CN" sz="1800" dirty="0">
                  <a:latin typeface="黑体" pitchFamily="2" charset="-122"/>
                  <a:ea typeface="黑体" pitchFamily="2" charset="-122"/>
                </a:rPr>
                <a:t>110 SI</a:t>
              </a:r>
            </a:p>
            <a:p>
              <a:pPr algn="just" eaLnBrk="1" hangingPunct="1">
                <a:lnSpc>
                  <a:spcPct val="96000"/>
                </a:lnSpc>
                <a:spcBef>
                  <a:spcPct val="0"/>
                </a:spcBef>
              </a:pPr>
              <a:r>
                <a:rPr lang="en-US" altLang="zh-CN" sz="1800" dirty="0">
                  <a:latin typeface="黑体" pitchFamily="2" charset="-122"/>
                  <a:ea typeface="黑体" pitchFamily="2" charset="-122"/>
                </a:rPr>
                <a:t>111 DI</a:t>
              </a:r>
            </a:p>
          </p:txBody>
        </p:sp>
        <p:sp>
          <p:nvSpPr>
            <p:cNvPr id="64528" name="Text Box 56"/>
            <p:cNvSpPr txBox="1">
              <a:spLocks noChangeArrowheads="1"/>
            </p:cNvSpPr>
            <p:nvPr/>
          </p:nvSpPr>
          <p:spPr bwMode="auto">
            <a:xfrm>
              <a:off x="2127" y="1360"/>
              <a:ext cx="53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spcAft>
                  <a:spcPts val="300"/>
                </a:spcAft>
              </a:pPr>
              <a:r>
                <a:rPr lang="zh-CN" altLang="en-US" sz="1800">
                  <a:latin typeface="黑体" pitchFamily="2" charset="-122"/>
                  <a:ea typeface="黑体" pitchFamily="2" charset="-122"/>
                </a:rPr>
                <a:t>  </a:t>
              </a:r>
              <a:r>
                <a:rPr lang="en-US" altLang="zh-CN" sz="1800" dirty="0">
                  <a:latin typeface="黑体" pitchFamily="2" charset="-122"/>
                  <a:ea typeface="黑体" pitchFamily="2" charset="-122"/>
                </a:rPr>
                <a:t>Rx</a:t>
              </a:r>
            </a:p>
          </p:txBody>
        </p:sp>
        <p:grpSp>
          <p:nvGrpSpPr>
            <p:cNvPr id="64529" name="Group 57"/>
            <p:cNvGrpSpPr>
              <a:grpSpLocks/>
            </p:cNvGrpSpPr>
            <p:nvPr/>
          </p:nvGrpSpPr>
          <p:grpSpPr bwMode="auto">
            <a:xfrm>
              <a:off x="703" y="1237"/>
              <a:ext cx="403" cy="205"/>
              <a:chOff x="4045" y="7954"/>
              <a:chExt cx="630" cy="310"/>
            </a:xfrm>
          </p:grpSpPr>
          <p:sp>
            <p:nvSpPr>
              <p:cNvPr id="64532" name="Text Box 58"/>
              <p:cNvSpPr txBox="1">
                <a:spLocks noChangeArrowheads="1"/>
              </p:cNvSpPr>
              <p:nvPr/>
            </p:nvSpPr>
            <p:spPr bwMode="auto">
              <a:xfrm>
                <a:off x="4045" y="7954"/>
                <a:ext cx="6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6000"/>
                  </a:lnSpc>
                  <a:spcBef>
                    <a:spcPct val="0"/>
                  </a:spcBef>
                  <a:spcAft>
                    <a:spcPts val="300"/>
                  </a:spcAft>
                </a:pPr>
                <a:r>
                  <a:rPr lang="en-US" altLang="zh-CN" sz="1800" dirty="0">
                    <a:latin typeface="黑体" pitchFamily="2" charset="-122"/>
                    <a:ea typeface="黑体" pitchFamily="2" charset="-122"/>
                  </a:rPr>
                  <a:t>S/D</a:t>
                </a:r>
              </a:p>
            </p:txBody>
          </p:sp>
          <p:sp>
            <p:nvSpPr>
              <p:cNvPr id="64533" name="Line 59"/>
              <p:cNvSpPr>
                <a:spLocks noChangeShapeType="1"/>
              </p:cNvSpPr>
              <p:nvPr/>
            </p:nvSpPr>
            <p:spPr bwMode="auto">
              <a:xfrm>
                <a:off x="4213" y="7954"/>
                <a:ext cx="126"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30" name="Text Box 60"/>
            <p:cNvSpPr txBox="1">
              <a:spLocks noChangeArrowheads="1"/>
            </p:cNvSpPr>
            <p:nvPr/>
          </p:nvSpPr>
          <p:spPr bwMode="auto">
            <a:xfrm>
              <a:off x="1697" y="1155"/>
              <a:ext cx="323" cy="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spcBef>
                  <a:spcPct val="0"/>
                </a:spcBef>
              </a:pPr>
              <a:r>
                <a:rPr lang="zh-CN" altLang="en-US" sz="1800">
                  <a:latin typeface="黑体" pitchFamily="2" charset="-122"/>
                  <a:ea typeface="黑体" pitchFamily="2" charset="-122"/>
                </a:rPr>
                <a:t>← 指令单</a:t>
              </a:r>
              <a:r>
                <a:rPr lang="en-US" altLang="zh-CN" sz="1800" dirty="0">
                  <a:latin typeface="黑体" pitchFamily="2" charset="-122"/>
                  <a:ea typeface="黑体" pitchFamily="2" charset="-122"/>
                </a:rPr>
                <a:t>/</a:t>
              </a:r>
              <a:r>
                <a:rPr lang="zh-CN" altLang="en-US" sz="1800">
                  <a:latin typeface="黑体" pitchFamily="2" charset="-122"/>
                  <a:ea typeface="黑体" pitchFamily="2" charset="-122"/>
                </a:rPr>
                <a:t>双字节指示</a:t>
              </a:r>
            </a:p>
          </p:txBody>
        </p:sp>
        <p:sp>
          <p:nvSpPr>
            <p:cNvPr id="64531" name="Text Box 61"/>
            <p:cNvSpPr txBox="1">
              <a:spLocks noChangeArrowheads="1"/>
            </p:cNvSpPr>
            <p:nvPr/>
          </p:nvSpPr>
          <p:spPr bwMode="auto">
            <a:xfrm>
              <a:off x="431" y="89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6000"/>
                </a:lnSpc>
                <a:spcBef>
                  <a:spcPct val="0"/>
                </a:spcBef>
                <a:spcAft>
                  <a:spcPts val="300"/>
                </a:spcAft>
              </a:pPr>
              <a:r>
                <a:rPr lang="en-US" altLang="zh-CN" sz="1800" dirty="0">
                  <a:latin typeface="黑体" pitchFamily="2" charset="-122"/>
                  <a:ea typeface="黑体" pitchFamily="2" charset="-122"/>
                </a:rPr>
                <a:t>IR</a:t>
              </a:r>
            </a:p>
          </p:txBody>
        </p:sp>
      </p:grpSp>
      <p:sp>
        <p:nvSpPr>
          <p:cNvPr id="185477" name="Text Box 4"/>
          <p:cNvSpPr txBox="1">
            <a:spLocks noChangeArrowheads="1"/>
          </p:cNvSpPr>
          <p:nvPr/>
        </p:nvSpPr>
        <p:spPr bwMode="auto">
          <a:xfrm>
            <a:off x="431800" y="3681413"/>
            <a:ext cx="8497888" cy="2311400"/>
          </a:xfrm>
          <a:prstGeom prst="rect">
            <a:avLst/>
          </a:prstGeom>
          <a:solidFill>
            <a:schemeClr val="bg1"/>
          </a:solidFill>
          <a:ln w="28575" algn="ctr">
            <a:solidFill>
              <a:srgbClr val="000066"/>
            </a:solidFill>
            <a:miter lim="800000"/>
            <a:headEnd/>
            <a:tailEnd/>
          </a:ln>
        </p:spPr>
        <p:txBody>
          <a:bodyPr r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0"/>
              </a:spcBef>
            </a:pPr>
            <a:r>
              <a:rPr lang="en-US" altLang="zh-CN" dirty="0">
                <a:latin typeface="黑体" pitchFamily="2" charset="-122"/>
                <a:ea typeface="黑体" pitchFamily="2" charset="-122"/>
              </a:rPr>
              <a:t> </a:t>
            </a:r>
            <a:r>
              <a:rPr lang="zh-CN" altLang="en-US" dirty="0">
                <a:latin typeface="黑体" pitchFamily="2" charset="-122"/>
                <a:ea typeface="黑体" pitchFamily="2" charset="-122"/>
              </a:rPr>
              <a:t>例</a:t>
            </a:r>
            <a:r>
              <a:rPr lang="en-US" altLang="zh-CN" dirty="0">
                <a:latin typeface="黑体" pitchFamily="2" charset="-122"/>
                <a:ea typeface="黑体" pitchFamily="2" charset="-122"/>
              </a:rPr>
              <a:t>. </a:t>
            </a:r>
            <a:r>
              <a:rPr lang="zh-CN" altLang="en-US" dirty="0">
                <a:latin typeface="黑体" pitchFamily="2" charset="-122"/>
                <a:ea typeface="黑体" pitchFamily="2" charset="-122"/>
              </a:rPr>
              <a:t>传送指令</a:t>
            </a:r>
          </a:p>
          <a:p>
            <a:pPr eaLnBrk="1" hangingPunct="1">
              <a:lnSpc>
                <a:spcPct val="120000"/>
              </a:lnSpc>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MOV </a:t>
            </a:r>
            <a:r>
              <a:rPr lang="en-US" altLang="zh-CN" dirty="0">
                <a:solidFill>
                  <a:srgbClr val="FF0000"/>
                </a:solidFill>
                <a:latin typeface="黑体" pitchFamily="2" charset="-122"/>
                <a:ea typeface="黑体" pitchFamily="2" charset="-122"/>
              </a:rPr>
              <a:t>AX</a:t>
            </a:r>
            <a:r>
              <a:rPr lang="en-US" altLang="zh-CN" dirty="0">
                <a:solidFill>
                  <a:srgbClr val="0000FF"/>
                </a:solidFill>
                <a:latin typeface="黑体" pitchFamily="2" charset="-122"/>
                <a:ea typeface="黑体" pitchFamily="2" charset="-122"/>
              </a:rPr>
              <a:t>,[BX]</a:t>
            </a:r>
            <a:r>
              <a:rPr lang="en-US" altLang="zh-CN" dirty="0">
                <a:latin typeface="黑体" pitchFamily="2" charset="-122"/>
                <a:ea typeface="黑体" pitchFamily="2" charset="-122"/>
              </a:rPr>
              <a:t> </a:t>
            </a:r>
            <a:r>
              <a:rPr lang="zh-CN" altLang="en-US" dirty="0">
                <a:latin typeface="黑体" pitchFamily="2" charset="-122"/>
                <a:ea typeface="黑体" pitchFamily="2" charset="-122"/>
              </a:rPr>
              <a:t>；</a:t>
            </a:r>
            <a:r>
              <a:rPr lang="en-US" altLang="zh-CN" dirty="0">
                <a:latin typeface="黑体" pitchFamily="2" charset="-122"/>
                <a:ea typeface="黑体" pitchFamily="2" charset="-122"/>
              </a:rPr>
              <a:t>Ry</a:t>
            </a:r>
            <a:r>
              <a:rPr lang="zh-CN" altLang="en-US" dirty="0">
                <a:latin typeface="黑体" pitchFamily="2" charset="-122"/>
                <a:ea typeface="黑体" pitchFamily="2" charset="-122"/>
              </a:rPr>
              <a:t>即</a:t>
            </a:r>
            <a:r>
              <a:rPr lang="en-US" altLang="zh-CN" dirty="0">
                <a:latin typeface="黑体" pitchFamily="2" charset="-122"/>
                <a:ea typeface="黑体" pitchFamily="2" charset="-122"/>
              </a:rPr>
              <a:t>AX</a:t>
            </a:r>
            <a:r>
              <a:rPr lang="zh-CN" altLang="en-US" dirty="0">
                <a:latin typeface="黑体" pitchFamily="2" charset="-122"/>
                <a:ea typeface="黑体" pitchFamily="2" charset="-122"/>
              </a:rPr>
              <a:t>，是目的操作数</a:t>
            </a:r>
          </a:p>
          <a:p>
            <a:pPr eaLnBrk="1" hangingPunct="1">
              <a:lnSpc>
                <a:spcPct val="120000"/>
              </a:lnSpc>
              <a:spcBef>
                <a:spcPct val="0"/>
              </a:spcBef>
            </a:pPr>
            <a:r>
              <a:rPr lang="zh-CN" altLang="en-US" dirty="0">
                <a:latin typeface="黑体" pitchFamily="2" charset="-122"/>
                <a:ea typeface="黑体" pitchFamily="2" charset="-122"/>
              </a:rPr>
              <a:t>                 ；源操作数是寄存器间址。  </a:t>
            </a:r>
            <a:r>
              <a:rPr lang="en-US" altLang="zh-CN" dirty="0">
                <a:latin typeface="黑体" pitchFamily="2" charset="-122"/>
                <a:ea typeface="黑体" pitchFamily="2" charset="-122"/>
              </a:rPr>
              <a:t>1 </a:t>
            </a:r>
            <a:r>
              <a:rPr lang="en-US" altLang="zh-CN" dirty="0">
                <a:solidFill>
                  <a:srgbClr val="FF0000"/>
                </a:solidFill>
                <a:latin typeface="黑体" pitchFamily="2" charset="-122"/>
                <a:ea typeface="黑体" pitchFamily="2" charset="-122"/>
              </a:rPr>
              <a:t>000</a:t>
            </a:r>
            <a:r>
              <a:rPr lang="en-US" altLang="zh-CN" dirty="0">
                <a:latin typeface="黑体" pitchFamily="2" charset="-122"/>
                <a:ea typeface="黑体" pitchFamily="2" charset="-122"/>
              </a:rPr>
              <a:t> </a:t>
            </a:r>
            <a:r>
              <a:rPr lang="en-US" altLang="zh-CN" dirty="0">
                <a:solidFill>
                  <a:srgbClr val="0000FF"/>
                </a:solidFill>
                <a:latin typeface="黑体" pitchFamily="2" charset="-122"/>
                <a:ea typeface="黑体" pitchFamily="2" charset="-122"/>
              </a:rPr>
              <a:t>0101</a:t>
            </a:r>
          </a:p>
          <a:p>
            <a:pPr eaLnBrk="1" hangingPunct="1">
              <a:lnSpc>
                <a:spcPct val="120000"/>
              </a:lnSpc>
              <a:spcBef>
                <a:spcPct val="0"/>
              </a:spcBef>
            </a:pPr>
            <a:r>
              <a:rPr lang="en-US" altLang="zh-CN" dirty="0">
                <a:latin typeface="黑体" pitchFamily="2" charset="-122"/>
                <a:ea typeface="黑体" pitchFamily="2" charset="-122"/>
              </a:rPr>
              <a:t>     MOV </a:t>
            </a:r>
            <a:r>
              <a:rPr lang="en-US" altLang="zh-CN" dirty="0">
                <a:solidFill>
                  <a:srgbClr val="0000FF"/>
                </a:solidFill>
                <a:latin typeface="黑体" pitchFamily="2" charset="-122"/>
                <a:ea typeface="黑体" pitchFamily="2" charset="-122"/>
              </a:rPr>
              <a:t>[BX],</a:t>
            </a:r>
            <a:r>
              <a:rPr lang="en-US" altLang="zh-CN" dirty="0">
                <a:solidFill>
                  <a:srgbClr val="FF0000"/>
                </a:solidFill>
                <a:latin typeface="黑体" pitchFamily="2" charset="-122"/>
                <a:ea typeface="黑体" pitchFamily="2" charset="-122"/>
              </a:rPr>
              <a:t>AX</a:t>
            </a:r>
            <a:r>
              <a:rPr lang="en-US" altLang="zh-CN" dirty="0">
                <a:latin typeface="黑体" pitchFamily="2" charset="-122"/>
                <a:ea typeface="黑体" pitchFamily="2" charset="-122"/>
              </a:rPr>
              <a:t> </a:t>
            </a:r>
            <a:r>
              <a:rPr lang="zh-CN" altLang="en-US" dirty="0">
                <a:latin typeface="黑体" pitchFamily="2" charset="-122"/>
                <a:ea typeface="黑体" pitchFamily="2" charset="-122"/>
              </a:rPr>
              <a:t>；</a:t>
            </a:r>
            <a:r>
              <a:rPr lang="en-US" altLang="zh-CN" dirty="0">
                <a:latin typeface="黑体" pitchFamily="2" charset="-122"/>
                <a:ea typeface="黑体" pitchFamily="2" charset="-122"/>
              </a:rPr>
              <a:t>Ry</a:t>
            </a:r>
            <a:r>
              <a:rPr lang="zh-CN" altLang="en-US" dirty="0">
                <a:latin typeface="黑体" pitchFamily="2" charset="-122"/>
                <a:ea typeface="黑体" pitchFamily="2" charset="-122"/>
              </a:rPr>
              <a:t>即</a:t>
            </a:r>
            <a:r>
              <a:rPr lang="en-US" altLang="zh-CN" dirty="0">
                <a:latin typeface="黑体" pitchFamily="2" charset="-122"/>
                <a:ea typeface="黑体" pitchFamily="2" charset="-122"/>
              </a:rPr>
              <a:t>AX</a:t>
            </a:r>
            <a:r>
              <a:rPr lang="zh-CN" altLang="en-US" dirty="0">
                <a:latin typeface="黑体" pitchFamily="2" charset="-122"/>
                <a:ea typeface="黑体" pitchFamily="2" charset="-122"/>
              </a:rPr>
              <a:t>，是源操作数</a:t>
            </a:r>
          </a:p>
          <a:p>
            <a:pPr eaLnBrk="1" hangingPunct="1">
              <a:lnSpc>
                <a:spcPct val="120000"/>
              </a:lnSpc>
              <a:spcBef>
                <a:spcPct val="0"/>
              </a:spcBef>
            </a:pPr>
            <a:r>
              <a:rPr lang="zh-CN" altLang="en-US" dirty="0">
                <a:latin typeface="黑体" pitchFamily="2" charset="-122"/>
                <a:ea typeface="黑体" pitchFamily="2" charset="-122"/>
              </a:rPr>
              <a:t>                 ；目的操作数是寄存器间址。</a:t>
            </a:r>
            <a:r>
              <a:rPr lang="en-US" altLang="zh-CN" dirty="0">
                <a:latin typeface="黑体" pitchFamily="2" charset="-122"/>
                <a:ea typeface="黑体" pitchFamily="2" charset="-122"/>
              </a:rPr>
              <a:t>0 </a:t>
            </a:r>
            <a:r>
              <a:rPr lang="en-US" altLang="zh-CN" dirty="0">
                <a:solidFill>
                  <a:srgbClr val="FF0000"/>
                </a:solidFill>
                <a:latin typeface="黑体" pitchFamily="2" charset="-122"/>
                <a:ea typeface="黑体" pitchFamily="2" charset="-122"/>
              </a:rPr>
              <a:t>000</a:t>
            </a:r>
            <a:r>
              <a:rPr lang="en-US" altLang="zh-CN" dirty="0">
                <a:latin typeface="黑体" pitchFamily="2" charset="-122"/>
                <a:ea typeface="黑体" pitchFamily="2" charset="-122"/>
              </a:rPr>
              <a:t> </a:t>
            </a:r>
            <a:r>
              <a:rPr lang="en-US" altLang="zh-CN" dirty="0">
                <a:solidFill>
                  <a:srgbClr val="0000FF"/>
                </a:solidFill>
                <a:latin typeface="黑体" pitchFamily="2" charset="-122"/>
                <a:ea typeface="黑体" pitchFamily="2" charset="-122"/>
              </a:rPr>
              <a:t>0101</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477"/>
                                        </p:tgtEl>
                                        <p:attrNameLst>
                                          <p:attrName>style.visibility</p:attrName>
                                        </p:attrNameLst>
                                      </p:cBhvr>
                                      <p:to>
                                        <p:strVal val="visible"/>
                                      </p:to>
                                    </p:set>
                                    <p:animEffect transition="in" filter="wipe(up)">
                                      <p:cBhvr>
                                        <p:cTn id="7" dur="500"/>
                                        <p:tgtEl>
                                          <p:spTgt spid="18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7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611188" y="533400"/>
            <a:ext cx="553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6.4.2 </a:t>
            </a:r>
            <a:r>
              <a:rPr lang="zh-CN" altLang="en-US">
                <a:solidFill>
                  <a:srgbClr val="990000"/>
                </a:solidFill>
                <a:latin typeface="黑体" pitchFamily="2" charset="-122"/>
                <a:ea typeface="黑体" pitchFamily="2" charset="-122"/>
              </a:rPr>
              <a:t>模型机时序系统与控制方式</a:t>
            </a:r>
          </a:p>
        </p:txBody>
      </p:sp>
      <p:sp>
        <p:nvSpPr>
          <p:cNvPr id="65539" name="Rectangle 5"/>
          <p:cNvSpPr>
            <a:spLocks noChangeArrowheads="1"/>
          </p:cNvSpPr>
          <p:nvPr/>
        </p:nvSpPr>
        <p:spPr bwMode="auto">
          <a:xfrm>
            <a:off x="611188" y="990600"/>
            <a:ext cx="7162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solidFill>
                  <a:srgbClr val="990000"/>
                </a:solidFill>
                <a:latin typeface="黑体" pitchFamily="2" charset="-122"/>
                <a:ea typeface="黑体" pitchFamily="2" charset="-122"/>
              </a:rPr>
              <a:t>  1.</a:t>
            </a:r>
            <a:r>
              <a:rPr lang="zh-CN" altLang="en-US">
                <a:solidFill>
                  <a:srgbClr val="990000"/>
                </a:solidFill>
                <a:latin typeface="黑体" pitchFamily="2" charset="-122"/>
                <a:ea typeface="黑体" pitchFamily="2" charset="-122"/>
              </a:rPr>
              <a:t>三级时序</a:t>
            </a:r>
            <a:endParaRPr lang="zh-CN" altLang="en-US">
              <a:latin typeface="黑体" pitchFamily="2" charset="-122"/>
              <a:ea typeface="黑体" pitchFamily="2" charset="-122"/>
            </a:endParaRPr>
          </a:p>
        </p:txBody>
      </p:sp>
      <p:sp>
        <p:nvSpPr>
          <p:cNvPr id="65540" name="Text Box 4"/>
          <p:cNvSpPr txBox="1">
            <a:spLocks noChangeArrowheads="1"/>
          </p:cNvSpPr>
          <p:nvPr/>
        </p:nvSpPr>
        <p:spPr bwMode="auto">
          <a:xfrm>
            <a:off x="942975" y="1609725"/>
            <a:ext cx="78962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0000"/>
              </a:spcBef>
            </a:pPr>
            <a:r>
              <a:rPr lang="en-US" altLang="zh-CN" dirty="0">
                <a:latin typeface="黑体" pitchFamily="2" charset="-122"/>
                <a:ea typeface="黑体" pitchFamily="2" charset="-122"/>
              </a:rPr>
              <a:t>(1)</a:t>
            </a:r>
            <a:r>
              <a:rPr lang="zh-CN" altLang="en-US">
                <a:latin typeface="黑体" pitchFamily="2" charset="-122"/>
                <a:ea typeface="黑体" pitchFamily="2" charset="-122"/>
              </a:rPr>
              <a:t>工作周期</a:t>
            </a:r>
          </a:p>
          <a:p>
            <a:pPr eaLnBrk="1" hangingPunct="1">
              <a:lnSpc>
                <a:spcPct val="100000"/>
              </a:lnSpc>
              <a:spcBef>
                <a:spcPct val="20000"/>
              </a:spcBef>
            </a:pPr>
            <a:r>
              <a:rPr lang="zh-CN" altLang="en-US">
                <a:latin typeface="黑体" pitchFamily="2" charset="-122"/>
                <a:ea typeface="黑体" pitchFamily="2" charset="-122"/>
              </a:rPr>
              <a:t>    设有</a:t>
            </a:r>
            <a:r>
              <a:rPr lang="en-US" altLang="zh-CN" dirty="0">
                <a:latin typeface="黑体" pitchFamily="2" charset="-122"/>
                <a:ea typeface="黑体" pitchFamily="2" charset="-122"/>
              </a:rPr>
              <a:t>5</a:t>
            </a:r>
            <a:r>
              <a:rPr lang="zh-CN" altLang="en-US">
                <a:latin typeface="黑体" pitchFamily="2" charset="-122"/>
                <a:ea typeface="黑体" pitchFamily="2" charset="-122"/>
              </a:rPr>
              <a:t>个</a:t>
            </a:r>
            <a:r>
              <a:rPr lang="en-US" altLang="zh-CN" dirty="0">
                <a:latin typeface="黑体" pitchFamily="2" charset="-122"/>
                <a:ea typeface="黑体" pitchFamily="2" charset="-122"/>
              </a:rPr>
              <a:t>CPU</a:t>
            </a:r>
            <a:r>
              <a:rPr lang="zh-CN" altLang="en-US">
                <a:latin typeface="黑体" pitchFamily="2" charset="-122"/>
                <a:ea typeface="黑体" pitchFamily="2" charset="-122"/>
              </a:rPr>
              <a:t>工作周期。</a:t>
            </a:r>
          </a:p>
          <a:p>
            <a:pPr eaLnBrk="1" hangingPunct="1">
              <a:lnSpc>
                <a:spcPct val="100000"/>
              </a:lnSpc>
              <a:spcBef>
                <a:spcPct val="20000"/>
              </a:spcBef>
            </a:pPr>
            <a:r>
              <a:rPr lang="zh-CN" altLang="en-US">
                <a:latin typeface="黑体" pitchFamily="2" charset="-122"/>
                <a:ea typeface="黑体" pitchFamily="2" charset="-122"/>
              </a:rPr>
              <a:t>    其中取指</a:t>
            </a:r>
            <a:r>
              <a:rPr lang="en-US" altLang="zh-CN" dirty="0">
                <a:latin typeface="黑体" pitchFamily="2" charset="-122"/>
                <a:ea typeface="黑体" pitchFamily="2" charset="-122"/>
              </a:rPr>
              <a:t>FIC</a:t>
            </a:r>
            <a:r>
              <a:rPr lang="zh-CN" altLang="en-US">
                <a:latin typeface="黑体" pitchFamily="2" charset="-122"/>
                <a:ea typeface="黑体" pitchFamily="2" charset="-122"/>
              </a:rPr>
              <a:t>、取数</a:t>
            </a:r>
            <a:r>
              <a:rPr lang="en-US" altLang="zh-CN" dirty="0">
                <a:latin typeface="黑体" pitchFamily="2" charset="-122"/>
                <a:ea typeface="黑体" pitchFamily="2" charset="-122"/>
              </a:rPr>
              <a:t>FDC</a:t>
            </a:r>
            <a:r>
              <a:rPr lang="zh-CN" altLang="en-US">
                <a:latin typeface="黑体" pitchFamily="2" charset="-122"/>
                <a:ea typeface="黑体" pitchFamily="2" charset="-122"/>
              </a:rPr>
              <a:t>、执行</a:t>
            </a:r>
            <a:r>
              <a:rPr lang="en-US" altLang="zh-CN" dirty="0">
                <a:latin typeface="黑体" pitchFamily="2" charset="-122"/>
                <a:ea typeface="黑体" pitchFamily="2" charset="-122"/>
              </a:rPr>
              <a:t>EXEC</a:t>
            </a:r>
            <a:r>
              <a:rPr lang="zh-CN" altLang="en-US">
                <a:latin typeface="黑体" pitchFamily="2" charset="-122"/>
                <a:ea typeface="黑体" pitchFamily="2" charset="-122"/>
              </a:rPr>
              <a:t>为基本工作周期</a:t>
            </a:r>
            <a:r>
              <a:rPr lang="en-US" altLang="zh-CN" dirty="0">
                <a:latin typeface="黑体" pitchFamily="2" charset="-122"/>
                <a:ea typeface="黑体" pitchFamily="2" charset="-122"/>
              </a:rPr>
              <a:t>.</a:t>
            </a:r>
          </a:p>
        </p:txBody>
      </p:sp>
      <p:grpSp>
        <p:nvGrpSpPr>
          <p:cNvPr id="65541" name="Group 44"/>
          <p:cNvGrpSpPr>
            <a:grpSpLocks/>
          </p:cNvGrpSpPr>
          <p:nvPr/>
        </p:nvGrpSpPr>
        <p:grpSpPr bwMode="auto">
          <a:xfrm>
            <a:off x="1898651" y="3149600"/>
            <a:ext cx="5800725" cy="2706688"/>
            <a:chOff x="1196" y="1900"/>
            <a:chExt cx="3654" cy="1996"/>
          </a:xfrm>
        </p:grpSpPr>
        <p:sp>
          <p:nvSpPr>
            <p:cNvPr id="65542" name="Text Box 9"/>
            <p:cNvSpPr txBox="1">
              <a:spLocks noChangeArrowheads="1"/>
            </p:cNvSpPr>
            <p:nvPr/>
          </p:nvSpPr>
          <p:spPr bwMode="auto">
            <a:xfrm>
              <a:off x="1517" y="2118"/>
              <a:ext cx="1242" cy="327"/>
            </a:xfrm>
            <a:prstGeom prst="rect">
              <a:avLst/>
            </a:prstGeom>
            <a:solidFill>
              <a:srgbClr val="FFFFFF"/>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2000">
                  <a:latin typeface="黑体" pitchFamily="2" charset="-122"/>
                  <a:ea typeface="黑体" pitchFamily="2" charset="-122"/>
                </a:rPr>
                <a:t>取指周期 </a:t>
              </a:r>
              <a:r>
                <a:rPr kumimoji="1" lang="en-US" altLang="zh-CN" sz="2000" dirty="0">
                  <a:latin typeface="黑体" pitchFamily="2" charset="-122"/>
                  <a:ea typeface="黑体" pitchFamily="2" charset="-122"/>
                </a:rPr>
                <a:t>FIC</a:t>
              </a:r>
            </a:p>
          </p:txBody>
        </p:sp>
        <p:sp>
          <p:nvSpPr>
            <p:cNvPr id="65543" name="Text Box 10"/>
            <p:cNvSpPr txBox="1">
              <a:spLocks noChangeArrowheads="1"/>
            </p:cNvSpPr>
            <p:nvPr/>
          </p:nvSpPr>
          <p:spPr bwMode="auto">
            <a:xfrm>
              <a:off x="1517" y="2729"/>
              <a:ext cx="1242" cy="327"/>
            </a:xfrm>
            <a:prstGeom prst="rect">
              <a:avLst/>
            </a:prstGeom>
            <a:solidFill>
              <a:srgbClr val="FFFFFF"/>
            </a:solid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2000">
                  <a:latin typeface="黑体" pitchFamily="2" charset="-122"/>
                  <a:ea typeface="黑体" pitchFamily="2" charset="-122"/>
                </a:rPr>
                <a:t>取数周期 </a:t>
              </a:r>
              <a:r>
                <a:rPr kumimoji="1" lang="en-US" altLang="zh-CN" sz="2000" dirty="0">
                  <a:latin typeface="黑体" pitchFamily="2" charset="-122"/>
                  <a:ea typeface="黑体" pitchFamily="2" charset="-122"/>
                </a:rPr>
                <a:t>FDC</a:t>
              </a:r>
            </a:p>
          </p:txBody>
        </p:sp>
        <p:sp>
          <p:nvSpPr>
            <p:cNvPr id="65544" name="Text Box 11"/>
            <p:cNvSpPr txBox="1">
              <a:spLocks noChangeArrowheads="1"/>
            </p:cNvSpPr>
            <p:nvPr/>
          </p:nvSpPr>
          <p:spPr bwMode="auto">
            <a:xfrm>
              <a:off x="1517" y="3351"/>
              <a:ext cx="1242" cy="327"/>
            </a:xfrm>
            <a:prstGeom prst="rect">
              <a:avLst/>
            </a:prstGeom>
            <a:solidFill>
              <a:srgbClr val="FFFFFF"/>
            </a:solidFill>
            <a:ln w="28575">
              <a:solidFill>
                <a:srgbClr val="000080"/>
              </a:solidFill>
              <a:miter lim="800000"/>
              <a:headEnd/>
              <a:tailEnd/>
            </a:ln>
          </p:spPr>
          <p:txBody>
            <a:bodyPr lIns="0" r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2000">
                  <a:latin typeface="黑体" pitchFamily="2" charset="-122"/>
                  <a:ea typeface="黑体" pitchFamily="2" charset="-122"/>
                </a:rPr>
                <a:t>执行周期 </a:t>
              </a:r>
              <a:r>
                <a:rPr kumimoji="1" lang="en-US" altLang="zh-CN" sz="2000" dirty="0">
                  <a:latin typeface="黑体" pitchFamily="2" charset="-122"/>
                  <a:ea typeface="黑体" pitchFamily="2" charset="-122"/>
                </a:rPr>
                <a:t>EXEC</a:t>
              </a:r>
            </a:p>
          </p:txBody>
        </p:sp>
        <p:sp>
          <p:nvSpPr>
            <p:cNvPr id="65545" name="Line 12"/>
            <p:cNvSpPr>
              <a:spLocks noChangeShapeType="1"/>
            </p:cNvSpPr>
            <p:nvPr/>
          </p:nvSpPr>
          <p:spPr bwMode="auto">
            <a:xfrm>
              <a:off x="2126" y="2445"/>
              <a:ext cx="0" cy="284"/>
            </a:xfrm>
            <a:prstGeom prst="line">
              <a:avLst/>
            </a:prstGeom>
            <a:noFill/>
            <a:ln w="1905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46" name="Line 13"/>
            <p:cNvSpPr>
              <a:spLocks noChangeShapeType="1"/>
            </p:cNvSpPr>
            <p:nvPr/>
          </p:nvSpPr>
          <p:spPr bwMode="auto">
            <a:xfrm>
              <a:off x="2113" y="3056"/>
              <a:ext cx="0" cy="283"/>
            </a:xfrm>
            <a:prstGeom prst="line">
              <a:avLst/>
            </a:prstGeom>
            <a:noFill/>
            <a:ln w="1905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47" name="Freeform 14"/>
            <p:cNvSpPr>
              <a:spLocks/>
            </p:cNvSpPr>
            <p:nvPr/>
          </p:nvSpPr>
          <p:spPr bwMode="auto">
            <a:xfrm>
              <a:off x="1352" y="2445"/>
              <a:ext cx="558" cy="894"/>
            </a:xfrm>
            <a:custGeom>
              <a:avLst/>
              <a:gdLst>
                <a:gd name="T0" fmla="*/ 45 w 660"/>
                <a:gd name="T1" fmla="*/ 0 h 1230"/>
                <a:gd name="T2" fmla="*/ 45 w 660"/>
                <a:gd name="T3" fmla="*/ 1 h 1230"/>
                <a:gd name="T4" fmla="*/ 0 w 660"/>
                <a:gd name="T5" fmla="*/ 1 h 1230"/>
                <a:gd name="T6" fmla="*/ 0 w 660"/>
                <a:gd name="T7" fmla="*/ 7 h 1230"/>
                <a:gd name="T8" fmla="*/ 45 w 660"/>
                <a:gd name="T9" fmla="*/ 7 h 1230"/>
                <a:gd name="T10" fmla="*/ 45 w 660"/>
                <a:gd name="T11" fmla="*/ 8 h 1230"/>
                <a:gd name="T12" fmla="*/ 0 60000 65536"/>
                <a:gd name="T13" fmla="*/ 0 60000 65536"/>
                <a:gd name="T14" fmla="*/ 0 60000 65536"/>
                <a:gd name="T15" fmla="*/ 0 60000 65536"/>
                <a:gd name="T16" fmla="*/ 0 60000 65536"/>
                <a:gd name="T17" fmla="*/ 0 60000 65536"/>
                <a:gd name="T18" fmla="*/ 0 w 660"/>
                <a:gd name="T19" fmla="*/ 0 h 1230"/>
                <a:gd name="T20" fmla="*/ 660 w 660"/>
                <a:gd name="T21" fmla="*/ 1230 h 1230"/>
              </a:gdLst>
              <a:ahLst/>
              <a:cxnLst>
                <a:cxn ang="T12">
                  <a:pos x="T0" y="T1"/>
                </a:cxn>
                <a:cxn ang="T13">
                  <a:pos x="T2" y="T3"/>
                </a:cxn>
                <a:cxn ang="T14">
                  <a:pos x="T4" y="T5"/>
                </a:cxn>
                <a:cxn ang="T15">
                  <a:pos x="T6" y="T7"/>
                </a:cxn>
                <a:cxn ang="T16">
                  <a:pos x="T8" y="T9"/>
                </a:cxn>
                <a:cxn ang="T17">
                  <a:pos x="T10" y="T11"/>
                </a:cxn>
              </a:cxnLst>
              <a:rect l="T18" t="T19" r="T20" b="T21"/>
              <a:pathLst>
                <a:path w="660" h="1230">
                  <a:moveTo>
                    <a:pt x="660" y="0"/>
                  </a:moveTo>
                  <a:lnTo>
                    <a:pt x="660" y="165"/>
                  </a:lnTo>
                  <a:lnTo>
                    <a:pt x="0" y="165"/>
                  </a:lnTo>
                  <a:lnTo>
                    <a:pt x="0" y="1005"/>
                  </a:lnTo>
                  <a:lnTo>
                    <a:pt x="660" y="1005"/>
                  </a:lnTo>
                  <a:lnTo>
                    <a:pt x="660" y="1230"/>
                  </a:lnTo>
                </a:path>
              </a:pathLst>
            </a:custGeom>
            <a:noFill/>
            <a:ln w="19050" cap="flat" cmpd="sng">
              <a:solidFill>
                <a:srgbClr val="00008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8" name="Line 15"/>
            <p:cNvSpPr>
              <a:spLocks noChangeShapeType="1"/>
            </p:cNvSpPr>
            <p:nvPr/>
          </p:nvSpPr>
          <p:spPr bwMode="auto">
            <a:xfrm>
              <a:off x="2128" y="3678"/>
              <a:ext cx="0" cy="218"/>
            </a:xfrm>
            <a:prstGeom prst="line">
              <a:avLst/>
            </a:prstGeom>
            <a:noFill/>
            <a:ln w="1905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49" name="Line 16"/>
            <p:cNvSpPr>
              <a:spLocks noChangeShapeType="1"/>
            </p:cNvSpPr>
            <p:nvPr/>
          </p:nvSpPr>
          <p:spPr bwMode="auto">
            <a:xfrm>
              <a:off x="2128" y="1900"/>
              <a:ext cx="0" cy="218"/>
            </a:xfrm>
            <a:prstGeom prst="line">
              <a:avLst/>
            </a:prstGeom>
            <a:noFill/>
            <a:ln w="1905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50" name="Freeform 17"/>
            <p:cNvSpPr>
              <a:spLocks/>
            </p:cNvSpPr>
            <p:nvPr/>
          </p:nvSpPr>
          <p:spPr bwMode="auto">
            <a:xfrm>
              <a:off x="1196" y="1910"/>
              <a:ext cx="938" cy="1976"/>
            </a:xfrm>
            <a:custGeom>
              <a:avLst/>
              <a:gdLst>
                <a:gd name="T0" fmla="*/ 26 w 1185"/>
                <a:gd name="T1" fmla="*/ 0 h 2670"/>
                <a:gd name="T2" fmla="*/ 0 w 1185"/>
                <a:gd name="T3" fmla="*/ 0 h 2670"/>
                <a:gd name="T4" fmla="*/ 0 w 1185"/>
                <a:gd name="T5" fmla="*/ 22 h 2670"/>
                <a:gd name="T6" fmla="*/ 26 w 1185"/>
                <a:gd name="T7" fmla="*/ 22 h 2670"/>
                <a:gd name="T8" fmla="*/ 0 60000 65536"/>
                <a:gd name="T9" fmla="*/ 0 60000 65536"/>
                <a:gd name="T10" fmla="*/ 0 60000 65536"/>
                <a:gd name="T11" fmla="*/ 0 60000 65536"/>
                <a:gd name="T12" fmla="*/ 0 w 1185"/>
                <a:gd name="T13" fmla="*/ 0 h 2670"/>
                <a:gd name="T14" fmla="*/ 1185 w 1185"/>
                <a:gd name="T15" fmla="*/ 2670 h 2670"/>
              </a:gdLst>
              <a:ahLst/>
              <a:cxnLst>
                <a:cxn ang="T8">
                  <a:pos x="T0" y="T1"/>
                </a:cxn>
                <a:cxn ang="T9">
                  <a:pos x="T2" y="T3"/>
                </a:cxn>
                <a:cxn ang="T10">
                  <a:pos x="T4" y="T5"/>
                </a:cxn>
                <a:cxn ang="T11">
                  <a:pos x="T6" y="T7"/>
                </a:cxn>
              </a:cxnLst>
              <a:rect l="T12" t="T13" r="T14" b="T15"/>
              <a:pathLst>
                <a:path w="1185" h="2670">
                  <a:moveTo>
                    <a:pt x="1185" y="0"/>
                  </a:moveTo>
                  <a:lnTo>
                    <a:pt x="0" y="0"/>
                  </a:lnTo>
                  <a:lnTo>
                    <a:pt x="0" y="2670"/>
                  </a:lnTo>
                  <a:lnTo>
                    <a:pt x="1185" y="2670"/>
                  </a:lnTo>
                </a:path>
              </a:pathLst>
            </a:custGeom>
            <a:noFill/>
            <a:ln w="19050" cap="flat" cmpd="sng">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1" name="Line 18"/>
            <p:cNvSpPr>
              <a:spLocks noChangeShapeType="1"/>
            </p:cNvSpPr>
            <p:nvPr/>
          </p:nvSpPr>
          <p:spPr bwMode="auto">
            <a:xfrm flipH="1" flipV="1">
              <a:off x="2240" y="2521"/>
              <a:ext cx="1267" cy="230"/>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52" name="Line 19"/>
            <p:cNvSpPr>
              <a:spLocks noChangeShapeType="1"/>
            </p:cNvSpPr>
            <p:nvPr/>
          </p:nvSpPr>
          <p:spPr bwMode="auto">
            <a:xfrm flipH="1">
              <a:off x="2809" y="2870"/>
              <a:ext cx="698" cy="56"/>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53" name="Line 20"/>
            <p:cNvSpPr>
              <a:spLocks noChangeShapeType="1"/>
            </p:cNvSpPr>
            <p:nvPr/>
          </p:nvSpPr>
          <p:spPr bwMode="auto">
            <a:xfrm flipH="1">
              <a:off x="2265" y="2980"/>
              <a:ext cx="1279" cy="261"/>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54" name="Text Box 21"/>
            <p:cNvSpPr txBox="1">
              <a:spLocks noChangeArrowheads="1"/>
            </p:cNvSpPr>
            <p:nvPr/>
          </p:nvSpPr>
          <p:spPr bwMode="auto">
            <a:xfrm>
              <a:off x="3519" y="2642"/>
              <a:ext cx="1331" cy="521"/>
            </a:xfrm>
            <a:prstGeom prst="rect">
              <a:avLst/>
            </a:prstGeom>
            <a:solidFill>
              <a:srgbClr val="FFFFFF"/>
            </a:solidFill>
            <a:ln w="28575">
              <a:solidFill>
                <a:srgbClr val="00660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2000">
                  <a:solidFill>
                    <a:srgbClr val="006600"/>
                  </a:solidFill>
                  <a:latin typeface="黑体" pitchFamily="2" charset="-122"/>
                  <a:ea typeface="黑体" pitchFamily="2" charset="-122"/>
                </a:rPr>
                <a:t>可插入</a:t>
              </a:r>
              <a:r>
                <a:rPr kumimoji="1" lang="en-US" altLang="zh-CN" sz="2000" dirty="0">
                  <a:solidFill>
                    <a:srgbClr val="006600"/>
                  </a:solidFill>
                  <a:latin typeface="黑体" pitchFamily="2" charset="-122"/>
                  <a:ea typeface="黑体" pitchFamily="2" charset="-122"/>
                </a:rPr>
                <a:t>DMA</a:t>
              </a:r>
              <a:r>
                <a:rPr kumimoji="1" lang="zh-CN" altLang="en-US" sz="2000">
                  <a:solidFill>
                    <a:srgbClr val="006600"/>
                  </a:solidFill>
                  <a:latin typeface="黑体" pitchFamily="2" charset="-122"/>
                  <a:ea typeface="黑体" pitchFamily="2" charset="-122"/>
                </a:rPr>
                <a:t>周期</a:t>
              </a:r>
            </a:p>
            <a:p>
              <a:pPr algn="ctr">
                <a:lnSpc>
                  <a:spcPct val="100000"/>
                </a:lnSpc>
                <a:spcBef>
                  <a:spcPct val="0"/>
                </a:spcBef>
              </a:pPr>
              <a:r>
                <a:rPr kumimoji="1" lang="en-US" altLang="zh-CN" sz="2000" dirty="0">
                  <a:solidFill>
                    <a:srgbClr val="006600"/>
                  </a:solidFill>
                  <a:latin typeface="黑体" pitchFamily="2" charset="-122"/>
                  <a:ea typeface="黑体" pitchFamily="2" charset="-122"/>
                </a:rPr>
                <a:t>DMAC</a:t>
              </a:r>
            </a:p>
          </p:txBody>
        </p:sp>
        <p:sp>
          <p:nvSpPr>
            <p:cNvPr id="65555" name="Freeform 22"/>
            <p:cNvSpPr>
              <a:spLocks/>
            </p:cNvSpPr>
            <p:nvPr/>
          </p:nvSpPr>
          <p:spPr bwMode="auto">
            <a:xfrm>
              <a:off x="2328" y="3132"/>
              <a:ext cx="1153" cy="612"/>
            </a:xfrm>
            <a:custGeom>
              <a:avLst/>
              <a:gdLst>
                <a:gd name="T0" fmla="*/ 55 w 1410"/>
                <a:gd name="T1" fmla="*/ 0 h 795"/>
                <a:gd name="T2" fmla="*/ 28 w 1410"/>
                <a:gd name="T3" fmla="*/ 12 h 795"/>
                <a:gd name="T4" fmla="*/ 0 w 1410"/>
                <a:gd name="T5" fmla="*/ 13 h 795"/>
                <a:gd name="T6" fmla="*/ 0 60000 65536"/>
                <a:gd name="T7" fmla="*/ 0 60000 65536"/>
                <a:gd name="T8" fmla="*/ 0 60000 65536"/>
                <a:gd name="T9" fmla="*/ 0 w 1410"/>
                <a:gd name="T10" fmla="*/ 0 h 795"/>
                <a:gd name="T11" fmla="*/ 1410 w 1410"/>
                <a:gd name="T12" fmla="*/ 795 h 795"/>
              </a:gdLst>
              <a:ahLst/>
              <a:cxnLst>
                <a:cxn ang="T6">
                  <a:pos x="T0" y="T1"/>
                </a:cxn>
                <a:cxn ang="T7">
                  <a:pos x="T2" y="T3"/>
                </a:cxn>
                <a:cxn ang="T8">
                  <a:pos x="T4" y="T5"/>
                </a:cxn>
              </a:cxnLst>
              <a:rect l="T9" t="T10" r="T11" b="T12"/>
              <a:pathLst>
                <a:path w="1410" h="795">
                  <a:moveTo>
                    <a:pt x="1410" y="0"/>
                  </a:moveTo>
                  <a:lnTo>
                    <a:pt x="720" y="750"/>
                  </a:lnTo>
                  <a:lnTo>
                    <a:pt x="0" y="795"/>
                  </a:lnTo>
                </a:path>
              </a:pathLst>
            </a:custGeom>
            <a:noFill/>
            <a:ln w="19050" cap="flat" cmpd="sng">
              <a:solidFill>
                <a:srgbClr val="006600"/>
              </a:solidFill>
              <a:prstDash val="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6" name="Text Box 23"/>
            <p:cNvSpPr txBox="1">
              <a:spLocks noChangeArrowheads="1"/>
            </p:cNvSpPr>
            <p:nvPr/>
          </p:nvSpPr>
          <p:spPr bwMode="auto">
            <a:xfrm>
              <a:off x="3519" y="3327"/>
              <a:ext cx="1331" cy="503"/>
            </a:xfrm>
            <a:prstGeom prst="rect">
              <a:avLst/>
            </a:prstGeom>
            <a:solidFill>
              <a:srgbClr val="FFFFFF"/>
            </a:solidFill>
            <a:ln w="28575">
              <a:solidFill>
                <a:srgbClr val="00660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2000">
                  <a:solidFill>
                    <a:srgbClr val="006600"/>
                  </a:solidFill>
                  <a:latin typeface="黑体" pitchFamily="2" charset="-122"/>
                  <a:ea typeface="黑体" pitchFamily="2" charset="-122"/>
                </a:rPr>
                <a:t>可插入中断周期</a:t>
              </a:r>
            </a:p>
            <a:p>
              <a:pPr algn="ctr">
                <a:lnSpc>
                  <a:spcPct val="100000"/>
                </a:lnSpc>
                <a:spcBef>
                  <a:spcPct val="0"/>
                </a:spcBef>
              </a:pPr>
              <a:r>
                <a:rPr kumimoji="1" lang="en-US" altLang="zh-CN" sz="2000" dirty="0">
                  <a:solidFill>
                    <a:srgbClr val="006600"/>
                  </a:solidFill>
                  <a:latin typeface="黑体" pitchFamily="2" charset="-122"/>
                  <a:ea typeface="黑体" pitchFamily="2" charset="-122"/>
                </a:rPr>
                <a:t>INTC</a:t>
              </a:r>
            </a:p>
          </p:txBody>
        </p:sp>
        <p:sp>
          <p:nvSpPr>
            <p:cNvPr id="65557" name="Line 24"/>
            <p:cNvSpPr>
              <a:spLocks noChangeShapeType="1"/>
            </p:cNvSpPr>
            <p:nvPr/>
          </p:nvSpPr>
          <p:spPr bwMode="auto">
            <a:xfrm flipH="1">
              <a:off x="2328" y="3798"/>
              <a:ext cx="1179" cy="10"/>
            </a:xfrm>
            <a:prstGeom prst="line">
              <a:avLst/>
            </a:prstGeom>
            <a:noFill/>
            <a:ln w="19050">
              <a:solidFill>
                <a:srgbClr val="0066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611188" y="533400"/>
            <a:ext cx="553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6.4.2 </a:t>
            </a:r>
            <a:r>
              <a:rPr lang="zh-CN" altLang="en-US">
                <a:solidFill>
                  <a:srgbClr val="990000"/>
                </a:solidFill>
                <a:latin typeface="黑体" pitchFamily="2" charset="-122"/>
                <a:ea typeface="黑体" pitchFamily="2" charset="-122"/>
              </a:rPr>
              <a:t>模型机时序系统与控制方式</a:t>
            </a:r>
          </a:p>
        </p:txBody>
      </p:sp>
      <p:sp>
        <p:nvSpPr>
          <p:cNvPr id="66563" name="Rectangle 5"/>
          <p:cNvSpPr>
            <a:spLocks noChangeArrowheads="1"/>
          </p:cNvSpPr>
          <p:nvPr/>
        </p:nvSpPr>
        <p:spPr bwMode="auto">
          <a:xfrm>
            <a:off x="611188" y="990600"/>
            <a:ext cx="7162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solidFill>
                  <a:srgbClr val="990000"/>
                </a:solidFill>
                <a:latin typeface="黑体" pitchFamily="2" charset="-122"/>
                <a:ea typeface="黑体" pitchFamily="2" charset="-122"/>
              </a:rPr>
              <a:t>  1.</a:t>
            </a:r>
            <a:r>
              <a:rPr lang="zh-CN" altLang="en-US">
                <a:solidFill>
                  <a:srgbClr val="990000"/>
                </a:solidFill>
                <a:latin typeface="黑体" pitchFamily="2" charset="-122"/>
                <a:ea typeface="黑体" pitchFamily="2" charset="-122"/>
              </a:rPr>
              <a:t>三级时序</a:t>
            </a:r>
            <a:endParaRPr lang="zh-CN" altLang="en-US">
              <a:latin typeface="黑体" pitchFamily="2" charset="-122"/>
              <a:ea typeface="黑体" pitchFamily="2" charset="-122"/>
            </a:endParaRPr>
          </a:p>
        </p:txBody>
      </p:sp>
      <p:sp>
        <p:nvSpPr>
          <p:cNvPr id="66564" name="Text Box 4"/>
          <p:cNvSpPr txBox="1">
            <a:spLocks noChangeArrowheads="1"/>
          </p:cNvSpPr>
          <p:nvPr/>
        </p:nvSpPr>
        <p:spPr bwMode="auto">
          <a:xfrm>
            <a:off x="942975" y="1609725"/>
            <a:ext cx="78962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0000"/>
              </a:spcBef>
            </a:pPr>
            <a:r>
              <a:rPr lang="en-US" altLang="zh-CN" dirty="0">
                <a:latin typeface="黑体" pitchFamily="2" charset="-122"/>
                <a:ea typeface="黑体" pitchFamily="2" charset="-122"/>
              </a:rPr>
              <a:t>(1) CPU</a:t>
            </a:r>
            <a:r>
              <a:rPr lang="zh-CN" altLang="en-US">
                <a:latin typeface="黑体" pitchFamily="2" charset="-122"/>
                <a:ea typeface="黑体" pitchFamily="2" charset="-122"/>
              </a:rPr>
              <a:t>工作周期</a:t>
            </a:r>
          </a:p>
          <a:p>
            <a:pPr eaLnBrk="1" hangingPunct="1">
              <a:lnSpc>
                <a:spcPct val="100000"/>
              </a:lnSpc>
              <a:spcBef>
                <a:spcPct val="20000"/>
              </a:spcBef>
            </a:pPr>
            <a:r>
              <a:rPr lang="zh-CN" altLang="en-US">
                <a:latin typeface="黑体" pitchFamily="2" charset="-122"/>
                <a:ea typeface="黑体" pitchFamily="2" charset="-122"/>
              </a:rPr>
              <a:t>    设有</a:t>
            </a:r>
            <a:r>
              <a:rPr lang="en-US" altLang="zh-CN" dirty="0">
                <a:latin typeface="黑体" pitchFamily="2" charset="-122"/>
                <a:ea typeface="黑体" pitchFamily="2" charset="-122"/>
              </a:rPr>
              <a:t>5</a:t>
            </a:r>
            <a:r>
              <a:rPr lang="zh-CN" altLang="en-US">
                <a:latin typeface="黑体" pitchFamily="2" charset="-122"/>
                <a:ea typeface="黑体" pitchFamily="2" charset="-122"/>
              </a:rPr>
              <a:t>个</a:t>
            </a:r>
            <a:r>
              <a:rPr lang="en-US" altLang="zh-CN" dirty="0">
                <a:latin typeface="黑体" pitchFamily="2" charset="-122"/>
                <a:ea typeface="黑体" pitchFamily="2" charset="-122"/>
              </a:rPr>
              <a:t>CPU</a:t>
            </a:r>
            <a:r>
              <a:rPr lang="zh-CN" altLang="en-US">
                <a:latin typeface="黑体" pitchFamily="2" charset="-122"/>
                <a:ea typeface="黑体" pitchFamily="2" charset="-122"/>
              </a:rPr>
              <a:t>工作周期。</a:t>
            </a:r>
          </a:p>
          <a:p>
            <a:pPr eaLnBrk="1" hangingPunct="1">
              <a:lnSpc>
                <a:spcPct val="100000"/>
              </a:lnSpc>
              <a:spcBef>
                <a:spcPct val="20000"/>
              </a:spcBef>
            </a:pPr>
            <a:r>
              <a:rPr lang="zh-CN" altLang="en-US">
                <a:latin typeface="黑体" pitchFamily="2" charset="-122"/>
                <a:ea typeface="黑体" pitchFamily="2" charset="-122"/>
              </a:rPr>
              <a:t>    其中取指</a:t>
            </a:r>
            <a:r>
              <a:rPr lang="en-US" altLang="zh-CN" dirty="0">
                <a:latin typeface="黑体" pitchFamily="2" charset="-122"/>
                <a:ea typeface="黑体" pitchFamily="2" charset="-122"/>
              </a:rPr>
              <a:t>FIC</a:t>
            </a:r>
            <a:r>
              <a:rPr lang="zh-CN" altLang="en-US">
                <a:latin typeface="黑体" pitchFamily="2" charset="-122"/>
                <a:ea typeface="黑体" pitchFamily="2" charset="-122"/>
              </a:rPr>
              <a:t>、取数</a:t>
            </a:r>
            <a:r>
              <a:rPr lang="en-US" altLang="zh-CN" dirty="0">
                <a:latin typeface="黑体" pitchFamily="2" charset="-122"/>
                <a:ea typeface="黑体" pitchFamily="2" charset="-122"/>
              </a:rPr>
              <a:t>FDC</a:t>
            </a:r>
            <a:r>
              <a:rPr lang="zh-CN" altLang="en-US">
                <a:latin typeface="黑体" pitchFamily="2" charset="-122"/>
                <a:ea typeface="黑体" pitchFamily="2" charset="-122"/>
              </a:rPr>
              <a:t>、执行</a:t>
            </a:r>
            <a:r>
              <a:rPr lang="en-US" altLang="zh-CN" dirty="0">
                <a:latin typeface="黑体" pitchFamily="2" charset="-122"/>
                <a:ea typeface="黑体" pitchFamily="2" charset="-122"/>
              </a:rPr>
              <a:t>EXEC</a:t>
            </a:r>
            <a:r>
              <a:rPr lang="zh-CN" altLang="en-US">
                <a:latin typeface="黑体" pitchFamily="2" charset="-122"/>
                <a:ea typeface="黑体" pitchFamily="2" charset="-122"/>
              </a:rPr>
              <a:t>为基本工作周期。</a:t>
            </a:r>
            <a:endParaRPr lang="en-US" altLang="zh-CN" dirty="0">
              <a:latin typeface="黑体" pitchFamily="2" charset="-122"/>
              <a:ea typeface="黑体" pitchFamily="2" charset="-122"/>
            </a:endParaRPr>
          </a:p>
        </p:txBody>
      </p:sp>
      <p:sp>
        <p:nvSpPr>
          <p:cNvPr id="66565" name="Text Box 27"/>
          <p:cNvSpPr txBox="1">
            <a:spLocks noChangeArrowheads="1"/>
          </p:cNvSpPr>
          <p:nvPr/>
        </p:nvSpPr>
        <p:spPr bwMode="auto">
          <a:xfrm>
            <a:off x="942975" y="3143250"/>
            <a:ext cx="8067675"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0000"/>
              </a:spcBef>
            </a:pPr>
            <a:r>
              <a:rPr lang="en-US" altLang="zh-CN" dirty="0">
                <a:latin typeface="黑体" pitchFamily="2" charset="-122"/>
                <a:ea typeface="黑体" pitchFamily="2" charset="-122"/>
              </a:rPr>
              <a:t>(2)</a:t>
            </a:r>
            <a:r>
              <a:rPr lang="zh-CN" altLang="en-US">
                <a:latin typeface="黑体" pitchFamily="2" charset="-122"/>
                <a:ea typeface="黑体" pitchFamily="2" charset="-122"/>
              </a:rPr>
              <a:t>节拍</a:t>
            </a:r>
          </a:p>
          <a:p>
            <a:pPr eaLnBrk="1" hangingPunct="1">
              <a:lnSpc>
                <a:spcPct val="100000"/>
              </a:lnSpc>
              <a:spcBef>
                <a:spcPct val="20000"/>
              </a:spcBef>
            </a:pPr>
            <a:r>
              <a:rPr lang="zh-CN" altLang="en-US">
                <a:latin typeface="黑体" pitchFamily="2" charset="-122"/>
                <a:ea typeface="黑体" pitchFamily="2" charset="-122"/>
              </a:rPr>
              <a:t>    一个</a:t>
            </a:r>
            <a:r>
              <a:rPr lang="en-US" altLang="zh-CN" dirty="0">
                <a:latin typeface="黑体" pitchFamily="2" charset="-122"/>
                <a:ea typeface="黑体" pitchFamily="2" charset="-122"/>
              </a:rPr>
              <a:t>CPU</a:t>
            </a:r>
            <a:r>
              <a:rPr lang="zh-CN" altLang="en-US">
                <a:latin typeface="黑体" pitchFamily="2" charset="-122"/>
                <a:ea typeface="黑体" pitchFamily="2" charset="-122"/>
              </a:rPr>
              <a:t>工作周期最多可有</a:t>
            </a:r>
            <a:r>
              <a:rPr lang="en-US" altLang="zh-CN" dirty="0">
                <a:latin typeface="黑体" pitchFamily="2" charset="-122"/>
                <a:ea typeface="黑体" pitchFamily="2" charset="-122"/>
              </a:rPr>
              <a:t>64</a:t>
            </a:r>
            <a:r>
              <a:rPr lang="zh-CN" altLang="en-US">
                <a:latin typeface="黑体" pitchFamily="2" charset="-122"/>
                <a:ea typeface="黑体" pitchFamily="2" charset="-122"/>
              </a:rPr>
              <a:t>个节拍，每个节拍等长，变长</a:t>
            </a:r>
            <a:r>
              <a:rPr lang="en-US" altLang="zh-CN" dirty="0">
                <a:latin typeface="黑体" pitchFamily="2" charset="-122"/>
                <a:ea typeface="黑体" pitchFamily="2" charset="-122"/>
              </a:rPr>
              <a:t>CPU</a:t>
            </a:r>
            <a:r>
              <a:rPr lang="zh-CN" altLang="en-US">
                <a:latin typeface="黑体" pitchFamily="2" charset="-122"/>
                <a:ea typeface="黑体" pitchFamily="2" charset="-122"/>
              </a:rPr>
              <a:t>工作周期。</a:t>
            </a:r>
          </a:p>
        </p:txBody>
      </p:sp>
      <p:sp>
        <p:nvSpPr>
          <p:cNvPr id="66566" name="Text Box 28"/>
          <p:cNvSpPr txBox="1">
            <a:spLocks noChangeArrowheads="1"/>
          </p:cNvSpPr>
          <p:nvPr/>
        </p:nvSpPr>
        <p:spPr bwMode="auto">
          <a:xfrm>
            <a:off x="942975" y="4657725"/>
            <a:ext cx="80676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0000"/>
              </a:spcBef>
            </a:pPr>
            <a:r>
              <a:rPr lang="en-US" altLang="zh-CN" dirty="0">
                <a:latin typeface="黑体" pitchFamily="2" charset="-122"/>
                <a:ea typeface="黑体" pitchFamily="2" charset="-122"/>
              </a:rPr>
              <a:t>(3)</a:t>
            </a:r>
            <a:r>
              <a:rPr lang="zh-CN" altLang="en-US">
                <a:latin typeface="黑体" pitchFamily="2" charset="-122"/>
                <a:ea typeface="黑体" pitchFamily="2" charset="-122"/>
              </a:rPr>
              <a:t>节拍脉冲</a:t>
            </a:r>
            <a:endParaRPr lang="en-US" altLang="zh-CN" dirty="0">
              <a:latin typeface="黑体" pitchFamily="2" charset="-122"/>
              <a:ea typeface="黑体" pitchFamily="2" charset="-122"/>
            </a:endParaRPr>
          </a:p>
          <a:p>
            <a:pPr eaLnBrk="1" hangingPunct="1">
              <a:lnSpc>
                <a:spcPct val="100000"/>
              </a:lnSpc>
              <a:spcBef>
                <a:spcPct val="20000"/>
              </a:spcBef>
            </a:pPr>
            <a:r>
              <a:rPr lang="zh-CN" altLang="en-US">
                <a:latin typeface="黑体" pitchFamily="2" charset="-122"/>
                <a:ea typeface="黑体" pitchFamily="2" charset="-122"/>
              </a:rPr>
              <a:t>    在每个节拍中有一个对应的节拍脉冲。</a:t>
            </a:r>
          </a:p>
        </p:txBody>
      </p:sp>
    </p:spTree>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611188" y="533400"/>
            <a:ext cx="553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6.4.2 </a:t>
            </a:r>
            <a:r>
              <a:rPr lang="zh-CN" altLang="en-US">
                <a:solidFill>
                  <a:srgbClr val="990000"/>
                </a:solidFill>
                <a:latin typeface="黑体" pitchFamily="2" charset="-122"/>
                <a:ea typeface="黑体" pitchFamily="2" charset="-122"/>
              </a:rPr>
              <a:t>模型机时序系统与控制方式</a:t>
            </a:r>
          </a:p>
        </p:txBody>
      </p:sp>
      <p:sp>
        <p:nvSpPr>
          <p:cNvPr id="67587" name="Rectangle 5"/>
          <p:cNvSpPr>
            <a:spLocks noChangeArrowheads="1"/>
          </p:cNvSpPr>
          <p:nvPr/>
        </p:nvSpPr>
        <p:spPr bwMode="auto">
          <a:xfrm>
            <a:off x="611188" y="990600"/>
            <a:ext cx="7162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solidFill>
                  <a:srgbClr val="990000"/>
                </a:solidFill>
                <a:latin typeface="黑体" pitchFamily="2" charset="-122"/>
                <a:ea typeface="黑体" pitchFamily="2" charset="-122"/>
              </a:rPr>
              <a:t>  2.</a:t>
            </a:r>
            <a:r>
              <a:rPr lang="zh-CN" altLang="en-US">
                <a:solidFill>
                  <a:srgbClr val="990000"/>
                </a:solidFill>
                <a:latin typeface="黑体" pitchFamily="2" charset="-122"/>
                <a:ea typeface="黑体" pitchFamily="2" charset="-122"/>
              </a:rPr>
              <a:t>时序控制方式</a:t>
            </a:r>
            <a:endParaRPr lang="zh-CN" altLang="en-US">
              <a:latin typeface="黑体" pitchFamily="2" charset="-122"/>
              <a:ea typeface="黑体" pitchFamily="2" charset="-122"/>
            </a:endParaRPr>
          </a:p>
        </p:txBody>
      </p:sp>
      <p:sp>
        <p:nvSpPr>
          <p:cNvPr id="67588" name="Text Box 4"/>
          <p:cNvSpPr txBox="1">
            <a:spLocks noChangeArrowheads="1"/>
          </p:cNvSpPr>
          <p:nvPr/>
        </p:nvSpPr>
        <p:spPr bwMode="auto">
          <a:xfrm>
            <a:off x="800100" y="1695450"/>
            <a:ext cx="78962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20000"/>
              </a:spcBef>
            </a:pPr>
            <a:r>
              <a:rPr lang="en-US" altLang="zh-CN" dirty="0">
                <a:latin typeface="黑体" pitchFamily="2" charset="-122"/>
                <a:ea typeface="黑体" pitchFamily="2" charset="-122"/>
              </a:rPr>
              <a:t>    CPU内采用同步控制；</a:t>
            </a:r>
          </a:p>
          <a:p>
            <a:pPr eaLnBrk="1" hangingPunct="1">
              <a:lnSpc>
                <a:spcPct val="100000"/>
              </a:lnSpc>
              <a:spcBef>
                <a:spcPct val="20000"/>
              </a:spcBef>
            </a:pPr>
            <a:r>
              <a:rPr lang="en-US" altLang="zh-CN" dirty="0">
                <a:latin typeface="黑体" pitchFamily="2" charset="-122"/>
                <a:ea typeface="黑体" pitchFamily="2" charset="-122"/>
              </a:rPr>
              <a:t>    CPU与MM及I/O之间采用准同步。</a:t>
            </a:r>
          </a:p>
        </p:txBody>
      </p:sp>
    </p:spTree>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611188" y="533400"/>
            <a:ext cx="553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6.4.3 </a:t>
            </a:r>
            <a:r>
              <a:rPr lang="zh-CN" altLang="en-US">
                <a:solidFill>
                  <a:srgbClr val="990000"/>
                </a:solidFill>
                <a:latin typeface="黑体" pitchFamily="2" charset="-122"/>
                <a:ea typeface="黑体" pitchFamily="2" charset="-122"/>
              </a:rPr>
              <a:t>模型机指令的微操作流程</a:t>
            </a:r>
          </a:p>
        </p:txBody>
      </p:sp>
      <p:sp>
        <p:nvSpPr>
          <p:cNvPr id="68611" name="Rectangle 5"/>
          <p:cNvSpPr>
            <a:spLocks noChangeArrowheads="1"/>
          </p:cNvSpPr>
          <p:nvPr/>
        </p:nvSpPr>
        <p:spPr bwMode="auto">
          <a:xfrm>
            <a:off x="611188" y="1066800"/>
            <a:ext cx="77152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dirty="0">
                <a:solidFill>
                  <a:srgbClr val="990000"/>
                </a:solidFill>
                <a:latin typeface="黑体" pitchFamily="2" charset="-122"/>
                <a:ea typeface="黑体" pitchFamily="2" charset="-122"/>
              </a:rPr>
              <a:t>  1.</a:t>
            </a:r>
            <a:r>
              <a:rPr lang="zh-CN" altLang="en-US">
                <a:solidFill>
                  <a:srgbClr val="990000"/>
                </a:solidFill>
                <a:latin typeface="黑体" pitchFamily="2" charset="-122"/>
                <a:ea typeface="黑体" pitchFamily="2" charset="-122"/>
              </a:rPr>
              <a:t>取指周期</a:t>
            </a:r>
            <a:r>
              <a:rPr lang="en-US" altLang="zh-CN" dirty="0">
                <a:solidFill>
                  <a:srgbClr val="990000"/>
                </a:solidFill>
                <a:latin typeface="黑体" pitchFamily="2" charset="-122"/>
                <a:ea typeface="黑体" pitchFamily="2" charset="-122"/>
              </a:rPr>
              <a:t>FIC</a:t>
            </a:r>
          </a:p>
          <a:p>
            <a:pPr>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根据</a:t>
            </a:r>
            <a:r>
              <a:rPr lang="en-US" altLang="zh-CN" dirty="0">
                <a:latin typeface="黑体" pitchFamily="2" charset="-122"/>
                <a:ea typeface="黑体" pitchFamily="2" charset="-122"/>
              </a:rPr>
              <a:t>PC</a:t>
            </a:r>
            <a:r>
              <a:rPr lang="zh-CN" altLang="en-US">
                <a:latin typeface="黑体" pitchFamily="2" charset="-122"/>
                <a:ea typeface="黑体" pitchFamily="2" charset="-122"/>
              </a:rPr>
              <a:t>的值从内存把指令取回到指令寄存器</a:t>
            </a:r>
            <a:r>
              <a:rPr lang="en-US" altLang="zh-CN" dirty="0">
                <a:latin typeface="黑体" pitchFamily="2" charset="-122"/>
                <a:ea typeface="黑体" pitchFamily="2" charset="-122"/>
              </a:rPr>
              <a:t>IR</a:t>
            </a:r>
            <a:r>
              <a:rPr lang="zh-CN" altLang="en-US">
                <a:latin typeface="黑体" pitchFamily="2" charset="-122"/>
                <a:ea typeface="黑体" pitchFamily="2" charset="-122"/>
              </a:rPr>
              <a:t>中；</a:t>
            </a:r>
          </a:p>
          <a:p>
            <a:pPr>
              <a:spcBef>
                <a:spcPct val="0"/>
              </a:spcBef>
            </a:pPr>
            <a:r>
              <a:rPr lang="zh-CN" altLang="en-US">
                <a:latin typeface="黑体" pitchFamily="2" charset="-122"/>
                <a:ea typeface="黑体" pitchFamily="2" charset="-122"/>
              </a:rPr>
              <a:t>    修改</a:t>
            </a:r>
            <a:r>
              <a:rPr lang="en-US" altLang="zh-CN" dirty="0">
                <a:latin typeface="黑体" pitchFamily="2" charset="-122"/>
                <a:ea typeface="黑体" pitchFamily="2" charset="-122"/>
              </a:rPr>
              <a:t>PC</a:t>
            </a:r>
            <a:r>
              <a:rPr lang="zh-CN" altLang="en-US">
                <a:latin typeface="黑体" pitchFamily="2" charset="-122"/>
                <a:ea typeface="黑体" pitchFamily="2" charset="-122"/>
              </a:rPr>
              <a:t>值；</a:t>
            </a:r>
          </a:p>
          <a:p>
            <a:pPr>
              <a:spcBef>
                <a:spcPct val="0"/>
              </a:spcBef>
            </a:pPr>
            <a:r>
              <a:rPr lang="zh-CN" altLang="en-US">
                <a:latin typeface="黑体" pitchFamily="2" charset="-122"/>
                <a:ea typeface="黑体" pitchFamily="2" charset="-122"/>
              </a:rPr>
              <a:t>    转入下一个</a:t>
            </a:r>
            <a:r>
              <a:rPr lang="en-US" altLang="zh-CN" dirty="0">
                <a:latin typeface="黑体" pitchFamily="2" charset="-122"/>
                <a:ea typeface="黑体" pitchFamily="2" charset="-122"/>
              </a:rPr>
              <a:t>CPU</a:t>
            </a:r>
            <a:r>
              <a:rPr lang="zh-CN" altLang="en-US">
                <a:latin typeface="黑体" pitchFamily="2" charset="-122"/>
                <a:ea typeface="黑体" pitchFamily="2" charset="-122"/>
              </a:rPr>
              <a:t>周期。</a:t>
            </a:r>
          </a:p>
        </p:txBody>
      </p:sp>
    </p:spTree>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169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zh-CN" sz="1800" b="0">
              <a:solidFill>
                <a:schemeClr val="tx1"/>
              </a:solidFill>
              <a:latin typeface="Arial" charset="0"/>
              <a:ea typeface="宋体" pitchFamily="2" charset="-122"/>
            </a:endParaRPr>
          </a:p>
        </p:txBody>
      </p:sp>
      <p:sp>
        <p:nvSpPr>
          <p:cNvPr id="69635" name="AutoShape 6">
            <a:hlinkClick r:id="rId2" action="ppaction://hlinksldjump"/>
          </p:cNvPr>
          <p:cNvSpPr>
            <a:spLocks noChangeArrowheads="1"/>
          </p:cNvSpPr>
          <p:nvPr/>
        </p:nvSpPr>
        <p:spPr bwMode="auto">
          <a:xfrm>
            <a:off x="7315200" y="533400"/>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dirty="0">
                <a:solidFill>
                  <a:schemeClr val="bg1"/>
                </a:solidFill>
                <a:latin typeface="宋体" pitchFamily="2" charset="-122"/>
                <a:ea typeface="宋体" pitchFamily="2" charset="-122"/>
              </a:rPr>
              <a:t>对照图</a:t>
            </a:r>
            <a:endParaRPr kumimoji="1" lang="zh-CN" altLang="en-US" sz="1800" u="sng" dirty="0">
              <a:solidFill>
                <a:srgbClr val="008000"/>
              </a:solidFill>
              <a:latin typeface="宋体" pitchFamily="2" charset="-122"/>
              <a:ea typeface="宋体" pitchFamily="2" charset="-122"/>
            </a:endParaRPr>
          </a:p>
        </p:txBody>
      </p:sp>
      <p:grpSp>
        <p:nvGrpSpPr>
          <p:cNvPr id="69636" name="Group 5"/>
          <p:cNvGrpSpPr>
            <a:grpSpLocks/>
          </p:cNvGrpSpPr>
          <p:nvPr/>
        </p:nvGrpSpPr>
        <p:grpSpPr bwMode="auto">
          <a:xfrm>
            <a:off x="539750" y="657225"/>
            <a:ext cx="3384550" cy="4103688"/>
            <a:chOff x="2720" y="2286"/>
            <a:chExt cx="3990" cy="4712"/>
          </a:xfrm>
        </p:grpSpPr>
        <p:sp>
          <p:nvSpPr>
            <p:cNvPr id="69683" name="Freeform 6"/>
            <p:cNvSpPr>
              <a:spLocks/>
            </p:cNvSpPr>
            <p:nvPr/>
          </p:nvSpPr>
          <p:spPr bwMode="auto">
            <a:xfrm>
              <a:off x="3266" y="4704"/>
              <a:ext cx="1890" cy="620"/>
            </a:xfrm>
            <a:custGeom>
              <a:avLst/>
              <a:gdLst>
                <a:gd name="T0" fmla="*/ 2411745 w 1134"/>
                <a:gd name="T1" fmla="*/ 0 h 310"/>
                <a:gd name="T2" fmla="*/ 0 w 1134"/>
                <a:gd name="T3" fmla="*/ 0 h 310"/>
                <a:gd name="T4" fmla="*/ 0 w 1134"/>
                <a:gd name="T5" fmla="*/ 10158080 h 310"/>
                <a:gd name="T6" fmla="*/ 2411745 w 1134"/>
                <a:gd name="T7" fmla="*/ 10158080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28575" cmpd="sng">
              <a:solidFill>
                <a:srgbClr val="000066"/>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84" name="Freeform 7"/>
            <p:cNvSpPr>
              <a:spLocks/>
            </p:cNvSpPr>
            <p:nvPr/>
          </p:nvSpPr>
          <p:spPr bwMode="auto">
            <a:xfrm>
              <a:off x="3266" y="5944"/>
              <a:ext cx="672" cy="868"/>
            </a:xfrm>
            <a:custGeom>
              <a:avLst/>
              <a:gdLst>
                <a:gd name="T0" fmla="*/ 672 w 672"/>
                <a:gd name="T1" fmla="*/ 0 h 992"/>
                <a:gd name="T2" fmla="*/ 0 w 672"/>
                <a:gd name="T3" fmla="*/ 0 h 992"/>
                <a:gd name="T4" fmla="*/ 0 w 672"/>
                <a:gd name="T5" fmla="*/ 134 h 992"/>
                <a:gd name="T6" fmla="*/ 0 60000 65536"/>
                <a:gd name="T7" fmla="*/ 0 60000 65536"/>
                <a:gd name="T8" fmla="*/ 0 60000 65536"/>
                <a:gd name="T9" fmla="*/ 0 w 672"/>
                <a:gd name="T10" fmla="*/ 0 h 992"/>
                <a:gd name="T11" fmla="*/ 672 w 672"/>
                <a:gd name="T12" fmla="*/ 992 h 992"/>
              </a:gdLst>
              <a:ahLst/>
              <a:cxnLst>
                <a:cxn ang="T6">
                  <a:pos x="T0" y="T1"/>
                </a:cxn>
                <a:cxn ang="T7">
                  <a:pos x="T2" y="T3"/>
                </a:cxn>
                <a:cxn ang="T8">
                  <a:pos x="T4" y="T5"/>
                </a:cxn>
              </a:cxnLst>
              <a:rect l="T9" t="T10" r="T11" b="T12"/>
              <a:pathLst>
                <a:path w="672" h="992">
                  <a:moveTo>
                    <a:pt x="672" y="0"/>
                  </a:moveTo>
                  <a:lnTo>
                    <a:pt x="0" y="0"/>
                  </a:lnTo>
                  <a:lnTo>
                    <a:pt x="0" y="992"/>
                  </a:lnTo>
                </a:path>
              </a:pathLst>
            </a:custGeom>
            <a:noFill/>
            <a:ln w="28575"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85" name="Line 8"/>
            <p:cNvSpPr>
              <a:spLocks noChangeShapeType="1"/>
            </p:cNvSpPr>
            <p:nvPr/>
          </p:nvSpPr>
          <p:spPr bwMode="auto">
            <a:xfrm>
              <a:off x="5156" y="2534"/>
              <a:ext cx="0" cy="42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AutoShape 9"/>
            <p:cNvSpPr>
              <a:spLocks noChangeArrowheads="1"/>
            </p:cNvSpPr>
            <p:nvPr/>
          </p:nvSpPr>
          <p:spPr bwMode="auto">
            <a:xfrm>
              <a:off x="4694" y="2286"/>
              <a:ext cx="882" cy="310"/>
            </a:xfrm>
            <a:prstGeom prst="roundRect">
              <a:avLst>
                <a:gd name="adj" fmla="val 43954"/>
              </a:avLst>
            </a:prstGeom>
            <a:solidFill>
              <a:srgbClr val="FFFFFF"/>
            </a:solidFill>
            <a:ln w="28575">
              <a:solidFill>
                <a:srgbClr val="000066"/>
              </a:solidFill>
              <a:round/>
              <a:headEnd/>
              <a:tailEnd/>
            </a:ln>
          </p:spPr>
          <p:txBody>
            <a:bodyPr lIns="0" tIns="0" rIns="0" bIns="0"/>
            <a:lstStyle/>
            <a:p>
              <a:pPr algn="ctr">
                <a:lnSpc>
                  <a:spcPct val="100000"/>
                </a:lnSpc>
                <a:spcBef>
                  <a:spcPct val="0"/>
                </a:spcBef>
              </a:pPr>
              <a:r>
                <a:rPr lang="en-US" altLang="zh-CN" sz="1400" dirty="0">
                  <a:latin typeface="黑体" pitchFamily="2" charset="-122"/>
                  <a:ea typeface="黑体" pitchFamily="2" charset="-122"/>
                </a:rPr>
                <a:t>FIC</a:t>
              </a:r>
            </a:p>
          </p:txBody>
        </p:sp>
        <p:grpSp>
          <p:nvGrpSpPr>
            <p:cNvPr id="69687" name="Group 10"/>
            <p:cNvGrpSpPr>
              <a:grpSpLocks/>
            </p:cNvGrpSpPr>
            <p:nvPr/>
          </p:nvGrpSpPr>
          <p:grpSpPr bwMode="auto">
            <a:xfrm>
              <a:off x="3560" y="2720"/>
              <a:ext cx="3150" cy="682"/>
              <a:chOff x="2048" y="1976"/>
              <a:chExt cx="3150" cy="682"/>
            </a:xfrm>
          </p:grpSpPr>
          <p:sp>
            <p:nvSpPr>
              <p:cNvPr id="69714" name="Text Box 11"/>
              <p:cNvSpPr txBox="1">
                <a:spLocks noChangeArrowheads="1"/>
              </p:cNvSpPr>
              <p:nvPr/>
            </p:nvSpPr>
            <p:spPr bwMode="auto">
              <a:xfrm>
                <a:off x="2048" y="2100"/>
                <a:ext cx="3150" cy="558"/>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400" dirty="0">
                    <a:latin typeface="黑体" pitchFamily="2" charset="-122"/>
                    <a:ea typeface="黑体" pitchFamily="2" charset="-122"/>
                  </a:rPr>
                  <a:t>PC→AR</a:t>
                </a:r>
              </a:p>
              <a:p>
                <a:pPr algn="just" eaLnBrk="1" hangingPunct="1">
                  <a:lnSpc>
                    <a:spcPct val="100000"/>
                  </a:lnSpc>
                  <a:spcBef>
                    <a:spcPct val="0"/>
                  </a:spcBef>
                </a:pPr>
                <a:r>
                  <a:rPr lang="en-US" altLang="zh-CN" sz="1400" dirty="0">
                    <a:latin typeface="黑体" pitchFamily="2" charset="-122"/>
                    <a:ea typeface="黑体" pitchFamily="2" charset="-122"/>
                  </a:rPr>
                  <a:t>AR→AB→MAR, </a:t>
                </a:r>
                <a:r>
                  <a:rPr lang="zh-CN" altLang="en-US" sz="1400">
                    <a:latin typeface="黑体" pitchFamily="2" charset="-122"/>
                    <a:ea typeface="黑体" pitchFamily="2" charset="-122"/>
                  </a:rPr>
                  <a:t>读内存</a:t>
                </a:r>
                <a:r>
                  <a:rPr lang="en-US" altLang="zh-CN" sz="1400" dirty="0">
                    <a:latin typeface="黑体" pitchFamily="2" charset="-122"/>
                    <a:ea typeface="黑体" pitchFamily="2" charset="-122"/>
                  </a:rPr>
                  <a:t>,PC+2→PC</a:t>
                </a:r>
              </a:p>
            </p:txBody>
          </p:sp>
          <p:sp>
            <p:nvSpPr>
              <p:cNvPr id="69715" name="Line 12"/>
              <p:cNvSpPr>
                <a:spLocks noChangeShapeType="1"/>
              </p:cNvSpPr>
              <p:nvPr/>
            </p:nvSpPr>
            <p:spPr bwMode="auto">
              <a:xfrm>
                <a:off x="3644" y="197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88" name="Group 13"/>
            <p:cNvGrpSpPr>
              <a:grpSpLocks/>
            </p:cNvGrpSpPr>
            <p:nvPr/>
          </p:nvGrpSpPr>
          <p:grpSpPr bwMode="auto">
            <a:xfrm>
              <a:off x="3602" y="3526"/>
              <a:ext cx="3066" cy="682"/>
              <a:chOff x="2426" y="2844"/>
              <a:chExt cx="2394" cy="682"/>
            </a:xfrm>
          </p:grpSpPr>
          <p:sp>
            <p:nvSpPr>
              <p:cNvPr id="69712" name="Text Box 14"/>
              <p:cNvSpPr txBox="1">
                <a:spLocks noChangeArrowheads="1"/>
              </p:cNvSpPr>
              <p:nvPr/>
            </p:nvSpPr>
            <p:spPr bwMode="auto">
              <a:xfrm>
                <a:off x="2426" y="2968"/>
                <a:ext cx="2394" cy="558"/>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400" dirty="0">
                    <a:latin typeface="黑体" pitchFamily="2" charset="-122"/>
                    <a:ea typeface="黑体" pitchFamily="2" charset="-122"/>
                  </a:rPr>
                  <a:t>MDR→DB→DR</a:t>
                </a:r>
              </a:p>
              <a:p>
                <a:pPr algn="just" eaLnBrk="1" hangingPunct="1">
                  <a:lnSpc>
                    <a:spcPct val="100000"/>
                  </a:lnSpc>
                  <a:spcBef>
                    <a:spcPct val="0"/>
                  </a:spcBef>
                </a:pPr>
                <a:r>
                  <a:rPr lang="en-US" altLang="zh-CN" sz="1400" dirty="0">
                    <a:latin typeface="黑体" pitchFamily="2" charset="-122"/>
                    <a:ea typeface="黑体" pitchFamily="2" charset="-122"/>
                  </a:rPr>
                  <a:t>DR→IR</a:t>
                </a:r>
              </a:p>
            </p:txBody>
          </p:sp>
          <p:sp>
            <p:nvSpPr>
              <p:cNvPr id="69713" name="Line 15"/>
              <p:cNvSpPr>
                <a:spLocks noChangeShapeType="1"/>
              </p:cNvSpPr>
              <p:nvPr/>
            </p:nvSpPr>
            <p:spPr bwMode="auto">
              <a:xfrm>
                <a:off x="3644" y="2844"/>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89" name="Group 16"/>
            <p:cNvGrpSpPr>
              <a:grpSpLocks/>
            </p:cNvGrpSpPr>
            <p:nvPr/>
          </p:nvGrpSpPr>
          <p:grpSpPr bwMode="auto">
            <a:xfrm>
              <a:off x="2720" y="4766"/>
              <a:ext cx="1092" cy="434"/>
              <a:chOff x="4358" y="4270"/>
              <a:chExt cx="2436" cy="434"/>
            </a:xfrm>
          </p:grpSpPr>
          <p:sp>
            <p:nvSpPr>
              <p:cNvPr id="69710" name="Text Box 17"/>
              <p:cNvSpPr txBox="1">
                <a:spLocks noChangeArrowheads="1"/>
              </p:cNvSpPr>
              <p:nvPr/>
            </p:nvSpPr>
            <p:spPr bwMode="auto">
              <a:xfrm>
                <a:off x="4358" y="4394"/>
                <a:ext cx="2436" cy="310"/>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zh-CN" altLang="en-US" sz="1400">
                    <a:latin typeface="黑体" pitchFamily="2" charset="-122"/>
                    <a:ea typeface="黑体" pitchFamily="2" charset="-122"/>
                  </a:rPr>
                  <a:t>插入</a:t>
                </a:r>
                <a:r>
                  <a:rPr lang="en-US" altLang="zh-CN" sz="1400" dirty="0">
                    <a:latin typeface="黑体" pitchFamily="2" charset="-122"/>
                    <a:ea typeface="黑体" pitchFamily="2" charset="-122"/>
                  </a:rPr>
                  <a:t>DMAC</a:t>
                </a:r>
              </a:p>
            </p:txBody>
          </p:sp>
          <p:sp>
            <p:nvSpPr>
              <p:cNvPr id="69711" name="Line 18"/>
              <p:cNvSpPr>
                <a:spLocks noChangeShapeType="1"/>
              </p:cNvSpPr>
              <p:nvPr/>
            </p:nvSpPr>
            <p:spPr bwMode="auto">
              <a:xfrm>
                <a:off x="5576" y="4270"/>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90" name="Group 19"/>
            <p:cNvGrpSpPr>
              <a:grpSpLocks/>
            </p:cNvGrpSpPr>
            <p:nvPr/>
          </p:nvGrpSpPr>
          <p:grpSpPr bwMode="auto">
            <a:xfrm>
              <a:off x="3938" y="4332"/>
              <a:ext cx="2436" cy="682"/>
              <a:chOff x="2594" y="4022"/>
              <a:chExt cx="2436" cy="682"/>
            </a:xfrm>
          </p:grpSpPr>
          <p:sp>
            <p:nvSpPr>
              <p:cNvPr id="69707" name="Line 20"/>
              <p:cNvSpPr>
                <a:spLocks noChangeShapeType="1"/>
              </p:cNvSpPr>
              <p:nvPr/>
            </p:nvSpPr>
            <p:spPr bwMode="auto">
              <a:xfrm>
                <a:off x="3812" y="4022"/>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08" name="AutoShape 21"/>
              <p:cNvSpPr>
                <a:spLocks noChangeArrowheads="1"/>
              </p:cNvSpPr>
              <p:nvPr/>
            </p:nvSpPr>
            <p:spPr bwMode="auto">
              <a:xfrm>
                <a:off x="2594" y="4146"/>
                <a:ext cx="2394" cy="558"/>
              </a:xfrm>
              <a:prstGeom prst="flowChartDecision">
                <a:avLst/>
              </a:prstGeom>
              <a:solidFill>
                <a:srgbClr val="FFFFFF"/>
              </a:solidFill>
              <a:ln w="28575">
                <a:solidFill>
                  <a:srgbClr val="000066"/>
                </a:solidFill>
                <a:miter lim="800000"/>
                <a:headEnd/>
                <a:tailEnd/>
              </a:ln>
            </p:spPr>
            <p:txBody>
              <a:bodyPr/>
              <a:lstStyle/>
              <a:p>
                <a:endParaRPr lang="zh-CN" altLang="en-US">
                  <a:latin typeface="黑体" pitchFamily="2" charset="-122"/>
                  <a:ea typeface="黑体" pitchFamily="2" charset="-122"/>
                </a:endParaRPr>
              </a:p>
            </p:txBody>
          </p:sp>
          <p:sp>
            <p:nvSpPr>
              <p:cNvPr id="69709" name="Text Box 2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400">
                    <a:latin typeface="黑体" pitchFamily="2" charset="-122"/>
                    <a:ea typeface="黑体" pitchFamily="2" charset="-122"/>
                  </a:rPr>
                  <a:t>有</a:t>
                </a:r>
                <a:r>
                  <a:rPr lang="en-US" altLang="zh-CN" sz="1400" dirty="0">
                    <a:latin typeface="黑体" pitchFamily="2" charset="-122"/>
                    <a:ea typeface="黑体" pitchFamily="2" charset="-122"/>
                  </a:rPr>
                  <a:t>DMAR?</a:t>
                </a:r>
              </a:p>
            </p:txBody>
          </p:sp>
        </p:grpSp>
        <p:grpSp>
          <p:nvGrpSpPr>
            <p:cNvPr id="69691" name="Group 23"/>
            <p:cNvGrpSpPr>
              <a:grpSpLocks/>
            </p:cNvGrpSpPr>
            <p:nvPr/>
          </p:nvGrpSpPr>
          <p:grpSpPr bwMode="auto">
            <a:xfrm>
              <a:off x="3770" y="5448"/>
              <a:ext cx="2772" cy="868"/>
              <a:chOff x="6710" y="2906"/>
              <a:chExt cx="2772" cy="868"/>
            </a:xfrm>
          </p:grpSpPr>
          <p:sp>
            <p:nvSpPr>
              <p:cNvPr id="69704" name="Line 24"/>
              <p:cNvSpPr>
                <a:spLocks noChangeShapeType="1"/>
              </p:cNvSpPr>
              <p:nvPr/>
            </p:nvSpPr>
            <p:spPr bwMode="auto">
              <a:xfrm>
                <a:off x="8096" y="290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05" name="AutoShape 25"/>
              <p:cNvSpPr>
                <a:spLocks noChangeArrowheads="1"/>
              </p:cNvSpPr>
              <p:nvPr/>
            </p:nvSpPr>
            <p:spPr bwMode="auto">
              <a:xfrm>
                <a:off x="6710" y="3030"/>
                <a:ext cx="2772" cy="744"/>
              </a:xfrm>
              <a:prstGeom prst="flowChartDecision">
                <a:avLst/>
              </a:prstGeom>
              <a:solidFill>
                <a:srgbClr val="FFFFFF"/>
              </a:solidFill>
              <a:ln w="28575">
                <a:solidFill>
                  <a:srgbClr val="000066"/>
                </a:solidFill>
                <a:miter lim="800000"/>
                <a:headEnd/>
                <a:tailEnd/>
              </a:ln>
            </p:spPr>
            <p:txBody>
              <a:bodyPr/>
              <a:lstStyle/>
              <a:p>
                <a:endParaRPr lang="zh-CN" altLang="en-US">
                  <a:latin typeface="黑体" pitchFamily="2" charset="-122"/>
                  <a:ea typeface="黑体" pitchFamily="2" charset="-122"/>
                </a:endParaRPr>
              </a:p>
            </p:txBody>
          </p:sp>
          <p:sp>
            <p:nvSpPr>
              <p:cNvPr id="69706" name="Text Box 26"/>
              <p:cNvSpPr txBox="1">
                <a:spLocks noChangeArrowheads="1"/>
              </p:cNvSpPr>
              <p:nvPr/>
            </p:nvSpPr>
            <p:spPr bwMode="auto">
              <a:xfrm>
                <a:off x="6836" y="3154"/>
                <a:ext cx="2436"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400">
                    <a:latin typeface="黑体" pitchFamily="2" charset="-122"/>
                    <a:ea typeface="黑体" pitchFamily="2" charset="-122"/>
                  </a:rPr>
                  <a:t>是无操作数指令</a:t>
                </a:r>
              </a:p>
              <a:p>
                <a:pPr algn="ctr" eaLnBrk="1" hangingPunct="1">
                  <a:lnSpc>
                    <a:spcPct val="100000"/>
                  </a:lnSpc>
                  <a:spcBef>
                    <a:spcPct val="0"/>
                  </a:spcBef>
                </a:pPr>
                <a:r>
                  <a:rPr lang="zh-CN" altLang="en-US" sz="1400">
                    <a:latin typeface="黑体" pitchFamily="2" charset="-122"/>
                    <a:ea typeface="黑体" pitchFamily="2" charset="-122"/>
                  </a:rPr>
                  <a:t>或转移类指令？</a:t>
                </a:r>
              </a:p>
            </p:txBody>
          </p:sp>
        </p:grpSp>
        <p:grpSp>
          <p:nvGrpSpPr>
            <p:cNvPr id="69692" name="Group 27"/>
            <p:cNvGrpSpPr>
              <a:grpSpLocks/>
            </p:cNvGrpSpPr>
            <p:nvPr/>
          </p:nvGrpSpPr>
          <p:grpSpPr bwMode="auto">
            <a:xfrm>
              <a:off x="4652" y="6564"/>
              <a:ext cx="1008" cy="434"/>
              <a:chOff x="7340" y="6006"/>
              <a:chExt cx="1008" cy="434"/>
            </a:xfrm>
          </p:grpSpPr>
          <p:sp>
            <p:nvSpPr>
              <p:cNvPr id="69702" name="Line 28"/>
              <p:cNvSpPr>
                <a:spLocks noChangeShapeType="1"/>
              </p:cNvSpPr>
              <p:nvPr/>
            </p:nvSpPr>
            <p:spPr bwMode="auto">
              <a:xfrm>
                <a:off x="7844" y="600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03" name="AutoShape 29"/>
              <p:cNvSpPr>
                <a:spLocks noChangeArrowheads="1"/>
              </p:cNvSpPr>
              <p:nvPr/>
            </p:nvSpPr>
            <p:spPr bwMode="auto">
              <a:xfrm>
                <a:off x="7340" y="6130"/>
                <a:ext cx="1008" cy="310"/>
              </a:xfrm>
              <a:prstGeom prst="roundRect">
                <a:avLst>
                  <a:gd name="adj" fmla="val 43954"/>
                </a:avLst>
              </a:prstGeom>
              <a:solidFill>
                <a:srgbClr val="FFFFFF"/>
              </a:solidFill>
              <a:ln w="28575" algn="ctr">
                <a:solidFill>
                  <a:srgbClr val="000066"/>
                </a:solidFill>
                <a:round/>
                <a:headEnd/>
                <a:tailEnd/>
              </a:ln>
            </p:spPr>
            <p:txBody>
              <a:bodyPr lIns="0" tIns="0" rIns="0" bIns="0"/>
              <a:lstStyle/>
              <a:p>
                <a:pPr algn="ctr">
                  <a:lnSpc>
                    <a:spcPct val="100000"/>
                  </a:lnSpc>
                  <a:spcBef>
                    <a:spcPct val="0"/>
                  </a:spcBef>
                </a:pPr>
                <a:r>
                  <a:rPr lang="zh-CN" altLang="en-US" sz="1400">
                    <a:latin typeface="黑体" pitchFamily="2" charset="-122"/>
                    <a:ea typeface="黑体" pitchFamily="2" charset="-122"/>
                  </a:rPr>
                  <a:t>转</a:t>
                </a:r>
                <a:r>
                  <a:rPr lang="en-US" altLang="zh-CN" sz="1400" dirty="0">
                    <a:latin typeface="黑体" pitchFamily="2" charset="-122"/>
                    <a:ea typeface="黑体" pitchFamily="2" charset="-122"/>
                  </a:rPr>
                  <a:t>FDC</a:t>
                </a:r>
              </a:p>
            </p:txBody>
          </p:sp>
        </p:grpSp>
        <p:grpSp>
          <p:nvGrpSpPr>
            <p:cNvPr id="69693" name="Group 30"/>
            <p:cNvGrpSpPr>
              <a:grpSpLocks/>
            </p:cNvGrpSpPr>
            <p:nvPr/>
          </p:nvGrpSpPr>
          <p:grpSpPr bwMode="auto">
            <a:xfrm>
              <a:off x="2762" y="6564"/>
              <a:ext cx="1008" cy="434"/>
              <a:chOff x="7340" y="6006"/>
              <a:chExt cx="1008" cy="434"/>
            </a:xfrm>
          </p:grpSpPr>
          <p:sp>
            <p:nvSpPr>
              <p:cNvPr id="69700" name="Line 31"/>
              <p:cNvSpPr>
                <a:spLocks noChangeShapeType="1"/>
              </p:cNvSpPr>
              <p:nvPr/>
            </p:nvSpPr>
            <p:spPr bwMode="auto">
              <a:xfrm>
                <a:off x="7844" y="600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01" name="AutoShape 32"/>
              <p:cNvSpPr>
                <a:spLocks noChangeArrowheads="1"/>
              </p:cNvSpPr>
              <p:nvPr/>
            </p:nvSpPr>
            <p:spPr bwMode="auto">
              <a:xfrm>
                <a:off x="7340" y="6130"/>
                <a:ext cx="1008" cy="310"/>
              </a:xfrm>
              <a:prstGeom prst="roundRect">
                <a:avLst>
                  <a:gd name="adj" fmla="val 43954"/>
                </a:avLst>
              </a:prstGeom>
              <a:solidFill>
                <a:srgbClr val="FFFFFF"/>
              </a:solidFill>
              <a:ln w="28575" algn="ctr">
                <a:solidFill>
                  <a:srgbClr val="000066"/>
                </a:solidFill>
                <a:round/>
                <a:headEnd/>
                <a:tailEnd/>
              </a:ln>
            </p:spPr>
            <p:txBody>
              <a:bodyPr lIns="0" tIns="0" rIns="0" bIns="0"/>
              <a:lstStyle/>
              <a:p>
                <a:pPr algn="ctr">
                  <a:lnSpc>
                    <a:spcPct val="100000"/>
                  </a:lnSpc>
                  <a:spcBef>
                    <a:spcPct val="0"/>
                  </a:spcBef>
                </a:pPr>
                <a:r>
                  <a:rPr lang="zh-CN" altLang="en-US" sz="1400">
                    <a:latin typeface="黑体" pitchFamily="2" charset="-122"/>
                    <a:ea typeface="黑体" pitchFamily="2" charset="-122"/>
                  </a:rPr>
                  <a:t>转</a:t>
                </a:r>
                <a:r>
                  <a:rPr lang="en-US" altLang="zh-CN" sz="1400" dirty="0">
                    <a:latin typeface="黑体" pitchFamily="2" charset="-122"/>
                    <a:ea typeface="黑体" pitchFamily="2" charset="-122"/>
                  </a:rPr>
                  <a:t>EXEC</a:t>
                </a:r>
              </a:p>
            </p:txBody>
          </p:sp>
        </p:grpSp>
        <p:sp>
          <p:nvSpPr>
            <p:cNvPr id="69694" name="Text Box 33"/>
            <p:cNvSpPr txBox="1">
              <a:spLocks noChangeArrowheads="1"/>
            </p:cNvSpPr>
            <p:nvPr/>
          </p:nvSpPr>
          <p:spPr bwMode="auto">
            <a:xfrm>
              <a:off x="3392" y="4394"/>
              <a:ext cx="58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Y</a:t>
              </a:r>
            </a:p>
          </p:txBody>
        </p:sp>
        <p:sp>
          <p:nvSpPr>
            <p:cNvPr id="69695" name="Text Box 34"/>
            <p:cNvSpPr txBox="1">
              <a:spLocks noChangeArrowheads="1"/>
            </p:cNvSpPr>
            <p:nvPr/>
          </p:nvSpPr>
          <p:spPr bwMode="auto">
            <a:xfrm>
              <a:off x="3266" y="5634"/>
              <a:ext cx="58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Y</a:t>
              </a:r>
            </a:p>
          </p:txBody>
        </p:sp>
        <p:sp>
          <p:nvSpPr>
            <p:cNvPr id="69696" name="Text Box 35"/>
            <p:cNvSpPr txBox="1">
              <a:spLocks noChangeArrowheads="1"/>
            </p:cNvSpPr>
            <p:nvPr/>
          </p:nvSpPr>
          <p:spPr bwMode="auto">
            <a:xfrm>
              <a:off x="5114" y="5014"/>
              <a:ext cx="58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N</a:t>
              </a:r>
            </a:p>
          </p:txBody>
        </p:sp>
        <p:sp>
          <p:nvSpPr>
            <p:cNvPr id="69697" name="Text Box 36"/>
            <p:cNvSpPr txBox="1">
              <a:spLocks noChangeArrowheads="1"/>
            </p:cNvSpPr>
            <p:nvPr/>
          </p:nvSpPr>
          <p:spPr bwMode="auto">
            <a:xfrm>
              <a:off x="5282" y="6254"/>
              <a:ext cx="58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N</a:t>
              </a:r>
            </a:p>
          </p:txBody>
        </p:sp>
        <p:sp>
          <p:nvSpPr>
            <p:cNvPr id="69698" name="Text Box 37"/>
            <p:cNvSpPr txBox="1">
              <a:spLocks noChangeArrowheads="1"/>
            </p:cNvSpPr>
            <p:nvPr/>
          </p:nvSpPr>
          <p:spPr bwMode="auto">
            <a:xfrm>
              <a:off x="2762" y="2844"/>
              <a:ext cx="71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 T0 </a:t>
              </a:r>
            </a:p>
            <a:p>
              <a:pPr algn="ctr" eaLnBrk="1" hangingPunct="1">
                <a:lnSpc>
                  <a:spcPct val="100000"/>
                </a:lnSpc>
                <a:spcBef>
                  <a:spcPct val="0"/>
                </a:spcBef>
              </a:pPr>
              <a:r>
                <a:rPr lang="en-US" altLang="zh-CN" sz="1400" dirty="0">
                  <a:latin typeface="黑体" pitchFamily="2" charset="-122"/>
                  <a:ea typeface="黑体" pitchFamily="2" charset="-122"/>
                </a:rPr>
                <a:t> T1 </a:t>
              </a:r>
            </a:p>
            <a:p>
              <a:pPr algn="ctr" eaLnBrk="1" hangingPunct="1">
                <a:lnSpc>
                  <a:spcPct val="100000"/>
                </a:lnSpc>
                <a:spcBef>
                  <a:spcPct val="0"/>
                </a:spcBef>
              </a:pPr>
              <a:endParaRPr lang="en-US" altLang="zh-CN" sz="1400" baseline="-25000" dirty="0">
                <a:latin typeface="黑体" pitchFamily="2" charset="-122"/>
                <a:ea typeface="黑体" pitchFamily="2" charset="-122"/>
              </a:endParaRPr>
            </a:p>
            <a:p>
              <a:pPr algn="ctr" eaLnBrk="1" hangingPunct="1">
                <a:lnSpc>
                  <a:spcPct val="100000"/>
                </a:lnSpc>
                <a:spcBef>
                  <a:spcPct val="0"/>
                </a:spcBef>
              </a:pPr>
              <a:r>
                <a:rPr lang="en-US" altLang="zh-CN" sz="1400" baseline="-25000" dirty="0">
                  <a:latin typeface="黑体" pitchFamily="2" charset="-122"/>
                  <a:ea typeface="黑体" pitchFamily="2" charset="-122"/>
                </a:rPr>
                <a:t>   </a:t>
              </a:r>
              <a:endParaRPr lang="en-US" altLang="zh-CN" sz="1400" dirty="0">
                <a:latin typeface="黑体" pitchFamily="2" charset="-122"/>
                <a:ea typeface="黑体" pitchFamily="2" charset="-122"/>
              </a:endParaRPr>
            </a:p>
          </p:txBody>
        </p:sp>
        <p:sp>
          <p:nvSpPr>
            <p:cNvPr id="69699" name="Text Box 38"/>
            <p:cNvSpPr txBox="1">
              <a:spLocks noChangeArrowheads="1"/>
            </p:cNvSpPr>
            <p:nvPr/>
          </p:nvSpPr>
          <p:spPr bwMode="auto">
            <a:xfrm>
              <a:off x="2762" y="3650"/>
              <a:ext cx="71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 T2 </a:t>
              </a:r>
            </a:p>
            <a:p>
              <a:pPr algn="ctr" eaLnBrk="1" hangingPunct="1">
                <a:lnSpc>
                  <a:spcPct val="100000"/>
                </a:lnSpc>
                <a:spcBef>
                  <a:spcPct val="0"/>
                </a:spcBef>
              </a:pPr>
              <a:r>
                <a:rPr lang="en-US" altLang="zh-CN" sz="1400" dirty="0">
                  <a:latin typeface="黑体" pitchFamily="2" charset="-122"/>
                  <a:ea typeface="黑体" pitchFamily="2" charset="-122"/>
                </a:rPr>
                <a:t> T3 </a:t>
              </a:r>
            </a:p>
            <a:p>
              <a:pPr algn="ctr" eaLnBrk="1" hangingPunct="1">
                <a:lnSpc>
                  <a:spcPct val="100000"/>
                </a:lnSpc>
                <a:spcBef>
                  <a:spcPct val="0"/>
                </a:spcBef>
              </a:pPr>
              <a:endParaRPr lang="en-US" altLang="zh-CN" sz="1400" baseline="-25000" dirty="0">
                <a:latin typeface="黑体" pitchFamily="2" charset="-122"/>
                <a:ea typeface="黑体" pitchFamily="2" charset="-122"/>
              </a:endParaRPr>
            </a:p>
            <a:p>
              <a:pPr algn="ctr" eaLnBrk="1" hangingPunct="1">
                <a:lnSpc>
                  <a:spcPct val="100000"/>
                </a:lnSpc>
                <a:spcBef>
                  <a:spcPct val="0"/>
                </a:spcBef>
              </a:pPr>
              <a:r>
                <a:rPr lang="en-US" altLang="zh-CN" sz="1400" baseline="-25000" dirty="0">
                  <a:latin typeface="黑体" pitchFamily="2" charset="-122"/>
                  <a:ea typeface="黑体" pitchFamily="2" charset="-122"/>
                </a:rPr>
                <a:t>  </a:t>
              </a:r>
              <a:endParaRPr lang="en-US" altLang="zh-CN" sz="1400" dirty="0">
                <a:latin typeface="黑体" pitchFamily="2" charset="-122"/>
                <a:ea typeface="黑体" pitchFamily="2" charset="-122"/>
              </a:endParaRPr>
            </a:p>
          </p:txBody>
        </p:sp>
      </p:grpSp>
      <p:grpSp>
        <p:nvGrpSpPr>
          <p:cNvPr id="69637" name="Group 132"/>
          <p:cNvGrpSpPr>
            <a:grpSpLocks/>
          </p:cNvGrpSpPr>
          <p:nvPr/>
        </p:nvGrpSpPr>
        <p:grpSpPr bwMode="auto">
          <a:xfrm>
            <a:off x="4392613" y="620713"/>
            <a:ext cx="3846512" cy="5148262"/>
            <a:chOff x="2767" y="391"/>
            <a:chExt cx="2423" cy="3243"/>
          </a:xfrm>
        </p:grpSpPr>
        <p:sp>
          <p:nvSpPr>
            <p:cNvPr id="69638" name="Text Box 87"/>
            <p:cNvSpPr txBox="1">
              <a:spLocks noChangeArrowheads="1"/>
            </p:cNvSpPr>
            <p:nvPr/>
          </p:nvSpPr>
          <p:spPr bwMode="auto">
            <a:xfrm>
              <a:off x="2767" y="1911"/>
              <a:ext cx="4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  T2 </a:t>
              </a:r>
            </a:p>
            <a:p>
              <a:pPr algn="ctr" eaLnBrk="1" hangingPunct="1">
                <a:lnSpc>
                  <a:spcPct val="100000"/>
                </a:lnSpc>
                <a:spcBef>
                  <a:spcPct val="0"/>
                </a:spcBef>
              </a:pPr>
              <a:r>
                <a:rPr lang="en-US" altLang="zh-CN" sz="1400" dirty="0">
                  <a:latin typeface="黑体" pitchFamily="2" charset="-122"/>
                  <a:ea typeface="黑体" pitchFamily="2" charset="-122"/>
                </a:rPr>
                <a:t>  T3 </a:t>
              </a:r>
            </a:p>
            <a:p>
              <a:pPr algn="ctr" eaLnBrk="1" hangingPunct="1">
                <a:lnSpc>
                  <a:spcPct val="100000"/>
                </a:lnSpc>
                <a:spcBef>
                  <a:spcPct val="0"/>
                </a:spcBef>
              </a:pPr>
              <a:endParaRPr lang="en-US" altLang="zh-CN" sz="1400" baseline="-25000" dirty="0">
                <a:latin typeface="黑体" pitchFamily="2" charset="-122"/>
                <a:ea typeface="黑体" pitchFamily="2" charset="-122"/>
              </a:endParaRPr>
            </a:p>
            <a:p>
              <a:pPr algn="ctr" eaLnBrk="1" hangingPunct="1">
                <a:lnSpc>
                  <a:spcPct val="100000"/>
                </a:lnSpc>
                <a:spcBef>
                  <a:spcPct val="0"/>
                </a:spcBef>
              </a:pPr>
              <a:r>
                <a:rPr lang="en-US" altLang="zh-CN" sz="1400" baseline="-25000" dirty="0">
                  <a:latin typeface="黑体" pitchFamily="2" charset="-122"/>
                  <a:ea typeface="黑体" pitchFamily="2" charset="-122"/>
                </a:rPr>
                <a:t>  </a:t>
              </a:r>
              <a:endParaRPr lang="en-US" altLang="zh-CN" sz="1400" dirty="0">
                <a:latin typeface="黑体" pitchFamily="2" charset="-122"/>
                <a:ea typeface="黑体" pitchFamily="2" charset="-122"/>
              </a:endParaRPr>
            </a:p>
          </p:txBody>
        </p:sp>
        <p:sp>
          <p:nvSpPr>
            <p:cNvPr id="69639" name="Freeform 88"/>
            <p:cNvSpPr>
              <a:spLocks/>
            </p:cNvSpPr>
            <p:nvPr/>
          </p:nvSpPr>
          <p:spPr bwMode="auto">
            <a:xfrm>
              <a:off x="4178" y="3127"/>
              <a:ext cx="706" cy="406"/>
            </a:xfrm>
            <a:custGeom>
              <a:avLst/>
              <a:gdLst>
                <a:gd name="T0" fmla="*/ 0 w 1260"/>
                <a:gd name="T1" fmla="*/ 0 h 620"/>
                <a:gd name="T2" fmla="*/ 1 w 1260"/>
                <a:gd name="T3" fmla="*/ 0 h 620"/>
                <a:gd name="T4" fmla="*/ 1 w 1260"/>
                <a:gd name="T5" fmla="*/ 1 h 620"/>
                <a:gd name="T6" fmla="*/ 0 60000 65536"/>
                <a:gd name="T7" fmla="*/ 0 60000 65536"/>
                <a:gd name="T8" fmla="*/ 0 60000 65536"/>
                <a:gd name="T9" fmla="*/ 0 w 1260"/>
                <a:gd name="T10" fmla="*/ 0 h 620"/>
                <a:gd name="T11" fmla="*/ 1260 w 1260"/>
                <a:gd name="T12" fmla="*/ 620 h 620"/>
              </a:gdLst>
              <a:ahLst/>
              <a:cxnLst>
                <a:cxn ang="T6">
                  <a:pos x="T0" y="T1"/>
                </a:cxn>
                <a:cxn ang="T7">
                  <a:pos x="T2" y="T3"/>
                </a:cxn>
                <a:cxn ang="T8">
                  <a:pos x="T4" y="T5"/>
                </a:cxn>
              </a:cxnLst>
              <a:rect l="T9" t="T10" r="T11" b="T12"/>
              <a:pathLst>
                <a:path w="1260" h="620">
                  <a:moveTo>
                    <a:pt x="0" y="0"/>
                  </a:moveTo>
                  <a:lnTo>
                    <a:pt x="1260" y="0"/>
                  </a:lnTo>
                  <a:lnTo>
                    <a:pt x="1260" y="620"/>
                  </a:lnTo>
                </a:path>
              </a:pathLst>
            </a:custGeom>
            <a:noFill/>
            <a:ln w="28575"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0" name="Freeform 89"/>
            <p:cNvSpPr>
              <a:spLocks/>
            </p:cNvSpPr>
            <p:nvPr/>
          </p:nvSpPr>
          <p:spPr bwMode="auto">
            <a:xfrm flipH="1">
              <a:off x="3896" y="1269"/>
              <a:ext cx="847" cy="507"/>
            </a:xfrm>
            <a:custGeom>
              <a:avLst/>
              <a:gdLst>
                <a:gd name="T0" fmla="*/ 14 w 1134"/>
                <a:gd name="T1" fmla="*/ 0 h 310"/>
                <a:gd name="T2" fmla="*/ 0 w 1134"/>
                <a:gd name="T3" fmla="*/ 0 h 310"/>
                <a:gd name="T4" fmla="*/ 0 w 1134"/>
                <a:gd name="T5" fmla="*/ 496768 h 310"/>
                <a:gd name="T6" fmla="*/ 14 w 1134"/>
                <a:gd name="T7" fmla="*/ 496768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28575" cmpd="sng">
              <a:solidFill>
                <a:srgbClr val="000066"/>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1" name="Freeform 90"/>
            <p:cNvSpPr>
              <a:spLocks/>
            </p:cNvSpPr>
            <p:nvPr/>
          </p:nvSpPr>
          <p:spPr bwMode="auto">
            <a:xfrm flipH="1">
              <a:off x="3873" y="2485"/>
              <a:ext cx="1011" cy="338"/>
            </a:xfrm>
            <a:custGeom>
              <a:avLst/>
              <a:gdLst>
                <a:gd name="T0" fmla="*/ 201 w 1134"/>
                <a:gd name="T1" fmla="*/ 0 h 310"/>
                <a:gd name="T2" fmla="*/ 0 w 1134"/>
                <a:gd name="T3" fmla="*/ 0 h 310"/>
                <a:gd name="T4" fmla="*/ 0 w 1134"/>
                <a:gd name="T5" fmla="*/ 1133 h 310"/>
                <a:gd name="T6" fmla="*/ 201 w 1134"/>
                <a:gd name="T7" fmla="*/ 1133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28575" cmpd="sng">
              <a:solidFill>
                <a:srgbClr val="000066"/>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2" name="Line 91"/>
            <p:cNvSpPr>
              <a:spLocks noChangeShapeType="1"/>
            </p:cNvSpPr>
            <p:nvPr/>
          </p:nvSpPr>
          <p:spPr bwMode="auto">
            <a:xfrm>
              <a:off x="3896" y="526"/>
              <a:ext cx="0" cy="304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AutoShape 92"/>
            <p:cNvSpPr>
              <a:spLocks noChangeArrowheads="1"/>
            </p:cNvSpPr>
            <p:nvPr/>
          </p:nvSpPr>
          <p:spPr bwMode="auto">
            <a:xfrm>
              <a:off x="3637" y="391"/>
              <a:ext cx="494" cy="169"/>
            </a:xfrm>
            <a:prstGeom prst="roundRect">
              <a:avLst>
                <a:gd name="adj" fmla="val 43954"/>
              </a:avLst>
            </a:prstGeom>
            <a:solidFill>
              <a:srgbClr val="FFFFFF"/>
            </a:solidFill>
            <a:ln w="28575">
              <a:solidFill>
                <a:srgbClr val="000066"/>
              </a:solidFill>
              <a:round/>
              <a:headEnd/>
              <a:tailEnd/>
            </a:ln>
          </p:spPr>
          <p:txBody>
            <a:bodyPr lIns="0" tIns="0" rIns="0" bIns="0"/>
            <a:lstStyle/>
            <a:p>
              <a:pPr algn="ctr">
                <a:lnSpc>
                  <a:spcPct val="100000"/>
                </a:lnSpc>
                <a:spcBef>
                  <a:spcPct val="0"/>
                </a:spcBef>
              </a:pPr>
              <a:r>
                <a:rPr lang="en-US" altLang="zh-CN" sz="1400" dirty="0">
                  <a:latin typeface="黑体" pitchFamily="2" charset="-122"/>
                  <a:ea typeface="黑体" pitchFamily="2" charset="-122"/>
                </a:rPr>
                <a:t>FIC</a:t>
              </a:r>
            </a:p>
          </p:txBody>
        </p:sp>
        <p:grpSp>
          <p:nvGrpSpPr>
            <p:cNvPr id="69644" name="Group 93"/>
            <p:cNvGrpSpPr>
              <a:grpSpLocks/>
            </p:cNvGrpSpPr>
            <p:nvPr/>
          </p:nvGrpSpPr>
          <p:grpSpPr bwMode="auto">
            <a:xfrm>
              <a:off x="3237" y="627"/>
              <a:ext cx="1294" cy="372"/>
              <a:chOff x="2048" y="1976"/>
              <a:chExt cx="3150" cy="682"/>
            </a:xfrm>
          </p:grpSpPr>
          <p:sp>
            <p:nvSpPr>
              <p:cNvPr id="69681" name="Text Box 94"/>
              <p:cNvSpPr txBox="1">
                <a:spLocks noChangeArrowheads="1"/>
              </p:cNvSpPr>
              <p:nvPr/>
            </p:nvSpPr>
            <p:spPr bwMode="auto">
              <a:xfrm>
                <a:off x="2048" y="2100"/>
                <a:ext cx="3150" cy="558"/>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400" dirty="0">
                    <a:latin typeface="黑体" pitchFamily="2" charset="-122"/>
                    <a:ea typeface="黑体" pitchFamily="2" charset="-122"/>
                  </a:rPr>
                  <a:t> PC→IB,  ARin</a:t>
                </a:r>
              </a:p>
              <a:p>
                <a:pPr algn="just" eaLnBrk="1" hangingPunct="1">
                  <a:lnSpc>
                    <a:spcPct val="100000"/>
                  </a:lnSpc>
                  <a:spcBef>
                    <a:spcPct val="0"/>
                  </a:spcBef>
                </a:pPr>
                <a:r>
                  <a:rPr lang="en-US" altLang="zh-CN" sz="1400" dirty="0">
                    <a:latin typeface="黑体" pitchFamily="2" charset="-122"/>
                    <a:ea typeface="黑体" pitchFamily="2" charset="-122"/>
                  </a:rPr>
                  <a:t> AR→AB,  MMRD,  +2PC</a:t>
                </a:r>
              </a:p>
            </p:txBody>
          </p:sp>
          <p:sp>
            <p:nvSpPr>
              <p:cNvPr id="69682" name="Line 95"/>
              <p:cNvSpPr>
                <a:spLocks noChangeShapeType="1"/>
              </p:cNvSpPr>
              <p:nvPr/>
            </p:nvSpPr>
            <p:spPr bwMode="auto">
              <a:xfrm>
                <a:off x="3644" y="197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45" name="Group 96"/>
            <p:cNvGrpSpPr>
              <a:grpSpLocks/>
            </p:cNvGrpSpPr>
            <p:nvPr/>
          </p:nvGrpSpPr>
          <p:grpSpPr bwMode="auto">
            <a:xfrm>
              <a:off x="4578" y="2519"/>
              <a:ext cx="612" cy="237"/>
              <a:chOff x="4358" y="4270"/>
              <a:chExt cx="2436" cy="434"/>
            </a:xfrm>
          </p:grpSpPr>
          <p:sp>
            <p:nvSpPr>
              <p:cNvPr id="69679" name="Text Box 97"/>
              <p:cNvSpPr txBox="1">
                <a:spLocks noChangeArrowheads="1"/>
              </p:cNvSpPr>
              <p:nvPr/>
            </p:nvSpPr>
            <p:spPr bwMode="auto">
              <a:xfrm>
                <a:off x="4358" y="4394"/>
                <a:ext cx="2436" cy="310"/>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1→DMAC</a:t>
                </a:r>
              </a:p>
            </p:txBody>
          </p:sp>
          <p:sp>
            <p:nvSpPr>
              <p:cNvPr id="69680" name="Line 98"/>
              <p:cNvSpPr>
                <a:spLocks noChangeShapeType="1"/>
              </p:cNvSpPr>
              <p:nvPr/>
            </p:nvSpPr>
            <p:spPr bwMode="auto">
              <a:xfrm>
                <a:off x="5576" y="4270"/>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46" name="Group 99"/>
            <p:cNvGrpSpPr>
              <a:grpSpLocks/>
            </p:cNvGrpSpPr>
            <p:nvPr/>
          </p:nvGrpSpPr>
          <p:grpSpPr bwMode="auto">
            <a:xfrm>
              <a:off x="3214" y="1033"/>
              <a:ext cx="1364" cy="371"/>
              <a:chOff x="2594" y="4022"/>
              <a:chExt cx="2436" cy="682"/>
            </a:xfrm>
          </p:grpSpPr>
          <p:sp>
            <p:nvSpPr>
              <p:cNvPr id="69676" name="Line 100"/>
              <p:cNvSpPr>
                <a:spLocks noChangeShapeType="1"/>
              </p:cNvSpPr>
              <p:nvPr/>
            </p:nvSpPr>
            <p:spPr bwMode="auto">
              <a:xfrm>
                <a:off x="3812" y="4022"/>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7" name="AutoShape 101"/>
              <p:cNvSpPr>
                <a:spLocks noChangeArrowheads="1"/>
              </p:cNvSpPr>
              <p:nvPr/>
            </p:nvSpPr>
            <p:spPr bwMode="auto">
              <a:xfrm>
                <a:off x="2594" y="4146"/>
                <a:ext cx="2394" cy="558"/>
              </a:xfrm>
              <a:prstGeom prst="flowChartDecision">
                <a:avLst/>
              </a:prstGeom>
              <a:solidFill>
                <a:srgbClr val="FFFFFF"/>
              </a:solidFill>
              <a:ln w="28575">
                <a:solidFill>
                  <a:srgbClr val="000066"/>
                </a:solidFill>
                <a:miter lim="800000"/>
                <a:headEnd/>
                <a:tailEnd/>
              </a:ln>
            </p:spPr>
            <p:txBody>
              <a:bodyPr/>
              <a:lstStyle/>
              <a:p>
                <a:endParaRPr lang="zh-CN" altLang="en-US">
                  <a:latin typeface="黑体" pitchFamily="2" charset="-122"/>
                  <a:ea typeface="黑体" pitchFamily="2" charset="-122"/>
                </a:endParaRPr>
              </a:p>
            </p:txBody>
          </p:sp>
          <p:sp>
            <p:nvSpPr>
              <p:cNvPr id="69678" name="Text Box 10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Ready=1?</a:t>
                </a:r>
              </a:p>
            </p:txBody>
          </p:sp>
        </p:grpSp>
        <p:grpSp>
          <p:nvGrpSpPr>
            <p:cNvPr id="69647" name="Group 103"/>
            <p:cNvGrpSpPr>
              <a:grpSpLocks/>
            </p:cNvGrpSpPr>
            <p:nvPr/>
          </p:nvGrpSpPr>
          <p:grpSpPr bwMode="auto">
            <a:xfrm>
              <a:off x="4602" y="3398"/>
              <a:ext cx="564" cy="236"/>
              <a:chOff x="7340" y="6006"/>
              <a:chExt cx="1008" cy="434"/>
            </a:xfrm>
          </p:grpSpPr>
          <p:sp>
            <p:nvSpPr>
              <p:cNvPr id="69674" name="Line 104"/>
              <p:cNvSpPr>
                <a:spLocks noChangeShapeType="1"/>
              </p:cNvSpPr>
              <p:nvPr/>
            </p:nvSpPr>
            <p:spPr bwMode="auto">
              <a:xfrm>
                <a:off x="7844" y="600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5" name="AutoShape 105"/>
              <p:cNvSpPr>
                <a:spLocks noChangeArrowheads="1"/>
              </p:cNvSpPr>
              <p:nvPr/>
            </p:nvSpPr>
            <p:spPr bwMode="auto">
              <a:xfrm>
                <a:off x="7340" y="6130"/>
                <a:ext cx="1008" cy="310"/>
              </a:xfrm>
              <a:prstGeom prst="roundRect">
                <a:avLst>
                  <a:gd name="adj" fmla="val 43954"/>
                </a:avLst>
              </a:prstGeom>
              <a:solidFill>
                <a:srgbClr val="FFFFFF"/>
              </a:solidFill>
              <a:ln w="28575" algn="ctr">
                <a:solidFill>
                  <a:srgbClr val="000066"/>
                </a:solidFill>
                <a:round/>
                <a:headEnd/>
                <a:tailEnd/>
              </a:ln>
            </p:spPr>
            <p:txBody>
              <a:bodyPr lIns="0" tIns="0" rIns="0" bIns="0"/>
              <a:lstStyle/>
              <a:p>
                <a:pPr algn="ctr">
                  <a:lnSpc>
                    <a:spcPct val="100000"/>
                  </a:lnSpc>
                  <a:spcBef>
                    <a:spcPct val="0"/>
                  </a:spcBef>
                </a:pPr>
                <a:r>
                  <a:rPr lang="en-US" altLang="zh-CN" sz="1400" dirty="0">
                    <a:latin typeface="黑体" pitchFamily="2" charset="-122"/>
                    <a:ea typeface="黑体" pitchFamily="2" charset="-122"/>
                  </a:rPr>
                  <a:t>1→EXEC</a:t>
                </a:r>
              </a:p>
            </p:txBody>
          </p:sp>
        </p:grpSp>
        <p:grpSp>
          <p:nvGrpSpPr>
            <p:cNvPr id="69648" name="Group 106"/>
            <p:cNvGrpSpPr>
              <a:grpSpLocks/>
            </p:cNvGrpSpPr>
            <p:nvPr/>
          </p:nvGrpSpPr>
          <p:grpSpPr bwMode="auto">
            <a:xfrm>
              <a:off x="3614" y="3398"/>
              <a:ext cx="564" cy="236"/>
              <a:chOff x="7340" y="6006"/>
              <a:chExt cx="1008" cy="434"/>
            </a:xfrm>
          </p:grpSpPr>
          <p:sp>
            <p:nvSpPr>
              <p:cNvPr id="69672" name="Line 107"/>
              <p:cNvSpPr>
                <a:spLocks noChangeShapeType="1"/>
              </p:cNvSpPr>
              <p:nvPr/>
            </p:nvSpPr>
            <p:spPr bwMode="auto">
              <a:xfrm>
                <a:off x="7844" y="600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3" name="AutoShape 108"/>
              <p:cNvSpPr>
                <a:spLocks noChangeArrowheads="1"/>
              </p:cNvSpPr>
              <p:nvPr/>
            </p:nvSpPr>
            <p:spPr bwMode="auto">
              <a:xfrm>
                <a:off x="7340" y="6130"/>
                <a:ext cx="1008" cy="310"/>
              </a:xfrm>
              <a:prstGeom prst="roundRect">
                <a:avLst>
                  <a:gd name="adj" fmla="val 43954"/>
                </a:avLst>
              </a:prstGeom>
              <a:solidFill>
                <a:srgbClr val="FFFFFF"/>
              </a:solidFill>
              <a:ln w="28575" algn="ctr">
                <a:solidFill>
                  <a:srgbClr val="000066"/>
                </a:solidFill>
                <a:round/>
                <a:headEnd/>
                <a:tailEnd/>
              </a:ln>
            </p:spPr>
            <p:txBody>
              <a:bodyPr lIns="0" tIns="0" rIns="0" bIns="0"/>
              <a:lstStyle/>
              <a:p>
                <a:pPr algn="ctr">
                  <a:lnSpc>
                    <a:spcPct val="100000"/>
                  </a:lnSpc>
                  <a:spcBef>
                    <a:spcPct val="0"/>
                  </a:spcBef>
                </a:pPr>
                <a:r>
                  <a:rPr lang="en-US" altLang="zh-CN" sz="1400" dirty="0">
                    <a:latin typeface="黑体" pitchFamily="2" charset="-122"/>
                    <a:ea typeface="黑体" pitchFamily="2" charset="-122"/>
                  </a:rPr>
                  <a:t>1→FDC</a:t>
                </a:r>
              </a:p>
            </p:txBody>
          </p:sp>
        </p:grpSp>
        <p:sp>
          <p:nvSpPr>
            <p:cNvPr id="69649" name="Text Box 109"/>
            <p:cNvSpPr txBox="1">
              <a:spLocks noChangeArrowheads="1"/>
            </p:cNvSpPr>
            <p:nvPr/>
          </p:nvSpPr>
          <p:spPr bwMode="auto">
            <a:xfrm>
              <a:off x="4484" y="1067"/>
              <a:ext cx="33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Y</a:t>
              </a:r>
            </a:p>
          </p:txBody>
        </p:sp>
        <p:sp>
          <p:nvSpPr>
            <p:cNvPr id="69650" name="Text Box 110"/>
            <p:cNvSpPr txBox="1">
              <a:spLocks noChangeArrowheads="1"/>
            </p:cNvSpPr>
            <p:nvPr/>
          </p:nvSpPr>
          <p:spPr bwMode="auto">
            <a:xfrm>
              <a:off x="4461" y="2317"/>
              <a:ext cx="3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Y</a:t>
              </a:r>
            </a:p>
          </p:txBody>
        </p:sp>
        <p:sp>
          <p:nvSpPr>
            <p:cNvPr id="69651" name="Text Box 111"/>
            <p:cNvSpPr txBox="1">
              <a:spLocks noChangeArrowheads="1"/>
            </p:cNvSpPr>
            <p:nvPr/>
          </p:nvSpPr>
          <p:spPr bwMode="auto">
            <a:xfrm>
              <a:off x="3920" y="1371"/>
              <a:ext cx="3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N</a:t>
              </a:r>
            </a:p>
          </p:txBody>
        </p:sp>
        <p:sp>
          <p:nvSpPr>
            <p:cNvPr id="69652" name="Text Box 112"/>
            <p:cNvSpPr txBox="1">
              <a:spLocks noChangeArrowheads="1"/>
            </p:cNvSpPr>
            <p:nvPr/>
          </p:nvSpPr>
          <p:spPr bwMode="auto">
            <a:xfrm>
              <a:off x="3967" y="2621"/>
              <a:ext cx="3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N</a:t>
              </a:r>
            </a:p>
          </p:txBody>
        </p:sp>
        <p:sp>
          <p:nvSpPr>
            <p:cNvPr id="69653" name="Text Box 113"/>
            <p:cNvSpPr txBox="1">
              <a:spLocks noChangeArrowheads="1"/>
            </p:cNvSpPr>
            <p:nvPr/>
          </p:nvSpPr>
          <p:spPr bwMode="auto">
            <a:xfrm>
              <a:off x="2814" y="695"/>
              <a:ext cx="4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 T0   </a:t>
              </a:r>
            </a:p>
            <a:p>
              <a:pPr algn="ctr" eaLnBrk="1" hangingPunct="1">
                <a:lnSpc>
                  <a:spcPct val="100000"/>
                </a:lnSpc>
                <a:spcBef>
                  <a:spcPct val="0"/>
                </a:spcBef>
              </a:pPr>
              <a:r>
                <a:rPr lang="en-US" altLang="zh-CN" sz="1400" dirty="0">
                  <a:latin typeface="黑体" pitchFamily="2" charset="-122"/>
                  <a:ea typeface="黑体" pitchFamily="2" charset="-122"/>
                </a:rPr>
                <a:t> T1 </a:t>
              </a:r>
            </a:p>
            <a:p>
              <a:pPr algn="ctr" eaLnBrk="1" hangingPunct="1">
                <a:lnSpc>
                  <a:spcPct val="100000"/>
                </a:lnSpc>
                <a:spcBef>
                  <a:spcPct val="0"/>
                </a:spcBef>
              </a:pPr>
              <a:endParaRPr lang="en-US" altLang="zh-CN" sz="1400" baseline="-25000" dirty="0">
                <a:latin typeface="黑体" pitchFamily="2" charset="-122"/>
                <a:ea typeface="黑体" pitchFamily="2" charset="-122"/>
              </a:endParaRPr>
            </a:p>
            <a:p>
              <a:pPr algn="ctr" eaLnBrk="1" hangingPunct="1">
                <a:lnSpc>
                  <a:spcPct val="100000"/>
                </a:lnSpc>
                <a:spcBef>
                  <a:spcPct val="0"/>
                </a:spcBef>
              </a:pPr>
              <a:r>
                <a:rPr lang="en-US" altLang="zh-CN" sz="1400" baseline="-25000" dirty="0">
                  <a:latin typeface="黑体" pitchFamily="2" charset="-122"/>
                  <a:ea typeface="黑体" pitchFamily="2" charset="-122"/>
                </a:rPr>
                <a:t>  </a:t>
              </a:r>
              <a:endParaRPr lang="en-US" altLang="zh-CN" sz="1400" dirty="0">
                <a:latin typeface="黑体" pitchFamily="2" charset="-122"/>
                <a:ea typeface="黑体" pitchFamily="2" charset="-122"/>
              </a:endParaRPr>
            </a:p>
          </p:txBody>
        </p:sp>
        <p:grpSp>
          <p:nvGrpSpPr>
            <p:cNvPr id="69654" name="Group 114"/>
            <p:cNvGrpSpPr>
              <a:grpSpLocks/>
            </p:cNvGrpSpPr>
            <p:nvPr/>
          </p:nvGrpSpPr>
          <p:grpSpPr bwMode="auto">
            <a:xfrm>
              <a:off x="3237" y="1844"/>
              <a:ext cx="1294" cy="371"/>
              <a:chOff x="2048" y="1976"/>
              <a:chExt cx="3150" cy="682"/>
            </a:xfrm>
          </p:grpSpPr>
          <p:sp>
            <p:nvSpPr>
              <p:cNvPr id="69670" name="Text Box 115"/>
              <p:cNvSpPr txBox="1">
                <a:spLocks noChangeArrowheads="1"/>
              </p:cNvSpPr>
              <p:nvPr/>
            </p:nvSpPr>
            <p:spPr bwMode="auto">
              <a:xfrm>
                <a:off x="2048" y="2100"/>
                <a:ext cx="3150" cy="558"/>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100000"/>
                  </a:lnSpc>
                  <a:spcBef>
                    <a:spcPct val="0"/>
                  </a:spcBef>
                </a:pPr>
                <a:r>
                  <a:rPr lang="en-US" altLang="zh-CN" sz="1400" dirty="0">
                    <a:latin typeface="黑体" pitchFamily="2" charset="-122"/>
                    <a:ea typeface="黑体" pitchFamily="2" charset="-122"/>
                  </a:rPr>
                  <a:t> DB→DR,  DRin</a:t>
                </a:r>
              </a:p>
              <a:p>
                <a:pPr algn="just" eaLnBrk="1" hangingPunct="1">
                  <a:lnSpc>
                    <a:spcPct val="100000"/>
                  </a:lnSpc>
                  <a:spcBef>
                    <a:spcPct val="0"/>
                  </a:spcBef>
                </a:pPr>
                <a:r>
                  <a:rPr lang="en-US" altLang="zh-CN" sz="1400" dirty="0">
                    <a:latin typeface="黑体" pitchFamily="2" charset="-122"/>
                    <a:ea typeface="黑体" pitchFamily="2" charset="-122"/>
                  </a:rPr>
                  <a:t> DR→IB,  IRin</a:t>
                </a:r>
              </a:p>
            </p:txBody>
          </p:sp>
          <p:sp>
            <p:nvSpPr>
              <p:cNvPr id="69671" name="Line 116"/>
              <p:cNvSpPr>
                <a:spLocks noChangeShapeType="1"/>
              </p:cNvSpPr>
              <p:nvPr/>
            </p:nvSpPr>
            <p:spPr bwMode="auto">
              <a:xfrm>
                <a:off x="3644" y="1976"/>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55" name="Group 117"/>
            <p:cNvGrpSpPr>
              <a:grpSpLocks/>
            </p:cNvGrpSpPr>
            <p:nvPr/>
          </p:nvGrpSpPr>
          <p:grpSpPr bwMode="auto">
            <a:xfrm>
              <a:off x="3214" y="2283"/>
              <a:ext cx="1364" cy="371"/>
              <a:chOff x="2594" y="4022"/>
              <a:chExt cx="2436" cy="682"/>
            </a:xfrm>
          </p:grpSpPr>
          <p:sp>
            <p:nvSpPr>
              <p:cNvPr id="69667" name="Line 118"/>
              <p:cNvSpPr>
                <a:spLocks noChangeShapeType="1"/>
              </p:cNvSpPr>
              <p:nvPr/>
            </p:nvSpPr>
            <p:spPr bwMode="auto">
              <a:xfrm>
                <a:off x="3812" y="4022"/>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8" name="AutoShape 119"/>
              <p:cNvSpPr>
                <a:spLocks noChangeArrowheads="1"/>
              </p:cNvSpPr>
              <p:nvPr/>
            </p:nvSpPr>
            <p:spPr bwMode="auto">
              <a:xfrm>
                <a:off x="2594" y="4146"/>
                <a:ext cx="2394" cy="558"/>
              </a:xfrm>
              <a:prstGeom prst="flowChartDecision">
                <a:avLst/>
              </a:prstGeom>
              <a:solidFill>
                <a:srgbClr val="FFFFFF"/>
              </a:solidFill>
              <a:ln w="28575">
                <a:solidFill>
                  <a:srgbClr val="000066"/>
                </a:solidFill>
                <a:miter lim="800000"/>
                <a:headEnd/>
                <a:tailEnd/>
              </a:ln>
            </p:spPr>
            <p:txBody>
              <a:bodyPr/>
              <a:lstStyle/>
              <a:p>
                <a:endParaRPr lang="zh-CN" altLang="en-US">
                  <a:latin typeface="黑体" pitchFamily="2" charset="-122"/>
                  <a:ea typeface="黑体" pitchFamily="2" charset="-122"/>
                </a:endParaRPr>
              </a:p>
            </p:txBody>
          </p:sp>
          <p:sp>
            <p:nvSpPr>
              <p:cNvPr id="69669" name="Text Box 120"/>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DMAR=1?</a:t>
                </a:r>
              </a:p>
            </p:txBody>
          </p:sp>
        </p:grpSp>
        <p:grpSp>
          <p:nvGrpSpPr>
            <p:cNvPr id="69656" name="Group 121"/>
            <p:cNvGrpSpPr>
              <a:grpSpLocks/>
            </p:cNvGrpSpPr>
            <p:nvPr/>
          </p:nvGrpSpPr>
          <p:grpSpPr bwMode="auto">
            <a:xfrm>
              <a:off x="3590" y="1472"/>
              <a:ext cx="612" cy="236"/>
              <a:chOff x="4358" y="4270"/>
              <a:chExt cx="2436" cy="434"/>
            </a:xfrm>
          </p:grpSpPr>
          <p:sp>
            <p:nvSpPr>
              <p:cNvPr id="69665" name="Text Box 122"/>
              <p:cNvSpPr txBox="1">
                <a:spLocks noChangeArrowheads="1"/>
              </p:cNvSpPr>
              <p:nvPr/>
            </p:nvSpPr>
            <p:spPr bwMode="auto">
              <a:xfrm>
                <a:off x="4358" y="4394"/>
                <a:ext cx="2436" cy="310"/>
              </a:xfrm>
              <a:prstGeom prst="rect">
                <a:avLst/>
              </a:prstGeom>
              <a:solidFill>
                <a:srgbClr val="FFFFFF"/>
              </a:solidFill>
              <a:ln w="28575" algn="ctr">
                <a:solidFill>
                  <a:srgbClr val="000066"/>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WAIT</a:t>
                </a:r>
              </a:p>
            </p:txBody>
          </p:sp>
          <p:sp>
            <p:nvSpPr>
              <p:cNvPr id="69666" name="Line 123"/>
              <p:cNvSpPr>
                <a:spLocks noChangeShapeType="1"/>
              </p:cNvSpPr>
              <p:nvPr/>
            </p:nvSpPr>
            <p:spPr bwMode="auto">
              <a:xfrm>
                <a:off x="5576" y="4270"/>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57" name="Group 124"/>
            <p:cNvGrpSpPr>
              <a:grpSpLocks/>
            </p:cNvGrpSpPr>
            <p:nvPr/>
          </p:nvGrpSpPr>
          <p:grpSpPr bwMode="auto">
            <a:xfrm>
              <a:off x="3214" y="2891"/>
              <a:ext cx="1364" cy="371"/>
              <a:chOff x="2594" y="4022"/>
              <a:chExt cx="2436" cy="682"/>
            </a:xfrm>
          </p:grpSpPr>
          <p:sp>
            <p:nvSpPr>
              <p:cNvPr id="69662" name="Line 125"/>
              <p:cNvSpPr>
                <a:spLocks noChangeShapeType="1"/>
              </p:cNvSpPr>
              <p:nvPr/>
            </p:nvSpPr>
            <p:spPr bwMode="auto">
              <a:xfrm>
                <a:off x="3812" y="4022"/>
                <a:ext cx="0" cy="124"/>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3" name="AutoShape 126"/>
              <p:cNvSpPr>
                <a:spLocks noChangeArrowheads="1"/>
              </p:cNvSpPr>
              <p:nvPr/>
            </p:nvSpPr>
            <p:spPr bwMode="auto">
              <a:xfrm>
                <a:off x="2594" y="4146"/>
                <a:ext cx="2394" cy="558"/>
              </a:xfrm>
              <a:prstGeom prst="flowChartDecision">
                <a:avLst/>
              </a:prstGeom>
              <a:solidFill>
                <a:srgbClr val="FFFFFF"/>
              </a:solidFill>
              <a:ln w="28575">
                <a:solidFill>
                  <a:srgbClr val="000066"/>
                </a:solidFill>
                <a:miter lim="800000"/>
                <a:headEnd/>
                <a:tailEnd/>
              </a:ln>
            </p:spPr>
            <p:txBody>
              <a:bodyPr/>
              <a:lstStyle/>
              <a:p>
                <a:endParaRPr lang="zh-CN" altLang="en-US">
                  <a:latin typeface="黑体" pitchFamily="2" charset="-122"/>
                  <a:ea typeface="黑体" pitchFamily="2" charset="-122"/>
                </a:endParaRPr>
              </a:p>
            </p:txBody>
          </p:sp>
          <p:sp>
            <p:nvSpPr>
              <p:cNvPr id="69664" name="Text Box 127"/>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IR</a:t>
                </a:r>
                <a:r>
                  <a:rPr lang="en-US" altLang="zh-CN" sz="1400" baseline="-25000" dirty="0">
                    <a:latin typeface="黑体" pitchFamily="2" charset="-122"/>
                    <a:ea typeface="黑体" pitchFamily="2" charset="-122"/>
                  </a:rPr>
                  <a:t>15-9</a:t>
                </a:r>
                <a:r>
                  <a:rPr lang="en-US" altLang="zh-CN" sz="1400" dirty="0">
                    <a:latin typeface="黑体" pitchFamily="2" charset="-122"/>
                    <a:ea typeface="黑体" pitchFamily="2" charset="-122"/>
                  </a:rPr>
                  <a:t>=00</a:t>
                </a:r>
                <a:r>
                  <a:rPr lang="en-US" altLang="zh-CN" sz="1400" dirty="0">
                    <a:latin typeface="Times New Roman" pitchFamily="18" charset="0"/>
                    <a:ea typeface="黑体" pitchFamily="2" charset="-122"/>
                  </a:rPr>
                  <a:t>……</a:t>
                </a:r>
                <a:r>
                  <a:rPr lang="en-US" altLang="zh-CN" sz="1400" dirty="0">
                    <a:latin typeface="黑体" pitchFamily="2" charset="-122"/>
                    <a:ea typeface="黑体" pitchFamily="2" charset="-122"/>
                  </a:rPr>
                  <a:t>0 ?</a:t>
                </a:r>
              </a:p>
            </p:txBody>
          </p:sp>
        </p:grpSp>
        <p:sp>
          <p:nvSpPr>
            <p:cNvPr id="69658" name="Text Box 128"/>
            <p:cNvSpPr txBox="1">
              <a:spLocks noChangeArrowheads="1"/>
            </p:cNvSpPr>
            <p:nvPr/>
          </p:nvSpPr>
          <p:spPr bwMode="auto">
            <a:xfrm>
              <a:off x="4484" y="2958"/>
              <a:ext cx="33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Y</a:t>
              </a:r>
            </a:p>
          </p:txBody>
        </p:sp>
        <p:sp>
          <p:nvSpPr>
            <p:cNvPr id="69659" name="Text Box 129"/>
            <p:cNvSpPr txBox="1">
              <a:spLocks noChangeArrowheads="1"/>
            </p:cNvSpPr>
            <p:nvPr/>
          </p:nvSpPr>
          <p:spPr bwMode="auto">
            <a:xfrm>
              <a:off x="3873" y="3262"/>
              <a:ext cx="3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400" dirty="0">
                  <a:latin typeface="黑体" pitchFamily="2" charset="-122"/>
                  <a:ea typeface="黑体" pitchFamily="2" charset="-122"/>
                </a:rPr>
                <a:t>N</a:t>
              </a:r>
            </a:p>
          </p:txBody>
        </p:sp>
        <p:sp>
          <p:nvSpPr>
            <p:cNvPr id="69660" name="Line 130"/>
            <p:cNvSpPr>
              <a:spLocks noChangeShapeType="1"/>
            </p:cNvSpPr>
            <p:nvPr/>
          </p:nvSpPr>
          <p:spPr bwMode="auto">
            <a:xfrm flipV="1">
              <a:off x="3801" y="845"/>
              <a:ext cx="258" cy="2"/>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Text Box 131"/>
            <p:cNvSpPr txBox="1">
              <a:spLocks noChangeArrowheads="1"/>
            </p:cNvSpPr>
            <p:nvPr/>
          </p:nvSpPr>
          <p:spPr bwMode="auto">
            <a:xfrm>
              <a:off x="3073" y="1540"/>
              <a:ext cx="40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sz="1400" dirty="0">
                  <a:latin typeface="黑体" pitchFamily="2" charset="-122"/>
                  <a:ea typeface="黑体" pitchFamily="2" charset="-122"/>
                </a:rPr>
                <a:t>Tw </a:t>
              </a:r>
            </a:p>
            <a:p>
              <a:pPr algn="r" eaLnBrk="1" hangingPunct="1">
                <a:lnSpc>
                  <a:spcPct val="100000"/>
                </a:lnSpc>
                <a:spcBef>
                  <a:spcPct val="0"/>
                </a:spcBef>
              </a:pPr>
              <a:endParaRPr lang="en-US" altLang="zh-CN" sz="1400" baseline="-25000" dirty="0">
                <a:latin typeface="黑体" pitchFamily="2" charset="-122"/>
                <a:ea typeface="黑体" pitchFamily="2" charset="-122"/>
              </a:endParaRPr>
            </a:p>
            <a:p>
              <a:pPr algn="r" eaLnBrk="1" hangingPunct="1">
                <a:lnSpc>
                  <a:spcPct val="100000"/>
                </a:lnSpc>
                <a:spcBef>
                  <a:spcPct val="0"/>
                </a:spcBef>
              </a:pPr>
              <a:r>
                <a:rPr lang="en-US" altLang="zh-CN" sz="1400" baseline="-25000" dirty="0">
                  <a:latin typeface="黑体" pitchFamily="2" charset="-122"/>
                  <a:ea typeface="黑体" pitchFamily="2" charset="-122"/>
                </a:rPr>
                <a:t>  </a:t>
              </a:r>
              <a:endParaRPr lang="en-US" altLang="zh-CN" sz="1400" dirty="0">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723900" y="981075"/>
            <a:ext cx="74676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nSpc>
                <a:spcPct val="12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取操作数周期</a:t>
            </a:r>
            <a:r>
              <a:rPr lang="en-US" altLang="zh-CN" dirty="0">
                <a:solidFill>
                  <a:srgbClr val="990000"/>
                </a:solidFill>
                <a:latin typeface="黑体" pitchFamily="2" charset="-122"/>
                <a:ea typeface="黑体" pitchFamily="2" charset="-122"/>
              </a:rPr>
              <a:t>FDC</a:t>
            </a:r>
          </a:p>
          <a:p>
            <a:pPr indent="228600">
              <a:lnSpc>
                <a:spcPct val="12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把操作数取到</a:t>
            </a:r>
            <a:r>
              <a:rPr lang="en-US" altLang="zh-CN" dirty="0">
                <a:latin typeface="黑体" pitchFamily="2" charset="-122"/>
                <a:ea typeface="黑体" pitchFamily="2" charset="-122"/>
              </a:rPr>
              <a:t>DR</a:t>
            </a:r>
            <a:r>
              <a:rPr lang="zh-CN" altLang="en-US">
                <a:latin typeface="黑体" pitchFamily="2" charset="-122"/>
                <a:ea typeface="黑体" pitchFamily="2" charset="-122"/>
              </a:rPr>
              <a:t>中；</a:t>
            </a:r>
          </a:p>
          <a:p>
            <a:pPr indent="228600">
              <a:lnSpc>
                <a:spcPct val="120000"/>
              </a:lnSpc>
              <a:spcBef>
                <a:spcPct val="0"/>
              </a:spcBef>
            </a:pPr>
            <a:r>
              <a:rPr lang="zh-CN" altLang="en-US">
                <a:latin typeface="黑体" pitchFamily="2" charset="-122"/>
                <a:ea typeface="黑体" pitchFamily="2" charset="-122"/>
              </a:rPr>
              <a:t>   若从内存取数，则内存地址放在</a:t>
            </a:r>
            <a:r>
              <a:rPr lang="en-US" altLang="zh-CN" dirty="0">
                <a:latin typeface="黑体" pitchFamily="2" charset="-122"/>
                <a:ea typeface="黑体" pitchFamily="2" charset="-122"/>
              </a:rPr>
              <a:t>AR</a:t>
            </a:r>
            <a:r>
              <a:rPr lang="zh-CN" altLang="en-US">
                <a:latin typeface="黑体" pitchFamily="2" charset="-122"/>
                <a:ea typeface="黑体" pitchFamily="2" charset="-122"/>
              </a:rPr>
              <a:t>中；</a:t>
            </a:r>
          </a:p>
          <a:p>
            <a:pPr indent="228600">
              <a:lnSpc>
                <a:spcPct val="120000"/>
              </a:lnSpc>
              <a:spcBef>
                <a:spcPct val="0"/>
              </a:spcBef>
            </a:pPr>
            <a:r>
              <a:rPr lang="zh-CN" altLang="en-US">
                <a:latin typeface="黑体" pitchFamily="2" charset="-122"/>
                <a:ea typeface="黑体" pitchFamily="2" charset="-122"/>
              </a:rPr>
              <a:t>   转到相应的执行周期。</a:t>
            </a:r>
          </a:p>
        </p:txBody>
      </p:sp>
      <p:sp>
        <p:nvSpPr>
          <p:cNvPr id="70659" name="Rectangle 5"/>
          <p:cNvSpPr>
            <a:spLocks noChangeArrowheads="1"/>
          </p:cNvSpPr>
          <p:nvPr/>
        </p:nvSpPr>
        <p:spPr bwMode="auto">
          <a:xfrm>
            <a:off x="647700" y="533400"/>
            <a:ext cx="447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6.4.3 </a:t>
            </a:r>
            <a:r>
              <a:rPr lang="zh-CN" altLang="en-US">
                <a:solidFill>
                  <a:srgbClr val="990000"/>
                </a:solidFill>
                <a:latin typeface="黑体" pitchFamily="2" charset="-122"/>
                <a:ea typeface="黑体" pitchFamily="2" charset="-122"/>
              </a:rPr>
              <a:t>模型机指令的微操作流程</a:t>
            </a: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graphicFrame>
        <p:nvGraphicFramePr>
          <p:cNvPr id="71683" name="Object 5"/>
          <p:cNvGraphicFramePr>
            <a:graphicFrameLocks noChangeAspect="1"/>
          </p:cNvGraphicFramePr>
          <p:nvPr/>
        </p:nvGraphicFramePr>
        <p:xfrm>
          <a:off x="676275" y="985838"/>
          <a:ext cx="7945438" cy="2517775"/>
        </p:xfrm>
        <a:graphic>
          <a:graphicData uri="http://schemas.openxmlformats.org/presentationml/2006/ole">
            <mc:AlternateContent xmlns:mc="http://schemas.openxmlformats.org/markup-compatibility/2006">
              <mc:Choice xmlns:v="urn:schemas-microsoft-com:vml" Requires="v">
                <p:oleObj spid="_x0000_s71807" name="Document" r:id="rId4" imgW="5317226" imgH="1685196" progId="Word.Document.8">
                  <p:embed/>
                </p:oleObj>
              </mc:Choice>
              <mc:Fallback>
                <p:oleObj name="Document" r:id="rId4" imgW="5317226" imgH="168519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985838"/>
                        <a:ext cx="794543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4" name="Object 43"/>
          <p:cNvGraphicFramePr>
            <a:graphicFrameLocks noChangeAspect="1"/>
          </p:cNvGraphicFramePr>
          <p:nvPr>
            <p:extLst>
              <p:ext uri="{D42A27DB-BD31-4B8C-83A1-F6EECF244321}">
                <p14:modId xmlns:p14="http://schemas.microsoft.com/office/powerpoint/2010/main" val="3625452937"/>
              </p:ext>
            </p:extLst>
          </p:nvPr>
        </p:nvGraphicFramePr>
        <p:xfrm>
          <a:off x="246063" y="304800"/>
          <a:ext cx="8229600" cy="363538"/>
        </p:xfrm>
        <a:graphic>
          <a:graphicData uri="http://schemas.openxmlformats.org/presentationml/2006/ole">
            <mc:AlternateContent xmlns:mc="http://schemas.openxmlformats.org/markup-compatibility/2006">
              <mc:Choice xmlns:v="urn:schemas-microsoft-com:vml" Requires="v">
                <p:oleObj spid="_x0000_s71808" name="Document" r:id="rId7" imgW="5486798" imgH="247579" progId="Word.Document.8">
                  <p:embed/>
                </p:oleObj>
              </mc:Choice>
              <mc:Fallback>
                <p:oleObj name="Document" r:id="rId7" imgW="5486798" imgH="247579" progId="Word.Document.8">
                  <p:embed/>
                  <p:pic>
                    <p:nvPicPr>
                      <p:cNvPr id="0" name="Object 43"/>
                      <p:cNvPicPr>
                        <a:picLocks noChangeAspect="1" noChangeArrowheads="1"/>
                      </p:cNvPicPr>
                      <p:nvPr/>
                    </p:nvPicPr>
                    <p:blipFill>
                      <a:blip r:embed="rId8"/>
                      <a:srcRect/>
                      <a:stretch>
                        <a:fillRect/>
                      </a:stretch>
                    </p:blipFill>
                    <p:spPr bwMode="auto">
                      <a:xfrm>
                        <a:off x="246063" y="304800"/>
                        <a:ext cx="8229600" cy="363538"/>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5" name="Rectangle 3"/>
          <p:cNvSpPr>
            <a:spLocks noChangeAspect="1" noChangeArrowheads="1"/>
          </p:cNvSpPr>
          <p:nvPr/>
        </p:nvSpPr>
        <p:spPr bwMode="auto">
          <a:xfrm>
            <a:off x="3241675" y="3924300"/>
            <a:ext cx="231775" cy="174625"/>
          </a:xfrm>
          <a:prstGeom prst="rect">
            <a:avLst/>
          </a:prstGeom>
          <a:solidFill>
            <a:srgbClr val="66FF33">
              <a:alpha val="50195"/>
            </a:srgbClr>
          </a:solidFill>
          <a:ln w="9525">
            <a:solidFill>
              <a:schemeClr val="accent2"/>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grpSp>
        <p:nvGrpSpPr>
          <p:cNvPr id="71686" name="Group 4"/>
          <p:cNvGrpSpPr>
            <a:grpSpLocks/>
          </p:cNvGrpSpPr>
          <p:nvPr/>
        </p:nvGrpSpPr>
        <p:grpSpPr bwMode="auto">
          <a:xfrm>
            <a:off x="1044575" y="3452813"/>
            <a:ext cx="7265988" cy="2292350"/>
            <a:chOff x="658" y="2013"/>
            <a:chExt cx="4577" cy="1444"/>
          </a:xfrm>
        </p:grpSpPr>
        <p:sp>
          <p:nvSpPr>
            <p:cNvPr id="71689" name="Rectangle 5"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0" name="Line 6"/>
            <p:cNvSpPr>
              <a:spLocks noChangeAspect="1" noChangeShapeType="1"/>
            </p:cNvSpPr>
            <p:nvPr/>
          </p:nvSpPr>
          <p:spPr bwMode="auto">
            <a:xfrm>
              <a:off x="658" y="2013"/>
              <a:ext cx="45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1" name="Rectangle 7"/>
            <p:cNvSpPr>
              <a:spLocks noChangeAspect="1" noChangeArrowheads="1"/>
            </p:cNvSpPr>
            <p:nvPr/>
          </p:nvSpPr>
          <p:spPr bwMode="auto">
            <a:xfrm>
              <a:off x="807" y="2212"/>
              <a:ext cx="1494" cy="124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2" name="Rectangle 8"/>
            <p:cNvSpPr>
              <a:spLocks noChangeAspect="1" noChangeArrowheads="1"/>
            </p:cNvSpPr>
            <p:nvPr/>
          </p:nvSpPr>
          <p:spPr bwMode="auto">
            <a:xfrm>
              <a:off x="2806" y="2221"/>
              <a:ext cx="738" cy="1209"/>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3" name="Rectangle 9"/>
            <p:cNvSpPr>
              <a:spLocks noChangeAspect="1" noChangeArrowheads="1"/>
            </p:cNvSpPr>
            <p:nvPr/>
          </p:nvSpPr>
          <p:spPr bwMode="auto">
            <a:xfrm>
              <a:off x="4085" y="2230"/>
              <a:ext cx="758" cy="46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4" name="Rectangle 10"/>
            <p:cNvSpPr>
              <a:spLocks noChangeAspect="1" noChangeArrowheads="1"/>
            </p:cNvSpPr>
            <p:nvPr/>
          </p:nvSpPr>
          <p:spPr bwMode="auto">
            <a:xfrm>
              <a:off x="4096" y="2884"/>
              <a:ext cx="766" cy="528"/>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5" name="Text Box 11"/>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kumimoji="1" lang="en-US" altLang="zh-CN" sz="1400" dirty="0">
                  <a:latin typeface="Times New Roman" pitchFamily="18" charset="0"/>
                  <a:ea typeface="宋体" pitchFamily="2" charset="-122"/>
                </a:rPr>
                <a:t>CPU</a:t>
              </a:r>
            </a:p>
          </p:txBody>
        </p:sp>
        <p:sp>
          <p:nvSpPr>
            <p:cNvPr id="71696" name="Rectangle 12"/>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7" name="Rectangle 13"/>
            <p:cNvSpPr>
              <a:spLocks noChangeAspect="1" noChangeArrowheads="1"/>
            </p:cNvSpPr>
            <p:nvPr/>
          </p:nvSpPr>
          <p:spPr bwMode="auto">
            <a:xfrm>
              <a:off x="1713" y="2457"/>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8" name="Rectangle 14"/>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699" name="Rectangle 15"/>
            <p:cNvSpPr>
              <a:spLocks noChangeAspect="1" noChangeArrowheads="1"/>
            </p:cNvSpPr>
            <p:nvPr/>
          </p:nvSpPr>
          <p:spPr bwMode="auto">
            <a:xfrm>
              <a:off x="1713" y="2707"/>
              <a:ext cx="477" cy="57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00" name="Rectangle 16"/>
            <p:cNvSpPr>
              <a:spLocks noChangeAspect="1" noChangeArrowheads="1"/>
            </p:cNvSpPr>
            <p:nvPr/>
          </p:nvSpPr>
          <p:spPr bwMode="auto">
            <a:xfrm>
              <a:off x="1713" y="2823"/>
              <a:ext cx="477" cy="11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01" name="Rectangle 17"/>
            <p:cNvSpPr>
              <a:spLocks noChangeAspect="1" noChangeArrowheads="1"/>
            </p:cNvSpPr>
            <p:nvPr/>
          </p:nvSpPr>
          <p:spPr bwMode="auto">
            <a:xfrm>
              <a:off x="1713" y="3170"/>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02" name="Text Box 18"/>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IR</a:t>
              </a:r>
              <a:endParaRPr kumimoji="1" lang="en-US" altLang="zh-CN" sz="1400" b="0" dirty="0">
                <a:latin typeface="Times New Roman" pitchFamily="18" charset="0"/>
                <a:ea typeface="宋体" pitchFamily="2" charset="-122"/>
              </a:endParaRPr>
            </a:p>
          </p:txBody>
        </p:sp>
        <p:sp>
          <p:nvSpPr>
            <p:cNvPr id="71703" name="Text Box 19"/>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PC</a:t>
              </a:r>
              <a:endParaRPr kumimoji="1" lang="en-US" altLang="zh-CN" sz="1400" b="0" dirty="0">
                <a:latin typeface="Times New Roman" pitchFamily="18" charset="0"/>
                <a:ea typeface="宋体" pitchFamily="2" charset="-122"/>
              </a:endParaRPr>
            </a:p>
          </p:txBody>
        </p:sp>
        <p:sp>
          <p:nvSpPr>
            <p:cNvPr id="71704" name="Text Box 20"/>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R0</a:t>
              </a:r>
              <a:endParaRPr kumimoji="1" lang="en-US" altLang="zh-CN" sz="1400" b="0" dirty="0">
                <a:latin typeface="Times New Roman" pitchFamily="18" charset="0"/>
                <a:ea typeface="宋体" pitchFamily="2" charset="-122"/>
              </a:endParaRPr>
            </a:p>
          </p:txBody>
        </p:sp>
        <p:sp>
          <p:nvSpPr>
            <p:cNvPr id="71705" name="Text Box 21"/>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R1</a:t>
              </a:r>
              <a:endParaRPr kumimoji="1" lang="en-US" altLang="zh-CN" sz="1400" b="0" dirty="0">
                <a:latin typeface="Times New Roman" pitchFamily="18" charset="0"/>
                <a:ea typeface="宋体" pitchFamily="2" charset="-122"/>
              </a:endParaRPr>
            </a:p>
          </p:txBody>
        </p:sp>
        <p:sp>
          <p:nvSpPr>
            <p:cNvPr id="71706" name="Text Box 22"/>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1707" name="Rectangle 23"/>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08" name="Rectangle 24"/>
            <p:cNvSpPr>
              <a:spLocks noChangeAspect="1" noChangeArrowheads="1"/>
            </p:cNvSpPr>
            <p:nvPr/>
          </p:nvSpPr>
          <p:spPr bwMode="auto">
            <a:xfrm>
              <a:off x="2806" y="2657"/>
              <a:ext cx="738" cy="12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09" name="Text Box 25"/>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1710" name="Rectangle 26"/>
            <p:cNvSpPr>
              <a:spLocks noChangeAspect="1" noChangeArrowheads="1"/>
            </p:cNvSpPr>
            <p:nvPr/>
          </p:nvSpPr>
          <p:spPr bwMode="auto">
            <a:xfrm>
              <a:off x="2806" y="2891"/>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11" name="Text Box 27"/>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1712" name="Text Box 28"/>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MM</a:t>
              </a:r>
            </a:p>
          </p:txBody>
        </p:sp>
        <p:sp>
          <p:nvSpPr>
            <p:cNvPr id="71713" name="Text Box 29"/>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设备</a:t>
              </a:r>
            </a:p>
          </p:txBody>
        </p:sp>
        <p:sp>
          <p:nvSpPr>
            <p:cNvPr id="71714" name="Rectangle 30"/>
            <p:cNvSpPr>
              <a:spLocks noChangeAspect="1" noChangeArrowheads="1"/>
            </p:cNvSpPr>
            <p:nvPr/>
          </p:nvSpPr>
          <p:spPr bwMode="auto">
            <a:xfrm>
              <a:off x="4254" y="2282"/>
              <a:ext cx="477" cy="114"/>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15" name="Text Box 31"/>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接口</a:t>
              </a:r>
            </a:p>
          </p:txBody>
        </p:sp>
        <p:sp>
          <p:nvSpPr>
            <p:cNvPr id="71716" name="Line 32"/>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1717" name="Line 33"/>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1718" name="Line 34"/>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1719" name="Rectangle 35"/>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20" name="Rectangle 36"/>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1721" name="Freeform 37"/>
            <p:cNvSpPr>
              <a:spLocks noChangeAspect="1"/>
            </p:cNvSpPr>
            <p:nvPr/>
          </p:nvSpPr>
          <p:spPr bwMode="auto">
            <a:xfrm>
              <a:off x="2121" y="2409"/>
              <a:ext cx="635" cy="110"/>
            </a:xfrm>
            <a:custGeom>
              <a:avLst/>
              <a:gdLst>
                <a:gd name="T0" fmla="*/ 0 w 480"/>
                <a:gd name="T1" fmla="*/ 849 h 96"/>
                <a:gd name="T2" fmla="*/ 16929 w 480"/>
                <a:gd name="T3" fmla="*/ 849 h 96"/>
                <a:gd name="T4" fmla="*/ 16929 w 480"/>
                <a:gd name="T5" fmla="*/ 0 h 96"/>
                <a:gd name="T6" fmla="*/ 42246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28575" cap="flat"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22" name="Line 38"/>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71687" name="AutoShape 39"/>
          <p:cNvSpPr>
            <a:spLocks noChangeAspect="1" noChangeArrowheads="1"/>
          </p:cNvSpPr>
          <p:nvPr/>
        </p:nvSpPr>
        <p:spPr bwMode="auto">
          <a:xfrm>
            <a:off x="3722688" y="3316288"/>
            <a:ext cx="842962" cy="541337"/>
          </a:xfrm>
          <a:prstGeom prst="wedgeRoundRectCallout">
            <a:avLst>
              <a:gd name="adj1" fmla="val -88463"/>
              <a:gd name="adj2" fmla="val 74380"/>
              <a:gd name="adj3" fmla="val 16667"/>
            </a:avLst>
          </a:prstGeom>
          <a:solidFill>
            <a:srgbClr val="00FFFF"/>
          </a:solidFill>
          <a:ln w="9525">
            <a:solidFill>
              <a:srgbClr val="008000"/>
            </a:solidFill>
            <a:miter lim="800000"/>
            <a:headEnd/>
            <a:tailEnd/>
          </a:ln>
        </p:spPr>
        <p:txBody>
          <a:bodyPr lIns="0" tIns="0" rIns="0" bIns="0"/>
          <a:lstStyle/>
          <a:p>
            <a:pPr algn="ctr" eaLnBrk="0" hangingPunct="0">
              <a:lnSpc>
                <a:spcPct val="96000"/>
              </a:lnSpc>
              <a:spcBef>
                <a:spcPct val="0"/>
              </a:spcBef>
            </a:pPr>
            <a:r>
              <a:rPr kumimoji="1" lang="zh-CN" altLang="en-US" sz="1400">
                <a:solidFill>
                  <a:srgbClr val="008000"/>
                </a:solidFill>
                <a:latin typeface="Times New Roman" pitchFamily="18" charset="0"/>
                <a:ea typeface="黑体" pitchFamily="2" charset="-122"/>
              </a:rPr>
              <a:t>操作数在指令中</a:t>
            </a:r>
            <a:endParaRPr kumimoji="1" lang="zh-CN" altLang="en-US" sz="1400" b="0">
              <a:solidFill>
                <a:srgbClr val="008000"/>
              </a:solidFill>
              <a:latin typeface="Times New Roman" pitchFamily="18" charset="0"/>
              <a:ea typeface="黑体" pitchFamily="2" charset="-122"/>
            </a:endParaRPr>
          </a:p>
        </p:txBody>
      </p:sp>
      <p:sp>
        <p:nvSpPr>
          <p:cNvPr id="71688" name="Rectangle 41"/>
          <p:cNvSpPr>
            <a:spLocks noChangeArrowheads="1"/>
          </p:cNvSpPr>
          <p:nvPr/>
        </p:nvSpPr>
        <p:spPr bwMode="auto">
          <a:xfrm>
            <a:off x="3276600" y="3940175"/>
            <a:ext cx="190500" cy="152400"/>
          </a:xfrm>
          <a:prstGeom prst="rect">
            <a:avLst/>
          </a:prstGeom>
          <a:solidFill>
            <a:srgbClr val="009900">
              <a:alpha val="50195"/>
            </a:srgbClr>
          </a:solidFill>
          <a:ln w="9525">
            <a:solidFill>
              <a:srgbClr val="009900"/>
            </a:solidFill>
            <a:miter lim="800000"/>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grpSp>
        <p:nvGrpSpPr>
          <p:cNvPr id="9219" name="Group 41"/>
          <p:cNvGrpSpPr>
            <a:grpSpLocks/>
          </p:cNvGrpSpPr>
          <p:nvPr/>
        </p:nvGrpSpPr>
        <p:grpSpPr bwMode="auto">
          <a:xfrm>
            <a:off x="1143000" y="908050"/>
            <a:ext cx="6630988" cy="2570163"/>
            <a:chOff x="720" y="432"/>
            <a:chExt cx="4177" cy="1619"/>
          </a:xfrm>
        </p:grpSpPr>
        <p:sp>
          <p:nvSpPr>
            <p:cNvPr id="9223" name="Line 7"/>
            <p:cNvSpPr>
              <a:spLocks noChangeShapeType="1"/>
            </p:cNvSpPr>
            <p:nvPr/>
          </p:nvSpPr>
          <p:spPr bwMode="auto">
            <a:xfrm>
              <a:off x="720" y="432"/>
              <a:ext cx="41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4" name="Rectangle 8"/>
            <p:cNvSpPr>
              <a:spLocks noChangeArrowheads="1"/>
            </p:cNvSpPr>
            <p:nvPr/>
          </p:nvSpPr>
          <p:spPr bwMode="auto">
            <a:xfrm>
              <a:off x="856" y="656"/>
              <a:ext cx="1364" cy="13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25" name="Rectangle 9"/>
            <p:cNvSpPr>
              <a:spLocks noChangeArrowheads="1"/>
            </p:cNvSpPr>
            <p:nvPr/>
          </p:nvSpPr>
          <p:spPr bwMode="auto">
            <a:xfrm>
              <a:off x="2681" y="666"/>
              <a:ext cx="673" cy="1356"/>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26" name="Rectangle 10"/>
            <p:cNvSpPr>
              <a:spLocks noChangeArrowheads="1"/>
            </p:cNvSpPr>
            <p:nvPr/>
          </p:nvSpPr>
          <p:spPr bwMode="auto">
            <a:xfrm>
              <a:off x="3849" y="676"/>
              <a:ext cx="690" cy="51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27" name="Rectangle 11"/>
            <p:cNvSpPr>
              <a:spLocks noChangeArrowheads="1"/>
            </p:cNvSpPr>
            <p:nvPr/>
          </p:nvSpPr>
          <p:spPr bwMode="auto">
            <a:xfrm>
              <a:off x="3857" y="1407"/>
              <a:ext cx="699" cy="5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28" name="Text Box 12"/>
            <p:cNvSpPr txBox="1">
              <a:spLocks noChangeArrowheads="1"/>
            </p:cNvSpPr>
            <p:nvPr/>
          </p:nvSpPr>
          <p:spPr bwMode="auto">
            <a:xfrm>
              <a:off x="1282" y="1836"/>
              <a:ext cx="45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9229" name="Rectangle 13"/>
            <p:cNvSpPr>
              <a:spLocks noChangeArrowheads="1"/>
            </p:cNvSpPr>
            <p:nvPr/>
          </p:nvSpPr>
          <p:spPr bwMode="auto">
            <a:xfrm>
              <a:off x="1683" y="76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30" name="Rectangle 14"/>
            <p:cNvSpPr>
              <a:spLocks noChangeArrowheads="1"/>
            </p:cNvSpPr>
            <p:nvPr/>
          </p:nvSpPr>
          <p:spPr bwMode="auto">
            <a:xfrm>
              <a:off x="1683" y="92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31" name="Rectangle 15"/>
            <p:cNvSpPr>
              <a:spLocks noChangeArrowheads="1"/>
            </p:cNvSpPr>
            <p:nvPr/>
          </p:nvSpPr>
          <p:spPr bwMode="auto">
            <a:xfrm>
              <a:off x="1683" y="1212"/>
              <a:ext cx="435" cy="127"/>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32" name="Rectangle 16"/>
            <p:cNvSpPr>
              <a:spLocks noChangeArrowheads="1"/>
            </p:cNvSpPr>
            <p:nvPr/>
          </p:nvSpPr>
          <p:spPr bwMode="auto">
            <a:xfrm>
              <a:off x="1683" y="1212"/>
              <a:ext cx="435" cy="644"/>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33" name="Rectangle 17"/>
            <p:cNvSpPr>
              <a:spLocks noChangeArrowheads="1"/>
            </p:cNvSpPr>
            <p:nvPr/>
          </p:nvSpPr>
          <p:spPr bwMode="auto">
            <a:xfrm>
              <a:off x="1683" y="133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34" name="Rectangle 18"/>
            <p:cNvSpPr>
              <a:spLocks noChangeArrowheads="1"/>
            </p:cNvSpPr>
            <p:nvPr/>
          </p:nvSpPr>
          <p:spPr bwMode="auto">
            <a:xfrm>
              <a:off x="1683" y="172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35" name="Text Box 19"/>
            <p:cNvSpPr txBox="1">
              <a:spLocks noChangeArrowheads="1"/>
            </p:cNvSpPr>
            <p:nvPr/>
          </p:nvSpPr>
          <p:spPr bwMode="auto">
            <a:xfrm>
              <a:off x="1343" y="754"/>
              <a:ext cx="3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IR</a:t>
              </a:r>
            </a:p>
          </p:txBody>
        </p:sp>
        <p:sp>
          <p:nvSpPr>
            <p:cNvPr id="9236" name="Text Box 20"/>
            <p:cNvSpPr txBox="1">
              <a:spLocks noChangeArrowheads="1"/>
            </p:cNvSpPr>
            <p:nvPr/>
          </p:nvSpPr>
          <p:spPr bwMode="auto">
            <a:xfrm>
              <a:off x="1359" y="90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PC</a:t>
              </a:r>
              <a:endParaRPr kumimoji="1" lang="en-US" altLang="zh-CN" sz="2000" b="0" dirty="0">
                <a:latin typeface="黑体" pitchFamily="2" charset="-122"/>
                <a:ea typeface="黑体" pitchFamily="2" charset="-122"/>
              </a:endParaRPr>
            </a:p>
          </p:txBody>
        </p:sp>
        <p:sp>
          <p:nvSpPr>
            <p:cNvPr id="9237" name="Text Box 21"/>
            <p:cNvSpPr txBox="1">
              <a:spLocks noChangeArrowheads="1"/>
            </p:cNvSpPr>
            <p:nvPr/>
          </p:nvSpPr>
          <p:spPr bwMode="auto">
            <a:xfrm>
              <a:off x="1359" y="1183"/>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R0</a:t>
              </a:r>
              <a:endParaRPr kumimoji="1" lang="en-US" altLang="zh-CN" sz="2000" b="0" dirty="0">
                <a:latin typeface="黑体" pitchFamily="2" charset="-122"/>
                <a:ea typeface="黑体" pitchFamily="2" charset="-122"/>
              </a:endParaRPr>
            </a:p>
          </p:txBody>
        </p:sp>
        <p:sp>
          <p:nvSpPr>
            <p:cNvPr id="9238" name="Text Box 22"/>
            <p:cNvSpPr txBox="1">
              <a:spLocks noChangeArrowheads="1"/>
            </p:cNvSpPr>
            <p:nvPr/>
          </p:nvSpPr>
          <p:spPr bwMode="auto">
            <a:xfrm>
              <a:off x="1359" y="131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R1</a:t>
              </a:r>
              <a:endParaRPr kumimoji="1" lang="en-US" altLang="zh-CN" sz="2000" b="0" dirty="0">
                <a:latin typeface="黑体" pitchFamily="2" charset="-122"/>
                <a:ea typeface="黑体" pitchFamily="2" charset="-122"/>
              </a:endParaRPr>
            </a:p>
          </p:txBody>
        </p:sp>
        <p:sp>
          <p:nvSpPr>
            <p:cNvPr id="9239" name="Text Box 23"/>
            <p:cNvSpPr txBox="1">
              <a:spLocks noChangeArrowheads="1"/>
            </p:cNvSpPr>
            <p:nvPr/>
          </p:nvSpPr>
          <p:spPr bwMode="auto">
            <a:xfrm>
              <a:off x="1683" y="1515"/>
              <a:ext cx="4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9240" name="Rectangle 24"/>
            <p:cNvSpPr>
              <a:spLocks noChangeArrowheads="1"/>
            </p:cNvSpPr>
            <p:nvPr/>
          </p:nvSpPr>
          <p:spPr bwMode="auto">
            <a:xfrm>
              <a:off x="2681" y="812"/>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41" name="Rectangle 25"/>
            <p:cNvSpPr>
              <a:spLocks noChangeArrowheads="1"/>
            </p:cNvSpPr>
            <p:nvPr/>
          </p:nvSpPr>
          <p:spPr bwMode="auto">
            <a:xfrm>
              <a:off x="2681" y="1076"/>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42" name="Text Box 26"/>
            <p:cNvSpPr txBox="1">
              <a:spLocks noChangeArrowheads="1"/>
            </p:cNvSpPr>
            <p:nvPr/>
          </p:nvSpPr>
          <p:spPr bwMode="auto">
            <a:xfrm>
              <a:off x="2774" y="1201"/>
              <a:ext cx="50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9243" name="Rectangle 27"/>
            <p:cNvSpPr>
              <a:spLocks noChangeArrowheads="1"/>
            </p:cNvSpPr>
            <p:nvPr/>
          </p:nvSpPr>
          <p:spPr bwMode="auto">
            <a:xfrm>
              <a:off x="2681" y="1417"/>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44" name="Text Box 28"/>
            <p:cNvSpPr txBox="1">
              <a:spLocks noChangeArrowheads="1"/>
            </p:cNvSpPr>
            <p:nvPr/>
          </p:nvSpPr>
          <p:spPr bwMode="auto">
            <a:xfrm>
              <a:off x="2774" y="1642"/>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9245" name="Text Box 29"/>
            <p:cNvSpPr txBox="1">
              <a:spLocks noChangeArrowheads="1"/>
            </p:cNvSpPr>
            <p:nvPr/>
          </p:nvSpPr>
          <p:spPr bwMode="auto">
            <a:xfrm>
              <a:off x="2715" y="1807"/>
              <a:ext cx="6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MM</a:t>
              </a:r>
            </a:p>
          </p:txBody>
        </p:sp>
        <p:sp>
          <p:nvSpPr>
            <p:cNvPr id="9246" name="Text Box 30"/>
            <p:cNvSpPr txBox="1">
              <a:spLocks noChangeArrowheads="1"/>
            </p:cNvSpPr>
            <p:nvPr/>
          </p:nvSpPr>
          <p:spPr bwMode="auto">
            <a:xfrm>
              <a:off x="3917" y="1768"/>
              <a:ext cx="62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设备</a:t>
              </a:r>
            </a:p>
          </p:txBody>
        </p:sp>
        <p:sp>
          <p:nvSpPr>
            <p:cNvPr id="9247" name="Rectangle 31"/>
            <p:cNvSpPr>
              <a:spLocks noChangeArrowheads="1"/>
            </p:cNvSpPr>
            <p:nvPr/>
          </p:nvSpPr>
          <p:spPr bwMode="auto">
            <a:xfrm>
              <a:off x="4002" y="73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9248" name="Text Box 32"/>
            <p:cNvSpPr txBox="1">
              <a:spLocks noChangeArrowheads="1"/>
            </p:cNvSpPr>
            <p:nvPr/>
          </p:nvSpPr>
          <p:spPr bwMode="auto">
            <a:xfrm>
              <a:off x="3891" y="988"/>
              <a:ext cx="6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接口</a:t>
              </a:r>
            </a:p>
          </p:txBody>
        </p:sp>
        <p:sp>
          <p:nvSpPr>
            <p:cNvPr id="9249" name="Line 33"/>
            <p:cNvSpPr>
              <a:spLocks noChangeShapeType="1"/>
            </p:cNvSpPr>
            <p:nvPr/>
          </p:nvSpPr>
          <p:spPr bwMode="auto">
            <a:xfrm>
              <a:off x="1573" y="43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0" name="Line 34"/>
            <p:cNvSpPr>
              <a:spLocks noChangeShapeType="1"/>
            </p:cNvSpPr>
            <p:nvPr/>
          </p:nvSpPr>
          <p:spPr bwMode="auto">
            <a:xfrm>
              <a:off x="3013" y="451"/>
              <a:ext cx="0" cy="225"/>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1" name="Line 35"/>
            <p:cNvSpPr>
              <a:spLocks noChangeShapeType="1"/>
            </p:cNvSpPr>
            <p:nvPr/>
          </p:nvSpPr>
          <p:spPr bwMode="auto">
            <a:xfrm>
              <a:off x="4198" y="44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Line 36"/>
            <p:cNvSpPr>
              <a:spLocks noChangeShapeType="1"/>
            </p:cNvSpPr>
            <p:nvPr/>
          </p:nvSpPr>
          <p:spPr bwMode="auto">
            <a:xfrm>
              <a:off x="4215" y="1193"/>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3" name="Freeform 37"/>
            <p:cNvSpPr>
              <a:spLocks/>
            </p:cNvSpPr>
            <p:nvPr/>
          </p:nvSpPr>
          <p:spPr bwMode="auto">
            <a:xfrm>
              <a:off x="946" y="920"/>
              <a:ext cx="423" cy="214"/>
            </a:xfrm>
            <a:custGeom>
              <a:avLst/>
              <a:gdLst>
                <a:gd name="T0" fmla="*/ 0 w 990"/>
                <a:gd name="T1" fmla="*/ 1 h 352"/>
                <a:gd name="T2" fmla="*/ 0 w 990"/>
                <a:gd name="T3" fmla="*/ 0 h 352"/>
                <a:gd name="T4" fmla="*/ 0 w 990"/>
                <a:gd name="T5" fmla="*/ 0 h 352"/>
                <a:gd name="T6" fmla="*/ 0 w 990"/>
                <a:gd name="T7" fmla="*/ 1 h 352"/>
                <a:gd name="T8" fmla="*/ 0 w 990"/>
                <a:gd name="T9" fmla="*/ 1 h 352"/>
                <a:gd name="T10" fmla="*/ 0 w 990"/>
                <a:gd name="T11" fmla="*/ 1 h 352"/>
                <a:gd name="T12" fmla="*/ 0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9254" name="Text Box 38"/>
            <p:cNvSpPr txBox="1">
              <a:spLocks noChangeArrowheads="1"/>
            </p:cNvSpPr>
            <p:nvPr/>
          </p:nvSpPr>
          <p:spPr bwMode="auto">
            <a:xfrm>
              <a:off x="978" y="955"/>
              <a:ext cx="3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sp>
          <p:nvSpPr>
            <p:cNvPr id="9255" name="Arc 39"/>
            <p:cNvSpPr>
              <a:spLocks/>
            </p:cNvSpPr>
            <p:nvPr/>
          </p:nvSpPr>
          <p:spPr bwMode="auto">
            <a:xfrm>
              <a:off x="2086" y="891"/>
              <a:ext cx="651" cy="145"/>
            </a:xfrm>
            <a:custGeom>
              <a:avLst/>
              <a:gdLst>
                <a:gd name="T0" fmla="*/ 0 w 20919"/>
                <a:gd name="T1" fmla="*/ 0 h 21507"/>
                <a:gd name="T2" fmla="*/ 0 w 20919"/>
                <a:gd name="T3" fmla="*/ 0 h 21507"/>
                <a:gd name="T4" fmla="*/ 0 w 20919"/>
                <a:gd name="T5" fmla="*/ 0 h 21507"/>
                <a:gd name="T6" fmla="*/ 0 60000 65536"/>
                <a:gd name="T7" fmla="*/ 0 60000 65536"/>
                <a:gd name="T8" fmla="*/ 0 60000 65536"/>
                <a:gd name="T9" fmla="*/ 0 w 20919"/>
                <a:gd name="T10" fmla="*/ 0 h 21507"/>
                <a:gd name="T11" fmla="*/ 20919 w 20919"/>
                <a:gd name="T12" fmla="*/ 21507 h 21507"/>
              </a:gdLst>
              <a:ahLst/>
              <a:cxnLst>
                <a:cxn ang="T6">
                  <a:pos x="T0" y="T1"/>
                </a:cxn>
                <a:cxn ang="T7">
                  <a:pos x="T2" y="T3"/>
                </a:cxn>
                <a:cxn ang="T8">
                  <a:pos x="T4" y="T5"/>
                </a:cxn>
              </a:cxnLst>
              <a:rect l="T9" t="T10" r="T11" b="T12"/>
              <a:pathLst>
                <a:path w="20919" h="21507" fill="none" extrusionOk="0">
                  <a:moveTo>
                    <a:pt x="0" y="16124"/>
                  </a:moveTo>
                  <a:cubicBezTo>
                    <a:pt x="2271" y="7296"/>
                    <a:pt x="9840" y="845"/>
                    <a:pt x="18916" y="0"/>
                  </a:cubicBezTo>
                </a:path>
                <a:path w="20919" h="21507" stroke="0" extrusionOk="0">
                  <a:moveTo>
                    <a:pt x="0" y="16124"/>
                  </a:moveTo>
                  <a:cubicBezTo>
                    <a:pt x="2271" y="7296"/>
                    <a:pt x="9840" y="845"/>
                    <a:pt x="18916" y="0"/>
                  </a:cubicBezTo>
                  <a:lnTo>
                    <a:pt x="20919" y="21507"/>
                  </a:lnTo>
                  <a:lnTo>
                    <a:pt x="0" y="16124"/>
                  </a:lnTo>
                  <a:close/>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20" name="Text Box 41"/>
          <p:cNvSpPr txBox="1">
            <a:spLocks noChangeArrowheads="1"/>
          </p:cNvSpPr>
          <p:nvPr/>
        </p:nvSpPr>
        <p:spPr bwMode="auto">
          <a:xfrm>
            <a:off x="755650" y="3800475"/>
            <a:ext cx="694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zh-CN" altLang="en-US">
                <a:solidFill>
                  <a:srgbClr val="FF0000"/>
                </a:solidFill>
                <a:latin typeface="黑体" pitchFamily="2" charset="-122"/>
                <a:ea typeface="黑体" pitchFamily="2" charset="-122"/>
              </a:rPr>
              <a:t>以取指令过程为例，其具体操作包含以下内容： </a:t>
            </a:r>
          </a:p>
        </p:txBody>
      </p:sp>
      <p:sp>
        <p:nvSpPr>
          <p:cNvPr id="9221" name="Text Box 42"/>
          <p:cNvSpPr txBox="1">
            <a:spLocks noChangeArrowheads="1"/>
          </p:cNvSpPr>
          <p:nvPr/>
        </p:nvSpPr>
        <p:spPr bwMode="auto">
          <a:xfrm>
            <a:off x="755650" y="4329113"/>
            <a:ext cx="76327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    </a:t>
            </a:r>
            <a:r>
              <a:rPr lang="en-US" altLang="zh-CN" dirty="0">
                <a:latin typeface="黑体" pitchFamily="2" charset="-122"/>
                <a:ea typeface="黑体" pitchFamily="2" charset="-122"/>
              </a:rPr>
              <a:t>(1) </a:t>
            </a:r>
            <a:r>
              <a:rPr lang="zh-CN" altLang="en-US">
                <a:latin typeface="黑体" pitchFamily="2" charset="-122"/>
                <a:ea typeface="黑体" pitchFamily="2" charset="-122"/>
              </a:rPr>
              <a:t>控制器以</a:t>
            </a:r>
            <a:r>
              <a:rPr lang="en-US" altLang="zh-CN" dirty="0">
                <a:latin typeface="黑体" pitchFamily="2" charset="-122"/>
                <a:ea typeface="黑体" pitchFamily="2" charset="-122"/>
              </a:rPr>
              <a:t>PC</a:t>
            </a:r>
            <a:r>
              <a:rPr lang="zh-CN" altLang="en-US">
                <a:latin typeface="黑体" pitchFamily="2" charset="-122"/>
                <a:ea typeface="黑体" pitchFamily="2" charset="-122"/>
              </a:rPr>
              <a:t>中的二进制编码为内存地址，通过系统总线（的地址线）向</a:t>
            </a:r>
            <a:r>
              <a:rPr lang="en-US" altLang="zh-CN" dirty="0">
                <a:latin typeface="黑体" pitchFamily="2" charset="-122"/>
                <a:ea typeface="黑体" pitchFamily="2" charset="-122"/>
              </a:rPr>
              <a:t>MM</a:t>
            </a:r>
            <a:r>
              <a:rPr lang="zh-CN" altLang="en-US">
                <a:latin typeface="黑体" pitchFamily="2" charset="-122"/>
                <a:ea typeface="黑体" pitchFamily="2" charset="-122"/>
              </a:rPr>
              <a:t>发送地址信息，并且通过系统总线（的控制线）向</a:t>
            </a:r>
            <a:r>
              <a:rPr lang="en-US" altLang="zh-CN" dirty="0">
                <a:latin typeface="黑体" pitchFamily="2" charset="-122"/>
                <a:ea typeface="黑体" pitchFamily="2" charset="-122"/>
              </a:rPr>
              <a:t>MM</a:t>
            </a:r>
            <a:r>
              <a:rPr lang="zh-CN" altLang="en-US">
                <a:latin typeface="黑体" pitchFamily="2" charset="-122"/>
                <a:ea typeface="黑体" pitchFamily="2" charset="-122"/>
              </a:rPr>
              <a:t>发</a:t>
            </a:r>
            <a:r>
              <a:rPr lang="zh-CN" altLang="en-US">
                <a:latin typeface="宋体" pitchFamily="2" charset="-122"/>
                <a:ea typeface="黑体" pitchFamily="2" charset="-122"/>
              </a:rPr>
              <a:t>“</a:t>
            </a:r>
            <a:r>
              <a:rPr lang="zh-CN" altLang="en-US">
                <a:latin typeface="黑体" pitchFamily="2" charset="-122"/>
                <a:ea typeface="黑体" pitchFamily="2" charset="-122"/>
              </a:rPr>
              <a:t>读内存</a:t>
            </a:r>
            <a:r>
              <a:rPr lang="zh-CN" altLang="en-US">
                <a:latin typeface="宋体" pitchFamily="2" charset="-122"/>
                <a:ea typeface="黑体" pitchFamily="2" charset="-122"/>
              </a:rPr>
              <a:t>”</a:t>
            </a:r>
            <a:r>
              <a:rPr lang="zh-CN" altLang="en-US">
                <a:latin typeface="黑体" pitchFamily="2" charset="-122"/>
                <a:ea typeface="黑体" pitchFamily="2" charset="-122"/>
              </a:rPr>
              <a:t>命令；</a:t>
            </a:r>
          </a:p>
        </p:txBody>
      </p:sp>
      <p:sp>
        <p:nvSpPr>
          <p:cNvPr id="9222" name="Text Box 44"/>
          <p:cNvSpPr txBox="1">
            <a:spLocks noChangeArrowheads="1"/>
          </p:cNvSpPr>
          <p:nvPr/>
        </p:nvSpPr>
        <p:spPr bwMode="auto">
          <a:xfrm>
            <a:off x="0" y="296863"/>
            <a:ext cx="3816350" cy="396875"/>
          </a:xfrm>
          <a:prstGeom prst="rect">
            <a:avLst/>
          </a:prstGeom>
          <a:solidFill>
            <a:srgbClr val="C8C8C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zh-CN" altLang="en-US" sz="2000">
                <a:solidFill>
                  <a:srgbClr val="FF0000"/>
                </a:solidFill>
                <a:latin typeface="黑体" pitchFamily="2" charset="-122"/>
                <a:ea typeface="黑体" pitchFamily="2" charset="-122"/>
              </a:rPr>
              <a:t> 回顾：计算机执行程序的过程 </a:t>
            </a:r>
          </a:p>
        </p:txBody>
      </p:sp>
    </p:spTree>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9"/>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grpSp>
        <p:nvGrpSpPr>
          <p:cNvPr id="72707" name="Group 39"/>
          <p:cNvGrpSpPr>
            <a:grpSpLocks/>
          </p:cNvGrpSpPr>
          <p:nvPr/>
        </p:nvGrpSpPr>
        <p:grpSpPr bwMode="auto">
          <a:xfrm>
            <a:off x="392113" y="914400"/>
            <a:ext cx="8051800" cy="2933700"/>
            <a:chOff x="164" y="230"/>
            <a:chExt cx="3382" cy="1232"/>
          </a:xfrm>
        </p:grpSpPr>
        <p:graphicFrame>
          <p:nvGraphicFramePr>
            <p:cNvPr id="72749" name="Object 40"/>
            <p:cNvGraphicFramePr>
              <a:graphicFrameLocks noChangeAspect="1"/>
            </p:cNvGraphicFramePr>
            <p:nvPr/>
          </p:nvGraphicFramePr>
          <p:xfrm>
            <a:off x="164" y="230"/>
            <a:ext cx="3382" cy="1232"/>
          </p:xfrm>
          <a:graphic>
            <a:graphicData uri="http://schemas.openxmlformats.org/presentationml/2006/ole">
              <mc:AlternateContent xmlns:mc="http://schemas.openxmlformats.org/markup-compatibility/2006">
                <mc:Choice xmlns:v="urn:schemas-microsoft-com:vml" Requires="v">
                  <p:oleObj spid="_x0000_s72835" name="Document" r:id="rId4" imgW="5477438" imgH="1999348" progId="Word.Document.8">
                    <p:embed/>
                  </p:oleObj>
                </mc:Choice>
                <mc:Fallback>
                  <p:oleObj name="Document" r:id="rId4" imgW="5477438" imgH="1999348" progId="Word.Document.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 y="230"/>
                          <a:ext cx="3382" cy="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50" name="Rectangle 41"/>
            <p:cNvSpPr>
              <a:spLocks noChangeArrowheads="1"/>
            </p:cNvSpPr>
            <p:nvPr/>
          </p:nvSpPr>
          <p:spPr bwMode="auto">
            <a:xfrm>
              <a:off x="727" y="716"/>
              <a:ext cx="993" cy="178"/>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grpSp>
      <p:graphicFrame>
        <p:nvGraphicFramePr>
          <p:cNvPr id="72708" name="Object 50"/>
          <p:cNvGraphicFramePr>
            <a:graphicFrameLocks noChangeAspect="1"/>
          </p:cNvGraphicFramePr>
          <p:nvPr>
            <p:extLst>
              <p:ext uri="{D42A27DB-BD31-4B8C-83A1-F6EECF244321}">
                <p14:modId xmlns:p14="http://schemas.microsoft.com/office/powerpoint/2010/main" val="3540440139"/>
              </p:ext>
            </p:extLst>
          </p:nvPr>
        </p:nvGraphicFramePr>
        <p:xfrm>
          <a:off x="246063" y="304800"/>
          <a:ext cx="8229600" cy="363538"/>
        </p:xfrm>
        <a:graphic>
          <a:graphicData uri="http://schemas.openxmlformats.org/presentationml/2006/ole">
            <mc:AlternateContent xmlns:mc="http://schemas.openxmlformats.org/markup-compatibility/2006">
              <mc:Choice xmlns:v="urn:schemas-microsoft-com:vml" Requires="v">
                <p:oleObj spid="_x0000_s72836" name="Document" r:id="rId7" imgW="5486798" imgH="247579" progId="Word.Document.8">
                  <p:embed/>
                </p:oleObj>
              </mc:Choice>
              <mc:Fallback>
                <p:oleObj name="Document" r:id="rId7" imgW="5486798" imgH="247579" progId="Word.Document.8">
                  <p:embed/>
                  <p:pic>
                    <p:nvPicPr>
                      <p:cNvPr id="0" name="Object 50"/>
                      <p:cNvPicPr>
                        <a:picLocks noChangeAspect="1" noChangeArrowheads="1"/>
                      </p:cNvPicPr>
                      <p:nvPr/>
                    </p:nvPicPr>
                    <p:blipFill>
                      <a:blip r:embed="rId8"/>
                      <a:srcRect/>
                      <a:stretch>
                        <a:fillRect/>
                      </a:stretch>
                    </p:blipFill>
                    <p:spPr bwMode="auto">
                      <a:xfrm>
                        <a:off x="246063" y="304800"/>
                        <a:ext cx="8229600" cy="363538"/>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709" name="Group 5"/>
          <p:cNvGrpSpPr>
            <a:grpSpLocks/>
          </p:cNvGrpSpPr>
          <p:nvPr/>
        </p:nvGrpSpPr>
        <p:grpSpPr bwMode="auto">
          <a:xfrm>
            <a:off x="1044575" y="3835400"/>
            <a:ext cx="7265988" cy="2292350"/>
            <a:chOff x="658" y="2013"/>
            <a:chExt cx="4577" cy="1444"/>
          </a:xfrm>
        </p:grpSpPr>
        <p:sp>
          <p:nvSpPr>
            <p:cNvPr id="72716" name="Rectangle 6"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17" name="Line 7"/>
            <p:cNvSpPr>
              <a:spLocks noChangeAspect="1" noChangeShapeType="1"/>
            </p:cNvSpPr>
            <p:nvPr/>
          </p:nvSpPr>
          <p:spPr bwMode="auto">
            <a:xfrm>
              <a:off x="658" y="2013"/>
              <a:ext cx="45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8" name="Rectangle 8"/>
            <p:cNvSpPr>
              <a:spLocks noChangeAspect="1" noChangeArrowheads="1"/>
            </p:cNvSpPr>
            <p:nvPr/>
          </p:nvSpPr>
          <p:spPr bwMode="auto">
            <a:xfrm>
              <a:off x="807" y="2212"/>
              <a:ext cx="1494" cy="124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19" name="Rectangle 9"/>
            <p:cNvSpPr>
              <a:spLocks noChangeAspect="1" noChangeArrowheads="1"/>
            </p:cNvSpPr>
            <p:nvPr/>
          </p:nvSpPr>
          <p:spPr bwMode="auto">
            <a:xfrm>
              <a:off x="2806" y="2221"/>
              <a:ext cx="738" cy="1209"/>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0" name="Rectangle 10"/>
            <p:cNvSpPr>
              <a:spLocks noChangeAspect="1" noChangeArrowheads="1"/>
            </p:cNvSpPr>
            <p:nvPr/>
          </p:nvSpPr>
          <p:spPr bwMode="auto">
            <a:xfrm>
              <a:off x="4085" y="2230"/>
              <a:ext cx="758" cy="46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1" name="Rectangle 11"/>
            <p:cNvSpPr>
              <a:spLocks noChangeAspect="1" noChangeArrowheads="1"/>
            </p:cNvSpPr>
            <p:nvPr/>
          </p:nvSpPr>
          <p:spPr bwMode="auto">
            <a:xfrm>
              <a:off x="4096" y="2884"/>
              <a:ext cx="766" cy="528"/>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2" name="Text Box 12"/>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kumimoji="1" lang="en-US" altLang="zh-CN" sz="1400" dirty="0">
                  <a:latin typeface="Times New Roman" pitchFamily="18" charset="0"/>
                  <a:ea typeface="宋体" pitchFamily="2" charset="-122"/>
                </a:rPr>
                <a:t>CPU</a:t>
              </a:r>
            </a:p>
          </p:txBody>
        </p:sp>
        <p:sp>
          <p:nvSpPr>
            <p:cNvPr id="72723" name="Rectangle 13"/>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4" name="Rectangle 14"/>
            <p:cNvSpPr>
              <a:spLocks noChangeAspect="1" noChangeArrowheads="1"/>
            </p:cNvSpPr>
            <p:nvPr/>
          </p:nvSpPr>
          <p:spPr bwMode="auto">
            <a:xfrm>
              <a:off x="1713" y="2457"/>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5" name="Rectangle 15"/>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6" name="Rectangle 16"/>
            <p:cNvSpPr>
              <a:spLocks noChangeAspect="1" noChangeArrowheads="1"/>
            </p:cNvSpPr>
            <p:nvPr/>
          </p:nvSpPr>
          <p:spPr bwMode="auto">
            <a:xfrm>
              <a:off x="1713" y="2707"/>
              <a:ext cx="477" cy="57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7" name="Rectangle 17"/>
            <p:cNvSpPr>
              <a:spLocks noChangeAspect="1" noChangeArrowheads="1"/>
            </p:cNvSpPr>
            <p:nvPr/>
          </p:nvSpPr>
          <p:spPr bwMode="auto">
            <a:xfrm>
              <a:off x="1713" y="2823"/>
              <a:ext cx="477" cy="11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8" name="Rectangle 18"/>
            <p:cNvSpPr>
              <a:spLocks noChangeAspect="1" noChangeArrowheads="1"/>
            </p:cNvSpPr>
            <p:nvPr/>
          </p:nvSpPr>
          <p:spPr bwMode="auto">
            <a:xfrm>
              <a:off x="1713" y="3170"/>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29" name="Text Box 19"/>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IR</a:t>
              </a:r>
              <a:endParaRPr kumimoji="1" lang="en-US" altLang="zh-CN" sz="1400" b="0" dirty="0">
                <a:latin typeface="Times New Roman" pitchFamily="18" charset="0"/>
                <a:ea typeface="宋体" pitchFamily="2" charset="-122"/>
              </a:endParaRPr>
            </a:p>
          </p:txBody>
        </p:sp>
        <p:sp>
          <p:nvSpPr>
            <p:cNvPr id="72730" name="Text Box 20"/>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PC</a:t>
              </a:r>
              <a:endParaRPr kumimoji="1" lang="en-US" altLang="zh-CN" sz="1400" b="0" dirty="0">
                <a:latin typeface="Times New Roman" pitchFamily="18" charset="0"/>
                <a:ea typeface="宋体" pitchFamily="2" charset="-122"/>
              </a:endParaRPr>
            </a:p>
          </p:txBody>
        </p:sp>
        <p:sp>
          <p:nvSpPr>
            <p:cNvPr id="72731" name="Text Box 21"/>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R0</a:t>
              </a:r>
              <a:endParaRPr kumimoji="1" lang="en-US" altLang="zh-CN" sz="1400" b="0" dirty="0">
                <a:latin typeface="Times New Roman" pitchFamily="18" charset="0"/>
                <a:ea typeface="宋体" pitchFamily="2" charset="-122"/>
              </a:endParaRPr>
            </a:p>
          </p:txBody>
        </p:sp>
        <p:sp>
          <p:nvSpPr>
            <p:cNvPr id="72732" name="Text Box 22"/>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R1</a:t>
              </a:r>
              <a:endParaRPr kumimoji="1" lang="en-US" altLang="zh-CN" sz="1400" b="0" dirty="0">
                <a:latin typeface="Times New Roman" pitchFamily="18" charset="0"/>
                <a:ea typeface="宋体" pitchFamily="2" charset="-122"/>
              </a:endParaRPr>
            </a:p>
          </p:txBody>
        </p:sp>
        <p:sp>
          <p:nvSpPr>
            <p:cNvPr id="72733" name="Text Box 23"/>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2734" name="Rectangle 24"/>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35" name="Rectangle 25"/>
            <p:cNvSpPr>
              <a:spLocks noChangeAspect="1" noChangeArrowheads="1"/>
            </p:cNvSpPr>
            <p:nvPr/>
          </p:nvSpPr>
          <p:spPr bwMode="auto">
            <a:xfrm>
              <a:off x="2806" y="2657"/>
              <a:ext cx="738" cy="12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36" name="Text Box 26"/>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2737" name="Rectangle 27"/>
            <p:cNvSpPr>
              <a:spLocks noChangeAspect="1" noChangeArrowheads="1"/>
            </p:cNvSpPr>
            <p:nvPr/>
          </p:nvSpPr>
          <p:spPr bwMode="auto">
            <a:xfrm>
              <a:off x="2806" y="2891"/>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38" name="Text Box 28"/>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2739" name="Text Box 29"/>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MM</a:t>
              </a:r>
            </a:p>
          </p:txBody>
        </p:sp>
        <p:sp>
          <p:nvSpPr>
            <p:cNvPr id="72740" name="Text Box 30"/>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设备</a:t>
              </a:r>
            </a:p>
          </p:txBody>
        </p:sp>
        <p:sp>
          <p:nvSpPr>
            <p:cNvPr id="72741" name="Rectangle 31"/>
            <p:cNvSpPr>
              <a:spLocks noChangeAspect="1" noChangeArrowheads="1"/>
            </p:cNvSpPr>
            <p:nvPr/>
          </p:nvSpPr>
          <p:spPr bwMode="auto">
            <a:xfrm>
              <a:off x="4254" y="2282"/>
              <a:ext cx="477" cy="114"/>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42" name="Text Box 32"/>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接口</a:t>
              </a:r>
            </a:p>
          </p:txBody>
        </p:sp>
        <p:sp>
          <p:nvSpPr>
            <p:cNvPr id="72743" name="Line 33"/>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744" name="Line 34"/>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745" name="Line 35"/>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746" name="Rectangle 36"/>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47" name="Rectangle 37"/>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48" name="Line 38"/>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39"/>
          <p:cNvGrpSpPr>
            <a:grpSpLocks/>
          </p:cNvGrpSpPr>
          <p:nvPr/>
        </p:nvGrpSpPr>
        <p:grpSpPr bwMode="auto">
          <a:xfrm>
            <a:off x="2744788" y="5127625"/>
            <a:ext cx="1787525" cy="776288"/>
            <a:chOff x="1729" y="2822"/>
            <a:chExt cx="1126" cy="489"/>
          </a:xfrm>
        </p:grpSpPr>
        <p:sp>
          <p:nvSpPr>
            <p:cNvPr id="72714" name="Rectangle 40"/>
            <p:cNvSpPr>
              <a:spLocks noChangeArrowheads="1"/>
            </p:cNvSpPr>
            <p:nvPr/>
          </p:nvSpPr>
          <p:spPr bwMode="auto">
            <a:xfrm>
              <a:off x="1729" y="2822"/>
              <a:ext cx="458" cy="115"/>
            </a:xfrm>
            <a:prstGeom prst="rect">
              <a:avLst/>
            </a:prstGeom>
            <a:solidFill>
              <a:srgbClr val="009900">
                <a:alpha val="50195"/>
              </a:srgbClr>
            </a:solidFill>
            <a:ln w="28575">
              <a:solidFill>
                <a:srgbClr val="0099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2715" name="AutoShape 41"/>
            <p:cNvSpPr>
              <a:spLocks noChangeArrowheads="1"/>
            </p:cNvSpPr>
            <p:nvPr/>
          </p:nvSpPr>
          <p:spPr bwMode="auto">
            <a:xfrm>
              <a:off x="2339" y="2964"/>
              <a:ext cx="516" cy="347"/>
            </a:xfrm>
            <a:prstGeom prst="wedgeRoundRectCallout">
              <a:avLst>
                <a:gd name="adj1" fmla="val -97745"/>
                <a:gd name="adj2" fmla="val -73139"/>
                <a:gd name="adj3" fmla="val 16667"/>
              </a:avLst>
            </a:prstGeom>
            <a:solidFill>
              <a:srgbClr val="00FFFF"/>
            </a:solidFill>
            <a:ln w="28575">
              <a:solidFill>
                <a:srgbClr val="008000"/>
              </a:solidFill>
              <a:miter lim="800000"/>
              <a:headEnd/>
              <a:tailEnd/>
            </a:ln>
          </p:spPr>
          <p:txBody>
            <a:bodyPr lIns="0" tIns="0" rIns="0" bIns="0"/>
            <a:lstStyle/>
            <a:p>
              <a:pPr algn="ctr" eaLnBrk="0" hangingPunct="0">
                <a:lnSpc>
                  <a:spcPct val="96000"/>
                </a:lnSpc>
                <a:spcBef>
                  <a:spcPct val="0"/>
                </a:spcBef>
              </a:pPr>
              <a:r>
                <a:rPr kumimoji="1" lang="zh-CN" altLang="en-US" sz="1400">
                  <a:solidFill>
                    <a:srgbClr val="008000"/>
                  </a:solidFill>
                  <a:latin typeface="Times New Roman" pitchFamily="18" charset="0"/>
                  <a:ea typeface="黑体" pitchFamily="2" charset="-122"/>
                </a:rPr>
                <a:t>操作数在寄存器中</a:t>
              </a:r>
              <a:endParaRPr kumimoji="1" lang="zh-CN" altLang="en-US" sz="1400" b="0">
                <a:solidFill>
                  <a:srgbClr val="008000"/>
                </a:solidFill>
                <a:latin typeface="Times New Roman" pitchFamily="18" charset="0"/>
                <a:ea typeface="黑体" pitchFamily="2" charset="-122"/>
              </a:endParaRPr>
            </a:p>
          </p:txBody>
        </p:sp>
      </p:grpSp>
      <p:grpSp>
        <p:nvGrpSpPr>
          <p:cNvPr id="5" name="Group 42"/>
          <p:cNvGrpSpPr>
            <a:grpSpLocks/>
          </p:cNvGrpSpPr>
          <p:nvPr/>
        </p:nvGrpSpPr>
        <p:grpSpPr bwMode="auto">
          <a:xfrm>
            <a:off x="2039938" y="4352925"/>
            <a:ext cx="1706562" cy="823913"/>
            <a:chOff x="853" y="1830"/>
            <a:chExt cx="785" cy="362"/>
          </a:xfrm>
        </p:grpSpPr>
        <p:sp>
          <p:nvSpPr>
            <p:cNvPr id="72712" name="Freeform 43"/>
            <p:cNvSpPr>
              <a:spLocks/>
            </p:cNvSpPr>
            <p:nvPr/>
          </p:nvSpPr>
          <p:spPr bwMode="auto">
            <a:xfrm>
              <a:off x="853" y="1852"/>
              <a:ext cx="785" cy="340"/>
            </a:xfrm>
            <a:custGeom>
              <a:avLst/>
              <a:gdLst>
                <a:gd name="T0" fmla="*/ 629 w 785"/>
                <a:gd name="T1" fmla="*/ 0 h 340"/>
                <a:gd name="T2" fmla="*/ 785 w 785"/>
                <a:gd name="T3" fmla="*/ 0 h 340"/>
                <a:gd name="T4" fmla="*/ 785 w 785"/>
                <a:gd name="T5" fmla="*/ 177 h 340"/>
                <a:gd name="T6" fmla="*/ 0 w 785"/>
                <a:gd name="T7" fmla="*/ 177 h 340"/>
                <a:gd name="T8" fmla="*/ 0 w 785"/>
                <a:gd name="T9" fmla="*/ 340 h 340"/>
                <a:gd name="T10" fmla="*/ 88 w 785"/>
                <a:gd name="T11" fmla="*/ 340 h 340"/>
                <a:gd name="T12" fmla="*/ 0 60000 65536"/>
                <a:gd name="T13" fmla="*/ 0 60000 65536"/>
                <a:gd name="T14" fmla="*/ 0 60000 65536"/>
                <a:gd name="T15" fmla="*/ 0 60000 65536"/>
                <a:gd name="T16" fmla="*/ 0 60000 65536"/>
                <a:gd name="T17" fmla="*/ 0 60000 65536"/>
                <a:gd name="T18" fmla="*/ 0 w 785"/>
                <a:gd name="T19" fmla="*/ 0 h 340"/>
                <a:gd name="T20" fmla="*/ 785 w 785"/>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785" h="340">
                  <a:moveTo>
                    <a:pt x="629" y="0"/>
                  </a:moveTo>
                  <a:lnTo>
                    <a:pt x="785" y="0"/>
                  </a:lnTo>
                  <a:lnTo>
                    <a:pt x="785" y="177"/>
                  </a:lnTo>
                  <a:lnTo>
                    <a:pt x="0" y="177"/>
                  </a:lnTo>
                  <a:lnTo>
                    <a:pt x="0" y="340"/>
                  </a:lnTo>
                  <a:lnTo>
                    <a:pt x="88" y="340"/>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13" name="Oval 44"/>
            <p:cNvSpPr>
              <a:spLocks noChangeArrowheads="1"/>
            </p:cNvSpPr>
            <p:nvPr/>
          </p:nvSpPr>
          <p:spPr bwMode="auto">
            <a:xfrm>
              <a:off x="1437" y="1830"/>
              <a:ext cx="47" cy="47"/>
            </a:xfrm>
            <a:prstGeom prst="ellipse">
              <a:avLst/>
            </a:prstGeom>
            <a:solidFill>
              <a:srgbClr val="FF66FF"/>
            </a:solidFill>
            <a:ln w="28575">
              <a:solidFill>
                <a:srgbClr val="CC3300"/>
              </a:solidFill>
              <a:round/>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2"/>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graphicFrame>
        <p:nvGraphicFramePr>
          <p:cNvPr id="73731" name="Object 53"/>
          <p:cNvGraphicFramePr>
            <a:graphicFrameLocks noChangeAspect="1"/>
          </p:cNvGraphicFramePr>
          <p:nvPr>
            <p:extLst>
              <p:ext uri="{D42A27DB-BD31-4B8C-83A1-F6EECF244321}">
                <p14:modId xmlns:p14="http://schemas.microsoft.com/office/powerpoint/2010/main" val="1918915573"/>
              </p:ext>
            </p:extLst>
          </p:nvPr>
        </p:nvGraphicFramePr>
        <p:xfrm>
          <a:off x="250825" y="304800"/>
          <a:ext cx="8231188" cy="371475"/>
        </p:xfrm>
        <a:graphic>
          <a:graphicData uri="http://schemas.openxmlformats.org/presentationml/2006/ole">
            <mc:AlternateContent xmlns:mc="http://schemas.openxmlformats.org/markup-compatibility/2006">
              <mc:Choice xmlns:v="urn:schemas-microsoft-com:vml" Requires="v">
                <p:oleObj spid="_x0000_s73856" name="Document" r:id="rId4" imgW="5486798" imgH="247579" progId="Word.Document.8">
                  <p:embed/>
                </p:oleObj>
              </mc:Choice>
              <mc:Fallback>
                <p:oleObj name="Document" r:id="rId4" imgW="5486798" imgH="247579" progId="Word.Document.8">
                  <p:embed/>
                  <p:pic>
                    <p:nvPicPr>
                      <p:cNvPr id="0" name="Object 53"/>
                      <p:cNvPicPr>
                        <a:picLocks noChangeAspect="1" noChangeArrowheads="1"/>
                      </p:cNvPicPr>
                      <p:nvPr/>
                    </p:nvPicPr>
                    <p:blipFill>
                      <a:blip r:embed="rId5"/>
                      <a:srcRect/>
                      <a:stretch>
                        <a:fillRect/>
                      </a:stretch>
                    </p:blipFill>
                    <p:spPr bwMode="auto">
                      <a:xfrm>
                        <a:off x="250825" y="304800"/>
                        <a:ext cx="8231188" cy="371475"/>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2" name="Object 5"/>
          <p:cNvGraphicFramePr>
            <a:graphicFrameLocks noChangeAspect="1"/>
          </p:cNvGraphicFramePr>
          <p:nvPr/>
        </p:nvGraphicFramePr>
        <p:xfrm>
          <a:off x="355600" y="914400"/>
          <a:ext cx="7862888" cy="3313113"/>
        </p:xfrm>
        <a:graphic>
          <a:graphicData uri="http://schemas.openxmlformats.org/presentationml/2006/ole">
            <mc:AlternateContent xmlns:mc="http://schemas.openxmlformats.org/markup-compatibility/2006">
              <mc:Choice xmlns:v="urn:schemas-microsoft-com:vml" Requires="v">
                <p:oleObj spid="_x0000_s73857" name="Document" r:id="rId7" imgW="5347828" imgH="2258083" progId="Word.Document.8">
                  <p:embed/>
                </p:oleObj>
              </mc:Choice>
              <mc:Fallback>
                <p:oleObj name="Document" r:id="rId7" imgW="5347828" imgH="2258083"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600" y="914400"/>
                        <a:ext cx="7862888"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Rectangle 7"/>
          <p:cNvSpPr>
            <a:spLocks noChangeArrowheads="1"/>
          </p:cNvSpPr>
          <p:nvPr/>
        </p:nvSpPr>
        <p:spPr bwMode="auto">
          <a:xfrm>
            <a:off x="2195513" y="2024063"/>
            <a:ext cx="2328862" cy="457200"/>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grpSp>
        <p:nvGrpSpPr>
          <p:cNvPr id="73734" name="Group 3"/>
          <p:cNvGrpSpPr>
            <a:grpSpLocks/>
          </p:cNvGrpSpPr>
          <p:nvPr/>
        </p:nvGrpSpPr>
        <p:grpSpPr bwMode="auto">
          <a:xfrm>
            <a:off x="1201738" y="3952875"/>
            <a:ext cx="7265987" cy="2292350"/>
            <a:chOff x="658" y="2013"/>
            <a:chExt cx="4577" cy="1444"/>
          </a:xfrm>
        </p:grpSpPr>
        <p:sp>
          <p:nvSpPr>
            <p:cNvPr id="73739" name="Rectangle 4"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0" name="Line 5"/>
            <p:cNvSpPr>
              <a:spLocks noChangeAspect="1" noChangeShapeType="1"/>
            </p:cNvSpPr>
            <p:nvPr/>
          </p:nvSpPr>
          <p:spPr bwMode="auto">
            <a:xfrm>
              <a:off x="658" y="2013"/>
              <a:ext cx="45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1" name="Rectangle 6"/>
            <p:cNvSpPr>
              <a:spLocks noChangeAspect="1" noChangeArrowheads="1"/>
            </p:cNvSpPr>
            <p:nvPr/>
          </p:nvSpPr>
          <p:spPr bwMode="auto">
            <a:xfrm>
              <a:off x="807" y="2212"/>
              <a:ext cx="1494" cy="124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2" name="Rectangle 7"/>
            <p:cNvSpPr>
              <a:spLocks noChangeAspect="1" noChangeArrowheads="1"/>
            </p:cNvSpPr>
            <p:nvPr/>
          </p:nvSpPr>
          <p:spPr bwMode="auto">
            <a:xfrm>
              <a:off x="2806" y="2221"/>
              <a:ext cx="738" cy="1209"/>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3" name="Rectangle 8"/>
            <p:cNvSpPr>
              <a:spLocks noChangeAspect="1" noChangeArrowheads="1"/>
            </p:cNvSpPr>
            <p:nvPr/>
          </p:nvSpPr>
          <p:spPr bwMode="auto">
            <a:xfrm>
              <a:off x="4085" y="2230"/>
              <a:ext cx="758" cy="46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4" name="Rectangle 9"/>
            <p:cNvSpPr>
              <a:spLocks noChangeAspect="1" noChangeArrowheads="1"/>
            </p:cNvSpPr>
            <p:nvPr/>
          </p:nvSpPr>
          <p:spPr bwMode="auto">
            <a:xfrm>
              <a:off x="4096" y="2884"/>
              <a:ext cx="766" cy="528"/>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5" name="Text Box 10"/>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kumimoji="1" lang="en-US" altLang="zh-CN" sz="1400" dirty="0">
                  <a:latin typeface="Times New Roman" pitchFamily="18" charset="0"/>
                  <a:ea typeface="宋体" pitchFamily="2" charset="-122"/>
                </a:rPr>
                <a:t>CPU</a:t>
              </a:r>
            </a:p>
          </p:txBody>
        </p:sp>
        <p:sp>
          <p:nvSpPr>
            <p:cNvPr id="73746" name="Rectangle 11"/>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7" name="Rectangle 12"/>
            <p:cNvSpPr>
              <a:spLocks noChangeAspect="1" noChangeArrowheads="1"/>
            </p:cNvSpPr>
            <p:nvPr/>
          </p:nvSpPr>
          <p:spPr bwMode="auto">
            <a:xfrm>
              <a:off x="1713" y="2457"/>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8" name="Rectangle 13"/>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49" name="Rectangle 14"/>
            <p:cNvSpPr>
              <a:spLocks noChangeAspect="1" noChangeArrowheads="1"/>
            </p:cNvSpPr>
            <p:nvPr/>
          </p:nvSpPr>
          <p:spPr bwMode="auto">
            <a:xfrm>
              <a:off x="1713" y="2707"/>
              <a:ext cx="477" cy="57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50" name="Rectangle 15"/>
            <p:cNvSpPr>
              <a:spLocks noChangeAspect="1" noChangeArrowheads="1"/>
            </p:cNvSpPr>
            <p:nvPr/>
          </p:nvSpPr>
          <p:spPr bwMode="auto">
            <a:xfrm>
              <a:off x="1713" y="2823"/>
              <a:ext cx="477" cy="11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51" name="Rectangle 16"/>
            <p:cNvSpPr>
              <a:spLocks noChangeAspect="1" noChangeArrowheads="1"/>
            </p:cNvSpPr>
            <p:nvPr/>
          </p:nvSpPr>
          <p:spPr bwMode="auto">
            <a:xfrm>
              <a:off x="1713" y="3170"/>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52" name="Text Box 17"/>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IR</a:t>
              </a:r>
              <a:endParaRPr kumimoji="1" lang="en-US" altLang="zh-CN" sz="1400" b="0" dirty="0">
                <a:latin typeface="Times New Roman" pitchFamily="18" charset="0"/>
                <a:ea typeface="宋体" pitchFamily="2" charset="-122"/>
              </a:endParaRPr>
            </a:p>
          </p:txBody>
        </p:sp>
        <p:sp>
          <p:nvSpPr>
            <p:cNvPr id="73753" name="Text Box 18"/>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PC</a:t>
              </a:r>
              <a:endParaRPr kumimoji="1" lang="en-US" altLang="zh-CN" sz="1400" b="0" dirty="0">
                <a:latin typeface="Times New Roman" pitchFamily="18" charset="0"/>
                <a:ea typeface="宋体" pitchFamily="2" charset="-122"/>
              </a:endParaRPr>
            </a:p>
          </p:txBody>
        </p:sp>
        <p:sp>
          <p:nvSpPr>
            <p:cNvPr id="73754" name="Text Box 19"/>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R0</a:t>
              </a:r>
              <a:endParaRPr kumimoji="1" lang="en-US" altLang="zh-CN" sz="1400" b="0" dirty="0">
                <a:latin typeface="Times New Roman" pitchFamily="18" charset="0"/>
                <a:ea typeface="宋体" pitchFamily="2" charset="-122"/>
              </a:endParaRPr>
            </a:p>
          </p:txBody>
        </p:sp>
        <p:sp>
          <p:nvSpPr>
            <p:cNvPr id="73755" name="Text Box 20"/>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R1</a:t>
              </a:r>
              <a:endParaRPr kumimoji="1" lang="en-US" altLang="zh-CN" sz="1400" b="0" dirty="0">
                <a:latin typeface="Times New Roman" pitchFamily="18" charset="0"/>
                <a:ea typeface="宋体" pitchFamily="2" charset="-122"/>
              </a:endParaRPr>
            </a:p>
          </p:txBody>
        </p:sp>
        <p:sp>
          <p:nvSpPr>
            <p:cNvPr id="73756" name="Text Box 21"/>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3757" name="Rectangle 22"/>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58" name="Rectangle 23"/>
            <p:cNvSpPr>
              <a:spLocks noChangeAspect="1" noChangeArrowheads="1"/>
            </p:cNvSpPr>
            <p:nvPr/>
          </p:nvSpPr>
          <p:spPr bwMode="auto">
            <a:xfrm>
              <a:off x="2806" y="2657"/>
              <a:ext cx="738" cy="12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59" name="Text Box 24"/>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3760" name="Rectangle 25"/>
            <p:cNvSpPr>
              <a:spLocks noChangeAspect="1" noChangeArrowheads="1"/>
            </p:cNvSpPr>
            <p:nvPr/>
          </p:nvSpPr>
          <p:spPr bwMode="auto">
            <a:xfrm>
              <a:off x="2806" y="2891"/>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61" name="Text Box 26"/>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3762" name="Text Box 27"/>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MM</a:t>
              </a:r>
            </a:p>
          </p:txBody>
        </p:sp>
        <p:sp>
          <p:nvSpPr>
            <p:cNvPr id="73763" name="Text Box 28"/>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I/O</a:t>
              </a:r>
              <a:r>
                <a:rPr kumimoji="1" lang="zh-CN" altLang="en-US" sz="1400">
                  <a:latin typeface="Times New Roman" pitchFamily="18" charset="0"/>
                  <a:ea typeface="宋体" pitchFamily="2" charset="-122"/>
                </a:rPr>
                <a:t>设备</a:t>
              </a:r>
            </a:p>
          </p:txBody>
        </p:sp>
        <p:sp>
          <p:nvSpPr>
            <p:cNvPr id="73764" name="Rectangle 29"/>
            <p:cNvSpPr>
              <a:spLocks noChangeAspect="1" noChangeArrowheads="1"/>
            </p:cNvSpPr>
            <p:nvPr/>
          </p:nvSpPr>
          <p:spPr bwMode="auto">
            <a:xfrm>
              <a:off x="4254" y="2282"/>
              <a:ext cx="477" cy="114"/>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65" name="Text Box 30"/>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I/O</a:t>
              </a:r>
              <a:r>
                <a:rPr kumimoji="1" lang="zh-CN" altLang="en-US" sz="1400">
                  <a:latin typeface="Times New Roman" pitchFamily="18" charset="0"/>
                  <a:ea typeface="宋体" pitchFamily="2" charset="-122"/>
                </a:rPr>
                <a:t>接口</a:t>
              </a:r>
            </a:p>
          </p:txBody>
        </p:sp>
        <p:sp>
          <p:nvSpPr>
            <p:cNvPr id="73766" name="Line 31"/>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67" name="Line 32"/>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68" name="Line 33"/>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69" name="Rectangle 34"/>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70" name="Rectangle 35"/>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71" name="Line 36"/>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3"/>
          <p:cNvGrpSpPr>
            <a:grpSpLocks/>
          </p:cNvGrpSpPr>
          <p:nvPr/>
        </p:nvGrpSpPr>
        <p:grpSpPr bwMode="auto">
          <a:xfrm>
            <a:off x="4625975" y="4976813"/>
            <a:ext cx="2073275" cy="846137"/>
            <a:chOff x="2831" y="3218"/>
            <a:chExt cx="1306" cy="533"/>
          </a:xfrm>
        </p:grpSpPr>
        <p:sp>
          <p:nvSpPr>
            <p:cNvPr id="73737" name="Rectangle 38"/>
            <p:cNvSpPr>
              <a:spLocks noChangeArrowheads="1"/>
            </p:cNvSpPr>
            <p:nvPr/>
          </p:nvSpPr>
          <p:spPr bwMode="auto">
            <a:xfrm>
              <a:off x="2831" y="3218"/>
              <a:ext cx="719" cy="125"/>
            </a:xfrm>
            <a:prstGeom prst="rect">
              <a:avLst/>
            </a:prstGeom>
            <a:solidFill>
              <a:srgbClr val="009900">
                <a:alpha val="50195"/>
              </a:srgbClr>
            </a:solidFill>
            <a:ln w="28575">
              <a:solidFill>
                <a:srgbClr val="0099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3738" name="AutoShape 39"/>
            <p:cNvSpPr>
              <a:spLocks noChangeArrowheads="1"/>
            </p:cNvSpPr>
            <p:nvPr/>
          </p:nvSpPr>
          <p:spPr bwMode="auto">
            <a:xfrm>
              <a:off x="3679" y="3373"/>
              <a:ext cx="458" cy="378"/>
            </a:xfrm>
            <a:prstGeom prst="wedgeRoundRectCallout">
              <a:avLst>
                <a:gd name="adj1" fmla="val -110653"/>
                <a:gd name="adj2" fmla="val -73194"/>
                <a:gd name="adj3" fmla="val 16667"/>
              </a:avLst>
            </a:prstGeom>
            <a:solidFill>
              <a:srgbClr val="00FFFF"/>
            </a:solidFill>
            <a:ln w="28575">
              <a:solidFill>
                <a:srgbClr val="008000"/>
              </a:solidFill>
              <a:miter lim="800000"/>
              <a:headEnd/>
              <a:tailEnd/>
            </a:ln>
          </p:spPr>
          <p:txBody>
            <a:bodyPr lIns="0" tIns="0" rIns="0" bIns="0"/>
            <a:lstStyle/>
            <a:p>
              <a:pPr algn="ctr" eaLnBrk="0" hangingPunct="0">
                <a:lnSpc>
                  <a:spcPct val="96000"/>
                </a:lnSpc>
                <a:spcBef>
                  <a:spcPct val="0"/>
                </a:spcBef>
              </a:pPr>
              <a:r>
                <a:rPr kumimoji="1" lang="zh-CN" altLang="en-US" sz="1400">
                  <a:solidFill>
                    <a:srgbClr val="008000"/>
                  </a:solidFill>
                  <a:latin typeface="Times New Roman" pitchFamily="18" charset="0"/>
                  <a:ea typeface="宋体" pitchFamily="2" charset="-122"/>
                </a:rPr>
                <a:t>操作数在内存中</a:t>
              </a:r>
              <a:endParaRPr kumimoji="1" lang="zh-CN" altLang="en-US" sz="1400" b="0">
                <a:solidFill>
                  <a:srgbClr val="008000"/>
                </a:solidFill>
                <a:latin typeface="Times New Roman" pitchFamily="18" charset="0"/>
                <a:ea typeface="宋体" pitchFamily="2" charset="-122"/>
              </a:endParaRPr>
            </a:p>
          </p:txBody>
        </p:sp>
      </p:grpSp>
      <p:sp>
        <p:nvSpPr>
          <p:cNvPr id="579624" name="Freeform 40"/>
          <p:cNvSpPr>
            <a:spLocks/>
          </p:cNvSpPr>
          <p:nvPr/>
        </p:nvSpPr>
        <p:spPr bwMode="auto">
          <a:xfrm>
            <a:off x="3619500" y="4524375"/>
            <a:ext cx="989013" cy="522288"/>
          </a:xfrm>
          <a:custGeom>
            <a:avLst/>
            <a:gdLst>
              <a:gd name="T0" fmla="*/ 0 w 459"/>
              <a:gd name="T1" fmla="*/ 0 h 229"/>
              <a:gd name="T2" fmla="*/ 2147483647 w 459"/>
              <a:gd name="T3" fmla="*/ 0 h 229"/>
              <a:gd name="T4" fmla="*/ 2147483647 w 459"/>
              <a:gd name="T5" fmla="*/ 2147483647 h 229"/>
              <a:gd name="T6" fmla="*/ 2147483647 w 459"/>
              <a:gd name="T7" fmla="*/ 2147483647 h 229"/>
              <a:gd name="T8" fmla="*/ 0 60000 65536"/>
              <a:gd name="T9" fmla="*/ 0 60000 65536"/>
              <a:gd name="T10" fmla="*/ 0 60000 65536"/>
              <a:gd name="T11" fmla="*/ 0 60000 65536"/>
              <a:gd name="T12" fmla="*/ 0 w 459"/>
              <a:gd name="T13" fmla="*/ 0 h 229"/>
              <a:gd name="T14" fmla="*/ 459 w 459"/>
              <a:gd name="T15" fmla="*/ 229 h 229"/>
            </a:gdLst>
            <a:ahLst/>
            <a:cxnLst>
              <a:cxn ang="T8">
                <a:pos x="T0" y="T1"/>
              </a:cxn>
              <a:cxn ang="T9">
                <a:pos x="T2" y="T3"/>
              </a:cxn>
              <a:cxn ang="T10">
                <a:pos x="T4" y="T5"/>
              </a:cxn>
              <a:cxn ang="T11">
                <a:pos x="T6" y="T7"/>
              </a:cxn>
            </a:cxnLst>
            <a:rect l="T12" t="T13" r="T14" b="T15"/>
            <a:pathLst>
              <a:path w="459" h="229">
                <a:moveTo>
                  <a:pt x="0" y="0"/>
                </a:moveTo>
                <a:lnTo>
                  <a:pt x="214" y="0"/>
                </a:lnTo>
                <a:lnTo>
                  <a:pt x="214" y="229"/>
                </a:lnTo>
                <a:lnTo>
                  <a:pt x="459" y="229"/>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9624"/>
                                        </p:tgtEl>
                                        <p:attrNameLst>
                                          <p:attrName>style.visibility</p:attrName>
                                        </p:attrNameLst>
                                      </p:cBhvr>
                                      <p:to>
                                        <p:strVal val="visible"/>
                                      </p:to>
                                    </p:set>
                                    <p:animEffect transition="in" filter="wipe(up)">
                                      <p:cBhvr>
                                        <p:cTn id="7" dur="500"/>
                                        <p:tgtEl>
                                          <p:spTgt spid="579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0"/>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graphicFrame>
        <p:nvGraphicFramePr>
          <p:cNvPr id="74755" name="Object 51"/>
          <p:cNvGraphicFramePr>
            <a:graphicFrameLocks noChangeAspect="1"/>
          </p:cNvGraphicFramePr>
          <p:nvPr>
            <p:extLst>
              <p:ext uri="{D42A27DB-BD31-4B8C-83A1-F6EECF244321}">
                <p14:modId xmlns:p14="http://schemas.microsoft.com/office/powerpoint/2010/main" val="3240497308"/>
              </p:ext>
            </p:extLst>
          </p:nvPr>
        </p:nvGraphicFramePr>
        <p:xfrm>
          <a:off x="246063" y="304800"/>
          <a:ext cx="8229600" cy="363538"/>
        </p:xfrm>
        <a:graphic>
          <a:graphicData uri="http://schemas.openxmlformats.org/presentationml/2006/ole">
            <mc:AlternateContent xmlns:mc="http://schemas.openxmlformats.org/markup-compatibility/2006">
              <mc:Choice xmlns:v="urn:schemas-microsoft-com:vml" Requires="v">
                <p:oleObj spid="_x0000_s74884" name="Document" r:id="rId4" imgW="5486798" imgH="247579" progId="Word.Document.8">
                  <p:embed/>
                </p:oleObj>
              </mc:Choice>
              <mc:Fallback>
                <p:oleObj name="Document" r:id="rId4" imgW="5486798" imgH="247579" progId="Word.Document.8">
                  <p:embed/>
                  <p:pic>
                    <p:nvPicPr>
                      <p:cNvPr id="0" name="Object 51"/>
                      <p:cNvPicPr>
                        <a:picLocks noChangeAspect="1" noChangeArrowheads="1"/>
                      </p:cNvPicPr>
                      <p:nvPr/>
                    </p:nvPicPr>
                    <p:blipFill>
                      <a:blip r:embed="rId5"/>
                      <a:srcRect/>
                      <a:stretch>
                        <a:fillRect/>
                      </a:stretch>
                    </p:blipFill>
                    <p:spPr bwMode="auto">
                      <a:xfrm>
                        <a:off x="246063" y="304800"/>
                        <a:ext cx="8229600" cy="363538"/>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5"/>
          <p:cNvGraphicFramePr>
            <a:graphicFrameLocks noChangeAspect="1"/>
          </p:cNvGraphicFramePr>
          <p:nvPr/>
        </p:nvGraphicFramePr>
        <p:xfrm>
          <a:off x="355600" y="747713"/>
          <a:ext cx="8313738" cy="3100387"/>
        </p:xfrm>
        <a:graphic>
          <a:graphicData uri="http://schemas.openxmlformats.org/presentationml/2006/ole">
            <mc:AlternateContent xmlns:mc="http://schemas.openxmlformats.org/markup-compatibility/2006">
              <mc:Choice xmlns:v="urn:schemas-microsoft-com:vml" Requires="v">
                <p:oleObj spid="_x0000_s74885" name="Document" r:id="rId7" imgW="5652410" imgH="2109103" progId="Word.Document.8">
                  <p:embed/>
                </p:oleObj>
              </mc:Choice>
              <mc:Fallback>
                <p:oleObj name="Document" r:id="rId7" imgW="5652410" imgH="2109103"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600" y="747713"/>
                        <a:ext cx="8313738"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757" name="Group 37"/>
          <p:cNvGrpSpPr>
            <a:grpSpLocks/>
          </p:cNvGrpSpPr>
          <p:nvPr/>
        </p:nvGrpSpPr>
        <p:grpSpPr bwMode="auto">
          <a:xfrm>
            <a:off x="1201738" y="4102100"/>
            <a:ext cx="7265987" cy="2292350"/>
            <a:chOff x="658" y="2013"/>
            <a:chExt cx="4577" cy="1444"/>
          </a:xfrm>
        </p:grpSpPr>
        <p:sp>
          <p:nvSpPr>
            <p:cNvPr id="74767" name="Rectangle 38"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68" name="Line 39"/>
            <p:cNvSpPr>
              <a:spLocks noChangeAspect="1" noChangeShapeType="1"/>
            </p:cNvSpPr>
            <p:nvPr/>
          </p:nvSpPr>
          <p:spPr bwMode="auto">
            <a:xfrm>
              <a:off x="658" y="2013"/>
              <a:ext cx="45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9" name="Rectangle 40"/>
            <p:cNvSpPr>
              <a:spLocks noChangeAspect="1" noChangeArrowheads="1"/>
            </p:cNvSpPr>
            <p:nvPr/>
          </p:nvSpPr>
          <p:spPr bwMode="auto">
            <a:xfrm>
              <a:off x="807" y="2212"/>
              <a:ext cx="1494" cy="124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0" name="Rectangle 41"/>
            <p:cNvSpPr>
              <a:spLocks noChangeAspect="1" noChangeArrowheads="1"/>
            </p:cNvSpPr>
            <p:nvPr/>
          </p:nvSpPr>
          <p:spPr bwMode="auto">
            <a:xfrm>
              <a:off x="2806" y="2221"/>
              <a:ext cx="738" cy="1209"/>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1" name="Rectangle 42"/>
            <p:cNvSpPr>
              <a:spLocks noChangeAspect="1" noChangeArrowheads="1"/>
            </p:cNvSpPr>
            <p:nvPr/>
          </p:nvSpPr>
          <p:spPr bwMode="auto">
            <a:xfrm>
              <a:off x="4085" y="2230"/>
              <a:ext cx="758" cy="46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2" name="Rectangle 43"/>
            <p:cNvSpPr>
              <a:spLocks noChangeAspect="1" noChangeArrowheads="1"/>
            </p:cNvSpPr>
            <p:nvPr/>
          </p:nvSpPr>
          <p:spPr bwMode="auto">
            <a:xfrm>
              <a:off x="4096" y="2884"/>
              <a:ext cx="766" cy="528"/>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3" name="Text Box 44"/>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kumimoji="1" lang="en-US" altLang="zh-CN" sz="1400" dirty="0">
                  <a:latin typeface="Times New Roman" pitchFamily="18" charset="0"/>
                  <a:ea typeface="宋体" pitchFamily="2" charset="-122"/>
                </a:rPr>
                <a:t>CPU</a:t>
              </a:r>
            </a:p>
          </p:txBody>
        </p:sp>
        <p:sp>
          <p:nvSpPr>
            <p:cNvPr id="74774" name="Rectangle 45"/>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5" name="Rectangle 46"/>
            <p:cNvSpPr>
              <a:spLocks noChangeAspect="1" noChangeArrowheads="1"/>
            </p:cNvSpPr>
            <p:nvPr/>
          </p:nvSpPr>
          <p:spPr bwMode="auto">
            <a:xfrm>
              <a:off x="1713" y="2457"/>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6" name="Rectangle 47"/>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7" name="Rectangle 48"/>
            <p:cNvSpPr>
              <a:spLocks noChangeAspect="1" noChangeArrowheads="1"/>
            </p:cNvSpPr>
            <p:nvPr/>
          </p:nvSpPr>
          <p:spPr bwMode="auto">
            <a:xfrm>
              <a:off x="1713" y="2707"/>
              <a:ext cx="477" cy="57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8" name="Rectangle 49"/>
            <p:cNvSpPr>
              <a:spLocks noChangeAspect="1" noChangeArrowheads="1"/>
            </p:cNvSpPr>
            <p:nvPr/>
          </p:nvSpPr>
          <p:spPr bwMode="auto">
            <a:xfrm>
              <a:off x="1713" y="2823"/>
              <a:ext cx="477" cy="11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79" name="Rectangle 50"/>
            <p:cNvSpPr>
              <a:spLocks noChangeAspect="1" noChangeArrowheads="1"/>
            </p:cNvSpPr>
            <p:nvPr/>
          </p:nvSpPr>
          <p:spPr bwMode="auto">
            <a:xfrm>
              <a:off x="1713" y="3170"/>
              <a:ext cx="477" cy="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80" name="Text Box 51"/>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IR</a:t>
              </a:r>
              <a:endParaRPr kumimoji="1" lang="en-US" altLang="zh-CN" sz="1400" b="0" dirty="0">
                <a:latin typeface="Times New Roman" pitchFamily="18" charset="0"/>
                <a:ea typeface="宋体" pitchFamily="2" charset="-122"/>
              </a:endParaRPr>
            </a:p>
          </p:txBody>
        </p:sp>
        <p:sp>
          <p:nvSpPr>
            <p:cNvPr id="74781" name="Text Box 52"/>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PC</a:t>
              </a:r>
              <a:endParaRPr kumimoji="1" lang="en-US" altLang="zh-CN" sz="1400" b="0" dirty="0">
                <a:latin typeface="Times New Roman" pitchFamily="18" charset="0"/>
                <a:ea typeface="宋体" pitchFamily="2" charset="-122"/>
              </a:endParaRPr>
            </a:p>
          </p:txBody>
        </p:sp>
        <p:sp>
          <p:nvSpPr>
            <p:cNvPr id="74782" name="Text Box 53"/>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R0</a:t>
              </a:r>
              <a:endParaRPr kumimoji="1" lang="en-US" altLang="zh-CN" sz="1400" b="0" dirty="0">
                <a:latin typeface="Times New Roman" pitchFamily="18" charset="0"/>
                <a:ea typeface="宋体" pitchFamily="2" charset="-122"/>
              </a:endParaRPr>
            </a:p>
          </p:txBody>
        </p:sp>
        <p:sp>
          <p:nvSpPr>
            <p:cNvPr id="74783" name="Text Box 54"/>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R1</a:t>
              </a:r>
              <a:endParaRPr kumimoji="1" lang="en-US" altLang="zh-CN" sz="1400" b="0" dirty="0">
                <a:latin typeface="Times New Roman" pitchFamily="18" charset="0"/>
                <a:ea typeface="宋体" pitchFamily="2" charset="-122"/>
              </a:endParaRPr>
            </a:p>
          </p:txBody>
        </p:sp>
        <p:sp>
          <p:nvSpPr>
            <p:cNvPr id="74784" name="Text Box 55"/>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4785" name="Rectangle 56"/>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86" name="Rectangle 57"/>
            <p:cNvSpPr>
              <a:spLocks noChangeAspect="1" noChangeArrowheads="1"/>
            </p:cNvSpPr>
            <p:nvPr/>
          </p:nvSpPr>
          <p:spPr bwMode="auto">
            <a:xfrm>
              <a:off x="2806" y="2657"/>
              <a:ext cx="738" cy="121"/>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87" name="Text Box 58"/>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4788" name="Rectangle 59"/>
            <p:cNvSpPr>
              <a:spLocks noChangeAspect="1" noChangeArrowheads="1"/>
            </p:cNvSpPr>
            <p:nvPr/>
          </p:nvSpPr>
          <p:spPr bwMode="auto">
            <a:xfrm>
              <a:off x="2806" y="2891"/>
              <a:ext cx="738" cy="12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89" name="Text Box 60"/>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4790" name="Text Box 61"/>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MM</a:t>
              </a:r>
            </a:p>
          </p:txBody>
        </p:sp>
        <p:sp>
          <p:nvSpPr>
            <p:cNvPr id="74791" name="Text Box 62"/>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设备</a:t>
              </a:r>
            </a:p>
          </p:txBody>
        </p:sp>
        <p:sp>
          <p:nvSpPr>
            <p:cNvPr id="74792" name="Rectangle 63"/>
            <p:cNvSpPr>
              <a:spLocks noChangeAspect="1" noChangeArrowheads="1"/>
            </p:cNvSpPr>
            <p:nvPr/>
          </p:nvSpPr>
          <p:spPr bwMode="auto">
            <a:xfrm>
              <a:off x="4254" y="2282"/>
              <a:ext cx="477" cy="114"/>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93" name="Text Box 64"/>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接口</a:t>
              </a:r>
            </a:p>
          </p:txBody>
        </p:sp>
        <p:sp>
          <p:nvSpPr>
            <p:cNvPr id="74794" name="Line 65"/>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95" name="Line 66"/>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96" name="Line 67"/>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97" name="Rectangle 68"/>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98" name="Rectangle 69"/>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99" name="Line 70"/>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74758" name="Rectangle 90"/>
          <p:cNvSpPr>
            <a:spLocks noChangeArrowheads="1"/>
          </p:cNvSpPr>
          <p:nvPr/>
        </p:nvSpPr>
        <p:spPr bwMode="auto">
          <a:xfrm>
            <a:off x="4605338" y="5116513"/>
            <a:ext cx="11620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grpSp>
        <p:nvGrpSpPr>
          <p:cNvPr id="3" name="Group 100"/>
          <p:cNvGrpSpPr>
            <a:grpSpLocks/>
          </p:cNvGrpSpPr>
          <p:nvPr/>
        </p:nvGrpSpPr>
        <p:grpSpPr bwMode="auto">
          <a:xfrm>
            <a:off x="4630738" y="5487988"/>
            <a:ext cx="2097087" cy="844550"/>
            <a:chOff x="2826" y="3366"/>
            <a:chExt cx="1321" cy="532"/>
          </a:xfrm>
        </p:grpSpPr>
        <p:sp>
          <p:nvSpPr>
            <p:cNvPr id="74765" name="Rectangle 92"/>
            <p:cNvSpPr>
              <a:spLocks noChangeArrowheads="1"/>
            </p:cNvSpPr>
            <p:nvPr/>
          </p:nvSpPr>
          <p:spPr bwMode="auto">
            <a:xfrm>
              <a:off x="2826" y="3366"/>
              <a:ext cx="716" cy="125"/>
            </a:xfrm>
            <a:prstGeom prst="rect">
              <a:avLst/>
            </a:prstGeom>
            <a:solidFill>
              <a:srgbClr val="006600">
                <a:alpha val="50195"/>
              </a:srgbClr>
            </a:solidFill>
            <a:ln w="28575">
              <a:solidFill>
                <a:srgbClr val="0066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66" name="AutoShape 93"/>
            <p:cNvSpPr>
              <a:spLocks noChangeArrowheads="1"/>
            </p:cNvSpPr>
            <p:nvPr/>
          </p:nvSpPr>
          <p:spPr bwMode="auto">
            <a:xfrm>
              <a:off x="3675" y="3521"/>
              <a:ext cx="472" cy="377"/>
            </a:xfrm>
            <a:prstGeom prst="wedgeRoundRectCallout">
              <a:avLst>
                <a:gd name="adj1" fmla="val -110653"/>
                <a:gd name="adj2" fmla="val -73194"/>
                <a:gd name="adj3" fmla="val 16667"/>
              </a:avLst>
            </a:prstGeom>
            <a:solidFill>
              <a:srgbClr val="00FFFF"/>
            </a:solidFill>
            <a:ln w="28575">
              <a:solidFill>
                <a:srgbClr val="008000"/>
              </a:solidFill>
              <a:miter lim="800000"/>
              <a:headEnd/>
              <a:tailEnd/>
            </a:ln>
          </p:spPr>
          <p:txBody>
            <a:bodyPr lIns="0" tIns="0" rIns="0" bIns="0"/>
            <a:lstStyle/>
            <a:p>
              <a:pPr algn="ctr" eaLnBrk="0" hangingPunct="0">
                <a:lnSpc>
                  <a:spcPct val="96000"/>
                </a:lnSpc>
                <a:spcBef>
                  <a:spcPct val="0"/>
                </a:spcBef>
              </a:pPr>
              <a:r>
                <a:rPr kumimoji="1" lang="zh-CN" altLang="en-US" sz="1400">
                  <a:solidFill>
                    <a:srgbClr val="008000"/>
                  </a:solidFill>
                  <a:latin typeface="Times New Roman" pitchFamily="18" charset="0"/>
                  <a:ea typeface="黑体" pitchFamily="2" charset="-122"/>
                </a:rPr>
                <a:t>操作数在内存中</a:t>
              </a:r>
              <a:endParaRPr kumimoji="1" lang="zh-CN" altLang="en-US" sz="1400" b="0">
                <a:solidFill>
                  <a:srgbClr val="008000"/>
                </a:solidFill>
                <a:latin typeface="Times New Roman" pitchFamily="18" charset="0"/>
                <a:ea typeface="黑体" pitchFamily="2" charset="-122"/>
              </a:endParaRPr>
            </a:p>
          </p:txBody>
        </p:sp>
      </p:grpSp>
      <p:sp>
        <p:nvSpPr>
          <p:cNvPr id="74760" name="Oval 94"/>
          <p:cNvSpPr>
            <a:spLocks noChangeArrowheads="1"/>
          </p:cNvSpPr>
          <p:nvPr/>
        </p:nvSpPr>
        <p:spPr bwMode="auto">
          <a:xfrm>
            <a:off x="3482975" y="4611688"/>
            <a:ext cx="104775" cy="106362"/>
          </a:xfrm>
          <a:prstGeom prst="ellipse">
            <a:avLst/>
          </a:prstGeom>
          <a:solidFill>
            <a:srgbClr val="FF66FF"/>
          </a:solidFill>
          <a:ln w="28575">
            <a:solidFill>
              <a:srgbClr val="FF66FF"/>
            </a:solidFill>
            <a:round/>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grpSp>
        <p:nvGrpSpPr>
          <p:cNvPr id="4" name="Group 95"/>
          <p:cNvGrpSpPr>
            <a:grpSpLocks/>
          </p:cNvGrpSpPr>
          <p:nvPr/>
        </p:nvGrpSpPr>
        <p:grpSpPr bwMode="auto">
          <a:xfrm>
            <a:off x="2160588" y="4679950"/>
            <a:ext cx="1820862" cy="892175"/>
            <a:chOff x="830" y="1948"/>
            <a:chExt cx="815" cy="392"/>
          </a:xfrm>
        </p:grpSpPr>
        <p:sp>
          <p:nvSpPr>
            <p:cNvPr id="74763" name="Rectangle 96"/>
            <p:cNvSpPr>
              <a:spLocks noChangeArrowheads="1"/>
            </p:cNvSpPr>
            <p:nvPr/>
          </p:nvSpPr>
          <p:spPr bwMode="auto">
            <a:xfrm>
              <a:off x="1156" y="2259"/>
              <a:ext cx="326" cy="81"/>
            </a:xfrm>
            <a:prstGeom prst="rect">
              <a:avLst/>
            </a:prstGeom>
            <a:solidFill>
              <a:srgbClr val="FF66FF"/>
            </a:solidFill>
            <a:ln w="28575">
              <a:solidFill>
                <a:srgbClr val="CC3300"/>
              </a:solidFill>
              <a:miter lim="800000"/>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4764" name="Freeform 97"/>
            <p:cNvSpPr>
              <a:spLocks/>
            </p:cNvSpPr>
            <p:nvPr/>
          </p:nvSpPr>
          <p:spPr bwMode="auto">
            <a:xfrm>
              <a:off x="830" y="1948"/>
              <a:ext cx="815" cy="333"/>
            </a:xfrm>
            <a:custGeom>
              <a:avLst/>
              <a:gdLst>
                <a:gd name="T0" fmla="*/ 622 w 815"/>
                <a:gd name="T1" fmla="*/ 0 h 333"/>
                <a:gd name="T2" fmla="*/ 815 w 815"/>
                <a:gd name="T3" fmla="*/ 0 h 333"/>
                <a:gd name="T4" fmla="*/ 815 w 815"/>
                <a:gd name="T5" fmla="*/ 185 h 333"/>
                <a:gd name="T6" fmla="*/ 0 w 815"/>
                <a:gd name="T7" fmla="*/ 185 h 333"/>
                <a:gd name="T8" fmla="*/ 0 w 815"/>
                <a:gd name="T9" fmla="*/ 333 h 333"/>
                <a:gd name="T10" fmla="*/ 111 w 815"/>
                <a:gd name="T11" fmla="*/ 333 h 333"/>
                <a:gd name="T12" fmla="*/ 0 60000 65536"/>
                <a:gd name="T13" fmla="*/ 0 60000 65536"/>
                <a:gd name="T14" fmla="*/ 0 60000 65536"/>
                <a:gd name="T15" fmla="*/ 0 60000 65536"/>
                <a:gd name="T16" fmla="*/ 0 60000 65536"/>
                <a:gd name="T17" fmla="*/ 0 60000 65536"/>
                <a:gd name="T18" fmla="*/ 0 w 815"/>
                <a:gd name="T19" fmla="*/ 0 h 333"/>
                <a:gd name="T20" fmla="*/ 815 w 815"/>
                <a:gd name="T21" fmla="*/ 333 h 333"/>
              </a:gdLst>
              <a:ahLst/>
              <a:cxnLst>
                <a:cxn ang="T12">
                  <a:pos x="T0" y="T1"/>
                </a:cxn>
                <a:cxn ang="T13">
                  <a:pos x="T2" y="T3"/>
                </a:cxn>
                <a:cxn ang="T14">
                  <a:pos x="T4" y="T5"/>
                </a:cxn>
                <a:cxn ang="T15">
                  <a:pos x="T6" y="T7"/>
                </a:cxn>
                <a:cxn ang="T16">
                  <a:pos x="T8" y="T9"/>
                </a:cxn>
                <a:cxn ang="T17">
                  <a:pos x="T10" y="T11"/>
                </a:cxn>
              </a:cxnLst>
              <a:rect l="T18" t="T19" r="T20" b="T21"/>
              <a:pathLst>
                <a:path w="815" h="333">
                  <a:moveTo>
                    <a:pt x="622" y="0"/>
                  </a:moveTo>
                  <a:lnTo>
                    <a:pt x="815" y="0"/>
                  </a:lnTo>
                  <a:lnTo>
                    <a:pt x="815" y="185"/>
                  </a:lnTo>
                  <a:lnTo>
                    <a:pt x="0" y="185"/>
                  </a:lnTo>
                  <a:lnTo>
                    <a:pt x="0" y="333"/>
                  </a:lnTo>
                  <a:lnTo>
                    <a:pt x="111" y="333"/>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81730" name="Line 98"/>
          <p:cNvSpPr>
            <a:spLocks noChangeShapeType="1"/>
          </p:cNvSpPr>
          <p:nvPr/>
        </p:nvSpPr>
        <p:spPr bwMode="auto">
          <a:xfrm>
            <a:off x="3533775" y="5507038"/>
            <a:ext cx="992188" cy="1587"/>
          </a:xfrm>
          <a:prstGeom prst="line">
            <a:avLst/>
          </a:prstGeom>
          <a:noFill/>
          <a:ln w="28575">
            <a:solidFill>
              <a:srgbClr val="FF66FF"/>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1730"/>
                                        </p:tgtEl>
                                        <p:attrNameLst>
                                          <p:attrName>style.visibility</p:attrName>
                                        </p:attrNameLst>
                                      </p:cBhvr>
                                      <p:to>
                                        <p:strVal val="visible"/>
                                      </p:to>
                                    </p:set>
                                    <p:animEffect transition="in" filter="wipe(up)">
                                      <p:cBhvr>
                                        <p:cTn id="12" dur="500"/>
                                        <p:tgtEl>
                                          <p:spTgt spid="581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3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0"/>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graphicFrame>
        <p:nvGraphicFramePr>
          <p:cNvPr id="75779" name="Object 51"/>
          <p:cNvGraphicFramePr>
            <a:graphicFrameLocks noChangeAspect="1"/>
          </p:cNvGraphicFramePr>
          <p:nvPr>
            <p:extLst>
              <p:ext uri="{D42A27DB-BD31-4B8C-83A1-F6EECF244321}">
                <p14:modId xmlns:p14="http://schemas.microsoft.com/office/powerpoint/2010/main" val="2009977683"/>
              </p:ext>
            </p:extLst>
          </p:nvPr>
        </p:nvGraphicFramePr>
        <p:xfrm>
          <a:off x="246063" y="304800"/>
          <a:ext cx="8229600" cy="363538"/>
        </p:xfrm>
        <a:graphic>
          <a:graphicData uri="http://schemas.openxmlformats.org/presentationml/2006/ole">
            <mc:AlternateContent xmlns:mc="http://schemas.openxmlformats.org/markup-compatibility/2006">
              <mc:Choice xmlns:v="urn:schemas-microsoft-com:vml" Requires="v">
                <p:oleObj spid="_x0000_s75912" name="Document" r:id="rId4" imgW="5486798" imgH="247579" progId="Word.Document.8">
                  <p:embed/>
                </p:oleObj>
              </mc:Choice>
              <mc:Fallback>
                <p:oleObj name="Document" r:id="rId4" imgW="5486798" imgH="247579" progId="Word.Document.8">
                  <p:embed/>
                  <p:pic>
                    <p:nvPicPr>
                      <p:cNvPr id="0" name="Object 51"/>
                      <p:cNvPicPr>
                        <a:picLocks noChangeAspect="1" noChangeArrowheads="1"/>
                      </p:cNvPicPr>
                      <p:nvPr/>
                    </p:nvPicPr>
                    <p:blipFill>
                      <a:blip r:embed="rId5"/>
                      <a:srcRect/>
                      <a:stretch>
                        <a:fillRect/>
                      </a:stretch>
                    </p:blipFill>
                    <p:spPr bwMode="auto">
                      <a:xfrm>
                        <a:off x="246063" y="304800"/>
                        <a:ext cx="8229600" cy="363538"/>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0" name="Text Box 4"/>
          <p:cNvSpPr txBox="1">
            <a:spLocks noChangeArrowheads="1"/>
          </p:cNvSpPr>
          <p:nvPr/>
        </p:nvSpPr>
        <p:spPr bwMode="auto">
          <a:xfrm>
            <a:off x="676275" y="742950"/>
            <a:ext cx="83534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20000"/>
              </a:lnSpc>
              <a:spcBef>
                <a:spcPct val="20000"/>
              </a:spcBef>
            </a:pPr>
            <a:r>
              <a:rPr kumimoji="1" lang="zh-CN" altLang="en-US">
                <a:latin typeface="黑体" pitchFamily="2" charset="-122"/>
                <a:ea typeface="黑体" pitchFamily="2" charset="-122"/>
              </a:rPr>
              <a:t> (</a:t>
            </a:r>
            <a:r>
              <a:rPr kumimoji="1" lang="en-US" altLang="zh-CN" dirty="0">
                <a:latin typeface="黑体" pitchFamily="2" charset="-122"/>
                <a:ea typeface="黑体" pitchFamily="2" charset="-122"/>
              </a:rPr>
              <a:t>5)</a:t>
            </a:r>
            <a:r>
              <a:rPr kumimoji="1" lang="zh-CN" altLang="en-US">
                <a:latin typeface="黑体" pitchFamily="2" charset="-122"/>
                <a:ea typeface="黑体" pitchFamily="2" charset="-122"/>
              </a:rPr>
              <a:t>变址寻址(</a:t>
            </a:r>
            <a:r>
              <a:rPr kumimoji="1" lang="en-US" altLang="zh-CN" dirty="0">
                <a:latin typeface="黑体" pitchFamily="2" charset="-122"/>
                <a:ea typeface="黑体" pitchFamily="2" charset="-122"/>
              </a:rPr>
              <a:t>Indexed Addressing)</a:t>
            </a:r>
            <a:endParaRPr kumimoji="1" lang="en-US" altLang="zh-CN" dirty="0">
              <a:solidFill>
                <a:schemeClr val="tx2"/>
              </a:solidFill>
              <a:latin typeface="黑体" pitchFamily="2" charset="-122"/>
              <a:ea typeface="黑体" pitchFamily="2" charset="-122"/>
            </a:endParaRPr>
          </a:p>
          <a:p>
            <a:pPr eaLnBrk="1" hangingPunct="1">
              <a:lnSpc>
                <a:spcPct val="120000"/>
              </a:lnSpc>
              <a:spcBef>
                <a:spcPct val="20000"/>
              </a:spcBef>
            </a:pPr>
            <a:r>
              <a:rPr kumimoji="1" lang="en-US" altLang="zh-CN" dirty="0">
                <a:latin typeface="黑体" pitchFamily="2" charset="-122"/>
                <a:ea typeface="黑体" pitchFamily="2" charset="-122"/>
              </a:rPr>
              <a:t>     </a:t>
            </a:r>
            <a:r>
              <a:rPr kumimoji="1" lang="zh-CN" altLang="en-US">
                <a:latin typeface="黑体" pitchFamily="2" charset="-122"/>
                <a:ea typeface="黑体" pitchFamily="2" charset="-122"/>
              </a:rPr>
              <a:t>有效地址 = 变址寄存器的内容 + 形式地址(位移量)。</a:t>
            </a:r>
          </a:p>
        </p:txBody>
      </p:sp>
      <p:graphicFrame>
        <p:nvGraphicFramePr>
          <p:cNvPr id="75781" name="Object 48"/>
          <p:cNvGraphicFramePr>
            <a:graphicFrameLocks noChangeAspect="1"/>
          </p:cNvGraphicFramePr>
          <p:nvPr/>
        </p:nvGraphicFramePr>
        <p:xfrm>
          <a:off x="1485900" y="2155825"/>
          <a:ext cx="5981700" cy="600075"/>
        </p:xfrm>
        <a:graphic>
          <a:graphicData uri="http://schemas.openxmlformats.org/presentationml/2006/ole">
            <mc:AlternateContent xmlns:mc="http://schemas.openxmlformats.org/markup-compatibility/2006">
              <mc:Choice xmlns:v="urn:schemas-microsoft-com:vml" Requires="v">
                <p:oleObj spid="_x0000_s75913" name="文档" r:id="rId6" imgW="5750046" imgH="575755" progId="Word.Document.8">
                  <p:embed/>
                </p:oleObj>
              </mc:Choice>
              <mc:Fallback>
                <p:oleObj name="文档" r:id="rId6" imgW="5750046" imgH="575755" progId="Word.Document.8">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2155825"/>
                        <a:ext cx="59817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2" name="Rectangle 2" descr="70%"/>
          <p:cNvSpPr>
            <a:spLocks noChangeAspect="1" noChangeArrowheads="1"/>
          </p:cNvSpPr>
          <p:nvPr/>
        </p:nvSpPr>
        <p:spPr bwMode="auto">
          <a:xfrm>
            <a:off x="5046663" y="3313113"/>
            <a:ext cx="315912" cy="271462"/>
          </a:xfrm>
          <a:prstGeom prst="rect">
            <a:avLst/>
          </a:prstGeom>
          <a:pattFill prst="pct70">
            <a:fgClr>
              <a:srgbClr val="66FF33"/>
            </a:fgClr>
            <a:bgClr>
              <a:srgbClr val="FFFFFF"/>
            </a:bgClr>
          </a:patt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83" name="Line 3"/>
          <p:cNvSpPr>
            <a:spLocks noChangeAspect="1" noChangeShapeType="1"/>
          </p:cNvSpPr>
          <p:nvPr/>
        </p:nvSpPr>
        <p:spPr bwMode="auto">
          <a:xfrm>
            <a:off x="989013" y="2738438"/>
            <a:ext cx="727233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4" name="Rectangle 4"/>
          <p:cNvSpPr>
            <a:spLocks noChangeAspect="1" noChangeArrowheads="1"/>
          </p:cNvSpPr>
          <p:nvPr/>
        </p:nvSpPr>
        <p:spPr bwMode="auto">
          <a:xfrm>
            <a:off x="1227138" y="3125788"/>
            <a:ext cx="2373312" cy="242252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85" name="Rectangle 5"/>
          <p:cNvSpPr>
            <a:spLocks noChangeAspect="1" noChangeArrowheads="1"/>
          </p:cNvSpPr>
          <p:nvPr/>
        </p:nvSpPr>
        <p:spPr bwMode="auto">
          <a:xfrm>
            <a:off x="4400550" y="3143250"/>
            <a:ext cx="1174750" cy="2354263"/>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86" name="Rectangle 6"/>
          <p:cNvSpPr>
            <a:spLocks noChangeAspect="1" noChangeArrowheads="1"/>
          </p:cNvSpPr>
          <p:nvPr/>
        </p:nvSpPr>
        <p:spPr bwMode="auto">
          <a:xfrm>
            <a:off x="6434138" y="3160713"/>
            <a:ext cx="1204912" cy="896937"/>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87" name="Rectangle 7"/>
          <p:cNvSpPr>
            <a:spLocks noChangeAspect="1" noChangeArrowheads="1"/>
          </p:cNvSpPr>
          <p:nvPr/>
        </p:nvSpPr>
        <p:spPr bwMode="auto">
          <a:xfrm>
            <a:off x="6451600" y="4433888"/>
            <a:ext cx="1216025" cy="102711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88" name="Text Box 8"/>
          <p:cNvSpPr txBox="1">
            <a:spLocks noChangeAspect="1" noChangeArrowheads="1"/>
          </p:cNvSpPr>
          <p:nvPr/>
        </p:nvSpPr>
        <p:spPr bwMode="auto">
          <a:xfrm>
            <a:off x="1970088" y="5172075"/>
            <a:ext cx="7858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a:lnSpc>
                <a:spcPct val="100000"/>
              </a:lnSpc>
              <a:spcBef>
                <a:spcPct val="0"/>
              </a:spcBef>
            </a:pPr>
            <a:r>
              <a:rPr kumimoji="1" lang="en-US" altLang="zh-CN" sz="1400" dirty="0">
                <a:latin typeface="Times New Roman" pitchFamily="18" charset="0"/>
                <a:ea typeface="宋体" pitchFamily="2" charset="-122"/>
              </a:rPr>
              <a:t>CPU</a:t>
            </a:r>
          </a:p>
        </p:txBody>
      </p:sp>
      <p:sp>
        <p:nvSpPr>
          <p:cNvPr id="75789" name="Rectangle 9"/>
          <p:cNvSpPr>
            <a:spLocks noChangeAspect="1" noChangeArrowheads="1"/>
          </p:cNvSpPr>
          <p:nvPr/>
        </p:nvSpPr>
        <p:spPr bwMode="auto">
          <a:xfrm>
            <a:off x="2665413" y="3313113"/>
            <a:ext cx="757237" cy="22066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90" name="Rectangle 10"/>
          <p:cNvSpPr>
            <a:spLocks noChangeAspect="1" noChangeArrowheads="1"/>
          </p:cNvSpPr>
          <p:nvPr/>
        </p:nvSpPr>
        <p:spPr bwMode="auto">
          <a:xfrm>
            <a:off x="2665413" y="3602038"/>
            <a:ext cx="757237" cy="21907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91" name="Rectangle 11"/>
          <p:cNvSpPr>
            <a:spLocks noChangeAspect="1" noChangeArrowheads="1"/>
          </p:cNvSpPr>
          <p:nvPr/>
        </p:nvSpPr>
        <p:spPr bwMode="auto">
          <a:xfrm>
            <a:off x="2665413" y="4090988"/>
            <a:ext cx="757237" cy="223837"/>
          </a:xfrm>
          <a:prstGeom prst="rect">
            <a:avLst/>
          </a:prstGeom>
          <a:solidFill>
            <a:srgbClr val="FFFFFF"/>
          </a:solidFill>
          <a:ln w="9525">
            <a:solidFill>
              <a:srgbClr val="00000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92" name="Rectangle 12"/>
          <p:cNvSpPr>
            <a:spLocks noChangeAspect="1" noChangeArrowheads="1"/>
          </p:cNvSpPr>
          <p:nvPr/>
        </p:nvSpPr>
        <p:spPr bwMode="auto">
          <a:xfrm>
            <a:off x="2665413" y="4090988"/>
            <a:ext cx="757237" cy="1117600"/>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93" name="Rectangle 13"/>
          <p:cNvSpPr>
            <a:spLocks noChangeAspect="1" noChangeArrowheads="1"/>
          </p:cNvSpPr>
          <p:nvPr/>
        </p:nvSpPr>
        <p:spPr bwMode="auto">
          <a:xfrm>
            <a:off x="2665413" y="4314825"/>
            <a:ext cx="757237" cy="217488"/>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94" name="Rectangle 14"/>
          <p:cNvSpPr>
            <a:spLocks noChangeAspect="1" noChangeArrowheads="1"/>
          </p:cNvSpPr>
          <p:nvPr/>
        </p:nvSpPr>
        <p:spPr bwMode="auto">
          <a:xfrm>
            <a:off x="2665413" y="4987925"/>
            <a:ext cx="757237" cy="220663"/>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795" name="Text Box 15"/>
          <p:cNvSpPr txBox="1">
            <a:spLocks noChangeAspect="1" noChangeArrowheads="1"/>
          </p:cNvSpPr>
          <p:nvPr/>
        </p:nvSpPr>
        <p:spPr bwMode="auto">
          <a:xfrm>
            <a:off x="2073275" y="3297238"/>
            <a:ext cx="5635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IR</a:t>
            </a:r>
            <a:endParaRPr kumimoji="1" lang="en-US" altLang="zh-CN" sz="1400" b="0" dirty="0">
              <a:latin typeface="Times New Roman" pitchFamily="18" charset="0"/>
              <a:ea typeface="宋体" pitchFamily="2" charset="-122"/>
            </a:endParaRPr>
          </a:p>
        </p:txBody>
      </p:sp>
      <p:sp>
        <p:nvSpPr>
          <p:cNvPr id="75796" name="Text Box 16"/>
          <p:cNvSpPr txBox="1">
            <a:spLocks noChangeAspect="1" noChangeArrowheads="1"/>
          </p:cNvSpPr>
          <p:nvPr/>
        </p:nvSpPr>
        <p:spPr bwMode="auto">
          <a:xfrm>
            <a:off x="2101850" y="3548063"/>
            <a:ext cx="563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PC</a:t>
            </a:r>
            <a:endParaRPr kumimoji="1" lang="en-US" altLang="zh-CN" sz="1400" b="0" dirty="0">
              <a:latin typeface="Times New Roman" pitchFamily="18" charset="0"/>
              <a:ea typeface="宋体" pitchFamily="2" charset="-122"/>
            </a:endParaRPr>
          </a:p>
        </p:txBody>
      </p:sp>
      <p:sp>
        <p:nvSpPr>
          <p:cNvPr id="75797" name="Text Box 17"/>
          <p:cNvSpPr txBox="1">
            <a:spLocks noChangeAspect="1" noChangeArrowheads="1"/>
          </p:cNvSpPr>
          <p:nvPr/>
        </p:nvSpPr>
        <p:spPr bwMode="auto">
          <a:xfrm>
            <a:off x="2101850" y="4041775"/>
            <a:ext cx="5635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R0</a:t>
            </a:r>
            <a:endParaRPr kumimoji="1" lang="en-US" altLang="zh-CN" sz="1400" b="0" dirty="0">
              <a:latin typeface="Times New Roman" pitchFamily="18" charset="0"/>
              <a:ea typeface="宋体" pitchFamily="2" charset="-122"/>
            </a:endParaRPr>
          </a:p>
        </p:txBody>
      </p:sp>
      <p:sp>
        <p:nvSpPr>
          <p:cNvPr id="75798" name="Text Box 18"/>
          <p:cNvSpPr txBox="1">
            <a:spLocks noChangeAspect="1" noChangeArrowheads="1"/>
          </p:cNvSpPr>
          <p:nvPr/>
        </p:nvSpPr>
        <p:spPr bwMode="auto">
          <a:xfrm>
            <a:off x="2101850" y="4475163"/>
            <a:ext cx="5635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Rx</a:t>
            </a:r>
            <a:endParaRPr kumimoji="1" lang="en-US" altLang="zh-CN" sz="1400" b="0" dirty="0">
              <a:latin typeface="Times New Roman" pitchFamily="18" charset="0"/>
              <a:ea typeface="宋体" pitchFamily="2" charset="-122"/>
            </a:endParaRPr>
          </a:p>
        </p:txBody>
      </p:sp>
      <p:sp>
        <p:nvSpPr>
          <p:cNvPr id="75799" name="Rectangle 19"/>
          <p:cNvSpPr>
            <a:spLocks noChangeAspect="1" noChangeArrowheads="1"/>
          </p:cNvSpPr>
          <p:nvPr/>
        </p:nvSpPr>
        <p:spPr bwMode="auto">
          <a:xfrm>
            <a:off x="4400550" y="3398838"/>
            <a:ext cx="1174750" cy="234950"/>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00" name="Rectangle 20"/>
          <p:cNvSpPr>
            <a:spLocks noChangeAspect="1" noChangeArrowheads="1"/>
          </p:cNvSpPr>
          <p:nvPr/>
        </p:nvSpPr>
        <p:spPr bwMode="auto">
          <a:xfrm>
            <a:off x="4400550" y="3629025"/>
            <a:ext cx="1174750" cy="234950"/>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01" name="Text Box 21"/>
          <p:cNvSpPr txBox="1">
            <a:spLocks noChangeAspect="1" noChangeArrowheads="1"/>
          </p:cNvSpPr>
          <p:nvPr/>
        </p:nvSpPr>
        <p:spPr bwMode="auto">
          <a:xfrm>
            <a:off x="4549775" y="3949700"/>
            <a:ext cx="874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5802" name="Rectangle 22"/>
          <p:cNvSpPr>
            <a:spLocks noChangeAspect="1" noChangeArrowheads="1"/>
          </p:cNvSpPr>
          <p:nvPr/>
        </p:nvSpPr>
        <p:spPr bwMode="auto">
          <a:xfrm>
            <a:off x="4400550" y="4446588"/>
            <a:ext cx="1174750" cy="238125"/>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03" name="Text Box 23"/>
          <p:cNvSpPr txBox="1">
            <a:spLocks noChangeAspect="1" noChangeArrowheads="1"/>
          </p:cNvSpPr>
          <p:nvPr/>
        </p:nvSpPr>
        <p:spPr bwMode="auto">
          <a:xfrm>
            <a:off x="4567238" y="4838700"/>
            <a:ext cx="874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sp>
        <p:nvSpPr>
          <p:cNvPr id="75804" name="Text Box 24"/>
          <p:cNvSpPr txBox="1">
            <a:spLocks noChangeAspect="1" noChangeArrowheads="1"/>
          </p:cNvSpPr>
          <p:nvPr/>
        </p:nvSpPr>
        <p:spPr bwMode="auto">
          <a:xfrm>
            <a:off x="4462463" y="5124450"/>
            <a:ext cx="106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400" dirty="0">
                <a:latin typeface="Times New Roman" pitchFamily="18" charset="0"/>
                <a:ea typeface="宋体" pitchFamily="2" charset="-122"/>
              </a:rPr>
              <a:t>MM</a:t>
            </a:r>
          </a:p>
        </p:txBody>
      </p:sp>
      <p:sp>
        <p:nvSpPr>
          <p:cNvPr id="75805" name="Text Box 25"/>
          <p:cNvSpPr txBox="1">
            <a:spLocks noChangeAspect="1" noChangeArrowheads="1"/>
          </p:cNvSpPr>
          <p:nvPr/>
        </p:nvSpPr>
        <p:spPr bwMode="auto">
          <a:xfrm>
            <a:off x="6554788" y="5056188"/>
            <a:ext cx="10842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设备</a:t>
            </a:r>
          </a:p>
        </p:txBody>
      </p:sp>
      <p:sp>
        <p:nvSpPr>
          <p:cNvPr id="75806" name="Rectangle 26"/>
          <p:cNvSpPr>
            <a:spLocks noChangeAspect="1" noChangeArrowheads="1"/>
          </p:cNvSpPr>
          <p:nvPr/>
        </p:nvSpPr>
        <p:spPr bwMode="auto">
          <a:xfrm>
            <a:off x="6702425" y="3262313"/>
            <a:ext cx="757238" cy="220662"/>
          </a:xfrm>
          <a:prstGeom prst="rect">
            <a:avLst/>
          </a:prstGeom>
          <a:solidFill>
            <a:srgbClr val="FFFFFF"/>
          </a:solidFill>
          <a:ln w="9525">
            <a:solidFill>
              <a:srgbClr val="000080"/>
            </a:solidFill>
            <a:miter lim="800000"/>
            <a:headEnd/>
            <a:tailEnd/>
          </a:ln>
        </p:spPr>
        <p:txBody>
          <a:bodyP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07" name="Text Box 27"/>
          <p:cNvSpPr txBox="1">
            <a:spLocks noChangeAspect="1" noChangeArrowheads="1"/>
          </p:cNvSpPr>
          <p:nvPr/>
        </p:nvSpPr>
        <p:spPr bwMode="auto">
          <a:xfrm>
            <a:off x="6510338" y="3703638"/>
            <a:ext cx="10842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1600" dirty="0">
                <a:latin typeface="黑体" pitchFamily="2" charset="-122"/>
                <a:ea typeface="黑体" pitchFamily="2" charset="-122"/>
              </a:rPr>
              <a:t>I/O</a:t>
            </a:r>
            <a:r>
              <a:rPr kumimoji="1" lang="zh-CN" altLang="en-US" sz="1600">
                <a:latin typeface="黑体" pitchFamily="2" charset="-122"/>
                <a:ea typeface="黑体" pitchFamily="2" charset="-122"/>
              </a:rPr>
              <a:t>接口</a:t>
            </a:r>
          </a:p>
        </p:txBody>
      </p:sp>
      <p:sp>
        <p:nvSpPr>
          <p:cNvPr id="75808" name="Line 28"/>
          <p:cNvSpPr>
            <a:spLocks noChangeAspect="1" noChangeShapeType="1"/>
          </p:cNvSpPr>
          <p:nvPr/>
        </p:nvSpPr>
        <p:spPr bwMode="auto">
          <a:xfrm>
            <a:off x="2473325" y="2738438"/>
            <a:ext cx="0" cy="38735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5809" name="Line 29"/>
          <p:cNvSpPr>
            <a:spLocks noChangeAspect="1" noChangeShapeType="1"/>
          </p:cNvSpPr>
          <p:nvPr/>
        </p:nvSpPr>
        <p:spPr bwMode="auto">
          <a:xfrm>
            <a:off x="7045325" y="2757488"/>
            <a:ext cx="0" cy="385762"/>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5810" name="Line 30"/>
          <p:cNvSpPr>
            <a:spLocks noChangeAspect="1" noChangeShapeType="1"/>
          </p:cNvSpPr>
          <p:nvPr/>
        </p:nvSpPr>
        <p:spPr bwMode="auto">
          <a:xfrm>
            <a:off x="7073900" y="4057650"/>
            <a:ext cx="0" cy="388938"/>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5811" name="Rectangle 31"/>
          <p:cNvSpPr>
            <a:spLocks noChangeAspect="1" noChangeArrowheads="1"/>
          </p:cNvSpPr>
          <p:nvPr/>
        </p:nvSpPr>
        <p:spPr bwMode="auto">
          <a:xfrm>
            <a:off x="4400550" y="3398838"/>
            <a:ext cx="1174750" cy="2349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12" name="Rectangle 32"/>
          <p:cNvSpPr>
            <a:spLocks noChangeAspect="1" noChangeArrowheads="1"/>
          </p:cNvSpPr>
          <p:nvPr/>
        </p:nvSpPr>
        <p:spPr bwMode="auto">
          <a:xfrm>
            <a:off x="2665413" y="3313113"/>
            <a:ext cx="755650" cy="22066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13" name="Line 33"/>
          <p:cNvSpPr>
            <a:spLocks noChangeAspect="1" noChangeShapeType="1"/>
          </p:cNvSpPr>
          <p:nvPr/>
        </p:nvSpPr>
        <p:spPr bwMode="auto">
          <a:xfrm>
            <a:off x="5010150" y="2757488"/>
            <a:ext cx="0" cy="3889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5814" name="Freeform 34"/>
          <p:cNvSpPr>
            <a:spLocks noChangeAspect="1"/>
          </p:cNvSpPr>
          <p:nvPr/>
        </p:nvSpPr>
        <p:spPr bwMode="auto">
          <a:xfrm flipH="1">
            <a:off x="1279525" y="3568700"/>
            <a:ext cx="698500" cy="201613"/>
          </a:xfrm>
          <a:custGeom>
            <a:avLst/>
            <a:gdLst>
              <a:gd name="T0" fmla="*/ 0 w 594"/>
              <a:gd name="T1" fmla="*/ 2147483647 h 180"/>
              <a:gd name="T2" fmla="*/ 2147483647 w 594"/>
              <a:gd name="T3" fmla="*/ 0 h 180"/>
              <a:gd name="T4" fmla="*/ 2147483647 w 594"/>
              <a:gd name="T5" fmla="*/ 0 h 180"/>
              <a:gd name="T6" fmla="*/ 2147483647 w 594"/>
              <a:gd name="T7" fmla="*/ 2147483647 h 180"/>
              <a:gd name="T8" fmla="*/ 2147483647 w 594"/>
              <a:gd name="T9" fmla="*/ 2147483647 h 180"/>
              <a:gd name="T10" fmla="*/ 2147483647 w 594"/>
              <a:gd name="T11" fmla="*/ 2147483647 h 180"/>
              <a:gd name="T12" fmla="*/ 2147483647 w 594"/>
              <a:gd name="T13" fmla="*/ 2147483647 h 180"/>
              <a:gd name="T14" fmla="*/ 0 w 594"/>
              <a:gd name="T15" fmla="*/ 2147483647 h 180"/>
              <a:gd name="T16" fmla="*/ 0 60000 65536"/>
              <a:gd name="T17" fmla="*/ 0 60000 65536"/>
              <a:gd name="T18" fmla="*/ 0 60000 65536"/>
              <a:gd name="T19" fmla="*/ 0 60000 65536"/>
              <a:gd name="T20" fmla="*/ 0 60000 65536"/>
              <a:gd name="T21" fmla="*/ 0 60000 65536"/>
              <a:gd name="T22" fmla="*/ 0 60000 65536"/>
              <a:gd name="T23" fmla="*/ 0 60000 65536"/>
              <a:gd name="T24" fmla="*/ 0 w 594"/>
              <a:gd name="T25" fmla="*/ 0 h 180"/>
              <a:gd name="T26" fmla="*/ 594 w 594"/>
              <a:gd name="T27" fmla="*/ 180 h 1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4" h="180">
                <a:moveTo>
                  <a:pt x="0" y="180"/>
                </a:moveTo>
                <a:lnTo>
                  <a:pt x="153" y="0"/>
                </a:lnTo>
                <a:lnTo>
                  <a:pt x="447" y="0"/>
                </a:lnTo>
                <a:lnTo>
                  <a:pt x="594" y="180"/>
                </a:lnTo>
                <a:lnTo>
                  <a:pt x="345" y="180"/>
                </a:lnTo>
                <a:lnTo>
                  <a:pt x="300" y="138"/>
                </a:lnTo>
                <a:lnTo>
                  <a:pt x="252" y="180"/>
                </a:lnTo>
                <a:lnTo>
                  <a:pt x="0" y="180"/>
                </a:lnTo>
                <a:close/>
              </a:path>
            </a:pathLst>
          </a:custGeom>
          <a:solidFill>
            <a:srgbClr val="FFFFFF"/>
          </a:solidFill>
          <a:ln w="9525" cap="flat" cmpd="sng">
            <a:solidFill>
              <a:srgbClr val="000000"/>
            </a:solidFill>
            <a:prstDash val="solid"/>
            <a:round/>
            <a:headEnd/>
            <a:tailEnd/>
          </a:ln>
        </p:spPr>
        <p:txBody>
          <a:bodyPr wrap="none" anchor="ctr"/>
          <a:lstStyle/>
          <a:p>
            <a:endParaRPr lang="zh-CN" altLang="en-US"/>
          </a:p>
        </p:txBody>
      </p:sp>
      <p:sp>
        <p:nvSpPr>
          <p:cNvPr id="75815" name="Oval 35"/>
          <p:cNvSpPr>
            <a:spLocks noChangeAspect="1" noChangeArrowheads="1"/>
          </p:cNvSpPr>
          <p:nvPr/>
        </p:nvSpPr>
        <p:spPr bwMode="auto">
          <a:xfrm>
            <a:off x="3155950" y="3378200"/>
            <a:ext cx="92075" cy="92075"/>
          </a:xfrm>
          <a:prstGeom prst="ellipse">
            <a:avLst/>
          </a:prstGeom>
          <a:solidFill>
            <a:srgbClr val="FF66FF"/>
          </a:solidFill>
          <a:ln w="9525">
            <a:solidFill>
              <a:srgbClr val="000000"/>
            </a:solidFill>
            <a:round/>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16" name="Oval 36"/>
          <p:cNvSpPr>
            <a:spLocks noChangeAspect="1" noChangeArrowheads="1"/>
          </p:cNvSpPr>
          <p:nvPr/>
        </p:nvSpPr>
        <p:spPr bwMode="auto">
          <a:xfrm>
            <a:off x="3302000" y="3378200"/>
            <a:ext cx="92075" cy="92075"/>
          </a:xfrm>
          <a:prstGeom prst="ellipse">
            <a:avLst/>
          </a:prstGeom>
          <a:solidFill>
            <a:srgbClr val="00FFFF"/>
          </a:solidFill>
          <a:ln w="9525">
            <a:solidFill>
              <a:srgbClr val="000000"/>
            </a:solidFill>
            <a:round/>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17" name="Rectangle 37"/>
          <p:cNvSpPr>
            <a:spLocks noChangeAspect="1" noChangeArrowheads="1"/>
          </p:cNvSpPr>
          <p:nvPr/>
        </p:nvSpPr>
        <p:spPr bwMode="auto">
          <a:xfrm>
            <a:off x="2674938" y="4308475"/>
            <a:ext cx="746125" cy="230188"/>
          </a:xfrm>
          <a:prstGeom prst="rect">
            <a:avLst/>
          </a:prstGeom>
          <a:solidFill>
            <a:srgbClr val="FFFFFF"/>
          </a:solidFill>
          <a:ln w="9525">
            <a:solidFill>
              <a:srgbClr val="000000"/>
            </a:solidFill>
            <a:miter lim="800000"/>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18" name="Text Box 38"/>
          <p:cNvSpPr txBox="1">
            <a:spLocks noChangeAspect="1" noChangeArrowheads="1"/>
          </p:cNvSpPr>
          <p:nvPr/>
        </p:nvSpPr>
        <p:spPr bwMode="auto">
          <a:xfrm>
            <a:off x="2684463" y="4244975"/>
            <a:ext cx="7556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zh-CN" altLang="en-US" sz="1400" b="0">
                <a:latin typeface="Times New Roman" pitchFamily="18" charset="0"/>
                <a:ea typeface="宋体" pitchFamily="2" charset="-122"/>
              </a:rPr>
              <a:t>……</a:t>
            </a:r>
          </a:p>
        </p:txBody>
      </p:sp>
      <p:grpSp>
        <p:nvGrpSpPr>
          <p:cNvPr id="2" name="Group 39"/>
          <p:cNvGrpSpPr>
            <a:grpSpLocks noChangeAspect="1"/>
          </p:cNvGrpSpPr>
          <p:nvPr/>
        </p:nvGrpSpPr>
        <p:grpSpPr bwMode="auto">
          <a:xfrm>
            <a:off x="1960563" y="3213100"/>
            <a:ext cx="1941512" cy="1539875"/>
            <a:chOff x="726" y="800"/>
            <a:chExt cx="867" cy="688"/>
          </a:xfrm>
        </p:grpSpPr>
        <p:sp>
          <p:nvSpPr>
            <p:cNvPr id="75826" name="Rectangle 40"/>
            <p:cNvSpPr>
              <a:spLocks noChangeAspect="1" noChangeArrowheads="1"/>
            </p:cNvSpPr>
            <p:nvPr/>
          </p:nvSpPr>
          <p:spPr bwMode="auto">
            <a:xfrm>
              <a:off x="1045" y="1385"/>
              <a:ext cx="333" cy="103"/>
            </a:xfrm>
            <a:prstGeom prst="rect">
              <a:avLst/>
            </a:prstGeom>
            <a:solidFill>
              <a:srgbClr val="FF66FF"/>
            </a:solidFill>
            <a:ln w="28575">
              <a:solidFill>
                <a:srgbClr val="CC3300"/>
              </a:solidFill>
              <a:miter lim="800000"/>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27" name="Freeform 41"/>
            <p:cNvSpPr>
              <a:spLocks noChangeAspect="1"/>
            </p:cNvSpPr>
            <p:nvPr/>
          </p:nvSpPr>
          <p:spPr bwMode="auto">
            <a:xfrm>
              <a:off x="726" y="800"/>
              <a:ext cx="867" cy="600"/>
            </a:xfrm>
            <a:custGeom>
              <a:avLst/>
              <a:gdLst>
                <a:gd name="T0" fmla="*/ 556 w 867"/>
                <a:gd name="T1" fmla="*/ 89 h 600"/>
                <a:gd name="T2" fmla="*/ 556 w 867"/>
                <a:gd name="T3" fmla="*/ 0 h 600"/>
                <a:gd name="T4" fmla="*/ 867 w 867"/>
                <a:gd name="T5" fmla="*/ 0 h 600"/>
                <a:gd name="T6" fmla="*/ 867 w 867"/>
                <a:gd name="T7" fmla="*/ 370 h 600"/>
                <a:gd name="T8" fmla="*/ 0 w 867"/>
                <a:gd name="T9" fmla="*/ 370 h 600"/>
                <a:gd name="T10" fmla="*/ 0 w 867"/>
                <a:gd name="T11" fmla="*/ 600 h 600"/>
                <a:gd name="T12" fmla="*/ 111 w 867"/>
                <a:gd name="T13" fmla="*/ 600 h 600"/>
                <a:gd name="T14" fmla="*/ 0 60000 65536"/>
                <a:gd name="T15" fmla="*/ 0 60000 65536"/>
                <a:gd name="T16" fmla="*/ 0 60000 65536"/>
                <a:gd name="T17" fmla="*/ 0 60000 65536"/>
                <a:gd name="T18" fmla="*/ 0 60000 65536"/>
                <a:gd name="T19" fmla="*/ 0 60000 65536"/>
                <a:gd name="T20" fmla="*/ 0 60000 65536"/>
                <a:gd name="T21" fmla="*/ 0 w 867"/>
                <a:gd name="T22" fmla="*/ 0 h 600"/>
                <a:gd name="T23" fmla="*/ 867 w 867"/>
                <a:gd name="T24" fmla="*/ 600 h 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7" h="600">
                  <a:moveTo>
                    <a:pt x="556" y="89"/>
                  </a:moveTo>
                  <a:lnTo>
                    <a:pt x="556" y="0"/>
                  </a:lnTo>
                  <a:lnTo>
                    <a:pt x="867" y="0"/>
                  </a:lnTo>
                  <a:lnTo>
                    <a:pt x="867" y="370"/>
                  </a:lnTo>
                  <a:lnTo>
                    <a:pt x="0" y="370"/>
                  </a:lnTo>
                  <a:lnTo>
                    <a:pt x="0" y="600"/>
                  </a:lnTo>
                  <a:lnTo>
                    <a:pt x="111" y="600"/>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50"/>
          <p:cNvGrpSpPr>
            <a:grpSpLocks/>
          </p:cNvGrpSpPr>
          <p:nvPr/>
        </p:nvGrpSpPr>
        <p:grpSpPr bwMode="auto">
          <a:xfrm>
            <a:off x="1446213" y="3427413"/>
            <a:ext cx="2406650" cy="1874837"/>
            <a:chOff x="596" y="1401"/>
            <a:chExt cx="1516" cy="1181"/>
          </a:xfrm>
        </p:grpSpPr>
        <p:sp>
          <p:nvSpPr>
            <p:cNvPr id="75824" name="Freeform 43"/>
            <p:cNvSpPr>
              <a:spLocks noChangeAspect="1"/>
            </p:cNvSpPr>
            <p:nvPr/>
          </p:nvSpPr>
          <p:spPr bwMode="auto">
            <a:xfrm>
              <a:off x="837" y="1401"/>
              <a:ext cx="1223" cy="334"/>
            </a:xfrm>
            <a:custGeom>
              <a:avLst/>
              <a:gdLst>
                <a:gd name="T0" fmla="*/ 167486 w 867"/>
                <a:gd name="T1" fmla="*/ 0 h 237"/>
                <a:gd name="T2" fmla="*/ 213011 w 867"/>
                <a:gd name="T3" fmla="*/ 0 h 237"/>
                <a:gd name="T4" fmla="*/ 213011 w 867"/>
                <a:gd name="T5" fmla="*/ 57440 h 237"/>
                <a:gd name="T6" fmla="*/ 0 w 867"/>
                <a:gd name="T7" fmla="*/ 57440 h 237"/>
                <a:gd name="T8" fmla="*/ 0 w 867"/>
                <a:gd name="T9" fmla="*/ 37817 h 237"/>
                <a:gd name="T10" fmla="*/ 0 60000 65536"/>
                <a:gd name="T11" fmla="*/ 0 60000 65536"/>
                <a:gd name="T12" fmla="*/ 0 60000 65536"/>
                <a:gd name="T13" fmla="*/ 0 60000 65536"/>
                <a:gd name="T14" fmla="*/ 0 60000 65536"/>
                <a:gd name="T15" fmla="*/ 0 w 867"/>
                <a:gd name="T16" fmla="*/ 0 h 237"/>
                <a:gd name="T17" fmla="*/ 867 w 867"/>
                <a:gd name="T18" fmla="*/ 237 h 237"/>
              </a:gdLst>
              <a:ahLst/>
              <a:cxnLst>
                <a:cxn ang="T10">
                  <a:pos x="T0" y="T1"/>
                </a:cxn>
                <a:cxn ang="T11">
                  <a:pos x="T2" y="T3"/>
                </a:cxn>
                <a:cxn ang="T12">
                  <a:pos x="T4" y="T5"/>
                </a:cxn>
                <a:cxn ang="T13">
                  <a:pos x="T6" y="T7"/>
                </a:cxn>
                <a:cxn ang="T14">
                  <a:pos x="T8" y="T9"/>
                </a:cxn>
              </a:cxnLst>
              <a:rect l="T15" t="T16" r="T17" b="T18"/>
              <a:pathLst>
                <a:path w="867" h="237">
                  <a:moveTo>
                    <a:pt x="681" y="0"/>
                  </a:moveTo>
                  <a:lnTo>
                    <a:pt x="867" y="0"/>
                  </a:lnTo>
                  <a:lnTo>
                    <a:pt x="867" y="237"/>
                  </a:lnTo>
                  <a:lnTo>
                    <a:pt x="0" y="237"/>
                  </a:lnTo>
                  <a:lnTo>
                    <a:pt x="0" y="156"/>
                  </a:lnTo>
                </a:path>
              </a:pathLst>
            </a:custGeom>
            <a:noFill/>
            <a:ln w="28575" cap="flat" cmpd="sng">
              <a:solidFill>
                <a:srgbClr val="0066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25" name="Freeform 44"/>
            <p:cNvSpPr>
              <a:spLocks noChangeAspect="1"/>
            </p:cNvSpPr>
            <p:nvPr/>
          </p:nvSpPr>
          <p:spPr bwMode="auto">
            <a:xfrm>
              <a:off x="596" y="1621"/>
              <a:ext cx="1516" cy="961"/>
            </a:xfrm>
            <a:custGeom>
              <a:avLst/>
              <a:gdLst>
                <a:gd name="T0" fmla="*/ 206911 w 1075"/>
                <a:gd name="T1" fmla="*/ 93378 h 681"/>
                <a:gd name="T2" fmla="*/ 263073 w 1075"/>
                <a:gd name="T3" fmla="*/ 93378 h 681"/>
                <a:gd name="T4" fmla="*/ 263073 w 1075"/>
                <a:gd name="T5" fmla="*/ 168446 h 681"/>
                <a:gd name="T6" fmla="*/ 0 w 1075"/>
                <a:gd name="T7" fmla="*/ 168446 h 681"/>
                <a:gd name="T8" fmla="*/ 0 w 1075"/>
                <a:gd name="T9" fmla="*/ 0 h 681"/>
                <a:gd name="T10" fmla="*/ 0 60000 65536"/>
                <a:gd name="T11" fmla="*/ 0 60000 65536"/>
                <a:gd name="T12" fmla="*/ 0 60000 65536"/>
                <a:gd name="T13" fmla="*/ 0 60000 65536"/>
                <a:gd name="T14" fmla="*/ 0 60000 65536"/>
                <a:gd name="T15" fmla="*/ 0 w 1075"/>
                <a:gd name="T16" fmla="*/ 0 h 681"/>
                <a:gd name="T17" fmla="*/ 1075 w 1075"/>
                <a:gd name="T18" fmla="*/ 681 h 681"/>
              </a:gdLst>
              <a:ahLst/>
              <a:cxnLst>
                <a:cxn ang="T10">
                  <a:pos x="T0" y="T1"/>
                </a:cxn>
                <a:cxn ang="T11">
                  <a:pos x="T2" y="T3"/>
                </a:cxn>
                <a:cxn ang="T12">
                  <a:pos x="T4" y="T5"/>
                </a:cxn>
                <a:cxn ang="T13">
                  <a:pos x="T6" y="T7"/>
                </a:cxn>
                <a:cxn ang="T14">
                  <a:pos x="T8" y="T9"/>
                </a:cxn>
              </a:cxnLst>
              <a:rect l="T15" t="T16" r="T17" b="T18"/>
              <a:pathLst>
                <a:path w="1075" h="681">
                  <a:moveTo>
                    <a:pt x="845" y="378"/>
                  </a:moveTo>
                  <a:lnTo>
                    <a:pt x="1075" y="378"/>
                  </a:lnTo>
                  <a:lnTo>
                    <a:pt x="1075" y="681"/>
                  </a:lnTo>
                  <a:lnTo>
                    <a:pt x="0" y="681"/>
                  </a:lnTo>
                  <a:lnTo>
                    <a:pt x="0" y="0"/>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45"/>
          <p:cNvGrpSpPr>
            <a:grpSpLocks noChangeAspect="1"/>
          </p:cNvGrpSpPr>
          <p:nvPr/>
        </p:nvGrpSpPr>
        <p:grpSpPr bwMode="auto">
          <a:xfrm>
            <a:off x="1611313" y="2549525"/>
            <a:ext cx="3965575" cy="2138363"/>
            <a:chOff x="570" y="504"/>
            <a:chExt cx="1771" cy="955"/>
          </a:xfrm>
        </p:grpSpPr>
        <p:sp>
          <p:nvSpPr>
            <p:cNvPr id="75822" name="Rectangle 46"/>
            <p:cNvSpPr>
              <a:spLocks noChangeAspect="1" noChangeArrowheads="1"/>
            </p:cNvSpPr>
            <p:nvPr/>
          </p:nvSpPr>
          <p:spPr bwMode="auto">
            <a:xfrm>
              <a:off x="1815" y="1348"/>
              <a:ext cx="526" cy="111"/>
            </a:xfrm>
            <a:prstGeom prst="rect">
              <a:avLst/>
            </a:prstGeom>
            <a:solidFill>
              <a:srgbClr val="66FF33"/>
            </a:solidFill>
            <a:ln w="28575">
              <a:solidFill>
                <a:srgbClr val="006600"/>
              </a:solidFill>
              <a:miter lim="800000"/>
              <a:headEnd/>
              <a:tailEnd/>
            </a:ln>
          </p:spPr>
          <p:txBody>
            <a:bodyPr wrap="none" anchor="ctr"/>
            <a:lstStyle/>
            <a:p>
              <a:pPr algn="just" eaLnBrk="0" hangingPunct="0">
                <a:lnSpc>
                  <a:spcPct val="90000"/>
                </a:lnSpc>
                <a:spcBef>
                  <a:spcPct val="0"/>
                </a:spcBef>
              </a:pPr>
              <a:endParaRPr kumimoji="1" lang="zh-CN" altLang="en-US">
                <a:latin typeface="Arial" charset="0"/>
                <a:ea typeface="宋体" pitchFamily="2" charset="-122"/>
              </a:endParaRPr>
            </a:p>
          </p:txBody>
        </p:sp>
        <p:sp>
          <p:nvSpPr>
            <p:cNvPr id="75823" name="Freeform 47"/>
            <p:cNvSpPr>
              <a:spLocks noChangeAspect="1"/>
            </p:cNvSpPr>
            <p:nvPr/>
          </p:nvSpPr>
          <p:spPr bwMode="auto">
            <a:xfrm>
              <a:off x="570" y="504"/>
              <a:ext cx="1215" cy="874"/>
            </a:xfrm>
            <a:custGeom>
              <a:avLst/>
              <a:gdLst>
                <a:gd name="T0" fmla="*/ 0 w 1215"/>
                <a:gd name="T1" fmla="*/ 451 h 874"/>
                <a:gd name="T2" fmla="*/ 0 w 1215"/>
                <a:gd name="T3" fmla="*/ 0 h 874"/>
                <a:gd name="T4" fmla="*/ 1112 w 1215"/>
                <a:gd name="T5" fmla="*/ 0 h 874"/>
                <a:gd name="T6" fmla="*/ 1112 w 1215"/>
                <a:gd name="T7" fmla="*/ 874 h 874"/>
                <a:gd name="T8" fmla="*/ 1215 w 1215"/>
                <a:gd name="T9" fmla="*/ 874 h 874"/>
                <a:gd name="T10" fmla="*/ 0 60000 65536"/>
                <a:gd name="T11" fmla="*/ 0 60000 65536"/>
                <a:gd name="T12" fmla="*/ 0 60000 65536"/>
                <a:gd name="T13" fmla="*/ 0 60000 65536"/>
                <a:gd name="T14" fmla="*/ 0 60000 65536"/>
                <a:gd name="T15" fmla="*/ 0 w 1215"/>
                <a:gd name="T16" fmla="*/ 0 h 874"/>
                <a:gd name="T17" fmla="*/ 1215 w 1215"/>
                <a:gd name="T18" fmla="*/ 874 h 874"/>
              </a:gdLst>
              <a:ahLst/>
              <a:cxnLst>
                <a:cxn ang="T10">
                  <a:pos x="T0" y="T1"/>
                </a:cxn>
                <a:cxn ang="T11">
                  <a:pos x="T2" y="T3"/>
                </a:cxn>
                <a:cxn ang="T12">
                  <a:pos x="T4" y="T5"/>
                </a:cxn>
                <a:cxn ang="T13">
                  <a:pos x="T6" y="T7"/>
                </a:cxn>
                <a:cxn ang="T14">
                  <a:pos x="T8" y="T9"/>
                </a:cxn>
              </a:cxnLst>
              <a:rect l="T15" t="T16" r="T17" b="T18"/>
              <a:pathLst>
                <a:path w="1215" h="874">
                  <a:moveTo>
                    <a:pt x="0" y="451"/>
                  </a:moveTo>
                  <a:lnTo>
                    <a:pt x="0" y="0"/>
                  </a:lnTo>
                  <a:lnTo>
                    <a:pt x="1112" y="0"/>
                  </a:lnTo>
                  <a:lnTo>
                    <a:pt x="1112" y="874"/>
                  </a:lnTo>
                  <a:lnTo>
                    <a:pt x="1215" y="874"/>
                  </a:lnTo>
                </a:path>
              </a:pathLst>
            </a:custGeom>
            <a:noFill/>
            <a:ln w="28575" cap="flat" cmpd="sng">
              <a:solidFill>
                <a:srgbClr val="0066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723900" y="981075"/>
            <a:ext cx="74676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nSpc>
                <a:spcPct val="12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取操作数周期</a:t>
            </a:r>
            <a:r>
              <a:rPr lang="en-US" altLang="zh-CN" dirty="0">
                <a:solidFill>
                  <a:srgbClr val="990000"/>
                </a:solidFill>
                <a:latin typeface="黑体" pitchFamily="2" charset="-122"/>
                <a:ea typeface="黑体" pitchFamily="2" charset="-122"/>
              </a:rPr>
              <a:t>FDC</a:t>
            </a:r>
          </a:p>
          <a:p>
            <a:pPr indent="228600">
              <a:lnSpc>
                <a:spcPct val="120000"/>
              </a:lnSpc>
              <a:spcBef>
                <a:spcPct val="0"/>
              </a:spcBef>
            </a:pPr>
            <a:r>
              <a:rPr lang="en-US" altLang="zh-CN" dirty="0">
                <a:latin typeface="黑体" pitchFamily="2" charset="-122"/>
                <a:ea typeface="黑体" pitchFamily="2" charset="-122"/>
              </a:rPr>
              <a:t>   </a:t>
            </a:r>
            <a:r>
              <a:rPr lang="zh-CN" altLang="en-US">
                <a:latin typeface="黑体" pitchFamily="2" charset="-122"/>
                <a:ea typeface="黑体" pitchFamily="2" charset="-122"/>
              </a:rPr>
              <a:t>把操作数取到</a:t>
            </a:r>
            <a:r>
              <a:rPr lang="en-US" altLang="zh-CN" dirty="0">
                <a:latin typeface="黑体" pitchFamily="2" charset="-122"/>
                <a:ea typeface="黑体" pitchFamily="2" charset="-122"/>
              </a:rPr>
              <a:t>DR</a:t>
            </a:r>
            <a:r>
              <a:rPr lang="zh-CN" altLang="en-US">
                <a:latin typeface="黑体" pitchFamily="2" charset="-122"/>
                <a:ea typeface="黑体" pitchFamily="2" charset="-122"/>
              </a:rPr>
              <a:t>中；</a:t>
            </a:r>
          </a:p>
          <a:p>
            <a:pPr indent="228600">
              <a:lnSpc>
                <a:spcPct val="120000"/>
              </a:lnSpc>
              <a:spcBef>
                <a:spcPct val="0"/>
              </a:spcBef>
            </a:pPr>
            <a:r>
              <a:rPr lang="zh-CN" altLang="en-US">
                <a:latin typeface="黑体" pitchFamily="2" charset="-122"/>
                <a:ea typeface="黑体" pitchFamily="2" charset="-122"/>
              </a:rPr>
              <a:t>   若从内存取数，则内存地址放在</a:t>
            </a:r>
            <a:r>
              <a:rPr lang="en-US" altLang="zh-CN" dirty="0">
                <a:latin typeface="黑体" pitchFamily="2" charset="-122"/>
                <a:ea typeface="黑体" pitchFamily="2" charset="-122"/>
              </a:rPr>
              <a:t>AR</a:t>
            </a:r>
            <a:r>
              <a:rPr lang="zh-CN" altLang="en-US">
                <a:latin typeface="黑体" pitchFamily="2" charset="-122"/>
                <a:ea typeface="黑体" pitchFamily="2" charset="-122"/>
              </a:rPr>
              <a:t>中；</a:t>
            </a:r>
          </a:p>
          <a:p>
            <a:pPr indent="228600">
              <a:lnSpc>
                <a:spcPct val="120000"/>
              </a:lnSpc>
              <a:spcBef>
                <a:spcPct val="0"/>
              </a:spcBef>
            </a:pPr>
            <a:r>
              <a:rPr lang="zh-CN" altLang="en-US">
                <a:latin typeface="黑体" pitchFamily="2" charset="-122"/>
                <a:ea typeface="黑体" pitchFamily="2" charset="-122"/>
              </a:rPr>
              <a:t>   转到相应的执行周期。</a:t>
            </a:r>
          </a:p>
        </p:txBody>
      </p:sp>
      <p:sp>
        <p:nvSpPr>
          <p:cNvPr id="76803" name="Rectangle 5"/>
          <p:cNvSpPr>
            <a:spLocks noChangeArrowheads="1"/>
          </p:cNvSpPr>
          <p:nvPr/>
        </p:nvSpPr>
        <p:spPr bwMode="auto">
          <a:xfrm>
            <a:off x="647700" y="533400"/>
            <a:ext cx="447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6.4.3 </a:t>
            </a:r>
            <a:r>
              <a:rPr lang="zh-CN" altLang="en-US">
                <a:solidFill>
                  <a:srgbClr val="990000"/>
                </a:solidFill>
                <a:latin typeface="黑体" pitchFamily="2" charset="-122"/>
                <a:ea typeface="黑体" pitchFamily="2" charset="-122"/>
              </a:rPr>
              <a:t>模型机指令的微操作流程</a:t>
            </a:r>
          </a:p>
        </p:txBody>
      </p:sp>
    </p:spTree>
  </p:cSld>
  <p:clrMapOvr>
    <a:masterClrMapping/>
  </p:clrMapOvr>
  <p:transition>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93"/>
          <p:cNvSpPr>
            <a:spLocks noChangeArrowheads="1"/>
          </p:cNvSpPr>
          <p:nvPr/>
        </p:nvSpPr>
        <p:spPr bwMode="auto">
          <a:xfrm>
            <a:off x="206375" y="-9525"/>
            <a:ext cx="9144000" cy="718978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77827" name="Rectangle 193"/>
          <p:cNvSpPr>
            <a:spLocks noChangeArrowheads="1"/>
          </p:cNvSpPr>
          <p:nvPr/>
        </p:nvSpPr>
        <p:spPr bwMode="auto">
          <a:xfrm>
            <a:off x="206375" y="3333750"/>
            <a:ext cx="9144000" cy="50323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latin typeface="黑体" pitchFamily="2" charset="-122"/>
              <a:ea typeface="黑体" pitchFamily="2" charset="-122"/>
            </a:endParaRPr>
          </a:p>
        </p:txBody>
      </p:sp>
      <p:grpSp>
        <p:nvGrpSpPr>
          <p:cNvPr id="77828" name="Group 372"/>
          <p:cNvGrpSpPr>
            <a:grpSpLocks/>
          </p:cNvGrpSpPr>
          <p:nvPr/>
        </p:nvGrpSpPr>
        <p:grpSpPr bwMode="auto">
          <a:xfrm>
            <a:off x="539750" y="41275"/>
            <a:ext cx="7680325" cy="7140575"/>
            <a:chOff x="340" y="26"/>
            <a:chExt cx="4838" cy="4498"/>
          </a:xfrm>
        </p:grpSpPr>
        <p:sp>
          <p:nvSpPr>
            <p:cNvPr id="77830" name="Freeform 195"/>
            <p:cNvSpPr>
              <a:spLocks/>
            </p:cNvSpPr>
            <p:nvPr/>
          </p:nvSpPr>
          <p:spPr bwMode="auto">
            <a:xfrm>
              <a:off x="580" y="2208"/>
              <a:ext cx="895" cy="1030"/>
            </a:xfrm>
            <a:custGeom>
              <a:avLst/>
              <a:gdLst>
                <a:gd name="T0" fmla="*/ 32 w 1134"/>
                <a:gd name="T1" fmla="*/ 0 h 310"/>
                <a:gd name="T2" fmla="*/ 0 w 1134"/>
                <a:gd name="T3" fmla="*/ 0 h 310"/>
                <a:gd name="T4" fmla="*/ 0 w 1134"/>
                <a:gd name="T5" fmla="*/ 2147483647 h 310"/>
                <a:gd name="T6" fmla="*/ 32 w 1134"/>
                <a:gd name="T7" fmla="*/ 2147483647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1" name="Line 196"/>
            <p:cNvSpPr>
              <a:spLocks noChangeShapeType="1"/>
            </p:cNvSpPr>
            <p:nvPr/>
          </p:nvSpPr>
          <p:spPr bwMode="auto">
            <a:xfrm>
              <a:off x="4095" y="1601"/>
              <a:ext cx="0" cy="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2" name="Line 197"/>
            <p:cNvSpPr>
              <a:spLocks noChangeShapeType="1"/>
            </p:cNvSpPr>
            <p:nvPr/>
          </p:nvSpPr>
          <p:spPr bwMode="auto">
            <a:xfrm>
              <a:off x="2720" y="4031"/>
              <a:ext cx="0" cy="3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3" name="Line 198"/>
            <p:cNvSpPr>
              <a:spLocks noChangeShapeType="1"/>
            </p:cNvSpPr>
            <p:nvPr/>
          </p:nvSpPr>
          <p:spPr bwMode="auto">
            <a:xfrm>
              <a:off x="3702" y="1911"/>
              <a:ext cx="0" cy="21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4" name="Line 199"/>
            <p:cNvSpPr>
              <a:spLocks noChangeShapeType="1"/>
            </p:cNvSpPr>
            <p:nvPr/>
          </p:nvSpPr>
          <p:spPr bwMode="auto">
            <a:xfrm>
              <a:off x="1453" y="1936"/>
              <a:ext cx="0" cy="208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5" name="Freeform 200"/>
            <p:cNvSpPr>
              <a:spLocks/>
            </p:cNvSpPr>
            <p:nvPr/>
          </p:nvSpPr>
          <p:spPr bwMode="auto">
            <a:xfrm>
              <a:off x="493" y="1688"/>
              <a:ext cx="2401" cy="2343"/>
            </a:xfrm>
            <a:custGeom>
              <a:avLst/>
              <a:gdLst>
                <a:gd name="T0" fmla="*/ 1 w 4788"/>
                <a:gd name="T1" fmla="*/ 0 h 5859"/>
                <a:gd name="T2" fmla="*/ 1 w 4788"/>
                <a:gd name="T3" fmla="*/ 0 h 5859"/>
                <a:gd name="T4" fmla="*/ 0 w 4788"/>
                <a:gd name="T5" fmla="*/ 0 h 5859"/>
                <a:gd name="T6" fmla="*/ 0 w 4788"/>
                <a:gd name="T7" fmla="*/ 0 h 5859"/>
                <a:gd name="T8" fmla="*/ 0 60000 65536"/>
                <a:gd name="T9" fmla="*/ 0 60000 65536"/>
                <a:gd name="T10" fmla="*/ 0 60000 65536"/>
                <a:gd name="T11" fmla="*/ 0 60000 65536"/>
                <a:gd name="T12" fmla="*/ 0 w 4788"/>
                <a:gd name="T13" fmla="*/ 0 h 5859"/>
                <a:gd name="T14" fmla="*/ 4788 w 4788"/>
                <a:gd name="T15" fmla="*/ 5859 h 5859"/>
              </a:gdLst>
              <a:ahLst/>
              <a:cxnLst>
                <a:cxn ang="T8">
                  <a:pos x="T0" y="T1"/>
                </a:cxn>
                <a:cxn ang="T9">
                  <a:pos x="T2" y="T3"/>
                </a:cxn>
                <a:cxn ang="T10">
                  <a:pos x="T4" y="T5"/>
                </a:cxn>
                <a:cxn ang="T11">
                  <a:pos x="T6" y="T7"/>
                </a:cxn>
              </a:cxnLst>
              <a:rect l="T12" t="T13" r="T14" b="T15"/>
              <a:pathLst>
                <a:path w="4788" h="5859">
                  <a:moveTo>
                    <a:pt x="4788" y="403"/>
                  </a:moveTo>
                  <a:lnTo>
                    <a:pt x="4788" y="0"/>
                  </a:lnTo>
                  <a:lnTo>
                    <a:pt x="0" y="0"/>
                  </a:lnTo>
                  <a:lnTo>
                    <a:pt x="0" y="5859"/>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7836" name="Group 201"/>
            <p:cNvGrpSpPr>
              <a:grpSpLocks/>
            </p:cNvGrpSpPr>
            <p:nvPr/>
          </p:nvGrpSpPr>
          <p:grpSpPr bwMode="auto">
            <a:xfrm>
              <a:off x="1235" y="1688"/>
              <a:ext cx="3297" cy="173"/>
              <a:chOff x="3476" y="5758"/>
              <a:chExt cx="6342" cy="434"/>
            </a:xfrm>
          </p:grpSpPr>
          <p:sp>
            <p:nvSpPr>
              <p:cNvPr id="78000" name="Freeform 202"/>
              <p:cNvSpPr>
                <a:spLocks/>
              </p:cNvSpPr>
              <p:nvPr/>
            </p:nvSpPr>
            <p:spPr bwMode="auto">
              <a:xfrm>
                <a:off x="5198" y="5758"/>
                <a:ext cx="3066" cy="434"/>
              </a:xfrm>
              <a:custGeom>
                <a:avLst/>
                <a:gdLst>
                  <a:gd name="T0" fmla="*/ 0 w 1134"/>
                  <a:gd name="T1" fmla="*/ 12699 h 341"/>
                  <a:gd name="T2" fmla="*/ 0 w 1134"/>
                  <a:gd name="T3" fmla="*/ 0 h 341"/>
                  <a:gd name="T4" fmla="*/ 2147483647 w 1134"/>
                  <a:gd name="T5" fmla="*/ 0 h 341"/>
                  <a:gd name="T6" fmla="*/ 2147483647 w 1134"/>
                  <a:gd name="T7" fmla="*/ 12699 h 341"/>
                  <a:gd name="T8" fmla="*/ 0 60000 65536"/>
                  <a:gd name="T9" fmla="*/ 0 60000 65536"/>
                  <a:gd name="T10" fmla="*/ 0 60000 65536"/>
                  <a:gd name="T11" fmla="*/ 0 60000 65536"/>
                  <a:gd name="T12" fmla="*/ 0 w 1134"/>
                  <a:gd name="T13" fmla="*/ 0 h 341"/>
                  <a:gd name="T14" fmla="*/ 1134 w 1134"/>
                  <a:gd name="T15" fmla="*/ 341 h 341"/>
                </a:gdLst>
                <a:ahLst/>
                <a:cxnLst>
                  <a:cxn ang="T8">
                    <a:pos x="T0" y="T1"/>
                  </a:cxn>
                  <a:cxn ang="T9">
                    <a:pos x="T2" y="T3"/>
                  </a:cxn>
                  <a:cxn ang="T10">
                    <a:pos x="T4" y="T5"/>
                  </a:cxn>
                  <a:cxn ang="T11">
                    <a:pos x="T6" y="T7"/>
                  </a:cxn>
                </a:cxnLst>
                <a:rect l="T12" t="T13" r="T14" b="T15"/>
                <a:pathLst>
                  <a:path w="1134" h="341">
                    <a:moveTo>
                      <a:pt x="0" y="341"/>
                    </a:moveTo>
                    <a:lnTo>
                      <a:pt x="0" y="0"/>
                    </a:lnTo>
                    <a:lnTo>
                      <a:pt x="1134" y="0"/>
                    </a:lnTo>
                    <a:lnTo>
                      <a:pt x="1134" y="341"/>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01" name="Freeform 203"/>
              <p:cNvSpPr>
                <a:spLocks/>
              </p:cNvSpPr>
              <p:nvPr/>
            </p:nvSpPr>
            <p:spPr bwMode="auto">
              <a:xfrm>
                <a:off x="3476" y="5758"/>
                <a:ext cx="6342" cy="434"/>
              </a:xfrm>
              <a:custGeom>
                <a:avLst/>
                <a:gdLst>
                  <a:gd name="T0" fmla="*/ 0 w 1134"/>
                  <a:gd name="T1" fmla="*/ 12699 h 341"/>
                  <a:gd name="T2" fmla="*/ 0 w 1134"/>
                  <a:gd name="T3" fmla="*/ 0 h 341"/>
                  <a:gd name="T4" fmla="*/ 2147483647 w 1134"/>
                  <a:gd name="T5" fmla="*/ 0 h 341"/>
                  <a:gd name="T6" fmla="*/ 2147483647 w 1134"/>
                  <a:gd name="T7" fmla="*/ 12699 h 341"/>
                  <a:gd name="T8" fmla="*/ 0 60000 65536"/>
                  <a:gd name="T9" fmla="*/ 0 60000 65536"/>
                  <a:gd name="T10" fmla="*/ 0 60000 65536"/>
                  <a:gd name="T11" fmla="*/ 0 60000 65536"/>
                  <a:gd name="T12" fmla="*/ 0 w 1134"/>
                  <a:gd name="T13" fmla="*/ 0 h 341"/>
                  <a:gd name="T14" fmla="*/ 1134 w 1134"/>
                  <a:gd name="T15" fmla="*/ 341 h 341"/>
                </a:gdLst>
                <a:ahLst/>
                <a:cxnLst>
                  <a:cxn ang="T8">
                    <a:pos x="T0" y="T1"/>
                  </a:cxn>
                  <a:cxn ang="T9">
                    <a:pos x="T2" y="T3"/>
                  </a:cxn>
                  <a:cxn ang="T10">
                    <a:pos x="T4" y="T5"/>
                  </a:cxn>
                  <a:cxn ang="T11">
                    <a:pos x="T6" y="T7"/>
                  </a:cxn>
                </a:cxnLst>
                <a:rect l="T12" t="T13" r="T14" b="T15"/>
                <a:pathLst>
                  <a:path w="1134" h="341">
                    <a:moveTo>
                      <a:pt x="0" y="341"/>
                    </a:moveTo>
                    <a:lnTo>
                      <a:pt x="0" y="0"/>
                    </a:lnTo>
                    <a:lnTo>
                      <a:pt x="1134" y="0"/>
                    </a:lnTo>
                    <a:lnTo>
                      <a:pt x="1134" y="341"/>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37" name="Freeform 204"/>
            <p:cNvSpPr>
              <a:spLocks/>
            </p:cNvSpPr>
            <p:nvPr/>
          </p:nvSpPr>
          <p:spPr bwMode="auto">
            <a:xfrm>
              <a:off x="3331" y="869"/>
              <a:ext cx="742" cy="323"/>
            </a:xfrm>
            <a:custGeom>
              <a:avLst/>
              <a:gdLst>
                <a:gd name="T0" fmla="*/ 2 w 1134"/>
                <a:gd name="T1" fmla="*/ 0 h 310"/>
                <a:gd name="T2" fmla="*/ 0 w 1134"/>
                <a:gd name="T3" fmla="*/ 0 h 310"/>
                <a:gd name="T4" fmla="*/ 0 w 1134"/>
                <a:gd name="T5" fmla="*/ 574 h 310"/>
                <a:gd name="T6" fmla="*/ 2 w 1134"/>
                <a:gd name="T7" fmla="*/ 574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8" name="Freeform 205"/>
            <p:cNvSpPr>
              <a:spLocks/>
            </p:cNvSpPr>
            <p:nvPr/>
          </p:nvSpPr>
          <p:spPr bwMode="auto">
            <a:xfrm>
              <a:off x="1388" y="324"/>
              <a:ext cx="2707" cy="1190"/>
            </a:xfrm>
            <a:custGeom>
              <a:avLst/>
              <a:gdLst>
                <a:gd name="T0" fmla="*/ 0 w 252"/>
                <a:gd name="T1" fmla="*/ 2 h 1860"/>
                <a:gd name="T2" fmla="*/ 0 w 252"/>
                <a:gd name="T3" fmla="*/ 0 h 1860"/>
                <a:gd name="T4" fmla="*/ 2147483647 w 252"/>
                <a:gd name="T5" fmla="*/ 0 h 1860"/>
                <a:gd name="T6" fmla="*/ 2147483647 w 252"/>
                <a:gd name="T7" fmla="*/ 2 h 1860"/>
                <a:gd name="T8" fmla="*/ 0 60000 65536"/>
                <a:gd name="T9" fmla="*/ 0 60000 65536"/>
                <a:gd name="T10" fmla="*/ 0 60000 65536"/>
                <a:gd name="T11" fmla="*/ 0 60000 65536"/>
                <a:gd name="T12" fmla="*/ 0 w 252"/>
                <a:gd name="T13" fmla="*/ 0 h 1860"/>
                <a:gd name="T14" fmla="*/ 252 w 252"/>
                <a:gd name="T15" fmla="*/ 1860 h 1860"/>
              </a:gdLst>
              <a:ahLst/>
              <a:cxnLst>
                <a:cxn ang="T8">
                  <a:pos x="T0" y="T1"/>
                </a:cxn>
                <a:cxn ang="T9">
                  <a:pos x="T2" y="T3"/>
                </a:cxn>
                <a:cxn ang="T10">
                  <a:pos x="T4" y="T5"/>
                </a:cxn>
                <a:cxn ang="T11">
                  <a:pos x="T6" y="T7"/>
                </a:cxn>
              </a:cxnLst>
              <a:rect l="T12" t="T13" r="T14" b="T15"/>
              <a:pathLst>
                <a:path w="252" h="1860">
                  <a:moveTo>
                    <a:pt x="0" y="1860"/>
                  </a:moveTo>
                  <a:lnTo>
                    <a:pt x="0" y="0"/>
                  </a:lnTo>
                  <a:lnTo>
                    <a:pt x="252" y="0"/>
                  </a:lnTo>
                  <a:lnTo>
                    <a:pt x="252" y="1860"/>
                  </a:lnTo>
                </a:path>
              </a:pathLst>
            </a:custGeom>
            <a:noFill/>
            <a:ln w="19050" cmpd="sng">
              <a:solidFill>
                <a:srgbClr val="0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9" name="Freeform 206"/>
            <p:cNvSpPr>
              <a:spLocks/>
            </p:cNvSpPr>
            <p:nvPr/>
          </p:nvSpPr>
          <p:spPr bwMode="auto">
            <a:xfrm flipH="1">
              <a:off x="2720" y="4192"/>
              <a:ext cx="1179" cy="124"/>
            </a:xfrm>
            <a:custGeom>
              <a:avLst/>
              <a:gdLst>
                <a:gd name="T0" fmla="*/ 2037 w 1134"/>
                <a:gd name="T1" fmla="*/ 0 h 310"/>
                <a:gd name="T2" fmla="*/ 0 w 1134"/>
                <a:gd name="T3" fmla="*/ 0 h 310"/>
                <a:gd name="T4" fmla="*/ 0 w 1134"/>
                <a:gd name="T5" fmla="*/ 0 h 310"/>
                <a:gd name="T6" fmla="*/ 2037 w 1134"/>
                <a:gd name="T7" fmla="*/ 0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0" name="Line 207"/>
            <p:cNvSpPr>
              <a:spLocks noChangeShapeType="1"/>
            </p:cNvSpPr>
            <p:nvPr/>
          </p:nvSpPr>
          <p:spPr bwMode="auto">
            <a:xfrm>
              <a:off x="2720" y="76"/>
              <a:ext cx="0" cy="14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1" name="AutoShape 208"/>
            <p:cNvSpPr>
              <a:spLocks noChangeArrowheads="1"/>
            </p:cNvSpPr>
            <p:nvPr/>
          </p:nvSpPr>
          <p:spPr bwMode="auto">
            <a:xfrm>
              <a:off x="2480" y="26"/>
              <a:ext cx="458" cy="114"/>
            </a:xfrm>
            <a:prstGeom prst="roundRect">
              <a:avLst>
                <a:gd name="adj" fmla="val 43954"/>
              </a:avLst>
            </a:prstGeom>
            <a:solidFill>
              <a:srgbClr val="FFFFFF"/>
            </a:solidFill>
            <a:ln w="19050">
              <a:solidFill>
                <a:srgbClr val="000000"/>
              </a:solidFill>
              <a:round/>
              <a:headEnd/>
              <a:tailEnd/>
            </a:ln>
          </p:spPr>
          <p:txBody>
            <a:bodyPr lIns="0" tIns="0" rIns="0" bIns="0"/>
            <a:lstStyle/>
            <a:p>
              <a:pPr algn="ctr">
                <a:lnSpc>
                  <a:spcPct val="80000"/>
                </a:lnSpc>
                <a:spcBef>
                  <a:spcPct val="0"/>
                </a:spcBef>
              </a:pPr>
              <a:r>
                <a:rPr lang="en-US" altLang="zh-CN" sz="1200" dirty="0">
                  <a:latin typeface="黑体" pitchFamily="2" charset="-122"/>
                  <a:ea typeface="黑体" pitchFamily="2" charset="-122"/>
                </a:rPr>
                <a:t>FDC</a:t>
              </a:r>
            </a:p>
          </p:txBody>
        </p:sp>
        <p:grpSp>
          <p:nvGrpSpPr>
            <p:cNvPr id="77842" name="Group 209"/>
            <p:cNvGrpSpPr>
              <a:grpSpLocks/>
            </p:cNvGrpSpPr>
            <p:nvPr/>
          </p:nvGrpSpPr>
          <p:grpSpPr bwMode="auto">
            <a:xfrm>
              <a:off x="2174" y="200"/>
              <a:ext cx="1091" cy="212"/>
              <a:chOff x="2594" y="4022"/>
              <a:chExt cx="2436" cy="682"/>
            </a:xfrm>
          </p:grpSpPr>
          <p:sp>
            <p:nvSpPr>
              <p:cNvPr id="77997" name="Line 210"/>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98" name="AutoShape 211"/>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99" name="Text Box 21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IR</a:t>
                </a:r>
                <a:r>
                  <a:rPr lang="en-US" altLang="zh-CN" sz="900" dirty="0">
                    <a:latin typeface="黑体" pitchFamily="2" charset="-122"/>
                    <a:ea typeface="黑体" pitchFamily="2" charset="-122"/>
                  </a:rPr>
                  <a:t>3-2</a:t>
                </a:r>
                <a:r>
                  <a:rPr lang="en-US" altLang="zh-CN" sz="1200" dirty="0">
                    <a:latin typeface="黑体" pitchFamily="2" charset="-122"/>
                    <a:ea typeface="黑体" pitchFamily="2" charset="-122"/>
                  </a:rPr>
                  <a:t> =?</a:t>
                </a:r>
              </a:p>
            </p:txBody>
          </p:sp>
        </p:grpSp>
        <p:sp>
          <p:nvSpPr>
            <p:cNvPr id="77843" name="Text Box 213"/>
            <p:cNvSpPr txBox="1">
              <a:spLocks noChangeArrowheads="1"/>
            </p:cNvSpPr>
            <p:nvPr/>
          </p:nvSpPr>
          <p:spPr bwMode="auto">
            <a:xfrm>
              <a:off x="405" y="497"/>
              <a:ext cx="37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  T0 </a:t>
              </a:r>
            </a:p>
            <a:p>
              <a:pPr algn="ctr" eaLnBrk="1" hangingPunct="1">
                <a:lnSpc>
                  <a:spcPct val="90000"/>
                </a:lnSpc>
                <a:spcBef>
                  <a:spcPct val="0"/>
                </a:spcBef>
              </a:pPr>
              <a:r>
                <a:rPr lang="en-US" altLang="zh-CN" sz="1200" dirty="0">
                  <a:latin typeface="黑体" pitchFamily="2" charset="-122"/>
                  <a:ea typeface="黑体" pitchFamily="2" charset="-122"/>
                </a:rPr>
                <a:t>  T1 </a:t>
              </a:r>
            </a:p>
            <a:p>
              <a:pPr algn="ctr" eaLnBrk="1" hangingPunct="1">
                <a:lnSpc>
                  <a:spcPct val="90000"/>
                </a:lnSpc>
                <a:spcBef>
                  <a:spcPct val="0"/>
                </a:spcBef>
              </a:pPr>
              <a:endParaRPr lang="en-US" altLang="zh-CN" sz="1200" baseline="-25000" dirty="0">
                <a:latin typeface="黑体" pitchFamily="2" charset="-122"/>
                <a:ea typeface="黑体" pitchFamily="2" charset="-122"/>
              </a:endParaRPr>
            </a:p>
            <a:p>
              <a:pPr algn="ctr" eaLnBrk="1" hangingPunct="1">
                <a:lnSpc>
                  <a:spcPct val="90000"/>
                </a:lnSpc>
                <a:spcBef>
                  <a:spcPct val="0"/>
                </a:spcBef>
              </a:pPr>
              <a:r>
                <a:rPr lang="en-US" altLang="zh-CN" sz="1200" baseline="-25000" dirty="0">
                  <a:latin typeface="黑体" pitchFamily="2" charset="-122"/>
                  <a:ea typeface="黑体" pitchFamily="2" charset="-122"/>
                </a:rPr>
                <a:t>  </a:t>
              </a:r>
              <a:endParaRPr lang="en-US" altLang="zh-CN" sz="1200" dirty="0">
                <a:latin typeface="黑体" pitchFamily="2" charset="-122"/>
                <a:ea typeface="黑体" pitchFamily="2" charset="-122"/>
              </a:endParaRPr>
            </a:p>
          </p:txBody>
        </p:sp>
        <p:sp>
          <p:nvSpPr>
            <p:cNvPr id="77844" name="Text Box 214"/>
            <p:cNvSpPr txBox="1">
              <a:spLocks noChangeArrowheads="1"/>
            </p:cNvSpPr>
            <p:nvPr/>
          </p:nvSpPr>
          <p:spPr bwMode="auto">
            <a:xfrm>
              <a:off x="536" y="1836"/>
              <a:ext cx="2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T3</a:t>
              </a:r>
            </a:p>
            <a:p>
              <a:pPr algn="ctr" eaLnBrk="1" hangingPunct="1">
                <a:lnSpc>
                  <a:spcPct val="90000"/>
                </a:lnSpc>
                <a:spcBef>
                  <a:spcPct val="0"/>
                </a:spcBef>
              </a:pPr>
              <a:r>
                <a:rPr lang="en-US" altLang="zh-CN" sz="1200" dirty="0">
                  <a:latin typeface="黑体" pitchFamily="2" charset="-122"/>
                  <a:ea typeface="黑体" pitchFamily="2" charset="-122"/>
                </a:rPr>
                <a:t>T4</a:t>
              </a:r>
            </a:p>
            <a:p>
              <a:pPr algn="ctr" eaLnBrk="1" hangingPunct="1">
                <a:lnSpc>
                  <a:spcPct val="90000"/>
                </a:lnSpc>
                <a:spcBef>
                  <a:spcPct val="0"/>
                </a:spcBef>
              </a:pPr>
              <a:endParaRPr lang="en-US" altLang="zh-CN" sz="1200" baseline="-25000" dirty="0">
                <a:latin typeface="黑体" pitchFamily="2" charset="-122"/>
                <a:ea typeface="黑体" pitchFamily="2" charset="-122"/>
              </a:endParaRPr>
            </a:p>
            <a:p>
              <a:pPr eaLnBrk="1" hangingPunct="1">
                <a:lnSpc>
                  <a:spcPct val="90000"/>
                </a:lnSpc>
                <a:spcBef>
                  <a:spcPct val="0"/>
                </a:spcBef>
              </a:pPr>
              <a:endParaRPr lang="en-US" altLang="zh-CN" sz="1200" dirty="0">
                <a:latin typeface="黑体" pitchFamily="2" charset="-122"/>
                <a:ea typeface="黑体" pitchFamily="2" charset="-122"/>
              </a:endParaRPr>
            </a:p>
          </p:txBody>
        </p:sp>
        <p:grpSp>
          <p:nvGrpSpPr>
            <p:cNvPr id="77845" name="Group 215"/>
            <p:cNvGrpSpPr>
              <a:grpSpLocks/>
            </p:cNvGrpSpPr>
            <p:nvPr/>
          </p:nvGrpSpPr>
          <p:grpSpPr bwMode="auto">
            <a:xfrm>
              <a:off x="2261" y="495"/>
              <a:ext cx="917" cy="176"/>
              <a:chOff x="5450" y="2715"/>
              <a:chExt cx="1764" cy="439"/>
            </a:xfrm>
          </p:grpSpPr>
          <p:sp>
            <p:nvSpPr>
              <p:cNvPr id="77995" name="Text Box 216"/>
              <p:cNvSpPr txBox="1">
                <a:spLocks noChangeArrowheads="1"/>
              </p:cNvSpPr>
              <p:nvPr/>
            </p:nvSpPr>
            <p:spPr bwMode="auto">
              <a:xfrm>
                <a:off x="5450" y="2829"/>
                <a:ext cx="1764" cy="325"/>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Rx→IB,  DRin</a:t>
                </a:r>
              </a:p>
            </p:txBody>
          </p:sp>
          <p:sp>
            <p:nvSpPr>
              <p:cNvPr id="77996" name="Line 217"/>
              <p:cNvSpPr>
                <a:spLocks noChangeShapeType="1"/>
              </p:cNvSpPr>
              <p:nvPr/>
            </p:nvSpPr>
            <p:spPr bwMode="auto">
              <a:xfrm>
                <a:off x="6344" y="2715"/>
                <a:ext cx="0" cy="11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46" name="Text Box 218"/>
            <p:cNvSpPr txBox="1">
              <a:spLocks noChangeArrowheads="1"/>
            </p:cNvSpPr>
            <p:nvPr/>
          </p:nvSpPr>
          <p:spPr bwMode="auto">
            <a:xfrm>
              <a:off x="3156" y="4068"/>
              <a:ext cx="3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p>
          </p:txBody>
        </p:sp>
        <p:sp>
          <p:nvSpPr>
            <p:cNvPr id="77847" name="Text Box 219"/>
            <p:cNvSpPr txBox="1">
              <a:spLocks noChangeArrowheads="1"/>
            </p:cNvSpPr>
            <p:nvPr/>
          </p:nvSpPr>
          <p:spPr bwMode="auto">
            <a:xfrm>
              <a:off x="2458" y="4254"/>
              <a:ext cx="21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p>
          </p:txBody>
        </p:sp>
        <p:grpSp>
          <p:nvGrpSpPr>
            <p:cNvPr id="77848" name="Group 220"/>
            <p:cNvGrpSpPr>
              <a:grpSpLocks/>
            </p:cNvGrpSpPr>
            <p:nvPr/>
          </p:nvGrpSpPr>
          <p:grpSpPr bwMode="auto">
            <a:xfrm>
              <a:off x="777" y="448"/>
              <a:ext cx="1200" cy="250"/>
              <a:chOff x="2048" y="1976"/>
              <a:chExt cx="3150" cy="682"/>
            </a:xfrm>
          </p:grpSpPr>
          <p:sp>
            <p:nvSpPr>
              <p:cNvPr id="77993" name="Text Box 221"/>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Rx→IB,,  ARin</a:t>
                </a:r>
              </a:p>
              <a:p>
                <a:pPr algn="just" eaLnBrk="1" hangingPunct="1">
                  <a:lnSpc>
                    <a:spcPct val="90000"/>
                  </a:lnSpc>
                  <a:spcBef>
                    <a:spcPct val="0"/>
                  </a:spcBef>
                </a:pPr>
                <a:r>
                  <a:rPr lang="en-US" altLang="zh-CN" sz="1200" dirty="0">
                    <a:latin typeface="黑体" pitchFamily="2" charset="-122"/>
                    <a:ea typeface="黑体" pitchFamily="2" charset="-122"/>
                  </a:rPr>
                  <a:t> AR→AB,  MMRD</a:t>
                </a:r>
              </a:p>
            </p:txBody>
          </p:sp>
          <p:sp>
            <p:nvSpPr>
              <p:cNvPr id="77994" name="Line 222"/>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49" name="Line 223"/>
            <p:cNvSpPr>
              <a:spLocks noChangeShapeType="1"/>
            </p:cNvSpPr>
            <p:nvPr/>
          </p:nvSpPr>
          <p:spPr bwMode="auto">
            <a:xfrm>
              <a:off x="1276" y="609"/>
              <a:ext cx="2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50" name="Group 224"/>
            <p:cNvGrpSpPr>
              <a:grpSpLocks/>
            </p:cNvGrpSpPr>
            <p:nvPr/>
          </p:nvGrpSpPr>
          <p:grpSpPr bwMode="auto">
            <a:xfrm>
              <a:off x="3484" y="448"/>
              <a:ext cx="1201" cy="250"/>
              <a:chOff x="2048" y="1976"/>
              <a:chExt cx="3150" cy="682"/>
            </a:xfrm>
          </p:grpSpPr>
          <p:sp>
            <p:nvSpPr>
              <p:cNvPr id="77991" name="Text Box 225"/>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PC→IB,,  ARin</a:t>
                </a:r>
              </a:p>
              <a:p>
                <a:pPr algn="just" eaLnBrk="1" hangingPunct="1">
                  <a:lnSpc>
                    <a:spcPct val="90000"/>
                  </a:lnSpc>
                  <a:spcBef>
                    <a:spcPct val="0"/>
                  </a:spcBef>
                </a:pPr>
                <a:r>
                  <a:rPr lang="en-US" altLang="zh-CN" sz="1200" dirty="0">
                    <a:latin typeface="黑体" pitchFamily="2" charset="-122"/>
                    <a:ea typeface="黑体" pitchFamily="2" charset="-122"/>
                  </a:rPr>
                  <a:t> AR→AB,  MMRD, +2PC</a:t>
                </a:r>
              </a:p>
            </p:txBody>
          </p:sp>
          <p:sp>
            <p:nvSpPr>
              <p:cNvPr id="77992" name="Line 226"/>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51" name="Line 227"/>
            <p:cNvSpPr>
              <a:spLocks noChangeShapeType="1"/>
            </p:cNvSpPr>
            <p:nvPr/>
          </p:nvSpPr>
          <p:spPr bwMode="auto">
            <a:xfrm>
              <a:off x="3984" y="609"/>
              <a:ext cx="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Text Box 228"/>
            <p:cNvSpPr txBox="1">
              <a:spLocks noChangeArrowheads="1"/>
            </p:cNvSpPr>
            <p:nvPr/>
          </p:nvSpPr>
          <p:spPr bwMode="auto">
            <a:xfrm>
              <a:off x="2774" y="410"/>
              <a:ext cx="67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solidFill>
                    <a:srgbClr val="FF0000"/>
                  </a:solidFill>
                  <a:latin typeface="黑体" pitchFamily="2" charset="-122"/>
                  <a:ea typeface="黑体" pitchFamily="2" charset="-122"/>
                </a:rPr>
                <a:t>=00</a:t>
              </a:r>
              <a:r>
                <a:rPr lang="zh-CN" altLang="en-US" sz="1200">
                  <a:solidFill>
                    <a:srgbClr val="FF0000"/>
                  </a:solidFill>
                  <a:latin typeface="黑体" pitchFamily="2" charset="-122"/>
                  <a:ea typeface="黑体" pitchFamily="2" charset="-122"/>
                </a:rPr>
                <a:t>寄存器型</a:t>
              </a:r>
            </a:p>
          </p:txBody>
        </p:sp>
        <p:sp>
          <p:nvSpPr>
            <p:cNvPr id="77853" name="Text Box 229"/>
            <p:cNvSpPr txBox="1">
              <a:spLocks noChangeArrowheads="1"/>
            </p:cNvSpPr>
            <p:nvPr/>
          </p:nvSpPr>
          <p:spPr bwMode="auto">
            <a:xfrm>
              <a:off x="3353" y="212"/>
              <a:ext cx="7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solidFill>
                    <a:srgbClr val="FF0000"/>
                  </a:solidFill>
                  <a:latin typeface="黑体" pitchFamily="2" charset="-122"/>
                  <a:ea typeface="黑体" pitchFamily="2" charset="-122"/>
                </a:rPr>
                <a:t>= 1X </a:t>
              </a:r>
              <a:r>
                <a:rPr lang="zh-CN" altLang="en-US" sz="1200">
                  <a:solidFill>
                    <a:srgbClr val="FF0000"/>
                  </a:solidFill>
                  <a:latin typeface="黑体" pitchFamily="2" charset="-122"/>
                  <a:ea typeface="黑体" pitchFamily="2" charset="-122"/>
                </a:rPr>
                <a:t>双字指令</a:t>
              </a:r>
              <a:endParaRPr lang="en-US" altLang="zh-CN" sz="1200" dirty="0">
                <a:solidFill>
                  <a:srgbClr val="FF0000"/>
                </a:solidFill>
                <a:latin typeface="黑体" pitchFamily="2" charset="-122"/>
                <a:ea typeface="黑体" pitchFamily="2" charset="-122"/>
              </a:endParaRPr>
            </a:p>
          </p:txBody>
        </p:sp>
        <p:sp>
          <p:nvSpPr>
            <p:cNvPr id="77854" name="Text Box 230"/>
            <p:cNvSpPr txBox="1">
              <a:spLocks noChangeArrowheads="1"/>
            </p:cNvSpPr>
            <p:nvPr/>
          </p:nvSpPr>
          <p:spPr bwMode="auto">
            <a:xfrm>
              <a:off x="3134" y="497"/>
              <a:ext cx="37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  T0 </a:t>
              </a:r>
            </a:p>
            <a:p>
              <a:pPr algn="ctr" eaLnBrk="1" hangingPunct="1">
                <a:lnSpc>
                  <a:spcPct val="90000"/>
                </a:lnSpc>
                <a:spcBef>
                  <a:spcPct val="0"/>
                </a:spcBef>
              </a:pPr>
              <a:r>
                <a:rPr lang="en-US" altLang="zh-CN" sz="1200" dirty="0">
                  <a:latin typeface="黑体" pitchFamily="2" charset="-122"/>
                  <a:ea typeface="黑体" pitchFamily="2" charset="-122"/>
                </a:rPr>
                <a:t>  T1 </a:t>
              </a:r>
            </a:p>
            <a:p>
              <a:pPr algn="ctr" eaLnBrk="1" hangingPunct="1">
                <a:lnSpc>
                  <a:spcPct val="90000"/>
                </a:lnSpc>
                <a:spcBef>
                  <a:spcPct val="0"/>
                </a:spcBef>
              </a:pPr>
              <a:endParaRPr lang="en-US" altLang="zh-CN" sz="1200" baseline="-25000" dirty="0">
                <a:latin typeface="黑体" pitchFamily="2" charset="-122"/>
                <a:ea typeface="黑体" pitchFamily="2" charset="-122"/>
              </a:endParaRPr>
            </a:p>
            <a:p>
              <a:pPr algn="ctr" eaLnBrk="1" hangingPunct="1">
                <a:lnSpc>
                  <a:spcPct val="90000"/>
                </a:lnSpc>
                <a:spcBef>
                  <a:spcPct val="0"/>
                </a:spcBef>
              </a:pPr>
              <a:r>
                <a:rPr lang="en-US" altLang="zh-CN" sz="1200" baseline="-25000" dirty="0">
                  <a:latin typeface="黑体" pitchFamily="2" charset="-122"/>
                  <a:ea typeface="黑体" pitchFamily="2" charset="-122"/>
                </a:rPr>
                <a:t>  </a:t>
              </a:r>
              <a:endParaRPr lang="en-US" altLang="zh-CN" sz="1200" dirty="0">
                <a:latin typeface="黑体" pitchFamily="2" charset="-122"/>
                <a:ea typeface="黑体" pitchFamily="2" charset="-122"/>
              </a:endParaRPr>
            </a:p>
          </p:txBody>
        </p:sp>
        <p:sp>
          <p:nvSpPr>
            <p:cNvPr id="77855" name="Text Box 231"/>
            <p:cNvSpPr txBox="1">
              <a:spLocks noChangeArrowheads="1"/>
            </p:cNvSpPr>
            <p:nvPr/>
          </p:nvSpPr>
          <p:spPr bwMode="auto">
            <a:xfrm>
              <a:off x="1912" y="541"/>
              <a:ext cx="3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  T0 </a:t>
              </a:r>
            </a:p>
            <a:p>
              <a:pPr algn="ctr" eaLnBrk="1" hangingPunct="1">
                <a:lnSpc>
                  <a:spcPct val="90000"/>
                </a:lnSpc>
                <a:spcBef>
                  <a:spcPct val="0"/>
                </a:spcBef>
              </a:pPr>
              <a:r>
                <a:rPr lang="en-US" altLang="zh-CN" sz="1200" baseline="-25000" dirty="0">
                  <a:latin typeface="黑体" pitchFamily="2" charset="-122"/>
                  <a:ea typeface="黑体" pitchFamily="2" charset="-122"/>
                </a:rPr>
                <a:t>  </a:t>
              </a:r>
              <a:endParaRPr lang="en-US" altLang="zh-CN" sz="1200" dirty="0">
                <a:latin typeface="黑体" pitchFamily="2" charset="-122"/>
                <a:ea typeface="黑体" pitchFamily="2" charset="-122"/>
              </a:endParaRPr>
            </a:p>
          </p:txBody>
        </p:sp>
        <p:grpSp>
          <p:nvGrpSpPr>
            <p:cNvPr id="77856" name="Group 232"/>
            <p:cNvGrpSpPr>
              <a:grpSpLocks/>
            </p:cNvGrpSpPr>
            <p:nvPr/>
          </p:nvGrpSpPr>
          <p:grpSpPr bwMode="auto">
            <a:xfrm>
              <a:off x="864" y="1206"/>
              <a:ext cx="1048" cy="159"/>
              <a:chOff x="4358" y="4270"/>
              <a:chExt cx="2436" cy="434"/>
            </a:xfrm>
          </p:grpSpPr>
          <p:sp>
            <p:nvSpPr>
              <p:cNvPr id="77989" name="Text Box 233"/>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DB→DR,  DRin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90" name="Line 234"/>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57" name="Group 235"/>
            <p:cNvGrpSpPr>
              <a:grpSpLocks/>
            </p:cNvGrpSpPr>
            <p:nvPr/>
          </p:nvGrpSpPr>
          <p:grpSpPr bwMode="auto">
            <a:xfrm>
              <a:off x="624" y="731"/>
              <a:ext cx="1310" cy="461"/>
              <a:chOff x="2300" y="3366"/>
              <a:chExt cx="2520" cy="1152"/>
            </a:xfrm>
          </p:grpSpPr>
          <p:sp>
            <p:nvSpPr>
              <p:cNvPr id="77978" name="Freeform 236"/>
              <p:cNvSpPr>
                <a:spLocks/>
              </p:cNvSpPr>
              <p:nvPr/>
            </p:nvSpPr>
            <p:spPr bwMode="auto">
              <a:xfrm>
                <a:off x="2300" y="3712"/>
                <a:ext cx="1428" cy="806"/>
              </a:xfrm>
              <a:custGeom>
                <a:avLst/>
                <a:gdLst>
                  <a:gd name="T0" fmla="*/ 36001 w 1134"/>
                  <a:gd name="T1" fmla="*/ 0 h 310"/>
                  <a:gd name="T2" fmla="*/ 0 w 1134"/>
                  <a:gd name="T3" fmla="*/ 0 h 310"/>
                  <a:gd name="T4" fmla="*/ 0 w 1134"/>
                  <a:gd name="T5" fmla="*/ 520086299 h 310"/>
                  <a:gd name="T6" fmla="*/ 36001 w 1134"/>
                  <a:gd name="T7" fmla="*/ 520086299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79" name="Text Box 237"/>
              <p:cNvSpPr txBox="1">
                <a:spLocks noChangeArrowheads="1"/>
              </p:cNvSpPr>
              <p:nvPr/>
            </p:nvSpPr>
            <p:spPr bwMode="auto">
              <a:xfrm>
                <a:off x="2300" y="3433"/>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p>
            </p:txBody>
          </p:sp>
          <p:sp>
            <p:nvSpPr>
              <p:cNvPr id="77980" name="Text Box 238"/>
              <p:cNvSpPr txBox="1">
                <a:spLocks noChangeArrowheads="1"/>
              </p:cNvSpPr>
              <p:nvPr/>
            </p:nvSpPr>
            <p:spPr bwMode="auto">
              <a:xfrm>
                <a:off x="3182" y="3836"/>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p>
            </p:txBody>
          </p:sp>
          <p:grpSp>
            <p:nvGrpSpPr>
              <p:cNvPr id="77981" name="Group 239"/>
              <p:cNvGrpSpPr>
                <a:grpSpLocks/>
              </p:cNvGrpSpPr>
              <p:nvPr/>
            </p:nvGrpSpPr>
            <p:grpSpPr bwMode="auto">
              <a:xfrm>
                <a:off x="2720" y="3366"/>
                <a:ext cx="2100" cy="532"/>
                <a:chOff x="2594" y="4022"/>
                <a:chExt cx="2436" cy="682"/>
              </a:xfrm>
            </p:grpSpPr>
            <p:sp>
              <p:nvSpPr>
                <p:cNvPr id="77986" name="Line 240"/>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87" name="AutoShape 241"/>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88" name="Text Box 24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Ready=1?</a:t>
                  </a:r>
                </a:p>
              </p:txBody>
            </p:sp>
          </p:grpSp>
          <p:grpSp>
            <p:nvGrpSpPr>
              <p:cNvPr id="77982" name="Group 243"/>
              <p:cNvGrpSpPr>
                <a:grpSpLocks/>
              </p:cNvGrpSpPr>
              <p:nvPr/>
            </p:nvGrpSpPr>
            <p:grpSpPr bwMode="auto">
              <a:xfrm>
                <a:off x="3308" y="4022"/>
                <a:ext cx="924" cy="397"/>
                <a:chOff x="4358" y="4270"/>
                <a:chExt cx="2436" cy="434"/>
              </a:xfrm>
            </p:grpSpPr>
            <p:sp>
              <p:nvSpPr>
                <p:cNvPr id="77984" name="Text Box 244"/>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WAIT</a:t>
                  </a:r>
                </a:p>
              </p:txBody>
            </p:sp>
            <p:sp>
              <p:nvSpPr>
                <p:cNvPr id="77985" name="Line 245"/>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983" name="Text Box 246"/>
              <p:cNvSpPr txBox="1">
                <a:spLocks noChangeArrowheads="1"/>
              </p:cNvSpPr>
              <p:nvPr/>
            </p:nvSpPr>
            <p:spPr bwMode="auto">
              <a:xfrm>
                <a:off x="2804" y="4084"/>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Tw</a:t>
                </a:r>
              </a:p>
            </p:txBody>
          </p:sp>
        </p:grpSp>
        <p:sp>
          <p:nvSpPr>
            <p:cNvPr id="77858" name="Text Box 247"/>
            <p:cNvSpPr txBox="1">
              <a:spLocks noChangeArrowheads="1"/>
            </p:cNvSpPr>
            <p:nvPr/>
          </p:nvSpPr>
          <p:spPr bwMode="auto">
            <a:xfrm>
              <a:off x="580" y="1241"/>
              <a:ext cx="3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T2</a:t>
              </a:r>
            </a:p>
          </p:txBody>
        </p:sp>
        <p:sp>
          <p:nvSpPr>
            <p:cNvPr id="77859" name="Text Box 248"/>
            <p:cNvSpPr txBox="1">
              <a:spLocks noChangeArrowheads="1"/>
            </p:cNvSpPr>
            <p:nvPr/>
          </p:nvSpPr>
          <p:spPr bwMode="auto">
            <a:xfrm>
              <a:off x="3331" y="745"/>
              <a:ext cx="3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p>
          </p:txBody>
        </p:sp>
        <p:sp>
          <p:nvSpPr>
            <p:cNvPr id="77860" name="Text Box 249"/>
            <p:cNvSpPr txBox="1">
              <a:spLocks noChangeArrowheads="1"/>
            </p:cNvSpPr>
            <p:nvPr/>
          </p:nvSpPr>
          <p:spPr bwMode="auto">
            <a:xfrm>
              <a:off x="3789" y="919"/>
              <a:ext cx="3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p>
          </p:txBody>
        </p:sp>
        <p:grpSp>
          <p:nvGrpSpPr>
            <p:cNvPr id="77861" name="Group 250"/>
            <p:cNvGrpSpPr>
              <a:grpSpLocks/>
            </p:cNvGrpSpPr>
            <p:nvPr/>
          </p:nvGrpSpPr>
          <p:grpSpPr bwMode="auto">
            <a:xfrm>
              <a:off x="3549" y="731"/>
              <a:ext cx="1092" cy="213"/>
              <a:chOff x="2594" y="4022"/>
              <a:chExt cx="2436" cy="682"/>
            </a:xfrm>
          </p:grpSpPr>
          <p:sp>
            <p:nvSpPr>
              <p:cNvPr id="77975" name="Line 251"/>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76" name="AutoShape 252"/>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77" name="Text Box 253"/>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Ready=1?</a:t>
                </a:r>
              </a:p>
            </p:txBody>
          </p:sp>
        </p:grpSp>
        <p:grpSp>
          <p:nvGrpSpPr>
            <p:cNvPr id="77862" name="Group 254"/>
            <p:cNvGrpSpPr>
              <a:grpSpLocks/>
            </p:cNvGrpSpPr>
            <p:nvPr/>
          </p:nvGrpSpPr>
          <p:grpSpPr bwMode="auto">
            <a:xfrm>
              <a:off x="3855" y="993"/>
              <a:ext cx="480" cy="159"/>
              <a:chOff x="4358" y="4270"/>
              <a:chExt cx="2436" cy="434"/>
            </a:xfrm>
          </p:grpSpPr>
          <p:sp>
            <p:nvSpPr>
              <p:cNvPr id="77973" name="Text Box 255"/>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WAIT</a:t>
                </a:r>
              </a:p>
            </p:txBody>
          </p:sp>
          <p:sp>
            <p:nvSpPr>
              <p:cNvPr id="77974" name="Line 256"/>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63" name="Group 257"/>
            <p:cNvGrpSpPr>
              <a:grpSpLocks/>
            </p:cNvGrpSpPr>
            <p:nvPr/>
          </p:nvGrpSpPr>
          <p:grpSpPr bwMode="auto">
            <a:xfrm>
              <a:off x="3571" y="1206"/>
              <a:ext cx="1048" cy="159"/>
              <a:chOff x="4358" y="4270"/>
              <a:chExt cx="2436" cy="434"/>
            </a:xfrm>
          </p:grpSpPr>
          <p:sp>
            <p:nvSpPr>
              <p:cNvPr id="77971" name="Text Box 258"/>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DB→DR,  DRin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72" name="Line 259"/>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64" name="Text Box 260"/>
            <p:cNvSpPr txBox="1">
              <a:spLocks noChangeArrowheads="1"/>
            </p:cNvSpPr>
            <p:nvPr/>
          </p:nvSpPr>
          <p:spPr bwMode="auto">
            <a:xfrm>
              <a:off x="3593" y="1018"/>
              <a:ext cx="3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Tw</a:t>
              </a:r>
            </a:p>
          </p:txBody>
        </p:sp>
        <p:sp>
          <p:nvSpPr>
            <p:cNvPr id="77865" name="Text Box 261"/>
            <p:cNvSpPr txBox="1">
              <a:spLocks noChangeArrowheads="1"/>
            </p:cNvSpPr>
            <p:nvPr/>
          </p:nvSpPr>
          <p:spPr bwMode="auto">
            <a:xfrm>
              <a:off x="3287" y="1241"/>
              <a:ext cx="3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T2</a:t>
              </a:r>
            </a:p>
          </p:txBody>
        </p:sp>
        <p:grpSp>
          <p:nvGrpSpPr>
            <p:cNvPr id="77866" name="Group 262"/>
            <p:cNvGrpSpPr>
              <a:grpSpLocks/>
            </p:cNvGrpSpPr>
            <p:nvPr/>
          </p:nvGrpSpPr>
          <p:grpSpPr bwMode="auto">
            <a:xfrm>
              <a:off x="3549" y="1400"/>
              <a:ext cx="1092" cy="213"/>
              <a:chOff x="2594" y="4022"/>
              <a:chExt cx="2436" cy="682"/>
            </a:xfrm>
          </p:grpSpPr>
          <p:sp>
            <p:nvSpPr>
              <p:cNvPr id="77968" name="Line 263"/>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69" name="AutoShape 264"/>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70" name="Text Box 265"/>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IR</a:t>
                </a:r>
                <a:r>
                  <a:rPr lang="en-US" altLang="zh-CN" sz="900" dirty="0">
                    <a:latin typeface="黑体" pitchFamily="2" charset="-122"/>
                    <a:ea typeface="黑体" pitchFamily="2" charset="-122"/>
                  </a:rPr>
                  <a:t>2-0</a:t>
                </a:r>
                <a:r>
                  <a:rPr lang="en-US" altLang="zh-CN" sz="1200" dirty="0">
                    <a:latin typeface="黑体" pitchFamily="2" charset="-122"/>
                    <a:ea typeface="黑体" pitchFamily="2" charset="-122"/>
                  </a:rPr>
                  <a:t> = ?</a:t>
                </a:r>
              </a:p>
              <a:p>
                <a:pPr eaLnBrk="1" hangingPunct="1">
                  <a:lnSpc>
                    <a:spcPct val="90000"/>
                  </a:lnSpc>
                  <a:spcBef>
                    <a:spcPct val="0"/>
                  </a:spcBef>
                </a:pPr>
                <a:endParaRPr lang="en-US" altLang="zh-CN" sz="1200" dirty="0">
                  <a:latin typeface="黑体" pitchFamily="2" charset="-122"/>
                  <a:ea typeface="黑体" pitchFamily="2" charset="-122"/>
                </a:endParaRPr>
              </a:p>
            </p:txBody>
          </p:sp>
        </p:grpSp>
        <p:grpSp>
          <p:nvGrpSpPr>
            <p:cNvPr id="77867" name="Group 266"/>
            <p:cNvGrpSpPr>
              <a:grpSpLocks/>
            </p:cNvGrpSpPr>
            <p:nvPr/>
          </p:nvGrpSpPr>
          <p:grpSpPr bwMode="auto">
            <a:xfrm>
              <a:off x="1781" y="1787"/>
              <a:ext cx="677" cy="159"/>
              <a:chOff x="4358" y="4270"/>
              <a:chExt cx="2436" cy="434"/>
            </a:xfrm>
          </p:grpSpPr>
          <p:sp>
            <p:nvSpPr>
              <p:cNvPr id="77966" name="Text Box 267"/>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BP→IB, Sin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67" name="Line 268"/>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68" name="Text Box 269"/>
            <p:cNvSpPr txBox="1">
              <a:spLocks noChangeArrowheads="1"/>
            </p:cNvSpPr>
            <p:nvPr/>
          </p:nvSpPr>
          <p:spPr bwMode="auto">
            <a:xfrm>
              <a:off x="2169" y="1712"/>
              <a:ext cx="47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solidFill>
                    <a:srgbClr val="FF0000"/>
                  </a:solidFill>
                  <a:latin typeface="黑体" pitchFamily="2" charset="-122"/>
                  <a:ea typeface="黑体" pitchFamily="2" charset="-122"/>
                </a:rPr>
                <a:t>=100</a:t>
              </a:r>
              <a:r>
                <a:rPr lang="zh-CN" altLang="en-US" sz="1200">
                  <a:solidFill>
                    <a:srgbClr val="FF0000"/>
                  </a:solidFill>
                  <a:latin typeface="黑体" pitchFamily="2" charset="-122"/>
                  <a:ea typeface="黑体" pitchFamily="2" charset="-122"/>
                </a:rPr>
                <a:t>基址</a:t>
              </a:r>
              <a:endParaRPr lang="zh-CN" altLang="en-US" sz="1200">
                <a:latin typeface="黑体" pitchFamily="2" charset="-122"/>
                <a:ea typeface="黑体" pitchFamily="2" charset="-122"/>
              </a:endParaRPr>
            </a:p>
          </p:txBody>
        </p:sp>
        <p:grpSp>
          <p:nvGrpSpPr>
            <p:cNvPr id="77869" name="Group 270"/>
            <p:cNvGrpSpPr>
              <a:grpSpLocks/>
            </p:cNvGrpSpPr>
            <p:nvPr/>
          </p:nvGrpSpPr>
          <p:grpSpPr bwMode="auto">
            <a:xfrm>
              <a:off x="2567" y="1777"/>
              <a:ext cx="676" cy="159"/>
              <a:chOff x="4358" y="4270"/>
              <a:chExt cx="2436" cy="434"/>
            </a:xfrm>
          </p:grpSpPr>
          <p:sp>
            <p:nvSpPr>
              <p:cNvPr id="77964" name="Text Box 271"/>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PC→IB, Sin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65" name="Line 272"/>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70" name="Text Box 273"/>
            <p:cNvSpPr txBox="1">
              <a:spLocks noChangeArrowheads="1"/>
            </p:cNvSpPr>
            <p:nvPr/>
          </p:nvSpPr>
          <p:spPr bwMode="auto">
            <a:xfrm>
              <a:off x="2955" y="1702"/>
              <a:ext cx="4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solidFill>
                    <a:srgbClr val="FF0000"/>
                  </a:solidFill>
                  <a:latin typeface="黑体" pitchFamily="2" charset="-122"/>
                  <a:ea typeface="黑体" pitchFamily="2" charset="-122"/>
                </a:rPr>
                <a:t>=101</a:t>
              </a:r>
              <a:r>
                <a:rPr lang="zh-CN" altLang="en-US" sz="1200">
                  <a:solidFill>
                    <a:srgbClr val="FF0000"/>
                  </a:solidFill>
                  <a:latin typeface="黑体" pitchFamily="2" charset="-122"/>
                  <a:ea typeface="黑体" pitchFamily="2" charset="-122"/>
                </a:rPr>
                <a:t>相对</a:t>
              </a:r>
              <a:endParaRPr lang="zh-CN" altLang="en-US" sz="1200">
                <a:latin typeface="黑体" pitchFamily="2" charset="-122"/>
                <a:ea typeface="黑体" pitchFamily="2" charset="-122"/>
              </a:endParaRPr>
            </a:p>
          </p:txBody>
        </p:sp>
        <p:grpSp>
          <p:nvGrpSpPr>
            <p:cNvPr id="77871" name="Group 274"/>
            <p:cNvGrpSpPr>
              <a:grpSpLocks/>
            </p:cNvGrpSpPr>
            <p:nvPr/>
          </p:nvGrpSpPr>
          <p:grpSpPr bwMode="auto">
            <a:xfrm>
              <a:off x="3375" y="1777"/>
              <a:ext cx="677" cy="159"/>
              <a:chOff x="4358" y="4270"/>
              <a:chExt cx="2436" cy="434"/>
            </a:xfrm>
          </p:grpSpPr>
          <p:sp>
            <p:nvSpPr>
              <p:cNvPr id="77962" name="Text Box 275"/>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SI→IB, Sin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63" name="Line 276"/>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72" name="Text Box 277"/>
            <p:cNvSpPr txBox="1">
              <a:spLocks noChangeArrowheads="1"/>
            </p:cNvSpPr>
            <p:nvPr/>
          </p:nvSpPr>
          <p:spPr bwMode="auto">
            <a:xfrm>
              <a:off x="3763" y="1702"/>
              <a:ext cx="52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solidFill>
                    <a:srgbClr val="FF0000"/>
                  </a:solidFill>
                  <a:latin typeface="黑体" pitchFamily="2" charset="-122"/>
                  <a:ea typeface="黑体" pitchFamily="2" charset="-122"/>
                </a:rPr>
                <a:t>=110</a:t>
              </a:r>
              <a:r>
                <a:rPr lang="zh-CN" altLang="en-US" sz="1200">
                  <a:solidFill>
                    <a:srgbClr val="FF0000"/>
                  </a:solidFill>
                  <a:latin typeface="黑体" pitchFamily="2" charset="-122"/>
                  <a:ea typeface="黑体" pitchFamily="2" charset="-122"/>
                </a:rPr>
                <a:t>源变址</a:t>
              </a:r>
              <a:endParaRPr lang="zh-CN" altLang="en-US" sz="1200">
                <a:latin typeface="黑体" pitchFamily="2" charset="-122"/>
                <a:ea typeface="黑体" pitchFamily="2" charset="-122"/>
              </a:endParaRPr>
            </a:p>
          </p:txBody>
        </p:sp>
        <p:grpSp>
          <p:nvGrpSpPr>
            <p:cNvPr id="77873" name="Group 278"/>
            <p:cNvGrpSpPr>
              <a:grpSpLocks/>
            </p:cNvGrpSpPr>
            <p:nvPr/>
          </p:nvGrpSpPr>
          <p:grpSpPr bwMode="auto">
            <a:xfrm>
              <a:off x="4182" y="1777"/>
              <a:ext cx="677" cy="159"/>
              <a:chOff x="4358" y="4270"/>
              <a:chExt cx="2436" cy="434"/>
            </a:xfrm>
          </p:grpSpPr>
          <p:sp>
            <p:nvSpPr>
              <p:cNvPr id="77960" name="Text Box 279"/>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DI→IB, Sin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61" name="Line 280"/>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74" name="Text Box 281"/>
            <p:cNvSpPr txBox="1">
              <a:spLocks noChangeArrowheads="1"/>
            </p:cNvSpPr>
            <p:nvPr/>
          </p:nvSpPr>
          <p:spPr bwMode="auto">
            <a:xfrm>
              <a:off x="4570" y="1702"/>
              <a:ext cx="60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solidFill>
                    <a:srgbClr val="FF0000"/>
                  </a:solidFill>
                  <a:latin typeface="黑体" pitchFamily="2" charset="-122"/>
                  <a:ea typeface="黑体" pitchFamily="2" charset="-122"/>
                </a:rPr>
                <a:t>=111</a:t>
              </a:r>
              <a:r>
                <a:rPr lang="zh-CN" altLang="en-US" sz="1200">
                  <a:solidFill>
                    <a:srgbClr val="FF0000"/>
                  </a:solidFill>
                  <a:latin typeface="黑体" pitchFamily="2" charset="-122"/>
                  <a:ea typeface="黑体" pitchFamily="2" charset="-122"/>
                </a:rPr>
                <a:t>目的变址</a:t>
              </a:r>
              <a:endParaRPr lang="zh-CN" altLang="en-US" sz="1200">
                <a:latin typeface="黑体" pitchFamily="2" charset="-122"/>
                <a:ea typeface="黑体" pitchFamily="2" charset="-122"/>
              </a:endParaRPr>
            </a:p>
          </p:txBody>
        </p:sp>
        <p:grpSp>
          <p:nvGrpSpPr>
            <p:cNvPr id="77875" name="Group 282"/>
            <p:cNvGrpSpPr>
              <a:grpSpLocks/>
            </p:cNvGrpSpPr>
            <p:nvPr/>
          </p:nvGrpSpPr>
          <p:grpSpPr bwMode="auto">
            <a:xfrm>
              <a:off x="777" y="1785"/>
              <a:ext cx="895" cy="250"/>
              <a:chOff x="2048" y="1976"/>
              <a:chExt cx="3150" cy="682"/>
            </a:xfrm>
          </p:grpSpPr>
          <p:sp>
            <p:nvSpPr>
              <p:cNvPr id="77958" name="Text Box 283"/>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DR→IB,  ARin</a:t>
                </a:r>
              </a:p>
              <a:p>
                <a:pPr algn="just" eaLnBrk="1" hangingPunct="1">
                  <a:lnSpc>
                    <a:spcPct val="90000"/>
                  </a:lnSpc>
                  <a:spcBef>
                    <a:spcPct val="0"/>
                  </a:spcBef>
                </a:pPr>
                <a:r>
                  <a:rPr lang="en-US" altLang="zh-CN" sz="1200" dirty="0">
                    <a:latin typeface="黑体" pitchFamily="2" charset="-122"/>
                    <a:ea typeface="黑体" pitchFamily="2" charset="-122"/>
                  </a:rPr>
                  <a:t> AR→AB,  MMRD</a:t>
                </a:r>
              </a:p>
            </p:txBody>
          </p:sp>
          <p:sp>
            <p:nvSpPr>
              <p:cNvPr id="77959" name="Line 284"/>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76" name="Line 285"/>
            <p:cNvSpPr>
              <a:spLocks noChangeShapeType="1"/>
            </p:cNvSpPr>
            <p:nvPr/>
          </p:nvSpPr>
          <p:spPr bwMode="auto">
            <a:xfrm>
              <a:off x="1267" y="1946"/>
              <a:ext cx="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7" name="Text Box 286"/>
            <p:cNvSpPr txBox="1">
              <a:spLocks noChangeArrowheads="1"/>
            </p:cNvSpPr>
            <p:nvPr/>
          </p:nvSpPr>
          <p:spPr bwMode="auto">
            <a:xfrm>
              <a:off x="1280" y="1712"/>
              <a:ext cx="76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solidFill>
                    <a:srgbClr val="FF0000"/>
                  </a:solidFill>
                  <a:latin typeface="黑体" pitchFamily="2" charset="-122"/>
                  <a:ea typeface="黑体" pitchFamily="2" charset="-122"/>
                </a:rPr>
                <a:t>=01X</a:t>
              </a:r>
              <a:r>
                <a:rPr lang="zh-CN" altLang="en-US" sz="1200">
                  <a:solidFill>
                    <a:srgbClr val="FF0000"/>
                  </a:solidFill>
                  <a:latin typeface="黑体" pitchFamily="2" charset="-122"/>
                  <a:ea typeface="黑体" pitchFamily="2" charset="-122"/>
                </a:rPr>
                <a:t>直接或间接</a:t>
              </a:r>
              <a:endParaRPr lang="zh-CN" altLang="en-US" sz="1200">
                <a:latin typeface="黑体" pitchFamily="2" charset="-122"/>
                <a:ea typeface="黑体" pitchFamily="2" charset="-122"/>
              </a:endParaRPr>
            </a:p>
          </p:txBody>
        </p:sp>
        <p:sp>
          <p:nvSpPr>
            <p:cNvPr id="77878" name="Text Box 287"/>
            <p:cNvSpPr txBox="1">
              <a:spLocks noChangeArrowheads="1"/>
            </p:cNvSpPr>
            <p:nvPr/>
          </p:nvSpPr>
          <p:spPr bwMode="auto">
            <a:xfrm>
              <a:off x="473" y="1699"/>
              <a:ext cx="51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solidFill>
                    <a:srgbClr val="FF0000"/>
                  </a:solidFill>
                  <a:latin typeface="黑体" pitchFamily="2" charset="-122"/>
                  <a:ea typeface="黑体" pitchFamily="2" charset="-122"/>
                </a:rPr>
                <a:t>=000</a:t>
              </a:r>
              <a:r>
                <a:rPr lang="zh-CN" altLang="en-US" sz="1200">
                  <a:solidFill>
                    <a:srgbClr val="FF0000"/>
                  </a:solidFill>
                  <a:latin typeface="黑体" pitchFamily="2" charset="-122"/>
                  <a:ea typeface="黑体" pitchFamily="2" charset="-122"/>
                </a:rPr>
                <a:t>立即</a:t>
              </a:r>
              <a:endParaRPr lang="zh-CN" altLang="en-US" sz="1200">
                <a:latin typeface="黑体" pitchFamily="2" charset="-122"/>
                <a:ea typeface="黑体" pitchFamily="2" charset="-122"/>
              </a:endParaRPr>
            </a:p>
          </p:txBody>
        </p:sp>
        <p:grpSp>
          <p:nvGrpSpPr>
            <p:cNvPr id="77879" name="Group 288"/>
            <p:cNvGrpSpPr>
              <a:grpSpLocks/>
            </p:cNvGrpSpPr>
            <p:nvPr/>
          </p:nvGrpSpPr>
          <p:grpSpPr bwMode="auto">
            <a:xfrm>
              <a:off x="908" y="2084"/>
              <a:ext cx="1091" cy="213"/>
              <a:chOff x="2594" y="4022"/>
              <a:chExt cx="2436" cy="682"/>
            </a:xfrm>
          </p:grpSpPr>
          <p:sp>
            <p:nvSpPr>
              <p:cNvPr id="77955" name="Line 289"/>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56" name="AutoShape 290"/>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57" name="Text Box 291"/>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IR</a:t>
                </a:r>
                <a:r>
                  <a:rPr lang="en-US" altLang="zh-CN" sz="900" dirty="0">
                    <a:latin typeface="黑体" pitchFamily="2" charset="-122"/>
                    <a:ea typeface="黑体" pitchFamily="2" charset="-122"/>
                  </a:rPr>
                  <a:t>0</a:t>
                </a:r>
                <a:r>
                  <a:rPr lang="en-US" altLang="zh-CN" sz="1200" dirty="0">
                    <a:latin typeface="黑体" pitchFamily="2" charset="-122"/>
                    <a:ea typeface="黑体" pitchFamily="2" charset="-122"/>
                  </a:rPr>
                  <a:t>=1?</a:t>
                </a:r>
              </a:p>
            </p:txBody>
          </p:sp>
        </p:grpSp>
        <p:grpSp>
          <p:nvGrpSpPr>
            <p:cNvPr id="77880" name="Group 292"/>
            <p:cNvGrpSpPr>
              <a:grpSpLocks/>
            </p:cNvGrpSpPr>
            <p:nvPr/>
          </p:nvGrpSpPr>
          <p:grpSpPr bwMode="auto">
            <a:xfrm>
              <a:off x="929" y="3771"/>
              <a:ext cx="1048" cy="159"/>
              <a:chOff x="4358" y="4270"/>
              <a:chExt cx="2436" cy="434"/>
            </a:xfrm>
          </p:grpSpPr>
          <p:sp>
            <p:nvSpPr>
              <p:cNvPr id="77953" name="Text Box 293"/>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DB→DR,  DRin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54" name="Line 294"/>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81" name="Text Box 295"/>
            <p:cNvSpPr txBox="1">
              <a:spLocks noChangeArrowheads="1"/>
            </p:cNvSpPr>
            <p:nvPr/>
          </p:nvSpPr>
          <p:spPr bwMode="auto">
            <a:xfrm>
              <a:off x="995" y="2887"/>
              <a:ext cx="895" cy="326"/>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DB→DR,  DRin</a:t>
              </a:r>
            </a:p>
            <a:p>
              <a:pPr algn="just" eaLnBrk="1" hangingPunct="1">
                <a:lnSpc>
                  <a:spcPct val="90000"/>
                </a:lnSpc>
                <a:spcBef>
                  <a:spcPct val="0"/>
                </a:spcBef>
              </a:pPr>
              <a:r>
                <a:rPr lang="en-US" altLang="zh-CN" sz="1200" dirty="0">
                  <a:latin typeface="黑体" pitchFamily="2" charset="-122"/>
                  <a:ea typeface="黑体" pitchFamily="2" charset="-122"/>
                </a:rPr>
                <a:t> DR→IB,  ARin</a:t>
              </a:r>
            </a:p>
            <a:p>
              <a:pPr algn="just" eaLnBrk="1" hangingPunct="1">
                <a:lnSpc>
                  <a:spcPct val="90000"/>
                </a:lnSpc>
                <a:spcBef>
                  <a:spcPct val="0"/>
                </a:spcBef>
              </a:pPr>
              <a:r>
                <a:rPr lang="en-US" altLang="zh-CN" sz="1200" dirty="0">
                  <a:latin typeface="黑体" pitchFamily="2" charset="-122"/>
                  <a:ea typeface="黑体" pitchFamily="2" charset="-122"/>
                </a:rPr>
                <a:t> AR→AB,  MMRD</a:t>
              </a:r>
            </a:p>
          </p:txBody>
        </p:sp>
        <p:sp>
          <p:nvSpPr>
            <p:cNvPr id="77882" name="Line 296"/>
            <p:cNvSpPr>
              <a:spLocks noChangeShapeType="1"/>
            </p:cNvSpPr>
            <p:nvPr/>
          </p:nvSpPr>
          <p:spPr bwMode="auto">
            <a:xfrm>
              <a:off x="1448" y="2841"/>
              <a:ext cx="0" cy="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83" name="Line 297"/>
            <p:cNvSpPr>
              <a:spLocks noChangeShapeType="1"/>
            </p:cNvSpPr>
            <p:nvPr/>
          </p:nvSpPr>
          <p:spPr bwMode="auto">
            <a:xfrm>
              <a:off x="1497" y="3107"/>
              <a:ext cx="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4" name="Text Box 298"/>
            <p:cNvSpPr txBox="1">
              <a:spLocks noChangeArrowheads="1"/>
            </p:cNvSpPr>
            <p:nvPr/>
          </p:nvSpPr>
          <p:spPr bwMode="auto">
            <a:xfrm>
              <a:off x="667" y="2903"/>
              <a:ext cx="26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90000"/>
                </a:lnSpc>
                <a:spcBef>
                  <a:spcPct val="0"/>
                </a:spcBef>
              </a:pPr>
              <a:r>
                <a:rPr lang="en-US" altLang="zh-CN" sz="1200" dirty="0">
                  <a:latin typeface="黑体" pitchFamily="2" charset="-122"/>
                  <a:ea typeface="黑体" pitchFamily="2" charset="-122"/>
                </a:rPr>
                <a:t> T5</a:t>
              </a:r>
            </a:p>
            <a:p>
              <a:pPr algn="r" eaLnBrk="1" hangingPunct="1">
                <a:lnSpc>
                  <a:spcPct val="90000"/>
                </a:lnSpc>
                <a:spcBef>
                  <a:spcPct val="0"/>
                </a:spcBef>
              </a:pPr>
              <a:r>
                <a:rPr lang="en-US" altLang="zh-CN" sz="1200" dirty="0">
                  <a:latin typeface="黑体" pitchFamily="2" charset="-122"/>
                  <a:ea typeface="黑体" pitchFamily="2" charset="-122"/>
                </a:rPr>
                <a:t> T6</a:t>
              </a:r>
            </a:p>
            <a:p>
              <a:pPr algn="r" eaLnBrk="1" hangingPunct="1">
                <a:lnSpc>
                  <a:spcPct val="90000"/>
                </a:lnSpc>
                <a:spcBef>
                  <a:spcPct val="0"/>
                </a:spcBef>
              </a:pPr>
              <a:r>
                <a:rPr lang="en-US" altLang="zh-CN" sz="1200" dirty="0">
                  <a:latin typeface="黑体" pitchFamily="2" charset="-122"/>
                  <a:ea typeface="黑体" pitchFamily="2" charset="-122"/>
                </a:rPr>
                <a:t> T7</a:t>
              </a:r>
            </a:p>
          </p:txBody>
        </p:sp>
        <p:sp>
          <p:nvSpPr>
            <p:cNvPr id="77885" name="Text Box 299"/>
            <p:cNvSpPr txBox="1">
              <a:spLocks noChangeArrowheads="1"/>
            </p:cNvSpPr>
            <p:nvPr/>
          </p:nvSpPr>
          <p:spPr bwMode="auto">
            <a:xfrm>
              <a:off x="667" y="3783"/>
              <a:ext cx="28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T8   (T5)</a:t>
              </a:r>
            </a:p>
          </p:txBody>
        </p:sp>
        <p:grpSp>
          <p:nvGrpSpPr>
            <p:cNvPr id="77886" name="Group 300"/>
            <p:cNvGrpSpPr>
              <a:grpSpLocks/>
            </p:cNvGrpSpPr>
            <p:nvPr/>
          </p:nvGrpSpPr>
          <p:grpSpPr bwMode="auto">
            <a:xfrm>
              <a:off x="3178" y="2087"/>
              <a:ext cx="1048" cy="159"/>
              <a:chOff x="4358" y="4270"/>
              <a:chExt cx="2436" cy="434"/>
            </a:xfrm>
          </p:grpSpPr>
          <p:sp>
            <p:nvSpPr>
              <p:cNvPr id="77951" name="Text Box 301"/>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DB→IB, OP,  Tin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52" name="Line 302"/>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87" name="Group 303"/>
            <p:cNvGrpSpPr>
              <a:grpSpLocks/>
            </p:cNvGrpSpPr>
            <p:nvPr/>
          </p:nvGrpSpPr>
          <p:grpSpPr bwMode="auto">
            <a:xfrm>
              <a:off x="3178" y="2285"/>
              <a:ext cx="1048" cy="250"/>
              <a:chOff x="2048" y="1976"/>
              <a:chExt cx="3150" cy="682"/>
            </a:xfrm>
          </p:grpSpPr>
          <p:sp>
            <p:nvSpPr>
              <p:cNvPr id="77949" name="Text Box 304"/>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T→IB,,  ARin</a:t>
                </a:r>
              </a:p>
              <a:p>
                <a:pPr algn="just" eaLnBrk="1" hangingPunct="1">
                  <a:lnSpc>
                    <a:spcPct val="90000"/>
                  </a:lnSpc>
                  <a:spcBef>
                    <a:spcPct val="0"/>
                  </a:spcBef>
                </a:pPr>
                <a:r>
                  <a:rPr lang="en-US" altLang="zh-CN" sz="1200" dirty="0">
                    <a:latin typeface="黑体" pitchFamily="2" charset="-122"/>
                    <a:ea typeface="黑体" pitchFamily="2" charset="-122"/>
                  </a:rPr>
                  <a:t> AR→AB,  MMRD</a:t>
                </a:r>
              </a:p>
            </p:txBody>
          </p:sp>
          <p:sp>
            <p:nvSpPr>
              <p:cNvPr id="77950" name="Line 305"/>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88" name="Line 306"/>
            <p:cNvSpPr>
              <a:spLocks noChangeShapeType="1"/>
            </p:cNvSpPr>
            <p:nvPr/>
          </p:nvSpPr>
          <p:spPr bwMode="auto">
            <a:xfrm>
              <a:off x="3674" y="2446"/>
              <a:ext cx="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89" name="Group 307"/>
            <p:cNvGrpSpPr>
              <a:grpSpLocks/>
            </p:cNvGrpSpPr>
            <p:nvPr/>
          </p:nvGrpSpPr>
          <p:grpSpPr bwMode="auto">
            <a:xfrm>
              <a:off x="3178" y="3079"/>
              <a:ext cx="1048" cy="159"/>
              <a:chOff x="4358" y="4270"/>
              <a:chExt cx="2436" cy="434"/>
            </a:xfrm>
          </p:grpSpPr>
          <p:sp>
            <p:nvSpPr>
              <p:cNvPr id="77947" name="Text Box 308"/>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 DB→DR,  DRin</a:t>
                </a: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48" name="Line 309"/>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90" name="Group 310"/>
            <p:cNvGrpSpPr>
              <a:grpSpLocks/>
            </p:cNvGrpSpPr>
            <p:nvPr/>
          </p:nvGrpSpPr>
          <p:grpSpPr bwMode="auto">
            <a:xfrm>
              <a:off x="2174" y="4068"/>
              <a:ext cx="1091" cy="213"/>
              <a:chOff x="2594" y="4022"/>
              <a:chExt cx="2436" cy="682"/>
            </a:xfrm>
          </p:grpSpPr>
          <p:sp>
            <p:nvSpPr>
              <p:cNvPr id="77944" name="Line 311"/>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45" name="AutoShape 312"/>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46" name="Text Box 313"/>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zh-CN" altLang="en-US" sz="1200">
                    <a:latin typeface="黑体" pitchFamily="2" charset="-122"/>
                    <a:ea typeface="黑体" pitchFamily="2" charset="-122"/>
                  </a:rPr>
                  <a:t>有</a:t>
                </a:r>
                <a:r>
                  <a:rPr lang="en-US" altLang="zh-CN" sz="1200" dirty="0">
                    <a:latin typeface="黑体" pitchFamily="2" charset="-122"/>
                    <a:ea typeface="黑体" pitchFamily="2" charset="-122"/>
                  </a:rPr>
                  <a:t>DMAR?</a:t>
                </a:r>
              </a:p>
            </p:txBody>
          </p:sp>
        </p:grpSp>
        <p:grpSp>
          <p:nvGrpSpPr>
            <p:cNvPr id="77891" name="Group 314"/>
            <p:cNvGrpSpPr>
              <a:grpSpLocks/>
            </p:cNvGrpSpPr>
            <p:nvPr/>
          </p:nvGrpSpPr>
          <p:grpSpPr bwMode="auto">
            <a:xfrm>
              <a:off x="3637" y="4128"/>
              <a:ext cx="655" cy="114"/>
              <a:chOff x="8096" y="11792"/>
              <a:chExt cx="1260" cy="284"/>
            </a:xfrm>
          </p:grpSpPr>
          <p:sp>
            <p:nvSpPr>
              <p:cNvPr id="77942" name="Text Box 315"/>
              <p:cNvSpPr txBox="1">
                <a:spLocks noChangeArrowheads="1"/>
              </p:cNvSpPr>
              <p:nvPr/>
            </p:nvSpPr>
            <p:spPr bwMode="auto">
              <a:xfrm>
                <a:off x="8222" y="11792"/>
                <a:ext cx="1134" cy="284"/>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200" dirty="0">
                    <a:latin typeface="黑体" pitchFamily="2" charset="-122"/>
                    <a:ea typeface="黑体" pitchFamily="2" charset="-122"/>
                  </a:rPr>
                  <a:t>1→DMAC</a:t>
                </a:r>
              </a:p>
            </p:txBody>
          </p:sp>
          <p:sp>
            <p:nvSpPr>
              <p:cNvPr id="77943" name="Line 316"/>
              <p:cNvSpPr>
                <a:spLocks noChangeShapeType="1"/>
              </p:cNvSpPr>
              <p:nvPr/>
            </p:nvSpPr>
            <p:spPr bwMode="auto">
              <a:xfrm rot="-5400000">
                <a:off x="8153" y="11901"/>
                <a:ext cx="0" cy="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92" name="Freeform 320"/>
            <p:cNvSpPr>
              <a:spLocks/>
            </p:cNvSpPr>
            <p:nvPr/>
          </p:nvSpPr>
          <p:spPr bwMode="auto">
            <a:xfrm>
              <a:off x="427" y="1564"/>
              <a:ext cx="2293" cy="2467"/>
            </a:xfrm>
            <a:custGeom>
              <a:avLst/>
              <a:gdLst>
                <a:gd name="T0" fmla="*/ 1 w 4536"/>
                <a:gd name="T1" fmla="*/ 0 h 6169"/>
                <a:gd name="T2" fmla="*/ 0 w 4536"/>
                <a:gd name="T3" fmla="*/ 0 h 6169"/>
                <a:gd name="T4" fmla="*/ 0 w 4536"/>
                <a:gd name="T5" fmla="*/ 0 h 6169"/>
                <a:gd name="T6" fmla="*/ 0 60000 65536"/>
                <a:gd name="T7" fmla="*/ 0 60000 65536"/>
                <a:gd name="T8" fmla="*/ 0 60000 65536"/>
                <a:gd name="T9" fmla="*/ 0 w 4536"/>
                <a:gd name="T10" fmla="*/ 0 h 6169"/>
                <a:gd name="T11" fmla="*/ 4536 w 4536"/>
                <a:gd name="T12" fmla="*/ 6169 h 6169"/>
              </a:gdLst>
              <a:ahLst/>
              <a:cxnLst>
                <a:cxn ang="T6">
                  <a:pos x="T0" y="T1"/>
                </a:cxn>
                <a:cxn ang="T7">
                  <a:pos x="T2" y="T3"/>
                </a:cxn>
                <a:cxn ang="T8">
                  <a:pos x="T4" y="T5"/>
                </a:cxn>
              </a:cxnLst>
              <a:rect l="T9" t="T10" r="T11" b="T12"/>
              <a:pathLst>
                <a:path w="4536" h="6169">
                  <a:moveTo>
                    <a:pt x="4536" y="0"/>
                  </a:moveTo>
                  <a:lnTo>
                    <a:pt x="0" y="0"/>
                  </a:lnTo>
                  <a:lnTo>
                    <a:pt x="0" y="6169"/>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3" name="Freeform 321"/>
            <p:cNvSpPr>
              <a:spLocks/>
            </p:cNvSpPr>
            <p:nvPr/>
          </p:nvSpPr>
          <p:spPr bwMode="auto">
            <a:xfrm>
              <a:off x="362" y="1489"/>
              <a:ext cx="1004" cy="2542"/>
            </a:xfrm>
            <a:custGeom>
              <a:avLst/>
              <a:gdLst>
                <a:gd name="T0" fmla="*/ 0 w 4536"/>
                <a:gd name="T1" fmla="*/ 0 h 6169"/>
                <a:gd name="T2" fmla="*/ 0 w 4536"/>
                <a:gd name="T3" fmla="*/ 0 h 6169"/>
                <a:gd name="T4" fmla="*/ 0 w 4536"/>
                <a:gd name="T5" fmla="*/ 0 h 6169"/>
                <a:gd name="T6" fmla="*/ 0 60000 65536"/>
                <a:gd name="T7" fmla="*/ 0 60000 65536"/>
                <a:gd name="T8" fmla="*/ 0 60000 65536"/>
                <a:gd name="T9" fmla="*/ 0 w 4536"/>
                <a:gd name="T10" fmla="*/ 0 h 6169"/>
                <a:gd name="T11" fmla="*/ 4536 w 4536"/>
                <a:gd name="T12" fmla="*/ 6169 h 6169"/>
              </a:gdLst>
              <a:ahLst/>
              <a:cxnLst>
                <a:cxn ang="T6">
                  <a:pos x="T0" y="T1"/>
                </a:cxn>
                <a:cxn ang="T7">
                  <a:pos x="T2" y="T3"/>
                </a:cxn>
                <a:cxn ang="T8">
                  <a:pos x="T4" y="T5"/>
                </a:cxn>
              </a:cxnLst>
              <a:rect l="T9" t="T10" r="T11" b="T12"/>
              <a:pathLst>
                <a:path w="4536" h="6169">
                  <a:moveTo>
                    <a:pt x="4536" y="0"/>
                  </a:moveTo>
                  <a:lnTo>
                    <a:pt x="0" y="0"/>
                  </a:lnTo>
                  <a:lnTo>
                    <a:pt x="0" y="6169"/>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4" name="Line 322"/>
            <p:cNvSpPr>
              <a:spLocks noChangeShapeType="1"/>
            </p:cNvSpPr>
            <p:nvPr/>
          </p:nvSpPr>
          <p:spPr bwMode="auto">
            <a:xfrm>
              <a:off x="340" y="4031"/>
              <a:ext cx="3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5" name="Line 323"/>
            <p:cNvSpPr>
              <a:spLocks noChangeShapeType="1"/>
            </p:cNvSpPr>
            <p:nvPr/>
          </p:nvSpPr>
          <p:spPr bwMode="auto">
            <a:xfrm>
              <a:off x="2894" y="1948"/>
              <a:ext cx="0" cy="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96" name="Line 324"/>
            <p:cNvSpPr>
              <a:spLocks noChangeShapeType="1"/>
            </p:cNvSpPr>
            <p:nvPr/>
          </p:nvSpPr>
          <p:spPr bwMode="auto">
            <a:xfrm>
              <a:off x="2108" y="1948"/>
              <a:ext cx="0" cy="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97" name="Line 325"/>
            <p:cNvSpPr>
              <a:spLocks noChangeShapeType="1"/>
            </p:cNvSpPr>
            <p:nvPr/>
          </p:nvSpPr>
          <p:spPr bwMode="auto">
            <a:xfrm>
              <a:off x="4532" y="1948"/>
              <a:ext cx="0" cy="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98" name="Line 326"/>
            <p:cNvSpPr>
              <a:spLocks noChangeShapeType="1"/>
            </p:cNvSpPr>
            <p:nvPr/>
          </p:nvSpPr>
          <p:spPr bwMode="auto">
            <a:xfrm>
              <a:off x="2108" y="2035"/>
              <a:ext cx="24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99" name="Group 327"/>
            <p:cNvGrpSpPr>
              <a:grpSpLocks/>
            </p:cNvGrpSpPr>
            <p:nvPr/>
          </p:nvGrpSpPr>
          <p:grpSpPr bwMode="auto">
            <a:xfrm>
              <a:off x="689" y="2345"/>
              <a:ext cx="1310" cy="461"/>
              <a:chOff x="2300" y="3366"/>
              <a:chExt cx="2520" cy="1152"/>
            </a:xfrm>
          </p:grpSpPr>
          <p:sp>
            <p:nvSpPr>
              <p:cNvPr id="77931" name="Freeform 328"/>
              <p:cNvSpPr>
                <a:spLocks/>
              </p:cNvSpPr>
              <p:nvPr/>
            </p:nvSpPr>
            <p:spPr bwMode="auto">
              <a:xfrm>
                <a:off x="2300" y="3712"/>
                <a:ext cx="1428" cy="806"/>
              </a:xfrm>
              <a:custGeom>
                <a:avLst/>
                <a:gdLst>
                  <a:gd name="T0" fmla="*/ 36001 w 1134"/>
                  <a:gd name="T1" fmla="*/ 0 h 310"/>
                  <a:gd name="T2" fmla="*/ 0 w 1134"/>
                  <a:gd name="T3" fmla="*/ 0 h 310"/>
                  <a:gd name="T4" fmla="*/ 0 w 1134"/>
                  <a:gd name="T5" fmla="*/ 520086299 h 310"/>
                  <a:gd name="T6" fmla="*/ 36001 w 1134"/>
                  <a:gd name="T7" fmla="*/ 520086299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32" name="Text Box 329"/>
              <p:cNvSpPr txBox="1">
                <a:spLocks noChangeArrowheads="1"/>
              </p:cNvSpPr>
              <p:nvPr/>
            </p:nvSpPr>
            <p:spPr bwMode="auto">
              <a:xfrm>
                <a:off x="2300" y="3433"/>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p>
            </p:txBody>
          </p:sp>
          <p:sp>
            <p:nvSpPr>
              <p:cNvPr id="77933" name="Text Box 330"/>
              <p:cNvSpPr txBox="1">
                <a:spLocks noChangeArrowheads="1"/>
              </p:cNvSpPr>
              <p:nvPr/>
            </p:nvSpPr>
            <p:spPr bwMode="auto">
              <a:xfrm>
                <a:off x="3182" y="3836"/>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p>
            </p:txBody>
          </p:sp>
          <p:grpSp>
            <p:nvGrpSpPr>
              <p:cNvPr id="77934" name="Group 331"/>
              <p:cNvGrpSpPr>
                <a:grpSpLocks/>
              </p:cNvGrpSpPr>
              <p:nvPr/>
            </p:nvGrpSpPr>
            <p:grpSpPr bwMode="auto">
              <a:xfrm>
                <a:off x="2720" y="3366"/>
                <a:ext cx="2100" cy="532"/>
                <a:chOff x="2594" y="4022"/>
                <a:chExt cx="2436" cy="682"/>
              </a:xfrm>
            </p:grpSpPr>
            <p:sp>
              <p:nvSpPr>
                <p:cNvPr id="77939" name="Line 332"/>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40" name="AutoShape 333"/>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41" name="Text Box 334"/>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Ready=1?</a:t>
                  </a:r>
                </a:p>
              </p:txBody>
            </p:sp>
          </p:grpSp>
          <p:grpSp>
            <p:nvGrpSpPr>
              <p:cNvPr id="77935" name="Group 335"/>
              <p:cNvGrpSpPr>
                <a:grpSpLocks/>
              </p:cNvGrpSpPr>
              <p:nvPr/>
            </p:nvGrpSpPr>
            <p:grpSpPr bwMode="auto">
              <a:xfrm>
                <a:off x="3308" y="4022"/>
                <a:ext cx="924" cy="397"/>
                <a:chOff x="4358" y="4270"/>
                <a:chExt cx="2436" cy="434"/>
              </a:xfrm>
            </p:grpSpPr>
            <p:sp>
              <p:nvSpPr>
                <p:cNvPr id="77937" name="Text Box 336"/>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WAIT</a:t>
                  </a:r>
                </a:p>
              </p:txBody>
            </p:sp>
            <p:sp>
              <p:nvSpPr>
                <p:cNvPr id="77938" name="Line 337"/>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936" name="Text Box 338"/>
              <p:cNvSpPr txBox="1">
                <a:spLocks noChangeArrowheads="1"/>
              </p:cNvSpPr>
              <p:nvPr/>
            </p:nvSpPr>
            <p:spPr bwMode="auto">
              <a:xfrm>
                <a:off x="2804" y="4084"/>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Tw</a:t>
                </a:r>
              </a:p>
            </p:txBody>
          </p:sp>
        </p:grpSp>
        <p:grpSp>
          <p:nvGrpSpPr>
            <p:cNvPr id="77900" name="Group 339"/>
            <p:cNvGrpSpPr>
              <a:grpSpLocks/>
            </p:cNvGrpSpPr>
            <p:nvPr/>
          </p:nvGrpSpPr>
          <p:grpSpPr bwMode="auto">
            <a:xfrm>
              <a:off x="2938" y="2593"/>
              <a:ext cx="1310" cy="461"/>
              <a:chOff x="2300" y="3366"/>
              <a:chExt cx="2520" cy="1152"/>
            </a:xfrm>
          </p:grpSpPr>
          <p:sp>
            <p:nvSpPr>
              <p:cNvPr id="77920" name="Freeform 340"/>
              <p:cNvSpPr>
                <a:spLocks/>
              </p:cNvSpPr>
              <p:nvPr/>
            </p:nvSpPr>
            <p:spPr bwMode="auto">
              <a:xfrm>
                <a:off x="2300" y="3712"/>
                <a:ext cx="1428" cy="806"/>
              </a:xfrm>
              <a:custGeom>
                <a:avLst/>
                <a:gdLst>
                  <a:gd name="T0" fmla="*/ 36001 w 1134"/>
                  <a:gd name="T1" fmla="*/ 0 h 310"/>
                  <a:gd name="T2" fmla="*/ 0 w 1134"/>
                  <a:gd name="T3" fmla="*/ 0 h 310"/>
                  <a:gd name="T4" fmla="*/ 0 w 1134"/>
                  <a:gd name="T5" fmla="*/ 520086299 h 310"/>
                  <a:gd name="T6" fmla="*/ 36001 w 1134"/>
                  <a:gd name="T7" fmla="*/ 520086299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21" name="Text Box 341"/>
              <p:cNvSpPr txBox="1">
                <a:spLocks noChangeArrowheads="1"/>
              </p:cNvSpPr>
              <p:nvPr/>
            </p:nvSpPr>
            <p:spPr bwMode="auto">
              <a:xfrm>
                <a:off x="2300" y="3433"/>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p>
            </p:txBody>
          </p:sp>
          <p:sp>
            <p:nvSpPr>
              <p:cNvPr id="77922" name="Text Box 342"/>
              <p:cNvSpPr txBox="1">
                <a:spLocks noChangeArrowheads="1"/>
              </p:cNvSpPr>
              <p:nvPr/>
            </p:nvSpPr>
            <p:spPr bwMode="auto">
              <a:xfrm>
                <a:off x="3182" y="3836"/>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p>
            </p:txBody>
          </p:sp>
          <p:grpSp>
            <p:nvGrpSpPr>
              <p:cNvPr id="77923" name="Group 343"/>
              <p:cNvGrpSpPr>
                <a:grpSpLocks/>
              </p:cNvGrpSpPr>
              <p:nvPr/>
            </p:nvGrpSpPr>
            <p:grpSpPr bwMode="auto">
              <a:xfrm>
                <a:off x="2720" y="3366"/>
                <a:ext cx="2100" cy="532"/>
                <a:chOff x="2594" y="4022"/>
                <a:chExt cx="2436" cy="682"/>
              </a:xfrm>
            </p:grpSpPr>
            <p:sp>
              <p:nvSpPr>
                <p:cNvPr id="77928" name="Line 344"/>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29" name="AutoShape 345"/>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30" name="Text Box 346"/>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Ready=1?</a:t>
                  </a:r>
                </a:p>
              </p:txBody>
            </p:sp>
          </p:grpSp>
          <p:grpSp>
            <p:nvGrpSpPr>
              <p:cNvPr id="77924" name="Group 347"/>
              <p:cNvGrpSpPr>
                <a:grpSpLocks/>
              </p:cNvGrpSpPr>
              <p:nvPr/>
            </p:nvGrpSpPr>
            <p:grpSpPr bwMode="auto">
              <a:xfrm>
                <a:off x="3308" y="4022"/>
                <a:ext cx="924" cy="397"/>
                <a:chOff x="4358" y="4270"/>
                <a:chExt cx="2436" cy="434"/>
              </a:xfrm>
            </p:grpSpPr>
            <p:sp>
              <p:nvSpPr>
                <p:cNvPr id="77926" name="Text Box 348"/>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WAIT</a:t>
                  </a:r>
                </a:p>
              </p:txBody>
            </p:sp>
            <p:sp>
              <p:nvSpPr>
                <p:cNvPr id="77927" name="Line 349"/>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925" name="Text Box 350"/>
              <p:cNvSpPr txBox="1">
                <a:spLocks noChangeArrowheads="1"/>
              </p:cNvSpPr>
              <p:nvPr/>
            </p:nvSpPr>
            <p:spPr bwMode="auto">
              <a:xfrm>
                <a:off x="2804" y="4084"/>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Tw</a:t>
                </a:r>
              </a:p>
            </p:txBody>
          </p:sp>
        </p:grpSp>
        <p:grpSp>
          <p:nvGrpSpPr>
            <p:cNvPr id="77901" name="Group 351"/>
            <p:cNvGrpSpPr>
              <a:grpSpLocks/>
            </p:cNvGrpSpPr>
            <p:nvPr/>
          </p:nvGrpSpPr>
          <p:grpSpPr bwMode="auto">
            <a:xfrm>
              <a:off x="689" y="3262"/>
              <a:ext cx="1310" cy="461"/>
              <a:chOff x="2300" y="3366"/>
              <a:chExt cx="2520" cy="1152"/>
            </a:xfrm>
          </p:grpSpPr>
          <p:sp>
            <p:nvSpPr>
              <p:cNvPr id="77909" name="Freeform 352"/>
              <p:cNvSpPr>
                <a:spLocks/>
              </p:cNvSpPr>
              <p:nvPr/>
            </p:nvSpPr>
            <p:spPr bwMode="auto">
              <a:xfrm>
                <a:off x="2300" y="3712"/>
                <a:ext cx="1428" cy="806"/>
              </a:xfrm>
              <a:custGeom>
                <a:avLst/>
                <a:gdLst>
                  <a:gd name="T0" fmla="*/ 36001 w 1134"/>
                  <a:gd name="T1" fmla="*/ 0 h 310"/>
                  <a:gd name="T2" fmla="*/ 0 w 1134"/>
                  <a:gd name="T3" fmla="*/ 0 h 310"/>
                  <a:gd name="T4" fmla="*/ 0 w 1134"/>
                  <a:gd name="T5" fmla="*/ 520086299 h 310"/>
                  <a:gd name="T6" fmla="*/ 36001 w 1134"/>
                  <a:gd name="T7" fmla="*/ 520086299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10" name="Text Box 353"/>
              <p:cNvSpPr txBox="1">
                <a:spLocks noChangeArrowheads="1"/>
              </p:cNvSpPr>
              <p:nvPr/>
            </p:nvSpPr>
            <p:spPr bwMode="auto">
              <a:xfrm>
                <a:off x="2300" y="3433"/>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p>
            </p:txBody>
          </p:sp>
          <p:sp>
            <p:nvSpPr>
              <p:cNvPr id="77911" name="Text Box 354"/>
              <p:cNvSpPr txBox="1">
                <a:spLocks noChangeArrowheads="1"/>
              </p:cNvSpPr>
              <p:nvPr/>
            </p:nvSpPr>
            <p:spPr bwMode="auto">
              <a:xfrm>
                <a:off x="3182" y="3836"/>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p>
            </p:txBody>
          </p:sp>
          <p:grpSp>
            <p:nvGrpSpPr>
              <p:cNvPr id="77912" name="Group 355"/>
              <p:cNvGrpSpPr>
                <a:grpSpLocks/>
              </p:cNvGrpSpPr>
              <p:nvPr/>
            </p:nvGrpSpPr>
            <p:grpSpPr bwMode="auto">
              <a:xfrm>
                <a:off x="2720" y="3366"/>
                <a:ext cx="2100" cy="532"/>
                <a:chOff x="2594" y="4022"/>
                <a:chExt cx="2436" cy="682"/>
              </a:xfrm>
            </p:grpSpPr>
            <p:sp>
              <p:nvSpPr>
                <p:cNvPr id="77917" name="Line 356"/>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18" name="AutoShape 357"/>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latin typeface="黑体" pitchFamily="2" charset="-122"/>
                    <a:ea typeface="黑体" pitchFamily="2" charset="-122"/>
                  </a:endParaRPr>
                </a:p>
              </p:txBody>
            </p:sp>
            <p:sp>
              <p:nvSpPr>
                <p:cNvPr id="77919" name="Text Box 358"/>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Ready=1?</a:t>
                  </a:r>
                </a:p>
              </p:txBody>
            </p:sp>
          </p:grpSp>
          <p:grpSp>
            <p:nvGrpSpPr>
              <p:cNvPr id="77913" name="Group 359"/>
              <p:cNvGrpSpPr>
                <a:grpSpLocks/>
              </p:cNvGrpSpPr>
              <p:nvPr/>
            </p:nvGrpSpPr>
            <p:grpSpPr bwMode="auto">
              <a:xfrm>
                <a:off x="3308" y="4022"/>
                <a:ext cx="924" cy="397"/>
                <a:chOff x="4358" y="4270"/>
                <a:chExt cx="2436" cy="434"/>
              </a:xfrm>
            </p:grpSpPr>
            <p:sp>
              <p:nvSpPr>
                <p:cNvPr id="77915" name="Text Box 360"/>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WAIT</a:t>
                  </a:r>
                </a:p>
              </p:txBody>
            </p:sp>
            <p:sp>
              <p:nvSpPr>
                <p:cNvPr id="77916" name="Line 361"/>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914" name="Text Box 362"/>
              <p:cNvSpPr txBox="1">
                <a:spLocks noChangeArrowheads="1"/>
              </p:cNvSpPr>
              <p:nvPr/>
            </p:nvSpPr>
            <p:spPr bwMode="auto">
              <a:xfrm>
                <a:off x="2804" y="4084"/>
                <a:ext cx="58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Tw</a:t>
                </a:r>
              </a:p>
            </p:txBody>
          </p:sp>
        </p:grpSp>
        <p:sp>
          <p:nvSpPr>
            <p:cNvPr id="77902" name="Text Box 363"/>
            <p:cNvSpPr txBox="1">
              <a:spLocks noChangeArrowheads="1"/>
            </p:cNvSpPr>
            <p:nvPr/>
          </p:nvSpPr>
          <p:spPr bwMode="auto">
            <a:xfrm>
              <a:off x="2916" y="2122"/>
              <a:ext cx="3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T4</a:t>
              </a:r>
            </a:p>
          </p:txBody>
        </p:sp>
        <p:sp>
          <p:nvSpPr>
            <p:cNvPr id="77903" name="Text Box 364"/>
            <p:cNvSpPr txBox="1">
              <a:spLocks noChangeArrowheads="1"/>
            </p:cNvSpPr>
            <p:nvPr/>
          </p:nvSpPr>
          <p:spPr bwMode="auto">
            <a:xfrm>
              <a:off x="2916" y="2332"/>
              <a:ext cx="2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T5</a:t>
              </a:r>
            </a:p>
            <a:p>
              <a:pPr algn="ctr" eaLnBrk="1" hangingPunct="1">
                <a:lnSpc>
                  <a:spcPct val="90000"/>
                </a:lnSpc>
                <a:spcBef>
                  <a:spcPct val="0"/>
                </a:spcBef>
              </a:pPr>
              <a:r>
                <a:rPr lang="en-US" altLang="zh-CN" sz="1200" dirty="0">
                  <a:latin typeface="黑体" pitchFamily="2" charset="-122"/>
                  <a:ea typeface="黑体" pitchFamily="2" charset="-122"/>
                </a:rPr>
                <a:t>T6</a:t>
              </a:r>
              <a:endParaRPr lang="en-US" altLang="zh-CN" sz="1200" baseline="-25000" dirty="0">
                <a:latin typeface="黑体" pitchFamily="2" charset="-122"/>
                <a:ea typeface="黑体" pitchFamily="2" charset="-122"/>
              </a:endParaRPr>
            </a:p>
            <a:p>
              <a:pPr eaLnBrk="1" hangingPunct="1">
                <a:lnSpc>
                  <a:spcPct val="90000"/>
                </a:lnSpc>
                <a:spcBef>
                  <a:spcPct val="0"/>
                </a:spcBef>
              </a:pPr>
              <a:endParaRPr lang="en-US" altLang="zh-CN" sz="1200" dirty="0">
                <a:latin typeface="黑体" pitchFamily="2" charset="-122"/>
                <a:ea typeface="黑体" pitchFamily="2" charset="-122"/>
              </a:endParaRPr>
            </a:p>
          </p:txBody>
        </p:sp>
        <p:sp>
          <p:nvSpPr>
            <p:cNvPr id="77904" name="Text Box 365"/>
            <p:cNvSpPr txBox="1">
              <a:spLocks noChangeArrowheads="1"/>
            </p:cNvSpPr>
            <p:nvPr/>
          </p:nvSpPr>
          <p:spPr bwMode="auto">
            <a:xfrm>
              <a:off x="2894" y="3114"/>
              <a:ext cx="3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T7</a:t>
              </a:r>
            </a:p>
          </p:txBody>
        </p:sp>
        <p:sp>
          <p:nvSpPr>
            <p:cNvPr id="77905" name="Text Box 366"/>
            <p:cNvSpPr txBox="1">
              <a:spLocks noChangeArrowheads="1"/>
            </p:cNvSpPr>
            <p:nvPr/>
          </p:nvSpPr>
          <p:spPr bwMode="auto">
            <a:xfrm>
              <a:off x="1394" y="197"/>
              <a:ext cx="76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solidFill>
                    <a:srgbClr val="FF0000"/>
                  </a:solidFill>
                  <a:latin typeface="黑体" pitchFamily="2" charset="-122"/>
                  <a:ea typeface="黑体" pitchFamily="2" charset="-122"/>
                </a:rPr>
                <a:t>=01</a:t>
              </a:r>
              <a:r>
                <a:rPr lang="zh-CN" altLang="en-US" sz="1200">
                  <a:solidFill>
                    <a:srgbClr val="FF0000"/>
                  </a:solidFill>
                  <a:latin typeface="黑体" pitchFamily="2" charset="-122"/>
                  <a:ea typeface="黑体" pitchFamily="2" charset="-122"/>
                </a:rPr>
                <a:t>寄存器间址</a:t>
              </a:r>
              <a:endParaRPr lang="zh-CN" altLang="en-US" sz="1200">
                <a:latin typeface="黑体" pitchFamily="2" charset="-122"/>
                <a:ea typeface="黑体" pitchFamily="2" charset="-122"/>
              </a:endParaRPr>
            </a:p>
          </p:txBody>
        </p:sp>
        <p:sp>
          <p:nvSpPr>
            <p:cNvPr id="77906" name="Text Box 367"/>
            <p:cNvSpPr txBox="1">
              <a:spLocks noChangeArrowheads="1"/>
            </p:cNvSpPr>
            <p:nvPr/>
          </p:nvSpPr>
          <p:spPr bwMode="auto">
            <a:xfrm>
              <a:off x="558" y="2097"/>
              <a:ext cx="3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N</a:t>
              </a:r>
              <a:r>
                <a:rPr lang="zh-CN" altLang="en-US" sz="1200">
                  <a:latin typeface="黑体" pitchFamily="2" charset="-122"/>
                  <a:ea typeface="黑体" pitchFamily="2" charset="-122"/>
                </a:rPr>
                <a:t>直接</a:t>
              </a:r>
              <a:endParaRPr lang="en-US" altLang="zh-CN" sz="1200" dirty="0">
                <a:latin typeface="黑体" pitchFamily="2" charset="-122"/>
                <a:ea typeface="黑体" pitchFamily="2" charset="-122"/>
              </a:endParaRPr>
            </a:p>
          </p:txBody>
        </p:sp>
        <p:sp>
          <p:nvSpPr>
            <p:cNvPr id="77907" name="Text Box 368"/>
            <p:cNvSpPr txBox="1">
              <a:spLocks noChangeArrowheads="1"/>
            </p:cNvSpPr>
            <p:nvPr/>
          </p:nvSpPr>
          <p:spPr bwMode="auto">
            <a:xfrm>
              <a:off x="1606" y="2258"/>
              <a:ext cx="39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200" dirty="0">
                  <a:latin typeface="黑体" pitchFamily="2" charset="-122"/>
                  <a:ea typeface="黑体" pitchFamily="2" charset="-122"/>
                </a:rPr>
                <a:t>Y</a:t>
              </a:r>
              <a:r>
                <a:rPr lang="zh-CN" altLang="en-US" sz="1200">
                  <a:latin typeface="黑体" pitchFamily="2" charset="-122"/>
                  <a:ea typeface="黑体" pitchFamily="2" charset="-122"/>
                </a:rPr>
                <a:t>间接</a:t>
              </a:r>
            </a:p>
          </p:txBody>
        </p:sp>
        <p:sp>
          <p:nvSpPr>
            <p:cNvPr id="77908" name="AutoShape 371"/>
            <p:cNvSpPr>
              <a:spLocks noChangeArrowheads="1"/>
            </p:cNvSpPr>
            <p:nvPr/>
          </p:nvSpPr>
          <p:spPr bwMode="auto">
            <a:xfrm>
              <a:off x="2425" y="4410"/>
              <a:ext cx="585" cy="114"/>
            </a:xfrm>
            <a:prstGeom prst="roundRect">
              <a:avLst>
                <a:gd name="adj" fmla="val 43954"/>
              </a:avLst>
            </a:prstGeom>
            <a:solidFill>
              <a:srgbClr val="FFFFFF"/>
            </a:solidFill>
            <a:ln w="19050">
              <a:solidFill>
                <a:srgbClr val="000000"/>
              </a:solidFill>
              <a:round/>
              <a:headEnd/>
              <a:tailEnd/>
            </a:ln>
          </p:spPr>
          <p:txBody>
            <a:bodyPr lIns="0" tIns="0" rIns="0" bIns="0"/>
            <a:lstStyle/>
            <a:p>
              <a:pPr algn="ctr">
                <a:lnSpc>
                  <a:spcPct val="80000"/>
                </a:lnSpc>
                <a:spcBef>
                  <a:spcPct val="0"/>
                </a:spcBef>
              </a:pPr>
              <a:r>
                <a:rPr lang="en-US" altLang="zh-CN" sz="1200" dirty="0">
                  <a:latin typeface="黑体" pitchFamily="2" charset="-122"/>
                  <a:ea typeface="黑体" pitchFamily="2" charset="-122"/>
                </a:rPr>
                <a:t>1→EXEC</a:t>
              </a:r>
            </a:p>
          </p:txBody>
        </p:sp>
      </p:grpSp>
      <p:sp>
        <p:nvSpPr>
          <p:cNvPr id="77829" name="AutoShape 6">
            <a:hlinkClick r:id="rId2" action="ppaction://hlinksldjump"/>
          </p:cNvPr>
          <p:cNvSpPr>
            <a:spLocks noChangeArrowheads="1"/>
          </p:cNvSpPr>
          <p:nvPr/>
        </p:nvSpPr>
        <p:spPr bwMode="auto">
          <a:xfrm>
            <a:off x="7648575" y="649288"/>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dirty="0">
                <a:solidFill>
                  <a:schemeClr val="bg1"/>
                </a:solidFill>
                <a:latin typeface="宋体" pitchFamily="2" charset="-122"/>
                <a:ea typeface="宋体" pitchFamily="2" charset="-122"/>
              </a:rPr>
              <a:t>对照图</a:t>
            </a:r>
            <a:endParaRPr kumimoji="1" lang="zh-CN" altLang="en-US" sz="1800" u="sng" dirty="0">
              <a:solidFill>
                <a:srgbClr val="008000"/>
              </a:solidFill>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714375" y="963613"/>
            <a:ext cx="82296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28600">
              <a:lnSpc>
                <a:spcPct val="120000"/>
              </a:lnSpc>
              <a:spcBef>
                <a:spcPct val="0"/>
              </a:spcBef>
            </a:pPr>
            <a:r>
              <a:rPr lang="en-US" altLang="zh-CN" dirty="0">
                <a:solidFill>
                  <a:srgbClr val="990000"/>
                </a:solidFill>
                <a:latin typeface="黑体" pitchFamily="2" charset="-122"/>
                <a:ea typeface="黑体" pitchFamily="2" charset="-122"/>
              </a:rPr>
              <a:t>3.</a:t>
            </a:r>
            <a:r>
              <a:rPr lang="zh-CN" altLang="en-US" dirty="0">
                <a:solidFill>
                  <a:srgbClr val="990000"/>
                </a:solidFill>
                <a:latin typeface="黑体" pitchFamily="2" charset="-122"/>
                <a:ea typeface="黑体" pitchFamily="2" charset="-122"/>
              </a:rPr>
              <a:t>执行周期</a:t>
            </a:r>
            <a:r>
              <a:rPr lang="en-US" altLang="zh-CN" dirty="0">
                <a:solidFill>
                  <a:srgbClr val="990000"/>
                </a:solidFill>
                <a:latin typeface="黑体" pitchFamily="2" charset="-122"/>
                <a:ea typeface="黑体" pitchFamily="2" charset="-122"/>
              </a:rPr>
              <a:t>EXEC</a:t>
            </a:r>
          </a:p>
          <a:p>
            <a:pPr indent="228600">
              <a:lnSpc>
                <a:spcPct val="120000"/>
              </a:lnSpc>
            </a:pPr>
            <a:r>
              <a:rPr lang="en-US" altLang="zh-CN" dirty="0">
                <a:latin typeface="黑体" pitchFamily="2" charset="-122"/>
                <a:ea typeface="黑体" pitchFamily="2" charset="-122"/>
              </a:rPr>
              <a:t> </a:t>
            </a:r>
            <a:r>
              <a:rPr lang="zh-CN" altLang="en-US" dirty="0">
                <a:solidFill>
                  <a:srgbClr val="FF0000"/>
                </a:solidFill>
                <a:latin typeface="黑体" pitchFamily="2" charset="-122"/>
                <a:ea typeface="黑体" pitchFamily="2" charset="-122"/>
              </a:rPr>
              <a:t>例</a:t>
            </a:r>
            <a:r>
              <a:rPr lang="en-US" altLang="zh-CN" dirty="0">
                <a:solidFill>
                  <a:srgbClr val="FF0000"/>
                </a:solidFill>
                <a:latin typeface="黑体" pitchFamily="2" charset="-122"/>
                <a:ea typeface="黑体" pitchFamily="2" charset="-122"/>
              </a:rPr>
              <a:t>1</a:t>
            </a:r>
            <a:r>
              <a:rPr lang="en-US" altLang="zh-CN" dirty="0">
                <a:latin typeface="黑体" pitchFamily="2" charset="-122"/>
                <a:ea typeface="黑体" pitchFamily="2" charset="-122"/>
              </a:rPr>
              <a:t>.</a:t>
            </a:r>
            <a:r>
              <a:rPr lang="zh-CN" altLang="en-US" dirty="0">
                <a:latin typeface="黑体" pitchFamily="2" charset="-122"/>
                <a:ea typeface="黑体" pitchFamily="2" charset="-122"/>
              </a:rPr>
              <a:t>双操作数加法运算指令</a:t>
            </a:r>
          </a:p>
          <a:p>
            <a:pPr indent="228600">
              <a:lnSpc>
                <a:spcPct val="120000"/>
              </a:lnSpc>
              <a:spcBef>
                <a:spcPct val="0"/>
              </a:spcBef>
            </a:pPr>
            <a:r>
              <a:rPr lang="zh-CN" altLang="en-US" dirty="0">
                <a:latin typeface="黑体" pitchFamily="2" charset="-122"/>
                <a:ea typeface="黑体" pitchFamily="2" charset="-122"/>
              </a:rPr>
              <a:t>       </a:t>
            </a:r>
            <a:r>
              <a:rPr lang="en-US" altLang="zh-CN" dirty="0">
                <a:latin typeface="黑体" pitchFamily="2" charset="-122"/>
                <a:ea typeface="黑体" pitchFamily="2" charset="-122"/>
              </a:rPr>
              <a:t>ADD AX,Addr    ; AX←(Addr)+(AX)</a:t>
            </a:r>
          </a:p>
          <a:p>
            <a:pPr indent="228600">
              <a:lnSpc>
                <a:spcPct val="120000"/>
              </a:lnSpc>
              <a:spcBef>
                <a:spcPct val="0"/>
              </a:spcBef>
            </a:pPr>
            <a:r>
              <a:rPr lang="en-US" altLang="zh-CN" dirty="0">
                <a:latin typeface="黑体" pitchFamily="2" charset="-122"/>
                <a:ea typeface="黑体" pitchFamily="2" charset="-122"/>
              </a:rPr>
              <a:t>       ADD Addr,AX    ; Addr←(AX)+(Addr)</a:t>
            </a:r>
          </a:p>
        </p:txBody>
      </p:sp>
      <p:sp>
        <p:nvSpPr>
          <p:cNvPr id="78851" name="Rectangle 5"/>
          <p:cNvSpPr>
            <a:spLocks noChangeArrowheads="1"/>
          </p:cNvSpPr>
          <p:nvPr/>
        </p:nvSpPr>
        <p:spPr bwMode="auto">
          <a:xfrm>
            <a:off x="561975" y="495300"/>
            <a:ext cx="447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6.4.3 </a:t>
            </a:r>
            <a:r>
              <a:rPr lang="zh-CN" altLang="en-US">
                <a:solidFill>
                  <a:srgbClr val="990000"/>
                </a:solidFill>
                <a:latin typeface="黑体" pitchFamily="2" charset="-122"/>
                <a:ea typeface="黑体" pitchFamily="2" charset="-122"/>
              </a:rPr>
              <a:t>模型机指令的微操作流程</a:t>
            </a:r>
          </a:p>
        </p:txBody>
      </p:sp>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143"/>
          <p:cNvGrpSpPr>
            <a:grpSpLocks/>
          </p:cNvGrpSpPr>
          <p:nvPr/>
        </p:nvGrpSpPr>
        <p:grpSpPr bwMode="auto">
          <a:xfrm>
            <a:off x="633413" y="446088"/>
            <a:ext cx="7021512" cy="5957887"/>
            <a:chOff x="399" y="281"/>
            <a:chExt cx="4423" cy="3753"/>
          </a:xfrm>
        </p:grpSpPr>
        <p:sp>
          <p:nvSpPr>
            <p:cNvPr id="79875" name="Freeform 129"/>
            <p:cNvSpPr>
              <a:spLocks/>
            </p:cNvSpPr>
            <p:nvPr/>
          </p:nvSpPr>
          <p:spPr bwMode="auto">
            <a:xfrm>
              <a:off x="1668" y="1860"/>
              <a:ext cx="738" cy="1206"/>
            </a:xfrm>
            <a:custGeom>
              <a:avLst/>
              <a:gdLst>
                <a:gd name="T0" fmla="*/ 0 w 738"/>
                <a:gd name="T1" fmla="*/ 0 h 1206"/>
                <a:gd name="T2" fmla="*/ 738 w 738"/>
                <a:gd name="T3" fmla="*/ 0 h 1206"/>
                <a:gd name="T4" fmla="*/ 738 w 738"/>
                <a:gd name="T5" fmla="*/ 1206 h 1206"/>
                <a:gd name="T6" fmla="*/ 0 60000 65536"/>
                <a:gd name="T7" fmla="*/ 0 60000 65536"/>
                <a:gd name="T8" fmla="*/ 0 60000 65536"/>
                <a:gd name="T9" fmla="*/ 0 w 738"/>
                <a:gd name="T10" fmla="*/ 0 h 1206"/>
                <a:gd name="T11" fmla="*/ 738 w 738"/>
                <a:gd name="T12" fmla="*/ 1206 h 1206"/>
              </a:gdLst>
              <a:ahLst/>
              <a:cxnLst>
                <a:cxn ang="T6">
                  <a:pos x="T0" y="T1"/>
                </a:cxn>
                <a:cxn ang="T7">
                  <a:pos x="T2" y="T3"/>
                </a:cxn>
                <a:cxn ang="T8">
                  <a:pos x="T4" y="T5"/>
                </a:cxn>
              </a:cxnLst>
              <a:rect l="T9" t="T10" r="T11" b="T12"/>
              <a:pathLst>
                <a:path w="738" h="1206">
                  <a:moveTo>
                    <a:pt x="0" y="0"/>
                  </a:moveTo>
                  <a:lnTo>
                    <a:pt x="738" y="0"/>
                  </a:lnTo>
                  <a:lnTo>
                    <a:pt x="738" y="1206"/>
                  </a:lnTo>
                </a:path>
              </a:pathLst>
            </a:custGeom>
            <a:noFill/>
            <a:ln w="19050"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9876" name="Line 127"/>
            <p:cNvSpPr>
              <a:spLocks noChangeShapeType="1"/>
            </p:cNvSpPr>
            <p:nvPr/>
          </p:nvSpPr>
          <p:spPr bwMode="auto">
            <a:xfrm flipH="1">
              <a:off x="2766" y="396"/>
              <a:ext cx="6" cy="24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77" name="Line 124"/>
            <p:cNvSpPr>
              <a:spLocks noChangeShapeType="1"/>
            </p:cNvSpPr>
            <p:nvPr/>
          </p:nvSpPr>
          <p:spPr bwMode="auto">
            <a:xfrm flipH="1">
              <a:off x="2989" y="1237"/>
              <a:ext cx="891" cy="0"/>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78" name="Line 125"/>
            <p:cNvSpPr>
              <a:spLocks noChangeShapeType="1"/>
            </p:cNvSpPr>
            <p:nvPr/>
          </p:nvSpPr>
          <p:spPr bwMode="auto">
            <a:xfrm flipH="1">
              <a:off x="2983" y="1541"/>
              <a:ext cx="891" cy="0"/>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79" name="Line 123"/>
            <p:cNvSpPr>
              <a:spLocks noChangeShapeType="1"/>
            </p:cNvSpPr>
            <p:nvPr/>
          </p:nvSpPr>
          <p:spPr bwMode="auto">
            <a:xfrm>
              <a:off x="1746" y="1541"/>
              <a:ext cx="1243" cy="0"/>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80" name="Line 122"/>
            <p:cNvSpPr>
              <a:spLocks noChangeShapeType="1"/>
            </p:cNvSpPr>
            <p:nvPr/>
          </p:nvSpPr>
          <p:spPr bwMode="auto">
            <a:xfrm>
              <a:off x="1758" y="1237"/>
              <a:ext cx="1225" cy="0"/>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81" name="Freeform 52"/>
            <p:cNvSpPr>
              <a:spLocks/>
            </p:cNvSpPr>
            <p:nvPr/>
          </p:nvSpPr>
          <p:spPr bwMode="auto">
            <a:xfrm>
              <a:off x="1353" y="643"/>
              <a:ext cx="2923" cy="2437"/>
            </a:xfrm>
            <a:custGeom>
              <a:avLst/>
              <a:gdLst>
                <a:gd name="T0" fmla="*/ 0 w 576"/>
                <a:gd name="T1" fmla="*/ 389511 h 1649"/>
                <a:gd name="T2" fmla="*/ 0 w 576"/>
                <a:gd name="T3" fmla="*/ 0 h 1649"/>
                <a:gd name="T4" fmla="*/ 2147483647 w 576"/>
                <a:gd name="T5" fmla="*/ 0 h 1649"/>
                <a:gd name="T6" fmla="*/ 2147483647 w 576"/>
                <a:gd name="T7" fmla="*/ 390978 h 1649"/>
                <a:gd name="T8" fmla="*/ 0 60000 65536"/>
                <a:gd name="T9" fmla="*/ 0 60000 65536"/>
                <a:gd name="T10" fmla="*/ 0 60000 65536"/>
                <a:gd name="T11" fmla="*/ 0 60000 65536"/>
                <a:gd name="T12" fmla="*/ 0 w 576"/>
                <a:gd name="T13" fmla="*/ 0 h 1649"/>
                <a:gd name="T14" fmla="*/ 576 w 576"/>
                <a:gd name="T15" fmla="*/ 1649 h 1649"/>
              </a:gdLst>
              <a:ahLst/>
              <a:cxnLst>
                <a:cxn ang="T8">
                  <a:pos x="T0" y="T1"/>
                </a:cxn>
                <a:cxn ang="T9">
                  <a:pos x="T2" y="T3"/>
                </a:cxn>
                <a:cxn ang="T10">
                  <a:pos x="T4" y="T5"/>
                </a:cxn>
                <a:cxn ang="T11">
                  <a:pos x="T6" y="T7"/>
                </a:cxn>
              </a:cxnLst>
              <a:rect l="T12" t="T13" r="T14" b="T15"/>
              <a:pathLst>
                <a:path w="576" h="1649">
                  <a:moveTo>
                    <a:pt x="0" y="1643"/>
                  </a:moveTo>
                  <a:lnTo>
                    <a:pt x="0" y="0"/>
                  </a:lnTo>
                  <a:lnTo>
                    <a:pt x="576" y="0"/>
                  </a:lnTo>
                  <a:lnTo>
                    <a:pt x="576" y="1649"/>
                  </a:lnTo>
                </a:path>
              </a:pathLst>
            </a:custGeom>
            <a:noFill/>
            <a:ln w="19050" cap="flat" cmpd="sng">
              <a:solidFill>
                <a:srgbClr val="000066"/>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9882" name="Line 5"/>
            <p:cNvSpPr>
              <a:spLocks noChangeShapeType="1"/>
            </p:cNvSpPr>
            <p:nvPr/>
          </p:nvSpPr>
          <p:spPr bwMode="auto">
            <a:xfrm flipH="1">
              <a:off x="2994" y="3076"/>
              <a:ext cx="1" cy="830"/>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3" name="Line 6"/>
            <p:cNvSpPr>
              <a:spLocks noChangeShapeType="1"/>
            </p:cNvSpPr>
            <p:nvPr/>
          </p:nvSpPr>
          <p:spPr bwMode="auto">
            <a:xfrm>
              <a:off x="2990" y="1224"/>
              <a:ext cx="7" cy="1851"/>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4" name="AutoShape 7"/>
            <p:cNvSpPr>
              <a:spLocks noChangeArrowheads="1"/>
            </p:cNvSpPr>
            <p:nvPr/>
          </p:nvSpPr>
          <p:spPr bwMode="auto">
            <a:xfrm>
              <a:off x="2370" y="281"/>
              <a:ext cx="758" cy="159"/>
            </a:xfrm>
            <a:prstGeom prst="roundRect">
              <a:avLst>
                <a:gd name="adj" fmla="val 43954"/>
              </a:avLst>
            </a:prstGeom>
            <a:solidFill>
              <a:srgbClr val="FFFFFF"/>
            </a:solidFill>
            <a:ln w="19050">
              <a:solidFill>
                <a:srgbClr val="000000"/>
              </a:solidFill>
              <a:round/>
              <a:headEnd/>
              <a:tailEnd/>
            </a:ln>
          </p:spPr>
          <p:txBody>
            <a:bodyPr lIns="0" tIns="0" rIns="0" bIns="0"/>
            <a:lstStyle/>
            <a:p>
              <a:pPr algn="ctr">
                <a:lnSpc>
                  <a:spcPct val="80000"/>
                </a:lnSpc>
                <a:spcBef>
                  <a:spcPct val="0"/>
                </a:spcBef>
              </a:pPr>
              <a:r>
                <a:rPr lang="en-US" altLang="zh-CN" sz="1400" dirty="0"/>
                <a:t>EXEC</a:t>
              </a:r>
            </a:p>
          </p:txBody>
        </p:sp>
        <p:grpSp>
          <p:nvGrpSpPr>
            <p:cNvPr id="79885" name="Group 8"/>
            <p:cNvGrpSpPr>
              <a:grpSpLocks/>
            </p:cNvGrpSpPr>
            <p:nvPr/>
          </p:nvGrpSpPr>
          <p:grpSpPr bwMode="auto">
            <a:xfrm>
              <a:off x="2286" y="507"/>
              <a:ext cx="969" cy="237"/>
              <a:chOff x="2594" y="4022"/>
              <a:chExt cx="2436" cy="682"/>
            </a:xfrm>
          </p:grpSpPr>
          <p:sp>
            <p:nvSpPr>
              <p:cNvPr id="79980" name="Line 9"/>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81" name="AutoShape 10"/>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82" name="Text Box 11"/>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IR</a:t>
                </a:r>
                <a:r>
                  <a:rPr lang="en-US" altLang="zh-CN" sz="1000" dirty="0"/>
                  <a:t>7</a:t>
                </a:r>
                <a:r>
                  <a:rPr lang="en-US" altLang="zh-CN" sz="1400" dirty="0"/>
                  <a:t>=0?</a:t>
                </a:r>
              </a:p>
            </p:txBody>
          </p:sp>
        </p:grpSp>
        <p:sp>
          <p:nvSpPr>
            <p:cNvPr id="79886" name="Text Box 12"/>
            <p:cNvSpPr txBox="1">
              <a:spLocks noChangeArrowheads="1"/>
            </p:cNvSpPr>
            <p:nvPr/>
          </p:nvSpPr>
          <p:spPr bwMode="auto">
            <a:xfrm>
              <a:off x="1358" y="487"/>
              <a:ext cx="79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en-US" altLang="zh-CN" sz="1400" dirty="0">
                  <a:solidFill>
                    <a:srgbClr val="FF0000"/>
                  </a:solidFill>
                  <a:latin typeface="黑体" pitchFamily="2" charset="-122"/>
                  <a:ea typeface="黑体" pitchFamily="2" charset="-122"/>
                </a:rPr>
                <a:t>Ry</a:t>
              </a:r>
              <a:r>
                <a:rPr lang="zh-CN" altLang="en-US" sz="1400" dirty="0">
                  <a:solidFill>
                    <a:srgbClr val="FF0000"/>
                  </a:solidFill>
                  <a:latin typeface="黑体" pitchFamily="2" charset="-122"/>
                  <a:ea typeface="黑体" pitchFamily="2" charset="-122"/>
                </a:rPr>
                <a:t>为源寄存器</a:t>
              </a:r>
              <a:endParaRPr lang="en-US" altLang="zh-CN" sz="1400" dirty="0">
                <a:solidFill>
                  <a:srgbClr val="FF0000"/>
                </a:solidFill>
                <a:latin typeface="黑体" pitchFamily="2" charset="-122"/>
                <a:ea typeface="黑体" pitchFamily="2" charset="-122"/>
              </a:endParaRPr>
            </a:p>
          </p:txBody>
        </p:sp>
        <p:sp>
          <p:nvSpPr>
            <p:cNvPr id="79887" name="Text Box 13"/>
            <p:cNvSpPr txBox="1">
              <a:spLocks noChangeArrowheads="1"/>
            </p:cNvSpPr>
            <p:nvPr/>
          </p:nvSpPr>
          <p:spPr bwMode="auto">
            <a:xfrm>
              <a:off x="3351" y="791"/>
              <a:ext cx="3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  T0 </a:t>
              </a:r>
            </a:p>
            <a:p>
              <a:pPr algn="ctr" eaLnBrk="1" hangingPunct="1">
                <a:lnSpc>
                  <a:spcPct val="90000"/>
                </a:lnSpc>
                <a:spcBef>
                  <a:spcPct val="0"/>
                </a:spcBef>
              </a:pPr>
              <a:r>
                <a:rPr lang="en-US" altLang="zh-CN" sz="1400" dirty="0"/>
                <a:t>  T1</a:t>
              </a:r>
              <a:r>
                <a:rPr lang="en-US" altLang="zh-CN" sz="1400" baseline="-25000" dirty="0"/>
                <a:t> </a:t>
              </a:r>
              <a:endParaRPr lang="en-US" altLang="zh-CN" sz="1400" dirty="0"/>
            </a:p>
          </p:txBody>
        </p:sp>
        <p:sp>
          <p:nvSpPr>
            <p:cNvPr id="79888" name="Text Box 14"/>
            <p:cNvSpPr txBox="1">
              <a:spLocks noChangeArrowheads="1"/>
            </p:cNvSpPr>
            <p:nvPr/>
          </p:nvSpPr>
          <p:spPr bwMode="auto">
            <a:xfrm>
              <a:off x="3535" y="2109"/>
              <a:ext cx="2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90000"/>
                </a:lnSpc>
                <a:spcBef>
                  <a:spcPct val="0"/>
                </a:spcBef>
              </a:pPr>
              <a:r>
                <a:rPr lang="en-US" altLang="zh-CN" sz="1400" dirty="0"/>
                <a:t>T2</a:t>
              </a:r>
            </a:p>
          </p:txBody>
        </p:sp>
        <p:sp>
          <p:nvSpPr>
            <p:cNvPr id="79889" name="Text Box 26"/>
            <p:cNvSpPr txBox="1">
              <a:spLocks noChangeArrowheads="1"/>
            </p:cNvSpPr>
            <p:nvPr/>
          </p:nvSpPr>
          <p:spPr bwMode="auto">
            <a:xfrm>
              <a:off x="3508" y="490"/>
              <a:ext cx="8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solidFill>
                    <a:srgbClr val="FF0000"/>
                  </a:solidFill>
                  <a:latin typeface="黑体" pitchFamily="2" charset="-122"/>
                  <a:ea typeface="黑体" pitchFamily="2" charset="-122"/>
                </a:rPr>
                <a:t>Ry</a:t>
              </a:r>
              <a:r>
                <a:rPr lang="zh-CN" altLang="en-US" sz="1400" dirty="0">
                  <a:solidFill>
                    <a:srgbClr val="FF0000"/>
                  </a:solidFill>
                  <a:latin typeface="黑体" pitchFamily="2" charset="-122"/>
                  <a:ea typeface="黑体" pitchFamily="2" charset="-122"/>
                </a:rPr>
                <a:t>为目的寄存器</a:t>
              </a:r>
              <a:endParaRPr lang="zh-CN" altLang="en-US" sz="1400" dirty="0">
                <a:latin typeface="黑体" pitchFamily="2" charset="-122"/>
                <a:ea typeface="黑体" pitchFamily="2" charset="-122"/>
              </a:endParaRPr>
            </a:p>
          </p:txBody>
        </p:sp>
        <p:sp>
          <p:nvSpPr>
            <p:cNvPr id="79890" name="Text Box 27"/>
            <p:cNvSpPr txBox="1">
              <a:spLocks noChangeArrowheads="1"/>
            </p:cNvSpPr>
            <p:nvPr/>
          </p:nvSpPr>
          <p:spPr bwMode="auto">
            <a:xfrm>
              <a:off x="2213" y="492"/>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891" name="Text Box 28"/>
            <p:cNvSpPr txBox="1">
              <a:spLocks noChangeArrowheads="1"/>
            </p:cNvSpPr>
            <p:nvPr/>
          </p:nvSpPr>
          <p:spPr bwMode="auto">
            <a:xfrm>
              <a:off x="3218" y="495"/>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892" name="Group 53"/>
            <p:cNvGrpSpPr>
              <a:grpSpLocks/>
            </p:cNvGrpSpPr>
            <p:nvPr/>
          </p:nvGrpSpPr>
          <p:grpSpPr bwMode="auto">
            <a:xfrm>
              <a:off x="675" y="2415"/>
              <a:ext cx="1163" cy="665"/>
              <a:chOff x="3568" y="1632"/>
              <a:chExt cx="1163" cy="665"/>
            </a:xfrm>
          </p:grpSpPr>
          <p:sp>
            <p:nvSpPr>
              <p:cNvPr id="79969" name="Text Box 16"/>
              <p:cNvSpPr txBox="1">
                <a:spLocks noChangeArrowheads="1"/>
              </p:cNvSpPr>
              <p:nvPr/>
            </p:nvSpPr>
            <p:spPr bwMode="auto">
              <a:xfrm>
                <a:off x="3568" y="1668"/>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70" name="Text Box 17"/>
              <p:cNvSpPr txBox="1">
                <a:spLocks noChangeArrowheads="1"/>
              </p:cNvSpPr>
              <p:nvPr/>
            </p:nvSpPr>
            <p:spPr bwMode="auto">
              <a:xfrm>
                <a:off x="3976" y="1876"/>
                <a:ext cx="27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71" name="Group 18"/>
              <p:cNvGrpSpPr>
                <a:grpSpLocks/>
              </p:cNvGrpSpPr>
              <p:nvPr/>
            </p:nvGrpSpPr>
            <p:grpSpPr bwMode="auto">
              <a:xfrm>
                <a:off x="3762" y="1632"/>
                <a:ext cx="969" cy="239"/>
                <a:chOff x="2594" y="4022"/>
                <a:chExt cx="2436" cy="682"/>
              </a:xfrm>
            </p:grpSpPr>
            <p:sp>
              <p:nvSpPr>
                <p:cNvPr id="79977" name="Line 19"/>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78" name="AutoShape 20"/>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79" name="Text Box 21"/>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Ready=1?</a:t>
                  </a:r>
                </a:p>
              </p:txBody>
            </p:sp>
          </p:grpSp>
          <p:grpSp>
            <p:nvGrpSpPr>
              <p:cNvPr id="79972" name="Group 22"/>
              <p:cNvGrpSpPr>
                <a:grpSpLocks/>
              </p:cNvGrpSpPr>
              <p:nvPr/>
            </p:nvGrpSpPr>
            <p:grpSpPr bwMode="auto">
              <a:xfrm>
                <a:off x="4033" y="1984"/>
                <a:ext cx="427" cy="177"/>
                <a:chOff x="4358" y="4270"/>
                <a:chExt cx="2436" cy="434"/>
              </a:xfrm>
            </p:grpSpPr>
            <p:sp>
              <p:nvSpPr>
                <p:cNvPr id="79975" name="Text Box 23"/>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WAIT</a:t>
                  </a:r>
                </a:p>
              </p:txBody>
            </p:sp>
            <p:sp>
              <p:nvSpPr>
                <p:cNvPr id="79976" name="Line 24"/>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9973" name="Text Box 25"/>
              <p:cNvSpPr txBox="1">
                <a:spLocks noChangeArrowheads="1"/>
              </p:cNvSpPr>
              <p:nvPr/>
            </p:nvSpPr>
            <p:spPr bwMode="auto">
              <a:xfrm>
                <a:off x="3770" y="2039"/>
                <a:ext cx="27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Tw</a:t>
                </a:r>
              </a:p>
            </p:txBody>
          </p:sp>
          <p:sp>
            <p:nvSpPr>
              <p:cNvPr id="79974" name="Freeform 29"/>
              <p:cNvSpPr>
                <a:spLocks/>
              </p:cNvSpPr>
              <p:nvPr/>
            </p:nvSpPr>
            <p:spPr bwMode="auto">
              <a:xfrm>
                <a:off x="3581" y="1774"/>
                <a:ext cx="194" cy="523"/>
              </a:xfrm>
              <a:custGeom>
                <a:avLst/>
                <a:gdLst>
                  <a:gd name="T0" fmla="*/ 3 w 267"/>
                  <a:gd name="T1" fmla="*/ 0 h 418"/>
                  <a:gd name="T2" fmla="*/ 0 w 267"/>
                  <a:gd name="T3" fmla="*/ 0 h 418"/>
                  <a:gd name="T4" fmla="*/ 0 w 267"/>
                  <a:gd name="T5" fmla="*/ 9620 h 418"/>
                  <a:gd name="T6" fmla="*/ 0 60000 65536"/>
                  <a:gd name="T7" fmla="*/ 0 60000 65536"/>
                  <a:gd name="T8" fmla="*/ 0 60000 65536"/>
                  <a:gd name="T9" fmla="*/ 0 w 267"/>
                  <a:gd name="T10" fmla="*/ 0 h 418"/>
                  <a:gd name="T11" fmla="*/ 267 w 267"/>
                  <a:gd name="T12" fmla="*/ 418 h 418"/>
                </a:gdLst>
                <a:ahLst/>
                <a:cxnLst>
                  <a:cxn ang="T6">
                    <a:pos x="T0" y="T1"/>
                  </a:cxn>
                  <a:cxn ang="T7">
                    <a:pos x="T2" y="T3"/>
                  </a:cxn>
                  <a:cxn ang="T8">
                    <a:pos x="T4" y="T5"/>
                  </a:cxn>
                </a:cxnLst>
                <a:rect l="T9" t="T10" r="T11" b="T12"/>
                <a:pathLst>
                  <a:path w="267" h="418">
                    <a:moveTo>
                      <a:pt x="267" y="0"/>
                    </a:moveTo>
                    <a:lnTo>
                      <a:pt x="0" y="0"/>
                    </a:lnTo>
                    <a:lnTo>
                      <a:pt x="0" y="418"/>
                    </a:lnTo>
                  </a:path>
                </a:pathLst>
              </a:custGeom>
              <a:noFill/>
              <a:ln w="19050"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9893" name="Group 30"/>
            <p:cNvGrpSpPr>
              <a:grpSpLocks/>
            </p:cNvGrpSpPr>
            <p:nvPr/>
          </p:nvGrpSpPr>
          <p:grpSpPr bwMode="auto">
            <a:xfrm>
              <a:off x="2004" y="2017"/>
              <a:ext cx="796" cy="227"/>
              <a:chOff x="4358" y="4270"/>
              <a:chExt cx="2436" cy="434"/>
            </a:xfrm>
          </p:grpSpPr>
          <p:sp>
            <p:nvSpPr>
              <p:cNvPr id="79967" name="Text Box 31"/>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 T→IB,Rxin</a:t>
                </a:r>
              </a:p>
              <a:p>
                <a:pPr eaLnBrk="1" hangingPunct="1">
                  <a:lnSpc>
                    <a:spcPct val="90000"/>
                  </a:lnSpc>
                  <a:spcBef>
                    <a:spcPct val="0"/>
                  </a:spcBef>
                </a:pPr>
                <a:endParaRPr lang="en-US" altLang="zh-CN" sz="1400" dirty="0"/>
              </a:p>
            </p:txBody>
          </p:sp>
          <p:sp>
            <p:nvSpPr>
              <p:cNvPr id="79968" name="Line 32"/>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9894" name="AutoShape 33"/>
            <p:cNvSpPr>
              <a:spLocks noChangeArrowheads="1"/>
            </p:cNvSpPr>
            <p:nvPr/>
          </p:nvSpPr>
          <p:spPr bwMode="auto">
            <a:xfrm>
              <a:off x="2750" y="3906"/>
              <a:ext cx="476" cy="128"/>
            </a:xfrm>
            <a:prstGeom prst="roundRect">
              <a:avLst>
                <a:gd name="adj" fmla="val 43954"/>
              </a:avLst>
            </a:prstGeom>
            <a:solidFill>
              <a:srgbClr val="FFFFFF"/>
            </a:solidFill>
            <a:ln w="19050">
              <a:solidFill>
                <a:srgbClr val="000000"/>
              </a:solidFill>
              <a:round/>
              <a:headEnd/>
              <a:tailEnd/>
            </a:ln>
          </p:spPr>
          <p:txBody>
            <a:bodyPr lIns="0" tIns="0" rIns="0" bIns="0"/>
            <a:lstStyle/>
            <a:p>
              <a:pPr algn="ctr">
                <a:lnSpc>
                  <a:spcPct val="80000"/>
                </a:lnSpc>
                <a:spcBef>
                  <a:spcPct val="0"/>
                </a:spcBef>
              </a:pPr>
              <a:r>
                <a:rPr lang="en-US" altLang="zh-CN" sz="1400" dirty="0"/>
                <a:t>1→FIC</a:t>
              </a:r>
            </a:p>
          </p:txBody>
        </p:sp>
        <p:grpSp>
          <p:nvGrpSpPr>
            <p:cNvPr id="79895" name="Group 35"/>
            <p:cNvGrpSpPr>
              <a:grpSpLocks/>
            </p:cNvGrpSpPr>
            <p:nvPr/>
          </p:nvGrpSpPr>
          <p:grpSpPr bwMode="auto">
            <a:xfrm>
              <a:off x="3707" y="724"/>
              <a:ext cx="1115" cy="304"/>
              <a:chOff x="2048" y="1976"/>
              <a:chExt cx="3150" cy="682"/>
            </a:xfrm>
          </p:grpSpPr>
          <p:sp>
            <p:nvSpPr>
              <p:cNvPr id="79965" name="Text Box 36"/>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 DR→IB, Sin</a:t>
                </a:r>
              </a:p>
              <a:p>
                <a:pPr algn="just" eaLnBrk="1" hangingPunct="1">
                  <a:lnSpc>
                    <a:spcPct val="90000"/>
                  </a:lnSpc>
                  <a:spcBef>
                    <a:spcPct val="0"/>
                  </a:spcBef>
                </a:pPr>
                <a:r>
                  <a:rPr lang="en-US" altLang="zh-CN" sz="1400" dirty="0"/>
                  <a:t> Ry→IB, OP, Tin</a:t>
                </a:r>
              </a:p>
            </p:txBody>
          </p:sp>
          <p:sp>
            <p:nvSpPr>
              <p:cNvPr id="79966" name="Line 37"/>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9896" name="Text Box 45"/>
            <p:cNvSpPr txBox="1">
              <a:spLocks noChangeArrowheads="1"/>
            </p:cNvSpPr>
            <p:nvPr/>
          </p:nvSpPr>
          <p:spPr bwMode="auto">
            <a:xfrm>
              <a:off x="3988" y="3265"/>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897" name="Text Box 46"/>
            <p:cNvSpPr txBox="1">
              <a:spLocks noChangeArrowheads="1"/>
            </p:cNvSpPr>
            <p:nvPr/>
          </p:nvSpPr>
          <p:spPr bwMode="auto">
            <a:xfrm>
              <a:off x="1477" y="1937"/>
              <a:ext cx="60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zh-CN" altLang="en-US" sz="1400">
                  <a:solidFill>
                    <a:srgbClr val="FF0000"/>
                  </a:solidFill>
                  <a:latin typeface="黑体" pitchFamily="2" charset="-122"/>
                  <a:ea typeface="黑体" pitchFamily="2" charset="-122"/>
                </a:rPr>
                <a:t>内存寻址</a:t>
              </a:r>
              <a:endParaRPr lang="en-US" altLang="zh-CN" sz="1400" dirty="0">
                <a:solidFill>
                  <a:srgbClr val="FF0000"/>
                </a:solidFill>
                <a:latin typeface="黑体" pitchFamily="2" charset="-122"/>
                <a:ea typeface="黑体" pitchFamily="2" charset="-122"/>
              </a:endParaRPr>
            </a:p>
          </p:txBody>
        </p:sp>
        <p:grpSp>
          <p:nvGrpSpPr>
            <p:cNvPr id="79898" name="Group 55"/>
            <p:cNvGrpSpPr>
              <a:grpSpLocks/>
            </p:cNvGrpSpPr>
            <p:nvPr/>
          </p:nvGrpSpPr>
          <p:grpSpPr bwMode="auto">
            <a:xfrm>
              <a:off x="789" y="719"/>
              <a:ext cx="1115" cy="304"/>
              <a:chOff x="2048" y="1976"/>
              <a:chExt cx="3150" cy="682"/>
            </a:xfrm>
          </p:grpSpPr>
          <p:sp>
            <p:nvSpPr>
              <p:cNvPr id="79963" name="Text Box 56"/>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 Ry→IB, Sin</a:t>
                </a:r>
              </a:p>
              <a:p>
                <a:pPr algn="just" eaLnBrk="1" hangingPunct="1">
                  <a:lnSpc>
                    <a:spcPct val="90000"/>
                  </a:lnSpc>
                  <a:spcBef>
                    <a:spcPct val="0"/>
                  </a:spcBef>
                </a:pPr>
                <a:r>
                  <a:rPr lang="en-US" altLang="zh-CN" sz="1400" dirty="0"/>
                  <a:t> DR→IB, OP, Tin</a:t>
                </a:r>
              </a:p>
            </p:txBody>
          </p:sp>
          <p:sp>
            <p:nvSpPr>
              <p:cNvPr id="79964" name="Line 57"/>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9899" name="Group 59"/>
            <p:cNvGrpSpPr>
              <a:grpSpLocks/>
            </p:cNvGrpSpPr>
            <p:nvPr/>
          </p:nvGrpSpPr>
          <p:grpSpPr bwMode="auto">
            <a:xfrm>
              <a:off x="789" y="2029"/>
              <a:ext cx="1115" cy="304"/>
              <a:chOff x="3445" y="1336"/>
              <a:chExt cx="1115" cy="304"/>
            </a:xfrm>
          </p:grpSpPr>
          <p:grpSp>
            <p:nvGrpSpPr>
              <p:cNvPr id="79959" name="Group 60"/>
              <p:cNvGrpSpPr>
                <a:grpSpLocks/>
              </p:cNvGrpSpPr>
              <p:nvPr/>
            </p:nvGrpSpPr>
            <p:grpSpPr bwMode="auto">
              <a:xfrm>
                <a:off x="3445" y="1336"/>
                <a:ext cx="1115" cy="304"/>
                <a:chOff x="2048" y="1976"/>
                <a:chExt cx="3150" cy="682"/>
              </a:xfrm>
            </p:grpSpPr>
            <p:sp>
              <p:nvSpPr>
                <p:cNvPr id="79961" name="Text Box 61"/>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T→IB, DRin</a:t>
                  </a:r>
                </a:p>
                <a:p>
                  <a:pPr algn="just" eaLnBrk="1" hangingPunct="1">
                    <a:lnSpc>
                      <a:spcPct val="90000"/>
                    </a:lnSpc>
                    <a:spcBef>
                      <a:spcPct val="0"/>
                    </a:spcBef>
                  </a:pPr>
                  <a:r>
                    <a:rPr lang="en-US" altLang="zh-CN" sz="1400" dirty="0"/>
                    <a:t>AR→AB,DR→DB,MMWR</a:t>
                  </a:r>
                </a:p>
              </p:txBody>
            </p:sp>
            <p:sp>
              <p:nvSpPr>
                <p:cNvPr id="79962" name="Line 62"/>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9960" name="Line 63"/>
              <p:cNvSpPr>
                <a:spLocks noChangeShapeType="1"/>
              </p:cNvSpPr>
              <p:nvPr/>
            </p:nvSpPr>
            <p:spPr bwMode="auto">
              <a:xfrm>
                <a:off x="4257" y="1522"/>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9900" name="Text Box 65"/>
            <p:cNvSpPr txBox="1">
              <a:spLocks noChangeArrowheads="1"/>
            </p:cNvSpPr>
            <p:nvPr/>
          </p:nvSpPr>
          <p:spPr bwMode="auto">
            <a:xfrm>
              <a:off x="410" y="773"/>
              <a:ext cx="3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  T0 </a:t>
              </a:r>
            </a:p>
            <a:p>
              <a:pPr algn="ctr" eaLnBrk="1" hangingPunct="1">
                <a:lnSpc>
                  <a:spcPct val="90000"/>
                </a:lnSpc>
                <a:spcBef>
                  <a:spcPct val="0"/>
                </a:spcBef>
              </a:pPr>
              <a:r>
                <a:rPr lang="en-US" altLang="zh-CN" sz="1400" dirty="0"/>
                <a:t>  T1</a:t>
              </a:r>
              <a:r>
                <a:rPr lang="en-US" altLang="zh-CN" sz="1400" baseline="-25000" dirty="0"/>
                <a:t> </a:t>
              </a:r>
              <a:endParaRPr lang="en-US" altLang="zh-CN" sz="1400" dirty="0"/>
            </a:p>
          </p:txBody>
        </p:sp>
        <p:grpSp>
          <p:nvGrpSpPr>
            <p:cNvPr id="79901" name="Group 66"/>
            <p:cNvGrpSpPr>
              <a:grpSpLocks/>
            </p:cNvGrpSpPr>
            <p:nvPr/>
          </p:nvGrpSpPr>
          <p:grpSpPr bwMode="auto">
            <a:xfrm>
              <a:off x="866" y="1097"/>
              <a:ext cx="969" cy="237"/>
              <a:chOff x="2594" y="4022"/>
              <a:chExt cx="2436" cy="682"/>
            </a:xfrm>
          </p:grpSpPr>
          <p:sp>
            <p:nvSpPr>
              <p:cNvPr id="79956" name="Line 67"/>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57" name="AutoShape 68"/>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58" name="Text Box 69"/>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OP=CMP?</a:t>
                </a:r>
              </a:p>
            </p:txBody>
          </p:sp>
        </p:grpSp>
        <p:sp>
          <p:nvSpPr>
            <p:cNvPr id="79902" name="Text Box 71"/>
            <p:cNvSpPr txBox="1">
              <a:spLocks noChangeArrowheads="1"/>
            </p:cNvSpPr>
            <p:nvPr/>
          </p:nvSpPr>
          <p:spPr bwMode="auto">
            <a:xfrm>
              <a:off x="1802" y="1092"/>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03" name="Text Box 72"/>
            <p:cNvSpPr txBox="1">
              <a:spLocks noChangeArrowheads="1"/>
            </p:cNvSpPr>
            <p:nvPr/>
          </p:nvSpPr>
          <p:spPr bwMode="auto">
            <a:xfrm>
              <a:off x="1038" y="1311"/>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04" name="Group 73"/>
            <p:cNvGrpSpPr>
              <a:grpSpLocks/>
            </p:cNvGrpSpPr>
            <p:nvPr/>
          </p:nvGrpSpPr>
          <p:grpSpPr bwMode="auto">
            <a:xfrm>
              <a:off x="867" y="1404"/>
              <a:ext cx="969" cy="237"/>
              <a:chOff x="2594" y="4022"/>
              <a:chExt cx="2436" cy="682"/>
            </a:xfrm>
          </p:grpSpPr>
          <p:sp>
            <p:nvSpPr>
              <p:cNvPr id="79953" name="Line 74"/>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54" name="AutoShape 75"/>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55" name="Text Box 76"/>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OP=TEST?</a:t>
                </a:r>
              </a:p>
            </p:txBody>
          </p:sp>
        </p:grpSp>
        <p:sp>
          <p:nvSpPr>
            <p:cNvPr id="79905" name="Text Box 77"/>
            <p:cNvSpPr txBox="1">
              <a:spLocks noChangeArrowheads="1"/>
            </p:cNvSpPr>
            <p:nvPr/>
          </p:nvSpPr>
          <p:spPr bwMode="auto">
            <a:xfrm>
              <a:off x="1803" y="1399"/>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06" name="Text Box 78"/>
            <p:cNvSpPr txBox="1">
              <a:spLocks noChangeArrowheads="1"/>
            </p:cNvSpPr>
            <p:nvPr/>
          </p:nvSpPr>
          <p:spPr bwMode="auto">
            <a:xfrm>
              <a:off x="1039" y="1618"/>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07" name="Group 79"/>
            <p:cNvGrpSpPr>
              <a:grpSpLocks/>
            </p:cNvGrpSpPr>
            <p:nvPr/>
          </p:nvGrpSpPr>
          <p:grpSpPr bwMode="auto">
            <a:xfrm>
              <a:off x="868" y="1717"/>
              <a:ext cx="969" cy="237"/>
              <a:chOff x="2594" y="4022"/>
              <a:chExt cx="2436" cy="682"/>
            </a:xfrm>
          </p:grpSpPr>
          <p:sp>
            <p:nvSpPr>
              <p:cNvPr id="79950" name="Line 80"/>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51" name="AutoShape 81"/>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52" name="Text Box 8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IR</a:t>
                </a:r>
                <a:r>
                  <a:rPr lang="en-US" altLang="zh-CN" sz="1000" dirty="0"/>
                  <a:t>3-2</a:t>
                </a:r>
                <a:r>
                  <a:rPr lang="en-US" altLang="zh-CN" sz="1400" dirty="0"/>
                  <a:t>=00?</a:t>
                </a:r>
              </a:p>
            </p:txBody>
          </p:sp>
        </p:grpSp>
        <p:sp>
          <p:nvSpPr>
            <p:cNvPr id="79908" name="Text Box 83"/>
            <p:cNvSpPr txBox="1">
              <a:spLocks noChangeArrowheads="1"/>
            </p:cNvSpPr>
            <p:nvPr/>
          </p:nvSpPr>
          <p:spPr bwMode="auto">
            <a:xfrm>
              <a:off x="1804" y="1718"/>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09" name="Text Box 84"/>
            <p:cNvSpPr txBox="1">
              <a:spLocks noChangeArrowheads="1"/>
            </p:cNvSpPr>
            <p:nvPr/>
          </p:nvSpPr>
          <p:spPr bwMode="auto">
            <a:xfrm>
              <a:off x="1040" y="1943"/>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10" name="Group 85"/>
            <p:cNvGrpSpPr>
              <a:grpSpLocks/>
            </p:cNvGrpSpPr>
            <p:nvPr/>
          </p:nvGrpSpPr>
          <p:grpSpPr bwMode="auto">
            <a:xfrm>
              <a:off x="3879" y="2041"/>
              <a:ext cx="796" cy="227"/>
              <a:chOff x="4358" y="4270"/>
              <a:chExt cx="2436" cy="434"/>
            </a:xfrm>
          </p:grpSpPr>
          <p:sp>
            <p:nvSpPr>
              <p:cNvPr id="79948" name="Text Box 86"/>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 T→IB,Ryin</a:t>
                </a:r>
              </a:p>
              <a:p>
                <a:pPr eaLnBrk="1" hangingPunct="1">
                  <a:lnSpc>
                    <a:spcPct val="90000"/>
                  </a:lnSpc>
                  <a:spcBef>
                    <a:spcPct val="0"/>
                  </a:spcBef>
                </a:pPr>
                <a:endParaRPr lang="en-US" altLang="zh-CN" sz="1400" dirty="0"/>
              </a:p>
            </p:txBody>
          </p:sp>
          <p:sp>
            <p:nvSpPr>
              <p:cNvPr id="79949" name="Line 87"/>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9911" name="Group 110"/>
            <p:cNvGrpSpPr>
              <a:grpSpLocks/>
            </p:cNvGrpSpPr>
            <p:nvPr/>
          </p:nvGrpSpPr>
          <p:grpSpPr bwMode="auto">
            <a:xfrm>
              <a:off x="2446" y="3158"/>
              <a:ext cx="2118" cy="371"/>
              <a:chOff x="3265" y="3650"/>
              <a:chExt cx="2118" cy="323"/>
            </a:xfrm>
          </p:grpSpPr>
          <p:sp>
            <p:nvSpPr>
              <p:cNvPr id="79938" name="Freeform 100"/>
              <p:cNvSpPr>
                <a:spLocks/>
              </p:cNvSpPr>
              <p:nvPr/>
            </p:nvSpPr>
            <p:spPr bwMode="auto">
              <a:xfrm flipH="1">
                <a:off x="3811" y="3774"/>
                <a:ext cx="1179" cy="124"/>
              </a:xfrm>
              <a:custGeom>
                <a:avLst/>
                <a:gdLst>
                  <a:gd name="T0" fmla="*/ 1959 w 1134"/>
                  <a:gd name="T1" fmla="*/ 0 h 310"/>
                  <a:gd name="T2" fmla="*/ 0 w 1134"/>
                  <a:gd name="T3" fmla="*/ 0 h 310"/>
                  <a:gd name="T4" fmla="*/ 0 w 1134"/>
                  <a:gd name="T5" fmla="*/ 0 h 310"/>
                  <a:gd name="T6" fmla="*/ 1959 w 1134"/>
                  <a:gd name="T7" fmla="*/ 0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39" name="Text Box 101"/>
              <p:cNvSpPr txBox="1">
                <a:spLocks noChangeArrowheads="1"/>
              </p:cNvSpPr>
              <p:nvPr/>
            </p:nvSpPr>
            <p:spPr bwMode="auto">
              <a:xfrm>
                <a:off x="4247" y="3650"/>
                <a:ext cx="3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40" name="Text Box 102"/>
              <p:cNvSpPr txBox="1">
                <a:spLocks noChangeArrowheads="1"/>
              </p:cNvSpPr>
              <p:nvPr/>
            </p:nvSpPr>
            <p:spPr bwMode="auto">
              <a:xfrm>
                <a:off x="3549" y="3836"/>
                <a:ext cx="21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41" name="Group 103"/>
              <p:cNvGrpSpPr>
                <a:grpSpLocks/>
              </p:cNvGrpSpPr>
              <p:nvPr/>
            </p:nvGrpSpPr>
            <p:grpSpPr bwMode="auto">
              <a:xfrm>
                <a:off x="3265" y="3650"/>
                <a:ext cx="1091" cy="213"/>
                <a:chOff x="2594" y="4022"/>
                <a:chExt cx="2436" cy="682"/>
              </a:xfrm>
            </p:grpSpPr>
            <p:sp>
              <p:nvSpPr>
                <p:cNvPr id="79945" name="Line 104"/>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46" name="AutoShape 105"/>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47" name="Text Box 106"/>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zh-CN" altLang="en-US" sz="1400">
                      <a:latin typeface="黑体" pitchFamily="2" charset="-122"/>
                      <a:ea typeface="黑体" pitchFamily="2" charset="-122"/>
                    </a:rPr>
                    <a:t>有</a:t>
                  </a:r>
                  <a:r>
                    <a:rPr lang="en-US" altLang="zh-CN" sz="1400" dirty="0"/>
                    <a:t>DMAR?</a:t>
                  </a:r>
                </a:p>
              </p:txBody>
            </p:sp>
          </p:grpSp>
          <p:grpSp>
            <p:nvGrpSpPr>
              <p:cNvPr id="79942" name="Group 107"/>
              <p:cNvGrpSpPr>
                <a:grpSpLocks/>
              </p:cNvGrpSpPr>
              <p:nvPr/>
            </p:nvGrpSpPr>
            <p:grpSpPr bwMode="auto">
              <a:xfrm>
                <a:off x="4728" y="3710"/>
                <a:ext cx="655" cy="114"/>
                <a:chOff x="8096" y="11792"/>
                <a:chExt cx="1260" cy="284"/>
              </a:xfrm>
            </p:grpSpPr>
            <p:sp>
              <p:nvSpPr>
                <p:cNvPr id="79943" name="Text Box 108"/>
                <p:cNvSpPr txBox="1">
                  <a:spLocks noChangeArrowheads="1"/>
                </p:cNvSpPr>
                <p:nvPr/>
              </p:nvSpPr>
              <p:spPr bwMode="auto">
                <a:xfrm>
                  <a:off x="8222" y="11792"/>
                  <a:ext cx="1134" cy="284"/>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1→DMAC</a:t>
                  </a:r>
                </a:p>
              </p:txBody>
            </p:sp>
            <p:sp>
              <p:nvSpPr>
                <p:cNvPr id="79944" name="Line 109"/>
                <p:cNvSpPr>
                  <a:spLocks noChangeShapeType="1"/>
                </p:cNvSpPr>
                <p:nvPr/>
              </p:nvSpPr>
              <p:spPr bwMode="auto">
                <a:xfrm rot="-5400000">
                  <a:off x="8153" y="11901"/>
                  <a:ext cx="0" cy="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9912" name="Group 111"/>
            <p:cNvGrpSpPr>
              <a:grpSpLocks/>
            </p:cNvGrpSpPr>
            <p:nvPr/>
          </p:nvGrpSpPr>
          <p:grpSpPr bwMode="auto">
            <a:xfrm>
              <a:off x="3789" y="1098"/>
              <a:ext cx="969" cy="237"/>
              <a:chOff x="2594" y="4022"/>
              <a:chExt cx="2436" cy="682"/>
            </a:xfrm>
          </p:grpSpPr>
          <p:sp>
            <p:nvSpPr>
              <p:cNvPr id="79935" name="Line 112"/>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36" name="AutoShape 113"/>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37" name="Text Box 114"/>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OP=CMP?</a:t>
                </a:r>
              </a:p>
            </p:txBody>
          </p:sp>
        </p:grpSp>
        <p:sp>
          <p:nvSpPr>
            <p:cNvPr id="79913" name="Text Box 115"/>
            <p:cNvSpPr txBox="1">
              <a:spLocks noChangeArrowheads="1"/>
            </p:cNvSpPr>
            <p:nvPr/>
          </p:nvSpPr>
          <p:spPr bwMode="auto">
            <a:xfrm>
              <a:off x="3548" y="1111"/>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14" name="Text Box 116"/>
            <p:cNvSpPr txBox="1">
              <a:spLocks noChangeArrowheads="1"/>
            </p:cNvSpPr>
            <p:nvPr/>
          </p:nvSpPr>
          <p:spPr bwMode="auto">
            <a:xfrm>
              <a:off x="3961" y="1312"/>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15" name="Group 117"/>
            <p:cNvGrpSpPr>
              <a:grpSpLocks/>
            </p:cNvGrpSpPr>
            <p:nvPr/>
          </p:nvGrpSpPr>
          <p:grpSpPr bwMode="auto">
            <a:xfrm>
              <a:off x="3790" y="1405"/>
              <a:ext cx="969" cy="237"/>
              <a:chOff x="2594" y="4022"/>
              <a:chExt cx="2436" cy="682"/>
            </a:xfrm>
          </p:grpSpPr>
          <p:sp>
            <p:nvSpPr>
              <p:cNvPr id="79932" name="Line 118"/>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33" name="AutoShape 119"/>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34" name="Text Box 120"/>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OP=TEST?</a:t>
                </a:r>
              </a:p>
            </p:txBody>
          </p:sp>
        </p:grpSp>
        <p:sp>
          <p:nvSpPr>
            <p:cNvPr id="79916" name="Text Box 121"/>
            <p:cNvSpPr txBox="1">
              <a:spLocks noChangeArrowheads="1"/>
            </p:cNvSpPr>
            <p:nvPr/>
          </p:nvSpPr>
          <p:spPr bwMode="auto">
            <a:xfrm>
              <a:off x="3567" y="1400"/>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17" name="Line 126"/>
            <p:cNvSpPr>
              <a:spLocks noChangeShapeType="1"/>
            </p:cNvSpPr>
            <p:nvPr/>
          </p:nvSpPr>
          <p:spPr bwMode="auto">
            <a:xfrm>
              <a:off x="678" y="3072"/>
              <a:ext cx="3606"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918" name="Text Box 128"/>
            <p:cNvSpPr txBox="1">
              <a:spLocks noChangeArrowheads="1"/>
            </p:cNvSpPr>
            <p:nvPr/>
          </p:nvSpPr>
          <p:spPr bwMode="auto">
            <a:xfrm>
              <a:off x="399" y="2088"/>
              <a:ext cx="3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  T2 </a:t>
              </a:r>
            </a:p>
            <a:p>
              <a:pPr algn="ctr" eaLnBrk="1" hangingPunct="1">
                <a:lnSpc>
                  <a:spcPct val="90000"/>
                </a:lnSpc>
                <a:spcBef>
                  <a:spcPct val="0"/>
                </a:spcBef>
              </a:pPr>
              <a:r>
                <a:rPr lang="en-US" altLang="zh-CN" sz="1400" dirty="0"/>
                <a:t>  T3</a:t>
              </a:r>
              <a:r>
                <a:rPr lang="en-US" altLang="zh-CN" sz="1400" baseline="-25000" dirty="0"/>
                <a:t> </a:t>
              </a:r>
              <a:endParaRPr lang="en-US" altLang="zh-CN" sz="1400" dirty="0"/>
            </a:p>
          </p:txBody>
        </p:sp>
        <p:sp>
          <p:nvSpPr>
            <p:cNvPr id="79919" name="Text Box 130"/>
            <p:cNvSpPr txBox="1">
              <a:spLocks noChangeArrowheads="1"/>
            </p:cNvSpPr>
            <p:nvPr/>
          </p:nvSpPr>
          <p:spPr bwMode="auto">
            <a:xfrm>
              <a:off x="3995" y="3626"/>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grpSp>
          <p:nvGrpSpPr>
            <p:cNvPr id="79920" name="Group 131"/>
            <p:cNvGrpSpPr>
              <a:grpSpLocks/>
            </p:cNvGrpSpPr>
            <p:nvPr/>
          </p:nvGrpSpPr>
          <p:grpSpPr bwMode="auto">
            <a:xfrm>
              <a:off x="2453" y="3519"/>
              <a:ext cx="2118" cy="371"/>
              <a:chOff x="3265" y="3650"/>
              <a:chExt cx="2118" cy="323"/>
            </a:xfrm>
          </p:grpSpPr>
          <p:sp>
            <p:nvSpPr>
              <p:cNvPr id="79922" name="Freeform 132"/>
              <p:cNvSpPr>
                <a:spLocks/>
              </p:cNvSpPr>
              <p:nvPr/>
            </p:nvSpPr>
            <p:spPr bwMode="auto">
              <a:xfrm flipH="1">
                <a:off x="3811" y="3774"/>
                <a:ext cx="1179" cy="124"/>
              </a:xfrm>
              <a:custGeom>
                <a:avLst/>
                <a:gdLst>
                  <a:gd name="T0" fmla="*/ 1959 w 1134"/>
                  <a:gd name="T1" fmla="*/ 0 h 310"/>
                  <a:gd name="T2" fmla="*/ 0 w 1134"/>
                  <a:gd name="T3" fmla="*/ 0 h 310"/>
                  <a:gd name="T4" fmla="*/ 0 w 1134"/>
                  <a:gd name="T5" fmla="*/ 0 h 310"/>
                  <a:gd name="T6" fmla="*/ 1959 w 1134"/>
                  <a:gd name="T7" fmla="*/ 0 h 310"/>
                  <a:gd name="T8" fmla="*/ 0 60000 65536"/>
                  <a:gd name="T9" fmla="*/ 0 60000 65536"/>
                  <a:gd name="T10" fmla="*/ 0 60000 65536"/>
                  <a:gd name="T11" fmla="*/ 0 60000 65536"/>
                  <a:gd name="T12" fmla="*/ 0 w 1134"/>
                  <a:gd name="T13" fmla="*/ 0 h 310"/>
                  <a:gd name="T14" fmla="*/ 1134 w 1134"/>
                  <a:gd name="T15" fmla="*/ 310 h 310"/>
                </a:gdLst>
                <a:ahLst/>
                <a:cxnLst>
                  <a:cxn ang="T8">
                    <a:pos x="T0" y="T1"/>
                  </a:cxn>
                  <a:cxn ang="T9">
                    <a:pos x="T2" y="T3"/>
                  </a:cxn>
                  <a:cxn ang="T10">
                    <a:pos x="T4" y="T5"/>
                  </a:cxn>
                  <a:cxn ang="T11">
                    <a:pos x="T6" y="T7"/>
                  </a:cxn>
                </a:cxnLst>
                <a:rect l="T12" t="T13" r="T14" b="T15"/>
                <a:pathLst>
                  <a:path w="1134" h="310">
                    <a:moveTo>
                      <a:pt x="1134" y="0"/>
                    </a:moveTo>
                    <a:lnTo>
                      <a:pt x="0" y="0"/>
                    </a:lnTo>
                    <a:lnTo>
                      <a:pt x="0" y="310"/>
                    </a:lnTo>
                    <a:lnTo>
                      <a:pt x="1134" y="31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23" name="Text Box 133"/>
              <p:cNvSpPr txBox="1">
                <a:spLocks noChangeArrowheads="1"/>
              </p:cNvSpPr>
              <p:nvPr/>
            </p:nvSpPr>
            <p:spPr bwMode="auto">
              <a:xfrm>
                <a:off x="4247" y="3650"/>
                <a:ext cx="3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79924" name="Text Box 134"/>
              <p:cNvSpPr txBox="1">
                <a:spLocks noChangeArrowheads="1"/>
              </p:cNvSpPr>
              <p:nvPr/>
            </p:nvSpPr>
            <p:spPr bwMode="auto">
              <a:xfrm>
                <a:off x="3549" y="3836"/>
                <a:ext cx="21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79925" name="Group 135"/>
              <p:cNvGrpSpPr>
                <a:grpSpLocks/>
              </p:cNvGrpSpPr>
              <p:nvPr/>
            </p:nvGrpSpPr>
            <p:grpSpPr bwMode="auto">
              <a:xfrm>
                <a:off x="3265" y="3650"/>
                <a:ext cx="1091" cy="213"/>
                <a:chOff x="2594" y="4022"/>
                <a:chExt cx="2436" cy="682"/>
              </a:xfrm>
            </p:grpSpPr>
            <p:sp>
              <p:nvSpPr>
                <p:cNvPr id="79929" name="Line 136"/>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30" name="AutoShape 137"/>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79931" name="Text Box 138"/>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zh-CN" altLang="en-US" sz="1400">
                      <a:latin typeface="黑体" pitchFamily="2" charset="-122"/>
                      <a:ea typeface="黑体" pitchFamily="2" charset="-122"/>
                    </a:rPr>
                    <a:t>有</a:t>
                  </a:r>
                  <a:r>
                    <a:rPr lang="en-US" altLang="zh-CN" sz="1400" dirty="0"/>
                    <a:t>INTR?</a:t>
                  </a:r>
                </a:p>
              </p:txBody>
            </p:sp>
          </p:grpSp>
          <p:grpSp>
            <p:nvGrpSpPr>
              <p:cNvPr id="79926" name="Group 139"/>
              <p:cNvGrpSpPr>
                <a:grpSpLocks/>
              </p:cNvGrpSpPr>
              <p:nvPr/>
            </p:nvGrpSpPr>
            <p:grpSpPr bwMode="auto">
              <a:xfrm>
                <a:off x="4728" y="3710"/>
                <a:ext cx="655" cy="114"/>
                <a:chOff x="8096" y="11792"/>
                <a:chExt cx="1260" cy="284"/>
              </a:xfrm>
            </p:grpSpPr>
            <p:sp>
              <p:nvSpPr>
                <p:cNvPr id="79927" name="Text Box 140"/>
                <p:cNvSpPr txBox="1">
                  <a:spLocks noChangeArrowheads="1"/>
                </p:cNvSpPr>
                <p:nvPr/>
              </p:nvSpPr>
              <p:spPr bwMode="auto">
                <a:xfrm>
                  <a:off x="8222" y="11792"/>
                  <a:ext cx="1134" cy="284"/>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1→INTC</a:t>
                  </a:r>
                </a:p>
              </p:txBody>
            </p:sp>
            <p:sp>
              <p:nvSpPr>
                <p:cNvPr id="79928" name="Line 141"/>
                <p:cNvSpPr>
                  <a:spLocks noChangeShapeType="1"/>
                </p:cNvSpPr>
                <p:nvPr/>
              </p:nvSpPr>
              <p:spPr bwMode="auto">
                <a:xfrm rot="-5400000">
                  <a:off x="8153" y="11901"/>
                  <a:ext cx="0" cy="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9921" name="Text Box 142"/>
            <p:cNvSpPr txBox="1">
              <a:spLocks noChangeArrowheads="1"/>
            </p:cNvSpPr>
            <p:nvPr/>
          </p:nvSpPr>
          <p:spPr bwMode="auto">
            <a:xfrm>
              <a:off x="2067" y="1706"/>
              <a:ext cx="89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en-US" altLang="zh-CN" sz="1400" dirty="0">
                  <a:solidFill>
                    <a:srgbClr val="FF0000"/>
                  </a:solidFill>
                  <a:latin typeface="黑体" pitchFamily="2" charset="-122"/>
                  <a:ea typeface="黑体" pitchFamily="2" charset="-122"/>
                </a:rPr>
                <a:t>Rx</a:t>
              </a:r>
              <a:r>
                <a:rPr lang="zh-CN" altLang="en-US" sz="1400">
                  <a:solidFill>
                    <a:srgbClr val="FF0000"/>
                  </a:solidFill>
                  <a:latin typeface="黑体" pitchFamily="2" charset="-122"/>
                  <a:ea typeface="黑体" pitchFamily="2" charset="-122"/>
                </a:rPr>
                <a:t>为寄存器寻址</a:t>
              </a:r>
              <a:endParaRPr lang="en-US" altLang="zh-CN" sz="1400" dirty="0">
                <a:solidFill>
                  <a:srgbClr val="FF0000"/>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731838" y="477838"/>
            <a:ext cx="25161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zh-CN" altLang="en-US">
                <a:solidFill>
                  <a:srgbClr val="FF0000"/>
                </a:solidFill>
                <a:latin typeface="黑体" pitchFamily="2" charset="-122"/>
                <a:ea typeface="黑体" pitchFamily="2" charset="-122"/>
              </a:rPr>
              <a:t>例</a:t>
            </a:r>
            <a:r>
              <a:rPr lang="en-US" altLang="zh-CN" dirty="0">
                <a:solidFill>
                  <a:srgbClr val="FF0000"/>
                </a:solidFill>
                <a:latin typeface="黑体" pitchFamily="2" charset="-122"/>
                <a:ea typeface="黑体" pitchFamily="2" charset="-122"/>
              </a:rPr>
              <a:t>2.</a:t>
            </a:r>
            <a:r>
              <a:rPr lang="en-US" altLang="zh-CN" dirty="0">
                <a:latin typeface="黑体" pitchFamily="2" charset="-122"/>
                <a:ea typeface="黑体" pitchFamily="2" charset="-122"/>
              </a:rPr>
              <a:t> </a:t>
            </a:r>
            <a:r>
              <a:rPr lang="zh-CN" altLang="en-US">
                <a:latin typeface="黑体" pitchFamily="2" charset="-122"/>
                <a:ea typeface="黑体" pitchFamily="2" charset="-122"/>
              </a:rPr>
              <a:t>传送指令</a:t>
            </a:r>
          </a:p>
          <a:p>
            <a:pPr>
              <a:lnSpc>
                <a:spcPct val="100000"/>
              </a:lnSpc>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MOV AX</a:t>
            </a:r>
            <a:r>
              <a:rPr lang="zh-CN" altLang="en-US">
                <a:latin typeface="黑体" pitchFamily="2" charset="-122"/>
                <a:ea typeface="黑体" pitchFamily="2" charset="-122"/>
              </a:rPr>
              <a:t>，</a:t>
            </a:r>
            <a:r>
              <a:rPr lang="en-US" altLang="zh-CN" dirty="0">
                <a:latin typeface="黑体" pitchFamily="2" charset="-122"/>
                <a:ea typeface="黑体" pitchFamily="2" charset="-122"/>
              </a:rPr>
              <a:t>BX</a:t>
            </a:r>
          </a:p>
        </p:txBody>
      </p:sp>
      <p:sp>
        <p:nvSpPr>
          <p:cNvPr id="80899" name="AutoShape 6">
            <a:hlinkClick r:id="rId2" action="ppaction://hlinksldjump"/>
          </p:cNvPr>
          <p:cNvSpPr>
            <a:spLocks noChangeArrowheads="1"/>
          </p:cNvSpPr>
          <p:nvPr/>
        </p:nvSpPr>
        <p:spPr bwMode="auto">
          <a:xfrm>
            <a:off x="7315200" y="533400"/>
            <a:ext cx="1143000" cy="533400"/>
          </a:xfrm>
          <a:prstGeom prst="rightArrow">
            <a:avLst>
              <a:gd name="adj1" fmla="val 50000"/>
              <a:gd name="adj2" fmla="val 53571"/>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pPr>
            <a:r>
              <a:rPr kumimoji="1" lang="zh-CN" altLang="en-US" sz="1800">
                <a:solidFill>
                  <a:schemeClr val="bg1"/>
                </a:solidFill>
                <a:latin typeface="宋体" pitchFamily="2" charset="-122"/>
                <a:ea typeface="宋体" pitchFamily="2" charset="-122"/>
              </a:rPr>
              <a:t>对照图</a:t>
            </a:r>
            <a:endParaRPr kumimoji="1" lang="zh-CN" altLang="en-US" sz="1800" u="sng">
              <a:solidFill>
                <a:srgbClr val="008000"/>
              </a:solidFill>
              <a:latin typeface="宋体" pitchFamily="2" charset="-122"/>
              <a:ea typeface="宋体" pitchFamily="2" charset="-122"/>
            </a:endParaRPr>
          </a:p>
        </p:txBody>
      </p:sp>
      <p:grpSp>
        <p:nvGrpSpPr>
          <p:cNvPr id="80900" name="Group 256"/>
          <p:cNvGrpSpPr>
            <a:grpSpLocks/>
          </p:cNvGrpSpPr>
          <p:nvPr/>
        </p:nvGrpSpPr>
        <p:grpSpPr bwMode="auto">
          <a:xfrm>
            <a:off x="1030288" y="1495425"/>
            <a:ext cx="6430962" cy="3629025"/>
            <a:chOff x="649" y="942"/>
            <a:chExt cx="4051" cy="2286"/>
          </a:xfrm>
        </p:grpSpPr>
        <p:sp>
          <p:nvSpPr>
            <p:cNvPr id="80901" name="Freeform 244"/>
            <p:cNvSpPr>
              <a:spLocks/>
            </p:cNvSpPr>
            <p:nvPr/>
          </p:nvSpPr>
          <p:spPr bwMode="auto">
            <a:xfrm>
              <a:off x="1411" y="1301"/>
              <a:ext cx="878" cy="1663"/>
            </a:xfrm>
            <a:custGeom>
              <a:avLst/>
              <a:gdLst>
                <a:gd name="T0" fmla="*/ 2147483647 w 267"/>
                <a:gd name="T1" fmla="*/ 0 h 418"/>
                <a:gd name="T2" fmla="*/ 0 w 267"/>
                <a:gd name="T3" fmla="*/ 0 h 418"/>
                <a:gd name="T4" fmla="*/ 0 w 267"/>
                <a:gd name="T5" fmla="*/ 2147483647 h 418"/>
                <a:gd name="T6" fmla="*/ 0 60000 65536"/>
                <a:gd name="T7" fmla="*/ 0 60000 65536"/>
                <a:gd name="T8" fmla="*/ 0 60000 65536"/>
                <a:gd name="T9" fmla="*/ 0 w 267"/>
                <a:gd name="T10" fmla="*/ 0 h 418"/>
                <a:gd name="T11" fmla="*/ 267 w 267"/>
                <a:gd name="T12" fmla="*/ 418 h 418"/>
              </a:gdLst>
              <a:ahLst/>
              <a:cxnLst>
                <a:cxn ang="T6">
                  <a:pos x="T0" y="T1"/>
                </a:cxn>
                <a:cxn ang="T7">
                  <a:pos x="T2" y="T3"/>
                </a:cxn>
                <a:cxn ang="T8">
                  <a:pos x="T4" y="T5"/>
                </a:cxn>
              </a:cxnLst>
              <a:rect l="T9" t="T10" r="T11" b="T12"/>
              <a:pathLst>
                <a:path w="267" h="418">
                  <a:moveTo>
                    <a:pt x="267" y="0"/>
                  </a:moveTo>
                  <a:lnTo>
                    <a:pt x="0" y="0"/>
                  </a:lnTo>
                  <a:lnTo>
                    <a:pt x="0" y="418"/>
                  </a:lnTo>
                </a:path>
              </a:pathLst>
            </a:custGeom>
            <a:noFill/>
            <a:ln w="19050"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0902" name="Freeform 223"/>
            <p:cNvSpPr>
              <a:spLocks/>
            </p:cNvSpPr>
            <p:nvPr/>
          </p:nvSpPr>
          <p:spPr bwMode="auto">
            <a:xfrm>
              <a:off x="3125" y="1671"/>
              <a:ext cx="1030" cy="1290"/>
            </a:xfrm>
            <a:custGeom>
              <a:avLst/>
              <a:gdLst>
                <a:gd name="T0" fmla="*/ 0 w 521"/>
                <a:gd name="T1" fmla="*/ 0 h 1152"/>
                <a:gd name="T2" fmla="*/ 7257024 w 521"/>
                <a:gd name="T3" fmla="*/ 0 h 1152"/>
                <a:gd name="T4" fmla="*/ 7257024 w 521"/>
                <a:gd name="T5" fmla="*/ 5617 h 1152"/>
                <a:gd name="T6" fmla="*/ 0 60000 65536"/>
                <a:gd name="T7" fmla="*/ 0 60000 65536"/>
                <a:gd name="T8" fmla="*/ 0 60000 65536"/>
                <a:gd name="T9" fmla="*/ 0 w 521"/>
                <a:gd name="T10" fmla="*/ 0 h 1152"/>
                <a:gd name="T11" fmla="*/ 521 w 521"/>
                <a:gd name="T12" fmla="*/ 1152 h 1152"/>
              </a:gdLst>
              <a:ahLst/>
              <a:cxnLst>
                <a:cxn ang="T6">
                  <a:pos x="T0" y="T1"/>
                </a:cxn>
                <a:cxn ang="T7">
                  <a:pos x="T2" y="T3"/>
                </a:cxn>
                <a:cxn ang="T8">
                  <a:pos x="T4" y="T5"/>
                </a:cxn>
              </a:cxnLst>
              <a:rect l="T9" t="T10" r="T11" b="T12"/>
              <a:pathLst>
                <a:path w="521" h="1152">
                  <a:moveTo>
                    <a:pt x="0" y="0"/>
                  </a:moveTo>
                  <a:lnTo>
                    <a:pt x="521" y="0"/>
                  </a:lnTo>
                  <a:lnTo>
                    <a:pt x="521" y="1152"/>
                  </a:lnTo>
                </a:path>
              </a:pathLst>
            </a:custGeom>
            <a:noFill/>
            <a:ln w="19050"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0903" name="Line 11"/>
            <p:cNvSpPr>
              <a:spLocks noChangeShapeType="1"/>
            </p:cNvSpPr>
            <p:nvPr/>
          </p:nvSpPr>
          <p:spPr bwMode="auto">
            <a:xfrm>
              <a:off x="2684" y="2942"/>
              <a:ext cx="5" cy="1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4" name="Line 21"/>
            <p:cNvSpPr>
              <a:spLocks noChangeShapeType="1"/>
            </p:cNvSpPr>
            <p:nvPr/>
          </p:nvSpPr>
          <p:spPr bwMode="auto">
            <a:xfrm>
              <a:off x="2680" y="1029"/>
              <a:ext cx="7" cy="191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5" name="AutoShape 22"/>
            <p:cNvSpPr>
              <a:spLocks noChangeArrowheads="1"/>
            </p:cNvSpPr>
            <p:nvPr/>
          </p:nvSpPr>
          <p:spPr bwMode="auto">
            <a:xfrm>
              <a:off x="2321" y="942"/>
              <a:ext cx="704" cy="159"/>
            </a:xfrm>
            <a:prstGeom prst="roundRect">
              <a:avLst>
                <a:gd name="adj" fmla="val 43954"/>
              </a:avLst>
            </a:prstGeom>
            <a:solidFill>
              <a:srgbClr val="FFFFFF"/>
            </a:solidFill>
            <a:ln w="19050">
              <a:solidFill>
                <a:srgbClr val="000000"/>
              </a:solidFill>
              <a:round/>
              <a:headEnd/>
              <a:tailEnd/>
            </a:ln>
          </p:spPr>
          <p:txBody>
            <a:bodyPr lIns="0" tIns="0" rIns="0" bIns="0"/>
            <a:lstStyle/>
            <a:p>
              <a:pPr algn="ctr">
                <a:lnSpc>
                  <a:spcPct val="80000"/>
                </a:lnSpc>
                <a:spcBef>
                  <a:spcPct val="0"/>
                </a:spcBef>
              </a:pPr>
              <a:r>
                <a:rPr lang="en-US" altLang="zh-CN" sz="1400" dirty="0"/>
                <a:t>MOV EXEC</a:t>
              </a:r>
            </a:p>
          </p:txBody>
        </p:sp>
        <p:grpSp>
          <p:nvGrpSpPr>
            <p:cNvPr id="80906" name="Group 23"/>
            <p:cNvGrpSpPr>
              <a:grpSpLocks/>
            </p:cNvGrpSpPr>
            <p:nvPr/>
          </p:nvGrpSpPr>
          <p:grpSpPr bwMode="auto">
            <a:xfrm>
              <a:off x="2195" y="1168"/>
              <a:ext cx="969" cy="237"/>
              <a:chOff x="2594" y="4022"/>
              <a:chExt cx="2436" cy="682"/>
            </a:xfrm>
          </p:grpSpPr>
          <p:sp>
            <p:nvSpPr>
              <p:cNvPr id="80945" name="Line 24"/>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46" name="AutoShape 25"/>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80947" name="Text Box 26"/>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IR</a:t>
                </a:r>
                <a:r>
                  <a:rPr lang="en-US" altLang="zh-CN" sz="1000" dirty="0"/>
                  <a:t>7</a:t>
                </a:r>
                <a:r>
                  <a:rPr lang="en-US" altLang="zh-CN" sz="1400" dirty="0"/>
                  <a:t>=0?</a:t>
                </a:r>
              </a:p>
            </p:txBody>
          </p:sp>
        </p:grpSp>
        <p:sp>
          <p:nvSpPr>
            <p:cNvPr id="80907" name="Text Box 43"/>
            <p:cNvSpPr txBox="1">
              <a:spLocks noChangeArrowheads="1"/>
            </p:cNvSpPr>
            <p:nvPr/>
          </p:nvSpPr>
          <p:spPr bwMode="auto">
            <a:xfrm>
              <a:off x="2789" y="1415"/>
              <a:ext cx="79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en-US" altLang="zh-CN" sz="1400" dirty="0">
                  <a:solidFill>
                    <a:srgbClr val="FF0000"/>
                  </a:solidFill>
                  <a:latin typeface="黑体" pitchFamily="2" charset="-122"/>
                  <a:ea typeface="黑体" pitchFamily="2" charset="-122"/>
                </a:rPr>
                <a:t>Ry</a:t>
              </a:r>
              <a:r>
                <a:rPr lang="zh-CN" altLang="en-US" sz="1400" dirty="0">
                  <a:solidFill>
                    <a:srgbClr val="FF0000"/>
                  </a:solidFill>
                  <a:latin typeface="黑体" pitchFamily="2" charset="-122"/>
                  <a:ea typeface="黑体" pitchFamily="2" charset="-122"/>
                </a:rPr>
                <a:t>为源寄存器</a:t>
              </a:r>
              <a:endParaRPr lang="en-US" altLang="zh-CN" sz="1400" dirty="0">
                <a:solidFill>
                  <a:srgbClr val="FF0000"/>
                </a:solidFill>
                <a:latin typeface="黑体" pitchFamily="2" charset="-122"/>
                <a:ea typeface="黑体" pitchFamily="2" charset="-122"/>
              </a:endParaRPr>
            </a:p>
          </p:txBody>
        </p:sp>
        <p:sp>
          <p:nvSpPr>
            <p:cNvPr id="80908" name="Text Box 44"/>
            <p:cNvSpPr txBox="1">
              <a:spLocks noChangeArrowheads="1"/>
            </p:cNvSpPr>
            <p:nvPr/>
          </p:nvSpPr>
          <p:spPr bwMode="auto">
            <a:xfrm>
              <a:off x="3230" y="1925"/>
              <a:ext cx="3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  T0 </a:t>
              </a:r>
            </a:p>
            <a:p>
              <a:pPr algn="ctr" eaLnBrk="1" hangingPunct="1">
                <a:lnSpc>
                  <a:spcPct val="90000"/>
                </a:lnSpc>
                <a:spcBef>
                  <a:spcPct val="0"/>
                </a:spcBef>
              </a:pPr>
              <a:r>
                <a:rPr lang="en-US" altLang="zh-CN" sz="1400" dirty="0"/>
                <a:t>  T1</a:t>
              </a:r>
              <a:r>
                <a:rPr lang="en-US" altLang="zh-CN" sz="1400" baseline="-25000" dirty="0"/>
                <a:t> </a:t>
              </a:r>
              <a:endParaRPr lang="en-US" altLang="zh-CN" sz="1400" dirty="0"/>
            </a:p>
          </p:txBody>
        </p:sp>
        <p:sp>
          <p:nvSpPr>
            <p:cNvPr id="80909" name="Text Box 75"/>
            <p:cNvSpPr txBox="1">
              <a:spLocks noChangeArrowheads="1"/>
            </p:cNvSpPr>
            <p:nvPr/>
          </p:nvSpPr>
          <p:spPr bwMode="auto">
            <a:xfrm>
              <a:off x="1952" y="1932"/>
              <a:ext cx="2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T0</a:t>
              </a:r>
            </a:p>
          </p:txBody>
        </p:sp>
        <p:sp>
          <p:nvSpPr>
            <p:cNvPr id="80910" name="Line 140"/>
            <p:cNvSpPr>
              <a:spLocks noChangeShapeType="1"/>
            </p:cNvSpPr>
            <p:nvPr/>
          </p:nvSpPr>
          <p:spPr bwMode="auto">
            <a:xfrm>
              <a:off x="1392" y="2954"/>
              <a:ext cx="2768"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Text Box 167"/>
            <p:cNvSpPr txBox="1">
              <a:spLocks noChangeArrowheads="1"/>
            </p:cNvSpPr>
            <p:nvPr/>
          </p:nvSpPr>
          <p:spPr bwMode="auto">
            <a:xfrm>
              <a:off x="3477" y="2329"/>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80912" name="Text Box 168"/>
            <p:cNvSpPr txBox="1">
              <a:spLocks noChangeArrowheads="1"/>
            </p:cNvSpPr>
            <p:nvPr/>
          </p:nvSpPr>
          <p:spPr bwMode="auto">
            <a:xfrm>
              <a:off x="3885" y="2537"/>
              <a:ext cx="27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grpSp>
          <p:nvGrpSpPr>
            <p:cNvPr id="80913" name="Group 169"/>
            <p:cNvGrpSpPr>
              <a:grpSpLocks/>
            </p:cNvGrpSpPr>
            <p:nvPr/>
          </p:nvGrpSpPr>
          <p:grpSpPr bwMode="auto">
            <a:xfrm>
              <a:off x="3671" y="2293"/>
              <a:ext cx="969" cy="239"/>
              <a:chOff x="2594" y="4022"/>
              <a:chExt cx="2436" cy="682"/>
            </a:xfrm>
          </p:grpSpPr>
          <p:sp>
            <p:nvSpPr>
              <p:cNvPr id="80942" name="Line 170"/>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43" name="AutoShape 171"/>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80944" name="Text Box 17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Ready=1?</a:t>
                </a:r>
              </a:p>
            </p:txBody>
          </p:sp>
        </p:grpSp>
        <p:grpSp>
          <p:nvGrpSpPr>
            <p:cNvPr id="80914" name="Group 173"/>
            <p:cNvGrpSpPr>
              <a:grpSpLocks/>
            </p:cNvGrpSpPr>
            <p:nvPr/>
          </p:nvGrpSpPr>
          <p:grpSpPr bwMode="auto">
            <a:xfrm>
              <a:off x="3942" y="2645"/>
              <a:ext cx="427" cy="177"/>
              <a:chOff x="4358" y="4270"/>
              <a:chExt cx="2436" cy="434"/>
            </a:xfrm>
          </p:grpSpPr>
          <p:sp>
            <p:nvSpPr>
              <p:cNvPr id="80940" name="Text Box 174"/>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WAIT</a:t>
                </a:r>
              </a:p>
            </p:txBody>
          </p:sp>
          <p:sp>
            <p:nvSpPr>
              <p:cNvPr id="80941" name="Line 175"/>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15" name="Text Box 176"/>
            <p:cNvSpPr txBox="1">
              <a:spLocks noChangeArrowheads="1"/>
            </p:cNvSpPr>
            <p:nvPr/>
          </p:nvSpPr>
          <p:spPr bwMode="auto">
            <a:xfrm>
              <a:off x="3679" y="2700"/>
              <a:ext cx="27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Tw</a:t>
              </a:r>
            </a:p>
          </p:txBody>
        </p:sp>
        <p:sp>
          <p:nvSpPr>
            <p:cNvPr id="80916" name="Text Box 180"/>
            <p:cNvSpPr txBox="1">
              <a:spLocks noChangeArrowheads="1"/>
            </p:cNvSpPr>
            <p:nvPr/>
          </p:nvSpPr>
          <p:spPr bwMode="auto">
            <a:xfrm>
              <a:off x="1166" y="1145"/>
              <a:ext cx="8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solidFill>
                    <a:srgbClr val="FF0000"/>
                  </a:solidFill>
                  <a:latin typeface="黑体" pitchFamily="2" charset="-122"/>
                  <a:ea typeface="黑体" pitchFamily="2" charset="-122"/>
                </a:rPr>
                <a:t>Ry</a:t>
              </a:r>
              <a:r>
                <a:rPr lang="zh-CN" altLang="en-US" sz="1400" dirty="0">
                  <a:solidFill>
                    <a:srgbClr val="FF0000"/>
                  </a:solidFill>
                  <a:latin typeface="黑体" pitchFamily="2" charset="-122"/>
                  <a:ea typeface="黑体" pitchFamily="2" charset="-122"/>
                </a:rPr>
                <a:t>为目的寄存器</a:t>
              </a:r>
              <a:endParaRPr lang="zh-CN" altLang="en-US" sz="1400" dirty="0">
                <a:latin typeface="黑体" pitchFamily="2" charset="-122"/>
                <a:ea typeface="黑体" pitchFamily="2" charset="-122"/>
              </a:endParaRPr>
            </a:p>
          </p:txBody>
        </p:sp>
        <p:sp>
          <p:nvSpPr>
            <p:cNvPr id="80917" name="Text Box 185"/>
            <p:cNvSpPr txBox="1">
              <a:spLocks noChangeArrowheads="1"/>
            </p:cNvSpPr>
            <p:nvPr/>
          </p:nvSpPr>
          <p:spPr bwMode="auto">
            <a:xfrm>
              <a:off x="2062" y="1153"/>
              <a:ext cx="2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sp>
          <p:nvSpPr>
            <p:cNvPr id="80918" name="Text Box 186"/>
            <p:cNvSpPr txBox="1">
              <a:spLocks noChangeArrowheads="1"/>
            </p:cNvSpPr>
            <p:nvPr/>
          </p:nvSpPr>
          <p:spPr bwMode="auto">
            <a:xfrm>
              <a:off x="2424" y="1410"/>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80919" name="Freeform 222"/>
            <p:cNvSpPr>
              <a:spLocks/>
            </p:cNvSpPr>
            <p:nvPr/>
          </p:nvSpPr>
          <p:spPr bwMode="auto">
            <a:xfrm>
              <a:off x="3490" y="2435"/>
              <a:ext cx="194" cy="523"/>
            </a:xfrm>
            <a:custGeom>
              <a:avLst/>
              <a:gdLst>
                <a:gd name="T0" fmla="*/ 3 w 267"/>
                <a:gd name="T1" fmla="*/ 0 h 418"/>
                <a:gd name="T2" fmla="*/ 0 w 267"/>
                <a:gd name="T3" fmla="*/ 0 h 418"/>
                <a:gd name="T4" fmla="*/ 0 w 267"/>
                <a:gd name="T5" fmla="*/ 9620 h 418"/>
                <a:gd name="T6" fmla="*/ 0 60000 65536"/>
                <a:gd name="T7" fmla="*/ 0 60000 65536"/>
                <a:gd name="T8" fmla="*/ 0 60000 65536"/>
                <a:gd name="T9" fmla="*/ 0 w 267"/>
                <a:gd name="T10" fmla="*/ 0 h 418"/>
                <a:gd name="T11" fmla="*/ 267 w 267"/>
                <a:gd name="T12" fmla="*/ 418 h 418"/>
              </a:gdLst>
              <a:ahLst/>
              <a:cxnLst>
                <a:cxn ang="T6">
                  <a:pos x="T0" y="T1"/>
                </a:cxn>
                <a:cxn ang="T7">
                  <a:pos x="T2" y="T3"/>
                </a:cxn>
                <a:cxn ang="T8">
                  <a:pos x="T4" y="T5"/>
                </a:cxn>
              </a:cxnLst>
              <a:rect l="T9" t="T10" r="T11" b="T12"/>
              <a:pathLst>
                <a:path w="267" h="418">
                  <a:moveTo>
                    <a:pt x="267" y="0"/>
                  </a:moveTo>
                  <a:lnTo>
                    <a:pt x="0" y="0"/>
                  </a:lnTo>
                  <a:lnTo>
                    <a:pt x="0" y="418"/>
                  </a:lnTo>
                </a:path>
              </a:pathLst>
            </a:custGeom>
            <a:noFill/>
            <a:ln w="19050"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80920" name="Group 71"/>
            <p:cNvGrpSpPr>
              <a:grpSpLocks/>
            </p:cNvGrpSpPr>
            <p:nvPr/>
          </p:nvGrpSpPr>
          <p:grpSpPr bwMode="auto">
            <a:xfrm>
              <a:off x="2193" y="1865"/>
              <a:ext cx="978" cy="227"/>
              <a:chOff x="4358" y="4270"/>
              <a:chExt cx="2436" cy="434"/>
            </a:xfrm>
          </p:grpSpPr>
          <p:sp>
            <p:nvSpPr>
              <p:cNvPr id="80938" name="Text Box 72"/>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 Ry→IB,Rxin</a:t>
                </a:r>
              </a:p>
              <a:p>
                <a:pPr eaLnBrk="1" hangingPunct="1">
                  <a:lnSpc>
                    <a:spcPct val="90000"/>
                  </a:lnSpc>
                  <a:spcBef>
                    <a:spcPct val="0"/>
                  </a:spcBef>
                </a:pPr>
                <a:endParaRPr lang="en-US" altLang="zh-CN" sz="1400" dirty="0"/>
              </a:p>
            </p:txBody>
          </p:sp>
          <p:sp>
            <p:nvSpPr>
              <p:cNvPr id="80939" name="Line 73"/>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21" name="AutoShape 235"/>
            <p:cNvSpPr>
              <a:spLocks noChangeArrowheads="1"/>
            </p:cNvSpPr>
            <p:nvPr/>
          </p:nvSpPr>
          <p:spPr bwMode="auto">
            <a:xfrm>
              <a:off x="2445" y="3100"/>
              <a:ext cx="476" cy="128"/>
            </a:xfrm>
            <a:prstGeom prst="roundRect">
              <a:avLst>
                <a:gd name="adj" fmla="val 43954"/>
              </a:avLst>
            </a:prstGeom>
            <a:solidFill>
              <a:srgbClr val="FFFFFF"/>
            </a:solidFill>
            <a:ln w="19050">
              <a:solidFill>
                <a:srgbClr val="000000"/>
              </a:solidFill>
              <a:round/>
              <a:headEnd/>
              <a:tailEnd/>
            </a:ln>
          </p:spPr>
          <p:txBody>
            <a:bodyPr lIns="0" tIns="0" rIns="0" bIns="0"/>
            <a:lstStyle/>
            <a:p>
              <a:pPr algn="ctr">
                <a:lnSpc>
                  <a:spcPct val="80000"/>
                </a:lnSpc>
                <a:spcBef>
                  <a:spcPct val="0"/>
                </a:spcBef>
              </a:pPr>
              <a:r>
                <a:rPr lang="en-US" altLang="zh-CN" sz="1400" dirty="0"/>
                <a:t>1→FIC</a:t>
              </a:r>
            </a:p>
          </p:txBody>
        </p:sp>
        <p:grpSp>
          <p:nvGrpSpPr>
            <p:cNvPr id="80922" name="Group 243"/>
            <p:cNvGrpSpPr>
              <a:grpSpLocks/>
            </p:cNvGrpSpPr>
            <p:nvPr/>
          </p:nvGrpSpPr>
          <p:grpSpPr bwMode="auto">
            <a:xfrm>
              <a:off x="3585" y="1870"/>
              <a:ext cx="1115" cy="304"/>
              <a:chOff x="3445" y="1336"/>
              <a:chExt cx="1115" cy="304"/>
            </a:xfrm>
          </p:grpSpPr>
          <p:grpSp>
            <p:nvGrpSpPr>
              <p:cNvPr id="80934" name="Group 216"/>
              <p:cNvGrpSpPr>
                <a:grpSpLocks/>
              </p:cNvGrpSpPr>
              <p:nvPr/>
            </p:nvGrpSpPr>
            <p:grpSpPr bwMode="auto">
              <a:xfrm>
                <a:off x="3445" y="1336"/>
                <a:ext cx="1115" cy="304"/>
                <a:chOff x="2048" y="1976"/>
                <a:chExt cx="3150" cy="682"/>
              </a:xfrm>
            </p:grpSpPr>
            <p:sp>
              <p:nvSpPr>
                <p:cNvPr id="80936" name="Text Box 217"/>
                <p:cNvSpPr txBox="1">
                  <a:spLocks noChangeArrowheads="1"/>
                </p:cNvSpPr>
                <p:nvPr/>
              </p:nvSpPr>
              <p:spPr bwMode="auto">
                <a:xfrm>
                  <a:off x="2048" y="2100"/>
                  <a:ext cx="3150" cy="558"/>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Ry→IB, DRin</a:t>
                  </a:r>
                </a:p>
                <a:p>
                  <a:pPr algn="just" eaLnBrk="1" hangingPunct="1">
                    <a:lnSpc>
                      <a:spcPct val="90000"/>
                    </a:lnSpc>
                    <a:spcBef>
                      <a:spcPct val="0"/>
                    </a:spcBef>
                  </a:pPr>
                  <a:r>
                    <a:rPr lang="en-US" altLang="zh-CN" sz="1400" dirty="0"/>
                    <a:t>AR→AB,DR→DB,MMWR</a:t>
                  </a:r>
                </a:p>
              </p:txBody>
            </p:sp>
            <p:sp>
              <p:nvSpPr>
                <p:cNvPr id="80937" name="Line 218"/>
                <p:cNvSpPr>
                  <a:spLocks noChangeShapeType="1"/>
                </p:cNvSpPr>
                <p:nvPr/>
              </p:nvSpPr>
              <p:spPr bwMode="auto">
                <a:xfrm>
                  <a:off x="3644" y="1976"/>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35" name="Line 237"/>
              <p:cNvSpPr>
                <a:spLocks noChangeShapeType="1"/>
              </p:cNvSpPr>
              <p:nvPr/>
            </p:nvSpPr>
            <p:spPr bwMode="auto">
              <a:xfrm>
                <a:off x="4257" y="1522"/>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0923" name="Group 239"/>
            <p:cNvGrpSpPr>
              <a:grpSpLocks/>
            </p:cNvGrpSpPr>
            <p:nvPr/>
          </p:nvGrpSpPr>
          <p:grpSpPr bwMode="auto">
            <a:xfrm>
              <a:off x="2196" y="1535"/>
              <a:ext cx="969" cy="237"/>
              <a:chOff x="2594" y="4022"/>
              <a:chExt cx="2436" cy="682"/>
            </a:xfrm>
          </p:grpSpPr>
          <p:sp>
            <p:nvSpPr>
              <p:cNvPr id="80931" name="Line 240"/>
              <p:cNvSpPr>
                <a:spLocks noChangeShapeType="1"/>
              </p:cNvSpPr>
              <p:nvPr/>
            </p:nvSpPr>
            <p:spPr bwMode="auto">
              <a:xfrm>
                <a:off x="3812" y="4022"/>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32" name="AutoShape 241"/>
              <p:cNvSpPr>
                <a:spLocks noChangeArrowheads="1"/>
              </p:cNvSpPr>
              <p:nvPr/>
            </p:nvSpPr>
            <p:spPr bwMode="auto">
              <a:xfrm>
                <a:off x="2594" y="4146"/>
                <a:ext cx="2394" cy="558"/>
              </a:xfrm>
              <a:prstGeom prst="flowChartDecision">
                <a:avLst/>
              </a:prstGeom>
              <a:solidFill>
                <a:srgbClr val="FFFFFF"/>
              </a:solidFill>
              <a:ln w="19050">
                <a:solidFill>
                  <a:srgbClr val="000000"/>
                </a:solidFill>
                <a:miter lim="800000"/>
                <a:headEnd/>
                <a:tailEnd/>
              </a:ln>
            </p:spPr>
            <p:txBody>
              <a:bodyPr/>
              <a:lstStyle/>
              <a:p>
                <a:endParaRPr lang="zh-CN" altLang="en-US"/>
              </a:p>
            </p:txBody>
          </p:sp>
          <p:sp>
            <p:nvSpPr>
              <p:cNvPr id="80933" name="Text Box 242"/>
              <p:cNvSpPr txBox="1">
                <a:spLocks noChangeArrowheads="1"/>
              </p:cNvSpPr>
              <p:nvPr/>
            </p:nvSpPr>
            <p:spPr bwMode="auto">
              <a:xfrm>
                <a:off x="2594" y="4270"/>
                <a:ext cx="24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IR</a:t>
                </a:r>
                <a:r>
                  <a:rPr lang="en-US" altLang="zh-CN" sz="1000" dirty="0"/>
                  <a:t>3-2</a:t>
                </a:r>
                <a:r>
                  <a:rPr lang="en-US" altLang="zh-CN" sz="1400" dirty="0"/>
                  <a:t>=00?</a:t>
                </a:r>
              </a:p>
            </p:txBody>
          </p:sp>
        </p:grpSp>
        <p:sp>
          <p:nvSpPr>
            <p:cNvPr id="80924" name="Text Box 245"/>
            <p:cNvSpPr txBox="1">
              <a:spLocks noChangeArrowheads="1"/>
            </p:cNvSpPr>
            <p:nvPr/>
          </p:nvSpPr>
          <p:spPr bwMode="auto">
            <a:xfrm>
              <a:off x="3206" y="1537"/>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N</a:t>
              </a:r>
            </a:p>
          </p:txBody>
        </p:sp>
        <p:sp>
          <p:nvSpPr>
            <p:cNvPr id="80925" name="Text Box 246"/>
            <p:cNvSpPr txBox="1">
              <a:spLocks noChangeArrowheads="1"/>
            </p:cNvSpPr>
            <p:nvPr/>
          </p:nvSpPr>
          <p:spPr bwMode="auto">
            <a:xfrm>
              <a:off x="2678" y="1773"/>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Y</a:t>
              </a:r>
            </a:p>
          </p:txBody>
        </p:sp>
        <p:sp>
          <p:nvSpPr>
            <p:cNvPr id="80926" name="Text Box 247"/>
            <p:cNvSpPr txBox="1">
              <a:spLocks noChangeArrowheads="1"/>
            </p:cNvSpPr>
            <p:nvPr/>
          </p:nvSpPr>
          <p:spPr bwMode="auto">
            <a:xfrm>
              <a:off x="3728" y="1500"/>
              <a:ext cx="79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90000"/>
                </a:lnSpc>
                <a:spcBef>
                  <a:spcPct val="0"/>
                </a:spcBef>
              </a:pPr>
              <a:r>
                <a:rPr lang="zh-CN" altLang="en-US" sz="1400">
                  <a:solidFill>
                    <a:srgbClr val="FF0000"/>
                  </a:solidFill>
                  <a:latin typeface="黑体" pitchFamily="2" charset="-122"/>
                  <a:ea typeface="黑体" pitchFamily="2" charset="-122"/>
                </a:rPr>
                <a:t>内存寻址</a:t>
              </a:r>
              <a:endParaRPr lang="en-US" altLang="zh-CN" sz="1400" dirty="0">
                <a:solidFill>
                  <a:srgbClr val="FF0000"/>
                </a:solidFill>
                <a:latin typeface="黑体" pitchFamily="2" charset="-122"/>
                <a:ea typeface="黑体" pitchFamily="2" charset="-122"/>
              </a:endParaRPr>
            </a:p>
          </p:txBody>
        </p:sp>
        <p:sp>
          <p:nvSpPr>
            <p:cNvPr id="80927" name="Text Box 249"/>
            <p:cNvSpPr txBox="1">
              <a:spLocks noChangeArrowheads="1"/>
            </p:cNvSpPr>
            <p:nvPr/>
          </p:nvSpPr>
          <p:spPr bwMode="auto">
            <a:xfrm>
              <a:off x="649" y="1951"/>
              <a:ext cx="2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90000"/>
                </a:lnSpc>
                <a:spcBef>
                  <a:spcPct val="0"/>
                </a:spcBef>
              </a:pPr>
              <a:r>
                <a:rPr lang="en-US" altLang="zh-CN" sz="1400" dirty="0"/>
                <a:t>T0</a:t>
              </a:r>
            </a:p>
          </p:txBody>
        </p:sp>
        <p:grpSp>
          <p:nvGrpSpPr>
            <p:cNvPr id="80928" name="Group 250"/>
            <p:cNvGrpSpPr>
              <a:grpSpLocks/>
            </p:cNvGrpSpPr>
            <p:nvPr/>
          </p:nvGrpSpPr>
          <p:grpSpPr bwMode="auto">
            <a:xfrm>
              <a:off x="926" y="1876"/>
              <a:ext cx="978" cy="227"/>
              <a:chOff x="4358" y="4270"/>
              <a:chExt cx="2436" cy="434"/>
            </a:xfrm>
          </p:grpSpPr>
          <p:sp>
            <p:nvSpPr>
              <p:cNvPr id="80929" name="Text Box 251"/>
              <p:cNvSpPr txBox="1">
                <a:spLocks noChangeArrowheads="1"/>
              </p:cNvSpPr>
              <p:nvPr/>
            </p:nvSpPr>
            <p:spPr bwMode="auto">
              <a:xfrm>
                <a:off x="4358" y="4394"/>
                <a:ext cx="2436" cy="310"/>
              </a:xfrm>
              <a:prstGeom prst="rect">
                <a:avLst/>
              </a:prstGeom>
              <a:solidFill>
                <a:srgbClr val="FFFFFF"/>
              </a:solidFill>
              <a:ln w="19050" algn="ctr">
                <a:solidFill>
                  <a:srgbClr val="000000"/>
                </a:solidFill>
                <a:miter lim="800000"/>
                <a:headEnd/>
                <a:tailEnd/>
              </a:ln>
            </p:spPr>
            <p:txBody>
              <a:bodyPr lIns="3600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just" eaLnBrk="1" hangingPunct="1">
                  <a:lnSpc>
                    <a:spcPct val="90000"/>
                  </a:lnSpc>
                  <a:spcBef>
                    <a:spcPct val="0"/>
                  </a:spcBef>
                </a:pPr>
                <a:r>
                  <a:rPr lang="en-US" altLang="zh-CN" sz="1400" dirty="0"/>
                  <a:t> DR→IB,Ryin</a:t>
                </a:r>
              </a:p>
              <a:p>
                <a:pPr eaLnBrk="1" hangingPunct="1">
                  <a:lnSpc>
                    <a:spcPct val="90000"/>
                  </a:lnSpc>
                  <a:spcBef>
                    <a:spcPct val="0"/>
                  </a:spcBef>
                </a:pPr>
                <a:endParaRPr lang="en-US" altLang="zh-CN" sz="1400" dirty="0"/>
              </a:p>
            </p:txBody>
          </p:sp>
          <p:sp>
            <p:nvSpPr>
              <p:cNvPr id="80930" name="Line 252"/>
              <p:cNvSpPr>
                <a:spLocks noChangeShapeType="1"/>
              </p:cNvSpPr>
              <p:nvPr/>
            </p:nvSpPr>
            <p:spPr bwMode="auto">
              <a:xfrm>
                <a:off x="5576" y="4270"/>
                <a:ext cx="0" cy="1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ChangeArrowheads="1"/>
          </p:cNvSpPr>
          <p:nvPr/>
        </p:nvSpPr>
        <p:spPr bwMode="auto">
          <a:xfrm>
            <a:off x="666750" y="1333500"/>
            <a:ext cx="8453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0"/>
              </a:spcBef>
              <a:spcAft>
                <a:spcPct val="50000"/>
              </a:spcAft>
            </a:pPr>
            <a:r>
              <a:rPr lang="zh-CN" altLang="en-US">
                <a:latin typeface="黑体" pitchFamily="2" charset="-122"/>
                <a:ea typeface="黑体" pitchFamily="2" charset="-122"/>
              </a:rPr>
              <a:t>设计步骤：</a:t>
            </a:r>
          </a:p>
          <a:p>
            <a:pPr>
              <a:lnSpc>
                <a:spcPct val="100000"/>
              </a:lnSpc>
              <a:spcBef>
                <a:spcPct val="0"/>
              </a:spcBef>
            </a:pPr>
            <a:r>
              <a:rPr lang="zh-CN" altLang="en-US">
                <a:latin typeface="黑体" pitchFamily="2" charset="-122"/>
                <a:ea typeface="黑体" pitchFamily="2" charset="-122"/>
              </a:rPr>
              <a:t>    ① 用微操作流程表示各指令的机器周期的处理流程。</a:t>
            </a:r>
          </a:p>
        </p:txBody>
      </p:sp>
      <p:sp>
        <p:nvSpPr>
          <p:cNvPr id="81923" name="Rectangle 4"/>
          <p:cNvSpPr>
            <a:spLocks noChangeArrowheads="1"/>
          </p:cNvSpPr>
          <p:nvPr/>
        </p:nvSpPr>
        <p:spPr bwMode="auto">
          <a:xfrm>
            <a:off x="541338" y="552450"/>
            <a:ext cx="529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6.4.4 </a:t>
            </a:r>
            <a:r>
              <a:rPr lang="zh-CN" altLang="en-US">
                <a:solidFill>
                  <a:srgbClr val="990000"/>
                </a:solidFill>
                <a:latin typeface="黑体" pitchFamily="2" charset="-122"/>
                <a:ea typeface="黑体" pitchFamily="2" charset="-122"/>
              </a:rPr>
              <a:t>组合逻辑控制器的设计</a:t>
            </a:r>
          </a:p>
        </p:txBody>
      </p:sp>
      <p:sp>
        <p:nvSpPr>
          <p:cNvPr id="70661" name="Rectangle 5"/>
          <p:cNvSpPr>
            <a:spLocks noChangeArrowheads="1"/>
          </p:cNvSpPr>
          <p:nvPr/>
        </p:nvSpPr>
        <p:spPr bwMode="auto">
          <a:xfrm>
            <a:off x="685800" y="3309938"/>
            <a:ext cx="8458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00000"/>
              </a:lnSpc>
              <a:spcBef>
                <a:spcPct val="0"/>
              </a:spcBef>
            </a:pPr>
            <a:r>
              <a:rPr lang="en-US" altLang="zh-CN" dirty="0">
                <a:latin typeface="黑体" pitchFamily="2" charset="-122"/>
                <a:ea typeface="黑体" pitchFamily="2" charset="-122"/>
              </a:rPr>
              <a:t>    ③ </a:t>
            </a:r>
            <a:r>
              <a:rPr lang="zh-CN" altLang="en-US">
                <a:latin typeface="黑体" pitchFamily="2" charset="-122"/>
                <a:ea typeface="黑体" pitchFamily="2" charset="-122"/>
              </a:rPr>
              <a:t>在所有指令流程中，找出每一个微操作出现的条件，写出逻辑表达式。</a:t>
            </a:r>
            <a:r>
              <a:rPr lang="zh-CN" altLang="en-US" sz="1800" b="0">
                <a:solidFill>
                  <a:schemeClr val="tx1"/>
                </a:solidFill>
                <a:latin typeface="黑体" pitchFamily="2" charset="-122"/>
                <a:ea typeface="黑体" pitchFamily="2" charset="-122"/>
              </a:rPr>
              <a:t> </a:t>
            </a:r>
          </a:p>
        </p:txBody>
      </p:sp>
      <p:sp>
        <p:nvSpPr>
          <p:cNvPr id="70662" name="Rectangle 6"/>
          <p:cNvSpPr>
            <a:spLocks noChangeArrowheads="1"/>
          </p:cNvSpPr>
          <p:nvPr/>
        </p:nvSpPr>
        <p:spPr bwMode="auto">
          <a:xfrm>
            <a:off x="838200" y="4229100"/>
            <a:ext cx="489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r>
              <a:rPr lang="en-US" altLang="zh-CN" dirty="0">
                <a:latin typeface="黑体" pitchFamily="2" charset="-122"/>
                <a:ea typeface="黑体" pitchFamily="2" charset="-122"/>
              </a:rPr>
              <a:t>   ④ </a:t>
            </a:r>
            <a:r>
              <a:rPr lang="zh-CN" altLang="en-US">
                <a:latin typeface="黑体" pitchFamily="2" charset="-122"/>
                <a:ea typeface="黑体" pitchFamily="2" charset="-122"/>
              </a:rPr>
              <a:t>按逻辑表达式构造硬件电路</a:t>
            </a:r>
            <a:r>
              <a:rPr lang="zh-CN" altLang="en-US" sz="1800" b="0">
                <a:solidFill>
                  <a:schemeClr val="tx1"/>
                </a:solidFill>
                <a:latin typeface="黑体" pitchFamily="2" charset="-122"/>
                <a:ea typeface="黑体" pitchFamily="2" charset="-122"/>
              </a:rPr>
              <a:t> </a:t>
            </a:r>
          </a:p>
        </p:txBody>
      </p:sp>
      <p:sp>
        <p:nvSpPr>
          <p:cNvPr id="70663" name="Rectangle 7"/>
          <p:cNvSpPr>
            <a:spLocks noChangeArrowheads="1"/>
          </p:cNvSpPr>
          <p:nvPr/>
        </p:nvSpPr>
        <p:spPr bwMode="auto">
          <a:xfrm>
            <a:off x="685800" y="24003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latin typeface="黑体" pitchFamily="2" charset="-122"/>
                <a:ea typeface="黑体" pitchFamily="2" charset="-122"/>
              </a:rPr>
              <a:t>    ② </a:t>
            </a:r>
            <a:r>
              <a:rPr lang="zh-CN" altLang="en-US">
                <a:latin typeface="黑体" pitchFamily="2" charset="-122"/>
                <a:ea typeface="黑体" pitchFamily="2" charset="-122"/>
              </a:rPr>
              <a:t>对指令流程中各微操作分配操作时间（确定机器周期，节拍周期或节拍脉冲）。</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wipe(up)">
                                      <p:cBhvr>
                                        <p:cTn id="7" dur="500"/>
                                        <p:tgtEl>
                                          <p:spTgt spid="706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wipe(up)">
                                      <p:cBhvr>
                                        <p:cTn id="12" dur="500"/>
                                        <p:tgtEl>
                                          <p:spTgt spid="706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wipe(up)">
                                      <p:cBhvr>
                                        <p:cTn id="17"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sp>
        <p:nvSpPr>
          <p:cNvPr id="10243" name="Text Box 38"/>
          <p:cNvSpPr txBox="1">
            <a:spLocks noChangeArrowheads="1"/>
          </p:cNvSpPr>
          <p:nvPr/>
        </p:nvSpPr>
        <p:spPr bwMode="auto">
          <a:xfrm>
            <a:off x="755650" y="3800475"/>
            <a:ext cx="694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zh-CN" altLang="en-US">
                <a:solidFill>
                  <a:srgbClr val="FF0000"/>
                </a:solidFill>
                <a:latin typeface="黑体" pitchFamily="2" charset="-122"/>
                <a:ea typeface="黑体" pitchFamily="2" charset="-122"/>
              </a:rPr>
              <a:t>以取指令过程为例，其具体操作包含以下内容： </a:t>
            </a:r>
          </a:p>
        </p:txBody>
      </p:sp>
      <p:sp>
        <p:nvSpPr>
          <p:cNvPr id="10244" name="Text Box 39"/>
          <p:cNvSpPr txBox="1">
            <a:spLocks noChangeArrowheads="1"/>
          </p:cNvSpPr>
          <p:nvPr/>
        </p:nvSpPr>
        <p:spPr bwMode="auto">
          <a:xfrm>
            <a:off x="755650" y="4329113"/>
            <a:ext cx="76327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    </a:t>
            </a:r>
            <a:r>
              <a:rPr lang="en-US" altLang="zh-CN" dirty="0">
                <a:latin typeface="黑体" pitchFamily="2" charset="-122"/>
                <a:ea typeface="黑体" pitchFamily="2" charset="-122"/>
              </a:rPr>
              <a:t>(2) MM接到地址信息和</a:t>
            </a:r>
            <a:r>
              <a:rPr lang="en-US" altLang="zh-CN" dirty="0">
                <a:latin typeface="宋体" pitchFamily="2" charset="-122"/>
                <a:ea typeface="黑体" pitchFamily="2" charset="-122"/>
              </a:rPr>
              <a:t>“</a:t>
            </a:r>
            <a:r>
              <a:rPr lang="en-US" altLang="zh-CN" dirty="0">
                <a:latin typeface="黑体" pitchFamily="2" charset="-122"/>
                <a:ea typeface="黑体" pitchFamily="2" charset="-122"/>
              </a:rPr>
              <a:t>读内存</a:t>
            </a:r>
            <a:r>
              <a:rPr lang="en-US" altLang="zh-CN" dirty="0">
                <a:latin typeface="宋体" pitchFamily="2" charset="-122"/>
                <a:ea typeface="黑体" pitchFamily="2" charset="-122"/>
              </a:rPr>
              <a:t>”</a:t>
            </a:r>
            <a:r>
              <a:rPr lang="en-US" altLang="zh-CN" dirty="0">
                <a:latin typeface="黑体" pitchFamily="2" charset="-122"/>
                <a:ea typeface="黑体" pitchFamily="2" charset="-122"/>
              </a:rPr>
              <a:t>命令后，按第5章中所学的原理把内存相应单元中的二进制编码（即指令）读到内存的数据缓冲寄存器（MDR）中；同时，PC内容递增，为取下一条指令作准备；</a:t>
            </a:r>
            <a:endParaRPr lang="zh-CN" altLang="en-US">
              <a:latin typeface="黑体" pitchFamily="2" charset="-122"/>
              <a:ea typeface="黑体" pitchFamily="2" charset="-122"/>
            </a:endParaRPr>
          </a:p>
        </p:txBody>
      </p:sp>
      <p:grpSp>
        <p:nvGrpSpPr>
          <p:cNvPr id="10245" name="Group 41"/>
          <p:cNvGrpSpPr>
            <a:grpSpLocks/>
          </p:cNvGrpSpPr>
          <p:nvPr/>
        </p:nvGrpSpPr>
        <p:grpSpPr bwMode="auto">
          <a:xfrm>
            <a:off x="1143000" y="908050"/>
            <a:ext cx="6630988" cy="2570163"/>
            <a:chOff x="720" y="572"/>
            <a:chExt cx="4177" cy="1619"/>
          </a:xfrm>
        </p:grpSpPr>
        <p:grpSp>
          <p:nvGrpSpPr>
            <p:cNvPr id="10247" name="Group 41"/>
            <p:cNvGrpSpPr>
              <a:grpSpLocks/>
            </p:cNvGrpSpPr>
            <p:nvPr/>
          </p:nvGrpSpPr>
          <p:grpSpPr bwMode="auto">
            <a:xfrm>
              <a:off x="720" y="572"/>
              <a:ext cx="4177" cy="1619"/>
              <a:chOff x="720" y="432"/>
              <a:chExt cx="4177" cy="1619"/>
            </a:xfrm>
          </p:grpSpPr>
          <p:sp>
            <p:nvSpPr>
              <p:cNvPr id="10249" name="Line 7"/>
              <p:cNvSpPr>
                <a:spLocks noChangeShapeType="1"/>
              </p:cNvSpPr>
              <p:nvPr/>
            </p:nvSpPr>
            <p:spPr bwMode="auto">
              <a:xfrm>
                <a:off x="720" y="432"/>
                <a:ext cx="41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0" name="Rectangle 8"/>
              <p:cNvSpPr>
                <a:spLocks noChangeArrowheads="1"/>
              </p:cNvSpPr>
              <p:nvPr/>
            </p:nvSpPr>
            <p:spPr bwMode="auto">
              <a:xfrm>
                <a:off x="856" y="656"/>
                <a:ext cx="1364" cy="13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1" name="Rectangle 9"/>
              <p:cNvSpPr>
                <a:spLocks noChangeArrowheads="1"/>
              </p:cNvSpPr>
              <p:nvPr/>
            </p:nvSpPr>
            <p:spPr bwMode="auto">
              <a:xfrm>
                <a:off x="2681" y="666"/>
                <a:ext cx="673" cy="1356"/>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2" name="Rectangle 10"/>
              <p:cNvSpPr>
                <a:spLocks noChangeArrowheads="1"/>
              </p:cNvSpPr>
              <p:nvPr/>
            </p:nvSpPr>
            <p:spPr bwMode="auto">
              <a:xfrm>
                <a:off x="3849" y="676"/>
                <a:ext cx="690" cy="51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3" name="Rectangle 11"/>
              <p:cNvSpPr>
                <a:spLocks noChangeArrowheads="1"/>
              </p:cNvSpPr>
              <p:nvPr/>
            </p:nvSpPr>
            <p:spPr bwMode="auto">
              <a:xfrm>
                <a:off x="3857" y="1407"/>
                <a:ext cx="699" cy="5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4" name="Text Box 12"/>
              <p:cNvSpPr txBox="1">
                <a:spLocks noChangeArrowheads="1"/>
              </p:cNvSpPr>
              <p:nvPr/>
            </p:nvSpPr>
            <p:spPr bwMode="auto">
              <a:xfrm>
                <a:off x="1282" y="1836"/>
                <a:ext cx="45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10255" name="Rectangle 13"/>
              <p:cNvSpPr>
                <a:spLocks noChangeArrowheads="1"/>
              </p:cNvSpPr>
              <p:nvPr/>
            </p:nvSpPr>
            <p:spPr bwMode="auto">
              <a:xfrm>
                <a:off x="1683" y="76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6" name="Rectangle 14"/>
              <p:cNvSpPr>
                <a:spLocks noChangeArrowheads="1"/>
              </p:cNvSpPr>
              <p:nvPr/>
            </p:nvSpPr>
            <p:spPr bwMode="auto">
              <a:xfrm>
                <a:off x="1683" y="92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7" name="Rectangle 15"/>
              <p:cNvSpPr>
                <a:spLocks noChangeArrowheads="1"/>
              </p:cNvSpPr>
              <p:nvPr/>
            </p:nvSpPr>
            <p:spPr bwMode="auto">
              <a:xfrm>
                <a:off x="1683" y="1212"/>
                <a:ext cx="435" cy="127"/>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8" name="Rectangle 16"/>
              <p:cNvSpPr>
                <a:spLocks noChangeArrowheads="1"/>
              </p:cNvSpPr>
              <p:nvPr/>
            </p:nvSpPr>
            <p:spPr bwMode="auto">
              <a:xfrm>
                <a:off x="1683" y="1212"/>
                <a:ext cx="435" cy="644"/>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59" name="Rectangle 17"/>
              <p:cNvSpPr>
                <a:spLocks noChangeArrowheads="1"/>
              </p:cNvSpPr>
              <p:nvPr/>
            </p:nvSpPr>
            <p:spPr bwMode="auto">
              <a:xfrm>
                <a:off x="1683" y="133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60" name="Rectangle 18"/>
              <p:cNvSpPr>
                <a:spLocks noChangeArrowheads="1"/>
              </p:cNvSpPr>
              <p:nvPr/>
            </p:nvSpPr>
            <p:spPr bwMode="auto">
              <a:xfrm>
                <a:off x="1683" y="172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61" name="Text Box 19"/>
              <p:cNvSpPr txBox="1">
                <a:spLocks noChangeArrowheads="1"/>
              </p:cNvSpPr>
              <p:nvPr/>
            </p:nvSpPr>
            <p:spPr bwMode="auto">
              <a:xfrm>
                <a:off x="1343" y="754"/>
                <a:ext cx="3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IR</a:t>
                </a:r>
              </a:p>
            </p:txBody>
          </p:sp>
          <p:sp>
            <p:nvSpPr>
              <p:cNvPr id="10262" name="Text Box 20"/>
              <p:cNvSpPr txBox="1">
                <a:spLocks noChangeArrowheads="1"/>
              </p:cNvSpPr>
              <p:nvPr/>
            </p:nvSpPr>
            <p:spPr bwMode="auto">
              <a:xfrm>
                <a:off x="1359" y="90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PC</a:t>
                </a:r>
                <a:endParaRPr kumimoji="1" lang="en-US" altLang="zh-CN" sz="2000" b="0" dirty="0">
                  <a:latin typeface="黑体" pitchFamily="2" charset="-122"/>
                  <a:ea typeface="黑体" pitchFamily="2" charset="-122"/>
                </a:endParaRPr>
              </a:p>
            </p:txBody>
          </p:sp>
          <p:sp>
            <p:nvSpPr>
              <p:cNvPr id="10263" name="Text Box 21"/>
              <p:cNvSpPr txBox="1">
                <a:spLocks noChangeArrowheads="1"/>
              </p:cNvSpPr>
              <p:nvPr/>
            </p:nvSpPr>
            <p:spPr bwMode="auto">
              <a:xfrm>
                <a:off x="1359" y="1183"/>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R0</a:t>
                </a:r>
                <a:endParaRPr kumimoji="1" lang="en-US" altLang="zh-CN" sz="2000" b="0" dirty="0">
                  <a:latin typeface="黑体" pitchFamily="2" charset="-122"/>
                  <a:ea typeface="黑体" pitchFamily="2" charset="-122"/>
                </a:endParaRPr>
              </a:p>
            </p:txBody>
          </p:sp>
          <p:sp>
            <p:nvSpPr>
              <p:cNvPr id="10264" name="Text Box 22"/>
              <p:cNvSpPr txBox="1">
                <a:spLocks noChangeArrowheads="1"/>
              </p:cNvSpPr>
              <p:nvPr/>
            </p:nvSpPr>
            <p:spPr bwMode="auto">
              <a:xfrm>
                <a:off x="1359" y="131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R1</a:t>
                </a:r>
                <a:endParaRPr kumimoji="1" lang="en-US" altLang="zh-CN" sz="2000" b="0" dirty="0">
                  <a:latin typeface="黑体" pitchFamily="2" charset="-122"/>
                  <a:ea typeface="黑体" pitchFamily="2" charset="-122"/>
                </a:endParaRPr>
              </a:p>
            </p:txBody>
          </p:sp>
          <p:sp>
            <p:nvSpPr>
              <p:cNvPr id="10265" name="Text Box 23"/>
              <p:cNvSpPr txBox="1">
                <a:spLocks noChangeArrowheads="1"/>
              </p:cNvSpPr>
              <p:nvPr/>
            </p:nvSpPr>
            <p:spPr bwMode="auto">
              <a:xfrm>
                <a:off x="1683" y="1515"/>
                <a:ext cx="4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0266" name="Rectangle 24"/>
              <p:cNvSpPr>
                <a:spLocks noChangeArrowheads="1"/>
              </p:cNvSpPr>
              <p:nvPr/>
            </p:nvSpPr>
            <p:spPr bwMode="auto">
              <a:xfrm>
                <a:off x="2681" y="812"/>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67" name="Rectangle 25"/>
              <p:cNvSpPr>
                <a:spLocks noChangeArrowheads="1"/>
              </p:cNvSpPr>
              <p:nvPr/>
            </p:nvSpPr>
            <p:spPr bwMode="auto">
              <a:xfrm>
                <a:off x="2681" y="1076"/>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68" name="Text Box 26"/>
              <p:cNvSpPr txBox="1">
                <a:spLocks noChangeArrowheads="1"/>
              </p:cNvSpPr>
              <p:nvPr/>
            </p:nvSpPr>
            <p:spPr bwMode="auto">
              <a:xfrm>
                <a:off x="2774" y="1201"/>
                <a:ext cx="50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0269" name="Rectangle 27"/>
              <p:cNvSpPr>
                <a:spLocks noChangeArrowheads="1"/>
              </p:cNvSpPr>
              <p:nvPr/>
            </p:nvSpPr>
            <p:spPr bwMode="auto">
              <a:xfrm>
                <a:off x="2681" y="1417"/>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70" name="Text Box 28"/>
              <p:cNvSpPr txBox="1">
                <a:spLocks noChangeArrowheads="1"/>
              </p:cNvSpPr>
              <p:nvPr/>
            </p:nvSpPr>
            <p:spPr bwMode="auto">
              <a:xfrm>
                <a:off x="2774" y="1642"/>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0271" name="Text Box 29"/>
              <p:cNvSpPr txBox="1">
                <a:spLocks noChangeArrowheads="1"/>
              </p:cNvSpPr>
              <p:nvPr/>
            </p:nvSpPr>
            <p:spPr bwMode="auto">
              <a:xfrm>
                <a:off x="2715" y="1807"/>
                <a:ext cx="6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MM</a:t>
                </a:r>
              </a:p>
            </p:txBody>
          </p:sp>
          <p:sp>
            <p:nvSpPr>
              <p:cNvPr id="10272" name="Text Box 30"/>
              <p:cNvSpPr txBox="1">
                <a:spLocks noChangeArrowheads="1"/>
              </p:cNvSpPr>
              <p:nvPr/>
            </p:nvSpPr>
            <p:spPr bwMode="auto">
              <a:xfrm>
                <a:off x="3917" y="1768"/>
                <a:ext cx="62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设备</a:t>
                </a:r>
              </a:p>
            </p:txBody>
          </p:sp>
          <p:sp>
            <p:nvSpPr>
              <p:cNvPr id="10273" name="Rectangle 31"/>
              <p:cNvSpPr>
                <a:spLocks noChangeArrowheads="1"/>
              </p:cNvSpPr>
              <p:nvPr/>
            </p:nvSpPr>
            <p:spPr bwMode="auto">
              <a:xfrm>
                <a:off x="4002" y="73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0274" name="Text Box 32"/>
              <p:cNvSpPr txBox="1">
                <a:spLocks noChangeArrowheads="1"/>
              </p:cNvSpPr>
              <p:nvPr/>
            </p:nvSpPr>
            <p:spPr bwMode="auto">
              <a:xfrm>
                <a:off x="3891" y="988"/>
                <a:ext cx="6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接口</a:t>
                </a:r>
              </a:p>
            </p:txBody>
          </p:sp>
          <p:sp>
            <p:nvSpPr>
              <p:cNvPr id="10275" name="Line 33"/>
              <p:cNvSpPr>
                <a:spLocks noChangeShapeType="1"/>
              </p:cNvSpPr>
              <p:nvPr/>
            </p:nvSpPr>
            <p:spPr bwMode="auto">
              <a:xfrm>
                <a:off x="1573" y="43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6" name="Line 34"/>
              <p:cNvSpPr>
                <a:spLocks noChangeShapeType="1"/>
              </p:cNvSpPr>
              <p:nvPr/>
            </p:nvSpPr>
            <p:spPr bwMode="auto">
              <a:xfrm>
                <a:off x="3013" y="451"/>
                <a:ext cx="0" cy="225"/>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7" name="Line 35"/>
              <p:cNvSpPr>
                <a:spLocks noChangeShapeType="1"/>
              </p:cNvSpPr>
              <p:nvPr/>
            </p:nvSpPr>
            <p:spPr bwMode="auto">
              <a:xfrm>
                <a:off x="4198" y="44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8" name="Line 36"/>
              <p:cNvSpPr>
                <a:spLocks noChangeShapeType="1"/>
              </p:cNvSpPr>
              <p:nvPr/>
            </p:nvSpPr>
            <p:spPr bwMode="auto">
              <a:xfrm>
                <a:off x="4215" y="1193"/>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9" name="Freeform 37"/>
              <p:cNvSpPr>
                <a:spLocks/>
              </p:cNvSpPr>
              <p:nvPr/>
            </p:nvSpPr>
            <p:spPr bwMode="auto">
              <a:xfrm>
                <a:off x="946" y="920"/>
                <a:ext cx="423" cy="214"/>
              </a:xfrm>
              <a:custGeom>
                <a:avLst/>
                <a:gdLst>
                  <a:gd name="T0" fmla="*/ 0 w 990"/>
                  <a:gd name="T1" fmla="*/ 1 h 352"/>
                  <a:gd name="T2" fmla="*/ 0 w 990"/>
                  <a:gd name="T3" fmla="*/ 0 h 352"/>
                  <a:gd name="T4" fmla="*/ 0 w 990"/>
                  <a:gd name="T5" fmla="*/ 0 h 352"/>
                  <a:gd name="T6" fmla="*/ 0 w 990"/>
                  <a:gd name="T7" fmla="*/ 1 h 352"/>
                  <a:gd name="T8" fmla="*/ 0 w 990"/>
                  <a:gd name="T9" fmla="*/ 1 h 352"/>
                  <a:gd name="T10" fmla="*/ 0 w 990"/>
                  <a:gd name="T11" fmla="*/ 1 h 352"/>
                  <a:gd name="T12" fmla="*/ 0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10280" name="Text Box 38"/>
              <p:cNvSpPr txBox="1">
                <a:spLocks noChangeArrowheads="1"/>
              </p:cNvSpPr>
              <p:nvPr/>
            </p:nvSpPr>
            <p:spPr bwMode="auto">
              <a:xfrm>
                <a:off x="978" y="955"/>
                <a:ext cx="3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sp>
            <p:nvSpPr>
              <p:cNvPr id="10281" name="Arc 39"/>
              <p:cNvSpPr>
                <a:spLocks/>
              </p:cNvSpPr>
              <p:nvPr/>
            </p:nvSpPr>
            <p:spPr bwMode="auto">
              <a:xfrm>
                <a:off x="2086" y="891"/>
                <a:ext cx="651" cy="145"/>
              </a:xfrm>
              <a:custGeom>
                <a:avLst/>
                <a:gdLst>
                  <a:gd name="T0" fmla="*/ 0 w 20919"/>
                  <a:gd name="T1" fmla="*/ 0 h 21507"/>
                  <a:gd name="T2" fmla="*/ 0 w 20919"/>
                  <a:gd name="T3" fmla="*/ 0 h 21507"/>
                  <a:gd name="T4" fmla="*/ 0 w 20919"/>
                  <a:gd name="T5" fmla="*/ 0 h 21507"/>
                  <a:gd name="T6" fmla="*/ 0 60000 65536"/>
                  <a:gd name="T7" fmla="*/ 0 60000 65536"/>
                  <a:gd name="T8" fmla="*/ 0 60000 65536"/>
                  <a:gd name="T9" fmla="*/ 0 w 20919"/>
                  <a:gd name="T10" fmla="*/ 0 h 21507"/>
                  <a:gd name="T11" fmla="*/ 20919 w 20919"/>
                  <a:gd name="T12" fmla="*/ 21507 h 21507"/>
                </a:gdLst>
                <a:ahLst/>
                <a:cxnLst>
                  <a:cxn ang="T6">
                    <a:pos x="T0" y="T1"/>
                  </a:cxn>
                  <a:cxn ang="T7">
                    <a:pos x="T2" y="T3"/>
                  </a:cxn>
                  <a:cxn ang="T8">
                    <a:pos x="T4" y="T5"/>
                  </a:cxn>
                </a:cxnLst>
                <a:rect l="T9" t="T10" r="T11" b="T12"/>
                <a:pathLst>
                  <a:path w="20919" h="21507" fill="none" extrusionOk="0">
                    <a:moveTo>
                      <a:pt x="0" y="16124"/>
                    </a:moveTo>
                    <a:cubicBezTo>
                      <a:pt x="2271" y="7296"/>
                      <a:pt x="9840" y="845"/>
                      <a:pt x="18916" y="0"/>
                    </a:cubicBezTo>
                  </a:path>
                  <a:path w="20919" h="21507" stroke="0" extrusionOk="0">
                    <a:moveTo>
                      <a:pt x="0" y="16124"/>
                    </a:moveTo>
                    <a:cubicBezTo>
                      <a:pt x="2271" y="7296"/>
                      <a:pt x="9840" y="845"/>
                      <a:pt x="18916" y="0"/>
                    </a:cubicBezTo>
                    <a:lnTo>
                      <a:pt x="20919" y="21507"/>
                    </a:lnTo>
                    <a:lnTo>
                      <a:pt x="0" y="16124"/>
                    </a:lnTo>
                    <a:close/>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48" name="Rectangle 153"/>
            <p:cNvSpPr>
              <a:spLocks noChangeArrowheads="1"/>
            </p:cNvSpPr>
            <p:nvPr/>
          </p:nvSpPr>
          <p:spPr bwMode="auto">
            <a:xfrm>
              <a:off x="2668" y="954"/>
              <a:ext cx="688" cy="140"/>
            </a:xfrm>
            <a:prstGeom prst="rect">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grpSp>
      <p:sp>
        <p:nvSpPr>
          <p:cNvPr id="10246" name="Text Box 42"/>
          <p:cNvSpPr txBox="1">
            <a:spLocks noChangeArrowheads="1"/>
          </p:cNvSpPr>
          <p:nvPr/>
        </p:nvSpPr>
        <p:spPr bwMode="auto">
          <a:xfrm>
            <a:off x="0" y="296863"/>
            <a:ext cx="3816350" cy="396875"/>
          </a:xfrm>
          <a:prstGeom prst="rect">
            <a:avLst/>
          </a:prstGeom>
          <a:solidFill>
            <a:srgbClr val="C8C8C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zh-CN" altLang="en-US" sz="2000">
                <a:solidFill>
                  <a:srgbClr val="FF0000"/>
                </a:solidFill>
                <a:latin typeface="黑体" pitchFamily="2" charset="-122"/>
                <a:ea typeface="黑体" pitchFamily="2" charset="-122"/>
              </a:rPr>
              <a:t> 回顾：计算机执行程序的过程 </a:t>
            </a:r>
          </a:p>
        </p:txBody>
      </p:sp>
    </p:spTree>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ChangeArrowheads="1"/>
          </p:cNvSpPr>
          <p:nvPr/>
        </p:nvSpPr>
        <p:spPr bwMode="auto">
          <a:xfrm>
            <a:off x="792163" y="1117600"/>
            <a:ext cx="8351837"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spcBef>
                <a:spcPct val="0"/>
              </a:spcBef>
            </a:pPr>
            <a:r>
              <a:rPr lang="zh-CN" altLang="en-US" sz="2200" dirty="0">
                <a:latin typeface="黑体" pitchFamily="2" charset="-122"/>
                <a:ea typeface="黑体" pitchFamily="2" charset="-122"/>
              </a:rPr>
              <a:t>例如：</a:t>
            </a:r>
          </a:p>
          <a:p>
            <a:pPr>
              <a:lnSpc>
                <a:spcPct val="50000"/>
              </a:lnSpc>
              <a:spcBef>
                <a:spcPct val="0"/>
              </a:spcBef>
            </a:pPr>
            <a:endParaRPr lang="zh-CN" altLang="en-US" sz="2200" dirty="0">
              <a:latin typeface="黑体" pitchFamily="2" charset="-122"/>
              <a:ea typeface="黑体" pitchFamily="2" charset="-122"/>
            </a:endParaRPr>
          </a:p>
          <a:p>
            <a:pPr>
              <a:lnSpc>
                <a:spcPct val="110000"/>
              </a:lnSpc>
              <a:spcBef>
                <a:spcPct val="0"/>
              </a:spcBef>
            </a:pPr>
            <a:r>
              <a:rPr lang="zh-CN" altLang="en-US" sz="2200" dirty="0">
                <a:latin typeface="黑体" pitchFamily="2" charset="-122"/>
                <a:ea typeface="黑体" pitchFamily="2" charset="-122"/>
              </a:rPr>
              <a:t> </a:t>
            </a:r>
            <a:r>
              <a:rPr lang="zh-CN" altLang="en-US" sz="2200" dirty="0">
                <a:latin typeface="宋体" pitchFamily="2" charset="-122"/>
                <a:ea typeface="黑体" pitchFamily="2" charset="-122"/>
              </a:rPr>
              <a:t>“</a:t>
            </a:r>
            <a:r>
              <a:rPr lang="en-US" altLang="zh-CN" sz="2200" dirty="0">
                <a:solidFill>
                  <a:srgbClr val="FF0000"/>
                </a:solidFill>
                <a:latin typeface="黑体" pitchFamily="2" charset="-122"/>
                <a:ea typeface="黑体" pitchFamily="2" charset="-122"/>
              </a:rPr>
              <a:t>PC→IB</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 FIC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T</a:t>
            </a:r>
            <a:r>
              <a:rPr lang="en-US" altLang="zh-CN" sz="1800" dirty="0">
                <a:latin typeface="黑体" pitchFamily="2" charset="-122"/>
                <a:ea typeface="黑体" pitchFamily="2" charset="-122"/>
              </a:rPr>
              <a:t>0</a:t>
            </a:r>
            <a:r>
              <a:rPr lang="en-US" altLang="zh-CN" sz="2200" dirty="0">
                <a:latin typeface="黑体" pitchFamily="2" charset="-122"/>
                <a:ea typeface="黑体" pitchFamily="2" charset="-122"/>
              </a:rPr>
              <a:t>                       </a:t>
            </a:r>
            <a:r>
              <a:rPr lang="zh-CN" altLang="en-US" sz="2200" dirty="0">
                <a:solidFill>
                  <a:srgbClr val="339933"/>
                </a:solidFill>
                <a:latin typeface="黑体" pitchFamily="2" charset="-122"/>
                <a:ea typeface="黑体" pitchFamily="2" charset="-122"/>
              </a:rPr>
              <a:t>（取指周期）</a:t>
            </a:r>
          </a:p>
          <a:p>
            <a:pPr>
              <a:lnSpc>
                <a:spcPct val="110000"/>
              </a:lnSpc>
              <a:spcBef>
                <a:spcPct val="0"/>
              </a:spcBef>
            </a:pPr>
            <a:r>
              <a:rPr lang="zh-CN" altLang="en-US" sz="2200" dirty="0">
                <a:latin typeface="黑体" pitchFamily="2" charset="-122"/>
                <a:ea typeface="黑体" pitchFamily="2" charset="-122"/>
              </a:rPr>
              <a:t>           </a:t>
            </a:r>
            <a:r>
              <a:rPr lang="en-US" altLang="zh-CN" sz="2200" dirty="0">
                <a:latin typeface="黑体" pitchFamily="2" charset="-122"/>
                <a:ea typeface="黑体" pitchFamily="2" charset="-122"/>
              </a:rPr>
              <a:t>+ FDC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3</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T</a:t>
            </a:r>
            <a:r>
              <a:rPr lang="en-US" altLang="zh-CN" sz="1800" dirty="0">
                <a:latin typeface="黑体" pitchFamily="2" charset="-122"/>
                <a:ea typeface="黑体" pitchFamily="2" charset="-122"/>
              </a:rPr>
              <a:t>0</a:t>
            </a:r>
            <a:endParaRPr lang="en-US" altLang="zh-CN" sz="2200" dirty="0">
              <a:latin typeface="黑体" pitchFamily="2" charset="-122"/>
              <a:ea typeface="黑体" pitchFamily="2" charset="-122"/>
            </a:endParaRPr>
          </a:p>
          <a:p>
            <a:pPr>
              <a:lnSpc>
                <a:spcPct val="110000"/>
              </a:lnSpc>
              <a:spcBef>
                <a:spcPct val="0"/>
              </a:spcBef>
            </a:pPr>
            <a:r>
              <a:rPr lang="en-US" altLang="zh-CN" sz="2200" dirty="0">
                <a:latin typeface="黑体" pitchFamily="2" charset="-122"/>
                <a:ea typeface="黑体" pitchFamily="2" charset="-122"/>
              </a:rPr>
              <a:t>           + FDC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3</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2</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1</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0</a:t>
            </a:r>
            <a:r>
              <a:rPr lang="en-US" altLang="zh-CN" sz="2200" dirty="0">
                <a:latin typeface="黑体" pitchFamily="2" charset="-122"/>
                <a:ea typeface="黑体" pitchFamily="2" charset="-122"/>
              </a:rPr>
              <a:t>)</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T</a:t>
            </a:r>
            <a:r>
              <a:rPr lang="en-US" altLang="zh-CN" sz="1800" dirty="0">
                <a:latin typeface="黑体" pitchFamily="2" charset="-122"/>
                <a:ea typeface="黑体" pitchFamily="2" charset="-122"/>
              </a:rPr>
              <a:t>3</a:t>
            </a:r>
            <a:r>
              <a:rPr lang="zh-CN" altLang="en-US" sz="2200" dirty="0">
                <a:solidFill>
                  <a:srgbClr val="339933"/>
                </a:solidFill>
                <a:latin typeface="黑体" pitchFamily="2" charset="-122"/>
                <a:ea typeface="黑体" pitchFamily="2" charset="-122"/>
              </a:rPr>
              <a:t>（取数周期）</a:t>
            </a:r>
          </a:p>
          <a:p>
            <a:pPr>
              <a:lnSpc>
                <a:spcPct val="110000"/>
              </a:lnSpc>
              <a:spcBef>
                <a:spcPct val="0"/>
              </a:spcBef>
            </a:pPr>
            <a:r>
              <a:rPr lang="zh-CN" altLang="en-US" sz="2200" dirty="0">
                <a:latin typeface="黑体" pitchFamily="2" charset="-122"/>
                <a:ea typeface="黑体" pitchFamily="2" charset="-122"/>
              </a:rPr>
              <a:t>           </a:t>
            </a:r>
            <a:r>
              <a:rPr lang="en-US" altLang="zh-CN" sz="2200" dirty="0">
                <a:latin typeface="黑体" pitchFamily="2" charset="-122"/>
                <a:ea typeface="黑体" pitchFamily="2" charset="-122"/>
              </a:rPr>
              <a:t>+ EXEC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15</a:t>
            </a:r>
            <a:r>
              <a:rPr lang="zh-CN" altLang="en-US" sz="1800" dirty="0">
                <a:latin typeface="黑体" pitchFamily="2" charset="-122"/>
                <a:ea typeface="黑体" pitchFamily="2" charset="-122"/>
              </a:rPr>
              <a:t>～</a:t>
            </a:r>
            <a:r>
              <a:rPr lang="en-US" altLang="zh-CN" sz="1800" dirty="0">
                <a:latin typeface="黑体" pitchFamily="2" charset="-122"/>
                <a:ea typeface="黑体" pitchFamily="2" charset="-122"/>
              </a:rPr>
              <a:t>9 </a:t>
            </a:r>
            <a:r>
              <a:rPr lang="en-US" altLang="zh-CN" sz="2200" dirty="0">
                <a:latin typeface="黑体" pitchFamily="2" charset="-122"/>
                <a:ea typeface="黑体" pitchFamily="2" charset="-122"/>
              </a:rPr>
              <a:t>=0000000)</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3</a:t>
            </a:r>
            <a:r>
              <a:rPr lang="zh-CN" altLang="en-US" sz="1800" dirty="0">
                <a:latin typeface="黑体" pitchFamily="2" charset="-122"/>
                <a:ea typeface="黑体" pitchFamily="2" charset="-122"/>
              </a:rPr>
              <a:t>～</a:t>
            </a:r>
            <a:r>
              <a:rPr lang="en-US" altLang="zh-CN" sz="1800" dirty="0">
                <a:latin typeface="黑体" pitchFamily="2" charset="-122"/>
                <a:ea typeface="黑体" pitchFamily="2" charset="-122"/>
              </a:rPr>
              <a:t>0 </a:t>
            </a:r>
            <a:r>
              <a:rPr lang="en-US" altLang="zh-CN" sz="2200" dirty="0">
                <a:latin typeface="黑体" pitchFamily="2" charset="-122"/>
                <a:ea typeface="黑体" pitchFamily="2" charset="-122"/>
              </a:rPr>
              <a:t>=1101)</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T</a:t>
            </a:r>
            <a:r>
              <a:rPr lang="en-US" altLang="zh-CN" sz="1800" dirty="0">
                <a:latin typeface="黑体" pitchFamily="2" charset="-122"/>
                <a:ea typeface="黑体" pitchFamily="2" charset="-122"/>
              </a:rPr>
              <a:t>0</a:t>
            </a:r>
            <a:endParaRPr lang="en-US" altLang="zh-CN" sz="2200" dirty="0">
              <a:latin typeface="黑体" pitchFamily="2" charset="-122"/>
              <a:ea typeface="黑体" pitchFamily="2" charset="-122"/>
            </a:endParaRPr>
          </a:p>
          <a:p>
            <a:pPr>
              <a:lnSpc>
                <a:spcPct val="110000"/>
              </a:lnSpc>
              <a:spcBef>
                <a:spcPct val="0"/>
              </a:spcBef>
            </a:pPr>
            <a:r>
              <a:rPr lang="en-US" altLang="zh-CN" sz="2200" dirty="0">
                <a:latin typeface="黑体" pitchFamily="2" charset="-122"/>
                <a:ea typeface="黑体" pitchFamily="2" charset="-122"/>
              </a:rPr>
              <a:t>                                       </a:t>
            </a:r>
            <a:r>
              <a:rPr lang="zh-CN" altLang="en-US" sz="2200" dirty="0">
                <a:solidFill>
                  <a:srgbClr val="339933"/>
                </a:solidFill>
                <a:latin typeface="黑体" pitchFamily="2" charset="-122"/>
                <a:ea typeface="黑体" pitchFamily="2" charset="-122"/>
              </a:rPr>
              <a:t>（执行转移指令）</a:t>
            </a:r>
          </a:p>
          <a:p>
            <a:pPr>
              <a:lnSpc>
                <a:spcPct val="110000"/>
              </a:lnSpc>
              <a:spcBef>
                <a:spcPct val="0"/>
              </a:spcBef>
            </a:pPr>
            <a:r>
              <a:rPr lang="zh-CN" altLang="en-US" sz="2200" dirty="0">
                <a:latin typeface="黑体" pitchFamily="2" charset="-122"/>
                <a:ea typeface="黑体" pitchFamily="2" charset="-122"/>
              </a:rPr>
              <a:t>           </a:t>
            </a:r>
            <a:r>
              <a:rPr lang="en-US" altLang="zh-CN" sz="2200" dirty="0">
                <a:latin typeface="黑体" pitchFamily="2" charset="-122"/>
                <a:ea typeface="黑体" pitchFamily="2" charset="-122"/>
              </a:rPr>
              <a:t>+ EXEC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 ...</a:t>
            </a:r>
          </a:p>
          <a:p>
            <a:pPr>
              <a:lnSpc>
                <a:spcPct val="110000"/>
              </a:lnSpc>
              <a:spcBef>
                <a:spcPct val="0"/>
              </a:spcBef>
            </a:pPr>
            <a:r>
              <a:rPr lang="en-US" altLang="zh-CN" sz="2200" dirty="0">
                <a:latin typeface="黑体" pitchFamily="2" charset="-122"/>
                <a:ea typeface="黑体" pitchFamily="2" charset="-122"/>
              </a:rPr>
              <a:t>           + ......</a:t>
            </a:r>
          </a:p>
          <a:p>
            <a:pPr>
              <a:lnSpc>
                <a:spcPct val="110000"/>
              </a:lnSpc>
              <a:spcBef>
                <a:spcPct val="0"/>
              </a:spcBef>
            </a:pPr>
            <a:r>
              <a:rPr lang="en-US" altLang="zh-CN" sz="2200" dirty="0">
                <a:latin typeface="黑体" pitchFamily="2" charset="-122"/>
                <a:ea typeface="黑体" pitchFamily="2" charset="-122"/>
              </a:rPr>
              <a:t> </a:t>
            </a:r>
            <a:r>
              <a:rPr lang="en-US" altLang="zh-CN" sz="2200" dirty="0">
                <a:latin typeface="宋体" pitchFamily="2" charset="-122"/>
                <a:ea typeface="黑体" pitchFamily="2" charset="-122"/>
              </a:rPr>
              <a:t>“</a:t>
            </a:r>
            <a:r>
              <a:rPr lang="en-US" altLang="zh-CN" sz="2200" dirty="0">
                <a:solidFill>
                  <a:srgbClr val="FF0000"/>
                </a:solidFill>
                <a:latin typeface="黑体" pitchFamily="2" charset="-122"/>
                <a:ea typeface="黑体" pitchFamily="2" charset="-122"/>
              </a:rPr>
              <a:t>ARin</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   FIC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P</a:t>
            </a:r>
            <a:r>
              <a:rPr lang="en-US" altLang="zh-CN" sz="1800" dirty="0">
                <a:latin typeface="黑体" pitchFamily="2" charset="-122"/>
                <a:ea typeface="黑体" pitchFamily="2" charset="-122"/>
              </a:rPr>
              <a:t>0</a:t>
            </a:r>
            <a:r>
              <a:rPr lang="en-US" altLang="zh-CN" sz="2200" dirty="0">
                <a:latin typeface="黑体" pitchFamily="2" charset="-122"/>
                <a:ea typeface="黑体" pitchFamily="2" charset="-122"/>
              </a:rPr>
              <a:t>              </a:t>
            </a:r>
            <a:r>
              <a:rPr lang="zh-CN" altLang="en-US" sz="2200" dirty="0">
                <a:solidFill>
                  <a:srgbClr val="339933"/>
                </a:solidFill>
                <a:latin typeface="黑体" pitchFamily="2" charset="-122"/>
                <a:ea typeface="黑体" pitchFamily="2" charset="-122"/>
              </a:rPr>
              <a:t>（取指周期）</a:t>
            </a:r>
          </a:p>
          <a:p>
            <a:pPr>
              <a:lnSpc>
                <a:spcPct val="110000"/>
              </a:lnSpc>
              <a:spcBef>
                <a:spcPct val="0"/>
              </a:spcBef>
            </a:pPr>
            <a:r>
              <a:rPr lang="zh-CN" altLang="en-US" sz="2200" dirty="0">
                <a:latin typeface="黑体" pitchFamily="2" charset="-122"/>
                <a:ea typeface="黑体" pitchFamily="2" charset="-122"/>
              </a:rPr>
              <a:t>           </a:t>
            </a:r>
            <a:r>
              <a:rPr lang="en-US" altLang="zh-CN" sz="2200" dirty="0">
                <a:latin typeface="黑体" pitchFamily="2" charset="-122"/>
                <a:ea typeface="黑体" pitchFamily="2" charset="-122"/>
              </a:rPr>
              <a:t>+ FDC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3,2 </a:t>
            </a:r>
            <a:r>
              <a:rPr lang="en-US" altLang="zh-CN" sz="2200" dirty="0">
                <a:latin typeface="黑体" pitchFamily="2" charset="-122"/>
                <a:ea typeface="黑体" pitchFamily="2" charset="-122"/>
              </a:rPr>
              <a:t>=01)</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P</a:t>
            </a:r>
            <a:r>
              <a:rPr lang="en-US" altLang="zh-CN" sz="1800" dirty="0">
                <a:latin typeface="黑体" pitchFamily="2" charset="-122"/>
                <a:ea typeface="黑体" pitchFamily="2" charset="-122"/>
              </a:rPr>
              <a:t>0</a:t>
            </a:r>
            <a:r>
              <a:rPr lang="en-US" altLang="zh-CN" sz="2200" dirty="0">
                <a:latin typeface="黑体" pitchFamily="2" charset="-122"/>
                <a:ea typeface="黑体" pitchFamily="2" charset="-122"/>
              </a:rPr>
              <a:t>   </a:t>
            </a:r>
            <a:r>
              <a:rPr lang="zh-CN" altLang="en-US" sz="2200" dirty="0">
                <a:solidFill>
                  <a:srgbClr val="339933"/>
                </a:solidFill>
                <a:latin typeface="黑体" pitchFamily="2" charset="-122"/>
                <a:ea typeface="黑体" pitchFamily="2" charset="-122"/>
              </a:rPr>
              <a:t>（取数周期）</a:t>
            </a:r>
          </a:p>
          <a:p>
            <a:pPr>
              <a:lnSpc>
                <a:spcPct val="110000"/>
              </a:lnSpc>
              <a:spcBef>
                <a:spcPct val="0"/>
              </a:spcBef>
            </a:pPr>
            <a:r>
              <a:rPr lang="zh-CN" altLang="en-US" sz="2200" dirty="0">
                <a:latin typeface="黑体" pitchFamily="2" charset="-122"/>
                <a:ea typeface="黑体" pitchFamily="2" charset="-122"/>
              </a:rPr>
              <a:t>           </a:t>
            </a:r>
            <a:r>
              <a:rPr lang="en-US" altLang="zh-CN" sz="2200" dirty="0">
                <a:latin typeface="黑体" pitchFamily="2" charset="-122"/>
                <a:ea typeface="黑体" pitchFamily="2" charset="-122"/>
              </a:rPr>
              <a:t>+ FDC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3 </a:t>
            </a:r>
            <a:r>
              <a:rPr lang="en-US" altLang="zh-CN" sz="2200" dirty="0">
                <a:latin typeface="黑体" pitchFamily="2" charset="-122"/>
                <a:ea typeface="黑体" pitchFamily="2" charset="-122"/>
              </a:rPr>
              <a:t>=1)</a:t>
            </a:r>
            <a:r>
              <a:rPr lang="en-US" altLang="zh-CN" sz="2200" dirty="0">
                <a:latin typeface="宋体" pitchFamily="2" charset="-122"/>
                <a:ea typeface="黑体" pitchFamily="2" charset="-122"/>
              </a:rPr>
              <a:t> ·</a:t>
            </a:r>
            <a:r>
              <a:rPr lang="en-US" altLang="zh-CN" sz="2200" dirty="0">
                <a:latin typeface="黑体" pitchFamily="2" charset="-122"/>
                <a:ea typeface="黑体" pitchFamily="2" charset="-122"/>
              </a:rPr>
              <a:t>P</a:t>
            </a:r>
            <a:r>
              <a:rPr lang="en-US" altLang="zh-CN" sz="1800" dirty="0">
                <a:latin typeface="黑体" pitchFamily="2" charset="-122"/>
                <a:ea typeface="黑体" pitchFamily="2" charset="-122"/>
              </a:rPr>
              <a:t>0</a:t>
            </a:r>
            <a:endParaRPr lang="en-US" altLang="zh-CN" sz="2200" dirty="0">
              <a:latin typeface="黑体" pitchFamily="2" charset="-122"/>
              <a:ea typeface="黑体" pitchFamily="2" charset="-122"/>
            </a:endParaRPr>
          </a:p>
          <a:p>
            <a:pPr>
              <a:lnSpc>
                <a:spcPct val="110000"/>
              </a:lnSpc>
              <a:spcBef>
                <a:spcPct val="0"/>
              </a:spcBef>
            </a:pPr>
            <a:r>
              <a:rPr lang="en-US" altLang="zh-CN" sz="2200" dirty="0">
                <a:latin typeface="黑体" pitchFamily="2" charset="-122"/>
                <a:ea typeface="黑体" pitchFamily="2" charset="-122"/>
              </a:rPr>
              <a:t>           + FDC</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IR</a:t>
            </a:r>
            <a:r>
              <a:rPr lang="en-US" altLang="zh-CN" sz="1800" dirty="0">
                <a:latin typeface="黑体" pitchFamily="2" charset="-122"/>
                <a:ea typeface="黑体" pitchFamily="2" charset="-122"/>
              </a:rPr>
              <a:t>2,1 </a:t>
            </a:r>
            <a:r>
              <a:rPr lang="en-US" altLang="zh-CN" sz="2200" dirty="0">
                <a:latin typeface="黑体" pitchFamily="2" charset="-122"/>
                <a:ea typeface="黑体" pitchFamily="2" charset="-122"/>
              </a:rPr>
              <a:t>=01)</a:t>
            </a:r>
            <a:r>
              <a:rPr lang="en-US" altLang="zh-CN" sz="2200" dirty="0">
                <a:latin typeface="宋体" pitchFamily="2" charset="-122"/>
                <a:ea typeface="黑体" pitchFamily="2" charset="-122"/>
              </a:rPr>
              <a:t>·</a:t>
            </a:r>
            <a:r>
              <a:rPr lang="en-US" altLang="zh-CN" sz="2200" dirty="0">
                <a:latin typeface="黑体" pitchFamily="2" charset="-122"/>
                <a:ea typeface="黑体" pitchFamily="2" charset="-122"/>
              </a:rPr>
              <a:t>P</a:t>
            </a:r>
            <a:r>
              <a:rPr lang="en-US" altLang="zh-CN" sz="2000" dirty="0">
                <a:latin typeface="黑体" pitchFamily="2" charset="-122"/>
                <a:ea typeface="黑体" pitchFamily="2" charset="-122"/>
              </a:rPr>
              <a:t>3</a:t>
            </a:r>
            <a:endParaRPr lang="en-US" altLang="zh-CN" sz="2200" dirty="0">
              <a:latin typeface="黑体" pitchFamily="2" charset="-122"/>
              <a:ea typeface="黑体" pitchFamily="2" charset="-122"/>
            </a:endParaRPr>
          </a:p>
          <a:p>
            <a:pPr>
              <a:lnSpc>
                <a:spcPct val="110000"/>
              </a:lnSpc>
              <a:spcBef>
                <a:spcPct val="0"/>
              </a:spcBef>
            </a:pPr>
            <a:r>
              <a:rPr lang="en-US" altLang="zh-CN" sz="2200" dirty="0">
                <a:latin typeface="黑体" pitchFamily="2" charset="-122"/>
                <a:ea typeface="黑体" pitchFamily="2" charset="-122"/>
              </a:rPr>
              <a:t>           + ......</a:t>
            </a:r>
          </a:p>
        </p:txBody>
      </p:sp>
      <p:sp>
        <p:nvSpPr>
          <p:cNvPr id="82947" name="Rectangle 10"/>
          <p:cNvSpPr>
            <a:spLocks noChangeArrowheads="1"/>
          </p:cNvSpPr>
          <p:nvPr/>
        </p:nvSpPr>
        <p:spPr bwMode="auto">
          <a:xfrm>
            <a:off x="541338" y="550863"/>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6.4.4 </a:t>
            </a:r>
            <a:r>
              <a:rPr lang="zh-CN" altLang="en-US">
                <a:solidFill>
                  <a:srgbClr val="990000"/>
                </a:solidFill>
                <a:latin typeface="黑体" pitchFamily="2" charset="-122"/>
                <a:ea typeface="黑体" pitchFamily="2" charset="-122"/>
              </a:rPr>
              <a:t>组合逻辑控制器的设计</a:t>
            </a:r>
          </a:p>
        </p:txBody>
      </p:sp>
    </p:spTree>
  </p:cSld>
  <p:clrMapOvr>
    <a:masterClrMapping/>
  </p:clrMapOvr>
  <p:transition>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1"/>
          <p:cNvSpPr>
            <a:spLocks noChangeArrowheads="1"/>
          </p:cNvSpPr>
          <p:nvPr/>
        </p:nvSpPr>
        <p:spPr bwMode="auto">
          <a:xfrm>
            <a:off x="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zh-CN" sz="1800" b="0">
              <a:solidFill>
                <a:schemeClr val="tx1"/>
              </a:solidFill>
              <a:latin typeface="Arial" charset="0"/>
              <a:ea typeface="宋体" pitchFamily="2" charset="-122"/>
            </a:endParaRPr>
          </a:p>
        </p:txBody>
      </p:sp>
      <p:sp>
        <p:nvSpPr>
          <p:cNvPr id="83971" name="Rectangle 32"/>
          <p:cNvSpPr>
            <a:spLocks noChangeArrowheads="1"/>
          </p:cNvSpPr>
          <p:nvPr/>
        </p:nvSpPr>
        <p:spPr bwMode="auto">
          <a:xfrm>
            <a:off x="1139825" y="455613"/>
            <a:ext cx="72278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spcBef>
                <a:spcPct val="0"/>
              </a:spcBef>
            </a:pPr>
            <a:r>
              <a:rPr lang="zh-CN" altLang="en-US">
                <a:latin typeface="黑体" pitchFamily="2" charset="-122"/>
                <a:ea typeface="黑体" pitchFamily="2" charset="-122"/>
              </a:rPr>
              <a:t>输入：</a:t>
            </a:r>
            <a:r>
              <a:rPr lang="en-US" altLang="zh-CN" dirty="0">
                <a:latin typeface="黑体" pitchFamily="2" charset="-122"/>
                <a:ea typeface="黑体" pitchFamily="2" charset="-122"/>
              </a:rPr>
              <a:t>IR</a:t>
            </a:r>
            <a:r>
              <a:rPr lang="zh-CN" altLang="en-US">
                <a:latin typeface="黑体" pitchFamily="2" charset="-122"/>
                <a:ea typeface="黑体" pitchFamily="2" charset="-122"/>
              </a:rPr>
              <a:t>的信号、时序信号、状态字寄存器</a:t>
            </a:r>
            <a:r>
              <a:rPr lang="en-US" altLang="zh-CN" dirty="0">
                <a:latin typeface="黑体" pitchFamily="2" charset="-122"/>
                <a:ea typeface="黑体" pitchFamily="2" charset="-122"/>
              </a:rPr>
              <a:t>PSW</a:t>
            </a:r>
            <a:r>
              <a:rPr lang="zh-CN" altLang="en-US">
                <a:latin typeface="黑体" pitchFamily="2" charset="-122"/>
                <a:ea typeface="黑体" pitchFamily="2" charset="-122"/>
              </a:rPr>
              <a:t>等；</a:t>
            </a:r>
          </a:p>
          <a:p>
            <a:pPr>
              <a:lnSpc>
                <a:spcPct val="120000"/>
              </a:lnSpc>
              <a:spcBef>
                <a:spcPct val="0"/>
              </a:spcBef>
            </a:pPr>
            <a:r>
              <a:rPr lang="zh-CN" altLang="en-US">
                <a:latin typeface="黑体" pitchFamily="2" charset="-122"/>
                <a:ea typeface="黑体" pitchFamily="2" charset="-122"/>
              </a:rPr>
              <a:t>输出：微操作控制信号。</a:t>
            </a:r>
          </a:p>
        </p:txBody>
      </p:sp>
      <p:grpSp>
        <p:nvGrpSpPr>
          <p:cNvPr id="83972" name="Group 55"/>
          <p:cNvGrpSpPr>
            <a:grpSpLocks/>
          </p:cNvGrpSpPr>
          <p:nvPr/>
        </p:nvGrpSpPr>
        <p:grpSpPr bwMode="auto">
          <a:xfrm>
            <a:off x="1517650" y="1809750"/>
            <a:ext cx="6711950" cy="2601913"/>
            <a:chOff x="944" y="1280"/>
            <a:chExt cx="3679" cy="1476"/>
          </a:xfrm>
        </p:grpSpPr>
        <p:sp>
          <p:nvSpPr>
            <p:cNvPr id="83973" name="Text Box 8"/>
            <p:cNvSpPr txBox="1">
              <a:spLocks noChangeArrowheads="1"/>
            </p:cNvSpPr>
            <p:nvPr/>
          </p:nvSpPr>
          <p:spPr bwMode="auto">
            <a:xfrm>
              <a:off x="2347" y="1744"/>
              <a:ext cx="1718" cy="523"/>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4000"/>
                </a:lnSpc>
                <a:spcBef>
                  <a:spcPct val="0"/>
                </a:spcBef>
              </a:pPr>
              <a:r>
                <a:rPr kumimoji="1" lang="zh-CN" altLang="en-US" sz="2000">
                  <a:latin typeface="黑体" pitchFamily="2" charset="-122"/>
                  <a:ea typeface="黑体" pitchFamily="2" charset="-122"/>
                </a:rPr>
                <a:t>微操作信号发生器</a:t>
              </a:r>
            </a:p>
            <a:p>
              <a:pPr algn="ctr">
                <a:lnSpc>
                  <a:spcPct val="104000"/>
                </a:lnSpc>
              </a:pPr>
              <a:r>
                <a:rPr kumimoji="1" lang="en-US" altLang="zh-CN" sz="1800" dirty="0">
                  <a:latin typeface="黑体" pitchFamily="2" charset="-122"/>
                  <a:ea typeface="黑体" pitchFamily="2" charset="-122"/>
                </a:rPr>
                <a:t>(</a:t>
              </a:r>
              <a:r>
                <a:rPr kumimoji="1" lang="zh-CN" altLang="en-US" sz="1800">
                  <a:latin typeface="黑体" pitchFamily="2" charset="-122"/>
                  <a:ea typeface="黑体" pitchFamily="2" charset="-122"/>
                </a:rPr>
                <a:t>逻辑</a:t>
              </a:r>
              <a:r>
                <a:rPr kumimoji="1" lang="zh-CN" altLang="en-US" sz="1800">
                  <a:latin typeface="Times New Roman" pitchFamily="18" charset="0"/>
                  <a:ea typeface="黑体" pitchFamily="2" charset="-122"/>
                </a:rPr>
                <a:t>“</a:t>
              </a:r>
              <a:r>
                <a:rPr kumimoji="1" lang="zh-CN" altLang="en-US" sz="1800">
                  <a:latin typeface="黑体" pitchFamily="2" charset="-122"/>
                  <a:ea typeface="黑体" pitchFamily="2" charset="-122"/>
                </a:rPr>
                <a:t>与</a:t>
              </a:r>
              <a:r>
                <a:rPr kumimoji="1" lang="zh-CN" altLang="en-US" sz="1800">
                  <a:latin typeface="Times New Roman" pitchFamily="18" charset="0"/>
                  <a:ea typeface="黑体" pitchFamily="2" charset="-122"/>
                </a:rPr>
                <a:t>”</a:t>
              </a:r>
              <a:r>
                <a:rPr kumimoji="1" lang="zh-CN" altLang="en-US" sz="1800">
                  <a:latin typeface="黑体" pitchFamily="2" charset="-122"/>
                  <a:ea typeface="黑体" pitchFamily="2" charset="-122"/>
                </a:rPr>
                <a:t>和</a:t>
              </a:r>
              <a:r>
                <a:rPr kumimoji="1" lang="zh-CN" altLang="en-US" sz="1800">
                  <a:latin typeface="Times New Roman" pitchFamily="18" charset="0"/>
                  <a:ea typeface="黑体" pitchFamily="2" charset="-122"/>
                </a:rPr>
                <a:t>“</a:t>
              </a:r>
              <a:r>
                <a:rPr kumimoji="1" lang="zh-CN" altLang="en-US" sz="1800">
                  <a:latin typeface="黑体" pitchFamily="2" charset="-122"/>
                  <a:ea typeface="黑体" pitchFamily="2" charset="-122"/>
                </a:rPr>
                <a:t>或</a:t>
              </a:r>
              <a:r>
                <a:rPr kumimoji="1" lang="zh-CN" altLang="en-US" sz="1800">
                  <a:latin typeface="Times New Roman" pitchFamily="18" charset="0"/>
                  <a:ea typeface="黑体" pitchFamily="2" charset="-122"/>
                </a:rPr>
                <a:t>”</a:t>
              </a:r>
              <a:r>
                <a:rPr kumimoji="1" lang="zh-CN" altLang="en-US" sz="1800">
                  <a:latin typeface="黑体" pitchFamily="2" charset="-122"/>
                  <a:ea typeface="黑体" pitchFamily="2" charset="-122"/>
                </a:rPr>
                <a:t>阵列</a:t>
              </a:r>
              <a:r>
                <a:rPr kumimoji="1" lang="en-US" altLang="zh-CN" sz="1800" dirty="0">
                  <a:latin typeface="黑体" pitchFamily="2" charset="-122"/>
                  <a:ea typeface="黑体" pitchFamily="2" charset="-122"/>
                </a:rPr>
                <a:t>)</a:t>
              </a:r>
            </a:p>
          </p:txBody>
        </p:sp>
        <p:sp>
          <p:nvSpPr>
            <p:cNvPr id="83974" name="Text Box 9"/>
            <p:cNvSpPr txBox="1">
              <a:spLocks noChangeArrowheads="1"/>
            </p:cNvSpPr>
            <p:nvPr/>
          </p:nvSpPr>
          <p:spPr bwMode="auto">
            <a:xfrm>
              <a:off x="2347" y="2472"/>
              <a:ext cx="710" cy="26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90000"/>
                </a:lnSpc>
                <a:spcBef>
                  <a:spcPct val="0"/>
                </a:spcBef>
              </a:pPr>
              <a:r>
                <a:rPr kumimoji="1" lang="zh-CN" altLang="en-US" sz="2000">
                  <a:latin typeface="黑体" pitchFamily="2" charset="-122"/>
                  <a:ea typeface="黑体" pitchFamily="2" charset="-122"/>
                </a:rPr>
                <a:t>时序</a:t>
              </a:r>
            </a:p>
          </p:txBody>
        </p:sp>
        <p:sp>
          <p:nvSpPr>
            <p:cNvPr id="83975" name="Text Box 11"/>
            <p:cNvSpPr txBox="1">
              <a:spLocks noChangeArrowheads="1"/>
            </p:cNvSpPr>
            <p:nvPr/>
          </p:nvSpPr>
          <p:spPr bwMode="auto">
            <a:xfrm>
              <a:off x="3314" y="2476"/>
              <a:ext cx="1309" cy="26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90000"/>
                </a:lnSpc>
                <a:spcBef>
                  <a:spcPct val="0"/>
                </a:spcBef>
              </a:pPr>
              <a:r>
                <a:rPr kumimoji="1" lang="en-US" altLang="zh-CN" sz="2000" dirty="0">
                  <a:latin typeface="黑体" pitchFamily="2" charset="-122"/>
                  <a:ea typeface="黑体" pitchFamily="2" charset="-122"/>
                </a:rPr>
                <a:t>IR</a:t>
              </a:r>
            </a:p>
          </p:txBody>
        </p:sp>
        <p:sp>
          <p:nvSpPr>
            <p:cNvPr id="83976" name="Text Box 12"/>
            <p:cNvSpPr txBox="1">
              <a:spLocks noChangeArrowheads="1"/>
            </p:cNvSpPr>
            <p:nvPr/>
          </p:nvSpPr>
          <p:spPr bwMode="auto">
            <a:xfrm>
              <a:off x="1011" y="2489"/>
              <a:ext cx="1055" cy="26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tIns="18000" bIns="18000"/>
            <a:lstStyle>
              <a:lvl1pPr indent="266700"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90000"/>
                </a:lnSpc>
                <a:spcBef>
                  <a:spcPct val="0"/>
                </a:spcBef>
              </a:pPr>
              <a:r>
                <a:rPr kumimoji="1" lang="en-US" altLang="zh-CN" sz="2000" dirty="0">
                  <a:latin typeface="黑体" pitchFamily="2" charset="-122"/>
                  <a:ea typeface="黑体" pitchFamily="2" charset="-122"/>
                </a:rPr>
                <a:t>PSW</a:t>
              </a:r>
            </a:p>
          </p:txBody>
        </p:sp>
        <p:sp>
          <p:nvSpPr>
            <p:cNvPr id="83977" name="Line 17"/>
            <p:cNvSpPr>
              <a:spLocks noChangeShapeType="1"/>
            </p:cNvSpPr>
            <p:nvPr/>
          </p:nvSpPr>
          <p:spPr bwMode="auto">
            <a:xfrm flipV="1">
              <a:off x="2711" y="1491"/>
              <a:ext cx="0" cy="24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78" name="Line 18"/>
            <p:cNvSpPr>
              <a:spLocks noChangeShapeType="1"/>
            </p:cNvSpPr>
            <p:nvPr/>
          </p:nvSpPr>
          <p:spPr bwMode="auto">
            <a:xfrm flipV="1">
              <a:off x="3667" y="1491"/>
              <a:ext cx="0" cy="24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79" name="Text Box 19"/>
            <p:cNvSpPr txBox="1">
              <a:spLocks noChangeArrowheads="1"/>
            </p:cNvSpPr>
            <p:nvPr/>
          </p:nvSpPr>
          <p:spPr bwMode="auto">
            <a:xfrm>
              <a:off x="2711" y="1520"/>
              <a:ext cx="99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90000"/>
                </a:lnSpc>
                <a:spcBef>
                  <a:spcPct val="0"/>
                </a:spcBef>
              </a:pPr>
              <a:r>
                <a:rPr kumimoji="1" lang="en-US" altLang="zh-CN" sz="2000" dirty="0">
                  <a:solidFill>
                    <a:srgbClr val="FF0000"/>
                  </a:solidFill>
                  <a:latin typeface="Times New Roman" pitchFamily="18" charset="0"/>
                  <a:ea typeface="黑体" pitchFamily="2" charset="-122"/>
                </a:rPr>
                <a:t>……</a:t>
              </a:r>
              <a:endParaRPr kumimoji="1" lang="en-US" altLang="zh-CN" sz="2000" dirty="0">
                <a:latin typeface="黑体" pitchFamily="2" charset="-122"/>
                <a:ea typeface="黑体" pitchFamily="2" charset="-122"/>
              </a:endParaRPr>
            </a:p>
            <a:p>
              <a:pPr algn="ctr">
                <a:lnSpc>
                  <a:spcPct val="90000"/>
                </a:lnSpc>
                <a:spcBef>
                  <a:spcPct val="0"/>
                </a:spcBef>
              </a:pPr>
              <a:endParaRPr kumimoji="1" lang="en-US" altLang="zh-CN" sz="2000" dirty="0">
                <a:latin typeface="黑体" pitchFamily="2" charset="-122"/>
                <a:ea typeface="黑体" pitchFamily="2" charset="-122"/>
              </a:endParaRPr>
            </a:p>
          </p:txBody>
        </p:sp>
        <p:sp>
          <p:nvSpPr>
            <p:cNvPr id="83980" name="Freeform 24"/>
            <p:cNvSpPr>
              <a:spLocks/>
            </p:cNvSpPr>
            <p:nvPr/>
          </p:nvSpPr>
          <p:spPr bwMode="auto">
            <a:xfrm>
              <a:off x="1538" y="2204"/>
              <a:ext cx="793" cy="285"/>
            </a:xfrm>
            <a:custGeom>
              <a:avLst/>
              <a:gdLst>
                <a:gd name="T0" fmla="*/ 0 w 1008"/>
                <a:gd name="T1" fmla="*/ 1 h 558"/>
                <a:gd name="T2" fmla="*/ 0 w 1008"/>
                <a:gd name="T3" fmla="*/ 0 h 558"/>
                <a:gd name="T4" fmla="*/ 28 w 1008"/>
                <a:gd name="T5" fmla="*/ 0 h 558"/>
                <a:gd name="T6" fmla="*/ 0 60000 65536"/>
                <a:gd name="T7" fmla="*/ 0 60000 65536"/>
                <a:gd name="T8" fmla="*/ 0 60000 65536"/>
                <a:gd name="T9" fmla="*/ 0 w 1008"/>
                <a:gd name="T10" fmla="*/ 0 h 558"/>
                <a:gd name="T11" fmla="*/ 1008 w 1008"/>
                <a:gd name="T12" fmla="*/ 558 h 558"/>
              </a:gdLst>
              <a:ahLst/>
              <a:cxnLst>
                <a:cxn ang="T6">
                  <a:pos x="T0" y="T1"/>
                </a:cxn>
                <a:cxn ang="T7">
                  <a:pos x="T2" y="T3"/>
                </a:cxn>
                <a:cxn ang="T8">
                  <a:pos x="T4" y="T5"/>
                </a:cxn>
              </a:cxnLst>
              <a:rect l="T9" t="T10" r="T11" b="T12"/>
              <a:pathLst>
                <a:path w="1008" h="558">
                  <a:moveTo>
                    <a:pt x="0" y="558"/>
                  </a:moveTo>
                  <a:lnTo>
                    <a:pt x="0" y="0"/>
                  </a:lnTo>
                  <a:lnTo>
                    <a:pt x="1008"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3981" name="Group 54"/>
            <p:cNvGrpSpPr>
              <a:grpSpLocks/>
            </p:cNvGrpSpPr>
            <p:nvPr/>
          </p:nvGrpSpPr>
          <p:grpSpPr bwMode="auto">
            <a:xfrm>
              <a:off x="1198" y="1827"/>
              <a:ext cx="1133" cy="190"/>
              <a:chOff x="1538" y="1827"/>
              <a:chExt cx="793" cy="190"/>
            </a:xfrm>
          </p:grpSpPr>
          <p:sp>
            <p:nvSpPr>
              <p:cNvPr id="83988" name="Line 25"/>
              <p:cNvSpPr>
                <a:spLocks noChangeShapeType="1"/>
              </p:cNvSpPr>
              <p:nvPr/>
            </p:nvSpPr>
            <p:spPr bwMode="auto">
              <a:xfrm>
                <a:off x="1538" y="2017"/>
                <a:ext cx="793"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9" name="Line 26"/>
              <p:cNvSpPr>
                <a:spLocks noChangeShapeType="1"/>
              </p:cNvSpPr>
              <p:nvPr/>
            </p:nvSpPr>
            <p:spPr bwMode="auto">
              <a:xfrm>
                <a:off x="1538" y="1827"/>
                <a:ext cx="793"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3982" name="Line 27"/>
            <p:cNvSpPr>
              <a:spLocks noChangeShapeType="1"/>
            </p:cNvSpPr>
            <p:nvPr/>
          </p:nvSpPr>
          <p:spPr bwMode="auto">
            <a:xfrm flipV="1">
              <a:off x="2695" y="2267"/>
              <a:ext cx="0" cy="20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3" name="Text Box 32"/>
            <p:cNvSpPr txBox="1">
              <a:spLocks noChangeArrowheads="1"/>
            </p:cNvSpPr>
            <p:nvPr/>
          </p:nvSpPr>
          <p:spPr bwMode="auto">
            <a:xfrm>
              <a:off x="2561" y="1280"/>
              <a:ext cx="135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90000"/>
                </a:lnSpc>
                <a:spcBef>
                  <a:spcPct val="0"/>
                </a:spcBef>
              </a:pPr>
              <a:r>
                <a:rPr kumimoji="1" lang="zh-CN" altLang="en-US" sz="2000">
                  <a:solidFill>
                    <a:srgbClr val="FF0000"/>
                  </a:solidFill>
                  <a:latin typeface="黑体" pitchFamily="2" charset="-122"/>
                  <a:ea typeface="黑体" pitchFamily="2" charset="-122"/>
                </a:rPr>
                <a:t>微操作命令序列</a:t>
              </a:r>
            </a:p>
          </p:txBody>
        </p:sp>
        <p:sp>
          <p:nvSpPr>
            <p:cNvPr id="83984" name="Text Box 33"/>
            <p:cNvSpPr txBox="1">
              <a:spLocks noChangeArrowheads="1"/>
            </p:cNvSpPr>
            <p:nvPr/>
          </p:nvSpPr>
          <p:spPr bwMode="auto">
            <a:xfrm>
              <a:off x="944" y="1616"/>
              <a:ext cx="11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indent="266700"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a:lnSpc>
                  <a:spcPct val="9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状态</a:t>
              </a:r>
            </a:p>
          </p:txBody>
        </p:sp>
        <p:sp>
          <p:nvSpPr>
            <p:cNvPr id="83985" name="Text Box 34"/>
            <p:cNvSpPr txBox="1">
              <a:spLocks noChangeArrowheads="1"/>
            </p:cNvSpPr>
            <p:nvPr/>
          </p:nvSpPr>
          <p:spPr bwMode="auto">
            <a:xfrm>
              <a:off x="944" y="1827"/>
              <a:ext cx="11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indent="266700"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a:lnSpc>
                  <a:spcPct val="90000"/>
                </a:lnSpc>
                <a:spcBef>
                  <a:spcPct val="0"/>
                </a:spcBef>
              </a:pPr>
              <a:r>
                <a:rPr kumimoji="1" lang="zh-CN" altLang="en-US" sz="2000">
                  <a:latin typeface="黑体" pitchFamily="2" charset="-122"/>
                  <a:ea typeface="黑体" pitchFamily="2" charset="-122"/>
                </a:rPr>
                <a:t>控制台信息</a:t>
              </a:r>
            </a:p>
          </p:txBody>
        </p:sp>
        <p:sp>
          <p:nvSpPr>
            <p:cNvPr id="83986" name="Text Box 35"/>
            <p:cNvSpPr txBox="1">
              <a:spLocks noChangeArrowheads="1"/>
            </p:cNvSpPr>
            <p:nvPr/>
          </p:nvSpPr>
          <p:spPr bwMode="auto">
            <a:xfrm>
              <a:off x="944" y="2017"/>
              <a:ext cx="11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indent="266700"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a:lnSpc>
                  <a:spcPct val="90000"/>
                </a:lnSpc>
                <a:spcBef>
                  <a:spcPct val="0"/>
                </a:spcBef>
              </a:pPr>
              <a:r>
                <a:rPr kumimoji="1" lang="zh-CN" altLang="en-US" sz="2000">
                  <a:latin typeface="黑体" pitchFamily="2" charset="-122"/>
                  <a:ea typeface="黑体" pitchFamily="2" charset="-122"/>
                </a:rPr>
                <a:t>运行状态</a:t>
              </a:r>
            </a:p>
          </p:txBody>
        </p:sp>
        <p:sp>
          <p:nvSpPr>
            <p:cNvPr id="83987" name="Line 48"/>
            <p:cNvSpPr>
              <a:spLocks noChangeShapeType="1"/>
            </p:cNvSpPr>
            <p:nvPr/>
          </p:nvSpPr>
          <p:spPr bwMode="auto">
            <a:xfrm flipH="1" flipV="1">
              <a:off x="3908" y="2257"/>
              <a:ext cx="0" cy="21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ChangeArrowheads="1"/>
          </p:cNvSpPr>
          <p:nvPr/>
        </p:nvSpPr>
        <p:spPr bwMode="auto">
          <a:xfrm>
            <a:off x="838200" y="1246919"/>
            <a:ext cx="73914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spAutoFit/>
          </a:bodyPr>
          <a:lstStyle/>
          <a:p>
            <a:pPr>
              <a:spcBef>
                <a:spcPct val="0"/>
              </a:spcBef>
            </a:pPr>
            <a:r>
              <a:rPr lang="zh-CN" altLang="en-US" dirty="0" smtClean="0">
                <a:latin typeface="黑体" pitchFamily="2" charset="-122"/>
                <a:ea typeface="黑体" pitchFamily="2" charset="-122"/>
              </a:rPr>
              <a:t>用</a:t>
            </a:r>
            <a:r>
              <a:rPr lang="zh-CN" altLang="en-US" dirty="0" smtClean="0">
                <a:solidFill>
                  <a:srgbClr val="FF0000"/>
                </a:solidFill>
                <a:latin typeface="黑体" pitchFamily="2" charset="-122"/>
                <a:ea typeface="黑体" pitchFamily="2" charset="-122"/>
              </a:rPr>
              <a:t>微程序设计技术</a:t>
            </a:r>
            <a:r>
              <a:rPr lang="zh-CN" altLang="en-US" dirty="0">
                <a:latin typeface="黑体" pitchFamily="2" charset="-122"/>
                <a:ea typeface="黑体" pitchFamily="2" charset="-122"/>
              </a:rPr>
              <a:t>来设计</a:t>
            </a:r>
            <a:r>
              <a:rPr lang="zh-CN" altLang="en-US" u="heavy" dirty="0" smtClean="0">
                <a:uFill>
                  <a:solidFill>
                    <a:srgbClr val="3333FF"/>
                  </a:solidFill>
                </a:uFill>
                <a:latin typeface="黑体" pitchFamily="2" charset="-122"/>
                <a:ea typeface="黑体" pitchFamily="2" charset="-122"/>
              </a:rPr>
              <a:t>微操作信号发生器</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spcBef>
                <a:spcPct val="0"/>
              </a:spcBef>
            </a:pPr>
            <a:r>
              <a:rPr lang="zh-CN" altLang="en-US" dirty="0" smtClean="0">
                <a:latin typeface="黑体" pitchFamily="2" charset="-122"/>
                <a:ea typeface="黑体" pitchFamily="2" charset="-122"/>
              </a:rPr>
              <a:t>  实质：程序设计技术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存储技术。</a:t>
            </a:r>
            <a:endParaRPr lang="zh-CN" altLang="en-US" dirty="0">
              <a:latin typeface="黑体" pitchFamily="2" charset="-122"/>
              <a:ea typeface="黑体" pitchFamily="2" charset="-122"/>
            </a:endParaRPr>
          </a:p>
        </p:txBody>
      </p:sp>
      <p:sp>
        <p:nvSpPr>
          <p:cNvPr id="84995" name="Rectangle 2"/>
          <p:cNvSpPr>
            <a:spLocks noChangeArrowheads="1"/>
          </p:cNvSpPr>
          <p:nvPr/>
        </p:nvSpPr>
        <p:spPr bwMode="auto">
          <a:xfrm>
            <a:off x="0" y="446088"/>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algn="ctr">
              <a:lnSpc>
                <a:spcPct val="100000"/>
              </a:lnSpc>
              <a:spcBef>
                <a:spcPct val="0"/>
              </a:spcBef>
            </a:pPr>
            <a:r>
              <a:rPr kumimoji="1" lang="zh-CN" altLang="en-US" sz="2800">
                <a:solidFill>
                  <a:srgbClr val="800000"/>
                </a:solidFill>
                <a:latin typeface="黑体" pitchFamily="2" charset="-122"/>
                <a:ea typeface="黑体" pitchFamily="2" charset="-122"/>
              </a:rPr>
              <a:t>§</a:t>
            </a:r>
            <a:r>
              <a:rPr lang="en-US" altLang="zh-CN" sz="2800" dirty="0">
                <a:solidFill>
                  <a:srgbClr val="990000"/>
                </a:solidFill>
                <a:latin typeface="黑体" pitchFamily="2" charset="-122"/>
                <a:ea typeface="黑体" pitchFamily="2" charset="-122"/>
              </a:rPr>
              <a:t>6.5 </a:t>
            </a:r>
            <a:r>
              <a:rPr lang="zh-CN" altLang="en-US" sz="2800">
                <a:solidFill>
                  <a:srgbClr val="990000"/>
                </a:solidFill>
                <a:latin typeface="黑体" pitchFamily="2" charset="-122"/>
                <a:ea typeface="黑体" pitchFamily="2" charset="-122"/>
              </a:rPr>
              <a:t>微程序控制原理</a:t>
            </a:r>
          </a:p>
        </p:txBody>
      </p:sp>
      <p:sp>
        <p:nvSpPr>
          <p:cNvPr id="4" name="Rectangle 3"/>
          <p:cNvSpPr>
            <a:spLocks noChangeArrowheads="1"/>
          </p:cNvSpPr>
          <p:nvPr/>
        </p:nvSpPr>
        <p:spPr bwMode="auto">
          <a:xfrm>
            <a:off x="838199" y="2441233"/>
            <a:ext cx="7723909"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p>
            <a:pPr>
              <a:spcBef>
                <a:spcPct val="0"/>
              </a:spcBef>
            </a:pPr>
            <a:r>
              <a:rPr lang="zh-CN" altLang="en-US" dirty="0" smtClean="0">
                <a:solidFill>
                  <a:srgbClr val="FF0000"/>
                </a:solidFill>
                <a:latin typeface="黑体" pitchFamily="2" charset="-122"/>
                <a:ea typeface="黑体" pitchFamily="2" charset="-122"/>
              </a:rPr>
              <a:t>具体做法：</a:t>
            </a:r>
            <a:endParaRPr lang="en-US" altLang="zh-CN" dirty="0" smtClean="0">
              <a:solidFill>
                <a:srgbClr val="FF0000"/>
              </a:solidFill>
              <a:latin typeface="黑体" pitchFamily="2" charset="-122"/>
              <a:ea typeface="黑体" pitchFamily="2" charset="-122"/>
            </a:endParaRPr>
          </a:p>
          <a:p>
            <a:pPr>
              <a:spcBef>
                <a:spcPct val="0"/>
              </a:spcBef>
            </a:pPr>
            <a:r>
              <a:rPr lang="zh-CN" altLang="en-US" dirty="0" smtClean="0">
                <a:latin typeface="黑体" pitchFamily="2" charset="-122"/>
                <a:ea typeface="黑体" pitchFamily="2" charset="-122"/>
              </a:rPr>
              <a:t>    将</a:t>
            </a:r>
            <a:r>
              <a:rPr lang="zh-CN" altLang="en-US" dirty="0">
                <a:latin typeface="黑体" pitchFamily="2" charset="-122"/>
                <a:ea typeface="黑体" pitchFamily="2" charset="-122"/>
              </a:rPr>
              <a:t>微操作控制信号按一定规则进行信息编码（代码化），形成控制字（微指令</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gn="just">
              <a:spcBef>
                <a:spcPct val="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再</a:t>
            </a:r>
            <a:r>
              <a:rPr lang="zh-CN" altLang="en-US" dirty="0">
                <a:latin typeface="黑体" pitchFamily="2" charset="-122"/>
                <a:ea typeface="黑体" pitchFamily="2" charset="-122"/>
              </a:rPr>
              <a:t>把这些微指令按时间先后排列起来构成微程序，存放在一个只读的控制存储器中。</a:t>
            </a:r>
          </a:p>
        </p:txBody>
      </p:sp>
    </p:spTree>
  </p:cSld>
  <p:clrMapOvr>
    <a:masterClrMapping/>
  </p:clrMapOvr>
  <p:transition>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
          <p:cNvSpPr>
            <a:spLocks noChangeArrowheads="1"/>
          </p:cNvSpPr>
          <p:nvPr/>
        </p:nvSpPr>
        <p:spPr bwMode="auto">
          <a:xfrm>
            <a:off x="665163" y="574675"/>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6.5.1 </a:t>
            </a:r>
            <a:r>
              <a:rPr lang="zh-CN" altLang="en-US">
                <a:solidFill>
                  <a:srgbClr val="990000"/>
                </a:solidFill>
                <a:latin typeface="黑体" pitchFamily="2" charset="-122"/>
                <a:ea typeface="黑体" pitchFamily="2" charset="-122"/>
              </a:rPr>
              <a:t>微程序控制的基本组成</a:t>
            </a:r>
          </a:p>
        </p:txBody>
      </p:sp>
      <p:sp>
        <p:nvSpPr>
          <p:cNvPr id="86019" name="Text Box 9"/>
          <p:cNvSpPr txBox="1">
            <a:spLocks noChangeArrowheads="1"/>
          </p:cNvSpPr>
          <p:nvPr/>
        </p:nvSpPr>
        <p:spPr bwMode="auto">
          <a:xfrm>
            <a:off x="1165225" y="1231900"/>
            <a:ext cx="38036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spcBef>
                <a:spcPct val="0"/>
              </a:spcBef>
            </a:pPr>
            <a:r>
              <a:rPr lang="en-US" altLang="zh-CN" dirty="0">
                <a:latin typeface="黑体" pitchFamily="2" charset="-122"/>
                <a:ea typeface="黑体" pitchFamily="2" charset="-122"/>
              </a:rPr>
              <a:t>① </a:t>
            </a:r>
            <a:r>
              <a:rPr lang="zh-CN" altLang="en-US">
                <a:latin typeface="黑体" pitchFamily="2" charset="-122"/>
                <a:ea typeface="黑体" pitchFamily="2" charset="-122"/>
              </a:rPr>
              <a:t>控制存储器（</a:t>
            </a:r>
            <a:r>
              <a:rPr lang="en-US" altLang="zh-CN" dirty="0">
                <a:latin typeface="黑体" pitchFamily="2" charset="-122"/>
                <a:ea typeface="黑体" pitchFamily="2" charset="-122"/>
              </a:rPr>
              <a:t>CM</a:t>
            </a:r>
            <a:r>
              <a:rPr lang="zh-CN" altLang="en-US">
                <a:latin typeface="黑体" pitchFamily="2" charset="-122"/>
                <a:ea typeface="黑体" pitchFamily="2" charset="-122"/>
              </a:rPr>
              <a:t>）</a:t>
            </a:r>
          </a:p>
          <a:p>
            <a:pPr eaLnBrk="1" hangingPunct="1">
              <a:spcBef>
                <a:spcPct val="0"/>
              </a:spcBef>
            </a:pPr>
            <a:r>
              <a:rPr lang="en-US" altLang="zh-CN" dirty="0">
                <a:latin typeface="黑体" pitchFamily="2" charset="-122"/>
                <a:ea typeface="黑体" pitchFamily="2" charset="-122"/>
              </a:rPr>
              <a:t>② </a:t>
            </a:r>
            <a:r>
              <a:rPr lang="zh-CN" altLang="en-US">
                <a:latin typeface="黑体" pitchFamily="2" charset="-122"/>
                <a:ea typeface="黑体" pitchFamily="2" charset="-122"/>
              </a:rPr>
              <a:t>微指令寄存器（</a:t>
            </a:r>
            <a:r>
              <a:rPr lang="zh-CN" altLang="en-US">
                <a:latin typeface="黑体" pitchFamily="2" charset="-122"/>
                <a:ea typeface="黑体" pitchFamily="2" charset="-122"/>
                <a:sym typeface="Symbol" pitchFamily="18" charset="2"/>
              </a:rPr>
              <a:t></a:t>
            </a:r>
            <a:r>
              <a:rPr lang="en-US" altLang="zh-CN" dirty="0">
                <a:latin typeface="黑体" pitchFamily="2" charset="-122"/>
                <a:ea typeface="黑体" pitchFamily="2" charset="-122"/>
              </a:rPr>
              <a:t>IR</a:t>
            </a:r>
            <a:r>
              <a:rPr lang="zh-CN" altLang="en-US">
                <a:latin typeface="黑体" pitchFamily="2" charset="-122"/>
                <a:ea typeface="黑体" pitchFamily="2" charset="-122"/>
                <a:sym typeface="Symbol" pitchFamily="18" charset="2"/>
              </a:rPr>
              <a:t>）</a:t>
            </a:r>
          </a:p>
          <a:p>
            <a:pPr eaLnBrk="1" hangingPunct="1">
              <a:spcBef>
                <a:spcPct val="0"/>
              </a:spcBef>
            </a:pPr>
            <a:r>
              <a:rPr lang="en-US" altLang="zh-CN" dirty="0">
                <a:latin typeface="黑体" pitchFamily="2" charset="-122"/>
                <a:ea typeface="黑体" pitchFamily="2" charset="-122"/>
              </a:rPr>
              <a:t>③ </a:t>
            </a:r>
            <a:r>
              <a:rPr lang="zh-CN" altLang="en-US">
                <a:latin typeface="黑体" pitchFamily="2" charset="-122"/>
                <a:ea typeface="黑体" pitchFamily="2" charset="-122"/>
                <a:sym typeface="Symbol" pitchFamily="18" charset="2"/>
              </a:rPr>
              <a:t>微地址形成部件</a:t>
            </a:r>
          </a:p>
          <a:p>
            <a:pPr eaLnBrk="1" hangingPunct="1">
              <a:spcBef>
                <a:spcPct val="0"/>
              </a:spcBef>
            </a:pPr>
            <a:r>
              <a:rPr lang="en-US" altLang="zh-CN" dirty="0">
                <a:latin typeface="黑体" pitchFamily="2" charset="-122"/>
                <a:ea typeface="黑体" pitchFamily="2" charset="-122"/>
              </a:rPr>
              <a:t>④ </a:t>
            </a:r>
            <a:r>
              <a:rPr lang="zh-CN" altLang="en-US">
                <a:latin typeface="黑体" pitchFamily="2" charset="-122"/>
                <a:ea typeface="黑体" pitchFamily="2" charset="-122"/>
                <a:sym typeface="Symbol" pitchFamily="18" charset="2"/>
              </a:rPr>
              <a:t>微地址寄存器（</a:t>
            </a:r>
            <a:r>
              <a:rPr lang="en-US" altLang="zh-CN" dirty="0">
                <a:latin typeface="黑体" pitchFamily="2" charset="-122"/>
                <a:ea typeface="黑体" pitchFamily="2" charset="-122"/>
              </a:rPr>
              <a:t>MAR</a:t>
            </a:r>
            <a:r>
              <a:rPr lang="zh-CN" altLang="en-US">
                <a:latin typeface="黑体" pitchFamily="2" charset="-122"/>
                <a:ea typeface="黑体" pitchFamily="2" charset="-122"/>
                <a:sym typeface="Symbol" pitchFamily="18" charset="2"/>
              </a:rPr>
              <a:t>）</a:t>
            </a:r>
          </a:p>
        </p:txBody>
      </p:sp>
      <p:grpSp>
        <p:nvGrpSpPr>
          <p:cNvPr id="86020" name="Group 10"/>
          <p:cNvGrpSpPr>
            <a:grpSpLocks/>
          </p:cNvGrpSpPr>
          <p:nvPr/>
        </p:nvGrpSpPr>
        <p:grpSpPr bwMode="auto">
          <a:xfrm>
            <a:off x="1963738" y="3552825"/>
            <a:ext cx="6130925" cy="404813"/>
            <a:chOff x="764" y="3238"/>
            <a:chExt cx="3862" cy="255"/>
          </a:xfrm>
        </p:grpSpPr>
        <p:sp>
          <p:nvSpPr>
            <p:cNvPr id="86021" name="Text Box 11"/>
            <p:cNvSpPr txBox="1">
              <a:spLocks noChangeArrowheads="1"/>
            </p:cNvSpPr>
            <p:nvPr/>
          </p:nvSpPr>
          <p:spPr bwMode="auto">
            <a:xfrm>
              <a:off x="764" y="3262"/>
              <a:ext cx="6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sz="1800" dirty="0">
                  <a:latin typeface="黑体" pitchFamily="2" charset="-122"/>
                  <a:ea typeface="黑体" pitchFamily="2" charset="-122"/>
                </a:rPr>
                <a:t>uIR</a:t>
              </a:r>
            </a:p>
          </p:txBody>
        </p:sp>
        <p:sp>
          <p:nvSpPr>
            <p:cNvPr id="86022" name="Text Box 12"/>
            <p:cNvSpPr txBox="1">
              <a:spLocks noChangeArrowheads="1"/>
            </p:cNvSpPr>
            <p:nvPr/>
          </p:nvSpPr>
          <p:spPr bwMode="auto">
            <a:xfrm>
              <a:off x="1504" y="3238"/>
              <a:ext cx="1563" cy="233"/>
            </a:xfrm>
            <a:prstGeom prst="rect">
              <a:avLst/>
            </a:prstGeom>
            <a:noFill/>
            <a:ln w="2857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操作控制字段</a:t>
              </a:r>
              <a:endParaRPr lang="en-US" altLang="zh-CN" sz="1800" dirty="0">
                <a:solidFill>
                  <a:srgbClr val="000066"/>
                </a:solidFill>
                <a:latin typeface="黑体" pitchFamily="2" charset="-122"/>
                <a:ea typeface="黑体" pitchFamily="2" charset="-122"/>
              </a:endParaRPr>
            </a:p>
          </p:txBody>
        </p:sp>
        <p:sp>
          <p:nvSpPr>
            <p:cNvPr id="86023" name="Text Box 13"/>
            <p:cNvSpPr txBox="1">
              <a:spLocks noChangeArrowheads="1"/>
            </p:cNvSpPr>
            <p:nvPr/>
          </p:nvSpPr>
          <p:spPr bwMode="auto">
            <a:xfrm>
              <a:off x="3063" y="3238"/>
              <a:ext cx="1563" cy="233"/>
            </a:xfrm>
            <a:prstGeom prst="rect">
              <a:avLst/>
            </a:prstGeom>
            <a:noFill/>
            <a:ln w="2857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顺序控制字段</a:t>
              </a:r>
              <a:endParaRPr lang="en-US" altLang="zh-CN" sz="1800" dirty="0">
                <a:solidFill>
                  <a:srgbClr val="000066"/>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
          <p:cNvSpPr>
            <a:spLocks noChangeArrowheads="1"/>
          </p:cNvSpPr>
          <p:nvPr/>
        </p:nvSpPr>
        <p:spPr bwMode="auto">
          <a:xfrm>
            <a:off x="665163" y="574675"/>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6.5.1 </a:t>
            </a:r>
            <a:r>
              <a:rPr lang="zh-CN" altLang="en-US">
                <a:solidFill>
                  <a:srgbClr val="990000"/>
                </a:solidFill>
                <a:latin typeface="黑体" pitchFamily="2" charset="-122"/>
                <a:ea typeface="黑体" pitchFamily="2" charset="-122"/>
              </a:rPr>
              <a:t>微程序控制的基本组成</a:t>
            </a:r>
          </a:p>
        </p:txBody>
      </p:sp>
      <p:grpSp>
        <p:nvGrpSpPr>
          <p:cNvPr id="87043" name="Group 36"/>
          <p:cNvGrpSpPr>
            <a:grpSpLocks/>
          </p:cNvGrpSpPr>
          <p:nvPr/>
        </p:nvGrpSpPr>
        <p:grpSpPr bwMode="auto">
          <a:xfrm>
            <a:off x="1338263" y="1030288"/>
            <a:ext cx="5226050" cy="4897437"/>
            <a:chOff x="910" y="782"/>
            <a:chExt cx="3292" cy="2855"/>
          </a:xfrm>
        </p:grpSpPr>
        <p:sp>
          <p:nvSpPr>
            <p:cNvPr id="87044" name="Text Box 5"/>
            <p:cNvSpPr txBox="1">
              <a:spLocks noChangeArrowheads="1"/>
            </p:cNvSpPr>
            <p:nvPr/>
          </p:nvSpPr>
          <p:spPr bwMode="auto">
            <a:xfrm>
              <a:off x="928" y="1200"/>
              <a:ext cx="4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sz="1800" dirty="0"/>
                <a:t>uIR</a:t>
              </a:r>
            </a:p>
          </p:txBody>
        </p:sp>
        <p:sp>
          <p:nvSpPr>
            <p:cNvPr id="87045" name="Text Box 6"/>
            <p:cNvSpPr txBox="1">
              <a:spLocks noChangeArrowheads="1"/>
            </p:cNvSpPr>
            <p:nvPr/>
          </p:nvSpPr>
          <p:spPr bwMode="auto">
            <a:xfrm>
              <a:off x="1511" y="1212"/>
              <a:ext cx="1232" cy="215"/>
            </a:xfrm>
            <a:prstGeom prst="rect">
              <a:avLst/>
            </a:prstGeom>
            <a:solidFill>
              <a:srgbClr val="FFFFCC"/>
            </a:solidFill>
            <a:ln w="28575" algn="ctr">
              <a:solidFill>
                <a:srgbClr val="000066"/>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操作控制字段</a:t>
              </a:r>
              <a:endParaRPr lang="en-US" altLang="zh-CN" sz="1800" dirty="0">
                <a:solidFill>
                  <a:srgbClr val="000066"/>
                </a:solidFill>
                <a:latin typeface="黑体" pitchFamily="2" charset="-122"/>
                <a:ea typeface="黑体" pitchFamily="2" charset="-122"/>
              </a:endParaRPr>
            </a:p>
          </p:txBody>
        </p:sp>
        <p:sp>
          <p:nvSpPr>
            <p:cNvPr id="87046" name="Text Box 7"/>
            <p:cNvSpPr txBox="1">
              <a:spLocks noChangeArrowheads="1"/>
            </p:cNvSpPr>
            <p:nvPr/>
          </p:nvSpPr>
          <p:spPr bwMode="auto">
            <a:xfrm>
              <a:off x="2739" y="1212"/>
              <a:ext cx="1232" cy="215"/>
            </a:xfrm>
            <a:prstGeom prst="rect">
              <a:avLst/>
            </a:prstGeom>
            <a:solidFill>
              <a:srgbClr val="FFFFCC"/>
            </a:solidFill>
            <a:ln w="28575" algn="ctr">
              <a:solidFill>
                <a:srgbClr val="000066"/>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顺序控制字段</a:t>
              </a:r>
              <a:endParaRPr lang="en-US" altLang="zh-CN" sz="1800" dirty="0">
                <a:solidFill>
                  <a:srgbClr val="000066"/>
                </a:solidFill>
                <a:latin typeface="黑体" pitchFamily="2" charset="-122"/>
                <a:ea typeface="黑体" pitchFamily="2" charset="-122"/>
              </a:endParaRPr>
            </a:p>
          </p:txBody>
        </p:sp>
        <p:sp>
          <p:nvSpPr>
            <p:cNvPr id="87047" name="Text Box 8"/>
            <p:cNvSpPr txBox="1">
              <a:spLocks noChangeArrowheads="1"/>
            </p:cNvSpPr>
            <p:nvPr/>
          </p:nvSpPr>
          <p:spPr bwMode="auto">
            <a:xfrm>
              <a:off x="1517" y="1648"/>
              <a:ext cx="2457" cy="680"/>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endParaRPr lang="zh-CN" altLang="en-US" sz="1800">
                <a:solidFill>
                  <a:srgbClr val="000066"/>
                </a:solidFill>
                <a:latin typeface="黑体" pitchFamily="2" charset="-122"/>
                <a:ea typeface="黑体" pitchFamily="2" charset="-122"/>
              </a:endParaRPr>
            </a:p>
            <a:p>
              <a:pPr algn="ctr" eaLnBrk="1" hangingPunct="1">
                <a:lnSpc>
                  <a:spcPct val="100000"/>
                </a:lnSpc>
                <a:spcBef>
                  <a:spcPct val="0"/>
                </a:spcBef>
              </a:pPr>
              <a:r>
                <a:rPr lang="zh-CN" altLang="en-US" sz="1800">
                  <a:solidFill>
                    <a:srgbClr val="000066"/>
                  </a:solidFill>
                  <a:latin typeface="黑体" pitchFamily="2" charset="-122"/>
                  <a:ea typeface="黑体" pitchFamily="2" charset="-122"/>
                </a:rPr>
                <a:t>控制存储器</a:t>
              </a:r>
            </a:p>
            <a:p>
              <a:pPr algn="ctr" eaLnBrk="1" hangingPunct="1">
                <a:lnSpc>
                  <a:spcPct val="100000"/>
                </a:lnSpc>
                <a:spcBef>
                  <a:spcPct val="0"/>
                </a:spcBef>
              </a:pPr>
              <a:r>
                <a:rPr lang="en-US" altLang="zh-CN" sz="1800" dirty="0">
                  <a:solidFill>
                    <a:srgbClr val="000066"/>
                  </a:solidFill>
                  <a:latin typeface="黑体" pitchFamily="2" charset="-122"/>
                  <a:ea typeface="黑体" pitchFamily="2" charset="-122"/>
                </a:rPr>
                <a:t>CM</a:t>
              </a:r>
            </a:p>
          </p:txBody>
        </p:sp>
        <p:sp>
          <p:nvSpPr>
            <p:cNvPr id="87048" name="Text Box 9"/>
            <p:cNvSpPr txBox="1">
              <a:spLocks noChangeArrowheads="1"/>
            </p:cNvSpPr>
            <p:nvPr/>
          </p:nvSpPr>
          <p:spPr bwMode="auto">
            <a:xfrm>
              <a:off x="1517" y="2509"/>
              <a:ext cx="2457"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000066"/>
                  </a:solidFill>
                </a:rPr>
                <a:t>uMAR</a:t>
              </a:r>
            </a:p>
          </p:txBody>
        </p:sp>
        <p:sp>
          <p:nvSpPr>
            <p:cNvPr id="87049" name="Text Box 10"/>
            <p:cNvSpPr txBox="1">
              <a:spLocks noChangeArrowheads="1"/>
            </p:cNvSpPr>
            <p:nvPr/>
          </p:nvSpPr>
          <p:spPr bwMode="auto">
            <a:xfrm>
              <a:off x="1511" y="2946"/>
              <a:ext cx="2457"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微地址形成部件</a:t>
              </a:r>
            </a:p>
          </p:txBody>
        </p:sp>
        <p:sp>
          <p:nvSpPr>
            <p:cNvPr id="87050" name="Text Box 12"/>
            <p:cNvSpPr txBox="1">
              <a:spLocks noChangeArrowheads="1"/>
            </p:cNvSpPr>
            <p:nvPr/>
          </p:nvSpPr>
          <p:spPr bwMode="auto">
            <a:xfrm>
              <a:off x="910" y="3383"/>
              <a:ext cx="4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sz="1800" dirty="0"/>
                <a:t> IR</a:t>
              </a:r>
            </a:p>
          </p:txBody>
        </p:sp>
        <p:grpSp>
          <p:nvGrpSpPr>
            <p:cNvPr id="87051" name="Group 29"/>
            <p:cNvGrpSpPr>
              <a:grpSpLocks/>
            </p:cNvGrpSpPr>
            <p:nvPr/>
          </p:nvGrpSpPr>
          <p:grpSpPr bwMode="auto">
            <a:xfrm>
              <a:off x="1511" y="3395"/>
              <a:ext cx="1666" cy="242"/>
              <a:chOff x="1511" y="3239"/>
              <a:chExt cx="1666" cy="249"/>
            </a:xfrm>
          </p:grpSpPr>
          <p:sp>
            <p:nvSpPr>
              <p:cNvPr id="87071" name="Text Box 13"/>
              <p:cNvSpPr txBox="1">
                <a:spLocks noChangeArrowheads="1"/>
              </p:cNvSpPr>
              <p:nvPr/>
            </p:nvSpPr>
            <p:spPr bwMode="auto">
              <a:xfrm>
                <a:off x="1511" y="3239"/>
                <a:ext cx="704"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000066"/>
                    </a:solidFill>
                  </a:rPr>
                  <a:t>OP</a:t>
                </a:r>
              </a:p>
            </p:txBody>
          </p:sp>
          <p:sp>
            <p:nvSpPr>
              <p:cNvPr id="87072" name="Text Box 14"/>
              <p:cNvSpPr txBox="1">
                <a:spLocks noChangeArrowheads="1"/>
              </p:cNvSpPr>
              <p:nvPr/>
            </p:nvSpPr>
            <p:spPr bwMode="auto">
              <a:xfrm>
                <a:off x="2218" y="3239"/>
                <a:ext cx="959"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000066"/>
                    </a:solidFill>
                  </a:rPr>
                  <a:t>A</a:t>
                </a:r>
              </a:p>
            </p:txBody>
          </p:sp>
        </p:grpSp>
        <p:sp>
          <p:nvSpPr>
            <p:cNvPr id="87052" name="Line 16"/>
            <p:cNvSpPr>
              <a:spLocks noChangeShapeType="1"/>
            </p:cNvSpPr>
            <p:nvPr/>
          </p:nvSpPr>
          <p:spPr bwMode="auto">
            <a:xfrm flipV="1">
              <a:off x="1880" y="3200"/>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7053" name="Group 20"/>
            <p:cNvGrpSpPr>
              <a:grpSpLocks/>
            </p:cNvGrpSpPr>
            <p:nvPr/>
          </p:nvGrpSpPr>
          <p:grpSpPr bwMode="auto">
            <a:xfrm>
              <a:off x="1819" y="2685"/>
              <a:ext cx="1922" cy="267"/>
              <a:chOff x="1819" y="2529"/>
              <a:chExt cx="1922" cy="267"/>
            </a:xfrm>
          </p:grpSpPr>
          <p:sp>
            <p:nvSpPr>
              <p:cNvPr id="87068" name="Line 17"/>
              <p:cNvSpPr>
                <a:spLocks noChangeShapeType="1"/>
              </p:cNvSpPr>
              <p:nvPr/>
            </p:nvSpPr>
            <p:spPr bwMode="auto">
              <a:xfrm flipV="1">
                <a:off x="1819" y="2608"/>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9" name="Line 18"/>
              <p:cNvSpPr>
                <a:spLocks noChangeShapeType="1"/>
              </p:cNvSpPr>
              <p:nvPr/>
            </p:nvSpPr>
            <p:spPr bwMode="auto">
              <a:xfrm flipV="1">
                <a:off x="3741" y="2596"/>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70" name="Text Box 19"/>
              <p:cNvSpPr txBox="1">
                <a:spLocks noChangeArrowheads="1"/>
              </p:cNvSpPr>
              <p:nvPr/>
            </p:nvSpPr>
            <p:spPr bwMode="auto">
              <a:xfrm>
                <a:off x="2164" y="2529"/>
                <a:ext cx="12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66"/>
                    </a:solidFill>
                    <a:latin typeface="Times New Roman" pitchFamily="18" charset="0"/>
                  </a:rPr>
                  <a:t>……</a:t>
                </a:r>
                <a:endParaRPr lang="en-US" altLang="zh-CN" sz="2000" dirty="0">
                  <a:solidFill>
                    <a:srgbClr val="000066"/>
                  </a:solidFill>
                </a:endParaRPr>
              </a:p>
            </p:txBody>
          </p:sp>
        </p:grpSp>
        <p:grpSp>
          <p:nvGrpSpPr>
            <p:cNvPr id="87054" name="Group 21"/>
            <p:cNvGrpSpPr>
              <a:grpSpLocks/>
            </p:cNvGrpSpPr>
            <p:nvPr/>
          </p:nvGrpSpPr>
          <p:grpSpPr bwMode="auto">
            <a:xfrm>
              <a:off x="1795" y="2242"/>
              <a:ext cx="1922" cy="267"/>
              <a:chOff x="1819" y="2529"/>
              <a:chExt cx="1922" cy="267"/>
            </a:xfrm>
          </p:grpSpPr>
          <p:sp>
            <p:nvSpPr>
              <p:cNvPr id="87065" name="Line 22"/>
              <p:cNvSpPr>
                <a:spLocks noChangeShapeType="1"/>
              </p:cNvSpPr>
              <p:nvPr/>
            </p:nvSpPr>
            <p:spPr bwMode="auto">
              <a:xfrm flipV="1">
                <a:off x="1819" y="2608"/>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6" name="Line 23"/>
              <p:cNvSpPr>
                <a:spLocks noChangeShapeType="1"/>
              </p:cNvSpPr>
              <p:nvPr/>
            </p:nvSpPr>
            <p:spPr bwMode="auto">
              <a:xfrm flipV="1">
                <a:off x="3741" y="2596"/>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7" name="Text Box 24"/>
              <p:cNvSpPr txBox="1">
                <a:spLocks noChangeArrowheads="1"/>
              </p:cNvSpPr>
              <p:nvPr/>
            </p:nvSpPr>
            <p:spPr bwMode="auto">
              <a:xfrm>
                <a:off x="2164" y="2529"/>
                <a:ext cx="1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66"/>
                    </a:solidFill>
                    <a:latin typeface="Times New Roman" pitchFamily="18" charset="0"/>
                  </a:rPr>
                  <a:t>……</a:t>
                </a:r>
                <a:endParaRPr lang="en-US" altLang="zh-CN" sz="2000" dirty="0">
                  <a:solidFill>
                    <a:srgbClr val="000066"/>
                  </a:solidFill>
                </a:endParaRPr>
              </a:p>
            </p:txBody>
          </p:sp>
        </p:grpSp>
        <p:grpSp>
          <p:nvGrpSpPr>
            <p:cNvPr id="87055" name="Group 25"/>
            <p:cNvGrpSpPr>
              <a:grpSpLocks/>
            </p:cNvGrpSpPr>
            <p:nvPr/>
          </p:nvGrpSpPr>
          <p:grpSpPr bwMode="auto">
            <a:xfrm>
              <a:off x="1776" y="1388"/>
              <a:ext cx="1922" cy="267"/>
              <a:chOff x="1819" y="2529"/>
              <a:chExt cx="1922" cy="267"/>
            </a:xfrm>
          </p:grpSpPr>
          <p:sp>
            <p:nvSpPr>
              <p:cNvPr id="87062" name="Line 26"/>
              <p:cNvSpPr>
                <a:spLocks noChangeShapeType="1"/>
              </p:cNvSpPr>
              <p:nvPr/>
            </p:nvSpPr>
            <p:spPr bwMode="auto">
              <a:xfrm flipV="1">
                <a:off x="1819" y="2608"/>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3" name="Line 27"/>
              <p:cNvSpPr>
                <a:spLocks noChangeShapeType="1"/>
              </p:cNvSpPr>
              <p:nvPr/>
            </p:nvSpPr>
            <p:spPr bwMode="auto">
              <a:xfrm flipV="1">
                <a:off x="3741" y="2596"/>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4" name="Text Box 28"/>
              <p:cNvSpPr txBox="1">
                <a:spLocks noChangeArrowheads="1"/>
              </p:cNvSpPr>
              <p:nvPr/>
            </p:nvSpPr>
            <p:spPr bwMode="auto">
              <a:xfrm>
                <a:off x="2164" y="2529"/>
                <a:ext cx="1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66"/>
                    </a:solidFill>
                    <a:latin typeface="Times New Roman" pitchFamily="18" charset="0"/>
                  </a:rPr>
                  <a:t>……</a:t>
                </a:r>
                <a:endParaRPr lang="en-US" altLang="zh-CN" sz="2000" dirty="0">
                  <a:solidFill>
                    <a:srgbClr val="000066"/>
                  </a:solidFill>
                </a:endParaRPr>
              </a:p>
            </p:txBody>
          </p:sp>
        </p:grpSp>
        <p:grpSp>
          <p:nvGrpSpPr>
            <p:cNvPr id="87056" name="Group 30"/>
            <p:cNvGrpSpPr>
              <a:grpSpLocks/>
            </p:cNvGrpSpPr>
            <p:nvPr/>
          </p:nvGrpSpPr>
          <p:grpSpPr bwMode="auto">
            <a:xfrm>
              <a:off x="1734" y="939"/>
              <a:ext cx="819" cy="267"/>
              <a:chOff x="1819" y="2529"/>
              <a:chExt cx="1922" cy="267"/>
            </a:xfrm>
          </p:grpSpPr>
          <p:sp>
            <p:nvSpPr>
              <p:cNvPr id="87059" name="Line 31"/>
              <p:cNvSpPr>
                <a:spLocks noChangeShapeType="1"/>
              </p:cNvSpPr>
              <p:nvPr/>
            </p:nvSpPr>
            <p:spPr bwMode="auto">
              <a:xfrm flipV="1">
                <a:off x="1819" y="2608"/>
                <a:ext cx="0" cy="1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0" name="Line 32"/>
              <p:cNvSpPr>
                <a:spLocks noChangeShapeType="1"/>
              </p:cNvSpPr>
              <p:nvPr/>
            </p:nvSpPr>
            <p:spPr bwMode="auto">
              <a:xfrm flipV="1">
                <a:off x="3741" y="2596"/>
                <a:ext cx="0" cy="1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1" name="Text Box 33"/>
              <p:cNvSpPr txBox="1">
                <a:spLocks noChangeArrowheads="1"/>
              </p:cNvSpPr>
              <p:nvPr/>
            </p:nvSpPr>
            <p:spPr bwMode="auto">
              <a:xfrm>
                <a:off x="2164" y="2529"/>
                <a:ext cx="1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FF0000"/>
                    </a:solidFill>
                    <a:latin typeface="Times New Roman" pitchFamily="18" charset="0"/>
                  </a:rPr>
                  <a:t>…</a:t>
                </a:r>
                <a:endParaRPr lang="en-US" altLang="zh-CN" sz="2000" dirty="0">
                  <a:solidFill>
                    <a:srgbClr val="FF0000"/>
                  </a:solidFill>
                </a:endParaRPr>
              </a:p>
            </p:txBody>
          </p:sp>
        </p:grpSp>
        <p:sp>
          <p:nvSpPr>
            <p:cNvPr id="87057" name="Text Box 34"/>
            <p:cNvSpPr txBox="1">
              <a:spLocks noChangeArrowheads="1"/>
            </p:cNvSpPr>
            <p:nvPr/>
          </p:nvSpPr>
          <p:spPr bwMode="auto">
            <a:xfrm>
              <a:off x="1668" y="782"/>
              <a:ext cx="10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FF0000"/>
                  </a:solidFill>
                  <a:latin typeface="黑体" pitchFamily="2" charset="-122"/>
                  <a:ea typeface="黑体" pitchFamily="2" charset="-122"/>
                </a:rPr>
                <a:t>微命令</a:t>
              </a:r>
            </a:p>
          </p:txBody>
        </p:sp>
        <p:sp>
          <p:nvSpPr>
            <p:cNvPr id="87058" name="Freeform 35"/>
            <p:cNvSpPr>
              <a:spLocks/>
            </p:cNvSpPr>
            <p:nvPr/>
          </p:nvSpPr>
          <p:spPr bwMode="auto">
            <a:xfrm>
              <a:off x="3377" y="1025"/>
              <a:ext cx="825" cy="2364"/>
            </a:xfrm>
            <a:custGeom>
              <a:avLst/>
              <a:gdLst>
                <a:gd name="T0" fmla="*/ 0 w 825"/>
                <a:gd name="T1" fmla="*/ 182 h 2364"/>
                <a:gd name="T2" fmla="*/ 0 w 825"/>
                <a:gd name="T3" fmla="*/ 0 h 2364"/>
                <a:gd name="T4" fmla="*/ 819 w 825"/>
                <a:gd name="T5" fmla="*/ 0 h 2364"/>
                <a:gd name="T6" fmla="*/ 825 w 825"/>
                <a:gd name="T7" fmla="*/ 2364 h 2364"/>
                <a:gd name="T8" fmla="*/ 267 w 825"/>
                <a:gd name="T9" fmla="*/ 2364 h 2364"/>
                <a:gd name="T10" fmla="*/ 267 w 825"/>
                <a:gd name="T11" fmla="*/ 2170 h 2364"/>
                <a:gd name="T12" fmla="*/ 0 60000 65536"/>
                <a:gd name="T13" fmla="*/ 0 60000 65536"/>
                <a:gd name="T14" fmla="*/ 0 60000 65536"/>
                <a:gd name="T15" fmla="*/ 0 60000 65536"/>
                <a:gd name="T16" fmla="*/ 0 60000 65536"/>
                <a:gd name="T17" fmla="*/ 0 60000 65536"/>
                <a:gd name="T18" fmla="*/ 0 w 825"/>
                <a:gd name="T19" fmla="*/ 0 h 2364"/>
                <a:gd name="T20" fmla="*/ 825 w 825"/>
                <a:gd name="T21" fmla="*/ 2364 h 2364"/>
              </a:gdLst>
              <a:ahLst/>
              <a:cxnLst>
                <a:cxn ang="T12">
                  <a:pos x="T0" y="T1"/>
                </a:cxn>
                <a:cxn ang="T13">
                  <a:pos x="T2" y="T3"/>
                </a:cxn>
                <a:cxn ang="T14">
                  <a:pos x="T4" y="T5"/>
                </a:cxn>
                <a:cxn ang="T15">
                  <a:pos x="T6" y="T7"/>
                </a:cxn>
                <a:cxn ang="T16">
                  <a:pos x="T8" y="T9"/>
                </a:cxn>
                <a:cxn ang="T17">
                  <a:pos x="T10" y="T11"/>
                </a:cxn>
              </a:cxnLst>
              <a:rect l="T18" t="T19" r="T20" b="T21"/>
              <a:pathLst>
                <a:path w="825" h="2364">
                  <a:moveTo>
                    <a:pt x="0" y="182"/>
                  </a:moveTo>
                  <a:lnTo>
                    <a:pt x="0" y="0"/>
                  </a:lnTo>
                  <a:lnTo>
                    <a:pt x="819" y="0"/>
                  </a:lnTo>
                  <a:lnTo>
                    <a:pt x="825" y="2364"/>
                  </a:lnTo>
                  <a:lnTo>
                    <a:pt x="267" y="2364"/>
                  </a:lnTo>
                  <a:lnTo>
                    <a:pt x="267" y="2170"/>
                  </a:lnTo>
                </a:path>
              </a:pathLst>
            </a:custGeom>
            <a:noFill/>
            <a:ln w="28575"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
          <p:cNvSpPr>
            <a:spLocks noChangeArrowheads="1"/>
          </p:cNvSpPr>
          <p:nvPr/>
        </p:nvSpPr>
        <p:spPr bwMode="auto">
          <a:xfrm>
            <a:off x="665163" y="574675"/>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6.5.2 </a:t>
            </a:r>
            <a:r>
              <a:rPr lang="zh-CN" altLang="en-US">
                <a:solidFill>
                  <a:srgbClr val="990000"/>
                </a:solidFill>
                <a:latin typeface="黑体" pitchFamily="2" charset="-122"/>
                <a:ea typeface="黑体" pitchFamily="2" charset="-122"/>
              </a:rPr>
              <a:t>微程序控制的基本概念</a:t>
            </a:r>
          </a:p>
        </p:txBody>
      </p:sp>
      <p:sp>
        <p:nvSpPr>
          <p:cNvPr id="88067" name="Text Box 6"/>
          <p:cNvSpPr txBox="1">
            <a:spLocks noChangeArrowheads="1"/>
          </p:cNvSpPr>
          <p:nvPr/>
        </p:nvSpPr>
        <p:spPr bwMode="auto">
          <a:xfrm>
            <a:off x="695325" y="1098550"/>
            <a:ext cx="7642225"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  1</a:t>
            </a:r>
            <a:r>
              <a:rPr lang="zh-CN" altLang="en-US" dirty="0">
                <a:solidFill>
                  <a:srgbClr val="990000"/>
                </a:solidFill>
                <a:latin typeface="黑体" pitchFamily="2" charset="-122"/>
                <a:ea typeface="黑体" pitchFamily="2" charset="-122"/>
              </a:rPr>
              <a:t>．微命令和微操作</a:t>
            </a:r>
          </a:p>
          <a:p>
            <a:pPr eaLnBrk="1" hangingPunct="1">
              <a:spcBef>
                <a:spcPct val="0"/>
              </a:spcBef>
            </a:pPr>
            <a:r>
              <a:rPr lang="zh-CN" altLang="en-US" dirty="0">
                <a:latin typeface="黑体" pitchFamily="2" charset="-122"/>
                <a:ea typeface="黑体" pitchFamily="2" charset="-122"/>
              </a:rPr>
              <a:t>    </a:t>
            </a:r>
            <a:r>
              <a:rPr lang="zh-CN" altLang="en-US" dirty="0">
                <a:solidFill>
                  <a:srgbClr val="FF0000"/>
                </a:solidFill>
                <a:latin typeface="黑体" pitchFamily="2" charset="-122"/>
                <a:ea typeface="黑体" pitchFamily="2" charset="-122"/>
              </a:rPr>
              <a:t>微命令</a:t>
            </a:r>
            <a:r>
              <a:rPr lang="zh-CN" altLang="en-US" dirty="0">
                <a:latin typeface="黑体" pitchFamily="2" charset="-122"/>
                <a:ea typeface="黑体" pitchFamily="2" charset="-122"/>
              </a:rPr>
              <a:t>是控制计算机某个部件完成某个基本微操作的命令。微命令和微操作是一一对应的。</a:t>
            </a:r>
          </a:p>
          <a:p>
            <a:pPr eaLnBrk="1" hangingPunct="1"/>
            <a:r>
              <a:rPr lang="zh-CN" altLang="en-US" dirty="0">
                <a:solidFill>
                  <a:srgbClr val="990000"/>
                </a:solidFill>
                <a:latin typeface="黑体" pitchFamily="2" charset="-122"/>
                <a:ea typeface="黑体" pitchFamily="2" charset="-122"/>
              </a:rPr>
              <a:t>  </a:t>
            </a:r>
            <a:r>
              <a:rPr lang="en-US" altLang="zh-CN" dirty="0">
                <a:solidFill>
                  <a:srgbClr val="990000"/>
                </a:solidFill>
                <a:latin typeface="黑体" pitchFamily="2" charset="-122"/>
                <a:ea typeface="黑体" pitchFamily="2" charset="-122"/>
              </a:rPr>
              <a:t>2</a:t>
            </a:r>
            <a:r>
              <a:rPr lang="zh-CN" altLang="en-US" dirty="0">
                <a:solidFill>
                  <a:srgbClr val="990000"/>
                </a:solidFill>
                <a:latin typeface="黑体" pitchFamily="2" charset="-122"/>
                <a:ea typeface="黑体" pitchFamily="2" charset="-122"/>
              </a:rPr>
              <a:t>．微指令、微地址</a:t>
            </a:r>
          </a:p>
          <a:p>
            <a:pPr eaLnBrk="1" hangingPunct="1">
              <a:spcBef>
                <a:spcPct val="0"/>
              </a:spcBef>
            </a:pPr>
            <a:r>
              <a:rPr lang="zh-CN" altLang="en-US" dirty="0">
                <a:latin typeface="黑体" pitchFamily="2" charset="-122"/>
                <a:ea typeface="黑体" pitchFamily="2" charset="-122"/>
              </a:rPr>
              <a:t>    把一个节拍内所完成的微操作集合起来，用二进制的编码方式表示，形成一条</a:t>
            </a:r>
            <a:r>
              <a:rPr lang="zh-CN" altLang="en-US" dirty="0">
                <a:solidFill>
                  <a:srgbClr val="FF0000"/>
                </a:solidFill>
                <a:latin typeface="黑体" pitchFamily="2" charset="-122"/>
                <a:ea typeface="黑体" pitchFamily="2" charset="-122"/>
              </a:rPr>
              <a:t>微指令</a:t>
            </a:r>
            <a:r>
              <a:rPr lang="zh-CN" altLang="en-US" dirty="0">
                <a:latin typeface="黑体" pitchFamily="2" charset="-122"/>
                <a:ea typeface="黑体" pitchFamily="2" charset="-122"/>
              </a:rPr>
              <a:t>。</a:t>
            </a:r>
          </a:p>
          <a:p>
            <a:pPr eaLnBrk="1" hangingPunct="1">
              <a:spcBef>
                <a:spcPct val="0"/>
              </a:spcBef>
            </a:pPr>
            <a:endParaRPr lang="zh-CN" altLang="en-US" dirty="0">
              <a:latin typeface="黑体" pitchFamily="2" charset="-122"/>
              <a:ea typeface="黑体" pitchFamily="2" charset="-122"/>
            </a:endParaRPr>
          </a:p>
          <a:p>
            <a:pPr eaLnBrk="1" hangingPunct="1">
              <a:spcBef>
                <a:spcPct val="0"/>
              </a:spcBef>
            </a:pPr>
            <a:endParaRPr lang="zh-CN" altLang="en-US" dirty="0">
              <a:latin typeface="黑体" pitchFamily="2" charset="-122"/>
              <a:ea typeface="黑体" pitchFamily="2" charset="-122"/>
            </a:endParaRPr>
          </a:p>
          <a:p>
            <a:pPr eaLnBrk="1" hangingPunct="1">
              <a:spcBef>
                <a:spcPct val="0"/>
              </a:spcBef>
            </a:pPr>
            <a:r>
              <a:rPr lang="zh-CN" altLang="en-US" dirty="0">
                <a:latin typeface="黑体" pitchFamily="2" charset="-122"/>
                <a:ea typeface="黑体" pitchFamily="2" charset="-122"/>
              </a:rPr>
              <a:t>    存放微指令的</a:t>
            </a:r>
            <a:r>
              <a:rPr lang="zh-CN" altLang="en-US" u="heavy" dirty="0">
                <a:uFill>
                  <a:solidFill>
                    <a:srgbClr val="3333FF"/>
                  </a:solidFill>
                </a:uFill>
                <a:latin typeface="黑体" pitchFamily="2" charset="-122"/>
                <a:ea typeface="黑体" pitchFamily="2" charset="-122"/>
              </a:rPr>
              <a:t>控制存储器</a:t>
            </a:r>
            <a:r>
              <a:rPr lang="zh-CN" altLang="en-US" dirty="0">
                <a:latin typeface="黑体" pitchFamily="2" charset="-122"/>
                <a:ea typeface="黑体" pitchFamily="2" charset="-122"/>
              </a:rPr>
              <a:t>的单元地址就称为微地址。</a:t>
            </a:r>
          </a:p>
        </p:txBody>
      </p:sp>
      <p:grpSp>
        <p:nvGrpSpPr>
          <p:cNvPr id="88068" name="Group 11"/>
          <p:cNvGrpSpPr>
            <a:grpSpLocks/>
          </p:cNvGrpSpPr>
          <p:nvPr/>
        </p:nvGrpSpPr>
        <p:grpSpPr bwMode="auto">
          <a:xfrm>
            <a:off x="1147763" y="4438650"/>
            <a:ext cx="6130925" cy="495300"/>
            <a:chOff x="764" y="3238"/>
            <a:chExt cx="3862" cy="312"/>
          </a:xfrm>
        </p:grpSpPr>
        <p:sp>
          <p:nvSpPr>
            <p:cNvPr id="88069" name="Text Box 8"/>
            <p:cNvSpPr txBox="1">
              <a:spLocks noChangeArrowheads="1"/>
            </p:cNvSpPr>
            <p:nvPr/>
          </p:nvSpPr>
          <p:spPr bwMode="auto">
            <a:xfrm>
              <a:off x="764" y="3262"/>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dirty="0">
                  <a:latin typeface="黑体" pitchFamily="2" charset="-122"/>
                  <a:ea typeface="黑体" pitchFamily="2" charset="-122"/>
                </a:rPr>
                <a:t>uIR</a:t>
              </a:r>
            </a:p>
          </p:txBody>
        </p:sp>
        <p:sp>
          <p:nvSpPr>
            <p:cNvPr id="88070" name="Text Box 9"/>
            <p:cNvSpPr txBox="1">
              <a:spLocks noChangeArrowheads="1"/>
            </p:cNvSpPr>
            <p:nvPr/>
          </p:nvSpPr>
          <p:spPr bwMode="auto">
            <a:xfrm>
              <a:off x="1504" y="3238"/>
              <a:ext cx="1563" cy="291"/>
            </a:xfrm>
            <a:prstGeom prst="rect">
              <a:avLst/>
            </a:prstGeom>
            <a:solidFill>
              <a:srgbClr val="FFFFCC"/>
            </a:solidFill>
            <a:ln w="28575" algn="ctr">
              <a:solidFill>
                <a:srgbClr val="000066"/>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000066"/>
                  </a:solidFill>
                  <a:latin typeface="黑体" pitchFamily="2" charset="-122"/>
                  <a:ea typeface="黑体" pitchFamily="2" charset="-122"/>
                </a:rPr>
                <a:t>操作控制字段</a:t>
              </a:r>
              <a:endParaRPr lang="en-US" altLang="zh-CN" dirty="0">
                <a:solidFill>
                  <a:srgbClr val="000066"/>
                </a:solidFill>
                <a:latin typeface="黑体" pitchFamily="2" charset="-122"/>
                <a:ea typeface="黑体" pitchFamily="2" charset="-122"/>
              </a:endParaRPr>
            </a:p>
          </p:txBody>
        </p:sp>
        <p:sp>
          <p:nvSpPr>
            <p:cNvPr id="88071" name="Text Box 10"/>
            <p:cNvSpPr txBox="1">
              <a:spLocks noChangeArrowheads="1"/>
            </p:cNvSpPr>
            <p:nvPr/>
          </p:nvSpPr>
          <p:spPr bwMode="auto">
            <a:xfrm>
              <a:off x="3063" y="3238"/>
              <a:ext cx="1563" cy="291"/>
            </a:xfrm>
            <a:prstGeom prst="rect">
              <a:avLst/>
            </a:prstGeom>
            <a:solidFill>
              <a:srgbClr val="FFFFCC"/>
            </a:solidFill>
            <a:ln w="28575" algn="ctr">
              <a:solidFill>
                <a:srgbClr val="000066"/>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000066"/>
                  </a:solidFill>
                  <a:latin typeface="黑体" pitchFamily="2" charset="-122"/>
                  <a:ea typeface="黑体" pitchFamily="2" charset="-122"/>
                </a:rPr>
                <a:t>顺序控制字段</a:t>
              </a:r>
              <a:endParaRPr lang="en-US" altLang="zh-CN" dirty="0">
                <a:solidFill>
                  <a:srgbClr val="000066"/>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
          <p:cNvSpPr>
            <a:spLocks noChangeArrowheads="1"/>
          </p:cNvSpPr>
          <p:nvPr/>
        </p:nvSpPr>
        <p:spPr bwMode="auto">
          <a:xfrm>
            <a:off x="665163" y="574675"/>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6.5.2 </a:t>
            </a:r>
            <a:r>
              <a:rPr lang="zh-CN" altLang="en-US">
                <a:solidFill>
                  <a:srgbClr val="990000"/>
                </a:solidFill>
                <a:latin typeface="黑体" pitchFamily="2" charset="-122"/>
                <a:ea typeface="黑体" pitchFamily="2" charset="-122"/>
              </a:rPr>
              <a:t>微程序控制的基本概念</a:t>
            </a:r>
          </a:p>
        </p:txBody>
      </p:sp>
      <p:sp>
        <p:nvSpPr>
          <p:cNvPr id="89091" name="Text Box 3"/>
          <p:cNvSpPr txBox="1">
            <a:spLocks noChangeArrowheads="1"/>
          </p:cNvSpPr>
          <p:nvPr/>
        </p:nvSpPr>
        <p:spPr bwMode="auto">
          <a:xfrm>
            <a:off x="657225" y="1098550"/>
            <a:ext cx="7488238"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  </a:t>
            </a:r>
            <a:r>
              <a:rPr lang="en-US" altLang="en-US" dirty="0">
                <a:solidFill>
                  <a:srgbClr val="990000"/>
                </a:solidFill>
                <a:latin typeface="黑体" pitchFamily="2" charset="-122"/>
                <a:ea typeface="黑体" pitchFamily="2" charset="-122"/>
              </a:rPr>
              <a:t>3．微周期</a:t>
            </a:r>
          </a:p>
          <a:p>
            <a:pPr eaLnBrk="1" hangingPunct="1">
              <a:spcBef>
                <a:spcPct val="0"/>
              </a:spcBef>
            </a:pPr>
            <a:r>
              <a:rPr lang="zh-CN" altLang="en-US">
                <a:latin typeface="黑体" pitchFamily="2" charset="-122"/>
                <a:ea typeface="黑体" pitchFamily="2" charset="-122"/>
              </a:rPr>
              <a:t>    从控制存储器中读取一条微指令并执行相应的微命令所需的全部时间称为微周期。</a:t>
            </a:r>
          </a:p>
        </p:txBody>
      </p:sp>
      <p:grpSp>
        <p:nvGrpSpPr>
          <p:cNvPr id="89092" name="Group 46"/>
          <p:cNvGrpSpPr>
            <a:grpSpLocks/>
          </p:cNvGrpSpPr>
          <p:nvPr/>
        </p:nvGrpSpPr>
        <p:grpSpPr bwMode="auto">
          <a:xfrm>
            <a:off x="860425" y="2714625"/>
            <a:ext cx="6959600" cy="2900363"/>
            <a:chOff x="542" y="1710"/>
            <a:chExt cx="4384" cy="1827"/>
          </a:xfrm>
        </p:grpSpPr>
        <p:grpSp>
          <p:nvGrpSpPr>
            <p:cNvPr id="89093" name="Group 27"/>
            <p:cNvGrpSpPr>
              <a:grpSpLocks/>
            </p:cNvGrpSpPr>
            <p:nvPr/>
          </p:nvGrpSpPr>
          <p:grpSpPr bwMode="auto">
            <a:xfrm>
              <a:off x="1750" y="2229"/>
              <a:ext cx="3174" cy="196"/>
              <a:chOff x="1078" y="1859"/>
              <a:chExt cx="2354" cy="196"/>
            </a:xfrm>
          </p:grpSpPr>
          <p:sp>
            <p:nvSpPr>
              <p:cNvPr id="89113" name="Freeform 11"/>
              <p:cNvSpPr>
                <a:spLocks/>
              </p:cNvSpPr>
              <p:nvPr/>
            </p:nvSpPr>
            <p:spPr bwMode="auto">
              <a:xfrm>
                <a:off x="1078" y="1861"/>
                <a:ext cx="1893" cy="194"/>
              </a:xfrm>
              <a:custGeom>
                <a:avLst/>
                <a:gdLst>
                  <a:gd name="T0" fmla="*/ 0 w 1886"/>
                  <a:gd name="T1" fmla="*/ 971 h 182"/>
                  <a:gd name="T2" fmla="*/ 194 w 1886"/>
                  <a:gd name="T3" fmla="*/ 971 h 182"/>
                  <a:gd name="T4" fmla="*/ 194 w 1886"/>
                  <a:gd name="T5" fmla="*/ 0 h 182"/>
                  <a:gd name="T6" fmla="*/ 364 w 1886"/>
                  <a:gd name="T7" fmla="*/ 0 h 182"/>
                  <a:gd name="T8" fmla="*/ 366 w 1886"/>
                  <a:gd name="T9" fmla="*/ 971 h 182"/>
                  <a:gd name="T10" fmla="*/ 1886 w 1886"/>
                  <a:gd name="T11" fmla="*/ 971 h 182"/>
                  <a:gd name="T12" fmla="*/ 0 60000 65536"/>
                  <a:gd name="T13" fmla="*/ 0 60000 65536"/>
                  <a:gd name="T14" fmla="*/ 0 60000 65536"/>
                  <a:gd name="T15" fmla="*/ 0 60000 65536"/>
                  <a:gd name="T16" fmla="*/ 0 60000 65536"/>
                  <a:gd name="T17" fmla="*/ 0 60000 65536"/>
                  <a:gd name="T18" fmla="*/ 0 w 1886"/>
                  <a:gd name="T19" fmla="*/ 0 h 182"/>
                  <a:gd name="T20" fmla="*/ 1886 w 1886"/>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1886" h="182">
                    <a:moveTo>
                      <a:pt x="0" y="182"/>
                    </a:moveTo>
                    <a:lnTo>
                      <a:pt x="194" y="182"/>
                    </a:lnTo>
                    <a:lnTo>
                      <a:pt x="194" y="0"/>
                    </a:lnTo>
                    <a:lnTo>
                      <a:pt x="364" y="0"/>
                    </a:lnTo>
                    <a:lnTo>
                      <a:pt x="366" y="182"/>
                    </a:lnTo>
                    <a:lnTo>
                      <a:pt x="1886" y="182"/>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
            <p:nvSpPr>
              <p:cNvPr id="89114" name="Freeform 12"/>
              <p:cNvSpPr>
                <a:spLocks/>
              </p:cNvSpPr>
              <p:nvPr/>
            </p:nvSpPr>
            <p:spPr bwMode="auto">
              <a:xfrm>
                <a:off x="2845" y="1859"/>
                <a:ext cx="587" cy="196"/>
              </a:xfrm>
              <a:custGeom>
                <a:avLst/>
                <a:gdLst>
                  <a:gd name="T0" fmla="*/ 0 w 576"/>
                  <a:gd name="T1" fmla="*/ 971 h 182"/>
                  <a:gd name="T2" fmla="*/ 194 w 576"/>
                  <a:gd name="T3" fmla="*/ 971 h 182"/>
                  <a:gd name="T4" fmla="*/ 194 w 576"/>
                  <a:gd name="T5" fmla="*/ 0 h 182"/>
                  <a:gd name="T6" fmla="*/ 364 w 576"/>
                  <a:gd name="T7" fmla="*/ 0 h 182"/>
                  <a:gd name="T8" fmla="*/ 366 w 576"/>
                  <a:gd name="T9" fmla="*/ 971 h 182"/>
                  <a:gd name="T10" fmla="*/ 576 w 576"/>
                  <a:gd name="T11" fmla="*/ 964 h 182"/>
                  <a:gd name="T12" fmla="*/ 0 60000 65536"/>
                  <a:gd name="T13" fmla="*/ 0 60000 65536"/>
                  <a:gd name="T14" fmla="*/ 0 60000 65536"/>
                  <a:gd name="T15" fmla="*/ 0 60000 65536"/>
                  <a:gd name="T16" fmla="*/ 0 60000 65536"/>
                  <a:gd name="T17" fmla="*/ 0 60000 65536"/>
                  <a:gd name="T18" fmla="*/ 0 w 576"/>
                  <a:gd name="T19" fmla="*/ 0 h 182"/>
                  <a:gd name="T20" fmla="*/ 576 w 576"/>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576" h="182">
                    <a:moveTo>
                      <a:pt x="0" y="182"/>
                    </a:moveTo>
                    <a:lnTo>
                      <a:pt x="194" y="182"/>
                    </a:lnTo>
                    <a:lnTo>
                      <a:pt x="194" y="0"/>
                    </a:lnTo>
                    <a:lnTo>
                      <a:pt x="364" y="0"/>
                    </a:lnTo>
                    <a:lnTo>
                      <a:pt x="366" y="182"/>
                    </a:lnTo>
                    <a:lnTo>
                      <a:pt x="576" y="181"/>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grpSp>
        <p:sp>
          <p:nvSpPr>
            <p:cNvPr id="89094" name="Freeform 18"/>
            <p:cNvSpPr>
              <a:spLocks/>
            </p:cNvSpPr>
            <p:nvPr/>
          </p:nvSpPr>
          <p:spPr bwMode="auto">
            <a:xfrm>
              <a:off x="1764" y="2569"/>
              <a:ext cx="3162" cy="194"/>
            </a:xfrm>
            <a:custGeom>
              <a:avLst/>
              <a:gdLst>
                <a:gd name="T0" fmla="*/ 0 w 2336"/>
                <a:gd name="T1" fmla="*/ 961 h 182"/>
                <a:gd name="T2" fmla="*/ 57055 w 2336"/>
                <a:gd name="T3" fmla="*/ 971 h 182"/>
                <a:gd name="T4" fmla="*/ 57055 w 2336"/>
                <a:gd name="T5" fmla="*/ 0 h 182"/>
                <a:gd name="T6" fmla="*/ 72175 w 2336"/>
                <a:gd name="T7" fmla="*/ 0 h 182"/>
                <a:gd name="T8" fmla="*/ 72292 w 2336"/>
                <a:gd name="T9" fmla="*/ 971 h 182"/>
                <a:gd name="T10" fmla="*/ 207033 w 2336"/>
                <a:gd name="T11" fmla="*/ 971 h 182"/>
                <a:gd name="T12" fmla="*/ 0 60000 65536"/>
                <a:gd name="T13" fmla="*/ 0 60000 65536"/>
                <a:gd name="T14" fmla="*/ 0 60000 65536"/>
                <a:gd name="T15" fmla="*/ 0 60000 65536"/>
                <a:gd name="T16" fmla="*/ 0 60000 65536"/>
                <a:gd name="T17" fmla="*/ 0 60000 65536"/>
                <a:gd name="T18" fmla="*/ 0 w 2336"/>
                <a:gd name="T19" fmla="*/ 0 h 182"/>
                <a:gd name="T20" fmla="*/ 2336 w 2336"/>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2336" h="182">
                  <a:moveTo>
                    <a:pt x="0" y="180"/>
                  </a:moveTo>
                  <a:lnTo>
                    <a:pt x="644" y="182"/>
                  </a:lnTo>
                  <a:lnTo>
                    <a:pt x="644" y="0"/>
                  </a:lnTo>
                  <a:lnTo>
                    <a:pt x="814" y="0"/>
                  </a:lnTo>
                  <a:lnTo>
                    <a:pt x="816" y="182"/>
                  </a:lnTo>
                  <a:lnTo>
                    <a:pt x="2336" y="182"/>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
          <p:nvSpPr>
            <p:cNvPr id="89095" name="Freeform 22"/>
            <p:cNvSpPr>
              <a:spLocks/>
            </p:cNvSpPr>
            <p:nvPr/>
          </p:nvSpPr>
          <p:spPr bwMode="auto">
            <a:xfrm>
              <a:off x="1760" y="3310"/>
              <a:ext cx="3153" cy="194"/>
            </a:xfrm>
            <a:custGeom>
              <a:avLst/>
              <a:gdLst>
                <a:gd name="T0" fmla="*/ 206845 w 2329"/>
                <a:gd name="T1" fmla="*/ 951 h 183"/>
                <a:gd name="T2" fmla="*/ 173207 w 2329"/>
                <a:gd name="T3" fmla="*/ 954 h 183"/>
                <a:gd name="T4" fmla="*/ 173207 w 2329"/>
                <a:gd name="T5" fmla="*/ 0 h 183"/>
                <a:gd name="T6" fmla="*/ 158136 w 2329"/>
                <a:gd name="T7" fmla="*/ 0 h 183"/>
                <a:gd name="T8" fmla="*/ 157931 w 2329"/>
                <a:gd name="T9" fmla="*/ 954 h 183"/>
                <a:gd name="T10" fmla="*/ 0 w 2329"/>
                <a:gd name="T11" fmla="*/ 961 h 183"/>
                <a:gd name="T12" fmla="*/ 0 60000 65536"/>
                <a:gd name="T13" fmla="*/ 0 60000 65536"/>
                <a:gd name="T14" fmla="*/ 0 60000 65536"/>
                <a:gd name="T15" fmla="*/ 0 60000 65536"/>
                <a:gd name="T16" fmla="*/ 0 60000 65536"/>
                <a:gd name="T17" fmla="*/ 0 60000 65536"/>
                <a:gd name="T18" fmla="*/ 0 w 2329"/>
                <a:gd name="T19" fmla="*/ 0 h 183"/>
                <a:gd name="T20" fmla="*/ 2329 w 2329"/>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2329" h="183">
                  <a:moveTo>
                    <a:pt x="2329" y="181"/>
                  </a:moveTo>
                  <a:lnTo>
                    <a:pt x="1950" y="182"/>
                  </a:lnTo>
                  <a:lnTo>
                    <a:pt x="1950" y="0"/>
                  </a:lnTo>
                  <a:lnTo>
                    <a:pt x="1780" y="0"/>
                  </a:lnTo>
                  <a:lnTo>
                    <a:pt x="1778" y="182"/>
                  </a:lnTo>
                  <a:lnTo>
                    <a:pt x="0" y="183"/>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
          <p:nvSpPr>
            <p:cNvPr id="89096" name="Freeform 26"/>
            <p:cNvSpPr>
              <a:spLocks/>
            </p:cNvSpPr>
            <p:nvPr/>
          </p:nvSpPr>
          <p:spPr bwMode="auto">
            <a:xfrm>
              <a:off x="1773" y="2928"/>
              <a:ext cx="3126" cy="194"/>
            </a:xfrm>
            <a:custGeom>
              <a:avLst/>
              <a:gdLst>
                <a:gd name="T0" fmla="*/ 0 w 2309"/>
                <a:gd name="T1" fmla="*/ 961 h 183"/>
                <a:gd name="T2" fmla="*/ 55879 w 2309"/>
                <a:gd name="T3" fmla="*/ 961 h 183"/>
                <a:gd name="T4" fmla="*/ 55879 w 2309"/>
                <a:gd name="T5" fmla="*/ 0 h 183"/>
                <a:gd name="T6" fmla="*/ 172198 w 2309"/>
                <a:gd name="T7" fmla="*/ 0 h 183"/>
                <a:gd name="T8" fmla="*/ 172650 w 2309"/>
                <a:gd name="T9" fmla="*/ 961 h 183"/>
                <a:gd name="T10" fmla="*/ 205059 w 2309"/>
                <a:gd name="T11" fmla="*/ 961 h 183"/>
                <a:gd name="T12" fmla="*/ 0 60000 65536"/>
                <a:gd name="T13" fmla="*/ 0 60000 65536"/>
                <a:gd name="T14" fmla="*/ 0 60000 65536"/>
                <a:gd name="T15" fmla="*/ 0 60000 65536"/>
                <a:gd name="T16" fmla="*/ 0 60000 65536"/>
                <a:gd name="T17" fmla="*/ 0 60000 65536"/>
                <a:gd name="T18" fmla="*/ 0 w 2309"/>
                <a:gd name="T19" fmla="*/ 0 h 183"/>
                <a:gd name="T20" fmla="*/ 2309 w 2309"/>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2309" h="183">
                  <a:moveTo>
                    <a:pt x="0" y="183"/>
                  </a:moveTo>
                  <a:lnTo>
                    <a:pt x="629" y="183"/>
                  </a:lnTo>
                  <a:lnTo>
                    <a:pt x="629" y="0"/>
                  </a:lnTo>
                  <a:lnTo>
                    <a:pt x="1939" y="0"/>
                  </a:lnTo>
                  <a:lnTo>
                    <a:pt x="1944" y="183"/>
                  </a:lnTo>
                  <a:lnTo>
                    <a:pt x="2309" y="183"/>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grpSp>
          <p:nvGrpSpPr>
            <p:cNvPr id="89097" name="Group 30"/>
            <p:cNvGrpSpPr>
              <a:grpSpLocks/>
            </p:cNvGrpSpPr>
            <p:nvPr/>
          </p:nvGrpSpPr>
          <p:grpSpPr bwMode="auto">
            <a:xfrm>
              <a:off x="2025" y="1754"/>
              <a:ext cx="2389" cy="1783"/>
              <a:chOff x="1282" y="1618"/>
              <a:chExt cx="1771" cy="1742"/>
            </a:xfrm>
          </p:grpSpPr>
          <p:sp>
            <p:nvSpPr>
              <p:cNvPr id="89111" name="Line 28"/>
              <p:cNvSpPr>
                <a:spLocks noChangeShapeType="1"/>
              </p:cNvSpPr>
              <p:nvPr/>
            </p:nvSpPr>
            <p:spPr bwMode="auto">
              <a:xfrm flipH="1">
                <a:off x="1282" y="1618"/>
                <a:ext cx="5" cy="1742"/>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2" name="Line 29"/>
              <p:cNvSpPr>
                <a:spLocks noChangeShapeType="1"/>
              </p:cNvSpPr>
              <p:nvPr/>
            </p:nvSpPr>
            <p:spPr bwMode="auto">
              <a:xfrm flipH="1">
                <a:off x="3048" y="1618"/>
                <a:ext cx="5" cy="1742"/>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9098" name="Line 31"/>
            <p:cNvSpPr>
              <a:spLocks noChangeShapeType="1"/>
            </p:cNvSpPr>
            <p:nvPr/>
          </p:nvSpPr>
          <p:spPr bwMode="auto">
            <a:xfrm flipV="1">
              <a:off x="2031" y="1811"/>
              <a:ext cx="2337" cy="0"/>
            </a:xfrm>
            <a:prstGeom prst="line">
              <a:avLst/>
            </a:prstGeom>
            <a:noFill/>
            <a:ln w="12700">
              <a:solidFill>
                <a:srgbClr val="0033CC"/>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9" name="Text Box 32"/>
            <p:cNvSpPr txBox="1">
              <a:spLocks noChangeArrowheads="1"/>
            </p:cNvSpPr>
            <p:nvPr/>
          </p:nvSpPr>
          <p:spPr bwMode="auto">
            <a:xfrm>
              <a:off x="2647" y="1710"/>
              <a:ext cx="1107"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100000"/>
                </a:spcBef>
              </a:pPr>
              <a:r>
                <a:rPr lang="en-US" altLang="zh-CN" sz="1800" dirty="0">
                  <a:latin typeface="黑体" pitchFamily="2" charset="-122"/>
                  <a:ea typeface="黑体" pitchFamily="2" charset="-122"/>
                </a:rPr>
                <a:t>1</a:t>
              </a:r>
              <a:r>
                <a:rPr lang="zh-CN" altLang="en-US" sz="1800">
                  <a:latin typeface="黑体" pitchFamily="2" charset="-122"/>
                  <a:ea typeface="黑体" pitchFamily="2" charset="-122"/>
                </a:rPr>
                <a:t>个微周期</a:t>
              </a:r>
            </a:p>
          </p:txBody>
        </p:sp>
        <p:sp>
          <p:nvSpPr>
            <p:cNvPr id="89100" name="Line 33"/>
            <p:cNvSpPr>
              <a:spLocks noChangeShapeType="1"/>
            </p:cNvSpPr>
            <p:nvPr/>
          </p:nvSpPr>
          <p:spPr bwMode="auto">
            <a:xfrm flipV="1">
              <a:off x="2050" y="2132"/>
              <a:ext cx="582" cy="0"/>
            </a:xfrm>
            <a:prstGeom prst="line">
              <a:avLst/>
            </a:prstGeom>
            <a:noFill/>
            <a:ln w="12700">
              <a:solidFill>
                <a:srgbClr val="0033CC"/>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1" name="Line 34"/>
            <p:cNvSpPr>
              <a:spLocks noChangeShapeType="1"/>
            </p:cNvSpPr>
            <p:nvPr/>
          </p:nvSpPr>
          <p:spPr bwMode="auto">
            <a:xfrm flipV="1">
              <a:off x="2632" y="2131"/>
              <a:ext cx="1761" cy="0"/>
            </a:xfrm>
            <a:prstGeom prst="line">
              <a:avLst/>
            </a:prstGeom>
            <a:noFill/>
            <a:ln w="12700">
              <a:solidFill>
                <a:srgbClr val="0033CC"/>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2" name="Line 35"/>
            <p:cNvSpPr>
              <a:spLocks noChangeShapeType="1"/>
            </p:cNvSpPr>
            <p:nvPr/>
          </p:nvSpPr>
          <p:spPr bwMode="auto">
            <a:xfrm>
              <a:off x="2634" y="1992"/>
              <a:ext cx="0" cy="922"/>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3" name="Text Box 36"/>
            <p:cNvSpPr txBox="1">
              <a:spLocks noChangeArrowheads="1"/>
            </p:cNvSpPr>
            <p:nvPr/>
          </p:nvSpPr>
          <p:spPr bwMode="auto">
            <a:xfrm>
              <a:off x="1934" y="1914"/>
              <a:ext cx="8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100000"/>
                </a:spcBef>
              </a:pPr>
              <a:r>
                <a:rPr lang="zh-CN" altLang="en-US" sz="1800">
                  <a:latin typeface="黑体" pitchFamily="2" charset="-122"/>
                  <a:ea typeface="黑体" pitchFamily="2" charset="-122"/>
                </a:rPr>
                <a:t>取微指令</a:t>
              </a:r>
            </a:p>
          </p:txBody>
        </p:sp>
        <p:sp>
          <p:nvSpPr>
            <p:cNvPr id="89104" name="Text Box 37"/>
            <p:cNvSpPr txBox="1">
              <a:spLocks noChangeArrowheads="1"/>
            </p:cNvSpPr>
            <p:nvPr/>
          </p:nvSpPr>
          <p:spPr bwMode="auto">
            <a:xfrm>
              <a:off x="3049" y="1929"/>
              <a:ext cx="10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100000"/>
                </a:spcBef>
              </a:pPr>
              <a:r>
                <a:rPr lang="zh-CN" altLang="en-US" sz="1800">
                  <a:latin typeface="黑体" pitchFamily="2" charset="-122"/>
                  <a:ea typeface="黑体" pitchFamily="2" charset="-122"/>
                </a:rPr>
                <a:t>执行微指令</a:t>
              </a:r>
            </a:p>
          </p:txBody>
        </p:sp>
        <p:sp>
          <p:nvSpPr>
            <p:cNvPr id="89105" name="Text Box 38"/>
            <p:cNvSpPr txBox="1">
              <a:spLocks noChangeArrowheads="1"/>
            </p:cNvSpPr>
            <p:nvPr/>
          </p:nvSpPr>
          <p:spPr bwMode="auto">
            <a:xfrm>
              <a:off x="821" y="2147"/>
              <a:ext cx="8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dirty="0">
                  <a:latin typeface="黑体" pitchFamily="2" charset="-122"/>
                  <a:ea typeface="黑体" pitchFamily="2" charset="-122"/>
                </a:rPr>
                <a:t>置</a:t>
              </a:r>
              <a:r>
                <a:rPr lang="en-US" altLang="zh-CN" sz="1800" dirty="0">
                  <a:latin typeface="黑体" pitchFamily="2" charset="-122"/>
                  <a:ea typeface="黑体" pitchFamily="2" charset="-122"/>
                </a:rPr>
                <a:t>uMAR</a:t>
              </a:r>
            </a:p>
            <a:p>
              <a:pPr algn="r" eaLnBrk="1" hangingPunct="1">
                <a:lnSpc>
                  <a:spcPct val="100000"/>
                </a:lnSpc>
                <a:spcBef>
                  <a:spcPct val="0"/>
                </a:spcBef>
              </a:pPr>
              <a:r>
                <a:rPr lang="zh-CN" altLang="en-US" sz="1800" dirty="0">
                  <a:latin typeface="黑体" pitchFamily="2" charset="-122"/>
                  <a:ea typeface="黑体" pitchFamily="2" charset="-122"/>
                </a:rPr>
                <a:t>启动</a:t>
              </a:r>
              <a:r>
                <a:rPr lang="en-US" altLang="zh-CN" sz="1800" dirty="0">
                  <a:latin typeface="黑体" pitchFamily="2" charset="-122"/>
                  <a:ea typeface="黑体" pitchFamily="2" charset="-122"/>
                </a:rPr>
                <a:t>CM</a:t>
              </a:r>
            </a:p>
          </p:txBody>
        </p:sp>
        <p:sp>
          <p:nvSpPr>
            <p:cNvPr id="89106" name="Text Box 39"/>
            <p:cNvSpPr txBox="1">
              <a:spLocks noChangeArrowheads="1"/>
            </p:cNvSpPr>
            <p:nvPr/>
          </p:nvSpPr>
          <p:spPr bwMode="auto">
            <a:xfrm>
              <a:off x="542" y="2598"/>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dirty="0">
                  <a:latin typeface="黑体" pitchFamily="2" charset="-122"/>
                  <a:ea typeface="黑体" pitchFamily="2" charset="-122"/>
                </a:rPr>
                <a:t>微命令→</a:t>
              </a:r>
              <a:r>
                <a:rPr lang="en-US" altLang="zh-CN" sz="1800" dirty="0">
                  <a:latin typeface="黑体" pitchFamily="2" charset="-122"/>
                  <a:ea typeface="黑体" pitchFamily="2" charset="-122"/>
                </a:rPr>
                <a:t>uIR</a:t>
              </a:r>
            </a:p>
          </p:txBody>
        </p:sp>
        <p:sp>
          <p:nvSpPr>
            <p:cNvPr id="89107" name="Text Box 40"/>
            <p:cNvSpPr txBox="1">
              <a:spLocks noChangeArrowheads="1"/>
            </p:cNvSpPr>
            <p:nvPr/>
          </p:nvSpPr>
          <p:spPr bwMode="auto">
            <a:xfrm>
              <a:off x="557" y="2958"/>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微命令执行</a:t>
              </a:r>
              <a:endParaRPr lang="en-US" altLang="zh-CN" sz="1800" dirty="0">
                <a:latin typeface="黑体" pitchFamily="2" charset="-122"/>
                <a:ea typeface="黑体" pitchFamily="2" charset="-122"/>
              </a:endParaRPr>
            </a:p>
          </p:txBody>
        </p:sp>
        <p:sp>
          <p:nvSpPr>
            <p:cNvPr id="89108" name="Text Box 41"/>
            <p:cNvSpPr txBox="1">
              <a:spLocks noChangeArrowheads="1"/>
            </p:cNvSpPr>
            <p:nvPr/>
          </p:nvSpPr>
          <p:spPr bwMode="auto">
            <a:xfrm>
              <a:off x="576" y="3341"/>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zh-CN" altLang="en-US" sz="1800">
                  <a:latin typeface="黑体" pitchFamily="2" charset="-122"/>
                  <a:ea typeface="黑体" pitchFamily="2" charset="-122"/>
                </a:rPr>
                <a:t>置执行结果</a:t>
              </a:r>
              <a:endParaRPr lang="en-US" altLang="zh-CN" sz="1800" dirty="0">
                <a:latin typeface="黑体" pitchFamily="2" charset="-122"/>
                <a:ea typeface="黑体" pitchFamily="2" charset="-122"/>
              </a:endParaRPr>
            </a:p>
          </p:txBody>
        </p:sp>
        <p:sp>
          <p:nvSpPr>
            <p:cNvPr id="89109" name="Line 42"/>
            <p:cNvSpPr>
              <a:spLocks noChangeShapeType="1"/>
            </p:cNvSpPr>
            <p:nvPr/>
          </p:nvSpPr>
          <p:spPr bwMode="auto">
            <a:xfrm>
              <a:off x="2640" y="2933"/>
              <a:ext cx="175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0" name="Line 43"/>
            <p:cNvSpPr>
              <a:spLocks noChangeShapeType="1"/>
            </p:cNvSpPr>
            <p:nvPr/>
          </p:nvSpPr>
          <p:spPr bwMode="auto">
            <a:xfrm flipV="1">
              <a:off x="4167" y="3312"/>
              <a:ext cx="0" cy="192"/>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
          <p:cNvSpPr>
            <a:spLocks noChangeArrowheads="1"/>
          </p:cNvSpPr>
          <p:nvPr/>
        </p:nvSpPr>
        <p:spPr bwMode="auto">
          <a:xfrm>
            <a:off x="665163" y="574675"/>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6.5.2 </a:t>
            </a:r>
            <a:r>
              <a:rPr lang="zh-CN" altLang="en-US">
                <a:solidFill>
                  <a:srgbClr val="990000"/>
                </a:solidFill>
                <a:latin typeface="黑体" pitchFamily="2" charset="-122"/>
                <a:ea typeface="黑体" pitchFamily="2" charset="-122"/>
              </a:rPr>
              <a:t>微程序控制的基本概念</a:t>
            </a:r>
          </a:p>
        </p:txBody>
      </p:sp>
      <p:sp>
        <p:nvSpPr>
          <p:cNvPr id="90115" name="Text Box 3"/>
          <p:cNvSpPr txBox="1">
            <a:spLocks noChangeArrowheads="1"/>
          </p:cNvSpPr>
          <p:nvPr/>
        </p:nvSpPr>
        <p:spPr bwMode="auto">
          <a:xfrm>
            <a:off x="657225" y="1098550"/>
            <a:ext cx="7488238"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en-US" altLang="zh-CN" dirty="0">
                <a:solidFill>
                  <a:srgbClr val="990000"/>
                </a:solidFill>
                <a:latin typeface="黑体" pitchFamily="2" charset="-122"/>
                <a:ea typeface="黑体" pitchFamily="2" charset="-122"/>
              </a:rPr>
              <a:t>  </a:t>
            </a:r>
            <a:r>
              <a:rPr lang="en-US" altLang="en-US" dirty="0">
                <a:solidFill>
                  <a:srgbClr val="990000"/>
                </a:solidFill>
                <a:latin typeface="黑体" pitchFamily="2" charset="-122"/>
                <a:ea typeface="黑体" pitchFamily="2" charset="-122"/>
              </a:rPr>
              <a:t>4．微程序</a:t>
            </a:r>
            <a:endParaRPr lang="en-US" altLang="zh-CN" dirty="0">
              <a:solidFill>
                <a:srgbClr val="990000"/>
              </a:solidFill>
              <a:latin typeface="黑体" pitchFamily="2" charset="-122"/>
              <a:ea typeface="黑体" pitchFamily="2" charset="-122"/>
            </a:endParaRPr>
          </a:p>
          <a:p>
            <a:pPr eaLnBrk="1" hangingPunct="1">
              <a:spcBef>
                <a:spcPct val="0"/>
              </a:spcBef>
            </a:pPr>
            <a:r>
              <a:rPr lang="zh-CN" altLang="en-US">
                <a:latin typeface="黑体" pitchFamily="2" charset="-122"/>
                <a:ea typeface="黑体" pitchFamily="2" charset="-122"/>
              </a:rPr>
              <a:t>    一系列微指令的有序集合就是</a:t>
            </a:r>
            <a:r>
              <a:rPr lang="zh-CN" altLang="en-US">
                <a:solidFill>
                  <a:srgbClr val="FF0000"/>
                </a:solidFill>
                <a:latin typeface="黑体" pitchFamily="2" charset="-122"/>
                <a:ea typeface="黑体" pitchFamily="2" charset="-122"/>
              </a:rPr>
              <a:t>微程序</a:t>
            </a:r>
            <a:r>
              <a:rPr lang="zh-CN" altLang="en-US">
                <a:latin typeface="黑体" pitchFamily="2" charset="-122"/>
                <a:ea typeface="黑体" pitchFamily="2" charset="-122"/>
              </a:rPr>
              <a:t>。每一条机器指令都对应一个微程序。</a:t>
            </a:r>
          </a:p>
        </p:txBody>
      </p:sp>
      <p:sp>
        <p:nvSpPr>
          <p:cNvPr id="90116" name="Text Box 27"/>
          <p:cNvSpPr txBox="1">
            <a:spLocks noChangeArrowheads="1"/>
          </p:cNvSpPr>
          <p:nvPr/>
        </p:nvSpPr>
        <p:spPr bwMode="auto">
          <a:xfrm>
            <a:off x="615950" y="2954338"/>
            <a:ext cx="77200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a:latin typeface="黑体" pitchFamily="2" charset="-122"/>
                <a:ea typeface="黑体" pitchFamily="2" charset="-122"/>
              </a:rPr>
              <a:t>    微程序存放在控制存储器</a:t>
            </a:r>
            <a:r>
              <a:rPr lang="en-US" altLang="zh-CN" dirty="0">
                <a:latin typeface="黑体" pitchFamily="2" charset="-122"/>
                <a:ea typeface="黑体" pitchFamily="2" charset="-122"/>
              </a:rPr>
              <a:t>CM</a:t>
            </a:r>
            <a:r>
              <a:rPr lang="zh-CN" altLang="en-US">
                <a:latin typeface="黑体" pitchFamily="2" charset="-122"/>
                <a:ea typeface="黑体" pitchFamily="2" charset="-122"/>
              </a:rPr>
              <a:t>中。</a:t>
            </a:r>
          </a:p>
        </p:txBody>
      </p:sp>
    </p:spTree>
  </p:cSld>
  <p:clrMapOvr>
    <a:masterClrMapping/>
  </p:clrMapOvr>
  <p:transition>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598488" y="5715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6.5.3 </a:t>
            </a:r>
            <a:r>
              <a:rPr lang="zh-CN" altLang="en-US">
                <a:solidFill>
                  <a:srgbClr val="990000"/>
                </a:solidFill>
                <a:latin typeface="黑体" pitchFamily="2" charset="-122"/>
                <a:ea typeface="黑体" pitchFamily="2" charset="-122"/>
              </a:rPr>
              <a:t>微指令编码法</a:t>
            </a:r>
          </a:p>
        </p:txBody>
      </p:sp>
      <p:sp>
        <p:nvSpPr>
          <p:cNvPr id="91139" name="Rectangle 5"/>
          <p:cNvSpPr>
            <a:spLocks noChangeArrowheads="1"/>
          </p:cNvSpPr>
          <p:nvPr/>
        </p:nvSpPr>
        <p:spPr bwMode="auto">
          <a:xfrm>
            <a:off x="847725" y="998538"/>
            <a:ext cx="8077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Bef>
                <a:spcPct val="0"/>
              </a:spcBef>
            </a:pPr>
            <a:r>
              <a:rPr lang="en-US" altLang="zh-CN" dirty="0">
                <a:solidFill>
                  <a:srgbClr val="990000"/>
                </a:solidFill>
                <a:latin typeface="黑体" pitchFamily="2" charset="-122"/>
                <a:ea typeface="黑体" pitchFamily="2" charset="-122"/>
              </a:rPr>
              <a:t>1</a:t>
            </a:r>
            <a:r>
              <a:rPr lang="zh-CN" altLang="en-US">
                <a:solidFill>
                  <a:srgbClr val="990000"/>
                </a:solidFill>
                <a:latin typeface="黑体" pitchFamily="2" charset="-122"/>
                <a:ea typeface="黑体" pitchFamily="2" charset="-122"/>
              </a:rPr>
              <a:t>．直接控制法（不译码法）</a:t>
            </a:r>
          </a:p>
          <a:p>
            <a:pPr>
              <a:lnSpc>
                <a:spcPct val="140000"/>
              </a:lnSpc>
              <a:spcBef>
                <a:spcPct val="0"/>
              </a:spcBef>
            </a:pPr>
            <a:r>
              <a:rPr lang="zh-CN" altLang="en-US">
                <a:solidFill>
                  <a:srgbClr val="00007E"/>
                </a:solidFill>
                <a:latin typeface="黑体" pitchFamily="2" charset="-122"/>
                <a:ea typeface="黑体" pitchFamily="2" charset="-122"/>
              </a:rPr>
              <a:t>    指令操作控制字段中的各位分别可以直接控制计算机的部件。</a:t>
            </a:r>
          </a:p>
          <a:p>
            <a:pPr>
              <a:lnSpc>
                <a:spcPct val="140000"/>
              </a:lnSpc>
              <a:spcBef>
                <a:spcPct val="0"/>
              </a:spcBef>
            </a:pPr>
            <a:r>
              <a:rPr lang="zh-CN" altLang="en-US">
                <a:solidFill>
                  <a:srgbClr val="FF0000"/>
                </a:solidFill>
                <a:latin typeface="黑体" pitchFamily="2" charset="-122"/>
                <a:ea typeface="黑体" pitchFamily="2" charset="-122"/>
              </a:rPr>
              <a:t>特点：</a:t>
            </a:r>
            <a:r>
              <a:rPr lang="zh-CN" altLang="en-US">
                <a:solidFill>
                  <a:srgbClr val="00007E"/>
                </a:solidFill>
                <a:latin typeface="黑体" pitchFamily="2" charset="-122"/>
                <a:ea typeface="黑体" pitchFamily="2" charset="-122"/>
              </a:rPr>
              <a:t>结构简单，并行性强，操作速度快</a:t>
            </a:r>
            <a:r>
              <a:rPr lang="en-US" altLang="zh-CN" dirty="0">
                <a:solidFill>
                  <a:srgbClr val="00007E"/>
                </a:solidFill>
                <a:latin typeface="黑体" pitchFamily="2" charset="-122"/>
                <a:ea typeface="黑体" pitchFamily="2" charset="-122"/>
              </a:rPr>
              <a:t>;</a:t>
            </a:r>
          </a:p>
          <a:p>
            <a:pPr>
              <a:lnSpc>
                <a:spcPct val="140000"/>
              </a:lnSpc>
              <a:spcBef>
                <a:spcPct val="0"/>
              </a:spcBef>
            </a:pPr>
            <a:r>
              <a:rPr lang="zh-CN" altLang="en-US">
                <a:solidFill>
                  <a:srgbClr val="00007E"/>
                </a:solidFill>
                <a:latin typeface="黑体" pitchFamily="2" charset="-122"/>
                <a:ea typeface="黑体" pitchFamily="2" charset="-122"/>
              </a:rPr>
              <a:t>      但是微指令字太长。</a:t>
            </a:r>
          </a:p>
        </p:txBody>
      </p:sp>
      <p:grpSp>
        <p:nvGrpSpPr>
          <p:cNvPr id="91140" name="Group 9"/>
          <p:cNvGrpSpPr>
            <a:grpSpLocks/>
          </p:cNvGrpSpPr>
          <p:nvPr/>
        </p:nvGrpSpPr>
        <p:grpSpPr bwMode="auto">
          <a:xfrm>
            <a:off x="858838" y="3910013"/>
            <a:ext cx="6889750" cy="1936750"/>
            <a:chOff x="541" y="2081"/>
            <a:chExt cx="4340" cy="1220"/>
          </a:xfrm>
        </p:grpSpPr>
        <p:sp>
          <p:nvSpPr>
            <p:cNvPr id="91141" name="Line 10"/>
            <p:cNvSpPr>
              <a:spLocks noChangeShapeType="1"/>
            </p:cNvSpPr>
            <p:nvPr/>
          </p:nvSpPr>
          <p:spPr bwMode="auto">
            <a:xfrm flipV="1">
              <a:off x="1322" y="2346"/>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42" name="Line 11"/>
            <p:cNvSpPr>
              <a:spLocks noChangeShapeType="1"/>
            </p:cNvSpPr>
            <p:nvPr/>
          </p:nvSpPr>
          <p:spPr bwMode="auto">
            <a:xfrm flipV="1">
              <a:off x="1516" y="2346"/>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43" name="Line 12"/>
            <p:cNvSpPr>
              <a:spLocks noChangeShapeType="1"/>
            </p:cNvSpPr>
            <p:nvPr/>
          </p:nvSpPr>
          <p:spPr bwMode="auto">
            <a:xfrm flipV="1">
              <a:off x="3475" y="2352"/>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91144" name="Group 13"/>
            <p:cNvGrpSpPr>
              <a:grpSpLocks/>
            </p:cNvGrpSpPr>
            <p:nvPr/>
          </p:nvGrpSpPr>
          <p:grpSpPr bwMode="auto">
            <a:xfrm>
              <a:off x="541" y="2613"/>
              <a:ext cx="4340" cy="688"/>
              <a:chOff x="541" y="2613"/>
              <a:chExt cx="4340" cy="688"/>
            </a:xfrm>
          </p:grpSpPr>
          <p:sp>
            <p:nvSpPr>
              <p:cNvPr id="91148" name="Rectangle 14"/>
              <p:cNvSpPr>
                <a:spLocks noChangeArrowheads="1"/>
              </p:cNvSpPr>
              <p:nvPr/>
            </p:nvSpPr>
            <p:spPr bwMode="auto">
              <a:xfrm>
                <a:off x="1189" y="2613"/>
                <a:ext cx="2407" cy="273"/>
              </a:xfrm>
              <a:prstGeom prst="rect">
                <a:avLst/>
              </a:prstGeom>
              <a:solidFill>
                <a:srgbClr val="FFFFCC"/>
              </a:solidFill>
              <a:ln w="28575" algn="ctr">
                <a:solidFill>
                  <a:srgbClr val="000099"/>
                </a:solidFill>
                <a:miter lim="800000"/>
                <a:headEnd/>
                <a:tailEnd/>
              </a:ln>
            </p:spPr>
            <p:txBody>
              <a:bodyPr anchor="ctr">
                <a:spAutoFit/>
              </a:bodyPr>
              <a:lstStyle/>
              <a:p>
                <a:endParaRPr lang="zh-CN" altLang="en-US"/>
              </a:p>
            </p:txBody>
          </p:sp>
          <p:sp>
            <p:nvSpPr>
              <p:cNvPr id="91149" name="Rectangle 15"/>
              <p:cNvSpPr>
                <a:spLocks noChangeArrowheads="1"/>
              </p:cNvSpPr>
              <p:nvPr/>
            </p:nvSpPr>
            <p:spPr bwMode="auto">
              <a:xfrm>
                <a:off x="3596" y="2613"/>
                <a:ext cx="1194" cy="273"/>
              </a:xfrm>
              <a:prstGeom prst="rect">
                <a:avLst/>
              </a:prstGeom>
              <a:solidFill>
                <a:srgbClr val="FFFFCC"/>
              </a:solidFill>
              <a:ln w="28575" algn="ctr">
                <a:solidFill>
                  <a:srgbClr val="000099"/>
                </a:solidFill>
                <a:miter lim="800000"/>
                <a:headEnd/>
                <a:tailEnd/>
              </a:ln>
            </p:spPr>
            <p:txBody>
              <a:bodyPr anchor="ctr">
                <a:spAutoFit/>
              </a:bodyPr>
              <a:lstStyle/>
              <a:p>
                <a:endParaRPr lang="zh-CN" altLang="en-US"/>
              </a:p>
            </p:txBody>
          </p:sp>
          <p:sp>
            <p:nvSpPr>
              <p:cNvPr id="91150" name="AutoShape 16"/>
              <p:cNvSpPr>
                <a:spLocks/>
              </p:cNvSpPr>
              <p:nvPr/>
            </p:nvSpPr>
            <p:spPr bwMode="auto">
              <a:xfrm rot="-5400000">
                <a:off x="2338" y="1815"/>
                <a:ext cx="98" cy="2353"/>
              </a:xfrm>
              <a:prstGeom prst="leftBrace">
                <a:avLst>
                  <a:gd name="adj1" fmla="val 200085"/>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1151" name="AutoShape 17"/>
              <p:cNvSpPr>
                <a:spLocks/>
              </p:cNvSpPr>
              <p:nvPr/>
            </p:nvSpPr>
            <p:spPr bwMode="auto">
              <a:xfrm rot="-5400000">
                <a:off x="4157" y="2423"/>
                <a:ext cx="92" cy="1134"/>
              </a:xfrm>
              <a:prstGeom prst="leftBrace">
                <a:avLst>
                  <a:gd name="adj1" fmla="val 102717"/>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1152" name="Text Box 18"/>
              <p:cNvSpPr txBox="1">
                <a:spLocks noChangeArrowheads="1"/>
              </p:cNvSpPr>
              <p:nvPr/>
            </p:nvSpPr>
            <p:spPr bwMode="auto">
              <a:xfrm>
                <a:off x="1596" y="3068"/>
                <a:ext cx="1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latin typeface="黑体" pitchFamily="2" charset="-122"/>
                    <a:ea typeface="黑体" pitchFamily="2" charset="-122"/>
                  </a:rPr>
                  <a:t>操作控制字段</a:t>
                </a:r>
              </a:p>
            </p:txBody>
          </p:sp>
          <p:sp>
            <p:nvSpPr>
              <p:cNvPr id="91153" name="Text Box 19"/>
              <p:cNvSpPr txBox="1">
                <a:spLocks noChangeArrowheads="1"/>
              </p:cNvSpPr>
              <p:nvPr/>
            </p:nvSpPr>
            <p:spPr bwMode="auto">
              <a:xfrm>
                <a:off x="3299" y="3050"/>
                <a:ext cx="1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latin typeface="黑体" pitchFamily="2" charset="-122"/>
                    <a:ea typeface="黑体" pitchFamily="2" charset="-122"/>
                  </a:rPr>
                  <a:t>顺序控制字段</a:t>
                </a:r>
              </a:p>
            </p:txBody>
          </p:sp>
          <p:sp>
            <p:nvSpPr>
              <p:cNvPr id="91154" name="Text Box 20"/>
              <p:cNvSpPr txBox="1">
                <a:spLocks noChangeArrowheads="1"/>
              </p:cNvSpPr>
              <p:nvPr/>
            </p:nvSpPr>
            <p:spPr bwMode="auto">
              <a:xfrm>
                <a:off x="541" y="2619"/>
                <a:ext cx="5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dirty="0"/>
                  <a:t>uIR</a:t>
                </a:r>
              </a:p>
            </p:txBody>
          </p:sp>
          <p:sp>
            <p:nvSpPr>
              <p:cNvPr id="91155" name="Line 21"/>
              <p:cNvSpPr>
                <a:spLocks noChangeShapeType="1"/>
              </p:cNvSpPr>
              <p:nvPr/>
            </p:nvSpPr>
            <p:spPr bwMode="auto">
              <a:xfrm>
                <a:off x="1413" y="2613"/>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6" name="Line 22"/>
              <p:cNvSpPr>
                <a:spLocks noChangeShapeType="1"/>
              </p:cNvSpPr>
              <p:nvPr/>
            </p:nvSpPr>
            <p:spPr bwMode="auto">
              <a:xfrm>
                <a:off x="1639" y="2613"/>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7" name="Line 23"/>
              <p:cNvSpPr>
                <a:spLocks noChangeShapeType="1"/>
              </p:cNvSpPr>
              <p:nvPr/>
            </p:nvSpPr>
            <p:spPr bwMode="auto">
              <a:xfrm>
                <a:off x="3379" y="2619"/>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1145" name="Text Box 24"/>
            <p:cNvSpPr txBox="1">
              <a:spLocks noChangeArrowheads="1"/>
            </p:cNvSpPr>
            <p:nvPr/>
          </p:nvSpPr>
          <p:spPr bwMode="auto">
            <a:xfrm>
              <a:off x="1717" y="2613"/>
              <a:ext cx="15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latin typeface="Times New Roman" pitchFamily="18" charset="0"/>
                </a:rPr>
                <a:t>……</a:t>
              </a:r>
              <a:endParaRPr lang="en-US" altLang="zh-CN" dirty="0"/>
            </a:p>
          </p:txBody>
        </p:sp>
        <p:sp>
          <p:nvSpPr>
            <p:cNvPr id="91146" name="Text Box 25"/>
            <p:cNvSpPr txBox="1">
              <a:spLocks noChangeArrowheads="1"/>
            </p:cNvSpPr>
            <p:nvPr/>
          </p:nvSpPr>
          <p:spPr bwMode="auto">
            <a:xfrm>
              <a:off x="1717" y="2346"/>
              <a:ext cx="15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solidFill>
                    <a:srgbClr val="FF0000"/>
                  </a:solidFill>
                  <a:latin typeface="Times New Roman" pitchFamily="18" charset="0"/>
                </a:rPr>
                <a:t>……</a:t>
              </a:r>
              <a:endParaRPr lang="en-US" altLang="zh-CN" dirty="0">
                <a:solidFill>
                  <a:srgbClr val="FF0000"/>
                </a:solidFill>
              </a:endParaRPr>
            </a:p>
          </p:txBody>
        </p:sp>
        <p:sp>
          <p:nvSpPr>
            <p:cNvPr id="91147" name="Text Box 26"/>
            <p:cNvSpPr txBox="1">
              <a:spLocks noChangeArrowheads="1"/>
            </p:cNvSpPr>
            <p:nvPr/>
          </p:nvSpPr>
          <p:spPr bwMode="auto">
            <a:xfrm>
              <a:off x="1289" y="2081"/>
              <a:ext cx="7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FF0000"/>
                  </a:solidFill>
                  <a:latin typeface="黑体" pitchFamily="2" charset="-122"/>
                  <a:ea typeface="黑体" pitchFamily="2" charset="-122"/>
                </a:rPr>
                <a:t>微命令</a:t>
              </a:r>
              <a:endParaRPr lang="en-US" altLang="zh-CN" dirty="0">
                <a:solidFill>
                  <a:srgbClr val="FF0000"/>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828675" y="1028700"/>
            <a:ext cx="76200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Bef>
                <a:spcPct val="0"/>
              </a:spcBef>
            </a:pPr>
            <a:r>
              <a:rPr lang="en-US" altLang="zh-CN" dirty="0">
                <a:solidFill>
                  <a:srgbClr val="990000"/>
                </a:solidFill>
                <a:latin typeface="黑体" pitchFamily="2" charset="-122"/>
                <a:ea typeface="黑体" pitchFamily="2" charset="-122"/>
              </a:rPr>
              <a:t>2</a:t>
            </a:r>
            <a:r>
              <a:rPr lang="zh-CN" altLang="en-US">
                <a:solidFill>
                  <a:srgbClr val="990000"/>
                </a:solidFill>
                <a:latin typeface="黑体" pitchFamily="2" charset="-122"/>
                <a:ea typeface="黑体" pitchFamily="2" charset="-122"/>
              </a:rPr>
              <a:t>．最短编码法</a:t>
            </a:r>
          </a:p>
          <a:p>
            <a:pPr>
              <a:lnSpc>
                <a:spcPct val="140000"/>
              </a:lnSpc>
              <a:spcBef>
                <a:spcPct val="0"/>
              </a:spcBef>
            </a:pPr>
            <a:r>
              <a:rPr lang="zh-CN" altLang="en-US">
                <a:solidFill>
                  <a:srgbClr val="00007E"/>
                </a:solidFill>
                <a:latin typeface="黑体" pitchFamily="2" charset="-122"/>
                <a:ea typeface="黑体" pitchFamily="2" charset="-122"/>
              </a:rPr>
              <a:t>    这种方法将所有的微命令统一编码，每条微指令只定义一个微命令。若微命令的总数为</a:t>
            </a:r>
            <a:r>
              <a:rPr lang="en-US" altLang="zh-CN" dirty="0">
                <a:solidFill>
                  <a:srgbClr val="00007E"/>
                </a:solidFill>
                <a:latin typeface="黑体" pitchFamily="2" charset="-122"/>
                <a:ea typeface="黑体" pitchFamily="2" charset="-122"/>
              </a:rPr>
              <a:t>N</a:t>
            </a:r>
            <a:r>
              <a:rPr lang="zh-CN" altLang="en-US">
                <a:solidFill>
                  <a:srgbClr val="00007E"/>
                </a:solidFill>
                <a:latin typeface="黑体" pitchFamily="2" charset="-122"/>
                <a:ea typeface="黑体" pitchFamily="2" charset="-122"/>
              </a:rPr>
              <a:t>，操作控制字段的长度为</a:t>
            </a:r>
            <a:r>
              <a:rPr lang="en-US" altLang="zh-CN" dirty="0">
                <a:solidFill>
                  <a:srgbClr val="00007E"/>
                </a:solidFill>
                <a:latin typeface="黑体" pitchFamily="2" charset="-122"/>
                <a:ea typeface="黑体" pitchFamily="2" charset="-122"/>
              </a:rPr>
              <a:t>L</a:t>
            </a:r>
            <a:r>
              <a:rPr lang="zh-CN" altLang="en-US">
                <a:solidFill>
                  <a:srgbClr val="00007E"/>
                </a:solidFill>
                <a:latin typeface="黑体" pitchFamily="2" charset="-122"/>
                <a:ea typeface="黑体" pitchFamily="2" charset="-122"/>
              </a:rPr>
              <a:t>，则最短编码法应满足下列关系式：</a:t>
            </a:r>
            <a:r>
              <a:rPr lang="en-US" altLang="zh-CN" dirty="0">
                <a:solidFill>
                  <a:srgbClr val="00007E"/>
                </a:solidFill>
                <a:latin typeface="黑体" pitchFamily="2" charset="-122"/>
                <a:ea typeface="黑体" pitchFamily="2" charset="-122"/>
              </a:rPr>
              <a:t>L≥log2N</a:t>
            </a:r>
          </a:p>
          <a:p>
            <a:pPr>
              <a:lnSpc>
                <a:spcPct val="140000"/>
              </a:lnSpc>
              <a:spcBef>
                <a:spcPct val="0"/>
              </a:spcBef>
            </a:pPr>
            <a:r>
              <a:rPr lang="en-US" altLang="zh-CN" dirty="0">
                <a:solidFill>
                  <a:srgbClr val="00007E"/>
                </a:solidFill>
                <a:latin typeface="黑体" pitchFamily="2" charset="-122"/>
                <a:ea typeface="黑体" pitchFamily="2" charset="-122"/>
              </a:rPr>
              <a:t>    </a:t>
            </a:r>
            <a:r>
              <a:rPr lang="zh-CN" altLang="en-US">
                <a:solidFill>
                  <a:srgbClr val="00007E"/>
                </a:solidFill>
                <a:latin typeface="黑体" pitchFamily="2" charset="-122"/>
                <a:ea typeface="黑体" pitchFamily="2" charset="-122"/>
              </a:rPr>
              <a:t>特点：微指令字长最短，译码器复杂，不能充分利用机器硬件所具有的并行性。</a:t>
            </a:r>
          </a:p>
        </p:txBody>
      </p:sp>
      <p:sp>
        <p:nvSpPr>
          <p:cNvPr id="92163" name="Rectangle 4"/>
          <p:cNvSpPr>
            <a:spLocks noChangeArrowheads="1"/>
          </p:cNvSpPr>
          <p:nvPr/>
        </p:nvSpPr>
        <p:spPr bwMode="auto">
          <a:xfrm>
            <a:off x="598488" y="5715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6.5.3 </a:t>
            </a:r>
            <a:r>
              <a:rPr lang="zh-CN" altLang="en-US">
                <a:solidFill>
                  <a:srgbClr val="990000"/>
                </a:solidFill>
                <a:latin typeface="黑体" pitchFamily="2" charset="-122"/>
                <a:ea typeface="黑体" pitchFamily="2" charset="-122"/>
              </a:rPr>
              <a:t>微指令编码法</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spect="1" noChangeArrowheads="1"/>
          </p:cNvSpPr>
          <p:nvPr/>
        </p:nvSpPr>
        <p:spPr bwMode="auto">
          <a:xfrm>
            <a:off x="0" y="304800"/>
            <a:ext cx="9144000" cy="6172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endParaRPr lang="zh-CN" altLang="en-US">
              <a:latin typeface="宋体" pitchFamily="2" charset="-122"/>
              <a:ea typeface="宋体" pitchFamily="2" charset="-122"/>
            </a:endParaRPr>
          </a:p>
        </p:txBody>
      </p:sp>
      <p:sp>
        <p:nvSpPr>
          <p:cNvPr id="11267" name="Text Box 38"/>
          <p:cNvSpPr txBox="1">
            <a:spLocks noChangeArrowheads="1"/>
          </p:cNvSpPr>
          <p:nvPr/>
        </p:nvSpPr>
        <p:spPr bwMode="auto">
          <a:xfrm>
            <a:off x="755650" y="3800475"/>
            <a:ext cx="694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pPr>
            <a:r>
              <a:rPr lang="zh-CN" altLang="en-US">
                <a:solidFill>
                  <a:srgbClr val="FF0000"/>
                </a:solidFill>
                <a:latin typeface="黑体" pitchFamily="2" charset="-122"/>
                <a:ea typeface="黑体" pitchFamily="2" charset="-122"/>
              </a:rPr>
              <a:t>以取指令过程为例，其具体操作包含以下内容： </a:t>
            </a:r>
          </a:p>
        </p:txBody>
      </p:sp>
      <p:sp>
        <p:nvSpPr>
          <p:cNvPr id="11268" name="Text Box 39"/>
          <p:cNvSpPr txBox="1">
            <a:spLocks noChangeArrowheads="1"/>
          </p:cNvSpPr>
          <p:nvPr/>
        </p:nvSpPr>
        <p:spPr bwMode="auto">
          <a:xfrm>
            <a:off x="755650" y="4329113"/>
            <a:ext cx="76327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dirty="0">
                <a:latin typeface="黑体" pitchFamily="2" charset="-122"/>
                <a:ea typeface="黑体" pitchFamily="2" charset="-122"/>
              </a:rPr>
              <a:t>    </a:t>
            </a:r>
            <a:r>
              <a:rPr lang="en-US" altLang="zh-CN" dirty="0">
                <a:latin typeface="黑体" pitchFamily="2" charset="-122"/>
                <a:ea typeface="黑体" pitchFamily="2" charset="-122"/>
              </a:rPr>
              <a:t>(3) MM把MDR中的指令通过系统总线（的数据线）传到CPU的指令寄存器（IR）中，为下一步指令译码作准备。</a:t>
            </a:r>
            <a:endParaRPr lang="zh-CN" altLang="en-US" dirty="0">
              <a:latin typeface="黑体" pitchFamily="2" charset="-122"/>
              <a:ea typeface="黑体" pitchFamily="2" charset="-122"/>
            </a:endParaRPr>
          </a:p>
        </p:txBody>
      </p:sp>
      <p:grpSp>
        <p:nvGrpSpPr>
          <p:cNvPr id="11269" name="Group 46"/>
          <p:cNvGrpSpPr>
            <a:grpSpLocks/>
          </p:cNvGrpSpPr>
          <p:nvPr/>
        </p:nvGrpSpPr>
        <p:grpSpPr bwMode="auto">
          <a:xfrm>
            <a:off x="1143000" y="682625"/>
            <a:ext cx="6630988" cy="2795588"/>
            <a:chOff x="720" y="430"/>
            <a:chExt cx="4177" cy="1761"/>
          </a:xfrm>
        </p:grpSpPr>
        <p:sp>
          <p:nvSpPr>
            <p:cNvPr id="11271" name="Line 7"/>
            <p:cNvSpPr>
              <a:spLocks noChangeShapeType="1"/>
            </p:cNvSpPr>
            <p:nvPr/>
          </p:nvSpPr>
          <p:spPr bwMode="auto">
            <a:xfrm>
              <a:off x="720" y="572"/>
              <a:ext cx="4177"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Rectangle 8"/>
            <p:cNvSpPr>
              <a:spLocks noChangeArrowheads="1"/>
            </p:cNvSpPr>
            <p:nvPr/>
          </p:nvSpPr>
          <p:spPr bwMode="auto">
            <a:xfrm>
              <a:off x="856" y="796"/>
              <a:ext cx="1364" cy="13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73" name="Rectangle 9"/>
            <p:cNvSpPr>
              <a:spLocks noChangeArrowheads="1"/>
            </p:cNvSpPr>
            <p:nvPr/>
          </p:nvSpPr>
          <p:spPr bwMode="auto">
            <a:xfrm>
              <a:off x="2681" y="806"/>
              <a:ext cx="673" cy="1356"/>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74" name="Rectangle 10"/>
            <p:cNvSpPr>
              <a:spLocks noChangeArrowheads="1"/>
            </p:cNvSpPr>
            <p:nvPr/>
          </p:nvSpPr>
          <p:spPr bwMode="auto">
            <a:xfrm>
              <a:off x="3849" y="816"/>
              <a:ext cx="690" cy="51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75" name="Rectangle 11"/>
            <p:cNvSpPr>
              <a:spLocks noChangeArrowheads="1"/>
            </p:cNvSpPr>
            <p:nvPr/>
          </p:nvSpPr>
          <p:spPr bwMode="auto">
            <a:xfrm>
              <a:off x="3857" y="1547"/>
              <a:ext cx="699" cy="595"/>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76" name="Text Box 12"/>
            <p:cNvSpPr txBox="1">
              <a:spLocks noChangeArrowheads="1"/>
            </p:cNvSpPr>
            <p:nvPr/>
          </p:nvSpPr>
          <p:spPr bwMode="auto">
            <a:xfrm>
              <a:off x="1282" y="1976"/>
              <a:ext cx="45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ts val="300"/>
                </a:spcBef>
              </a:pPr>
              <a:r>
                <a:rPr kumimoji="1" lang="en-US" altLang="zh-CN" sz="2000" dirty="0">
                  <a:latin typeface="黑体" pitchFamily="2" charset="-122"/>
                  <a:ea typeface="黑体" pitchFamily="2" charset="-122"/>
                </a:rPr>
                <a:t>CPU</a:t>
              </a:r>
            </a:p>
          </p:txBody>
        </p:sp>
        <p:sp>
          <p:nvSpPr>
            <p:cNvPr id="11277" name="Rectangle 13"/>
            <p:cNvSpPr>
              <a:spLocks noChangeArrowheads="1"/>
            </p:cNvSpPr>
            <p:nvPr/>
          </p:nvSpPr>
          <p:spPr bwMode="auto">
            <a:xfrm>
              <a:off x="1683" y="90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78" name="Rectangle 14"/>
            <p:cNvSpPr>
              <a:spLocks noChangeArrowheads="1"/>
            </p:cNvSpPr>
            <p:nvPr/>
          </p:nvSpPr>
          <p:spPr bwMode="auto">
            <a:xfrm>
              <a:off x="1683" y="106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79" name="Rectangle 15"/>
            <p:cNvSpPr>
              <a:spLocks noChangeArrowheads="1"/>
            </p:cNvSpPr>
            <p:nvPr/>
          </p:nvSpPr>
          <p:spPr bwMode="auto">
            <a:xfrm>
              <a:off x="1683" y="1352"/>
              <a:ext cx="435" cy="127"/>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80" name="Rectangle 16"/>
            <p:cNvSpPr>
              <a:spLocks noChangeArrowheads="1"/>
            </p:cNvSpPr>
            <p:nvPr/>
          </p:nvSpPr>
          <p:spPr bwMode="auto">
            <a:xfrm>
              <a:off x="1683" y="1352"/>
              <a:ext cx="435" cy="644"/>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81" name="Rectangle 17"/>
            <p:cNvSpPr>
              <a:spLocks noChangeArrowheads="1"/>
            </p:cNvSpPr>
            <p:nvPr/>
          </p:nvSpPr>
          <p:spPr bwMode="auto">
            <a:xfrm>
              <a:off x="1683" y="147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82" name="Rectangle 18"/>
            <p:cNvSpPr>
              <a:spLocks noChangeArrowheads="1"/>
            </p:cNvSpPr>
            <p:nvPr/>
          </p:nvSpPr>
          <p:spPr bwMode="auto">
            <a:xfrm>
              <a:off x="1683" y="1869"/>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83" name="Text Box 19"/>
            <p:cNvSpPr txBox="1">
              <a:spLocks noChangeArrowheads="1"/>
            </p:cNvSpPr>
            <p:nvPr/>
          </p:nvSpPr>
          <p:spPr bwMode="auto">
            <a:xfrm>
              <a:off x="1343" y="894"/>
              <a:ext cx="3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IR</a:t>
              </a:r>
            </a:p>
          </p:txBody>
        </p:sp>
        <p:sp>
          <p:nvSpPr>
            <p:cNvPr id="11284" name="Text Box 20"/>
            <p:cNvSpPr txBox="1">
              <a:spLocks noChangeArrowheads="1"/>
            </p:cNvSpPr>
            <p:nvPr/>
          </p:nvSpPr>
          <p:spPr bwMode="auto">
            <a:xfrm>
              <a:off x="1359" y="104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PC</a:t>
              </a:r>
              <a:endParaRPr kumimoji="1" lang="en-US" altLang="zh-CN" sz="2000" b="0" dirty="0">
                <a:latin typeface="黑体" pitchFamily="2" charset="-122"/>
                <a:ea typeface="黑体" pitchFamily="2" charset="-122"/>
              </a:endParaRPr>
            </a:p>
          </p:txBody>
        </p:sp>
        <p:sp>
          <p:nvSpPr>
            <p:cNvPr id="11285" name="Text Box 21"/>
            <p:cNvSpPr txBox="1">
              <a:spLocks noChangeArrowheads="1"/>
            </p:cNvSpPr>
            <p:nvPr/>
          </p:nvSpPr>
          <p:spPr bwMode="auto">
            <a:xfrm>
              <a:off x="1359" y="1323"/>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R0</a:t>
              </a:r>
              <a:endParaRPr kumimoji="1" lang="en-US" altLang="zh-CN" sz="2000" b="0" dirty="0">
                <a:latin typeface="黑体" pitchFamily="2" charset="-122"/>
                <a:ea typeface="黑体" pitchFamily="2" charset="-122"/>
              </a:endParaRPr>
            </a:p>
          </p:txBody>
        </p:sp>
        <p:sp>
          <p:nvSpPr>
            <p:cNvPr id="11286" name="Text Box 22"/>
            <p:cNvSpPr txBox="1">
              <a:spLocks noChangeArrowheads="1"/>
            </p:cNvSpPr>
            <p:nvPr/>
          </p:nvSpPr>
          <p:spPr bwMode="auto">
            <a:xfrm>
              <a:off x="1359" y="1450"/>
              <a:ext cx="3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R1</a:t>
              </a:r>
              <a:endParaRPr kumimoji="1" lang="en-US" altLang="zh-CN" sz="2000" b="0" dirty="0">
                <a:latin typeface="黑体" pitchFamily="2" charset="-122"/>
                <a:ea typeface="黑体" pitchFamily="2" charset="-122"/>
              </a:endParaRPr>
            </a:p>
          </p:txBody>
        </p:sp>
        <p:sp>
          <p:nvSpPr>
            <p:cNvPr id="11287" name="Text Box 23"/>
            <p:cNvSpPr txBox="1">
              <a:spLocks noChangeArrowheads="1"/>
            </p:cNvSpPr>
            <p:nvPr/>
          </p:nvSpPr>
          <p:spPr bwMode="auto">
            <a:xfrm>
              <a:off x="1683" y="1655"/>
              <a:ext cx="4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1288" name="Rectangle 24"/>
            <p:cNvSpPr>
              <a:spLocks noChangeArrowheads="1"/>
            </p:cNvSpPr>
            <p:nvPr/>
          </p:nvSpPr>
          <p:spPr bwMode="auto">
            <a:xfrm>
              <a:off x="2681" y="952"/>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89" name="Rectangle 25"/>
            <p:cNvSpPr>
              <a:spLocks noChangeArrowheads="1"/>
            </p:cNvSpPr>
            <p:nvPr/>
          </p:nvSpPr>
          <p:spPr bwMode="auto">
            <a:xfrm>
              <a:off x="2681" y="1216"/>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90" name="Text Box 26"/>
            <p:cNvSpPr txBox="1">
              <a:spLocks noChangeArrowheads="1"/>
            </p:cNvSpPr>
            <p:nvPr/>
          </p:nvSpPr>
          <p:spPr bwMode="auto">
            <a:xfrm>
              <a:off x="2774" y="1341"/>
              <a:ext cx="50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1291" name="Rectangle 27"/>
            <p:cNvSpPr>
              <a:spLocks noChangeArrowheads="1"/>
            </p:cNvSpPr>
            <p:nvPr/>
          </p:nvSpPr>
          <p:spPr bwMode="auto">
            <a:xfrm>
              <a:off x="2681" y="1557"/>
              <a:ext cx="673" cy="13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92" name="Text Box 28"/>
            <p:cNvSpPr txBox="1">
              <a:spLocks noChangeArrowheads="1"/>
            </p:cNvSpPr>
            <p:nvPr/>
          </p:nvSpPr>
          <p:spPr bwMode="auto">
            <a:xfrm>
              <a:off x="2774" y="1782"/>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b="0" dirty="0">
                  <a:latin typeface="宋体" pitchFamily="2" charset="-122"/>
                  <a:ea typeface="黑体" pitchFamily="2" charset="-122"/>
                </a:rPr>
                <a:t>……</a:t>
              </a:r>
              <a:endParaRPr kumimoji="1" lang="en-US" altLang="zh-CN" sz="2000" b="0" dirty="0">
                <a:latin typeface="黑体" pitchFamily="2" charset="-122"/>
                <a:ea typeface="黑体" pitchFamily="2" charset="-122"/>
              </a:endParaRPr>
            </a:p>
          </p:txBody>
        </p:sp>
        <p:sp>
          <p:nvSpPr>
            <p:cNvPr id="11293" name="Text Box 29"/>
            <p:cNvSpPr txBox="1">
              <a:spLocks noChangeArrowheads="1"/>
            </p:cNvSpPr>
            <p:nvPr/>
          </p:nvSpPr>
          <p:spPr bwMode="auto">
            <a:xfrm>
              <a:off x="2715" y="1947"/>
              <a:ext cx="6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MM</a:t>
              </a:r>
            </a:p>
          </p:txBody>
        </p:sp>
        <p:sp>
          <p:nvSpPr>
            <p:cNvPr id="11294" name="Text Box 30"/>
            <p:cNvSpPr txBox="1">
              <a:spLocks noChangeArrowheads="1"/>
            </p:cNvSpPr>
            <p:nvPr/>
          </p:nvSpPr>
          <p:spPr bwMode="auto">
            <a:xfrm>
              <a:off x="3917" y="1908"/>
              <a:ext cx="62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设备</a:t>
              </a:r>
            </a:p>
          </p:txBody>
        </p:sp>
        <p:sp>
          <p:nvSpPr>
            <p:cNvPr id="11295" name="Rectangle 31"/>
            <p:cNvSpPr>
              <a:spLocks noChangeArrowheads="1"/>
            </p:cNvSpPr>
            <p:nvPr/>
          </p:nvSpPr>
          <p:spPr bwMode="auto">
            <a:xfrm>
              <a:off x="4002" y="874"/>
              <a:ext cx="435" cy="127"/>
            </a:xfrm>
            <a:prstGeom prst="rect">
              <a:avLst/>
            </a:prstGeom>
            <a:solidFill>
              <a:srgbClr val="FFFFFF"/>
            </a:solidFill>
            <a:ln w="9525">
              <a:solidFill>
                <a:srgbClr val="000080"/>
              </a:solidFill>
              <a:miter lim="800000"/>
              <a:headEnd/>
              <a:tailEnd/>
            </a:ln>
          </p:spPr>
          <p:txBody>
            <a:bodyPr/>
            <a:lstStyle/>
            <a:p>
              <a:pPr>
                <a:lnSpc>
                  <a:spcPct val="100000"/>
                </a:lnSpc>
                <a:spcBef>
                  <a:spcPct val="0"/>
                </a:spcBef>
              </a:pPr>
              <a:endParaRPr lang="zh-CN" altLang="en-US">
                <a:latin typeface="黑体" pitchFamily="2" charset="-122"/>
                <a:ea typeface="黑体" pitchFamily="2" charset="-122"/>
              </a:endParaRPr>
            </a:p>
          </p:txBody>
        </p:sp>
        <p:sp>
          <p:nvSpPr>
            <p:cNvPr id="11296" name="Text Box 32"/>
            <p:cNvSpPr txBox="1">
              <a:spLocks noChangeArrowheads="1"/>
            </p:cNvSpPr>
            <p:nvPr/>
          </p:nvSpPr>
          <p:spPr bwMode="auto">
            <a:xfrm>
              <a:off x="3891" y="1128"/>
              <a:ext cx="62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I/O</a:t>
              </a:r>
              <a:r>
                <a:rPr kumimoji="1" lang="zh-CN" altLang="en-US" sz="2000">
                  <a:latin typeface="黑体" pitchFamily="2" charset="-122"/>
                  <a:ea typeface="黑体" pitchFamily="2" charset="-122"/>
                </a:rPr>
                <a:t>接口</a:t>
              </a:r>
            </a:p>
          </p:txBody>
        </p:sp>
        <p:sp>
          <p:nvSpPr>
            <p:cNvPr id="11297" name="Line 33"/>
            <p:cNvSpPr>
              <a:spLocks noChangeShapeType="1"/>
            </p:cNvSpPr>
            <p:nvPr/>
          </p:nvSpPr>
          <p:spPr bwMode="auto">
            <a:xfrm>
              <a:off x="1573" y="57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8" name="Line 34"/>
            <p:cNvSpPr>
              <a:spLocks noChangeShapeType="1"/>
            </p:cNvSpPr>
            <p:nvPr/>
          </p:nvSpPr>
          <p:spPr bwMode="auto">
            <a:xfrm>
              <a:off x="3013" y="591"/>
              <a:ext cx="0" cy="225"/>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9" name="Line 35"/>
            <p:cNvSpPr>
              <a:spLocks noChangeShapeType="1"/>
            </p:cNvSpPr>
            <p:nvPr/>
          </p:nvSpPr>
          <p:spPr bwMode="auto">
            <a:xfrm>
              <a:off x="4198" y="582"/>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0" name="Line 36"/>
            <p:cNvSpPr>
              <a:spLocks noChangeShapeType="1"/>
            </p:cNvSpPr>
            <p:nvPr/>
          </p:nvSpPr>
          <p:spPr bwMode="auto">
            <a:xfrm>
              <a:off x="4215" y="1333"/>
              <a:ext cx="0" cy="224"/>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1" name="Freeform 37"/>
            <p:cNvSpPr>
              <a:spLocks/>
            </p:cNvSpPr>
            <p:nvPr/>
          </p:nvSpPr>
          <p:spPr bwMode="auto">
            <a:xfrm>
              <a:off x="946" y="1060"/>
              <a:ext cx="423" cy="214"/>
            </a:xfrm>
            <a:custGeom>
              <a:avLst/>
              <a:gdLst>
                <a:gd name="T0" fmla="*/ 0 w 990"/>
                <a:gd name="T1" fmla="*/ 1 h 352"/>
                <a:gd name="T2" fmla="*/ 0 w 990"/>
                <a:gd name="T3" fmla="*/ 0 h 352"/>
                <a:gd name="T4" fmla="*/ 0 w 990"/>
                <a:gd name="T5" fmla="*/ 0 h 352"/>
                <a:gd name="T6" fmla="*/ 0 w 990"/>
                <a:gd name="T7" fmla="*/ 1 h 352"/>
                <a:gd name="T8" fmla="*/ 0 w 990"/>
                <a:gd name="T9" fmla="*/ 1 h 352"/>
                <a:gd name="T10" fmla="*/ 0 w 990"/>
                <a:gd name="T11" fmla="*/ 1 h 352"/>
                <a:gd name="T12" fmla="*/ 0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9525" cap="flat" cmpd="sng">
              <a:solidFill>
                <a:srgbClr val="000080"/>
              </a:solidFill>
              <a:prstDash val="solid"/>
              <a:round/>
              <a:headEnd/>
              <a:tailEnd/>
            </a:ln>
          </p:spPr>
          <p:txBody>
            <a:bodyPr/>
            <a:lstStyle/>
            <a:p>
              <a:endParaRPr lang="zh-CN" altLang="en-US"/>
            </a:p>
          </p:txBody>
        </p:sp>
        <p:sp>
          <p:nvSpPr>
            <p:cNvPr id="11302" name="Text Box 38"/>
            <p:cNvSpPr txBox="1">
              <a:spLocks noChangeArrowheads="1"/>
            </p:cNvSpPr>
            <p:nvPr/>
          </p:nvSpPr>
          <p:spPr bwMode="auto">
            <a:xfrm>
              <a:off x="978" y="1095"/>
              <a:ext cx="3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a:lnSpc>
                  <a:spcPct val="100000"/>
                </a:lnSpc>
                <a:spcBef>
                  <a:spcPct val="0"/>
                </a:spcBef>
              </a:pPr>
              <a:r>
                <a:rPr kumimoji="1" lang="en-US" altLang="zh-CN" sz="2000" dirty="0">
                  <a:latin typeface="黑体" pitchFamily="2" charset="-122"/>
                  <a:ea typeface="黑体" pitchFamily="2" charset="-122"/>
                </a:rPr>
                <a:t>ALU</a:t>
              </a:r>
              <a:endParaRPr kumimoji="1" lang="en-US" altLang="zh-CN" sz="2000" b="0" dirty="0">
                <a:latin typeface="黑体" pitchFamily="2" charset="-122"/>
                <a:ea typeface="黑体" pitchFamily="2" charset="-122"/>
              </a:endParaRPr>
            </a:p>
          </p:txBody>
        </p:sp>
        <p:grpSp>
          <p:nvGrpSpPr>
            <p:cNvPr id="11303" name="Group 76"/>
            <p:cNvGrpSpPr>
              <a:grpSpLocks/>
            </p:cNvGrpSpPr>
            <p:nvPr/>
          </p:nvGrpSpPr>
          <p:grpSpPr bwMode="auto">
            <a:xfrm>
              <a:off x="1680" y="430"/>
              <a:ext cx="1296" cy="800"/>
              <a:chOff x="1952" y="864"/>
              <a:chExt cx="1207" cy="800"/>
            </a:xfrm>
          </p:grpSpPr>
          <p:sp>
            <p:nvSpPr>
              <p:cNvPr id="11305" name="Rectangle 77"/>
              <p:cNvSpPr>
                <a:spLocks noChangeArrowheads="1"/>
              </p:cNvSpPr>
              <p:nvPr/>
            </p:nvSpPr>
            <p:spPr bwMode="auto">
              <a:xfrm>
                <a:off x="1952" y="1340"/>
                <a:ext cx="405" cy="134"/>
              </a:xfrm>
              <a:prstGeom prst="rect">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sp>
            <p:nvSpPr>
              <p:cNvPr id="11306" name="Arc 78"/>
              <p:cNvSpPr>
                <a:spLocks/>
              </p:cNvSpPr>
              <p:nvPr/>
            </p:nvSpPr>
            <p:spPr bwMode="auto">
              <a:xfrm flipH="1" flipV="1">
                <a:off x="2229" y="864"/>
                <a:ext cx="930" cy="571"/>
              </a:xfrm>
              <a:custGeom>
                <a:avLst/>
                <a:gdLst>
                  <a:gd name="T0" fmla="*/ 0 w 42686"/>
                  <a:gd name="T1" fmla="*/ 0 h 21600"/>
                  <a:gd name="T2" fmla="*/ 0 w 42686"/>
                  <a:gd name="T3" fmla="*/ 0 h 21600"/>
                  <a:gd name="T4" fmla="*/ 0 w 42686"/>
                  <a:gd name="T5" fmla="*/ 0 h 21600"/>
                  <a:gd name="T6" fmla="*/ 0 60000 65536"/>
                  <a:gd name="T7" fmla="*/ 0 60000 65536"/>
                  <a:gd name="T8" fmla="*/ 0 60000 65536"/>
                  <a:gd name="T9" fmla="*/ 0 w 42686"/>
                  <a:gd name="T10" fmla="*/ 0 h 21600"/>
                  <a:gd name="T11" fmla="*/ 42686 w 42686"/>
                  <a:gd name="T12" fmla="*/ 21600 h 21600"/>
                </a:gdLst>
                <a:ahLst/>
                <a:cxnLst>
                  <a:cxn ang="T6">
                    <a:pos x="T0" y="T1"/>
                  </a:cxn>
                  <a:cxn ang="T7">
                    <a:pos x="T2" y="T3"/>
                  </a:cxn>
                  <a:cxn ang="T8">
                    <a:pos x="T4" y="T5"/>
                  </a:cxn>
                </a:cxnLst>
                <a:rect l="T9" t="T10" r="T11" b="T12"/>
                <a:pathLst>
                  <a:path w="42686" h="21600" fill="none" extrusionOk="0">
                    <a:moveTo>
                      <a:pt x="42686" y="3727"/>
                    </a:moveTo>
                    <a:cubicBezTo>
                      <a:pt x="40875" y="14061"/>
                      <a:pt x="31901" y="21599"/>
                      <a:pt x="21410" y="21600"/>
                    </a:cubicBezTo>
                    <a:cubicBezTo>
                      <a:pt x="10585" y="21600"/>
                      <a:pt x="1432" y="13587"/>
                      <a:pt x="-1" y="2858"/>
                    </a:cubicBezTo>
                  </a:path>
                  <a:path w="42686" h="21600" stroke="0" extrusionOk="0">
                    <a:moveTo>
                      <a:pt x="42686" y="3727"/>
                    </a:moveTo>
                    <a:cubicBezTo>
                      <a:pt x="40875" y="14061"/>
                      <a:pt x="31901" y="21599"/>
                      <a:pt x="21410" y="21600"/>
                    </a:cubicBezTo>
                    <a:cubicBezTo>
                      <a:pt x="10585" y="21600"/>
                      <a:pt x="1432" y="13587"/>
                      <a:pt x="-1" y="2858"/>
                    </a:cubicBezTo>
                    <a:lnTo>
                      <a:pt x="21410" y="0"/>
                    </a:lnTo>
                    <a:lnTo>
                      <a:pt x="42686" y="3727"/>
                    </a:lnTo>
                    <a:close/>
                  </a:path>
                </a:pathLst>
              </a:custGeom>
              <a:noFill/>
              <a:ln w="28575">
                <a:solidFill>
                  <a:srgbClr val="FF66FF"/>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07" name="Arc 79"/>
              <p:cNvSpPr>
                <a:spLocks/>
              </p:cNvSpPr>
              <p:nvPr/>
            </p:nvSpPr>
            <p:spPr bwMode="auto">
              <a:xfrm>
                <a:off x="2276" y="1579"/>
                <a:ext cx="606" cy="85"/>
              </a:xfrm>
              <a:custGeom>
                <a:avLst/>
                <a:gdLst>
                  <a:gd name="T0" fmla="*/ 0 w 15269"/>
                  <a:gd name="T1" fmla="*/ 0 h 21600"/>
                  <a:gd name="T2" fmla="*/ 0 w 15269"/>
                  <a:gd name="T3" fmla="*/ 0 h 21600"/>
                  <a:gd name="T4" fmla="*/ 0 w 15269"/>
                  <a:gd name="T5" fmla="*/ 0 h 21600"/>
                  <a:gd name="T6" fmla="*/ 0 60000 65536"/>
                  <a:gd name="T7" fmla="*/ 0 60000 65536"/>
                  <a:gd name="T8" fmla="*/ 0 60000 65536"/>
                  <a:gd name="T9" fmla="*/ 0 w 15269"/>
                  <a:gd name="T10" fmla="*/ 0 h 21600"/>
                  <a:gd name="T11" fmla="*/ 15269 w 15269"/>
                  <a:gd name="T12" fmla="*/ 21600 h 21600"/>
                </a:gdLst>
                <a:ahLst/>
                <a:cxnLst>
                  <a:cxn ang="T6">
                    <a:pos x="T0" y="T1"/>
                  </a:cxn>
                  <a:cxn ang="T7">
                    <a:pos x="T2" y="T3"/>
                  </a:cxn>
                  <a:cxn ang="T8">
                    <a:pos x="T4" y="T5"/>
                  </a:cxn>
                </a:cxnLst>
                <a:rect l="T9" t="T10" r="T11" b="T12"/>
                <a:pathLst>
                  <a:path w="15269" h="21600" fill="none" extrusionOk="0">
                    <a:moveTo>
                      <a:pt x="-1" y="0"/>
                    </a:moveTo>
                    <a:cubicBezTo>
                      <a:pt x="5726" y="0"/>
                      <a:pt x="11218" y="2273"/>
                      <a:pt x="15269" y="6321"/>
                    </a:cubicBezTo>
                  </a:path>
                  <a:path w="15269" h="21600" stroke="0" extrusionOk="0">
                    <a:moveTo>
                      <a:pt x="-1" y="0"/>
                    </a:moveTo>
                    <a:cubicBezTo>
                      <a:pt x="5726" y="0"/>
                      <a:pt x="11218" y="2273"/>
                      <a:pt x="15269" y="6321"/>
                    </a:cubicBezTo>
                    <a:lnTo>
                      <a:pt x="0" y="21600"/>
                    </a:lnTo>
                    <a:lnTo>
                      <a:pt x="-1" y="0"/>
                    </a:lnTo>
                    <a:close/>
                  </a:path>
                </a:pathLst>
              </a:custGeom>
              <a:noFill/>
              <a:ln w="28575">
                <a:solidFill>
                  <a:srgbClr val="FF33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04" name="Rectangle 38"/>
            <p:cNvSpPr>
              <a:spLocks noChangeArrowheads="1"/>
            </p:cNvSpPr>
            <p:nvPr/>
          </p:nvSpPr>
          <p:spPr bwMode="auto">
            <a:xfrm>
              <a:off x="2668" y="954"/>
              <a:ext cx="688" cy="140"/>
            </a:xfrm>
            <a:prstGeom prst="rect">
              <a:avLst/>
            </a:prstGeom>
            <a:solidFill>
              <a:srgbClr val="CC33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spcBef>
                  <a:spcPct val="0"/>
                </a:spcBef>
              </a:pPr>
              <a:endParaRPr lang="zh-CN" altLang="en-US">
                <a:latin typeface="宋体" pitchFamily="2" charset="-122"/>
                <a:ea typeface="宋体" pitchFamily="2" charset="-122"/>
              </a:endParaRPr>
            </a:p>
          </p:txBody>
        </p:sp>
      </p:grpSp>
      <p:sp>
        <p:nvSpPr>
          <p:cNvPr id="11270" name="Text Box 47"/>
          <p:cNvSpPr txBox="1">
            <a:spLocks noChangeArrowheads="1"/>
          </p:cNvSpPr>
          <p:nvPr/>
        </p:nvSpPr>
        <p:spPr bwMode="auto">
          <a:xfrm>
            <a:off x="0" y="296863"/>
            <a:ext cx="3816350" cy="396875"/>
          </a:xfrm>
          <a:prstGeom prst="rect">
            <a:avLst/>
          </a:prstGeom>
          <a:solidFill>
            <a:srgbClr val="C8C8C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lnSpc>
                <a:spcPct val="100000"/>
              </a:lnSpc>
              <a:spcBef>
                <a:spcPct val="0"/>
              </a:spcBef>
            </a:pPr>
            <a:r>
              <a:rPr lang="zh-CN" altLang="en-US" sz="2000">
                <a:solidFill>
                  <a:srgbClr val="FF0000"/>
                </a:solidFill>
                <a:latin typeface="黑体" pitchFamily="2" charset="-122"/>
                <a:ea typeface="黑体" pitchFamily="2" charset="-122"/>
              </a:rPr>
              <a:t> 回顾：计算机执行程序的过程 </a:t>
            </a:r>
          </a:p>
        </p:txBody>
      </p:sp>
    </p:spTree>
  </p:cSld>
  <p:clrMapOvr>
    <a:masterClrMapping/>
  </p:clrMapOvr>
  <p:transition>
    <p:wipe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ChangeArrowheads="1"/>
          </p:cNvSpPr>
          <p:nvPr/>
        </p:nvSpPr>
        <p:spPr bwMode="auto">
          <a:xfrm>
            <a:off x="742950" y="1625600"/>
            <a:ext cx="79248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nSpc>
                <a:spcPct val="120000"/>
              </a:lnSpc>
              <a:spcBef>
                <a:spcPct val="0"/>
              </a:spcBef>
            </a:pPr>
            <a:r>
              <a:rPr lang="en-US" altLang="zh-CN" dirty="0">
                <a:solidFill>
                  <a:srgbClr val="00007E"/>
                </a:solidFill>
                <a:latin typeface="黑体" pitchFamily="2" charset="-122"/>
                <a:ea typeface="黑体" pitchFamily="2" charset="-122"/>
              </a:rPr>
              <a:t>  </a:t>
            </a:r>
            <a:r>
              <a:rPr lang="zh-CN" altLang="en-US">
                <a:solidFill>
                  <a:srgbClr val="00007E"/>
                </a:solidFill>
                <a:latin typeface="黑体" pitchFamily="2" charset="-122"/>
                <a:ea typeface="黑体" pitchFamily="2" charset="-122"/>
              </a:rPr>
              <a:t>将操作控制字段分为若干个小段，每段内采用最短编码法，段与段之间采用直接控制法。</a:t>
            </a:r>
          </a:p>
          <a:p>
            <a:pPr indent="266700">
              <a:lnSpc>
                <a:spcPct val="60000"/>
              </a:lnSpc>
              <a:spcBef>
                <a:spcPct val="0"/>
              </a:spcBef>
            </a:pPr>
            <a:endParaRPr lang="zh-CN" altLang="en-US">
              <a:solidFill>
                <a:srgbClr val="00007E"/>
              </a:solidFill>
              <a:latin typeface="黑体" pitchFamily="2" charset="-122"/>
              <a:ea typeface="黑体" pitchFamily="2" charset="-122"/>
            </a:endParaRPr>
          </a:p>
          <a:p>
            <a:pPr indent="266700">
              <a:spcBef>
                <a:spcPct val="0"/>
              </a:spcBef>
            </a:pPr>
            <a:r>
              <a:rPr lang="zh-CN" altLang="en-US">
                <a:solidFill>
                  <a:srgbClr val="00007E"/>
                </a:solidFill>
                <a:latin typeface="黑体" pitchFamily="2" charset="-122"/>
                <a:ea typeface="黑体" pitchFamily="2" charset="-122"/>
              </a:rPr>
              <a:t>  ⑴ 字段直接编码法</a:t>
            </a:r>
          </a:p>
          <a:p>
            <a:pPr indent="266700">
              <a:lnSpc>
                <a:spcPct val="120000"/>
              </a:lnSpc>
              <a:spcBef>
                <a:spcPct val="0"/>
              </a:spcBef>
            </a:pPr>
            <a:r>
              <a:rPr lang="zh-CN" altLang="en-US">
                <a:solidFill>
                  <a:srgbClr val="00007E"/>
                </a:solidFill>
                <a:latin typeface="黑体" pitchFamily="2" charset="-122"/>
                <a:ea typeface="黑体" pitchFamily="2" charset="-122"/>
              </a:rPr>
              <a:t>  各字段都可以独立地定义本字段的微命令，而和其他字段无关。又称为显式编码或单重定义编码方法。 </a:t>
            </a:r>
          </a:p>
        </p:txBody>
      </p:sp>
      <p:sp>
        <p:nvSpPr>
          <p:cNvPr id="93187" name="Rectangle 4"/>
          <p:cNvSpPr>
            <a:spLocks noChangeArrowheads="1"/>
          </p:cNvSpPr>
          <p:nvPr/>
        </p:nvSpPr>
        <p:spPr bwMode="auto">
          <a:xfrm>
            <a:off x="838200" y="1162050"/>
            <a:ext cx="2176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．字段编码法</a:t>
            </a:r>
          </a:p>
        </p:txBody>
      </p:sp>
      <p:sp>
        <p:nvSpPr>
          <p:cNvPr id="93188" name="Rectangle 4"/>
          <p:cNvSpPr>
            <a:spLocks noChangeArrowheads="1"/>
          </p:cNvSpPr>
          <p:nvPr/>
        </p:nvSpPr>
        <p:spPr bwMode="auto">
          <a:xfrm>
            <a:off x="598488" y="5715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6.5.3 </a:t>
            </a:r>
            <a:r>
              <a:rPr lang="zh-CN" altLang="en-US">
                <a:solidFill>
                  <a:srgbClr val="990000"/>
                </a:solidFill>
                <a:latin typeface="黑体" pitchFamily="2" charset="-122"/>
                <a:ea typeface="黑体" pitchFamily="2" charset="-122"/>
              </a:rPr>
              <a:t>微指令编码法</a:t>
            </a:r>
          </a:p>
        </p:txBody>
      </p:sp>
    </p:spTree>
  </p:cSld>
  <p:clrMapOvr>
    <a:masterClrMapping/>
  </p:clrMapOvr>
  <p:transition>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914400" y="838200"/>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kumimoji="1" lang="zh-CN" altLang="en-US">
                <a:solidFill>
                  <a:srgbClr val="00007E"/>
                </a:solidFill>
                <a:latin typeface="Arial" charset="0"/>
                <a:ea typeface="黑体" pitchFamily="2" charset="-122"/>
              </a:rPr>
              <a:t>字段直接编码法</a:t>
            </a:r>
          </a:p>
        </p:txBody>
      </p:sp>
      <p:grpSp>
        <p:nvGrpSpPr>
          <p:cNvPr id="94211" name="Group 43"/>
          <p:cNvGrpSpPr>
            <a:grpSpLocks/>
          </p:cNvGrpSpPr>
          <p:nvPr/>
        </p:nvGrpSpPr>
        <p:grpSpPr bwMode="auto">
          <a:xfrm>
            <a:off x="769938" y="1831975"/>
            <a:ext cx="6889750" cy="2667000"/>
            <a:chOff x="450" y="1057"/>
            <a:chExt cx="4340" cy="1680"/>
          </a:xfrm>
        </p:grpSpPr>
        <p:sp>
          <p:nvSpPr>
            <p:cNvPr id="94212" name="Rectangle 11"/>
            <p:cNvSpPr>
              <a:spLocks noChangeArrowheads="1"/>
            </p:cNvSpPr>
            <p:nvPr/>
          </p:nvSpPr>
          <p:spPr bwMode="auto">
            <a:xfrm>
              <a:off x="1098" y="2049"/>
              <a:ext cx="2407" cy="273"/>
            </a:xfrm>
            <a:prstGeom prst="rect">
              <a:avLst/>
            </a:prstGeom>
            <a:solidFill>
              <a:srgbClr val="FFFFCC"/>
            </a:solidFill>
            <a:ln w="28575" algn="ctr">
              <a:solidFill>
                <a:srgbClr val="000099"/>
              </a:solidFill>
              <a:miter lim="800000"/>
              <a:headEnd/>
              <a:tailEnd/>
            </a:ln>
          </p:spPr>
          <p:txBody>
            <a:bodyPr anchor="ctr">
              <a:spAutoFit/>
            </a:bodyPr>
            <a:lstStyle/>
            <a:p>
              <a:endParaRPr lang="zh-CN" altLang="en-US"/>
            </a:p>
          </p:txBody>
        </p:sp>
        <p:sp>
          <p:nvSpPr>
            <p:cNvPr id="94213" name="Rectangle 12"/>
            <p:cNvSpPr>
              <a:spLocks noChangeArrowheads="1"/>
            </p:cNvSpPr>
            <p:nvPr/>
          </p:nvSpPr>
          <p:spPr bwMode="auto">
            <a:xfrm>
              <a:off x="3505" y="2049"/>
              <a:ext cx="1194" cy="273"/>
            </a:xfrm>
            <a:prstGeom prst="rect">
              <a:avLst/>
            </a:prstGeom>
            <a:solidFill>
              <a:srgbClr val="FFFFCC"/>
            </a:solidFill>
            <a:ln w="28575" algn="ctr">
              <a:solidFill>
                <a:srgbClr val="000099"/>
              </a:solidFill>
              <a:miter lim="800000"/>
              <a:headEnd/>
              <a:tailEnd/>
            </a:ln>
          </p:spPr>
          <p:txBody>
            <a:bodyPr anchor="ctr">
              <a:spAutoFit/>
            </a:bodyPr>
            <a:lstStyle/>
            <a:p>
              <a:endParaRPr lang="zh-CN" altLang="en-US"/>
            </a:p>
          </p:txBody>
        </p:sp>
        <p:sp>
          <p:nvSpPr>
            <p:cNvPr id="94214" name="AutoShape 13"/>
            <p:cNvSpPr>
              <a:spLocks/>
            </p:cNvSpPr>
            <p:nvPr/>
          </p:nvSpPr>
          <p:spPr bwMode="auto">
            <a:xfrm rot="-5400000">
              <a:off x="2247" y="1251"/>
              <a:ext cx="98" cy="2353"/>
            </a:xfrm>
            <a:prstGeom prst="leftBrace">
              <a:avLst>
                <a:gd name="adj1" fmla="val 200085"/>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4215" name="AutoShape 14"/>
            <p:cNvSpPr>
              <a:spLocks/>
            </p:cNvSpPr>
            <p:nvPr/>
          </p:nvSpPr>
          <p:spPr bwMode="auto">
            <a:xfrm rot="-5400000">
              <a:off x="4066" y="1859"/>
              <a:ext cx="92" cy="1134"/>
            </a:xfrm>
            <a:prstGeom prst="leftBrace">
              <a:avLst>
                <a:gd name="adj1" fmla="val 102717"/>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4216" name="Text Box 15"/>
            <p:cNvSpPr txBox="1">
              <a:spLocks noChangeArrowheads="1"/>
            </p:cNvSpPr>
            <p:nvPr/>
          </p:nvSpPr>
          <p:spPr bwMode="auto">
            <a:xfrm>
              <a:off x="1505" y="2504"/>
              <a:ext cx="1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latin typeface="黑体" pitchFamily="2" charset="-122"/>
                  <a:ea typeface="黑体" pitchFamily="2" charset="-122"/>
                </a:rPr>
                <a:t>操作控制字段</a:t>
              </a:r>
            </a:p>
          </p:txBody>
        </p:sp>
        <p:sp>
          <p:nvSpPr>
            <p:cNvPr id="94217" name="Text Box 16"/>
            <p:cNvSpPr txBox="1">
              <a:spLocks noChangeArrowheads="1"/>
            </p:cNvSpPr>
            <p:nvPr/>
          </p:nvSpPr>
          <p:spPr bwMode="auto">
            <a:xfrm>
              <a:off x="3208" y="2486"/>
              <a:ext cx="1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latin typeface="黑体" pitchFamily="2" charset="-122"/>
                  <a:ea typeface="黑体" pitchFamily="2" charset="-122"/>
                </a:rPr>
                <a:t>顺序控制字段</a:t>
              </a:r>
            </a:p>
          </p:txBody>
        </p:sp>
        <p:sp>
          <p:nvSpPr>
            <p:cNvPr id="94218" name="Text Box 17"/>
            <p:cNvSpPr txBox="1">
              <a:spLocks noChangeArrowheads="1"/>
            </p:cNvSpPr>
            <p:nvPr/>
          </p:nvSpPr>
          <p:spPr bwMode="auto">
            <a:xfrm>
              <a:off x="450" y="2055"/>
              <a:ext cx="5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dirty="0"/>
                <a:t>uIR</a:t>
              </a:r>
            </a:p>
          </p:txBody>
        </p:sp>
        <p:sp>
          <p:nvSpPr>
            <p:cNvPr id="94219" name="Line 18"/>
            <p:cNvSpPr>
              <a:spLocks noChangeShapeType="1"/>
            </p:cNvSpPr>
            <p:nvPr/>
          </p:nvSpPr>
          <p:spPr bwMode="auto">
            <a:xfrm>
              <a:off x="1674" y="2049"/>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0" name="Line 19"/>
            <p:cNvSpPr>
              <a:spLocks noChangeShapeType="1"/>
            </p:cNvSpPr>
            <p:nvPr/>
          </p:nvSpPr>
          <p:spPr bwMode="auto">
            <a:xfrm>
              <a:off x="2323" y="2049"/>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1" name="Line 20"/>
            <p:cNvSpPr>
              <a:spLocks noChangeShapeType="1"/>
            </p:cNvSpPr>
            <p:nvPr/>
          </p:nvSpPr>
          <p:spPr bwMode="auto">
            <a:xfrm>
              <a:off x="3014" y="2049"/>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2" name="Text Box 21"/>
            <p:cNvSpPr txBox="1">
              <a:spLocks noChangeArrowheads="1"/>
            </p:cNvSpPr>
            <p:nvPr/>
          </p:nvSpPr>
          <p:spPr bwMode="auto">
            <a:xfrm>
              <a:off x="2263" y="2049"/>
              <a:ext cx="7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latin typeface="Times New Roman" pitchFamily="18" charset="0"/>
                </a:rPr>
                <a:t>…</a:t>
              </a:r>
              <a:endParaRPr lang="en-US" altLang="zh-CN" dirty="0"/>
            </a:p>
          </p:txBody>
        </p:sp>
        <p:grpSp>
          <p:nvGrpSpPr>
            <p:cNvPr id="94223" name="Group 28"/>
            <p:cNvGrpSpPr>
              <a:grpSpLocks/>
            </p:cNvGrpSpPr>
            <p:nvPr/>
          </p:nvGrpSpPr>
          <p:grpSpPr bwMode="auto">
            <a:xfrm>
              <a:off x="1019" y="1057"/>
              <a:ext cx="700" cy="992"/>
              <a:chOff x="1043" y="1057"/>
              <a:chExt cx="700" cy="992"/>
            </a:xfrm>
          </p:grpSpPr>
          <p:sp>
            <p:nvSpPr>
              <p:cNvPr id="94238" name="Line 7"/>
              <p:cNvSpPr>
                <a:spLocks noChangeShapeType="1"/>
              </p:cNvSpPr>
              <p:nvPr/>
            </p:nvSpPr>
            <p:spPr bwMode="auto">
              <a:xfrm flipV="1">
                <a:off x="1212" y="1357"/>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9" name="Line 8"/>
              <p:cNvSpPr>
                <a:spLocks noChangeShapeType="1"/>
              </p:cNvSpPr>
              <p:nvPr/>
            </p:nvSpPr>
            <p:spPr bwMode="auto">
              <a:xfrm flipV="1">
                <a:off x="1521" y="1357"/>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40" name="Text Box 22"/>
              <p:cNvSpPr txBox="1">
                <a:spLocks noChangeArrowheads="1"/>
              </p:cNvSpPr>
              <p:nvPr/>
            </p:nvSpPr>
            <p:spPr bwMode="auto">
              <a:xfrm>
                <a:off x="1127" y="1351"/>
                <a:ext cx="52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solidFill>
                      <a:srgbClr val="FF0000"/>
                    </a:solidFill>
                    <a:latin typeface="Times New Roman" pitchFamily="18" charset="0"/>
                  </a:rPr>
                  <a:t>…</a:t>
                </a:r>
                <a:endParaRPr lang="en-US" altLang="zh-CN" dirty="0">
                  <a:solidFill>
                    <a:srgbClr val="FF0000"/>
                  </a:solidFill>
                </a:endParaRPr>
              </a:p>
            </p:txBody>
          </p:sp>
          <p:sp>
            <p:nvSpPr>
              <p:cNvPr id="94241" name="Text Box 23"/>
              <p:cNvSpPr txBox="1">
                <a:spLocks noChangeArrowheads="1"/>
              </p:cNvSpPr>
              <p:nvPr/>
            </p:nvSpPr>
            <p:spPr bwMode="auto">
              <a:xfrm>
                <a:off x="1043" y="1057"/>
                <a:ext cx="7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FF0000"/>
                    </a:solidFill>
                    <a:latin typeface="黑体" pitchFamily="2" charset="-122"/>
                    <a:ea typeface="黑体" pitchFamily="2" charset="-122"/>
                  </a:rPr>
                  <a:t>微命令</a:t>
                </a:r>
                <a:endParaRPr lang="en-US" altLang="zh-CN" dirty="0">
                  <a:solidFill>
                    <a:srgbClr val="FF0000"/>
                  </a:solidFill>
                  <a:latin typeface="黑体" pitchFamily="2" charset="-122"/>
                  <a:ea typeface="黑体" pitchFamily="2" charset="-122"/>
                </a:endParaRPr>
              </a:p>
            </p:txBody>
          </p:sp>
          <p:sp>
            <p:nvSpPr>
              <p:cNvPr id="94242" name="Text Box 24"/>
              <p:cNvSpPr txBox="1">
                <a:spLocks noChangeArrowheads="1"/>
              </p:cNvSpPr>
              <p:nvPr/>
            </p:nvSpPr>
            <p:spPr bwMode="auto">
              <a:xfrm>
                <a:off x="1119" y="1624"/>
                <a:ext cx="528" cy="194"/>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2000">
                    <a:solidFill>
                      <a:srgbClr val="000099"/>
                    </a:solidFill>
                    <a:latin typeface="黑体" pitchFamily="2" charset="-122"/>
                    <a:ea typeface="黑体" pitchFamily="2" charset="-122"/>
                  </a:rPr>
                  <a:t>译码器</a:t>
                </a:r>
              </a:p>
            </p:txBody>
          </p:sp>
          <p:sp>
            <p:nvSpPr>
              <p:cNvPr id="94243" name="Line 27"/>
              <p:cNvSpPr>
                <a:spLocks noChangeShapeType="1"/>
              </p:cNvSpPr>
              <p:nvPr/>
            </p:nvSpPr>
            <p:spPr bwMode="auto">
              <a:xfrm flipV="1">
                <a:off x="1382" y="1834"/>
                <a:ext cx="0" cy="215"/>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94224" name="Group 29"/>
            <p:cNvGrpSpPr>
              <a:grpSpLocks/>
            </p:cNvGrpSpPr>
            <p:nvPr/>
          </p:nvGrpSpPr>
          <p:grpSpPr bwMode="auto">
            <a:xfrm>
              <a:off x="1647" y="1063"/>
              <a:ext cx="700" cy="992"/>
              <a:chOff x="1043" y="1057"/>
              <a:chExt cx="700" cy="992"/>
            </a:xfrm>
          </p:grpSpPr>
          <p:sp>
            <p:nvSpPr>
              <p:cNvPr id="94232" name="Line 30"/>
              <p:cNvSpPr>
                <a:spLocks noChangeShapeType="1"/>
              </p:cNvSpPr>
              <p:nvPr/>
            </p:nvSpPr>
            <p:spPr bwMode="auto">
              <a:xfrm flipV="1">
                <a:off x="1212" y="1357"/>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3" name="Line 31"/>
              <p:cNvSpPr>
                <a:spLocks noChangeShapeType="1"/>
              </p:cNvSpPr>
              <p:nvPr/>
            </p:nvSpPr>
            <p:spPr bwMode="auto">
              <a:xfrm flipV="1">
                <a:off x="1521" y="1357"/>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4" name="Text Box 32"/>
              <p:cNvSpPr txBox="1">
                <a:spLocks noChangeArrowheads="1"/>
              </p:cNvSpPr>
              <p:nvPr/>
            </p:nvSpPr>
            <p:spPr bwMode="auto">
              <a:xfrm>
                <a:off x="1127" y="1351"/>
                <a:ext cx="52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solidFill>
                      <a:srgbClr val="FF0000"/>
                    </a:solidFill>
                    <a:latin typeface="Times New Roman" pitchFamily="18" charset="0"/>
                  </a:rPr>
                  <a:t>…</a:t>
                </a:r>
                <a:endParaRPr lang="en-US" altLang="zh-CN" dirty="0">
                  <a:solidFill>
                    <a:srgbClr val="FF0000"/>
                  </a:solidFill>
                </a:endParaRPr>
              </a:p>
            </p:txBody>
          </p:sp>
          <p:sp>
            <p:nvSpPr>
              <p:cNvPr id="94235" name="Text Box 33"/>
              <p:cNvSpPr txBox="1">
                <a:spLocks noChangeArrowheads="1"/>
              </p:cNvSpPr>
              <p:nvPr/>
            </p:nvSpPr>
            <p:spPr bwMode="auto">
              <a:xfrm>
                <a:off x="1043" y="1057"/>
                <a:ext cx="7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FF0000"/>
                    </a:solidFill>
                    <a:latin typeface="黑体" pitchFamily="2" charset="-122"/>
                    <a:ea typeface="黑体" pitchFamily="2" charset="-122"/>
                  </a:rPr>
                  <a:t>微命令</a:t>
                </a:r>
                <a:endParaRPr lang="en-US" altLang="zh-CN" dirty="0">
                  <a:solidFill>
                    <a:srgbClr val="FF0000"/>
                  </a:solidFill>
                  <a:latin typeface="黑体" pitchFamily="2" charset="-122"/>
                  <a:ea typeface="黑体" pitchFamily="2" charset="-122"/>
                </a:endParaRPr>
              </a:p>
            </p:txBody>
          </p:sp>
          <p:sp>
            <p:nvSpPr>
              <p:cNvPr id="94236" name="Text Box 34"/>
              <p:cNvSpPr txBox="1">
                <a:spLocks noChangeArrowheads="1"/>
              </p:cNvSpPr>
              <p:nvPr/>
            </p:nvSpPr>
            <p:spPr bwMode="auto">
              <a:xfrm>
                <a:off x="1119" y="1624"/>
                <a:ext cx="528" cy="194"/>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2000">
                    <a:solidFill>
                      <a:srgbClr val="000099"/>
                    </a:solidFill>
                    <a:latin typeface="黑体" pitchFamily="2" charset="-122"/>
                    <a:ea typeface="黑体" pitchFamily="2" charset="-122"/>
                  </a:rPr>
                  <a:t>译码器</a:t>
                </a:r>
              </a:p>
            </p:txBody>
          </p:sp>
          <p:sp>
            <p:nvSpPr>
              <p:cNvPr id="94237" name="Line 35"/>
              <p:cNvSpPr>
                <a:spLocks noChangeShapeType="1"/>
              </p:cNvSpPr>
              <p:nvPr/>
            </p:nvSpPr>
            <p:spPr bwMode="auto">
              <a:xfrm flipV="1">
                <a:off x="1382" y="1834"/>
                <a:ext cx="0" cy="215"/>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94225" name="Group 36"/>
            <p:cNvGrpSpPr>
              <a:grpSpLocks/>
            </p:cNvGrpSpPr>
            <p:nvPr/>
          </p:nvGrpSpPr>
          <p:grpSpPr bwMode="auto">
            <a:xfrm>
              <a:off x="2858" y="1057"/>
              <a:ext cx="700" cy="992"/>
              <a:chOff x="1043" y="1057"/>
              <a:chExt cx="700" cy="992"/>
            </a:xfrm>
          </p:grpSpPr>
          <p:sp>
            <p:nvSpPr>
              <p:cNvPr id="94226" name="Line 37"/>
              <p:cNvSpPr>
                <a:spLocks noChangeShapeType="1"/>
              </p:cNvSpPr>
              <p:nvPr/>
            </p:nvSpPr>
            <p:spPr bwMode="auto">
              <a:xfrm flipV="1">
                <a:off x="1212" y="1357"/>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7" name="Line 38"/>
              <p:cNvSpPr>
                <a:spLocks noChangeShapeType="1"/>
              </p:cNvSpPr>
              <p:nvPr/>
            </p:nvSpPr>
            <p:spPr bwMode="auto">
              <a:xfrm flipV="1">
                <a:off x="1521" y="1357"/>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8" name="Text Box 39"/>
              <p:cNvSpPr txBox="1">
                <a:spLocks noChangeArrowheads="1"/>
              </p:cNvSpPr>
              <p:nvPr/>
            </p:nvSpPr>
            <p:spPr bwMode="auto">
              <a:xfrm>
                <a:off x="1127" y="1351"/>
                <a:ext cx="52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solidFill>
                      <a:srgbClr val="FF0000"/>
                    </a:solidFill>
                    <a:latin typeface="Times New Roman" pitchFamily="18" charset="0"/>
                  </a:rPr>
                  <a:t>…</a:t>
                </a:r>
                <a:endParaRPr lang="en-US" altLang="zh-CN" dirty="0">
                  <a:solidFill>
                    <a:srgbClr val="FF0000"/>
                  </a:solidFill>
                </a:endParaRPr>
              </a:p>
            </p:txBody>
          </p:sp>
          <p:sp>
            <p:nvSpPr>
              <p:cNvPr id="94229" name="Text Box 40"/>
              <p:cNvSpPr txBox="1">
                <a:spLocks noChangeArrowheads="1"/>
              </p:cNvSpPr>
              <p:nvPr/>
            </p:nvSpPr>
            <p:spPr bwMode="auto">
              <a:xfrm>
                <a:off x="1043" y="1057"/>
                <a:ext cx="7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FF0000"/>
                    </a:solidFill>
                    <a:latin typeface="黑体" pitchFamily="2" charset="-122"/>
                    <a:ea typeface="黑体" pitchFamily="2" charset="-122"/>
                  </a:rPr>
                  <a:t>微命令</a:t>
                </a:r>
                <a:endParaRPr lang="en-US" altLang="zh-CN" dirty="0">
                  <a:solidFill>
                    <a:srgbClr val="FF0000"/>
                  </a:solidFill>
                  <a:latin typeface="黑体" pitchFamily="2" charset="-122"/>
                  <a:ea typeface="黑体" pitchFamily="2" charset="-122"/>
                </a:endParaRPr>
              </a:p>
            </p:txBody>
          </p:sp>
          <p:sp>
            <p:nvSpPr>
              <p:cNvPr id="94230" name="Text Box 41"/>
              <p:cNvSpPr txBox="1">
                <a:spLocks noChangeArrowheads="1"/>
              </p:cNvSpPr>
              <p:nvPr/>
            </p:nvSpPr>
            <p:spPr bwMode="auto">
              <a:xfrm>
                <a:off x="1119" y="1624"/>
                <a:ext cx="528" cy="194"/>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2000">
                    <a:solidFill>
                      <a:srgbClr val="000099"/>
                    </a:solidFill>
                    <a:latin typeface="黑体" pitchFamily="2" charset="-122"/>
                    <a:ea typeface="黑体" pitchFamily="2" charset="-122"/>
                  </a:rPr>
                  <a:t>译码器</a:t>
                </a:r>
              </a:p>
            </p:txBody>
          </p:sp>
          <p:sp>
            <p:nvSpPr>
              <p:cNvPr id="94231" name="Line 42"/>
              <p:cNvSpPr>
                <a:spLocks noChangeShapeType="1"/>
              </p:cNvSpPr>
              <p:nvPr/>
            </p:nvSpPr>
            <p:spPr bwMode="auto">
              <a:xfrm flipV="1">
                <a:off x="1382" y="1834"/>
                <a:ext cx="0" cy="215"/>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spTree>
  </p:cSld>
  <p:clrMapOvr>
    <a:masterClrMapping/>
  </p:clrMapOvr>
  <p:transition>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0" y="5942013"/>
            <a:ext cx="84359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gn="ctr">
              <a:lnSpc>
                <a:spcPct val="100000"/>
              </a:lnSpc>
              <a:spcBef>
                <a:spcPct val="0"/>
              </a:spcBef>
            </a:pPr>
            <a:endParaRPr lang="en-US" altLang="zh-CN" sz="1800" b="0" dirty="0">
              <a:solidFill>
                <a:schemeClr val="tx1"/>
              </a:solidFill>
              <a:latin typeface="Arial" charset="0"/>
              <a:ea typeface="宋体" pitchFamily="2" charset="-122"/>
            </a:endParaRPr>
          </a:p>
          <a:p>
            <a:pPr indent="266700" algn="ctr">
              <a:lnSpc>
                <a:spcPct val="100000"/>
              </a:lnSpc>
              <a:spcBef>
                <a:spcPct val="0"/>
              </a:spcBef>
            </a:pPr>
            <a:endParaRPr lang="en-US" altLang="zh-CN" sz="1800" b="0" dirty="0">
              <a:solidFill>
                <a:schemeClr val="tx1"/>
              </a:solidFill>
              <a:latin typeface="Arial" charset="0"/>
              <a:ea typeface="宋体" pitchFamily="2" charset="-122"/>
            </a:endParaRPr>
          </a:p>
          <a:p>
            <a:pPr indent="266700" algn="ctr" eaLnBrk="0" hangingPunct="0">
              <a:lnSpc>
                <a:spcPct val="100000"/>
              </a:lnSpc>
              <a:spcBef>
                <a:spcPct val="0"/>
              </a:spcBef>
            </a:pPr>
            <a:endParaRPr lang="en-US" altLang="zh-CN" sz="1800" b="0" dirty="0">
              <a:solidFill>
                <a:schemeClr val="tx1"/>
              </a:solidFill>
              <a:latin typeface="Arial" charset="0"/>
              <a:ea typeface="宋体" pitchFamily="2" charset="-122"/>
            </a:endParaRPr>
          </a:p>
        </p:txBody>
      </p:sp>
      <p:sp>
        <p:nvSpPr>
          <p:cNvPr id="95235" name="Rectangle 4"/>
          <p:cNvSpPr>
            <a:spLocks noChangeArrowheads="1"/>
          </p:cNvSpPr>
          <p:nvPr/>
        </p:nvSpPr>
        <p:spPr bwMode="auto">
          <a:xfrm>
            <a:off x="542925" y="1219200"/>
            <a:ext cx="340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00007E"/>
                </a:solidFill>
                <a:latin typeface="黑体" pitchFamily="2" charset="-122"/>
                <a:ea typeface="黑体" pitchFamily="2" charset="-122"/>
              </a:rPr>
              <a:t>    ⑵ </a:t>
            </a:r>
            <a:r>
              <a:rPr lang="zh-CN" altLang="en-US">
                <a:solidFill>
                  <a:srgbClr val="00007E"/>
                </a:solidFill>
                <a:latin typeface="黑体" pitchFamily="2" charset="-122"/>
                <a:ea typeface="黑体" pitchFamily="2" charset="-122"/>
              </a:rPr>
              <a:t>字段间接编码法</a:t>
            </a:r>
          </a:p>
        </p:txBody>
      </p:sp>
      <p:sp>
        <p:nvSpPr>
          <p:cNvPr id="95236" name="Rectangle 5"/>
          <p:cNvSpPr>
            <a:spLocks noChangeArrowheads="1"/>
          </p:cNvSpPr>
          <p:nvPr/>
        </p:nvSpPr>
        <p:spPr bwMode="auto">
          <a:xfrm>
            <a:off x="542925" y="1768475"/>
            <a:ext cx="75771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zh-CN" altLang="en-US">
                <a:solidFill>
                  <a:srgbClr val="00007E"/>
                </a:solidFill>
                <a:latin typeface="黑体" pitchFamily="2" charset="-122"/>
                <a:ea typeface="黑体" pitchFamily="2" charset="-122"/>
              </a:rPr>
              <a:t>    字段间接编码法是在字段直接编码法的基础上，用来进一步缩短微指令字长的方法。间接编码的含义是，一个字段的某些编码不能独立地定义某些微命令，而需要与其他字段的编码来联合定义，因此又称为隐式编码或多重定义编码方法。</a:t>
            </a:r>
          </a:p>
        </p:txBody>
      </p:sp>
      <p:sp>
        <p:nvSpPr>
          <p:cNvPr id="95237" name="Rectangle 4"/>
          <p:cNvSpPr>
            <a:spLocks noChangeArrowheads="1"/>
          </p:cNvSpPr>
          <p:nvPr/>
        </p:nvSpPr>
        <p:spPr bwMode="auto">
          <a:xfrm>
            <a:off x="598488" y="5715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6.5.3 </a:t>
            </a:r>
            <a:r>
              <a:rPr lang="zh-CN" altLang="en-US">
                <a:solidFill>
                  <a:srgbClr val="990000"/>
                </a:solidFill>
                <a:latin typeface="黑体" pitchFamily="2" charset="-122"/>
                <a:ea typeface="黑体" pitchFamily="2" charset="-122"/>
              </a:rPr>
              <a:t>微指令编码法</a:t>
            </a:r>
          </a:p>
        </p:txBody>
      </p:sp>
    </p:spTree>
  </p:cSld>
  <p:clrMapOvr>
    <a:masterClrMapping/>
  </p:clrMapOvr>
  <p:transition>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ChangeArrowheads="1"/>
          </p:cNvSpPr>
          <p:nvPr/>
        </p:nvSpPr>
        <p:spPr bwMode="auto">
          <a:xfrm>
            <a:off x="914400" y="685800"/>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kumimoji="1" lang="zh-CN" altLang="en-US">
                <a:solidFill>
                  <a:srgbClr val="00007E"/>
                </a:solidFill>
                <a:latin typeface="Arial" charset="0"/>
                <a:ea typeface="黑体" pitchFamily="2" charset="-122"/>
              </a:rPr>
              <a:t>字段间接编码法</a:t>
            </a:r>
          </a:p>
        </p:txBody>
      </p:sp>
      <p:grpSp>
        <p:nvGrpSpPr>
          <p:cNvPr id="96259" name="Group 75"/>
          <p:cNvGrpSpPr>
            <a:grpSpLocks/>
          </p:cNvGrpSpPr>
          <p:nvPr/>
        </p:nvGrpSpPr>
        <p:grpSpPr bwMode="auto">
          <a:xfrm>
            <a:off x="769938" y="1330325"/>
            <a:ext cx="6889750" cy="3868738"/>
            <a:chOff x="485" y="934"/>
            <a:chExt cx="4340" cy="2437"/>
          </a:xfrm>
        </p:grpSpPr>
        <p:sp>
          <p:nvSpPr>
            <p:cNvPr id="96260" name="Line 62"/>
            <p:cNvSpPr>
              <a:spLocks noChangeShapeType="1"/>
            </p:cNvSpPr>
            <p:nvPr/>
          </p:nvSpPr>
          <p:spPr bwMode="auto">
            <a:xfrm>
              <a:off x="1679" y="1677"/>
              <a:ext cx="0" cy="329"/>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1" name="Rectangle 7"/>
            <p:cNvSpPr>
              <a:spLocks noChangeArrowheads="1"/>
            </p:cNvSpPr>
            <p:nvPr/>
          </p:nvSpPr>
          <p:spPr bwMode="auto">
            <a:xfrm>
              <a:off x="1133" y="2683"/>
              <a:ext cx="2407" cy="273"/>
            </a:xfrm>
            <a:prstGeom prst="rect">
              <a:avLst/>
            </a:prstGeom>
            <a:solidFill>
              <a:srgbClr val="FFFFCC"/>
            </a:solidFill>
            <a:ln w="28575" algn="ctr">
              <a:solidFill>
                <a:srgbClr val="000099"/>
              </a:solidFill>
              <a:miter lim="800000"/>
              <a:headEnd/>
              <a:tailEnd/>
            </a:ln>
          </p:spPr>
          <p:txBody>
            <a:bodyPr anchor="ctr">
              <a:spAutoFit/>
            </a:bodyPr>
            <a:lstStyle/>
            <a:p>
              <a:endParaRPr lang="zh-CN" altLang="en-US"/>
            </a:p>
          </p:txBody>
        </p:sp>
        <p:sp>
          <p:nvSpPr>
            <p:cNvPr id="96262" name="Rectangle 8"/>
            <p:cNvSpPr>
              <a:spLocks noChangeArrowheads="1"/>
            </p:cNvSpPr>
            <p:nvPr/>
          </p:nvSpPr>
          <p:spPr bwMode="auto">
            <a:xfrm>
              <a:off x="3540" y="2683"/>
              <a:ext cx="1194" cy="273"/>
            </a:xfrm>
            <a:prstGeom prst="rect">
              <a:avLst/>
            </a:prstGeom>
            <a:solidFill>
              <a:srgbClr val="FFFFCC"/>
            </a:solidFill>
            <a:ln w="28575" algn="ctr">
              <a:solidFill>
                <a:srgbClr val="000099"/>
              </a:solidFill>
              <a:miter lim="800000"/>
              <a:headEnd/>
              <a:tailEnd/>
            </a:ln>
          </p:spPr>
          <p:txBody>
            <a:bodyPr anchor="ctr">
              <a:spAutoFit/>
            </a:bodyPr>
            <a:lstStyle/>
            <a:p>
              <a:endParaRPr lang="zh-CN" altLang="en-US"/>
            </a:p>
          </p:txBody>
        </p:sp>
        <p:sp>
          <p:nvSpPr>
            <p:cNvPr id="96263" name="AutoShape 9"/>
            <p:cNvSpPr>
              <a:spLocks/>
            </p:cNvSpPr>
            <p:nvPr/>
          </p:nvSpPr>
          <p:spPr bwMode="auto">
            <a:xfrm rot="-5400000">
              <a:off x="2282" y="1885"/>
              <a:ext cx="98" cy="2353"/>
            </a:xfrm>
            <a:prstGeom prst="leftBrace">
              <a:avLst>
                <a:gd name="adj1" fmla="val 200085"/>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6264" name="AutoShape 10"/>
            <p:cNvSpPr>
              <a:spLocks/>
            </p:cNvSpPr>
            <p:nvPr/>
          </p:nvSpPr>
          <p:spPr bwMode="auto">
            <a:xfrm rot="-5400000">
              <a:off x="4101" y="2493"/>
              <a:ext cx="92" cy="1134"/>
            </a:xfrm>
            <a:prstGeom prst="leftBrace">
              <a:avLst>
                <a:gd name="adj1" fmla="val 102717"/>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6265" name="Text Box 11"/>
            <p:cNvSpPr txBox="1">
              <a:spLocks noChangeArrowheads="1"/>
            </p:cNvSpPr>
            <p:nvPr/>
          </p:nvSpPr>
          <p:spPr bwMode="auto">
            <a:xfrm>
              <a:off x="1540" y="3138"/>
              <a:ext cx="1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latin typeface="黑体" pitchFamily="2" charset="-122"/>
                  <a:ea typeface="黑体" pitchFamily="2" charset="-122"/>
                </a:rPr>
                <a:t>操作控制字段</a:t>
              </a:r>
            </a:p>
          </p:txBody>
        </p:sp>
        <p:sp>
          <p:nvSpPr>
            <p:cNvPr id="96266" name="Text Box 12"/>
            <p:cNvSpPr txBox="1">
              <a:spLocks noChangeArrowheads="1"/>
            </p:cNvSpPr>
            <p:nvPr/>
          </p:nvSpPr>
          <p:spPr bwMode="auto">
            <a:xfrm>
              <a:off x="3243" y="3120"/>
              <a:ext cx="1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latin typeface="黑体" pitchFamily="2" charset="-122"/>
                  <a:ea typeface="黑体" pitchFamily="2" charset="-122"/>
                </a:rPr>
                <a:t>顺序控制字段</a:t>
              </a:r>
            </a:p>
          </p:txBody>
        </p:sp>
        <p:sp>
          <p:nvSpPr>
            <p:cNvPr id="96267" name="Text Box 13"/>
            <p:cNvSpPr txBox="1">
              <a:spLocks noChangeArrowheads="1"/>
            </p:cNvSpPr>
            <p:nvPr/>
          </p:nvSpPr>
          <p:spPr bwMode="auto">
            <a:xfrm>
              <a:off x="485" y="2689"/>
              <a:ext cx="5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dirty="0"/>
                <a:t>uIR</a:t>
              </a:r>
            </a:p>
          </p:txBody>
        </p:sp>
        <p:sp>
          <p:nvSpPr>
            <p:cNvPr id="96268" name="Line 14"/>
            <p:cNvSpPr>
              <a:spLocks noChangeShapeType="1"/>
            </p:cNvSpPr>
            <p:nvPr/>
          </p:nvSpPr>
          <p:spPr bwMode="auto">
            <a:xfrm>
              <a:off x="2057" y="2683"/>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9" name="Line 16"/>
            <p:cNvSpPr>
              <a:spLocks noChangeShapeType="1"/>
            </p:cNvSpPr>
            <p:nvPr/>
          </p:nvSpPr>
          <p:spPr bwMode="auto">
            <a:xfrm>
              <a:off x="2797" y="2683"/>
              <a:ext cx="0" cy="273"/>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0" name="Text Box 17"/>
            <p:cNvSpPr txBox="1">
              <a:spLocks noChangeArrowheads="1"/>
            </p:cNvSpPr>
            <p:nvPr/>
          </p:nvSpPr>
          <p:spPr bwMode="auto">
            <a:xfrm>
              <a:off x="2088" y="2683"/>
              <a:ext cx="7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latin typeface="Times New Roman" pitchFamily="18" charset="0"/>
                </a:rPr>
                <a:t>…</a:t>
              </a:r>
              <a:endParaRPr lang="en-US" altLang="zh-CN" dirty="0"/>
            </a:p>
          </p:txBody>
        </p:sp>
        <p:sp>
          <p:nvSpPr>
            <p:cNvPr id="96271" name="Line 19"/>
            <p:cNvSpPr>
              <a:spLocks noChangeShapeType="1"/>
            </p:cNvSpPr>
            <p:nvPr/>
          </p:nvSpPr>
          <p:spPr bwMode="auto">
            <a:xfrm flipV="1">
              <a:off x="1373" y="1212"/>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2" name="Line 20"/>
            <p:cNvSpPr>
              <a:spLocks noChangeShapeType="1"/>
            </p:cNvSpPr>
            <p:nvPr/>
          </p:nvSpPr>
          <p:spPr bwMode="auto">
            <a:xfrm flipV="1">
              <a:off x="1741" y="1212"/>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3" name="Text Box 22"/>
            <p:cNvSpPr txBox="1">
              <a:spLocks noChangeArrowheads="1"/>
            </p:cNvSpPr>
            <p:nvPr/>
          </p:nvSpPr>
          <p:spPr bwMode="auto">
            <a:xfrm>
              <a:off x="1562" y="944"/>
              <a:ext cx="7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FF0000"/>
                  </a:solidFill>
                  <a:latin typeface="黑体" pitchFamily="2" charset="-122"/>
                  <a:ea typeface="黑体" pitchFamily="2" charset="-122"/>
                </a:rPr>
                <a:t>微命令</a:t>
              </a:r>
              <a:endParaRPr lang="en-US" altLang="zh-CN" dirty="0">
                <a:solidFill>
                  <a:srgbClr val="FF0000"/>
                </a:solidFill>
                <a:latin typeface="黑体" pitchFamily="2" charset="-122"/>
                <a:ea typeface="黑体" pitchFamily="2" charset="-122"/>
              </a:endParaRPr>
            </a:p>
          </p:txBody>
        </p:sp>
        <p:sp>
          <p:nvSpPr>
            <p:cNvPr id="96274" name="Text Box 23"/>
            <p:cNvSpPr txBox="1">
              <a:spLocks noChangeArrowheads="1"/>
            </p:cNvSpPr>
            <p:nvPr/>
          </p:nvSpPr>
          <p:spPr bwMode="auto">
            <a:xfrm>
              <a:off x="1202" y="2258"/>
              <a:ext cx="747" cy="194"/>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2000">
                  <a:solidFill>
                    <a:srgbClr val="000099"/>
                  </a:solidFill>
                  <a:latin typeface="黑体" pitchFamily="2" charset="-122"/>
                  <a:ea typeface="黑体" pitchFamily="2" charset="-122"/>
                </a:rPr>
                <a:t>译码器</a:t>
              </a:r>
            </a:p>
          </p:txBody>
        </p:sp>
        <p:sp>
          <p:nvSpPr>
            <p:cNvPr id="96275" name="Line 24"/>
            <p:cNvSpPr>
              <a:spLocks noChangeShapeType="1"/>
            </p:cNvSpPr>
            <p:nvPr/>
          </p:nvSpPr>
          <p:spPr bwMode="auto">
            <a:xfrm flipV="1">
              <a:off x="1591" y="2468"/>
              <a:ext cx="0" cy="215"/>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6" name="Text Box 36"/>
            <p:cNvSpPr txBox="1">
              <a:spLocks noChangeArrowheads="1"/>
            </p:cNvSpPr>
            <p:nvPr/>
          </p:nvSpPr>
          <p:spPr bwMode="auto">
            <a:xfrm>
              <a:off x="3157" y="934"/>
              <a:ext cx="7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a:solidFill>
                    <a:srgbClr val="FF0000"/>
                  </a:solidFill>
                  <a:latin typeface="黑体" pitchFamily="2" charset="-122"/>
                  <a:ea typeface="黑体" pitchFamily="2" charset="-122"/>
                </a:rPr>
                <a:t>微命令</a:t>
              </a:r>
              <a:endParaRPr lang="en-US" altLang="zh-CN" dirty="0">
                <a:solidFill>
                  <a:srgbClr val="FF0000"/>
                </a:solidFill>
                <a:latin typeface="黑体" pitchFamily="2" charset="-122"/>
                <a:ea typeface="黑体" pitchFamily="2" charset="-122"/>
              </a:endParaRPr>
            </a:p>
          </p:txBody>
        </p:sp>
        <p:sp>
          <p:nvSpPr>
            <p:cNvPr id="96277" name="Text Box 37"/>
            <p:cNvSpPr txBox="1">
              <a:spLocks noChangeArrowheads="1"/>
            </p:cNvSpPr>
            <p:nvPr/>
          </p:nvSpPr>
          <p:spPr bwMode="auto">
            <a:xfrm>
              <a:off x="2887" y="2258"/>
              <a:ext cx="771" cy="194"/>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2000">
                  <a:solidFill>
                    <a:srgbClr val="000099"/>
                  </a:solidFill>
                  <a:latin typeface="黑体" pitchFamily="2" charset="-122"/>
                  <a:ea typeface="黑体" pitchFamily="2" charset="-122"/>
                </a:rPr>
                <a:t>译码器</a:t>
              </a:r>
            </a:p>
          </p:txBody>
        </p:sp>
        <p:sp>
          <p:nvSpPr>
            <p:cNvPr id="96278" name="Line 38"/>
            <p:cNvSpPr>
              <a:spLocks noChangeShapeType="1"/>
            </p:cNvSpPr>
            <p:nvPr/>
          </p:nvSpPr>
          <p:spPr bwMode="auto">
            <a:xfrm flipV="1">
              <a:off x="3232" y="2468"/>
              <a:ext cx="0" cy="215"/>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9" name="Text Box 39"/>
            <p:cNvSpPr txBox="1">
              <a:spLocks noChangeArrowheads="1"/>
            </p:cNvSpPr>
            <p:nvPr/>
          </p:nvSpPr>
          <p:spPr bwMode="auto">
            <a:xfrm>
              <a:off x="1223" y="2689"/>
              <a:ext cx="7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t>A</a:t>
              </a:r>
            </a:p>
          </p:txBody>
        </p:sp>
        <p:sp>
          <p:nvSpPr>
            <p:cNvPr id="96280" name="Text Box 40"/>
            <p:cNvSpPr txBox="1">
              <a:spLocks noChangeArrowheads="1"/>
            </p:cNvSpPr>
            <p:nvPr/>
          </p:nvSpPr>
          <p:spPr bwMode="auto">
            <a:xfrm>
              <a:off x="2809" y="2689"/>
              <a:ext cx="7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t>B</a:t>
              </a:r>
            </a:p>
          </p:txBody>
        </p:sp>
        <p:sp>
          <p:nvSpPr>
            <p:cNvPr id="96281" name="Text Box 41"/>
            <p:cNvSpPr txBox="1">
              <a:spLocks noChangeArrowheads="1"/>
            </p:cNvSpPr>
            <p:nvPr/>
          </p:nvSpPr>
          <p:spPr bwMode="auto">
            <a:xfrm>
              <a:off x="1223" y="1492"/>
              <a:ext cx="256" cy="21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99"/>
                  </a:solidFill>
                </a:rPr>
                <a:t>&amp;</a:t>
              </a:r>
            </a:p>
          </p:txBody>
        </p:sp>
        <p:sp>
          <p:nvSpPr>
            <p:cNvPr id="96282" name="Text Box 42"/>
            <p:cNvSpPr txBox="1">
              <a:spLocks noChangeArrowheads="1"/>
            </p:cNvSpPr>
            <p:nvPr/>
          </p:nvSpPr>
          <p:spPr bwMode="auto">
            <a:xfrm>
              <a:off x="1591" y="1492"/>
              <a:ext cx="256" cy="21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99"/>
                  </a:solidFill>
                </a:rPr>
                <a:t>&amp;</a:t>
              </a:r>
            </a:p>
          </p:txBody>
        </p:sp>
        <p:sp>
          <p:nvSpPr>
            <p:cNvPr id="96283" name="Text Box 43"/>
            <p:cNvSpPr txBox="1">
              <a:spLocks noChangeArrowheads="1"/>
            </p:cNvSpPr>
            <p:nvPr/>
          </p:nvSpPr>
          <p:spPr bwMode="auto">
            <a:xfrm>
              <a:off x="2197" y="1492"/>
              <a:ext cx="256" cy="21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99"/>
                  </a:solidFill>
                </a:rPr>
                <a:t>&amp;</a:t>
              </a:r>
            </a:p>
          </p:txBody>
        </p:sp>
        <p:sp>
          <p:nvSpPr>
            <p:cNvPr id="96284" name="Text Box 44"/>
            <p:cNvSpPr txBox="1">
              <a:spLocks noChangeArrowheads="1"/>
            </p:cNvSpPr>
            <p:nvPr/>
          </p:nvSpPr>
          <p:spPr bwMode="auto">
            <a:xfrm>
              <a:off x="3009" y="1492"/>
              <a:ext cx="256" cy="21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99"/>
                  </a:solidFill>
                </a:rPr>
                <a:t>&amp;</a:t>
              </a:r>
            </a:p>
          </p:txBody>
        </p:sp>
        <p:sp>
          <p:nvSpPr>
            <p:cNvPr id="96285" name="Text Box 45"/>
            <p:cNvSpPr txBox="1">
              <a:spLocks noChangeArrowheads="1"/>
            </p:cNvSpPr>
            <p:nvPr/>
          </p:nvSpPr>
          <p:spPr bwMode="auto">
            <a:xfrm>
              <a:off x="3375" y="1492"/>
              <a:ext cx="256" cy="21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99"/>
                  </a:solidFill>
                </a:rPr>
                <a:t>&amp;</a:t>
              </a:r>
            </a:p>
          </p:txBody>
        </p:sp>
        <p:sp>
          <p:nvSpPr>
            <p:cNvPr id="96286" name="Text Box 46"/>
            <p:cNvSpPr txBox="1">
              <a:spLocks noChangeArrowheads="1"/>
            </p:cNvSpPr>
            <p:nvPr/>
          </p:nvSpPr>
          <p:spPr bwMode="auto">
            <a:xfrm>
              <a:off x="3929" y="1492"/>
              <a:ext cx="256" cy="210"/>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99"/>
                  </a:solidFill>
                </a:rPr>
                <a:t>&amp;</a:t>
              </a:r>
            </a:p>
          </p:txBody>
        </p:sp>
        <p:sp>
          <p:nvSpPr>
            <p:cNvPr id="96287" name="Line 47"/>
            <p:cNvSpPr>
              <a:spLocks noChangeShapeType="1"/>
            </p:cNvSpPr>
            <p:nvPr/>
          </p:nvSpPr>
          <p:spPr bwMode="auto">
            <a:xfrm>
              <a:off x="1298" y="1702"/>
              <a:ext cx="0" cy="556"/>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8" name="Freeform 48"/>
            <p:cNvSpPr>
              <a:spLocks/>
            </p:cNvSpPr>
            <p:nvPr/>
          </p:nvSpPr>
          <p:spPr bwMode="auto">
            <a:xfrm>
              <a:off x="1413" y="1712"/>
              <a:ext cx="1564" cy="546"/>
            </a:xfrm>
            <a:custGeom>
              <a:avLst/>
              <a:gdLst>
                <a:gd name="T0" fmla="*/ 0 w 1564"/>
                <a:gd name="T1" fmla="*/ 0 h 546"/>
                <a:gd name="T2" fmla="*/ 0 w 1564"/>
                <a:gd name="T3" fmla="*/ 145 h 546"/>
                <a:gd name="T4" fmla="*/ 1564 w 1564"/>
                <a:gd name="T5" fmla="*/ 145 h 546"/>
                <a:gd name="T6" fmla="*/ 1564 w 1564"/>
                <a:gd name="T7" fmla="*/ 546 h 546"/>
                <a:gd name="T8" fmla="*/ 0 60000 65536"/>
                <a:gd name="T9" fmla="*/ 0 60000 65536"/>
                <a:gd name="T10" fmla="*/ 0 60000 65536"/>
                <a:gd name="T11" fmla="*/ 0 60000 65536"/>
                <a:gd name="T12" fmla="*/ 0 w 1564"/>
                <a:gd name="T13" fmla="*/ 0 h 546"/>
                <a:gd name="T14" fmla="*/ 1564 w 1564"/>
                <a:gd name="T15" fmla="*/ 546 h 546"/>
              </a:gdLst>
              <a:ahLst/>
              <a:cxnLst>
                <a:cxn ang="T8">
                  <a:pos x="T0" y="T1"/>
                </a:cxn>
                <a:cxn ang="T9">
                  <a:pos x="T2" y="T3"/>
                </a:cxn>
                <a:cxn ang="T10">
                  <a:pos x="T4" y="T5"/>
                </a:cxn>
                <a:cxn ang="T11">
                  <a:pos x="T6" y="T7"/>
                </a:cxn>
              </a:cxnLst>
              <a:rect l="T12" t="T13" r="T14" b="T15"/>
              <a:pathLst>
                <a:path w="1564" h="546">
                  <a:moveTo>
                    <a:pt x="0" y="0"/>
                  </a:moveTo>
                  <a:lnTo>
                    <a:pt x="0" y="145"/>
                  </a:lnTo>
                  <a:lnTo>
                    <a:pt x="1564" y="145"/>
                  </a:lnTo>
                  <a:lnTo>
                    <a:pt x="1564" y="546"/>
                  </a:lnTo>
                </a:path>
              </a:pathLst>
            </a:custGeom>
            <a:noFill/>
            <a:ln w="19050" cap="flat" cmpd="sng">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6289" name="Oval 49"/>
            <p:cNvSpPr>
              <a:spLocks noChangeArrowheads="1"/>
            </p:cNvSpPr>
            <p:nvPr/>
          </p:nvSpPr>
          <p:spPr bwMode="auto">
            <a:xfrm>
              <a:off x="1763" y="1832"/>
              <a:ext cx="56" cy="56"/>
            </a:xfrm>
            <a:prstGeom prst="ellipse">
              <a:avLst/>
            </a:prstGeom>
            <a:solidFill>
              <a:srgbClr val="FF00FF"/>
            </a:solidFill>
            <a:ln w="9525" algn="ctr">
              <a:solidFill>
                <a:srgbClr val="000099"/>
              </a:solidFill>
              <a:round/>
              <a:headEnd/>
              <a:tailEnd/>
            </a:ln>
          </p:spPr>
          <p:txBody>
            <a:bodyPr wrap="none" anchor="ctr">
              <a:spAutoFit/>
            </a:bodyPr>
            <a:lstStyle/>
            <a:p>
              <a:endParaRPr lang="zh-CN" altLang="en-US"/>
            </a:p>
          </p:txBody>
        </p:sp>
        <p:sp>
          <p:nvSpPr>
            <p:cNvPr id="96290" name="Oval 50"/>
            <p:cNvSpPr>
              <a:spLocks noChangeArrowheads="1"/>
            </p:cNvSpPr>
            <p:nvPr/>
          </p:nvSpPr>
          <p:spPr bwMode="auto">
            <a:xfrm>
              <a:off x="2361" y="1828"/>
              <a:ext cx="56" cy="56"/>
            </a:xfrm>
            <a:prstGeom prst="ellipse">
              <a:avLst/>
            </a:prstGeom>
            <a:solidFill>
              <a:srgbClr val="FF00FF"/>
            </a:solidFill>
            <a:ln w="9525" algn="ctr">
              <a:solidFill>
                <a:srgbClr val="000099"/>
              </a:solidFill>
              <a:round/>
              <a:headEnd/>
              <a:tailEnd/>
            </a:ln>
          </p:spPr>
          <p:txBody>
            <a:bodyPr wrap="none" anchor="ctr">
              <a:spAutoFit/>
            </a:bodyPr>
            <a:lstStyle/>
            <a:p>
              <a:endParaRPr lang="zh-CN" altLang="en-US"/>
            </a:p>
          </p:txBody>
        </p:sp>
        <p:sp>
          <p:nvSpPr>
            <p:cNvPr id="96291" name="Oval 51"/>
            <p:cNvSpPr>
              <a:spLocks noChangeArrowheads="1"/>
            </p:cNvSpPr>
            <p:nvPr/>
          </p:nvSpPr>
          <p:spPr bwMode="auto">
            <a:xfrm>
              <a:off x="2234" y="2044"/>
              <a:ext cx="56" cy="56"/>
            </a:xfrm>
            <a:prstGeom prst="ellipse">
              <a:avLst/>
            </a:prstGeom>
            <a:solidFill>
              <a:srgbClr val="000099"/>
            </a:solidFill>
            <a:ln w="9525" algn="ctr">
              <a:solidFill>
                <a:srgbClr val="000099"/>
              </a:solidFill>
              <a:round/>
              <a:headEnd/>
              <a:tailEnd/>
            </a:ln>
          </p:spPr>
          <p:txBody>
            <a:bodyPr wrap="none" anchor="ctr">
              <a:spAutoFit/>
            </a:bodyPr>
            <a:lstStyle/>
            <a:p>
              <a:endParaRPr lang="zh-CN" altLang="en-US"/>
            </a:p>
          </p:txBody>
        </p:sp>
        <p:sp>
          <p:nvSpPr>
            <p:cNvPr id="96292" name="Line 52"/>
            <p:cNvSpPr>
              <a:spLocks noChangeShapeType="1"/>
            </p:cNvSpPr>
            <p:nvPr/>
          </p:nvSpPr>
          <p:spPr bwMode="auto">
            <a:xfrm>
              <a:off x="1793" y="1712"/>
              <a:ext cx="0" cy="126"/>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3" name="Line 53"/>
            <p:cNvSpPr>
              <a:spLocks noChangeShapeType="1"/>
            </p:cNvSpPr>
            <p:nvPr/>
          </p:nvSpPr>
          <p:spPr bwMode="auto">
            <a:xfrm>
              <a:off x="2391" y="1707"/>
              <a:ext cx="0" cy="126"/>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4" name="Freeform 54"/>
            <p:cNvSpPr>
              <a:spLocks/>
            </p:cNvSpPr>
            <p:nvPr/>
          </p:nvSpPr>
          <p:spPr bwMode="auto">
            <a:xfrm>
              <a:off x="1298" y="1700"/>
              <a:ext cx="1770" cy="236"/>
            </a:xfrm>
            <a:custGeom>
              <a:avLst/>
              <a:gdLst>
                <a:gd name="T0" fmla="*/ 0 w 1770"/>
                <a:gd name="T1" fmla="*/ 663 h 218"/>
                <a:gd name="T2" fmla="*/ 1770 w 1770"/>
                <a:gd name="T3" fmla="*/ 663 h 218"/>
                <a:gd name="T4" fmla="*/ 1770 w 1770"/>
                <a:gd name="T5" fmla="*/ 0 h 218"/>
                <a:gd name="T6" fmla="*/ 0 60000 65536"/>
                <a:gd name="T7" fmla="*/ 0 60000 65536"/>
                <a:gd name="T8" fmla="*/ 0 60000 65536"/>
                <a:gd name="T9" fmla="*/ 0 w 1770"/>
                <a:gd name="T10" fmla="*/ 0 h 218"/>
                <a:gd name="T11" fmla="*/ 1770 w 1770"/>
                <a:gd name="T12" fmla="*/ 218 h 218"/>
              </a:gdLst>
              <a:ahLst/>
              <a:cxnLst>
                <a:cxn ang="T6">
                  <a:pos x="T0" y="T1"/>
                </a:cxn>
                <a:cxn ang="T7">
                  <a:pos x="T2" y="T3"/>
                </a:cxn>
                <a:cxn ang="T8">
                  <a:pos x="T4" y="T5"/>
                </a:cxn>
              </a:cxnLst>
              <a:rect l="T9" t="T10" r="T11" b="T12"/>
              <a:pathLst>
                <a:path w="1770" h="218">
                  <a:moveTo>
                    <a:pt x="0" y="218"/>
                  </a:moveTo>
                  <a:lnTo>
                    <a:pt x="1770" y="218"/>
                  </a:lnTo>
                  <a:lnTo>
                    <a:pt x="1770" y="0"/>
                  </a:lnTo>
                </a:path>
              </a:pathLst>
            </a:custGeom>
            <a:noFill/>
            <a:ln w="19050"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6295" name="Oval 55"/>
            <p:cNvSpPr>
              <a:spLocks noChangeArrowheads="1"/>
            </p:cNvSpPr>
            <p:nvPr/>
          </p:nvSpPr>
          <p:spPr bwMode="auto">
            <a:xfrm>
              <a:off x="3161" y="1828"/>
              <a:ext cx="56" cy="56"/>
            </a:xfrm>
            <a:prstGeom prst="ellipse">
              <a:avLst/>
            </a:prstGeom>
            <a:solidFill>
              <a:srgbClr val="000099"/>
            </a:solidFill>
            <a:ln w="9525" algn="ctr">
              <a:solidFill>
                <a:srgbClr val="000099"/>
              </a:solidFill>
              <a:round/>
              <a:headEnd/>
              <a:tailEnd/>
            </a:ln>
          </p:spPr>
          <p:txBody>
            <a:bodyPr wrap="none" anchor="ctr">
              <a:spAutoFit/>
            </a:bodyPr>
            <a:lstStyle/>
            <a:p>
              <a:endParaRPr lang="zh-CN" altLang="en-US"/>
            </a:p>
          </p:txBody>
        </p:sp>
        <p:sp>
          <p:nvSpPr>
            <p:cNvPr id="96296" name="Oval 56"/>
            <p:cNvSpPr>
              <a:spLocks noChangeArrowheads="1"/>
            </p:cNvSpPr>
            <p:nvPr/>
          </p:nvSpPr>
          <p:spPr bwMode="auto">
            <a:xfrm>
              <a:off x="1651" y="1980"/>
              <a:ext cx="56" cy="56"/>
            </a:xfrm>
            <a:prstGeom prst="ellipse">
              <a:avLst/>
            </a:prstGeom>
            <a:solidFill>
              <a:srgbClr val="000099"/>
            </a:solidFill>
            <a:ln w="9525" algn="ctr">
              <a:solidFill>
                <a:srgbClr val="000099"/>
              </a:solidFill>
              <a:round/>
              <a:headEnd/>
              <a:tailEnd/>
            </a:ln>
          </p:spPr>
          <p:txBody>
            <a:bodyPr wrap="none" anchor="ctr">
              <a:spAutoFit/>
            </a:bodyPr>
            <a:lstStyle/>
            <a:p>
              <a:endParaRPr lang="zh-CN" altLang="en-US"/>
            </a:p>
          </p:txBody>
        </p:sp>
        <p:sp>
          <p:nvSpPr>
            <p:cNvPr id="96297" name="Oval 57"/>
            <p:cNvSpPr>
              <a:spLocks noChangeArrowheads="1"/>
            </p:cNvSpPr>
            <p:nvPr/>
          </p:nvSpPr>
          <p:spPr bwMode="auto">
            <a:xfrm>
              <a:off x="1267" y="1906"/>
              <a:ext cx="56" cy="56"/>
            </a:xfrm>
            <a:prstGeom prst="ellipse">
              <a:avLst/>
            </a:prstGeom>
            <a:solidFill>
              <a:srgbClr val="000099"/>
            </a:solidFill>
            <a:ln w="9525" algn="ctr">
              <a:solidFill>
                <a:srgbClr val="000099"/>
              </a:solidFill>
              <a:round/>
              <a:headEnd/>
              <a:tailEnd/>
            </a:ln>
          </p:spPr>
          <p:txBody>
            <a:bodyPr wrap="none" anchor="ctr">
              <a:spAutoFit/>
            </a:bodyPr>
            <a:lstStyle/>
            <a:p>
              <a:endParaRPr lang="zh-CN" altLang="en-US"/>
            </a:p>
          </p:txBody>
        </p:sp>
        <p:sp>
          <p:nvSpPr>
            <p:cNvPr id="96298" name="Freeform 58"/>
            <p:cNvSpPr>
              <a:spLocks/>
            </p:cNvSpPr>
            <p:nvPr/>
          </p:nvSpPr>
          <p:spPr bwMode="auto">
            <a:xfrm>
              <a:off x="3189" y="1700"/>
              <a:ext cx="946" cy="157"/>
            </a:xfrm>
            <a:custGeom>
              <a:avLst/>
              <a:gdLst>
                <a:gd name="T0" fmla="*/ 0 w 946"/>
                <a:gd name="T1" fmla="*/ 6 h 157"/>
                <a:gd name="T2" fmla="*/ 0 w 946"/>
                <a:gd name="T3" fmla="*/ 157 h 157"/>
                <a:gd name="T4" fmla="*/ 946 w 946"/>
                <a:gd name="T5" fmla="*/ 157 h 157"/>
                <a:gd name="T6" fmla="*/ 946 w 946"/>
                <a:gd name="T7" fmla="*/ 0 h 157"/>
                <a:gd name="T8" fmla="*/ 0 60000 65536"/>
                <a:gd name="T9" fmla="*/ 0 60000 65536"/>
                <a:gd name="T10" fmla="*/ 0 60000 65536"/>
                <a:gd name="T11" fmla="*/ 0 60000 65536"/>
                <a:gd name="T12" fmla="*/ 0 w 946"/>
                <a:gd name="T13" fmla="*/ 0 h 157"/>
                <a:gd name="T14" fmla="*/ 946 w 946"/>
                <a:gd name="T15" fmla="*/ 157 h 157"/>
              </a:gdLst>
              <a:ahLst/>
              <a:cxnLst>
                <a:cxn ang="T8">
                  <a:pos x="T0" y="T1"/>
                </a:cxn>
                <a:cxn ang="T9">
                  <a:pos x="T2" y="T3"/>
                </a:cxn>
                <a:cxn ang="T10">
                  <a:pos x="T4" y="T5"/>
                </a:cxn>
                <a:cxn ang="T11">
                  <a:pos x="T6" y="T7"/>
                </a:cxn>
              </a:cxnLst>
              <a:rect l="T12" t="T13" r="T14" b="T15"/>
              <a:pathLst>
                <a:path w="946" h="157">
                  <a:moveTo>
                    <a:pt x="0" y="6"/>
                  </a:moveTo>
                  <a:lnTo>
                    <a:pt x="0" y="157"/>
                  </a:lnTo>
                  <a:lnTo>
                    <a:pt x="946" y="157"/>
                  </a:lnTo>
                  <a:lnTo>
                    <a:pt x="946" y="0"/>
                  </a:lnTo>
                </a:path>
              </a:pathLst>
            </a:custGeom>
            <a:noFill/>
            <a:ln w="19050"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6299" name="Oval 59"/>
            <p:cNvSpPr>
              <a:spLocks noChangeArrowheads="1"/>
            </p:cNvSpPr>
            <p:nvPr/>
          </p:nvSpPr>
          <p:spPr bwMode="auto">
            <a:xfrm>
              <a:off x="3537" y="1827"/>
              <a:ext cx="56" cy="56"/>
            </a:xfrm>
            <a:prstGeom prst="ellipse">
              <a:avLst/>
            </a:prstGeom>
            <a:solidFill>
              <a:srgbClr val="000099"/>
            </a:solidFill>
            <a:ln w="9525" algn="ctr">
              <a:solidFill>
                <a:srgbClr val="000099"/>
              </a:solidFill>
              <a:round/>
              <a:headEnd/>
              <a:tailEnd/>
            </a:ln>
          </p:spPr>
          <p:txBody>
            <a:bodyPr wrap="none" anchor="ctr">
              <a:spAutoFit/>
            </a:bodyPr>
            <a:lstStyle/>
            <a:p>
              <a:endParaRPr lang="zh-CN" altLang="en-US"/>
            </a:p>
          </p:txBody>
        </p:sp>
        <p:sp>
          <p:nvSpPr>
            <p:cNvPr id="96300" name="Line 60"/>
            <p:cNvSpPr>
              <a:spLocks noChangeShapeType="1"/>
            </p:cNvSpPr>
            <p:nvPr/>
          </p:nvSpPr>
          <p:spPr bwMode="auto">
            <a:xfrm>
              <a:off x="3567" y="1700"/>
              <a:ext cx="0" cy="126"/>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01" name="Freeform 61"/>
            <p:cNvSpPr>
              <a:spLocks/>
            </p:cNvSpPr>
            <p:nvPr/>
          </p:nvSpPr>
          <p:spPr bwMode="auto">
            <a:xfrm>
              <a:off x="1431" y="1694"/>
              <a:ext cx="2019" cy="551"/>
            </a:xfrm>
            <a:custGeom>
              <a:avLst/>
              <a:gdLst>
                <a:gd name="T0" fmla="*/ 0 w 2019"/>
                <a:gd name="T1" fmla="*/ 551 h 551"/>
                <a:gd name="T2" fmla="*/ 0 w 2019"/>
                <a:gd name="T3" fmla="*/ 315 h 551"/>
                <a:gd name="T4" fmla="*/ 2019 w 2019"/>
                <a:gd name="T5" fmla="*/ 315 h 551"/>
                <a:gd name="T6" fmla="*/ 2019 w 2019"/>
                <a:gd name="T7" fmla="*/ 0 h 551"/>
                <a:gd name="T8" fmla="*/ 0 60000 65536"/>
                <a:gd name="T9" fmla="*/ 0 60000 65536"/>
                <a:gd name="T10" fmla="*/ 0 60000 65536"/>
                <a:gd name="T11" fmla="*/ 0 60000 65536"/>
                <a:gd name="T12" fmla="*/ 0 w 2019"/>
                <a:gd name="T13" fmla="*/ 0 h 551"/>
                <a:gd name="T14" fmla="*/ 2019 w 2019"/>
                <a:gd name="T15" fmla="*/ 551 h 551"/>
              </a:gdLst>
              <a:ahLst/>
              <a:cxnLst>
                <a:cxn ang="T8">
                  <a:pos x="T0" y="T1"/>
                </a:cxn>
                <a:cxn ang="T9">
                  <a:pos x="T2" y="T3"/>
                </a:cxn>
                <a:cxn ang="T10">
                  <a:pos x="T4" y="T5"/>
                </a:cxn>
                <a:cxn ang="T11">
                  <a:pos x="T6" y="T7"/>
                </a:cxn>
              </a:cxnLst>
              <a:rect l="T12" t="T13" r="T14" b="T15"/>
              <a:pathLst>
                <a:path w="2019" h="551">
                  <a:moveTo>
                    <a:pt x="0" y="551"/>
                  </a:moveTo>
                  <a:lnTo>
                    <a:pt x="0" y="315"/>
                  </a:lnTo>
                  <a:lnTo>
                    <a:pt x="2019" y="315"/>
                  </a:lnTo>
                  <a:lnTo>
                    <a:pt x="2019" y="0"/>
                  </a:lnTo>
                </a:path>
              </a:pathLst>
            </a:custGeom>
            <a:noFill/>
            <a:ln w="19050"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6302" name="Text Box 63"/>
            <p:cNvSpPr txBox="1">
              <a:spLocks noChangeArrowheads="1"/>
            </p:cNvSpPr>
            <p:nvPr/>
          </p:nvSpPr>
          <p:spPr bwMode="auto">
            <a:xfrm>
              <a:off x="1433" y="2066"/>
              <a:ext cx="3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latin typeface="Times New Roman" pitchFamily="18" charset="0"/>
                </a:rPr>
                <a:t>…</a:t>
              </a:r>
              <a:endParaRPr lang="en-US" altLang="zh-CN" sz="2000" dirty="0"/>
            </a:p>
          </p:txBody>
        </p:sp>
        <p:sp>
          <p:nvSpPr>
            <p:cNvPr id="96303" name="Text Box 64"/>
            <p:cNvSpPr txBox="1">
              <a:spLocks noChangeArrowheads="1"/>
            </p:cNvSpPr>
            <p:nvPr/>
          </p:nvSpPr>
          <p:spPr bwMode="auto">
            <a:xfrm>
              <a:off x="1864" y="1492"/>
              <a:ext cx="3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latin typeface="Times New Roman" pitchFamily="18" charset="0"/>
                </a:rPr>
                <a:t>…</a:t>
              </a:r>
              <a:endParaRPr lang="en-US" altLang="zh-CN" sz="2000" dirty="0"/>
            </a:p>
          </p:txBody>
        </p:sp>
        <p:sp>
          <p:nvSpPr>
            <p:cNvPr id="96304" name="Text Box 65"/>
            <p:cNvSpPr txBox="1">
              <a:spLocks noChangeArrowheads="1"/>
            </p:cNvSpPr>
            <p:nvPr/>
          </p:nvSpPr>
          <p:spPr bwMode="auto">
            <a:xfrm>
              <a:off x="3593" y="1502"/>
              <a:ext cx="3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latin typeface="Times New Roman" pitchFamily="18" charset="0"/>
                </a:rPr>
                <a:t>…</a:t>
              </a:r>
              <a:endParaRPr lang="en-US" altLang="zh-CN" sz="2000" dirty="0"/>
            </a:p>
          </p:txBody>
        </p:sp>
        <p:sp>
          <p:nvSpPr>
            <p:cNvPr id="96305" name="Text Box 66"/>
            <p:cNvSpPr txBox="1">
              <a:spLocks noChangeArrowheads="1"/>
            </p:cNvSpPr>
            <p:nvPr/>
          </p:nvSpPr>
          <p:spPr bwMode="auto">
            <a:xfrm>
              <a:off x="2525" y="1485"/>
              <a:ext cx="3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latin typeface="Times New Roman" pitchFamily="18" charset="0"/>
                </a:rPr>
                <a:t>…</a:t>
              </a:r>
              <a:endParaRPr lang="en-US" altLang="zh-CN" sz="2000" dirty="0"/>
            </a:p>
          </p:txBody>
        </p:sp>
        <p:sp>
          <p:nvSpPr>
            <p:cNvPr id="96306" name="Line 67"/>
            <p:cNvSpPr>
              <a:spLocks noChangeShapeType="1"/>
            </p:cNvSpPr>
            <p:nvPr/>
          </p:nvSpPr>
          <p:spPr bwMode="auto">
            <a:xfrm>
              <a:off x="3189" y="1857"/>
              <a:ext cx="0" cy="401"/>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07" name="Freeform 68"/>
            <p:cNvSpPr>
              <a:spLocks/>
            </p:cNvSpPr>
            <p:nvPr/>
          </p:nvSpPr>
          <p:spPr bwMode="auto">
            <a:xfrm>
              <a:off x="1843" y="1700"/>
              <a:ext cx="2171" cy="552"/>
            </a:xfrm>
            <a:custGeom>
              <a:avLst/>
              <a:gdLst>
                <a:gd name="T0" fmla="*/ 0 w 2171"/>
                <a:gd name="T1" fmla="*/ 552 h 552"/>
                <a:gd name="T2" fmla="*/ 0 w 2171"/>
                <a:gd name="T3" fmla="*/ 376 h 552"/>
                <a:gd name="T4" fmla="*/ 2171 w 2171"/>
                <a:gd name="T5" fmla="*/ 376 h 552"/>
                <a:gd name="T6" fmla="*/ 2171 w 2171"/>
                <a:gd name="T7" fmla="*/ 0 h 552"/>
                <a:gd name="T8" fmla="*/ 0 60000 65536"/>
                <a:gd name="T9" fmla="*/ 0 60000 65536"/>
                <a:gd name="T10" fmla="*/ 0 60000 65536"/>
                <a:gd name="T11" fmla="*/ 0 60000 65536"/>
                <a:gd name="T12" fmla="*/ 0 w 2171"/>
                <a:gd name="T13" fmla="*/ 0 h 552"/>
                <a:gd name="T14" fmla="*/ 2171 w 2171"/>
                <a:gd name="T15" fmla="*/ 552 h 552"/>
              </a:gdLst>
              <a:ahLst/>
              <a:cxnLst>
                <a:cxn ang="T8">
                  <a:pos x="T0" y="T1"/>
                </a:cxn>
                <a:cxn ang="T9">
                  <a:pos x="T2" y="T3"/>
                </a:cxn>
                <a:cxn ang="T10">
                  <a:pos x="T4" y="T5"/>
                </a:cxn>
                <a:cxn ang="T11">
                  <a:pos x="T6" y="T7"/>
                </a:cxn>
              </a:cxnLst>
              <a:rect l="T12" t="T13" r="T14" b="T15"/>
              <a:pathLst>
                <a:path w="2171" h="552">
                  <a:moveTo>
                    <a:pt x="0" y="552"/>
                  </a:moveTo>
                  <a:lnTo>
                    <a:pt x="0" y="376"/>
                  </a:lnTo>
                  <a:lnTo>
                    <a:pt x="2171" y="376"/>
                  </a:lnTo>
                  <a:lnTo>
                    <a:pt x="2171" y="0"/>
                  </a:lnTo>
                </a:path>
              </a:pathLst>
            </a:custGeom>
            <a:noFill/>
            <a:ln w="19050"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6308" name="Line 69"/>
            <p:cNvSpPr>
              <a:spLocks noChangeShapeType="1"/>
            </p:cNvSpPr>
            <p:nvPr/>
          </p:nvSpPr>
          <p:spPr bwMode="auto">
            <a:xfrm>
              <a:off x="2262" y="1700"/>
              <a:ext cx="0" cy="366"/>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09" name="Text Box 70"/>
            <p:cNvSpPr txBox="1">
              <a:spLocks noChangeArrowheads="1"/>
            </p:cNvSpPr>
            <p:nvPr/>
          </p:nvSpPr>
          <p:spPr bwMode="auto">
            <a:xfrm>
              <a:off x="3272" y="2052"/>
              <a:ext cx="3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latin typeface="Times New Roman" pitchFamily="18" charset="0"/>
                </a:rPr>
                <a:t>…</a:t>
              </a:r>
              <a:endParaRPr lang="en-US" altLang="zh-CN" sz="2000" dirty="0"/>
            </a:p>
          </p:txBody>
        </p:sp>
        <p:sp>
          <p:nvSpPr>
            <p:cNvPr id="96310" name="Line 71"/>
            <p:cNvSpPr>
              <a:spLocks noChangeShapeType="1"/>
            </p:cNvSpPr>
            <p:nvPr/>
          </p:nvSpPr>
          <p:spPr bwMode="auto">
            <a:xfrm flipV="1">
              <a:off x="2337" y="1216"/>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11" name="Line 72"/>
            <p:cNvSpPr>
              <a:spLocks noChangeShapeType="1"/>
            </p:cNvSpPr>
            <p:nvPr/>
          </p:nvSpPr>
          <p:spPr bwMode="auto">
            <a:xfrm flipV="1">
              <a:off x="3138" y="1208"/>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12" name="Line 73"/>
            <p:cNvSpPr>
              <a:spLocks noChangeShapeType="1"/>
            </p:cNvSpPr>
            <p:nvPr/>
          </p:nvSpPr>
          <p:spPr bwMode="auto">
            <a:xfrm flipV="1">
              <a:off x="3506" y="1208"/>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13" name="Line 74"/>
            <p:cNvSpPr>
              <a:spLocks noChangeShapeType="1"/>
            </p:cNvSpPr>
            <p:nvPr/>
          </p:nvSpPr>
          <p:spPr bwMode="auto">
            <a:xfrm flipV="1">
              <a:off x="4066" y="1212"/>
              <a:ext cx="0" cy="267"/>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ChangeArrowheads="1"/>
          </p:cNvSpPr>
          <p:nvPr/>
        </p:nvSpPr>
        <p:spPr bwMode="auto">
          <a:xfrm>
            <a:off x="828675" y="1733550"/>
            <a:ext cx="7315200"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spcBef>
                <a:spcPct val="0"/>
              </a:spcBef>
            </a:pPr>
            <a:r>
              <a:rPr lang="en-US" altLang="zh-CN" dirty="0">
                <a:solidFill>
                  <a:srgbClr val="00007E"/>
                </a:solidFill>
                <a:latin typeface="黑体" pitchFamily="2" charset="-122"/>
                <a:ea typeface="黑体" pitchFamily="2" charset="-122"/>
              </a:rPr>
              <a:t>  ①</a:t>
            </a:r>
            <a:r>
              <a:rPr lang="zh-CN" altLang="en-US">
                <a:solidFill>
                  <a:srgbClr val="00007E"/>
                </a:solidFill>
                <a:latin typeface="黑体" pitchFamily="2" charset="-122"/>
                <a:ea typeface="黑体" pitchFamily="2" charset="-122"/>
              </a:rPr>
              <a:t>把</a:t>
            </a:r>
            <a:r>
              <a:rPr lang="zh-CN" altLang="en-US">
                <a:solidFill>
                  <a:srgbClr val="CC3300"/>
                </a:solidFill>
                <a:latin typeface="黑体" pitchFamily="2" charset="-122"/>
                <a:ea typeface="黑体" pitchFamily="2" charset="-122"/>
              </a:rPr>
              <a:t>互斥性</a:t>
            </a:r>
            <a:r>
              <a:rPr lang="zh-CN" altLang="en-US">
                <a:solidFill>
                  <a:srgbClr val="00007E"/>
                </a:solidFill>
                <a:latin typeface="黑体" pitchFamily="2" charset="-122"/>
                <a:ea typeface="黑体" pitchFamily="2" charset="-122"/>
              </a:rPr>
              <a:t>的微命令分在同一段内，相容性的微命令分在不同段内。</a:t>
            </a:r>
          </a:p>
          <a:p>
            <a:pPr indent="266700">
              <a:spcBef>
                <a:spcPct val="0"/>
              </a:spcBef>
            </a:pPr>
            <a:r>
              <a:rPr lang="zh-CN" altLang="en-US">
                <a:solidFill>
                  <a:srgbClr val="00007E"/>
                </a:solidFill>
                <a:latin typeface="黑体" pitchFamily="2" charset="-122"/>
                <a:ea typeface="黑体" pitchFamily="2" charset="-122"/>
              </a:rPr>
              <a:t>  ②应与数据通路结构相适应。</a:t>
            </a:r>
          </a:p>
          <a:p>
            <a:pPr indent="266700">
              <a:spcBef>
                <a:spcPct val="0"/>
              </a:spcBef>
            </a:pPr>
            <a:r>
              <a:rPr lang="zh-CN" altLang="en-US">
                <a:solidFill>
                  <a:srgbClr val="00007E"/>
                </a:solidFill>
                <a:latin typeface="黑体" pitchFamily="2" charset="-122"/>
                <a:ea typeface="黑体" pitchFamily="2" charset="-122"/>
              </a:rPr>
              <a:t>  ③每个小段中包含的信息位不能太多，否则将增加译码线路的复杂性和译码时间。</a:t>
            </a:r>
          </a:p>
          <a:p>
            <a:pPr indent="266700">
              <a:spcBef>
                <a:spcPct val="0"/>
              </a:spcBef>
            </a:pPr>
            <a:r>
              <a:rPr lang="zh-CN" altLang="en-US">
                <a:solidFill>
                  <a:srgbClr val="00007E"/>
                </a:solidFill>
                <a:latin typeface="黑体" pitchFamily="2" charset="-122"/>
                <a:ea typeface="黑体" pitchFamily="2" charset="-122"/>
              </a:rPr>
              <a:t>  ④一般每个小段还要留出一个状态，表示本字段不发出任何微命令。</a:t>
            </a:r>
          </a:p>
        </p:txBody>
      </p:sp>
      <p:sp>
        <p:nvSpPr>
          <p:cNvPr id="97283" name="Rectangle 4"/>
          <p:cNvSpPr>
            <a:spLocks noChangeArrowheads="1"/>
          </p:cNvSpPr>
          <p:nvPr/>
        </p:nvSpPr>
        <p:spPr bwMode="auto">
          <a:xfrm>
            <a:off x="904875" y="1295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3.</a:t>
            </a:r>
            <a:r>
              <a:rPr lang="zh-CN" altLang="en-US">
                <a:solidFill>
                  <a:srgbClr val="990000"/>
                </a:solidFill>
                <a:latin typeface="黑体" pitchFamily="2" charset="-122"/>
                <a:ea typeface="黑体" pitchFamily="2" charset="-122"/>
              </a:rPr>
              <a:t>字段编码法中操作控制字段的分段原则</a:t>
            </a:r>
          </a:p>
        </p:txBody>
      </p:sp>
      <p:sp>
        <p:nvSpPr>
          <p:cNvPr id="97284" name="Rectangle 4"/>
          <p:cNvSpPr>
            <a:spLocks noChangeArrowheads="1"/>
          </p:cNvSpPr>
          <p:nvPr/>
        </p:nvSpPr>
        <p:spPr bwMode="auto">
          <a:xfrm>
            <a:off x="598488" y="5715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lang="en-US" altLang="zh-CN" dirty="0">
                <a:solidFill>
                  <a:srgbClr val="990000"/>
                </a:solidFill>
                <a:latin typeface="黑体" pitchFamily="2" charset="-122"/>
                <a:ea typeface="黑体" pitchFamily="2" charset="-122"/>
              </a:rPr>
              <a:t>6.5.3 </a:t>
            </a:r>
            <a:r>
              <a:rPr lang="zh-CN" altLang="en-US">
                <a:solidFill>
                  <a:srgbClr val="990000"/>
                </a:solidFill>
                <a:latin typeface="黑体" pitchFamily="2" charset="-122"/>
                <a:ea typeface="黑体" pitchFamily="2" charset="-122"/>
              </a:rPr>
              <a:t>微指令编码法</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up)">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wipe(up)">
                                      <p:cBhvr>
                                        <p:cTn id="12" dur="500"/>
                                        <p:tgtEl>
                                          <p:spTgt spid="9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wipe(up)">
                                      <p:cBhvr>
                                        <p:cTn id="17" dur="500"/>
                                        <p:tgtEl>
                                          <p:spTgt spid="9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wipe(up)">
                                      <p:cBhvr>
                                        <p:cTn id="22"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431800" y="2493963"/>
            <a:ext cx="80645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spAutoFit/>
          </a:bodyPr>
          <a:lstStyle/>
          <a:p>
            <a:pPr indent="228600" algn="just">
              <a:lnSpc>
                <a:spcPct val="120000"/>
              </a:lnSpc>
              <a:spcBef>
                <a:spcPct val="0"/>
              </a:spcBef>
            </a:pPr>
            <a:r>
              <a:rPr lang="en-US" altLang="zh-CN" dirty="0">
                <a:latin typeface="黑体" pitchFamily="2" charset="-122"/>
                <a:ea typeface="黑体" pitchFamily="2" charset="-122"/>
              </a:rPr>
              <a:t>  </a:t>
            </a:r>
            <a:r>
              <a:rPr lang="en-US" altLang="zh-CN" dirty="0">
                <a:solidFill>
                  <a:srgbClr val="00007E"/>
                </a:solidFill>
                <a:latin typeface="黑体" pitchFamily="2" charset="-122"/>
                <a:ea typeface="黑体" pitchFamily="2" charset="-122"/>
              </a:rPr>
              <a:t>1)</a:t>
            </a:r>
            <a:r>
              <a:rPr lang="zh-CN" altLang="en-US">
                <a:solidFill>
                  <a:srgbClr val="00007E"/>
                </a:solidFill>
                <a:latin typeface="黑体" pitchFamily="2" charset="-122"/>
                <a:ea typeface="黑体" pitchFamily="2" charset="-122"/>
              </a:rPr>
              <a:t>一级功能转换</a:t>
            </a:r>
          </a:p>
          <a:p>
            <a:pPr indent="228600" algn="just">
              <a:lnSpc>
                <a:spcPct val="120000"/>
              </a:lnSpc>
              <a:spcBef>
                <a:spcPct val="0"/>
              </a:spcBef>
            </a:pPr>
            <a:r>
              <a:rPr lang="zh-CN" altLang="en-US">
                <a:solidFill>
                  <a:srgbClr val="00007E"/>
                </a:solidFill>
                <a:latin typeface="黑体" pitchFamily="2" charset="-122"/>
                <a:ea typeface="黑体" pitchFamily="2" charset="-122"/>
              </a:rPr>
              <a:t>  直接使操作码与入口地址码的部分位相对应。也可用</a:t>
            </a:r>
            <a:r>
              <a:rPr lang="en-US" altLang="zh-CN" dirty="0">
                <a:solidFill>
                  <a:srgbClr val="00007E"/>
                </a:solidFill>
                <a:latin typeface="黑体" pitchFamily="2" charset="-122"/>
                <a:ea typeface="黑体" pitchFamily="2" charset="-122"/>
              </a:rPr>
              <a:t>PLA </a:t>
            </a:r>
            <a:r>
              <a:rPr lang="zh-CN" altLang="en-US">
                <a:solidFill>
                  <a:srgbClr val="00007E"/>
                </a:solidFill>
                <a:latin typeface="黑体" pitchFamily="2" charset="-122"/>
                <a:ea typeface="黑体" pitchFamily="2" charset="-122"/>
              </a:rPr>
              <a:t>电路实现。</a:t>
            </a:r>
          </a:p>
          <a:p>
            <a:pPr indent="228600" algn="just">
              <a:lnSpc>
                <a:spcPct val="50000"/>
              </a:lnSpc>
              <a:spcBef>
                <a:spcPct val="0"/>
              </a:spcBef>
            </a:pPr>
            <a:endParaRPr lang="zh-CN" altLang="en-US">
              <a:solidFill>
                <a:srgbClr val="00007E"/>
              </a:solidFill>
              <a:latin typeface="黑体" pitchFamily="2" charset="-122"/>
              <a:ea typeface="黑体" pitchFamily="2" charset="-122"/>
            </a:endParaRPr>
          </a:p>
          <a:p>
            <a:pPr indent="228600" algn="just">
              <a:lnSpc>
                <a:spcPct val="120000"/>
              </a:lnSpc>
              <a:spcBef>
                <a:spcPct val="0"/>
              </a:spcBef>
            </a:pPr>
            <a:r>
              <a:rPr lang="zh-CN" altLang="en-US">
                <a:solidFill>
                  <a:srgbClr val="00007E"/>
                </a:solidFill>
                <a:latin typeface="黑体" pitchFamily="2" charset="-122"/>
                <a:ea typeface="黑体" pitchFamily="2" charset="-122"/>
              </a:rPr>
              <a:t>  </a:t>
            </a:r>
            <a:r>
              <a:rPr lang="en-US" altLang="zh-CN" dirty="0">
                <a:solidFill>
                  <a:srgbClr val="00007E"/>
                </a:solidFill>
                <a:latin typeface="黑体" pitchFamily="2" charset="-122"/>
                <a:ea typeface="黑体" pitchFamily="2" charset="-122"/>
              </a:rPr>
              <a:t>2)</a:t>
            </a:r>
            <a:r>
              <a:rPr lang="zh-CN" altLang="en-US">
                <a:solidFill>
                  <a:srgbClr val="00007E"/>
                </a:solidFill>
                <a:latin typeface="黑体" pitchFamily="2" charset="-122"/>
                <a:ea typeface="黑体" pitchFamily="2" charset="-122"/>
              </a:rPr>
              <a:t>二级功能转换</a:t>
            </a:r>
          </a:p>
          <a:p>
            <a:pPr indent="228600" algn="just">
              <a:lnSpc>
                <a:spcPct val="120000"/>
              </a:lnSpc>
              <a:spcBef>
                <a:spcPct val="0"/>
              </a:spcBef>
            </a:pPr>
            <a:r>
              <a:rPr lang="zh-CN" altLang="en-US">
                <a:solidFill>
                  <a:srgbClr val="00007E"/>
                </a:solidFill>
                <a:latin typeface="黑体" pitchFamily="2" charset="-122"/>
                <a:ea typeface="黑体" pitchFamily="2" charset="-122"/>
              </a:rPr>
              <a:t>  第一次先按指令类型标志转移，以区分出指令属于哪一类，第二次即可按操作码区分出具体是哪条指令，找出相应微程序的入口微地址。</a:t>
            </a:r>
          </a:p>
        </p:txBody>
      </p:sp>
      <p:sp>
        <p:nvSpPr>
          <p:cNvPr id="98307" name="Rectangle 3"/>
          <p:cNvSpPr>
            <a:spLocks noChangeArrowheads="1"/>
          </p:cNvSpPr>
          <p:nvPr/>
        </p:nvSpPr>
        <p:spPr bwMode="auto">
          <a:xfrm>
            <a:off x="595313" y="561975"/>
            <a:ext cx="499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6.5.4 </a:t>
            </a:r>
            <a:r>
              <a:rPr lang="zh-CN" altLang="en-US">
                <a:solidFill>
                  <a:srgbClr val="990000"/>
                </a:solidFill>
                <a:latin typeface="黑体" pitchFamily="2" charset="-122"/>
                <a:ea typeface="黑体" pitchFamily="2" charset="-122"/>
              </a:rPr>
              <a:t>微程序入口地址的形成</a:t>
            </a:r>
          </a:p>
        </p:txBody>
      </p:sp>
      <p:sp>
        <p:nvSpPr>
          <p:cNvPr id="98308" name="Rectangle 4"/>
          <p:cNvSpPr>
            <a:spLocks noChangeArrowheads="1"/>
          </p:cNvSpPr>
          <p:nvPr/>
        </p:nvSpPr>
        <p:spPr bwMode="auto">
          <a:xfrm>
            <a:off x="684213" y="1025525"/>
            <a:ext cx="78835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solidFill>
                  <a:srgbClr val="00007E"/>
                </a:solidFill>
                <a:latin typeface="黑体" pitchFamily="2" charset="-122"/>
                <a:ea typeface="黑体" pitchFamily="2" charset="-122"/>
              </a:rPr>
              <a:t>    </a:t>
            </a:r>
            <a:r>
              <a:rPr lang="zh-CN" altLang="en-US">
                <a:solidFill>
                  <a:srgbClr val="00007E"/>
                </a:solidFill>
                <a:latin typeface="黑体" pitchFamily="2" charset="-122"/>
                <a:ea typeface="黑体" pitchFamily="2" charset="-122"/>
              </a:rPr>
              <a:t>当公用的取指微程序从主存中取出机器指令之后，由机器指令的操作码字段指出各个微程序的入口地址（初始微地址）。主要方式有：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Effect transition="in" filter="wipe(up)">
                                      <p:cBhvr>
                                        <p:cTn id="7" dur="500"/>
                                        <p:tgtEl>
                                          <p:spTgt spid="203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3778">
                                            <p:txEl>
                                              <p:pRg st="1" end="1"/>
                                            </p:txEl>
                                          </p:spTgt>
                                        </p:tgtEl>
                                        <p:attrNameLst>
                                          <p:attrName>style.visibility</p:attrName>
                                        </p:attrNameLst>
                                      </p:cBhvr>
                                      <p:to>
                                        <p:strVal val="visible"/>
                                      </p:to>
                                    </p:set>
                                    <p:animEffect transition="in" filter="wipe(up)">
                                      <p:cBhvr>
                                        <p:cTn id="12" dur="500"/>
                                        <p:tgtEl>
                                          <p:spTgt spid="2037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3778">
                                            <p:txEl>
                                              <p:pRg st="3" end="3"/>
                                            </p:txEl>
                                          </p:spTgt>
                                        </p:tgtEl>
                                        <p:attrNameLst>
                                          <p:attrName>style.visibility</p:attrName>
                                        </p:attrNameLst>
                                      </p:cBhvr>
                                      <p:to>
                                        <p:strVal val="visible"/>
                                      </p:to>
                                    </p:set>
                                    <p:animEffect transition="in" filter="wipe(up)">
                                      <p:cBhvr>
                                        <p:cTn id="17" dur="500"/>
                                        <p:tgtEl>
                                          <p:spTgt spid="20377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3778">
                                            <p:txEl>
                                              <p:pRg st="4" end="4"/>
                                            </p:txEl>
                                          </p:spTgt>
                                        </p:tgtEl>
                                        <p:attrNameLst>
                                          <p:attrName>style.visibility</p:attrName>
                                        </p:attrNameLst>
                                      </p:cBhvr>
                                      <p:to>
                                        <p:strVal val="visible"/>
                                      </p:to>
                                    </p:set>
                                    <p:animEffect transition="in" filter="wipe(up)">
                                      <p:cBhvr>
                                        <p:cTn id="22" dur="500"/>
                                        <p:tgtEl>
                                          <p:spTgt spid="2037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ChangeArrowheads="1"/>
          </p:cNvSpPr>
          <p:nvPr/>
        </p:nvSpPr>
        <p:spPr bwMode="auto">
          <a:xfrm>
            <a:off x="595313" y="561975"/>
            <a:ext cx="499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6.5.4 </a:t>
            </a:r>
            <a:r>
              <a:rPr lang="zh-CN" altLang="en-US">
                <a:solidFill>
                  <a:srgbClr val="990000"/>
                </a:solidFill>
                <a:latin typeface="黑体" pitchFamily="2" charset="-122"/>
                <a:ea typeface="黑体" pitchFamily="2" charset="-122"/>
              </a:rPr>
              <a:t>微程序入口地址的形成</a:t>
            </a:r>
          </a:p>
        </p:txBody>
      </p:sp>
      <p:sp>
        <p:nvSpPr>
          <p:cNvPr id="99331" name="Text Box 44"/>
          <p:cNvSpPr txBox="1">
            <a:spLocks noChangeArrowheads="1"/>
          </p:cNvSpPr>
          <p:nvPr/>
        </p:nvSpPr>
        <p:spPr bwMode="auto">
          <a:xfrm>
            <a:off x="1963738" y="5524500"/>
            <a:ext cx="4803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zh-CN" altLang="en-US">
                <a:latin typeface="黑体" pitchFamily="2" charset="-122"/>
                <a:ea typeface="黑体" pitchFamily="2" charset="-122"/>
              </a:rPr>
              <a:t>一级功能转移示意图</a:t>
            </a:r>
          </a:p>
        </p:txBody>
      </p:sp>
      <p:grpSp>
        <p:nvGrpSpPr>
          <p:cNvPr id="99332" name="Group 43"/>
          <p:cNvGrpSpPr>
            <a:grpSpLocks/>
          </p:cNvGrpSpPr>
          <p:nvPr/>
        </p:nvGrpSpPr>
        <p:grpSpPr bwMode="auto">
          <a:xfrm>
            <a:off x="1973263" y="1287463"/>
            <a:ext cx="4167187" cy="3946525"/>
            <a:chOff x="1019" y="774"/>
            <a:chExt cx="2625" cy="2486"/>
          </a:xfrm>
        </p:grpSpPr>
        <p:grpSp>
          <p:nvGrpSpPr>
            <p:cNvPr id="99333" name="Group 34"/>
            <p:cNvGrpSpPr>
              <a:grpSpLocks/>
            </p:cNvGrpSpPr>
            <p:nvPr/>
          </p:nvGrpSpPr>
          <p:grpSpPr bwMode="auto">
            <a:xfrm>
              <a:off x="2353" y="1042"/>
              <a:ext cx="425" cy="607"/>
              <a:chOff x="2353" y="1000"/>
              <a:chExt cx="425" cy="607"/>
            </a:xfrm>
          </p:grpSpPr>
          <p:sp>
            <p:nvSpPr>
              <p:cNvPr id="99364" name="Rectangle 6"/>
              <p:cNvSpPr>
                <a:spLocks noChangeArrowheads="1"/>
              </p:cNvSpPr>
              <p:nvPr/>
            </p:nvSpPr>
            <p:spPr bwMode="auto">
              <a:xfrm>
                <a:off x="2353" y="1000"/>
                <a:ext cx="425" cy="607"/>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9365" name="Text Box 7"/>
              <p:cNvSpPr txBox="1">
                <a:spLocks noChangeArrowheads="1"/>
              </p:cNvSpPr>
              <p:nvPr/>
            </p:nvSpPr>
            <p:spPr bwMode="auto">
              <a:xfrm>
                <a:off x="2477" y="1078"/>
                <a:ext cx="22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eaLnBrk="1" hangingPunct="1"/>
                <a:r>
                  <a:rPr lang="zh-CN" altLang="en-US" sz="1800">
                    <a:latin typeface="黑体" pitchFamily="2" charset="-122"/>
                    <a:ea typeface="黑体" pitchFamily="2" charset="-122"/>
                  </a:rPr>
                  <a:t>公用段</a:t>
                </a:r>
              </a:p>
            </p:txBody>
          </p:sp>
        </p:grpSp>
        <p:grpSp>
          <p:nvGrpSpPr>
            <p:cNvPr id="99334" name="Group 11"/>
            <p:cNvGrpSpPr>
              <a:grpSpLocks/>
            </p:cNvGrpSpPr>
            <p:nvPr/>
          </p:nvGrpSpPr>
          <p:grpSpPr bwMode="auto">
            <a:xfrm>
              <a:off x="1449" y="2159"/>
              <a:ext cx="425" cy="607"/>
              <a:chOff x="1449" y="2159"/>
              <a:chExt cx="425" cy="607"/>
            </a:xfrm>
          </p:grpSpPr>
          <p:sp>
            <p:nvSpPr>
              <p:cNvPr id="99361" name="Rectangle 8"/>
              <p:cNvSpPr>
                <a:spLocks noChangeArrowheads="1"/>
              </p:cNvSpPr>
              <p:nvPr/>
            </p:nvSpPr>
            <p:spPr bwMode="auto">
              <a:xfrm>
                <a:off x="1449" y="2159"/>
                <a:ext cx="425" cy="607"/>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9362" name="Text Box 9"/>
              <p:cNvSpPr txBox="1">
                <a:spLocks noChangeArrowheads="1"/>
              </p:cNvSpPr>
              <p:nvPr/>
            </p:nvSpPr>
            <p:spPr bwMode="auto">
              <a:xfrm>
                <a:off x="1561" y="2202"/>
                <a:ext cx="22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指令</a:t>
                </a:r>
              </a:p>
            </p:txBody>
          </p:sp>
          <p:sp>
            <p:nvSpPr>
              <p:cNvPr id="99363" name="Text Box 10"/>
              <p:cNvSpPr txBox="1">
                <a:spLocks noChangeArrowheads="1"/>
              </p:cNvSpPr>
              <p:nvPr/>
            </p:nvSpPr>
            <p:spPr bwMode="auto">
              <a:xfrm>
                <a:off x="1449" y="2159"/>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MOV</a:t>
                </a:r>
              </a:p>
            </p:txBody>
          </p:sp>
        </p:grpSp>
        <p:grpSp>
          <p:nvGrpSpPr>
            <p:cNvPr id="99335" name="Group 12"/>
            <p:cNvGrpSpPr>
              <a:grpSpLocks/>
            </p:cNvGrpSpPr>
            <p:nvPr/>
          </p:nvGrpSpPr>
          <p:grpSpPr bwMode="auto">
            <a:xfrm>
              <a:off x="2134" y="2153"/>
              <a:ext cx="425" cy="607"/>
              <a:chOff x="1449" y="2159"/>
              <a:chExt cx="425" cy="607"/>
            </a:xfrm>
          </p:grpSpPr>
          <p:sp>
            <p:nvSpPr>
              <p:cNvPr id="99358" name="Rectangle 13"/>
              <p:cNvSpPr>
                <a:spLocks noChangeArrowheads="1"/>
              </p:cNvSpPr>
              <p:nvPr/>
            </p:nvSpPr>
            <p:spPr bwMode="auto">
              <a:xfrm>
                <a:off x="1449" y="2159"/>
                <a:ext cx="425" cy="607"/>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9359" name="Text Box 14"/>
              <p:cNvSpPr txBox="1">
                <a:spLocks noChangeArrowheads="1"/>
              </p:cNvSpPr>
              <p:nvPr/>
            </p:nvSpPr>
            <p:spPr bwMode="auto">
              <a:xfrm>
                <a:off x="1561" y="2202"/>
                <a:ext cx="22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指令</a:t>
                </a:r>
              </a:p>
            </p:txBody>
          </p:sp>
          <p:sp>
            <p:nvSpPr>
              <p:cNvPr id="99360" name="Text Box 15"/>
              <p:cNvSpPr txBox="1">
                <a:spLocks noChangeArrowheads="1"/>
              </p:cNvSpPr>
              <p:nvPr/>
            </p:nvSpPr>
            <p:spPr bwMode="auto">
              <a:xfrm>
                <a:off x="1449" y="2159"/>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ADD</a:t>
                </a:r>
              </a:p>
            </p:txBody>
          </p:sp>
        </p:grpSp>
        <p:grpSp>
          <p:nvGrpSpPr>
            <p:cNvPr id="99336" name="Group 16"/>
            <p:cNvGrpSpPr>
              <a:grpSpLocks/>
            </p:cNvGrpSpPr>
            <p:nvPr/>
          </p:nvGrpSpPr>
          <p:grpSpPr bwMode="auto">
            <a:xfrm>
              <a:off x="3219" y="2148"/>
              <a:ext cx="425" cy="607"/>
              <a:chOff x="1449" y="2159"/>
              <a:chExt cx="425" cy="607"/>
            </a:xfrm>
          </p:grpSpPr>
          <p:sp>
            <p:nvSpPr>
              <p:cNvPr id="99355" name="Rectangle 17"/>
              <p:cNvSpPr>
                <a:spLocks noChangeArrowheads="1"/>
              </p:cNvSpPr>
              <p:nvPr/>
            </p:nvSpPr>
            <p:spPr bwMode="auto">
              <a:xfrm>
                <a:off x="1449" y="2159"/>
                <a:ext cx="425" cy="607"/>
              </a:xfrm>
              <a:prstGeom prst="rect">
                <a:avLst/>
              </a:prstGeom>
              <a:noFill/>
              <a:ln w="28575" algn="ctr">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9356" name="Text Box 18"/>
              <p:cNvSpPr txBox="1">
                <a:spLocks noChangeArrowheads="1"/>
              </p:cNvSpPr>
              <p:nvPr/>
            </p:nvSpPr>
            <p:spPr bwMode="auto">
              <a:xfrm>
                <a:off x="1561" y="2202"/>
                <a:ext cx="22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r>
                  <a:rPr lang="zh-CN" altLang="en-US" sz="1800">
                    <a:latin typeface="黑体" pitchFamily="2" charset="-122"/>
                    <a:ea typeface="黑体" pitchFamily="2" charset="-122"/>
                  </a:rPr>
                  <a:t>指令</a:t>
                </a:r>
              </a:p>
            </p:txBody>
          </p:sp>
          <p:sp>
            <p:nvSpPr>
              <p:cNvPr id="99357" name="Text Box 19"/>
              <p:cNvSpPr txBox="1">
                <a:spLocks noChangeArrowheads="1"/>
              </p:cNvSpPr>
              <p:nvPr/>
            </p:nvSpPr>
            <p:spPr bwMode="auto">
              <a:xfrm>
                <a:off x="1449" y="2159"/>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XXX</a:t>
                </a:r>
              </a:p>
            </p:txBody>
          </p:sp>
        </p:grpSp>
        <p:grpSp>
          <p:nvGrpSpPr>
            <p:cNvPr id="99337" name="Group 23"/>
            <p:cNvGrpSpPr>
              <a:grpSpLocks/>
            </p:cNvGrpSpPr>
            <p:nvPr/>
          </p:nvGrpSpPr>
          <p:grpSpPr bwMode="auto">
            <a:xfrm>
              <a:off x="1649" y="1915"/>
              <a:ext cx="1777" cy="244"/>
              <a:chOff x="1649" y="1904"/>
              <a:chExt cx="1777" cy="255"/>
            </a:xfrm>
          </p:grpSpPr>
          <p:sp>
            <p:nvSpPr>
              <p:cNvPr id="99352" name="Line 20"/>
              <p:cNvSpPr>
                <a:spLocks noChangeShapeType="1"/>
              </p:cNvSpPr>
              <p:nvPr/>
            </p:nvSpPr>
            <p:spPr bwMode="auto">
              <a:xfrm>
                <a:off x="1649" y="1904"/>
                <a:ext cx="0" cy="24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3" name="Line 21"/>
              <p:cNvSpPr>
                <a:spLocks noChangeShapeType="1"/>
              </p:cNvSpPr>
              <p:nvPr/>
            </p:nvSpPr>
            <p:spPr bwMode="auto">
              <a:xfrm>
                <a:off x="2353" y="1915"/>
                <a:ext cx="0" cy="24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4" name="Line 22"/>
              <p:cNvSpPr>
                <a:spLocks noChangeShapeType="1"/>
              </p:cNvSpPr>
              <p:nvPr/>
            </p:nvSpPr>
            <p:spPr bwMode="auto">
              <a:xfrm>
                <a:off x="3426" y="1909"/>
                <a:ext cx="0" cy="24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99338" name="Group 24"/>
            <p:cNvGrpSpPr>
              <a:grpSpLocks/>
            </p:cNvGrpSpPr>
            <p:nvPr/>
          </p:nvGrpSpPr>
          <p:grpSpPr bwMode="auto">
            <a:xfrm>
              <a:off x="1649" y="2755"/>
              <a:ext cx="1777" cy="244"/>
              <a:chOff x="1649" y="1904"/>
              <a:chExt cx="1777" cy="255"/>
            </a:xfrm>
          </p:grpSpPr>
          <p:sp>
            <p:nvSpPr>
              <p:cNvPr id="99349" name="Line 25"/>
              <p:cNvSpPr>
                <a:spLocks noChangeShapeType="1"/>
              </p:cNvSpPr>
              <p:nvPr/>
            </p:nvSpPr>
            <p:spPr bwMode="auto">
              <a:xfrm>
                <a:off x="1649" y="1904"/>
                <a:ext cx="0" cy="24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0" name="Line 26"/>
              <p:cNvSpPr>
                <a:spLocks noChangeShapeType="1"/>
              </p:cNvSpPr>
              <p:nvPr/>
            </p:nvSpPr>
            <p:spPr bwMode="auto">
              <a:xfrm>
                <a:off x="2353" y="1915"/>
                <a:ext cx="0" cy="24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1" name="Line 27"/>
              <p:cNvSpPr>
                <a:spLocks noChangeShapeType="1"/>
              </p:cNvSpPr>
              <p:nvPr/>
            </p:nvSpPr>
            <p:spPr bwMode="auto">
              <a:xfrm>
                <a:off x="3426" y="1909"/>
                <a:ext cx="0" cy="24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9339" name="Line 28"/>
            <p:cNvSpPr>
              <a:spLocks noChangeShapeType="1"/>
            </p:cNvSpPr>
            <p:nvPr/>
          </p:nvSpPr>
          <p:spPr bwMode="auto">
            <a:xfrm>
              <a:off x="1649" y="1915"/>
              <a:ext cx="177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0" name="Line 29"/>
            <p:cNvSpPr>
              <a:spLocks noChangeShapeType="1"/>
            </p:cNvSpPr>
            <p:nvPr/>
          </p:nvSpPr>
          <p:spPr bwMode="auto">
            <a:xfrm>
              <a:off x="1646" y="2999"/>
              <a:ext cx="177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Text Box 33"/>
            <p:cNvSpPr txBox="1">
              <a:spLocks noChangeArrowheads="1"/>
            </p:cNvSpPr>
            <p:nvPr/>
          </p:nvSpPr>
          <p:spPr bwMode="auto">
            <a:xfrm>
              <a:off x="2035" y="817"/>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00H</a:t>
              </a:r>
            </a:p>
          </p:txBody>
        </p:sp>
        <p:sp>
          <p:nvSpPr>
            <p:cNvPr id="99342" name="Text Box 35"/>
            <p:cNvSpPr txBox="1">
              <a:spLocks noChangeArrowheads="1"/>
            </p:cNvSpPr>
            <p:nvPr/>
          </p:nvSpPr>
          <p:spPr bwMode="auto">
            <a:xfrm>
              <a:off x="1224" y="1920"/>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03H</a:t>
              </a:r>
            </a:p>
          </p:txBody>
        </p:sp>
        <p:sp>
          <p:nvSpPr>
            <p:cNvPr id="99343" name="Text Box 36"/>
            <p:cNvSpPr txBox="1">
              <a:spLocks noChangeArrowheads="1"/>
            </p:cNvSpPr>
            <p:nvPr/>
          </p:nvSpPr>
          <p:spPr bwMode="auto">
            <a:xfrm>
              <a:off x="1949" y="1910"/>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07H</a:t>
              </a:r>
            </a:p>
          </p:txBody>
        </p:sp>
        <p:sp>
          <p:nvSpPr>
            <p:cNvPr id="99344" name="Text Box 37"/>
            <p:cNvSpPr txBox="1">
              <a:spLocks noChangeArrowheads="1"/>
            </p:cNvSpPr>
            <p:nvPr/>
          </p:nvSpPr>
          <p:spPr bwMode="auto">
            <a:xfrm>
              <a:off x="3016" y="1904"/>
              <a:ext cx="42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r>
                <a:rPr lang="en-US" altLang="zh-CN" sz="1800" dirty="0"/>
                <a:t>3FH</a:t>
              </a:r>
            </a:p>
          </p:txBody>
        </p:sp>
        <p:sp>
          <p:nvSpPr>
            <p:cNvPr id="99345" name="Line 38"/>
            <p:cNvSpPr>
              <a:spLocks noChangeShapeType="1"/>
            </p:cNvSpPr>
            <p:nvPr/>
          </p:nvSpPr>
          <p:spPr bwMode="auto">
            <a:xfrm>
              <a:off x="2559" y="1649"/>
              <a:ext cx="0" cy="261"/>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6" name="Line 39"/>
            <p:cNvSpPr>
              <a:spLocks noChangeShapeType="1"/>
            </p:cNvSpPr>
            <p:nvPr/>
          </p:nvSpPr>
          <p:spPr bwMode="auto">
            <a:xfrm>
              <a:off x="2559" y="2999"/>
              <a:ext cx="0" cy="261"/>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7" name="Line 41"/>
            <p:cNvSpPr>
              <a:spLocks noChangeShapeType="1"/>
            </p:cNvSpPr>
            <p:nvPr/>
          </p:nvSpPr>
          <p:spPr bwMode="auto">
            <a:xfrm>
              <a:off x="2553" y="774"/>
              <a:ext cx="0" cy="261"/>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8" name="Freeform 42"/>
            <p:cNvSpPr>
              <a:spLocks/>
            </p:cNvSpPr>
            <p:nvPr/>
          </p:nvSpPr>
          <p:spPr bwMode="auto">
            <a:xfrm>
              <a:off x="1019" y="782"/>
              <a:ext cx="1546" cy="2474"/>
            </a:xfrm>
            <a:custGeom>
              <a:avLst/>
              <a:gdLst>
                <a:gd name="T0" fmla="*/ 1546 w 1546"/>
                <a:gd name="T1" fmla="*/ 2898 h 2444"/>
                <a:gd name="T2" fmla="*/ 0 w 1546"/>
                <a:gd name="T3" fmla="*/ 2898 h 2444"/>
                <a:gd name="T4" fmla="*/ 0 w 1546"/>
                <a:gd name="T5" fmla="*/ 0 h 2444"/>
                <a:gd name="T6" fmla="*/ 1528 w 1546"/>
                <a:gd name="T7" fmla="*/ 0 h 2444"/>
                <a:gd name="T8" fmla="*/ 0 60000 65536"/>
                <a:gd name="T9" fmla="*/ 0 60000 65536"/>
                <a:gd name="T10" fmla="*/ 0 60000 65536"/>
                <a:gd name="T11" fmla="*/ 0 60000 65536"/>
                <a:gd name="T12" fmla="*/ 0 w 1546"/>
                <a:gd name="T13" fmla="*/ 0 h 2444"/>
                <a:gd name="T14" fmla="*/ 1546 w 1546"/>
                <a:gd name="T15" fmla="*/ 2444 h 2444"/>
              </a:gdLst>
              <a:ahLst/>
              <a:cxnLst>
                <a:cxn ang="T8">
                  <a:pos x="T0" y="T1"/>
                </a:cxn>
                <a:cxn ang="T9">
                  <a:pos x="T2" y="T3"/>
                </a:cxn>
                <a:cxn ang="T10">
                  <a:pos x="T4" y="T5"/>
                </a:cxn>
                <a:cxn ang="T11">
                  <a:pos x="T6" y="T7"/>
                </a:cxn>
              </a:cxnLst>
              <a:rect l="T12" t="T13" r="T14" b="T15"/>
              <a:pathLst>
                <a:path w="1546" h="2444">
                  <a:moveTo>
                    <a:pt x="1546" y="2444"/>
                  </a:moveTo>
                  <a:lnTo>
                    <a:pt x="0" y="2444"/>
                  </a:lnTo>
                  <a:lnTo>
                    <a:pt x="0" y="0"/>
                  </a:lnTo>
                  <a:lnTo>
                    <a:pt x="1528" y="0"/>
                  </a:lnTo>
                </a:path>
              </a:pathLst>
            </a:custGeom>
            <a:noFill/>
            <a:ln w="19050" cap="flat"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ChangeArrowheads="1"/>
          </p:cNvSpPr>
          <p:nvPr/>
        </p:nvSpPr>
        <p:spPr bwMode="auto">
          <a:xfrm>
            <a:off x="684213" y="1196975"/>
            <a:ext cx="788352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0"/>
              </a:spcBef>
            </a:pPr>
            <a:r>
              <a:rPr lang="en-US" altLang="zh-CN" dirty="0">
                <a:solidFill>
                  <a:srgbClr val="00007E"/>
                </a:solidFill>
                <a:latin typeface="黑体" pitchFamily="2" charset="-122"/>
                <a:ea typeface="黑体" pitchFamily="2" charset="-122"/>
              </a:rPr>
              <a:t>    </a:t>
            </a:r>
            <a:r>
              <a:rPr lang="zh-CN" altLang="en-US">
                <a:solidFill>
                  <a:srgbClr val="00007E"/>
                </a:solidFill>
                <a:latin typeface="黑体" pitchFamily="2" charset="-122"/>
                <a:ea typeface="黑体" pitchFamily="2" charset="-122"/>
              </a:rPr>
              <a:t>微程序转移频繁，所以微指令中用次地址部分来指明下一条要执行的微指令的地址。</a:t>
            </a:r>
          </a:p>
          <a:p>
            <a:pPr>
              <a:lnSpc>
                <a:spcPct val="60000"/>
              </a:lnSpc>
              <a:spcBef>
                <a:spcPct val="0"/>
              </a:spcBef>
            </a:pPr>
            <a:endParaRPr lang="zh-CN" altLang="en-US">
              <a:solidFill>
                <a:srgbClr val="00007E"/>
              </a:solidFill>
              <a:latin typeface="黑体" pitchFamily="2" charset="-122"/>
              <a:ea typeface="黑体" pitchFamily="2" charset="-122"/>
            </a:endParaRPr>
          </a:p>
          <a:p>
            <a:pPr>
              <a:lnSpc>
                <a:spcPct val="100000"/>
              </a:lnSpc>
              <a:spcBef>
                <a:spcPct val="0"/>
              </a:spcBef>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断定法</a:t>
            </a:r>
            <a:r>
              <a:rPr lang="zh-CN" altLang="en-US">
                <a:latin typeface="黑体" pitchFamily="2" charset="-122"/>
                <a:ea typeface="黑体" pitchFamily="2" charset="-122"/>
              </a:rPr>
              <a:t>是最常用的后继微地址形成方法，它把微指令的次地址部分又分为两个部分：</a:t>
            </a:r>
          </a:p>
          <a:p>
            <a:pPr>
              <a:lnSpc>
                <a:spcPct val="40000"/>
              </a:lnSpc>
              <a:spcBef>
                <a:spcPct val="0"/>
              </a:spcBef>
            </a:pPr>
            <a:endParaRPr lang="zh-CN" altLang="en-US">
              <a:latin typeface="黑体" pitchFamily="2" charset="-122"/>
              <a:ea typeface="黑体" pitchFamily="2" charset="-122"/>
            </a:endParaRPr>
          </a:p>
          <a:p>
            <a:pPr>
              <a:lnSpc>
                <a:spcPct val="100000"/>
              </a:lnSpc>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(1) NAC: </a:t>
            </a:r>
            <a:r>
              <a:rPr lang="zh-CN" altLang="en-US">
                <a:latin typeface="黑体" pitchFamily="2" charset="-122"/>
                <a:ea typeface="黑体" pitchFamily="2" charset="-122"/>
              </a:rPr>
              <a:t>次地址控制字段</a:t>
            </a:r>
          </a:p>
          <a:p>
            <a:pPr>
              <a:lnSpc>
                <a:spcPct val="100000"/>
              </a:lnSpc>
              <a:spcBef>
                <a:spcPct val="0"/>
              </a:spcBef>
            </a:pPr>
            <a:r>
              <a:rPr lang="zh-CN" altLang="en-US">
                <a:latin typeface="黑体" pitchFamily="2" charset="-122"/>
                <a:ea typeface="黑体" pitchFamily="2" charset="-122"/>
              </a:rPr>
              <a:t>            （指示下一微地址的产生方式）；</a:t>
            </a:r>
          </a:p>
          <a:p>
            <a:pPr>
              <a:lnSpc>
                <a:spcPct val="40000"/>
              </a:lnSpc>
              <a:spcBef>
                <a:spcPct val="0"/>
              </a:spcBef>
            </a:pPr>
            <a:endParaRPr lang="zh-CN" altLang="en-US">
              <a:latin typeface="黑体" pitchFamily="2" charset="-122"/>
              <a:ea typeface="黑体" pitchFamily="2" charset="-122"/>
            </a:endParaRPr>
          </a:p>
          <a:p>
            <a:pPr>
              <a:lnSpc>
                <a:spcPct val="100000"/>
              </a:lnSpc>
              <a:spcBef>
                <a:spcPct val="0"/>
              </a:spcBef>
            </a:pPr>
            <a:r>
              <a:rPr lang="zh-CN" altLang="en-US">
                <a:latin typeface="黑体" pitchFamily="2" charset="-122"/>
                <a:ea typeface="黑体" pitchFamily="2" charset="-122"/>
              </a:rPr>
              <a:t>    </a:t>
            </a:r>
            <a:r>
              <a:rPr lang="en-US" altLang="zh-CN" dirty="0">
                <a:latin typeface="黑体" pitchFamily="2" charset="-122"/>
                <a:ea typeface="黑体" pitchFamily="2" charset="-122"/>
              </a:rPr>
              <a:t>(2) NA:  </a:t>
            </a:r>
            <a:r>
              <a:rPr lang="zh-CN" altLang="en-US">
                <a:latin typeface="黑体" pitchFamily="2" charset="-122"/>
                <a:ea typeface="黑体" pitchFamily="2" charset="-122"/>
              </a:rPr>
              <a:t>次地址字段</a:t>
            </a:r>
          </a:p>
          <a:p>
            <a:pPr>
              <a:lnSpc>
                <a:spcPct val="100000"/>
              </a:lnSpc>
              <a:spcBef>
                <a:spcPct val="0"/>
              </a:spcBef>
            </a:pPr>
            <a:r>
              <a:rPr lang="zh-CN" altLang="en-US">
                <a:latin typeface="黑体" pitchFamily="2" charset="-122"/>
                <a:ea typeface="黑体" pitchFamily="2" charset="-122"/>
              </a:rPr>
              <a:t>            （微程序转移时的后继微地址）。</a:t>
            </a:r>
            <a:endParaRPr lang="zh-CN" altLang="en-US">
              <a:solidFill>
                <a:srgbClr val="00007E"/>
              </a:solidFill>
              <a:latin typeface="黑体" pitchFamily="2" charset="-122"/>
              <a:ea typeface="黑体" pitchFamily="2" charset="-122"/>
            </a:endParaRPr>
          </a:p>
          <a:p>
            <a:pPr>
              <a:lnSpc>
                <a:spcPct val="120000"/>
              </a:lnSpc>
              <a:spcBef>
                <a:spcPct val="0"/>
              </a:spcBef>
            </a:pPr>
            <a:endParaRPr lang="zh-CN" altLang="en-US">
              <a:solidFill>
                <a:srgbClr val="00007E"/>
              </a:solidFill>
              <a:latin typeface="黑体" pitchFamily="2" charset="-122"/>
              <a:ea typeface="黑体" pitchFamily="2" charset="-122"/>
            </a:endParaRPr>
          </a:p>
          <a:p>
            <a:pPr>
              <a:lnSpc>
                <a:spcPct val="120000"/>
              </a:lnSpc>
              <a:spcBef>
                <a:spcPct val="0"/>
              </a:spcBef>
            </a:pPr>
            <a:endParaRPr lang="zh-CN" altLang="en-US">
              <a:solidFill>
                <a:srgbClr val="00007E"/>
              </a:solidFill>
              <a:latin typeface="黑体" pitchFamily="2" charset="-122"/>
              <a:ea typeface="黑体" pitchFamily="2" charset="-122"/>
            </a:endParaRPr>
          </a:p>
          <a:p>
            <a:pPr>
              <a:lnSpc>
                <a:spcPct val="120000"/>
              </a:lnSpc>
              <a:spcBef>
                <a:spcPct val="0"/>
              </a:spcBef>
            </a:pPr>
            <a:endParaRPr lang="en-US" altLang="zh-CN" dirty="0">
              <a:solidFill>
                <a:srgbClr val="00007E"/>
              </a:solidFill>
              <a:latin typeface="黑体" pitchFamily="2" charset="-122"/>
              <a:ea typeface="黑体" pitchFamily="2" charset="-122"/>
            </a:endParaRPr>
          </a:p>
        </p:txBody>
      </p:sp>
      <p:sp>
        <p:nvSpPr>
          <p:cNvPr id="100355" name="Rectangle 3"/>
          <p:cNvSpPr>
            <a:spLocks noChangeArrowheads="1"/>
          </p:cNvSpPr>
          <p:nvPr/>
        </p:nvSpPr>
        <p:spPr bwMode="auto">
          <a:xfrm>
            <a:off x="595313" y="561975"/>
            <a:ext cx="499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dirty="0">
                <a:solidFill>
                  <a:srgbClr val="990000"/>
                </a:solidFill>
                <a:latin typeface="黑体" pitchFamily="2" charset="-122"/>
                <a:ea typeface="黑体" pitchFamily="2" charset="-122"/>
              </a:rPr>
              <a:t>6.5.5 </a:t>
            </a:r>
            <a:r>
              <a:rPr lang="zh-CN" altLang="en-US">
                <a:solidFill>
                  <a:srgbClr val="990000"/>
                </a:solidFill>
                <a:latin typeface="黑体" pitchFamily="2" charset="-122"/>
                <a:ea typeface="黑体" pitchFamily="2" charset="-122"/>
              </a:rPr>
              <a:t>后继微地址的形成</a:t>
            </a:r>
          </a:p>
        </p:txBody>
      </p:sp>
    </p:spTree>
  </p:cSld>
  <p:clrMapOvr>
    <a:masterClrMapping/>
  </p:clrMapOvr>
  <p:transition>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11"/>
          <p:cNvGrpSpPr>
            <a:grpSpLocks/>
          </p:cNvGrpSpPr>
          <p:nvPr/>
        </p:nvGrpSpPr>
        <p:grpSpPr bwMode="auto">
          <a:xfrm>
            <a:off x="1338263" y="719138"/>
            <a:ext cx="5226050" cy="4897437"/>
            <a:chOff x="910" y="782"/>
            <a:chExt cx="3292" cy="2855"/>
          </a:xfrm>
        </p:grpSpPr>
        <p:sp>
          <p:nvSpPr>
            <p:cNvPr id="101382" name="Text Box 12"/>
            <p:cNvSpPr txBox="1">
              <a:spLocks noChangeArrowheads="1"/>
            </p:cNvSpPr>
            <p:nvPr/>
          </p:nvSpPr>
          <p:spPr bwMode="auto">
            <a:xfrm>
              <a:off x="928" y="1200"/>
              <a:ext cx="4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sz="1800" dirty="0"/>
                <a:t>uIR</a:t>
              </a:r>
            </a:p>
          </p:txBody>
        </p:sp>
        <p:sp>
          <p:nvSpPr>
            <p:cNvPr id="101383" name="Text Box 13"/>
            <p:cNvSpPr txBox="1">
              <a:spLocks noChangeArrowheads="1"/>
            </p:cNvSpPr>
            <p:nvPr/>
          </p:nvSpPr>
          <p:spPr bwMode="auto">
            <a:xfrm>
              <a:off x="1511" y="1212"/>
              <a:ext cx="1232" cy="215"/>
            </a:xfrm>
            <a:prstGeom prst="rect">
              <a:avLst/>
            </a:prstGeom>
            <a:solidFill>
              <a:srgbClr val="FFFFCC"/>
            </a:solidFill>
            <a:ln w="28575" algn="ctr">
              <a:solidFill>
                <a:srgbClr val="000066"/>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操作控制字段</a:t>
              </a:r>
              <a:endParaRPr lang="en-US" altLang="zh-CN" sz="1800" dirty="0">
                <a:solidFill>
                  <a:srgbClr val="000066"/>
                </a:solidFill>
                <a:latin typeface="黑体" pitchFamily="2" charset="-122"/>
                <a:ea typeface="黑体" pitchFamily="2" charset="-122"/>
              </a:endParaRPr>
            </a:p>
          </p:txBody>
        </p:sp>
        <p:sp>
          <p:nvSpPr>
            <p:cNvPr id="101384" name="Text Box 14"/>
            <p:cNvSpPr txBox="1">
              <a:spLocks noChangeArrowheads="1"/>
            </p:cNvSpPr>
            <p:nvPr/>
          </p:nvSpPr>
          <p:spPr bwMode="auto">
            <a:xfrm>
              <a:off x="2739" y="1212"/>
              <a:ext cx="1232" cy="231"/>
            </a:xfrm>
            <a:prstGeom prst="rect">
              <a:avLst/>
            </a:prstGeom>
            <a:solidFill>
              <a:srgbClr val="FFFFCC"/>
            </a:solidFill>
            <a:ln w="28575" algn="ctr">
              <a:solidFill>
                <a:srgbClr val="000066"/>
              </a:solidFill>
              <a:miter lim="800000"/>
              <a:headEnd/>
              <a:tailEnd/>
            </a:ln>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rPr>
                <a:t>顺序控制字段</a:t>
              </a:r>
              <a:endParaRPr lang="en-US" altLang="zh-CN" sz="1800" dirty="0">
                <a:solidFill>
                  <a:srgbClr val="000066"/>
                </a:solidFill>
              </a:endParaRPr>
            </a:p>
          </p:txBody>
        </p:sp>
        <p:sp>
          <p:nvSpPr>
            <p:cNvPr id="101385" name="Text Box 15"/>
            <p:cNvSpPr txBox="1">
              <a:spLocks noChangeArrowheads="1"/>
            </p:cNvSpPr>
            <p:nvPr/>
          </p:nvSpPr>
          <p:spPr bwMode="auto">
            <a:xfrm>
              <a:off x="1517" y="1648"/>
              <a:ext cx="2457" cy="680"/>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endParaRPr lang="zh-CN" altLang="en-US" sz="1800">
                <a:solidFill>
                  <a:srgbClr val="000066"/>
                </a:solidFill>
                <a:latin typeface="黑体" pitchFamily="2" charset="-122"/>
                <a:ea typeface="黑体" pitchFamily="2" charset="-122"/>
              </a:endParaRPr>
            </a:p>
            <a:p>
              <a:pPr algn="ctr" eaLnBrk="1" hangingPunct="1">
                <a:lnSpc>
                  <a:spcPct val="100000"/>
                </a:lnSpc>
                <a:spcBef>
                  <a:spcPct val="0"/>
                </a:spcBef>
              </a:pPr>
              <a:r>
                <a:rPr lang="zh-CN" altLang="en-US" sz="1800">
                  <a:solidFill>
                    <a:srgbClr val="000066"/>
                  </a:solidFill>
                  <a:latin typeface="黑体" pitchFamily="2" charset="-122"/>
                  <a:ea typeface="黑体" pitchFamily="2" charset="-122"/>
                </a:rPr>
                <a:t>控制存储器</a:t>
              </a:r>
            </a:p>
            <a:p>
              <a:pPr algn="ctr" eaLnBrk="1" hangingPunct="1">
                <a:lnSpc>
                  <a:spcPct val="100000"/>
                </a:lnSpc>
                <a:spcBef>
                  <a:spcPct val="0"/>
                </a:spcBef>
              </a:pPr>
              <a:r>
                <a:rPr lang="en-US" altLang="zh-CN" sz="1800" dirty="0">
                  <a:solidFill>
                    <a:srgbClr val="000066"/>
                  </a:solidFill>
                  <a:latin typeface="黑体" pitchFamily="2" charset="-122"/>
                  <a:ea typeface="黑体" pitchFamily="2" charset="-122"/>
                </a:rPr>
                <a:t>CM</a:t>
              </a:r>
            </a:p>
          </p:txBody>
        </p:sp>
        <p:sp>
          <p:nvSpPr>
            <p:cNvPr id="101386" name="Text Box 16"/>
            <p:cNvSpPr txBox="1">
              <a:spLocks noChangeArrowheads="1"/>
            </p:cNvSpPr>
            <p:nvPr/>
          </p:nvSpPr>
          <p:spPr bwMode="auto">
            <a:xfrm>
              <a:off x="1517" y="2509"/>
              <a:ext cx="2457"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000066"/>
                  </a:solidFill>
                </a:rPr>
                <a:t>uMAR</a:t>
              </a:r>
            </a:p>
          </p:txBody>
        </p:sp>
        <p:sp>
          <p:nvSpPr>
            <p:cNvPr id="101387" name="Text Box 17"/>
            <p:cNvSpPr txBox="1">
              <a:spLocks noChangeArrowheads="1"/>
            </p:cNvSpPr>
            <p:nvPr/>
          </p:nvSpPr>
          <p:spPr bwMode="auto">
            <a:xfrm>
              <a:off x="1511" y="2946"/>
              <a:ext cx="2457"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000066"/>
                  </a:solidFill>
                  <a:latin typeface="黑体" pitchFamily="2" charset="-122"/>
                  <a:ea typeface="黑体" pitchFamily="2" charset="-122"/>
                </a:rPr>
                <a:t>微地址形成部件</a:t>
              </a:r>
            </a:p>
          </p:txBody>
        </p:sp>
        <p:sp>
          <p:nvSpPr>
            <p:cNvPr id="101388" name="Text Box 18"/>
            <p:cNvSpPr txBox="1">
              <a:spLocks noChangeArrowheads="1"/>
            </p:cNvSpPr>
            <p:nvPr/>
          </p:nvSpPr>
          <p:spPr bwMode="auto">
            <a:xfrm>
              <a:off x="910" y="3383"/>
              <a:ext cx="4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r" eaLnBrk="1" hangingPunct="1">
                <a:lnSpc>
                  <a:spcPct val="100000"/>
                </a:lnSpc>
                <a:spcBef>
                  <a:spcPct val="0"/>
                </a:spcBef>
              </a:pPr>
              <a:r>
                <a:rPr lang="en-US" altLang="zh-CN" sz="1800" dirty="0"/>
                <a:t> IR</a:t>
              </a:r>
            </a:p>
          </p:txBody>
        </p:sp>
        <p:grpSp>
          <p:nvGrpSpPr>
            <p:cNvPr id="101389" name="Group 19"/>
            <p:cNvGrpSpPr>
              <a:grpSpLocks/>
            </p:cNvGrpSpPr>
            <p:nvPr/>
          </p:nvGrpSpPr>
          <p:grpSpPr bwMode="auto">
            <a:xfrm>
              <a:off x="1511" y="3395"/>
              <a:ext cx="1666" cy="242"/>
              <a:chOff x="1511" y="3239"/>
              <a:chExt cx="1666" cy="249"/>
            </a:xfrm>
          </p:grpSpPr>
          <p:sp>
            <p:nvSpPr>
              <p:cNvPr id="101409" name="Text Box 20"/>
              <p:cNvSpPr txBox="1">
                <a:spLocks noChangeArrowheads="1"/>
              </p:cNvSpPr>
              <p:nvPr/>
            </p:nvSpPr>
            <p:spPr bwMode="auto">
              <a:xfrm>
                <a:off x="1511" y="3239"/>
                <a:ext cx="704"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000066"/>
                    </a:solidFill>
                  </a:rPr>
                  <a:t>OP</a:t>
                </a:r>
              </a:p>
            </p:txBody>
          </p:sp>
          <p:sp>
            <p:nvSpPr>
              <p:cNvPr id="101410" name="Text Box 21"/>
              <p:cNvSpPr txBox="1">
                <a:spLocks noChangeArrowheads="1"/>
              </p:cNvSpPr>
              <p:nvPr/>
            </p:nvSpPr>
            <p:spPr bwMode="auto">
              <a:xfrm>
                <a:off x="2218" y="3239"/>
                <a:ext cx="959" cy="249"/>
              </a:xfrm>
              <a:prstGeom prst="rect">
                <a:avLst/>
              </a:prstGeom>
              <a:solidFill>
                <a:srgbClr val="FFFFCC"/>
              </a:solidFill>
              <a:ln w="28575" algn="ctr">
                <a:solidFill>
                  <a:srgbClr val="000066"/>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1800" dirty="0">
                    <a:solidFill>
                      <a:srgbClr val="000066"/>
                    </a:solidFill>
                  </a:rPr>
                  <a:t>A</a:t>
                </a:r>
              </a:p>
            </p:txBody>
          </p:sp>
        </p:grpSp>
        <p:sp>
          <p:nvSpPr>
            <p:cNvPr id="101390" name="Line 22"/>
            <p:cNvSpPr>
              <a:spLocks noChangeShapeType="1"/>
            </p:cNvSpPr>
            <p:nvPr/>
          </p:nvSpPr>
          <p:spPr bwMode="auto">
            <a:xfrm flipV="1">
              <a:off x="1880" y="3200"/>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01391" name="Group 23"/>
            <p:cNvGrpSpPr>
              <a:grpSpLocks/>
            </p:cNvGrpSpPr>
            <p:nvPr/>
          </p:nvGrpSpPr>
          <p:grpSpPr bwMode="auto">
            <a:xfrm>
              <a:off x="1819" y="2685"/>
              <a:ext cx="1922" cy="267"/>
              <a:chOff x="1819" y="2529"/>
              <a:chExt cx="1922" cy="267"/>
            </a:xfrm>
          </p:grpSpPr>
          <p:sp>
            <p:nvSpPr>
              <p:cNvPr id="101406" name="Line 24"/>
              <p:cNvSpPr>
                <a:spLocks noChangeShapeType="1"/>
              </p:cNvSpPr>
              <p:nvPr/>
            </p:nvSpPr>
            <p:spPr bwMode="auto">
              <a:xfrm flipV="1">
                <a:off x="1819" y="2608"/>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7" name="Line 25"/>
              <p:cNvSpPr>
                <a:spLocks noChangeShapeType="1"/>
              </p:cNvSpPr>
              <p:nvPr/>
            </p:nvSpPr>
            <p:spPr bwMode="auto">
              <a:xfrm flipV="1">
                <a:off x="3741" y="2596"/>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8" name="Text Box 26"/>
              <p:cNvSpPr txBox="1">
                <a:spLocks noChangeArrowheads="1"/>
              </p:cNvSpPr>
              <p:nvPr/>
            </p:nvSpPr>
            <p:spPr bwMode="auto">
              <a:xfrm>
                <a:off x="2164" y="2529"/>
                <a:ext cx="12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66"/>
                    </a:solidFill>
                    <a:latin typeface="Times New Roman" pitchFamily="18" charset="0"/>
                  </a:rPr>
                  <a:t>……</a:t>
                </a:r>
                <a:endParaRPr lang="en-US" altLang="zh-CN" sz="2000" dirty="0">
                  <a:solidFill>
                    <a:srgbClr val="000066"/>
                  </a:solidFill>
                </a:endParaRPr>
              </a:p>
            </p:txBody>
          </p:sp>
        </p:grpSp>
        <p:grpSp>
          <p:nvGrpSpPr>
            <p:cNvPr id="101392" name="Group 27"/>
            <p:cNvGrpSpPr>
              <a:grpSpLocks/>
            </p:cNvGrpSpPr>
            <p:nvPr/>
          </p:nvGrpSpPr>
          <p:grpSpPr bwMode="auto">
            <a:xfrm>
              <a:off x="1795" y="2242"/>
              <a:ext cx="1922" cy="267"/>
              <a:chOff x="1819" y="2529"/>
              <a:chExt cx="1922" cy="267"/>
            </a:xfrm>
          </p:grpSpPr>
          <p:sp>
            <p:nvSpPr>
              <p:cNvPr id="101403" name="Line 28"/>
              <p:cNvSpPr>
                <a:spLocks noChangeShapeType="1"/>
              </p:cNvSpPr>
              <p:nvPr/>
            </p:nvSpPr>
            <p:spPr bwMode="auto">
              <a:xfrm flipV="1">
                <a:off x="1819" y="2608"/>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4" name="Line 29"/>
              <p:cNvSpPr>
                <a:spLocks noChangeShapeType="1"/>
              </p:cNvSpPr>
              <p:nvPr/>
            </p:nvSpPr>
            <p:spPr bwMode="auto">
              <a:xfrm flipV="1">
                <a:off x="3741" y="2596"/>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5" name="Text Box 30"/>
              <p:cNvSpPr txBox="1">
                <a:spLocks noChangeArrowheads="1"/>
              </p:cNvSpPr>
              <p:nvPr/>
            </p:nvSpPr>
            <p:spPr bwMode="auto">
              <a:xfrm>
                <a:off x="2164" y="2529"/>
                <a:ext cx="1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66"/>
                    </a:solidFill>
                    <a:latin typeface="Times New Roman" pitchFamily="18" charset="0"/>
                  </a:rPr>
                  <a:t>……</a:t>
                </a:r>
                <a:endParaRPr lang="en-US" altLang="zh-CN" sz="2000" dirty="0">
                  <a:solidFill>
                    <a:srgbClr val="000066"/>
                  </a:solidFill>
                </a:endParaRPr>
              </a:p>
            </p:txBody>
          </p:sp>
        </p:grpSp>
        <p:grpSp>
          <p:nvGrpSpPr>
            <p:cNvPr id="101393" name="Group 31"/>
            <p:cNvGrpSpPr>
              <a:grpSpLocks/>
            </p:cNvGrpSpPr>
            <p:nvPr/>
          </p:nvGrpSpPr>
          <p:grpSpPr bwMode="auto">
            <a:xfrm>
              <a:off x="1776" y="1388"/>
              <a:ext cx="1922" cy="267"/>
              <a:chOff x="1819" y="2529"/>
              <a:chExt cx="1922" cy="267"/>
            </a:xfrm>
          </p:grpSpPr>
          <p:sp>
            <p:nvSpPr>
              <p:cNvPr id="101400" name="Line 32"/>
              <p:cNvSpPr>
                <a:spLocks noChangeShapeType="1"/>
              </p:cNvSpPr>
              <p:nvPr/>
            </p:nvSpPr>
            <p:spPr bwMode="auto">
              <a:xfrm flipV="1">
                <a:off x="1819" y="2608"/>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1" name="Line 33"/>
              <p:cNvSpPr>
                <a:spLocks noChangeShapeType="1"/>
              </p:cNvSpPr>
              <p:nvPr/>
            </p:nvSpPr>
            <p:spPr bwMode="auto">
              <a:xfrm flipV="1">
                <a:off x="3741" y="2596"/>
                <a:ext cx="0" cy="188"/>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2" name="Text Box 34"/>
              <p:cNvSpPr txBox="1">
                <a:spLocks noChangeArrowheads="1"/>
              </p:cNvSpPr>
              <p:nvPr/>
            </p:nvSpPr>
            <p:spPr bwMode="auto">
              <a:xfrm>
                <a:off x="2164" y="2529"/>
                <a:ext cx="1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000066"/>
                    </a:solidFill>
                    <a:latin typeface="Times New Roman" pitchFamily="18" charset="0"/>
                  </a:rPr>
                  <a:t>……</a:t>
                </a:r>
                <a:endParaRPr lang="en-US" altLang="zh-CN" sz="2000" dirty="0">
                  <a:solidFill>
                    <a:srgbClr val="000066"/>
                  </a:solidFill>
                </a:endParaRPr>
              </a:p>
            </p:txBody>
          </p:sp>
        </p:grpSp>
        <p:grpSp>
          <p:nvGrpSpPr>
            <p:cNvPr id="101394" name="Group 35"/>
            <p:cNvGrpSpPr>
              <a:grpSpLocks/>
            </p:cNvGrpSpPr>
            <p:nvPr/>
          </p:nvGrpSpPr>
          <p:grpSpPr bwMode="auto">
            <a:xfrm>
              <a:off x="1734" y="939"/>
              <a:ext cx="819" cy="267"/>
              <a:chOff x="1819" y="2529"/>
              <a:chExt cx="1922" cy="267"/>
            </a:xfrm>
          </p:grpSpPr>
          <p:sp>
            <p:nvSpPr>
              <p:cNvPr id="101397" name="Line 36"/>
              <p:cNvSpPr>
                <a:spLocks noChangeShapeType="1"/>
              </p:cNvSpPr>
              <p:nvPr/>
            </p:nvSpPr>
            <p:spPr bwMode="auto">
              <a:xfrm flipV="1">
                <a:off x="1819" y="2608"/>
                <a:ext cx="0" cy="1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8" name="Line 37"/>
              <p:cNvSpPr>
                <a:spLocks noChangeShapeType="1"/>
              </p:cNvSpPr>
              <p:nvPr/>
            </p:nvSpPr>
            <p:spPr bwMode="auto">
              <a:xfrm flipV="1">
                <a:off x="3741" y="2596"/>
                <a:ext cx="0" cy="1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9" name="Text Box 38"/>
              <p:cNvSpPr txBox="1">
                <a:spLocks noChangeArrowheads="1"/>
              </p:cNvSpPr>
              <p:nvPr/>
            </p:nvSpPr>
            <p:spPr bwMode="auto">
              <a:xfrm>
                <a:off x="2164" y="2529"/>
                <a:ext cx="1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sz="2000" dirty="0">
                    <a:solidFill>
                      <a:srgbClr val="FF0000"/>
                    </a:solidFill>
                    <a:latin typeface="Times New Roman" pitchFamily="18" charset="0"/>
                  </a:rPr>
                  <a:t>…</a:t>
                </a:r>
                <a:endParaRPr lang="en-US" altLang="zh-CN" sz="2000" dirty="0">
                  <a:solidFill>
                    <a:srgbClr val="FF0000"/>
                  </a:solidFill>
                </a:endParaRPr>
              </a:p>
            </p:txBody>
          </p:sp>
        </p:grpSp>
        <p:sp>
          <p:nvSpPr>
            <p:cNvPr id="101395" name="Text Box 39"/>
            <p:cNvSpPr txBox="1">
              <a:spLocks noChangeArrowheads="1"/>
            </p:cNvSpPr>
            <p:nvPr/>
          </p:nvSpPr>
          <p:spPr bwMode="auto">
            <a:xfrm>
              <a:off x="1668" y="782"/>
              <a:ext cx="10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a:solidFill>
                    <a:srgbClr val="FF0000"/>
                  </a:solidFill>
                  <a:latin typeface="黑体" pitchFamily="2" charset="-122"/>
                  <a:ea typeface="黑体" pitchFamily="2" charset="-122"/>
                </a:rPr>
                <a:t>微命令</a:t>
              </a:r>
            </a:p>
          </p:txBody>
        </p:sp>
        <p:sp>
          <p:nvSpPr>
            <p:cNvPr id="101396" name="Freeform 40"/>
            <p:cNvSpPr>
              <a:spLocks/>
            </p:cNvSpPr>
            <p:nvPr/>
          </p:nvSpPr>
          <p:spPr bwMode="auto">
            <a:xfrm>
              <a:off x="3377" y="1025"/>
              <a:ext cx="825" cy="2364"/>
            </a:xfrm>
            <a:custGeom>
              <a:avLst/>
              <a:gdLst>
                <a:gd name="T0" fmla="*/ 0 w 825"/>
                <a:gd name="T1" fmla="*/ 182 h 2364"/>
                <a:gd name="T2" fmla="*/ 0 w 825"/>
                <a:gd name="T3" fmla="*/ 0 h 2364"/>
                <a:gd name="T4" fmla="*/ 819 w 825"/>
                <a:gd name="T5" fmla="*/ 0 h 2364"/>
                <a:gd name="T6" fmla="*/ 825 w 825"/>
                <a:gd name="T7" fmla="*/ 2364 h 2364"/>
                <a:gd name="T8" fmla="*/ 267 w 825"/>
                <a:gd name="T9" fmla="*/ 2364 h 2364"/>
                <a:gd name="T10" fmla="*/ 267 w 825"/>
                <a:gd name="T11" fmla="*/ 2170 h 2364"/>
                <a:gd name="T12" fmla="*/ 0 60000 65536"/>
                <a:gd name="T13" fmla="*/ 0 60000 65536"/>
                <a:gd name="T14" fmla="*/ 0 60000 65536"/>
                <a:gd name="T15" fmla="*/ 0 60000 65536"/>
                <a:gd name="T16" fmla="*/ 0 60000 65536"/>
                <a:gd name="T17" fmla="*/ 0 60000 65536"/>
                <a:gd name="T18" fmla="*/ 0 w 825"/>
                <a:gd name="T19" fmla="*/ 0 h 2364"/>
                <a:gd name="T20" fmla="*/ 825 w 825"/>
                <a:gd name="T21" fmla="*/ 2364 h 2364"/>
              </a:gdLst>
              <a:ahLst/>
              <a:cxnLst>
                <a:cxn ang="T12">
                  <a:pos x="T0" y="T1"/>
                </a:cxn>
                <a:cxn ang="T13">
                  <a:pos x="T2" y="T3"/>
                </a:cxn>
                <a:cxn ang="T14">
                  <a:pos x="T4" y="T5"/>
                </a:cxn>
                <a:cxn ang="T15">
                  <a:pos x="T6" y="T7"/>
                </a:cxn>
                <a:cxn ang="T16">
                  <a:pos x="T8" y="T9"/>
                </a:cxn>
                <a:cxn ang="T17">
                  <a:pos x="T10" y="T11"/>
                </a:cxn>
              </a:cxnLst>
              <a:rect l="T18" t="T19" r="T20" b="T21"/>
              <a:pathLst>
                <a:path w="825" h="2364">
                  <a:moveTo>
                    <a:pt x="0" y="182"/>
                  </a:moveTo>
                  <a:lnTo>
                    <a:pt x="0" y="0"/>
                  </a:lnTo>
                  <a:lnTo>
                    <a:pt x="819" y="0"/>
                  </a:lnTo>
                  <a:lnTo>
                    <a:pt x="825" y="2364"/>
                  </a:lnTo>
                  <a:lnTo>
                    <a:pt x="267" y="2364"/>
                  </a:lnTo>
                  <a:lnTo>
                    <a:pt x="267" y="2170"/>
                  </a:lnTo>
                </a:path>
              </a:pathLst>
            </a:custGeom>
            <a:noFill/>
            <a:ln w="28575" cap="flat" cmpd="sng">
              <a:solidFill>
                <a:srgbClr val="00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5" name="Group 46"/>
          <p:cNvGrpSpPr>
            <a:grpSpLocks/>
          </p:cNvGrpSpPr>
          <p:nvPr/>
        </p:nvGrpSpPr>
        <p:grpSpPr bwMode="auto">
          <a:xfrm>
            <a:off x="4283075" y="1487488"/>
            <a:ext cx="1876425" cy="334962"/>
            <a:chOff x="2698" y="1133"/>
            <a:chExt cx="1182" cy="211"/>
          </a:xfrm>
        </p:grpSpPr>
        <p:sp>
          <p:nvSpPr>
            <p:cNvPr id="101380" name="Text Box 44"/>
            <p:cNvSpPr txBox="1">
              <a:spLocks noChangeArrowheads="1"/>
            </p:cNvSpPr>
            <p:nvPr/>
          </p:nvSpPr>
          <p:spPr bwMode="auto">
            <a:xfrm>
              <a:off x="2698" y="1133"/>
              <a:ext cx="612" cy="211"/>
            </a:xfrm>
            <a:prstGeom prst="rect">
              <a:avLst/>
            </a:prstGeom>
            <a:solidFill>
              <a:srgbClr val="FF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solidFill>
                    <a:schemeClr val="bg1"/>
                  </a:solidFill>
                </a:rPr>
                <a:t>NA</a:t>
              </a:r>
            </a:p>
          </p:txBody>
        </p:sp>
        <p:sp>
          <p:nvSpPr>
            <p:cNvPr id="101381" name="Text Box 45"/>
            <p:cNvSpPr txBox="1">
              <a:spLocks noChangeArrowheads="1"/>
            </p:cNvSpPr>
            <p:nvPr/>
          </p:nvSpPr>
          <p:spPr bwMode="auto">
            <a:xfrm>
              <a:off x="3316" y="1133"/>
              <a:ext cx="564" cy="211"/>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en-US" altLang="zh-CN" dirty="0">
                  <a:solidFill>
                    <a:schemeClr val="bg1"/>
                  </a:solidFill>
                </a:rPr>
                <a:t>NAC</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809625" y="1855788"/>
            <a:ext cx="83343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spcBef>
                <a:spcPct val="0"/>
              </a:spcBef>
            </a:pPr>
            <a:r>
              <a:rPr lang="en-US" altLang="zh-CN" dirty="0">
                <a:latin typeface="黑体" pitchFamily="2" charset="-122"/>
                <a:ea typeface="黑体" pitchFamily="2" charset="-122"/>
              </a:rPr>
              <a:t>1</a:t>
            </a:r>
            <a:r>
              <a:rPr lang="zh-CN" altLang="en-US" dirty="0">
                <a:latin typeface="黑体" pitchFamily="2" charset="-122"/>
                <a:ea typeface="黑体" pitchFamily="2" charset="-122"/>
              </a:rPr>
              <a:t>）顺序方式</a:t>
            </a:r>
            <a:r>
              <a:rPr lang="en-US" altLang="zh-CN" dirty="0">
                <a:latin typeface="宋体" pitchFamily="2" charset="-122"/>
                <a:ea typeface="黑体" pitchFamily="2" charset="-122"/>
              </a:rPr>
              <a:t>——</a:t>
            </a:r>
            <a:r>
              <a:rPr lang="en-US" altLang="zh-CN" dirty="0">
                <a:latin typeface="黑体" pitchFamily="2" charset="-122"/>
                <a:ea typeface="黑体" pitchFamily="2" charset="-122"/>
              </a:rPr>
              <a:t> uAR</a:t>
            </a:r>
            <a:r>
              <a:rPr lang="zh-CN" altLang="en-US" dirty="0">
                <a:latin typeface="黑体" pitchFamily="2" charset="-122"/>
                <a:ea typeface="黑体" pitchFamily="2" charset="-122"/>
              </a:rPr>
              <a:t>递增。</a:t>
            </a:r>
          </a:p>
          <a:p>
            <a:pPr indent="266700">
              <a:spcBef>
                <a:spcPct val="0"/>
              </a:spcBef>
            </a:pPr>
            <a:r>
              <a:rPr lang="en-US" altLang="zh-CN" dirty="0">
                <a:latin typeface="黑体" pitchFamily="2" charset="-122"/>
                <a:ea typeface="黑体" pitchFamily="2" charset="-122"/>
              </a:rPr>
              <a:t>2</a:t>
            </a:r>
            <a:r>
              <a:rPr lang="zh-CN" altLang="en-US" dirty="0">
                <a:latin typeface="黑体" pitchFamily="2" charset="-122"/>
                <a:ea typeface="黑体" pitchFamily="2" charset="-122"/>
              </a:rPr>
              <a:t>）无条件转移</a:t>
            </a:r>
            <a:r>
              <a:rPr lang="en-US" altLang="zh-CN" dirty="0">
                <a:latin typeface="宋体" pitchFamily="2" charset="-122"/>
                <a:ea typeface="黑体" pitchFamily="2" charset="-122"/>
              </a:rPr>
              <a:t>——</a:t>
            </a:r>
            <a:r>
              <a:rPr lang="en-US" altLang="zh-CN" dirty="0">
                <a:latin typeface="黑体" pitchFamily="2" charset="-122"/>
                <a:ea typeface="黑体" pitchFamily="2" charset="-122"/>
              </a:rPr>
              <a:t>uMAR←NA</a:t>
            </a:r>
          </a:p>
          <a:p>
            <a:pPr indent="266700">
              <a:spcBef>
                <a:spcPct val="0"/>
              </a:spcBef>
            </a:pPr>
            <a:r>
              <a:rPr lang="en-US" altLang="zh-CN" dirty="0">
                <a:latin typeface="黑体" pitchFamily="2" charset="-122"/>
                <a:ea typeface="黑体" pitchFamily="2" charset="-122"/>
              </a:rPr>
              <a:t>3</a:t>
            </a:r>
            <a:r>
              <a:rPr lang="zh-CN" altLang="en-US" dirty="0">
                <a:latin typeface="黑体" pitchFamily="2" charset="-122"/>
                <a:ea typeface="黑体" pitchFamily="2" charset="-122"/>
              </a:rPr>
              <a:t>）条件转移</a:t>
            </a:r>
            <a:r>
              <a:rPr lang="en-US" altLang="zh-CN" dirty="0">
                <a:latin typeface="宋体" pitchFamily="2" charset="-122"/>
                <a:ea typeface="黑体" pitchFamily="2" charset="-122"/>
              </a:rPr>
              <a:t>——</a:t>
            </a:r>
            <a:r>
              <a:rPr lang="en-US" altLang="zh-CN" dirty="0">
                <a:latin typeface="黑体" pitchFamily="2" charset="-122"/>
                <a:ea typeface="黑体" pitchFamily="2" charset="-122"/>
              </a:rPr>
              <a:t>uMAR←uMAR+1</a:t>
            </a:r>
            <a:r>
              <a:rPr lang="zh-CN" altLang="en-US" dirty="0">
                <a:latin typeface="黑体" pitchFamily="2" charset="-122"/>
                <a:ea typeface="黑体" pitchFamily="2" charset="-122"/>
              </a:rPr>
              <a:t>，或 </a:t>
            </a:r>
            <a:r>
              <a:rPr lang="en-US" altLang="zh-CN" dirty="0">
                <a:latin typeface="黑体" pitchFamily="2" charset="-122"/>
                <a:ea typeface="黑体" pitchFamily="2" charset="-122"/>
              </a:rPr>
              <a:t>uMAR←NA</a:t>
            </a:r>
          </a:p>
          <a:p>
            <a:pPr indent="266700">
              <a:spcBef>
                <a:spcPct val="0"/>
              </a:spcBef>
            </a:pPr>
            <a:r>
              <a:rPr lang="en-US" altLang="zh-CN" dirty="0">
                <a:latin typeface="黑体" pitchFamily="2" charset="-122"/>
                <a:ea typeface="黑体" pitchFamily="2" charset="-122"/>
              </a:rPr>
              <a:t>4</a:t>
            </a:r>
            <a:r>
              <a:rPr lang="zh-CN" altLang="en-US" dirty="0">
                <a:latin typeface="黑体" pitchFamily="2" charset="-122"/>
                <a:ea typeface="黑体" pitchFamily="2" charset="-122"/>
              </a:rPr>
              <a:t>）多分支转移</a:t>
            </a:r>
          </a:p>
          <a:p>
            <a:pPr indent="266700">
              <a:spcBef>
                <a:spcPct val="0"/>
              </a:spcBef>
            </a:pPr>
            <a:r>
              <a:rPr lang="zh-CN" altLang="en-US" dirty="0">
                <a:latin typeface="黑体" pitchFamily="2" charset="-122"/>
                <a:ea typeface="黑体" pitchFamily="2" charset="-122"/>
              </a:rPr>
              <a:t>   例如根据机器指令的操作码或寻址方式进行分支。</a:t>
            </a:r>
          </a:p>
          <a:p>
            <a:pPr indent="266700">
              <a:spcBef>
                <a:spcPct val="0"/>
              </a:spcBef>
            </a:pPr>
            <a:r>
              <a:rPr lang="en-US" altLang="zh-CN" dirty="0">
                <a:latin typeface="黑体" pitchFamily="2" charset="-122"/>
                <a:ea typeface="黑体" pitchFamily="2" charset="-122"/>
              </a:rPr>
              <a:t>5</a:t>
            </a:r>
            <a:r>
              <a:rPr lang="zh-CN" altLang="en-US" dirty="0">
                <a:latin typeface="黑体" pitchFamily="2" charset="-122"/>
                <a:ea typeface="黑体" pitchFamily="2" charset="-122"/>
              </a:rPr>
              <a:t>）微地址寄存器首地址的产生</a:t>
            </a:r>
          </a:p>
          <a:p>
            <a:pPr indent="266700">
              <a:spcBef>
                <a:spcPct val="0"/>
              </a:spcBef>
            </a:pPr>
            <a:r>
              <a:rPr lang="zh-CN" altLang="en-US" dirty="0">
                <a:latin typeface="黑体" pitchFamily="2" charset="-122"/>
                <a:ea typeface="黑体" pitchFamily="2" charset="-122"/>
              </a:rPr>
              <a:t>   从取指入口开始，</a:t>
            </a:r>
            <a:r>
              <a:rPr lang="en-US" altLang="zh-CN" dirty="0">
                <a:latin typeface="黑体" pitchFamily="2" charset="-122"/>
                <a:ea typeface="黑体" pitchFamily="2" charset="-122"/>
              </a:rPr>
              <a:t>CPU</a:t>
            </a:r>
            <a:r>
              <a:rPr lang="zh-CN" altLang="en-US" dirty="0">
                <a:latin typeface="黑体" pitchFamily="2" charset="-122"/>
                <a:ea typeface="黑体" pitchFamily="2" charset="-122"/>
              </a:rPr>
              <a:t>被</a:t>
            </a:r>
            <a:r>
              <a:rPr lang="en-US" altLang="zh-CN" dirty="0">
                <a:latin typeface="黑体" pitchFamily="2" charset="-122"/>
                <a:ea typeface="黑体" pitchFamily="2" charset="-122"/>
              </a:rPr>
              <a:t>RESET</a:t>
            </a:r>
            <a:r>
              <a:rPr lang="zh-CN" altLang="en-US" dirty="0">
                <a:latin typeface="黑体" pitchFamily="2" charset="-122"/>
                <a:ea typeface="黑体" pitchFamily="2" charset="-122"/>
              </a:rPr>
              <a:t>时，</a:t>
            </a:r>
            <a:r>
              <a:rPr lang="en-US" altLang="zh-CN" dirty="0">
                <a:latin typeface="黑体" pitchFamily="2" charset="-122"/>
                <a:ea typeface="黑体" pitchFamily="2" charset="-122"/>
              </a:rPr>
              <a:t>uMAR</a:t>
            </a:r>
            <a:r>
              <a:rPr lang="zh-CN" altLang="en-US" dirty="0">
                <a:latin typeface="黑体" pitchFamily="2" charset="-122"/>
                <a:ea typeface="黑体" pitchFamily="2" charset="-122"/>
              </a:rPr>
              <a:t>也指向该入口。</a:t>
            </a:r>
            <a:endParaRPr lang="en-US" altLang="zh-CN" dirty="0">
              <a:latin typeface="黑体" pitchFamily="2" charset="-122"/>
              <a:ea typeface="黑体" pitchFamily="2" charset="-122"/>
            </a:endParaRPr>
          </a:p>
        </p:txBody>
      </p:sp>
      <p:sp>
        <p:nvSpPr>
          <p:cNvPr id="102403" name="Rectangle 3"/>
          <p:cNvSpPr>
            <a:spLocks noChangeArrowheads="1"/>
          </p:cNvSpPr>
          <p:nvPr/>
        </p:nvSpPr>
        <p:spPr bwMode="auto">
          <a:xfrm>
            <a:off x="414338" y="836613"/>
            <a:ext cx="8199437"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pPr>
            <a:r>
              <a:rPr lang="en-US" altLang="zh-CN" dirty="0">
                <a:solidFill>
                  <a:srgbClr val="00007E"/>
                </a:solidFill>
                <a:latin typeface="黑体" pitchFamily="2" charset="-122"/>
                <a:ea typeface="黑体" pitchFamily="2" charset="-122"/>
              </a:rPr>
              <a:t>    </a:t>
            </a:r>
            <a:r>
              <a:rPr lang="zh-CN" altLang="en-US">
                <a:solidFill>
                  <a:srgbClr val="00007E"/>
                </a:solidFill>
                <a:latin typeface="黑体" pitchFamily="2" charset="-122"/>
                <a:ea typeface="黑体" pitchFamily="2" charset="-122"/>
              </a:rPr>
              <a:t>例如，根据</a:t>
            </a:r>
            <a:r>
              <a:rPr lang="en-US" altLang="zh-CN" dirty="0">
                <a:solidFill>
                  <a:srgbClr val="00007E"/>
                </a:solidFill>
                <a:latin typeface="黑体" pitchFamily="2" charset="-122"/>
                <a:ea typeface="黑体" pitchFamily="2" charset="-122"/>
              </a:rPr>
              <a:t>NAC</a:t>
            </a:r>
            <a:r>
              <a:rPr lang="zh-CN" altLang="en-US">
                <a:solidFill>
                  <a:srgbClr val="00007E"/>
                </a:solidFill>
                <a:latin typeface="黑体" pitchFamily="2" charset="-122"/>
                <a:ea typeface="黑体" pitchFamily="2" charset="-122"/>
              </a:rPr>
              <a:t>的编码可以按如下方式中的一种来确定后继微地址：</a:t>
            </a: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3600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80"/>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3600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80"/>
            </a:solidFill>
            <a:effectLst/>
            <a:latin typeface="宋体" pitchFamily="2" charset="-122"/>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4319</TotalTime>
  <Words>8677</Words>
  <Application>Microsoft Office PowerPoint</Application>
  <PresentationFormat>全屏显示(4:3)</PresentationFormat>
  <Paragraphs>2321</Paragraphs>
  <Slides>121</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121</vt:i4>
      </vt:variant>
    </vt:vector>
  </HeadingPairs>
  <TitlesOfParts>
    <vt:vector size="125" baseType="lpstr">
      <vt:lpstr>默认设计模板</vt:lpstr>
      <vt:lpstr>Document</vt:lpstr>
      <vt:lpstr>文档</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Y.Q.Ma</cp:lastModifiedBy>
  <cp:revision>288</cp:revision>
  <cp:lastPrinted>1601-01-01T00:00:00Z</cp:lastPrinted>
  <dcterms:created xsi:type="dcterms:W3CDTF">1601-01-01T00:00:00Z</dcterms:created>
  <dcterms:modified xsi:type="dcterms:W3CDTF">2023-02-03T02:06:24Z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