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99"/>
  </p:notesMasterIdLst>
  <p:handoutMasterIdLst>
    <p:handoutMasterId r:id="rId100"/>
  </p:handoutMasterIdLst>
  <p:sldIdLst>
    <p:sldId id="434" r:id="rId2"/>
    <p:sldId id="299" r:id="rId3"/>
    <p:sldId id="258" r:id="rId4"/>
    <p:sldId id="435" r:id="rId5"/>
    <p:sldId id="310" r:id="rId6"/>
    <p:sldId id="311" r:id="rId7"/>
    <p:sldId id="312" r:id="rId8"/>
    <p:sldId id="386" r:id="rId9"/>
    <p:sldId id="313" r:id="rId10"/>
    <p:sldId id="314" r:id="rId11"/>
    <p:sldId id="417" r:id="rId12"/>
    <p:sldId id="315" r:id="rId13"/>
    <p:sldId id="418" r:id="rId14"/>
    <p:sldId id="318" r:id="rId15"/>
    <p:sldId id="319" r:id="rId16"/>
    <p:sldId id="320" r:id="rId17"/>
    <p:sldId id="388" r:id="rId18"/>
    <p:sldId id="419" r:id="rId19"/>
    <p:sldId id="390" r:id="rId20"/>
    <p:sldId id="391" r:id="rId21"/>
    <p:sldId id="392" r:id="rId22"/>
    <p:sldId id="393" r:id="rId23"/>
    <p:sldId id="394" r:id="rId24"/>
    <p:sldId id="395" r:id="rId25"/>
    <p:sldId id="326" r:id="rId26"/>
    <p:sldId id="476" r:id="rId27"/>
    <p:sldId id="327" r:id="rId28"/>
    <p:sldId id="477" r:id="rId29"/>
    <p:sldId id="325" r:id="rId30"/>
    <p:sldId id="478" r:id="rId31"/>
    <p:sldId id="396" r:id="rId32"/>
    <p:sldId id="397" r:id="rId33"/>
    <p:sldId id="399" r:id="rId34"/>
    <p:sldId id="492" r:id="rId35"/>
    <p:sldId id="486" r:id="rId36"/>
    <p:sldId id="501" r:id="rId37"/>
    <p:sldId id="398" r:id="rId38"/>
    <p:sldId id="493" r:id="rId39"/>
    <p:sldId id="458" r:id="rId40"/>
    <p:sldId id="490" r:id="rId41"/>
    <p:sldId id="487" r:id="rId42"/>
    <p:sldId id="488" r:id="rId43"/>
    <p:sldId id="460" r:id="rId44"/>
    <p:sldId id="496" r:id="rId45"/>
    <p:sldId id="401" r:id="rId46"/>
    <p:sldId id="491" r:id="rId47"/>
    <p:sldId id="479" r:id="rId48"/>
    <p:sldId id="480" r:id="rId49"/>
    <p:sldId id="402" r:id="rId50"/>
    <p:sldId id="461" r:id="rId51"/>
    <p:sldId id="481" r:id="rId52"/>
    <p:sldId id="463" r:id="rId53"/>
    <p:sldId id="482" r:id="rId54"/>
    <p:sldId id="483" r:id="rId55"/>
    <p:sldId id="423" r:id="rId56"/>
    <p:sldId id="494" r:id="rId57"/>
    <p:sldId id="424" r:id="rId58"/>
    <p:sldId id="497" r:id="rId59"/>
    <p:sldId id="403" r:id="rId60"/>
    <p:sldId id="464" r:id="rId61"/>
    <p:sldId id="465" r:id="rId62"/>
    <p:sldId id="466" r:id="rId63"/>
    <p:sldId id="467" r:id="rId64"/>
    <p:sldId id="426" r:id="rId65"/>
    <p:sldId id="425" r:id="rId66"/>
    <p:sldId id="499" r:id="rId67"/>
    <p:sldId id="406" r:id="rId68"/>
    <p:sldId id="427" r:id="rId69"/>
    <p:sldId id="484" r:id="rId70"/>
    <p:sldId id="498" r:id="rId71"/>
    <p:sldId id="500" r:id="rId72"/>
    <p:sldId id="468" r:id="rId73"/>
    <p:sldId id="485" r:id="rId74"/>
    <p:sldId id="408" r:id="rId75"/>
    <p:sldId id="409" r:id="rId76"/>
    <p:sldId id="428" r:id="rId77"/>
    <p:sldId id="429" r:id="rId78"/>
    <p:sldId id="433" r:id="rId79"/>
    <p:sldId id="430" r:id="rId80"/>
    <p:sldId id="431" r:id="rId81"/>
    <p:sldId id="432" r:id="rId82"/>
    <p:sldId id="410" r:id="rId83"/>
    <p:sldId id="411" r:id="rId84"/>
    <p:sldId id="412" r:id="rId85"/>
    <p:sldId id="414" r:id="rId86"/>
    <p:sldId id="413" r:id="rId87"/>
    <p:sldId id="469" r:id="rId88"/>
    <p:sldId id="470" r:id="rId89"/>
    <p:sldId id="471" r:id="rId90"/>
    <p:sldId id="472" r:id="rId91"/>
    <p:sldId id="473" r:id="rId92"/>
    <p:sldId id="474" r:id="rId93"/>
    <p:sldId id="475" r:id="rId94"/>
    <p:sldId id="442" r:id="rId95"/>
    <p:sldId id="455" r:id="rId96"/>
    <p:sldId id="456" r:id="rId97"/>
    <p:sldId id="415" r:id="rId98"/>
  </p:sldIdLst>
  <p:sldSz cx="9144000" cy="6858000" type="screen4x3"/>
  <p:notesSz cx="7099300" cy="10234613"/>
  <p:defaultTextStyle>
    <a:defPPr>
      <a:defRPr lang="en-US"/>
    </a:defPPr>
    <a:lvl1pPr algn="l" rtl="0" fontAlgn="base">
      <a:spcBef>
        <a:spcPct val="0"/>
      </a:spcBef>
      <a:spcAft>
        <a:spcPct val="0"/>
      </a:spcAft>
      <a:defRPr kumimoji="1" sz="2200" b="1" kern="1200">
        <a:solidFill>
          <a:schemeClr val="tx2"/>
        </a:solidFill>
        <a:latin typeface="宋体" pitchFamily="2" charset="-122"/>
        <a:ea typeface="宋体" pitchFamily="2" charset="-122"/>
        <a:cs typeface="+mn-cs"/>
      </a:defRPr>
    </a:lvl1pPr>
    <a:lvl2pPr marL="457200" algn="l" rtl="0" fontAlgn="base">
      <a:spcBef>
        <a:spcPct val="0"/>
      </a:spcBef>
      <a:spcAft>
        <a:spcPct val="0"/>
      </a:spcAft>
      <a:defRPr kumimoji="1" sz="2200" b="1" kern="1200">
        <a:solidFill>
          <a:schemeClr val="tx2"/>
        </a:solidFill>
        <a:latin typeface="宋体" pitchFamily="2" charset="-122"/>
        <a:ea typeface="宋体" pitchFamily="2" charset="-122"/>
        <a:cs typeface="+mn-cs"/>
      </a:defRPr>
    </a:lvl2pPr>
    <a:lvl3pPr marL="914400" algn="l" rtl="0" fontAlgn="base">
      <a:spcBef>
        <a:spcPct val="0"/>
      </a:spcBef>
      <a:spcAft>
        <a:spcPct val="0"/>
      </a:spcAft>
      <a:defRPr kumimoji="1" sz="2200" b="1" kern="1200">
        <a:solidFill>
          <a:schemeClr val="tx2"/>
        </a:solidFill>
        <a:latin typeface="宋体" pitchFamily="2" charset="-122"/>
        <a:ea typeface="宋体" pitchFamily="2" charset="-122"/>
        <a:cs typeface="+mn-cs"/>
      </a:defRPr>
    </a:lvl3pPr>
    <a:lvl4pPr marL="1371600" algn="l" rtl="0" fontAlgn="base">
      <a:spcBef>
        <a:spcPct val="0"/>
      </a:spcBef>
      <a:spcAft>
        <a:spcPct val="0"/>
      </a:spcAft>
      <a:defRPr kumimoji="1" sz="2200" b="1" kern="1200">
        <a:solidFill>
          <a:schemeClr val="tx2"/>
        </a:solidFill>
        <a:latin typeface="宋体" pitchFamily="2" charset="-122"/>
        <a:ea typeface="宋体" pitchFamily="2" charset="-122"/>
        <a:cs typeface="+mn-cs"/>
      </a:defRPr>
    </a:lvl4pPr>
    <a:lvl5pPr marL="1828800" algn="l" rtl="0" fontAlgn="base">
      <a:spcBef>
        <a:spcPct val="0"/>
      </a:spcBef>
      <a:spcAft>
        <a:spcPct val="0"/>
      </a:spcAft>
      <a:defRPr kumimoji="1" sz="2200" b="1" kern="1200">
        <a:solidFill>
          <a:schemeClr val="tx2"/>
        </a:solidFill>
        <a:latin typeface="宋体" pitchFamily="2" charset="-122"/>
        <a:ea typeface="宋体" pitchFamily="2" charset="-122"/>
        <a:cs typeface="+mn-cs"/>
      </a:defRPr>
    </a:lvl5pPr>
    <a:lvl6pPr marL="2286000" algn="l" defTabSz="914400" rtl="0" eaLnBrk="1" latinLnBrk="0" hangingPunct="1">
      <a:defRPr kumimoji="1" sz="2200" b="1" kern="1200">
        <a:solidFill>
          <a:schemeClr val="tx2"/>
        </a:solidFill>
        <a:latin typeface="宋体" pitchFamily="2" charset="-122"/>
        <a:ea typeface="宋体" pitchFamily="2" charset="-122"/>
        <a:cs typeface="+mn-cs"/>
      </a:defRPr>
    </a:lvl6pPr>
    <a:lvl7pPr marL="2743200" algn="l" defTabSz="914400" rtl="0" eaLnBrk="1" latinLnBrk="0" hangingPunct="1">
      <a:defRPr kumimoji="1" sz="2200" b="1" kern="1200">
        <a:solidFill>
          <a:schemeClr val="tx2"/>
        </a:solidFill>
        <a:latin typeface="宋体" pitchFamily="2" charset="-122"/>
        <a:ea typeface="宋体" pitchFamily="2" charset="-122"/>
        <a:cs typeface="+mn-cs"/>
      </a:defRPr>
    </a:lvl7pPr>
    <a:lvl8pPr marL="3200400" algn="l" defTabSz="914400" rtl="0" eaLnBrk="1" latinLnBrk="0" hangingPunct="1">
      <a:defRPr kumimoji="1" sz="2200" b="1" kern="1200">
        <a:solidFill>
          <a:schemeClr val="tx2"/>
        </a:solidFill>
        <a:latin typeface="宋体" pitchFamily="2" charset="-122"/>
        <a:ea typeface="宋体" pitchFamily="2" charset="-122"/>
        <a:cs typeface="+mn-cs"/>
      </a:defRPr>
    </a:lvl8pPr>
    <a:lvl9pPr marL="3657600" algn="l" defTabSz="914400" rtl="0" eaLnBrk="1" latinLnBrk="0" hangingPunct="1">
      <a:defRPr kumimoji="1" sz="2200" b="1" kern="1200">
        <a:solidFill>
          <a:schemeClr val="tx2"/>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80"/>
    <a:srgbClr val="0000FF"/>
    <a:srgbClr val="FF0000"/>
    <a:srgbClr val="CCECFF"/>
    <a:srgbClr val="CFE7FF"/>
    <a:srgbClr val="0033CC"/>
    <a:srgbClr val="FFCCCC"/>
    <a:srgbClr val="990000"/>
    <a:srgbClr val="CC33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5667" autoAdjust="0"/>
  </p:normalViewPr>
  <p:slideViewPr>
    <p:cSldViewPr>
      <p:cViewPr varScale="1">
        <p:scale>
          <a:sx n="64" d="100"/>
          <a:sy n="64" d="100"/>
        </p:scale>
        <p:origin x="-162"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18"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6460" tIns="48230" rIns="96460" bIns="48230" numCol="1" anchor="t" anchorCtr="0" compatLnSpc="1">
            <a:prstTxWarp prst="textNoShape">
              <a:avLst/>
            </a:prstTxWarp>
          </a:bodyPr>
          <a:lstStyle>
            <a:lvl1pPr defTabSz="965200">
              <a:defRPr sz="1300" b="0">
                <a:solidFill>
                  <a:schemeClr val="tx1"/>
                </a:solidFill>
                <a:latin typeface="Arial" charset="0"/>
                <a:ea typeface="宋体" pitchFamily="2" charset="-122"/>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6460" tIns="48230" rIns="96460" bIns="48230" numCol="1" anchor="t" anchorCtr="0" compatLnSpc="1">
            <a:prstTxWarp prst="textNoShape">
              <a:avLst/>
            </a:prstTxWarp>
          </a:bodyPr>
          <a:lstStyle>
            <a:lvl1pPr algn="r" defTabSz="965200">
              <a:defRPr sz="1300" b="0">
                <a:solidFill>
                  <a:schemeClr val="tx1"/>
                </a:solidFill>
                <a:latin typeface="Arial" charset="0"/>
                <a:ea typeface="宋体" pitchFamily="2" charset="-122"/>
              </a:defRPr>
            </a:lvl1pPr>
          </a:lstStyle>
          <a:p>
            <a:pPr>
              <a:defRPr/>
            </a:pPr>
            <a:endParaRPr lang="en-US" altLang="zh-CN" dirty="0"/>
          </a:p>
        </p:txBody>
      </p:sp>
      <p:sp>
        <p:nvSpPr>
          <p:cNvPr id="130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6460" tIns="48230" rIns="96460" bIns="48230" numCol="1" anchor="b" anchorCtr="0" compatLnSpc="1">
            <a:prstTxWarp prst="textNoShape">
              <a:avLst/>
            </a:prstTxWarp>
          </a:bodyPr>
          <a:lstStyle>
            <a:lvl1pPr defTabSz="965200">
              <a:defRPr sz="1300" b="0">
                <a:solidFill>
                  <a:schemeClr val="tx1"/>
                </a:solidFill>
                <a:latin typeface="Arial" charset="0"/>
                <a:ea typeface="宋体" pitchFamily="2" charset="-122"/>
              </a:defRPr>
            </a:lvl1pPr>
          </a:lstStyle>
          <a:p>
            <a:pPr>
              <a:defRPr/>
            </a:pPr>
            <a:endParaRPr lang="en-US" altLang="zh-CN" dirty="0"/>
          </a:p>
        </p:txBody>
      </p:sp>
      <p:sp>
        <p:nvSpPr>
          <p:cNvPr id="130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6460" tIns="48230" rIns="96460" bIns="48230" numCol="1" anchor="b" anchorCtr="0" compatLnSpc="1">
            <a:prstTxWarp prst="textNoShape">
              <a:avLst/>
            </a:prstTxWarp>
          </a:bodyPr>
          <a:lstStyle>
            <a:lvl1pPr algn="r" defTabSz="965200">
              <a:defRPr sz="1300" b="0">
                <a:solidFill>
                  <a:schemeClr val="tx1"/>
                </a:solidFill>
                <a:latin typeface="Arial" charset="0"/>
                <a:ea typeface="宋体" pitchFamily="2" charset="-122"/>
              </a:defRPr>
            </a:lvl1pPr>
          </a:lstStyle>
          <a:p>
            <a:pPr>
              <a:defRPr/>
            </a:pPr>
            <a:fld id="{5925FA90-28DA-462B-B71B-710B36DCA51E}" type="slidenum">
              <a:rPr lang="zh-CN" altLang="en-US"/>
              <a:pPr>
                <a:defRPr/>
              </a:pPr>
              <a:t>‹#›</a:t>
            </a:fld>
            <a:endParaRPr lang="en-US" altLang="zh-CN" dirty="0"/>
          </a:p>
        </p:txBody>
      </p:sp>
    </p:spTree>
    <p:extLst>
      <p:ext uri="{BB962C8B-B14F-4D97-AF65-F5344CB8AC3E}">
        <p14:creationId xmlns:p14="http://schemas.microsoft.com/office/powerpoint/2010/main" val="291267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6460" tIns="48230" rIns="96460" bIns="48230" numCol="1" anchor="t" anchorCtr="0" compatLnSpc="1">
            <a:prstTxWarp prst="textNoShape">
              <a:avLst/>
            </a:prstTxWarp>
          </a:bodyPr>
          <a:lstStyle>
            <a:lvl1pPr defTabSz="965200">
              <a:defRPr sz="1300" b="0">
                <a:solidFill>
                  <a:schemeClr val="tx1"/>
                </a:solidFill>
                <a:latin typeface="Tahoma" pitchFamily="34" charset="0"/>
                <a:ea typeface="宋体" pitchFamily="2" charset="-122"/>
              </a:defRPr>
            </a:lvl1pPr>
          </a:lstStyle>
          <a:p>
            <a:pPr>
              <a:defRPr/>
            </a:pPr>
            <a:endParaRPr lang="zh-CN" altLang="en-US"/>
          </a:p>
        </p:txBody>
      </p:sp>
      <p:sp>
        <p:nvSpPr>
          <p:cNvPr id="98307"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6460" tIns="48230" rIns="96460" bIns="48230" numCol="1" anchor="t" anchorCtr="0" compatLnSpc="1">
            <a:prstTxWarp prst="textNoShape">
              <a:avLst/>
            </a:prstTxWarp>
          </a:bodyPr>
          <a:lstStyle>
            <a:lvl1pPr algn="r" defTabSz="965200">
              <a:defRPr sz="1300" b="0">
                <a:solidFill>
                  <a:schemeClr val="tx1"/>
                </a:solidFill>
                <a:latin typeface="Tahoma" pitchFamily="34" charset="0"/>
                <a:ea typeface="宋体" pitchFamily="2" charset="-122"/>
              </a:defRPr>
            </a:lvl1pPr>
          </a:lstStyle>
          <a:p>
            <a:pPr>
              <a:defRPr/>
            </a:pPr>
            <a:endParaRPr lang="en-US" altLang="zh-CN" dirty="0"/>
          </a:p>
        </p:txBody>
      </p:sp>
      <p:sp>
        <p:nvSpPr>
          <p:cNvPr id="880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p:spPr>
        <p:txBody>
          <a:bodyPr vert="horz" wrap="square" lIns="96460" tIns="48230" rIns="96460" bIns="4823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6460" tIns="48230" rIns="96460" bIns="48230" numCol="1" anchor="b" anchorCtr="0" compatLnSpc="1">
            <a:prstTxWarp prst="textNoShape">
              <a:avLst/>
            </a:prstTxWarp>
          </a:bodyPr>
          <a:lstStyle>
            <a:lvl1pPr defTabSz="965200">
              <a:defRPr sz="1300" b="0">
                <a:solidFill>
                  <a:schemeClr val="tx1"/>
                </a:solidFill>
                <a:latin typeface="Tahoma" pitchFamily="34" charset="0"/>
                <a:ea typeface="宋体" pitchFamily="2" charset="-122"/>
              </a:defRPr>
            </a:lvl1pPr>
          </a:lstStyle>
          <a:p>
            <a:pPr>
              <a:defRPr/>
            </a:pPr>
            <a:endParaRPr lang="en-US" altLang="zh-CN" dirty="0"/>
          </a:p>
        </p:txBody>
      </p:sp>
      <p:sp>
        <p:nvSpPr>
          <p:cNvPr id="9831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6460" tIns="48230" rIns="96460" bIns="48230" numCol="1" anchor="b" anchorCtr="0" compatLnSpc="1">
            <a:prstTxWarp prst="textNoShape">
              <a:avLst/>
            </a:prstTxWarp>
          </a:bodyPr>
          <a:lstStyle>
            <a:lvl1pPr algn="r" defTabSz="965200">
              <a:defRPr sz="1300" b="0">
                <a:solidFill>
                  <a:schemeClr val="tx1"/>
                </a:solidFill>
                <a:latin typeface="Tahoma" pitchFamily="34" charset="0"/>
                <a:ea typeface="宋体" pitchFamily="2" charset="-122"/>
              </a:defRPr>
            </a:lvl1pPr>
          </a:lstStyle>
          <a:p>
            <a:pPr>
              <a:defRPr/>
            </a:pPr>
            <a:fld id="{AFF701A4-5924-4B4E-8DB3-7ABCCD6861E2}" type="slidenum">
              <a:rPr lang="zh-CN" altLang="en-US"/>
              <a:pPr>
                <a:defRPr/>
              </a:pPr>
              <a:t>‹#›</a:t>
            </a:fld>
            <a:endParaRPr lang="en-US" altLang="zh-CN" dirty="0"/>
          </a:p>
        </p:txBody>
      </p:sp>
    </p:spTree>
    <p:extLst>
      <p:ext uri="{BB962C8B-B14F-4D97-AF65-F5344CB8AC3E}">
        <p14:creationId xmlns:p14="http://schemas.microsoft.com/office/powerpoint/2010/main" val="2292548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7"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8"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256059765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39"/>
          <p:cNvSpPr txBox="1">
            <a:spLocks noChangeArrowheads="1"/>
          </p:cNvSpPr>
          <p:nvPr userDrawn="1"/>
        </p:nvSpPr>
        <p:spPr bwMode="auto">
          <a:xfrm>
            <a:off x="0" y="0"/>
            <a:ext cx="9144000" cy="366713"/>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spcBef>
                <a:spcPct val="50000"/>
              </a:spcBef>
              <a:defRPr/>
            </a:pPr>
            <a:r>
              <a:rPr kumimoji="0" lang="zh-CN" altLang="en-US" sz="1800" i="1" dirty="0" smtClean="0">
                <a:solidFill>
                  <a:srgbClr val="990000"/>
                </a:solidFill>
                <a:latin typeface="仿宋_GB2312" pitchFamily="49" charset="-122"/>
                <a:ea typeface="仿宋_GB2312" pitchFamily="49" charset="-122"/>
              </a:rPr>
              <a:t>                                                        </a:t>
            </a:r>
            <a:r>
              <a:rPr kumimoji="0" lang="zh-CN" altLang="en-US" sz="1800" i="1" dirty="0" smtClean="0">
                <a:solidFill>
                  <a:srgbClr val="990000"/>
                </a:solidFill>
                <a:latin typeface="黑体" pitchFamily="2" charset="-122"/>
                <a:ea typeface="黑体" pitchFamily="2" charset="-122"/>
              </a:rPr>
              <a:t>第</a:t>
            </a:r>
            <a:r>
              <a:rPr kumimoji="0" lang="en-US" altLang="zh-CN" sz="1800" i="1" dirty="0" smtClean="0">
                <a:solidFill>
                  <a:srgbClr val="990000"/>
                </a:solidFill>
                <a:latin typeface="黑体" pitchFamily="2" charset="-122"/>
                <a:ea typeface="黑体" pitchFamily="2" charset="-122"/>
              </a:rPr>
              <a:t>7</a:t>
            </a:r>
            <a:r>
              <a:rPr kumimoji="0" lang="zh-CN" altLang="en-US" sz="1800" i="1" dirty="0" smtClean="0">
                <a:solidFill>
                  <a:srgbClr val="990000"/>
                </a:solidFill>
                <a:latin typeface="黑体" pitchFamily="2" charset="-122"/>
                <a:ea typeface="黑体" pitchFamily="2" charset="-122"/>
              </a:rPr>
              <a:t>章  输入输出系统</a:t>
            </a:r>
          </a:p>
        </p:txBody>
      </p:sp>
      <p:sp>
        <p:nvSpPr>
          <p:cNvPr id="3" name="灯片编号占位符 3"/>
          <p:cNvSpPr txBox="1">
            <a:spLocks noGrp="1"/>
          </p:cNvSpPr>
          <p:nvPr userDrawn="1"/>
        </p:nvSpPr>
        <p:spPr bwMode="auto">
          <a:xfrm>
            <a:off x="7920038" y="6513513"/>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r" eaLnBrk="1" hangingPunct="1">
              <a:defRPr/>
            </a:pPr>
            <a:fld id="{50D06E74-4303-48AA-947B-2E125C332328}" type="slidenum">
              <a:rPr kumimoji="0" lang="zh-CN" altLang="en-US" sz="1400" smtClean="0">
                <a:solidFill>
                  <a:srgbClr val="000099"/>
                </a:solidFill>
                <a:latin typeface="Tahoma" pitchFamily="34" charset="0"/>
              </a:rPr>
              <a:pPr algn="r" eaLnBrk="1" hangingPunct="1">
                <a:defRPr/>
              </a:pPr>
              <a:t>‹#›</a:t>
            </a:fld>
            <a:endParaRPr kumimoji="0" lang="en-US" altLang="zh-CN" sz="1400" dirty="0" smtClean="0">
              <a:solidFill>
                <a:srgbClr val="000099"/>
              </a:solidFill>
              <a:latin typeface="Tahoma" pitchFamily="34" charset="0"/>
            </a:endParaRPr>
          </a:p>
        </p:txBody>
      </p:sp>
      <p:sp>
        <p:nvSpPr>
          <p:cNvPr id="4"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r>
              <a:rPr kumimoji="0" lang="zh-CN" altLang="en-US" sz="1600" i="1">
                <a:solidFill>
                  <a:srgbClr val="5F5F5F"/>
                </a:solidFill>
                <a:latin typeface="Arial" charset="0"/>
              </a:rPr>
              <a:t>             </a:t>
            </a:r>
            <a:r>
              <a:rPr kumimoji="0" lang="zh-CN" altLang="en-US" sz="1600" b="0" i="1">
                <a:solidFill>
                  <a:srgbClr val="333333"/>
                </a:solidFill>
                <a:latin typeface="Arial" charset="0"/>
                <a:ea typeface="黑体" pitchFamily="2" charset="-122"/>
              </a:rPr>
              <a:t>西南交通大学信息科学与技术学院</a:t>
            </a:r>
            <a:r>
              <a:rPr kumimoji="0" lang="zh-CN" altLang="en-US" sz="1600" b="0" i="1">
                <a:solidFill>
                  <a:srgbClr val="333333"/>
                </a:solidFill>
                <a:latin typeface="Arial" charset="0"/>
              </a:rPr>
              <a:t> </a:t>
            </a:r>
            <a:r>
              <a:rPr kumimoji="0" lang="zh-CN" altLang="en-US" sz="1600" b="0" i="1">
                <a:solidFill>
                  <a:srgbClr val="333333"/>
                </a:solidFill>
                <a:latin typeface="Arial" charset="0"/>
                <a:ea typeface="黑体" pitchFamily="2" charset="-122"/>
              </a:rPr>
              <a:t>“</a:t>
            </a:r>
            <a:r>
              <a:rPr kumimoji="0" lang="zh-CN" altLang="en-US" sz="1600" i="1">
                <a:solidFill>
                  <a:srgbClr val="333333"/>
                </a:solidFill>
                <a:latin typeface="Times New Roman" pitchFamily="18" charset="0"/>
                <a:ea typeface="黑体" pitchFamily="2" charset="-122"/>
              </a:rPr>
              <a:t>计算机组成</a:t>
            </a:r>
            <a:r>
              <a:rPr kumimoji="0" lang="zh-CN" altLang="en-US" sz="1600" i="1">
                <a:solidFill>
                  <a:srgbClr val="333333"/>
                </a:solidFill>
                <a:latin typeface="黑体" pitchFamily="2" charset="-122"/>
                <a:ea typeface="黑体" pitchFamily="2" charset="-122"/>
              </a:rPr>
              <a:t>原理</a:t>
            </a:r>
            <a:r>
              <a:rPr kumimoji="0" lang="en-US" altLang="zh-CN" sz="1600" i="1" dirty="0">
                <a:solidFill>
                  <a:srgbClr val="333333"/>
                </a:solidFill>
                <a:latin typeface="黑体" pitchFamily="2" charset="-122"/>
                <a:ea typeface="黑体" pitchFamily="2" charset="-122"/>
              </a:rPr>
              <a:t>”</a:t>
            </a:r>
            <a:r>
              <a:rPr kumimoji="0" lang="zh-CN" altLang="en-US" sz="1600" b="0" i="1">
                <a:solidFill>
                  <a:srgbClr val="333333"/>
                </a:solidFill>
                <a:latin typeface="黑体" pitchFamily="2" charset="-122"/>
                <a:ea typeface="黑体" pitchFamily="2" charset="-122"/>
              </a:rPr>
              <a:t>教案</a:t>
            </a:r>
          </a:p>
        </p:txBody>
      </p:sp>
      <p:pic>
        <p:nvPicPr>
          <p:cNvPr id="5" name="Picture 34" descr="gm_clip_image0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6516688"/>
            <a:ext cx="312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p:cNvSpPr txBox="1">
            <a:spLocks noGrp="1"/>
          </p:cNvSpPr>
          <p:nvPr userDrawn="1"/>
        </p:nvSpPr>
        <p:spPr bwMode="auto">
          <a:xfrm>
            <a:off x="7920038" y="6513513"/>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r" eaLnBrk="1" hangingPunct="1">
              <a:defRPr/>
            </a:pPr>
            <a:fld id="{2D4FB0CF-4AE2-44ED-9F00-853814734F2F}" type="slidenum">
              <a:rPr kumimoji="0" lang="zh-CN" altLang="en-US" sz="1800" smtClean="0">
                <a:solidFill>
                  <a:srgbClr val="000099"/>
                </a:solidFill>
                <a:latin typeface="黑体" pitchFamily="2" charset="-122"/>
                <a:ea typeface="黑体" pitchFamily="2" charset="-122"/>
              </a:rPr>
              <a:pPr algn="r" eaLnBrk="1" hangingPunct="1">
                <a:defRPr/>
              </a:pPr>
              <a:t>‹#›</a:t>
            </a:fld>
            <a:endParaRPr kumimoji="0" lang="en-US" altLang="zh-CN" sz="1800" dirty="0" smtClean="0">
              <a:solidFill>
                <a:srgbClr val="000099"/>
              </a:solidFill>
              <a:latin typeface="黑体" pitchFamily="2" charset="-122"/>
              <a:ea typeface="黑体" pitchFamily="2" charset="-122"/>
            </a:endParaRPr>
          </a:p>
        </p:txBody>
      </p:sp>
      <p:sp>
        <p:nvSpPr>
          <p:cNvPr id="7"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a:lnSpc>
                <a:spcPct val="100000"/>
              </a:lnSpc>
              <a:spcBef>
                <a:spcPct val="0"/>
              </a:spcBef>
              <a:buClrTx/>
              <a:buFontTx/>
              <a:buNone/>
            </a:pPr>
            <a:r>
              <a:rPr kumimoji="0" lang="zh-CN" altLang="en-US" sz="1600" i="1" dirty="0" smtClean="0">
                <a:solidFill>
                  <a:srgbClr val="333333"/>
                </a:solidFill>
                <a:latin typeface="黑体" pitchFamily="2" charset="-122"/>
                <a:ea typeface="黑体" pitchFamily="2" charset="-122"/>
              </a:rPr>
              <a:t>       </a:t>
            </a:r>
            <a:r>
              <a:rPr kumimoji="0" lang="zh-CN" altLang="en-US" sz="1600" b="0" i="1" dirty="0" smtClean="0">
                <a:solidFill>
                  <a:srgbClr val="333333"/>
                </a:solidFill>
                <a:latin typeface="黑体" pitchFamily="2" charset="-122"/>
                <a:ea typeface="黑体" pitchFamily="2" charset="-122"/>
              </a:rPr>
              <a:t>西南</a:t>
            </a:r>
            <a:r>
              <a:rPr kumimoji="0" lang="zh-CN" altLang="en-US" sz="1600" b="0" i="1" dirty="0">
                <a:solidFill>
                  <a:srgbClr val="333333"/>
                </a:solidFill>
                <a:latin typeface="黑体" pitchFamily="2" charset="-122"/>
                <a:ea typeface="黑体" pitchFamily="2" charset="-122"/>
              </a:rPr>
              <a:t>交通</a:t>
            </a:r>
            <a:r>
              <a:rPr kumimoji="0" lang="zh-CN" altLang="en-US" sz="1600" b="0" i="1" dirty="0" smtClean="0">
                <a:solidFill>
                  <a:srgbClr val="333333"/>
                </a:solidFill>
                <a:latin typeface="黑体" pitchFamily="2" charset="-122"/>
                <a:ea typeface="黑体" pitchFamily="2" charset="-122"/>
              </a:rPr>
              <a:t>大学计算机与人工智能学院</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8" name="Rectangle 13"/>
          <p:cNvSpPr>
            <a:spLocks noChangeArrowheads="1"/>
          </p:cNvSpPr>
          <p:nvPr userDrawn="1"/>
        </p:nvSpPr>
        <p:spPr bwMode="auto">
          <a:xfrm>
            <a:off x="7977808" y="6502400"/>
            <a:ext cx="990600" cy="344488"/>
          </a:xfrm>
          <a:prstGeom prst="rect">
            <a:avLst/>
          </a:prstGeom>
          <a:noFill/>
          <a:ln w="9525">
            <a:noFill/>
            <a:miter lim="800000"/>
            <a:headEnd/>
            <a:tailEnd/>
          </a:ln>
        </p:spPr>
        <p:txBody>
          <a:bodyPr tIns="0" anchor="b"/>
          <a:lstStyle>
            <a:lvl1pPr>
              <a:defRPr/>
            </a:lvl1pPr>
          </a:lstStyle>
          <a:p>
            <a:pPr algn="ctr">
              <a:lnSpc>
                <a:spcPct val="100000"/>
              </a:lnSpc>
              <a:spcBef>
                <a:spcPct val="0"/>
              </a:spcBef>
              <a:buClrTx/>
              <a:buFontTx/>
              <a:buNone/>
              <a:defRPr/>
            </a:pPr>
            <a:fld id="{6E18FAC9-112F-4F97-BD56-9ADF18D9DD67}" type="slidenum">
              <a:rPr kumimoji="0" lang="zh-CN" altLang="en-US" sz="1600">
                <a:solidFill>
                  <a:srgbClr val="002060"/>
                </a:solidFill>
                <a:latin typeface="黑体" pitchFamily="2" charset="-122"/>
                <a:ea typeface="黑体" pitchFamily="2" charset="-122"/>
              </a:rPr>
              <a:pPr algn="ctr">
                <a:lnSpc>
                  <a:spcPct val="100000"/>
                </a:lnSpc>
                <a:spcBef>
                  <a:spcPct val="0"/>
                </a:spcBef>
                <a:buClrTx/>
                <a:buFontTx/>
                <a:buNone/>
                <a:defRPr/>
              </a:pPr>
              <a:t>‹#›</a:t>
            </a:fld>
            <a:endParaRPr kumimoji="0" lang="en-US" altLang="zh-CN" sz="1800" dirty="0">
              <a:solidFill>
                <a:srgbClr val="002060"/>
              </a:solidFill>
              <a:latin typeface="黑体" pitchFamily="2" charset="-122"/>
              <a:ea typeface="黑体" pitchFamily="2" charset="-122"/>
            </a:endParaRPr>
          </a:p>
        </p:txBody>
      </p:sp>
      <p:sp>
        <p:nvSpPr>
          <p:cNvPr id="9" name="íṥļíḋè"/>
          <p:cNvSpPr>
            <a:spLocks noChangeAspect="1"/>
          </p:cNvSpPr>
          <p:nvPr userDrawn="1"/>
        </p:nvSpPr>
        <p:spPr bwMode="auto">
          <a:xfrm>
            <a:off x="426945" y="6553269"/>
            <a:ext cx="284027" cy="324000"/>
          </a:xfrm>
          <a:custGeom>
            <a:avLst/>
            <a:gdLst>
              <a:gd name="T0" fmla="*/ 72 w 151"/>
              <a:gd name="T1" fmla="*/ 92 h 171"/>
              <a:gd name="T2" fmla="*/ 83 w 151"/>
              <a:gd name="T3" fmla="*/ 96 h 171"/>
              <a:gd name="T4" fmla="*/ 77 w 151"/>
              <a:gd name="T5" fmla="*/ 92 h 171"/>
              <a:gd name="T6" fmla="*/ 80 w 151"/>
              <a:gd name="T7" fmla="*/ 115 h 171"/>
              <a:gd name="T8" fmla="*/ 72 w 151"/>
              <a:gd name="T9" fmla="*/ 115 h 171"/>
              <a:gd name="T10" fmla="*/ 74 w 151"/>
              <a:gd name="T11" fmla="*/ 97 h 171"/>
              <a:gd name="T12" fmla="*/ 69 w 151"/>
              <a:gd name="T13" fmla="*/ 137 h 171"/>
              <a:gd name="T14" fmla="*/ 77 w 151"/>
              <a:gd name="T15" fmla="*/ 121 h 171"/>
              <a:gd name="T16" fmla="*/ 77 w 151"/>
              <a:gd name="T17" fmla="*/ 127 h 171"/>
              <a:gd name="T18" fmla="*/ 80 w 151"/>
              <a:gd name="T19" fmla="*/ 145 h 171"/>
              <a:gd name="T20" fmla="*/ 71 w 151"/>
              <a:gd name="T21" fmla="*/ 144 h 171"/>
              <a:gd name="T22" fmla="*/ 107 w 151"/>
              <a:gd name="T23" fmla="*/ 13 h 171"/>
              <a:gd name="T24" fmla="*/ 106 w 151"/>
              <a:gd name="T25" fmla="*/ 11 h 171"/>
              <a:gd name="T26" fmla="*/ 113 w 151"/>
              <a:gd name="T27" fmla="*/ 10 h 171"/>
              <a:gd name="T28" fmla="*/ 111 w 151"/>
              <a:gd name="T29" fmla="*/ 15 h 171"/>
              <a:gd name="T30" fmla="*/ 115 w 151"/>
              <a:gd name="T31" fmla="*/ 26 h 171"/>
              <a:gd name="T32" fmla="*/ 114 w 151"/>
              <a:gd name="T33" fmla="*/ 30 h 171"/>
              <a:gd name="T34" fmla="*/ 112 w 151"/>
              <a:gd name="T35" fmla="*/ 22 h 171"/>
              <a:gd name="T36" fmla="*/ 108 w 151"/>
              <a:gd name="T37" fmla="*/ 27 h 171"/>
              <a:gd name="T38" fmla="*/ 107 w 151"/>
              <a:gd name="T39" fmla="*/ 27 h 171"/>
              <a:gd name="T40" fmla="*/ 108 w 151"/>
              <a:gd name="T41" fmla="*/ 22 h 171"/>
              <a:gd name="T42" fmla="*/ 106 w 151"/>
              <a:gd name="T43" fmla="*/ 28 h 171"/>
              <a:gd name="T44" fmla="*/ 105 w 151"/>
              <a:gd name="T45" fmla="*/ 30 h 171"/>
              <a:gd name="T46" fmla="*/ 107 w 151"/>
              <a:gd name="T47" fmla="*/ 16 h 171"/>
              <a:gd name="T48" fmla="*/ 107 w 151"/>
              <a:gd name="T49" fmla="*/ 18 h 171"/>
              <a:gd name="T50" fmla="*/ 108 w 151"/>
              <a:gd name="T51" fmla="*/ 25 h 171"/>
              <a:gd name="T52" fmla="*/ 36 w 151"/>
              <a:gd name="T53" fmla="*/ 65 h 171"/>
              <a:gd name="T54" fmla="*/ 28 w 151"/>
              <a:gd name="T55" fmla="*/ 69 h 171"/>
              <a:gd name="T56" fmla="*/ 30 w 151"/>
              <a:gd name="T57" fmla="*/ 63 h 171"/>
              <a:gd name="T58" fmla="*/ 39 w 151"/>
              <a:gd name="T59" fmla="*/ 65 h 171"/>
              <a:gd name="T60" fmla="*/ 47 w 151"/>
              <a:gd name="T61" fmla="*/ 69 h 171"/>
              <a:gd name="T62" fmla="*/ 49 w 151"/>
              <a:gd name="T63" fmla="*/ 65 h 171"/>
              <a:gd name="T64" fmla="*/ 57 w 151"/>
              <a:gd name="T65" fmla="*/ 66 h 171"/>
              <a:gd name="T66" fmla="*/ 87 w 151"/>
              <a:gd name="T67" fmla="*/ 71 h 171"/>
              <a:gd name="T68" fmla="*/ 91 w 151"/>
              <a:gd name="T69" fmla="*/ 72 h 171"/>
              <a:gd name="T70" fmla="*/ 90 w 151"/>
              <a:gd name="T71" fmla="*/ 57 h 171"/>
              <a:gd name="T72" fmla="*/ 69 w 151"/>
              <a:gd name="T73" fmla="*/ 67 h 171"/>
              <a:gd name="T74" fmla="*/ 104 w 151"/>
              <a:gd name="T75" fmla="*/ 59 h 171"/>
              <a:gd name="T76" fmla="*/ 102 w 151"/>
              <a:gd name="T77" fmla="*/ 94 h 171"/>
              <a:gd name="T78" fmla="*/ 112 w 151"/>
              <a:gd name="T79" fmla="*/ 20 h 171"/>
              <a:gd name="T80" fmla="*/ 113 w 151"/>
              <a:gd name="T81" fmla="*/ 18 h 171"/>
              <a:gd name="T82" fmla="*/ 113 w 151"/>
              <a:gd name="T83" fmla="*/ 18 h 171"/>
              <a:gd name="T84" fmla="*/ 88 w 151"/>
              <a:gd name="T85" fmla="*/ 29 h 171"/>
              <a:gd name="T86" fmla="*/ 88 w 151"/>
              <a:gd name="T87" fmla="*/ 29 h 171"/>
              <a:gd name="T88" fmla="*/ 86 w 151"/>
              <a:gd name="T89" fmla="*/ 17 h 171"/>
              <a:gd name="T90" fmla="*/ 91 w 151"/>
              <a:gd name="T91" fmla="*/ 25 h 171"/>
              <a:gd name="T92" fmla="*/ 93 w 151"/>
              <a:gd name="T93" fmla="*/ 22 h 171"/>
              <a:gd name="T94" fmla="*/ 97 w 151"/>
              <a:gd name="T95" fmla="*/ 14 h 171"/>
              <a:gd name="T96" fmla="*/ 92 w 151"/>
              <a:gd name="T97" fmla="*/ 25 h 171"/>
              <a:gd name="T98" fmla="*/ 20 w 151"/>
              <a:gd name="T99" fmla="*/ 110 h 171"/>
              <a:gd name="T100" fmla="*/ 54 w 151"/>
              <a:gd name="T101" fmla="*/ 88 h 171"/>
              <a:gd name="T102" fmla="*/ 58 w 151"/>
              <a:gd name="T103" fmla="*/ 120 h 171"/>
              <a:gd name="T104" fmla="*/ 125 w 151"/>
              <a:gd name="T105" fmla="*/ 4 h 171"/>
              <a:gd name="T106" fmla="*/ 20 w 151"/>
              <a:gd name="T107" fmla="*/ 119 h 171"/>
              <a:gd name="T108" fmla="*/ 43 w 151"/>
              <a:gd name="T109" fmla="*/ 129 h 171"/>
              <a:gd name="T110" fmla="*/ 125 w 151"/>
              <a:gd name="T111" fmla="*/ 134 h 171"/>
              <a:gd name="T112" fmla="*/ 119 w 151"/>
              <a:gd name="T113" fmla="*/ 67 h 171"/>
              <a:gd name="T114" fmla="*/ 121 w 151"/>
              <a:gd name="T115" fmla="*/ 68 h 171"/>
              <a:gd name="T116" fmla="*/ 116 w 151"/>
              <a:gd name="T117" fmla="*/ 66 h 171"/>
              <a:gd name="T118" fmla="*/ 122 w 151"/>
              <a:gd name="T119" fmla="*/ 62 h 171"/>
              <a:gd name="T120" fmla="*/ 106 w 151"/>
              <a:gd name="T121" fmla="*/ 39 h 171"/>
              <a:gd name="T122" fmla="*/ 119 w 151"/>
              <a:gd name="T123" fmla="*/ 46 h 171"/>
              <a:gd name="T124" fmla="*/ 126 w 151"/>
              <a:gd name="T125" fmla="*/ 4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71">
                <a:moveTo>
                  <a:pt x="151" y="92"/>
                </a:moveTo>
                <a:cubicBezTo>
                  <a:pt x="151" y="22"/>
                  <a:pt x="151" y="22"/>
                  <a:pt x="151" y="22"/>
                </a:cubicBezTo>
                <a:cubicBezTo>
                  <a:pt x="144" y="19"/>
                  <a:pt x="130" y="8"/>
                  <a:pt x="129" y="0"/>
                </a:cubicBezTo>
                <a:cubicBezTo>
                  <a:pt x="76" y="0"/>
                  <a:pt x="76" y="0"/>
                  <a:pt x="76" y="0"/>
                </a:cubicBezTo>
                <a:cubicBezTo>
                  <a:pt x="22" y="0"/>
                  <a:pt x="22" y="0"/>
                  <a:pt x="22" y="0"/>
                </a:cubicBezTo>
                <a:cubicBezTo>
                  <a:pt x="21" y="8"/>
                  <a:pt x="6" y="19"/>
                  <a:pt x="0" y="22"/>
                </a:cubicBezTo>
                <a:cubicBezTo>
                  <a:pt x="0" y="92"/>
                  <a:pt x="0" y="92"/>
                  <a:pt x="0" y="92"/>
                </a:cubicBezTo>
                <a:cubicBezTo>
                  <a:pt x="0" y="96"/>
                  <a:pt x="0" y="100"/>
                  <a:pt x="1" y="105"/>
                </a:cubicBezTo>
                <a:cubicBezTo>
                  <a:pt x="9" y="137"/>
                  <a:pt x="39" y="165"/>
                  <a:pt x="76" y="171"/>
                </a:cubicBezTo>
                <a:cubicBezTo>
                  <a:pt x="76" y="171"/>
                  <a:pt x="76" y="171"/>
                  <a:pt x="76" y="171"/>
                </a:cubicBezTo>
                <a:cubicBezTo>
                  <a:pt x="114" y="164"/>
                  <a:pt x="142" y="139"/>
                  <a:pt x="150" y="109"/>
                </a:cubicBezTo>
                <a:cubicBezTo>
                  <a:pt x="151" y="103"/>
                  <a:pt x="151" y="98"/>
                  <a:pt x="151" y="92"/>
                </a:cubicBezTo>
                <a:close/>
                <a:moveTo>
                  <a:pt x="75" y="94"/>
                </a:moveTo>
                <a:cubicBezTo>
                  <a:pt x="75" y="92"/>
                  <a:pt x="75" y="92"/>
                  <a:pt x="75" y="92"/>
                </a:cubicBezTo>
                <a:cubicBezTo>
                  <a:pt x="75" y="92"/>
                  <a:pt x="74" y="92"/>
                  <a:pt x="74" y="92"/>
                </a:cubicBezTo>
                <a:cubicBezTo>
                  <a:pt x="73" y="93"/>
                  <a:pt x="73" y="93"/>
                  <a:pt x="73" y="93"/>
                </a:cubicBezTo>
                <a:cubicBezTo>
                  <a:pt x="73" y="93"/>
                  <a:pt x="72" y="94"/>
                  <a:pt x="72" y="94"/>
                </a:cubicBezTo>
                <a:cubicBezTo>
                  <a:pt x="72" y="94"/>
                  <a:pt x="72" y="95"/>
                  <a:pt x="71" y="95"/>
                </a:cubicBezTo>
                <a:cubicBezTo>
                  <a:pt x="71" y="95"/>
                  <a:pt x="71" y="95"/>
                  <a:pt x="71" y="95"/>
                </a:cubicBezTo>
                <a:cubicBezTo>
                  <a:pt x="71" y="95"/>
                  <a:pt x="71" y="96"/>
                  <a:pt x="71" y="96"/>
                </a:cubicBezTo>
                <a:cubicBezTo>
                  <a:pt x="70" y="96"/>
                  <a:pt x="70" y="96"/>
                  <a:pt x="70" y="97"/>
                </a:cubicBezTo>
                <a:cubicBezTo>
                  <a:pt x="70" y="97"/>
                  <a:pt x="70" y="97"/>
                  <a:pt x="70" y="97"/>
                </a:cubicBezTo>
                <a:cubicBezTo>
                  <a:pt x="70" y="98"/>
                  <a:pt x="70" y="98"/>
                  <a:pt x="70" y="98"/>
                </a:cubicBezTo>
                <a:cubicBezTo>
                  <a:pt x="70" y="98"/>
                  <a:pt x="70" y="98"/>
                  <a:pt x="70" y="98"/>
                </a:cubicBezTo>
                <a:cubicBezTo>
                  <a:pt x="70" y="98"/>
                  <a:pt x="69" y="98"/>
                  <a:pt x="69" y="98"/>
                </a:cubicBezTo>
                <a:cubicBezTo>
                  <a:pt x="69" y="98"/>
                  <a:pt x="69" y="98"/>
                  <a:pt x="69" y="98"/>
                </a:cubicBezTo>
                <a:cubicBezTo>
                  <a:pt x="69" y="98"/>
                  <a:pt x="69" y="98"/>
                  <a:pt x="69" y="98"/>
                </a:cubicBezTo>
                <a:cubicBezTo>
                  <a:pt x="69" y="98"/>
                  <a:pt x="69" y="98"/>
                  <a:pt x="69" y="98"/>
                </a:cubicBezTo>
                <a:cubicBezTo>
                  <a:pt x="69" y="98"/>
                  <a:pt x="69" y="98"/>
                  <a:pt x="68" y="97"/>
                </a:cubicBezTo>
                <a:cubicBezTo>
                  <a:pt x="68" y="97"/>
                  <a:pt x="68" y="97"/>
                  <a:pt x="68" y="97"/>
                </a:cubicBezTo>
                <a:cubicBezTo>
                  <a:pt x="68" y="97"/>
                  <a:pt x="68" y="97"/>
                  <a:pt x="69" y="97"/>
                </a:cubicBezTo>
                <a:cubicBezTo>
                  <a:pt x="69" y="96"/>
                  <a:pt x="69" y="96"/>
                  <a:pt x="69" y="96"/>
                </a:cubicBezTo>
                <a:cubicBezTo>
                  <a:pt x="69" y="96"/>
                  <a:pt x="69" y="96"/>
                  <a:pt x="69" y="96"/>
                </a:cubicBezTo>
                <a:cubicBezTo>
                  <a:pt x="70" y="94"/>
                  <a:pt x="70" y="94"/>
                  <a:pt x="70" y="94"/>
                </a:cubicBezTo>
                <a:cubicBezTo>
                  <a:pt x="70" y="94"/>
                  <a:pt x="70" y="94"/>
                  <a:pt x="70" y="94"/>
                </a:cubicBezTo>
                <a:cubicBezTo>
                  <a:pt x="70" y="94"/>
                  <a:pt x="70" y="93"/>
                  <a:pt x="71" y="93"/>
                </a:cubicBezTo>
                <a:cubicBezTo>
                  <a:pt x="71" y="93"/>
                  <a:pt x="71" y="93"/>
                  <a:pt x="72" y="92"/>
                </a:cubicBezTo>
                <a:cubicBezTo>
                  <a:pt x="72" y="92"/>
                  <a:pt x="72" y="92"/>
                  <a:pt x="72" y="92"/>
                </a:cubicBezTo>
                <a:cubicBezTo>
                  <a:pt x="72" y="92"/>
                  <a:pt x="72" y="92"/>
                  <a:pt x="73" y="91"/>
                </a:cubicBezTo>
                <a:cubicBezTo>
                  <a:pt x="73" y="91"/>
                  <a:pt x="73" y="91"/>
                  <a:pt x="74" y="91"/>
                </a:cubicBezTo>
                <a:cubicBezTo>
                  <a:pt x="74" y="91"/>
                  <a:pt x="74" y="91"/>
                  <a:pt x="74" y="91"/>
                </a:cubicBezTo>
                <a:cubicBezTo>
                  <a:pt x="75" y="90"/>
                  <a:pt x="75" y="90"/>
                  <a:pt x="75" y="90"/>
                </a:cubicBezTo>
                <a:cubicBezTo>
                  <a:pt x="75" y="90"/>
                  <a:pt x="75" y="90"/>
                  <a:pt x="75" y="90"/>
                </a:cubicBezTo>
                <a:cubicBezTo>
                  <a:pt x="75" y="90"/>
                  <a:pt x="75" y="90"/>
                  <a:pt x="75" y="89"/>
                </a:cubicBezTo>
                <a:cubicBezTo>
                  <a:pt x="75" y="89"/>
                  <a:pt x="75" y="89"/>
                  <a:pt x="75" y="89"/>
                </a:cubicBezTo>
                <a:cubicBezTo>
                  <a:pt x="75" y="89"/>
                  <a:pt x="75" y="89"/>
                  <a:pt x="75" y="89"/>
                </a:cubicBezTo>
                <a:cubicBezTo>
                  <a:pt x="75" y="88"/>
                  <a:pt x="75" y="88"/>
                  <a:pt x="75" y="88"/>
                </a:cubicBezTo>
                <a:cubicBezTo>
                  <a:pt x="75" y="88"/>
                  <a:pt x="75" y="88"/>
                  <a:pt x="75" y="88"/>
                </a:cubicBezTo>
                <a:cubicBezTo>
                  <a:pt x="75" y="88"/>
                  <a:pt x="75" y="88"/>
                  <a:pt x="75" y="88"/>
                </a:cubicBezTo>
                <a:cubicBezTo>
                  <a:pt x="75" y="88"/>
                  <a:pt x="75" y="88"/>
                  <a:pt x="75" y="87"/>
                </a:cubicBezTo>
                <a:cubicBezTo>
                  <a:pt x="75" y="87"/>
                  <a:pt x="75" y="87"/>
                  <a:pt x="75" y="87"/>
                </a:cubicBezTo>
                <a:cubicBezTo>
                  <a:pt x="75"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6" y="87"/>
                  <a:pt x="76" y="87"/>
                  <a:pt x="76" y="87"/>
                </a:cubicBezTo>
                <a:cubicBezTo>
                  <a:pt x="77" y="87"/>
                  <a:pt x="77" y="87"/>
                  <a:pt x="77" y="87"/>
                </a:cubicBezTo>
                <a:cubicBezTo>
                  <a:pt x="77" y="87"/>
                  <a:pt x="77" y="87"/>
                  <a:pt x="77" y="87"/>
                </a:cubicBezTo>
                <a:cubicBezTo>
                  <a:pt x="77" y="87"/>
                  <a:pt x="77" y="87"/>
                  <a:pt x="77" y="88"/>
                </a:cubicBezTo>
                <a:cubicBezTo>
                  <a:pt x="77" y="89"/>
                  <a:pt x="77" y="89"/>
                  <a:pt x="77" y="89"/>
                </a:cubicBezTo>
                <a:cubicBezTo>
                  <a:pt x="77" y="89"/>
                  <a:pt x="77" y="89"/>
                  <a:pt x="77" y="89"/>
                </a:cubicBezTo>
                <a:cubicBezTo>
                  <a:pt x="77" y="90"/>
                  <a:pt x="77" y="90"/>
                  <a:pt x="77" y="90"/>
                </a:cubicBezTo>
                <a:cubicBezTo>
                  <a:pt x="77" y="90"/>
                  <a:pt x="77" y="90"/>
                  <a:pt x="77" y="91"/>
                </a:cubicBezTo>
                <a:cubicBezTo>
                  <a:pt x="77" y="91"/>
                  <a:pt x="77" y="91"/>
                  <a:pt x="77" y="91"/>
                </a:cubicBezTo>
                <a:cubicBezTo>
                  <a:pt x="78" y="91"/>
                  <a:pt x="78" y="91"/>
                  <a:pt x="78" y="91"/>
                </a:cubicBezTo>
                <a:cubicBezTo>
                  <a:pt x="78" y="91"/>
                  <a:pt x="78" y="91"/>
                  <a:pt x="78" y="91"/>
                </a:cubicBezTo>
                <a:cubicBezTo>
                  <a:pt x="78" y="91"/>
                  <a:pt x="79" y="91"/>
                  <a:pt x="79" y="91"/>
                </a:cubicBezTo>
                <a:cubicBezTo>
                  <a:pt x="79" y="91"/>
                  <a:pt x="80" y="91"/>
                  <a:pt x="80" y="92"/>
                </a:cubicBezTo>
                <a:cubicBezTo>
                  <a:pt x="80" y="92"/>
                  <a:pt x="81" y="92"/>
                  <a:pt x="81" y="92"/>
                </a:cubicBezTo>
                <a:cubicBezTo>
                  <a:pt x="81" y="92"/>
                  <a:pt x="81" y="93"/>
                  <a:pt x="81" y="93"/>
                </a:cubicBezTo>
                <a:cubicBezTo>
                  <a:pt x="82" y="93"/>
                  <a:pt x="82" y="93"/>
                  <a:pt x="82" y="93"/>
                </a:cubicBezTo>
                <a:cubicBezTo>
                  <a:pt x="82" y="94"/>
                  <a:pt x="82" y="94"/>
                  <a:pt x="82" y="94"/>
                </a:cubicBezTo>
                <a:cubicBezTo>
                  <a:pt x="82" y="94"/>
                  <a:pt x="82" y="94"/>
                  <a:pt x="82" y="94"/>
                </a:cubicBezTo>
                <a:cubicBezTo>
                  <a:pt x="83" y="95"/>
                  <a:pt x="83" y="95"/>
                  <a:pt x="83" y="95"/>
                </a:cubicBezTo>
                <a:cubicBezTo>
                  <a:pt x="83" y="95"/>
                  <a:pt x="83" y="95"/>
                  <a:pt x="83" y="96"/>
                </a:cubicBezTo>
                <a:cubicBezTo>
                  <a:pt x="83" y="96"/>
                  <a:pt x="83" y="96"/>
                  <a:pt x="83" y="96"/>
                </a:cubicBezTo>
                <a:cubicBezTo>
                  <a:pt x="83" y="96"/>
                  <a:pt x="83" y="96"/>
                  <a:pt x="83" y="96"/>
                </a:cubicBezTo>
                <a:cubicBezTo>
                  <a:pt x="83" y="96"/>
                  <a:pt x="83" y="96"/>
                  <a:pt x="83" y="96"/>
                </a:cubicBezTo>
                <a:cubicBezTo>
                  <a:pt x="84" y="96"/>
                  <a:pt x="84" y="96"/>
                  <a:pt x="84" y="97"/>
                </a:cubicBezTo>
                <a:cubicBezTo>
                  <a:pt x="84" y="97"/>
                  <a:pt x="84" y="97"/>
                  <a:pt x="84" y="97"/>
                </a:cubicBezTo>
                <a:cubicBezTo>
                  <a:pt x="84" y="97"/>
                  <a:pt x="84" y="97"/>
                  <a:pt x="84" y="97"/>
                </a:cubicBezTo>
                <a:cubicBezTo>
                  <a:pt x="84" y="97"/>
                  <a:pt x="84" y="97"/>
                  <a:pt x="84" y="97"/>
                </a:cubicBezTo>
                <a:cubicBezTo>
                  <a:pt x="84" y="97"/>
                  <a:pt x="84" y="97"/>
                  <a:pt x="84" y="97"/>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4" y="98"/>
                  <a:pt x="84"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2" y="96"/>
                  <a:pt x="82" y="96"/>
                  <a:pt x="82" y="96"/>
                </a:cubicBezTo>
                <a:cubicBezTo>
                  <a:pt x="82" y="96"/>
                  <a:pt x="82" y="96"/>
                  <a:pt x="81" y="96"/>
                </a:cubicBezTo>
                <a:cubicBezTo>
                  <a:pt x="81" y="95"/>
                  <a:pt x="81" y="95"/>
                  <a:pt x="81" y="95"/>
                </a:cubicBezTo>
                <a:cubicBezTo>
                  <a:pt x="81" y="95"/>
                  <a:pt x="81" y="95"/>
                  <a:pt x="81" y="95"/>
                </a:cubicBezTo>
                <a:cubicBezTo>
                  <a:pt x="81" y="95"/>
                  <a:pt x="81" y="94"/>
                  <a:pt x="81" y="94"/>
                </a:cubicBezTo>
                <a:cubicBezTo>
                  <a:pt x="80" y="94"/>
                  <a:pt x="80" y="94"/>
                  <a:pt x="80" y="94"/>
                </a:cubicBezTo>
                <a:cubicBezTo>
                  <a:pt x="80" y="94"/>
                  <a:pt x="80" y="93"/>
                  <a:pt x="79" y="93"/>
                </a:cubicBezTo>
                <a:cubicBezTo>
                  <a:pt x="79" y="93"/>
                  <a:pt x="79" y="93"/>
                  <a:pt x="79" y="93"/>
                </a:cubicBezTo>
                <a:cubicBezTo>
                  <a:pt x="79" y="93"/>
                  <a:pt x="79" y="93"/>
                  <a:pt x="79" y="93"/>
                </a:cubicBezTo>
                <a:cubicBezTo>
                  <a:pt x="79" y="92"/>
                  <a:pt x="78" y="92"/>
                  <a:pt x="78" y="92"/>
                </a:cubicBezTo>
                <a:cubicBezTo>
                  <a:pt x="78" y="92"/>
                  <a:pt x="78" y="92"/>
                  <a:pt x="78" y="92"/>
                </a:cubicBezTo>
                <a:cubicBezTo>
                  <a:pt x="78" y="92"/>
                  <a:pt x="77" y="92"/>
                  <a:pt x="77" y="92"/>
                </a:cubicBezTo>
                <a:cubicBezTo>
                  <a:pt x="77" y="94"/>
                  <a:pt x="77" y="94"/>
                  <a:pt x="77" y="94"/>
                </a:cubicBezTo>
                <a:cubicBezTo>
                  <a:pt x="77" y="94"/>
                  <a:pt x="77" y="94"/>
                  <a:pt x="77" y="94"/>
                </a:cubicBezTo>
                <a:cubicBezTo>
                  <a:pt x="78" y="94"/>
                  <a:pt x="78" y="94"/>
                  <a:pt x="78" y="95"/>
                </a:cubicBezTo>
                <a:cubicBezTo>
                  <a:pt x="78" y="95"/>
                  <a:pt x="78" y="95"/>
                  <a:pt x="78" y="95"/>
                </a:cubicBezTo>
                <a:cubicBezTo>
                  <a:pt x="79" y="95"/>
                  <a:pt x="79" y="95"/>
                  <a:pt x="79" y="96"/>
                </a:cubicBezTo>
                <a:cubicBezTo>
                  <a:pt x="79" y="96"/>
                  <a:pt x="79" y="96"/>
                  <a:pt x="79" y="97"/>
                </a:cubicBezTo>
                <a:cubicBezTo>
                  <a:pt x="80" y="97"/>
                  <a:pt x="80" y="97"/>
                  <a:pt x="80" y="98"/>
                </a:cubicBezTo>
                <a:cubicBezTo>
                  <a:pt x="80" y="98"/>
                  <a:pt x="80" y="99"/>
                  <a:pt x="80" y="99"/>
                </a:cubicBezTo>
                <a:cubicBezTo>
                  <a:pt x="79" y="99"/>
                  <a:pt x="79" y="100"/>
                  <a:pt x="79" y="100"/>
                </a:cubicBezTo>
                <a:cubicBezTo>
                  <a:pt x="79" y="100"/>
                  <a:pt x="79" y="101"/>
                  <a:pt x="79" y="101"/>
                </a:cubicBezTo>
                <a:cubicBezTo>
                  <a:pt x="78" y="101"/>
                  <a:pt x="78" y="101"/>
                  <a:pt x="78" y="102"/>
                </a:cubicBezTo>
                <a:cubicBezTo>
                  <a:pt x="78" y="102"/>
                  <a:pt x="78" y="103"/>
                  <a:pt x="78" y="103"/>
                </a:cubicBezTo>
                <a:cubicBezTo>
                  <a:pt x="79" y="103"/>
                  <a:pt x="79" y="104"/>
                  <a:pt x="79" y="104"/>
                </a:cubicBezTo>
                <a:cubicBezTo>
                  <a:pt x="79" y="104"/>
                  <a:pt x="79" y="104"/>
                  <a:pt x="79" y="104"/>
                </a:cubicBezTo>
                <a:cubicBezTo>
                  <a:pt x="79" y="104"/>
                  <a:pt x="79" y="104"/>
                  <a:pt x="79" y="105"/>
                </a:cubicBezTo>
                <a:cubicBezTo>
                  <a:pt x="79" y="105"/>
                  <a:pt x="80" y="106"/>
                  <a:pt x="80" y="106"/>
                </a:cubicBezTo>
                <a:cubicBezTo>
                  <a:pt x="80" y="106"/>
                  <a:pt x="80" y="106"/>
                  <a:pt x="80" y="106"/>
                </a:cubicBezTo>
                <a:cubicBezTo>
                  <a:pt x="80" y="106"/>
                  <a:pt x="80" y="107"/>
                  <a:pt x="80" y="107"/>
                </a:cubicBezTo>
                <a:cubicBezTo>
                  <a:pt x="80" y="108"/>
                  <a:pt x="80" y="108"/>
                  <a:pt x="80" y="109"/>
                </a:cubicBezTo>
                <a:cubicBezTo>
                  <a:pt x="80" y="109"/>
                  <a:pt x="80" y="109"/>
                  <a:pt x="80" y="109"/>
                </a:cubicBezTo>
                <a:cubicBezTo>
                  <a:pt x="81" y="109"/>
                  <a:pt x="81" y="110"/>
                  <a:pt x="81" y="110"/>
                </a:cubicBezTo>
                <a:cubicBezTo>
                  <a:pt x="81" y="111"/>
                  <a:pt x="81" y="111"/>
                  <a:pt x="81" y="112"/>
                </a:cubicBezTo>
                <a:cubicBezTo>
                  <a:pt x="81" y="112"/>
                  <a:pt x="81" y="112"/>
                  <a:pt x="81" y="112"/>
                </a:cubicBezTo>
                <a:cubicBezTo>
                  <a:pt x="81" y="112"/>
                  <a:pt x="81" y="113"/>
                  <a:pt x="81" y="113"/>
                </a:cubicBezTo>
                <a:cubicBezTo>
                  <a:pt x="81" y="113"/>
                  <a:pt x="81" y="113"/>
                  <a:pt x="81" y="113"/>
                </a:cubicBezTo>
                <a:cubicBezTo>
                  <a:pt x="81" y="113"/>
                  <a:pt x="81" y="114"/>
                  <a:pt x="81" y="114"/>
                </a:cubicBezTo>
                <a:cubicBezTo>
                  <a:pt x="81" y="114"/>
                  <a:pt x="81" y="114"/>
                  <a:pt x="81" y="115"/>
                </a:cubicBezTo>
                <a:cubicBezTo>
                  <a:pt x="81" y="115"/>
                  <a:pt x="81" y="115"/>
                  <a:pt x="81" y="115"/>
                </a:cubicBezTo>
                <a:cubicBezTo>
                  <a:pt x="81" y="115"/>
                  <a:pt x="81" y="115"/>
                  <a:pt x="81" y="115"/>
                </a:cubicBezTo>
                <a:cubicBezTo>
                  <a:pt x="81" y="115"/>
                  <a:pt x="81" y="115"/>
                  <a:pt x="81" y="115"/>
                </a:cubicBezTo>
                <a:cubicBezTo>
                  <a:pt x="81" y="115"/>
                  <a:pt x="81" y="115"/>
                  <a:pt x="81" y="115"/>
                </a:cubicBezTo>
                <a:cubicBezTo>
                  <a:pt x="81" y="115"/>
                  <a:pt x="81"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5"/>
                  <a:pt x="80" y="115"/>
                  <a:pt x="80" y="115"/>
                </a:cubicBezTo>
                <a:cubicBezTo>
                  <a:pt x="80" y="114"/>
                  <a:pt x="80" y="114"/>
                  <a:pt x="79" y="114"/>
                </a:cubicBezTo>
                <a:cubicBezTo>
                  <a:pt x="79" y="114"/>
                  <a:pt x="79" y="114"/>
                  <a:pt x="79" y="113"/>
                </a:cubicBezTo>
                <a:cubicBezTo>
                  <a:pt x="79" y="113"/>
                  <a:pt x="79" y="113"/>
                  <a:pt x="79" y="113"/>
                </a:cubicBezTo>
                <a:cubicBezTo>
                  <a:pt x="79" y="113"/>
                  <a:pt x="79" y="113"/>
                  <a:pt x="79" y="112"/>
                </a:cubicBezTo>
                <a:cubicBezTo>
                  <a:pt x="79" y="112"/>
                  <a:pt x="79" y="112"/>
                  <a:pt x="79" y="112"/>
                </a:cubicBezTo>
                <a:cubicBezTo>
                  <a:pt x="79" y="112"/>
                  <a:pt x="79" y="111"/>
                  <a:pt x="79" y="110"/>
                </a:cubicBezTo>
                <a:cubicBezTo>
                  <a:pt x="79" y="110"/>
                  <a:pt x="79" y="109"/>
                  <a:pt x="79" y="109"/>
                </a:cubicBezTo>
                <a:cubicBezTo>
                  <a:pt x="79" y="108"/>
                  <a:pt x="79" y="108"/>
                  <a:pt x="79" y="108"/>
                </a:cubicBezTo>
                <a:cubicBezTo>
                  <a:pt x="78" y="107"/>
                  <a:pt x="78" y="107"/>
                  <a:pt x="78" y="107"/>
                </a:cubicBezTo>
                <a:cubicBezTo>
                  <a:pt x="78" y="107"/>
                  <a:pt x="78" y="106"/>
                  <a:pt x="78" y="106"/>
                </a:cubicBezTo>
                <a:cubicBezTo>
                  <a:pt x="78" y="106"/>
                  <a:pt x="78" y="106"/>
                  <a:pt x="78" y="106"/>
                </a:cubicBezTo>
                <a:cubicBezTo>
                  <a:pt x="78" y="106"/>
                  <a:pt x="78" y="105"/>
                  <a:pt x="78" y="105"/>
                </a:cubicBezTo>
                <a:cubicBezTo>
                  <a:pt x="78" y="105"/>
                  <a:pt x="78" y="105"/>
                  <a:pt x="77" y="104"/>
                </a:cubicBezTo>
                <a:cubicBezTo>
                  <a:pt x="77" y="104"/>
                  <a:pt x="77" y="104"/>
                  <a:pt x="77" y="103"/>
                </a:cubicBezTo>
                <a:cubicBezTo>
                  <a:pt x="77" y="103"/>
                  <a:pt x="77" y="103"/>
                  <a:pt x="77" y="103"/>
                </a:cubicBezTo>
                <a:cubicBezTo>
                  <a:pt x="77" y="103"/>
                  <a:pt x="77" y="103"/>
                  <a:pt x="77" y="103"/>
                </a:cubicBezTo>
                <a:cubicBezTo>
                  <a:pt x="76" y="102"/>
                  <a:pt x="76" y="102"/>
                  <a:pt x="76" y="102"/>
                </a:cubicBezTo>
                <a:cubicBezTo>
                  <a:pt x="76" y="103"/>
                  <a:pt x="75" y="103"/>
                  <a:pt x="75" y="103"/>
                </a:cubicBezTo>
                <a:cubicBezTo>
                  <a:pt x="75" y="104"/>
                  <a:pt x="75" y="104"/>
                  <a:pt x="75" y="104"/>
                </a:cubicBezTo>
                <a:cubicBezTo>
                  <a:pt x="74" y="104"/>
                  <a:pt x="74" y="104"/>
                  <a:pt x="74" y="105"/>
                </a:cubicBezTo>
                <a:cubicBezTo>
                  <a:pt x="74" y="105"/>
                  <a:pt x="74" y="105"/>
                  <a:pt x="74" y="106"/>
                </a:cubicBezTo>
                <a:cubicBezTo>
                  <a:pt x="74" y="106"/>
                  <a:pt x="74" y="106"/>
                  <a:pt x="73" y="107"/>
                </a:cubicBezTo>
                <a:cubicBezTo>
                  <a:pt x="73" y="107"/>
                  <a:pt x="73" y="107"/>
                  <a:pt x="73" y="108"/>
                </a:cubicBezTo>
                <a:cubicBezTo>
                  <a:pt x="73" y="108"/>
                  <a:pt x="73" y="108"/>
                  <a:pt x="73" y="108"/>
                </a:cubicBezTo>
                <a:cubicBezTo>
                  <a:pt x="73" y="108"/>
                  <a:pt x="73" y="108"/>
                  <a:pt x="73" y="109"/>
                </a:cubicBezTo>
                <a:cubicBezTo>
                  <a:pt x="73" y="109"/>
                  <a:pt x="73" y="110"/>
                  <a:pt x="73" y="110"/>
                </a:cubicBezTo>
                <a:cubicBezTo>
                  <a:pt x="73" y="110"/>
                  <a:pt x="73" y="110"/>
                  <a:pt x="73" y="110"/>
                </a:cubicBezTo>
                <a:cubicBezTo>
                  <a:pt x="73" y="111"/>
                  <a:pt x="73" y="111"/>
                  <a:pt x="73" y="111"/>
                </a:cubicBezTo>
                <a:cubicBezTo>
                  <a:pt x="73" y="111"/>
                  <a:pt x="73" y="111"/>
                  <a:pt x="73" y="111"/>
                </a:cubicBezTo>
                <a:cubicBezTo>
                  <a:pt x="73" y="112"/>
                  <a:pt x="73" y="112"/>
                  <a:pt x="73" y="112"/>
                </a:cubicBezTo>
                <a:cubicBezTo>
                  <a:pt x="73" y="112"/>
                  <a:pt x="73" y="112"/>
                  <a:pt x="73" y="112"/>
                </a:cubicBezTo>
                <a:cubicBezTo>
                  <a:pt x="73" y="113"/>
                  <a:pt x="73" y="113"/>
                  <a:pt x="73" y="113"/>
                </a:cubicBezTo>
                <a:cubicBezTo>
                  <a:pt x="73" y="113"/>
                  <a:pt x="73" y="113"/>
                  <a:pt x="73" y="113"/>
                </a:cubicBezTo>
                <a:cubicBezTo>
                  <a:pt x="73" y="114"/>
                  <a:pt x="73" y="114"/>
                  <a:pt x="73" y="114"/>
                </a:cubicBezTo>
                <a:cubicBezTo>
                  <a:pt x="73" y="114"/>
                  <a:pt x="73" y="114"/>
                  <a:pt x="73" y="114"/>
                </a:cubicBezTo>
                <a:cubicBezTo>
                  <a:pt x="73" y="114"/>
                  <a:pt x="73" y="115"/>
                  <a:pt x="73" y="115"/>
                </a:cubicBezTo>
                <a:cubicBezTo>
                  <a:pt x="73" y="115"/>
                  <a:pt x="73" y="115"/>
                  <a:pt x="73" y="115"/>
                </a:cubicBezTo>
                <a:cubicBezTo>
                  <a:pt x="72" y="115"/>
                  <a:pt x="72" y="115"/>
                  <a:pt x="72" y="115"/>
                </a:cubicBezTo>
                <a:cubicBezTo>
                  <a:pt x="72" y="115"/>
                  <a:pt x="72" y="115"/>
                  <a:pt x="72" y="115"/>
                </a:cubicBezTo>
                <a:cubicBezTo>
                  <a:pt x="72" y="115"/>
                  <a:pt x="72" y="115"/>
                  <a:pt x="72" y="115"/>
                </a:cubicBezTo>
                <a:cubicBezTo>
                  <a:pt x="71" y="115"/>
                  <a:pt x="71" y="115"/>
                  <a:pt x="71" y="115"/>
                </a:cubicBezTo>
                <a:cubicBezTo>
                  <a:pt x="71" y="115"/>
                  <a:pt x="71" y="115"/>
                  <a:pt x="71" y="115"/>
                </a:cubicBezTo>
                <a:cubicBezTo>
                  <a:pt x="71" y="115"/>
                  <a:pt x="71" y="115"/>
                  <a:pt x="71" y="114"/>
                </a:cubicBezTo>
                <a:cubicBezTo>
                  <a:pt x="71" y="114"/>
                  <a:pt x="71" y="114"/>
                  <a:pt x="71" y="114"/>
                </a:cubicBezTo>
                <a:cubicBezTo>
                  <a:pt x="71" y="114"/>
                  <a:pt x="71" y="113"/>
                  <a:pt x="71" y="113"/>
                </a:cubicBezTo>
                <a:cubicBezTo>
                  <a:pt x="71" y="112"/>
                  <a:pt x="71" y="111"/>
                  <a:pt x="71" y="110"/>
                </a:cubicBezTo>
                <a:cubicBezTo>
                  <a:pt x="71" y="110"/>
                  <a:pt x="71" y="109"/>
                  <a:pt x="71" y="109"/>
                </a:cubicBezTo>
                <a:cubicBezTo>
                  <a:pt x="71" y="108"/>
                  <a:pt x="72" y="107"/>
                  <a:pt x="72" y="107"/>
                </a:cubicBezTo>
                <a:cubicBezTo>
                  <a:pt x="72" y="106"/>
                  <a:pt x="72" y="106"/>
                  <a:pt x="72" y="105"/>
                </a:cubicBezTo>
                <a:cubicBezTo>
                  <a:pt x="72" y="105"/>
                  <a:pt x="73" y="104"/>
                  <a:pt x="73" y="104"/>
                </a:cubicBezTo>
                <a:cubicBezTo>
                  <a:pt x="73" y="104"/>
                  <a:pt x="73" y="104"/>
                  <a:pt x="73" y="104"/>
                </a:cubicBezTo>
                <a:cubicBezTo>
                  <a:pt x="73" y="104"/>
                  <a:pt x="73" y="103"/>
                  <a:pt x="73" y="103"/>
                </a:cubicBezTo>
                <a:cubicBezTo>
                  <a:pt x="74" y="102"/>
                  <a:pt x="74" y="102"/>
                  <a:pt x="74" y="102"/>
                </a:cubicBezTo>
                <a:cubicBezTo>
                  <a:pt x="74" y="102"/>
                  <a:pt x="74" y="102"/>
                  <a:pt x="74" y="101"/>
                </a:cubicBezTo>
                <a:cubicBezTo>
                  <a:pt x="74" y="101"/>
                  <a:pt x="74" y="101"/>
                  <a:pt x="73" y="101"/>
                </a:cubicBezTo>
                <a:cubicBezTo>
                  <a:pt x="73" y="101"/>
                  <a:pt x="73" y="101"/>
                  <a:pt x="73" y="101"/>
                </a:cubicBezTo>
                <a:cubicBezTo>
                  <a:pt x="73" y="101"/>
                  <a:pt x="73" y="100"/>
                  <a:pt x="73" y="100"/>
                </a:cubicBezTo>
                <a:cubicBezTo>
                  <a:pt x="72" y="100"/>
                  <a:pt x="72" y="100"/>
                  <a:pt x="72" y="99"/>
                </a:cubicBezTo>
                <a:cubicBezTo>
                  <a:pt x="72" y="99"/>
                  <a:pt x="72" y="99"/>
                  <a:pt x="72" y="98"/>
                </a:cubicBezTo>
                <a:cubicBezTo>
                  <a:pt x="72" y="98"/>
                  <a:pt x="72" y="98"/>
                  <a:pt x="72" y="98"/>
                </a:cubicBezTo>
                <a:cubicBezTo>
                  <a:pt x="72" y="98"/>
                  <a:pt x="72" y="97"/>
                  <a:pt x="72" y="97"/>
                </a:cubicBezTo>
                <a:cubicBezTo>
                  <a:pt x="72" y="97"/>
                  <a:pt x="73" y="96"/>
                  <a:pt x="73" y="96"/>
                </a:cubicBezTo>
                <a:cubicBezTo>
                  <a:pt x="73" y="96"/>
                  <a:pt x="73" y="95"/>
                  <a:pt x="74" y="95"/>
                </a:cubicBezTo>
                <a:cubicBezTo>
                  <a:pt x="74" y="95"/>
                  <a:pt x="75" y="94"/>
                  <a:pt x="75" y="94"/>
                </a:cubicBezTo>
                <a:close/>
                <a:moveTo>
                  <a:pt x="76" y="101"/>
                </a:moveTo>
                <a:cubicBezTo>
                  <a:pt x="75" y="100"/>
                  <a:pt x="75" y="100"/>
                  <a:pt x="75" y="100"/>
                </a:cubicBezTo>
                <a:cubicBezTo>
                  <a:pt x="75" y="100"/>
                  <a:pt x="75" y="100"/>
                  <a:pt x="75" y="100"/>
                </a:cubicBezTo>
                <a:cubicBezTo>
                  <a:pt x="75" y="100"/>
                  <a:pt x="75" y="100"/>
                  <a:pt x="74" y="100"/>
                </a:cubicBezTo>
                <a:cubicBezTo>
                  <a:pt x="74" y="100"/>
                  <a:pt x="74" y="100"/>
                  <a:pt x="74" y="100"/>
                </a:cubicBezTo>
                <a:cubicBezTo>
                  <a:pt x="74" y="100"/>
                  <a:pt x="74" y="100"/>
                  <a:pt x="74" y="99"/>
                </a:cubicBezTo>
                <a:cubicBezTo>
                  <a:pt x="74" y="99"/>
                  <a:pt x="74" y="99"/>
                  <a:pt x="74" y="99"/>
                </a:cubicBezTo>
                <a:cubicBezTo>
                  <a:pt x="74" y="99"/>
                  <a:pt x="74" y="99"/>
                  <a:pt x="74" y="99"/>
                </a:cubicBezTo>
                <a:cubicBezTo>
                  <a:pt x="74" y="98"/>
                  <a:pt x="74" y="98"/>
                  <a:pt x="74" y="98"/>
                </a:cubicBezTo>
                <a:cubicBezTo>
                  <a:pt x="74" y="98"/>
                  <a:pt x="74" y="98"/>
                  <a:pt x="74" y="97"/>
                </a:cubicBezTo>
                <a:cubicBezTo>
                  <a:pt x="74" y="97"/>
                  <a:pt x="74" y="97"/>
                  <a:pt x="74" y="97"/>
                </a:cubicBezTo>
                <a:cubicBezTo>
                  <a:pt x="74" y="97"/>
                  <a:pt x="74" y="97"/>
                  <a:pt x="74" y="97"/>
                </a:cubicBezTo>
                <a:cubicBezTo>
                  <a:pt x="74" y="97"/>
                  <a:pt x="74" y="97"/>
                  <a:pt x="74" y="96"/>
                </a:cubicBezTo>
                <a:cubicBezTo>
                  <a:pt x="75" y="96"/>
                  <a:pt x="75" y="96"/>
                  <a:pt x="75" y="96"/>
                </a:cubicBezTo>
                <a:cubicBezTo>
                  <a:pt x="75" y="96"/>
                  <a:pt x="75" y="96"/>
                  <a:pt x="75" y="96"/>
                </a:cubicBezTo>
                <a:cubicBezTo>
                  <a:pt x="75" y="96"/>
                  <a:pt x="75" y="96"/>
                  <a:pt x="76" y="96"/>
                </a:cubicBezTo>
                <a:cubicBezTo>
                  <a:pt x="76" y="95"/>
                  <a:pt x="76" y="95"/>
                  <a:pt x="76" y="95"/>
                </a:cubicBezTo>
                <a:cubicBezTo>
                  <a:pt x="76" y="95"/>
                  <a:pt x="76" y="95"/>
                  <a:pt x="76" y="95"/>
                </a:cubicBezTo>
                <a:cubicBezTo>
                  <a:pt x="76" y="95"/>
                  <a:pt x="76" y="95"/>
                  <a:pt x="76" y="96"/>
                </a:cubicBezTo>
                <a:cubicBezTo>
                  <a:pt x="77" y="96"/>
                  <a:pt x="77" y="96"/>
                  <a:pt x="77" y="96"/>
                </a:cubicBezTo>
                <a:cubicBezTo>
                  <a:pt x="77" y="96"/>
                  <a:pt x="77" y="96"/>
                  <a:pt x="77" y="96"/>
                </a:cubicBezTo>
                <a:cubicBezTo>
                  <a:pt x="78" y="96"/>
                  <a:pt x="78" y="97"/>
                  <a:pt x="78" y="97"/>
                </a:cubicBezTo>
                <a:cubicBezTo>
                  <a:pt x="78" y="97"/>
                  <a:pt x="78" y="97"/>
                  <a:pt x="78" y="97"/>
                </a:cubicBezTo>
                <a:cubicBezTo>
                  <a:pt x="78" y="97"/>
                  <a:pt x="78" y="97"/>
                  <a:pt x="78" y="97"/>
                </a:cubicBezTo>
                <a:cubicBezTo>
                  <a:pt x="78" y="97"/>
                  <a:pt x="78" y="98"/>
                  <a:pt x="78" y="98"/>
                </a:cubicBezTo>
                <a:cubicBezTo>
                  <a:pt x="78" y="98"/>
                  <a:pt x="78" y="98"/>
                  <a:pt x="78" y="98"/>
                </a:cubicBezTo>
                <a:cubicBezTo>
                  <a:pt x="78" y="98"/>
                  <a:pt x="78" y="99"/>
                  <a:pt x="78" y="99"/>
                </a:cubicBezTo>
                <a:cubicBezTo>
                  <a:pt x="78" y="99"/>
                  <a:pt x="78" y="99"/>
                  <a:pt x="78" y="99"/>
                </a:cubicBezTo>
                <a:cubicBezTo>
                  <a:pt x="78" y="100"/>
                  <a:pt x="77" y="100"/>
                  <a:pt x="77" y="100"/>
                </a:cubicBezTo>
                <a:cubicBezTo>
                  <a:pt x="77" y="100"/>
                  <a:pt x="77" y="100"/>
                  <a:pt x="77" y="100"/>
                </a:cubicBezTo>
                <a:cubicBezTo>
                  <a:pt x="77" y="100"/>
                  <a:pt x="77" y="100"/>
                  <a:pt x="77" y="101"/>
                </a:cubicBezTo>
                <a:cubicBezTo>
                  <a:pt x="77" y="101"/>
                  <a:pt x="77" y="101"/>
                  <a:pt x="77" y="101"/>
                </a:cubicBezTo>
                <a:cubicBezTo>
                  <a:pt x="76" y="101"/>
                  <a:pt x="76" y="101"/>
                  <a:pt x="76" y="101"/>
                </a:cubicBezTo>
                <a:close/>
                <a:moveTo>
                  <a:pt x="75" y="127"/>
                </a:moveTo>
                <a:cubicBezTo>
                  <a:pt x="75" y="127"/>
                  <a:pt x="74" y="128"/>
                  <a:pt x="74" y="128"/>
                </a:cubicBezTo>
                <a:cubicBezTo>
                  <a:pt x="74" y="128"/>
                  <a:pt x="74" y="128"/>
                  <a:pt x="74" y="128"/>
                </a:cubicBezTo>
                <a:cubicBezTo>
                  <a:pt x="74" y="128"/>
                  <a:pt x="73" y="128"/>
                  <a:pt x="73" y="128"/>
                </a:cubicBezTo>
                <a:cubicBezTo>
                  <a:pt x="73" y="129"/>
                  <a:pt x="72" y="129"/>
                  <a:pt x="72" y="129"/>
                </a:cubicBezTo>
                <a:cubicBezTo>
                  <a:pt x="72" y="130"/>
                  <a:pt x="72" y="130"/>
                  <a:pt x="71" y="130"/>
                </a:cubicBezTo>
                <a:cubicBezTo>
                  <a:pt x="71" y="131"/>
                  <a:pt x="71" y="131"/>
                  <a:pt x="71" y="132"/>
                </a:cubicBezTo>
                <a:cubicBezTo>
                  <a:pt x="71" y="132"/>
                  <a:pt x="71" y="132"/>
                  <a:pt x="71" y="132"/>
                </a:cubicBezTo>
                <a:cubicBezTo>
                  <a:pt x="71" y="132"/>
                  <a:pt x="71" y="132"/>
                  <a:pt x="71" y="132"/>
                </a:cubicBezTo>
                <a:cubicBezTo>
                  <a:pt x="71" y="133"/>
                  <a:pt x="71" y="133"/>
                  <a:pt x="70" y="133"/>
                </a:cubicBezTo>
                <a:cubicBezTo>
                  <a:pt x="70" y="134"/>
                  <a:pt x="70" y="134"/>
                  <a:pt x="70" y="135"/>
                </a:cubicBezTo>
                <a:cubicBezTo>
                  <a:pt x="70" y="135"/>
                  <a:pt x="70" y="135"/>
                  <a:pt x="70" y="135"/>
                </a:cubicBezTo>
                <a:cubicBezTo>
                  <a:pt x="70" y="135"/>
                  <a:pt x="70" y="135"/>
                  <a:pt x="70" y="136"/>
                </a:cubicBezTo>
                <a:cubicBezTo>
                  <a:pt x="70" y="136"/>
                  <a:pt x="70" y="136"/>
                  <a:pt x="70" y="136"/>
                </a:cubicBezTo>
                <a:cubicBezTo>
                  <a:pt x="70" y="136"/>
                  <a:pt x="70" y="136"/>
                  <a:pt x="70" y="136"/>
                </a:cubicBezTo>
                <a:cubicBezTo>
                  <a:pt x="70" y="137"/>
                  <a:pt x="70" y="137"/>
                  <a:pt x="70" y="137"/>
                </a:cubicBezTo>
                <a:cubicBezTo>
                  <a:pt x="70" y="137"/>
                  <a:pt x="70" y="137"/>
                  <a:pt x="69" y="137"/>
                </a:cubicBezTo>
                <a:cubicBezTo>
                  <a:pt x="69" y="137"/>
                  <a:pt x="69" y="137"/>
                  <a:pt x="69" y="137"/>
                </a:cubicBezTo>
                <a:cubicBezTo>
                  <a:pt x="69" y="137"/>
                  <a:pt x="69" y="137"/>
                  <a:pt x="69" y="137"/>
                </a:cubicBezTo>
                <a:cubicBezTo>
                  <a:pt x="69" y="137"/>
                  <a:pt x="69" y="137"/>
                  <a:pt x="69" y="137"/>
                </a:cubicBezTo>
                <a:cubicBezTo>
                  <a:pt x="69" y="137"/>
                  <a:pt x="69" y="136"/>
                  <a:pt x="69" y="136"/>
                </a:cubicBezTo>
                <a:cubicBezTo>
                  <a:pt x="69" y="136"/>
                  <a:pt x="69" y="136"/>
                  <a:pt x="69" y="136"/>
                </a:cubicBezTo>
                <a:cubicBezTo>
                  <a:pt x="69" y="136"/>
                  <a:pt x="69" y="136"/>
                  <a:pt x="69" y="135"/>
                </a:cubicBezTo>
                <a:cubicBezTo>
                  <a:pt x="69" y="135"/>
                  <a:pt x="69" y="135"/>
                  <a:pt x="69" y="135"/>
                </a:cubicBezTo>
                <a:cubicBezTo>
                  <a:pt x="69" y="135"/>
                  <a:pt x="69" y="135"/>
                  <a:pt x="69" y="135"/>
                </a:cubicBezTo>
                <a:cubicBezTo>
                  <a:pt x="69" y="135"/>
                  <a:pt x="69" y="135"/>
                  <a:pt x="69" y="135"/>
                </a:cubicBezTo>
                <a:cubicBezTo>
                  <a:pt x="69" y="134"/>
                  <a:pt x="69" y="134"/>
                  <a:pt x="69" y="134"/>
                </a:cubicBezTo>
                <a:cubicBezTo>
                  <a:pt x="69" y="134"/>
                  <a:pt x="69" y="134"/>
                  <a:pt x="69" y="134"/>
                </a:cubicBezTo>
                <a:cubicBezTo>
                  <a:pt x="69" y="134"/>
                  <a:pt x="69" y="133"/>
                  <a:pt x="69" y="133"/>
                </a:cubicBezTo>
                <a:cubicBezTo>
                  <a:pt x="69" y="132"/>
                  <a:pt x="69" y="132"/>
                  <a:pt x="69" y="131"/>
                </a:cubicBezTo>
                <a:cubicBezTo>
                  <a:pt x="70" y="131"/>
                  <a:pt x="70" y="130"/>
                  <a:pt x="70" y="130"/>
                </a:cubicBezTo>
                <a:cubicBezTo>
                  <a:pt x="70" y="129"/>
                  <a:pt x="70" y="129"/>
                  <a:pt x="71" y="128"/>
                </a:cubicBezTo>
                <a:cubicBezTo>
                  <a:pt x="71" y="128"/>
                  <a:pt x="71" y="128"/>
                  <a:pt x="72" y="127"/>
                </a:cubicBezTo>
                <a:cubicBezTo>
                  <a:pt x="72" y="127"/>
                  <a:pt x="72" y="127"/>
                  <a:pt x="72" y="127"/>
                </a:cubicBezTo>
                <a:cubicBezTo>
                  <a:pt x="72" y="127"/>
                  <a:pt x="72" y="127"/>
                  <a:pt x="73" y="127"/>
                </a:cubicBezTo>
                <a:cubicBezTo>
                  <a:pt x="73" y="127"/>
                  <a:pt x="73" y="127"/>
                  <a:pt x="73" y="127"/>
                </a:cubicBezTo>
                <a:cubicBezTo>
                  <a:pt x="73" y="126"/>
                  <a:pt x="73" y="126"/>
                  <a:pt x="74" y="126"/>
                </a:cubicBezTo>
                <a:cubicBezTo>
                  <a:pt x="74" y="126"/>
                  <a:pt x="75" y="126"/>
                  <a:pt x="75" y="126"/>
                </a:cubicBezTo>
                <a:cubicBezTo>
                  <a:pt x="75" y="125"/>
                  <a:pt x="75" y="125"/>
                  <a:pt x="75" y="125"/>
                </a:cubicBezTo>
                <a:cubicBezTo>
                  <a:pt x="75" y="125"/>
                  <a:pt x="75" y="125"/>
                  <a:pt x="75" y="125"/>
                </a:cubicBezTo>
                <a:cubicBezTo>
                  <a:pt x="75" y="124"/>
                  <a:pt x="75" y="124"/>
                  <a:pt x="75" y="124"/>
                </a:cubicBezTo>
                <a:cubicBezTo>
                  <a:pt x="75" y="123"/>
                  <a:pt x="75" y="123"/>
                  <a:pt x="75" y="123"/>
                </a:cubicBezTo>
                <a:cubicBezTo>
                  <a:pt x="75" y="123"/>
                  <a:pt x="75" y="123"/>
                  <a:pt x="75" y="123"/>
                </a:cubicBezTo>
                <a:cubicBezTo>
                  <a:pt x="75" y="122"/>
                  <a:pt x="75" y="122"/>
                  <a:pt x="75" y="121"/>
                </a:cubicBezTo>
                <a:cubicBezTo>
                  <a:pt x="75" y="121"/>
                  <a:pt x="75" y="121"/>
                  <a:pt x="75" y="120"/>
                </a:cubicBezTo>
                <a:cubicBezTo>
                  <a:pt x="75" y="120"/>
                  <a:pt x="75" y="120"/>
                  <a:pt x="75"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6" y="120"/>
                  <a:pt x="76" y="120"/>
                </a:cubicBezTo>
                <a:cubicBezTo>
                  <a:pt x="76" y="120"/>
                  <a:pt x="77" y="120"/>
                  <a:pt x="77" y="120"/>
                </a:cubicBezTo>
                <a:cubicBezTo>
                  <a:pt x="77" y="120"/>
                  <a:pt x="77" y="120"/>
                  <a:pt x="77" y="120"/>
                </a:cubicBezTo>
                <a:cubicBezTo>
                  <a:pt x="77" y="120"/>
                  <a:pt x="77" y="120"/>
                  <a:pt x="77" y="121"/>
                </a:cubicBezTo>
                <a:cubicBezTo>
                  <a:pt x="77" y="121"/>
                  <a:pt x="77" y="121"/>
                  <a:pt x="77" y="121"/>
                </a:cubicBezTo>
                <a:cubicBezTo>
                  <a:pt x="77" y="121"/>
                  <a:pt x="77" y="121"/>
                  <a:pt x="77" y="121"/>
                </a:cubicBezTo>
                <a:cubicBezTo>
                  <a:pt x="77" y="125"/>
                  <a:pt x="77" y="125"/>
                  <a:pt x="77" y="125"/>
                </a:cubicBezTo>
                <a:cubicBezTo>
                  <a:pt x="77" y="125"/>
                  <a:pt x="77" y="125"/>
                  <a:pt x="77" y="125"/>
                </a:cubicBezTo>
                <a:cubicBezTo>
                  <a:pt x="77" y="126"/>
                  <a:pt x="77" y="126"/>
                  <a:pt x="77" y="126"/>
                </a:cubicBezTo>
                <a:cubicBezTo>
                  <a:pt x="78" y="126"/>
                  <a:pt x="78" y="126"/>
                  <a:pt x="79" y="126"/>
                </a:cubicBezTo>
                <a:cubicBezTo>
                  <a:pt x="80" y="127"/>
                  <a:pt x="80" y="127"/>
                  <a:pt x="81" y="127"/>
                </a:cubicBezTo>
                <a:cubicBezTo>
                  <a:pt x="81" y="127"/>
                  <a:pt x="81" y="127"/>
                  <a:pt x="81" y="127"/>
                </a:cubicBezTo>
                <a:cubicBezTo>
                  <a:pt x="81" y="128"/>
                  <a:pt x="82" y="128"/>
                  <a:pt x="82" y="129"/>
                </a:cubicBezTo>
                <a:cubicBezTo>
                  <a:pt x="82" y="130"/>
                  <a:pt x="83" y="130"/>
                  <a:pt x="83" y="131"/>
                </a:cubicBezTo>
                <a:cubicBezTo>
                  <a:pt x="83" y="132"/>
                  <a:pt x="83" y="133"/>
                  <a:pt x="83" y="133"/>
                </a:cubicBezTo>
                <a:cubicBezTo>
                  <a:pt x="84" y="134"/>
                  <a:pt x="84" y="134"/>
                  <a:pt x="84" y="135"/>
                </a:cubicBezTo>
                <a:cubicBezTo>
                  <a:pt x="84" y="135"/>
                  <a:pt x="84" y="135"/>
                  <a:pt x="84" y="135"/>
                </a:cubicBezTo>
                <a:cubicBezTo>
                  <a:pt x="84" y="136"/>
                  <a:pt x="84" y="136"/>
                  <a:pt x="84" y="136"/>
                </a:cubicBezTo>
                <a:cubicBezTo>
                  <a:pt x="84" y="136"/>
                  <a:pt x="84" y="136"/>
                  <a:pt x="84" y="136"/>
                </a:cubicBezTo>
                <a:cubicBezTo>
                  <a:pt x="84" y="136"/>
                  <a:pt x="84" y="136"/>
                  <a:pt x="84" y="137"/>
                </a:cubicBezTo>
                <a:cubicBezTo>
                  <a:pt x="84" y="137"/>
                  <a:pt x="84" y="137"/>
                  <a:pt x="84" y="137"/>
                </a:cubicBezTo>
                <a:cubicBezTo>
                  <a:pt x="84" y="137"/>
                  <a:pt x="84" y="137"/>
                  <a:pt x="84" y="137"/>
                </a:cubicBezTo>
                <a:cubicBezTo>
                  <a:pt x="83" y="137"/>
                  <a:pt x="83" y="137"/>
                  <a:pt x="83" y="137"/>
                </a:cubicBezTo>
                <a:cubicBezTo>
                  <a:pt x="83" y="137"/>
                  <a:pt x="83" y="137"/>
                  <a:pt x="83" y="137"/>
                </a:cubicBezTo>
                <a:cubicBezTo>
                  <a:pt x="83" y="137"/>
                  <a:pt x="83" y="138"/>
                  <a:pt x="83" y="138"/>
                </a:cubicBezTo>
                <a:cubicBezTo>
                  <a:pt x="83" y="138"/>
                  <a:pt x="83" y="138"/>
                  <a:pt x="83" y="138"/>
                </a:cubicBezTo>
                <a:cubicBezTo>
                  <a:pt x="83" y="138"/>
                  <a:pt x="83" y="137"/>
                  <a:pt x="83" y="137"/>
                </a:cubicBezTo>
                <a:cubicBezTo>
                  <a:pt x="83" y="137"/>
                  <a:pt x="83" y="137"/>
                  <a:pt x="83" y="137"/>
                </a:cubicBezTo>
                <a:cubicBezTo>
                  <a:pt x="82" y="137"/>
                  <a:pt x="82" y="137"/>
                  <a:pt x="82" y="137"/>
                </a:cubicBezTo>
                <a:cubicBezTo>
                  <a:pt x="82" y="137"/>
                  <a:pt x="82" y="136"/>
                  <a:pt x="82" y="136"/>
                </a:cubicBezTo>
                <a:cubicBezTo>
                  <a:pt x="82" y="136"/>
                  <a:pt x="82" y="136"/>
                  <a:pt x="82" y="136"/>
                </a:cubicBezTo>
                <a:cubicBezTo>
                  <a:pt x="82" y="135"/>
                  <a:pt x="82" y="135"/>
                  <a:pt x="82" y="135"/>
                </a:cubicBezTo>
                <a:cubicBezTo>
                  <a:pt x="82" y="134"/>
                  <a:pt x="82" y="134"/>
                  <a:pt x="82" y="133"/>
                </a:cubicBezTo>
                <a:cubicBezTo>
                  <a:pt x="82" y="133"/>
                  <a:pt x="82" y="133"/>
                  <a:pt x="82" y="133"/>
                </a:cubicBezTo>
                <a:cubicBezTo>
                  <a:pt x="82" y="132"/>
                  <a:pt x="82" y="132"/>
                  <a:pt x="81" y="131"/>
                </a:cubicBezTo>
                <a:cubicBezTo>
                  <a:pt x="81" y="131"/>
                  <a:pt x="81" y="130"/>
                  <a:pt x="81" y="130"/>
                </a:cubicBezTo>
                <a:cubicBezTo>
                  <a:pt x="81" y="129"/>
                  <a:pt x="80" y="129"/>
                  <a:pt x="80" y="129"/>
                </a:cubicBezTo>
                <a:cubicBezTo>
                  <a:pt x="80" y="128"/>
                  <a:pt x="80" y="128"/>
                  <a:pt x="79" y="128"/>
                </a:cubicBezTo>
                <a:cubicBezTo>
                  <a:pt x="79" y="128"/>
                  <a:pt x="79" y="128"/>
                  <a:pt x="79" y="128"/>
                </a:cubicBezTo>
                <a:cubicBezTo>
                  <a:pt x="79" y="128"/>
                  <a:pt x="79" y="128"/>
                  <a:pt x="78" y="128"/>
                </a:cubicBezTo>
                <a:cubicBezTo>
                  <a:pt x="78" y="127"/>
                  <a:pt x="78" y="127"/>
                  <a:pt x="78" y="127"/>
                </a:cubicBezTo>
                <a:cubicBezTo>
                  <a:pt x="78" y="127"/>
                  <a:pt x="78" y="127"/>
                  <a:pt x="78" y="127"/>
                </a:cubicBezTo>
                <a:cubicBezTo>
                  <a:pt x="77" y="127"/>
                  <a:pt x="77" y="127"/>
                  <a:pt x="77" y="127"/>
                </a:cubicBezTo>
                <a:cubicBezTo>
                  <a:pt x="77" y="127"/>
                  <a:pt x="77" y="128"/>
                  <a:pt x="77" y="128"/>
                </a:cubicBezTo>
                <a:cubicBezTo>
                  <a:pt x="77" y="129"/>
                  <a:pt x="77" y="129"/>
                  <a:pt x="77" y="129"/>
                </a:cubicBezTo>
                <a:cubicBezTo>
                  <a:pt x="77" y="130"/>
                  <a:pt x="77" y="130"/>
                  <a:pt x="77" y="131"/>
                </a:cubicBezTo>
                <a:cubicBezTo>
                  <a:pt x="77" y="131"/>
                  <a:pt x="77" y="131"/>
                  <a:pt x="77" y="131"/>
                </a:cubicBezTo>
                <a:cubicBezTo>
                  <a:pt x="77" y="132"/>
                  <a:pt x="77" y="132"/>
                  <a:pt x="77" y="133"/>
                </a:cubicBezTo>
                <a:cubicBezTo>
                  <a:pt x="77" y="133"/>
                  <a:pt x="77" y="133"/>
                  <a:pt x="77" y="134"/>
                </a:cubicBezTo>
                <a:cubicBezTo>
                  <a:pt x="77" y="134"/>
                  <a:pt x="77" y="134"/>
                  <a:pt x="77" y="134"/>
                </a:cubicBezTo>
                <a:cubicBezTo>
                  <a:pt x="77" y="134"/>
                  <a:pt x="77" y="134"/>
                  <a:pt x="77" y="135"/>
                </a:cubicBezTo>
                <a:cubicBezTo>
                  <a:pt x="77" y="135"/>
                  <a:pt x="78" y="136"/>
                  <a:pt x="78" y="136"/>
                </a:cubicBezTo>
                <a:cubicBezTo>
                  <a:pt x="78" y="136"/>
                  <a:pt x="78" y="136"/>
                  <a:pt x="78" y="136"/>
                </a:cubicBezTo>
                <a:cubicBezTo>
                  <a:pt x="78" y="137"/>
                  <a:pt x="78" y="137"/>
                  <a:pt x="78" y="138"/>
                </a:cubicBezTo>
                <a:cubicBezTo>
                  <a:pt x="78" y="138"/>
                  <a:pt x="79" y="139"/>
                  <a:pt x="79" y="139"/>
                </a:cubicBezTo>
                <a:cubicBezTo>
                  <a:pt x="79" y="140"/>
                  <a:pt x="79" y="140"/>
                  <a:pt x="79" y="141"/>
                </a:cubicBezTo>
                <a:cubicBezTo>
                  <a:pt x="80" y="141"/>
                  <a:pt x="80" y="142"/>
                  <a:pt x="80" y="142"/>
                </a:cubicBezTo>
                <a:cubicBezTo>
                  <a:pt x="80" y="142"/>
                  <a:pt x="80" y="142"/>
                  <a:pt x="80" y="142"/>
                </a:cubicBezTo>
                <a:cubicBezTo>
                  <a:pt x="80" y="142"/>
                  <a:pt x="80" y="143"/>
                  <a:pt x="81" y="143"/>
                </a:cubicBezTo>
                <a:cubicBezTo>
                  <a:pt x="81" y="143"/>
                  <a:pt x="81" y="143"/>
                  <a:pt x="81" y="143"/>
                </a:cubicBezTo>
                <a:cubicBezTo>
                  <a:pt x="81" y="143"/>
                  <a:pt x="81" y="143"/>
                  <a:pt x="81" y="143"/>
                </a:cubicBezTo>
                <a:cubicBezTo>
                  <a:pt x="81" y="144"/>
                  <a:pt x="81" y="144"/>
                  <a:pt x="81" y="144"/>
                </a:cubicBezTo>
                <a:cubicBezTo>
                  <a:pt x="81" y="144"/>
                  <a:pt x="82" y="144"/>
                  <a:pt x="82" y="145"/>
                </a:cubicBezTo>
                <a:cubicBezTo>
                  <a:pt x="82" y="145"/>
                  <a:pt x="82" y="145"/>
                  <a:pt x="82" y="145"/>
                </a:cubicBezTo>
                <a:cubicBezTo>
                  <a:pt x="82" y="146"/>
                  <a:pt x="82" y="146"/>
                  <a:pt x="83" y="146"/>
                </a:cubicBezTo>
                <a:cubicBezTo>
                  <a:pt x="83" y="146"/>
                  <a:pt x="83" y="146"/>
                  <a:pt x="83" y="146"/>
                </a:cubicBezTo>
                <a:cubicBezTo>
                  <a:pt x="83" y="146"/>
                  <a:pt x="83" y="146"/>
                  <a:pt x="83" y="146"/>
                </a:cubicBezTo>
                <a:cubicBezTo>
                  <a:pt x="83" y="146"/>
                  <a:pt x="83" y="146"/>
                  <a:pt x="83" y="146"/>
                </a:cubicBezTo>
                <a:cubicBezTo>
                  <a:pt x="83" y="146"/>
                  <a:pt x="83" y="146"/>
                  <a:pt x="83" y="147"/>
                </a:cubicBezTo>
                <a:cubicBezTo>
                  <a:pt x="83" y="147"/>
                  <a:pt x="83" y="147"/>
                  <a:pt x="83" y="147"/>
                </a:cubicBezTo>
                <a:cubicBezTo>
                  <a:pt x="83" y="147"/>
                  <a:pt x="83" y="147"/>
                  <a:pt x="83" y="147"/>
                </a:cubicBezTo>
                <a:cubicBezTo>
                  <a:pt x="83" y="147"/>
                  <a:pt x="83" y="147"/>
                  <a:pt x="83" y="147"/>
                </a:cubicBezTo>
                <a:cubicBezTo>
                  <a:pt x="83" y="147"/>
                  <a:pt x="82" y="147"/>
                  <a:pt x="82" y="147"/>
                </a:cubicBezTo>
                <a:cubicBezTo>
                  <a:pt x="82" y="147"/>
                  <a:pt x="82" y="147"/>
                  <a:pt x="82" y="147"/>
                </a:cubicBezTo>
                <a:cubicBezTo>
                  <a:pt x="82" y="147"/>
                  <a:pt x="82" y="147"/>
                  <a:pt x="82" y="147"/>
                </a:cubicBezTo>
                <a:cubicBezTo>
                  <a:pt x="82" y="147"/>
                  <a:pt x="82" y="147"/>
                  <a:pt x="82" y="147"/>
                </a:cubicBezTo>
                <a:cubicBezTo>
                  <a:pt x="82" y="147"/>
                  <a:pt x="82" y="147"/>
                  <a:pt x="82" y="147"/>
                </a:cubicBezTo>
                <a:cubicBezTo>
                  <a:pt x="82" y="147"/>
                  <a:pt x="81" y="147"/>
                  <a:pt x="81" y="146"/>
                </a:cubicBezTo>
                <a:cubicBezTo>
                  <a:pt x="81" y="146"/>
                  <a:pt x="81" y="146"/>
                  <a:pt x="81" y="146"/>
                </a:cubicBezTo>
                <a:cubicBezTo>
                  <a:pt x="81" y="146"/>
                  <a:pt x="80" y="145"/>
                  <a:pt x="80" y="145"/>
                </a:cubicBezTo>
                <a:cubicBezTo>
                  <a:pt x="80" y="145"/>
                  <a:pt x="80" y="145"/>
                  <a:pt x="80" y="145"/>
                </a:cubicBezTo>
                <a:cubicBezTo>
                  <a:pt x="79" y="144"/>
                  <a:pt x="79" y="143"/>
                  <a:pt x="79" y="143"/>
                </a:cubicBezTo>
                <a:cubicBezTo>
                  <a:pt x="78" y="142"/>
                  <a:pt x="78" y="141"/>
                  <a:pt x="78" y="140"/>
                </a:cubicBezTo>
                <a:cubicBezTo>
                  <a:pt x="77" y="140"/>
                  <a:pt x="77" y="139"/>
                  <a:pt x="77" y="139"/>
                </a:cubicBezTo>
                <a:cubicBezTo>
                  <a:pt x="77" y="138"/>
                  <a:pt x="76" y="138"/>
                  <a:pt x="76" y="137"/>
                </a:cubicBezTo>
                <a:cubicBezTo>
                  <a:pt x="76" y="136"/>
                  <a:pt x="76" y="136"/>
                  <a:pt x="76" y="136"/>
                </a:cubicBezTo>
                <a:cubicBezTo>
                  <a:pt x="76" y="137"/>
                  <a:pt x="76" y="137"/>
                  <a:pt x="76" y="138"/>
                </a:cubicBezTo>
                <a:cubicBezTo>
                  <a:pt x="76" y="138"/>
                  <a:pt x="75" y="139"/>
                  <a:pt x="75" y="139"/>
                </a:cubicBezTo>
                <a:cubicBezTo>
                  <a:pt x="75" y="139"/>
                  <a:pt x="75" y="139"/>
                  <a:pt x="75" y="139"/>
                </a:cubicBezTo>
                <a:cubicBezTo>
                  <a:pt x="75" y="139"/>
                  <a:pt x="75" y="139"/>
                  <a:pt x="75" y="140"/>
                </a:cubicBezTo>
                <a:cubicBezTo>
                  <a:pt x="75" y="140"/>
                  <a:pt x="75" y="141"/>
                  <a:pt x="74" y="141"/>
                </a:cubicBezTo>
                <a:cubicBezTo>
                  <a:pt x="74" y="141"/>
                  <a:pt x="74" y="142"/>
                  <a:pt x="74" y="142"/>
                </a:cubicBezTo>
                <a:cubicBezTo>
                  <a:pt x="74" y="142"/>
                  <a:pt x="73" y="143"/>
                  <a:pt x="73" y="143"/>
                </a:cubicBezTo>
                <a:cubicBezTo>
                  <a:pt x="73" y="143"/>
                  <a:pt x="73" y="143"/>
                  <a:pt x="73" y="143"/>
                </a:cubicBezTo>
                <a:cubicBezTo>
                  <a:pt x="73" y="143"/>
                  <a:pt x="73" y="144"/>
                  <a:pt x="73" y="144"/>
                </a:cubicBezTo>
                <a:cubicBezTo>
                  <a:pt x="73" y="144"/>
                  <a:pt x="72" y="144"/>
                  <a:pt x="72" y="145"/>
                </a:cubicBezTo>
                <a:cubicBezTo>
                  <a:pt x="72" y="145"/>
                  <a:pt x="72" y="145"/>
                  <a:pt x="72" y="145"/>
                </a:cubicBezTo>
                <a:cubicBezTo>
                  <a:pt x="72" y="145"/>
                  <a:pt x="72" y="145"/>
                  <a:pt x="72" y="145"/>
                </a:cubicBezTo>
                <a:cubicBezTo>
                  <a:pt x="71" y="146"/>
                  <a:pt x="71" y="146"/>
                  <a:pt x="71" y="146"/>
                </a:cubicBezTo>
                <a:cubicBezTo>
                  <a:pt x="71" y="146"/>
                  <a:pt x="71" y="146"/>
                  <a:pt x="71"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70" y="147"/>
                </a:cubicBezTo>
                <a:cubicBezTo>
                  <a:pt x="70" y="147"/>
                  <a:pt x="70" y="147"/>
                  <a:pt x="69" y="147"/>
                </a:cubicBezTo>
                <a:cubicBezTo>
                  <a:pt x="69" y="147"/>
                  <a:pt x="69" y="147"/>
                  <a:pt x="69" y="147"/>
                </a:cubicBezTo>
                <a:cubicBezTo>
                  <a:pt x="69" y="147"/>
                  <a:pt x="69" y="147"/>
                  <a:pt x="69" y="147"/>
                </a:cubicBezTo>
                <a:cubicBezTo>
                  <a:pt x="69" y="147"/>
                  <a:pt x="69" y="147"/>
                  <a:pt x="69" y="147"/>
                </a:cubicBezTo>
                <a:cubicBezTo>
                  <a:pt x="69" y="147"/>
                  <a:pt x="69" y="147"/>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69" y="146"/>
                </a:cubicBezTo>
                <a:cubicBezTo>
                  <a:pt x="69" y="146"/>
                  <a:pt x="69" y="146"/>
                  <a:pt x="70" y="145"/>
                </a:cubicBezTo>
                <a:cubicBezTo>
                  <a:pt x="70" y="145"/>
                  <a:pt x="70" y="145"/>
                  <a:pt x="70" y="145"/>
                </a:cubicBezTo>
                <a:cubicBezTo>
                  <a:pt x="70" y="145"/>
                  <a:pt x="70" y="145"/>
                  <a:pt x="70" y="145"/>
                </a:cubicBezTo>
                <a:cubicBezTo>
                  <a:pt x="70" y="145"/>
                  <a:pt x="70" y="144"/>
                  <a:pt x="71" y="144"/>
                </a:cubicBezTo>
                <a:cubicBezTo>
                  <a:pt x="71" y="144"/>
                  <a:pt x="71" y="144"/>
                  <a:pt x="71" y="143"/>
                </a:cubicBezTo>
                <a:cubicBezTo>
                  <a:pt x="71" y="143"/>
                  <a:pt x="71" y="143"/>
                  <a:pt x="71" y="143"/>
                </a:cubicBezTo>
                <a:cubicBezTo>
                  <a:pt x="72" y="143"/>
                  <a:pt x="72" y="142"/>
                  <a:pt x="72" y="142"/>
                </a:cubicBezTo>
                <a:cubicBezTo>
                  <a:pt x="72" y="142"/>
                  <a:pt x="72" y="141"/>
                  <a:pt x="73" y="141"/>
                </a:cubicBezTo>
                <a:cubicBezTo>
                  <a:pt x="73" y="141"/>
                  <a:pt x="73" y="140"/>
                  <a:pt x="73" y="140"/>
                </a:cubicBezTo>
                <a:cubicBezTo>
                  <a:pt x="73" y="140"/>
                  <a:pt x="73" y="140"/>
                  <a:pt x="73" y="140"/>
                </a:cubicBezTo>
                <a:cubicBezTo>
                  <a:pt x="73" y="139"/>
                  <a:pt x="74" y="139"/>
                  <a:pt x="74" y="139"/>
                </a:cubicBezTo>
                <a:cubicBezTo>
                  <a:pt x="74" y="139"/>
                  <a:pt x="74" y="139"/>
                  <a:pt x="74" y="139"/>
                </a:cubicBezTo>
                <a:cubicBezTo>
                  <a:pt x="74" y="138"/>
                  <a:pt x="74" y="138"/>
                  <a:pt x="74" y="137"/>
                </a:cubicBezTo>
                <a:cubicBezTo>
                  <a:pt x="74" y="137"/>
                  <a:pt x="75" y="137"/>
                  <a:pt x="75" y="136"/>
                </a:cubicBezTo>
                <a:cubicBezTo>
                  <a:pt x="75" y="136"/>
                  <a:pt x="75" y="135"/>
                  <a:pt x="75" y="135"/>
                </a:cubicBezTo>
                <a:cubicBezTo>
                  <a:pt x="75" y="135"/>
                  <a:pt x="75" y="134"/>
                  <a:pt x="75" y="134"/>
                </a:cubicBezTo>
                <a:cubicBezTo>
                  <a:pt x="75" y="134"/>
                  <a:pt x="75" y="134"/>
                  <a:pt x="75" y="134"/>
                </a:cubicBezTo>
                <a:cubicBezTo>
                  <a:pt x="75" y="133"/>
                  <a:pt x="75" y="133"/>
                  <a:pt x="75" y="132"/>
                </a:cubicBezTo>
                <a:cubicBezTo>
                  <a:pt x="75" y="132"/>
                  <a:pt x="75" y="131"/>
                  <a:pt x="75" y="131"/>
                </a:cubicBezTo>
                <a:cubicBezTo>
                  <a:pt x="75" y="131"/>
                  <a:pt x="75" y="131"/>
                  <a:pt x="75" y="131"/>
                </a:cubicBezTo>
                <a:cubicBezTo>
                  <a:pt x="75" y="130"/>
                  <a:pt x="75" y="130"/>
                  <a:pt x="75" y="129"/>
                </a:cubicBezTo>
                <a:cubicBezTo>
                  <a:pt x="75" y="129"/>
                  <a:pt x="75" y="128"/>
                  <a:pt x="75" y="128"/>
                </a:cubicBezTo>
                <a:cubicBezTo>
                  <a:pt x="75" y="127"/>
                  <a:pt x="75" y="127"/>
                  <a:pt x="75" y="127"/>
                </a:cubicBezTo>
                <a:close/>
                <a:moveTo>
                  <a:pt x="107" y="13"/>
                </a:move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3"/>
                  <a:pt x="107" y="13"/>
                  <a:pt x="107" y="13"/>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7" y="12"/>
                  <a:pt x="107" y="12"/>
                </a:cubicBezTo>
                <a:cubicBezTo>
                  <a:pt x="107" y="12"/>
                  <a:pt x="106" y="12"/>
                  <a:pt x="106" y="12"/>
                </a:cubicBezTo>
                <a:cubicBezTo>
                  <a:pt x="106" y="12"/>
                  <a:pt x="106" y="12"/>
                  <a:pt x="106" y="12"/>
                </a:cubicBezTo>
                <a:cubicBezTo>
                  <a:pt x="106" y="12"/>
                  <a:pt x="106" y="12"/>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1"/>
                  <a:pt x="106" y="11"/>
                </a:cubicBezTo>
                <a:cubicBezTo>
                  <a:pt x="106" y="11"/>
                  <a:pt x="106"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11"/>
                  <a:pt x="107" y="11"/>
                  <a:pt x="107" y="11"/>
                </a:cubicBezTo>
                <a:cubicBezTo>
                  <a:pt x="108" y="11"/>
                  <a:pt x="108" y="11"/>
                  <a:pt x="108" y="11"/>
                </a:cubicBezTo>
                <a:cubicBezTo>
                  <a:pt x="108" y="11"/>
                  <a:pt x="108" y="12"/>
                  <a:pt x="108" y="12"/>
                </a:cubicBezTo>
                <a:cubicBezTo>
                  <a:pt x="108" y="12"/>
                  <a:pt x="108" y="12"/>
                  <a:pt x="108" y="12"/>
                </a:cubicBezTo>
                <a:cubicBezTo>
                  <a:pt x="108" y="12"/>
                  <a:pt x="108" y="12"/>
                  <a:pt x="108" y="12"/>
                </a:cubicBezTo>
                <a:cubicBezTo>
                  <a:pt x="108" y="12"/>
                  <a:pt x="109" y="12"/>
                  <a:pt x="109" y="12"/>
                </a:cubicBezTo>
                <a:cubicBezTo>
                  <a:pt x="109" y="12"/>
                  <a:pt x="109" y="12"/>
                  <a:pt x="109" y="12"/>
                </a:cubicBezTo>
                <a:cubicBezTo>
                  <a:pt x="110" y="12"/>
                  <a:pt x="110" y="12"/>
                  <a:pt x="110" y="12"/>
                </a:cubicBezTo>
                <a:cubicBezTo>
                  <a:pt x="110" y="12"/>
                  <a:pt x="110" y="12"/>
                  <a:pt x="110" y="12"/>
                </a:cubicBezTo>
                <a:cubicBezTo>
                  <a:pt x="110" y="12"/>
                  <a:pt x="111" y="12"/>
                  <a:pt x="111" y="12"/>
                </a:cubicBezTo>
                <a:cubicBezTo>
                  <a:pt x="111" y="12"/>
                  <a:pt x="112" y="12"/>
                  <a:pt x="112" y="12"/>
                </a:cubicBezTo>
                <a:cubicBezTo>
                  <a:pt x="112" y="12"/>
                  <a:pt x="112" y="12"/>
                  <a:pt x="112" y="12"/>
                </a:cubicBezTo>
                <a:cubicBezTo>
                  <a:pt x="112" y="12"/>
                  <a:pt x="112" y="12"/>
                  <a:pt x="112" y="12"/>
                </a:cubicBezTo>
                <a:cubicBezTo>
                  <a:pt x="112" y="12"/>
                  <a:pt x="112" y="11"/>
                  <a:pt x="112" y="11"/>
                </a:cubicBezTo>
                <a:cubicBezTo>
                  <a:pt x="112" y="11"/>
                  <a:pt x="112" y="11"/>
                  <a:pt x="112" y="11"/>
                </a:cubicBezTo>
                <a:cubicBezTo>
                  <a:pt x="112" y="11"/>
                  <a:pt x="112" y="11"/>
                  <a:pt x="112" y="11"/>
                </a:cubicBezTo>
                <a:cubicBezTo>
                  <a:pt x="113" y="11"/>
                  <a:pt x="113" y="11"/>
                  <a:pt x="113" y="11"/>
                </a:cubicBezTo>
                <a:cubicBezTo>
                  <a:pt x="113" y="11"/>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3" y="10"/>
                </a:cubicBezTo>
                <a:cubicBezTo>
                  <a:pt x="113" y="10"/>
                  <a:pt x="113" y="10"/>
                  <a:pt x="114" y="10"/>
                </a:cubicBezTo>
                <a:cubicBezTo>
                  <a:pt x="114" y="10"/>
                  <a:pt x="114" y="10"/>
                  <a:pt x="114" y="11"/>
                </a:cubicBezTo>
                <a:cubicBezTo>
                  <a:pt x="114" y="11"/>
                  <a:pt x="114" y="11"/>
                  <a:pt x="114" y="11"/>
                </a:cubicBezTo>
                <a:cubicBezTo>
                  <a:pt x="114" y="11"/>
                  <a:pt x="114" y="11"/>
                  <a:pt x="114" y="12"/>
                </a:cubicBezTo>
                <a:cubicBezTo>
                  <a:pt x="114" y="12"/>
                  <a:pt x="113" y="12"/>
                  <a:pt x="113" y="12"/>
                </a:cubicBezTo>
                <a:cubicBezTo>
                  <a:pt x="113" y="12"/>
                  <a:pt x="113" y="12"/>
                  <a:pt x="113" y="13"/>
                </a:cubicBezTo>
                <a:cubicBezTo>
                  <a:pt x="113" y="13"/>
                  <a:pt x="113" y="13"/>
                  <a:pt x="113" y="13"/>
                </a:cubicBezTo>
                <a:cubicBezTo>
                  <a:pt x="113" y="13"/>
                  <a:pt x="113" y="13"/>
                  <a:pt x="112" y="13"/>
                </a:cubicBezTo>
                <a:cubicBezTo>
                  <a:pt x="112" y="13"/>
                  <a:pt x="112" y="13"/>
                  <a:pt x="112" y="13"/>
                </a:cubicBezTo>
                <a:cubicBezTo>
                  <a:pt x="112" y="13"/>
                  <a:pt x="112" y="13"/>
                  <a:pt x="112" y="13"/>
                </a:cubicBezTo>
                <a:cubicBezTo>
                  <a:pt x="111" y="13"/>
                  <a:pt x="111" y="13"/>
                  <a:pt x="111" y="13"/>
                </a:cubicBezTo>
                <a:cubicBezTo>
                  <a:pt x="111" y="14"/>
                  <a:pt x="111" y="14"/>
                  <a:pt x="111" y="14"/>
                </a:cubicBezTo>
                <a:cubicBezTo>
                  <a:pt x="111" y="14"/>
                  <a:pt x="111" y="14"/>
                  <a:pt x="111" y="14"/>
                </a:cubicBezTo>
                <a:cubicBezTo>
                  <a:pt x="111" y="14"/>
                  <a:pt x="112" y="14"/>
                  <a:pt x="112" y="14"/>
                </a:cubicBezTo>
                <a:cubicBezTo>
                  <a:pt x="113" y="14"/>
                  <a:pt x="114" y="14"/>
                  <a:pt x="114" y="14"/>
                </a:cubicBezTo>
                <a:cubicBezTo>
                  <a:pt x="114" y="14"/>
                  <a:pt x="114" y="14"/>
                  <a:pt x="114" y="14"/>
                </a:cubicBezTo>
                <a:cubicBezTo>
                  <a:pt x="115" y="14"/>
                  <a:pt x="115" y="14"/>
                  <a:pt x="116" y="14"/>
                </a:cubicBezTo>
                <a:cubicBezTo>
                  <a:pt x="116" y="14"/>
                  <a:pt x="116" y="14"/>
                  <a:pt x="116" y="14"/>
                </a:cubicBezTo>
                <a:cubicBezTo>
                  <a:pt x="116" y="14"/>
                  <a:pt x="116" y="14"/>
                  <a:pt x="116" y="14"/>
                </a:cubicBezTo>
                <a:cubicBezTo>
                  <a:pt x="116" y="14"/>
                  <a:pt x="116" y="15"/>
                  <a:pt x="116" y="15"/>
                </a:cubicBezTo>
                <a:cubicBezTo>
                  <a:pt x="116" y="15"/>
                  <a:pt x="116" y="15"/>
                  <a:pt x="116" y="15"/>
                </a:cubicBezTo>
                <a:cubicBezTo>
                  <a:pt x="117" y="15"/>
                  <a:pt x="117" y="15"/>
                  <a:pt x="117" y="15"/>
                </a:cubicBezTo>
                <a:cubicBezTo>
                  <a:pt x="117" y="15"/>
                  <a:pt x="117" y="15"/>
                  <a:pt x="117" y="15"/>
                </a:cubicBezTo>
                <a:cubicBezTo>
                  <a:pt x="117" y="15"/>
                  <a:pt x="117"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6" y="15"/>
                  <a:pt x="116" y="15"/>
                </a:cubicBezTo>
                <a:cubicBezTo>
                  <a:pt x="116" y="15"/>
                  <a:pt x="115" y="15"/>
                  <a:pt x="115" y="15"/>
                </a:cubicBezTo>
                <a:cubicBezTo>
                  <a:pt x="115" y="15"/>
                  <a:pt x="115" y="15"/>
                  <a:pt x="115" y="15"/>
                </a:cubicBezTo>
                <a:cubicBezTo>
                  <a:pt x="115" y="15"/>
                  <a:pt x="114" y="15"/>
                  <a:pt x="113" y="15"/>
                </a:cubicBezTo>
                <a:cubicBezTo>
                  <a:pt x="113" y="15"/>
                  <a:pt x="112" y="15"/>
                  <a:pt x="112" y="15"/>
                </a:cubicBezTo>
                <a:cubicBezTo>
                  <a:pt x="111" y="15"/>
                  <a:pt x="111" y="15"/>
                  <a:pt x="111" y="15"/>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07" y="13"/>
                  <a:pt x="107" y="13"/>
                  <a:pt x="107" y="13"/>
                </a:cubicBezTo>
                <a:close/>
                <a:moveTo>
                  <a:pt x="111" y="16"/>
                </a:moveTo>
                <a:cubicBezTo>
                  <a:pt x="111" y="16"/>
                  <a:pt x="111" y="16"/>
                  <a:pt x="111" y="16"/>
                </a:cubicBezTo>
                <a:cubicBezTo>
                  <a:pt x="111" y="16"/>
                  <a:pt x="111" y="16"/>
                  <a:pt x="111" y="16"/>
                </a:cubicBezTo>
                <a:cubicBezTo>
                  <a:pt x="111" y="16"/>
                  <a:pt x="111" y="16"/>
                  <a:pt x="111" y="16"/>
                </a:cubicBezTo>
                <a:cubicBezTo>
                  <a:pt x="112" y="16"/>
                  <a:pt x="112" y="16"/>
                  <a:pt x="112" y="16"/>
                </a:cubicBezTo>
                <a:cubicBezTo>
                  <a:pt x="113" y="16"/>
                  <a:pt x="113" y="16"/>
                  <a:pt x="113" y="17"/>
                </a:cubicBezTo>
                <a:cubicBezTo>
                  <a:pt x="113" y="17"/>
                  <a:pt x="114" y="17"/>
                  <a:pt x="114" y="17"/>
                </a:cubicBezTo>
                <a:cubicBezTo>
                  <a:pt x="114" y="17"/>
                  <a:pt x="114" y="17"/>
                  <a:pt x="114" y="17"/>
                </a:cubicBezTo>
                <a:cubicBezTo>
                  <a:pt x="114" y="17"/>
                  <a:pt x="114" y="17"/>
                  <a:pt x="114" y="17"/>
                </a:cubicBezTo>
                <a:cubicBezTo>
                  <a:pt x="114" y="17"/>
                  <a:pt x="114" y="17"/>
                  <a:pt x="114" y="17"/>
                </a:cubicBezTo>
                <a:cubicBezTo>
                  <a:pt x="114" y="17"/>
                  <a:pt x="114" y="17"/>
                  <a:pt x="114" y="17"/>
                </a:cubicBezTo>
                <a:cubicBezTo>
                  <a:pt x="114" y="18"/>
                  <a:pt x="115" y="18"/>
                  <a:pt x="115" y="18"/>
                </a:cubicBezTo>
                <a:cubicBezTo>
                  <a:pt x="115" y="18"/>
                  <a:pt x="115" y="18"/>
                  <a:pt x="115" y="18"/>
                </a:cubicBezTo>
                <a:cubicBezTo>
                  <a:pt x="115" y="18"/>
                  <a:pt x="115" y="18"/>
                  <a:pt x="115" y="18"/>
                </a:cubicBezTo>
                <a:cubicBezTo>
                  <a:pt x="115" y="18"/>
                  <a:pt x="115" y="19"/>
                  <a:pt x="115" y="19"/>
                </a:cubicBezTo>
                <a:cubicBezTo>
                  <a:pt x="115" y="19"/>
                  <a:pt x="115" y="19"/>
                  <a:pt x="115" y="19"/>
                </a:cubicBezTo>
                <a:cubicBezTo>
                  <a:pt x="115" y="19"/>
                  <a:pt x="115" y="19"/>
                  <a:pt x="115" y="19"/>
                </a:cubicBezTo>
                <a:cubicBezTo>
                  <a:pt x="115" y="19"/>
                  <a:pt x="115" y="20"/>
                  <a:pt x="114" y="20"/>
                </a:cubicBezTo>
                <a:cubicBezTo>
                  <a:pt x="114" y="20"/>
                  <a:pt x="114" y="20"/>
                  <a:pt x="114" y="20"/>
                </a:cubicBezTo>
                <a:cubicBezTo>
                  <a:pt x="114" y="20"/>
                  <a:pt x="114" y="20"/>
                  <a:pt x="114" y="20"/>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4" y="21"/>
                </a:cubicBezTo>
                <a:cubicBezTo>
                  <a:pt x="114" y="21"/>
                  <a:pt x="114" y="21"/>
                  <a:pt x="115" y="22"/>
                </a:cubicBezTo>
                <a:cubicBezTo>
                  <a:pt x="115" y="22"/>
                  <a:pt x="115" y="22"/>
                  <a:pt x="115" y="22"/>
                </a:cubicBezTo>
                <a:cubicBezTo>
                  <a:pt x="115" y="22"/>
                  <a:pt x="115" y="22"/>
                  <a:pt x="115" y="22"/>
                </a:cubicBezTo>
                <a:cubicBezTo>
                  <a:pt x="115" y="23"/>
                  <a:pt x="115" y="23"/>
                  <a:pt x="115" y="23"/>
                </a:cubicBezTo>
                <a:cubicBezTo>
                  <a:pt x="115" y="23"/>
                  <a:pt x="115" y="24"/>
                  <a:pt x="115" y="24"/>
                </a:cubicBezTo>
                <a:cubicBezTo>
                  <a:pt x="115" y="24"/>
                  <a:pt x="115" y="24"/>
                  <a:pt x="115" y="25"/>
                </a:cubicBezTo>
                <a:cubicBezTo>
                  <a:pt x="115" y="25"/>
                  <a:pt x="115" y="25"/>
                  <a:pt x="115" y="25"/>
                </a:cubicBezTo>
                <a:cubicBezTo>
                  <a:pt x="115" y="25"/>
                  <a:pt x="115" y="25"/>
                  <a:pt x="115" y="26"/>
                </a:cubicBezTo>
                <a:cubicBezTo>
                  <a:pt x="115" y="26"/>
                  <a:pt x="115" y="26"/>
                  <a:pt x="115" y="26"/>
                </a:cubicBezTo>
                <a:cubicBezTo>
                  <a:pt x="115" y="28"/>
                  <a:pt x="115" y="28"/>
                  <a:pt x="115" y="28"/>
                </a:cubicBezTo>
                <a:cubicBezTo>
                  <a:pt x="115" y="28"/>
                  <a:pt x="115" y="28"/>
                  <a:pt x="115" y="28"/>
                </a:cubicBezTo>
                <a:cubicBezTo>
                  <a:pt x="115" y="28"/>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1"/>
                </a:cubicBezTo>
                <a:cubicBezTo>
                  <a:pt x="115" y="31"/>
                  <a:pt x="115" y="31"/>
                  <a:pt x="115" y="31"/>
                </a:cubicBezTo>
                <a:cubicBezTo>
                  <a:pt x="115" y="31"/>
                  <a:pt x="115" y="31"/>
                  <a:pt x="115" y="31"/>
                </a:cubicBezTo>
                <a:cubicBezTo>
                  <a:pt x="115" y="31"/>
                  <a:pt x="115" y="31"/>
                  <a:pt x="114" y="31"/>
                </a:cubicBezTo>
                <a:cubicBezTo>
                  <a:pt x="114" y="31"/>
                  <a:pt x="114" y="31"/>
                  <a:pt x="114" y="31"/>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30"/>
                  <a:pt x="114" y="30"/>
                  <a:pt x="114" y="30"/>
                </a:cubicBezTo>
                <a:cubicBezTo>
                  <a:pt x="114" y="29"/>
                  <a:pt x="114" y="29"/>
                  <a:pt x="114" y="29"/>
                </a:cubicBezTo>
                <a:cubicBezTo>
                  <a:pt x="114" y="29"/>
                  <a:pt x="114" y="29"/>
                  <a:pt x="114" y="29"/>
                </a:cubicBezTo>
                <a:cubicBezTo>
                  <a:pt x="114" y="29"/>
                  <a:pt x="114" y="28"/>
                  <a:pt x="114" y="28"/>
                </a:cubicBezTo>
                <a:cubicBezTo>
                  <a:pt x="114" y="26"/>
                  <a:pt x="114" y="26"/>
                  <a:pt x="114" y="26"/>
                </a:cubicBezTo>
                <a:cubicBezTo>
                  <a:pt x="114" y="26"/>
                  <a:pt x="114" y="26"/>
                  <a:pt x="114" y="26"/>
                </a:cubicBezTo>
                <a:cubicBezTo>
                  <a:pt x="114" y="26"/>
                  <a:pt x="114" y="26"/>
                  <a:pt x="114" y="26"/>
                </a:cubicBezTo>
                <a:cubicBezTo>
                  <a:pt x="114" y="26"/>
                  <a:pt x="114" y="25"/>
                  <a:pt x="114" y="25"/>
                </a:cubicBezTo>
                <a:cubicBezTo>
                  <a:pt x="114" y="24"/>
                  <a:pt x="114" y="24"/>
                  <a:pt x="114" y="24"/>
                </a:cubicBezTo>
                <a:cubicBezTo>
                  <a:pt x="114" y="23"/>
                  <a:pt x="114" y="23"/>
                  <a:pt x="114" y="23"/>
                </a:cubicBezTo>
                <a:cubicBezTo>
                  <a:pt x="114" y="23"/>
                  <a:pt x="114" y="23"/>
                  <a:pt x="114" y="23"/>
                </a:cubicBezTo>
                <a:cubicBezTo>
                  <a:pt x="114" y="23"/>
                  <a:pt x="113" y="22"/>
                  <a:pt x="113" y="22"/>
                </a:cubicBezTo>
                <a:cubicBezTo>
                  <a:pt x="113" y="22"/>
                  <a:pt x="113" y="22"/>
                  <a:pt x="113" y="22"/>
                </a:cubicBezTo>
                <a:cubicBezTo>
                  <a:pt x="113" y="22"/>
                  <a:pt x="113" y="22"/>
                  <a:pt x="113" y="21"/>
                </a:cubicBezTo>
                <a:cubicBezTo>
                  <a:pt x="113" y="21"/>
                  <a:pt x="113" y="21"/>
                  <a:pt x="113" y="21"/>
                </a:cubicBezTo>
                <a:cubicBezTo>
                  <a:pt x="113" y="22"/>
                  <a:pt x="113" y="22"/>
                  <a:pt x="112" y="22"/>
                </a:cubicBezTo>
                <a:cubicBezTo>
                  <a:pt x="112" y="22"/>
                  <a:pt x="112" y="22"/>
                  <a:pt x="112" y="22"/>
                </a:cubicBezTo>
                <a:cubicBezTo>
                  <a:pt x="112" y="22"/>
                  <a:pt x="112" y="22"/>
                  <a:pt x="112" y="22"/>
                </a:cubicBezTo>
                <a:cubicBezTo>
                  <a:pt x="111" y="22"/>
                  <a:pt x="111" y="22"/>
                  <a:pt x="111" y="22"/>
                </a:cubicBezTo>
                <a:cubicBezTo>
                  <a:pt x="111" y="22"/>
                  <a:pt x="111" y="22"/>
                  <a:pt x="111" y="22"/>
                </a:cubicBezTo>
                <a:cubicBezTo>
                  <a:pt x="111" y="22"/>
                  <a:pt x="111" y="22"/>
                  <a:pt x="111" y="22"/>
                </a:cubicBezTo>
                <a:cubicBezTo>
                  <a:pt x="111" y="22"/>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3"/>
                  <a:pt x="112" y="23"/>
                  <a:pt x="112" y="23"/>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2" y="22"/>
                  <a:pt x="112" y="22"/>
                  <a:pt x="112" y="22"/>
                </a:cubicBezTo>
                <a:cubicBezTo>
                  <a:pt x="113" y="22"/>
                  <a:pt x="113" y="22"/>
                  <a:pt x="113" y="22"/>
                </a:cubicBezTo>
                <a:cubicBezTo>
                  <a:pt x="113" y="22"/>
                  <a:pt x="113" y="22"/>
                  <a:pt x="113" y="22"/>
                </a:cubicBezTo>
                <a:cubicBezTo>
                  <a:pt x="113" y="22"/>
                  <a:pt x="113" y="23"/>
                  <a:pt x="113" y="23"/>
                </a:cubicBezTo>
                <a:cubicBezTo>
                  <a:pt x="113" y="23"/>
                  <a:pt x="113" y="23"/>
                  <a:pt x="113" y="23"/>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4"/>
                  <a:pt x="113" y="24"/>
                  <a:pt x="113" y="24"/>
                </a:cubicBezTo>
                <a:cubicBezTo>
                  <a:pt x="113" y="25"/>
                  <a:pt x="113" y="25"/>
                  <a:pt x="113" y="25"/>
                </a:cubicBezTo>
                <a:cubicBezTo>
                  <a:pt x="113" y="26"/>
                  <a:pt x="113" y="26"/>
                  <a:pt x="113" y="26"/>
                </a:cubicBezTo>
                <a:cubicBezTo>
                  <a:pt x="113" y="26"/>
                  <a:pt x="113" y="26"/>
                  <a:pt x="113" y="26"/>
                </a:cubicBezTo>
                <a:cubicBezTo>
                  <a:pt x="113" y="27"/>
                  <a:pt x="113" y="27"/>
                  <a:pt x="112" y="27"/>
                </a:cubicBezTo>
                <a:cubicBezTo>
                  <a:pt x="112" y="27"/>
                  <a:pt x="112" y="27"/>
                  <a:pt x="112" y="27"/>
                </a:cubicBezTo>
                <a:cubicBezTo>
                  <a:pt x="112" y="27"/>
                  <a:pt x="112" y="27"/>
                  <a:pt x="112" y="27"/>
                </a:cubicBezTo>
                <a:cubicBezTo>
                  <a:pt x="111" y="28"/>
                  <a:pt x="111" y="28"/>
                  <a:pt x="111" y="28"/>
                </a:cubicBezTo>
                <a:cubicBezTo>
                  <a:pt x="110" y="28"/>
                  <a:pt x="110" y="28"/>
                  <a:pt x="110" y="28"/>
                </a:cubicBezTo>
                <a:cubicBezTo>
                  <a:pt x="109" y="28"/>
                  <a:pt x="109" y="28"/>
                  <a:pt x="109" y="28"/>
                </a:cubicBezTo>
                <a:cubicBezTo>
                  <a:pt x="108" y="28"/>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8" y="27"/>
                  <a:pt x="108" y="27"/>
                  <a:pt x="108"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6"/>
                </a:cubicBezTo>
                <a:cubicBezTo>
                  <a:pt x="107" y="26"/>
                  <a:pt x="107" y="26"/>
                  <a:pt x="107" y="26"/>
                </a:cubicBezTo>
                <a:cubicBezTo>
                  <a:pt x="107" y="26"/>
                  <a:pt x="107" y="26"/>
                  <a:pt x="107" y="25"/>
                </a:cubicBezTo>
                <a:cubicBezTo>
                  <a:pt x="107" y="25"/>
                  <a:pt x="107" y="25"/>
                  <a:pt x="107" y="25"/>
                </a:cubicBezTo>
                <a:cubicBezTo>
                  <a:pt x="107" y="25"/>
                  <a:pt x="107" y="25"/>
                  <a:pt x="107" y="25"/>
                </a:cubicBezTo>
                <a:cubicBezTo>
                  <a:pt x="107" y="25"/>
                  <a:pt x="107" y="25"/>
                  <a:pt x="107" y="24"/>
                </a:cubicBezTo>
                <a:cubicBezTo>
                  <a:pt x="107" y="24"/>
                  <a:pt x="107" y="24"/>
                  <a:pt x="107" y="24"/>
                </a:cubicBezTo>
                <a:cubicBezTo>
                  <a:pt x="107" y="24"/>
                  <a:pt x="107" y="24"/>
                  <a:pt x="107" y="24"/>
                </a:cubicBezTo>
                <a:cubicBezTo>
                  <a:pt x="107" y="24"/>
                  <a:pt x="107" y="23"/>
                  <a:pt x="107" y="23"/>
                </a:cubicBezTo>
                <a:cubicBezTo>
                  <a:pt x="107" y="23"/>
                  <a:pt x="107" y="23"/>
                  <a:pt x="107" y="23"/>
                </a:cubicBezTo>
                <a:cubicBezTo>
                  <a:pt x="107" y="23"/>
                  <a:pt x="107" y="23"/>
                  <a:pt x="107" y="23"/>
                </a:cubicBezTo>
                <a:cubicBezTo>
                  <a:pt x="107" y="23"/>
                  <a:pt x="107" y="23"/>
                  <a:pt x="107" y="22"/>
                </a:cubicBezTo>
                <a:cubicBezTo>
                  <a:pt x="107" y="22"/>
                  <a:pt x="107" y="22"/>
                  <a:pt x="107" y="22"/>
                </a:cubicBezTo>
                <a:cubicBezTo>
                  <a:pt x="107" y="22"/>
                  <a:pt x="107" y="22"/>
                  <a:pt x="107" y="22"/>
                </a:cubicBezTo>
                <a:cubicBezTo>
                  <a:pt x="107" y="22"/>
                  <a:pt x="108" y="22"/>
                  <a:pt x="108" y="22"/>
                </a:cubicBezTo>
                <a:cubicBezTo>
                  <a:pt x="108" y="22"/>
                  <a:pt x="108" y="22"/>
                  <a:pt x="108" y="22"/>
                </a:cubicBezTo>
                <a:cubicBezTo>
                  <a:pt x="108" y="22"/>
                  <a:pt x="108" y="22"/>
                  <a:pt x="108" y="22"/>
                </a:cubicBezTo>
                <a:cubicBezTo>
                  <a:pt x="108" y="22"/>
                  <a:pt x="108" y="22"/>
                  <a:pt x="108" y="22"/>
                </a:cubicBezTo>
                <a:cubicBezTo>
                  <a:pt x="108" y="22"/>
                  <a:pt x="108" y="22"/>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3"/>
                  <a:pt x="108" y="23"/>
                  <a:pt x="108" y="23"/>
                </a:cubicBezTo>
                <a:cubicBezTo>
                  <a:pt x="108" y="24"/>
                  <a:pt x="108" y="24"/>
                  <a:pt x="108" y="24"/>
                </a:cubicBezTo>
                <a:cubicBezTo>
                  <a:pt x="108" y="24"/>
                  <a:pt x="109" y="23"/>
                  <a:pt x="109" y="23"/>
                </a:cubicBezTo>
                <a:cubicBezTo>
                  <a:pt x="109" y="23"/>
                  <a:pt x="109" y="23"/>
                  <a:pt x="109" y="23"/>
                </a:cubicBezTo>
                <a:cubicBezTo>
                  <a:pt x="109" y="22"/>
                  <a:pt x="109" y="22"/>
                  <a:pt x="109" y="22"/>
                </a:cubicBezTo>
                <a:cubicBezTo>
                  <a:pt x="109" y="22"/>
                  <a:pt x="108" y="22"/>
                  <a:pt x="108" y="22"/>
                </a:cubicBezTo>
                <a:cubicBezTo>
                  <a:pt x="108" y="22"/>
                  <a:pt x="107" y="22"/>
                  <a:pt x="107" y="22"/>
                </a:cubicBezTo>
                <a:cubicBezTo>
                  <a:pt x="107" y="21"/>
                  <a:pt x="107" y="21"/>
                  <a:pt x="107" y="21"/>
                </a:cubicBezTo>
                <a:cubicBezTo>
                  <a:pt x="107" y="21"/>
                  <a:pt x="107" y="22"/>
                  <a:pt x="107" y="22"/>
                </a:cubicBezTo>
                <a:cubicBezTo>
                  <a:pt x="107" y="22"/>
                  <a:pt x="107" y="22"/>
                  <a:pt x="107" y="22"/>
                </a:cubicBezTo>
                <a:cubicBezTo>
                  <a:pt x="106" y="22"/>
                  <a:pt x="106" y="22"/>
                  <a:pt x="106" y="22"/>
                </a:cubicBezTo>
                <a:cubicBezTo>
                  <a:pt x="106" y="22"/>
                  <a:pt x="106" y="22"/>
                  <a:pt x="106" y="22"/>
                </a:cubicBezTo>
                <a:cubicBezTo>
                  <a:pt x="106" y="22"/>
                  <a:pt x="106" y="22"/>
                  <a:pt x="106" y="23"/>
                </a:cubicBezTo>
                <a:cubicBezTo>
                  <a:pt x="106" y="23"/>
                  <a:pt x="106" y="23"/>
                  <a:pt x="106" y="23"/>
                </a:cubicBezTo>
                <a:cubicBezTo>
                  <a:pt x="106" y="23"/>
                  <a:pt x="106" y="23"/>
                  <a:pt x="106" y="23"/>
                </a:cubicBezTo>
                <a:cubicBezTo>
                  <a:pt x="106" y="23"/>
                  <a:pt x="106" y="23"/>
                  <a:pt x="106" y="24"/>
                </a:cubicBezTo>
                <a:cubicBezTo>
                  <a:pt x="106" y="24"/>
                  <a:pt x="106" y="24"/>
                  <a:pt x="106" y="25"/>
                </a:cubicBezTo>
                <a:cubicBezTo>
                  <a:pt x="106" y="25"/>
                  <a:pt x="106" y="25"/>
                  <a:pt x="106" y="25"/>
                </a:cubicBezTo>
                <a:cubicBezTo>
                  <a:pt x="106" y="26"/>
                  <a:pt x="106" y="26"/>
                  <a:pt x="106" y="26"/>
                </a:cubicBezTo>
                <a:cubicBezTo>
                  <a:pt x="106" y="26"/>
                  <a:pt x="106" y="26"/>
                  <a:pt x="106" y="26"/>
                </a:cubicBezTo>
                <a:cubicBezTo>
                  <a:pt x="106" y="26"/>
                  <a:pt x="106" y="26"/>
                  <a:pt x="106" y="26"/>
                </a:cubicBezTo>
                <a:cubicBezTo>
                  <a:pt x="106" y="27"/>
                  <a:pt x="106" y="27"/>
                  <a:pt x="106" y="28"/>
                </a:cubicBezTo>
                <a:cubicBezTo>
                  <a:pt x="106" y="28"/>
                  <a:pt x="106" y="28"/>
                  <a:pt x="106" y="28"/>
                </a:cubicBezTo>
                <a:cubicBezTo>
                  <a:pt x="106" y="28"/>
                  <a:pt x="106" y="28"/>
                  <a:pt x="106" y="28"/>
                </a:cubicBezTo>
                <a:cubicBezTo>
                  <a:pt x="106" y="28"/>
                  <a:pt x="106" y="28"/>
                  <a:pt x="106" y="28"/>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6" y="30"/>
                </a:cubicBezTo>
                <a:cubicBezTo>
                  <a:pt x="106" y="30"/>
                  <a:pt x="106" y="30"/>
                  <a:pt x="105" y="30"/>
                </a:cubicBezTo>
                <a:cubicBezTo>
                  <a:pt x="105" y="30"/>
                  <a:pt x="105" y="31"/>
                  <a:pt x="105" y="31"/>
                </a:cubicBezTo>
                <a:cubicBezTo>
                  <a:pt x="105" y="31"/>
                  <a:pt x="105" y="31"/>
                  <a:pt x="105" y="31"/>
                </a:cubicBezTo>
                <a:cubicBezTo>
                  <a:pt x="105" y="31"/>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30"/>
                  <a:pt x="105" y="30"/>
                </a:cubicBezTo>
                <a:cubicBezTo>
                  <a:pt x="105" y="30"/>
                  <a:pt x="105" y="29"/>
                  <a:pt x="105" y="29"/>
                </a:cubicBezTo>
                <a:cubicBezTo>
                  <a:pt x="105" y="29"/>
                  <a:pt x="105" y="29"/>
                  <a:pt x="105" y="29"/>
                </a:cubicBezTo>
                <a:cubicBezTo>
                  <a:pt x="105" y="29"/>
                  <a:pt x="105" y="29"/>
                  <a:pt x="105" y="29"/>
                </a:cubicBezTo>
                <a:cubicBezTo>
                  <a:pt x="105" y="28"/>
                  <a:pt x="105" y="28"/>
                  <a:pt x="105" y="28"/>
                </a:cubicBezTo>
                <a:cubicBezTo>
                  <a:pt x="105" y="28"/>
                  <a:pt x="105" y="28"/>
                  <a:pt x="105" y="28"/>
                </a:cubicBezTo>
                <a:cubicBezTo>
                  <a:pt x="105" y="28"/>
                  <a:pt x="105" y="28"/>
                  <a:pt x="105" y="28"/>
                </a:cubicBezTo>
                <a:cubicBezTo>
                  <a:pt x="105" y="27"/>
                  <a:pt x="105" y="27"/>
                  <a:pt x="105" y="27"/>
                </a:cubicBezTo>
                <a:cubicBezTo>
                  <a:pt x="105" y="27"/>
                  <a:pt x="105" y="26"/>
                  <a:pt x="105" y="26"/>
                </a:cubicBezTo>
                <a:cubicBezTo>
                  <a:pt x="105" y="26"/>
                  <a:pt x="105" y="25"/>
                  <a:pt x="105" y="25"/>
                </a:cubicBezTo>
                <a:cubicBezTo>
                  <a:pt x="105" y="25"/>
                  <a:pt x="105" y="25"/>
                  <a:pt x="105" y="25"/>
                </a:cubicBezTo>
                <a:cubicBezTo>
                  <a:pt x="105" y="25"/>
                  <a:pt x="105" y="25"/>
                  <a:pt x="105" y="24"/>
                </a:cubicBezTo>
                <a:cubicBezTo>
                  <a:pt x="105" y="24"/>
                  <a:pt x="105" y="24"/>
                  <a:pt x="105" y="23"/>
                </a:cubicBezTo>
                <a:cubicBezTo>
                  <a:pt x="105" y="23"/>
                  <a:pt x="105" y="23"/>
                  <a:pt x="105" y="23"/>
                </a:cubicBezTo>
                <a:cubicBezTo>
                  <a:pt x="105" y="23"/>
                  <a:pt x="105" y="23"/>
                  <a:pt x="105" y="22"/>
                </a:cubicBezTo>
                <a:cubicBezTo>
                  <a:pt x="105" y="22"/>
                  <a:pt x="105" y="22"/>
                  <a:pt x="105" y="22"/>
                </a:cubicBezTo>
                <a:cubicBezTo>
                  <a:pt x="105" y="22"/>
                  <a:pt x="105" y="22"/>
                  <a:pt x="105" y="22"/>
                </a:cubicBezTo>
                <a:cubicBezTo>
                  <a:pt x="105" y="22"/>
                  <a:pt x="105" y="21"/>
                  <a:pt x="105" y="21"/>
                </a:cubicBezTo>
                <a:cubicBezTo>
                  <a:pt x="105" y="21"/>
                  <a:pt x="106" y="21"/>
                  <a:pt x="106" y="20"/>
                </a:cubicBezTo>
                <a:cubicBezTo>
                  <a:pt x="106" y="20"/>
                  <a:pt x="106" y="20"/>
                  <a:pt x="106" y="20"/>
                </a:cubicBezTo>
                <a:cubicBezTo>
                  <a:pt x="106" y="20"/>
                  <a:pt x="106" y="20"/>
                  <a:pt x="106" y="20"/>
                </a:cubicBezTo>
                <a:cubicBezTo>
                  <a:pt x="106" y="20"/>
                  <a:pt x="106" y="20"/>
                  <a:pt x="106" y="19"/>
                </a:cubicBezTo>
                <a:cubicBezTo>
                  <a:pt x="106" y="19"/>
                  <a:pt x="106" y="19"/>
                  <a:pt x="106" y="19"/>
                </a:cubicBezTo>
                <a:cubicBezTo>
                  <a:pt x="106" y="19"/>
                  <a:pt x="106" y="19"/>
                  <a:pt x="106" y="19"/>
                </a:cubicBezTo>
                <a:cubicBezTo>
                  <a:pt x="106" y="18"/>
                  <a:pt x="106" y="18"/>
                  <a:pt x="106" y="18"/>
                </a:cubicBezTo>
                <a:cubicBezTo>
                  <a:pt x="106" y="18"/>
                  <a:pt x="106" y="18"/>
                  <a:pt x="106" y="18"/>
                </a:cubicBezTo>
                <a:cubicBezTo>
                  <a:pt x="106" y="18"/>
                  <a:pt x="106" y="18"/>
                  <a:pt x="106" y="17"/>
                </a:cubicBezTo>
                <a:cubicBezTo>
                  <a:pt x="106" y="17"/>
                  <a:pt x="106" y="17"/>
                  <a:pt x="106" y="17"/>
                </a:cubicBezTo>
                <a:cubicBezTo>
                  <a:pt x="106" y="17"/>
                  <a:pt x="106" y="17"/>
                  <a:pt x="107" y="17"/>
                </a:cubicBezTo>
                <a:cubicBezTo>
                  <a:pt x="107" y="17"/>
                  <a:pt x="107" y="17"/>
                  <a:pt x="107" y="17"/>
                </a:cubicBezTo>
                <a:cubicBezTo>
                  <a:pt x="107" y="17"/>
                  <a:pt x="107" y="17"/>
                  <a:pt x="107" y="17"/>
                </a:cubicBezTo>
                <a:cubicBezTo>
                  <a:pt x="108" y="17"/>
                  <a:pt x="108" y="16"/>
                  <a:pt x="108" y="16"/>
                </a:cubicBezTo>
                <a:cubicBezTo>
                  <a:pt x="109" y="16"/>
                  <a:pt x="109" y="16"/>
                  <a:pt x="109" y="16"/>
                </a:cubicBezTo>
                <a:cubicBezTo>
                  <a:pt x="110" y="15"/>
                  <a:pt x="110" y="15"/>
                  <a:pt x="110" y="15"/>
                </a:cubicBezTo>
                <a:cubicBezTo>
                  <a:pt x="108" y="15"/>
                  <a:pt x="108" y="16"/>
                  <a:pt x="107" y="16"/>
                </a:cubicBezTo>
                <a:cubicBezTo>
                  <a:pt x="106" y="16"/>
                  <a:pt x="106" y="16"/>
                  <a:pt x="106" y="16"/>
                </a:cubicBezTo>
                <a:cubicBezTo>
                  <a:pt x="105" y="16"/>
                  <a:pt x="105" y="16"/>
                  <a:pt x="105" y="16"/>
                </a:cubicBezTo>
                <a:cubicBezTo>
                  <a:pt x="105" y="16"/>
                  <a:pt x="105" y="16"/>
                  <a:pt x="105" y="16"/>
                </a:cubicBezTo>
                <a:cubicBezTo>
                  <a:pt x="105" y="16"/>
                  <a:pt x="105" y="16"/>
                  <a:pt x="105" y="16"/>
                </a:cubicBezTo>
                <a:cubicBezTo>
                  <a:pt x="104" y="16"/>
                  <a:pt x="104" y="16"/>
                  <a:pt x="104" y="16"/>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4"/>
                </a:cubicBezTo>
                <a:cubicBezTo>
                  <a:pt x="104" y="14"/>
                  <a:pt x="104" y="14"/>
                  <a:pt x="104" y="14"/>
                </a:cubicBezTo>
                <a:cubicBezTo>
                  <a:pt x="104" y="14"/>
                  <a:pt x="104" y="14"/>
                  <a:pt x="104" y="14"/>
                </a:cubicBezTo>
                <a:cubicBezTo>
                  <a:pt x="104" y="14"/>
                  <a:pt x="105" y="14"/>
                  <a:pt x="105" y="14"/>
                </a:cubicBezTo>
                <a:cubicBezTo>
                  <a:pt x="105" y="14"/>
                  <a:pt x="105" y="14"/>
                  <a:pt x="105" y="14"/>
                </a:cubicBezTo>
                <a:cubicBezTo>
                  <a:pt x="107" y="14"/>
                  <a:pt x="107" y="14"/>
                  <a:pt x="107" y="14"/>
                </a:cubicBezTo>
                <a:cubicBezTo>
                  <a:pt x="107" y="14"/>
                  <a:pt x="107" y="14"/>
                  <a:pt x="107" y="14"/>
                </a:cubicBezTo>
                <a:cubicBezTo>
                  <a:pt x="108" y="14"/>
                  <a:pt x="108" y="14"/>
                  <a:pt x="108" y="14"/>
                </a:cubicBezTo>
                <a:cubicBezTo>
                  <a:pt x="110" y="14"/>
                  <a:pt x="110" y="14"/>
                  <a:pt x="110" y="14"/>
                </a:cubicBezTo>
                <a:cubicBezTo>
                  <a:pt x="110" y="14"/>
                  <a:pt x="110" y="14"/>
                  <a:pt x="110" y="14"/>
                </a:cubicBezTo>
                <a:cubicBezTo>
                  <a:pt x="110" y="14"/>
                  <a:pt x="110" y="14"/>
                  <a:pt x="110" y="14"/>
                </a:cubicBezTo>
                <a:cubicBezTo>
                  <a:pt x="110" y="14"/>
                  <a:pt x="110" y="14"/>
                  <a:pt x="110" y="14"/>
                </a:cubicBezTo>
                <a:cubicBezTo>
                  <a:pt x="110" y="13"/>
                  <a:pt x="110" y="13"/>
                  <a:pt x="110" y="13"/>
                </a:cubicBezTo>
                <a:cubicBezTo>
                  <a:pt x="109" y="13"/>
                  <a:pt x="108" y="13"/>
                  <a:pt x="108" y="13"/>
                </a:cubicBezTo>
                <a:cubicBezTo>
                  <a:pt x="108" y="13"/>
                  <a:pt x="107" y="13"/>
                  <a:pt x="107" y="13"/>
                </a:cubicBezTo>
                <a:cubicBezTo>
                  <a:pt x="107" y="13"/>
                  <a:pt x="107" y="13"/>
                  <a:pt x="107" y="13"/>
                </a:cubicBezTo>
                <a:cubicBezTo>
                  <a:pt x="111" y="16"/>
                  <a:pt x="111" y="16"/>
                  <a:pt x="111" y="16"/>
                </a:cubicBezTo>
                <a:close/>
                <a:moveTo>
                  <a:pt x="107" y="19"/>
                </a:move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9"/>
                </a:cubicBezTo>
                <a:cubicBezTo>
                  <a:pt x="107" y="19"/>
                  <a:pt x="107" y="19"/>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7" y="18"/>
                </a:cubicBezTo>
                <a:cubicBezTo>
                  <a:pt x="107" y="18"/>
                  <a:pt x="107" y="18"/>
                  <a:pt x="108" y="18"/>
                </a:cubicBezTo>
                <a:cubicBezTo>
                  <a:pt x="108" y="18"/>
                  <a:pt x="109" y="17"/>
                  <a:pt x="109" y="17"/>
                </a:cubicBezTo>
                <a:cubicBezTo>
                  <a:pt x="109" y="18"/>
                  <a:pt x="109" y="18"/>
                  <a:pt x="109" y="18"/>
                </a:cubicBezTo>
                <a:cubicBezTo>
                  <a:pt x="109" y="18"/>
                  <a:pt x="109" y="18"/>
                  <a:pt x="109" y="18"/>
                </a:cubicBezTo>
                <a:cubicBezTo>
                  <a:pt x="109" y="18"/>
                  <a:pt x="109" y="18"/>
                  <a:pt x="109" y="18"/>
                </a:cubicBezTo>
                <a:cubicBezTo>
                  <a:pt x="108" y="18"/>
                  <a:pt x="108" y="18"/>
                  <a:pt x="108" y="19"/>
                </a:cubicBezTo>
                <a:cubicBezTo>
                  <a:pt x="108" y="19"/>
                  <a:pt x="108" y="19"/>
                  <a:pt x="108" y="19"/>
                </a:cubicBezTo>
                <a:cubicBezTo>
                  <a:pt x="108" y="19"/>
                  <a:pt x="108" y="19"/>
                  <a:pt x="107" y="19"/>
                </a:cubicBezTo>
                <a:cubicBezTo>
                  <a:pt x="107" y="19"/>
                  <a:pt x="107" y="19"/>
                  <a:pt x="107" y="19"/>
                </a:cubicBezTo>
                <a:cubicBezTo>
                  <a:pt x="107" y="19"/>
                  <a:pt x="107" y="19"/>
                  <a:pt x="107" y="19"/>
                </a:cubicBezTo>
                <a:close/>
                <a:moveTo>
                  <a:pt x="109" y="19"/>
                </a:moveTo>
                <a:cubicBezTo>
                  <a:pt x="109" y="21"/>
                  <a:pt x="109" y="21"/>
                  <a:pt x="109" y="21"/>
                </a:cubicBezTo>
                <a:cubicBezTo>
                  <a:pt x="109" y="21"/>
                  <a:pt x="109" y="21"/>
                  <a:pt x="109" y="21"/>
                </a:cubicBezTo>
                <a:cubicBezTo>
                  <a:pt x="108" y="21"/>
                  <a:pt x="108" y="21"/>
                  <a:pt x="108" y="21"/>
                </a:cubicBezTo>
                <a:cubicBezTo>
                  <a:pt x="108" y="21"/>
                  <a:pt x="108" y="21"/>
                  <a:pt x="108" y="21"/>
                </a:cubicBezTo>
                <a:cubicBezTo>
                  <a:pt x="108" y="20"/>
                  <a:pt x="108" y="20"/>
                  <a:pt x="108" y="20"/>
                </a:cubicBezTo>
                <a:cubicBezTo>
                  <a:pt x="108" y="20"/>
                  <a:pt x="107" y="20"/>
                  <a:pt x="107" y="20"/>
                </a:cubicBezTo>
                <a:cubicBezTo>
                  <a:pt x="107" y="20"/>
                  <a:pt x="107" y="20"/>
                  <a:pt x="107" y="20"/>
                </a:cubicBezTo>
                <a:cubicBezTo>
                  <a:pt x="107" y="20"/>
                  <a:pt x="107" y="20"/>
                  <a:pt x="107" y="20"/>
                </a:cubicBezTo>
                <a:cubicBezTo>
                  <a:pt x="108" y="20"/>
                  <a:pt x="108" y="20"/>
                  <a:pt x="108" y="20"/>
                </a:cubicBezTo>
                <a:cubicBezTo>
                  <a:pt x="108" y="20"/>
                  <a:pt x="108" y="20"/>
                  <a:pt x="108" y="20"/>
                </a:cubicBezTo>
                <a:cubicBezTo>
                  <a:pt x="108" y="20"/>
                  <a:pt x="108" y="20"/>
                  <a:pt x="108" y="20"/>
                </a:cubicBezTo>
                <a:cubicBezTo>
                  <a:pt x="109" y="19"/>
                  <a:pt x="109" y="19"/>
                  <a:pt x="109" y="19"/>
                </a:cubicBezTo>
                <a:close/>
                <a:moveTo>
                  <a:pt x="112" y="25"/>
                </a:moveTo>
                <a:cubicBezTo>
                  <a:pt x="112" y="25"/>
                  <a:pt x="112" y="25"/>
                  <a:pt x="112" y="25"/>
                </a:cubicBezTo>
                <a:cubicBezTo>
                  <a:pt x="112" y="25"/>
                  <a:pt x="112" y="25"/>
                  <a:pt x="112" y="25"/>
                </a:cubicBezTo>
                <a:cubicBezTo>
                  <a:pt x="112" y="25"/>
                  <a:pt x="112" y="26"/>
                  <a:pt x="112" y="26"/>
                </a:cubicBezTo>
                <a:cubicBezTo>
                  <a:pt x="112" y="26"/>
                  <a:pt x="112" y="26"/>
                  <a:pt x="111" y="26"/>
                </a:cubicBezTo>
                <a:cubicBezTo>
                  <a:pt x="111" y="26"/>
                  <a:pt x="111" y="26"/>
                  <a:pt x="111" y="26"/>
                </a:cubicBezTo>
                <a:cubicBezTo>
                  <a:pt x="111" y="26"/>
                  <a:pt x="111" y="26"/>
                  <a:pt x="111" y="26"/>
                </a:cubicBezTo>
                <a:cubicBezTo>
                  <a:pt x="111" y="27"/>
                  <a:pt x="110" y="27"/>
                  <a:pt x="110" y="27"/>
                </a:cubicBezTo>
                <a:cubicBezTo>
                  <a:pt x="109" y="27"/>
                  <a:pt x="109" y="27"/>
                  <a:pt x="109" y="26"/>
                </a:cubicBezTo>
                <a:cubicBezTo>
                  <a:pt x="109" y="26"/>
                  <a:pt x="109" y="26"/>
                  <a:pt x="108" y="26"/>
                </a:cubicBezTo>
                <a:cubicBezTo>
                  <a:pt x="108" y="26"/>
                  <a:pt x="108" y="26"/>
                  <a:pt x="108" y="26"/>
                </a:cubicBezTo>
                <a:cubicBezTo>
                  <a:pt x="108" y="26"/>
                  <a:pt x="108" y="26"/>
                  <a:pt x="108" y="26"/>
                </a:cubicBezTo>
                <a:cubicBezTo>
                  <a:pt x="108" y="25"/>
                  <a:pt x="108" y="25"/>
                  <a:pt x="108" y="25"/>
                </a:cubicBezTo>
                <a:cubicBezTo>
                  <a:pt x="108" y="25"/>
                  <a:pt x="108" y="25"/>
                  <a:pt x="108" y="25"/>
                </a:cubicBezTo>
                <a:cubicBezTo>
                  <a:pt x="108" y="25"/>
                  <a:pt x="108" y="25"/>
                  <a:pt x="108" y="25"/>
                </a:cubicBezTo>
                <a:cubicBezTo>
                  <a:pt x="108" y="25"/>
                  <a:pt x="108" y="25"/>
                  <a:pt x="108" y="25"/>
                </a:cubicBezTo>
                <a:cubicBezTo>
                  <a:pt x="109" y="25"/>
                  <a:pt x="109" y="25"/>
                  <a:pt x="110" y="25"/>
                </a:cubicBezTo>
                <a:cubicBezTo>
                  <a:pt x="110" y="25"/>
                  <a:pt x="110" y="24"/>
                  <a:pt x="111" y="24"/>
                </a:cubicBezTo>
                <a:cubicBezTo>
                  <a:pt x="111" y="24"/>
                  <a:pt x="111" y="24"/>
                  <a:pt x="111" y="24"/>
                </a:cubicBezTo>
                <a:cubicBezTo>
                  <a:pt x="111" y="24"/>
                  <a:pt x="111" y="24"/>
                  <a:pt x="111" y="25"/>
                </a:cubicBezTo>
                <a:cubicBezTo>
                  <a:pt x="111" y="25"/>
                  <a:pt x="112" y="25"/>
                  <a:pt x="112" y="25"/>
                </a:cubicBezTo>
                <a:close/>
                <a:moveTo>
                  <a:pt x="32" y="72"/>
                </a:moveTo>
                <a:cubicBezTo>
                  <a:pt x="31" y="73"/>
                  <a:pt x="31" y="73"/>
                  <a:pt x="31" y="73"/>
                </a:cubicBezTo>
                <a:cubicBezTo>
                  <a:pt x="31" y="73"/>
                  <a:pt x="30" y="73"/>
                  <a:pt x="30" y="73"/>
                </a:cubicBezTo>
                <a:cubicBezTo>
                  <a:pt x="30" y="73"/>
                  <a:pt x="29" y="73"/>
                  <a:pt x="29" y="73"/>
                </a:cubicBezTo>
                <a:cubicBezTo>
                  <a:pt x="29" y="73"/>
                  <a:pt x="29" y="73"/>
                  <a:pt x="29" y="73"/>
                </a:cubicBezTo>
                <a:cubicBezTo>
                  <a:pt x="29" y="72"/>
                  <a:pt x="29" y="72"/>
                  <a:pt x="29" y="72"/>
                </a:cubicBezTo>
                <a:cubicBezTo>
                  <a:pt x="29" y="72"/>
                  <a:pt x="29" y="72"/>
                  <a:pt x="29" y="72"/>
                </a:cubicBezTo>
                <a:cubicBezTo>
                  <a:pt x="29" y="72"/>
                  <a:pt x="29" y="72"/>
                  <a:pt x="29" y="72"/>
                </a:cubicBezTo>
                <a:cubicBezTo>
                  <a:pt x="29" y="72"/>
                  <a:pt x="29" y="72"/>
                  <a:pt x="29" y="72"/>
                </a:cubicBezTo>
                <a:cubicBezTo>
                  <a:pt x="30" y="71"/>
                  <a:pt x="31" y="71"/>
                  <a:pt x="31" y="71"/>
                </a:cubicBezTo>
                <a:cubicBezTo>
                  <a:pt x="31" y="71"/>
                  <a:pt x="31" y="71"/>
                  <a:pt x="31" y="71"/>
                </a:cubicBezTo>
                <a:cubicBezTo>
                  <a:pt x="31" y="71"/>
                  <a:pt x="32" y="71"/>
                  <a:pt x="32" y="71"/>
                </a:cubicBezTo>
                <a:cubicBezTo>
                  <a:pt x="32" y="71"/>
                  <a:pt x="32" y="71"/>
                  <a:pt x="32" y="71"/>
                </a:cubicBezTo>
                <a:cubicBezTo>
                  <a:pt x="32" y="71"/>
                  <a:pt x="32" y="71"/>
                  <a:pt x="32" y="71"/>
                </a:cubicBezTo>
                <a:cubicBezTo>
                  <a:pt x="32" y="71"/>
                  <a:pt x="32" y="71"/>
                  <a:pt x="32" y="71"/>
                </a:cubicBezTo>
                <a:cubicBezTo>
                  <a:pt x="32" y="71"/>
                  <a:pt x="33" y="71"/>
                  <a:pt x="33" y="71"/>
                </a:cubicBezTo>
                <a:cubicBezTo>
                  <a:pt x="33" y="71"/>
                  <a:pt x="33" y="71"/>
                  <a:pt x="33" y="71"/>
                </a:cubicBezTo>
                <a:cubicBezTo>
                  <a:pt x="33" y="71"/>
                  <a:pt x="33" y="71"/>
                  <a:pt x="33" y="71"/>
                </a:cubicBezTo>
                <a:cubicBezTo>
                  <a:pt x="33" y="71"/>
                  <a:pt x="34" y="71"/>
                  <a:pt x="34" y="71"/>
                </a:cubicBezTo>
                <a:cubicBezTo>
                  <a:pt x="34" y="70"/>
                  <a:pt x="34" y="70"/>
                  <a:pt x="34" y="70"/>
                </a:cubicBezTo>
                <a:cubicBezTo>
                  <a:pt x="34" y="70"/>
                  <a:pt x="34" y="69"/>
                  <a:pt x="34" y="69"/>
                </a:cubicBezTo>
                <a:cubicBezTo>
                  <a:pt x="34" y="69"/>
                  <a:pt x="34" y="68"/>
                  <a:pt x="35" y="68"/>
                </a:cubicBezTo>
                <a:cubicBezTo>
                  <a:pt x="35" y="68"/>
                  <a:pt x="35" y="68"/>
                  <a:pt x="35" y="67"/>
                </a:cubicBezTo>
                <a:cubicBezTo>
                  <a:pt x="35" y="67"/>
                  <a:pt x="35" y="67"/>
                  <a:pt x="35" y="66"/>
                </a:cubicBezTo>
                <a:cubicBezTo>
                  <a:pt x="35" y="66"/>
                  <a:pt x="36" y="66"/>
                  <a:pt x="36" y="66"/>
                </a:cubicBezTo>
                <a:cubicBezTo>
                  <a:pt x="36" y="66"/>
                  <a:pt x="36" y="65"/>
                  <a:pt x="36" y="65"/>
                </a:cubicBezTo>
                <a:cubicBezTo>
                  <a:pt x="36" y="65"/>
                  <a:pt x="36" y="65"/>
                  <a:pt x="36" y="65"/>
                </a:cubicBezTo>
                <a:cubicBezTo>
                  <a:pt x="36" y="65"/>
                  <a:pt x="36" y="65"/>
                  <a:pt x="36" y="65"/>
                </a:cubicBezTo>
                <a:cubicBezTo>
                  <a:pt x="36" y="65"/>
                  <a:pt x="36" y="65"/>
                  <a:pt x="36" y="64"/>
                </a:cubicBezTo>
                <a:cubicBezTo>
                  <a:pt x="36" y="64"/>
                  <a:pt x="36" y="65"/>
                  <a:pt x="36" y="65"/>
                </a:cubicBezTo>
                <a:cubicBezTo>
                  <a:pt x="35" y="65"/>
                  <a:pt x="35" y="65"/>
                  <a:pt x="35" y="65"/>
                </a:cubicBezTo>
                <a:cubicBezTo>
                  <a:pt x="35" y="65"/>
                  <a:pt x="35" y="65"/>
                  <a:pt x="35" y="65"/>
                </a:cubicBezTo>
                <a:cubicBezTo>
                  <a:pt x="36" y="65"/>
                  <a:pt x="35" y="65"/>
                  <a:pt x="35" y="65"/>
                </a:cubicBezTo>
                <a:cubicBezTo>
                  <a:pt x="35" y="65"/>
                  <a:pt x="35" y="65"/>
                  <a:pt x="35" y="65"/>
                </a:cubicBezTo>
                <a:cubicBezTo>
                  <a:pt x="34" y="65"/>
                  <a:pt x="34" y="66"/>
                  <a:pt x="34" y="66"/>
                </a:cubicBezTo>
                <a:cubicBezTo>
                  <a:pt x="34" y="66"/>
                  <a:pt x="33" y="66"/>
                  <a:pt x="33" y="66"/>
                </a:cubicBezTo>
                <a:cubicBezTo>
                  <a:pt x="33" y="66"/>
                  <a:pt x="33" y="67"/>
                  <a:pt x="33" y="67"/>
                </a:cubicBezTo>
                <a:cubicBezTo>
                  <a:pt x="33" y="67"/>
                  <a:pt x="33" y="67"/>
                  <a:pt x="33" y="67"/>
                </a:cubicBezTo>
                <a:cubicBezTo>
                  <a:pt x="33" y="67"/>
                  <a:pt x="33" y="67"/>
                  <a:pt x="33" y="67"/>
                </a:cubicBezTo>
                <a:cubicBezTo>
                  <a:pt x="33" y="67"/>
                  <a:pt x="33" y="67"/>
                  <a:pt x="33" y="67"/>
                </a:cubicBezTo>
                <a:cubicBezTo>
                  <a:pt x="33" y="68"/>
                  <a:pt x="33" y="68"/>
                  <a:pt x="33" y="68"/>
                </a:cubicBezTo>
                <a:cubicBezTo>
                  <a:pt x="33" y="68"/>
                  <a:pt x="32" y="68"/>
                  <a:pt x="32" y="68"/>
                </a:cubicBezTo>
                <a:cubicBezTo>
                  <a:pt x="32" y="68"/>
                  <a:pt x="32" y="68"/>
                  <a:pt x="32" y="68"/>
                </a:cubicBezTo>
                <a:cubicBezTo>
                  <a:pt x="32" y="68"/>
                  <a:pt x="32" y="68"/>
                  <a:pt x="32" y="67"/>
                </a:cubicBezTo>
                <a:cubicBezTo>
                  <a:pt x="32" y="67"/>
                  <a:pt x="32" y="67"/>
                  <a:pt x="32" y="67"/>
                </a:cubicBezTo>
                <a:cubicBezTo>
                  <a:pt x="32" y="67"/>
                  <a:pt x="32" y="67"/>
                  <a:pt x="32" y="67"/>
                </a:cubicBezTo>
                <a:cubicBezTo>
                  <a:pt x="31" y="67"/>
                  <a:pt x="31" y="67"/>
                  <a:pt x="31" y="67"/>
                </a:cubicBezTo>
                <a:cubicBezTo>
                  <a:pt x="31" y="67"/>
                  <a:pt x="31" y="67"/>
                  <a:pt x="31" y="67"/>
                </a:cubicBezTo>
                <a:cubicBezTo>
                  <a:pt x="31" y="67"/>
                  <a:pt x="31" y="67"/>
                  <a:pt x="31" y="68"/>
                </a:cubicBezTo>
                <a:cubicBezTo>
                  <a:pt x="30" y="68"/>
                  <a:pt x="30" y="68"/>
                  <a:pt x="30" y="68"/>
                </a:cubicBezTo>
                <a:cubicBezTo>
                  <a:pt x="30" y="68"/>
                  <a:pt x="30" y="68"/>
                  <a:pt x="30" y="68"/>
                </a:cubicBezTo>
                <a:cubicBezTo>
                  <a:pt x="30" y="68"/>
                  <a:pt x="30" y="68"/>
                  <a:pt x="30" y="68"/>
                </a:cubicBezTo>
                <a:cubicBezTo>
                  <a:pt x="30" y="68"/>
                  <a:pt x="30" y="69"/>
                  <a:pt x="30" y="69"/>
                </a:cubicBezTo>
                <a:cubicBezTo>
                  <a:pt x="30" y="69"/>
                  <a:pt x="30" y="69"/>
                  <a:pt x="30" y="69"/>
                </a:cubicBezTo>
                <a:cubicBezTo>
                  <a:pt x="29" y="69"/>
                  <a:pt x="29" y="69"/>
                  <a:pt x="29" y="69"/>
                </a:cubicBezTo>
                <a:cubicBezTo>
                  <a:pt x="29" y="69"/>
                  <a:pt x="29" y="70"/>
                  <a:pt x="29" y="70"/>
                </a:cubicBezTo>
                <a:cubicBezTo>
                  <a:pt x="29" y="70"/>
                  <a:pt x="29" y="70"/>
                  <a:pt x="29" y="70"/>
                </a:cubicBezTo>
                <a:cubicBezTo>
                  <a:pt x="29" y="70"/>
                  <a:pt x="29" y="70"/>
                  <a:pt x="29" y="70"/>
                </a:cubicBezTo>
                <a:cubicBezTo>
                  <a:pt x="29" y="70"/>
                  <a:pt x="29" y="70"/>
                  <a:pt x="29" y="71"/>
                </a:cubicBezTo>
                <a:cubicBezTo>
                  <a:pt x="28" y="71"/>
                  <a:pt x="28" y="70"/>
                  <a:pt x="28" y="70"/>
                </a:cubicBezTo>
                <a:cubicBezTo>
                  <a:pt x="28" y="70"/>
                  <a:pt x="28" y="70"/>
                  <a:pt x="28" y="70"/>
                </a:cubicBezTo>
                <a:cubicBezTo>
                  <a:pt x="28" y="70"/>
                  <a:pt x="28" y="70"/>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8" y="69"/>
                  <a:pt x="28" y="69"/>
                  <a:pt x="28" y="69"/>
                </a:cubicBezTo>
                <a:cubicBezTo>
                  <a:pt x="27" y="69"/>
                  <a:pt x="27" y="70"/>
                  <a:pt x="27" y="70"/>
                </a:cubicBezTo>
                <a:cubicBezTo>
                  <a:pt x="27" y="70"/>
                  <a:pt x="26" y="71"/>
                  <a:pt x="26" y="71"/>
                </a:cubicBezTo>
                <a:cubicBezTo>
                  <a:pt x="26" y="72"/>
                  <a:pt x="26" y="72"/>
                  <a:pt x="26" y="72"/>
                </a:cubicBezTo>
                <a:cubicBezTo>
                  <a:pt x="26" y="72"/>
                  <a:pt x="25" y="73"/>
                  <a:pt x="25" y="73"/>
                </a:cubicBezTo>
                <a:cubicBezTo>
                  <a:pt x="25" y="73"/>
                  <a:pt x="25" y="73"/>
                  <a:pt x="25" y="73"/>
                </a:cubicBezTo>
                <a:cubicBezTo>
                  <a:pt x="25" y="73"/>
                  <a:pt x="24" y="73"/>
                  <a:pt x="24" y="73"/>
                </a:cubicBezTo>
                <a:cubicBezTo>
                  <a:pt x="24" y="73"/>
                  <a:pt x="24" y="73"/>
                  <a:pt x="24" y="73"/>
                </a:cubicBezTo>
                <a:cubicBezTo>
                  <a:pt x="24" y="73"/>
                  <a:pt x="24" y="72"/>
                  <a:pt x="24" y="72"/>
                </a:cubicBezTo>
                <a:cubicBezTo>
                  <a:pt x="24" y="72"/>
                  <a:pt x="24" y="72"/>
                  <a:pt x="24" y="72"/>
                </a:cubicBezTo>
                <a:cubicBezTo>
                  <a:pt x="24" y="72"/>
                  <a:pt x="24" y="72"/>
                  <a:pt x="24" y="72"/>
                </a:cubicBezTo>
                <a:cubicBezTo>
                  <a:pt x="24" y="72"/>
                  <a:pt x="23" y="72"/>
                  <a:pt x="23" y="72"/>
                </a:cubicBezTo>
                <a:cubicBezTo>
                  <a:pt x="23" y="72"/>
                  <a:pt x="23" y="72"/>
                  <a:pt x="23" y="71"/>
                </a:cubicBezTo>
                <a:cubicBezTo>
                  <a:pt x="23" y="72"/>
                  <a:pt x="24" y="71"/>
                  <a:pt x="24" y="71"/>
                </a:cubicBezTo>
                <a:cubicBezTo>
                  <a:pt x="24" y="70"/>
                  <a:pt x="24" y="70"/>
                  <a:pt x="24" y="70"/>
                </a:cubicBezTo>
                <a:cubicBezTo>
                  <a:pt x="24" y="70"/>
                  <a:pt x="24" y="70"/>
                  <a:pt x="24" y="70"/>
                </a:cubicBezTo>
                <a:cubicBezTo>
                  <a:pt x="24" y="70"/>
                  <a:pt x="24" y="70"/>
                  <a:pt x="24" y="70"/>
                </a:cubicBezTo>
                <a:cubicBezTo>
                  <a:pt x="24" y="70"/>
                  <a:pt x="25" y="70"/>
                  <a:pt x="25" y="70"/>
                </a:cubicBezTo>
                <a:cubicBezTo>
                  <a:pt x="25" y="70"/>
                  <a:pt x="25" y="70"/>
                  <a:pt x="25" y="70"/>
                </a:cubicBezTo>
                <a:cubicBezTo>
                  <a:pt x="25" y="70"/>
                  <a:pt x="25" y="70"/>
                  <a:pt x="25" y="70"/>
                </a:cubicBezTo>
                <a:cubicBezTo>
                  <a:pt x="25" y="70"/>
                  <a:pt x="26" y="70"/>
                  <a:pt x="26" y="70"/>
                </a:cubicBezTo>
                <a:cubicBezTo>
                  <a:pt x="26" y="70"/>
                  <a:pt x="26" y="69"/>
                  <a:pt x="26" y="69"/>
                </a:cubicBezTo>
                <a:cubicBezTo>
                  <a:pt x="27" y="69"/>
                  <a:pt x="27" y="68"/>
                  <a:pt x="27" y="68"/>
                </a:cubicBezTo>
                <a:cubicBezTo>
                  <a:pt x="27" y="68"/>
                  <a:pt x="27" y="68"/>
                  <a:pt x="28" y="68"/>
                </a:cubicBezTo>
                <a:cubicBezTo>
                  <a:pt x="28" y="68"/>
                  <a:pt x="28" y="68"/>
                  <a:pt x="28" y="68"/>
                </a:cubicBezTo>
                <a:cubicBezTo>
                  <a:pt x="28" y="68"/>
                  <a:pt x="28" y="67"/>
                  <a:pt x="29" y="67"/>
                </a:cubicBezTo>
                <a:cubicBezTo>
                  <a:pt x="29" y="67"/>
                  <a:pt x="29" y="67"/>
                  <a:pt x="29" y="67"/>
                </a:cubicBezTo>
                <a:cubicBezTo>
                  <a:pt x="29" y="66"/>
                  <a:pt x="29" y="66"/>
                  <a:pt x="29" y="66"/>
                </a:cubicBezTo>
                <a:cubicBezTo>
                  <a:pt x="29" y="66"/>
                  <a:pt x="29" y="66"/>
                  <a:pt x="29" y="66"/>
                </a:cubicBezTo>
                <a:cubicBezTo>
                  <a:pt x="29" y="65"/>
                  <a:pt x="29" y="65"/>
                  <a:pt x="29" y="65"/>
                </a:cubicBezTo>
                <a:cubicBezTo>
                  <a:pt x="29" y="65"/>
                  <a:pt x="29" y="65"/>
                  <a:pt x="29" y="64"/>
                </a:cubicBezTo>
                <a:cubicBezTo>
                  <a:pt x="29" y="64"/>
                  <a:pt x="29" y="64"/>
                  <a:pt x="29" y="64"/>
                </a:cubicBezTo>
                <a:cubicBezTo>
                  <a:pt x="29" y="64"/>
                  <a:pt x="29" y="64"/>
                  <a:pt x="29" y="64"/>
                </a:cubicBezTo>
                <a:cubicBezTo>
                  <a:pt x="29" y="64"/>
                  <a:pt x="29" y="64"/>
                  <a:pt x="29" y="64"/>
                </a:cubicBezTo>
                <a:cubicBezTo>
                  <a:pt x="29" y="64"/>
                  <a:pt x="29" y="64"/>
                  <a:pt x="29" y="64"/>
                </a:cubicBezTo>
                <a:cubicBezTo>
                  <a:pt x="29" y="64"/>
                  <a:pt x="29" y="64"/>
                  <a:pt x="30" y="63"/>
                </a:cubicBezTo>
                <a:cubicBezTo>
                  <a:pt x="30" y="63"/>
                  <a:pt x="30" y="63"/>
                  <a:pt x="30" y="63"/>
                </a:cubicBezTo>
                <a:cubicBezTo>
                  <a:pt x="30" y="63"/>
                  <a:pt x="30" y="63"/>
                  <a:pt x="30" y="63"/>
                </a:cubicBezTo>
                <a:cubicBezTo>
                  <a:pt x="30" y="62"/>
                  <a:pt x="30" y="62"/>
                  <a:pt x="30" y="62"/>
                </a:cubicBezTo>
                <a:cubicBezTo>
                  <a:pt x="30" y="62"/>
                  <a:pt x="30" y="62"/>
                  <a:pt x="30" y="62"/>
                </a:cubicBezTo>
                <a:cubicBezTo>
                  <a:pt x="30" y="62"/>
                  <a:pt x="30" y="62"/>
                  <a:pt x="30" y="62"/>
                </a:cubicBezTo>
                <a:cubicBezTo>
                  <a:pt x="30" y="62"/>
                  <a:pt x="29" y="62"/>
                  <a:pt x="29" y="61"/>
                </a:cubicBezTo>
                <a:cubicBezTo>
                  <a:pt x="29" y="61"/>
                  <a:pt x="29" y="61"/>
                  <a:pt x="29" y="61"/>
                </a:cubicBezTo>
                <a:cubicBezTo>
                  <a:pt x="29" y="61"/>
                  <a:pt x="30" y="61"/>
                  <a:pt x="30" y="61"/>
                </a:cubicBezTo>
                <a:cubicBezTo>
                  <a:pt x="31" y="61"/>
                  <a:pt x="31" y="61"/>
                  <a:pt x="31" y="61"/>
                </a:cubicBezTo>
                <a:cubicBezTo>
                  <a:pt x="31" y="61"/>
                  <a:pt x="32" y="61"/>
                  <a:pt x="32" y="61"/>
                </a:cubicBezTo>
                <a:cubicBezTo>
                  <a:pt x="32" y="61"/>
                  <a:pt x="33" y="60"/>
                  <a:pt x="33" y="60"/>
                </a:cubicBezTo>
                <a:cubicBezTo>
                  <a:pt x="33" y="60"/>
                  <a:pt x="34" y="60"/>
                  <a:pt x="34" y="60"/>
                </a:cubicBezTo>
                <a:cubicBezTo>
                  <a:pt x="34" y="60"/>
                  <a:pt x="34" y="60"/>
                  <a:pt x="34" y="60"/>
                </a:cubicBezTo>
                <a:cubicBezTo>
                  <a:pt x="34" y="60"/>
                  <a:pt x="34" y="59"/>
                  <a:pt x="35" y="59"/>
                </a:cubicBezTo>
                <a:cubicBezTo>
                  <a:pt x="35" y="59"/>
                  <a:pt x="35" y="59"/>
                  <a:pt x="36" y="59"/>
                </a:cubicBezTo>
                <a:cubicBezTo>
                  <a:pt x="36" y="59"/>
                  <a:pt x="36" y="59"/>
                  <a:pt x="36" y="59"/>
                </a:cubicBezTo>
                <a:cubicBezTo>
                  <a:pt x="36" y="58"/>
                  <a:pt x="36" y="58"/>
                  <a:pt x="36" y="58"/>
                </a:cubicBezTo>
                <a:cubicBezTo>
                  <a:pt x="37" y="58"/>
                  <a:pt x="37" y="58"/>
                  <a:pt x="37" y="58"/>
                </a:cubicBezTo>
                <a:cubicBezTo>
                  <a:pt x="37" y="58"/>
                  <a:pt x="37" y="58"/>
                  <a:pt x="37" y="58"/>
                </a:cubicBezTo>
                <a:cubicBezTo>
                  <a:pt x="37" y="59"/>
                  <a:pt x="37" y="59"/>
                  <a:pt x="37" y="59"/>
                </a:cubicBezTo>
                <a:cubicBezTo>
                  <a:pt x="37" y="59"/>
                  <a:pt x="37" y="59"/>
                  <a:pt x="37" y="59"/>
                </a:cubicBezTo>
                <a:cubicBezTo>
                  <a:pt x="38" y="59"/>
                  <a:pt x="37" y="60"/>
                  <a:pt x="37" y="60"/>
                </a:cubicBezTo>
                <a:cubicBezTo>
                  <a:pt x="37" y="60"/>
                  <a:pt x="37" y="60"/>
                  <a:pt x="36" y="60"/>
                </a:cubicBezTo>
                <a:cubicBezTo>
                  <a:pt x="36" y="60"/>
                  <a:pt x="36" y="60"/>
                  <a:pt x="36" y="61"/>
                </a:cubicBezTo>
                <a:cubicBezTo>
                  <a:pt x="35" y="61"/>
                  <a:pt x="34" y="61"/>
                  <a:pt x="34" y="62"/>
                </a:cubicBezTo>
                <a:cubicBezTo>
                  <a:pt x="34" y="62"/>
                  <a:pt x="34" y="62"/>
                  <a:pt x="34" y="62"/>
                </a:cubicBezTo>
                <a:cubicBezTo>
                  <a:pt x="34" y="62"/>
                  <a:pt x="34" y="62"/>
                  <a:pt x="34" y="62"/>
                </a:cubicBezTo>
                <a:cubicBezTo>
                  <a:pt x="34" y="62"/>
                  <a:pt x="34" y="62"/>
                  <a:pt x="34" y="63"/>
                </a:cubicBezTo>
                <a:cubicBezTo>
                  <a:pt x="34" y="63"/>
                  <a:pt x="34" y="63"/>
                  <a:pt x="34" y="64"/>
                </a:cubicBezTo>
                <a:cubicBezTo>
                  <a:pt x="34" y="64"/>
                  <a:pt x="34" y="64"/>
                  <a:pt x="34" y="64"/>
                </a:cubicBezTo>
                <a:cubicBezTo>
                  <a:pt x="35" y="64"/>
                  <a:pt x="35" y="64"/>
                  <a:pt x="35" y="64"/>
                </a:cubicBezTo>
                <a:cubicBezTo>
                  <a:pt x="35" y="64"/>
                  <a:pt x="36" y="64"/>
                  <a:pt x="36" y="63"/>
                </a:cubicBezTo>
                <a:cubicBezTo>
                  <a:pt x="36" y="63"/>
                  <a:pt x="37" y="63"/>
                  <a:pt x="37" y="63"/>
                </a:cubicBezTo>
                <a:cubicBezTo>
                  <a:pt x="37" y="63"/>
                  <a:pt x="37" y="63"/>
                  <a:pt x="37" y="63"/>
                </a:cubicBezTo>
                <a:cubicBezTo>
                  <a:pt x="38" y="63"/>
                  <a:pt x="38" y="63"/>
                  <a:pt x="38" y="63"/>
                </a:cubicBezTo>
                <a:cubicBezTo>
                  <a:pt x="38" y="63"/>
                  <a:pt x="38" y="63"/>
                  <a:pt x="38" y="63"/>
                </a:cubicBezTo>
                <a:cubicBezTo>
                  <a:pt x="38" y="63"/>
                  <a:pt x="39" y="63"/>
                  <a:pt x="39" y="63"/>
                </a:cubicBezTo>
                <a:cubicBezTo>
                  <a:pt x="39" y="63"/>
                  <a:pt x="39" y="63"/>
                  <a:pt x="39" y="63"/>
                </a:cubicBezTo>
                <a:cubicBezTo>
                  <a:pt x="39" y="64"/>
                  <a:pt x="39" y="64"/>
                  <a:pt x="39" y="64"/>
                </a:cubicBezTo>
                <a:cubicBezTo>
                  <a:pt x="39" y="64"/>
                  <a:pt x="39" y="64"/>
                  <a:pt x="39" y="65"/>
                </a:cubicBezTo>
                <a:cubicBezTo>
                  <a:pt x="38" y="65"/>
                  <a:pt x="38" y="65"/>
                  <a:pt x="38" y="65"/>
                </a:cubicBezTo>
                <a:cubicBezTo>
                  <a:pt x="38" y="65"/>
                  <a:pt x="38" y="66"/>
                  <a:pt x="38" y="66"/>
                </a:cubicBezTo>
                <a:cubicBezTo>
                  <a:pt x="38" y="66"/>
                  <a:pt x="38" y="66"/>
                  <a:pt x="38" y="66"/>
                </a:cubicBezTo>
                <a:cubicBezTo>
                  <a:pt x="37" y="67"/>
                  <a:pt x="37" y="67"/>
                  <a:pt x="37" y="67"/>
                </a:cubicBezTo>
                <a:cubicBezTo>
                  <a:pt x="37" y="67"/>
                  <a:pt x="37" y="68"/>
                  <a:pt x="37" y="68"/>
                </a:cubicBezTo>
                <a:cubicBezTo>
                  <a:pt x="37" y="68"/>
                  <a:pt x="36" y="69"/>
                  <a:pt x="36" y="69"/>
                </a:cubicBezTo>
                <a:cubicBezTo>
                  <a:pt x="36" y="70"/>
                  <a:pt x="36" y="70"/>
                  <a:pt x="36" y="70"/>
                </a:cubicBezTo>
                <a:cubicBezTo>
                  <a:pt x="36" y="70"/>
                  <a:pt x="36" y="71"/>
                  <a:pt x="36" y="71"/>
                </a:cubicBezTo>
                <a:cubicBezTo>
                  <a:pt x="35" y="71"/>
                  <a:pt x="35" y="72"/>
                  <a:pt x="35" y="72"/>
                </a:cubicBezTo>
                <a:cubicBezTo>
                  <a:pt x="35" y="72"/>
                  <a:pt x="35" y="72"/>
                  <a:pt x="35" y="72"/>
                </a:cubicBezTo>
                <a:cubicBezTo>
                  <a:pt x="35" y="73"/>
                  <a:pt x="35" y="73"/>
                  <a:pt x="35" y="73"/>
                </a:cubicBezTo>
                <a:cubicBezTo>
                  <a:pt x="35" y="73"/>
                  <a:pt x="34" y="73"/>
                  <a:pt x="34" y="73"/>
                </a:cubicBezTo>
                <a:cubicBezTo>
                  <a:pt x="34" y="73"/>
                  <a:pt x="34" y="73"/>
                  <a:pt x="34" y="73"/>
                </a:cubicBezTo>
                <a:cubicBezTo>
                  <a:pt x="33" y="73"/>
                  <a:pt x="33" y="73"/>
                  <a:pt x="33" y="73"/>
                </a:cubicBezTo>
                <a:cubicBezTo>
                  <a:pt x="33" y="72"/>
                  <a:pt x="33" y="72"/>
                  <a:pt x="33" y="72"/>
                </a:cubicBezTo>
                <a:cubicBezTo>
                  <a:pt x="33" y="72"/>
                  <a:pt x="33" y="72"/>
                  <a:pt x="33" y="72"/>
                </a:cubicBezTo>
                <a:cubicBezTo>
                  <a:pt x="33" y="71"/>
                  <a:pt x="32" y="71"/>
                  <a:pt x="32" y="71"/>
                </a:cubicBezTo>
                <a:cubicBezTo>
                  <a:pt x="32" y="71"/>
                  <a:pt x="32" y="72"/>
                  <a:pt x="32" y="72"/>
                </a:cubicBezTo>
                <a:cubicBezTo>
                  <a:pt x="32" y="72"/>
                  <a:pt x="32" y="72"/>
                  <a:pt x="32" y="72"/>
                </a:cubicBezTo>
                <a:close/>
                <a:moveTo>
                  <a:pt x="30" y="64"/>
                </a:moveTo>
                <a:cubicBezTo>
                  <a:pt x="30" y="64"/>
                  <a:pt x="30" y="64"/>
                  <a:pt x="30" y="63"/>
                </a:cubicBezTo>
                <a:cubicBezTo>
                  <a:pt x="31" y="63"/>
                  <a:pt x="31" y="63"/>
                  <a:pt x="31" y="63"/>
                </a:cubicBezTo>
                <a:cubicBezTo>
                  <a:pt x="32" y="63"/>
                  <a:pt x="32" y="63"/>
                  <a:pt x="32" y="63"/>
                </a:cubicBezTo>
                <a:cubicBezTo>
                  <a:pt x="32" y="63"/>
                  <a:pt x="32" y="63"/>
                  <a:pt x="33" y="63"/>
                </a:cubicBezTo>
                <a:cubicBezTo>
                  <a:pt x="33" y="63"/>
                  <a:pt x="33" y="63"/>
                  <a:pt x="33" y="63"/>
                </a:cubicBezTo>
                <a:cubicBezTo>
                  <a:pt x="33" y="63"/>
                  <a:pt x="33" y="63"/>
                  <a:pt x="33" y="64"/>
                </a:cubicBezTo>
                <a:cubicBezTo>
                  <a:pt x="33" y="64"/>
                  <a:pt x="33" y="65"/>
                  <a:pt x="33" y="65"/>
                </a:cubicBezTo>
                <a:cubicBezTo>
                  <a:pt x="33" y="65"/>
                  <a:pt x="33" y="65"/>
                  <a:pt x="33" y="65"/>
                </a:cubicBezTo>
                <a:cubicBezTo>
                  <a:pt x="33" y="65"/>
                  <a:pt x="32" y="65"/>
                  <a:pt x="32" y="65"/>
                </a:cubicBezTo>
                <a:cubicBezTo>
                  <a:pt x="31" y="65"/>
                  <a:pt x="31" y="66"/>
                  <a:pt x="31" y="66"/>
                </a:cubicBezTo>
                <a:cubicBezTo>
                  <a:pt x="31" y="66"/>
                  <a:pt x="31" y="66"/>
                  <a:pt x="31" y="66"/>
                </a:cubicBezTo>
                <a:cubicBezTo>
                  <a:pt x="31" y="66"/>
                  <a:pt x="30" y="65"/>
                  <a:pt x="30" y="65"/>
                </a:cubicBezTo>
                <a:cubicBezTo>
                  <a:pt x="30" y="65"/>
                  <a:pt x="30" y="64"/>
                  <a:pt x="30" y="64"/>
                </a:cubicBezTo>
                <a:cubicBezTo>
                  <a:pt x="30" y="64"/>
                  <a:pt x="30" y="64"/>
                  <a:pt x="30" y="64"/>
                </a:cubicBezTo>
                <a:cubicBezTo>
                  <a:pt x="30" y="64"/>
                  <a:pt x="30" y="64"/>
                  <a:pt x="30" y="64"/>
                </a:cubicBezTo>
                <a:close/>
                <a:moveTo>
                  <a:pt x="47" y="72"/>
                </a:moveTo>
                <a:cubicBezTo>
                  <a:pt x="47" y="72"/>
                  <a:pt x="47" y="71"/>
                  <a:pt x="47" y="70"/>
                </a:cubicBezTo>
                <a:cubicBezTo>
                  <a:pt x="47" y="70"/>
                  <a:pt x="47" y="69"/>
                  <a:pt x="47" y="69"/>
                </a:cubicBezTo>
                <a:cubicBezTo>
                  <a:pt x="47" y="69"/>
                  <a:pt x="47" y="69"/>
                  <a:pt x="47" y="69"/>
                </a:cubicBezTo>
                <a:cubicBezTo>
                  <a:pt x="47" y="69"/>
                  <a:pt x="47" y="69"/>
                  <a:pt x="48" y="69"/>
                </a:cubicBezTo>
                <a:cubicBezTo>
                  <a:pt x="48" y="69"/>
                  <a:pt x="48" y="69"/>
                  <a:pt x="48" y="69"/>
                </a:cubicBezTo>
                <a:cubicBezTo>
                  <a:pt x="48" y="69"/>
                  <a:pt x="48" y="69"/>
                  <a:pt x="48" y="70"/>
                </a:cubicBezTo>
                <a:cubicBezTo>
                  <a:pt x="49" y="70"/>
                  <a:pt x="49" y="70"/>
                  <a:pt x="49" y="70"/>
                </a:cubicBezTo>
                <a:cubicBezTo>
                  <a:pt x="49" y="70"/>
                  <a:pt x="49" y="71"/>
                  <a:pt x="49" y="71"/>
                </a:cubicBezTo>
                <a:cubicBezTo>
                  <a:pt x="49" y="72"/>
                  <a:pt x="49" y="72"/>
                  <a:pt x="49" y="72"/>
                </a:cubicBezTo>
                <a:cubicBezTo>
                  <a:pt x="49" y="73"/>
                  <a:pt x="49" y="73"/>
                  <a:pt x="49" y="73"/>
                </a:cubicBezTo>
                <a:cubicBezTo>
                  <a:pt x="49" y="73"/>
                  <a:pt x="48" y="73"/>
                  <a:pt x="48" y="73"/>
                </a:cubicBezTo>
                <a:cubicBezTo>
                  <a:pt x="48" y="73"/>
                  <a:pt x="48" y="73"/>
                  <a:pt x="48" y="73"/>
                </a:cubicBezTo>
                <a:cubicBezTo>
                  <a:pt x="48" y="73"/>
                  <a:pt x="47" y="72"/>
                  <a:pt x="47" y="72"/>
                </a:cubicBezTo>
                <a:close/>
                <a:moveTo>
                  <a:pt x="55" y="69"/>
                </a:moveTo>
                <a:cubicBezTo>
                  <a:pt x="55" y="69"/>
                  <a:pt x="55" y="69"/>
                  <a:pt x="55" y="68"/>
                </a:cubicBezTo>
                <a:cubicBezTo>
                  <a:pt x="55" y="68"/>
                  <a:pt x="55" y="67"/>
                  <a:pt x="55" y="67"/>
                </a:cubicBezTo>
                <a:cubicBezTo>
                  <a:pt x="55" y="67"/>
                  <a:pt x="55" y="66"/>
                  <a:pt x="55" y="66"/>
                </a:cubicBezTo>
                <a:cubicBezTo>
                  <a:pt x="55" y="66"/>
                  <a:pt x="56" y="65"/>
                  <a:pt x="56" y="65"/>
                </a:cubicBezTo>
                <a:cubicBezTo>
                  <a:pt x="55" y="65"/>
                  <a:pt x="55" y="65"/>
                  <a:pt x="55" y="65"/>
                </a:cubicBezTo>
                <a:cubicBezTo>
                  <a:pt x="55" y="65"/>
                  <a:pt x="55" y="65"/>
                  <a:pt x="55" y="65"/>
                </a:cubicBezTo>
                <a:cubicBezTo>
                  <a:pt x="55" y="65"/>
                  <a:pt x="55" y="65"/>
                  <a:pt x="55" y="65"/>
                </a:cubicBezTo>
                <a:cubicBezTo>
                  <a:pt x="54" y="65"/>
                  <a:pt x="54" y="65"/>
                  <a:pt x="54" y="65"/>
                </a:cubicBezTo>
                <a:cubicBezTo>
                  <a:pt x="54" y="65"/>
                  <a:pt x="54" y="66"/>
                  <a:pt x="53" y="66"/>
                </a:cubicBezTo>
                <a:cubicBezTo>
                  <a:pt x="53" y="66"/>
                  <a:pt x="53" y="67"/>
                  <a:pt x="53" y="67"/>
                </a:cubicBezTo>
                <a:cubicBezTo>
                  <a:pt x="53" y="67"/>
                  <a:pt x="53" y="67"/>
                  <a:pt x="53" y="67"/>
                </a:cubicBezTo>
                <a:cubicBezTo>
                  <a:pt x="53" y="67"/>
                  <a:pt x="52" y="67"/>
                  <a:pt x="52" y="68"/>
                </a:cubicBezTo>
                <a:cubicBezTo>
                  <a:pt x="51" y="68"/>
                  <a:pt x="51" y="68"/>
                  <a:pt x="51" y="69"/>
                </a:cubicBezTo>
                <a:cubicBezTo>
                  <a:pt x="50" y="69"/>
                  <a:pt x="49" y="69"/>
                  <a:pt x="49" y="69"/>
                </a:cubicBezTo>
                <a:cubicBezTo>
                  <a:pt x="49" y="69"/>
                  <a:pt x="49" y="68"/>
                  <a:pt x="48" y="68"/>
                </a:cubicBezTo>
                <a:cubicBezTo>
                  <a:pt x="48" y="68"/>
                  <a:pt x="48" y="68"/>
                  <a:pt x="48" y="68"/>
                </a:cubicBezTo>
                <a:cubicBezTo>
                  <a:pt x="48" y="68"/>
                  <a:pt x="48" y="67"/>
                  <a:pt x="48" y="67"/>
                </a:cubicBezTo>
                <a:cubicBezTo>
                  <a:pt x="49" y="67"/>
                  <a:pt x="49" y="67"/>
                  <a:pt x="49" y="67"/>
                </a:cubicBezTo>
                <a:cubicBezTo>
                  <a:pt x="49" y="67"/>
                  <a:pt x="49" y="67"/>
                  <a:pt x="50" y="67"/>
                </a:cubicBezTo>
                <a:cubicBezTo>
                  <a:pt x="50" y="67"/>
                  <a:pt x="50" y="67"/>
                  <a:pt x="51" y="67"/>
                </a:cubicBezTo>
                <a:cubicBezTo>
                  <a:pt x="51" y="67"/>
                  <a:pt x="51" y="66"/>
                  <a:pt x="51" y="66"/>
                </a:cubicBezTo>
                <a:cubicBezTo>
                  <a:pt x="51" y="66"/>
                  <a:pt x="51" y="66"/>
                  <a:pt x="51" y="66"/>
                </a:cubicBezTo>
                <a:cubicBezTo>
                  <a:pt x="51" y="66"/>
                  <a:pt x="51" y="66"/>
                  <a:pt x="51" y="65"/>
                </a:cubicBezTo>
                <a:cubicBezTo>
                  <a:pt x="50" y="65"/>
                  <a:pt x="50" y="66"/>
                  <a:pt x="50" y="66"/>
                </a:cubicBezTo>
                <a:cubicBezTo>
                  <a:pt x="50" y="66"/>
                  <a:pt x="50" y="66"/>
                  <a:pt x="50" y="66"/>
                </a:cubicBezTo>
                <a:cubicBezTo>
                  <a:pt x="49" y="66"/>
                  <a:pt x="49" y="66"/>
                  <a:pt x="49" y="65"/>
                </a:cubicBezTo>
                <a:cubicBezTo>
                  <a:pt x="49" y="65"/>
                  <a:pt x="48" y="65"/>
                  <a:pt x="48" y="65"/>
                </a:cubicBezTo>
                <a:cubicBezTo>
                  <a:pt x="48" y="65"/>
                  <a:pt x="48" y="65"/>
                  <a:pt x="48" y="65"/>
                </a:cubicBezTo>
                <a:cubicBezTo>
                  <a:pt x="48" y="65"/>
                  <a:pt x="48" y="65"/>
                  <a:pt x="48" y="65"/>
                </a:cubicBezTo>
                <a:cubicBezTo>
                  <a:pt x="48" y="65"/>
                  <a:pt x="48" y="65"/>
                  <a:pt x="48" y="64"/>
                </a:cubicBezTo>
                <a:cubicBezTo>
                  <a:pt x="49" y="64"/>
                  <a:pt x="48" y="64"/>
                  <a:pt x="49" y="64"/>
                </a:cubicBezTo>
                <a:cubicBezTo>
                  <a:pt x="49" y="64"/>
                  <a:pt x="50" y="64"/>
                  <a:pt x="50" y="64"/>
                </a:cubicBezTo>
                <a:cubicBezTo>
                  <a:pt x="50" y="64"/>
                  <a:pt x="50" y="64"/>
                  <a:pt x="50" y="64"/>
                </a:cubicBezTo>
                <a:cubicBezTo>
                  <a:pt x="50" y="64"/>
                  <a:pt x="50" y="64"/>
                  <a:pt x="51" y="64"/>
                </a:cubicBezTo>
                <a:cubicBezTo>
                  <a:pt x="51" y="64"/>
                  <a:pt x="52" y="64"/>
                  <a:pt x="52" y="63"/>
                </a:cubicBezTo>
                <a:cubicBezTo>
                  <a:pt x="52" y="63"/>
                  <a:pt x="52" y="63"/>
                  <a:pt x="52" y="62"/>
                </a:cubicBezTo>
                <a:cubicBezTo>
                  <a:pt x="53" y="62"/>
                  <a:pt x="53" y="62"/>
                  <a:pt x="53" y="61"/>
                </a:cubicBezTo>
                <a:cubicBezTo>
                  <a:pt x="53" y="61"/>
                  <a:pt x="53" y="61"/>
                  <a:pt x="53" y="61"/>
                </a:cubicBezTo>
                <a:cubicBezTo>
                  <a:pt x="53" y="61"/>
                  <a:pt x="53" y="60"/>
                  <a:pt x="53" y="60"/>
                </a:cubicBezTo>
                <a:cubicBezTo>
                  <a:pt x="53" y="60"/>
                  <a:pt x="53" y="60"/>
                  <a:pt x="53" y="60"/>
                </a:cubicBezTo>
                <a:cubicBezTo>
                  <a:pt x="53" y="59"/>
                  <a:pt x="53" y="59"/>
                  <a:pt x="54" y="59"/>
                </a:cubicBezTo>
                <a:cubicBezTo>
                  <a:pt x="54" y="59"/>
                  <a:pt x="54" y="59"/>
                  <a:pt x="54" y="59"/>
                </a:cubicBezTo>
                <a:cubicBezTo>
                  <a:pt x="54" y="59"/>
                  <a:pt x="54" y="59"/>
                  <a:pt x="54" y="59"/>
                </a:cubicBezTo>
                <a:cubicBezTo>
                  <a:pt x="55" y="60"/>
                  <a:pt x="55" y="60"/>
                  <a:pt x="55" y="60"/>
                </a:cubicBezTo>
                <a:cubicBezTo>
                  <a:pt x="55" y="60"/>
                  <a:pt x="55" y="61"/>
                  <a:pt x="55" y="62"/>
                </a:cubicBezTo>
                <a:cubicBezTo>
                  <a:pt x="54" y="62"/>
                  <a:pt x="55" y="62"/>
                  <a:pt x="55" y="62"/>
                </a:cubicBezTo>
                <a:cubicBezTo>
                  <a:pt x="55" y="61"/>
                  <a:pt x="55" y="61"/>
                  <a:pt x="55" y="61"/>
                </a:cubicBezTo>
                <a:cubicBezTo>
                  <a:pt x="55" y="62"/>
                  <a:pt x="56" y="61"/>
                  <a:pt x="56" y="61"/>
                </a:cubicBezTo>
                <a:cubicBezTo>
                  <a:pt x="56" y="61"/>
                  <a:pt x="56" y="61"/>
                  <a:pt x="56" y="61"/>
                </a:cubicBezTo>
                <a:cubicBezTo>
                  <a:pt x="56" y="61"/>
                  <a:pt x="57" y="60"/>
                  <a:pt x="57" y="61"/>
                </a:cubicBezTo>
                <a:cubicBezTo>
                  <a:pt x="57" y="61"/>
                  <a:pt x="57" y="61"/>
                  <a:pt x="57" y="61"/>
                </a:cubicBezTo>
                <a:cubicBezTo>
                  <a:pt x="57" y="62"/>
                  <a:pt x="57" y="62"/>
                  <a:pt x="56" y="62"/>
                </a:cubicBezTo>
                <a:cubicBezTo>
                  <a:pt x="55" y="63"/>
                  <a:pt x="54" y="63"/>
                  <a:pt x="54" y="63"/>
                </a:cubicBezTo>
                <a:cubicBezTo>
                  <a:pt x="53" y="63"/>
                  <a:pt x="53" y="64"/>
                  <a:pt x="53" y="64"/>
                </a:cubicBezTo>
                <a:cubicBezTo>
                  <a:pt x="52" y="65"/>
                  <a:pt x="52" y="65"/>
                  <a:pt x="52" y="65"/>
                </a:cubicBezTo>
                <a:cubicBezTo>
                  <a:pt x="52" y="65"/>
                  <a:pt x="52" y="66"/>
                  <a:pt x="52" y="66"/>
                </a:cubicBezTo>
                <a:cubicBezTo>
                  <a:pt x="53" y="66"/>
                  <a:pt x="53" y="65"/>
                  <a:pt x="54" y="65"/>
                </a:cubicBezTo>
                <a:cubicBezTo>
                  <a:pt x="54" y="65"/>
                  <a:pt x="54" y="64"/>
                  <a:pt x="55" y="64"/>
                </a:cubicBezTo>
                <a:cubicBezTo>
                  <a:pt x="55" y="64"/>
                  <a:pt x="55" y="64"/>
                  <a:pt x="55" y="64"/>
                </a:cubicBezTo>
                <a:cubicBezTo>
                  <a:pt x="56" y="64"/>
                  <a:pt x="56" y="64"/>
                  <a:pt x="56" y="63"/>
                </a:cubicBezTo>
                <a:cubicBezTo>
                  <a:pt x="56" y="63"/>
                  <a:pt x="56" y="63"/>
                  <a:pt x="56" y="63"/>
                </a:cubicBezTo>
                <a:cubicBezTo>
                  <a:pt x="56" y="63"/>
                  <a:pt x="57" y="63"/>
                  <a:pt x="57" y="64"/>
                </a:cubicBezTo>
                <a:cubicBezTo>
                  <a:pt x="57" y="64"/>
                  <a:pt x="57" y="64"/>
                  <a:pt x="57" y="64"/>
                </a:cubicBezTo>
                <a:cubicBezTo>
                  <a:pt x="57" y="65"/>
                  <a:pt x="57" y="65"/>
                  <a:pt x="57" y="66"/>
                </a:cubicBezTo>
                <a:cubicBezTo>
                  <a:pt x="57" y="66"/>
                  <a:pt x="57" y="67"/>
                  <a:pt x="56" y="67"/>
                </a:cubicBezTo>
                <a:cubicBezTo>
                  <a:pt x="56" y="69"/>
                  <a:pt x="56" y="71"/>
                  <a:pt x="55" y="72"/>
                </a:cubicBezTo>
                <a:cubicBezTo>
                  <a:pt x="55" y="72"/>
                  <a:pt x="55" y="72"/>
                  <a:pt x="55" y="72"/>
                </a:cubicBezTo>
                <a:cubicBezTo>
                  <a:pt x="55" y="72"/>
                  <a:pt x="54" y="72"/>
                  <a:pt x="54" y="72"/>
                </a:cubicBezTo>
                <a:cubicBezTo>
                  <a:pt x="54" y="72"/>
                  <a:pt x="54" y="71"/>
                  <a:pt x="54" y="71"/>
                </a:cubicBezTo>
                <a:cubicBezTo>
                  <a:pt x="53" y="71"/>
                  <a:pt x="53" y="71"/>
                  <a:pt x="53" y="71"/>
                </a:cubicBezTo>
                <a:cubicBezTo>
                  <a:pt x="53" y="71"/>
                  <a:pt x="53" y="71"/>
                  <a:pt x="53" y="71"/>
                </a:cubicBezTo>
                <a:cubicBezTo>
                  <a:pt x="53" y="71"/>
                  <a:pt x="53" y="71"/>
                  <a:pt x="52" y="71"/>
                </a:cubicBezTo>
                <a:cubicBezTo>
                  <a:pt x="52" y="71"/>
                  <a:pt x="52" y="71"/>
                  <a:pt x="52" y="72"/>
                </a:cubicBezTo>
                <a:cubicBezTo>
                  <a:pt x="52" y="72"/>
                  <a:pt x="52" y="72"/>
                  <a:pt x="52" y="72"/>
                </a:cubicBezTo>
                <a:cubicBezTo>
                  <a:pt x="52" y="73"/>
                  <a:pt x="52" y="73"/>
                  <a:pt x="52" y="73"/>
                </a:cubicBezTo>
                <a:cubicBezTo>
                  <a:pt x="51" y="73"/>
                  <a:pt x="51" y="73"/>
                  <a:pt x="51" y="73"/>
                </a:cubicBezTo>
                <a:cubicBezTo>
                  <a:pt x="51" y="73"/>
                  <a:pt x="51" y="73"/>
                  <a:pt x="51" y="73"/>
                </a:cubicBezTo>
                <a:cubicBezTo>
                  <a:pt x="51" y="72"/>
                  <a:pt x="51" y="72"/>
                  <a:pt x="51" y="71"/>
                </a:cubicBezTo>
                <a:cubicBezTo>
                  <a:pt x="51" y="71"/>
                  <a:pt x="50" y="71"/>
                  <a:pt x="50" y="71"/>
                </a:cubicBezTo>
                <a:cubicBezTo>
                  <a:pt x="50" y="71"/>
                  <a:pt x="50" y="71"/>
                  <a:pt x="50" y="71"/>
                </a:cubicBezTo>
                <a:cubicBezTo>
                  <a:pt x="50" y="70"/>
                  <a:pt x="50" y="71"/>
                  <a:pt x="51" y="71"/>
                </a:cubicBezTo>
                <a:cubicBezTo>
                  <a:pt x="51" y="70"/>
                  <a:pt x="51" y="70"/>
                  <a:pt x="51" y="70"/>
                </a:cubicBezTo>
                <a:cubicBezTo>
                  <a:pt x="51" y="70"/>
                  <a:pt x="51" y="70"/>
                  <a:pt x="50" y="70"/>
                </a:cubicBezTo>
                <a:cubicBezTo>
                  <a:pt x="50" y="70"/>
                  <a:pt x="50" y="69"/>
                  <a:pt x="50" y="69"/>
                </a:cubicBezTo>
                <a:cubicBezTo>
                  <a:pt x="51" y="69"/>
                  <a:pt x="51" y="69"/>
                  <a:pt x="51" y="69"/>
                </a:cubicBezTo>
                <a:cubicBezTo>
                  <a:pt x="52" y="69"/>
                  <a:pt x="53" y="69"/>
                  <a:pt x="53" y="69"/>
                </a:cubicBezTo>
                <a:cubicBezTo>
                  <a:pt x="53" y="69"/>
                  <a:pt x="53" y="69"/>
                  <a:pt x="53" y="69"/>
                </a:cubicBezTo>
                <a:cubicBezTo>
                  <a:pt x="53" y="69"/>
                  <a:pt x="53" y="69"/>
                  <a:pt x="53" y="70"/>
                </a:cubicBezTo>
                <a:cubicBezTo>
                  <a:pt x="53" y="70"/>
                  <a:pt x="53" y="70"/>
                  <a:pt x="53" y="70"/>
                </a:cubicBezTo>
                <a:cubicBezTo>
                  <a:pt x="54" y="71"/>
                  <a:pt x="54" y="70"/>
                  <a:pt x="55" y="70"/>
                </a:cubicBezTo>
                <a:cubicBezTo>
                  <a:pt x="55" y="70"/>
                  <a:pt x="55" y="70"/>
                  <a:pt x="55" y="69"/>
                </a:cubicBezTo>
                <a:close/>
                <a:moveTo>
                  <a:pt x="84" y="65"/>
                </a:moveTo>
                <a:cubicBezTo>
                  <a:pt x="84" y="65"/>
                  <a:pt x="84" y="66"/>
                  <a:pt x="84" y="66"/>
                </a:cubicBezTo>
                <a:cubicBezTo>
                  <a:pt x="84" y="66"/>
                  <a:pt x="84" y="66"/>
                  <a:pt x="84" y="66"/>
                </a:cubicBezTo>
                <a:cubicBezTo>
                  <a:pt x="85" y="66"/>
                  <a:pt x="85" y="65"/>
                  <a:pt x="85" y="65"/>
                </a:cubicBezTo>
                <a:cubicBezTo>
                  <a:pt x="86" y="64"/>
                  <a:pt x="87" y="63"/>
                  <a:pt x="87" y="63"/>
                </a:cubicBezTo>
                <a:cubicBezTo>
                  <a:pt x="88" y="63"/>
                  <a:pt x="89" y="62"/>
                  <a:pt x="89" y="63"/>
                </a:cubicBezTo>
                <a:cubicBezTo>
                  <a:pt x="90" y="63"/>
                  <a:pt x="89" y="64"/>
                  <a:pt x="88" y="66"/>
                </a:cubicBezTo>
                <a:cubicBezTo>
                  <a:pt x="88" y="66"/>
                  <a:pt x="88" y="67"/>
                  <a:pt x="88" y="67"/>
                </a:cubicBezTo>
                <a:cubicBezTo>
                  <a:pt x="88" y="68"/>
                  <a:pt x="88" y="68"/>
                  <a:pt x="88" y="69"/>
                </a:cubicBezTo>
                <a:cubicBezTo>
                  <a:pt x="88" y="70"/>
                  <a:pt x="88" y="71"/>
                  <a:pt x="87" y="71"/>
                </a:cubicBezTo>
                <a:cubicBezTo>
                  <a:pt x="87" y="71"/>
                  <a:pt x="87" y="71"/>
                  <a:pt x="87" y="71"/>
                </a:cubicBezTo>
                <a:cubicBezTo>
                  <a:pt x="87" y="70"/>
                  <a:pt x="87" y="70"/>
                  <a:pt x="86" y="70"/>
                </a:cubicBezTo>
                <a:cubicBezTo>
                  <a:pt x="86" y="70"/>
                  <a:pt x="86" y="70"/>
                  <a:pt x="85" y="70"/>
                </a:cubicBezTo>
                <a:cubicBezTo>
                  <a:pt x="85" y="70"/>
                  <a:pt x="85" y="70"/>
                  <a:pt x="85" y="70"/>
                </a:cubicBezTo>
                <a:cubicBezTo>
                  <a:pt x="86" y="70"/>
                  <a:pt x="86" y="69"/>
                  <a:pt x="86" y="68"/>
                </a:cubicBezTo>
                <a:cubicBezTo>
                  <a:pt x="86" y="68"/>
                  <a:pt x="85" y="68"/>
                  <a:pt x="85" y="68"/>
                </a:cubicBezTo>
                <a:cubicBezTo>
                  <a:pt x="85" y="68"/>
                  <a:pt x="85" y="68"/>
                  <a:pt x="85" y="68"/>
                </a:cubicBezTo>
                <a:cubicBezTo>
                  <a:pt x="85" y="68"/>
                  <a:pt x="85" y="68"/>
                  <a:pt x="85" y="68"/>
                </a:cubicBezTo>
                <a:cubicBezTo>
                  <a:pt x="85" y="68"/>
                  <a:pt x="86" y="66"/>
                  <a:pt x="86" y="66"/>
                </a:cubicBezTo>
                <a:cubicBezTo>
                  <a:pt x="85" y="66"/>
                  <a:pt x="85" y="66"/>
                  <a:pt x="86" y="66"/>
                </a:cubicBezTo>
                <a:cubicBezTo>
                  <a:pt x="86" y="66"/>
                  <a:pt x="86" y="65"/>
                  <a:pt x="86" y="65"/>
                </a:cubicBezTo>
                <a:cubicBezTo>
                  <a:pt x="86" y="65"/>
                  <a:pt x="86" y="65"/>
                  <a:pt x="86" y="65"/>
                </a:cubicBezTo>
                <a:cubicBezTo>
                  <a:pt x="85" y="66"/>
                  <a:pt x="85" y="67"/>
                  <a:pt x="84" y="68"/>
                </a:cubicBezTo>
                <a:cubicBezTo>
                  <a:pt x="84" y="68"/>
                  <a:pt x="85" y="69"/>
                  <a:pt x="84" y="69"/>
                </a:cubicBezTo>
                <a:cubicBezTo>
                  <a:pt x="84" y="70"/>
                  <a:pt x="84" y="70"/>
                  <a:pt x="84" y="70"/>
                </a:cubicBezTo>
                <a:cubicBezTo>
                  <a:pt x="84" y="69"/>
                  <a:pt x="83" y="69"/>
                  <a:pt x="83" y="69"/>
                </a:cubicBezTo>
                <a:cubicBezTo>
                  <a:pt x="83" y="68"/>
                  <a:pt x="83" y="67"/>
                  <a:pt x="84" y="66"/>
                </a:cubicBezTo>
                <a:cubicBezTo>
                  <a:pt x="84" y="66"/>
                  <a:pt x="84" y="65"/>
                  <a:pt x="84" y="65"/>
                </a:cubicBezTo>
                <a:close/>
                <a:moveTo>
                  <a:pt x="88" y="63"/>
                </a:moveTo>
                <a:cubicBezTo>
                  <a:pt x="88" y="63"/>
                  <a:pt x="88" y="63"/>
                  <a:pt x="88" y="63"/>
                </a:cubicBezTo>
                <a:cubicBezTo>
                  <a:pt x="88" y="63"/>
                  <a:pt x="88" y="64"/>
                  <a:pt x="88" y="64"/>
                </a:cubicBezTo>
                <a:cubicBezTo>
                  <a:pt x="88" y="65"/>
                  <a:pt x="88" y="66"/>
                  <a:pt x="87" y="67"/>
                </a:cubicBezTo>
                <a:cubicBezTo>
                  <a:pt x="87" y="66"/>
                  <a:pt x="87" y="66"/>
                  <a:pt x="87" y="66"/>
                </a:cubicBezTo>
                <a:cubicBezTo>
                  <a:pt x="87" y="66"/>
                  <a:pt x="87" y="65"/>
                  <a:pt x="86" y="65"/>
                </a:cubicBezTo>
                <a:cubicBezTo>
                  <a:pt x="86" y="64"/>
                  <a:pt x="86" y="64"/>
                  <a:pt x="86" y="64"/>
                </a:cubicBezTo>
                <a:cubicBezTo>
                  <a:pt x="87" y="64"/>
                  <a:pt x="87" y="64"/>
                  <a:pt x="87" y="63"/>
                </a:cubicBezTo>
                <a:cubicBezTo>
                  <a:pt x="88" y="63"/>
                  <a:pt x="88" y="63"/>
                  <a:pt x="88" y="63"/>
                </a:cubicBezTo>
                <a:close/>
                <a:moveTo>
                  <a:pt x="87" y="67"/>
                </a:moveTo>
                <a:cubicBezTo>
                  <a:pt x="87" y="67"/>
                  <a:pt x="87" y="69"/>
                  <a:pt x="87" y="69"/>
                </a:cubicBezTo>
                <a:cubicBezTo>
                  <a:pt x="87" y="69"/>
                  <a:pt x="87" y="70"/>
                  <a:pt x="87" y="70"/>
                </a:cubicBezTo>
                <a:cubicBezTo>
                  <a:pt x="87" y="70"/>
                  <a:pt x="87" y="70"/>
                  <a:pt x="86" y="70"/>
                </a:cubicBezTo>
                <a:cubicBezTo>
                  <a:pt x="86" y="69"/>
                  <a:pt x="87" y="68"/>
                  <a:pt x="87" y="68"/>
                </a:cubicBezTo>
                <a:cubicBezTo>
                  <a:pt x="87" y="68"/>
                  <a:pt x="87" y="67"/>
                  <a:pt x="87" y="67"/>
                </a:cubicBezTo>
                <a:close/>
                <a:moveTo>
                  <a:pt x="80" y="70"/>
                </a:moveTo>
                <a:cubicBezTo>
                  <a:pt x="80" y="70"/>
                  <a:pt x="81" y="70"/>
                  <a:pt x="82" y="71"/>
                </a:cubicBezTo>
                <a:cubicBezTo>
                  <a:pt x="82" y="71"/>
                  <a:pt x="83" y="71"/>
                  <a:pt x="83" y="71"/>
                </a:cubicBezTo>
                <a:cubicBezTo>
                  <a:pt x="85" y="72"/>
                  <a:pt x="86" y="72"/>
                  <a:pt x="88" y="72"/>
                </a:cubicBezTo>
                <a:cubicBezTo>
                  <a:pt x="88" y="73"/>
                  <a:pt x="90" y="72"/>
                  <a:pt x="91" y="72"/>
                </a:cubicBezTo>
                <a:cubicBezTo>
                  <a:pt x="91" y="72"/>
                  <a:pt x="91" y="72"/>
                  <a:pt x="91" y="72"/>
                </a:cubicBezTo>
                <a:cubicBezTo>
                  <a:pt x="91" y="72"/>
                  <a:pt x="91" y="72"/>
                  <a:pt x="91" y="73"/>
                </a:cubicBezTo>
                <a:cubicBezTo>
                  <a:pt x="90" y="73"/>
                  <a:pt x="90" y="73"/>
                  <a:pt x="90" y="73"/>
                </a:cubicBezTo>
                <a:cubicBezTo>
                  <a:pt x="89" y="73"/>
                  <a:pt x="89" y="73"/>
                  <a:pt x="89" y="73"/>
                </a:cubicBezTo>
                <a:cubicBezTo>
                  <a:pt x="89" y="73"/>
                  <a:pt x="88" y="74"/>
                  <a:pt x="88" y="74"/>
                </a:cubicBezTo>
                <a:cubicBezTo>
                  <a:pt x="86" y="74"/>
                  <a:pt x="86" y="74"/>
                  <a:pt x="85" y="73"/>
                </a:cubicBezTo>
                <a:cubicBezTo>
                  <a:pt x="84" y="72"/>
                  <a:pt x="83" y="72"/>
                  <a:pt x="82" y="71"/>
                </a:cubicBezTo>
                <a:cubicBezTo>
                  <a:pt x="81" y="71"/>
                  <a:pt x="80" y="71"/>
                  <a:pt x="80" y="70"/>
                </a:cubicBezTo>
                <a:close/>
                <a:moveTo>
                  <a:pt x="82" y="69"/>
                </a:moveTo>
                <a:cubicBezTo>
                  <a:pt x="82" y="69"/>
                  <a:pt x="82" y="69"/>
                  <a:pt x="82" y="69"/>
                </a:cubicBezTo>
                <a:cubicBezTo>
                  <a:pt x="82" y="69"/>
                  <a:pt x="83" y="70"/>
                  <a:pt x="83" y="70"/>
                </a:cubicBezTo>
                <a:cubicBezTo>
                  <a:pt x="83" y="70"/>
                  <a:pt x="83" y="70"/>
                  <a:pt x="83" y="71"/>
                </a:cubicBezTo>
                <a:cubicBezTo>
                  <a:pt x="82" y="71"/>
                  <a:pt x="82" y="71"/>
                  <a:pt x="82" y="71"/>
                </a:cubicBezTo>
                <a:cubicBezTo>
                  <a:pt x="82" y="70"/>
                  <a:pt x="82" y="70"/>
                  <a:pt x="82" y="70"/>
                </a:cubicBezTo>
                <a:cubicBezTo>
                  <a:pt x="82" y="70"/>
                  <a:pt x="82" y="69"/>
                  <a:pt x="82" y="69"/>
                </a:cubicBezTo>
                <a:close/>
                <a:moveTo>
                  <a:pt x="81" y="66"/>
                </a:moveTo>
                <a:cubicBezTo>
                  <a:pt x="82" y="66"/>
                  <a:pt x="83" y="67"/>
                  <a:pt x="83" y="68"/>
                </a:cubicBezTo>
                <a:cubicBezTo>
                  <a:pt x="82" y="68"/>
                  <a:pt x="82" y="68"/>
                  <a:pt x="82" y="68"/>
                </a:cubicBezTo>
                <a:cubicBezTo>
                  <a:pt x="82" y="68"/>
                  <a:pt x="82" y="68"/>
                  <a:pt x="81" y="68"/>
                </a:cubicBezTo>
                <a:cubicBezTo>
                  <a:pt x="81" y="68"/>
                  <a:pt x="81" y="67"/>
                  <a:pt x="81" y="67"/>
                </a:cubicBezTo>
                <a:cubicBezTo>
                  <a:pt x="81" y="67"/>
                  <a:pt x="81" y="66"/>
                  <a:pt x="81" y="66"/>
                </a:cubicBezTo>
                <a:close/>
                <a:moveTo>
                  <a:pt x="86" y="63"/>
                </a:moveTo>
                <a:cubicBezTo>
                  <a:pt x="86" y="63"/>
                  <a:pt x="86" y="63"/>
                  <a:pt x="86" y="63"/>
                </a:cubicBezTo>
                <a:cubicBezTo>
                  <a:pt x="87" y="62"/>
                  <a:pt x="87" y="62"/>
                  <a:pt x="87" y="61"/>
                </a:cubicBezTo>
                <a:cubicBezTo>
                  <a:pt x="87" y="61"/>
                  <a:pt x="87" y="61"/>
                  <a:pt x="87" y="61"/>
                </a:cubicBezTo>
                <a:cubicBezTo>
                  <a:pt x="87" y="61"/>
                  <a:pt x="87" y="61"/>
                  <a:pt x="87" y="60"/>
                </a:cubicBezTo>
                <a:cubicBezTo>
                  <a:pt x="88" y="60"/>
                  <a:pt x="88" y="60"/>
                  <a:pt x="88" y="59"/>
                </a:cubicBezTo>
                <a:cubicBezTo>
                  <a:pt x="88" y="59"/>
                  <a:pt x="88" y="59"/>
                  <a:pt x="88" y="59"/>
                </a:cubicBezTo>
                <a:cubicBezTo>
                  <a:pt x="88" y="59"/>
                  <a:pt x="88" y="59"/>
                  <a:pt x="87" y="60"/>
                </a:cubicBezTo>
                <a:cubicBezTo>
                  <a:pt x="87" y="60"/>
                  <a:pt x="86" y="61"/>
                  <a:pt x="86" y="61"/>
                </a:cubicBezTo>
                <a:cubicBezTo>
                  <a:pt x="85" y="61"/>
                  <a:pt x="85" y="62"/>
                  <a:pt x="85" y="62"/>
                </a:cubicBezTo>
                <a:cubicBezTo>
                  <a:pt x="84" y="62"/>
                  <a:pt x="82" y="62"/>
                  <a:pt x="82" y="62"/>
                </a:cubicBezTo>
                <a:cubicBezTo>
                  <a:pt x="83" y="62"/>
                  <a:pt x="84" y="61"/>
                  <a:pt x="85" y="60"/>
                </a:cubicBezTo>
                <a:cubicBezTo>
                  <a:pt x="85" y="60"/>
                  <a:pt x="86" y="59"/>
                  <a:pt x="87" y="58"/>
                </a:cubicBezTo>
                <a:cubicBezTo>
                  <a:pt x="87" y="58"/>
                  <a:pt x="88" y="58"/>
                  <a:pt x="88" y="58"/>
                </a:cubicBezTo>
                <a:cubicBezTo>
                  <a:pt x="88" y="58"/>
                  <a:pt x="88" y="58"/>
                  <a:pt x="89" y="58"/>
                </a:cubicBezTo>
                <a:cubicBezTo>
                  <a:pt x="89" y="58"/>
                  <a:pt x="89" y="57"/>
                  <a:pt x="89" y="57"/>
                </a:cubicBezTo>
                <a:cubicBezTo>
                  <a:pt x="89" y="57"/>
                  <a:pt x="89" y="57"/>
                  <a:pt x="90" y="57"/>
                </a:cubicBezTo>
                <a:cubicBezTo>
                  <a:pt x="90" y="57"/>
                  <a:pt x="90" y="57"/>
                  <a:pt x="90" y="57"/>
                </a:cubicBezTo>
                <a:cubicBezTo>
                  <a:pt x="90" y="58"/>
                  <a:pt x="90" y="58"/>
                  <a:pt x="90" y="58"/>
                </a:cubicBezTo>
                <a:cubicBezTo>
                  <a:pt x="90" y="58"/>
                  <a:pt x="90" y="59"/>
                  <a:pt x="90" y="59"/>
                </a:cubicBezTo>
                <a:cubicBezTo>
                  <a:pt x="89" y="59"/>
                  <a:pt x="89" y="59"/>
                  <a:pt x="89" y="59"/>
                </a:cubicBezTo>
                <a:cubicBezTo>
                  <a:pt x="89" y="60"/>
                  <a:pt x="89" y="60"/>
                  <a:pt x="88" y="61"/>
                </a:cubicBezTo>
                <a:cubicBezTo>
                  <a:pt x="88" y="61"/>
                  <a:pt x="88" y="61"/>
                  <a:pt x="88" y="61"/>
                </a:cubicBezTo>
                <a:cubicBezTo>
                  <a:pt x="88" y="61"/>
                  <a:pt x="89" y="61"/>
                  <a:pt x="89" y="61"/>
                </a:cubicBezTo>
                <a:cubicBezTo>
                  <a:pt x="89" y="61"/>
                  <a:pt x="89" y="61"/>
                  <a:pt x="89" y="62"/>
                </a:cubicBezTo>
                <a:cubicBezTo>
                  <a:pt x="88" y="62"/>
                  <a:pt x="87" y="63"/>
                  <a:pt x="86" y="63"/>
                </a:cubicBezTo>
                <a:close/>
                <a:moveTo>
                  <a:pt x="70" y="65"/>
                </a:moveTo>
                <a:cubicBezTo>
                  <a:pt x="70" y="65"/>
                  <a:pt x="70" y="65"/>
                  <a:pt x="70" y="65"/>
                </a:cubicBezTo>
                <a:cubicBezTo>
                  <a:pt x="70" y="66"/>
                  <a:pt x="70" y="66"/>
                  <a:pt x="71" y="66"/>
                </a:cubicBezTo>
                <a:cubicBezTo>
                  <a:pt x="71" y="66"/>
                  <a:pt x="71" y="66"/>
                  <a:pt x="71" y="67"/>
                </a:cubicBezTo>
                <a:cubicBezTo>
                  <a:pt x="71" y="67"/>
                  <a:pt x="71" y="67"/>
                  <a:pt x="71" y="68"/>
                </a:cubicBezTo>
                <a:cubicBezTo>
                  <a:pt x="71" y="68"/>
                  <a:pt x="70" y="68"/>
                  <a:pt x="70" y="68"/>
                </a:cubicBezTo>
                <a:cubicBezTo>
                  <a:pt x="71" y="69"/>
                  <a:pt x="71" y="69"/>
                  <a:pt x="71" y="69"/>
                </a:cubicBezTo>
                <a:cubicBezTo>
                  <a:pt x="71" y="70"/>
                  <a:pt x="72" y="71"/>
                  <a:pt x="73" y="71"/>
                </a:cubicBezTo>
                <a:cubicBezTo>
                  <a:pt x="73" y="71"/>
                  <a:pt x="73" y="72"/>
                  <a:pt x="73" y="72"/>
                </a:cubicBezTo>
                <a:cubicBezTo>
                  <a:pt x="74" y="72"/>
                  <a:pt x="75" y="72"/>
                  <a:pt x="75" y="73"/>
                </a:cubicBezTo>
                <a:cubicBezTo>
                  <a:pt x="75" y="73"/>
                  <a:pt x="75" y="73"/>
                  <a:pt x="75" y="73"/>
                </a:cubicBezTo>
                <a:cubicBezTo>
                  <a:pt x="75" y="73"/>
                  <a:pt x="74" y="73"/>
                  <a:pt x="74" y="73"/>
                </a:cubicBezTo>
                <a:cubicBezTo>
                  <a:pt x="74" y="73"/>
                  <a:pt x="73" y="73"/>
                  <a:pt x="73" y="73"/>
                </a:cubicBezTo>
                <a:cubicBezTo>
                  <a:pt x="73" y="74"/>
                  <a:pt x="72" y="73"/>
                  <a:pt x="72" y="73"/>
                </a:cubicBezTo>
                <a:cubicBezTo>
                  <a:pt x="71" y="72"/>
                  <a:pt x="71" y="72"/>
                  <a:pt x="70" y="71"/>
                </a:cubicBezTo>
                <a:cubicBezTo>
                  <a:pt x="70" y="71"/>
                  <a:pt x="70" y="70"/>
                  <a:pt x="69" y="69"/>
                </a:cubicBezTo>
                <a:cubicBezTo>
                  <a:pt x="69" y="69"/>
                  <a:pt x="69" y="69"/>
                  <a:pt x="69" y="69"/>
                </a:cubicBezTo>
                <a:cubicBezTo>
                  <a:pt x="68" y="71"/>
                  <a:pt x="67" y="71"/>
                  <a:pt x="66" y="72"/>
                </a:cubicBezTo>
                <a:cubicBezTo>
                  <a:pt x="65" y="73"/>
                  <a:pt x="64" y="73"/>
                  <a:pt x="63" y="73"/>
                </a:cubicBezTo>
                <a:cubicBezTo>
                  <a:pt x="63" y="73"/>
                  <a:pt x="63" y="73"/>
                  <a:pt x="63" y="73"/>
                </a:cubicBezTo>
                <a:cubicBezTo>
                  <a:pt x="63" y="73"/>
                  <a:pt x="63" y="73"/>
                  <a:pt x="63" y="73"/>
                </a:cubicBezTo>
                <a:cubicBezTo>
                  <a:pt x="63" y="73"/>
                  <a:pt x="64" y="73"/>
                  <a:pt x="64" y="73"/>
                </a:cubicBezTo>
                <a:cubicBezTo>
                  <a:pt x="64" y="73"/>
                  <a:pt x="65" y="72"/>
                  <a:pt x="65" y="72"/>
                </a:cubicBezTo>
                <a:cubicBezTo>
                  <a:pt x="66" y="72"/>
                  <a:pt x="66" y="71"/>
                  <a:pt x="66" y="71"/>
                </a:cubicBezTo>
                <a:cubicBezTo>
                  <a:pt x="67" y="70"/>
                  <a:pt x="67" y="70"/>
                  <a:pt x="67" y="70"/>
                </a:cubicBezTo>
                <a:cubicBezTo>
                  <a:pt x="68" y="69"/>
                  <a:pt x="68" y="68"/>
                  <a:pt x="68" y="68"/>
                </a:cubicBezTo>
                <a:cubicBezTo>
                  <a:pt x="68" y="67"/>
                  <a:pt x="67" y="66"/>
                  <a:pt x="67" y="66"/>
                </a:cubicBezTo>
                <a:cubicBezTo>
                  <a:pt x="68" y="66"/>
                  <a:pt x="69" y="67"/>
                  <a:pt x="69" y="67"/>
                </a:cubicBezTo>
                <a:cubicBezTo>
                  <a:pt x="69" y="67"/>
                  <a:pt x="69" y="67"/>
                  <a:pt x="69" y="67"/>
                </a:cubicBezTo>
                <a:cubicBezTo>
                  <a:pt x="69" y="67"/>
                  <a:pt x="69" y="67"/>
                  <a:pt x="69" y="67"/>
                </a:cubicBezTo>
                <a:cubicBezTo>
                  <a:pt x="69" y="67"/>
                  <a:pt x="70" y="66"/>
                  <a:pt x="70" y="65"/>
                </a:cubicBezTo>
                <a:close/>
                <a:moveTo>
                  <a:pt x="71" y="64"/>
                </a:moveTo>
                <a:cubicBezTo>
                  <a:pt x="71" y="64"/>
                  <a:pt x="71" y="63"/>
                  <a:pt x="71" y="63"/>
                </a:cubicBezTo>
                <a:cubicBezTo>
                  <a:pt x="71" y="63"/>
                  <a:pt x="71" y="63"/>
                  <a:pt x="71" y="63"/>
                </a:cubicBezTo>
                <a:cubicBezTo>
                  <a:pt x="71" y="63"/>
                  <a:pt x="71" y="63"/>
                  <a:pt x="71" y="63"/>
                </a:cubicBezTo>
                <a:cubicBezTo>
                  <a:pt x="70" y="63"/>
                  <a:pt x="70" y="64"/>
                  <a:pt x="69" y="64"/>
                </a:cubicBezTo>
                <a:cubicBezTo>
                  <a:pt x="69" y="65"/>
                  <a:pt x="68" y="65"/>
                  <a:pt x="67" y="65"/>
                </a:cubicBezTo>
                <a:cubicBezTo>
                  <a:pt x="67" y="65"/>
                  <a:pt x="66" y="66"/>
                  <a:pt x="66" y="65"/>
                </a:cubicBezTo>
                <a:cubicBezTo>
                  <a:pt x="66" y="65"/>
                  <a:pt x="66" y="65"/>
                  <a:pt x="66" y="65"/>
                </a:cubicBezTo>
                <a:cubicBezTo>
                  <a:pt x="66" y="64"/>
                  <a:pt x="67" y="64"/>
                  <a:pt x="67" y="64"/>
                </a:cubicBezTo>
                <a:cubicBezTo>
                  <a:pt x="67" y="64"/>
                  <a:pt x="68" y="63"/>
                  <a:pt x="68" y="63"/>
                </a:cubicBezTo>
                <a:cubicBezTo>
                  <a:pt x="68" y="63"/>
                  <a:pt x="68" y="63"/>
                  <a:pt x="68" y="63"/>
                </a:cubicBezTo>
                <a:cubicBezTo>
                  <a:pt x="68" y="63"/>
                  <a:pt x="68" y="63"/>
                  <a:pt x="68" y="63"/>
                </a:cubicBezTo>
                <a:cubicBezTo>
                  <a:pt x="69" y="63"/>
                  <a:pt x="69" y="63"/>
                  <a:pt x="69" y="63"/>
                </a:cubicBezTo>
                <a:cubicBezTo>
                  <a:pt x="70" y="63"/>
                  <a:pt x="71" y="62"/>
                  <a:pt x="72" y="62"/>
                </a:cubicBezTo>
                <a:cubicBezTo>
                  <a:pt x="72" y="62"/>
                  <a:pt x="72" y="63"/>
                  <a:pt x="72" y="63"/>
                </a:cubicBezTo>
                <a:cubicBezTo>
                  <a:pt x="72" y="63"/>
                  <a:pt x="72" y="63"/>
                  <a:pt x="73" y="63"/>
                </a:cubicBezTo>
                <a:cubicBezTo>
                  <a:pt x="73" y="63"/>
                  <a:pt x="72" y="64"/>
                  <a:pt x="72" y="64"/>
                </a:cubicBezTo>
                <a:cubicBezTo>
                  <a:pt x="72" y="64"/>
                  <a:pt x="71" y="64"/>
                  <a:pt x="71" y="64"/>
                </a:cubicBezTo>
                <a:close/>
                <a:moveTo>
                  <a:pt x="69" y="58"/>
                </a:moveTo>
                <a:cubicBezTo>
                  <a:pt x="69" y="58"/>
                  <a:pt x="71" y="58"/>
                  <a:pt x="71" y="59"/>
                </a:cubicBezTo>
                <a:cubicBezTo>
                  <a:pt x="71" y="59"/>
                  <a:pt x="71" y="59"/>
                  <a:pt x="71" y="60"/>
                </a:cubicBezTo>
                <a:cubicBezTo>
                  <a:pt x="71" y="60"/>
                  <a:pt x="72" y="60"/>
                  <a:pt x="73" y="59"/>
                </a:cubicBezTo>
                <a:cubicBezTo>
                  <a:pt x="73" y="59"/>
                  <a:pt x="73" y="59"/>
                  <a:pt x="73" y="59"/>
                </a:cubicBezTo>
                <a:cubicBezTo>
                  <a:pt x="73" y="59"/>
                  <a:pt x="74" y="59"/>
                  <a:pt x="74" y="59"/>
                </a:cubicBezTo>
                <a:cubicBezTo>
                  <a:pt x="74" y="59"/>
                  <a:pt x="74" y="59"/>
                  <a:pt x="74" y="60"/>
                </a:cubicBezTo>
                <a:cubicBezTo>
                  <a:pt x="74" y="60"/>
                  <a:pt x="74" y="60"/>
                  <a:pt x="74" y="60"/>
                </a:cubicBezTo>
                <a:cubicBezTo>
                  <a:pt x="73" y="60"/>
                  <a:pt x="72" y="61"/>
                  <a:pt x="70" y="61"/>
                </a:cubicBezTo>
                <a:cubicBezTo>
                  <a:pt x="70" y="61"/>
                  <a:pt x="70" y="61"/>
                  <a:pt x="70" y="61"/>
                </a:cubicBezTo>
                <a:cubicBezTo>
                  <a:pt x="71" y="61"/>
                  <a:pt x="71" y="61"/>
                  <a:pt x="71" y="61"/>
                </a:cubicBezTo>
                <a:cubicBezTo>
                  <a:pt x="71" y="61"/>
                  <a:pt x="71" y="61"/>
                  <a:pt x="71" y="61"/>
                </a:cubicBezTo>
                <a:cubicBezTo>
                  <a:pt x="71" y="61"/>
                  <a:pt x="71" y="61"/>
                  <a:pt x="71" y="61"/>
                </a:cubicBezTo>
                <a:cubicBezTo>
                  <a:pt x="71" y="61"/>
                  <a:pt x="70" y="61"/>
                  <a:pt x="70" y="61"/>
                </a:cubicBezTo>
                <a:cubicBezTo>
                  <a:pt x="69" y="61"/>
                  <a:pt x="68" y="62"/>
                  <a:pt x="67" y="62"/>
                </a:cubicBezTo>
                <a:cubicBezTo>
                  <a:pt x="67" y="61"/>
                  <a:pt x="67" y="61"/>
                  <a:pt x="67" y="61"/>
                </a:cubicBezTo>
                <a:cubicBezTo>
                  <a:pt x="68" y="61"/>
                  <a:pt x="69" y="60"/>
                  <a:pt x="69" y="59"/>
                </a:cubicBezTo>
                <a:cubicBezTo>
                  <a:pt x="69" y="59"/>
                  <a:pt x="69" y="58"/>
                  <a:pt x="69" y="58"/>
                </a:cubicBezTo>
                <a:close/>
                <a:moveTo>
                  <a:pt x="104" y="59"/>
                </a:moveTo>
                <a:cubicBezTo>
                  <a:pt x="105" y="59"/>
                  <a:pt x="105" y="59"/>
                  <a:pt x="105" y="60"/>
                </a:cubicBezTo>
                <a:cubicBezTo>
                  <a:pt x="105" y="60"/>
                  <a:pt x="105" y="60"/>
                  <a:pt x="105" y="60"/>
                </a:cubicBezTo>
                <a:cubicBezTo>
                  <a:pt x="105" y="61"/>
                  <a:pt x="105" y="61"/>
                  <a:pt x="105" y="61"/>
                </a:cubicBezTo>
                <a:cubicBezTo>
                  <a:pt x="105" y="61"/>
                  <a:pt x="104" y="62"/>
                  <a:pt x="104" y="62"/>
                </a:cubicBezTo>
                <a:cubicBezTo>
                  <a:pt x="104" y="63"/>
                  <a:pt x="104" y="63"/>
                  <a:pt x="104" y="63"/>
                </a:cubicBezTo>
                <a:cubicBezTo>
                  <a:pt x="104" y="63"/>
                  <a:pt x="104" y="63"/>
                  <a:pt x="105" y="63"/>
                </a:cubicBezTo>
                <a:cubicBezTo>
                  <a:pt x="105" y="63"/>
                  <a:pt x="105" y="63"/>
                  <a:pt x="105" y="63"/>
                </a:cubicBezTo>
                <a:cubicBezTo>
                  <a:pt x="105" y="63"/>
                  <a:pt x="106" y="63"/>
                  <a:pt x="106" y="63"/>
                </a:cubicBezTo>
                <a:cubicBezTo>
                  <a:pt x="106" y="63"/>
                  <a:pt x="106" y="63"/>
                  <a:pt x="106" y="63"/>
                </a:cubicBezTo>
                <a:cubicBezTo>
                  <a:pt x="106" y="64"/>
                  <a:pt x="106" y="64"/>
                  <a:pt x="106" y="64"/>
                </a:cubicBezTo>
                <a:cubicBezTo>
                  <a:pt x="106" y="64"/>
                  <a:pt x="105" y="64"/>
                  <a:pt x="105" y="65"/>
                </a:cubicBezTo>
                <a:cubicBezTo>
                  <a:pt x="104" y="65"/>
                  <a:pt x="104" y="65"/>
                  <a:pt x="103" y="65"/>
                </a:cubicBezTo>
                <a:cubicBezTo>
                  <a:pt x="103" y="65"/>
                  <a:pt x="102" y="67"/>
                  <a:pt x="102" y="68"/>
                </a:cubicBezTo>
                <a:cubicBezTo>
                  <a:pt x="103" y="68"/>
                  <a:pt x="103" y="69"/>
                  <a:pt x="105" y="70"/>
                </a:cubicBezTo>
                <a:cubicBezTo>
                  <a:pt x="105" y="70"/>
                  <a:pt x="106" y="70"/>
                  <a:pt x="107" y="70"/>
                </a:cubicBezTo>
                <a:cubicBezTo>
                  <a:pt x="107" y="70"/>
                  <a:pt x="107" y="70"/>
                  <a:pt x="107" y="70"/>
                </a:cubicBezTo>
                <a:cubicBezTo>
                  <a:pt x="107" y="70"/>
                  <a:pt x="107" y="70"/>
                  <a:pt x="107" y="70"/>
                </a:cubicBezTo>
                <a:cubicBezTo>
                  <a:pt x="107" y="71"/>
                  <a:pt x="106" y="71"/>
                  <a:pt x="106" y="71"/>
                </a:cubicBezTo>
                <a:cubicBezTo>
                  <a:pt x="106" y="71"/>
                  <a:pt x="106" y="71"/>
                  <a:pt x="106" y="72"/>
                </a:cubicBezTo>
                <a:cubicBezTo>
                  <a:pt x="105" y="72"/>
                  <a:pt x="105" y="72"/>
                  <a:pt x="104" y="72"/>
                </a:cubicBezTo>
                <a:cubicBezTo>
                  <a:pt x="104" y="71"/>
                  <a:pt x="103" y="71"/>
                  <a:pt x="103" y="71"/>
                </a:cubicBezTo>
                <a:cubicBezTo>
                  <a:pt x="103" y="71"/>
                  <a:pt x="103" y="70"/>
                  <a:pt x="102" y="69"/>
                </a:cubicBezTo>
                <a:cubicBezTo>
                  <a:pt x="102" y="69"/>
                  <a:pt x="102" y="69"/>
                  <a:pt x="102" y="69"/>
                </a:cubicBezTo>
                <a:cubicBezTo>
                  <a:pt x="102" y="68"/>
                  <a:pt x="101" y="68"/>
                  <a:pt x="101" y="68"/>
                </a:cubicBezTo>
                <a:cubicBezTo>
                  <a:pt x="101" y="69"/>
                  <a:pt x="100" y="69"/>
                  <a:pt x="100" y="70"/>
                </a:cubicBezTo>
                <a:cubicBezTo>
                  <a:pt x="99" y="71"/>
                  <a:pt x="98" y="71"/>
                  <a:pt x="96" y="72"/>
                </a:cubicBezTo>
                <a:cubicBezTo>
                  <a:pt x="96" y="73"/>
                  <a:pt x="95" y="73"/>
                  <a:pt x="93" y="73"/>
                </a:cubicBezTo>
                <a:cubicBezTo>
                  <a:pt x="93" y="73"/>
                  <a:pt x="93" y="73"/>
                  <a:pt x="93" y="73"/>
                </a:cubicBezTo>
                <a:cubicBezTo>
                  <a:pt x="94" y="73"/>
                  <a:pt x="95" y="72"/>
                  <a:pt x="95" y="72"/>
                </a:cubicBezTo>
                <a:cubicBezTo>
                  <a:pt x="97" y="71"/>
                  <a:pt x="98" y="69"/>
                  <a:pt x="99" y="68"/>
                </a:cubicBezTo>
                <a:cubicBezTo>
                  <a:pt x="100" y="67"/>
                  <a:pt x="100" y="66"/>
                  <a:pt x="100" y="65"/>
                </a:cubicBezTo>
                <a:cubicBezTo>
                  <a:pt x="100" y="65"/>
                  <a:pt x="99" y="64"/>
                  <a:pt x="99" y="64"/>
                </a:cubicBezTo>
                <a:cubicBezTo>
                  <a:pt x="99" y="64"/>
                  <a:pt x="99" y="64"/>
                  <a:pt x="99" y="64"/>
                </a:cubicBezTo>
                <a:cubicBezTo>
                  <a:pt x="100" y="64"/>
                  <a:pt x="101" y="64"/>
                  <a:pt x="102" y="64"/>
                </a:cubicBezTo>
                <a:cubicBezTo>
                  <a:pt x="102" y="63"/>
                  <a:pt x="102" y="63"/>
                  <a:pt x="103" y="62"/>
                </a:cubicBezTo>
                <a:cubicBezTo>
                  <a:pt x="103" y="62"/>
                  <a:pt x="103" y="61"/>
                  <a:pt x="103" y="61"/>
                </a:cubicBezTo>
                <a:cubicBezTo>
                  <a:pt x="103" y="60"/>
                  <a:pt x="104" y="60"/>
                  <a:pt x="104" y="59"/>
                </a:cubicBezTo>
                <a:close/>
                <a:moveTo>
                  <a:pt x="102" y="94"/>
                </a:moveTo>
                <a:cubicBezTo>
                  <a:pt x="102" y="89"/>
                  <a:pt x="102" y="89"/>
                  <a:pt x="102" y="89"/>
                </a:cubicBezTo>
                <a:cubicBezTo>
                  <a:pt x="127" y="89"/>
                  <a:pt x="127" y="89"/>
                  <a:pt x="127" y="89"/>
                </a:cubicBezTo>
                <a:cubicBezTo>
                  <a:pt x="127" y="94"/>
                  <a:pt x="127" y="94"/>
                  <a:pt x="127" y="94"/>
                </a:cubicBezTo>
                <a:cubicBezTo>
                  <a:pt x="102" y="94"/>
                  <a:pt x="102" y="94"/>
                  <a:pt x="102" y="94"/>
                </a:cubicBezTo>
                <a:close/>
                <a:moveTo>
                  <a:pt x="112" y="102"/>
                </a:moveTo>
                <a:cubicBezTo>
                  <a:pt x="112" y="98"/>
                  <a:pt x="112" y="98"/>
                  <a:pt x="112" y="98"/>
                </a:cubicBezTo>
                <a:cubicBezTo>
                  <a:pt x="118" y="98"/>
                  <a:pt x="118" y="98"/>
                  <a:pt x="118" y="98"/>
                </a:cubicBezTo>
                <a:cubicBezTo>
                  <a:pt x="118" y="102"/>
                  <a:pt x="118" y="102"/>
                  <a:pt x="118" y="102"/>
                </a:cubicBezTo>
                <a:cubicBezTo>
                  <a:pt x="112" y="102"/>
                  <a:pt x="112" y="102"/>
                  <a:pt x="112" y="102"/>
                </a:cubicBezTo>
                <a:close/>
                <a:moveTo>
                  <a:pt x="113" y="20"/>
                </a:moveTo>
                <a:cubicBezTo>
                  <a:pt x="113" y="20"/>
                  <a:pt x="113" y="20"/>
                  <a:pt x="113" y="20"/>
                </a:cubicBezTo>
                <a:cubicBezTo>
                  <a:pt x="112" y="20"/>
                  <a:pt x="112" y="20"/>
                  <a:pt x="112" y="20"/>
                </a:cubicBezTo>
                <a:cubicBezTo>
                  <a:pt x="112" y="20"/>
                  <a:pt x="112" y="20"/>
                  <a:pt x="112" y="21"/>
                </a:cubicBezTo>
                <a:cubicBezTo>
                  <a:pt x="112" y="21"/>
                  <a:pt x="112" y="21"/>
                  <a:pt x="112" y="21"/>
                </a:cubicBezTo>
                <a:cubicBezTo>
                  <a:pt x="112" y="21"/>
                  <a:pt x="111" y="21"/>
                  <a:pt x="111" y="21"/>
                </a:cubicBezTo>
                <a:cubicBezTo>
                  <a:pt x="111" y="21"/>
                  <a:pt x="111" y="21"/>
                  <a:pt x="111" y="21"/>
                </a:cubicBezTo>
                <a:cubicBezTo>
                  <a:pt x="111" y="21"/>
                  <a:pt x="111" y="21"/>
                  <a:pt x="111" y="21"/>
                </a:cubicBezTo>
                <a:cubicBezTo>
                  <a:pt x="111" y="19"/>
                  <a:pt x="111" y="19"/>
                  <a:pt x="111" y="19"/>
                </a:cubicBezTo>
                <a:cubicBezTo>
                  <a:pt x="111" y="19"/>
                  <a:pt x="111" y="19"/>
                  <a:pt x="111"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2" y="20"/>
                  <a:pt x="112" y="20"/>
                  <a:pt x="112"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ubicBezTo>
                  <a:pt x="113" y="20"/>
                  <a:pt x="113" y="20"/>
                  <a:pt x="113" y="20"/>
                </a:cubicBezTo>
                <a:close/>
                <a:moveTo>
                  <a:pt x="113" y="18"/>
                </a:move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2" y="19"/>
                  <a:pt x="112" y="19"/>
                </a:cubicBezTo>
                <a:cubicBezTo>
                  <a:pt x="112" y="18"/>
                  <a:pt x="112" y="18"/>
                  <a:pt x="111" y="18"/>
                </a:cubicBezTo>
                <a:cubicBezTo>
                  <a:pt x="111" y="18"/>
                  <a:pt x="111" y="18"/>
                  <a:pt x="111" y="18"/>
                </a:cubicBezTo>
                <a:cubicBezTo>
                  <a:pt x="111" y="18"/>
                  <a:pt x="111" y="18"/>
                  <a:pt x="111" y="18"/>
                </a:cubicBezTo>
                <a:cubicBezTo>
                  <a:pt x="111" y="18"/>
                  <a:pt x="111" y="18"/>
                  <a:pt x="111" y="18"/>
                </a:cubicBezTo>
                <a:cubicBezTo>
                  <a:pt x="111" y="18"/>
                  <a:pt x="111" y="18"/>
                  <a:pt x="111" y="18"/>
                </a:cubicBezTo>
                <a:cubicBezTo>
                  <a:pt x="111" y="17"/>
                  <a:pt x="111" y="17"/>
                  <a:pt x="111" y="17"/>
                </a:cubicBezTo>
                <a:cubicBezTo>
                  <a:pt x="111" y="17"/>
                  <a:pt x="112" y="17"/>
                  <a:pt x="112"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lose/>
                <a:moveTo>
                  <a:pt x="92" y="11"/>
                </a:moveTo>
                <a:cubicBezTo>
                  <a:pt x="92" y="11"/>
                  <a:pt x="92" y="11"/>
                  <a:pt x="92" y="11"/>
                </a:cubicBezTo>
                <a:cubicBezTo>
                  <a:pt x="92" y="11"/>
                  <a:pt x="92" y="11"/>
                  <a:pt x="92" y="11"/>
                </a:cubicBezTo>
                <a:cubicBezTo>
                  <a:pt x="92" y="11"/>
                  <a:pt x="92" y="11"/>
                  <a:pt x="92" y="11"/>
                </a:cubicBezTo>
                <a:close/>
                <a:moveTo>
                  <a:pt x="88" y="29"/>
                </a:move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8" y="29"/>
                  <a:pt x="88" y="29"/>
                  <a:pt x="88" y="29"/>
                </a:cubicBezTo>
                <a:cubicBezTo>
                  <a:pt x="87" y="29"/>
                  <a:pt x="87" y="29"/>
                  <a:pt x="87" y="29"/>
                </a:cubicBezTo>
                <a:cubicBezTo>
                  <a:pt x="87" y="28"/>
                  <a:pt x="87" y="28"/>
                  <a:pt x="87" y="28"/>
                </a:cubicBezTo>
                <a:cubicBezTo>
                  <a:pt x="87" y="28"/>
                  <a:pt x="87" y="28"/>
                  <a:pt x="87" y="28"/>
                </a:cubicBezTo>
                <a:cubicBezTo>
                  <a:pt x="87" y="28"/>
                  <a:pt x="87" y="27"/>
                  <a:pt x="87" y="27"/>
                </a:cubicBezTo>
                <a:cubicBezTo>
                  <a:pt x="87" y="27"/>
                  <a:pt x="87" y="26"/>
                  <a:pt x="87" y="26"/>
                </a:cubicBezTo>
                <a:cubicBezTo>
                  <a:pt x="87" y="26"/>
                  <a:pt x="87" y="26"/>
                  <a:pt x="87" y="26"/>
                </a:cubicBezTo>
                <a:cubicBezTo>
                  <a:pt x="87" y="26"/>
                  <a:pt x="87" y="25"/>
                  <a:pt x="86" y="25"/>
                </a:cubicBezTo>
                <a:cubicBezTo>
                  <a:pt x="86" y="25"/>
                  <a:pt x="86" y="24"/>
                  <a:pt x="86" y="24"/>
                </a:cubicBezTo>
                <a:cubicBezTo>
                  <a:pt x="86" y="23"/>
                  <a:pt x="86" y="23"/>
                  <a:pt x="86" y="22"/>
                </a:cubicBezTo>
                <a:cubicBezTo>
                  <a:pt x="86" y="22"/>
                  <a:pt x="86" y="21"/>
                  <a:pt x="86" y="21"/>
                </a:cubicBezTo>
                <a:cubicBezTo>
                  <a:pt x="86" y="18"/>
                  <a:pt x="86" y="18"/>
                  <a:pt x="86" y="18"/>
                </a:cubicBezTo>
                <a:cubicBezTo>
                  <a:pt x="86" y="17"/>
                  <a:pt x="86" y="17"/>
                  <a:pt x="86" y="17"/>
                </a:cubicBezTo>
                <a:cubicBezTo>
                  <a:pt x="86" y="16"/>
                  <a:pt x="86" y="16"/>
                  <a:pt x="86" y="16"/>
                </a:cubicBezTo>
                <a:cubicBezTo>
                  <a:pt x="86" y="16"/>
                  <a:pt x="86" y="16"/>
                  <a:pt x="86" y="16"/>
                </a:cubicBezTo>
                <a:cubicBezTo>
                  <a:pt x="86" y="15"/>
                  <a:pt x="86" y="15"/>
                  <a:pt x="86" y="15"/>
                </a:cubicBezTo>
                <a:cubicBezTo>
                  <a:pt x="86" y="14"/>
                  <a:pt x="86" y="14"/>
                  <a:pt x="86" y="14"/>
                </a:cubicBezTo>
                <a:cubicBezTo>
                  <a:pt x="86" y="14"/>
                  <a:pt x="86" y="14"/>
                  <a:pt x="86" y="14"/>
                </a:cubicBezTo>
                <a:cubicBezTo>
                  <a:pt x="86" y="14"/>
                  <a:pt x="86" y="14"/>
                  <a:pt x="86" y="14"/>
                </a:cubicBezTo>
                <a:cubicBezTo>
                  <a:pt x="86" y="14"/>
                  <a:pt x="86" y="14"/>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7" y="13"/>
                </a:cubicBezTo>
                <a:cubicBezTo>
                  <a:pt x="87" y="13"/>
                  <a:pt x="87" y="13"/>
                  <a:pt x="88" y="13"/>
                </a:cubicBezTo>
                <a:cubicBezTo>
                  <a:pt x="88" y="13"/>
                  <a:pt x="88" y="13"/>
                  <a:pt x="88" y="13"/>
                </a:cubicBezTo>
                <a:cubicBezTo>
                  <a:pt x="88" y="13"/>
                  <a:pt x="88" y="13"/>
                  <a:pt x="88" y="13"/>
                </a:cubicBezTo>
                <a:cubicBezTo>
                  <a:pt x="88" y="13"/>
                  <a:pt x="88" y="13"/>
                  <a:pt x="88" y="13"/>
                </a:cubicBezTo>
                <a:cubicBezTo>
                  <a:pt x="88" y="13"/>
                  <a:pt x="88" y="13"/>
                  <a:pt x="88" y="13"/>
                </a:cubicBezTo>
                <a:cubicBezTo>
                  <a:pt x="88" y="13"/>
                  <a:pt x="88" y="14"/>
                  <a:pt x="88" y="14"/>
                </a:cubicBezTo>
                <a:cubicBezTo>
                  <a:pt x="88" y="14"/>
                  <a:pt x="88" y="14"/>
                  <a:pt x="88" y="14"/>
                </a:cubicBezTo>
                <a:cubicBezTo>
                  <a:pt x="88" y="14"/>
                  <a:pt x="88" y="14"/>
                  <a:pt x="88" y="14"/>
                </a:cubicBezTo>
                <a:cubicBezTo>
                  <a:pt x="88" y="14"/>
                  <a:pt x="88" y="14"/>
                  <a:pt x="88" y="14"/>
                </a:cubicBezTo>
                <a:cubicBezTo>
                  <a:pt x="88" y="14"/>
                  <a:pt x="88" y="15"/>
                  <a:pt x="88" y="16"/>
                </a:cubicBezTo>
                <a:cubicBezTo>
                  <a:pt x="88" y="16"/>
                  <a:pt x="88" y="17"/>
                  <a:pt x="88" y="18"/>
                </a:cubicBezTo>
                <a:cubicBezTo>
                  <a:pt x="88" y="18"/>
                  <a:pt x="88" y="18"/>
                  <a:pt x="88" y="18"/>
                </a:cubicBezTo>
                <a:cubicBezTo>
                  <a:pt x="88" y="20"/>
                  <a:pt x="88" y="20"/>
                  <a:pt x="88" y="20"/>
                </a:cubicBezTo>
                <a:cubicBezTo>
                  <a:pt x="88" y="21"/>
                  <a:pt x="88" y="21"/>
                  <a:pt x="88" y="22"/>
                </a:cubicBezTo>
                <a:cubicBezTo>
                  <a:pt x="88" y="23"/>
                  <a:pt x="88" y="23"/>
                  <a:pt x="88" y="24"/>
                </a:cubicBezTo>
                <a:cubicBezTo>
                  <a:pt x="88" y="24"/>
                  <a:pt x="88" y="24"/>
                  <a:pt x="88" y="25"/>
                </a:cubicBezTo>
                <a:cubicBezTo>
                  <a:pt x="88" y="25"/>
                  <a:pt x="88" y="26"/>
                  <a:pt x="88" y="26"/>
                </a:cubicBezTo>
                <a:cubicBezTo>
                  <a:pt x="88" y="26"/>
                  <a:pt x="88" y="26"/>
                  <a:pt x="88" y="26"/>
                </a:cubicBezTo>
                <a:cubicBezTo>
                  <a:pt x="88" y="26"/>
                  <a:pt x="88" y="27"/>
                  <a:pt x="88" y="27"/>
                </a:cubicBezTo>
                <a:cubicBezTo>
                  <a:pt x="88" y="27"/>
                  <a:pt x="88" y="27"/>
                  <a:pt x="88" y="27"/>
                </a:cubicBezTo>
                <a:cubicBezTo>
                  <a:pt x="88" y="27"/>
                  <a:pt x="88" y="27"/>
                  <a:pt x="88" y="27"/>
                </a:cubicBezTo>
                <a:cubicBezTo>
                  <a:pt x="89" y="28"/>
                  <a:pt x="89" y="28"/>
                  <a:pt x="89" y="28"/>
                </a:cubicBezTo>
                <a:cubicBezTo>
                  <a:pt x="89" y="27"/>
                  <a:pt x="90" y="27"/>
                  <a:pt x="90" y="26"/>
                </a:cubicBezTo>
                <a:cubicBezTo>
                  <a:pt x="90" y="26"/>
                  <a:pt x="90" y="25"/>
                  <a:pt x="91" y="25"/>
                </a:cubicBezTo>
                <a:cubicBezTo>
                  <a:pt x="91" y="25"/>
                  <a:pt x="91" y="25"/>
                  <a:pt x="91" y="25"/>
                </a:cubicBezTo>
                <a:cubicBezTo>
                  <a:pt x="91" y="25"/>
                  <a:pt x="91" y="25"/>
                  <a:pt x="91" y="25"/>
                </a:cubicBezTo>
                <a:cubicBezTo>
                  <a:pt x="91" y="25"/>
                  <a:pt x="91" y="25"/>
                  <a:pt x="91" y="25"/>
                </a:cubicBezTo>
                <a:cubicBezTo>
                  <a:pt x="91" y="24"/>
                  <a:pt x="91" y="24"/>
                  <a:pt x="91" y="24"/>
                </a:cubicBezTo>
                <a:cubicBezTo>
                  <a:pt x="91" y="24"/>
                  <a:pt x="91" y="24"/>
                  <a:pt x="91" y="24"/>
                </a:cubicBezTo>
                <a:cubicBezTo>
                  <a:pt x="91" y="24"/>
                  <a:pt x="91" y="24"/>
                  <a:pt x="91" y="24"/>
                </a:cubicBezTo>
                <a:cubicBezTo>
                  <a:pt x="91" y="23"/>
                  <a:pt x="91" y="23"/>
                  <a:pt x="91" y="23"/>
                </a:cubicBezTo>
                <a:cubicBezTo>
                  <a:pt x="91" y="23"/>
                  <a:pt x="91" y="23"/>
                  <a:pt x="91" y="23"/>
                </a:cubicBezTo>
                <a:cubicBezTo>
                  <a:pt x="91" y="23"/>
                  <a:pt x="91" y="23"/>
                  <a:pt x="91" y="23"/>
                </a:cubicBezTo>
                <a:cubicBezTo>
                  <a:pt x="91" y="22"/>
                  <a:pt x="91" y="22"/>
                  <a:pt x="91" y="22"/>
                </a:cubicBezTo>
                <a:cubicBezTo>
                  <a:pt x="91" y="19"/>
                  <a:pt x="91" y="19"/>
                  <a:pt x="91" y="19"/>
                </a:cubicBezTo>
                <a:cubicBezTo>
                  <a:pt x="91" y="19"/>
                  <a:pt x="91" y="19"/>
                  <a:pt x="91" y="19"/>
                </a:cubicBezTo>
                <a:cubicBezTo>
                  <a:pt x="91" y="15"/>
                  <a:pt x="91" y="15"/>
                  <a:pt x="91" y="15"/>
                </a:cubicBezTo>
                <a:cubicBezTo>
                  <a:pt x="91" y="14"/>
                  <a:pt x="91" y="14"/>
                  <a:pt x="91" y="13"/>
                </a:cubicBezTo>
                <a:cubicBezTo>
                  <a:pt x="91" y="13"/>
                  <a:pt x="91" y="13"/>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1"/>
                  <a:pt x="91"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2" y="11"/>
                  <a:pt x="92" y="11"/>
                </a:cubicBezTo>
                <a:cubicBezTo>
                  <a:pt x="92" y="11"/>
                  <a:pt x="93" y="11"/>
                  <a:pt x="93" y="11"/>
                </a:cubicBezTo>
                <a:cubicBezTo>
                  <a:pt x="93" y="11"/>
                  <a:pt x="93" y="11"/>
                  <a:pt x="93" y="11"/>
                </a:cubicBezTo>
                <a:cubicBezTo>
                  <a:pt x="93" y="11"/>
                  <a:pt x="93" y="12"/>
                  <a:pt x="93" y="12"/>
                </a:cubicBezTo>
                <a:cubicBezTo>
                  <a:pt x="93" y="12"/>
                  <a:pt x="93" y="12"/>
                  <a:pt x="93" y="12"/>
                </a:cubicBezTo>
                <a:cubicBezTo>
                  <a:pt x="93" y="12"/>
                  <a:pt x="93" y="13"/>
                  <a:pt x="93" y="13"/>
                </a:cubicBezTo>
                <a:cubicBezTo>
                  <a:pt x="93" y="13"/>
                  <a:pt x="93" y="13"/>
                  <a:pt x="93" y="14"/>
                </a:cubicBezTo>
                <a:cubicBezTo>
                  <a:pt x="93" y="14"/>
                  <a:pt x="93" y="14"/>
                  <a:pt x="93" y="14"/>
                </a:cubicBezTo>
                <a:cubicBezTo>
                  <a:pt x="93" y="18"/>
                  <a:pt x="93" y="18"/>
                  <a:pt x="93" y="18"/>
                </a:cubicBezTo>
                <a:cubicBezTo>
                  <a:pt x="93" y="20"/>
                  <a:pt x="93" y="20"/>
                  <a:pt x="93" y="20"/>
                </a:cubicBezTo>
                <a:cubicBezTo>
                  <a:pt x="93" y="20"/>
                  <a:pt x="93" y="20"/>
                  <a:pt x="93" y="20"/>
                </a:cubicBezTo>
                <a:cubicBezTo>
                  <a:pt x="93" y="21"/>
                  <a:pt x="93" y="21"/>
                  <a:pt x="93" y="21"/>
                </a:cubicBezTo>
                <a:cubicBezTo>
                  <a:pt x="93" y="22"/>
                  <a:pt x="93" y="22"/>
                  <a:pt x="93" y="22"/>
                </a:cubicBezTo>
                <a:cubicBezTo>
                  <a:pt x="93" y="23"/>
                  <a:pt x="93" y="23"/>
                  <a:pt x="93" y="23"/>
                </a:cubicBezTo>
                <a:cubicBezTo>
                  <a:pt x="93" y="23"/>
                  <a:pt x="93" y="23"/>
                  <a:pt x="93" y="23"/>
                </a:cubicBezTo>
                <a:cubicBezTo>
                  <a:pt x="93" y="23"/>
                  <a:pt x="93" y="23"/>
                  <a:pt x="93" y="23"/>
                </a:cubicBezTo>
                <a:cubicBezTo>
                  <a:pt x="93" y="23"/>
                  <a:pt x="93" y="24"/>
                  <a:pt x="93" y="24"/>
                </a:cubicBezTo>
                <a:cubicBezTo>
                  <a:pt x="93" y="24"/>
                  <a:pt x="93" y="24"/>
                  <a:pt x="93" y="24"/>
                </a:cubicBezTo>
                <a:cubicBezTo>
                  <a:pt x="93" y="24"/>
                  <a:pt x="93" y="24"/>
                  <a:pt x="93" y="24"/>
                </a:cubicBezTo>
                <a:cubicBezTo>
                  <a:pt x="93" y="25"/>
                  <a:pt x="94" y="25"/>
                  <a:pt x="94" y="25"/>
                </a:cubicBezTo>
                <a:cubicBezTo>
                  <a:pt x="94" y="25"/>
                  <a:pt x="94" y="26"/>
                  <a:pt x="94" y="26"/>
                </a:cubicBezTo>
                <a:cubicBezTo>
                  <a:pt x="94" y="26"/>
                  <a:pt x="94" y="26"/>
                  <a:pt x="95" y="27"/>
                </a:cubicBezTo>
                <a:cubicBezTo>
                  <a:pt x="95" y="27"/>
                  <a:pt x="95" y="27"/>
                  <a:pt x="95" y="28"/>
                </a:cubicBezTo>
                <a:cubicBezTo>
                  <a:pt x="96" y="28"/>
                  <a:pt x="96" y="28"/>
                  <a:pt x="96" y="28"/>
                </a:cubicBezTo>
                <a:cubicBezTo>
                  <a:pt x="96" y="28"/>
                  <a:pt x="96" y="28"/>
                  <a:pt x="96" y="28"/>
                </a:cubicBezTo>
                <a:cubicBezTo>
                  <a:pt x="96" y="28"/>
                  <a:pt x="96" y="28"/>
                  <a:pt x="96" y="27"/>
                </a:cubicBezTo>
                <a:cubicBezTo>
                  <a:pt x="96" y="27"/>
                  <a:pt x="96" y="27"/>
                  <a:pt x="96" y="27"/>
                </a:cubicBezTo>
                <a:cubicBezTo>
                  <a:pt x="96" y="27"/>
                  <a:pt x="96" y="27"/>
                  <a:pt x="96" y="26"/>
                </a:cubicBezTo>
                <a:cubicBezTo>
                  <a:pt x="96" y="26"/>
                  <a:pt x="96" y="26"/>
                  <a:pt x="96" y="26"/>
                </a:cubicBezTo>
                <a:cubicBezTo>
                  <a:pt x="96" y="26"/>
                  <a:pt x="96" y="26"/>
                  <a:pt x="96" y="25"/>
                </a:cubicBezTo>
                <a:cubicBezTo>
                  <a:pt x="96" y="25"/>
                  <a:pt x="96" y="24"/>
                  <a:pt x="96" y="24"/>
                </a:cubicBezTo>
                <a:cubicBezTo>
                  <a:pt x="96" y="24"/>
                  <a:pt x="96" y="24"/>
                  <a:pt x="96" y="24"/>
                </a:cubicBezTo>
                <a:cubicBezTo>
                  <a:pt x="96" y="18"/>
                  <a:pt x="96" y="18"/>
                  <a:pt x="96" y="18"/>
                </a:cubicBezTo>
                <a:cubicBezTo>
                  <a:pt x="96" y="17"/>
                  <a:pt x="96" y="17"/>
                  <a:pt x="96" y="17"/>
                </a:cubicBezTo>
                <a:cubicBezTo>
                  <a:pt x="96" y="17"/>
                  <a:pt x="96" y="16"/>
                  <a:pt x="96" y="16"/>
                </a:cubicBezTo>
                <a:cubicBezTo>
                  <a:pt x="96" y="14"/>
                  <a:pt x="96" y="14"/>
                  <a:pt x="96" y="14"/>
                </a:cubicBezTo>
                <a:cubicBezTo>
                  <a:pt x="96" y="14"/>
                  <a:pt x="96" y="14"/>
                  <a:pt x="96" y="14"/>
                </a:cubicBezTo>
                <a:cubicBezTo>
                  <a:pt x="96" y="14"/>
                  <a:pt x="96" y="14"/>
                  <a:pt x="96" y="14"/>
                </a:cubicBezTo>
                <a:cubicBezTo>
                  <a:pt x="96" y="14"/>
                  <a:pt x="96" y="13"/>
                  <a:pt x="96" y="13"/>
                </a:cubicBezTo>
                <a:cubicBezTo>
                  <a:pt x="96" y="13"/>
                  <a:pt x="96" y="13"/>
                  <a:pt x="96" y="13"/>
                </a:cubicBezTo>
                <a:cubicBezTo>
                  <a:pt x="96" y="13"/>
                  <a:pt x="96" y="13"/>
                  <a:pt x="96" y="12"/>
                </a:cubicBezTo>
                <a:cubicBezTo>
                  <a:pt x="96" y="12"/>
                  <a:pt x="96" y="12"/>
                  <a:pt x="96" y="12"/>
                </a:cubicBezTo>
                <a:cubicBezTo>
                  <a:pt x="96"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2"/>
                  <a:pt x="97" y="12"/>
                  <a:pt x="97" y="12"/>
                </a:cubicBezTo>
                <a:cubicBezTo>
                  <a:pt x="97" y="13"/>
                  <a:pt x="97" y="13"/>
                  <a:pt x="97" y="13"/>
                </a:cubicBezTo>
                <a:cubicBezTo>
                  <a:pt x="97" y="13"/>
                  <a:pt x="97" y="13"/>
                  <a:pt x="97" y="13"/>
                </a:cubicBezTo>
                <a:cubicBezTo>
                  <a:pt x="97" y="14"/>
                  <a:pt x="97" y="14"/>
                  <a:pt x="97" y="14"/>
                </a:cubicBezTo>
                <a:cubicBezTo>
                  <a:pt x="97" y="14"/>
                  <a:pt x="97" y="14"/>
                  <a:pt x="97" y="14"/>
                </a:cubicBezTo>
                <a:cubicBezTo>
                  <a:pt x="97" y="15"/>
                  <a:pt x="97" y="15"/>
                  <a:pt x="97" y="15"/>
                </a:cubicBezTo>
                <a:cubicBezTo>
                  <a:pt x="97" y="17"/>
                  <a:pt x="97" y="17"/>
                  <a:pt x="97" y="17"/>
                </a:cubicBezTo>
                <a:cubicBezTo>
                  <a:pt x="97" y="17"/>
                  <a:pt x="97" y="17"/>
                  <a:pt x="97" y="17"/>
                </a:cubicBezTo>
                <a:cubicBezTo>
                  <a:pt x="97" y="17"/>
                  <a:pt x="97" y="17"/>
                  <a:pt x="97" y="18"/>
                </a:cubicBezTo>
                <a:cubicBezTo>
                  <a:pt x="97" y="19"/>
                  <a:pt x="97" y="19"/>
                  <a:pt x="97" y="20"/>
                </a:cubicBezTo>
                <a:cubicBezTo>
                  <a:pt x="97" y="20"/>
                  <a:pt x="97" y="20"/>
                  <a:pt x="97" y="20"/>
                </a:cubicBezTo>
                <a:cubicBezTo>
                  <a:pt x="97" y="20"/>
                  <a:pt x="97" y="20"/>
                  <a:pt x="97" y="20"/>
                </a:cubicBezTo>
                <a:cubicBezTo>
                  <a:pt x="97" y="20"/>
                  <a:pt x="97" y="20"/>
                  <a:pt x="97" y="20"/>
                </a:cubicBezTo>
                <a:cubicBezTo>
                  <a:pt x="97" y="22"/>
                  <a:pt x="97" y="23"/>
                  <a:pt x="97" y="24"/>
                </a:cubicBezTo>
                <a:cubicBezTo>
                  <a:pt x="97" y="24"/>
                  <a:pt x="97" y="24"/>
                  <a:pt x="97" y="24"/>
                </a:cubicBezTo>
                <a:cubicBezTo>
                  <a:pt x="97" y="24"/>
                  <a:pt x="97" y="24"/>
                  <a:pt x="97" y="25"/>
                </a:cubicBezTo>
                <a:cubicBezTo>
                  <a:pt x="97" y="25"/>
                  <a:pt x="97" y="26"/>
                  <a:pt x="97" y="26"/>
                </a:cubicBezTo>
                <a:cubicBezTo>
                  <a:pt x="97" y="27"/>
                  <a:pt x="97" y="27"/>
                  <a:pt x="97" y="28"/>
                </a:cubicBezTo>
                <a:cubicBezTo>
                  <a:pt x="97" y="28"/>
                  <a:pt x="96" y="29"/>
                  <a:pt x="96" y="29"/>
                </a:cubicBezTo>
                <a:cubicBezTo>
                  <a:pt x="96" y="29"/>
                  <a:pt x="95" y="30"/>
                  <a:pt x="94" y="30"/>
                </a:cubicBezTo>
                <a:cubicBezTo>
                  <a:pt x="94" y="30"/>
                  <a:pt x="93" y="30"/>
                  <a:pt x="92" y="30"/>
                </a:cubicBezTo>
                <a:cubicBezTo>
                  <a:pt x="91" y="30"/>
                  <a:pt x="91" y="30"/>
                  <a:pt x="90" y="30"/>
                </a:cubicBezTo>
                <a:cubicBezTo>
                  <a:pt x="90" y="30"/>
                  <a:pt x="90" y="30"/>
                  <a:pt x="90" y="30"/>
                </a:cubicBezTo>
                <a:cubicBezTo>
                  <a:pt x="90" y="30"/>
                  <a:pt x="89" y="30"/>
                  <a:pt x="89" y="30"/>
                </a:cubicBezTo>
                <a:cubicBezTo>
                  <a:pt x="89" y="30"/>
                  <a:pt x="89" y="30"/>
                  <a:pt x="89" y="30"/>
                </a:cubicBezTo>
                <a:cubicBezTo>
                  <a:pt x="89" y="30"/>
                  <a:pt x="89" y="30"/>
                  <a:pt x="88" y="30"/>
                </a:cubicBezTo>
                <a:cubicBezTo>
                  <a:pt x="88" y="30"/>
                  <a:pt x="88" y="30"/>
                  <a:pt x="88" y="30"/>
                </a:cubicBezTo>
                <a:cubicBezTo>
                  <a:pt x="88" y="29"/>
                  <a:pt x="88" y="29"/>
                  <a:pt x="88" y="29"/>
                </a:cubicBezTo>
                <a:close/>
                <a:moveTo>
                  <a:pt x="94" y="28"/>
                </a:moveTo>
                <a:cubicBezTo>
                  <a:pt x="94" y="29"/>
                  <a:pt x="94" y="29"/>
                  <a:pt x="93" y="29"/>
                </a:cubicBezTo>
                <a:cubicBezTo>
                  <a:pt x="93" y="29"/>
                  <a:pt x="92" y="29"/>
                  <a:pt x="92" y="29"/>
                </a:cubicBezTo>
                <a:cubicBezTo>
                  <a:pt x="91" y="29"/>
                  <a:pt x="91" y="29"/>
                  <a:pt x="91" y="29"/>
                </a:cubicBezTo>
                <a:cubicBezTo>
                  <a:pt x="90" y="29"/>
                  <a:pt x="90" y="29"/>
                  <a:pt x="90" y="29"/>
                </a:cubicBezTo>
                <a:cubicBezTo>
                  <a:pt x="90" y="29"/>
                  <a:pt x="90" y="29"/>
                  <a:pt x="90" y="29"/>
                </a:cubicBezTo>
                <a:cubicBezTo>
                  <a:pt x="90" y="29"/>
                  <a:pt x="90" y="29"/>
                  <a:pt x="90" y="29"/>
                </a:cubicBezTo>
                <a:cubicBezTo>
                  <a:pt x="90" y="29"/>
                  <a:pt x="90" y="29"/>
                  <a:pt x="90" y="29"/>
                </a:cubicBezTo>
                <a:cubicBezTo>
                  <a:pt x="90" y="28"/>
                  <a:pt x="90" y="27"/>
                  <a:pt x="91" y="27"/>
                </a:cubicBezTo>
                <a:cubicBezTo>
                  <a:pt x="91" y="27"/>
                  <a:pt x="91" y="26"/>
                  <a:pt x="91" y="26"/>
                </a:cubicBezTo>
                <a:cubicBezTo>
                  <a:pt x="92" y="26"/>
                  <a:pt x="92" y="26"/>
                  <a:pt x="92" y="25"/>
                </a:cubicBezTo>
                <a:cubicBezTo>
                  <a:pt x="92" y="25"/>
                  <a:pt x="92" y="25"/>
                  <a:pt x="92" y="25"/>
                </a:cubicBezTo>
                <a:cubicBezTo>
                  <a:pt x="92" y="25"/>
                  <a:pt x="92" y="25"/>
                  <a:pt x="92" y="25"/>
                </a:cubicBezTo>
                <a:cubicBezTo>
                  <a:pt x="92" y="25"/>
                  <a:pt x="92" y="25"/>
                  <a:pt x="92" y="25"/>
                </a:cubicBezTo>
                <a:cubicBezTo>
                  <a:pt x="92" y="25"/>
                  <a:pt x="92" y="25"/>
                  <a:pt x="92" y="25"/>
                </a:cubicBezTo>
                <a:cubicBezTo>
                  <a:pt x="93" y="26"/>
                  <a:pt x="93" y="26"/>
                  <a:pt x="93" y="26"/>
                </a:cubicBezTo>
                <a:cubicBezTo>
                  <a:pt x="93" y="27"/>
                  <a:pt x="93" y="27"/>
                  <a:pt x="94" y="27"/>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ubicBezTo>
                  <a:pt x="94" y="28"/>
                  <a:pt x="94" y="28"/>
                  <a:pt x="94" y="28"/>
                </a:cubicBezTo>
                <a:close/>
                <a:moveTo>
                  <a:pt x="17" y="113"/>
                </a:moveTo>
                <a:cubicBezTo>
                  <a:pt x="15" y="112"/>
                  <a:pt x="17" y="108"/>
                  <a:pt x="20" y="108"/>
                </a:cubicBezTo>
                <a:cubicBezTo>
                  <a:pt x="21" y="108"/>
                  <a:pt x="21" y="108"/>
                  <a:pt x="22" y="108"/>
                </a:cubicBezTo>
                <a:cubicBezTo>
                  <a:pt x="22" y="107"/>
                  <a:pt x="22" y="106"/>
                  <a:pt x="21" y="106"/>
                </a:cubicBezTo>
                <a:cubicBezTo>
                  <a:pt x="15" y="105"/>
                  <a:pt x="16" y="90"/>
                  <a:pt x="23" y="89"/>
                </a:cubicBezTo>
                <a:cubicBezTo>
                  <a:pt x="25" y="89"/>
                  <a:pt x="26" y="89"/>
                  <a:pt x="27" y="90"/>
                </a:cubicBezTo>
                <a:cubicBezTo>
                  <a:pt x="28" y="91"/>
                  <a:pt x="27" y="92"/>
                  <a:pt x="26" y="91"/>
                </a:cubicBezTo>
                <a:cubicBezTo>
                  <a:pt x="25" y="90"/>
                  <a:pt x="25" y="90"/>
                  <a:pt x="24" y="90"/>
                </a:cubicBezTo>
                <a:cubicBezTo>
                  <a:pt x="23" y="91"/>
                  <a:pt x="22" y="91"/>
                  <a:pt x="21" y="92"/>
                </a:cubicBezTo>
                <a:cubicBezTo>
                  <a:pt x="21" y="92"/>
                  <a:pt x="20" y="94"/>
                  <a:pt x="20" y="94"/>
                </a:cubicBezTo>
                <a:cubicBezTo>
                  <a:pt x="20" y="95"/>
                  <a:pt x="20" y="95"/>
                  <a:pt x="21" y="96"/>
                </a:cubicBezTo>
                <a:cubicBezTo>
                  <a:pt x="23" y="97"/>
                  <a:pt x="27" y="96"/>
                  <a:pt x="26" y="98"/>
                </a:cubicBezTo>
                <a:cubicBezTo>
                  <a:pt x="26" y="99"/>
                  <a:pt x="24" y="99"/>
                  <a:pt x="23" y="98"/>
                </a:cubicBezTo>
                <a:cubicBezTo>
                  <a:pt x="21" y="97"/>
                  <a:pt x="20" y="98"/>
                  <a:pt x="19" y="100"/>
                </a:cubicBezTo>
                <a:cubicBezTo>
                  <a:pt x="19" y="102"/>
                  <a:pt x="20" y="102"/>
                  <a:pt x="20" y="102"/>
                </a:cubicBezTo>
                <a:cubicBezTo>
                  <a:pt x="21" y="102"/>
                  <a:pt x="21" y="102"/>
                  <a:pt x="22" y="102"/>
                </a:cubicBezTo>
                <a:cubicBezTo>
                  <a:pt x="22" y="101"/>
                  <a:pt x="23" y="101"/>
                  <a:pt x="24" y="101"/>
                </a:cubicBezTo>
                <a:cubicBezTo>
                  <a:pt x="24" y="101"/>
                  <a:pt x="25" y="101"/>
                  <a:pt x="24" y="102"/>
                </a:cubicBezTo>
                <a:cubicBezTo>
                  <a:pt x="24" y="103"/>
                  <a:pt x="24" y="104"/>
                  <a:pt x="27" y="105"/>
                </a:cubicBezTo>
                <a:cubicBezTo>
                  <a:pt x="27" y="105"/>
                  <a:pt x="27" y="105"/>
                  <a:pt x="27" y="106"/>
                </a:cubicBezTo>
                <a:cubicBezTo>
                  <a:pt x="27" y="107"/>
                  <a:pt x="26" y="107"/>
                  <a:pt x="25" y="107"/>
                </a:cubicBezTo>
                <a:cubicBezTo>
                  <a:pt x="26" y="110"/>
                  <a:pt x="22" y="111"/>
                  <a:pt x="20" y="110"/>
                </a:cubicBezTo>
                <a:cubicBezTo>
                  <a:pt x="18" y="110"/>
                  <a:pt x="18" y="112"/>
                  <a:pt x="17" y="113"/>
                </a:cubicBezTo>
                <a:close/>
                <a:moveTo>
                  <a:pt x="45" y="108"/>
                </a:moveTo>
                <a:cubicBezTo>
                  <a:pt x="46" y="107"/>
                  <a:pt x="50" y="109"/>
                  <a:pt x="51" y="110"/>
                </a:cubicBezTo>
                <a:cubicBezTo>
                  <a:pt x="51" y="110"/>
                  <a:pt x="51" y="110"/>
                  <a:pt x="51" y="110"/>
                </a:cubicBezTo>
                <a:cubicBezTo>
                  <a:pt x="50" y="112"/>
                  <a:pt x="47" y="109"/>
                  <a:pt x="46" y="109"/>
                </a:cubicBezTo>
                <a:cubicBezTo>
                  <a:pt x="45" y="110"/>
                  <a:pt x="44" y="109"/>
                  <a:pt x="45" y="108"/>
                </a:cubicBezTo>
                <a:close/>
                <a:moveTo>
                  <a:pt x="25" y="127"/>
                </a:moveTo>
                <a:cubicBezTo>
                  <a:pt x="24" y="128"/>
                  <a:pt x="24" y="128"/>
                  <a:pt x="24" y="128"/>
                </a:cubicBezTo>
                <a:cubicBezTo>
                  <a:pt x="20" y="129"/>
                  <a:pt x="18" y="126"/>
                  <a:pt x="17" y="125"/>
                </a:cubicBezTo>
                <a:cubicBezTo>
                  <a:pt x="16" y="123"/>
                  <a:pt x="18" y="123"/>
                  <a:pt x="17" y="122"/>
                </a:cubicBezTo>
                <a:cubicBezTo>
                  <a:pt x="15" y="120"/>
                  <a:pt x="12" y="116"/>
                  <a:pt x="16" y="114"/>
                </a:cubicBezTo>
                <a:cubicBezTo>
                  <a:pt x="16" y="114"/>
                  <a:pt x="17" y="115"/>
                  <a:pt x="17" y="116"/>
                </a:cubicBezTo>
                <a:cubicBezTo>
                  <a:pt x="17" y="116"/>
                  <a:pt x="16" y="118"/>
                  <a:pt x="17" y="119"/>
                </a:cubicBezTo>
                <a:cubicBezTo>
                  <a:pt x="18" y="119"/>
                  <a:pt x="19" y="120"/>
                  <a:pt x="20" y="121"/>
                </a:cubicBezTo>
                <a:cubicBezTo>
                  <a:pt x="22" y="122"/>
                  <a:pt x="21" y="123"/>
                  <a:pt x="21" y="124"/>
                </a:cubicBezTo>
                <a:cubicBezTo>
                  <a:pt x="22" y="126"/>
                  <a:pt x="23" y="126"/>
                  <a:pt x="25" y="126"/>
                </a:cubicBezTo>
                <a:cubicBezTo>
                  <a:pt x="26" y="126"/>
                  <a:pt x="26" y="127"/>
                  <a:pt x="25" y="127"/>
                </a:cubicBezTo>
                <a:close/>
                <a:moveTo>
                  <a:pt x="41" y="96"/>
                </a:moveTo>
                <a:cubicBezTo>
                  <a:pt x="41" y="95"/>
                  <a:pt x="42" y="95"/>
                  <a:pt x="41" y="94"/>
                </a:cubicBezTo>
                <a:cubicBezTo>
                  <a:pt x="38" y="88"/>
                  <a:pt x="42" y="89"/>
                  <a:pt x="42" y="86"/>
                </a:cubicBezTo>
                <a:cubicBezTo>
                  <a:pt x="42" y="85"/>
                  <a:pt x="42" y="85"/>
                  <a:pt x="41" y="85"/>
                </a:cubicBezTo>
                <a:cubicBezTo>
                  <a:pt x="40" y="84"/>
                  <a:pt x="39" y="85"/>
                  <a:pt x="38" y="85"/>
                </a:cubicBezTo>
                <a:cubicBezTo>
                  <a:pt x="37" y="85"/>
                  <a:pt x="37" y="83"/>
                  <a:pt x="36" y="83"/>
                </a:cubicBezTo>
                <a:cubicBezTo>
                  <a:pt x="35" y="83"/>
                  <a:pt x="34" y="84"/>
                  <a:pt x="33" y="83"/>
                </a:cubicBezTo>
                <a:cubicBezTo>
                  <a:pt x="31" y="82"/>
                  <a:pt x="32" y="83"/>
                  <a:pt x="29" y="83"/>
                </a:cubicBezTo>
                <a:cubicBezTo>
                  <a:pt x="27" y="83"/>
                  <a:pt x="26" y="84"/>
                  <a:pt x="25" y="87"/>
                </a:cubicBezTo>
                <a:cubicBezTo>
                  <a:pt x="25" y="88"/>
                  <a:pt x="24" y="88"/>
                  <a:pt x="24" y="88"/>
                </a:cubicBezTo>
                <a:cubicBezTo>
                  <a:pt x="24" y="87"/>
                  <a:pt x="23" y="85"/>
                  <a:pt x="25" y="83"/>
                </a:cubicBezTo>
                <a:cubicBezTo>
                  <a:pt x="26" y="82"/>
                  <a:pt x="28" y="82"/>
                  <a:pt x="29" y="81"/>
                </a:cubicBezTo>
                <a:cubicBezTo>
                  <a:pt x="31" y="80"/>
                  <a:pt x="33" y="80"/>
                  <a:pt x="35" y="81"/>
                </a:cubicBezTo>
                <a:cubicBezTo>
                  <a:pt x="37" y="81"/>
                  <a:pt x="38" y="82"/>
                  <a:pt x="39" y="84"/>
                </a:cubicBezTo>
                <a:cubicBezTo>
                  <a:pt x="39" y="85"/>
                  <a:pt x="41" y="83"/>
                  <a:pt x="42" y="84"/>
                </a:cubicBezTo>
                <a:cubicBezTo>
                  <a:pt x="43" y="84"/>
                  <a:pt x="44" y="84"/>
                  <a:pt x="44" y="86"/>
                </a:cubicBezTo>
                <a:cubicBezTo>
                  <a:pt x="45" y="87"/>
                  <a:pt x="44" y="89"/>
                  <a:pt x="43" y="90"/>
                </a:cubicBezTo>
                <a:cubicBezTo>
                  <a:pt x="43" y="91"/>
                  <a:pt x="43" y="91"/>
                  <a:pt x="43" y="91"/>
                </a:cubicBezTo>
                <a:cubicBezTo>
                  <a:pt x="44" y="93"/>
                  <a:pt x="46" y="90"/>
                  <a:pt x="48" y="88"/>
                </a:cubicBezTo>
                <a:cubicBezTo>
                  <a:pt x="49" y="86"/>
                  <a:pt x="50" y="86"/>
                  <a:pt x="51" y="86"/>
                </a:cubicBezTo>
                <a:cubicBezTo>
                  <a:pt x="52" y="86"/>
                  <a:pt x="53" y="87"/>
                  <a:pt x="54" y="88"/>
                </a:cubicBezTo>
                <a:cubicBezTo>
                  <a:pt x="55" y="89"/>
                  <a:pt x="55" y="90"/>
                  <a:pt x="54" y="90"/>
                </a:cubicBezTo>
                <a:cubicBezTo>
                  <a:pt x="52" y="90"/>
                  <a:pt x="51" y="90"/>
                  <a:pt x="49" y="88"/>
                </a:cubicBezTo>
                <a:cubicBezTo>
                  <a:pt x="48" y="88"/>
                  <a:pt x="48" y="90"/>
                  <a:pt x="47" y="91"/>
                </a:cubicBezTo>
                <a:cubicBezTo>
                  <a:pt x="47" y="94"/>
                  <a:pt x="43" y="94"/>
                  <a:pt x="42" y="98"/>
                </a:cubicBezTo>
                <a:cubicBezTo>
                  <a:pt x="42" y="98"/>
                  <a:pt x="42" y="98"/>
                  <a:pt x="41" y="99"/>
                </a:cubicBezTo>
                <a:cubicBezTo>
                  <a:pt x="41" y="100"/>
                  <a:pt x="40" y="100"/>
                  <a:pt x="41" y="99"/>
                </a:cubicBezTo>
                <a:cubicBezTo>
                  <a:pt x="41" y="97"/>
                  <a:pt x="41" y="98"/>
                  <a:pt x="41" y="97"/>
                </a:cubicBezTo>
                <a:cubicBezTo>
                  <a:pt x="41" y="97"/>
                  <a:pt x="41" y="96"/>
                  <a:pt x="41" y="96"/>
                </a:cubicBezTo>
                <a:close/>
                <a:moveTo>
                  <a:pt x="39" y="111"/>
                </a:moveTo>
                <a:cubicBezTo>
                  <a:pt x="38" y="111"/>
                  <a:pt x="36" y="110"/>
                  <a:pt x="35" y="109"/>
                </a:cubicBezTo>
                <a:cubicBezTo>
                  <a:pt x="35" y="108"/>
                  <a:pt x="34" y="107"/>
                  <a:pt x="34" y="106"/>
                </a:cubicBezTo>
                <a:cubicBezTo>
                  <a:pt x="29" y="105"/>
                  <a:pt x="27" y="102"/>
                  <a:pt x="27" y="101"/>
                </a:cubicBezTo>
                <a:cubicBezTo>
                  <a:pt x="27" y="101"/>
                  <a:pt x="28" y="101"/>
                  <a:pt x="29" y="102"/>
                </a:cubicBezTo>
                <a:cubicBezTo>
                  <a:pt x="30" y="104"/>
                  <a:pt x="34" y="104"/>
                  <a:pt x="34" y="104"/>
                </a:cubicBezTo>
                <a:cubicBezTo>
                  <a:pt x="33" y="103"/>
                  <a:pt x="33" y="101"/>
                  <a:pt x="34" y="100"/>
                </a:cubicBezTo>
                <a:cubicBezTo>
                  <a:pt x="34" y="99"/>
                  <a:pt x="34" y="99"/>
                  <a:pt x="33" y="99"/>
                </a:cubicBezTo>
                <a:cubicBezTo>
                  <a:pt x="31" y="97"/>
                  <a:pt x="29" y="98"/>
                  <a:pt x="28" y="97"/>
                </a:cubicBezTo>
                <a:cubicBezTo>
                  <a:pt x="27" y="96"/>
                  <a:pt x="28" y="94"/>
                  <a:pt x="30" y="95"/>
                </a:cubicBezTo>
                <a:cubicBezTo>
                  <a:pt x="30" y="95"/>
                  <a:pt x="31" y="96"/>
                  <a:pt x="32" y="96"/>
                </a:cubicBezTo>
                <a:cubicBezTo>
                  <a:pt x="33" y="97"/>
                  <a:pt x="33" y="96"/>
                  <a:pt x="33" y="95"/>
                </a:cubicBezTo>
                <a:cubicBezTo>
                  <a:pt x="33" y="93"/>
                  <a:pt x="34" y="89"/>
                  <a:pt x="34" y="88"/>
                </a:cubicBezTo>
                <a:cubicBezTo>
                  <a:pt x="34" y="87"/>
                  <a:pt x="34" y="87"/>
                  <a:pt x="35" y="87"/>
                </a:cubicBezTo>
                <a:cubicBezTo>
                  <a:pt x="36" y="87"/>
                  <a:pt x="37" y="88"/>
                  <a:pt x="38" y="89"/>
                </a:cubicBezTo>
                <a:cubicBezTo>
                  <a:pt x="38" y="89"/>
                  <a:pt x="38" y="90"/>
                  <a:pt x="38" y="90"/>
                </a:cubicBezTo>
                <a:cubicBezTo>
                  <a:pt x="36" y="93"/>
                  <a:pt x="35" y="94"/>
                  <a:pt x="36" y="96"/>
                </a:cubicBezTo>
                <a:cubicBezTo>
                  <a:pt x="36" y="96"/>
                  <a:pt x="36" y="98"/>
                  <a:pt x="36" y="99"/>
                </a:cubicBezTo>
                <a:cubicBezTo>
                  <a:pt x="37" y="99"/>
                  <a:pt x="38" y="99"/>
                  <a:pt x="39" y="98"/>
                </a:cubicBezTo>
                <a:cubicBezTo>
                  <a:pt x="39" y="97"/>
                  <a:pt x="40" y="98"/>
                  <a:pt x="39" y="99"/>
                </a:cubicBezTo>
                <a:cubicBezTo>
                  <a:pt x="39" y="100"/>
                  <a:pt x="37" y="101"/>
                  <a:pt x="37" y="101"/>
                </a:cubicBezTo>
                <a:cubicBezTo>
                  <a:pt x="36" y="103"/>
                  <a:pt x="37" y="109"/>
                  <a:pt x="38" y="107"/>
                </a:cubicBezTo>
                <a:cubicBezTo>
                  <a:pt x="40" y="105"/>
                  <a:pt x="41" y="103"/>
                  <a:pt x="45" y="104"/>
                </a:cubicBezTo>
                <a:cubicBezTo>
                  <a:pt x="45" y="104"/>
                  <a:pt x="45" y="104"/>
                  <a:pt x="45" y="104"/>
                </a:cubicBezTo>
                <a:cubicBezTo>
                  <a:pt x="43" y="104"/>
                  <a:pt x="39" y="106"/>
                  <a:pt x="40" y="108"/>
                </a:cubicBezTo>
                <a:cubicBezTo>
                  <a:pt x="40" y="109"/>
                  <a:pt x="41" y="109"/>
                  <a:pt x="41" y="110"/>
                </a:cubicBezTo>
                <a:cubicBezTo>
                  <a:pt x="40" y="111"/>
                  <a:pt x="40" y="112"/>
                  <a:pt x="39" y="111"/>
                </a:cubicBezTo>
                <a:close/>
                <a:moveTo>
                  <a:pt x="55" y="122"/>
                </a:moveTo>
                <a:cubicBezTo>
                  <a:pt x="54" y="121"/>
                  <a:pt x="54" y="121"/>
                  <a:pt x="55" y="120"/>
                </a:cubicBezTo>
                <a:cubicBezTo>
                  <a:pt x="55" y="119"/>
                  <a:pt x="57" y="120"/>
                  <a:pt x="58" y="120"/>
                </a:cubicBezTo>
                <a:cubicBezTo>
                  <a:pt x="61" y="120"/>
                  <a:pt x="60" y="117"/>
                  <a:pt x="61" y="117"/>
                </a:cubicBezTo>
                <a:cubicBezTo>
                  <a:pt x="63" y="114"/>
                  <a:pt x="61" y="125"/>
                  <a:pt x="55" y="122"/>
                </a:cubicBezTo>
                <a:close/>
                <a:moveTo>
                  <a:pt x="58" y="115"/>
                </a:moveTo>
                <a:cubicBezTo>
                  <a:pt x="59" y="113"/>
                  <a:pt x="61" y="110"/>
                  <a:pt x="59" y="108"/>
                </a:cubicBezTo>
                <a:cubicBezTo>
                  <a:pt x="58" y="108"/>
                  <a:pt x="58" y="106"/>
                  <a:pt x="59" y="106"/>
                </a:cubicBezTo>
                <a:cubicBezTo>
                  <a:pt x="61" y="106"/>
                  <a:pt x="64" y="107"/>
                  <a:pt x="64" y="109"/>
                </a:cubicBezTo>
                <a:cubicBezTo>
                  <a:pt x="64" y="113"/>
                  <a:pt x="60" y="114"/>
                  <a:pt x="60" y="115"/>
                </a:cubicBezTo>
                <a:cubicBezTo>
                  <a:pt x="60" y="116"/>
                  <a:pt x="59" y="116"/>
                  <a:pt x="58" y="116"/>
                </a:cubicBezTo>
                <a:cubicBezTo>
                  <a:pt x="57" y="115"/>
                  <a:pt x="57" y="115"/>
                  <a:pt x="58" y="115"/>
                </a:cubicBezTo>
                <a:close/>
                <a:moveTo>
                  <a:pt x="52" y="111"/>
                </a:moveTo>
                <a:cubicBezTo>
                  <a:pt x="54" y="106"/>
                  <a:pt x="48" y="101"/>
                  <a:pt x="47" y="101"/>
                </a:cubicBezTo>
                <a:cubicBezTo>
                  <a:pt x="46" y="101"/>
                  <a:pt x="47" y="100"/>
                  <a:pt x="47" y="100"/>
                </a:cubicBezTo>
                <a:cubicBezTo>
                  <a:pt x="53" y="103"/>
                  <a:pt x="51" y="101"/>
                  <a:pt x="51" y="97"/>
                </a:cubicBezTo>
                <a:cubicBezTo>
                  <a:pt x="51" y="95"/>
                  <a:pt x="51" y="92"/>
                  <a:pt x="52" y="92"/>
                </a:cubicBezTo>
                <a:cubicBezTo>
                  <a:pt x="52" y="92"/>
                  <a:pt x="51" y="97"/>
                  <a:pt x="53" y="98"/>
                </a:cubicBezTo>
                <a:cubicBezTo>
                  <a:pt x="53" y="99"/>
                  <a:pt x="54" y="96"/>
                  <a:pt x="54" y="96"/>
                </a:cubicBezTo>
                <a:cubicBezTo>
                  <a:pt x="55" y="95"/>
                  <a:pt x="55" y="96"/>
                  <a:pt x="55" y="97"/>
                </a:cubicBezTo>
                <a:cubicBezTo>
                  <a:pt x="54" y="101"/>
                  <a:pt x="56" y="109"/>
                  <a:pt x="54" y="113"/>
                </a:cubicBezTo>
                <a:cubicBezTo>
                  <a:pt x="53" y="114"/>
                  <a:pt x="51" y="114"/>
                  <a:pt x="52" y="111"/>
                </a:cubicBezTo>
                <a:close/>
                <a:moveTo>
                  <a:pt x="56" y="107"/>
                </a:moveTo>
                <a:cubicBezTo>
                  <a:pt x="55" y="107"/>
                  <a:pt x="55" y="106"/>
                  <a:pt x="55" y="106"/>
                </a:cubicBezTo>
                <a:cubicBezTo>
                  <a:pt x="56" y="105"/>
                  <a:pt x="58" y="104"/>
                  <a:pt x="58" y="104"/>
                </a:cubicBezTo>
                <a:cubicBezTo>
                  <a:pt x="59" y="103"/>
                  <a:pt x="58" y="103"/>
                  <a:pt x="58" y="102"/>
                </a:cubicBezTo>
                <a:cubicBezTo>
                  <a:pt x="58" y="102"/>
                  <a:pt x="57" y="102"/>
                  <a:pt x="57" y="101"/>
                </a:cubicBezTo>
                <a:cubicBezTo>
                  <a:pt x="57" y="100"/>
                  <a:pt x="59" y="100"/>
                  <a:pt x="59" y="99"/>
                </a:cubicBezTo>
                <a:cubicBezTo>
                  <a:pt x="59" y="96"/>
                  <a:pt x="58" y="97"/>
                  <a:pt x="58" y="95"/>
                </a:cubicBezTo>
                <a:cubicBezTo>
                  <a:pt x="58" y="93"/>
                  <a:pt x="56" y="92"/>
                  <a:pt x="56" y="92"/>
                </a:cubicBezTo>
                <a:cubicBezTo>
                  <a:pt x="55" y="91"/>
                  <a:pt x="56" y="90"/>
                  <a:pt x="57" y="91"/>
                </a:cubicBezTo>
                <a:cubicBezTo>
                  <a:pt x="62" y="92"/>
                  <a:pt x="63" y="96"/>
                  <a:pt x="60" y="99"/>
                </a:cubicBezTo>
                <a:cubicBezTo>
                  <a:pt x="62" y="102"/>
                  <a:pt x="59" y="106"/>
                  <a:pt x="56" y="107"/>
                </a:cubicBezTo>
                <a:close/>
                <a:moveTo>
                  <a:pt x="76" y="8"/>
                </a:moveTo>
                <a:cubicBezTo>
                  <a:pt x="76" y="54"/>
                  <a:pt x="76" y="54"/>
                  <a:pt x="76" y="54"/>
                </a:cubicBezTo>
                <a:cubicBezTo>
                  <a:pt x="76" y="54"/>
                  <a:pt x="76" y="54"/>
                  <a:pt x="76" y="54"/>
                </a:cubicBezTo>
                <a:cubicBezTo>
                  <a:pt x="4" y="54"/>
                  <a:pt x="4" y="54"/>
                  <a:pt x="4" y="54"/>
                </a:cubicBezTo>
                <a:cubicBezTo>
                  <a:pt x="4" y="24"/>
                  <a:pt x="4" y="24"/>
                  <a:pt x="4" y="24"/>
                </a:cubicBezTo>
                <a:cubicBezTo>
                  <a:pt x="11" y="20"/>
                  <a:pt x="22" y="12"/>
                  <a:pt x="26" y="4"/>
                </a:cubicBezTo>
                <a:cubicBezTo>
                  <a:pt x="76" y="4"/>
                  <a:pt x="76" y="4"/>
                  <a:pt x="76" y="4"/>
                </a:cubicBezTo>
                <a:cubicBezTo>
                  <a:pt x="125" y="4"/>
                  <a:pt x="125" y="4"/>
                  <a:pt x="125" y="4"/>
                </a:cubicBezTo>
                <a:cubicBezTo>
                  <a:pt x="130" y="12"/>
                  <a:pt x="140" y="21"/>
                  <a:pt x="147" y="24"/>
                </a:cubicBezTo>
                <a:cubicBezTo>
                  <a:pt x="147" y="39"/>
                  <a:pt x="147" y="39"/>
                  <a:pt x="147" y="39"/>
                </a:cubicBezTo>
                <a:cubicBezTo>
                  <a:pt x="131" y="39"/>
                  <a:pt x="131" y="39"/>
                  <a:pt x="131" y="39"/>
                </a:cubicBezTo>
                <a:cubicBezTo>
                  <a:pt x="131" y="46"/>
                  <a:pt x="131" y="46"/>
                  <a:pt x="131" y="46"/>
                </a:cubicBezTo>
                <a:cubicBezTo>
                  <a:pt x="147" y="46"/>
                  <a:pt x="147" y="46"/>
                  <a:pt x="147" y="46"/>
                </a:cubicBezTo>
                <a:cubicBezTo>
                  <a:pt x="147" y="54"/>
                  <a:pt x="147" y="54"/>
                  <a:pt x="147" y="54"/>
                </a:cubicBezTo>
                <a:cubicBezTo>
                  <a:pt x="86" y="54"/>
                  <a:pt x="86" y="54"/>
                  <a:pt x="86" y="54"/>
                </a:cubicBezTo>
                <a:cubicBezTo>
                  <a:pt x="86" y="46"/>
                  <a:pt x="86" y="46"/>
                  <a:pt x="86" y="46"/>
                </a:cubicBezTo>
                <a:cubicBezTo>
                  <a:pt x="102" y="46"/>
                  <a:pt x="102" y="46"/>
                  <a:pt x="102" y="46"/>
                </a:cubicBezTo>
                <a:cubicBezTo>
                  <a:pt x="102" y="39"/>
                  <a:pt x="102" y="39"/>
                  <a:pt x="102" y="39"/>
                </a:cubicBezTo>
                <a:cubicBezTo>
                  <a:pt x="86" y="39"/>
                  <a:pt x="86" y="39"/>
                  <a:pt x="86" y="39"/>
                </a:cubicBezTo>
                <a:cubicBezTo>
                  <a:pt x="86" y="33"/>
                  <a:pt x="86" y="33"/>
                  <a:pt x="86" y="33"/>
                </a:cubicBezTo>
                <a:cubicBezTo>
                  <a:pt x="143" y="33"/>
                  <a:pt x="143" y="33"/>
                  <a:pt x="143" y="33"/>
                </a:cubicBezTo>
                <a:cubicBezTo>
                  <a:pt x="136" y="30"/>
                  <a:pt x="122" y="20"/>
                  <a:pt x="118" y="8"/>
                </a:cubicBezTo>
                <a:cubicBezTo>
                  <a:pt x="76" y="8"/>
                  <a:pt x="76" y="8"/>
                  <a:pt x="76" y="8"/>
                </a:cubicBezTo>
                <a:close/>
                <a:moveTo>
                  <a:pt x="49" y="141"/>
                </a:moveTo>
                <a:cubicBezTo>
                  <a:pt x="48" y="142"/>
                  <a:pt x="50" y="143"/>
                  <a:pt x="51" y="143"/>
                </a:cubicBezTo>
                <a:cubicBezTo>
                  <a:pt x="54" y="142"/>
                  <a:pt x="60" y="144"/>
                  <a:pt x="59" y="142"/>
                </a:cubicBezTo>
                <a:cubicBezTo>
                  <a:pt x="54" y="141"/>
                  <a:pt x="52" y="133"/>
                  <a:pt x="54" y="130"/>
                </a:cubicBezTo>
                <a:cubicBezTo>
                  <a:pt x="55" y="127"/>
                  <a:pt x="61" y="127"/>
                  <a:pt x="62" y="123"/>
                </a:cubicBezTo>
                <a:cubicBezTo>
                  <a:pt x="62" y="123"/>
                  <a:pt x="62" y="122"/>
                  <a:pt x="61" y="123"/>
                </a:cubicBezTo>
                <a:cubicBezTo>
                  <a:pt x="59" y="123"/>
                  <a:pt x="57" y="125"/>
                  <a:pt x="56" y="125"/>
                </a:cubicBezTo>
                <a:cubicBezTo>
                  <a:pt x="53" y="125"/>
                  <a:pt x="54" y="122"/>
                  <a:pt x="55" y="118"/>
                </a:cubicBezTo>
                <a:cubicBezTo>
                  <a:pt x="55" y="117"/>
                  <a:pt x="56" y="114"/>
                  <a:pt x="56" y="114"/>
                </a:cubicBezTo>
                <a:cubicBezTo>
                  <a:pt x="55" y="112"/>
                  <a:pt x="54" y="112"/>
                  <a:pt x="54" y="114"/>
                </a:cubicBezTo>
                <a:cubicBezTo>
                  <a:pt x="54" y="115"/>
                  <a:pt x="52" y="120"/>
                  <a:pt x="50" y="119"/>
                </a:cubicBezTo>
                <a:cubicBezTo>
                  <a:pt x="47" y="118"/>
                  <a:pt x="47" y="118"/>
                  <a:pt x="47" y="117"/>
                </a:cubicBezTo>
                <a:cubicBezTo>
                  <a:pt x="45" y="114"/>
                  <a:pt x="44" y="114"/>
                  <a:pt x="44" y="114"/>
                </a:cubicBezTo>
                <a:cubicBezTo>
                  <a:pt x="42" y="114"/>
                  <a:pt x="44" y="116"/>
                  <a:pt x="44" y="117"/>
                </a:cubicBezTo>
                <a:cubicBezTo>
                  <a:pt x="44" y="118"/>
                  <a:pt x="42" y="119"/>
                  <a:pt x="41" y="118"/>
                </a:cubicBezTo>
                <a:cubicBezTo>
                  <a:pt x="40" y="117"/>
                  <a:pt x="39" y="116"/>
                  <a:pt x="39" y="113"/>
                </a:cubicBezTo>
                <a:cubicBezTo>
                  <a:pt x="37" y="111"/>
                  <a:pt x="37" y="111"/>
                  <a:pt x="35" y="112"/>
                </a:cubicBezTo>
                <a:cubicBezTo>
                  <a:pt x="33" y="109"/>
                  <a:pt x="29" y="114"/>
                  <a:pt x="30" y="114"/>
                </a:cubicBezTo>
                <a:cubicBezTo>
                  <a:pt x="29" y="114"/>
                  <a:pt x="27" y="112"/>
                  <a:pt x="27" y="113"/>
                </a:cubicBezTo>
                <a:cubicBezTo>
                  <a:pt x="26" y="113"/>
                  <a:pt x="25" y="113"/>
                  <a:pt x="24" y="111"/>
                </a:cubicBezTo>
                <a:cubicBezTo>
                  <a:pt x="24" y="111"/>
                  <a:pt x="24" y="111"/>
                  <a:pt x="24" y="111"/>
                </a:cubicBezTo>
                <a:cubicBezTo>
                  <a:pt x="23" y="112"/>
                  <a:pt x="24" y="113"/>
                  <a:pt x="24" y="113"/>
                </a:cubicBezTo>
                <a:cubicBezTo>
                  <a:pt x="21" y="114"/>
                  <a:pt x="18" y="115"/>
                  <a:pt x="20" y="119"/>
                </a:cubicBezTo>
                <a:cubicBezTo>
                  <a:pt x="24" y="121"/>
                  <a:pt x="24" y="117"/>
                  <a:pt x="24" y="116"/>
                </a:cubicBezTo>
                <a:cubicBezTo>
                  <a:pt x="27" y="111"/>
                  <a:pt x="28" y="118"/>
                  <a:pt x="31" y="116"/>
                </a:cubicBezTo>
                <a:cubicBezTo>
                  <a:pt x="31" y="116"/>
                  <a:pt x="31" y="116"/>
                  <a:pt x="31" y="115"/>
                </a:cubicBezTo>
                <a:cubicBezTo>
                  <a:pt x="30" y="114"/>
                  <a:pt x="33" y="112"/>
                  <a:pt x="34" y="113"/>
                </a:cubicBezTo>
                <a:cubicBezTo>
                  <a:pt x="36" y="114"/>
                  <a:pt x="36" y="118"/>
                  <a:pt x="36" y="120"/>
                </a:cubicBezTo>
                <a:cubicBezTo>
                  <a:pt x="36" y="121"/>
                  <a:pt x="32" y="120"/>
                  <a:pt x="31" y="118"/>
                </a:cubicBezTo>
                <a:cubicBezTo>
                  <a:pt x="30" y="117"/>
                  <a:pt x="31" y="118"/>
                  <a:pt x="31" y="120"/>
                </a:cubicBezTo>
                <a:cubicBezTo>
                  <a:pt x="32" y="120"/>
                  <a:pt x="31" y="120"/>
                  <a:pt x="27" y="119"/>
                </a:cubicBezTo>
                <a:cubicBezTo>
                  <a:pt x="26" y="119"/>
                  <a:pt x="26" y="120"/>
                  <a:pt x="26" y="120"/>
                </a:cubicBezTo>
                <a:cubicBezTo>
                  <a:pt x="28" y="122"/>
                  <a:pt x="33" y="121"/>
                  <a:pt x="33" y="121"/>
                </a:cubicBezTo>
                <a:cubicBezTo>
                  <a:pt x="34" y="121"/>
                  <a:pt x="34" y="122"/>
                  <a:pt x="36" y="123"/>
                </a:cubicBezTo>
                <a:cubicBezTo>
                  <a:pt x="36" y="124"/>
                  <a:pt x="36" y="124"/>
                  <a:pt x="36" y="125"/>
                </a:cubicBezTo>
                <a:cubicBezTo>
                  <a:pt x="35" y="126"/>
                  <a:pt x="34" y="126"/>
                  <a:pt x="34" y="125"/>
                </a:cubicBezTo>
                <a:cubicBezTo>
                  <a:pt x="33" y="124"/>
                  <a:pt x="33" y="124"/>
                  <a:pt x="31" y="124"/>
                </a:cubicBezTo>
                <a:cubicBezTo>
                  <a:pt x="30" y="124"/>
                  <a:pt x="28" y="124"/>
                  <a:pt x="27" y="125"/>
                </a:cubicBezTo>
                <a:cubicBezTo>
                  <a:pt x="25" y="126"/>
                  <a:pt x="26" y="129"/>
                  <a:pt x="27" y="128"/>
                </a:cubicBezTo>
                <a:cubicBezTo>
                  <a:pt x="29" y="126"/>
                  <a:pt x="30" y="128"/>
                  <a:pt x="34" y="128"/>
                </a:cubicBezTo>
                <a:cubicBezTo>
                  <a:pt x="35" y="128"/>
                  <a:pt x="36" y="132"/>
                  <a:pt x="35" y="137"/>
                </a:cubicBezTo>
                <a:cubicBezTo>
                  <a:pt x="35" y="138"/>
                  <a:pt x="35" y="138"/>
                  <a:pt x="35" y="138"/>
                </a:cubicBezTo>
                <a:cubicBezTo>
                  <a:pt x="34" y="138"/>
                  <a:pt x="33" y="139"/>
                  <a:pt x="32" y="139"/>
                </a:cubicBezTo>
                <a:cubicBezTo>
                  <a:pt x="30" y="140"/>
                  <a:pt x="29" y="142"/>
                  <a:pt x="27" y="141"/>
                </a:cubicBezTo>
                <a:cubicBezTo>
                  <a:pt x="17" y="131"/>
                  <a:pt x="8" y="117"/>
                  <a:pt x="5" y="103"/>
                </a:cubicBezTo>
                <a:cubicBezTo>
                  <a:pt x="4" y="100"/>
                  <a:pt x="4" y="97"/>
                  <a:pt x="4" y="93"/>
                </a:cubicBezTo>
                <a:cubicBezTo>
                  <a:pt x="4" y="76"/>
                  <a:pt x="4" y="76"/>
                  <a:pt x="4" y="76"/>
                </a:cubicBezTo>
                <a:cubicBezTo>
                  <a:pt x="66" y="76"/>
                  <a:pt x="66" y="76"/>
                  <a:pt x="66" y="76"/>
                </a:cubicBezTo>
                <a:cubicBezTo>
                  <a:pt x="66" y="164"/>
                  <a:pt x="66" y="164"/>
                  <a:pt x="66" y="164"/>
                </a:cubicBezTo>
                <a:cubicBezTo>
                  <a:pt x="55" y="162"/>
                  <a:pt x="42" y="155"/>
                  <a:pt x="31" y="144"/>
                </a:cubicBezTo>
                <a:cubicBezTo>
                  <a:pt x="30" y="144"/>
                  <a:pt x="29" y="143"/>
                  <a:pt x="29" y="143"/>
                </a:cubicBezTo>
                <a:cubicBezTo>
                  <a:pt x="32" y="140"/>
                  <a:pt x="31" y="143"/>
                  <a:pt x="34" y="142"/>
                </a:cubicBezTo>
                <a:cubicBezTo>
                  <a:pt x="35" y="142"/>
                  <a:pt x="35" y="142"/>
                  <a:pt x="36" y="143"/>
                </a:cubicBezTo>
                <a:cubicBezTo>
                  <a:pt x="36" y="143"/>
                  <a:pt x="38" y="144"/>
                  <a:pt x="38" y="143"/>
                </a:cubicBezTo>
                <a:cubicBezTo>
                  <a:pt x="38" y="142"/>
                  <a:pt x="39" y="142"/>
                  <a:pt x="39" y="142"/>
                </a:cubicBezTo>
                <a:cubicBezTo>
                  <a:pt x="43" y="144"/>
                  <a:pt x="43" y="140"/>
                  <a:pt x="46" y="141"/>
                </a:cubicBezTo>
                <a:cubicBezTo>
                  <a:pt x="48" y="141"/>
                  <a:pt x="50" y="141"/>
                  <a:pt x="48" y="140"/>
                </a:cubicBezTo>
                <a:cubicBezTo>
                  <a:pt x="46" y="139"/>
                  <a:pt x="45" y="138"/>
                  <a:pt x="44" y="138"/>
                </a:cubicBezTo>
                <a:cubicBezTo>
                  <a:pt x="42" y="138"/>
                  <a:pt x="41" y="139"/>
                  <a:pt x="40" y="136"/>
                </a:cubicBezTo>
                <a:cubicBezTo>
                  <a:pt x="40" y="135"/>
                  <a:pt x="40" y="132"/>
                  <a:pt x="40" y="131"/>
                </a:cubicBezTo>
                <a:cubicBezTo>
                  <a:pt x="40" y="128"/>
                  <a:pt x="41" y="129"/>
                  <a:pt x="43" y="129"/>
                </a:cubicBezTo>
                <a:cubicBezTo>
                  <a:pt x="46" y="129"/>
                  <a:pt x="46" y="129"/>
                  <a:pt x="49" y="128"/>
                </a:cubicBezTo>
                <a:cubicBezTo>
                  <a:pt x="49" y="128"/>
                  <a:pt x="49" y="128"/>
                  <a:pt x="50" y="128"/>
                </a:cubicBezTo>
                <a:cubicBezTo>
                  <a:pt x="50" y="130"/>
                  <a:pt x="50" y="139"/>
                  <a:pt x="49" y="141"/>
                </a:cubicBezTo>
                <a:close/>
                <a:moveTo>
                  <a:pt x="46" y="127"/>
                </a:moveTo>
                <a:cubicBezTo>
                  <a:pt x="43" y="127"/>
                  <a:pt x="44" y="124"/>
                  <a:pt x="44" y="124"/>
                </a:cubicBezTo>
                <a:cubicBezTo>
                  <a:pt x="43" y="123"/>
                  <a:pt x="42" y="125"/>
                  <a:pt x="41" y="124"/>
                </a:cubicBezTo>
                <a:cubicBezTo>
                  <a:pt x="39" y="124"/>
                  <a:pt x="40" y="123"/>
                  <a:pt x="40" y="122"/>
                </a:cubicBezTo>
                <a:cubicBezTo>
                  <a:pt x="39" y="120"/>
                  <a:pt x="39" y="120"/>
                  <a:pt x="41" y="121"/>
                </a:cubicBezTo>
                <a:cubicBezTo>
                  <a:pt x="42" y="121"/>
                  <a:pt x="43" y="120"/>
                  <a:pt x="44" y="119"/>
                </a:cubicBezTo>
                <a:cubicBezTo>
                  <a:pt x="45" y="118"/>
                  <a:pt x="47" y="119"/>
                  <a:pt x="48" y="121"/>
                </a:cubicBezTo>
                <a:cubicBezTo>
                  <a:pt x="49" y="123"/>
                  <a:pt x="48" y="123"/>
                  <a:pt x="47" y="123"/>
                </a:cubicBezTo>
                <a:cubicBezTo>
                  <a:pt x="47" y="123"/>
                  <a:pt x="47" y="124"/>
                  <a:pt x="48" y="124"/>
                </a:cubicBezTo>
                <a:cubicBezTo>
                  <a:pt x="48" y="124"/>
                  <a:pt x="49" y="124"/>
                  <a:pt x="50" y="125"/>
                </a:cubicBezTo>
                <a:cubicBezTo>
                  <a:pt x="50" y="126"/>
                  <a:pt x="49" y="126"/>
                  <a:pt x="49" y="126"/>
                </a:cubicBezTo>
                <a:cubicBezTo>
                  <a:pt x="48" y="127"/>
                  <a:pt x="47" y="127"/>
                  <a:pt x="46" y="127"/>
                </a:cubicBezTo>
                <a:close/>
                <a:moveTo>
                  <a:pt x="118" y="143"/>
                </a:moveTo>
                <a:cubicBezTo>
                  <a:pt x="117" y="143"/>
                  <a:pt x="117" y="143"/>
                  <a:pt x="117" y="143"/>
                </a:cubicBezTo>
                <a:cubicBezTo>
                  <a:pt x="113" y="109"/>
                  <a:pt x="113" y="109"/>
                  <a:pt x="113" y="109"/>
                </a:cubicBezTo>
                <a:cubicBezTo>
                  <a:pt x="101" y="138"/>
                  <a:pt x="101" y="138"/>
                  <a:pt x="101" y="138"/>
                </a:cubicBezTo>
                <a:cubicBezTo>
                  <a:pt x="100" y="138"/>
                  <a:pt x="100" y="138"/>
                  <a:pt x="100" y="138"/>
                </a:cubicBezTo>
                <a:cubicBezTo>
                  <a:pt x="111" y="105"/>
                  <a:pt x="111" y="105"/>
                  <a:pt x="111" y="105"/>
                </a:cubicBezTo>
                <a:cubicBezTo>
                  <a:pt x="108" y="105"/>
                  <a:pt x="108" y="105"/>
                  <a:pt x="108" y="105"/>
                </a:cubicBezTo>
                <a:cubicBezTo>
                  <a:pt x="108" y="98"/>
                  <a:pt x="108" y="98"/>
                  <a:pt x="108" y="98"/>
                </a:cubicBezTo>
                <a:cubicBezTo>
                  <a:pt x="100" y="98"/>
                  <a:pt x="100" y="98"/>
                  <a:pt x="100" y="98"/>
                </a:cubicBezTo>
                <a:cubicBezTo>
                  <a:pt x="98" y="96"/>
                  <a:pt x="98" y="96"/>
                  <a:pt x="98" y="96"/>
                </a:cubicBezTo>
                <a:cubicBezTo>
                  <a:pt x="98" y="89"/>
                  <a:pt x="98" y="89"/>
                  <a:pt x="98" y="89"/>
                </a:cubicBezTo>
                <a:cubicBezTo>
                  <a:pt x="92" y="89"/>
                  <a:pt x="92" y="89"/>
                  <a:pt x="92" y="89"/>
                </a:cubicBezTo>
                <a:cubicBezTo>
                  <a:pt x="92" y="85"/>
                  <a:pt x="92" y="85"/>
                  <a:pt x="92" y="85"/>
                </a:cubicBezTo>
                <a:cubicBezTo>
                  <a:pt x="138" y="85"/>
                  <a:pt x="138" y="85"/>
                  <a:pt x="138" y="85"/>
                </a:cubicBezTo>
                <a:cubicBezTo>
                  <a:pt x="138" y="89"/>
                  <a:pt x="138" y="89"/>
                  <a:pt x="138" y="89"/>
                </a:cubicBezTo>
                <a:cubicBezTo>
                  <a:pt x="132" y="89"/>
                  <a:pt x="132" y="89"/>
                  <a:pt x="132" y="89"/>
                </a:cubicBezTo>
                <a:cubicBezTo>
                  <a:pt x="132" y="96"/>
                  <a:pt x="132" y="96"/>
                  <a:pt x="132" y="96"/>
                </a:cubicBezTo>
                <a:cubicBezTo>
                  <a:pt x="130" y="98"/>
                  <a:pt x="130" y="98"/>
                  <a:pt x="130" y="98"/>
                </a:cubicBezTo>
                <a:cubicBezTo>
                  <a:pt x="122" y="98"/>
                  <a:pt x="122" y="98"/>
                  <a:pt x="122" y="98"/>
                </a:cubicBezTo>
                <a:cubicBezTo>
                  <a:pt x="122" y="105"/>
                  <a:pt x="122" y="105"/>
                  <a:pt x="122" y="105"/>
                </a:cubicBezTo>
                <a:cubicBezTo>
                  <a:pt x="119" y="105"/>
                  <a:pt x="119" y="105"/>
                  <a:pt x="119" y="105"/>
                </a:cubicBezTo>
                <a:cubicBezTo>
                  <a:pt x="126" y="134"/>
                  <a:pt x="126" y="134"/>
                  <a:pt x="126" y="134"/>
                </a:cubicBezTo>
                <a:cubicBezTo>
                  <a:pt x="125" y="134"/>
                  <a:pt x="125" y="134"/>
                  <a:pt x="125" y="134"/>
                </a:cubicBezTo>
                <a:cubicBezTo>
                  <a:pt x="117" y="109"/>
                  <a:pt x="117" y="109"/>
                  <a:pt x="117" y="109"/>
                </a:cubicBezTo>
                <a:cubicBezTo>
                  <a:pt x="118" y="143"/>
                  <a:pt x="118" y="143"/>
                  <a:pt x="118" y="143"/>
                </a:cubicBezTo>
                <a:close/>
                <a:moveTo>
                  <a:pt x="86" y="164"/>
                </a:moveTo>
                <a:cubicBezTo>
                  <a:pt x="86" y="76"/>
                  <a:pt x="86" y="76"/>
                  <a:pt x="86" y="76"/>
                </a:cubicBezTo>
                <a:cubicBezTo>
                  <a:pt x="147" y="76"/>
                  <a:pt x="147" y="76"/>
                  <a:pt x="147" y="76"/>
                </a:cubicBezTo>
                <a:cubicBezTo>
                  <a:pt x="147" y="97"/>
                  <a:pt x="147" y="97"/>
                  <a:pt x="147" y="97"/>
                </a:cubicBezTo>
                <a:cubicBezTo>
                  <a:pt x="147" y="102"/>
                  <a:pt x="147" y="104"/>
                  <a:pt x="146" y="109"/>
                </a:cubicBezTo>
                <a:cubicBezTo>
                  <a:pt x="139" y="135"/>
                  <a:pt x="112" y="158"/>
                  <a:pt x="86" y="164"/>
                </a:cubicBezTo>
                <a:close/>
                <a:moveTo>
                  <a:pt x="11" y="53"/>
                </a:moveTo>
                <a:cubicBezTo>
                  <a:pt x="10" y="52"/>
                  <a:pt x="9" y="50"/>
                  <a:pt x="9" y="49"/>
                </a:cubicBezTo>
                <a:cubicBezTo>
                  <a:pt x="9" y="48"/>
                  <a:pt x="9" y="47"/>
                  <a:pt x="9" y="47"/>
                </a:cubicBezTo>
                <a:cubicBezTo>
                  <a:pt x="17" y="43"/>
                  <a:pt x="31" y="34"/>
                  <a:pt x="39" y="30"/>
                </a:cubicBezTo>
                <a:cubicBezTo>
                  <a:pt x="39" y="30"/>
                  <a:pt x="40" y="29"/>
                  <a:pt x="40" y="28"/>
                </a:cubicBezTo>
                <a:cubicBezTo>
                  <a:pt x="42" y="27"/>
                  <a:pt x="52" y="21"/>
                  <a:pt x="52" y="20"/>
                </a:cubicBezTo>
                <a:cubicBezTo>
                  <a:pt x="46" y="11"/>
                  <a:pt x="46" y="11"/>
                  <a:pt x="46" y="11"/>
                </a:cubicBezTo>
                <a:cubicBezTo>
                  <a:pt x="46" y="10"/>
                  <a:pt x="46" y="10"/>
                  <a:pt x="46" y="10"/>
                </a:cubicBezTo>
                <a:cubicBezTo>
                  <a:pt x="52" y="7"/>
                  <a:pt x="52" y="7"/>
                  <a:pt x="52" y="7"/>
                </a:cubicBezTo>
                <a:cubicBezTo>
                  <a:pt x="53" y="7"/>
                  <a:pt x="53" y="7"/>
                  <a:pt x="53" y="7"/>
                </a:cubicBezTo>
                <a:cubicBezTo>
                  <a:pt x="58" y="15"/>
                  <a:pt x="58" y="15"/>
                  <a:pt x="58" y="15"/>
                </a:cubicBezTo>
                <a:cubicBezTo>
                  <a:pt x="62" y="15"/>
                  <a:pt x="62" y="15"/>
                  <a:pt x="62" y="15"/>
                </a:cubicBezTo>
                <a:cubicBezTo>
                  <a:pt x="66" y="21"/>
                  <a:pt x="66" y="21"/>
                  <a:pt x="66" y="21"/>
                </a:cubicBezTo>
                <a:cubicBezTo>
                  <a:pt x="65" y="21"/>
                  <a:pt x="64" y="22"/>
                  <a:pt x="64" y="23"/>
                </a:cubicBezTo>
                <a:cubicBezTo>
                  <a:pt x="66" y="27"/>
                  <a:pt x="69" y="33"/>
                  <a:pt x="70" y="38"/>
                </a:cubicBezTo>
                <a:cubicBezTo>
                  <a:pt x="70" y="40"/>
                  <a:pt x="69" y="48"/>
                  <a:pt x="66" y="50"/>
                </a:cubicBezTo>
                <a:cubicBezTo>
                  <a:pt x="66" y="50"/>
                  <a:pt x="65" y="50"/>
                  <a:pt x="65" y="49"/>
                </a:cubicBezTo>
                <a:cubicBezTo>
                  <a:pt x="65" y="42"/>
                  <a:pt x="63" y="35"/>
                  <a:pt x="57" y="27"/>
                </a:cubicBezTo>
                <a:cubicBezTo>
                  <a:pt x="56" y="27"/>
                  <a:pt x="35" y="39"/>
                  <a:pt x="34" y="40"/>
                </a:cubicBezTo>
                <a:cubicBezTo>
                  <a:pt x="27" y="44"/>
                  <a:pt x="20" y="47"/>
                  <a:pt x="15" y="51"/>
                </a:cubicBezTo>
                <a:cubicBezTo>
                  <a:pt x="13" y="52"/>
                  <a:pt x="12" y="52"/>
                  <a:pt x="11" y="53"/>
                </a:cubicBezTo>
                <a:close/>
                <a:moveTo>
                  <a:pt x="114" y="61"/>
                </a:moveTo>
                <a:cubicBezTo>
                  <a:pt x="114" y="61"/>
                  <a:pt x="115" y="61"/>
                  <a:pt x="115" y="61"/>
                </a:cubicBezTo>
                <a:cubicBezTo>
                  <a:pt x="115" y="62"/>
                  <a:pt x="116" y="62"/>
                  <a:pt x="116" y="62"/>
                </a:cubicBezTo>
                <a:cubicBezTo>
                  <a:pt x="116" y="63"/>
                  <a:pt x="116" y="63"/>
                  <a:pt x="116" y="63"/>
                </a:cubicBezTo>
                <a:cubicBezTo>
                  <a:pt x="116" y="64"/>
                  <a:pt x="116" y="64"/>
                  <a:pt x="116" y="64"/>
                </a:cubicBezTo>
                <a:cubicBezTo>
                  <a:pt x="115" y="64"/>
                  <a:pt x="115" y="64"/>
                  <a:pt x="115" y="64"/>
                </a:cubicBezTo>
                <a:cubicBezTo>
                  <a:pt x="115" y="63"/>
                  <a:pt x="114" y="62"/>
                  <a:pt x="114" y="61"/>
                </a:cubicBezTo>
                <a:close/>
                <a:moveTo>
                  <a:pt x="117" y="67"/>
                </a:moveTo>
                <a:cubicBezTo>
                  <a:pt x="118" y="67"/>
                  <a:pt x="118" y="67"/>
                  <a:pt x="119" y="67"/>
                </a:cubicBezTo>
                <a:cubicBezTo>
                  <a:pt x="119" y="67"/>
                  <a:pt x="119" y="67"/>
                  <a:pt x="120" y="66"/>
                </a:cubicBezTo>
                <a:cubicBezTo>
                  <a:pt x="120" y="66"/>
                  <a:pt x="120" y="67"/>
                  <a:pt x="120" y="67"/>
                </a:cubicBezTo>
                <a:cubicBezTo>
                  <a:pt x="120" y="67"/>
                  <a:pt x="121" y="67"/>
                  <a:pt x="120" y="67"/>
                </a:cubicBezTo>
                <a:cubicBezTo>
                  <a:pt x="120" y="67"/>
                  <a:pt x="120" y="67"/>
                  <a:pt x="120" y="67"/>
                </a:cubicBezTo>
                <a:cubicBezTo>
                  <a:pt x="120" y="68"/>
                  <a:pt x="120"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9" y="68"/>
                  <a:pt x="119" y="68"/>
                  <a:pt x="119" y="68"/>
                </a:cubicBezTo>
                <a:cubicBezTo>
                  <a:pt x="118" y="68"/>
                  <a:pt x="117" y="68"/>
                  <a:pt x="117" y="67"/>
                </a:cubicBezTo>
                <a:close/>
                <a:moveTo>
                  <a:pt x="120" y="69"/>
                </a:moveTo>
                <a:cubicBezTo>
                  <a:pt x="120" y="69"/>
                  <a:pt x="120" y="69"/>
                  <a:pt x="120" y="69"/>
                </a:cubicBezTo>
                <a:cubicBezTo>
                  <a:pt x="120" y="69"/>
                  <a:pt x="120" y="69"/>
                  <a:pt x="121" y="69"/>
                </a:cubicBezTo>
                <a:cubicBezTo>
                  <a:pt x="121" y="69"/>
                  <a:pt x="121" y="69"/>
                  <a:pt x="121" y="69"/>
                </a:cubicBezTo>
                <a:cubicBezTo>
                  <a:pt x="120" y="69"/>
                  <a:pt x="120" y="69"/>
                  <a:pt x="120" y="69"/>
                </a:cubicBezTo>
                <a:cubicBezTo>
                  <a:pt x="120" y="69"/>
                  <a:pt x="120" y="69"/>
                  <a:pt x="120" y="69"/>
                </a:cubicBezTo>
                <a:cubicBezTo>
                  <a:pt x="120" y="69"/>
                  <a:pt x="120" y="70"/>
                  <a:pt x="120" y="70"/>
                </a:cubicBezTo>
                <a:cubicBezTo>
                  <a:pt x="120" y="71"/>
                  <a:pt x="120" y="72"/>
                  <a:pt x="120" y="73"/>
                </a:cubicBezTo>
                <a:cubicBezTo>
                  <a:pt x="120" y="73"/>
                  <a:pt x="120" y="74"/>
                  <a:pt x="120" y="75"/>
                </a:cubicBezTo>
                <a:cubicBezTo>
                  <a:pt x="120" y="75"/>
                  <a:pt x="120" y="75"/>
                  <a:pt x="120" y="75"/>
                </a:cubicBezTo>
                <a:cubicBezTo>
                  <a:pt x="120" y="75"/>
                  <a:pt x="119" y="75"/>
                  <a:pt x="119" y="75"/>
                </a:cubicBezTo>
                <a:cubicBezTo>
                  <a:pt x="119" y="75"/>
                  <a:pt x="119" y="75"/>
                  <a:pt x="118" y="74"/>
                </a:cubicBezTo>
                <a:cubicBezTo>
                  <a:pt x="117" y="74"/>
                  <a:pt x="116" y="73"/>
                  <a:pt x="116" y="73"/>
                </a:cubicBezTo>
                <a:cubicBezTo>
                  <a:pt x="115" y="73"/>
                  <a:pt x="115" y="73"/>
                  <a:pt x="115" y="72"/>
                </a:cubicBezTo>
                <a:cubicBezTo>
                  <a:pt x="115" y="72"/>
                  <a:pt x="116" y="73"/>
                  <a:pt x="116" y="73"/>
                </a:cubicBezTo>
                <a:cubicBezTo>
                  <a:pt x="117" y="73"/>
                  <a:pt x="117" y="73"/>
                  <a:pt x="118" y="73"/>
                </a:cubicBezTo>
                <a:cubicBezTo>
                  <a:pt x="118" y="73"/>
                  <a:pt x="119" y="73"/>
                  <a:pt x="119" y="73"/>
                </a:cubicBezTo>
                <a:cubicBezTo>
                  <a:pt x="119" y="73"/>
                  <a:pt x="119" y="72"/>
                  <a:pt x="119" y="72"/>
                </a:cubicBezTo>
                <a:cubicBezTo>
                  <a:pt x="119" y="71"/>
                  <a:pt x="119" y="70"/>
                  <a:pt x="119" y="69"/>
                </a:cubicBezTo>
                <a:cubicBezTo>
                  <a:pt x="119" y="69"/>
                  <a:pt x="119" y="69"/>
                  <a:pt x="119" y="69"/>
                </a:cubicBezTo>
                <a:cubicBezTo>
                  <a:pt x="119" y="69"/>
                  <a:pt x="119" y="70"/>
                  <a:pt x="118" y="70"/>
                </a:cubicBezTo>
                <a:cubicBezTo>
                  <a:pt x="118" y="70"/>
                  <a:pt x="117" y="71"/>
                  <a:pt x="116" y="71"/>
                </a:cubicBezTo>
                <a:cubicBezTo>
                  <a:pt x="115" y="70"/>
                  <a:pt x="115" y="70"/>
                  <a:pt x="115" y="70"/>
                </a:cubicBezTo>
                <a:cubicBezTo>
                  <a:pt x="116" y="70"/>
                  <a:pt x="116" y="70"/>
                  <a:pt x="116" y="70"/>
                </a:cubicBezTo>
                <a:cubicBezTo>
                  <a:pt x="116" y="70"/>
                  <a:pt x="117" y="69"/>
                  <a:pt x="117" y="69"/>
                </a:cubicBezTo>
                <a:cubicBezTo>
                  <a:pt x="118" y="69"/>
                  <a:pt x="118" y="69"/>
                  <a:pt x="119" y="69"/>
                </a:cubicBezTo>
                <a:cubicBezTo>
                  <a:pt x="119" y="68"/>
                  <a:pt x="120" y="68"/>
                  <a:pt x="121" y="68"/>
                </a:cubicBezTo>
                <a:cubicBezTo>
                  <a:pt x="121" y="68"/>
                  <a:pt x="121" y="68"/>
                  <a:pt x="122" y="68"/>
                </a:cubicBezTo>
                <a:cubicBezTo>
                  <a:pt x="122" y="68"/>
                  <a:pt x="122" y="68"/>
                  <a:pt x="123" y="68"/>
                </a:cubicBezTo>
                <a:cubicBezTo>
                  <a:pt x="123" y="68"/>
                  <a:pt x="123" y="68"/>
                  <a:pt x="123" y="68"/>
                </a:cubicBezTo>
                <a:cubicBezTo>
                  <a:pt x="123" y="68"/>
                  <a:pt x="123" y="69"/>
                  <a:pt x="123" y="69"/>
                </a:cubicBezTo>
                <a:cubicBezTo>
                  <a:pt x="122" y="69"/>
                  <a:pt x="121" y="69"/>
                  <a:pt x="120" y="69"/>
                </a:cubicBezTo>
                <a:close/>
                <a:moveTo>
                  <a:pt x="120" y="56"/>
                </a:moveTo>
                <a:cubicBezTo>
                  <a:pt x="121" y="56"/>
                  <a:pt x="122" y="56"/>
                  <a:pt x="122" y="57"/>
                </a:cubicBezTo>
                <a:cubicBezTo>
                  <a:pt x="122" y="57"/>
                  <a:pt x="122" y="58"/>
                  <a:pt x="121" y="58"/>
                </a:cubicBezTo>
                <a:cubicBezTo>
                  <a:pt x="121" y="58"/>
                  <a:pt x="120" y="58"/>
                  <a:pt x="120" y="59"/>
                </a:cubicBezTo>
                <a:cubicBezTo>
                  <a:pt x="120" y="59"/>
                  <a:pt x="119" y="59"/>
                  <a:pt x="119" y="59"/>
                </a:cubicBezTo>
                <a:cubicBezTo>
                  <a:pt x="119" y="59"/>
                  <a:pt x="119" y="59"/>
                  <a:pt x="119" y="59"/>
                </a:cubicBezTo>
                <a:cubicBezTo>
                  <a:pt x="120" y="59"/>
                  <a:pt x="120" y="59"/>
                  <a:pt x="120" y="59"/>
                </a:cubicBezTo>
                <a:cubicBezTo>
                  <a:pt x="122" y="58"/>
                  <a:pt x="122" y="58"/>
                  <a:pt x="124" y="58"/>
                </a:cubicBezTo>
                <a:cubicBezTo>
                  <a:pt x="124" y="58"/>
                  <a:pt x="125" y="57"/>
                  <a:pt x="125" y="58"/>
                </a:cubicBezTo>
                <a:cubicBezTo>
                  <a:pt x="126" y="58"/>
                  <a:pt x="126" y="58"/>
                  <a:pt x="126" y="58"/>
                </a:cubicBezTo>
                <a:cubicBezTo>
                  <a:pt x="126" y="59"/>
                  <a:pt x="125" y="59"/>
                  <a:pt x="124" y="60"/>
                </a:cubicBezTo>
                <a:cubicBezTo>
                  <a:pt x="124" y="60"/>
                  <a:pt x="123" y="61"/>
                  <a:pt x="122" y="62"/>
                </a:cubicBezTo>
                <a:cubicBezTo>
                  <a:pt x="122" y="62"/>
                  <a:pt x="122" y="62"/>
                  <a:pt x="122" y="63"/>
                </a:cubicBezTo>
                <a:cubicBezTo>
                  <a:pt x="122" y="63"/>
                  <a:pt x="122" y="63"/>
                  <a:pt x="122" y="64"/>
                </a:cubicBezTo>
                <a:cubicBezTo>
                  <a:pt x="122" y="64"/>
                  <a:pt x="122" y="64"/>
                  <a:pt x="122" y="64"/>
                </a:cubicBezTo>
                <a:cubicBezTo>
                  <a:pt x="122" y="63"/>
                  <a:pt x="124" y="63"/>
                  <a:pt x="124" y="63"/>
                </a:cubicBezTo>
                <a:cubicBezTo>
                  <a:pt x="125" y="63"/>
                  <a:pt x="125" y="63"/>
                  <a:pt x="125" y="63"/>
                </a:cubicBezTo>
                <a:cubicBezTo>
                  <a:pt x="126" y="64"/>
                  <a:pt x="125" y="64"/>
                  <a:pt x="124" y="65"/>
                </a:cubicBezTo>
                <a:cubicBezTo>
                  <a:pt x="124" y="65"/>
                  <a:pt x="123" y="65"/>
                  <a:pt x="122" y="65"/>
                </a:cubicBezTo>
                <a:cubicBezTo>
                  <a:pt x="122" y="65"/>
                  <a:pt x="122" y="66"/>
                  <a:pt x="121" y="66"/>
                </a:cubicBezTo>
                <a:cubicBezTo>
                  <a:pt x="120" y="66"/>
                  <a:pt x="120" y="66"/>
                  <a:pt x="119" y="66"/>
                </a:cubicBezTo>
                <a:cubicBezTo>
                  <a:pt x="119" y="66"/>
                  <a:pt x="119" y="66"/>
                  <a:pt x="119" y="66"/>
                </a:cubicBezTo>
                <a:cubicBezTo>
                  <a:pt x="119" y="66"/>
                  <a:pt x="119" y="66"/>
                  <a:pt x="120" y="66"/>
                </a:cubicBezTo>
                <a:cubicBezTo>
                  <a:pt x="121" y="65"/>
                  <a:pt x="122" y="65"/>
                  <a:pt x="123" y="64"/>
                </a:cubicBezTo>
                <a:cubicBezTo>
                  <a:pt x="123" y="64"/>
                  <a:pt x="124" y="64"/>
                  <a:pt x="124" y="64"/>
                </a:cubicBezTo>
                <a:cubicBezTo>
                  <a:pt x="124" y="64"/>
                  <a:pt x="124" y="64"/>
                  <a:pt x="124" y="64"/>
                </a:cubicBezTo>
                <a:cubicBezTo>
                  <a:pt x="124" y="64"/>
                  <a:pt x="124" y="64"/>
                  <a:pt x="123" y="64"/>
                </a:cubicBezTo>
                <a:cubicBezTo>
                  <a:pt x="123" y="64"/>
                  <a:pt x="122" y="64"/>
                  <a:pt x="122" y="64"/>
                </a:cubicBezTo>
                <a:cubicBezTo>
                  <a:pt x="121" y="64"/>
                  <a:pt x="121" y="64"/>
                  <a:pt x="121" y="64"/>
                </a:cubicBezTo>
                <a:cubicBezTo>
                  <a:pt x="121" y="65"/>
                  <a:pt x="121" y="65"/>
                  <a:pt x="120" y="65"/>
                </a:cubicBezTo>
                <a:cubicBezTo>
                  <a:pt x="120" y="65"/>
                  <a:pt x="120" y="65"/>
                  <a:pt x="119" y="65"/>
                </a:cubicBezTo>
                <a:cubicBezTo>
                  <a:pt x="119" y="65"/>
                  <a:pt x="119" y="65"/>
                  <a:pt x="119" y="65"/>
                </a:cubicBezTo>
                <a:cubicBezTo>
                  <a:pt x="118" y="65"/>
                  <a:pt x="117" y="66"/>
                  <a:pt x="116" y="66"/>
                </a:cubicBezTo>
                <a:cubicBezTo>
                  <a:pt x="115" y="67"/>
                  <a:pt x="115" y="69"/>
                  <a:pt x="113" y="69"/>
                </a:cubicBezTo>
                <a:cubicBezTo>
                  <a:pt x="113" y="69"/>
                  <a:pt x="113" y="69"/>
                  <a:pt x="113" y="69"/>
                </a:cubicBezTo>
                <a:cubicBezTo>
                  <a:pt x="113" y="69"/>
                  <a:pt x="113" y="68"/>
                  <a:pt x="113" y="68"/>
                </a:cubicBezTo>
                <a:cubicBezTo>
                  <a:pt x="114" y="67"/>
                  <a:pt x="114" y="67"/>
                  <a:pt x="115" y="66"/>
                </a:cubicBezTo>
                <a:cubicBezTo>
                  <a:pt x="115" y="66"/>
                  <a:pt x="115" y="65"/>
                  <a:pt x="115" y="65"/>
                </a:cubicBezTo>
                <a:cubicBezTo>
                  <a:pt x="115" y="66"/>
                  <a:pt x="115" y="66"/>
                  <a:pt x="115" y="66"/>
                </a:cubicBezTo>
                <a:cubicBezTo>
                  <a:pt x="114" y="67"/>
                  <a:pt x="114" y="67"/>
                  <a:pt x="114" y="68"/>
                </a:cubicBezTo>
                <a:cubicBezTo>
                  <a:pt x="114" y="68"/>
                  <a:pt x="114" y="68"/>
                  <a:pt x="114" y="68"/>
                </a:cubicBezTo>
                <a:cubicBezTo>
                  <a:pt x="114" y="68"/>
                  <a:pt x="114" y="68"/>
                  <a:pt x="115" y="67"/>
                </a:cubicBezTo>
                <a:cubicBezTo>
                  <a:pt x="115" y="67"/>
                  <a:pt x="115" y="67"/>
                  <a:pt x="116" y="66"/>
                </a:cubicBezTo>
                <a:cubicBezTo>
                  <a:pt x="116" y="66"/>
                  <a:pt x="117" y="65"/>
                  <a:pt x="117" y="65"/>
                </a:cubicBezTo>
                <a:cubicBezTo>
                  <a:pt x="118" y="65"/>
                  <a:pt x="118" y="65"/>
                  <a:pt x="119" y="65"/>
                </a:cubicBezTo>
                <a:cubicBezTo>
                  <a:pt x="119" y="64"/>
                  <a:pt x="119" y="64"/>
                  <a:pt x="119" y="64"/>
                </a:cubicBezTo>
                <a:cubicBezTo>
                  <a:pt x="119" y="64"/>
                  <a:pt x="119" y="64"/>
                  <a:pt x="119" y="64"/>
                </a:cubicBezTo>
                <a:cubicBezTo>
                  <a:pt x="119" y="63"/>
                  <a:pt x="118" y="63"/>
                  <a:pt x="118" y="63"/>
                </a:cubicBezTo>
                <a:cubicBezTo>
                  <a:pt x="118" y="63"/>
                  <a:pt x="118" y="63"/>
                  <a:pt x="118" y="63"/>
                </a:cubicBezTo>
                <a:cubicBezTo>
                  <a:pt x="118" y="63"/>
                  <a:pt x="117" y="64"/>
                  <a:pt x="116" y="64"/>
                </a:cubicBezTo>
                <a:cubicBezTo>
                  <a:pt x="116" y="64"/>
                  <a:pt x="116" y="64"/>
                  <a:pt x="116" y="64"/>
                </a:cubicBezTo>
                <a:cubicBezTo>
                  <a:pt x="117" y="64"/>
                  <a:pt x="117" y="63"/>
                  <a:pt x="117" y="62"/>
                </a:cubicBezTo>
                <a:cubicBezTo>
                  <a:pt x="117" y="62"/>
                  <a:pt x="117" y="62"/>
                  <a:pt x="117" y="62"/>
                </a:cubicBezTo>
                <a:cubicBezTo>
                  <a:pt x="117" y="62"/>
                  <a:pt x="116" y="63"/>
                  <a:pt x="116" y="62"/>
                </a:cubicBezTo>
                <a:cubicBezTo>
                  <a:pt x="117" y="62"/>
                  <a:pt x="116" y="61"/>
                  <a:pt x="116" y="61"/>
                </a:cubicBezTo>
                <a:cubicBezTo>
                  <a:pt x="116" y="61"/>
                  <a:pt x="116" y="60"/>
                  <a:pt x="116" y="60"/>
                </a:cubicBezTo>
                <a:cubicBezTo>
                  <a:pt x="116" y="59"/>
                  <a:pt x="116" y="59"/>
                  <a:pt x="116" y="59"/>
                </a:cubicBezTo>
                <a:cubicBezTo>
                  <a:pt x="116" y="59"/>
                  <a:pt x="116" y="59"/>
                  <a:pt x="116" y="59"/>
                </a:cubicBezTo>
                <a:cubicBezTo>
                  <a:pt x="116" y="59"/>
                  <a:pt x="116" y="59"/>
                  <a:pt x="116" y="59"/>
                </a:cubicBezTo>
                <a:cubicBezTo>
                  <a:pt x="116" y="59"/>
                  <a:pt x="117" y="60"/>
                  <a:pt x="117" y="60"/>
                </a:cubicBezTo>
                <a:cubicBezTo>
                  <a:pt x="117" y="61"/>
                  <a:pt x="117" y="61"/>
                  <a:pt x="118" y="62"/>
                </a:cubicBezTo>
                <a:cubicBezTo>
                  <a:pt x="118" y="62"/>
                  <a:pt x="118" y="62"/>
                  <a:pt x="118" y="62"/>
                </a:cubicBezTo>
                <a:cubicBezTo>
                  <a:pt x="118" y="61"/>
                  <a:pt x="118" y="61"/>
                  <a:pt x="119" y="60"/>
                </a:cubicBezTo>
                <a:cubicBezTo>
                  <a:pt x="118" y="60"/>
                  <a:pt x="118" y="60"/>
                  <a:pt x="118" y="59"/>
                </a:cubicBezTo>
                <a:cubicBezTo>
                  <a:pt x="118" y="59"/>
                  <a:pt x="118" y="59"/>
                  <a:pt x="119" y="59"/>
                </a:cubicBezTo>
                <a:cubicBezTo>
                  <a:pt x="119" y="58"/>
                  <a:pt x="120" y="57"/>
                  <a:pt x="121" y="56"/>
                </a:cubicBezTo>
                <a:cubicBezTo>
                  <a:pt x="120" y="56"/>
                  <a:pt x="120" y="56"/>
                  <a:pt x="120" y="56"/>
                </a:cubicBezTo>
                <a:close/>
                <a:moveTo>
                  <a:pt x="124" y="58"/>
                </a:moveTo>
                <a:cubicBezTo>
                  <a:pt x="124" y="59"/>
                  <a:pt x="124" y="59"/>
                  <a:pt x="124" y="59"/>
                </a:cubicBezTo>
                <a:cubicBezTo>
                  <a:pt x="123" y="60"/>
                  <a:pt x="123" y="60"/>
                  <a:pt x="122" y="61"/>
                </a:cubicBezTo>
                <a:cubicBezTo>
                  <a:pt x="122" y="61"/>
                  <a:pt x="122" y="61"/>
                  <a:pt x="122" y="62"/>
                </a:cubicBezTo>
                <a:cubicBezTo>
                  <a:pt x="122" y="62"/>
                  <a:pt x="122" y="62"/>
                  <a:pt x="122" y="62"/>
                </a:cubicBezTo>
                <a:cubicBezTo>
                  <a:pt x="122" y="62"/>
                  <a:pt x="122" y="62"/>
                  <a:pt x="122" y="62"/>
                </a:cubicBezTo>
                <a:cubicBezTo>
                  <a:pt x="122" y="60"/>
                  <a:pt x="121" y="60"/>
                  <a:pt x="121" y="59"/>
                </a:cubicBezTo>
                <a:cubicBezTo>
                  <a:pt x="121" y="59"/>
                  <a:pt x="121" y="59"/>
                  <a:pt x="121" y="59"/>
                </a:cubicBezTo>
                <a:cubicBezTo>
                  <a:pt x="121" y="59"/>
                  <a:pt x="122" y="59"/>
                  <a:pt x="122" y="59"/>
                </a:cubicBezTo>
                <a:cubicBezTo>
                  <a:pt x="123" y="59"/>
                  <a:pt x="123" y="58"/>
                  <a:pt x="124" y="58"/>
                </a:cubicBezTo>
                <a:close/>
                <a:moveTo>
                  <a:pt x="122" y="62"/>
                </a:moveTo>
                <a:cubicBezTo>
                  <a:pt x="122" y="62"/>
                  <a:pt x="122" y="62"/>
                  <a:pt x="122" y="62"/>
                </a:cubicBezTo>
                <a:cubicBezTo>
                  <a:pt x="121" y="63"/>
                  <a:pt x="120" y="63"/>
                  <a:pt x="120" y="64"/>
                </a:cubicBezTo>
                <a:cubicBezTo>
                  <a:pt x="120" y="64"/>
                  <a:pt x="120" y="63"/>
                  <a:pt x="120" y="63"/>
                </a:cubicBezTo>
                <a:cubicBezTo>
                  <a:pt x="120" y="63"/>
                  <a:pt x="120" y="63"/>
                  <a:pt x="120" y="63"/>
                </a:cubicBezTo>
                <a:cubicBezTo>
                  <a:pt x="120" y="63"/>
                  <a:pt x="120" y="63"/>
                  <a:pt x="120" y="63"/>
                </a:cubicBezTo>
                <a:cubicBezTo>
                  <a:pt x="120" y="62"/>
                  <a:pt x="122" y="62"/>
                  <a:pt x="122" y="62"/>
                </a:cubicBezTo>
                <a:close/>
                <a:moveTo>
                  <a:pt x="119" y="62"/>
                </a:moveTo>
                <a:cubicBezTo>
                  <a:pt x="119" y="62"/>
                  <a:pt x="119" y="62"/>
                  <a:pt x="119" y="62"/>
                </a:cubicBezTo>
                <a:cubicBezTo>
                  <a:pt x="119" y="62"/>
                  <a:pt x="119" y="62"/>
                  <a:pt x="119" y="62"/>
                </a:cubicBezTo>
                <a:cubicBezTo>
                  <a:pt x="119" y="62"/>
                  <a:pt x="119" y="62"/>
                  <a:pt x="119" y="62"/>
                </a:cubicBezTo>
                <a:cubicBezTo>
                  <a:pt x="119" y="62"/>
                  <a:pt x="119" y="62"/>
                  <a:pt x="119" y="62"/>
                </a:cubicBezTo>
                <a:cubicBezTo>
                  <a:pt x="119" y="62"/>
                  <a:pt x="120" y="61"/>
                  <a:pt x="120" y="61"/>
                </a:cubicBezTo>
                <a:cubicBezTo>
                  <a:pt x="120" y="61"/>
                  <a:pt x="120" y="61"/>
                  <a:pt x="120" y="61"/>
                </a:cubicBezTo>
                <a:cubicBezTo>
                  <a:pt x="120" y="60"/>
                  <a:pt x="120" y="60"/>
                  <a:pt x="120" y="60"/>
                </a:cubicBezTo>
                <a:cubicBezTo>
                  <a:pt x="120" y="60"/>
                  <a:pt x="120" y="60"/>
                  <a:pt x="120" y="60"/>
                </a:cubicBezTo>
                <a:cubicBezTo>
                  <a:pt x="120" y="60"/>
                  <a:pt x="121" y="60"/>
                  <a:pt x="121" y="60"/>
                </a:cubicBezTo>
                <a:cubicBezTo>
                  <a:pt x="121" y="60"/>
                  <a:pt x="121" y="61"/>
                  <a:pt x="121" y="61"/>
                </a:cubicBezTo>
                <a:cubicBezTo>
                  <a:pt x="121" y="62"/>
                  <a:pt x="120" y="62"/>
                  <a:pt x="120" y="62"/>
                </a:cubicBezTo>
                <a:cubicBezTo>
                  <a:pt x="119" y="62"/>
                  <a:pt x="119" y="62"/>
                  <a:pt x="119" y="62"/>
                </a:cubicBezTo>
                <a:cubicBezTo>
                  <a:pt x="119" y="62"/>
                  <a:pt x="119" y="62"/>
                  <a:pt x="119" y="62"/>
                </a:cubicBezTo>
                <a:cubicBezTo>
                  <a:pt x="119" y="62"/>
                  <a:pt x="119" y="62"/>
                  <a:pt x="119" y="62"/>
                </a:cubicBezTo>
                <a:close/>
                <a:moveTo>
                  <a:pt x="108" y="46"/>
                </a:moveTo>
                <a:cubicBezTo>
                  <a:pt x="105" y="46"/>
                  <a:pt x="105" y="46"/>
                  <a:pt x="105" y="46"/>
                </a:cubicBezTo>
                <a:cubicBezTo>
                  <a:pt x="105" y="46"/>
                  <a:pt x="105" y="46"/>
                  <a:pt x="105" y="46"/>
                </a:cubicBezTo>
                <a:cubicBezTo>
                  <a:pt x="105" y="46"/>
                  <a:pt x="105" y="46"/>
                  <a:pt x="105" y="45"/>
                </a:cubicBezTo>
                <a:cubicBezTo>
                  <a:pt x="105" y="41"/>
                  <a:pt x="105" y="41"/>
                  <a:pt x="105" y="41"/>
                </a:cubicBezTo>
                <a:cubicBezTo>
                  <a:pt x="105" y="40"/>
                  <a:pt x="105" y="40"/>
                  <a:pt x="105" y="40"/>
                </a:cubicBezTo>
                <a:cubicBezTo>
                  <a:pt x="105" y="40"/>
                  <a:pt x="105" y="40"/>
                  <a:pt x="105" y="40"/>
                </a:cubicBezTo>
                <a:cubicBezTo>
                  <a:pt x="104" y="40"/>
                  <a:pt x="104" y="40"/>
                  <a:pt x="104" y="40"/>
                </a:cubicBezTo>
                <a:cubicBezTo>
                  <a:pt x="104" y="39"/>
                  <a:pt x="104" y="39"/>
                  <a:pt x="104" y="39"/>
                </a:cubicBezTo>
                <a:cubicBezTo>
                  <a:pt x="105" y="39"/>
                  <a:pt x="105" y="39"/>
                  <a:pt x="106" y="39"/>
                </a:cubicBezTo>
                <a:cubicBezTo>
                  <a:pt x="106" y="39"/>
                  <a:pt x="106" y="39"/>
                  <a:pt x="106" y="39"/>
                </a:cubicBezTo>
                <a:cubicBezTo>
                  <a:pt x="107" y="39"/>
                  <a:pt x="107" y="39"/>
                  <a:pt x="107" y="39"/>
                </a:cubicBezTo>
                <a:cubicBezTo>
                  <a:pt x="107" y="45"/>
                  <a:pt x="107" y="45"/>
                  <a:pt x="107" y="45"/>
                </a:cubicBezTo>
                <a:cubicBezTo>
                  <a:pt x="107" y="45"/>
                  <a:pt x="107" y="46"/>
                  <a:pt x="108" y="46"/>
                </a:cubicBezTo>
                <a:cubicBezTo>
                  <a:pt x="108" y="46"/>
                  <a:pt x="108" y="46"/>
                  <a:pt x="108" y="46"/>
                </a:cubicBezTo>
                <a:cubicBezTo>
                  <a:pt x="108" y="46"/>
                  <a:pt x="108" y="46"/>
                  <a:pt x="108" y="46"/>
                </a:cubicBezTo>
                <a:close/>
                <a:moveTo>
                  <a:pt x="115" y="44"/>
                </a:moveTo>
                <a:cubicBezTo>
                  <a:pt x="115" y="45"/>
                  <a:pt x="115" y="45"/>
                  <a:pt x="114" y="46"/>
                </a:cubicBezTo>
                <a:cubicBezTo>
                  <a:pt x="114" y="46"/>
                  <a:pt x="113" y="46"/>
                  <a:pt x="112" y="46"/>
                </a:cubicBezTo>
                <a:cubicBezTo>
                  <a:pt x="112" y="46"/>
                  <a:pt x="111" y="46"/>
                  <a:pt x="111" y="46"/>
                </a:cubicBezTo>
                <a:cubicBezTo>
                  <a:pt x="110" y="46"/>
                  <a:pt x="110" y="45"/>
                  <a:pt x="110" y="45"/>
                </a:cubicBezTo>
                <a:cubicBezTo>
                  <a:pt x="110" y="44"/>
                  <a:pt x="110" y="43"/>
                  <a:pt x="111" y="43"/>
                </a:cubicBezTo>
                <a:cubicBezTo>
                  <a:pt x="110" y="42"/>
                  <a:pt x="110" y="41"/>
                  <a:pt x="110" y="41"/>
                </a:cubicBezTo>
                <a:cubicBezTo>
                  <a:pt x="110" y="40"/>
                  <a:pt x="110" y="40"/>
                  <a:pt x="111" y="39"/>
                </a:cubicBezTo>
                <a:cubicBezTo>
                  <a:pt x="111" y="39"/>
                  <a:pt x="112" y="39"/>
                  <a:pt x="112" y="39"/>
                </a:cubicBezTo>
                <a:cubicBezTo>
                  <a:pt x="113" y="39"/>
                  <a:pt x="114" y="39"/>
                  <a:pt x="114" y="39"/>
                </a:cubicBezTo>
                <a:cubicBezTo>
                  <a:pt x="115" y="39"/>
                  <a:pt x="115" y="40"/>
                  <a:pt x="115" y="40"/>
                </a:cubicBezTo>
                <a:cubicBezTo>
                  <a:pt x="115" y="41"/>
                  <a:pt x="114" y="42"/>
                  <a:pt x="114" y="42"/>
                </a:cubicBezTo>
                <a:cubicBezTo>
                  <a:pt x="115" y="43"/>
                  <a:pt x="115" y="44"/>
                  <a:pt x="115" y="44"/>
                </a:cubicBezTo>
                <a:close/>
                <a:moveTo>
                  <a:pt x="113" y="40"/>
                </a:moveTo>
                <a:cubicBezTo>
                  <a:pt x="113" y="41"/>
                  <a:pt x="113" y="41"/>
                  <a:pt x="113" y="42"/>
                </a:cubicBezTo>
                <a:cubicBezTo>
                  <a:pt x="113" y="41"/>
                  <a:pt x="112" y="41"/>
                  <a:pt x="112" y="41"/>
                </a:cubicBezTo>
                <a:cubicBezTo>
                  <a:pt x="112" y="40"/>
                  <a:pt x="112" y="40"/>
                  <a:pt x="112" y="40"/>
                </a:cubicBezTo>
                <a:cubicBezTo>
                  <a:pt x="112" y="40"/>
                  <a:pt x="112" y="39"/>
                  <a:pt x="112" y="39"/>
                </a:cubicBezTo>
                <a:cubicBezTo>
                  <a:pt x="112" y="39"/>
                  <a:pt x="112" y="39"/>
                  <a:pt x="112" y="39"/>
                </a:cubicBezTo>
                <a:cubicBezTo>
                  <a:pt x="113" y="39"/>
                  <a:pt x="113" y="39"/>
                  <a:pt x="113" y="40"/>
                </a:cubicBezTo>
                <a:close/>
                <a:moveTo>
                  <a:pt x="113" y="45"/>
                </a:moveTo>
                <a:cubicBezTo>
                  <a:pt x="113" y="45"/>
                  <a:pt x="113" y="46"/>
                  <a:pt x="113" y="46"/>
                </a:cubicBezTo>
                <a:cubicBezTo>
                  <a:pt x="113" y="46"/>
                  <a:pt x="113" y="46"/>
                  <a:pt x="112" y="46"/>
                </a:cubicBezTo>
                <a:cubicBezTo>
                  <a:pt x="112" y="46"/>
                  <a:pt x="112" y="46"/>
                  <a:pt x="112" y="46"/>
                </a:cubicBezTo>
                <a:cubicBezTo>
                  <a:pt x="111" y="45"/>
                  <a:pt x="111" y="45"/>
                  <a:pt x="111" y="45"/>
                </a:cubicBezTo>
                <a:cubicBezTo>
                  <a:pt x="111" y="44"/>
                  <a:pt x="112" y="43"/>
                  <a:pt x="112" y="43"/>
                </a:cubicBezTo>
                <a:cubicBezTo>
                  <a:pt x="112" y="43"/>
                  <a:pt x="113" y="44"/>
                  <a:pt x="113" y="44"/>
                </a:cubicBezTo>
                <a:cubicBezTo>
                  <a:pt x="113" y="44"/>
                  <a:pt x="113" y="44"/>
                  <a:pt x="113" y="44"/>
                </a:cubicBezTo>
                <a:cubicBezTo>
                  <a:pt x="113" y="45"/>
                  <a:pt x="113" y="45"/>
                  <a:pt x="113" y="45"/>
                </a:cubicBezTo>
                <a:close/>
                <a:moveTo>
                  <a:pt x="122" y="42"/>
                </a:moveTo>
                <a:cubicBezTo>
                  <a:pt x="122" y="44"/>
                  <a:pt x="122" y="45"/>
                  <a:pt x="121" y="45"/>
                </a:cubicBezTo>
                <a:cubicBezTo>
                  <a:pt x="121" y="46"/>
                  <a:pt x="120" y="46"/>
                  <a:pt x="119" y="46"/>
                </a:cubicBezTo>
                <a:cubicBezTo>
                  <a:pt x="118" y="46"/>
                  <a:pt x="118" y="46"/>
                  <a:pt x="117" y="46"/>
                </a:cubicBezTo>
                <a:cubicBezTo>
                  <a:pt x="117" y="46"/>
                  <a:pt x="117" y="45"/>
                  <a:pt x="117" y="45"/>
                </a:cubicBezTo>
                <a:cubicBezTo>
                  <a:pt x="117" y="45"/>
                  <a:pt x="117" y="44"/>
                  <a:pt x="117" y="44"/>
                </a:cubicBezTo>
                <a:cubicBezTo>
                  <a:pt x="117" y="44"/>
                  <a:pt x="118" y="44"/>
                  <a:pt x="118" y="44"/>
                </a:cubicBezTo>
                <a:cubicBezTo>
                  <a:pt x="118" y="44"/>
                  <a:pt x="118" y="44"/>
                  <a:pt x="119" y="44"/>
                </a:cubicBezTo>
                <a:cubicBezTo>
                  <a:pt x="119" y="44"/>
                  <a:pt x="119" y="45"/>
                  <a:pt x="119" y="45"/>
                </a:cubicBezTo>
                <a:cubicBezTo>
                  <a:pt x="119" y="45"/>
                  <a:pt x="119" y="45"/>
                  <a:pt x="119" y="45"/>
                </a:cubicBezTo>
                <a:cubicBezTo>
                  <a:pt x="119" y="46"/>
                  <a:pt x="118" y="46"/>
                  <a:pt x="118" y="46"/>
                </a:cubicBezTo>
                <a:cubicBezTo>
                  <a:pt x="118" y="46"/>
                  <a:pt x="118" y="46"/>
                  <a:pt x="119" y="46"/>
                </a:cubicBezTo>
                <a:cubicBezTo>
                  <a:pt x="119" y="46"/>
                  <a:pt x="119" y="46"/>
                  <a:pt x="119" y="46"/>
                </a:cubicBezTo>
                <a:cubicBezTo>
                  <a:pt x="120" y="46"/>
                  <a:pt x="120" y="44"/>
                  <a:pt x="120" y="43"/>
                </a:cubicBezTo>
                <a:cubicBezTo>
                  <a:pt x="120" y="43"/>
                  <a:pt x="119" y="43"/>
                  <a:pt x="119" y="43"/>
                </a:cubicBezTo>
                <a:cubicBezTo>
                  <a:pt x="118" y="43"/>
                  <a:pt x="118" y="43"/>
                  <a:pt x="117" y="43"/>
                </a:cubicBezTo>
                <a:cubicBezTo>
                  <a:pt x="117" y="42"/>
                  <a:pt x="117" y="42"/>
                  <a:pt x="117" y="41"/>
                </a:cubicBezTo>
                <a:cubicBezTo>
                  <a:pt x="117" y="40"/>
                  <a:pt x="117" y="40"/>
                  <a:pt x="117" y="39"/>
                </a:cubicBezTo>
                <a:cubicBezTo>
                  <a:pt x="118" y="39"/>
                  <a:pt x="119" y="39"/>
                  <a:pt x="119" y="39"/>
                </a:cubicBezTo>
                <a:cubicBezTo>
                  <a:pt x="120" y="39"/>
                  <a:pt x="121" y="39"/>
                  <a:pt x="121" y="40"/>
                </a:cubicBezTo>
                <a:cubicBezTo>
                  <a:pt x="122" y="40"/>
                  <a:pt x="122" y="41"/>
                  <a:pt x="122" y="42"/>
                </a:cubicBezTo>
                <a:close/>
                <a:moveTo>
                  <a:pt x="120" y="43"/>
                </a:moveTo>
                <a:cubicBezTo>
                  <a:pt x="120" y="43"/>
                  <a:pt x="120" y="43"/>
                  <a:pt x="119" y="43"/>
                </a:cubicBezTo>
                <a:cubicBezTo>
                  <a:pt x="119" y="43"/>
                  <a:pt x="119" y="43"/>
                  <a:pt x="119" y="41"/>
                </a:cubicBezTo>
                <a:cubicBezTo>
                  <a:pt x="119" y="41"/>
                  <a:pt x="119" y="40"/>
                  <a:pt x="119" y="40"/>
                </a:cubicBezTo>
                <a:cubicBezTo>
                  <a:pt x="119" y="39"/>
                  <a:pt x="119" y="39"/>
                  <a:pt x="119" y="39"/>
                </a:cubicBezTo>
                <a:cubicBezTo>
                  <a:pt x="120" y="39"/>
                  <a:pt x="120" y="40"/>
                  <a:pt x="120" y="41"/>
                </a:cubicBezTo>
                <a:cubicBezTo>
                  <a:pt x="120" y="42"/>
                  <a:pt x="120" y="42"/>
                  <a:pt x="120" y="43"/>
                </a:cubicBezTo>
                <a:close/>
                <a:moveTo>
                  <a:pt x="129" y="44"/>
                </a:moveTo>
                <a:cubicBezTo>
                  <a:pt x="129" y="45"/>
                  <a:pt x="128" y="45"/>
                  <a:pt x="128" y="46"/>
                </a:cubicBezTo>
                <a:cubicBezTo>
                  <a:pt x="128" y="46"/>
                  <a:pt x="127" y="46"/>
                  <a:pt x="126" y="46"/>
                </a:cubicBezTo>
                <a:cubicBezTo>
                  <a:pt x="125" y="46"/>
                  <a:pt x="125" y="46"/>
                  <a:pt x="124" y="45"/>
                </a:cubicBezTo>
                <a:cubicBezTo>
                  <a:pt x="124" y="45"/>
                  <a:pt x="124" y="44"/>
                  <a:pt x="124" y="43"/>
                </a:cubicBezTo>
                <a:cubicBezTo>
                  <a:pt x="124" y="41"/>
                  <a:pt x="124" y="41"/>
                  <a:pt x="124" y="40"/>
                </a:cubicBezTo>
                <a:cubicBezTo>
                  <a:pt x="125" y="39"/>
                  <a:pt x="126" y="39"/>
                  <a:pt x="127" y="39"/>
                </a:cubicBezTo>
                <a:cubicBezTo>
                  <a:pt x="127" y="39"/>
                  <a:pt x="128" y="39"/>
                  <a:pt x="128" y="39"/>
                </a:cubicBezTo>
                <a:cubicBezTo>
                  <a:pt x="128" y="39"/>
                  <a:pt x="129" y="40"/>
                  <a:pt x="129" y="40"/>
                </a:cubicBezTo>
                <a:cubicBezTo>
                  <a:pt x="129" y="40"/>
                  <a:pt x="128" y="41"/>
                  <a:pt x="128" y="41"/>
                </a:cubicBezTo>
                <a:cubicBezTo>
                  <a:pt x="128" y="41"/>
                  <a:pt x="128" y="41"/>
                  <a:pt x="128" y="41"/>
                </a:cubicBezTo>
                <a:cubicBezTo>
                  <a:pt x="127" y="41"/>
                  <a:pt x="127" y="41"/>
                  <a:pt x="127" y="41"/>
                </a:cubicBezTo>
                <a:cubicBezTo>
                  <a:pt x="127" y="41"/>
                  <a:pt x="126" y="40"/>
                  <a:pt x="126" y="40"/>
                </a:cubicBezTo>
                <a:cubicBezTo>
                  <a:pt x="126" y="40"/>
                  <a:pt x="127" y="40"/>
                  <a:pt x="127" y="40"/>
                </a:cubicBezTo>
                <a:cubicBezTo>
                  <a:pt x="127" y="39"/>
                  <a:pt x="127" y="39"/>
                  <a:pt x="127" y="39"/>
                </a:cubicBezTo>
                <a:cubicBezTo>
                  <a:pt x="127" y="39"/>
                  <a:pt x="127" y="39"/>
                  <a:pt x="127" y="39"/>
                </a:cubicBezTo>
                <a:cubicBezTo>
                  <a:pt x="126" y="39"/>
                  <a:pt x="125" y="40"/>
                  <a:pt x="125" y="42"/>
                </a:cubicBezTo>
                <a:cubicBezTo>
                  <a:pt x="126" y="42"/>
                  <a:pt x="126" y="42"/>
                  <a:pt x="127" y="42"/>
                </a:cubicBezTo>
                <a:cubicBezTo>
                  <a:pt x="127" y="42"/>
                  <a:pt x="128" y="42"/>
                  <a:pt x="128" y="42"/>
                </a:cubicBezTo>
                <a:cubicBezTo>
                  <a:pt x="128" y="43"/>
                  <a:pt x="129" y="43"/>
                  <a:pt x="129" y="44"/>
                </a:cubicBezTo>
                <a:close/>
                <a:moveTo>
                  <a:pt x="127" y="44"/>
                </a:moveTo>
                <a:cubicBezTo>
                  <a:pt x="127" y="44"/>
                  <a:pt x="127" y="45"/>
                  <a:pt x="127" y="45"/>
                </a:cubicBezTo>
                <a:cubicBezTo>
                  <a:pt x="127" y="46"/>
                  <a:pt x="127" y="46"/>
                  <a:pt x="126" y="46"/>
                </a:cubicBezTo>
                <a:cubicBezTo>
                  <a:pt x="126" y="46"/>
                  <a:pt x="125" y="45"/>
                  <a:pt x="125" y="44"/>
                </a:cubicBezTo>
                <a:cubicBezTo>
                  <a:pt x="125" y="44"/>
                  <a:pt x="125" y="43"/>
                  <a:pt x="125" y="43"/>
                </a:cubicBezTo>
                <a:cubicBezTo>
                  <a:pt x="125" y="43"/>
                  <a:pt x="125" y="42"/>
                  <a:pt x="125" y="42"/>
                </a:cubicBezTo>
                <a:cubicBezTo>
                  <a:pt x="126" y="42"/>
                  <a:pt x="126" y="42"/>
                  <a:pt x="126" y="42"/>
                </a:cubicBezTo>
                <a:cubicBezTo>
                  <a:pt x="127" y="42"/>
                  <a:pt x="127" y="43"/>
                  <a:pt x="127" y="44"/>
                </a:cubicBezTo>
                <a:close/>
              </a:path>
            </a:pathLst>
          </a:custGeom>
          <a:solidFill>
            <a:srgbClr val="002060"/>
          </a:solidFill>
          <a:ln>
            <a:noFill/>
          </a:ln>
        </p:spPr>
        <p:txBody>
          <a:bodyPr anchor="ctr"/>
          <a:lstStyle/>
          <a:p>
            <a:endParaRPr lang="zh-CN" altLang="en-US"/>
          </a:p>
        </p:txBody>
      </p:sp>
    </p:spTree>
    <p:extLst>
      <p:ext uri="{BB962C8B-B14F-4D97-AF65-F5344CB8AC3E}">
        <p14:creationId xmlns:p14="http://schemas.microsoft.com/office/powerpoint/2010/main" val="3016116604"/>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51120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accent3">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93" r:id="rId1"/>
    <p:sldLayoutId id="2147483992" r:id="rId2"/>
    <p:sldLayoutId id="2147483995" r:id="rId3"/>
  </p:sldLayoutIdLst>
  <p:transition>
    <p:wipe dir="d"/>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4000" b="1">
          <a:solidFill>
            <a:srgbClr val="990099"/>
          </a:solidFill>
          <a:latin typeface="+mj-lt"/>
          <a:ea typeface="+mj-ea"/>
          <a:cs typeface="+mj-cs"/>
        </a:defRPr>
      </a:lvl1pPr>
      <a:lvl2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2pPr>
      <a:lvl3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3pPr>
      <a:lvl4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4pPr>
      <a:lvl5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5pPr>
      <a:lvl6pPr marL="457200" algn="ctr" rtl="0" fontAlgn="base">
        <a:spcBef>
          <a:spcPct val="0"/>
        </a:spcBef>
        <a:spcAft>
          <a:spcPct val="0"/>
        </a:spcAft>
        <a:defRPr kumimoji="1" sz="4000" b="1">
          <a:solidFill>
            <a:srgbClr val="990099"/>
          </a:solidFill>
          <a:latin typeface="Tahoma" pitchFamily="34" charset="0"/>
          <a:ea typeface="隶书" pitchFamily="49" charset="-122"/>
        </a:defRPr>
      </a:lvl6pPr>
      <a:lvl7pPr marL="914400" algn="ctr" rtl="0" fontAlgn="base">
        <a:spcBef>
          <a:spcPct val="0"/>
        </a:spcBef>
        <a:spcAft>
          <a:spcPct val="0"/>
        </a:spcAft>
        <a:defRPr kumimoji="1" sz="4000" b="1">
          <a:solidFill>
            <a:srgbClr val="990099"/>
          </a:solidFill>
          <a:latin typeface="Tahoma" pitchFamily="34" charset="0"/>
          <a:ea typeface="隶书" pitchFamily="49" charset="-122"/>
        </a:defRPr>
      </a:lvl7pPr>
      <a:lvl8pPr marL="1371600" algn="ctr" rtl="0" fontAlgn="base">
        <a:spcBef>
          <a:spcPct val="0"/>
        </a:spcBef>
        <a:spcAft>
          <a:spcPct val="0"/>
        </a:spcAft>
        <a:defRPr kumimoji="1" sz="4000" b="1">
          <a:solidFill>
            <a:srgbClr val="990099"/>
          </a:solidFill>
          <a:latin typeface="Tahoma" pitchFamily="34" charset="0"/>
          <a:ea typeface="隶书" pitchFamily="49" charset="-122"/>
        </a:defRPr>
      </a:lvl8pPr>
      <a:lvl9pPr marL="1828800" algn="ctr" rtl="0" fontAlgn="base">
        <a:spcBef>
          <a:spcPct val="0"/>
        </a:spcBef>
        <a:spcAft>
          <a:spcPct val="0"/>
        </a:spcAft>
        <a:defRPr kumimoji="1" sz="4000" b="1">
          <a:solidFill>
            <a:srgbClr val="990099"/>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Microsoft_Word_97_-_2003___1.doc"/></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ChangeArrowheads="1"/>
          </p:cNvSpPr>
          <p:nvPr/>
        </p:nvSpPr>
        <p:spPr bwMode="auto">
          <a:xfrm>
            <a:off x="2438400" y="911225"/>
            <a:ext cx="4203700" cy="641350"/>
          </a:xfrm>
          <a:prstGeom prst="rect">
            <a:avLst/>
          </a:prstGeom>
          <a:noFill/>
          <a:ln w="9525">
            <a:noFill/>
            <a:miter lim="800000"/>
            <a:headEnd/>
            <a:tailEnd/>
          </a:ln>
          <a:effectLst/>
        </p:spPr>
        <p:txBody>
          <a:bodyPr>
            <a:spAutoFit/>
          </a:bodyPr>
          <a:lstStyle/>
          <a:p>
            <a:pPr algn="dist">
              <a:defRPr/>
            </a:pPr>
            <a:r>
              <a:rPr lang="zh-CN" altLang="en-US" sz="3600" dirty="0">
                <a:solidFill>
                  <a:srgbClr val="990000"/>
                </a:solidFill>
                <a:effectLst>
                  <a:outerShdw blurRad="38100" dist="38100" dir="2700000" algn="tl">
                    <a:srgbClr val="C0C0C0"/>
                  </a:outerShdw>
                </a:effectLst>
                <a:latin typeface="Arial" charset="0"/>
                <a:ea typeface="黑体" pitchFamily="2" charset="-122"/>
              </a:rPr>
              <a:t>计算机组成原理</a:t>
            </a:r>
            <a:r>
              <a:rPr lang="zh-CN" altLang="en-US" sz="1100" dirty="0">
                <a:latin typeface="Arial" charset="0"/>
              </a:rPr>
              <a:t> </a:t>
            </a:r>
            <a:endParaRPr lang="zh-CN" altLang="en-US" sz="2400" b="0" dirty="0">
              <a:solidFill>
                <a:schemeClr val="tx1"/>
              </a:solidFill>
              <a:latin typeface="Arial" charset="0"/>
            </a:endParaRPr>
          </a:p>
        </p:txBody>
      </p:sp>
      <p:sp>
        <p:nvSpPr>
          <p:cNvPr id="3077"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eaLnBrk="0" hangingPunct="0">
              <a:lnSpc>
                <a:spcPct val="125000"/>
              </a:lnSpc>
              <a:spcBef>
                <a:spcPct val="20000"/>
              </a:spcBef>
            </a:pPr>
            <a:r>
              <a:rPr lang="zh-CN" altLang="en-US" sz="2400" dirty="0" smtClean="0">
                <a:solidFill>
                  <a:srgbClr val="000080"/>
                </a:solidFill>
                <a:latin typeface="黑体" pitchFamily="2" charset="-122"/>
                <a:ea typeface="黑体" pitchFamily="2" charset="-122"/>
              </a:rPr>
              <a:t>20</a:t>
            </a:r>
            <a:r>
              <a:rPr lang="en-US" altLang="zh-CN" sz="2400" dirty="0" smtClean="0">
                <a:solidFill>
                  <a:srgbClr val="000080"/>
                </a:solidFill>
                <a:latin typeface="黑体" pitchFamily="2" charset="-122"/>
                <a:ea typeface="黑体" pitchFamily="2" charset="-122"/>
              </a:rPr>
              <a:t>23</a:t>
            </a:r>
            <a:r>
              <a:rPr lang="zh-CN" altLang="en-US" sz="2400" dirty="0" smtClean="0">
                <a:solidFill>
                  <a:srgbClr val="000080"/>
                </a:solidFill>
                <a:latin typeface="黑体" pitchFamily="2" charset="-122"/>
                <a:ea typeface="黑体" pitchFamily="2" charset="-122"/>
              </a:rPr>
              <a:t>年</a:t>
            </a:r>
            <a:r>
              <a:rPr lang="en-US" altLang="zh-CN" sz="2400" dirty="0" smtClean="0">
                <a:solidFill>
                  <a:srgbClr val="000080"/>
                </a:solidFill>
                <a:latin typeface="黑体" pitchFamily="2" charset="-122"/>
                <a:ea typeface="黑体" pitchFamily="2" charset="-122"/>
              </a:rPr>
              <a:t>2</a:t>
            </a:r>
            <a:r>
              <a:rPr lang="zh-CN" altLang="en-US" sz="2400" dirty="0" smtClean="0">
                <a:solidFill>
                  <a:srgbClr val="000080"/>
                </a:solidFill>
                <a:latin typeface="黑体" pitchFamily="2" charset="-122"/>
                <a:ea typeface="黑体" pitchFamily="2" charset="-122"/>
              </a:rPr>
              <a:t>月</a:t>
            </a:r>
            <a:endParaRPr lang="zh-CN" altLang="en-US" sz="2400" dirty="0">
              <a:solidFill>
                <a:srgbClr val="000080"/>
              </a:solidFill>
              <a:latin typeface="黑体" pitchFamily="2" charset="-122"/>
              <a:ea typeface="黑体" pitchFamily="2" charset="-122"/>
            </a:endParaRPr>
          </a:p>
        </p:txBody>
      </p:sp>
      <p:grpSp>
        <p:nvGrpSpPr>
          <p:cNvPr id="6" name="Group 19"/>
          <p:cNvGrpSpPr>
            <a:grpSpLocks/>
          </p:cNvGrpSpPr>
          <p:nvPr/>
        </p:nvGrpSpPr>
        <p:grpSpPr bwMode="auto">
          <a:xfrm>
            <a:off x="457200" y="838200"/>
            <a:ext cx="7781925" cy="1052513"/>
            <a:chOff x="288" y="528"/>
            <a:chExt cx="4902" cy="663"/>
          </a:xfrm>
        </p:grpSpPr>
        <p:sp>
          <p:nvSpPr>
            <p:cNvPr id="7" name="Rectangle 4"/>
            <p:cNvSpPr>
              <a:spLocks noChangeArrowheads="1"/>
            </p:cNvSpPr>
            <p:nvPr userDrawn="1"/>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8" name="Rectangle 5"/>
            <p:cNvSpPr>
              <a:spLocks noChangeArrowheads="1"/>
            </p:cNvSpPr>
            <p:nvPr userDrawn="1"/>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9" name="Rectangle 7"/>
            <p:cNvSpPr>
              <a:spLocks noChangeArrowheads="1"/>
            </p:cNvSpPr>
            <p:nvPr userDrawn="1"/>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10" name="Rectangle 8"/>
            <p:cNvSpPr>
              <a:spLocks noChangeArrowheads="1"/>
            </p:cNvSpPr>
            <p:nvPr userDrawn="1"/>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11" name="Rectangle 9"/>
            <p:cNvSpPr>
              <a:spLocks noChangeArrowheads="1"/>
            </p:cNvSpPr>
            <p:nvPr userDrawn="1"/>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12" name="Rectangle 10"/>
            <p:cNvSpPr>
              <a:spLocks noChangeArrowheads="1"/>
            </p:cNvSpPr>
            <p:nvPr userDrawn="1"/>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13" name="Rectangle 11"/>
            <p:cNvSpPr>
              <a:spLocks noChangeArrowheads="1"/>
            </p:cNvSpPr>
            <p:nvPr userDrawn="1"/>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grpSp>
      <p:sp>
        <p:nvSpPr>
          <p:cNvPr id="14" name="Rectangle 6"/>
          <p:cNvSpPr>
            <a:spLocks noChangeArrowheads="1"/>
          </p:cNvSpPr>
          <p:nvPr/>
        </p:nvSpPr>
        <p:spPr bwMode="auto">
          <a:xfrm>
            <a:off x="2895600" y="2441575"/>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eaLnBrk="0" hangingPunct="0">
              <a:lnSpc>
                <a:spcPct val="125000"/>
              </a:lnSpc>
              <a:buClrTx/>
              <a:buFontTx/>
              <a:buNone/>
            </a:pPr>
            <a:r>
              <a:rPr lang="zh-CN" altLang="en-US" sz="2400" dirty="0">
                <a:solidFill>
                  <a:srgbClr val="000080"/>
                </a:solidFill>
                <a:latin typeface="黑体" pitchFamily="2" charset="-122"/>
                <a:ea typeface="黑体" pitchFamily="2" charset="-122"/>
              </a:rPr>
              <a:t>西 南 交 通 大 学</a:t>
            </a:r>
          </a:p>
          <a:p>
            <a:pPr algn="dist" defTabSz="762000" eaLnBrk="0" hangingPunct="0">
              <a:lnSpc>
                <a:spcPct val="125000"/>
              </a:lnSpc>
              <a:buClrTx/>
              <a:buFontTx/>
              <a:buNone/>
            </a:pPr>
            <a:r>
              <a:rPr lang="zh-CN" altLang="en-US" sz="2400" dirty="0" smtClean="0">
                <a:solidFill>
                  <a:srgbClr val="000080"/>
                </a:solidFill>
                <a:latin typeface="黑体" pitchFamily="2" charset="-122"/>
                <a:ea typeface="黑体" pitchFamily="2" charset="-122"/>
              </a:rPr>
              <a:t>计算机与人工智能学院</a:t>
            </a: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ChangeArrowheads="1"/>
          </p:cNvSpPr>
          <p:nvPr/>
        </p:nvSpPr>
        <p:spPr bwMode="auto">
          <a:xfrm>
            <a:off x="539750" y="849313"/>
            <a:ext cx="8208963"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55000"/>
              </a:lnSpc>
            </a:pPr>
            <a:r>
              <a:rPr lang="en-US" altLang="zh-CN" sz="2400" dirty="0">
                <a:solidFill>
                  <a:srgbClr val="990000"/>
                </a:solidFill>
                <a:latin typeface="黑体" pitchFamily="2" charset="-122"/>
                <a:ea typeface="黑体" pitchFamily="2" charset="-122"/>
              </a:rPr>
              <a:t>  1.</a:t>
            </a:r>
            <a:r>
              <a:rPr lang="zh-CN" altLang="en-US" sz="2400">
                <a:solidFill>
                  <a:srgbClr val="990000"/>
                </a:solidFill>
                <a:latin typeface="黑体" pitchFamily="2" charset="-122"/>
                <a:ea typeface="黑体" pitchFamily="2" charset="-122"/>
              </a:rPr>
              <a:t>独立编址（</a:t>
            </a:r>
            <a:r>
              <a:rPr lang="en-US" altLang="zh-CN" sz="2400" dirty="0">
                <a:solidFill>
                  <a:srgbClr val="990000"/>
                </a:solidFill>
                <a:latin typeface="黑体" pitchFamily="2" charset="-122"/>
                <a:ea typeface="黑体" pitchFamily="2" charset="-122"/>
              </a:rPr>
              <a:t>I/O</a:t>
            </a:r>
            <a:r>
              <a:rPr lang="zh-CN" altLang="en-US" sz="2400">
                <a:solidFill>
                  <a:srgbClr val="990000"/>
                </a:solidFill>
                <a:latin typeface="黑体" pitchFamily="2" charset="-122"/>
                <a:ea typeface="黑体" pitchFamily="2" charset="-122"/>
              </a:rPr>
              <a:t>映射方式）</a:t>
            </a:r>
          </a:p>
          <a:p>
            <a:pPr>
              <a:lnSpc>
                <a:spcPct val="115000"/>
              </a:lnSpc>
            </a:pPr>
            <a:r>
              <a:rPr lang="zh-CN" altLang="en-US" sz="2400">
                <a:solidFill>
                  <a:srgbClr val="000080"/>
                </a:solidFill>
                <a:latin typeface="黑体" pitchFamily="2" charset="-122"/>
                <a:ea typeface="黑体" pitchFamily="2" charset="-122"/>
              </a:rPr>
              <a:t>    把</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端口地址与存储器地址分别进行独立的编址；</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地址和内存地址可能重叠。</a:t>
            </a:r>
          </a:p>
        </p:txBody>
      </p:sp>
      <p:sp>
        <p:nvSpPr>
          <p:cNvPr id="578571" name="Rectangle 11"/>
          <p:cNvSpPr>
            <a:spLocks noChangeArrowheads="1"/>
          </p:cNvSpPr>
          <p:nvPr/>
        </p:nvSpPr>
        <p:spPr bwMode="auto">
          <a:xfrm>
            <a:off x="611188" y="2544763"/>
            <a:ext cx="7993062" cy="92075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Ins="0" anchor="ctr">
            <a:spAutoFit/>
          </a:bodyPr>
          <a:lstStyle/>
          <a:p>
            <a:pPr>
              <a:spcBef>
                <a:spcPct val="20000"/>
              </a:spcBef>
            </a:pPr>
            <a:r>
              <a:rPr kumimoji="0" lang="en-US" altLang="zh-CN" sz="2400" dirty="0">
                <a:solidFill>
                  <a:srgbClr val="000080"/>
                </a:solidFill>
                <a:latin typeface="黑体" pitchFamily="2" charset="-122"/>
                <a:ea typeface="黑体" pitchFamily="2" charset="-122"/>
              </a:rPr>
              <a:t>【</a:t>
            </a:r>
            <a:r>
              <a:rPr kumimoji="0" lang="zh-CN" altLang="en-US" sz="2400">
                <a:solidFill>
                  <a:srgbClr val="000080"/>
                </a:solidFill>
                <a:latin typeface="黑体" pitchFamily="2" charset="-122"/>
                <a:ea typeface="黑体" pitchFamily="2" charset="-122"/>
              </a:rPr>
              <a:t>例</a:t>
            </a:r>
            <a:r>
              <a:rPr kumimoji="0" lang="en-US" altLang="zh-CN" sz="2400" dirty="0">
                <a:solidFill>
                  <a:srgbClr val="000080"/>
                </a:solidFill>
                <a:latin typeface="黑体" pitchFamily="2" charset="-122"/>
                <a:ea typeface="黑体" pitchFamily="2" charset="-122"/>
              </a:rPr>
              <a:t>】</a:t>
            </a:r>
            <a:r>
              <a:rPr kumimoji="0" lang="en-US" altLang="zh-CN" sz="2400" dirty="0">
                <a:solidFill>
                  <a:schemeClr val="hlink"/>
                </a:solidFill>
                <a:latin typeface="黑体" pitchFamily="2" charset="-122"/>
                <a:ea typeface="黑体" pitchFamily="2" charset="-122"/>
              </a:rPr>
              <a:t>MOV</a:t>
            </a:r>
            <a:r>
              <a:rPr kumimoji="0" lang="en-US" altLang="zh-CN" sz="2400" dirty="0">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AX, [1000]  </a:t>
            </a:r>
            <a:r>
              <a:rPr kumimoji="0" lang="zh-CN" altLang="en-US" sz="2400">
                <a:solidFill>
                  <a:srgbClr val="000080"/>
                </a:solidFill>
                <a:latin typeface="黑体" pitchFamily="2" charset="-122"/>
                <a:ea typeface="黑体" pitchFamily="2" charset="-122"/>
              </a:rPr>
              <a:t>；访问内存、</a:t>
            </a:r>
            <a:r>
              <a:rPr kumimoji="0" lang="en-US" altLang="zh-CN" sz="2400" dirty="0">
                <a:solidFill>
                  <a:srgbClr val="000080"/>
                </a:solidFill>
                <a:latin typeface="黑体" pitchFamily="2" charset="-122"/>
                <a:ea typeface="黑体" pitchFamily="2" charset="-122"/>
              </a:rPr>
              <a:t>1000</a:t>
            </a:r>
            <a:r>
              <a:rPr kumimoji="0" lang="zh-CN" altLang="en-US" sz="2400">
                <a:solidFill>
                  <a:srgbClr val="000080"/>
                </a:solidFill>
                <a:latin typeface="黑体" pitchFamily="2" charset="-122"/>
                <a:ea typeface="黑体" pitchFamily="2" charset="-122"/>
              </a:rPr>
              <a:t>为内存地址  </a:t>
            </a:r>
          </a:p>
          <a:p>
            <a:pPr>
              <a:spcBef>
                <a:spcPct val="20000"/>
              </a:spcBef>
            </a:pPr>
            <a:r>
              <a:rPr kumimoji="0" lang="zh-CN" altLang="en-US" sz="2400">
                <a:latin typeface="黑体" pitchFamily="2" charset="-122"/>
                <a:ea typeface="黑体" pitchFamily="2" charset="-122"/>
              </a:rPr>
              <a:t>      </a:t>
            </a:r>
            <a:r>
              <a:rPr kumimoji="0" lang="en-US" altLang="zh-CN" sz="2400" dirty="0">
                <a:solidFill>
                  <a:schemeClr val="hlink"/>
                </a:solidFill>
                <a:latin typeface="黑体" pitchFamily="2" charset="-122"/>
                <a:ea typeface="黑体" pitchFamily="2" charset="-122"/>
              </a:rPr>
              <a:t>IN </a:t>
            </a:r>
            <a:r>
              <a:rPr kumimoji="0" lang="en-US" altLang="zh-CN" sz="2400" dirty="0">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AX</a:t>
            </a:r>
            <a:r>
              <a:rPr kumimoji="0" lang="zh-CN" altLang="en-US" sz="2400">
                <a:solidFill>
                  <a:srgbClr val="000080"/>
                </a:solidFill>
                <a:latin typeface="黑体" pitchFamily="2" charset="-122"/>
                <a:ea typeface="黑体" pitchFamily="2" charset="-122"/>
              </a:rPr>
              <a:t>，</a:t>
            </a:r>
            <a:r>
              <a:rPr kumimoji="0" lang="en-US" altLang="zh-CN" sz="2400" dirty="0">
                <a:solidFill>
                  <a:srgbClr val="000080"/>
                </a:solidFill>
                <a:latin typeface="黑体" pitchFamily="2" charset="-122"/>
                <a:ea typeface="黑体" pitchFamily="2" charset="-122"/>
              </a:rPr>
              <a:t>[1000]  </a:t>
            </a:r>
            <a:r>
              <a:rPr kumimoji="0" lang="zh-CN" altLang="en-US" sz="2400">
                <a:solidFill>
                  <a:srgbClr val="000080"/>
                </a:solidFill>
                <a:latin typeface="黑体" pitchFamily="2" charset="-122"/>
                <a:ea typeface="黑体" pitchFamily="2" charset="-122"/>
              </a:rPr>
              <a:t>；访问</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设备、</a:t>
            </a:r>
            <a:r>
              <a:rPr kumimoji="0" lang="en-US" altLang="zh-CN" sz="2400" dirty="0">
                <a:solidFill>
                  <a:srgbClr val="000080"/>
                </a:solidFill>
                <a:latin typeface="黑体" pitchFamily="2" charset="-122"/>
                <a:ea typeface="黑体" pitchFamily="2" charset="-122"/>
              </a:rPr>
              <a:t>1000</a:t>
            </a:r>
            <a:r>
              <a:rPr kumimoji="0" lang="zh-CN" altLang="en-US" sz="2400">
                <a:solidFill>
                  <a:srgbClr val="000080"/>
                </a:solidFill>
                <a:latin typeface="黑体" pitchFamily="2" charset="-122"/>
                <a:ea typeface="黑体" pitchFamily="2" charset="-122"/>
              </a:rPr>
              <a:t>为</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地址</a:t>
            </a:r>
          </a:p>
        </p:txBody>
      </p:sp>
      <p:sp>
        <p:nvSpPr>
          <p:cNvPr id="12292" name="Rectangle 14"/>
          <p:cNvSpPr>
            <a:spLocks noChangeArrowheads="1"/>
          </p:cNvSpPr>
          <p:nvPr/>
        </p:nvSpPr>
        <p:spPr bwMode="auto">
          <a:xfrm>
            <a:off x="611188" y="460375"/>
            <a:ext cx="67691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7.2.3 </a:t>
            </a:r>
            <a:r>
              <a:rPr lang="zh-CN" altLang="en-US" sz="2400">
                <a:solidFill>
                  <a:srgbClr val="990000"/>
                </a:solidFill>
                <a:latin typeface="黑体" pitchFamily="2" charset="-122"/>
                <a:ea typeface="黑体" pitchFamily="2" charset="-122"/>
              </a:rPr>
              <a:t>外设的识别与端口寻址</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71"/>
                                        </p:tgtEl>
                                        <p:attrNameLst>
                                          <p:attrName>style.visibility</p:attrName>
                                        </p:attrNameLst>
                                      </p:cBhvr>
                                      <p:to>
                                        <p:strVal val="visible"/>
                                      </p:to>
                                    </p:set>
                                    <p:animEffect transition="in" filter="wipe(up)">
                                      <p:cBhvr>
                                        <p:cTn id="7"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11188" y="849313"/>
            <a:ext cx="813752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55000"/>
              </a:lnSpc>
            </a:pPr>
            <a:r>
              <a:rPr lang="en-US" altLang="zh-CN" sz="2400" dirty="0">
                <a:solidFill>
                  <a:srgbClr val="990000"/>
                </a:solidFill>
                <a:latin typeface="黑体" pitchFamily="2" charset="-122"/>
                <a:ea typeface="黑体" pitchFamily="2" charset="-122"/>
              </a:rPr>
              <a:t>  1.</a:t>
            </a:r>
            <a:r>
              <a:rPr lang="zh-CN" altLang="en-US" sz="2400">
                <a:solidFill>
                  <a:srgbClr val="990000"/>
                </a:solidFill>
                <a:latin typeface="黑体" pitchFamily="2" charset="-122"/>
                <a:ea typeface="黑体" pitchFamily="2" charset="-122"/>
              </a:rPr>
              <a:t>独立编址（</a:t>
            </a:r>
            <a:r>
              <a:rPr lang="en-US" altLang="zh-CN" sz="2400" dirty="0">
                <a:solidFill>
                  <a:srgbClr val="990000"/>
                </a:solidFill>
                <a:latin typeface="黑体" pitchFamily="2" charset="-122"/>
                <a:ea typeface="黑体" pitchFamily="2" charset="-122"/>
              </a:rPr>
              <a:t>I/O</a:t>
            </a:r>
            <a:r>
              <a:rPr lang="zh-CN" altLang="en-US" sz="2400">
                <a:solidFill>
                  <a:srgbClr val="990000"/>
                </a:solidFill>
                <a:latin typeface="黑体" pitchFamily="2" charset="-122"/>
                <a:ea typeface="黑体" pitchFamily="2" charset="-122"/>
              </a:rPr>
              <a:t>映射方式）</a:t>
            </a:r>
          </a:p>
          <a:p>
            <a:pPr>
              <a:lnSpc>
                <a:spcPct val="115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把</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端口地址与存储器地址分别进行独立的编址；</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地址和内存地址可能重叠。</a:t>
            </a:r>
          </a:p>
        </p:txBody>
      </p:sp>
      <p:sp>
        <p:nvSpPr>
          <p:cNvPr id="13315" name="Rectangle 4"/>
          <p:cNvSpPr>
            <a:spLocks noChangeArrowheads="1"/>
          </p:cNvSpPr>
          <p:nvPr/>
        </p:nvSpPr>
        <p:spPr bwMode="auto">
          <a:xfrm>
            <a:off x="611188" y="2420938"/>
            <a:ext cx="8208962"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spcBef>
                <a:spcPct val="20000"/>
              </a:spcBef>
              <a:buFont typeface="Wingdings" pitchFamily="2" charset="2"/>
              <a:buChar char="$"/>
            </a:pPr>
            <a:r>
              <a:rPr kumimoji="0" lang="zh-CN" altLang="en-US" sz="2400">
                <a:solidFill>
                  <a:srgbClr val="CC3300"/>
                </a:solidFill>
                <a:latin typeface="黑体" pitchFamily="2" charset="-122"/>
                <a:ea typeface="黑体" pitchFamily="2" charset="-122"/>
              </a:rPr>
              <a:t> </a:t>
            </a:r>
            <a:r>
              <a:rPr lang="zh-CN" altLang="en-US" sz="2400">
                <a:solidFill>
                  <a:srgbClr val="990000"/>
                </a:solidFill>
                <a:latin typeface="黑体" pitchFamily="2" charset="-122"/>
                <a:ea typeface="黑体" pitchFamily="2" charset="-122"/>
              </a:rPr>
              <a:t>特点：</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端口地址不占用内存地址空间，但需要专门的</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指令进行访问，用专门的硬件信号线来区分访存还是访问</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操作。</a:t>
            </a:r>
            <a:r>
              <a:rPr kumimoji="0" lang="zh-CN" altLang="en-US" sz="2400" b="0">
                <a:solidFill>
                  <a:srgbClr val="000080"/>
                </a:solidFill>
                <a:latin typeface="黑体" pitchFamily="2" charset="-122"/>
                <a:ea typeface="黑体" pitchFamily="2" charset="-122"/>
              </a:rPr>
              <a:t> </a:t>
            </a:r>
          </a:p>
        </p:txBody>
      </p:sp>
      <p:sp>
        <p:nvSpPr>
          <p:cNvPr id="13316" name="Rectangle 5"/>
          <p:cNvSpPr>
            <a:spLocks noChangeArrowheads="1"/>
          </p:cNvSpPr>
          <p:nvPr/>
        </p:nvSpPr>
        <p:spPr bwMode="auto">
          <a:xfrm>
            <a:off x="611188" y="460375"/>
            <a:ext cx="72009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7.2.3 </a:t>
            </a:r>
            <a:r>
              <a:rPr lang="zh-CN" altLang="en-US" sz="2400">
                <a:solidFill>
                  <a:srgbClr val="990000"/>
                </a:solidFill>
                <a:latin typeface="黑体" pitchFamily="2" charset="-122"/>
                <a:ea typeface="黑体" pitchFamily="2" charset="-122"/>
              </a:rPr>
              <a:t>外设的识别与端口寻址</a:t>
            </a:r>
            <a:endParaRPr lang="zh-CN" altLang="en-US" sz="2400" b="0">
              <a:solidFill>
                <a:srgbClr val="990000"/>
              </a:solidFill>
              <a:latin typeface="黑体" pitchFamily="2" charset="-122"/>
              <a:ea typeface="黑体" pitchFamily="2" charset="-122"/>
            </a:endParaRPr>
          </a:p>
        </p:txBody>
      </p:sp>
      <p:pic>
        <p:nvPicPr>
          <p:cNvPr id="702470" name="Picture 6" descr="tu 7-10"/>
          <p:cNvPicPr>
            <a:picLocks noChangeAspect="1" noChangeArrowheads="1"/>
          </p:cNvPicPr>
          <p:nvPr/>
        </p:nvPicPr>
        <p:blipFill>
          <a:blip r:embed="rId2">
            <a:extLst>
              <a:ext uri="{28A0092B-C50C-407E-A947-70E740481C1C}">
                <a14:useLocalDpi xmlns:a14="http://schemas.microsoft.com/office/drawing/2010/main" val="0"/>
              </a:ext>
            </a:extLst>
          </a:blip>
          <a:srcRect t="42569" r="6779" b="9587"/>
          <a:stretch>
            <a:fillRect/>
          </a:stretch>
        </p:blipFill>
        <p:spPr bwMode="auto">
          <a:xfrm>
            <a:off x="1042988" y="3892550"/>
            <a:ext cx="7777162"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2470"/>
                                        </p:tgtEl>
                                        <p:attrNameLst>
                                          <p:attrName>style.visibility</p:attrName>
                                        </p:attrNameLst>
                                      </p:cBhvr>
                                      <p:to>
                                        <p:strVal val="visible"/>
                                      </p:to>
                                    </p:set>
                                    <p:animEffect transition="in" filter="wipe(up)">
                                      <p:cBhvr>
                                        <p:cTn id="7" dur="500"/>
                                        <p:tgtEl>
                                          <p:spTgt spid="70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ChangeArrowheads="1"/>
          </p:cNvSpPr>
          <p:nvPr/>
        </p:nvSpPr>
        <p:spPr bwMode="auto">
          <a:xfrm>
            <a:off x="900113" y="2744788"/>
            <a:ext cx="7959725" cy="917575"/>
          </a:xfrm>
          <a:prstGeom prst="rect">
            <a:avLst/>
          </a:prstGeom>
          <a:noFill/>
          <a:ln w="222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nSpc>
                <a:spcPct val="110000"/>
              </a:lnSpc>
            </a:pPr>
            <a:r>
              <a:rPr lang="zh-CN" altLang="en-US" sz="2400">
                <a:solidFill>
                  <a:srgbClr val="000080"/>
                </a:solidFill>
                <a:latin typeface="黑体" pitchFamily="2" charset="-122"/>
                <a:ea typeface="黑体" pitchFamily="2" charset="-122"/>
              </a:rPr>
              <a:t>例：</a:t>
            </a:r>
            <a:r>
              <a:rPr lang="en-US" altLang="zh-CN" sz="2400" dirty="0">
                <a:solidFill>
                  <a:srgbClr val="000080"/>
                </a:solidFill>
                <a:latin typeface="黑体" pitchFamily="2" charset="-122"/>
                <a:ea typeface="黑体" pitchFamily="2" charset="-122"/>
              </a:rPr>
              <a:t>MOV AX, [1000]  </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1000</a:t>
            </a:r>
            <a:r>
              <a:rPr lang="zh-CN" altLang="en-US" sz="2400">
                <a:solidFill>
                  <a:srgbClr val="000080"/>
                </a:solidFill>
                <a:latin typeface="黑体" pitchFamily="2" charset="-122"/>
                <a:ea typeface="黑体" pitchFamily="2" charset="-122"/>
              </a:rPr>
              <a:t>可能为内存地址</a:t>
            </a:r>
          </a:p>
          <a:p>
            <a:pPr>
              <a:lnSpc>
                <a:spcPct val="110000"/>
              </a:lnSpc>
            </a:pPr>
            <a:r>
              <a:rPr lang="zh-CN" altLang="en-US" sz="2400">
                <a:solidFill>
                  <a:srgbClr val="000080"/>
                </a:solidFill>
                <a:latin typeface="黑体" pitchFamily="2" charset="-122"/>
                <a:ea typeface="黑体" pitchFamily="2" charset="-122"/>
              </a:rPr>
              <a:t>                    ；    也可能为</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地址</a:t>
            </a:r>
            <a:r>
              <a:rPr lang="zh-CN" altLang="en-US" sz="2400">
                <a:latin typeface="黑体" pitchFamily="2" charset="-122"/>
                <a:ea typeface="黑体" pitchFamily="2" charset="-122"/>
              </a:rPr>
              <a:t> </a:t>
            </a:r>
          </a:p>
        </p:txBody>
      </p:sp>
      <p:sp>
        <p:nvSpPr>
          <p:cNvPr id="14339" name="Rectangle 15"/>
          <p:cNvSpPr>
            <a:spLocks noChangeArrowheads="1"/>
          </p:cNvSpPr>
          <p:nvPr/>
        </p:nvSpPr>
        <p:spPr bwMode="auto">
          <a:xfrm>
            <a:off x="611188" y="460375"/>
            <a:ext cx="51133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7.2.3 </a:t>
            </a:r>
            <a:r>
              <a:rPr lang="zh-CN" altLang="en-US" sz="2400">
                <a:solidFill>
                  <a:srgbClr val="990000"/>
                </a:solidFill>
                <a:latin typeface="黑体" pitchFamily="2" charset="-122"/>
                <a:ea typeface="黑体" pitchFamily="2" charset="-122"/>
              </a:rPr>
              <a:t>外设的识别与端口寻址</a:t>
            </a:r>
            <a:endParaRPr lang="zh-CN" altLang="en-US" sz="2400" b="0">
              <a:solidFill>
                <a:srgbClr val="990000"/>
              </a:solidFill>
              <a:latin typeface="黑体" pitchFamily="2" charset="-122"/>
              <a:ea typeface="黑体" pitchFamily="2" charset="-122"/>
            </a:endParaRPr>
          </a:p>
        </p:txBody>
      </p:sp>
      <p:grpSp>
        <p:nvGrpSpPr>
          <p:cNvPr id="2" name="组合 1"/>
          <p:cNvGrpSpPr/>
          <p:nvPr/>
        </p:nvGrpSpPr>
        <p:grpSpPr>
          <a:xfrm>
            <a:off x="1619250" y="3933825"/>
            <a:ext cx="1728788" cy="2232025"/>
            <a:chOff x="1619250" y="3933825"/>
            <a:chExt cx="1728788" cy="2232025"/>
          </a:xfrm>
        </p:grpSpPr>
        <p:sp>
          <p:nvSpPr>
            <p:cNvPr id="14340" name="Rectangle 16"/>
            <p:cNvSpPr>
              <a:spLocks noChangeArrowheads="1"/>
            </p:cNvSpPr>
            <p:nvPr/>
          </p:nvSpPr>
          <p:spPr bwMode="auto">
            <a:xfrm>
              <a:off x="1619250" y="3933825"/>
              <a:ext cx="1728788" cy="223202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a:p>
          </p:txBody>
        </p:sp>
        <p:sp>
          <p:nvSpPr>
            <p:cNvPr id="14341" name="Rectangle 18"/>
            <p:cNvSpPr>
              <a:spLocks noChangeArrowheads="1"/>
            </p:cNvSpPr>
            <p:nvPr/>
          </p:nvSpPr>
          <p:spPr bwMode="auto">
            <a:xfrm>
              <a:off x="1692275" y="4005263"/>
              <a:ext cx="1584325" cy="1368425"/>
            </a:xfrm>
            <a:prstGeom prst="rect">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ctr"/>
              <a:endParaRPr lang="zh-CN" altLang="en-US"/>
            </a:p>
          </p:txBody>
        </p:sp>
        <p:sp>
          <p:nvSpPr>
            <p:cNvPr id="14342" name="Text Box 19"/>
            <p:cNvSpPr txBox="1">
              <a:spLocks noChangeArrowheads="1"/>
            </p:cNvSpPr>
            <p:nvPr/>
          </p:nvSpPr>
          <p:spPr bwMode="auto">
            <a:xfrm>
              <a:off x="1763713" y="4294188"/>
              <a:ext cx="1512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50000"/>
                </a:lnSpc>
                <a:spcBef>
                  <a:spcPct val="50000"/>
                </a:spcBef>
              </a:pPr>
              <a:r>
                <a:rPr lang="zh-CN" altLang="en-US" sz="2000">
                  <a:solidFill>
                    <a:schemeClr val="folHlink"/>
                  </a:solidFill>
                  <a:latin typeface="黑体" pitchFamily="2" charset="-122"/>
                  <a:ea typeface="黑体" pitchFamily="2" charset="-122"/>
                </a:rPr>
                <a:t>内存地址</a:t>
              </a:r>
            </a:p>
            <a:p>
              <a:pPr algn="ctr" eaLnBrk="1" hangingPunct="1">
                <a:lnSpc>
                  <a:spcPct val="50000"/>
                </a:lnSpc>
                <a:spcBef>
                  <a:spcPct val="50000"/>
                </a:spcBef>
              </a:pPr>
              <a:r>
                <a:rPr lang="zh-CN" altLang="en-US" sz="2000">
                  <a:solidFill>
                    <a:schemeClr val="folHlink"/>
                  </a:solidFill>
                  <a:latin typeface="黑体" pitchFamily="2" charset="-122"/>
                  <a:ea typeface="黑体" pitchFamily="2" charset="-122"/>
                </a:rPr>
                <a:t>空间范围</a:t>
              </a:r>
            </a:p>
          </p:txBody>
        </p:sp>
        <p:sp>
          <p:nvSpPr>
            <p:cNvPr id="14343" name="Rectangle 20"/>
            <p:cNvSpPr>
              <a:spLocks noChangeArrowheads="1"/>
            </p:cNvSpPr>
            <p:nvPr/>
          </p:nvSpPr>
          <p:spPr bwMode="auto">
            <a:xfrm>
              <a:off x="1692275" y="5445125"/>
              <a:ext cx="1584325" cy="64928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ctr"/>
              <a:endParaRPr lang="zh-CN" altLang="en-US"/>
            </a:p>
          </p:txBody>
        </p:sp>
        <p:sp>
          <p:nvSpPr>
            <p:cNvPr id="14344" name="Text Box 21"/>
            <p:cNvSpPr txBox="1">
              <a:spLocks noChangeArrowheads="1"/>
            </p:cNvSpPr>
            <p:nvPr/>
          </p:nvSpPr>
          <p:spPr bwMode="auto">
            <a:xfrm>
              <a:off x="1763713" y="5589588"/>
              <a:ext cx="1512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50000"/>
                </a:lnSpc>
                <a:spcBef>
                  <a:spcPct val="50000"/>
                </a:spcBef>
              </a:pPr>
              <a:r>
                <a:rPr lang="en-US" altLang="zh-CN" sz="2000" dirty="0">
                  <a:solidFill>
                    <a:srgbClr val="000080"/>
                  </a:solidFill>
                  <a:latin typeface="黑体" pitchFamily="2" charset="-122"/>
                  <a:ea typeface="黑体" pitchFamily="2" charset="-122"/>
                </a:rPr>
                <a:t>I/O</a:t>
              </a:r>
              <a:r>
                <a:rPr lang="zh-CN" altLang="en-US" sz="2000">
                  <a:solidFill>
                    <a:srgbClr val="000080"/>
                  </a:solidFill>
                  <a:latin typeface="黑体" pitchFamily="2" charset="-122"/>
                  <a:ea typeface="黑体" pitchFamily="2" charset="-122"/>
                </a:rPr>
                <a:t>地址</a:t>
              </a:r>
            </a:p>
            <a:p>
              <a:pPr algn="ctr" eaLnBrk="1" hangingPunct="1">
                <a:lnSpc>
                  <a:spcPct val="50000"/>
                </a:lnSpc>
                <a:spcBef>
                  <a:spcPct val="50000"/>
                </a:spcBef>
              </a:pPr>
              <a:r>
                <a:rPr lang="zh-CN" altLang="en-US" sz="2000">
                  <a:solidFill>
                    <a:srgbClr val="000080"/>
                  </a:solidFill>
                  <a:latin typeface="黑体" pitchFamily="2" charset="-122"/>
                  <a:ea typeface="黑体" pitchFamily="2" charset="-122"/>
                </a:rPr>
                <a:t>空间范围</a:t>
              </a:r>
            </a:p>
          </p:txBody>
        </p:sp>
      </p:grpSp>
      <p:sp>
        <p:nvSpPr>
          <p:cNvPr id="14345" name="Rectangle 22"/>
          <p:cNvSpPr>
            <a:spLocks noChangeArrowheads="1"/>
          </p:cNvSpPr>
          <p:nvPr/>
        </p:nvSpPr>
        <p:spPr bwMode="auto">
          <a:xfrm>
            <a:off x="611188" y="962025"/>
            <a:ext cx="7921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5000"/>
              </a:lnSpc>
            </a:pPr>
            <a:r>
              <a:rPr lang="en-US" altLang="zh-CN" sz="2400" dirty="0">
                <a:solidFill>
                  <a:srgbClr val="990000"/>
                </a:solidFill>
                <a:latin typeface="黑体" pitchFamily="2" charset="-122"/>
                <a:ea typeface="黑体" pitchFamily="2" charset="-122"/>
              </a:rPr>
              <a:t>  2.</a:t>
            </a:r>
            <a:r>
              <a:rPr lang="zh-CN" altLang="en-US" sz="2400">
                <a:solidFill>
                  <a:srgbClr val="990000"/>
                </a:solidFill>
                <a:latin typeface="黑体" pitchFamily="2" charset="-122"/>
                <a:ea typeface="黑体" pitchFamily="2" charset="-122"/>
              </a:rPr>
              <a:t>统一编址（存储器映射方式）</a:t>
            </a:r>
          </a:p>
          <a:p>
            <a:pPr>
              <a:lnSpc>
                <a:spcPct val="125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将</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接口中的端口看作存储器单元，与主存储器单元统一编址，</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地址与内存地址不重叠。</a:t>
            </a:r>
            <a:r>
              <a:rPr lang="zh-CN" altLang="en-US" sz="2400">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827088" y="2568575"/>
            <a:ext cx="76708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buFont typeface="Wingdings" pitchFamily="2" charset="2"/>
              <a:buChar char="$"/>
            </a:pPr>
            <a:r>
              <a:rPr kumimoji="0" lang="zh-CN" altLang="en-US" sz="2400">
                <a:solidFill>
                  <a:srgbClr val="CC3300"/>
                </a:solidFill>
                <a:latin typeface="黑体" pitchFamily="2" charset="-122"/>
                <a:ea typeface="黑体" pitchFamily="2" charset="-122"/>
              </a:rPr>
              <a:t> </a:t>
            </a:r>
            <a:r>
              <a:rPr kumimoji="0" lang="zh-CN" altLang="en-US" sz="2400">
                <a:solidFill>
                  <a:srgbClr val="990000"/>
                </a:solidFill>
                <a:latin typeface="黑体" pitchFamily="2" charset="-122"/>
                <a:ea typeface="黑体" pitchFamily="2" charset="-122"/>
              </a:rPr>
              <a:t>特点：</a:t>
            </a:r>
            <a:r>
              <a:rPr kumimoji="0" lang="zh-CN" altLang="en-US" sz="2400">
                <a:solidFill>
                  <a:srgbClr val="000080"/>
                </a:solidFill>
                <a:latin typeface="黑体" pitchFamily="2" charset="-122"/>
                <a:ea typeface="黑体" pitchFamily="2" charset="-122"/>
              </a:rPr>
              <a:t>不需要设置专门的</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指令，可利用访存指令访问</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接口中的寄存器，程序设计简单。但外设占用了存储器的地址空间。</a:t>
            </a:r>
            <a:r>
              <a:rPr kumimoji="0" lang="zh-CN" altLang="en-US" sz="2400">
                <a:latin typeface="黑体" pitchFamily="2" charset="-122"/>
                <a:ea typeface="黑体" pitchFamily="2" charset="-122"/>
              </a:rPr>
              <a:t> </a:t>
            </a:r>
          </a:p>
        </p:txBody>
      </p:sp>
      <p:pic>
        <p:nvPicPr>
          <p:cNvPr id="703493" name="Picture 5" descr="tu 7-10"/>
          <p:cNvPicPr>
            <a:picLocks noChangeAspect="1" noChangeArrowheads="1"/>
          </p:cNvPicPr>
          <p:nvPr/>
        </p:nvPicPr>
        <p:blipFill>
          <a:blip r:embed="rId2">
            <a:extLst>
              <a:ext uri="{28A0092B-C50C-407E-A947-70E740481C1C}">
                <a14:useLocalDpi xmlns:a14="http://schemas.microsoft.com/office/drawing/2010/main" val="0"/>
              </a:ext>
            </a:extLst>
          </a:blip>
          <a:srcRect r="5423" b="58165"/>
          <a:stretch>
            <a:fillRect/>
          </a:stretch>
        </p:blipFill>
        <p:spPr bwMode="auto">
          <a:xfrm>
            <a:off x="971550" y="4005263"/>
            <a:ext cx="79216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p:cNvSpPr>
            <a:spLocks noChangeArrowheads="1"/>
          </p:cNvSpPr>
          <p:nvPr/>
        </p:nvSpPr>
        <p:spPr bwMode="auto">
          <a:xfrm>
            <a:off x="611188" y="962025"/>
            <a:ext cx="7921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5000"/>
              </a:lnSpc>
            </a:pPr>
            <a:r>
              <a:rPr lang="en-US" altLang="zh-CN" sz="2400" dirty="0">
                <a:solidFill>
                  <a:srgbClr val="990000"/>
                </a:solidFill>
                <a:latin typeface="黑体" pitchFamily="2" charset="-122"/>
                <a:ea typeface="黑体" pitchFamily="2" charset="-122"/>
              </a:rPr>
              <a:t>  2.</a:t>
            </a:r>
            <a:r>
              <a:rPr lang="zh-CN" altLang="en-US" sz="2400">
                <a:solidFill>
                  <a:srgbClr val="990000"/>
                </a:solidFill>
                <a:latin typeface="黑体" pitchFamily="2" charset="-122"/>
                <a:ea typeface="黑体" pitchFamily="2" charset="-122"/>
              </a:rPr>
              <a:t>统一编址（存储器映射方式）</a:t>
            </a:r>
          </a:p>
          <a:p>
            <a:pPr>
              <a:lnSpc>
                <a:spcPct val="125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将</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接口中的端口看作存储器单元，与主存储器单元统一编址，</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地址与内存地址不重叠。</a:t>
            </a:r>
            <a:r>
              <a:rPr lang="zh-CN" altLang="en-US" sz="2400">
                <a:latin typeface="黑体" pitchFamily="2" charset="-122"/>
                <a:ea typeface="黑体" pitchFamily="2" charset="-122"/>
              </a:rPr>
              <a:t> </a:t>
            </a:r>
          </a:p>
        </p:txBody>
      </p:sp>
      <p:sp>
        <p:nvSpPr>
          <p:cNvPr id="15365" name="Rectangle 8"/>
          <p:cNvSpPr>
            <a:spLocks noChangeArrowheads="1"/>
          </p:cNvSpPr>
          <p:nvPr/>
        </p:nvSpPr>
        <p:spPr bwMode="auto">
          <a:xfrm>
            <a:off x="611188" y="460375"/>
            <a:ext cx="51133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7.2.3 </a:t>
            </a:r>
            <a:r>
              <a:rPr lang="zh-CN" altLang="en-US" sz="2400">
                <a:solidFill>
                  <a:srgbClr val="990000"/>
                </a:solidFill>
                <a:latin typeface="黑体" pitchFamily="2" charset="-122"/>
                <a:ea typeface="黑体" pitchFamily="2" charset="-122"/>
              </a:rPr>
              <a:t>外设的识别与端口寻址</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3493"/>
                                        </p:tgtEl>
                                        <p:attrNameLst>
                                          <p:attrName>style.visibility</p:attrName>
                                        </p:attrNameLst>
                                      </p:cBhvr>
                                      <p:to>
                                        <p:strVal val="visible"/>
                                      </p:to>
                                    </p:set>
                                    <p:animEffect transition="in" filter="wipe(up)">
                                      <p:cBhvr>
                                        <p:cTn id="7" dur="500"/>
                                        <p:tgtEl>
                                          <p:spTgt spid="70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611188" y="1228725"/>
            <a:ext cx="820896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spcBef>
                <a:spcPct val="15000"/>
              </a:spcBef>
            </a:pPr>
            <a:r>
              <a:rPr kumimoji="0" lang="en-US" altLang="zh-CN" sz="2400" dirty="0">
                <a:solidFill>
                  <a:srgbClr val="000080"/>
                </a:solidFill>
                <a:latin typeface="黑体" pitchFamily="2" charset="-122"/>
                <a:ea typeface="黑体" pitchFamily="2" charset="-122"/>
              </a:rPr>
              <a:t>1.</a:t>
            </a:r>
            <a:r>
              <a:rPr kumimoji="0" lang="zh-CN" altLang="en-US" sz="2400">
                <a:solidFill>
                  <a:srgbClr val="000080"/>
                </a:solidFill>
                <a:latin typeface="黑体" pitchFamily="2" charset="-122"/>
                <a:ea typeface="黑体" pitchFamily="2" charset="-122"/>
              </a:rPr>
              <a:t>在统一编址方式下，下面哪一个说法正确 </a:t>
            </a:r>
            <a:r>
              <a:rPr kumimoji="0" lang="en-US" altLang="zh-CN" sz="2400" dirty="0">
                <a:solidFill>
                  <a:srgbClr val="000080"/>
                </a:solidFill>
                <a:latin typeface="黑体" pitchFamily="2" charset="-122"/>
                <a:ea typeface="黑体" pitchFamily="2" charset="-122"/>
              </a:rPr>
              <a:t>( )</a:t>
            </a:r>
          </a:p>
          <a:p>
            <a:pPr>
              <a:lnSpc>
                <a:spcPct val="120000"/>
              </a:lnSpc>
              <a:spcBef>
                <a:spcPct val="15000"/>
              </a:spcBef>
            </a:pPr>
            <a:r>
              <a:rPr kumimoji="0" lang="en-US" altLang="zh-CN" sz="2400" dirty="0">
                <a:solidFill>
                  <a:srgbClr val="000080"/>
                </a:solidFill>
                <a:latin typeface="黑体" pitchFamily="2" charset="-122"/>
                <a:ea typeface="黑体" pitchFamily="2" charset="-122"/>
              </a:rPr>
              <a:t>  A </a:t>
            </a:r>
            <a:r>
              <a:rPr kumimoji="0" lang="zh-CN" altLang="en-US" sz="2400">
                <a:solidFill>
                  <a:srgbClr val="000080"/>
                </a:solidFill>
                <a:latin typeface="黑体" pitchFamily="2" charset="-122"/>
                <a:ea typeface="黑体" pitchFamily="2" charset="-122"/>
              </a:rPr>
              <a:t>一个具体地址只能对应输入输出设备 </a:t>
            </a:r>
          </a:p>
          <a:p>
            <a:pPr>
              <a:lnSpc>
                <a:spcPct val="120000"/>
              </a:lnSpc>
              <a:spcBef>
                <a:spcPct val="15000"/>
              </a:spcBef>
            </a:pPr>
            <a:r>
              <a:rPr kumimoji="0" lang="en-US" altLang="zh-CN" sz="2400" dirty="0">
                <a:solidFill>
                  <a:srgbClr val="000080"/>
                </a:solidFill>
                <a:latin typeface="黑体" pitchFamily="2" charset="-122"/>
                <a:ea typeface="黑体" pitchFamily="2" charset="-122"/>
              </a:rPr>
              <a:t>  B </a:t>
            </a:r>
            <a:r>
              <a:rPr kumimoji="0" lang="zh-CN" altLang="en-US" sz="2400">
                <a:solidFill>
                  <a:srgbClr val="000080"/>
                </a:solidFill>
                <a:latin typeface="黑体" pitchFamily="2" charset="-122"/>
                <a:ea typeface="黑体" pitchFamily="2" charset="-122"/>
              </a:rPr>
              <a:t>一个具体地址只能对应内存单元</a:t>
            </a:r>
          </a:p>
          <a:p>
            <a:pPr>
              <a:lnSpc>
                <a:spcPct val="120000"/>
              </a:lnSpc>
              <a:spcBef>
                <a:spcPct val="15000"/>
              </a:spcBef>
            </a:pPr>
            <a:r>
              <a:rPr kumimoji="0" lang="en-US" altLang="zh-CN" sz="2400" dirty="0">
                <a:solidFill>
                  <a:srgbClr val="000080"/>
                </a:solidFill>
                <a:latin typeface="黑体" pitchFamily="2" charset="-122"/>
                <a:ea typeface="黑体" pitchFamily="2" charset="-122"/>
              </a:rPr>
              <a:t>  C </a:t>
            </a:r>
            <a:r>
              <a:rPr kumimoji="0" lang="zh-CN" altLang="en-US" sz="2400">
                <a:solidFill>
                  <a:srgbClr val="000080"/>
                </a:solidFill>
                <a:latin typeface="黑体" pitchFamily="2" charset="-122"/>
                <a:ea typeface="黑体" pitchFamily="2" charset="-122"/>
              </a:rPr>
              <a:t>一个具体地址既可对应内存单元又可对应输入输出设备</a:t>
            </a:r>
          </a:p>
          <a:p>
            <a:pPr>
              <a:lnSpc>
                <a:spcPct val="120000"/>
              </a:lnSpc>
              <a:spcBef>
                <a:spcPct val="15000"/>
              </a:spcBef>
            </a:pPr>
            <a:r>
              <a:rPr kumimoji="0" lang="en-US" altLang="zh-CN" sz="2400" dirty="0">
                <a:solidFill>
                  <a:srgbClr val="000080"/>
                </a:solidFill>
                <a:latin typeface="黑体" pitchFamily="2" charset="-122"/>
                <a:ea typeface="黑体" pitchFamily="2" charset="-122"/>
              </a:rPr>
              <a:t>  D </a:t>
            </a:r>
            <a:r>
              <a:rPr kumimoji="0" lang="zh-CN" altLang="en-US" sz="2400">
                <a:solidFill>
                  <a:srgbClr val="000080"/>
                </a:solidFill>
                <a:latin typeface="黑体" pitchFamily="2" charset="-122"/>
                <a:ea typeface="黑体" pitchFamily="2" charset="-122"/>
              </a:rPr>
              <a:t>一个具体地址只对应</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设备或者只对应内存单元。</a:t>
            </a:r>
          </a:p>
        </p:txBody>
      </p:sp>
      <p:sp>
        <p:nvSpPr>
          <p:cNvPr id="16387" name="Rectangle 9"/>
          <p:cNvSpPr>
            <a:spLocks noChangeArrowheads="1"/>
          </p:cNvSpPr>
          <p:nvPr/>
        </p:nvSpPr>
        <p:spPr bwMode="auto">
          <a:xfrm>
            <a:off x="539750" y="673100"/>
            <a:ext cx="20161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spcBef>
                <a:spcPct val="20000"/>
              </a:spcBef>
              <a:tabLst>
                <a:tab pos="457200" algn="l"/>
              </a:tabLst>
            </a:pPr>
            <a:r>
              <a:rPr kumimoji="0" lang="zh-CN" altLang="en-US" sz="2600">
                <a:solidFill>
                  <a:srgbClr val="CC3300"/>
                </a:solidFill>
                <a:latin typeface="黑体" pitchFamily="2" charset="-122"/>
                <a:ea typeface="黑体" pitchFamily="2" charset="-122"/>
              </a:rPr>
              <a:t>课堂练习</a:t>
            </a:r>
          </a:p>
        </p:txBody>
      </p:sp>
      <p:sp>
        <p:nvSpPr>
          <p:cNvPr id="582667" name="Rectangle 11"/>
          <p:cNvSpPr>
            <a:spLocks noChangeArrowheads="1"/>
          </p:cNvSpPr>
          <p:nvPr/>
        </p:nvSpPr>
        <p:spPr bwMode="auto">
          <a:xfrm>
            <a:off x="611188" y="4068763"/>
            <a:ext cx="83534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spcBef>
                <a:spcPct val="15000"/>
              </a:spcBef>
            </a:pPr>
            <a:r>
              <a:rPr kumimoji="0" lang="en-US" altLang="zh-CN" sz="2400" dirty="0">
                <a:solidFill>
                  <a:srgbClr val="000080"/>
                </a:solidFill>
                <a:latin typeface="黑体" pitchFamily="2" charset="-122"/>
                <a:ea typeface="黑体" pitchFamily="2" charset="-122"/>
              </a:rPr>
              <a:t>2.</a:t>
            </a:r>
            <a:r>
              <a:rPr kumimoji="0" lang="zh-CN" altLang="en-US" sz="2400">
                <a:solidFill>
                  <a:srgbClr val="000080"/>
                </a:solidFill>
                <a:latin typeface="黑体" pitchFamily="2" charset="-122"/>
                <a:ea typeface="黑体" pitchFamily="2" charset="-122"/>
              </a:rPr>
              <a:t>在独立编址方式下</a:t>
            </a:r>
            <a:r>
              <a:rPr kumimoji="0" lang="en-US" altLang="zh-CN" sz="2400" dirty="0">
                <a:solidFill>
                  <a:srgbClr val="000080"/>
                </a:solidFill>
                <a:latin typeface="黑体" pitchFamily="2" charset="-122"/>
                <a:ea typeface="黑体" pitchFamily="2" charset="-122"/>
              </a:rPr>
              <a:t>,</a:t>
            </a:r>
            <a:r>
              <a:rPr kumimoji="0" lang="zh-CN" altLang="en-US" sz="2400">
                <a:solidFill>
                  <a:srgbClr val="000080"/>
                </a:solidFill>
                <a:latin typeface="黑体" pitchFamily="2" charset="-122"/>
                <a:ea typeface="黑体" pitchFamily="2" charset="-122"/>
              </a:rPr>
              <a:t>存储单元和</a:t>
            </a:r>
            <a:r>
              <a:rPr kumimoji="0" lang="en-US" altLang="zh-CN" sz="2400" dirty="0">
                <a:solidFill>
                  <a:srgbClr val="000080"/>
                </a:solidFill>
                <a:latin typeface="黑体" pitchFamily="2" charset="-122"/>
                <a:ea typeface="黑体" pitchFamily="2" charset="-122"/>
              </a:rPr>
              <a:t>I/O</a:t>
            </a:r>
            <a:r>
              <a:rPr kumimoji="0" lang="zh-CN" altLang="en-US" sz="2400">
                <a:solidFill>
                  <a:srgbClr val="000080"/>
                </a:solidFill>
                <a:latin typeface="黑体" pitchFamily="2" charset="-122"/>
                <a:ea typeface="黑体" pitchFamily="2" charset="-122"/>
              </a:rPr>
              <a:t>设备是靠</a:t>
            </a:r>
            <a:r>
              <a:rPr kumimoji="0" lang="en-US" altLang="zh-CN" sz="2400" dirty="0">
                <a:solidFill>
                  <a:srgbClr val="000080"/>
                </a:solidFill>
                <a:latin typeface="黑体" pitchFamily="2" charset="-122"/>
                <a:ea typeface="黑体" pitchFamily="2" charset="-122"/>
              </a:rPr>
              <a:t>( )</a:t>
            </a:r>
            <a:r>
              <a:rPr kumimoji="0" lang="zh-CN" altLang="en-US" sz="2400">
                <a:solidFill>
                  <a:srgbClr val="000080"/>
                </a:solidFill>
                <a:latin typeface="黑体" pitchFamily="2" charset="-122"/>
                <a:ea typeface="黑体" pitchFamily="2" charset="-122"/>
              </a:rPr>
              <a:t>来区别的。</a:t>
            </a:r>
          </a:p>
          <a:p>
            <a:pPr>
              <a:lnSpc>
                <a:spcPct val="120000"/>
              </a:lnSpc>
              <a:spcBef>
                <a:spcPct val="15000"/>
              </a:spcBef>
            </a:pPr>
            <a:r>
              <a:rPr kumimoji="0" lang="zh-CN" altLang="en-US" sz="240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A </a:t>
            </a:r>
            <a:r>
              <a:rPr kumimoji="0" lang="zh-CN" altLang="en-US" sz="2400">
                <a:solidFill>
                  <a:srgbClr val="000080"/>
                </a:solidFill>
                <a:latin typeface="黑体" pitchFamily="2" charset="-122"/>
                <a:ea typeface="黑体" pitchFamily="2" charset="-122"/>
              </a:rPr>
              <a:t>不同的地址代码                  </a:t>
            </a:r>
            <a:r>
              <a:rPr kumimoji="0" lang="en-US" altLang="zh-CN" sz="2400" dirty="0">
                <a:solidFill>
                  <a:srgbClr val="000080"/>
                </a:solidFill>
                <a:latin typeface="黑体" pitchFamily="2" charset="-122"/>
                <a:ea typeface="黑体" pitchFamily="2" charset="-122"/>
              </a:rPr>
              <a:t>B </a:t>
            </a:r>
            <a:r>
              <a:rPr kumimoji="0" lang="zh-CN" altLang="en-US" sz="2400">
                <a:solidFill>
                  <a:srgbClr val="000080"/>
                </a:solidFill>
                <a:latin typeface="黑体" pitchFamily="2" charset="-122"/>
                <a:ea typeface="黑体" pitchFamily="2" charset="-122"/>
              </a:rPr>
              <a:t>不同的地址总线 </a:t>
            </a:r>
          </a:p>
          <a:p>
            <a:pPr>
              <a:lnSpc>
                <a:spcPct val="120000"/>
              </a:lnSpc>
              <a:spcBef>
                <a:spcPct val="15000"/>
              </a:spcBef>
            </a:pPr>
            <a:r>
              <a:rPr kumimoji="0" lang="zh-CN" altLang="en-US" sz="240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C </a:t>
            </a:r>
            <a:r>
              <a:rPr kumimoji="0" lang="zh-CN" altLang="en-US" sz="2400">
                <a:solidFill>
                  <a:srgbClr val="000080"/>
                </a:solidFill>
                <a:latin typeface="黑体" pitchFamily="2" charset="-122"/>
                <a:ea typeface="黑体" pitchFamily="2" charset="-122"/>
              </a:rPr>
              <a:t>不同的指令或不同的控制信号      </a:t>
            </a:r>
            <a:r>
              <a:rPr kumimoji="0" lang="en-US" altLang="zh-CN" sz="2400" dirty="0">
                <a:solidFill>
                  <a:srgbClr val="000080"/>
                </a:solidFill>
                <a:latin typeface="黑体" pitchFamily="2" charset="-122"/>
                <a:ea typeface="黑体" pitchFamily="2" charset="-122"/>
              </a:rPr>
              <a:t>D </a:t>
            </a:r>
            <a:r>
              <a:rPr kumimoji="0" lang="zh-CN" altLang="en-US" sz="2400">
                <a:solidFill>
                  <a:srgbClr val="000080"/>
                </a:solidFill>
                <a:latin typeface="黑体" pitchFamily="2" charset="-122"/>
                <a:ea typeface="黑体" pitchFamily="2" charset="-122"/>
              </a:rPr>
              <a:t>上述都不对</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67"/>
                                        </p:tgtEl>
                                        <p:attrNameLst>
                                          <p:attrName>style.visibility</p:attrName>
                                        </p:attrNameLst>
                                      </p:cBhvr>
                                      <p:to>
                                        <p:strVal val="visible"/>
                                      </p:to>
                                    </p:set>
                                    <p:animEffect transition="in" filter="wipe(up)">
                                      <p:cBhvr>
                                        <p:cTn id="7" dur="500"/>
                                        <p:tgtEl>
                                          <p:spTgt spid="582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539750" y="673100"/>
            <a:ext cx="3527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spcBef>
                <a:spcPct val="20000"/>
              </a:spcBef>
              <a:tabLst>
                <a:tab pos="457200" algn="l"/>
              </a:tabLst>
            </a:pPr>
            <a:r>
              <a:rPr kumimoji="0" lang="zh-CN" altLang="en-US" sz="2600">
                <a:solidFill>
                  <a:srgbClr val="CC3300"/>
                </a:solidFill>
                <a:latin typeface="黑体" pitchFamily="2" charset="-122"/>
                <a:ea typeface="黑体" pitchFamily="2" charset="-122"/>
              </a:rPr>
              <a:t>课堂练习（续）</a:t>
            </a:r>
          </a:p>
        </p:txBody>
      </p:sp>
      <p:pic>
        <p:nvPicPr>
          <p:cNvPr id="17411" name="Picture 5" descr="j0195384"/>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7662863" y="1268413"/>
            <a:ext cx="1481137" cy="151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7"/>
          <p:cNvSpPr>
            <a:spLocks noChangeArrowheads="1"/>
          </p:cNvSpPr>
          <p:nvPr/>
        </p:nvSpPr>
        <p:spPr bwMode="auto">
          <a:xfrm>
            <a:off x="611188" y="1201738"/>
            <a:ext cx="67691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spcBef>
                <a:spcPct val="15000"/>
              </a:spcBef>
            </a:pPr>
            <a:r>
              <a:rPr kumimoji="0" lang="en-US" altLang="zh-CN" sz="2400" dirty="0">
                <a:solidFill>
                  <a:srgbClr val="000080"/>
                </a:solidFill>
                <a:latin typeface="黑体" pitchFamily="2" charset="-122"/>
                <a:ea typeface="黑体" pitchFamily="2" charset="-122"/>
              </a:rPr>
              <a:t>3.</a:t>
            </a:r>
            <a:r>
              <a:rPr kumimoji="0" lang="zh-CN" altLang="en-US" sz="2400" dirty="0">
                <a:solidFill>
                  <a:srgbClr val="000080"/>
                </a:solidFill>
                <a:latin typeface="黑体" pitchFamily="2" charset="-122"/>
                <a:ea typeface="黑体" pitchFamily="2" charset="-122"/>
              </a:rPr>
              <a:t>数据格式的串</a:t>
            </a:r>
            <a:r>
              <a:rPr kumimoji="0" lang="en-US" altLang="zh-CN" sz="2400" dirty="0">
                <a:solidFill>
                  <a:srgbClr val="000080"/>
                </a:solidFill>
                <a:ea typeface="黑体" pitchFamily="2" charset="-122"/>
              </a:rPr>
              <a:t>——</a:t>
            </a:r>
            <a:r>
              <a:rPr kumimoji="0" lang="zh-CN" altLang="en-US" sz="2400" dirty="0">
                <a:solidFill>
                  <a:srgbClr val="000080"/>
                </a:solidFill>
                <a:latin typeface="黑体" pitchFamily="2" charset="-122"/>
                <a:ea typeface="黑体" pitchFamily="2" charset="-122"/>
              </a:rPr>
              <a:t>并转换是（   ）功能。</a:t>
            </a:r>
          </a:p>
          <a:p>
            <a:pPr>
              <a:lnSpc>
                <a:spcPct val="120000"/>
              </a:lnSpc>
              <a:spcBef>
                <a:spcPct val="15000"/>
              </a:spcBef>
            </a:pPr>
            <a:r>
              <a:rPr kumimoji="0" lang="zh-CN" altLang="en-US" sz="2400" dirty="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A </a:t>
            </a:r>
            <a:r>
              <a:rPr kumimoji="0" lang="zh-CN" altLang="en-US" sz="2400" dirty="0">
                <a:solidFill>
                  <a:srgbClr val="000080"/>
                </a:solidFill>
                <a:latin typeface="黑体" pitchFamily="2" charset="-122"/>
                <a:ea typeface="黑体" pitchFamily="2" charset="-122"/>
              </a:rPr>
              <a:t>并行接口       </a:t>
            </a:r>
            <a:r>
              <a:rPr kumimoji="0" lang="en-US" altLang="zh-CN" sz="2400" dirty="0">
                <a:solidFill>
                  <a:srgbClr val="000080"/>
                </a:solidFill>
                <a:latin typeface="黑体" pitchFamily="2" charset="-122"/>
                <a:ea typeface="黑体" pitchFamily="2" charset="-122"/>
              </a:rPr>
              <a:t>B </a:t>
            </a:r>
            <a:r>
              <a:rPr kumimoji="0" lang="zh-CN" altLang="en-US" sz="2400" dirty="0">
                <a:solidFill>
                  <a:srgbClr val="000080"/>
                </a:solidFill>
                <a:latin typeface="黑体" pitchFamily="2" charset="-122"/>
                <a:ea typeface="黑体" pitchFamily="2" charset="-122"/>
              </a:rPr>
              <a:t>串行接口     </a:t>
            </a:r>
          </a:p>
          <a:p>
            <a:pPr>
              <a:lnSpc>
                <a:spcPct val="120000"/>
              </a:lnSpc>
              <a:spcBef>
                <a:spcPct val="15000"/>
              </a:spcBef>
            </a:pPr>
            <a:r>
              <a:rPr kumimoji="0" lang="zh-CN" altLang="en-US" sz="2400" dirty="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C </a:t>
            </a:r>
            <a:r>
              <a:rPr kumimoji="0" lang="zh-CN" altLang="en-US" sz="2400" dirty="0">
                <a:solidFill>
                  <a:srgbClr val="000080"/>
                </a:solidFill>
                <a:latin typeface="黑体" pitchFamily="2" charset="-122"/>
                <a:ea typeface="黑体" pitchFamily="2" charset="-122"/>
              </a:rPr>
              <a:t>同步接口       </a:t>
            </a:r>
            <a:r>
              <a:rPr kumimoji="0" lang="en-US" altLang="zh-CN" sz="2400" dirty="0">
                <a:solidFill>
                  <a:srgbClr val="000080"/>
                </a:solidFill>
                <a:latin typeface="黑体" pitchFamily="2" charset="-122"/>
                <a:ea typeface="黑体" pitchFamily="2" charset="-122"/>
              </a:rPr>
              <a:t>D </a:t>
            </a:r>
            <a:r>
              <a:rPr kumimoji="0" lang="zh-CN" altLang="en-US" sz="2400" dirty="0">
                <a:solidFill>
                  <a:srgbClr val="000080"/>
                </a:solidFill>
                <a:latin typeface="黑体" pitchFamily="2" charset="-122"/>
                <a:ea typeface="黑体" pitchFamily="2" charset="-122"/>
              </a:rPr>
              <a:t>异步接口 </a:t>
            </a:r>
          </a:p>
        </p:txBody>
      </p:sp>
      <p:sp>
        <p:nvSpPr>
          <p:cNvPr id="583688" name="Rectangle 8"/>
          <p:cNvSpPr>
            <a:spLocks noChangeArrowheads="1"/>
          </p:cNvSpPr>
          <p:nvPr/>
        </p:nvSpPr>
        <p:spPr bwMode="auto">
          <a:xfrm>
            <a:off x="611188" y="2857500"/>
            <a:ext cx="825023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spcBef>
                <a:spcPct val="15000"/>
              </a:spcBef>
            </a:pPr>
            <a:r>
              <a:rPr kumimoji="0" lang="en-US" altLang="zh-CN" sz="2400" dirty="0">
                <a:solidFill>
                  <a:srgbClr val="000080"/>
                </a:solidFill>
                <a:latin typeface="黑体" pitchFamily="2" charset="-122"/>
                <a:ea typeface="黑体" pitchFamily="2" charset="-122"/>
              </a:rPr>
              <a:t>4.I/O</a:t>
            </a:r>
            <a:r>
              <a:rPr kumimoji="0" lang="zh-CN" altLang="en-US" sz="2400">
                <a:solidFill>
                  <a:srgbClr val="000080"/>
                </a:solidFill>
                <a:latin typeface="黑体" pitchFamily="2" charset="-122"/>
                <a:ea typeface="黑体" pitchFamily="2" charset="-122"/>
              </a:rPr>
              <a:t>接口中数据缓冲器的作用是（   ）</a:t>
            </a:r>
          </a:p>
          <a:p>
            <a:pPr>
              <a:lnSpc>
                <a:spcPct val="120000"/>
              </a:lnSpc>
              <a:spcBef>
                <a:spcPct val="15000"/>
              </a:spcBef>
            </a:pPr>
            <a:r>
              <a:rPr kumimoji="0" lang="zh-CN" altLang="en-US" sz="240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A </a:t>
            </a:r>
            <a:r>
              <a:rPr kumimoji="0" lang="zh-CN" altLang="en-US" sz="2400">
                <a:solidFill>
                  <a:srgbClr val="000080"/>
                </a:solidFill>
                <a:latin typeface="黑体" pitchFamily="2" charset="-122"/>
                <a:ea typeface="黑体" pitchFamily="2" charset="-122"/>
              </a:rPr>
              <a:t>暂存外设和</a:t>
            </a:r>
            <a:r>
              <a:rPr kumimoji="0" lang="en-US" altLang="zh-CN" sz="2400" dirty="0">
                <a:solidFill>
                  <a:srgbClr val="000080"/>
                </a:solidFill>
                <a:latin typeface="黑体" pitchFamily="2" charset="-122"/>
                <a:ea typeface="黑体" pitchFamily="2" charset="-122"/>
              </a:rPr>
              <a:t>CPU</a:t>
            </a:r>
            <a:r>
              <a:rPr kumimoji="0" lang="zh-CN" altLang="en-US" sz="2400">
                <a:solidFill>
                  <a:srgbClr val="000080"/>
                </a:solidFill>
                <a:latin typeface="黑体" pitchFamily="2" charset="-122"/>
                <a:ea typeface="黑体" pitchFamily="2" charset="-122"/>
              </a:rPr>
              <a:t>之间传送的数据    </a:t>
            </a:r>
            <a:r>
              <a:rPr kumimoji="0" lang="en-US" altLang="zh-CN" sz="2400" dirty="0">
                <a:solidFill>
                  <a:srgbClr val="000080"/>
                </a:solidFill>
                <a:latin typeface="黑体" pitchFamily="2" charset="-122"/>
                <a:ea typeface="黑体" pitchFamily="2" charset="-122"/>
              </a:rPr>
              <a:t>B </a:t>
            </a:r>
            <a:r>
              <a:rPr kumimoji="0" lang="zh-CN" altLang="en-US" sz="2400">
                <a:solidFill>
                  <a:srgbClr val="000080"/>
                </a:solidFill>
                <a:latin typeface="黑体" pitchFamily="2" charset="-122"/>
                <a:ea typeface="黑体" pitchFamily="2" charset="-122"/>
              </a:rPr>
              <a:t>暂存外设的状态 </a:t>
            </a:r>
          </a:p>
          <a:p>
            <a:pPr>
              <a:lnSpc>
                <a:spcPct val="120000"/>
              </a:lnSpc>
              <a:spcBef>
                <a:spcPct val="15000"/>
              </a:spcBef>
            </a:pPr>
            <a:r>
              <a:rPr kumimoji="0" lang="zh-CN" altLang="en-US" sz="2400">
                <a:solidFill>
                  <a:srgbClr val="000080"/>
                </a:solidFill>
                <a:latin typeface="黑体" pitchFamily="2" charset="-122"/>
                <a:ea typeface="黑体" pitchFamily="2" charset="-122"/>
              </a:rPr>
              <a:t>  </a:t>
            </a:r>
            <a:r>
              <a:rPr kumimoji="0" lang="en-US" altLang="zh-CN" sz="2400" dirty="0">
                <a:solidFill>
                  <a:srgbClr val="000080"/>
                </a:solidFill>
                <a:latin typeface="黑体" pitchFamily="2" charset="-122"/>
                <a:ea typeface="黑体" pitchFamily="2" charset="-122"/>
              </a:rPr>
              <a:t>C </a:t>
            </a:r>
            <a:r>
              <a:rPr kumimoji="0" lang="zh-CN" altLang="en-US" sz="2400">
                <a:solidFill>
                  <a:srgbClr val="000080"/>
                </a:solidFill>
                <a:latin typeface="黑体" pitchFamily="2" charset="-122"/>
                <a:ea typeface="黑体" pitchFamily="2" charset="-122"/>
              </a:rPr>
              <a:t>暂存外设的地址                 </a:t>
            </a:r>
            <a:r>
              <a:rPr kumimoji="0" lang="en-US" altLang="zh-CN" sz="2400" dirty="0">
                <a:solidFill>
                  <a:srgbClr val="000080"/>
                </a:solidFill>
                <a:latin typeface="黑体" pitchFamily="2" charset="-122"/>
                <a:ea typeface="黑体" pitchFamily="2" charset="-122"/>
              </a:rPr>
              <a:t>D </a:t>
            </a:r>
            <a:r>
              <a:rPr kumimoji="0" lang="zh-CN" altLang="en-US" sz="2400">
                <a:solidFill>
                  <a:srgbClr val="000080"/>
                </a:solidFill>
                <a:latin typeface="黑体" pitchFamily="2" charset="-122"/>
                <a:ea typeface="黑体" pitchFamily="2" charset="-122"/>
              </a:rPr>
              <a:t>上述都不对</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3688"/>
                                        </p:tgtEl>
                                        <p:attrNameLst>
                                          <p:attrName>style.visibility</p:attrName>
                                        </p:attrNameLst>
                                      </p:cBhvr>
                                      <p:to>
                                        <p:strVal val="visible"/>
                                      </p:to>
                                    </p:set>
                                    <p:animEffect transition="in" filter="wipe(up)">
                                      <p:cBhvr>
                                        <p:cTn id="7" dur="500"/>
                                        <p:tgtEl>
                                          <p:spTgt spid="583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5"/>
          <p:cNvSpPr>
            <a:spLocks noChangeArrowheads="1"/>
          </p:cNvSpPr>
          <p:nvPr/>
        </p:nvSpPr>
        <p:spPr bwMode="auto">
          <a:xfrm>
            <a:off x="0" y="4603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gn="ctr"/>
            <a:r>
              <a:rPr lang="en-US" altLang="zh-CN" sz="2600" dirty="0">
                <a:solidFill>
                  <a:srgbClr val="990000"/>
                </a:solidFill>
                <a:latin typeface="黑体" pitchFamily="2" charset="-122"/>
                <a:ea typeface="黑体" pitchFamily="2" charset="-122"/>
              </a:rPr>
              <a:t>§ 7.3 </a:t>
            </a:r>
            <a:r>
              <a:rPr lang="zh-CN" altLang="en-US" sz="2600">
                <a:solidFill>
                  <a:srgbClr val="990000"/>
                </a:solidFill>
                <a:latin typeface="黑体" pitchFamily="2" charset="-122"/>
                <a:ea typeface="黑体" pitchFamily="2" charset="-122"/>
              </a:rPr>
              <a:t>程序查询方式及其接口</a:t>
            </a:r>
          </a:p>
        </p:txBody>
      </p:sp>
      <p:sp>
        <p:nvSpPr>
          <p:cNvPr id="18435" name="Rectangle 17"/>
          <p:cNvSpPr>
            <a:spLocks noChangeArrowheads="1"/>
          </p:cNvSpPr>
          <p:nvPr/>
        </p:nvSpPr>
        <p:spPr bwMode="auto">
          <a:xfrm>
            <a:off x="611187" y="1259449"/>
            <a:ext cx="7993261"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nSpc>
                <a:spcPct val="140000"/>
              </a:lnSpc>
            </a:pPr>
            <a:r>
              <a:rPr lang="zh-CN" altLang="en-US" sz="2400" dirty="0" smtClean="0">
                <a:solidFill>
                  <a:schemeClr val="hlink"/>
                </a:solidFill>
                <a:latin typeface="黑体" pitchFamily="2" charset="-122"/>
                <a:ea typeface="黑体" pitchFamily="2" charset="-122"/>
              </a:rPr>
              <a:t>基本</a:t>
            </a:r>
            <a:r>
              <a:rPr lang="zh-CN" altLang="en-US" sz="2400" dirty="0">
                <a:solidFill>
                  <a:schemeClr val="hlink"/>
                </a:solidFill>
                <a:latin typeface="黑体" pitchFamily="2" charset="-122"/>
                <a:ea typeface="黑体" pitchFamily="2" charset="-122"/>
              </a:rPr>
              <a:t>思想</a:t>
            </a:r>
            <a:r>
              <a:rPr lang="zh-CN" altLang="en-US" sz="2400" dirty="0" smtClean="0">
                <a:solidFill>
                  <a:schemeClr val="hlink"/>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外设的整个</a:t>
            </a:r>
            <a:r>
              <a:rPr lang="zh-CN" altLang="en-US" sz="2400" dirty="0" smtClean="0">
                <a:solidFill>
                  <a:srgbClr val="000080"/>
                </a:solidFill>
                <a:latin typeface="黑体" pitchFamily="2" charset="-122"/>
                <a:ea typeface="黑体" pitchFamily="2" charset="-122"/>
              </a:rPr>
              <a:t>工作过程在</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的监控</a:t>
            </a:r>
            <a:r>
              <a:rPr lang="zh-CN" altLang="en-US" sz="2400" dirty="0" smtClean="0">
                <a:solidFill>
                  <a:srgbClr val="000080"/>
                </a:solidFill>
                <a:latin typeface="黑体" pitchFamily="2" charset="-122"/>
                <a:ea typeface="黑体" pitchFamily="2" charset="-122"/>
              </a:rPr>
              <a:t>之下进行。</a:t>
            </a:r>
            <a:endParaRPr lang="en-US" altLang="zh-CN" sz="2400" dirty="0" smtClean="0">
              <a:solidFill>
                <a:srgbClr val="000080"/>
              </a:solidFill>
              <a:latin typeface="黑体" pitchFamily="2" charset="-122"/>
              <a:ea typeface="黑体" pitchFamily="2" charset="-122"/>
            </a:endParaRPr>
          </a:p>
          <a:p>
            <a:pPr marL="357188" indent="-357188">
              <a:lnSpc>
                <a:spcPct val="140000"/>
              </a:lnSpc>
            </a:pPr>
            <a:r>
              <a:rPr lang="zh-CN" altLang="en-US" sz="2400" dirty="0" smtClean="0">
                <a:solidFill>
                  <a:srgbClr val="FF0000"/>
                </a:solidFill>
                <a:latin typeface="黑体" pitchFamily="2" charset="-122"/>
                <a:ea typeface="黑体" pitchFamily="2" charset="-122"/>
              </a:rPr>
              <a:t>方法：</a:t>
            </a:r>
            <a:r>
              <a:rPr lang="zh-CN" altLang="en-US" sz="2400" dirty="0" smtClean="0">
                <a:solidFill>
                  <a:srgbClr val="000080"/>
                </a:solidFill>
                <a:latin typeface="黑体" pitchFamily="2" charset="-122"/>
                <a:ea typeface="黑体" pitchFamily="2" charset="-122"/>
              </a:rPr>
              <a:t>由</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执行一段输入输出程序来实现主机与外设之间数据传送控制</a:t>
            </a:r>
            <a:r>
              <a:rPr lang="zh-CN" altLang="en-US" sz="2400" dirty="0" smtClean="0">
                <a:solidFill>
                  <a:srgbClr val="000080"/>
                </a:solidFill>
                <a:latin typeface="黑体" pitchFamily="2" charset="-122"/>
                <a:ea typeface="黑体" pitchFamily="2" charset="-122"/>
              </a:rPr>
              <a:t>。</a:t>
            </a:r>
            <a:endParaRPr lang="zh-CN" altLang="en-US" sz="2400" dirty="0">
              <a:solidFill>
                <a:srgbClr val="000080"/>
              </a:solidFill>
              <a:latin typeface="黑体" pitchFamily="2" charset="-122"/>
              <a:ea typeface="黑体" pitchFamily="2" charset="-122"/>
            </a:endParaRPr>
          </a:p>
        </p:txBody>
      </p:sp>
      <p:sp>
        <p:nvSpPr>
          <p:cNvPr id="584722" name="Rectangle 18"/>
          <p:cNvSpPr>
            <a:spLocks noChangeArrowheads="1"/>
          </p:cNvSpPr>
          <p:nvPr/>
        </p:nvSpPr>
        <p:spPr bwMode="auto">
          <a:xfrm>
            <a:off x="611188" y="3072234"/>
            <a:ext cx="80660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30000"/>
              </a:lnSpc>
            </a:pPr>
            <a:r>
              <a:rPr lang="zh-CN" altLang="en-US" sz="2400" dirty="0">
                <a:solidFill>
                  <a:srgbClr val="000080"/>
                </a:solidFill>
                <a:latin typeface="黑体" pitchFamily="2" charset="-122"/>
                <a:ea typeface="黑体" pitchFamily="2" charset="-122"/>
              </a:rPr>
              <a:t>    根据</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与外设之间传送数据的时机是由</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决定还是由外设决定的，程序直接控制方式可分为：</a:t>
            </a:r>
          </a:p>
          <a:p>
            <a:pPr>
              <a:lnSpc>
                <a:spcPct val="13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a:t>
            </a:r>
            <a:r>
              <a:rPr lang="zh-CN" altLang="en-US" sz="2400" dirty="0">
                <a:solidFill>
                  <a:srgbClr val="000080"/>
                </a:solidFill>
                <a:latin typeface="黑体" pitchFamily="2" charset="-122"/>
                <a:ea typeface="黑体" pitchFamily="2" charset="-122"/>
              </a:rPr>
              <a:t>）无条件传送</a:t>
            </a:r>
          </a:p>
          <a:p>
            <a:pPr>
              <a:lnSpc>
                <a:spcPct val="130000"/>
              </a:lnSpc>
            </a:pPr>
            <a:r>
              <a:rPr lang="en-US" altLang="zh-CN" sz="2400" dirty="0">
                <a:solidFill>
                  <a:srgbClr val="000080"/>
                </a:solidFill>
                <a:latin typeface="黑体" pitchFamily="2" charset="-122"/>
                <a:ea typeface="黑体" pitchFamily="2" charset="-122"/>
              </a:rPr>
              <a:t>    2</a:t>
            </a:r>
            <a:r>
              <a:rPr lang="zh-CN" altLang="en-US" sz="2400" dirty="0">
                <a:solidFill>
                  <a:srgbClr val="000080"/>
                </a:solidFill>
                <a:latin typeface="黑体" pitchFamily="2" charset="-122"/>
                <a:ea typeface="黑体" pitchFamily="2" charset="-122"/>
              </a:rPr>
              <a:t>）有条件传送（即程序查询）方式。</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722"/>
                                        </p:tgtEl>
                                        <p:attrNameLst>
                                          <p:attrName>style.visibility</p:attrName>
                                        </p:attrNameLst>
                                      </p:cBhvr>
                                      <p:to>
                                        <p:strVal val="visible"/>
                                      </p:to>
                                    </p:set>
                                    <p:animEffect transition="in" filter="wipe(up)">
                                      <p:cBhvr>
                                        <p:cTn id="7" dur="500"/>
                                        <p:tgtEl>
                                          <p:spTgt spid="584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11188" y="533400"/>
            <a:ext cx="60483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7.3.1 </a:t>
            </a:r>
            <a:r>
              <a:rPr lang="zh-CN" altLang="en-US" sz="2400">
                <a:solidFill>
                  <a:srgbClr val="990000"/>
                </a:solidFill>
                <a:latin typeface="黑体" pitchFamily="2" charset="-122"/>
                <a:ea typeface="黑体" pitchFamily="2" charset="-122"/>
              </a:rPr>
              <a:t>无条件传送方式接口</a:t>
            </a:r>
          </a:p>
        </p:txBody>
      </p:sp>
      <p:sp>
        <p:nvSpPr>
          <p:cNvPr id="19459" name="Rectangle 6"/>
          <p:cNvSpPr>
            <a:spLocks noChangeArrowheads="1"/>
          </p:cNvSpPr>
          <p:nvPr/>
        </p:nvSpPr>
        <p:spPr bwMode="auto">
          <a:xfrm>
            <a:off x="539750" y="1287463"/>
            <a:ext cx="82804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30000"/>
              </a:lnSpc>
            </a:pPr>
            <a:r>
              <a:rPr lang="en-US" altLang="zh-CN" sz="2400" dirty="0">
                <a:solidFill>
                  <a:srgbClr val="99000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无需询问</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接口的状态，可随时直接输入或输出数据。如信号灯控制。</a:t>
            </a:r>
          </a:p>
        </p:txBody>
      </p:sp>
      <p:grpSp>
        <p:nvGrpSpPr>
          <p:cNvPr id="2" name="Group 12"/>
          <p:cNvGrpSpPr>
            <a:grpSpLocks/>
          </p:cNvGrpSpPr>
          <p:nvPr/>
        </p:nvGrpSpPr>
        <p:grpSpPr bwMode="auto">
          <a:xfrm>
            <a:off x="468313" y="2781300"/>
            <a:ext cx="7561262" cy="2543175"/>
            <a:chOff x="1826" y="11766"/>
            <a:chExt cx="6663" cy="1837"/>
          </a:xfrm>
        </p:grpSpPr>
        <p:pic>
          <p:nvPicPr>
            <p:cNvPr id="19461" name="Picture 13" descr="tu 7-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 y="11766"/>
              <a:ext cx="6663"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14"/>
            <p:cNvSpPr txBox="1">
              <a:spLocks noChangeArrowheads="1"/>
            </p:cNvSpPr>
            <p:nvPr/>
          </p:nvSpPr>
          <p:spPr bwMode="auto">
            <a:xfrm>
              <a:off x="3645" y="11967"/>
              <a:ext cx="2955" cy="609"/>
            </a:xfrm>
            <a:prstGeom prst="rect">
              <a:avLst/>
            </a:prstGeom>
            <a:solidFill>
              <a:srgbClr val="FFFF00"/>
            </a:solidFill>
            <a:ln w="9525">
              <a:solidFill>
                <a:srgbClr val="000000"/>
              </a:solidFill>
              <a:miter lim="800000"/>
              <a:headEnd/>
              <a:tailEnd/>
            </a:ln>
          </p:spPr>
          <p:txBody>
            <a:bodyPr lIns="0" tIns="108000" rIns="0" bIns="3600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kumimoji="0" lang="zh-CN" altLang="en-US" sz="1600" dirty="0">
                  <a:solidFill>
                    <a:srgbClr val="000080"/>
                  </a:solidFill>
                  <a:latin typeface="黑体" pitchFamily="2" charset="-122"/>
                  <a:ea typeface="黑体" pitchFamily="2" charset="-122"/>
                </a:rPr>
                <a:t>数据缓冲寄存器</a:t>
              </a:r>
              <a:endParaRPr kumimoji="0" lang="zh-CN" altLang="en-US" sz="1600" dirty="0">
                <a:solidFill>
                  <a:schemeClr val="tx1"/>
                </a:solidFill>
                <a:latin typeface="黑体" pitchFamily="2" charset="-122"/>
                <a:ea typeface="黑体" pitchFamily="2" charset="-122"/>
              </a:endParaRPr>
            </a:p>
          </p:txBody>
        </p:sp>
        <p:sp>
          <p:nvSpPr>
            <p:cNvPr id="19463" name="Text Box 15"/>
            <p:cNvSpPr txBox="1">
              <a:spLocks noChangeArrowheads="1"/>
            </p:cNvSpPr>
            <p:nvPr/>
          </p:nvSpPr>
          <p:spPr bwMode="auto">
            <a:xfrm>
              <a:off x="3840" y="12681"/>
              <a:ext cx="2745" cy="553"/>
            </a:xfrm>
            <a:prstGeom prst="rect">
              <a:avLst/>
            </a:prstGeom>
            <a:solidFill>
              <a:srgbClr val="FFFF00"/>
            </a:solidFill>
            <a:ln w="9525">
              <a:solidFill>
                <a:srgbClr val="000000"/>
              </a:solidFill>
              <a:miter lim="800000"/>
              <a:headEnd/>
              <a:tailEnd/>
            </a:ln>
          </p:spPr>
          <p:txBody>
            <a:bodyPr lIns="0" tIns="108000" rIns="0" bIns="3600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kumimoji="0" lang="zh-CN" altLang="en-US" sz="1600">
                  <a:solidFill>
                    <a:srgbClr val="000080"/>
                  </a:solidFill>
                  <a:latin typeface="黑体" pitchFamily="2" charset="-122"/>
                  <a:ea typeface="黑体" pitchFamily="2" charset="-122"/>
                </a:rPr>
                <a:t>地址译码器</a:t>
              </a:r>
              <a:endParaRPr kumimoji="0" lang="zh-CN" altLang="en-US" sz="1600">
                <a:solidFill>
                  <a:schemeClr val="tx1"/>
                </a:solidFill>
                <a:latin typeface="黑体" pitchFamily="2" charset="-122"/>
                <a:ea typeface="黑体" pitchFamily="2" charset="-122"/>
              </a:endParaRPr>
            </a:p>
          </p:txBody>
        </p:sp>
        <p:sp>
          <p:nvSpPr>
            <p:cNvPr id="19464" name="Rectangle 16"/>
            <p:cNvSpPr>
              <a:spLocks noChangeArrowheads="1"/>
            </p:cNvSpPr>
            <p:nvPr/>
          </p:nvSpPr>
          <p:spPr bwMode="auto">
            <a:xfrm>
              <a:off x="6630" y="12023"/>
              <a:ext cx="585" cy="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黑体" pitchFamily="2" charset="-122"/>
                <a:ea typeface="黑体" pitchFamily="2" charset="-122"/>
              </a:endParaRPr>
            </a:p>
          </p:txBody>
        </p:sp>
        <p:sp>
          <p:nvSpPr>
            <p:cNvPr id="19465" name="Freeform 17"/>
            <p:cNvSpPr>
              <a:spLocks/>
            </p:cNvSpPr>
            <p:nvPr/>
          </p:nvSpPr>
          <p:spPr bwMode="auto">
            <a:xfrm>
              <a:off x="6585" y="12163"/>
              <a:ext cx="165" cy="775"/>
            </a:xfrm>
            <a:custGeom>
              <a:avLst/>
              <a:gdLst>
                <a:gd name="T0" fmla="*/ 0 w 165"/>
                <a:gd name="T1" fmla="*/ 1227 h 750"/>
                <a:gd name="T2" fmla="*/ 165 w 165"/>
                <a:gd name="T3" fmla="*/ 1227 h 750"/>
                <a:gd name="T4" fmla="*/ 165 w 165"/>
                <a:gd name="T5" fmla="*/ 0 h 750"/>
                <a:gd name="T6" fmla="*/ 15 w 165"/>
                <a:gd name="T7" fmla="*/ 0 h 750"/>
                <a:gd name="T8" fmla="*/ 0 60000 65536"/>
                <a:gd name="T9" fmla="*/ 0 60000 65536"/>
                <a:gd name="T10" fmla="*/ 0 60000 65536"/>
                <a:gd name="T11" fmla="*/ 0 60000 65536"/>
                <a:gd name="T12" fmla="*/ 0 w 165"/>
                <a:gd name="T13" fmla="*/ 0 h 750"/>
                <a:gd name="T14" fmla="*/ 165 w 165"/>
                <a:gd name="T15" fmla="*/ 750 h 750"/>
              </a:gdLst>
              <a:ahLst/>
              <a:cxnLst>
                <a:cxn ang="T8">
                  <a:pos x="T0" y="T1"/>
                </a:cxn>
                <a:cxn ang="T9">
                  <a:pos x="T2" y="T3"/>
                </a:cxn>
                <a:cxn ang="T10">
                  <a:pos x="T4" y="T5"/>
                </a:cxn>
                <a:cxn ang="T11">
                  <a:pos x="T6" y="T7"/>
                </a:cxn>
              </a:cxnLst>
              <a:rect l="T12" t="T13" r="T14" b="T15"/>
              <a:pathLst>
                <a:path w="165" h="750">
                  <a:moveTo>
                    <a:pt x="0" y="750"/>
                  </a:moveTo>
                  <a:lnTo>
                    <a:pt x="165" y="750"/>
                  </a:lnTo>
                  <a:lnTo>
                    <a:pt x="165" y="0"/>
                  </a:lnTo>
                  <a:lnTo>
                    <a:pt x="15" y="0"/>
                  </a:lnTo>
                </a:path>
              </a:pathLst>
            </a:custGeom>
            <a:noFill/>
            <a:ln w="34925" cmpd="sng">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6" name="Rectangle 18"/>
            <p:cNvSpPr>
              <a:spLocks noChangeArrowheads="1"/>
            </p:cNvSpPr>
            <p:nvPr/>
          </p:nvSpPr>
          <p:spPr bwMode="auto">
            <a:xfrm>
              <a:off x="6120" y="12596"/>
              <a:ext cx="585" cy="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ChangeArrowheads="1"/>
          </p:cNvSpPr>
          <p:nvPr/>
        </p:nvSpPr>
        <p:spPr bwMode="auto">
          <a:xfrm>
            <a:off x="2268538" y="3068638"/>
            <a:ext cx="1073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1000" b="0">
                <a:solidFill>
                  <a:srgbClr val="000080"/>
                </a:solidFill>
                <a:latin typeface="黑体" pitchFamily="2" charset="-122"/>
                <a:ea typeface="黑体" pitchFamily="2" charset="-122"/>
                <a:cs typeface="Times New Roman" pitchFamily="18" charset="0"/>
              </a:rPr>
              <a:t>              </a:t>
            </a:r>
            <a:endParaRPr lang="en-US" altLang="zh-CN" sz="2400" b="0" dirty="0">
              <a:solidFill>
                <a:schemeClr val="tx1"/>
              </a:solidFill>
              <a:latin typeface="黑体" pitchFamily="2" charset="-122"/>
              <a:ea typeface="黑体" pitchFamily="2" charset="-122"/>
              <a:cs typeface="Times New Roman" pitchFamily="18" charset="0"/>
            </a:endParaRPr>
          </a:p>
        </p:txBody>
      </p:sp>
      <p:grpSp>
        <p:nvGrpSpPr>
          <p:cNvPr id="20483" name="Group 8"/>
          <p:cNvGrpSpPr>
            <a:grpSpLocks/>
          </p:cNvGrpSpPr>
          <p:nvPr/>
        </p:nvGrpSpPr>
        <p:grpSpPr bwMode="auto">
          <a:xfrm>
            <a:off x="1187450" y="3284538"/>
            <a:ext cx="7488238" cy="2449512"/>
            <a:chOff x="2262" y="7369"/>
            <a:chExt cx="7021" cy="2030"/>
          </a:xfrm>
        </p:grpSpPr>
        <p:sp>
          <p:nvSpPr>
            <p:cNvPr id="20488" name="Text Box 9"/>
            <p:cNvSpPr txBox="1">
              <a:spLocks noChangeArrowheads="1"/>
            </p:cNvSpPr>
            <p:nvPr/>
          </p:nvSpPr>
          <p:spPr bwMode="auto">
            <a:xfrm>
              <a:off x="5545" y="7883"/>
              <a:ext cx="950" cy="45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数据缓冲</a:t>
              </a:r>
            </a:p>
            <a:p>
              <a:pPr algn="ctr" eaLnBrk="1" hangingPunct="1">
                <a:lnSpc>
                  <a:spcPct val="80000"/>
                </a:lnSpc>
              </a:pPr>
              <a:r>
                <a:rPr lang="zh-CN" altLang="en-US" sz="1800" b="0" dirty="0">
                  <a:solidFill>
                    <a:srgbClr val="000080"/>
                  </a:solidFill>
                  <a:latin typeface="+mn-lt"/>
                  <a:ea typeface="黑体" pitchFamily="2" charset="-122"/>
                </a:rPr>
                <a:t>寄存器</a:t>
              </a:r>
              <a:endParaRPr lang="zh-CN" altLang="en-US" sz="1800" b="0" dirty="0">
                <a:latin typeface="+mn-lt"/>
                <a:ea typeface="黑体" pitchFamily="2" charset="-122"/>
              </a:endParaRPr>
            </a:p>
          </p:txBody>
        </p:sp>
        <p:sp>
          <p:nvSpPr>
            <p:cNvPr id="20489" name="Text Box 10"/>
            <p:cNvSpPr txBox="1">
              <a:spLocks noChangeArrowheads="1"/>
            </p:cNvSpPr>
            <p:nvPr/>
          </p:nvSpPr>
          <p:spPr bwMode="auto">
            <a:xfrm>
              <a:off x="5356" y="9054"/>
              <a:ext cx="1454" cy="34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发光二极管</a:t>
              </a:r>
              <a:endParaRPr lang="zh-CN" altLang="en-US" sz="1800" b="0">
                <a:latin typeface="+mn-lt"/>
                <a:ea typeface="黑体" pitchFamily="2" charset="-122"/>
              </a:endParaRPr>
            </a:p>
          </p:txBody>
        </p:sp>
        <p:sp>
          <p:nvSpPr>
            <p:cNvPr id="20490" name="Text Box 11"/>
            <p:cNvSpPr txBox="1">
              <a:spLocks noChangeArrowheads="1"/>
            </p:cNvSpPr>
            <p:nvPr/>
          </p:nvSpPr>
          <p:spPr bwMode="auto">
            <a:xfrm>
              <a:off x="5545" y="8451"/>
              <a:ext cx="975" cy="287"/>
            </a:xfrm>
            <a:prstGeom prst="rect">
              <a:avLst/>
            </a:prstGeom>
            <a:solidFill>
              <a:srgbClr val="00FFFF"/>
            </a:solidFill>
            <a:ln w="19050">
              <a:solidFill>
                <a:srgbClr val="000080"/>
              </a:solidFill>
              <a:prstDash val="dash"/>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功率驱动</a:t>
              </a:r>
              <a:endParaRPr lang="zh-CN" altLang="en-US" sz="1800" b="0">
                <a:latin typeface="+mn-lt"/>
                <a:ea typeface="黑体" pitchFamily="2" charset="-122"/>
              </a:endParaRPr>
            </a:p>
          </p:txBody>
        </p:sp>
        <p:grpSp>
          <p:nvGrpSpPr>
            <p:cNvPr id="20491" name="Group 12"/>
            <p:cNvGrpSpPr>
              <a:grpSpLocks/>
            </p:cNvGrpSpPr>
            <p:nvPr/>
          </p:nvGrpSpPr>
          <p:grpSpPr bwMode="auto">
            <a:xfrm>
              <a:off x="4471" y="7533"/>
              <a:ext cx="640" cy="481"/>
              <a:chOff x="8655" y="4590"/>
              <a:chExt cx="765" cy="600"/>
            </a:xfrm>
          </p:grpSpPr>
          <p:sp>
            <p:nvSpPr>
              <p:cNvPr id="20583" name="Text Box 13"/>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I/O</a:t>
                </a:r>
                <a:endParaRPr lang="en-US" altLang="zh-CN" sz="1800" b="0" dirty="0">
                  <a:latin typeface="+mn-lt"/>
                  <a:ea typeface="黑体" pitchFamily="2" charset="-122"/>
                </a:endParaRPr>
              </a:p>
            </p:txBody>
          </p:sp>
          <p:sp>
            <p:nvSpPr>
              <p:cNvPr id="20584" name="Line 14"/>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492" name="Text Box 15"/>
            <p:cNvSpPr txBox="1">
              <a:spLocks noChangeArrowheads="1"/>
            </p:cNvSpPr>
            <p:nvPr/>
          </p:nvSpPr>
          <p:spPr bwMode="auto">
            <a:xfrm>
              <a:off x="5036" y="7518"/>
              <a:ext cx="6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地址</a:t>
              </a:r>
            </a:p>
            <a:p>
              <a:pPr algn="ctr" eaLnBrk="1" hangingPunct="1">
                <a:lnSpc>
                  <a:spcPct val="80000"/>
                </a:lnSpc>
              </a:pPr>
              <a:r>
                <a:rPr lang="zh-CN" altLang="en-US" sz="1800" b="0" dirty="0">
                  <a:solidFill>
                    <a:srgbClr val="000080"/>
                  </a:solidFill>
                  <a:latin typeface="+mn-lt"/>
                  <a:ea typeface="黑体" pitchFamily="2" charset="-122"/>
                </a:rPr>
                <a:t>总线</a:t>
              </a:r>
              <a:endParaRPr lang="zh-CN" altLang="en-US" sz="1800" b="0" dirty="0">
                <a:latin typeface="+mn-lt"/>
                <a:ea typeface="黑体" pitchFamily="2" charset="-122"/>
              </a:endParaRPr>
            </a:p>
          </p:txBody>
        </p:sp>
        <p:sp>
          <p:nvSpPr>
            <p:cNvPr id="20493" name="Line 16"/>
            <p:cNvSpPr>
              <a:spLocks noChangeShapeType="1"/>
            </p:cNvSpPr>
            <p:nvPr/>
          </p:nvSpPr>
          <p:spPr bwMode="auto">
            <a:xfrm>
              <a:off x="2262" y="7372"/>
              <a:ext cx="4767"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494" name="Text Box 17"/>
            <p:cNvSpPr txBox="1">
              <a:spLocks noChangeArrowheads="1"/>
            </p:cNvSpPr>
            <p:nvPr/>
          </p:nvSpPr>
          <p:spPr bwMode="auto">
            <a:xfrm>
              <a:off x="2449" y="7733"/>
              <a:ext cx="627" cy="936"/>
            </a:xfrm>
            <a:prstGeom prst="rect">
              <a:avLst/>
            </a:prstGeom>
            <a:solidFill>
              <a:srgbClr val="FFFF00"/>
            </a:solidFill>
            <a:ln w="19050" algn="ctr">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CPU</a:t>
              </a:r>
              <a:endParaRPr lang="en-US" altLang="zh-CN" sz="1800" b="0" dirty="0">
                <a:latin typeface="+mn-lt"/>
                <a:ea typeface="黑体" pitchFamily="2" charset="-122"/>
              </a:endParaRPr>
            </a:p>
          </p:txBody>
        </p:sp>
        <p:sp>
          <p:nvSpPr>
            <p:cNvPr id="20495" name="Line 18"/>
            <p:cNvSpPr>
              <a:spLocks noChangeShapeType="1"/>
            </p:cNvSpPr>
            <p:nvPr/>
          </p:nvSpPr>
          <p:spPr bwMode="auto">
            <a:xfrm>
              <a:off x="2771"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496" name="Text Box 19"/>
            <p:cNvSpPr txBox="1">
              <a:spLocks noChangeArrowheads="1"/>
            </p:cNvSpPr>
            <p:nvPr/>
          </p:nvSpPr>
          <p:spPr bwMode="auto">
            <a:xfrm>
              <a:off x="3273" y="7733"/>
              <a:ext cx="628" cy="93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MEM</a:t>
              </a:r>
              <a:endParaRPr lang="en-US" altLang="zh-CN" sz="1800" b="0" dirty="0">
                <a:latin typeface="+mn-lt"/>
                <a:ea typeface="黑体" pitchFamily="2" charset="-122"/>
              </a:endParaRPr>
            </a:p>
          </p:txBody>
        </p:sp>
        <p:sp>
          <p:nvSpPr>
            <p:cNvPr id="20497" name="Line 20"/>
            <p:cNvSpPr>
              <a:spLocks noChangeShapeType="1"/>
            </p:cNvSpPr>
            <p:nvPr/>
          </p:nvSpPr>
          <p:spPr bwMode="auto">
            <a:xfrm>
              <a:off x="3597"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498" name="Text Box 21"/>
            <p:cNvSpPr txBox="1">
              <a:spLocks noChangeArrowheads="1"/>
            </p:cNvSpPr>
            <p:nvPr/>
          </p:nvSpPr>
          <p:spPr bwMode="auto">
            <a:xfrm>
              <a:off x="5989" y="7461"/>
              <a:ext cx="60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a:t>
              </a:r>
            </a:p>
            <a:p>
              <a:pPr algn="ctr" eaLnBrk="1" hangingPunct="1">
                <a:lnSpc>
                  <a:spcPct val="80000"/>
                </a:lnSpc>
              </a:pPr>
              <a:r>
                <a:rPr lang="zh-CN" altLang="en-US" sz="1800" b="0" dirty="0">
                  <a:solidFill>
                    <a:srgbClr val="000080"/>
                  </a:solidFill>
                  <a:latin typeface="+mn-lt"/>
                  <a:ea typeface="黑体" pitchFamily="2" charset="-122"/>
                </a:rPr>
                <a:t>总线</a:t>
              </a:r>
              <a:endParaRPr lang="zh-CN" altLang="en-US" sz="1800" b="0" dirty="0">
                <a:latin typeface="+mn-lt"/>
                <a:ea typeface="黑体" pitchFamily="2" charset="-122"/>
              </a:endParaRPr>
            </a:p>
          </p:txBody>
        </p:sp>
        <p:sp>
          <p:nvSpPr>
            <p:cNvPr id="20499" name="Text Box 22"/>
            <p:cNvSpPr txBox="1">
              <a:spLocks noChangeArrowheads="1"/>
            </p:cNvSpPr>
            <p:nvPr/>
          </p:nvSpPr>
          <p:spPr bwMode="auto">
            <a:xfrm>
              <a:off x="4348" y="7937"/>
              <a:ext cx="865" cy="376"/>
            </a:xfrm>
            <a:prstGeom prst="rect">
              <a:avLst/>
            </a:prstGeom>
            <a:solidFill>
              <a:srgbClr val="00FFFF"/>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en-US" altLang="zh-CN" sz="1800" b="0" dirty="0">
                  <a:solidFill>
                    <a:srgbClr val="000080"/>
                  </a:solidFill>
                  <a:latin typeface="+mn-lt"/>
                  <a:ea typeface="黑体" pitchFamily="2" charset="-122"/>
                </a:rPr>
                <a:t>I/O</a:t>
              </a: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选择</a:t>
              </a:r>
              <a:endParaRPr lang="zh-CN" altLang="en-US" sz="1800" b="0">
                <a:latin typeface="+mn-lt"/>
                <a:ea typeface="黑体" pitchFamily="2" charset="-122"/>
              </a:endParaRPr>
            </a:p>
          </p:txBody>
        </p:sp>
        <p:sp>
          <p:nvSpPr>
            <p:cNvPr id="20500" name="Line 23"/>
            <p:cNvSpPr>
              <a:spLocks noChangeShapeType="1"/>
            </p:cNvSpPr>
            <p:nvPr/>
          </p:nvSpPr>
          <p:spPr bwMode="auto">
            <a:xfrm>
              <a:off x="5085" y="7401"/>
              <a:ext cx="0" cy="522"/>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01" name="Rectangle 24"/>
            <p:cNvSpPr>
              <a:spLocks noChangeArrowheads="1"/>
            </p:cNvSpPr>
            <p:nvPr/>
          </p:nvSpPr>
          <p:spPr bwMode="auto">
            <a:xfrm>
              <a:off x="4099" y="7550"/>
              <a:ext cx="2626" cy="1380"/>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20502" name="AutoShape 25"/>
            <p:cNvSpPr>
              <a:spLocks noChangeArrowheads="1"/>
            </p:cNvSpPr>
            <p:nvPr/>
          </p:nvSpPr>
          <p:spPr bwMode="auto">
            <a:xfrm>
              <a:off x="3609" y="8780"/>
              <a:ext cx="550" cy="296"/>
            </a:xfrm>
            <a:prstGeom prst="wedgeRoundRectCallout">
              <a:avLst>
                <a:gd name="adj1" fmla="val 61551"/>
                <a:gd name="adj2" fmla="val -200000"/>
                <a:gd name="adj3" fmla="val 16667"/>
              </a:avLst>
            </a:prstGeom>
            <a:solidFill>
              <a:srgbClr val="FFFFFF"/>
            </a:solidFill>
            <a:ln w="19050">
              <a:solidFill>
                <a:srgbClr val="008000"/>
              </a:solidFill>
              <a:miter lim="800000"/>
              <a:headEnd/>
              <a:tailEnd/>
            </a:ln>
          </p:spPr>
          <p:txBody>
            <a:bodyPr lIns="0" tIns="0" rIns="0" bIns="0"/>
            <a:lstStyle/>
            <a:p>
              <a:pPr algn="ctr">
                <a:lnSpc>
                  <a:spcPct val="80000"/>
                </a:lnSpc>
              </a:pPr>
              <a:r>
                <a:rPr lang="zh-CN" altLang="en-US" sz="1800" b="0">
                  <a:solidFill>
                    <a:srgbClr val="000080"/>
                  </a:solidFill>
                  <a:latin typeface="+mn-lt"/>
                  <a:ea typeface="黑体" pitchFamily="2" charset="-122"/>
                </a:rPr>
                <a:t>接口</a:t>
              </a:r>
              <a:endParaRPr lang="zh-CN" altLang="en-US" sz="1800" b="0">
                <a:latin typeface="+mn-lt"/>
                <a:ea typeface="黑体" pitchFamily="2" charset="-122"/>
              </a:endParaRPr>
            </a:p>
          </p:txBody>
        </p:sp>
        <p:grpSp>
          <p:nvGrpSpPr>
            <p:cNvPr id="20503" name="Group 26"/>
            <p:cNvGrpSpPr>
              <a:grpSpLocks/>
            </p:cNvGrpSpPr>
            <p:nvPr/>
          </p:nvGrpSpPr>
          <p:grpSpPr bwMode="auto">
            <a:xfrm>
              <a:off x="4779" y="8108"/>
              <a:ext cx="798" cy="300"/>
              <a:chOff x="4714" y="11116"/>
              <a:chExt cx="1022" cy="690"/>
            </a:xfrm>
          </p:grpSpPr>
          <p:sp>
            <p:nvSpPr>
              <p:cNvPr id="20581"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82"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20504" name="Line 29"/>
            <p:cNvSpPr>
              <a:spLocks noChangeShapeType="1"/>
            </p:cNvSpPr>
            <p:nvPr/>
          </p:nvSpPr>
          <p:spPr bwMode="auto">
            <a:xfrm>
              <a:off x="6031" y="7369"/>
              <a:ext cx="0" cy="54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05" name="Line 30"/>
            <p:cNvSpPr>
              <a:spLocks noChangeShapeType="1"/>
            </p:cNvSpPr>
            <p:nvPr/>
          </p:nvSpPr>
          <p:spPr bwMode="auto">
            <a:xfrm>
              <a:off x="6044" y="8304"/>
              <a:ext cx="0" cy="203"/>
            </a:xfrm>
            <a:prstGeom prst="line">
              <a:avLst/>
            </a:prstGeom>
            <a:noFill/>
            <a:ln w="3810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06" name="Text Box 31"/>
            <p:cNvSpPr txBox="1">
              <a:spLocks noChangeArrowheads="1"/>
            </p:cNvSpPr>
            <p:nvPr/>
          </p:nvSpPr>
          <p:spPr bwMode="auto">
            <a:xfrm>
              <a:off x="4373" y="8234"/>
              <a:ext cx="88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2</a:t>
              </a:r>
              <a:endParaRPr lang="en-US" altLang="zh-CN" sz="1800" b="0" dirty="0">
                <a:latin typeface="+mn-lt"/>
                <a:ea typeface="黑体" pitchFamily="2" charset="-122"/>
              </a:endParaRPr>
            </a:p>
          </p:txBody>
        </p:sp>
        <p:sp>
          <p:nvSpPr>
            <p:cNvPr id="20507" name="Line 32"/>
            <p:cNvSpPr>
              <a:spLocks noChangeShapeType="1"/>
            </p:cNvSpPr>
            <p:nvPr/>
          </p:nvSpPr>
          <p:spPr bwMode="auto">
            <a:xfrm>
              <a:off x="4635"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08" name="Line 33"/>
            <p:cNvSpPr>
              <a:spLocks noChangeShapeType="1"/>
            </p:cNvSpPr>
            <p:nvPr/>
          </p:nvSpPr>
          <p:spPr bwMode="auto">
            <a:xfrm>
              <a:off x="4496"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09" name="Group 34"/>
            <p:cNvGrpSpPr>
              <a:grpSpLocks/>
            </p:cNvGrpSpPr>
            <p:nvPr/>
          </p:nvGrpSpPr>
          <p:grpSpPr bwMode="auto">
            <a:xfrm>
              <a:off x="3969" y="7566"/>
              <a:ext cx="641" cy="482"/>
              <a:chOff x="8910" y="4740"/>
              <a:chExt cx="765" cy="600"/>
            </a:xfrm>
          </p:grpSpPr>
          <p:sp>
            <p:nvSpPr>
              <p:cNvPr id="20579" name="Text Box 35"/>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R/W</a:t>
                </a:r>
                <a:endParaRPr lang="en-US" altLang="zh-CN" sz="1800" b="0" dirty="0">
                  <a:latin typeface="+mn-lt"/>
                  <a:ea typeface="黑体" pitchFamily="2" charset="-122"/>
                </a:endParaRPr>
              </a:p>
            </p:txBody>
          </p:sp>
          <p:sp>
            <p:nvSpPr>
              <p:cNvPr id="20580" name="Line 36"/>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510" name="Line 37"/>
            <p:cNvSpPr>
              <a:spLocks noChangeShapeType="1"/>
            </p:cNvSpPr>
            <p:nvPr/>
          </p:nvSpPr>
          <p:spPr bwMode="auto">
            <a:xfrm>
              <a:off x="6044" y="8707"/>
              <a:ext cx="0" cy="408"/>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11" name="Group 38"/>
            <p:cNvGrpSpPr>
              <a:grpSpLocks/>
            </p:cNvGrpSpPr>
            <p:nvPr/>
          </p:nvGrpSpPr>
          <p:grpSpPr bwMode="auto">
            <a:xfrm>
              <a:off x="7139" y="8130"/>
              <a:ext cx="2144" cy="1200"/>
              <a:chOff x="7139" y="8130"/>
              <a:chExt cx="2144" cy="1200"/>
            </a:xfrm>
          </p:grpSpPr>
          <p:sp>
            <p:nvSpPr>
              <p:cNvPr id="20512" name="AutoShape 39"/>
              <p:cNvSpPr>
                <a:spLocks noChangeArrowheads="1"/>
              </p:cNvSpPr>
              <p:nvPr/>
            </p:nvSpPr>
            <p:spPr bwMode="auto">
              <a:xfrm>
                <a:off x="7139" y="8130"/>
                <a:ext cx="2144" cy="1200"/>
              </a:xfrm>
              <a:prstGeom prst="wedgeRoundRectCallout">
                <a:avLst>
                  <a:gd name="adj1" fmla="val -74815"/>
                  <a:gd name="adj2" fmla="val 41250"/>
                  <a:gd name="adj3" fmla="val 16667"/>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a typeface="黑体" pitchFamily="2" charset="-122"/>
                </a:endParaRPr>
              </a:p>
            </p:txBody>
          </p:sp>
          <p:grpSp>
            <p:nvGrpSpPr>
              <p:cNvPr id="20513" name="Group 40"/>
              <p:cNvGrpSpPr>
                <a:grpSpLocks/>
              </p:cNvGrpSpPr>
              <p:nvPr/>
            </p:nvGrpSpPr>
            <p:grpSpPr bwMode="auto">
              <a:xfrm>
                <a:off x="7167" y="8139"/>
                <a:ext cx="2052" cy="997"/>
                <a:chOff x="7063" y="7974"/>
                <a:chExt cx="2052" cy="997"/>
              </a:xfrm>
            </p:grpSpPr>
            <p:sp>
              <p:nvSpPr>
                <p:cNvPr id="20514" name="Line 41"/>
                <p:cNvSpPr>
                  <a:spLocks noChangeShapeType="1"/>
                </p:cNvSpPr>
                <p:nvPr/>
              </p:nvSpPr>
              <p:spPr bwMode="auto">
                <a:xfrm>
                  <a:off x="7662"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15" name="Group 42"/>
                <p:cNvGrpSpPr>
                  <a:grpSpLocks/>
                </p:cNvGrpSpPr>
                <p:nvPr/>
              </p:nvGrpSpPr>
              <p:grpSpPr bwMode="auto">
                <a:xfrm>
                  <a:off x="7572" y="8316"/>
                  <a:ext cx="171" cy="117"/>
                  <a:chOff x="3066" y="7913"/>
                  <a:chExt cx="311" cy="345"/>
                </a:xfrm>
              </p:grpSpPr>
              <p:sp>
                <p:nvSpPr>
                  <p:cNvPr id="20577" name="AutoShape 43"/>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0578" name="Oval 44"/>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0516" name="Group 45"/>
                <p:cNvGrpSpPr>
                  <a:grpSpLocks/>
                </p:cNvGrpSpPr>
                <p:nvPr/>
              </p:nvGrpSpPr>
              <p:grpSpPr bwMode="auto">
                <a:xfrm flipV="1">
                  <a:off x="7520" y="8522"/>
                  <a:ext cx="284" cy="141"/>
                  <a:chOff x="4791" y="8379"/>
                  <a:chExt cx="690" cy="414"/>
                </a:xfrm>
              </p:grpSpPr>
              <p:sp>
                <p:nvSpPr>
                  <p:cNvPr id="20565" name="Oval 46"/>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0566" name="Line 47"/>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67" name="Group 48"/>
                  <p:cNvGrpSpPr>
                    <a:grpSpLocks/>
                  </p:cNvGrpSpPr>
                  <p:nvPr/>
                </p:nvGrpSpPr>
                <p:grpSpPr bwMode="auto">
                  <a:xfrm>
                    <a:off x="5366" y="8425"/>
                    <a:ext cx="115" cy="345"/>
                    <a:chOff x="5366" y="8425"/>
                    <a:chExt cx="115" cy="345"/>
                  </a:xfrm>
                </p:grpSpPr>
                <p:sp>
                  <p:nvSpPr>
                    <p:cNvPr id="20574" name="Line 49"/>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75" name="Line 50"/>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76" name="Line 51"/>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0568" name="Group 52"/>
                  <p:cNvGrpSpPr>
                    <a:grpSpLocks/>
                  </p:cNvGrpSpPr>
                  <p:nvPr/>
                </p:nvGrpSpPr>
                <p:grpSpPr bwMode="auto">
                  <a:xfrm flipH="1">
                    <a:off x="4791" y="8425"/>
                    <a:ext cx="115" cy="345"/>
                    <a:chOff x="5803" y="8425"/>
                    <a:chExt cx="115" cy="345"/>
                  </a:xfrm>
                </p:grpSpPr>
                <p:sp>
                  <p:nvSpPr>
                    <p:cNvPr id="20571" name="Line 53"/>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72" name="Line 54"/>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73" name="Line 55"/>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569" name="Line 56"/>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70" name="AutoShape 57"/>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0517" name="Text Box 58"/>
                <p:cNvSpPr txBox="1">
                  <a:spLocks noChangeArrowheads="1"/>
                </p:cNvSpPr>
                <p:nvPr/>
              </p:nvSpPr>
              <p:spPr bwMode="auto">
                <a:xfrm>
                  <a:off x="7707" y="7974"/>
                  <a:ext cx="34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7</a:t>
                  </a:r>
                  <a:endParaRPr lang="en-US" altLang="zh-CN" sz="1800" b="0" dirty="0">
                    <a:latin typeface="+mn-lt"/>
                    <a:ea typeface="黑体" pitchFamily="2" charset="-122"/>
                  </a:endParaRPr>
                </a:p>
              </p:txBody>
            </p:sp>
            <p:sp>
              <p:nvSpPr>
                <p:cNvPr id="20518" name="Line 59"/>
                <p:cNvSpPr>
                  <a:spLocks noChangeShapeType="1"/>
                </p:cNvSpPr>
                <p:nvPr/>
              </p:nvSpPr>
              <p:spPr bwMode="auto">
                <a:xfrm>
                  <a:off x="7997"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19" name="Group 60"/>
                <p:cNvGrpSpPr>
                  <a:grpSpLocks/>
                </p:cNvGrpSpPr>
                <p:nvPr/>
              </p:nvGrpSpPr>
              <p:grpSpPr bwMode="auto">
                <a:xfrm>
                  <a:off x="7905" y="8316"/>
                  <a:ext cx="172" cy="117"/>
                  <a:chOff x="3066" y="7913"/>
                  <a:chExt cx="311" cy="345"/>
                </a:xfrm>
              </p:grpSpPr>
              <p:sp>
                <p:nvSpPr>
                  <p:cNvPr id="20563" name="AutoShape 61"/>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0564" name="Oval 62"/>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0520" name="Group 63"/>
                <p:cNvGrpSpPr>
                  <a:grpSpLocks/>
                </p:cNvGrpSpPr>
                <p:nvPr/>
              </p:nvGrpSpPr>
              <p:grpSpPr bwMode="auto">
                <a:xfrm flipV="1">
                  <a:off x="7854" y="8522"/>
                  <a:ext cx="283" cy="141"/>
                  <a:chOff x="4791" y="8379"/>
                  <a:chExt cx="690" cy="414"/>
                </a:xfrm>
              </p:grpSpPr>
              <p:sp>
                <p:nvSpPr>
                  <p:cNvPr id="20551" name="Oval 64"/>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0552" name="Line 65"/>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53" name="Group 66"/>
                  <p:cNvGrpSpPr>
                    <a:grpSpLocks/>
                  </p:cNvGrpSpPr>
                  <p:nvPr/>
                </p:nvGrpSpPr>
                <p:grpSpPr bwMode="auto">
                  <a:xfrm>
                    <a:off x="5366" y="8425"/>
                    <a:ext cx="115" cy="345"/>
                    <a:chOff x="5366" y="8425"/>
                    <a:chExt cx="115" cy="345"/>
                  </a:xfrm>
                </p:grpSpPr>
                <p:sp>
                  <p:nvSpPr>
                    <p:cNvPr id="20560" name="Line 67"/>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61" name="Line 68"/>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62" name="Line 69"/>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0554" name="Group 70"/>
                  <p:cNvGrpSpPr>
                    <a:grpSpLocks/>
                  </p:cNvGrpSpPr>
                  <p:nvPr/>
                </p:nvGrpSpPr>
                <p:grpSpPr bwMode="auto">
                  <a:xfrm flipH="1">
                    <a:off x="4791" y="8425"/>
                    <a:ext cx="115" cy="345"/>
                    <a:chOff x="5803" y="8425"/>
                    <a:chExt cx="115" cy="345"/>
                  </a:xfrm>
                </p:grpSpPr>
                <p:sp>
                  <p:nvSpPr>
                    <p:cNvPr id="20557" name="Line 71"/>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58" name="Line 72"/>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59" name="Line 73"/>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555" name="Line 74"/>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56" name="AutoShape 75"/>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0521" name="Line 76"/>
                <p:cNvSpPr>
                  <a:spLocks noChangeShapeType="1"/>
                </p:cNvSpPr>
                <p:nvPr/>
              </p:nvSpPr>
              <p:spPr bwMode="auto">
                <a:xfrm>
                  <a:off x="8779" y="8157"/>
                  <a:ext cx="0" cy="168"/>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22" name="Group 77"/>
                <p:cNvGrpSpPr>
                  <a:grpSpLocks/>
                </p:cNvGrpSpPr>
                <p:nvPr/>
              </p:nvGrpSpPr>
              <p:grpSpPr bwMode="auto">
                <a:xfrm>
                  <a:off x="8687" y="8323"/>
                  <a:ext cx="172" cy="117"/>
                  <a:chOff x="3066" y="7913"/>
                  <a:chExt cx="311" cy="345"/>
                </a:xfrm>
              </p:grpSpPr>
              <p:sp>
                <p:nvSpPr>
                  <p:cNvPr id="20549" name="AutoShape 78"/>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0550" name="Oval 79"/>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sp>
              <p:nvSpPr>
                <p:cNvPr id="20523" name="Line 80"/>
                <p:cNvSpPr>
                  <a:spLocks noChangeShapeType="1"/>
                </p:cNvSpPr>
                <p:nvPr/>
              </p:nvSpPr>
              <p:spPr bwMode="auto">
                <a:xfrm>
                  <a:off x="7662"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24" name="Line 81"/>
                <p:cNvSpPr>
                  <a:spLocks noChangeShapeType="1"/>
                </p:cNvSpPr>
                <p:nvPr/>
              </p:nvSpPr>
              <p:spPr bwMode="auto">
                <a:xfrm>
                  <a:off x="7994"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25" name="Group 82"/>
                <p:cNvGrpSpPr>
                  <a:grpSpLocks/>
                </p:cNvGrpSpPr>
                <p:nvPr/>
              </p:nvGrpSpPr>
              <p:grpSpPr bwMode="auto">
                <a:xfrm flipV="1">
                  <a:off x="8637" y="8529"/>
                  <a:ext cx="284" cy="142"/>
                  <a:chOff x="4791" y="8379"/>
                  <a:chExt cx="690" cy="414"/>
                </a:xfrm>
              </p:grpSpPr>
              <p:sp>
                <p:nvSpPr>
                  <p:cNvPr id="20537" name="Oval 83"/>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0538" name="Line 84"/>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0539" name="Group 85"/>
                  <p:cNvGrpSpPr>
                    <a:grpSpLocks/>
                  </p:cNvGrpSpPr>
                  <p:nvPr/>
                </p:nvGrpSpPr>
                <p:grpSpPr bwMode="auto">
                  <a:xfrm>
                    <a:off x="5366" y="8425"/>
                    <a:ext cx="115" cy="345"/>
                    <a:chOff x="5366" y="8425"/>
                    <a:chExt cx="115" cy="345"/>
                  </a:xfrm>
                </p:grpSpPr>
                <p:sp>
                  <p:nvSpPr>
                    <p:cNvPr id="20546" name="Line 86"/>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47" name="Line 87"/>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48" name="Line 88"/>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0540" name="Group 89"/>
                  <p:cNvGrpSpPr>
                    <a:grpSpLocks/>
                  </p:cNvGrpSpPr>
                  <p:nvPr/>
                </p:nvGrpSpPr>
                <p:grpSpPr bwMode="auto">
                  <a:xfrm flipH="1">
                    <a:off x="4791" y="8425"/>
                    <a:ext cx="115" cy="345"/>
                    <a:chOff x="5803" y="8425"/>
                    <a:chExt cx="115" cy="345"/>
                  </a:xfrm>
                </p:grpSpPr>
                <p:sp>
                  <p:nvSpPr>
                    <p:cNvPr id="20543" name="Line 90"/>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44" name="Line 91"/>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45" name="Line 92"/>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541" name="Line 93"/>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42" name="AutoShape 94"/>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grpSp>
              <p:nvGrpSpPr>
                <p:cNvPr id="20526" name="Group 95"/>
                <p:cNvGrpSpPr>
                  <a:grpSpLocks/>
                </p:cNvGrpSpPr>
                <p:nvPr/>
              </p:nvGrpSpPr>
              <p:grpSpPr bwMode="auto">
                <a:xfrm>
                  <a:off x="7279" y="8448"/>
                  <a:ext cx="1508" cy="518"/>
                  <a:chOff x="7279" y="8448"/>
                  <a:chExt cx="1739" cy="518"/>
                </a:xfrm>
              </p:grpSpPr>
              <p:sp>
                <p:nvSpPr>
                  <p:cNvPr id="20535" name="Line 96"/>
                  <p:cNvSpPr>
                    <a:spLocks noChangeShapeType="1"/>
                  </p:cNvSpPr>
                  <p:nvPr/>
                </p:nvSpPr>
                <p:spPr bwMode="auto">
                  <a:xfrm>
                    <a:off x="9001" y="8448"/>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0536" name="Line 97"/>
                  <p:cNvSpPr>
                    <a:spLocks noChangeShapeType="1"/>
                  </p:cNvSpPr>
                  <p:nvPr/>
                </p:nvSpPr>
                <p:spPr bwMode="auto">
                  <a:xfrm>
                    <a:off x="7279" y="8962"/>
                    <a:ext cx="1739"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0527" name="Oval 98"/>
                <p:cNvSpPr>
                  <a:spLocks noChangeArrowheads="1"/>
                </p:cNvSpPr>
                <p:nvPr/>
              </p:nvSpPr>
              <p:spPr bwMode="auto">
                <a:xfrm>
                  <a:off x="7246" y="8932"/>
                  <a:ext cx="50" cy="39"/>
                </a:xfrm>
                <a:prstGeom prst="ellipse">
                  <a:avLst/>
                </a:prstGeom>
                <a:solidFill>
                  <a:srgbClr val="FFFFFF"/>
                </a:solidFill>
                <a:ln w="12700">
                  <a:solidFill>
                    <a:srgbClr val="000080"/>
                  </a:solidFill>
                  <a:round/>
                  <a:headEnd/>
                  <a:tailEnd/>
                </a:ln>
              </p:spPr>
              <p:txBody>
                <a:bodyPr/>
                <a:lstStyle/>
                <a:p>
                  <a:pPr algn="ctr"/>
                  <a:endParaRPr lang="zh-CN" altLang="en-US" b="0">
                    <a:latin typeface="+mn-lt"/>
                    <a:ea typeface="黑体" pitchFamily="2" charset="-122"/>
                  </a:endParaRPr>
                </a:p>
              </p:txBody>
            </p:sp>
            <p:sp>
              <p:nvSpPr>
                <p:cNvPr id="20528" name="Text Box 99"/>
                <p:cNvSpPr txBox="1">
                  <a:spLocks noChangeArrowheads="1"/>
                </p:cNvSpPr>
                <p:nvPr/>
              </p:nvSpPr>
              <p:spPr bwMode="auto">
                <a:xfrm>
                  <a:off x="7063" y="8658"/>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VCC</a:t>
                  </a:r>
                  <a:endParaRPr lang="en-US" altLang="zh-CN" sz="1800" b="0" dirty="0">
                    <a:latin typeface="+mn-lt"/>
                    <a:ea typeface="黑体" pitchFamily="2" charset="-122"/>
                  </a:endParaRPr>
                </a:p>
              </p:txBody>
            </p:sp>
            <p:sp>
              <p:nvSpPr>
                <p:cNvPr id="20529" name="Text Box 100"/>
                <p:cNvSpPr txBox="1">
                  <a:spLocks noChangeArrowheads="1"/>
                </p:cNvSpPr>
                <p:nvPr/>
              </p:nvSpPr>
              <p:spPr bwMode="auto">
                <a:xfrm>
                  <a:off x="8203" y="8373"/>
                  <a:ext cx="4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a:t>
                  </a:r>
                  <a:endParaRPr lang="en-US" altLang="zh-CN" sz="1800" b="0" dirty="0">
                    <a:latin typeface="+mn-lt"/>
                    <a:ea typeface="黑体" pitchFamily="2" charset="-122"/>
                  </a:endParaRPr>
                </a:p>
              </p:txBody>
            </p:sp>
            <p:sp>
              <p:nvSpPr>
                <p:cNvPr id="20530" name="Rectangle 101"/>
                <p:cNvSpPr>
                  <a:spLocks noChangeArrowheads="1"/>
                </p:cNvSpPr>
                <p:nvPr/>
              </p:nvSpPr>
              <p:spPr bwMode="auto">
                <a:xfrm>
                  <a:off x="7623" y="8743"/>
                  <a:ext cx="65" cy="137"/>
                </a:xfrm>
                <a:prstGeom prst="rect">
                  <a:avLst/>
                </a:prstGeom>
                <a:solidFill>
                  <a:srgbClr val="FFFF00"/>
                </a:solidFill>
                <a:ln w="12700">
                  <a:solidFill>
                    <a:srgbClr val="000000"/>
                  </a:solidFill>
                  <a:miter lim="800000"/>
                  <a:headEnd/>
                  <a:tailEnd/>
                </a:ln>
              </p:spPr>
              <p:txBody>
                <a:bodyPr/>
                <a:lstStyle/>
                <a:p>
                  <a:pPr algn="ctr"/>
                  <a:endParaRPr lang="zh-CN" altLang="en-US" b="0">
                    <a:latin typeface="+mn-lt"/>
                    <a:ea typeface="黑体" pitchFamily="2" charset="-122"/>
                  </a:endParaRPr>
                </a:p>
              </p:txBody>
            </p:sp>
            <p:sp>
              <p:nvSpPr>
                <p:cNvPr id="20531" name="Rectangle 102"/>
                <p:cNvSpPr>
                  <a:spLocks noChangeArrowheads="1"/>
                </p:cNvSpPr>
                <p:nvPr/>
              </p:nvSpPr>
              <p:spPr bwMode="auto">
                <a:xfrm>
                  <a:off x="7956" y="8743"/>
                  <a:ext cx="66" cy="137"/>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0532" name="Rectangle 103"/>
                <p:cNvSpPr>
                  <a:spLocks noChangeArrowheads="1"/>
                </p:cNvSpPr>
                <p:nvPr/>
              </p:nvSpPr>
              <p:spPr bwMode="auto">
                <a:xfrm>
                  <a:off x="8745" y="8755"/>
                  <a:ext cx="65" cy="139"/>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0533" name="Text Box 104"/>
                <p:cNvSpPr txBox="1">
                  <a:spLocks noChangeArrowheads="1"/>
                </p:cNvSpPr>
                <p:nvPr/>
              </p:nvSpPr>
              <p:spPr bwMode="auto">
                <a:xfrm>
                  <a:off x="8034" y="7974"/>
                  <a:ext cx="3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6</a:t>
                  </a:r>
                  <a:endParaRPr lang="en-US" altLang="zh-CN" sz="1800" b="0" dirty="0">
                    <a:latin typeface="+mn-lt"/>
                    <a:ea typeface="黑体" pitchFamily="2" charset="-122"/>
                  </a:endParaRPr>
                </a:p>
              </p:txBody>
            </p:sp>
            <p:sp>
              <p:nvSpPr>
                <p:cNvPr id="20534" name="Text Box 105"/>
                <p:cNvSpPr txBox="1">
                  <a:spLocks noChangeArrowheads="1"/>
                </p:cNvSpPr>
                <p:nvPr/>
              </p:nvSpPr>
              <p:spPr bwMode="auto">
                <a:xfrm>
                  <a:off x="8835" y="7974"/>
                  <a:ext cx="2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0</a:t>
                  </a:r>
                  <a:endParaRPr lang="en-US" altLang="zh-CN" sz="1800" b="0" dirty="0">
                    <a:latin typeface="+mn-lt"/>
                    <a:ea typeface="黑体" pitchFamily="2" charset="-122"/>
                  </a:endParaRPr>
                </a:p>
              </p:txBody>
            </p:sp>
          </p:grpSp>
        </p:grpSp>
      </p:grpSp>
      <p:sp>
        <p:nvSpPr>
          <p:cNvPr id="20484" name="Rectangle 106"/>
          <p:cNvSpPr>
            <a:spLocks noChangeArrowheads="1"/>
          </p:cNvSpPr>
          <p:nvPr/>
        </p:nvSpPr>
        <p:spPr bwMode="auto">
          <a:xfrm>
            <a:off x="323850" y="1042988"/>
            <a:ext cx="882015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向端口</a:t>
            </a:r>
            <a:r>
              <a:rPr lang="en-US" altLang="zh-CN" sz="2400" dirty="0">
                <a:solidFill>
                  <a:srgbClr val="000080"/>
                </a:solidFill>
                <a:latin typeface="黑体" pitchFamily="2" charset="-122"/>
                <a:ea typeface="黑体" pitchFamily="2" charset="-122"/>
              </a:rPr>
              <a:t>FEH</a:t>
            </a:r>
            <a:r>
              <a:rPr lang="zh-CN" altLang="en-US" sz="2400" dirty="0">
                <a:solidFill>
                  <a:srgbClr val="000080"/>
                </a:solidFill>
                <a:latin typeface="黑体" pitchFamily="2" charset="-122"/>
                <a:ea typeface="黑体" pitchFamily="2" charset="-122"/>
              </a:rPr>
              <a:t>输出数据</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，显示在发光二极管上。  </a:t>
            </a:r>
          </a:p>
          <a:p>
            <a:pPr>
              <a:lnSpc>
                <a:spcPct val="120000"/>
              </a:lnSpc>
            </a:pPr>
            <a:r>
              <a:rPr lang="zh-CN" altLang="en-US" sz="2400" dirty="0">
                <a:solidFill>
                  <a:srgbClr val="000080"/>
                </a:solidFill>
                <a:latin typeface="黑体" pitchFamily="2" charset="-122"/>
                <a:ea typeface="黑体" pitchFamily="2" charset="-122"/>
              </a:rPr>
              <a:t>      假定：</a:t>
            </a:r>
            <a:r>
              <a:rPr lang="en-US" altLang="zh-CN" sz="2400" dirty="0">
                <a:solidFill>
                  <a:srgbClr val="000080"/>
                </a:solidFill>
                <a:latin typeface="黑体" pitchFamily="2" charset="-122"/>
                <a:ea typeface="黑体" pitchFamily="2" charset="-122"/>
              </a:rPr>
              <a:t>I/O</a:t>
            </a:r>
            <a:r>
              <a:rPr lang="zh-CN" altLang="en-US" sz="2400" dirty="0">
                <a:solidFill>
                  <a:srgbClr val="000080"/>
                </a:solidFill>
                <a:latin typeface="黑体" pitchFamily="2" charset="-122"/>
                <a:ea typeface="黑体" pitchFamily="2" charset="-122"/>
              </a:rPr>
              <a:t>设备独立编址，</a:t>
            </a:r>
            <a:r>
              <a:rPr lang="en-US" altLang="zh-CN" sz="2400" dirty="0">
                <a:solidFill>
                  <a:srgbClr val="000080"/>
                </a:solidFill>
                <a:latin typeface="黑体" pitchFamily="2" charset="-122"/>
                <a:ea typeface="黑体" pitchFamily="2" charset="-122"/>
              </a:rPr>
              <a:t>I/O</a:t>
            </a:r>
            <a:r>
              <a:rPr lang="zh-CN" altLang="en-US" sz="2400" dirty="0">
                <a:solidFill>
                  <a:srgbClr val="000080"/>
                </a:solidFill>
                <a:latin typeface="黑体" pitchFamily="2" charset="-122"/>
                <a:ea typeface="黑体" pitchFamily="2" charset="-122"/>
              </a:rPr>
              <a:t>地址为８位</a:t>
            </a:r>
            <a:r>
              <a:rPr lang="en-US" altLang="zh-CN" sz="2400" dirty="0">
                <a:solidFill>
                  <a:srgbClr val="000080"/>
                </a:solidFill>
                <a:latin typeface="黑体" pitchFamily="2" charset="-122"/>
                <a:ea typeface="黑体" pitchFamily="2" charset="-122"/>
              </a:rPr>
              <a:t>(A</a:t>
            </a:r>
            <a:r>
              <a:rPr lang="en-US" altLang="zh-CN" sz="2400" baseline="-25000" dirty="0">
                <a:solidFill>
                  <a:srgbClr val="000080"/>
                </a:solidFill>
                <a:latin typeface="黑体" pitchFamily="2" charset="-122"/>
                <a:ea typeface="黑体" pitchFamily="2" charset="-122"/>
              </a:rPr>
              <a:t>7-0</a:t>
            </a:r>
            <a:r>
              <a:rPr lang="en-US" altLang="zh-CN" sz="2400" dirty="0">
                <a:solidFill>
                  <a:srgbClr val="000080"/>
                </a:solidFill>
                <a:latin typeface="黑体" pitchFamily="2" charset="-122"/>
                <a:ea typeface="黑体" pitchFamily="2" charset="-122"/>
              </a:rPr>
              <a:t>) </a:t>
            </a:r>
          </a:p>
          <a:p>
            <a:pPr>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输出指令为 </a:t>
            </a:r>
            <a:r>
              <a:rPr lang="en-US" altLang="zh-CN" sz="2400" dirty="0">
                <a:solidFill>
                  <a:srgbClr val="000080"/>
                </a:solidFill>
                <a:latin typeface="黑体" pitchFamily="2" charset="-122"/>
                <a:ea typeface="黑体" pitchFamily="2" charset="-122"/>
              </a:rPr>
              <a:t>OUT (</a:t>
            </a:r>
            <a:r>
              <a:rPr lang="zh-CN" altLang="en-US" sz="2400" dirty="0">
                <a:solidFill>
                  <a:srgbClr val="000080"/>
                </a:solidFill>
                <a:latin typeface="黑体" pitchFamily="2" charset="-122"/>
                <a:ea typeface="黑体" pitchFamily="2" charset="-122"/>
              </a:rPr>
              <a:t>设备地址</a:t>
            </a:r>
            <a:r>
              <a:rPr lang="en-US" altLang="zh-CN" sz="2400" dirty="0">
                <a:solidFill>
                  <a:srgbClr val="000080"/>
                </a:solidFill>
                <a:latin typeface="黑体" pitchFamily="2" charset="-122"/>
                <a:ea typeface="黑体" pitchFamily="2" charset="-122"/>
              </a:rPr>
              <a:t>),A</a:t>
            </a:r>
            <a:r>
              <a:rPr lang="en-US" altLang="zh-CN" sz="2400" dirty="0">
                <a:latin typeface="黑体" pitchFamily="2" charset="-122"/>
                <a:ea typeface="黑体" pitchFamily="2" charset="-122"/>
              </a:rPr>
              <a:t>  </a:t>
            </a:r>
            <a:r>
              <a:rPr lang="zh-CN" altLang="en-US" sz="2000" dirty="0">
                <a:solidFill>
                  <a:srgbClr val="008000"/>
                </a:solidFill>
                <a:latin typeface="黑体" pitchFamily="2" charset="-122"/>
                <a:ea typeface="黑体" pitchFamily="2" charset="-122"/>
              </a:rPr>
              <a:t>；</a:t>
            </a:r>
            <a:r>
              <a:rPr lang="en-US" altLang="zh-CN" sz="2000" dirty="0">
                <a:solidFill>
                  <a:srgbClr val="008000"/>
                </a:solidFill>
                <a:latin typeface="黑体" pitchFamily="2" charset="-122"/>
                <a:ea typeface="黑体" pitchFamily="2" charset="-122"/>
              </a:rPr>
              <a:t>A</a:t>
            </a:r>
            <a:r>
              <a:rPr lang="zh-CN" altLang="en-US" sz="2000" dirty="0">
                <a:solidFill>
                  <a:srgbClr val="008000"/>
                </a:solidFill>
                <a:latin typeface="黑体" pitchFamily="2" charset="-122"/>
                <a:ea typeface="黑体" pitchFamily="2" charset="-122"/>
              </a:rPr>
              <a:t>为</a:t>
            </a:r>
            <a:r>
              <a:rPr lang="en-US" altLang="zh-CN" sz="2000" dirty="0">
                <a:solidFill>
                  <a:srgbClr val="008000"/>
                </a:solidFill>
                <a:latin typeface="黑体" pitchFamily="2" charset="-122"/>
                <a:ea typeface="黑体" pitchFamily="2" charset="-122"/>
              </a:rPr>
              <a:t>CPU</a:t>
            </a:r>
            <a:r>
              <a:rPr lang="zh-CN" altLang="en-US" sz="2000" dirty="0">
                <a:solidFill>
                  <a:srgbClr val="008000"/>
                </a:solidFill>
                <a:latin typeface="黑体" pitchFamily="2" charset="-122"/>
                <a:ea typeface="黑体" pitchFamily="2" charset="-122"/>
              </a:rPr>
              <a:t>中的累加器</a:t>
            </a:r>
          </a:p>
          <a:p>
            <a:pPr>
              <a:lnSpc>
                <a:spcPct val="120000"/>
              </a:lnSpc>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输出指令对应总线上控制信号</a:t>
            </a:r>
            <a:r>
              <a:rPr lang="en-US" altLang="zh-CN" sz="2400" dirty="0">
                <a:solidFill>
                  <a:srgbClr val="000080"/>
                </a:solidFill>
                <a:latin typeface="黑体" pitchFamily="2" charset="-122"/>
                <a:ea typeface="黑体" pitchFamily="2" charset="-122"/>
              </a:rPr>
              <a:t>I/O=0, R/W=0</a:t>
            </a:r>
          </a:p>
        </p:txBody>
      </p:sp>
      <p:sp>
        <p:nvSpPr>
          <p:cNvPr id="20485" name="Line 107"/>
          <p:cNvSpPr>
            <a:spLocks noChangeShapeType="1"/>
          </p:cNvSpPr>
          <p:nvPr/>
        </p:nvSpPr>
        <p:spPr bwMode="auto">
          <a:xfrm>
            <a:off x="6300192" y="2492375"/>
            <a:ext cx="4318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86" name="Line 108"/>
          <p:cNvSpPr>
            <a:spLocks noChangeShapeType="1"/>
          </p:cNvSpPr>
          <p:nvPr/>
        </p:nvSpPr>
        <p:spPr bwMode="auto">
          <a:xfrm>
            <a:off x="7596188" y="2492375"/>
            <a:ext cx="21748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87" name="Rectangle 105"/>
          <p:cNvSpPr>
            <a:spLocks noChangeArrowheads="1"/>
          </p:cNvSpPr>
          <p:nvPr/>
        </p:nvSpPr>
        <p:spPr bwMode="auto">
          <a:xfrm>
            <a:off x="539750" y="549275"/>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00"/>
                </a:solidFill>
                <a:latin typeface="黑体" pitchFamily="2" charset="-122"/>
                <a:ea typeface="黑体" pitchFamily="2" charset="-122"/>
              </a:rPr>
              <a:t>1. </a:t>
            </a:r>
            <a:r>
              <a:rPr lang="zh-CN" altLang="en-US" sz="2400">
                <a:solidFill>
                  <a:srgbClr val="990000"/>
                </a:solidFill>
                <a:latin typeface="黑体" pitchFamily="2" charset="-122"/>
                <a:ea typeface="黑体" pitchFamily="2" charset="-122"/>
              </a:rPr>
              <a:t>输出接口</a:t>
            </a: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137"/>
          <p:cNvSpPr>
            <a:spLocks noChangeShapeType="1"/>
          </p:cNvSpPr>
          <p:nvPr/>
        </p:nvSpPr>
        <p:spPr bwMode="auto">
          <a:xfrm>
            <a:off x="0" y="3563491"/>
            <a:ext cx="9144000" cy="9525"/>
          </a:xfrm>
          <a:prstGeom prst="line">
            <a:avLst/>
          </a:prstGeom>
          <a:noFill/>
          <a:ln w="28575">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09" name="Object 140"/>
          <p:cNvGraphicFramePr>
            <a:graphicFrameLocks noChangeAspect="1"/>
          </p:cNvGraphicFramePr>
          <p:nvPr>
            <p:extLst>
              <p:ext uri="{D42A27DB-BD31-4B8C-83A1-F6EECF244321}">
                <p14:modId xmlns:p14="http://schemas.microsoft.com/office/powerpoint/2010/main" val="1662046297"/>
              </p:ext>
            </p:extLst>
          </p:nvPr>
        </p:nvGraphicFramePr>
        <p:xfrm>
          <a:off x="400050" y="4872038"/>
          <a:ext cx="7472363" cy="300037"/>
        </p:xfrm>
        <a:graphic>
          <a:graphicData uri="http://schemas.openxmlformats.org/presentationml/2006/ole">
            <mc:AlternateContent xmlns:mc="http://schemas.openxmlformats.org/markup-compatibility/2006">
              <mc:Choice xmlns:v="urn:schemas-microsoft-com:vml" Requires="v">
                <p:oleObj spid="_x0000_s21698" name="Document" r:id="rId4" imgW="5477438" imgH="228507" progId="Word.Document.8">
                  <p:embed/>
                </p:oleObj>
              </mc:Choice>
              <mc:Fallback>
                <p:oleObj name="Document" r:id="rId4" imgW="5477438" imgH="228507" progId="Word.Document.8">
                  <p:embed/>
                  <p:pic>
                    <p:nvPicPr>
                      <p:cNvPr id="0" name="Object 140"/>
                      <p:cNvPicPr>
                        <a:picLocks noChangeAspect="1" noChangeArrowheads="1"/>
                      </p:cNvPicPr>
                      <p:nvPr/>
                    </p:nvPicPr>
                    <p:blipFill>
                      <a:blip r:embed="rId5"/>
                      <a:srcRect/>
                      <a:stretch>
                        <a:fillRect/>
                      </a:stretch>
                    </p:blipFill>
                    <p:spPr bwMode="auto">
                      <a:xfrm>
                        <a:off x="400050" y="4872038"/>
                        <a:ext cx="7472363"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1510" name="Group 117"/>
          <p:cNvGrpSpPr>
            <a:grpSpLocks/>
          </p:cNvGrpSpPr>
          <p:nvPr/>
        </p:nvGrpSpPr>
        <p:grpSpPr bwMode="auto">
          <a:xfrm>
            <a:off x="2214563" y="5414169"/>
            <a:ext cx="5567362" cy="319087"/>
            <a:chOff x="1395" y="3284"/>
            <a:chExt cx="3507" cy="201"/>
          </a:xfrm>
        </p:grpSpPr>
        <p:sp>
          <p:nvSpPr>
            <p:cNvPr id="21611" name="Text Box 142"/>
            <p:cNvSpPr txBox="1">
              <a:spLocks noChangeArrowheads="1"/>
            </p:cNvSpPr>
            <p:nvPr/>
          </p:nvSpPr>
          <p:spPr bwMode="auto">
            <a:xfrm>
              <a:off x="1395" y="3284"/>
              <a:ext cx="35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a:r>
                <a:rPr lang="zh-CN" altLang="en-US" b="0" dirty="0">
                  <a:solidFill>
                    <a:srgbClr val="FF0000"/>
                  </a:solidFill>
                  <a:latin typeface="黑体" pitchFamily="2" charset="-122"/>
                  <a:ea typeface="黑体" pitchFamily="2" charset="-122"/>
                </a:rPr>
                <a:t> </a:t>
              </a:r>
              <a:r>
                <a:rPr lang="en-US" altLang="zh-CN" dirty="0">
                  <a:solidFill>
                    <a:srgbClr val="FF0000"/>
                  </a:solidFill>
                  <a:latin typeface="黑体" pitchFamily="2" charset="-122"/>
                  <a:ea typeface="黑体" pitchFamily="2" charset="-122"/>
                </a:rPr>
                <a:t>CS</a:t>
              </a:r>
              <a:r>
                <a:rPr lang="en-US" altLang="zh-CN" baseline="-25000" dirty="0">
                  <a:solidFill>
                    <a:srgbClr val="FF0000"/>
                  </a:solidFill>
                  <a:latin typeface="黑体" pitchFamily="2" charset="-122"/>
                  <a:ea typeface="黑体" pitchFamily="2" charset="-122"/>
                </a:rPr>
                <a:t>2 </a:t>
              </a:r>
              <a:r>
                <a:rPr lang="en-US" altLang="zh-CN" dirty="0">
                  <a:solidFill>
                    <a:srgbClr val="000080"/>
                  </a:solidFill>
                  <a:latin typeface="黑体" pitchFamily="2" charset="-122"/>
                  <a:ea typeface="黑体" pitchFamily="2" charset="-122"/>
                </a:rPr>
                <a:t>= A</a:t>
              </a:r>
              <a:r>
                <a:rPr lang="en-US" altLang="zh-CN" baseline="-25000" dirty="0">
                  <a:solidFill>
                    <a:srgbClr val="000080"/>
                  </a:solidFill>
                  <a:latin typeface="黑体" pitchFamily="2" charset="-122"/>
                  <a:ea typeface="黑体" pitchFamily="2" charset="-122"/>
                </a:rPr>
                <a:t>7</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6</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5</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4</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3</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2</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1</a:t>
              </a:r>
              <a:r>
                <a:rPr lang="en-US" altLang="zh-CN" dirty="0">
                  <a:solidFill>
                    <a:srgbClr val="000080"/>
                  </a:solidFill>
                  <a:latin typeface="黑体" pitchFamily="2" charset="-122"/>
                  <a:ea typeface="黑体" pitchFamily="2" charset="-122"/>
                </a:rPr>
                <a:t>A</a:t>
              </a:r>
              <a:r>
                <a:rPr lang="en-US" altLang="zh-CN" baseline="-25000" dirty="0">
                  <a:solidFill>
                    <a:srgbClr val="000080"/>
                  </a:solidFill>
                  <a:latin typeface="黑体" pitchFamily="2" charset="-122"/>
                  <a:ea typeface="黑体" pitchFamily="2" charset="-122"/>
                </a:rPr>
                <a:t>0</a:t>
              </a:r>
              <a:r>
                <a:rPr lang="zh-CN" altLang="en-US" dirty="0">
                  <a:solidFill>
                    <a:srgbClr val="000080"/>
                  </a:solidFill>
                  <a:latin typeface="黑体" pitchFamily="2" charset="-122"/>
                  <a:ea typeface="黑体" pitchFamily="2" charset="-122"/>
                </a:rPr>
                <a:t>（</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a:t>
              </a:r>
              <a:r>
                <a:rPr lang="en-US" altLang="zh-CN" dirty="0">
                  <a:solidFill>
                    <a:srgbClr val="000080"/>
                  </a:solidFill>
                  <a:latin typeface="黑体" pitchFamily="2" charset="-122"/>
                  <a:ea typeface="黑体" pitchFamily="2" charset="-122"/>
                </a:rPr>
                <a:t>R/W)    </a:t>
              </a:r>
            </a:p>
          </p:txBody>
        </p:sp>
        <p:grpSp>
          <p:nvGrpSpPr>
            <p:cNvPr id="21612" name="Group 116"/>
            <p:cNvGrpSpPr>
              <a:grpSpLocks/>
            </p:cNvGrpSpPr>
            <p:nvPr/>
          </p:nvGrpSpPr>
          <p:grpSpPr bwMode="auto">
            <a:xfrm>
              <a:off x="3061" y="3284"/>
              <a:ext cx="1268" cy="77"/>
              <a:chOff x="3061" y="3284"/>
              <a:chExt cx="1268" cy="77"/>
            </a:xfrm>
          </p:grpSpPr>
          <p:sp>
            <p:nvSpPr>
              <p:cNvPr id="21613" name="Line 144"/>
              <p:cNvSpPr>
                <a:spLocks noChangeShapeType="1"/>
              </p:cNvSpPr>
              <p:nvPr/>
            </p:nvSpPr>
            <p:spPr bwMode="auto">
              <a:xfrm>
                <a:off x="3424" y="3329"/>
                <a:ext cx="240"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4" name="Line 145"/>
              <p:cNvSpPr>
                <a:spLocks noChangeShapeType="1"/>
              </p:cNvSpPr>
              <p:nvPr/>
            </p:nvSpPr>
            <p:spPr bwMode="auto">
              <a:xfrm>
                <a:off x="3061" y="3329"/>
                <a:ext cx="115"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5" name="Line 146"/>
              <p:cNvSpPr>
                <a:spLocks noChangeShapeType="1"/>
              </p:cNvSpPr>
              <p:nvPr/>
            </p:nvSpPr>
            <p:spPr bwMode="auto">
              <a:xfrm>
                <a:off x="3379" y="3284"/>
                <a:ext cx="378"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6" name="Line 147"/>
              <p:cNvSpPr>
                <a:spLocks noChangeShapeType="1"/>
              </p:cNvSpPr>
              <p:nvPr/>
            </p:nvSpPr>
            <p:spPr bwMode="auto">
              <a:xfrm>
                <a:off x="4182" y="3361"/>
                <a:ext cx="10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7" name="Line 148"/>
              <p:cNvSpPr>
                <a:spLocks noChangeShapeType="1"/>
              </p:cNvSpPr>
              <p:nvPr/>
            </p:nvSpPr>
            <p:spPr bwMode="auto">
              <a:xfrm>
                <a:off x="3950" y="3329"/>
                <a:ext cx="379"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513" name="Oval 250"/>
          <p:cNvSpPr>
            <a:spLocks noChangeArrowheads="1"/>
          </p:cNvSpPr>
          <p:nvPr/>
        </p:nvSpPr>
        <p:spPr bwMode="auto">
          <a:xfrm>
            <a:off x="2916238" y="1475929"/>
            <a:ext cx="1584325" cy="954087"/>
          </a:xfrm>
          <a:prstGeom prst="ellipse">
            <a:avLst/>
          </a:prstGeom>
          <a:noFill/>
          <a:ln w="38100">
            <a:solidFill>
              <a:srgbClr val="FF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黑体" pitchFamily="2" charset="-122"/>
              <a:ea typeface="黑体" pitchFamily="2" charset="-122"/>
            </a:endParaRPr>
          </a:p>
        </p:txBody>
      </p:sp>
      <p:sp>
        <p:nvSpPr>
          <p:cNvPr id="114" name="Rectangle 106"/>
          <p:cNvSpPr>
            <a:spLocks noChangeArrowheads="1"/>
          </p:cNvSpPr>
          <p:nvPr/>
        </p:nvSpPr>
        <p:spPr bwMode="auto">
          <a:xfrm>
            <a:off x="323850" y="467147"/>
            <a:ext cx="88201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向端口</a:t>
            </a:r>
            <a:r>
              <a:rPr lang="en-US" altLang="zh-CN" sz="2400" dirty="0">
                <a:solidFill>
                  <a:srgbClr val="000080"/>
                </a:solidFill>
                <a:latin typeface="黑体" pitchFamily="2" charset="-122"/>
                <a:ea typeface="黑体" pitchFamily="2" charset="-122"/>
              </a:rPr>
              <a:t>FEH</a:t>
            </a:r>
            <a:r>
              <a:rPr lang="zh-CN" altLang="en-US" sz="2400" dirty="0">
                <a:solidFill>
                  <a:srgbClr val="000080"/>
                </a:solidFill>
                <a:latin typeface="黑体" pitchFamily="2" charset="-122"/>
                <a:ea typeface="黑体" pitchFamily="2" charset="-122"/>
              </a:rPr>
              <a:t>输出数据</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，显示在发光二极管</a:t>
            </a:r>
            <a:r>
              <a:rPr lang="zh-CN" altLang="en-US" sz="2400" dirty="0" smtClean="0">
                <a:solidFill>
                  <a:srgbClr val="000080"/>
                </a:solidFill>
                <a:latin typeface="黑体" pitchFamily="2" charset="-122"/>
                <a:ea typeface="黑体" pitchFamily="2" charset="-122"/>
              </a:rPr>
              <a:t>上</a:t>
            </a:r>
            <a:endParaRPr lang="en-US" altLang="zh-CN" sz="2400" dirty="0">
              <a:solidFill>
                <a:srgbClr val="000080"/>
              </a:solidFill>
              <a:latin typeface="黑体" pitchFamily="2" charset="-122"/>
              <a:ea typeface="黑体" pitchFamily="2" charset="-122"/>
            </a:endParaRPr>
          </a:p>
        </p:txBody>
      </p:sp>
      <p:grpSp>
        <p:nvGrpSpPr>
          <p:cNvPr id="213" name="Group 8"/>
          <p:cNvGrpSpPr>
            <a:grpSpLocks/>
          </p:cNvGrpSpPr>
          <p:nvPr/>
        </p:nvGrpSpPr>
        <p:grpSpPr bwMode="auto">
          <a:xfrm>
            <a:off x="1115219" y="1008130"/>
            <a:ext cx="7488238" cy="2449512"/>
            <a:chOff x="2262" y="7369"/>
            <a:chExt cx="7021" cy="2030"/>
          </a:xfrm>
        </p:grpSpPr>
        <p:sp>
          <p:nvSpPr>
            <p:cNvPr id="214" name="Text Box 9"/>
            <p:cNvSpPr txBox="1">
              <a:spLocks noChangeArrowheads="1"/>
            </p:cNvSpPr>
            <p:nvPr/>
          </p:nvSpPr>
          <p:spPr bwMode="auto">
            <a:xfrm>
              <a:off x="5545" y="7883"/>
              <a:ext cx="950" cy="45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数据缓冲</a:t>
              </a:r>
            </a:p>
            <a:p>
              <a:pPr algn="ctr" eaLnBrk="1" hangingPunct="1">
                <a:lnSpc>
                  <a:spcPct val="80000"/>
                </a:lnSpc>
              </a:pPr>
              <a:r>
                <a:rPr lang="zh-CN" altLang="en-US" sz="1800" b="0" dirty="0">
                  <a:solidFill>
                    <a:srgbClr val="000080"/>
                  </a:solidFill>
                  <a:latin typeface="+mn-lt"/>
                  <a:ea typeface="黑体" pitchFamily="2" charset="-122"/>
                </a:rPr>
                <a:t>寄存器</a:t>
              </a:r>
              <a:endParaRPr lang="zh-CN" altLang="en-US" sz="1800" b="0" dirty="0">
                <a:latin typeface="+mn-lt"/>
                <a:ea typeface="黑体" pitchFamily="2" charset="-122"/>
              </a:endParaRPr>
            </a:p>
          </p:txBody>
        </p:sp>
        <p:sp>
          <p:nvSpPr>
            <p:cNvPr id="215" name="Text Box 10"/>
            <p:cNvSpPr txBox="1">
              <a:spLocks noChangeArrowheads="1"/>
            </p:cNvSpPr>
            <p:nvPr/>
          </p:nvSpPr>
          <p:spPr bwMode="auto">
            <a:xfrm>
              <a:off x="5356" y="9054"/>
              <a:ext cx="1454" cy="345"/>
            </a:xfrm>
            <a:prstGeom prst="rect">
              <a:avLst/>
            </a:prstGeom>
            <a:solidFill>
              <a:srgbClr val="FFFF00"/>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发光二极管</a:t>
              </a:r>
              <a:endParaRPr lang="zh-CN" altLang="en-US" sz="1800" b="0" dirty="0">
                <a:latin typeface="+mn-lt"/>
                <a:ea typeface="黑体" pitchFamily="2" charset="-122"/>
              </a:endParaRPr>
            </a:p>
          </p:txBody>
        </p:sp>
        <p:sp>
          <p:nvSpPr>
            <p:cNvPr id="216" name="Text Box 11"/>
            <p:cNvSpPr txBox="1">
              <a:spLocks noChangeArrowheads="1"/>
            </p:cNvSpPr>
            <p:nvPr/>
          </p:nvSpPr>
          <p:spPr bwMode="auto">
            <a:xfrm>
              <a:off x="5545" y="8451"/>
              <a:ext cx="975" cy="287"/>
            </a:xfrm>
            <a:prstGeom prst="rect">
              <a:avLst/>
            </a:prstGeom>
            <a:solidFill>
              <a:srgbClr val="00FFFF"/>
            </a:solidFill>
            <a:ln w="19050">
              <a:solidFill>
                <a:srgbClr val="000080"/>
              </a:solidFill>
              <a:prstDash val="dash"/>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功率驱动</a:t>
              </a:r>
              <a:endParaRPr lang="zh-CN" altLang="en-US" sz="1800" b="0">
                <a:latin typeface="+mn-lt"/>
                <a:ea typeface="黑体" pitchFamily="2" charset="-122"/>
              </a:endParaRPr>
            </a:p>
          </p:txBody>
        </p:sp>
        <p:grpSp>
          <p:nvGrpSpPr>
            <p:cNvPr id="217" name="Group 12"/>
            <p:cNvGrpSpPr>
              <a:grpSpLocks/>
            </p:cNvGrpSpPr>
            <p:nvPr/>
          </p:nvGrpSpPr>
          <p:grpSpPr bwMode="auto">
            <a:xfrm>
              <a:off x="4471" y="7533"/>
              <a:ext cx="640" cy="481"/>
              <a:chOff x="8655" y="4590"/>
              <a:chExt cx="765" cy="600"/>
            </a:xfrm>
          </p:grpSpPr>
          <p:sp>
            <p:nvSpPr>
              <p:cNvPr id="309" name="Text Box 13"/>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I/O</a:t>
                </a:r>
                <a:endParaRPr lang="en-US" altLang="zh-CN" sz="1800" b="0" dirty="0">
                  <a:latin typeface="+mn-lt"/>
                  <a:ea typeface="黑体" pitchFamily="2" charset="-122"/>
                </a:endParaRPr>
              </a:p>
            </p:txBody>
          </p:sp>
          <p:sp>
            <p:nvSpPr>
              <p:cNvPr id="310" name="Line 14"/>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18" name="Text Box 15"/>
            <p:cNvSpPr txBox="1">
              <a:spLocks noChangeArrowheads="1"/>
            </p:cNvSpPr>
            <p:nvPr/>
          </p:nvSpPr>
          <p:spPr bwMode="auto">
            <a:xfrm>
              <a:off x="5036" y="7518"/>
              <a:ext cx="6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总线</a:t>
              </a:r>
              <a:endParaRPr lang="zh-CN" altLang="en-US" sz="1800" b="0">
                <a:latin typeface="+mn-lt"/>
                <a:ea typeface="黑体" pitchFamily="2" charset="-122"/>
              </a:endParaRPr>
            </a:p>
          </p:txBody>
        </p:sp>
        <p:sp>
          <p:nvSpPr>
            <p:cNvPr id="219" name="Line 16"/>
            <p:cNvSpPr>
              <a:spLocks noChangeShapeType="1"/>
            </p:cNvSpPr>
            <p:nvPr/>
          </p:nvSpPr>
          <p:spPr bwMode="auto">
            <a:xfrm>
              <a:off x="2262" y="7372"/>
              <a:ext cx="4767"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0" name="Text Box 17"/>
            <p:cNvSpPr txBox="1">
              <a:spLocks noChangeArrowheads="1"/>
            </p:cNvSpPr>
            <p:nvPr/>
          </p:nvSpPr>
          <p:spPr bwMode="auto">
            <a:xfrm>
              <a:off x="2449" y="7733"/>
              <a:ext cx="627" cy="936"/>
            </a:xfrm>
            <a:prstGeom prst="rect">
              <a:avLst/>
            </a:prstGeom>
            <a:solidFill>
              <a:srgbClr val="FFFF00"/>
            </a:solidFill>
            <a:ln w="19050" algn="ctr">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CPU</a:t>
              </a:r>
              <a:endParaRPr lang="en-US" altLang="zh-CN" sz="1800" b="0" dirty="0">
                <a:latin typeface="+mn-lt"/>
                <a:ea typeface="黑体" pitchFamily="2" charset="-122"/>
              </a:endParaRPr>
            </a:p>
          </p:txBody>
        </p:sp>
        <p:sp>
          <p:nvSpPr>
            <p:cNvPr id="221" name="Line 18"/>
            <p:cNvSpPr>
              <a:spLocks noChangeShapeType="1"/>
            </p:cNvSpPr>
            <p:nvPr/>
          </p:nvSpPr>
          <p:spPr bwMode="auto">
            <a:xfrm>
              <a:off x="2771"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2" name="Text Box 19"/>
            <p:cNvSpPr txBox="1">
              <a:spLocks noChangeArrowheads="1"/>
            </p:cNvSpPr>
            <p:nvPr/>
          </p:nvSpPr>
          <p:spPr bwMode="auto">
            <a:xfrm>
              <a:off x="3273" y="7733"/>
              <a:ext cx="628" cy="93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MEM</a:t>
              </a:r>
              <a:endParaRPr lang="en-US" altLang="zh-CN" sz="1800" b="0" dirty="0">
                <a:latin typeface="+mn-lt"/>
                <a:ea typeface="黑体" pitchFamily="2" charset="-122"/>
              </a:endParaRPr>
            </a:p>
          </p:txBody>
        </p:sp>
        <p:sp>
          <p:nvSpPr>
            <p:cNvPr id="223" name="Line 20"/>
            <p:cNvSpPr>
              <a:spLocks noChangeShapeType="1"/>
            </p:cNvSpPr>
            <p:nvPr/>
          </p:nvSpPr>
          <p:spPr bwMode="auto">
            <a:xfrm>
              <a:off x="3597"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4" name="Text Box 21"/>
            <p:cNvSpPr txBox="1">
              <a:spLocks noChangeArrowheads="1"/>
            </p:cNvSpPr>
            <p:nvPr/>
          </p:nvSpPr>
          <p:spPr bwMode="auto">
            <a:xfrm>
              <a:off x="5989" y="7461"/>
              <a:ext cx="60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a:t>
              </a:r>
            </a:p>
            <a:p>
              <a:pPr algn="ctr" eaLnBrk="1" hangingPunct="1">
                <a:lnSpc>
                  <a:spcPct val="80000"/>
                </a:lnSpc>
              </a:pPr>
              <a:r>
                <a:rPr lang="zh-CN" altLang="en-US" sz="1800" b="0" dirty="0">
                  <a:solidFill>
                    <a:srgbClr val="000080"/>
                  </a:solidFill>
                  <a:latin typeface="+mn-lt"/>
                  <a:ea typeface="黑体" pitchFamily="2" charset="-122"/>
                </a:rPr>
                <a:t>总线</a:t>
              </a:r>
              <a:endParaRPr lang="zh-CN" altLang="en-US" sz="1800" b="0" dirty="0">
                <a:latin typeface="+mn-lt"/>
                <a:ea typeface="黑体" pitchFamily="2" charset="-122"/>
              </a:endParaRPr>
            </a:p>
          </p:txBody>
        </p:sp>
        <p:sp>
          <p:nvSpPr>
            <p:cNvPr id="225" name="Text Box 22"/>
            <p:cNvSpPr txBox="1">
              <a:spLocks noChangeArrowheads="1"/>
            </p:cNvSpPr>
            <p:nvPr/>
          </p:nvSpPr>
          <p:spPr bwMode="auto">
            <a:xfrm>
              <a:off x="4348" y="7937"/>
              <a:ext cx="865" cy="376"/>
            </a:xfrm>
            <a:prstGeom prst="rect">
              <a:avLst/>
            </a:prstGeom>
            <a:solidFill>
              <a:srgbClr val="00FFFF"/>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en-US" altLang="zh-CN" sz="1800" b="0" dirty="0">
                  <a:solidFill>
                    <a:srgbClr val="000080"/>
                  </a:solidFill>
                  <a:latin typeface="+mn-lt"/>
                  <a:ea typeface="黑体" pitchFamily="2" charset="-122"/>
                </a:rPr>
                <a:t>I/O</a:t>
              </a: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选择</a:t>
              </a:r>
              <a:endParaRPr lang="zh-CN" altLang="en-US" sz="1800" b="0">
                <a:latin typeface="+mn-lt"/>
                <a:ea typeface="黑体" pitchFamily="2" charset="-122"/>
              </a:endParaRPr>
            </a:p>
          </p:txBody>
        </p:sp>
        <p:sp>
          <p:nvSpPr>
            <p:cNvPr id="226" name="Line 23"/>
            <p:cNvSpPr>
              <a:spLocks noChangeShapeType="1"/>
            </p:cNvSpPr>
            <p:nvPr/>
          </p:nvSpPr>
          <p:spPr bwMode="auto">
            <a:xfrm>
              <a:off x="5085" y="7401"/>
              <a:ext cx="0" cy="522"/>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7" name="Rectangle 24"/>
            <p:cNvSpPr>
              <a:spLocks noChangeArrowheads="1"/>
            </p:cNvSpPr>
            <p:nvPr/>
          </p:nvSpPr>
          <p:spPr bwMode="auto">
            <a:xfrm>
              <a:off x="4099" y="7550"/>
              <a:ext cx="2626" cy="1380"/>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228" name="AutoShape 25"/>
            <p:cNvSpPr>
              <a:spLocks noChangeArrowheads="1"/>
            </p:cNvSpPr>
            <p:nvPr/>
          </p:nvSpPr>
          <p:spPr bwMode="auto">
            <a:xfrm>
              <a:off x="3609" y="8780"/>
              <a:ext cx="550" cy="296"/>
            </a:xfrm>
            <a:prstGeom prst="wedgeRoundRectCallout">
              <a:avLst>
                <a:gd name="adj1" fmla="val 61551"/>
                <a:gd name="adj2" fmla="val -200000"/>
                <a:gd name="adj3" fmla="val 16667"/>
              </a:avLst>
            </a:prstGeom>
            <a:solidFill>
              <a:srgbClr val="FFFFFF"/>
            </a:solidFill>
            <a:ln w="19050">
              <a:solidFill>
                <a:srgbClr val="008000"/>
              </a:solidFill>
              <a:miter lim="800000"/>
              <a:headEnd/>
              <a:tailEnd/>
            </a:ln>
          </p:spPr>
          <p:txBody>
            <a:bodyPr lIns="0" tIns="0" rIns="0" bIns="0"/>
            <a:lstStyle/>
            <a:p>
              <a:pPr algn="ctr">
                <a:lnSpc>
                  <a:spcPct val="80000"/>
                </a:lnSpc>
              </a:pPr>
              <a:r>
                <a:rPr lang="zh-CN" altLang="en-US" sz="1800" b="0">
                  <a:solidFill>
                    <a:srgbClr val="000080"/>
                  </a:solidFill>
                  <a:latin typeface="+mn-lt"/>
                  <a:ea typeface="黑体" pitchFamily="2" charset="-122"/>
                </a:rPr>
                <a:t>接口</a:t>
              </a:r>
              <a:endParaRPr lang="zh-CN" altLang="en-US" sz="1800" b="0">
                <a:latin typeface="+mn-lt"/>
                <a:ea typeface="黑体" pitchFamily="2" charset="-122"/>
              </a:endParaRPr>
            </a:p>
          </p:txBody>
        </p:sp>
        <p:grpSp>
          <p:nvGrpSpPr>
            <p:cNvPr id="229" name="Group 26"/>
            <p:cNvGrpSpPr>
              <a:grpSpLocks/>
            </p:cNvGrpSpPr>
            <p:nvPr/>
          </p:nvGrpSpPr>
          <p:grpSpPr bwMode="auto">
            <a:xfrm>
              <a:off x="4779" y="8108"/>
              <a:ext cx="798" cy="300"/>
              <a:chOff x="4714" y="11116"/>
              <a:chExt cx="1022" cy="690"/>
            </a:xfrm>
          </p:grpSpPr>
          <p:sp>
            <p:nvSpPr>
              <p:cNvPr id="307"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8"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230" name="Line 29"/>
            <p:cNvSpPr>
              <a:spLocks noChangeShapeType="1"/>
            </p:cNvSpPr>
            <p:nvPr/>
          </p:nvSpPr>
          <p:spPr bwMode="auto">
            <a:xfrm>
              <a:off x="6031" y="7369"/>
              <a:ext cx="0" cy="54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31" name="Line 30"/>
            <p:cNvSpPr>
              <a:spLocks noChangeShapeType="1"/>
            </p:cNvSpPr>
            <p:nvPr/>
          </p:nvSpPr>
          <p:spPr bwMode="auto">
            <a:xfrm>
              <a:off x="6044" y="8304"/>
              <a:ext cx="0" cy="203"/>
            </a:xfrm>
            <a:prstGeom prst="line">
              <a:avLst/>
            </a:prstGeom>
            <a:noFill/>
            <a:ln w="3810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32" name="Text Box 31"/>
            <p:cNvSpPr txBox="1">
              <a:spLocks noChangeArrowheads="1"/>
            </p:cNvSpPr>
            <p:nvPr/>
          </p:nvSpPr>
          <p:spPr bwMode="auto">
            <a:xfrm>
              <a:off x="4373" y="8234"/>
              <a:ext cx="88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2</a:t>
              </a:r>
              <a:endParaRPr lang="en-US" altLang="zh-CN" sz="1800" b="0" dirty="0">
                <a:latin typeface="+mn-lt"/>
                <a:ea typeface="黑体" pitchFamily="2" charset="-122"/>
              </a:endParaRPr>
            </a:p>
          </p:txBody>
        </p:sp>
        <p:sp>
          <p:nvSpPr>
            <p:cNvPr id="233" name="Line 32"/>
            <p:cNvSpPr>
              <a:spLocks noChangeShapeType="1"/>
            </p:cNvSpPr>
            <p:nvPr/>
          </p:nvSpPr>
          <p:spPr bwMode="auto">
            <a:xfrm>
              <a:off x="4635"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34" name="Line 33"/>
            <p:cNvSpPr>
              <a:spLocks noChangeShapeType="1"/>
            </p:cNvSpPr>
            <p:nvPr/>
          </p:nvSpPr>
          <p:spPr bwMode="auto">
            <a:xfrm>
              <a:off x="4496"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35" name="Group 34"/>
            <p:cNvGrpSpPr>
              <a:grpSpLocks/>
            </p:cNvGrpSpPr>
            <p:nvPr/>
          </p:nvGrpSpPr>
          <p:grpSpPr bwMode="auto">
            <a:xfrm>
              <a:off x="3969" y="7566"/>
              <a:ext cx="641" cy="482"/>
              <a:chOff x="8910" y="4740"/>
              <a:chExt cx="765" cy="600"/>
            </a:xfrm>
          </p:grpSpPr>
          <p:sp>
            <p:nvSpPr>
              <p:cNvPr id="305" name="Text Box 35"/>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R/W</a:t>
                </a:r>
                <a:endParaRPr lang="en-US" altLang="zh-CN" sz="1800" b="0" dirty="0">
                  <a:latin typeface="+mn-lt"/>
                  <a:ea typeface="黑体" pitchFamily="2" charset="-122"/>
                </a:endParaRPr>
              </a:p>
            </p:txBody>
          </p:sp>
          <p:sp>
            <p:nvSpPr>
              <p:cNvPr id="306" name="Line 36"/>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36" name="Line 37"/>
            <p:cNvSpPr>
              <a:spLocks noChangeShapeType="1"/>
            </p:cNvSpPr>
            <p:nvPr/>
          </p:nvSpPr>
          <p:spPr bwMode="auto">
            <a:xfrm>
              <a:off x="6044" y="8707"/>
              <a:ext cx="0" cy="408"/>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37" name="Group 38"/>
            <p:cNvGrpSpPr>
              <a:grpSpLocks/>
            </p:cNvGrpSpPr>
            <p:nvPr/>
          </p:nvGrpSpPr>
          <p:grpSpPr bwMode="auto">
            <a:xfrm>
              <a:off x="7139" y="8130"/>
              <a:ext cx="2144" cy="1200"/>
              <a:chOff x="7139" y="8130"/>
              <a:chExt cx="2144" cy="1200"/>
            </a:xfrm>
          </p:grpSpPr>
          <p:sp>
            <p:nvSpPr>
              <p:cNvPr id="238" name="AutoShape 39"/>
              <p:cNvSpPr>
                <a:spLocks noChangeArrowheads="1"/>
              </p:cNvSpPr>
              <p:nvPr/>
            </p:nvSpPr>
            <p:spPr bwMode="auto">
              <a:xfrm>
                <a:off x="7139" y="8130"/>
                <a:ext cx="2144" cy="1200"/>
              </a:xfrm>
              <a:prstGeom prst="wedgeRoundRectCallout">
                <a:avLst>
                  <a:gd name="adj1" fmla="val -74815"/>
                  <a:gd name="adj2" fmla="val 41250"/>
                  <a:gd name="adj3" fmla="val 16667"/>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a typeface="黑体" pitchFamily="2" charset="-122"/>
                </a:endParaRPr>
              </a:p>
            </p:txBody>
          </p:sp>
          <p:grpSp>
            <p:nvGrpSpPr>
              <p:cNvPr id="239" name="Group 40"/>
              <p:cNvGrpSpPr>
                <a:grpSpLocks/>
              </p:cNvGrpSpPr>
              <p:nvPr/>
            </p:nvGrpSpPr>
            <p:grpSpPr bwMode="auto">
              <a:xfrm>
                <a:off x="7167" y="8139"/>
                <a:ext cx="2052" cy="997"/>
                <a:chOff x="7063" y="7974"/>
                <a:chExt cx="2052" cy="997"/>
              </a:xfrm>
            </p:grpSpPr>
            <p:sp>
              <p:nvSpPr>
                <p:cNvPr id="240" name="Line 41"/>
                <p:cNvSpPr>
                  <a:spLocks noChangeShapeType="1"/>
                </p:cNvSpPr>
                <p:nvPr/>
              </p:nvSpPr>
              <p:spPr bwMode="auto">
                <a:xfrm>
                  <a:off x="7662"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1" name="Group 42"/>
                <p:cNvGrpSpPr>
                  <a:grpSpLocks/>
                </p:cNvGrpSpPr>
                <p:nvPr/>
              </p:nvGrpSpPr>
              <p:grpSpPr bwMode="auto">
                <a:xfrm>
                  <a:off x="7572" y="8316"/>
                  <a:ext cx="171" cy="117"/>
                  <a:chOff x="3066" y="7913"/>
                  <a:chExt cx="311" cy="345"/>
                </a:xfrm>
              </p:grpSpPr>
              <p:sp>
                <p:nvSpPr>
                  <p:cNvPr id="303" name="AutoShape 43"/>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304" name="Oval 44"/>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42" name="Group 45"/>
                <p:cNvGrpSpPr>
                  <a:grpSpLocks/>
                </p:cNvGrpSpPr>
                <p:nvPr/>
              </p:nvGrpSpPr>
              <p:grpSpPr bwMode="auto">
                <a:xfrm flipV="1">
                  <a:off x="7520" y="8522"/>
                  <a:ext cx="284" cy="141"/>
                  <a:chOff x="4791" y="8379"/>
                  <a:chExt cx="690" cy="414"/>
                </a:xfrm>
              </p:grpSpPr>
              <p:sp>
                <p:nvSpPr>
                  <p:cNvPr id="291" name="Oval 46"/>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92" name="Line 47"/>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93" name="Group 48"/>
                  <p:cNvGrpSpPr>
                    <a:grpSpLocks/>
                  </p:cNvGrpSpPr>
                  <p:nvPr/>
                </p:nvGrpSpPr>
                <p:grpSpPr bwMode="auto">
                  <a:xfrm>
                    <a:off x="5366" y="8425"/>
                    <a:ext cx="115" cy="345"/>
                    <a:chOff x="5366" y="8425"/>
                    <a:chExt cx="115" cy="345"/>
                  </a:xfrm>
                </p:grpSpPr>
                <p:sp>
                  <p:nvSpPr>
                    <p:cNvPr id="300" name="Line 49"/>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1" name="Line 50"/>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2" name="Line 51"/>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94" name="Group 52"/>
                  <p:cNvGrpSpPr>
                    <a:grpSpLocks/>
                  </p:cNvGrpSpPr>
                  <p:nvPr/>
                </p:nvGrpSpPr>
                <p:grpSpPr bwMode="auto">
                  <a:xfrm flipH="1">
                    <a:off x="4791" y="8425"/>
                    <a:ext cx="115" cy="345"/>
                    <a:chOff x="5803" y="8425"/>
                    <a:chExt cx="115" cy="345"/>
                  </a:xfrm>
                </p:grpSpPr>
                <p:sp>
                  <p:nvSpPr>
                    <p:cNvPr id="297" name="Line 53"/>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8" name="Line 54"/>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9" name="Line 55"/>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95" name="Line 56"/>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6" name="AutoShape 57"/>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43" name="Text Box 58"/>
                <p:cNvSpPr txBox="1">
                  <a:spLocks noChangeArrowheads="1"/>
                </p:cNvSpPr>
                <p:nvPr/>
              </p:nvSpPr>
              <p:spPr bwMode="auto">
                <a:xfrm>
                  <a:off x="7707" y="7974"/>
                  <a:ext cx="34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7</a:t>
                  </a:r>
                  <a:endParaRPr lang="en-US" altLang="zh-CN" sz="1800" b="0" dirty="0">
                    <a:latin typeface="+mn-lt"/>
                    <a:ea typeface="黑体" pitchFamily="2" charset="-122"/>
                  </a:endParaRPr>
                </a:p>
              </p:txBody>
            </p:sp>
            <p:sp>
              <p:nvSpPr>
                <p:cNvPr id="244" name="Line 59"/>
                <p:cNvSpPr>
                  <a:spLocks noChangeShapeType="1"/>
                </p:cNvSpPr>
                <p:nvPr/>
              </p:nvSpPr>
              <p:spPr bwMode="auto">
                <a:xfrm>
                  <a:off x="7997"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5" name="Group 60"/>
                <p:cNvGrpSpPr>
                  <a:grpSpLocks/>
                </p:cNvGrpSpPr>
                <p:nvPr/>
              </p:nvGrpSpPr>
              <p:grpSpPr bwMode="auto">
                <a:xfrm>
                  <a:off x="7905" y="8316"/>
                  <a:ext cx="172" cy="117"/>
                  <a:chOff x="3066" y="7913"/>
                  <a:chExt cx="311" cy="345"/>
                </a:xfrm>
              </p:grpSpPr>
              <p:sp>
                <p:nvSpPr>
                  <p:cNvPr id="289" name="AutoShape 61"/>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90" name="Oval 62"/>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46" name="Group 63"/>
                <p:cNvGrpSpPr>
                  <a:grpSpLocks/>
                </p:cNvGrpSpPr>
                <p:nvPr/>
              </p:nvGrpSpPr>
              <p:grpSpPr bwMode="auto">
                <a:xfrm flipV="1">
                  <a:off x="7854" y="8522"/>
                  <a:ext cx="283" cy="141"/>
                  <a:chOff x="4791" y="8379"/>
                  <a:chExt cx="690" cy="414"/>
                </a:xfrm>
              </p:grpSpPr>
              <p:sp>
                <p:nvSpPr>
                  <p:cNvPr id="277" name="Oval 64"/>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78" name="Line 65"/>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79" name="Group 66"/>
                  <p:cNvGrpSpPr>
                    <a:grpSpLocks/>
                  </p:cNvGrpSpPr>
                  <p:nvPr/>
                </p:nvGrpSpPr>
                <p:grpSpPr bwMode="auto">
                  <a:xfrm>
                    <a:off x="5366" y="8425"/>
                    <a:ext cx="115" cy="345"/>
                    <a:chOff x="5366" y="8425"/>
                    <a:chExt cx="115" cy="345"/>
                  </a:xfrm>
                </p:grpSpPr>
                <p:sp>
                  <p:nvSpPr>
                    <p:cNvPr id="286" name="Line 67"/>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7" name="Line 68"/>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8" name="Line 69"/>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80" name="Group 70"/>
                  <p:cNvGrpSpPr>
                    <a:grpSpLocks/>
                  </p:cNvGrpSpPr>
                  <p:nvPr/>
                </p:nvGrpSpPr>
                <p:grpSpPr bwMode="auto">
                  <a:xfrm flipH="1">
                    <a:off x="4791" y="8425"/>
                    <a:ext cx="115" cy="345"/>
                    <a:chOff x="5803" y="8425"/>
                    <a:chExt cx="115" cy="345"/>
                  </a:xfrm>
                </p:grpSpPr>
                <p:sp>
                  <p:nvSpPr>
                    <p:cNvPr id="283" name="Line 71"/>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4" name="Line 72"/>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5" name="Line 73"/>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81" name="Line 74"/>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2" name="AutoShape 75"/>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47" name="Line 76"/>
                <p:cNvSpPr>
                  <a:spLocks noChangeShapeType="1"/>
                </p:cNvSpPr>
                <p:nvPr/>
              </p:nvSpPr>
              <p:spPr bwMode="auto">
                <a:xfrm>
                  <a:off x="8779" y="8157"/>
                  <a:ext cx="0" cy="168"/>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8" name="Group 77"/>
                <p:cNvGrpSpPr>
                  <a:grpSpLocks/>
                </p:cNvGrpSpPr>
                <p:nvPr/>
              </p:nvGrpSpPr>
              <p:grpSpPr bwMode="auto">
                <a:xfrm>
                  <a:off x="8687" y="8323"/>
                  <a:ext cx="172" cy="117"/>
                  <a:chOff x="3066" y="7913"/>
                  <a:chExt cx="311" cy="345"/>
                </a:xfrm>
              </p:grpSpPr>
              <p:sp>
                <p:nvSpPr>
                  <p:cNvPr id="275" name="AutoShape 78"/>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76" name="Oval 79"/>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sp>
              <p:nvSpPr>
                <p:cNvPr id="249" name="Line 80"/>
                <p:cNvSpPr>
                  <a:spLocks noChangeShapeType="1"/>
                </p:cNvSpPr>
                <p:nvPr/>
              </p:nvSpPr>
              <p:spPr bwMode="auto">
                <a:xfrm>
                  <a:off x="7662"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50" name="Line 81"/>
                <p:cNvSpPr>
                  <a:spLocks noChangeShapeType="1"/>
                </p:cNvSpPr>
                <p:nvPr/>
              </p:nvSpPr>
              <p:spPr bwMode="auto">
                <a:xfrm>
                  <a:off x="7994"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51" name="Group 82"/>
                <p:cNvGrpSpPr>
                  <a:grpSpLocks/>
                </p:cNvGrpSpPr>
                <p:nvPr/>
              </p:nvGrpSpPr>
              <p:grpSpPr bwMode="auto">
                <a:xfrm flipV="1">
                  <a:off x="8637" y="8529"/>
                  <a:ext cx="284" cy="142"/>
                  <a:chOff x="4791" y="8379"/>
                  <a:chExt cx="690" cy="414"/>
                </a:xfrm>
              </p:grpSpPr>
              <p:sp>
                <p:nvSpPr>
                  <p:cNvPr id="263" name="Oval 83"/>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64" name="Line 84"/>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65" name="Group 85"/>
                  <p:cNvGrpSpPr>
                    <a:grpSpLocks/>
                  </p:cNvGrpSpPr>
                  <p:nvPr/>
                </p:nvGrpSpPr>
                <p:grpSpPr bwMode="auto">
                  <a:xfrm>
                    <a:off x="5366" y="8425"/>
                    <a:ext cx="115" cy="345"/>
                    <a:chOff x="5366" y="8425"/>
                    <a:chExt cx="115" cy="345"/>
                  </a:xfrm>
                </p:grpSpPr>
                <p:sp>
                  <p:nvSpPr>
                    <p:cNvPr id="272" name="Line 86"/>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3" name="Line 87"/>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4" name="Line 88"/>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66" name="Group 89"/>
                  <p:cNvGrpSpPr>
                    <a:grpSpLocks/>
                  </p:cNvGrpSpPr>
                  <p:nvPr/>
                </p:nvGrpSpPr>
                <p:grpSpPr bwMode="auto">
                  <a:xfrm flipH="1">
                    <a:off x="4791" y="8425"/>
                    <a:ext cx="115" cy="345"/>
                    <a:chOff x="5803" y="8425"/>
                    <a:chExt cx="115" cy="345"/>
                  </a:xfrm>
                </p:grpSpPr>
                <p:sp>
                  <p:nvSpPr>
                    <p:cNvPr id="269" name="Line 90"/>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0" name="Line 91"/>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1" name="Line 92"/>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67" name="Line 93"/>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8" name="AutoShape 94"/>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grpSp>
              <p:nvGrpSpPr>
                <p:cNvPr id="252" name="Group 95"/>
                <p:cNvGrpSpPr>
                  <a:grpSpLocks/>
                </p:cNvGrpSpPr>
                <p:nvPr/>
              </p:nvGrpSpPr>
              <p:grpSpPr bwMode="auto">
                <a:xfrm>
                  <a:off x="7279" y="8448"/>
                  <a:ext cx="1508" cy="518"/>
                  <a:chOff x="7279" y="8448"/>
                  <a:chExt cx="1739" cy="518"/>
                </a:xfrm>
              </p:grpSpPr>
              <p:sp>
                <p:nvSpPr>
                  <p:cNvPr id="261" name="Line 96"/>
                  <p:cNvSpPr>
                    <a:spLocks noChangeShapeType="1"/>
                  </p:cNvSpPr>
                  <p:nvPr/>
                </p:nvSpPr>
                <p:spPr bwMode="auto">
                  <a:xfrm>
                    <a:off x="9001" y="8448"/>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2" name="Line 97"/>
                  <p:cNvSpPr>
                    <a:spLocks noChangeShapeType="1"/>
                  </p:cNvSpPr>
                  <p:nvPr/>
                </p:nvSpPr>
                <p:spPr bwMode="auto">
                  <a:xfrm>
                    <a:off x="7279" y="8962"/>
                    <a:ext cx="1739"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53" name="Oval 98"/>
                <p:cNvSpPr>
                  <a:spLocks noChangeArrowheads="1"/>
                </p:cNvSpPr>
                <p:nvPr/>
              </p:nvSpPr>
              <p:spPr bwMode="auto">
                <a:xfrm>
                  <a:off x="7246" y="8932"/>
                  <a:ext cx="50" cy="39"/>
                </a:xfrm>
                <a:prstGeom prst="ellipse">
                  <a:avLst/>
                </a:prstGeom>
                <a:solidFill>
                  <a:srgbClr val="FFFFFF"/>
                </a:solidFill>
                <a:ln w="12700">
                  <a:solidFill>
                    <a:srgbClr val="000080"/>
                  </a:solidFill>
                  <a:round/>
                  <a:headEnd/>
                  <a:tailEnd/>
                </a:ln>
              </p:spPr>
              <p:txBody>
                <a:bodyPr/>
                <a:lstStyle/>
                <a:p>
                  <a:pPr algn="ctr"/>
                  <a:endParaRPr lang="zh-CN" altLang="en-US" b="0">
                    <a:latin typeface="+mn-lt"/>
                    <a:ea typeface="黑体" pitchFamily="2" charset="-122"/>
                  </a:endParaRPr>
                </a:p>
              </p:txBody>
            </p:sp>
            <p:sp>
              <p:nvSpPr>
                <p:cNvPr id="254" name="Text Box 99"/>
                <p:cNvSpPr txBox="1">
                  <a:spLocks noChangeArrowheads="1"/>
                </p:cNvSpPr>
                <p:nvPr/>
              </p:nvSpPr>
              <p:spPr bwMode="auto">
                <a:xfrm>
                  <a:off x="7063" y="8658"/>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VCC</a:t>
                  </a:r>
                  <a:endParaRPr lang="en-US" altLang="zh-CN" sz="1800" b="0" dirty="0">
                    <a:latin typeface="+mn-lt"/>
                    <a:ea typeface="黑体" pitchFamily="2" charset="-122"/>
                  </a:endParaRPr>
                </a:p>
              </p:txBody>
            </p:sp>
            <p:sp>
              <p:nvSpPr>
                <p:cNvPr id="255" name="Text Box 100"/>
                <p:cNvSpPr txBox="1">
                  <a:spLocks noChangeArrowheads="1"/>
                </p:cNvSpPr>
                <p:nvPr/>
              </p:nvSpPr>
              <p:spPr bwMode="auto">
                <a:xfrm>
                  <a:off x="8203" y="8373"/>
                  <a:ext cx="4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a:t>
                  </a:r>
                  <a:endParaRPr lang="en-US" altLang="zh-CN" sz="1800" b="0" dirty="0">
                    <a:latin typeface="+mn-lt"/>
                    <a:ea typeface="黑体" pitchFamily="2" charset="-122"/>
                  </a:endParaRPr>
                </a:p>
              </p:txBody>
            </p:sp>
            <p:sp>
              <p:nvSpPr>
                <p:cNvPr id="256" name="Rectangle 101"/>
                <p:cNvSpPr>
                  <a:spLocks noChangeArrowheads="1"/>
                </p:cNvSpPr>
                <p:nvPr/>
              </p:nvSpPr>
              <p:spPr bwMode="auto">
                <a:xfrm>
                  <a:off x="7623" y="8743"/>
                  <a:ext cx="65" cy="137"/>
                </a:xfrm>
                <a:prstGeom prst="rect">
                  <a:avLst/>
                </a:prstGeom>
                <a:solidFill>
                  <a:srgbClr val="FFFF00"/>
                </a:solidFill>
                <a:ln w="12700">
                  <a:solidFill>
                    <a:srgbClr val="000000"/>
                  </a:solidFill>
                  <a:miter lim="800000"/>
                  <a:headEnd/>
                  <a:tailEnd/>
                </a:ln>
              </p:spPr>
              <p:txBody>
                <a:bodyPr/>
                <a:lstStyle/>
                <a:p>
                  <a:pPr algn="ctr"/>
                  <a:endParaRPr lang="zh-CN" altLang="en-US" b="0">
                    <a:latin typeface="+mn-lt"/>
                    <a:ea typeface="黑体" pitchFamily="2" charset="-122"/>
                  </a:endParaRPr>
                </a:p>
              </p:txBody>
            </p:sp>
            <p:sp>
              <p:nvSpPr>
                <p:cNvPr id="257" name="Rectangle 102"/>
                <p:cNvSpPr>
                  <a:spLocks noChangeArrowheads="1"/>
                </p:cNvSpPr>
                <p:nvPr/>
              </p:nvSpPr>
              <p:spPr bwMode="auto">
                <a:xfrm>
                  <a:off x="7956" y="8743"/>
                  <a:ext cx="66" cy="137"/>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58" name="Rectangle 103"/>
                <p:cNvSpPr>
                  <a:spLocks noChangeArrowheads="1"/>
                </p:cNvSpPr>
                <p:nvPr/>
              </p:nvSpPr>
              <p:spPr bwMode="auto">
                <a:xfrm>
                  <a:off x="8745" y="8755"/>
                  <a:ext cx="65" cy="139"/>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59" name="Text Box 104"/>
                <p:cNvSpPr txBox="1">
                  <a:spLocks noChangeArrowheads="1"/>
                </p:cNvSpPr>
                <p:nvPr/>
              </p:nvSpPr>
              <p:spPr bwMode="auto">
                <a:xfrm>
                  <a:off x="8034" y="7974"/>
                  <a:ext cx="3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6</a:t>
                  </a:r>
                  <a:endParaRPr lang="en-US" altLang="zh-CN" sz="1800" b="0" dirty="0">
                    <a:latin typeface="+mn-lt"/>
                    <a:ea typeface="黑体" pitchFamily="2" charset="-122"/>
                  </a:endParaRPr>
                </a:p>
              </p:txBody>
            </p:sp>
            <p:sp>
              <p:nvSpPr>
                <p:cNvPr id="260" name="Text Box 105"/>
                <p:cNvSpPr txBox="1">
                  <a:spLocks noChangeArrowheads="1"/>
                </p:cNvSpPr>
                <p:nvPr/>
              </p:nvSpPr>
              <p:spPr bwMode="auto">
                <a:xfrm>
                  <a:off x="8835" y="7974"/>
                  <a:ext cx="2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0</a:t>
                  </a:r>
                  <a:endParaRPr lang="en-US" altLang="zh-CN" sz="1800" b="0" dirty="0">
                    <a:latin typeface="+mn-lt"/>
                    <a:ea typeface="黑体" pitchFamily="2" charset="-122"/>
                  </a:endParaRPr>
                </a:p>
              </p:txBody>
            </p:sp>
          </p:grpSp>
        </p:grpSp>
      </p:grpSp>
      <p:sp>
        <p:nvSpPr>
          <p:cNvPr id="311" name="Rectangle 106"/>
          <p:cNvSpPr>
            <a:spLocks noChangeArrowheads="1"/>
          </p:cNvSpPr>
          <p:nvPr/>
        </p:nvSpPr>
        <p:spPr bwMode="auto">
          <a:xfrm>
            <a:off x="755576" y="3645024"/>
            <a:ext cx="784788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just"/>
            <a:r>
              <a:rPr lang="zh-CN" altLang="zh-CN" dirty="0" smtClean="0">
                <a:solidFill>
                  <a:srgbClr val="000080"/>
                </a:solidFill>
                <a:latin typeface="黑体" pitchFamily="2" charset="-122"/>
                <a:ea typeface="黑体" pitchFamily="2" charset="-122"/>
              </a:rPr>
              <a:t>①</a:t>
            </a:r>
            <a:r>
              <a:rPr lang="en-US" altLang="zh-CN" dirty="0" smtClean="0">
                <a:solidFill>
                  <a:srgbClr val="000080"/>
                </a:solidFill>
                <a:latin typeface="黑体" pitchFamily="2" charset="-122"/>
                <a:ea typeface="黑体" pitchFamily="2" charset="-122"/>
              </a:rPr>
              <a:t> I/O</a:t>
            </a:r>
            <a:r>
              <a:rPr lang="zh-CN" altLang="zh-CN" dirty="0">
                <a:solidFill>
                  <a:srgbClr val="000080"/>
                </a:solidFill>
                <a:latin typeface="黑体" pitchFamily="2" charset="-122"/>
                <a:ea typeface="黑体" pitchFamily="2" charset="-122"/>
              </a:rPr>
              <a:t>地址选择</a:t>
            </a:r>
          </a:p>
          <a:p>
            <a:pPr algn="just"/>
            <a:r>
              <a:rPr lang="en-US" altLang="zh-CN" dirty="0" smtClean="0">
                <a:solidFill>
                  <a:srgbClr val="000080"/>
                </a:solidFill>
                <a:latin typeface="黑体" pitchFamily="2" charset="-122"/>
                <a:ea typeface="黑体" pitchFamily="2" charset="-122"/>
              </a:rPr>
              <a:t>   </a:t>
            </a:r>
            <a:r>
              <a:rPr lang="zh-CN" altLang="zh-CN"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CPU</a:t>
            </a:r>
            <a:r>
              <a:rPr lang="zh-CN" altLang="zh-CN" dirty="0">
                <a:solidFill>
                  <a:srgbClr val="000080"/>
                </a:solidFill>
                <a:latin typeface="黑体" pitchFamily="2" charset="-122"/>
                <a:ea typeface="黑体" pitchFamily="2" charset="-122"/>
              </a:rPr>
              <a:t>通过执行指令</a:t>
            </a:r>
            <a:r>
              <a:rPr lang="en-US" altLang="zh-CN" dirty="0">
                <a:solidFill>
                  <a:srgbClr val="000080"/>
                </a:solidFill>
                <a:latin typeface="黑体" pitchFamily="2" charset="-122"/>
                <a:ea typeface="黑体" pitchFamily="2" charset="-122"/>
              </a:rPr>
              <a:t>“OUT (0FEH),A”</a:t>
            </a:r>
            <a:r>
              <a:rPr lang="zh-CN" altLang="zh-CN" dirty="0">
                <a:solidFill>
                  <a:srgbClr val="000080"/>
                </a:solidFill>
                <a:latin typeface="黑体" pitchFamily="2" charset="-122"/>
                <a:ea typeface="黑体" pitchFamily="2" charset="-122"/>
              </a:rPr>
              <a:t>实现输出，此时</a:t>
            </a:r>
            <a:r>
              <a:rPr lang="en-US" altLang="zh-CN" dirty="0">
                <a:solidFill>
                  <a:srgbClr val="000080"/>
                </a:solidFill>
                <a:latin typeface="黑体" pitchFamily="2" charset="-122"/>
                <a:ea typeface="黑体" pitchFamily="2" charset="-122"/>
              </a:rPr>
              <a:t>CPU</a:t>
            </a:r>
            <a:r>
              <a:rPr lang="zh-CN" altLang="zh-CN" dirty="0">
                <a:solidFill>
                  <a:srgbClr val="000080"/>
                </a:solidFill>
                <a:latin typeface="黑体" pitchFamily="2" charset="-122"/>
                <a:ea typeface="黑体" pitchFamily="2" charset="-122"/>
              </a:rPr>
              <a:t>将向地址线发地址值</a:t>
            </a:r>
            <a:r>
              <a:rPr lang="en-US" altLang="zh-CN" dirty="0">
                <a:solidFill>
                  <a:srgbClr val="000080"/>
                </a:solidFill>
                <a:latin typeface="黑体" pitchFamily="2" charset="-122"/>
                <a:ea typeface="黑体" pitchFamily="2" charset="-122"/>
              </a:rPr>
              <a:t>FEH</a:t>
            </a:r>
            <a:r>
              <a:rPr lang="zh-CN" altLang="zh-CN" dirty="0">
                <a:solidFill>
                  <a:srgbClr val="000080"/>
                </a:solidFill>
                <a:latin typeface="黑体" pitchFamily="2" charset="-122"/>
                <a:ea typeface="黑体" pitchFamily="2" charset="-122"/>
              </a:rPr>
              <a:t>，向控制线发相应的控制信号，向数据线发送数据</a:t>
            </a:r>
            <a:r>
              <a:rPr lang="zh-CN" altLang="zh-CN"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algn="just"/>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  ∴ </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地址选择逻辑（正逻辑）应为：</a:t>
            </a:r>
            <a:endParaRPr lang="en-US" altLang="zh-CN" dirty="0">
              <a:solidFill>
                <a:srgbClr val="000080"/>
              </a:solidFill>
              <a:latin typeface="黑体" pitchFamily="2" charset="-122"/>
              <a:ea typeface="黑体" pitchFamily="2" charset="-122"/>
            </a:endParaRPr>
          </a:p>
        </p:txBody>
      </p:sp>
      <p:sp>
        <p:nvSpPr>
          <p:cNvPr id="312" name="Rectangle 106"/>
          <p:cNvSpPr>
            <a:spLocks noChangeArrowheads="1"/>
          </p:cNvSpPr>
          <p:nvPr/>
        </p:nvSpPr>
        <p:spPr bwMode="auto">
          <a:xfrm>
            <a:off x="755575" y="5877272"/>
            <a:ext cx="847774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r>
              <a:rPr lang="zh-CN" altLang="en-US" dirty="0" smtClean="0">
                <a:solidFill>
                  <a:srgbClr val="000080"/>
                </a:solidFill>
                <a:latin typeface="黑体" pitchFamily="2" charset="-122"/>
                <a:ea typeface="黑体" pitchFamily="2" charset="-122"/>
              </a:rPr>
              <a:t>使接口</a:t>
            </a:r>
            <a:r>
              <a:rPr lang="zh-CN" altLang="en-US" dirty="0">
                <a:solidFill>
                  <a:srgbClr val="000080"/>
                </a:solidFill>
                <a:latin typeface="黑体" pitchFamily="2" charset="-122"/>
                <a:ea typeface="黑体" pitchFamily="2" charset="-122"/>
              </a:rPr>
              <a:t>的数据缓冲寄存器从系统总线的数据线上接收数据。</a:t>
            </a:r>
            <a:endParaRPr lang="en-US" altLang="zh-CN"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93738" y="946150"/>
            <a:ext cx="7848600" cy="546100"/>
          </a:xfrm>
          <a:prstGeom prst="rect">
            <a:avLst/>
          </a:prstGeom>
          <a:noFill/>
          <a:ln>
            <a:noFill/>
          </a:ln>
          <a:extLst/>
        </p:spPr>
        <p:txBody>
          <a:bodyPr/>
          <a:lstStyle/>
          <a:p>
            <a:pPr algn="ctr"/>
            <a:r>
              <a:rPr lang="zh-CN" altLang="en-US" sz="3200">
                <a:solidFill>
                  <a:srgbClr val="990000"/>
                </a:solidFill>
                <a:latin typeface="黑体" pitchFamily="2" charset="-122"/>
                <a:ea typeface="黑体" pitchFamily="2" charset="-122"/>
              </a:rPr>
              <a:t>第</a:t>
            </a:r>
            <a:r>
              <a:rPr lang="en-US" altLang="zh-CN" sz="3200" dirty="0">
                <a:solidFill>
                  <a:srgbClr val="990000"/>
                </a:solidFill>
                <a:latin typeface="黑体" pitchFamily="2" charset="-122"/>
                <a:ea typeface="黑体" pitchFamily="2" charset="-122"/>
              </a:rPr>
              <a:t>7</a:t>
            </a:r>
            <a:r>
              <a:rPr lang="zh-CN" altLang="en-US" sz="3200">
                <a:solidFill>
                  <a:srgbClr val="990000"/>
                </a:solidFill>
                <a:latin typeface="黑体" pitchFamily="2" charset="-122"/>
                <a:ea typeface="黑体" pitchFamily="2" charset="-122"/>
              </a:rPr>
              <a:t>章 输入输出系统</a:t>
            </a:r>
            <a:r>
              <a:rPr lang="zh-CN" altLang="en-US" sz="3200">
                <a:latin typeface="黑体" pitchFamily="2" charset="-122"/>
                <a:ea typeface="黑体" pitchFamily="2" charset="-122"/>
              </a:rPr>
              <a:t> </a:t>
            </a:r>
          </a:p>
        </p:txBody>
      </p:sp>
      <p:grpSp>
        <p:nvGrpSpPr>
          <p:cNvPr id="4099" name="Group 13"/>
          <p:cNvGrpSpPr>
            <a:grpSpLocks/>
          </p:cNvGrpSpPr>
          <p:nvPr/>
        </p:nvGrpSpPr>
        <p:grpSpPr bwMode="auto">
          <a:xfrm>
            <a:off x="457200" y="838200"/>
            <a:ext cx="7781925" cy="1052513"/>
            <a:chOff x="288" y="528"/>
            <a:chExt cx="4902" cy="663"/>
          </a:xfrm>
        </p:grpSpPr>
        <p:sp>
          <p:nvSpPr>
            <p:cNvPr id="4105" name="Rectangle 14"/>
            <p:cNvSpPr>
              <a:spLocks noChangeArrowheads="1"/>
            </p:cNvSpPr>
            <p:nvPr/>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06" name="Rectangle 15"/>
            <p:cNvSpPr>
              <a:spLocks noChangeArrowheads="1"/>
            </p:cNvSpPr>
            <p:nvPr/>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07" name="Rectangle 16"/>
            <p:cNvSpPr>
              <a:spLocks noChangeArrowheads="1"/>
            </p:cNvSpPr>
            <p:nvPr/>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08" name="Rectangle 17"/>
            <p:cNvSpPr>
              <a:spLocks noChangeArrowheads="1"/>
            </p:cNvSpPr>
            <p:nvPr/>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09" name="Rectangle 18"/>
            <p:cNvSpPr>
              <a:spLocks noChangeArrowheads="1"/>
            </p:cNvSpPr>
            <p:nvPr/>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10" name="Rectangle 19"/>
            <p:cNvSpPr>
              <a:spLocks noChangeArrowheads="1"/>
            </p:cNvSpPr>
            <p:nvPr/>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4111" name="Rectangle 20"/>
            <p:cNvSpPr>
              <a:spLocks noChangeArrowheads="1"/>
            </p:cNvSpPr>
            <p:nvPr/>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grpSp>
      <p:sp>
        <p:nvSpPr>
          <p:cNvPr id="4100" name="Text Box 24"/>
          <p:cNvSpPr txBox="1">
            <a:spLocks noChangeArrowheads="1"/>
          </p:cNvSpPr>
          <p:nvPr/>
        </p:nvSpPr>
        <p:spPr bwMode="auto">
          <a:xfrm>
            <a:off x="2135188" y="2133600"/>
            <a:ext cx="6103937"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eaLnBrk="1" hangingPunct="1">
              <a:lnSpc>
                <a:spcPct val="140000"/>
              </a:lnSpc>
            </a:pPr>
            <a:r>
              <a:rPr lang="en-US" altLang="zh-CN" sz="2400" dirty="0">
                <a:solidFill>
                  <a:srgbClr val="000080"/>
                </a:solidFill>
                <a:latin typeface="黑体" pitchFamily="2" charset="-122"/>
                <a:ea typeface="黑体" pitchFamily="2" charset="-122"/>
              </a:rPr>
              <a:t>§7.1 </a:t>
            </a:r>
            <a:r>
              <a:rPr lang="zh-CN" altLang="en-US" sz="2400">
                <a:solidFill>
                  <a:srgbClr val="000080"/>
                </a:solidFill>
                <a:latin typeface="黑体" pitchFamily="2" charset="-122"/>
                <a:ea typeface="黑体" pitchFamily="2" charset="-122"/>
              </a:rPr>
              <a:t>外部设备概述</a:t>
            </a:r>
          </a:p>
          <a:p>
            <a:pPr eaLnBrk="1" hangingPunct="1">
              <a:lnSpc>
                <a:spcPct val="140000"/>
              </a:lnSpc>
            </a:pPr>
            <a:r>
              <a:rPr lang="en-US" altLang="zh-CN" sz="2400" dirty="0">
                <a:solidFill>
                  <a:srgbClr val="000080"/>
                </a:solidFill>
                <a:latin typeface="黑体" pitchFamily="2" charset="-122"/>
                <a:ea typeface="黑体" pitchFamily="2" charset="-122"/>
              </a:rPr>
              <a:t>§7.2 </a:t>
            </a:r>
            <a:r>
              <a:rPr lang="zh-CN" altLang="en-US" sz="2400">
                <a:solidFill>
                  <a:srgbClr val="000080"/>
                </a:solidFill>
                <a:latin typeface="黑体" pitchFamily="2" charset="-122"/>
                <a:ea typeface="黑体" pitchFamily="2" charset="-122"/>
              </a:rPr>
              <a:t>主机与外设的连接 </a:t>
            </a:r>
          </a:p>
          <a:p>
            <a:pPr eaLnBrk="1" hangingPunct="1">
              <a:lnSpc>
                <a:spcPct val="140000"/>
              </a:lnSpc>
            </a:pPr>
            <a:r>
              <a:rPr lang="en-US" altLang="zh-CN" sz="2400" dirty="0">
                <a:solidFill>
                  <a:srgbClr val="000080"/>
                </a:solidFill>
                <a:latin typeface="黑体" pitchFamily="2" charset="-122"/>
                <a:ea typeface="黑体" pitchFamily="2" charset="-122"/>
              </a:rPr>
              <a:t>§7.3 </a:t>
            </a:r>
            <a:r>
              <a:rPr lang="zh-CN" altLang="en-US" sz="2400">
                <a:solidFill>
                  <a:srgbClr val="000080"/>
                </a:solidFill>
                <a:latin typeface="黑体" pitchFamily="2" charset="-122"/>
                <a:ea typeface="黑体" pitchFamily="2" charset="-122"/>
              </a:rPr>
              <a:t>程序查询方式及其接口 </a:t>
            </a:r>
          </a:p>
          <a:p>
            <a:pPr eaLnBrk="1" hangingPunct="1">
              <a:lnSpc>
                <a:spcPct val="140000"/>
              </a:lnSpc>
            </a:pPr>
            <a:r>
              <a:rPr lang="en-US" altLang="zh-CN" sz="2400" dirty="0">
                <a:solidFill>
                  <a:srgbClr val="000080"/>
                </a:solidFill>
                <a:latin typeface="黑体" pitchFamily="2" charset="-122"/>
                <a:ea typeface="黑体" pitchFamily="2" charset="-122"/>
              </a:rPr>
              <a:t>§7.4 </a:t>
            </a:r>
            <a:r>
              <a:rPr lang="zh-CN" altLang="en-US" sz="2400">
                <a:solidFill>
                  <a:srgbClr val="000080"/>
                </a:solidFill>
                <a:latin typeface="黑体" pitchFamily="2" charset="-122"/>
                <a:ea typeface="黑体" pitchFamily="2" charset="-122"/>
              </a:rPr>
              <a:t>中断系统和程序中断方式 </a:t>
            </a:r>
          </a:p>
          <a:p>
            <a:pPr eaLnBrk="1" hangingPunct="1">
              <a:lnSpc>
                <a:spcPct val="140000"/>
              </a:lnSpc>
            </a:pPr>
            <a:r>
              <a:rPr lang="en-US" altLang="zh-CN" sz="2400" dirty="0">
                <a:solidFill>
                  <a:srgbClr val="000080"/>
                </a:solidFill>
                <a:latin typeface="黑体" pitchFamily="2" charset="-122"/>
                <a:ea typeface="黑体" pitchFamily="2" charset="-122"/>
              </a:rPr>
              <a:t>§7.5 DMA</a:t>
            </a:r>
            <a:r>
              <a:rPr lang="zh-CN" altLang="en-US" sz="2400">
                <a:solidFill>
                  <a:srgbClr val="000080"/>
                </a:solidFill>
                <a:latin typeface="黑体" pitchFamily="2" charset="-122"/>
                <a:ea typeface="黑体" pitchFamily="2" charset="-122"/>
              </a:rPr>
              <a:t>方式及其接口 </a:t>
            </a:r>
          </a:p>
          <a:p>
            <a:pPr eaLnBrk="1" hangingPunct="1">
              <a:lnSpc>
                <a:spcPct val="140000"/>
              </a:lnSpc>
            </a:pPr>
            <a:r>
              <a:rPr lang="en-US" altLang="zh-CN" sz="2400" dirty="0">
                <a:solidFill>
                  <a:srgbClr val="000080"/>
                </a:solidFill>
                <a:latin typeface="黑体" pitchFamily="2" charset="-122"/>
                <a:ea typeface="黑体" pitchFamily="2" charset="-122"/>
              </a:rPr>
              <a:t>§7.6 </a:t>
            </a:r>
            <a:r>
              <a:rPr lang="zh-CN" altLang="en-US" sz="2400">
                <a:solidFill>
                  <a:srgbClr val="000080"/>
                </a:solidFill>
                <a:latin typeface="黑体" pitchFamily="2" charset="-122"/>
                <a:ea typeface="黑体" pitchFamily="2" charset="-122"/>
              </a:rPr>
              <a:t>通道控制方式</a:t>
            </a:r>
          </a:p>
          <a:p>
            <a:pPr eaLnBrk="1" hangingPunct="1">
              <a:lnSpc>
                <a:spcPct val="140000"/>
              </a:lnSpc>
            </a:pPr>
            <a:r>
              <a:rPr lang="en-US" altLang="zh-CN" sz="2400" dirty="0">
                <a:solidFill>
                  <a:srgbClr val="000080"/>
                </a:solidFill>
                <a:latin typeface="黑体" pitchFamily="2" charset="-122"/>
                <a:ea typeface="黑体" pitchFamily="2" charset="-122"/>
              </a:rPr>
              <a:t>§7.7 </a:t>
            </a:r>
            <a:r>
              <a:rPr lang="zh-CN" altLang="en-US" sz="2400">
                <a:solidFill>
                  <a:srgbClr val="000080"/>
                </a:solidFill>
                <a:latin typeface="黑体" pitchFamily="2" charset="-122"/>
                <a:ea typeface="黑体" pitchFamily="2" charset="-122"/>
              </a:rPr>
              <a:t>总线技术</a:t>
            </a:r>
          </a:p>
        </p:txBody>
      </p:sp>
      <p:pic>
        <p:nvPicPr>
          <p:cNvPr id="4103" name="Picture 34" descr="gm_clip_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516688"/>
            <a:ext cx="312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8"/>
          <p:cNvGrpSpPr>
            <a:grpSpLocks/>
          </p:cNvGrpSpPr>
          <p:nvPr/>
        </p:nvGrpSpPr>
        <p:grpSpPr bwMode="auto">
          <a:xfrm>
            <a:off x="1115219" y="1008130"/>
            <a:ext cx="7488238" cy="2449512"/>
            <a:chOff x="2262" y="7369"/>
            <a:chExt cx="7021" cy="2030"/>
          </a:xfrm>
        </p:grpSpPr>
        <p:sp>
          <p:nvSpPr>
            <p:cNvPr id="105" name="Text Box 9"/>
            <p:cNvSpPr txBox="1">
              <a:spLocks noChangeArrowheads="1"/>
            </p:cNvSpPr>
            <p:nvPr/>
          </p:nvSpPr>
          <p:spPr bwMode="auto">
            <a:xfrm>
              <a:off x="5545" y="7883"/>
              <a:ext cx="950" cy="45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数据缓冲</a:t>
              </a:r>
            </a:p>
            <a:p>
              <a:pPr algn="ctr" eaLnBrk="1" hangingPunct="1">
                <a:lnSpc>
                  <a:spcPct val="80000"/>
                </a:lnSpc>
              </a:pPr>
              <a:r>
                <a:rPr lang="zh-CN" altLang="en-US" sz="1800" b="0" dirty="0">
                  <a:solidFill>
                    <a:srgbClr val="000080"/>
                  </a:solidFill>
                  <a:latin typeface="+mn-lt"/>
                  <a:ea typeface="黑体" pitchFamily="2" charset="-122"/>
                </a:rPr>
                <a:t>寄存器</a:t>
              </a:r>
              <a:endParaRPr lang="zh-CN" altLang="en-US" sz="1800" b="0" dirty="0">
                <a:latin typeface="+mn-lt"/>
                <a:ea typeface="黑体" pitchFamily="2" charset="-122"/>
              </a:endParaRPr>
            </a:p>
          </p:txBody>
        </p:sp>
        <p:sp>
          <p:nvSpPr>
            <p:cNvPr id="106" name="Text Box 10"/>
            <p:cNvSpPr txBox="1">
              <a:spLocks noChangeArrowheads="1"/>
            </p:cNvSpPr>
            <p:nvPr/>
          </p:nvSpPr>
          <p:spPr bwMode="auto">
            <a:xfrm>
              <a:off x="5356" y="9054"/>
              <a:ext cx="1454" cy="345"/>
            </a:xfrm>
            <a:prstGeom prst="rect">
              <a:avLst/>
            </a:prstGeom>
            <a:solidFill>
              <a:srgbClr val="FFFF00"/>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发光二极管</a:t>
              </a:r>
              <a:endParaRPr lang="zh-CN" altLang="en-US" sz="1800" b="0">
                <a:latin typeface="+mn-lt"/>
                <a:ea typeface="黑体" pitchFamily="2" charset="-122"/>
              </a:endParaRPr>
            </a:p>
          </p:txBody>
        </p:sp>
        <p:sp>
          <p:nvSpPr>
            <p:cNvPr id="107" name="Text Box 11"/>
            <p:cNvSpPr txBox="1">
              <a:spLocks noChangeArrowheads="1"/>
            </p:cNvSpPr>
            <p:nvPr/>
          </p:nvSpPr>
          <p:spPr bwMode="auto">
            <a:xfrm>
              <a:off x="5545" y="8451"/>
              <a:ext cx="975" cy="287"/>
            </a:xfrm>
            <a:prstGeom prst="rect">
              <a:avLst/>
            </a:prstGeom>
            <a:solidFill>
              <a:srgbClr val="00FFFF"/>
            </a:solidFill>
            <a:ln w="19050">
              <a:solidFill>
                <a:srgbClr val="000080"/>
              </a:solidFill>
              <a:prstDash val="dash"/>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功率驱动</a:t>
              </a:r>
              <a:endParaRPr lang="zh-CN" altLang="en-US" sz="1800" b="0">
                <a:latin typeface="+mn-lt"/>
                <a:ea typeface="黑体" pitchFamily="2" charset="-122"/>
              </a:endParaRPr>
            </a:p>
          </p:txBody>
        </p:sp>
        <p:grpSp>
          <p:nvGrpSpPr>
            <p:cNvPr id="108" name="Group 12"/>
            <p:cNvGrpSpPr>
              <a:grpSpLocks/>
            </p:cNvGrpSpPr>
            <p:nvPr/>
          </p:nvGrpSpPr>
          <p:grpSpPr bwMode="auto">
            <a:xfrm>
              <a:off x="4471" y="7533"/>
              <a:ext cx="640" cy="481"/>
              <a:chOff x="8655" y="4590"/>
              <a:chExt cx="765" cy="600"/>
            </a:xfrm>
          </p:grpSpPr>
          <p:sp>
            <p:nvSpPr>
              <p:cNvPr id="200" name="Text Box 13"/>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I/O</a:t>
                </a:r>
                <a:endParaRPr lang="en-US" altLang="zh-CN" sz="1800" b="0" dirty="0">
                  <a:latin typeface="+mn-lt"/>
                  <a:ea typeface="黑体" pitchFamily="2" charset="-122"/>
                </a:endParaRPr>
              </a:p>
            </p:txBody>
          </p:sp>
          <p:sp>
            <p:nvSpPr>
              <p:cNvPr id="201" name="Line 14"/>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09" name="Text Box 15"/>
            <p:cNvSpPr txBox="1">
              <a:spLocks noChangeArrowheads="1"/>
            </p:cNvSpPr>
            <p:nvPr/>
          </p:nvSpPr>
          <p:spPr bwMode="auto">
            <a:xfrm>
              <a:off x="5036" y="7518"/>
              <a:ext cx="6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总线</a:t>
              </a:r>
              <a:endParaRPr lang="zh-CN" altLang="en-US" sz="1800" b="0">
                <a:latin typeface="+mn-lt"/>
                <a:ea typeface="黑体" pitchFamily="2" charset="-122"/>
              </a:endParaRPr>
            </a:p>
          </p:txBody>
        </p:sp>
        <p:sp>
          <p:nvSpPr>
            <p:cNvPr id="110" name="Line 16"/>
            <p:cNvSpPr>
              <a:spLocks noChangeShapeType="1"/>
            </p:cNvSpPr>
            <p:nvPr/>
          </p:nvSpPr>
          <p:spPr bwMode="auto">
            <a:xfrm>
              <a:off x="2262" y="7372"/>
              <a:ext cx="4767"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11" name="Text Box 17"/>
            <p:cNvSpPr txBox="1">
              <a:spLocks noChangeArrowheads="1"/>
            </p:cNvSpPr>
            <p:nvPr/>
          </p:nvSpPr>
          <p:spPr bwMode="auto">
            <a:xfrm>
              <a:off x="2449" y="7733"/>
              <a:ext cx="627" cy="936"/>
            </a:xfrm>
            <a:prstGeom prst="rect">
              <a:avLst/>
            </a:prstGeom>
            <a:solidFill>
              <a:srgbClr val="FFFF00"/>
            </a:solidFill>
            <a:ln w="19050" algn="ctr">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CPU</a:t>
              </a:r>
              <a:endParaRPr lang="en-US" altLang="zh-CN" sz="1800" b="0" dirty="0">
                <a:latin typeface="+mn-lt"/>
                <a:ea typeface="黑体" pitchFamily="2" charset="-122"/>
              </a:endParaRPr>
            </a:p>
          </p:txBody>
        </p:sp>
        <p:sp>
          <p:nvSpPr>
            <p:cNvPr id="112" name="Line 18"/>
            <p:cNvSpPr>
              <a:spLocks noChangeShapeType="1"/>
            </p:cNvSpPr>
            <p:nvPr/>
          </p:nvSpPr>
          <p:spPr bwMode="auto">
            <a:xfrm>
              <a:off x="2771"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13" name="Text Box 19"/>
            <p:cNvSpPr txBox="1">
              <a:spLocks noChangeArrowheads="1"/>
            </p:cNvSpPr>
            <p:nvPr/>
          </p:nvSpPr>
          <p:spPr bwMode="auto">
            <a:xfrm>
              <a:off x="3273" y="7733"/>
              <a:ext cx="628" cy="93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MEM</a:t>
              </a:r>
              <a:endParaRPr lang="en-US" altLang="zh-CN" sz="1800" b="0" dirty="0">
                <a:latin typeface="+mn-lt"/>
                <a:ea typeface="黑体" pitchFamily="2" charset="-122"/>
              </a:endParaRPr>
            </a:p>
          </p:txBody>
        </p:sp>
        <p:sp>
          <p:nvSpPr>
            <p:cNvPr id="114" name="Line 20"/>
            <p:cNvSpPr>
              <a:spLocks noChangeShapeType="1"/>
            </p:cNvSpPr>
            <p:nvPr/>
          </p:nvSpPr>
          <p:spPr bwMode="auto">
            <a:xfrm>
              <a:off x="3597"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15" name="Text Box 21"/>
            <p:cNvSpPr txBox="1">
              <a:spLocks noChangeArrowheads="1"/>
            </p:cNvSpPr>
            <p:nvPr/>
          </p:nvSpPr>
          <p:spPr bwMode="auto">
            <a:xfrm>
              <a:off x="5989" y="7461"/>
              <a:ext cx="60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a:t>
              </a:r>
            </a:p>
            <a:p>
              <a:pPr algn="ctr" eaLnBrk="1" hangingPunct="1">
                <a:lnSpc>
                  <a:spcPct val="80000"/>
                </a:lnSpc>
              </a:pPr>
              <a:r>
                <a:rPr lang="zh-CN" altLang="en-US" sz="1800" b="0" dirty="0">
                  <a:solidFill>
                    <a:srgbClr val="000080"/>
                  </a:solidFill>
                  <a:latin typeface="+mn-lt"/>
                  <a:ea typeface="黑体" pitchFamily="2" charset="-122"/>
                </a:rPr>
                <a:t>总线</a:t>
              </a:r>
              <a:endParaRPr lang="zh-CN" altLang="en-US" sz="1800" b="0" dirty="0">
                <a:latin typeface="+mn-lt"/>
                <a:ea typeface="黑体" pitchFamily="2" charset="-122"/>
              </a:endParaRPr>
            </a:p>
          </p:txBody>
        </p:sp>
        <p:sp>
          <p:nvSpPr>
            <p:cNvPr id="116" name="Text Box 22"/>
            <p:cNvSpPr txBox="1">
              <a:spLocks noChangeArrowheads="1"/>
            </p:cNvSpPr>
            <p:nvPr/>
          </p:nvSpPr>
          <p:spPr bwMode="auto">
            <a:xfrm>
              <a:off x="4348" y="7937"/>
              <a:ext cx="865" cy="376"/>
            </a:xfrm>
            <a:prstGeom prst="rect">
              <a:avLst/>
            </a:prstGeom>
            <a:solidFill>
              <a:srgbClr val="00FFFF"/>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en-US" altLang="zh-CN" sz="1800" b="0" dirty="0">
                  <a:solidFill>
                    <a:srgbClr val="000080"/>
                  </a:solidFill>
                  <a:latin typeface="+mn-lt"/>
                  <a:ea typeface="黑体" pitchFamily="2" charset="-122"/>
                </a:rPr>
                <a:t>I/O</a:t>
              </a: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选择</a:t>
              </a:r>
              <a:endParaRPr lang="zh-CN" altLang="en-US" sz="1800" b="0">
                <a:latin typeface="+mn-lt"/>
                <a:ea typeface="黑体" pitchFamily="2" charset="-122"/>
              </a:endParaRPr>
            </a:p>
          </p:txBody>
        </p:sp>
        <p:sp>
          <p:nvSpPr>
            <p:cNvPr id="117" name="Line 23"/>
            <p:cNvSpPr>
              <a:spLocks noChangeShapeType="1"/>
            </p:cNvSpPr>
            <p:nvPr/>
          </p:nvSpPr>
          <p:spPr bwMode="auto">
            <a:xfrm>
              <a:off x="5085" y="7401"/>
              <a:ext cx="0" cy="522"/>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18" name="Rectangle 24"/>
            <p:cNvSpPr>
              <a:spLocks noChangeArrowheads="1"/>
            </p:cNvSpPr>
            <p:nvPr/>
          </p:nvSpPr>
          <p:spPr bwMode="auto">
            <a:xfrm>
              <a:off x="4099" y="7550"/>
              <a:ext cx="2626" cy="1380"/>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119" name="AutoShape 25"/>
            <p:cNvSpPr>
              <a:spLocks noChangeArrowheads="1"/>
            </p:cNvSpPr>
            <p:nvPr/>
          </p:nvSpPr>
          <p:spPr bwMode="auto">
            <a:xfrm>
              <a:off x="3609" y="8780"/>
              <a:ext cx="550" cy="296"/>
            </a:xfrm>
            <a:prstGeom prst="wedgeRoundRectCallout">
              <a:avLst>
                <a:gd name="adj1" fmla="val 61551"/>
                <a:gd name="adj2" fmla="val -200000"/>
                <a:gd name="adj3" fmla="val 16667"/>
              </a:avLst>
            </a:prstGeom>
            <a:solidFill>
              <a:srgbClr val="FFFFFF"/>
            </a:solidFill>
            <a:ln w="19050">
              <a:solidFill>
                <a:srgbClr val="008000"/>
              </a:solidFill>
              <a:miter lim="800000"/>
              <a:headEnd/>
              <a:tailEnd/>
            </a:ln>
          </p:spPr>
          <p:txBody>
            <a:bodyPr lIns="0" tIns="0" rIns="0" bIns="0"/>
            <a:lstStyle/>
            <a:p>
              <a:pPr algn="ctr">
                <a:lnSpc>
                  <a:spcPct val="80000"/>
                </a:lnSpc>
              </a:pPr>
              <a:r>
                <a:rPr lang="zh-CN" altLang="en-US" sz="1800" b="0">
                  <a:solidFill>
                    <a:srgbClr val="000080"/>
                  </a:solidFill>
                  <a:latin typeface="+mn-lt"/>
                  <a:ea typeface="黑体" pitchFamily="2" charset="-122"/>
                </a:rPr>
                <a:t>接口</a:t>
              </a:r>
              <a:endParaRPr lang="zh-CN" altLang="en-US" sz="1800" b="0">
                <a:latin typeface="+mn-lt"/>
                <a:ea typeface="黑体" pitchFamily="2" charset="-122"/>
              </a:endParaRPr>
            </a:p>
          </p:txBody>
        </p:sp>
        <p:grpSp>
          <p:nvGrpSpPr>
            <p:cNvPr id="120" name="Group 26"/>
            <p:cNvGrpSpPr>
              <a:grpSpLocks/>
            </p:cNvGrpSpPr>
            <p:nvPr/>
          </p:nvGrpSpPr>
          <p:grpSpPr bwMode="auto">
            <a:xfrm>
              <a:off x="4779" y="8108"/>
              <a:ext cx="798" cy="300"/>
              <a:chOff x="4714" y="11116"/>
              <a:chExt cx="1022" cy="690"/>
            </a:xfrm>
          </p:grpSpPr>
          <p:sp>
            <p:nvSpPr>
              <p:cNvPr id="198"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99"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121" name="Line 29"/>
            <p:cNvSpPr>
              <a:spLocks noChangeShapeType="1"/>
            </p:cNvSpPr>
            <p:nvPr/>
          </p:nvSpPr>
          <p:spPr bwMode="auto">
            <a:xfrm>
              <a:off x="6031" y="7369"/>
              <a:ext cx="0" cy="54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22" name="Line 30"/>
            <p:cNvSpPr>
              <a:spLocks noChangeShapeType="1"/>
            </p:cNvSpPr>
            <p:nvPr/>
          </p:nvSpPr>
          <p:spPr bwMode="auto">
            <a:xfrm>
              <a:off x="6044" y="8304"/>
              <a:ext cx="0" cy="203"/>
            </a:xfrm>
            <a:prstGeom prst="line">
              <a:avLst/>
            </a:prstGeom>
            <a:noFill/>
            <a:ln w="3810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23" name="Text Box 31"/>
            <p:cNvSpPr txBox="1">
              <a:spLocks noChangeArrowheads="1"/>
            </p:cNvSpPr>
            <p:nvPr/>
          </p:nvSpPr>
          <p:spPr bwMode="auto">
            <a:xfrm>
              <a:off x="4373" y="8234"/>
              <a:ext cx="88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2</a:t>
              </a:r>
              <a:endParaRPr lang="en-US" altLang="zh-CN" sz="1800" b="0" dirty="0">
                <a:latin typeface="+mn-lt"/>
                <a:ea typeface="黑体" pitchFamily="2" charset="-122"/>
              </a:endParaRPr>
            </a:p>
          </p:txBody>
        </p:sp>
        <p:sp>
          <p:nvSpPr>
            <p:cNvPr id="124" name="Line 32"/>
            <p:cNvSpPr>
              <a:spLocks noChangeShapeType="1"/>
            </p:cNvSpPr>
            <p:nvPr/>
          </p:nvSpPr>
          <p:spPr bwMode="auto">
            <a:xfrm>
              <a:off x="4635"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25" name="Line 33"/>
            <p:cNvSpPr>
              <a:spLocks noChangeShapeType="1"/>
            </p:cNvSpPr>
            <p:nvPr/>
          </p:nvSpPr>
          <p:spPr bwMode="auto">
            <a:xfrm>
              <a:off x="4496"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26" name="Group 34"/>
            <p:cNvGrpSpPr>
              <a:grpSpLocks/>
            </p:cNvGrpSpPr>
            <p:nvPr/>
          </p:nvGrpSpPr>
          <p:grpSpPr bwMode="auto">
            <a:xfrm>
              <a:off x="3969" y="7566"/>
              <a:ext cx="641" cy="482"/>
              <a:chOff x="8910" y="4740"/>
              <a:chExt cx="765" cy="600"/>
            </a:xfrm>
          </p:grpSpPr>
          <p:sp>
            <p:nvSpPr>
              <p:cNvPr id="196" name="Text Box 35"/>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R/W</a:t>
                </a:r>
                <a:endParaRPr lang="en-US" altLang="zh-CN" sz="1800" b="0" dirty="0">
                  <a:latin typeface="+mn-lt"/>
                  <a:ea typeface="黑体" pitchFamily="2" charset="-122"/>
                </a:endParaRPr>
              </a:p>
            </p:txBody>
          </p:sp>
          <p:sp>
            <p:nvSpPr>
              <p:cNvPr id="197" name="Line 36"/>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27" name="Line 37"/>
            <p:cNvSpPr>
              <a:spLocks noChangeShapeType="1"/>
            </p:cNvSpPr>
            <p:nvPr/>
          </p:nvSpPr>
          <p:spPr bwMode="auto">
            <a:xfrm>
              <a:off x="6044" y="8707"/>
              <a:ext cx="0" cy="408"/>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28" name="Group 38"/>
            <p:cNvGrpSpPr>
              <a:grpSpLocks/>
            </p:cNvGrpSpPr>
            <p:nvPr/>
          </p:nvGrpSpPr>
          <p:grpSpPr bwMode="auto">
            <a:xfrm>
              <a:off x="7139" y="8130"/>
              <a:ext cx="2144" cy="1200"/>
              <a:chOff x="7139" y="8130"/>
              <a:chExt cx="2144" cy="1200"/>
            </a:xfrm>
          </p:grpSpPr>
          <p:sp>
            <p:nvSpPr>
              <p:cNvPr id="129" name="AutoShape 39"/>
              <p:cNvSpPr>
                <a:spLocks noChangeArrowheads="1"/>
              </p:cNvSpPr>
              <p:nvPr/>
            </p:nvSpPr>
            <p:spPr bwMode="auto">
              <a:xfrm>
                <a:off x="7139" y="8130"/>
                <a:ext cx="2144" cy="1200"/>
              </a:xfrm>
              <a:prstGeom prst="wedgeRoundRectCallout">
                <a:avLst>
                  <a:gd name="adj1" fmla="val -74815"/>
                  <a:gd name="adj2" fmla="val 41250"/>
                  <a:gd name="adj3" fmla="val 16667"/>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a typeface="黑体" pitchFamily="2" charset="-122"/>
                </a:endParaRPr>
              </a:p>
            </p:txBody>
          </p:sp>
          <p:grpSp>
            <p:nvGrpSpPr>
              <p:cNvPr id="130" name="Group 40"/>
              <p:cNvGrpSpPr>
                <a:grpSpLocks/>
              </p:cNvGrpSpPr>
              <p:nvPr/>
            </p:nvGrpSpPr>
            <p:grpSpPr bwMode="auto">
              <a:xfrm>
                <a:off x="7167" y="8139"/>
                <a:ext cx="2052" cy="997"/>
                <a:chOff x="7063" y="7974"/>
                <a:chExt cx="2052" cy="997"/>
              </a:xfrm>
            </p:grpSpPr>
            <p:sp>
              <p:nvSpPr>
                <p:cNvPr id="131" name="Line 41"/>
                <p:cNvSpPr>
                  <a:spLocks noChangeShapeType="1"/>
                </p:cNvSpPr>
                <p:nvPr/>
              </p:nvSpPr>
              <p:spPr bwMode="auto">
                <a:xfrm>
                  <a:off x="7662"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32" name="Group 42"/>
                <p:cNvGrpSpPr>
                  <a:grpSpLocks/>
                </p:cNvGrpSpPr>
                <p:nvPr/>
              </p:nvGrpSpPr>
              <p:grpSpPr bwMode="auto">
                <a:xfrm>
                  <a:off x="7572" y="8316"/>
                  <a:ext cx="171" cy="117"/>
                  <a:chOff x="3066" y="7913"/>
                  <a:chExt cx="311" cy="345"/>
                </a:xfrm>
              </p:grpSpPr>
              <p:sp>
                <p:nvSpPr>
                  <p:cNvPr id="194" name="AutoShape 43"/>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195" name="Oval 44"/>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133" name="Group 45"/>
                <p:cNvGrpSpPr>
                  <a:grpSpLocks/>
                </p:cNvGrpSpPr>
                <p:nvPr/>
              </p:nvGrpSpPr>
              <p:grpSpPr bwMode="auto">
                <a:xfrm flipV="1">
                  <a:off x="7520" y="8522"/>
                  <a:ext cx="284" cy="141"/>
                  <a:chOff x="4791" y="8379"/>
                  <a:chExt cx="690" cy="414"/>
                </a:xfrm>
              </p:grpSpPr>
              <p:sp>
                <p:nvSpPr>
                  <p:cNvPr id="182" name="Oval 46"/>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183" name="Line 47"/>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84" name="Group 48"/>
                  <p:cNvGrpSpPr>
                    <a:grpSpLocks/>
                  </p:cNvGrpSpPr>
                  <p:nvPr/>
                </p:nvGrpSpPr>
                <p:grpSpPr bwMode="auto">
                  <a:xfrm>
                    <a:off x="5366" y="8425"/>
                    <a:ext cx="115" cy="345"/>
                    <a:chOff x="5366" y="8425"/>
                    <a:chExt cx="115" cy="345"/>
                  </a:xfrm>
                </p:grpSpPr>
                <p:sp>
                  <p:nvSpPr>
                    <p:cNvPr id="191" name="Line 49"/>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92" name="Line 50"/>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93" name="Line 51"/>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185" name="Group 52"/>
                  <p:cNvGrpSpPr>
                    <a:grpSpLocks/>
                  </p:cNvGrpSpPr>
                  <p:nvPr/>
                </p:nvGrpSpPr>
                <p:grpSpPr bwMode="auto">
                  <a:xfrm flipH="1">
                    <a:off x="4791" y="8425"/>
                    <a:ext cx="115" cy="345"/>
                    <a:chOff x="5803" y="8425"/>
                    <a:chExt cx="115" cy="345"/>
                  </a:xfrm>
                </p:grpSpPr>
                <p:sp>
                  <p:nvSpPr>
                    <p:cNvPr id="188" name="Line 53"/>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89" name="Line 54"/>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90" name="Line 55"/>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86" name="Line 56"/>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87" name="AutoShape 57"/>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134" name="Text Box 58"/>
                <p:cNvSpPr txBox="1">
                  <a:spLocks noChangeArrowheads="1"/>
                </p:cNvSpPr>
                <p:nvPr/>
              </p:nvSpPr>
              <p:spPr bwMode="auto">
                <a:xfrm>
                  <a:off x="7707" y="7974"/>
                  <a:ext cx="34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7</a:t>
                  </a:r>
                  <a:endParaRPr lang="en-US" altLang="zh-CN" sz="1800" b="0" dirty="0">
                    <a:latin typeface="+mn-lt"/>
                    <a:ea typeface="黑体" pitchFamily="2" charset="-122"/>
                  </a:endParaRPr>
                </a:p>
              </p:txBody>
            </p:sp>
            <p:sp>
              <p:nvSpPr>
                <p:cNvPr id="135" name="Line 59"/>
                <p:cNvSpPr>
                  <a:spLocks noChangeShapeType="1"/>
                </p:cNvSpPr>
                <p:nvPr/>
              </p:nvSpPr>
              <p:spPr bwMode="auto">
                <a:xfrm>
                  <a:off x="7997"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36" name="Group 60"/>
                <p:cNvGrpSpPr>
                  <a:grpSpLocks/>
                </p:cNvGrpSpPr>
                <p:nvPr/>
              </p:nvGrpSpPr>
              <p:grpSpPr bwMode="auto">
                <a:xfrm>
                  <a:off x="7905" y="8316"/>
                  <a:ext cx="172" cy="117"/>
                  <a:chOff x="3066" y="7913"/>
                  <a:chExt cx="311" cy="345"/>
                </a:xfrm>
              </p:grpSpPr>
              <p:sp>
                <p:nvSpPr>
                  <p:cNvPr id="180" name="AutoShape 61"/>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181" name="Oval 62"/>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137" name="Group 63"/>
                <p:cNvGrpSpPr>
                  <a:grpSpLocks/>
                </p:cNvGrpSpPr>
                <p:nvPr/>
              </p:nvGrpSpPr>
              <p:grpSpPr bwMode="auto">
                <a:xfrm flipV="1">
                  <a:off x="7854" y="8522"/>
                  <a:ext cx="283" cy="141"/>
                  <a:chOff x="4791" y="8379"/>
                  <a:chExt cx="690" cy="414"/>
                </a:xfrm>
              </p:grpSpPr>
              <p:sp>
                <p:nvSpPr>
                  <p:cNvPr id="168" name="Oval 64"/>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169" name="Line 65"/>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70" name="Group 66"/>
                  <p:cNvGrpSpPr>
                    <a:grpSpLocks/>
                  </p:cNvGrpSpPr>
                  <p:nvPr/>
                </p:nvGrpSpPr>
                <p:grpSpPr bwMode="auto">
                  <a:xfrm>
                    <a:off x="5366" y="8425"/>
                    <a:ext cx="115" cy="345"/>
                    <a:chOff x="5366" y="8425"/>
                    <a:chExt cx="115" cy="345"/>
                  </a:xfrm>
                </p:grpSpPr>
                <p:sp>
                  <p:nvSpPr>
                    <p:cNvPr id="177" name="Line 67"/>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78" name="Line 68"/>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79" name="Line 69"/>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171" name="Group 70"/>
                  <p:cNvGrpSpPr>
                    <a:grpSpLocks/>
                  </p:cNvGrpSpPr>
                  <p:nvPr/>
                </p:nvGrpSpPr>
                <p:grpSpPr bwMode="auto">
                  <a:xfrm flipH="1">
                    <a:off x="4791" y="8425"/>
                    <a:ext cx="115" cy="345"/>
                    <a:chOff x="5803" y="8425"/>
                    <a:chExt cx="115" cy="345"/>
                  </a:xfrm>
                </p:grpSpPr>
                <p:sp>
                  <p:nvSpPr>
                    <p:cNvPr id="174" name="Line 71"/>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75" name="Line 72"/>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76" name="Line 73"/>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72" name="Line 74"/>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73" name="AutoShape 75"/>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138" name="Line 76"/>
                <p:cNvSpPr>
                  <a:spLocks noChangeShapeType="1"/>
                </p:cNvSpPr>
                <p:nvPr/>
              </p:nvSpPr>
              <p:spPr bwMode="auto">
                <a:xfrm>
                  <a:off x="8779" y="8157"/>
                  <a:ext cx="0" cy="168"/>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39" name="Group 77"/>
                <p:cNvGrpSpPr>
                  <a:grpSpLocks/>
                </p:cNvGrpSpPr>
                <p:nvPr/>
              </p:nvGrpSpPr>
              <p:grpSpPr bwMode="auto">
                <a:xfrm>
                  <a:off x="8687" y="8323"/>
                  <a:ext cx="172" cy="117"/>
                  <a:chOff x="3066" y="7913"/>
                  <a:chExt cx="311" cy="345"/>
                </a:xfrm>
              </p:grpSpPr>
              <p:sp>
                <p:nvSpPr>
                  <p:cNvPr id="166" name="AutoShape 78"/>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167" name="Oval 79"/>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sp>
              <p:nvSpPr>
                <p:cNvPr id="140" name="Line 80"/>
                <p:cNvSpPr>
                  <a:spLocks noChangeShapeType="1"/>
                </p:cNvSpPr>
                <p:nvPr/>
              </p:nvSpPr>
              <p:spPr bwMode="auto">
                <a:xfrm>
                  <a:off x="7662"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41" name="Line 81"/>
                <p:cNvSpPr>
                  <a:spLocks noChangeShapeType="1"/>
                </p:cNvSpPr>
                <p:nvPr/>
              </p:nvSpPr>
              <p:spPr bwMode="auto">
                <a:xfrm>
                  <a:off x="7994"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42" name="Group 82"/>
                <p:cNvGrpSpPr>
                  <a:grpSpLocks/>
                </p:cNvGrpSpPr>
                <p:nvPr/>
              </p:nvGrpSpPr>
              <p:grpSpPr bwMode="auto">
                <a:xfrm flipV="1">
                  <a:off x="8637" y="8529"/>
                  <a:ext cx="284" cy="142"/>
                  <a:chOff x="4791" y="8379"/>
                  <a:chExt cx="690" cy="414"/>
                </a:xfrm>
              </p:grpSpPr>
              <p:sp>
                <p:nvSpPr>
                  <p:cNvPr id="154" name="Oval 83"/>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155" name="Line 84"/>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56" name="Group 85"/>
                  <p:cNvGrpSpPr>
                    <a:grpSpLocks/>
                  </p:cNvGrpSpPr>
                  <p:nvPr/>
                </p:nvGrpSpPr>
                <p:grpSpPr bwMode="auto">
                  <a:xfrm>
                    <a:off x="5366" y="8425"/>
                    <a:ext cx="115" cy="345"/>
                    <a:chOff x="5366" y="8425"/>
                    <a:chExt cx="115" cy="345"/>
                  </a:xfrm>
                </p:grpSpPr>
                <p:sp>
                  <p:nvSpPr>
                    <p:cNvPr id="163" name="Line 86"/>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64" name="Line 87"/>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65" name="Line 88"/>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157" name="Group 89"/>
                  <p:cNvGrpSpPr>
                    <a:grpSpLocks/>
                  </p:cNvGrpSpPr>
                  <p:nvPr/>
                </p:nvGrpSpPr>
                <p:grpSpPr bwMode="auto">
                  <a:xfrm flipH="1">
                    <a:off x="4791" y="8425"/>
                    <a:ext cx="115" cy="345"/>
                    <a:chOff x="5803" y="8425"/>
                    <a:chExt cx="115" cy="345"/>
                  </a:xfrm>
                </p:grpSpPr>
                <p:sp>
                  <p:nvSpPr>
                    <p:cNvPr id="160" name="Line 90"/>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61" name="Line 91"/>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62" name="Line 92"/>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58" name="Line 93"/>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59" name="AutoShape 94"/>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grpSp>
              <p:nvGrpSpPr>
                <p:cNvPr id="143" name="Group 95"/>
                <p:cNvGrpSpPr>
                  <a:grpSpLocks/>
                </p:cNvGrpSpPr>
                <p:nvPr/>
              </p:nvGrpSpPr>
              <p:grpSpPr bwMode="auto">
                <a:xfrm>
                  <a:off x="7279" y="8448"/>
                  <a:ext cx="1508" cy="518"/>
                  <a:chOff x="7279" y="8448"/>
                  <a:chExt cx="1739" cy="518"/>
                </a:xfrm>
              </p:grpSpPr>
              <p:sp>
                <p:nvSpPr>
                  <p:cNvPr id="152" name="Line 96"/>
                  <p:cNvSpPr>
                    <a:spLocks noChangeShapeType="1"/>
                  </p:cNvSpPr>
                  <p:nvPr/>
                </p:nvSpPr>
                <p:spPr bwMode="auto">
                  <a:xfrm>
                    <a:off x="9001" y="8448"/>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53" name="Line 97"/>
                  <p:cNvSpPr>
                    <a:spLocks noChangeShapeType="1"/>
                  </p:cNvSpPr>
                  <p:nvPr/>
                </p:nvSpPr>
                <p:spPr bwMode="auto">
                  <a:xfrm>
                    <a:off x="7279" y="8962"/>
                    <a:ext cx="1739"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144" name="Oval 98"/>
                <p:cNvSpPr>
                  <a:spLocks noChangeArrowheads="1"/>
                </p:cNvSpPr>
                <p:nvPr/>
              </p:nvSpPr>
              <p:spPr bwMode="auto">
                <a:xfrm>
                  <a:off x="7246" y="8932"/>
                  <a:ext cx="50" cy="39"/>
                </a:xfrm>
                <a:prstGeom prst="ellipse">
                  <a:avLst/>
                </a:prstGeom>
                <a:solidFill>
                  <a:srgbClr val="FFFFFF"/>
                </a:solidFill>
                <a:ln w="12700">
                  <a:solidFill>
                    <a:srgbClr val="000080"/>
                  </a:solidFill>
                  <a:round/>
                  <a:headEnd/>
                  <a:tailEnd/>
                </a:ln>
              </p:spPr>
              <p:txBody>
                <a:bodyPr/>
                <a:lstStyle/>
                <a:p>
                  <a:pPr algn="ctr"/>
                  <a:endParaRPr lang="zh-CN" altLang="en-US" b="0">
                    <a:latin typeface="+mn-lt"/>
                    <a:ea typeface="黑体" pitchFamily="2" charset="-122"/>
                  </a:endParaRPr>
                </a:p>
              </p:txBody>
            </p:sp>
            <p:sp>
              <p:nvSpPr>
                <p:cNvPr id="145" name="Text Box 99"/>
                <p:cNvSpPr txBox="1">
                  <a:spLocks noChangeArrowheads="1"/>
                </p:cNvSpPr>
                <p:nvPr/>
              </p:nvSpPr>
              <p:spPr bwMode="auto">
                <a:xfrm>
                  <a:off x="7063" y="8658"/>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VCC</a:t>
                  </a:r>
                  <a:endParaRPr lang="en-US" altLang="zh-CN" sz="1800" b="0" dirty="0">
                    <a:latin typeface="+mn-lt"/>
                    <a:ea typeface="黑体" pitchFamily="2" charset="-122"/>
                  </a:endParaRPr>
                </a:p>
              </p:txBody>
            </p:sp>
            <p:sp>
              <p:nvSpPr>
                <p:cNvPr id="146" name="Text Box 100"/>
                <p:cNvSpPr txBox="1">
                  <a:spLocks noChangeArrowheads="1"/>
                </p:cNvSpPr>
                <p:nvPr/>
              </p:nvSpPr>
              <p:spPr bwMode="auto">
                <a:xfrm>
                  <a:off x="8203" y="8373"/>
                  <a:ext cx="4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a:t>
                  </a:r>
                  <a:endParaRPr lang="en-US" altLang="zh-CN" sz="1800" b="0" dirty="0">
                    <a:latin typeface="+mn-lt"/>
                    <a:ea typeface="黑体" pitchFamily="2" charset="-122"/>
                  </a:endParaRPr>
                </a:p>
              </p:txBody>
            </p:sp>
            <p:sp>
              <p:nvSpPr>
                <p:cNvPr id="147" name="Rectangle 101"/>
                <p:cNvSpPr>
                  <a:spLocks noChangeArrowheads="1"/>
                </p:cNvSpPr>
                <p:nvPr/>
              </p:nvSpPr>
              <p:spPr bwMode="auto">
                <a:xfrm>
                  <a:off x="7623" y="8743"/>
                  <a:ext cx="65" cy="137"/>
                </a:xfrm>
                <a:prstGeom prst="rect">
                  <a:avLst/>
                </a:prstGeom>
                <a:solidFill>
                  <a:srgbClr val="FFFF00"/>
                </a:solidFill>
                <a:ln w="12700">
                  <a:solidFill>
                    <a:srgbClr val="000000"/>
                  </a:solidFill>
                  <a:miter lim="800000"/>
                  <a:headEnd/>
                  <a:tailEnd/>
                </a:ln>
              </p:spPr>
              <p:txBody>
                <a:bodyPr/>
                <a:lstStyle/>
                <a:p>
                  <a:pPr algn="ctr"/>
                  <a:endParaRPr lang="zh-CN" altLang="en-US" b="0">
                    <a:latin typeface="+mn-lt"/>
                    <a:ea typeface="黑体" pitchFamily="2" charset="-122"/>
                  </a:endParaRPr>
                </a:p>
              </p:txBody>
            </p:sp>
            <p:sp>
              <p:nvSpPr>
                <p:cNvPr id="148" name="Rectangle 102"/>
                <p:cNvSpPr>
                  <a:spLocks noChangeArrowheads="1"/>
                </p:cNvSpPr>
                <p:nvPr/>
              </p:nvSpPr>
              <p:spPr bwMode="auto">
                <a:xfrm>
                  <a:off x="7956" y="8743"/>
                  <a:ext cx="66" cy="137"/>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149" name="Rectangle 103"/>
                <p:cNvSpPr>
                  <a:spLocks noChangeArrowheads="1"/>
                </p:cNvSpPr>
                <p:nvPr/>
              </p:nvSpPr>
              <p:spPr bwMode="auto">
                <a:xfrm>
                  <a:off x="8745" y="8755"/>
                  <a:ext cx="65" cy="139"/>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150" name="Text Box 104"/>
                <p:cNvSpPr txBox="1">
                  <a:spLocks noChangeArrowheads="1"/>
                </p:cNvSpPr>
                <p:nvPr/>
              </p:nvSpPr>
              <p:spPr bwMode="auto">
                <a:xfrm>
                  <a:off x="8034" y="7974"/>
                  <a:ext cx="3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6</a:t>
                  </a:r>
                  <a:endParaRPr lang="en-US" altLang="zh-CN" sz="1800" b="0" dirty="0">
                    <a:latin typeface="+mn-lt"/>
                    <a:ea typeface="黑体" pitchFamily="2" charset="-122"/>
                  </a:endParaRPr>
                </a:p>
              </p:txBody>
            </p:sp>
            <p:sp>
              <p:nvSpPr>
                <p:cNvPr id="151" name="Text Box 105"/>
                <p:cNvSpPr txBox="1">
                  <a:spLocks noChangeArrowheads="1"/>
                </p:cNvSpPr>
                <p:nvPr/>
              </p:nvSpPr>
              <p:spPr bwMode="auto">
                <a:xfrm>
                  <a:off x="8835" y="7974"/>
                  <a:ext cx="2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0</a:t>
                  </a:r>
                  <a:endParaRPr lang="en-US" altLang="zh-CN" sz="1800" b="0" dirty="0">
                    <a:latin typeface="+mn-lt"/>
                    <a:ea typeface="黑体" pitchFamily="2" charset="-122"/>
                  </a:endParaRPr>
                </a:p>
              </p:txBody>
            </p:sp>
          </p:grpSp>
        </p:grpSp>
      </p:grpSp>
      <p:sp>
        <p:nvSpPr>
          <p:cNvPr id="22531" name="Rectangle 48"/>
          <p:cNvSpPr>
            <a:spLocks noChangeArrowheads="1"/>
          </p:cNvSpPr>
          <p:nvPr/>
        </p:nvSpPr>
        <p:spPr bwMode="auto">
          <a:xfrm>
            <a:off x="755650" y="3565525"/>
            <a:ext cx="78486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30000"/>
              </a:lnSpc>
            </a:pPr>
            <a:r>
              <a:rPr lang="zh-CN" altLang="en-US" dirty="0" smtClean="0">
                <a:solidFill>
                  <a:srgbClr val="000080"/>
                </a:solidFill>
                <a:latin typeface="黑体" pitchFamily="2" charset="-122"/>
                <a:ea typeface="黑体" pitchFamily="2" charset="-122"/>
              </a:rPr>
              <a:t>② 数据</a:t>
            </a:r>
            <a:r>
              <a:rPr lang="zh-CN" altLang="en-US" dirty="0">
                <a:solidFill>
                  <a:srgbClr val="000080"/>
                </a:solidFill>
                <a:latin typeface="黑体" pitchFamily="2" charset="-122"/>
                <a:ea typeface="黑体" pitchFamily="2" charset="-122"/>
              </a:rPr>
              <a:t>缓冲寄存器</a:t>
            </a:r>
          </a:p>
          <a:p>
            <a:pPr>
              <a:lnSpc>
                <a:spcPct val="130000"/>
              </a:lnSpc>
            </a:pPr>
            <a:r>
              <a:rPr lang="zh-CN" altLang="en-US" dirty="0">
                <a:solidFill>
                  <a:srgbClr val="000080"/>
                </a:solidFill>
                <a:latin typeface="黑体" pitchFamily="2" charset="-122"/>
                <a:ea typeface="黑体" pitchFamily="2" charset="-122"/>
              </a:rPr>
              <a:t>    可用</a:t>
            </a:r>
            <a:r>
              <a:rPr lang="en-US" altLang="zh-CN" dirty="0">
                <a:solidFill>
                  <a:srgbClr val="000080"/>
                </a:solidFill>
                <a:latin typeface="黑体" pitchFamily="2" charset="-122"/>
                <a:ea typeface="黑体" pitchFamily="2" charset="-122"/>
              </a:rPr>
              <a:t>74LS273(</a:t>
            </a:r>
            <a:r>
              <a:rPr lang="zh-CN" altLang="en-US" dirty="0">
                <a:solidFill>
                  <a:srgbClr val="000080"/>
                </a:solidFill>
                <a:latin typeface="黑体" pitchFamily="2" charset="-122"/>
                <a:ea typeface="黑体" pitchFamily="2" charset="-122"/>
              </a:rPr>
              <a:t>八</a:t>
            </a:r>
            <a:r>
              <a:rPr lang="en-US" altLang="zh-CN" dirty="0">
                <a:solidFill>
                  <a:srgbClr val="000080"/>
                </a:solidFill>
                <a:latin typeface="黑体" pitchFamily="2" charset="-122"/>
                <a:ea typeface="黑体" pitchFamily="2" charset="-122"/>
              </a:rPr>
              <a:t>D</a:t>
            </a:r>
            <a:r>
              <a:rPr lang="zh-CN" altLang="en-US" dirty="0">
                <a:solidFill>
                  <a:srgbClr val="000080"/>
                </a:solidFill>
                <a:latin typeface="黑体" pitchFamily="2" charset="-122"/>
                <a:ea typeface="黑体" pitchFamily="2" charset="-122"/>
              </a:rPr>
              <a:t>锁存器</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等。其脉冲打入端由地址选择电路进行控制。</a:t>
            </a:r>
          </a:p>
        </p:txBody>
      </p:sp>
      <p:sp>
        <p:nvSpPr>
          <p:cNvPr id="22533" name="Oval 147"/>
          <p:cNvSpPr>
            <a:spLocks noChangeArrowheads="1"/>
          </p:cNvSpPr>
          <p:nvPr/>
        </p:nvSpPr>
        <p:spPr bwMode="auto">
          <a:xfrm>
            <a:off x="4427984" y="1475929"/>
            <a:ext cx="1476375" cy="863600"/>
          </a:xfrm>
          <a:prstGeom prst="ellipse">
            <a:avLst/>
          </a:prstGeom>
          <a:noFill/>
          <a:ln w="38100">
            <a:solidFill>
              <a:srgbClr val="FF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黑体" pitchFamily="2" charset="-122"/>
              <a:ea typeface="黑体" pitchFamily="2" charset="-122"/>
            </a:endParaRPr>
          </a:p>
        </p:txBody>
      </p:sp>
      <p:sp>
        <p:nvSpPr>
          <p:cNvPr id="22534" name="Line 148"/>
          <p:cNvSpPr>
            <a:spLocks noChangeShapeType="1"/>
          </p:cNvSpPr>
          <p:nvPr/>
        </p:nvSpPr>
        <p:spPr bwMode="auto">
          <a:xfrm>
            <a:off x="0" y="3563491"/>
            <a:ext cx="9144000" cy="9525"/>
          </a:xfrm>
          <a:prstGeom prst="line">
            <a:avLst/>
          </a:prstGeom>
          <a:noFill/>
          <a:ln w="28575">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 name="Rectangle 106"/>
          <p:cNvSpPr>
            <a:spLocks noChangeArrowheads="1"/>
          </p:cNvSpPr>
          <p:nvPr/>
        </p:nvSpPr>
        <p:spPr bwMode="auto">
          <a:xfrm>
            <a:off x="323850" y="467147"/>
            <a:ext cx="88201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向端口</a:t>
            </a:r>
            <a:r>
              <a:rPr lang="en-US" altLang="zh-CN" sz="2400" dirty="0">
                <a:solidFill>
                  <a:srgbClr val="000080"/>
                </a:solidFill>
                <a:latin typeface="黑体" pitchFamily="2" charset="-122"/>
                <a:ea typeface="黑体" pitchFamily="2" charset="-122"/>
              </a:rPr>
              <a:t>FEH</a:t>
            </a:r>
            <a:r>
              <a:rPr lang="zh-CN" altLang="en-US" sz="2400" dirty="0">
                <a:solidFill>
                  <a:srgbClr val="000080"/>
                </a:solidFill>
                <a:latin typeface="黑体" pitchFamily="2" charset="-122"/>
                <a:ea typeface="黑体" pitchFamily="2" charset="-122"/>
              </a:rPr>
              <a:t>输出数据</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，显示在发光二极管</a:t>
            </a:r>
            <a:r>
              <a:rPr lang="zh-CN" altLang="en-US" sz="2400" dirty="0" smtClean="0">
                <a:solidFill>
                  <a:srgbClr val="000080"/>
                </a:solidFill>
                <a:latin typeface="黑体" pitchFamily="2" charset="-122"/>
                <a:ea typeface="黑体" pitchFamily="2" charset="-122"/>
              </a:rPr>
              <a:t>上</a:t>
            </a:r>
            <a:endParaRPr lang="en-US" altLang="zh-CN"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73450" y="4468813"/>
            <a:ext cx="1073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1000" b="0">
                <a:solidFill>
                  <a:srgbClr val="000080"/>
                </a:solidFill>
                <a:latin typeface="黑体" pitchFamily="2" charset="-122"/>
                <a:ea typeface="黑体" pitchFamily="2" charset="-122"/>
                <a:cs typeface="Times New Roman" pitchFamily="18" charset="0"/>
              </a:rPr>
              <a:t>              </a:t>
            </a:r>
            <a:endParaRPr lang="en-US" altLang="zh-CN" sz="2400" b="0" dirty="0">
              <a:solidFill>
                <a:schemeClr val="tx1"/>
              </a:solidFill>
              <a:latin typeface="黑体" pitchFamily="2" charset="-122"/>
              <a:ea typeface="黑体" pitchFamily="2" charset="-122"/>
              <a:cs typeface="Times New Roman" pitchFamily="18" charset="0"/>
            </a:endParaRPr>
          </a:p>
        </p:txBody>
      </p:sp>
      <p:sp>
        <p:nvSpPr>
          <p:cNvPr id="23558" name="Rectangle 105"/>
          <p:cNvSpPr>
            <a:spLocks noChangeArrowheads="1"/>
          </p:cNvSpPr>
          <p:nvPr/>
        </p:nvSpPr>
        <p:spPr bwMode="auto">
          <a:xfrm>
            <a:off x="468313" y="3577195"/>
            <a:ext cx="6274475"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nSpc>
                <a:spcPct val="140000"/>
              </a:lnSpc>
            </a:pPr>
            <a:r>
              <a:rPr lang="zh-CN" altLang="en-US" dirty="0" smtClean="0">
                <a:solidFill>
                  <a:srgbClr val="000080"/>
                </a:solidFill>
                <a:latin typeface="黑体" pitchFamily="2" charset="-122"/>
                <a:ea typeface="黑体" pitchFamily="2" charset="-122"/>
              </a:rPr>
              <a:t>③ </a:t>
            </a:r>
            <a:r>
              <a:rPr lang="zh-CN" altLang="en-US" dirty="0">
                <a:solidFill>
                  <a:srgbClr val="000080"/>
                </a:solidFill>
                <a:latin typeface="黑体" pitchFamily="2" charset="-122"/>
                <a:ea typeface="黑体" pitchFamily="2" charset="-122"/>
              </a:rPr>
              <a:t>驱动与显示</a:t>
            </a:r>
          </a:p>
          <a:p>
            <a:pPr indent="266700">
              <a:lnSpc>
                <a:spcPct val="140000"/>
              </a:lnSpc>
            </a:pPr>
            <a:r>
              <a:rPr lang="zh-CN" altLang="en-US" dirty="0" smtClean="0">
                <a:solidFill>
                  <a:srgbClr val="000080"/>
                </a:solidFill>
                <a:latin typeface="黑体" pitchFamily="2" charset="-122"/>
                <a:ea typeface="黑体" pitchFamily="2" charset="-122"/>
              </a:rPr>
              <a:t>    输出</a:t>
            </a:r>
            <a:r>
              <a:rPr lang="zh-CN" altLang="en-US" dirty="0">
                <a:solidFill>
                  <a:srgbClr val="000080"/>
                </a:solidFill>
                <a:latin typeface="黑体" pitchFamily="2" charset="-122"/>
                <a:ea typeface="黑体" pitchFamily="2" charset="-122"/>
              </a:rPr>
              <a:t>为</a:t>
            </a:r>
            <a:r>
              <a:rPr lang="zh-CN" altLang="en-US" dirty="0">
                <a:solidFill>
                  <a:srgbClr val="000080"/>
                </a:solidFill>
                <a:ea typeface="黑体" pitchFamily="2" charset="-122"/>
              </a:rPr>
              <a:t>“</a:t>
            </a:r>
            <a:r>
              <a:rPr lang="en-US" altLang="zh-CN" dirty="0">
                <a:solidFill>
                  <a:srgbClr val="000080"/>
                </a:solidFill>
                <a:latin typeface="黑体" pitchFamily="2" charset="-122"/>
                <a:ea typeface="黑体" pitchFamily="2" charset="-122"/>
              </a:rPr>
              <a:t>1</a:t>
            </a:r>
            <a:r>
              <a:rPr lang="en-US" altLang="zh-CN" dirty="0">
                <a:solidFill>
                  <a:srgbClr val="000080"/>
                </a:solidFill>
                <a:ea typeface="黑体" pitchFamily="2" charset="-122"/>
              </a:rPr>
              <a:t>”</a:t>
            </a:r>
            <a:r>
              <a:rPr lang="zh-CN" altLang="en-US" dirty="0">
                <a:solidFill>
                  <a:srgbClr val="000080"/>
                </a:solidFill>
                <a:latin typeface="黑体" pitchFamily="2" charset="-122"/>
                <a:ea typeface="黑体" pitchFamily="2" charset="-122"/>
              </a:rPr>
              <a:t>的位对应的发光二极管发亮。</a:t>
            </a:r>
          </a:p>
        </p:txBody>
      </p:sp>
      <p:grpSp>
        <p:nvGrpSpPr>
          <p:cNvPr id="206" name="Group 8"/>
          <p:cNvGrpSpPr>
            <a:grpSpLocks/>
          </p:cNvGrpSpPr>
          <p:nvPr/>
        </p:nvGrpSpPr>
        <p:grpSpPr bwMode="auto">
          <a:xfrm>
            <a:off x="1115219" y="1008130"/>
            <a:ext cx="7488238" cy="2449512"/>
            <a:chOff x="2262" y="7369"/>
            <a:chExt cx="7021" cy="2030"/>
          </a:xfrm>
        </p:grpSpPr>
        <p:sp>
          <p:nvSpPr>
            <p:cNvPr id="207" name="Text Box 9"/>
            <p:cNvSpPr txBox="1">
              <a:spLocks noChangeArrowheads="1"/>
            </p:cNvSpPr>
            <p:nvPr/>
          </p:nvSpPr>
          <p:spPr bwMode="auto">
            <a:xfrm>
              <a:off x="5545" y="7883"/>
              <a:ext cx="950" cy="45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数据缓冲</a:t>
              </a:r>
            </a:p>
            <a:p>
              <a:pPr algn="ctr" eaLnBrk="1" hangingPunct="1">
                <a:lnSpc>
                  <a:spcPct val="80000"/>
                </a:lnSpc>
              </a:pPr>
              <a:r>
                <a:rPr lang="zh-CN" altLang="en-US" sz="1800" b="0" dirty="0">
                  <a:solidFill>
                    <a:srgbClr val="000080"/>
                  </a:solidFill>
                  <a:latin typeface="+mn-lt"/>
                  <a:ea typeface="黑体" pitchFamily="2" charset="-122"/>
                </a:rPr>
                <a:t>寄存器</a:t>
              </a:r>
              <a:endParaRPr lang="zh-CN" altLang="en-US" sz="1800" b="0" dirty="0">
                <a:latin typeface="+mn-lt"/>
                <a:ea typeface="黑体" pitchFamily="2" charset="-122"/>
              </a:endParaRPr>
            </a:p>
          </p:txBody>
        </p:sp>
        <p:sp>
          <p:nvSpPr>
            <p:cNvPr id="208" name="Text Box 10"/>
            <p:cNvSpPr txBox="1">
              <a:spLocks noChangeArrowheads="1"/>
            </p:cNvSpPr>
            <p:nvPr/>
          </p:nvSpPr>
          <p:spPr bwMode="auto">
            <a:xfrm>
              <a:off x="5356" y="9054"/>
              <a:ext cx="1454" cy="345"/>
            </a:xfrm>
            <a:prstGeom prst="rect">
              <a:avLst/>
            </a:prstGeom>
            <a:solidFill>
              <a:srgbClr val="FFFF00"/>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发光二极管</a:t>
              </a:r>
              <a:endParaRPr lang="zh-CN" altLang="en-US" sz="1800" b="0">
                <a:latin typeface="+mn-lt"/>
                <a:ea typeface="黑体" pitchFamily="2" charset="-122"/>
              </a:endParaRPr>
            </a:p>
          </p:txBody>
        </p:sp>
        <p:sp>
          <p:nvSpPr>
            <p:cNvPr id="209" name="Text Box 11"/>
            <p:cNvSpPr txBox="1">
              <a:spLocks noChangeArrowheads="1"/>
            </p:cNvSpPr>
            <p:nvPr/>
          </p:nvSpPr>
          <p:spPr bwMode="auto">
            <a:xfrm>
              <a:off x="5545" y="8451"/>
              <a:ext cx="975" cy="287"/>
            </a:xfrm>
            <a:prstGeom prst="rect">
              <a:avLst/>
            </a:prstGeom>
            <a:solidFill>
              <a:srgbClr val="00FFFF"/>
            </a:solidFill>
            <a:ln w="19050">
              <a:solidFill>
                <a:srgbClr val="000080"/>
              </a:solidFill>
              <a:prstDash val="dash"/>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功率驱动</a:t>
              </a:r>
              <a:endParaRPr lang="zh-CN" altLang="en-US" sz="1800" b="0">
                <a:latin typeface="+mn-lt"/>
                <a:ea typeface="黑体" pitchFamily="2" charset="-122"/>
              </a:endParaRPr>
            </a:p>
          </p:txBody>
        </p:sp>
        <p:grpSp>
          <p:nvGrpSpPr>
            <p:cNvPr id="210" name="Group 12"/>
            <p:cNvGrpSpPr>
              <a:grpSpLocks/>
            </p:cNvGrpSpPr>
            <p:nvPr/>
          </p:nvGrpSpPr>
          <p:grpSpPr bwMode="auto">
            <a:xfrm>
              <a:off x="4471" y="7533"/>
              <a:ext cx="640" cy="481"/>
              <a:chOff x="8655" y="4590"/>
              <a:chExt cx="765" cy="600"/>
            </a:xfrm>
          </p:grpSpPr>
          <p:sp>
            <p:nvSpPr>
              <p:cNvPr id="302" name="Text Box 13"/>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I/O</a:t>
                </a:r>
                <a:endParaRPr lang="en-US" altLang="zh-CN" sz="1800" b="0" dirty="0">
                  <a:latin typeface="+mn-lt"/>
                  <a:ea typeface="黑体" pitchFamily="2" charset="-122"/>
                </a:endParaRPr>
              </a:p>
            </p:txBody>
          </p:sp>
          <p:sp>
            <p:nvSpPr>
              <p:cNvPr id="303" name="Line 14"/>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11" name="Text Box 15"/>
            <p:cNvSpPr txBox="1">
              <a:spLocks noChangeArrowheads="1"/>
            </p:cNvSpPr>
            <p:nvPr/>
          </p:nvSpPr>
          <p:spPr bwMode="auto">
            <a:xfrm>
              <a:off x="5036" y="7518"/>
              <a:ext cx="6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总线</a:t>
              </a:r>
              <a:endParaRPr lang="zh-CN" altLang="en-US" sz="1800" b="0">
                <a:latin typeface="+mn-lt"/>
                <a:ea typeface="黑体" pitchFamily="2" charset="-122"/>
              </a:endParaRPr>
            </a:p>
          </p:txBody>
        </p:sp>
        <p:sp>
          <p:nvSpPr>
            <p:cNvPr id="212" name="Line 16"/>
            <p:cNvSpPr>
              <a:spLocks noChangeShapeType="1"/>
            </p:cNvSpPr>
            <p:nvPr/>
          </p:nvSpPr>
          <p:spPr bwMode="auto">
            <a:xfrm>
              <a:off x="2262" y="7372"/>
              <a:ext cx="4767"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13" name="Text Box 17"/>
            <p:cNvSpPr txBox="1">
              <a:spLocks noChangeArrowheads="1"/>
            </p:cNvSpPr>
            <p:nvPr/>
          </p:nvSpPr>
          <p:spPr bwMode="auto">
            <a:xfrm>
              <a:off x="2449" y="7733"/>
              <a:ext cx="627" cy="936"/>
            </a:xfrm>
            <a:prstGeom prst="rect">
              <a:avLst/>
            </a:prstGeom>
            <a:solidFill>
              <a:srgbClr val="FFFF00"/>
            </a:solidFill>
            <a:ln w="19050" algn="ctr">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CPU</a:t>
              </a:r>
              <a:endParaRPr lang="en-US" altLang="zh-CN" sz="1800" b="0" dirty="0">
                <a:latin typeface="+mn-lt"/>
                <a:ea typeface="黑体" pitchFamily="2" charset="-122"/>
              </a:endParaRPr>
            </a:p>
          </p:txBody>
        </p:sp>
        <p:sp>
          <p:nvSpPr>
            <p:cNvPr id="214" name="Line 18"/>
            <p:cNvSpPr>
              <a:spLocks noChangeShapeType="1"/>
            </p:cNvSpPr>
            <p:nvPr/>
          </p:nvSpPr>
          <p:spPr bwMode="auto">
            <a:xfrm>
              <a:off x="2771"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15" name="Text Box 19"/>
            <p:cNvSpPr txBox="1">
              <a:spLocks noChangeArrowheads="1"/>
            </p:cNvSpPr>
            <p:nvPr/>
          </p:nvSpPr>
          <p:spPr bwMode="auto">
            <a:xfrm>
              <a:off x="3273" y="7733"/>
              <a:ext cx="628" cy="93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ts val="300"/>
                </a:spcBef>
              </a:pPr>
              <a:r>
                <a:rPr lang="en-US" altLang="zh-CN" sz="1800" b="0" dirty="0">
                  <a:solidFill>
                    <a:srgbClr val="800000"/>
                  </a:solidFill>
                  <a:latin typeface="+mn-lt"/>
                  <a:ea typeface="黑体" pitchFamily="2" charset="-122"/>
                </a:rPr>
                <a:t>MEM</a:t>
              </a:r>
              <a:endParaRPr lang="en-US" altLang="zh-CN" sz="1800" b="0" dirty="0">
                <a:latin typeface="+mn-lt"/>
                <a:ea typeface="黑体" pitchFamily="2" charset="-122"/>
              </a:endParaRPr>
            </a:p>
          </p:txBody>
        </p:sp>
        <p:sp>
          <p:nvSpPr>
            <p:cNvPr id="216" name="Line 20"/>
            <p:cNvSpPr>
              <a:spLocks noChangeShapeType="1"/>
            </p:cNvSpPr>
            <p:nvPr/>
          </p:nvSpPr>
          <p:spPr bwMode="auto">
            <a:xfrm>
              <a:off x="3597" y="7387"/>
              <a:ext cx="0" cy="3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17" name="Text Box 21"/>
            <p:cNvSpPr txBox="1">
              <a:spLocks noChangeArrowheads="1"/>
            </p:cNvSpPr>
            <p:nvPr/>
          </p:nvSpPr>
          <p:spPr bwMode="auto">
            <a:xfrm>
              <a:off x="5989" y="7461"/>
              <a:ext cx="60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dirty="0">
                  <a:solidFill>
                    <a:srgbClr val="000080"/>
                  </a:solidFill>
                  <a:latin typeface="+mn-lt"/>
                  <a:ea typeface="黑体" pitchFamily="2" charset="-122"/>
                </a:rPr>
                <a:t>数据</a:t>
              </a:r>
            </a:p>
            <a:p>
              <a:pPr algn="ctr" eaLnBrk="1" hangingPunct="1">
                <a:lnSpc>
                  <a:spcPct val="80000"/>
                </a:lnSpc>
              </a:pPr>
              <a:r>
                <a:rPr lang="zh-CN" altLang="en-US" sz="1800" b="0" dirty="0">
                  <a:solidFill>
                    <a:srgbClr val="000080"/>
                  </a:solidFill>
                  <a:latin typeface="+mn-lt"/>
                  <a:ea typeface="黑体" pitchFamily="2" charset="-122"/>
                </a:rPr>
                <a:t>总线</a:t>
              </a:r>
              <a:endParaRPr lang="zh-CN" altLang="en-US" sz="1800" b="0" dirty="0">
                <a:latin typeface="+mn-lt"/>
                <a:ea typeface="黑体" pitchFamily="2" charset="-122"/>
              </a:endParaRPr>
            </a:p>
          </p:txBody>
        </p:sp>
        <p:sp>
          <p:nvSpPr>
            <p:cNvPr id="218" name="Text Box 22"/>
            <p:cNvSpPr txBox="1">
              <a:spLocks noChangeArrowheads="1"/>
            </p:cNvSpPr>
            <p:nvPr/>
          </p:nvSpPr>
          <p:spPr bwMode="auto">
            <a:xfrm>
              <a:off x="4348" y="7937"/>
              <a:ext cx="865" cy="376"/>
            </a:xfrm>
            <a:prstGeom prst="rect">
              <a:avLst/>
            </a:prstGeom>
            <a:solidFill>
              <a:srgbClr val="00FFFF"/>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en-US" altLang="zh-CN" sz="1800" b="0" dirty="0">
                  <a:solidFill>
                    <a:srgbClr val="000080"/>
                  </a:solidFill>
                  <a:latin typeface="+mn-lt"/>
                  <a:ea typeface="黑体" pitchFamily="2" charset="-122"/>
                </a:rPr>
                <a:t>I/O</a:t>
              </a:r>
              <a:r>
                <a:rPr lang="zh-CN" altLang="en-US" sz="1800" b="0">
                  <a:solidFill>
                    <a:srgbClr val="000080"/>
                  </a:solidFill>
                  <a:latin typeface="+mn-lt"/>
                  <a:ea typeface="黑体" pitchFamily="2" charset="-122"/>
                </a:rPr>
                <a:t>地址</a:t>
              </a:r>
            </a:p>
            <a:p>
              <a:pPr algn="ctr" eaLnBrk="1" hangingPunct="1">
                <a:lnSpc>
                  <a:spcPct val="80000"/>
                </a:lnSpc>
              </a:pPr>
              <a:r>
                <a:rPr lang="zh-CN" altLang="en-US" sz="1800" b="0">
                  <a:solidFill>
                    <a:srgbClr val="000080"/>
                  </a:solidFill>
                  <a:latin typeface="+mn-lt"/>
                  <a:ea typeface="黑体" pitchFamily="2" charset="-122"/>
                </a:rPr>
                <a:t>选择</a:t>
              </a:r>
              <a:endParaRPr lang="zh-CN" altLang="en-US" sz="1800" b="0">
                <a:latin typeface="+mn-lt"/>
                <a:ea typeface="黑体" pitchFamily="2" charset="-122"/>
              </a:endParaRPr>
            </a:p>
          </p:txBody>
        </p:sp>
        <p:sp>
          <p:nvSpPr>
            <p:cNvPr id="219" name="Line 23"/>
            <p:cNvSpPr>
              <a:spLocks noChangeShapeType="1"/>
            </p:cNvSpPr>
            <p:nvPr/>
          </p:nvSpPr>
          <p:spPr bwMode="auto">
            <a:xfrm>
              <a:off x="5085" y="7401"/>
              <a:ext cx="0" cy="522"/>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0" name="Rectangle 24"/>
            <p:cNvSpPr>
              <a:spLocks noChangeArrowheads="1"/>
            </p:cNvSpPr>
            <p:nvPr/>
          </p:nvSpPr>
          <p:spPr bwMode="auto">
            <a:xfrm>
              <a:off x="4099" y="7550"/>
              <a:ext cx="2626" cy="1380"/>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221" name="AutoShape 25"/>
            <p:cNvSpPr>
              <a:spLocks noChangeArrowheads="1"/>
            </p:cNvSpPr>
            <p:nvPr/>
          </p:nvSpPr>
          <p:spPr bwMode="auto">
            <a:xfrm>
              <a:off x="3609" y="8780"/>
              <a:ext cx="550" cy="296"/>
            </a:xfrm>
            <a:prstGeom prst="wedgeRoundRectCallout">
              <a:avLst>
                <a:gd name="adj1" fmla="val 61551"/>
                <a:gd name="adj2" fmla="val -200000"/>
                <a:gd name="adj3" fmla="val 16667"/>
              </a:avLst>
            </a:prstGeom>
            <a:solidFill>
              <a:srgbClr val="FFFFFF"/>
            </a:solidFill>
            <a:ln w="19050">
              <a:solidFill>
                <a:srgbClr val="008000"/>
              </a:solidFill>
              <a:miter lim="800000"/>
              <a:headEnd/>
              <a:tailEnd/>
            </a:ln>
          </p:spPr>
          <p:txBody>
            <a:bodyPr lIns="0" tIns="0" rIns="0" bIns="0"/>
            <a:lstStyle/>
            <a:p>
              <a:pPr algn="ctr">
                <a:lnSpc>
                  <a:spcPct val="80000"/>
                </a:lnSpc>
              </a:pPr>
              <a:r>
                <a:rPr lang="zh-CN" altLang="en-US" sz="1800" b="0">
                  <a:solidFill>
                    <a:srgbClr val="000080"/>
                  </a:solidFill>
                  <a:latin typeface="+mn-lt"/>
                  <a:ea typeface="黑体" pitchFamily="2" charset="-122"/>
                </a:rPr>
                <a:t>接口</a:t>
              </a:r>
              <a:endParaRPr lang="zh-CN" altLang="en-US" sz="1800" b="0">
                <a:latin typeface="+mn-lt"/>
                <a:ea typeface="黑体" pitchFamily="2" charset="-122"/>
              </a:endParaRPr>
            </a:p>
          </p:txBody>
        </p:sp>
        <p:grpSp>
          <p:nvGrpSpPr>
            <p:cNvPr id="222" name="Group 26"/>
            <p:cNvGrpSpPr>
              <a:grpSpLocks/>
            </p:cNvGrpSpPr>
            <p:nvPr/>
          </p:nvGrpSpPr>
          <p:grpSpPr bwMode="auto">
            <a:xfrm>
              <a:off x="4779" y="8108"/>
              <a:ext cx="798" cy="300"/>
              <a:chOff x="4714" y="11116"/>
              <a:chExt cx="1022" cy="690"/>
            </a:xfrm>
          </p:grpSpPr>
          <p:sp>
            <p:nvSpPr>
              <p:cNvPr id="300"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1"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223" name="Line 29"/>
            <p:cNvSpPr>
              <a:spLocks noChangeShapeType="1"/>
            </p:cNvSpPr>
            <p:nvPr/>
          </p:nvSpPr>
          <p:spPr bwMode="auto">
            <a:xfrm>
              <a:off x="6031" y="7369"/>
              <a:ext cx="0" cy="54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4" name="Line 30"/>
            <p:cNvSpPr>
              <a:spLocks noChangeShapeType="1"/>
            </p:cNvSpPr>
            <p:nvPr/>
          </p:nvSpPr>
          <p:spPr bwMode="auto">
            <a:xfrm>
              <a:off x="6044" y="8304"/>
              <a:ext cx="0" cy="203"/>
            </a:xfrm>
            <a:prstGeom prst="line">
              <a:avLst/>
            </a:prstGeom>
            <a:noFill/>
            <a:ln w="3810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5" name="Text Box 31"/>
            <p:cNvSpPr txBox="1">
              <a:spLocks noChangeArrowheads="1"/>
            </p:cNvSpPr>
            <p:nvPr/>
          </p:nvSpPr>
          <p:spPr bwMode="auto">
            <a:xfrm>
              <a:off x="4373" y="8234"/>
              <a:ext cx="88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2</a:t>
              </a:r>
              <a:endParaRPr lang="en-US" altLang="zh-CN" sz="1800" b="0" dirty="0">
                <a:latin typeface="+mn-lt"/>
                <a:ea typeface="黑体" pitchFamily="2" charset="-122"/>
              </a:endParaRPr>
            </a:p>
          </p:txBody>
        </p:sp>
        <p:sp>
          <p:nvSpPr>
            <p:cNvPr id="226" name="Line 32"/>
            <p:cNvSpPr>
              <a:spLocks noChangeShapeType="1"/>
            </p:cNvSpPr>
            <p:nvPr/>
          </p:nvSpPr>
          <p:spPr bwMode="auto">
            <a:xfrm>
              <a:off x="4635"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27" name="Line 33"/>
            <p:cNvSpPr>
              <a:spLocks noChangeShapeType="1"/>
            </p:cNvSpPr>
            <p:nvPr/>
          </p:nvSpPr>
          <p:spPr bwMode="auto">
            <a:xfrm>
              <a:off x="4496" y="7398"/>
              <a:ext cx="0" cy="54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28" name="Group 34"/>
            <p:cNvGrpSpPr>
              <a:grpSpLocks/>
            </p:cNvGrpSpPr>
            <p:nvPr/>
          </p:nvGrpSpPr>
          <p:grpSpPr bwMode="auto">
            <a:xfrm>
              <a:off x="3969" y="7566"/>
              <a:ext cx="641" cy="482"/>
              <a:chOff x="8910" y="4740"/>
              <a:chExt cx="765" cy="600"/>
            </a:xfrm>
          </p:grpSpPr>
          <p:sp>
            <p:nvSpPr>
              <p:cNvPr id="298" name="Text Box 35"/>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R/W</a:t>
                </a:r>
                <a:endParaRPr lang="en-US" altLang="zh-CN" sz="1800" b="0" dirty="0">
                  <a:latin typeface="+mn-lt"/>
                  <a:ea typeface="黑体" pitchFamily="2" charset="-122"/>
                </a:endParaRPr>
              </a:p>
            </p:txBody>
          </p:sp>
          <p:sp>
            <p:nvSpPr>
              <p:cNvPr id="299" name="Line 36"/>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29" name="Line 37"/>
            <p:cNvSpPr>
              <a:spLocks noChangeShapeType="1"/>
            </p:cNvSpPr>
            <p:nvPr/>
          </p:nvSpPr>
          <p:spPr bwMode="auto">
            <a:xfrm>
              <a:off x="6044" y="8707"/>
              <a:ext cx="0" cy="408"/>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30" name="Group 38"/>
            <p:cNvGrpSpPr>
              <a:grpSpLocks/>
            </p:cNvGrpSpPr>
            <p:nvPr/>
          </p:nvGrpSpPr>
          <p:grpSpPr bwMode="auto">
            <a:xfrm>
              <a:off x="7139" y="8130"/>
              <a:ext cx="2144" cy="1200"/>
              <a:chOff x="7139" y="8130"/>
              <a:chExt cx="2144" cy="1200"/>
            </a:xfrm>
          </p:grpSpPr>
          <p:sp>
            <p:nvSpPr>
              <p:cNvPr id="231" name="AutoShape 39"/>
              <p:cNvSpPr>
                <a:spLocks noChangeArrowheads="1"/>
              </p:cNvSpPr>
              <p:nvPr/>
            </p:nvSpPr>
            <p:spPr bwMode="auto">
              <a:xfrm>
                <a:off x="7139" y="8130"/>
                <a:ext cx="2144" cy="1200"/>
              </a:xfrm>
              <a:prstGeom prst="wedgeRoundRectCallout">
                <a:avLst>
                  <a:gd name="adj1" fmla="val -74815"/>
                  <a:gd name="adj2" fmla="val 41250"/>
                  <a:gd name="adj3" fmla="val 16667"/>
                </a:avLst>
              </a:prstGeom>
              <a:noFill/>
              <a:ln w="952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a typeface="黑体" pitchFamily="2" charset="-122"/>
                </a:endParaRPr>
              </a:p>
            </p:txBody>
          </p:sp>
          <p:grpSp>
            <p:nvGrpSpPr>
              <p:cNvPr id="232" name="Group 40"/>
              <p:cNvGrpSpPr>
                <a:grpSpLocks/>
              </p:cNvGrpSpPr>
              <p:nvPr/>
            </p:nvGrpSpPr>
            <p:grpSpPr bwMode="auto">
              <a:xfrm>
                <a:off x="7167" y="8139"/>
                <a:ext cx="2052" cy="997"/>
                <a:chOff x="7063" y="7974"/>
                <a:chExt cx="2052" cy="997"/>
              </a:xfrm>
            </p:grpSpPr>
            <p:sp>
              <p:nvSpPr>
                <p:cNvPr id="233" name="Line 41"/>
                <p:cNvSpPr>
                  <a:spLocks noChangeShapeType="1"/>
                </p:cNvSpPr>
                <p:nvPr/>
              </p:nvSpPr>
              <p:spPr bwMode="auto">
                <a:xfrm>
                  <a:off x="7662"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34" name="Group 42"/>
                <p:cNvGrpSpPr>
                  <a:grpSpLocks/>
                </p:cNvGrpSpPr>
                <p:nvPr/>
              </p:nvGrpSpPr>
              <p:grpSpPr bwMode="auto">
                <a:xfrm>
                  <a:off x="7572" y="8316"/>
                  <a:ext cx="171" cy="117"/>
                  <a:chOff x="3066" y="7913"/>
                  <a:chExt cx="311" cy="345"/>
                </a:xfrm>
              </p:grpSpPr>
              <p:sp>
                <p:nvSpPr>
                  <p:cNvPr id="296" name="AutoShape 43"/>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97" name="Oval 44"/>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35" name="Group 45"/>
                <p:cNvGrpSpPr>
                  <a:grpSpLocks/>
                </p:cNvGrpSpPr>
                <p:nvPr/>
              </p:nvGrpSpPr>
              <p:grpSpPr bwMode="auto">
                <a:xfrm flipV="1">
                  <a:off x="7520" y="8522"/>
                  <a:ext cx="284" cy="141"/>
                  <a:chOff x="4791" y="8379"/>
                  <a:chExt cx="690" cy="414"/>
                </a:xfrm>
              </p:grpSpPr>
              <p:sp>
                <p:nvSpPr>
                  <p:cNvPr id="284" name="Oval 46"/>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85" name="Line 47"/>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86" name="Group 48"/>
                  <p:cNvGrpSpPr>
                    <a:grpSpLocks/>
                  </p:cNvGrpSpPr>
                  <p:nvPr/>
                </p:nvGrpSpPr>
                <p:grpSpPr bwMode="auto">
                  <a:xfrm>
                    <a:off x="5366" y="8425"/>
                    <a:ext cx="115" cy="345"/>
                    <a:chOff x="5366" y="8425"/>
                    <a:chExt cx="115" cy="345"/>
                  </a:xfrm>
                </p:grpSpPr>
                <p:sp>
                  <p:nvSpPr>
                    <p:cNvPr id="293" name="Line 49"/>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4" name="Line 50"/>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5" name="Line 51"/>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87" name="Group 52"/>
                  <p:cNvGrpSpPr>
                    <a:grpSpLocks/>
                  </p:cNvGrpSpPr>
                  <p:nvPr/>
                </p:nvGrpSpPr>
                <p:grpSpPr bwMode="auto">
                  <a:xfrm flipH="1">
                    <a:off x="4791" y="8425"/>
                    <a:ext cx="115" cy="345"/>
                    <a:chOff x="5803" y="8425"/>
                    <a:chExt cx="115" cy="345"/>
                  </a:xfrm>
                </p:grpSpPr>
                <p:sp>
                  <p:nvSpPr>
                    <p:cNvPr id="290" name="Line 53"/>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1" name="Line 54"/>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92" name="Line 55"/>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88" name="Line 56"/>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9" name="AutoShape 57"/>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36" name="Text Box 58"/>
                <p:cNvSpPr txBox="1">
                  <a:spLocks noChangeArrowheads="1"/>
                </p:cNvSpPr>
                <p:nvPr/>
              </p:nvSpPr>
              <p:spPr bwMode="auto">
                <a:xfrm>
                  <a:off x="7707" y="7974"/>
                  <a:ext cx="34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7</a:t>
                  </a:r>
                  <a:endParaRPr lang="en-US" altLang="zh-CN" sz="1800" b="0" dirty="0">
                    <a:latin typeface="+mn-lt"/>
                    <a:ea typeface="黑体" pitchFamily="2" charset="-122"/>
                  </a:endParaRPr>
                </a:p>
              </p:txBody>
            </p:sp>
            <p:sp>
              <p:nvSpPr>
                <p:cNvPr id="237" name="Line 59"/>
                <p:cNvSpPr>
                  <a:spLocks noChangeShapeType="1"/>
                </p:cNvSpPr>
                <p:nvPr/>
              </p:nvSpPr>
              <p:spPr bwMode="auto">
                <a:xfrm>
                  <a:off x="7997" y="8149"/>
                  <a:ext cx="0" cy="169"/>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38" name="Group 60"/>
                <p:cNvGrpSpPr>
                  <a:grpSpLocks/>
                </p:cNvGrpSpPr>
                <p:nvPr/>
              </p:nvGrpSpPr>
              <p:grpSpPr bwMode="auto">
                <a:xfrm>
                  <a:off x="7905" y="8316"/>
                  <a:ext cx="172" cy="117"/>
                  <a:chOff x="3066" y="7913"/>
                  <a:chExt cx="311" cy="345"/>
                </a:xfrm>
              </p:grpSpPr>
              <p:sp>
                <p:nvSpPr>
                  <p:cNvPr id="282" name="AutoShape 61"/>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83" name="Oval 62"/>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grpSp>
              <p:nvGrpSpPr>
                <p:cNvPr id="239" name="Group 63"/>
                <p:cNvGrpSpPr>
                  <a:grpSpLocks/>
                </p:cNvGrpSpPr>
                <p:nvPr/>
              </p:nvGrpSpPr>
              <p:grpSpPr bwMode="auto">
                <a:xfrm flipV="1">
                  <a:off x="7854" y="8522"/>
                  <a:ext cx="283" cy="141"/>
                  <a:chOff x="4791" y="8379"/>
                  <a:chExt cx="690" cy="414"/>
                </a:xfrm>
              </p:grpSpPr>
              <p:sp>
                <p:nvSpPr>
                  <p:cNvPr id="270" name="Oval 64"/>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71" name="Line 65"/>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72" name="Group 66"/>
                  <p:cNvGrpSpPr>
                    <a:grpSpLocks/>
                  </p:cNvGrpSpPr>
                  <p:nvPr/>
                </p:nvGrpSpPr>
                <p:grpSpPr bwMode="auto">
                  <a:xfrm>
                    <a:off x="5366" y="8425"/>
                    <a:ext cx="115" cy="345"/>
                    <a:chOff x="5366" y="8425"/>
                    <a:chExt cx="115" cy="345"/>
                  </a:xfrm>
                </p:grpSpPr>
                <p:sp>
                  <p:nvSpPr>
                    <p:cNvPr id="279" name="Line 67"/>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0" name="Line 68"/>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1" name="Line 69"/>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73" name="Group 70"/>
                  <p:cNvGrpSpPr>
                    <a:grpSpLocks/>
                  </p:cNvGrpSpPr>
                  <p:nvPr/>
                </p:nvGrpSpPr>
                <p:grpSpPr bwMode="auto">
                  <a:xfrm flipH="1">
                    <a:off x="4791" y="8425"/>
                    <a:ext cx="115" cy="345"/>
                    <a:chOff x="5803" y="8425"/>
                    <a:chExt cx="115" cy="345"/>
                  </a:xfrm>
                </p:grpSpPr>
                <p:sp>
                  <p:nvSpPr>
                    <p:cNvPr id="276" name="Line 71"/>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7" name="Line 72"/>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8" name="Line 73"/>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74" name="Line 74"/>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75" name="AutoShape 75"/>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sp>
              <p:nvSpPr>
                <p:cNvPr id="240" name="Line 76"/>
                <p:cNvSpPr>
                  <a:spLocks noChangeShapeType="1"/>
                </p:cNvSpPr>
                <p:nvPr/>
              </p:nvSpPr>
              <p:spPr bwMode="auto">
                <a:xfrm>
                  <a:off x="8779" y="8157"/>
                  <a:ext cx="0" cy="168"/>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1" name="Group 77"/>
                <p:cNvGrpSpPr>
                  <a:grpSpLocks/>
                </p:cNvGrpSpPr>
                <p:nvPr/>
              </p:nvGrpSpPr>
              <p:grpSpPr bwMode="auto">
                <a:xfrm>
                  <a:off x="8687" y="8323"/>
                  <a:ext cx="172" cy="117"/>
                  <a:chOff x="3066" y="7913"/>
                  <a:chExt cx="311" cy="345"/>
                </a:xfrm>
              </p:grpSpPr>
              <p:sp>
                <p:nvSpPr>
                  <p:cNvPr id="268" name="AutoShape 78"/>
                  <p:cNvSpPr>
                    <a:spLocks noChangeArrowheads="1"/>
                  </p:cNvSpPr>
                  <p:nvPr/>
                </p:nvSpPr>
                <p:spPr bwMode="auto">
                  <a:xfrm flipH="1" flipV="1">
                    <a:off x="3066" y="7913"/>
                    <a:ext cx="311" cy="293"/>
                  </a:xfrm>
                  <a:prstGeom prst="triangle">
                    <a:avLst>
                      <a:gd name="adj" fmla="val 50000"/>
                    </a:avLst>
                  </a:prstGeom>
                  <a:solidFill>
                    <a:srgbClr val="FFFF00"/>
                  </a:solidFill>
                  <a:ln w="12700">
                    <a:solidFill>
                      <a:srgbClr val="000080"/>
                    </a:solidFill>
                    <a:miter lim="800000"/>
                    <a:headEnd/>
                    <a:tailEnd/>
                  </a:ln>
                </p:spPr>
                <p:txBody>
                  <a:bodyPr rot="10800000"/>
                  <a:lstStyle/>
                  <a:p>
                    <a:pPr algn="ctr"/>
                    <a:endParaRPr lang="zh-CN" altLang="en-US" b="0">
                      <a:latin typeface="+mn-lt"/>
                      <a:ea typeface="黑体" pitchFamily="2" charset="-122"/>
                    </a:endParaRPr>
                  </a:p>
                </p:txBody>
              </p:sp>
              <p:sp>
                <p:nvSpPr>
                  <p:cNvPr id="269" name="Oval 79"/>
                  <p:cNvSpPr>
                    <a:spLocks noChangeArrowheads="1"/>
                  </p:cNvSpPr>
                  <p:nvPr/>
                </p:nvSpPr>
                <p:spPr bwMode="auto">
                  <a:xfrm flipH="1" flipV="1">
                    <a:off x="3188" y="8173"/>
                    <a:ext cx="85" cy="85"/>
                  </a:xfrm>
                  <a:prstGeom prst="ellipse">
                    <a:avLst/>
                  </a:prstGeom>
                  <a:solidFill>
                    <a:srgbClr val="FFFFFF"/>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grpSp>
            <p:sp>
              <p:nvSpPr>
                <p:cNvPr id="242" name="Line 80"/>
                <p:cNvSpPr>
                  <a:spLocks noChangeShapeType="1"/>
                </p:cNvSpPr>
                <p:nvPr/>
              </p:nvSpPr>
              <p:spPr bwMode="auto">
                <a:xfrm>
                  <a:off x="7662"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3" name="Line 81"/>
                <p:cNvSpPr>
                  <a:spLocks noChangeShapeType="1"/>
                </p:cNvSpPr>
                <p:nvPr/>
              </p:nvSpPr>
              <p:spPr bwMode="auto">
                <a:xfrm>
                  <a:off x="7994" y="8435"/>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4" name="Group 82"/>
                <p:cNvGrpSpPr>
                  <a:grpSpLocks/>
                </p:cNvGrpSpPr>
                <p:nvPr/>
              </p:nvGrpSpPr>
              <p:grpSpPr bwMode="auto">
                <a:xfrm flipV="1">
                  <a:off x="8637" y="8529"/>
                  <a:ext cx="284" cy="142"/>
                  <a:chOff x="4791" y="8379"/>
                  <a:chExt cx="690" cy="414"/>
                </a:xfrm>
              </p:grpSpPr>
              <p:sp>
                <p:nvSpPr>
                  <p:cNvPr id="256" name="Oval 83"/>
                  <p:cNvSpPr>
                    <a:spLocks noChangeArrowheads="1"/>
                  </p:cNvSpPr>
                  <p:nvPr/>
                </p:nvSpPr>
                <p:spPr bwMode="auto">
                  <a:xfrm>
                    <a:off x="4929" y="8379"/>
                    <a:ext cx="414" cy="414"/>
                  </a:xfrm>
                  <a:prstGeom prst="ellipse">
                    <a:avLst/>
                  </a:prstGeom>
                  <a:solidFill>
                    <a:srgbClr val="FFFF00"/>
                  </a:solidFill>
                  <a:ln w="12700">
                    <a:solidFill>
                      <a:srgbClr val="000080"/>
                    </a:solidFill>
                    <a:round/>
                    <a:headEnd/>
                    <a:tailEnd/>
                  </a:ln>
                </p:spPr>
                <p:txBody>
                  <a:bodyPr rot="10800000"/>
                  <a:lstStyle/>
                  <a:p>
                    <a:pPr algn="ctr"/>
                    <a:endParaRPr lang="zh-CN" altLang="en-US" b="0">
                      <a:latin typeface="+mn-lt"/>
                      <a:ea typeface="黑体" pitchFamily="2" charset="-122"/>
                    </a:endParaRPr>
                  </a:p>
                </p:txBody>
              </p:sp>
              <p:sp>
                <p:nvSpPr>
                  <p:cNvPr id="257" name="Line 84"/>
                  <p:cNvSpPr>
                    <a:spLocks noChangeShapeType="1"/>
                  </p:cNvSpPr>
                  <p:nvPr/>
                </p:nvSpPr>
                <p:spPr bwMode="auto">
                  <a:xfrm>
                    <a:off x="4975" y="8678"/>
                    <a:ext cx="322"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58" name="Group 85"/>
                  <p:cNvGrpSpPr>
                    <a:grpSpLocks/>
                  </p:cNvGrpSpPr>
                  <p:nvPr/>
                </p:nvGrpSpPr>
                <p:grpSpPr bwMode="auto">
                  <a:xfrm>
                    <a:off x="5366" y="8425"/>
                    <a:ext cx="115" cy="345"/>
                    <a:chOff x="5366" y="8425"/>
                    <a:chExt cx="115" cy="345"/>
                  </a:xfrm>
                </p:grpSpPr>
                <p:sp>
                  <p:nvSpPr>
                    <p:cNvPr id="265" name="Line 86"/>
                    <p:cNvSpPr>
                      <a:spLocks noChangeShapeType="1"/>
                    </p:cNvSpPr>
                    <p:nvPr/>
                  </p:nvSpPr>
                  <p:spPr bwMode="auto">
                    <a:xfrm flipV="1">
                      <a:off x="5366"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6" name="Line 87"/>
                    <p:cNvSpPr>
                      <a:spLocks noChangeShapeType="1"/>
                    </p:cNvSpPr>
                    <p:nvPr/>
                  </p:nvSpPr>
                  <p:spPr bwMode="auto">
                    <a:xfrm>
                      <a:off x="5389"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7" name="Line 88"/>
                    <p:cNvSpPr>
                      <a:spLocks noChangeShapeType="1"/>
                    </p:cNvSpPr>
                    <p:nvPr/>
                  </p:nvSpPr>
                  <p:spPr bwMode="auto">
                    <a:xfrm>
                      <a:off x="5366"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nvGrpSpPr>
                  <p:cNvPr id="259" name="Group 89"/>
                  <p:cNvGrpSpPr>
                    <a:grpSpLocks/>
                  </p:cNvGrpSpPr>
                  <p:nvPr/>
                </p:nvGrpSpPr>
                <p:grpSpPr bwMode="auto">
                  <a:xfrm flipH="1">
                    <a:off x="4791" y="8425"/>
                    <a:ext cx="115" cy="345"/>
                    <a:chOff x="5803" y="8425"/>
                    <a:chExt cx="115" cy="345"/>
                  </a:xfrm>
                </p:grpSpPr>
                <p:sp>
                  <p:nvSpPr>
                    <p:cNvPr id="262" name="Line 90"/>
                    <p:cNvSpPr>
                      <a:spLocks noChangeShapeType="1"/>
                    </p:cNvSpPr>
                    <p:nvPr/>
                  </p:nvSpPr>
                  <p:spPr bwMode="auto">
                    <a:xfrm flipV="1">
                      <a:off x="5803" y="8425"/>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3" name="Line 91"/>
                    <p:cNvSpPr>
                      <a:spLocks noChangeShapeType="1"/>
                    </p:cNvSpPr>
                    <p:nvPr/>
                  </p:nvSpPr>
                  <p:spPr bwMode="auto">
                    <a:xfrm>
                      <a:off x="5826" y="8609"/>
                      <a:ext cx="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4" name="Line 92"/>
                    <p:cNvSpPr>
                      <a:spLocks noChangeShapeType="1"/>
                    </p:cNvSpPr>
                    <p:nvPr/>
                  </p:nvSpPr>
                  <p:spPr bwMode="auto">
                    <a:xfrm>
                      <a:off x="5803" y="8724"/>
                      <a:ext cx="92" cy="4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60" name="Line 93"/>
                  <p:cNvSpPr>
                    <a:spLocks noChangeShapeType="1"/>
                  </p:cNvSpPr>
                  <p:nvPr/>
                </p:nvSpPr>
                <p:spPr bwMode="auto">
                  <a:xfrm>
                    <a:off x="5136" y="8379"/>
                    <a:ext cx="0" cy="41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61" name="AutoShape 94"/>
                  <p:cNvSpPr>
                    <a:spLocks noChangeArrowheads="1"/>
                  </p:cNvSpPr>
                  <p:nvPr/>
                </p:nvSpPr>
                <p:spPr bwMode="auto">
                  <a:xfrm flipV="1">
                    <a:off x="4975" y="8517"/>
                    <a:ext cx="322" cy="161"/>
                  </a:xfrm>
                  <a:prstGeom prst="triangle">
                    <a:avLst>
                      <a:gd name="adj" fmla="val 50000"/>
                    </a:avLst>
                  </a:prstGeom>
                  <a:solidFill>
                    <a:srgbClr val="FF0000"/>
                  </a:solidFill>
                  <a:ln w="12700">
                    <a:solidFill>
                      <a:srgbClr val="000080"/>
                    </a:solidFill>
                    <a:miter lim="800000"/>
                    <a:headEnd/>
                    <a:tailEnd/>
                  </a:ln>
                </p:spPr>
                <p:txBody>
                  <a:bodyPr/>
                  <a:lstStyle/>
                  <a:p>
                    <a:pPr algn="ctr"/>
                    <a:endParaRPr lang="zh-CN" altLang="en-US" b="0">
                      <a:latin typeface="+mn-lt"/>
                      <a:ea typeface="黑体" pitchFamily="2" charset="-122"/>
                    </a:endParaRPr>
                  </a:p>
                </p:txBody>
              </p:sp>
            </p:grpSp>
            <p:grpSp>
              <p:nvGrpSpPr>
                <p:cNvPr id="245" name="Group 95"/>
                <p:cNvGrpSpPr>
                  <a:grpSpLocks/>
                </p:cNvGrpSpPr>
                <p:nvPr/>
              </p:nvGrpSpPr>
              <p:grpSpPr bwMode="auto">
                <a:xfrm>
                  <a:off x="7279" y="8448"/>
                  <a:ext cx="1508" cy="518"/>
                  <a:chOff x="7279" y="8448"/>
                  <a:chExt cx="1739" cy="518"/>
                </a:xfrm>
              </p:grpSpPr>
              <p:sp>
                <p:nvSpPr>
                  <p:cNvPr id="254" name="Line 96"/>
                  <p:cNvSpPr>
                    <a:spLocks noChangeShapeType="1"/>
                  </p:cNvSpPr>
                  <p:nvPr/>
                </p:nvSpPr>
                <p:spPr bwMode="auto">
                  <a:xfrm>
                    <a:off x="9001" y="8448"/>
                    <a:ext cx="0" cy="518"/>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55" name="Line 97"/>
                  <p:cNvSpPr>
                    <a:spLocks noChangeShapeType="1"/>
                  </p:cNvSpPr>
                  <p:nvPr/>
                </p:nvSpPr>
                <p:spPr bwMode="auto">
                  <a:xfrm>
                    <a:off x="7279" y="8962"/>
                    <a:ext cx="1739"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46" name="Oval 98"/>
                <p:cNvSpPr>
                  <a:spLocks noChangeArrowheads="1"/>
                </p:cNvSpPr>
                <p:nvPr/>
              </p:nvSpPr>
              <p:spPr bwMode="auto">
                <a:xfrm>
                  <a:off x="7246" y="8932"/>
                  <a:ext cx="50" cy="39"/>
                </a:xfrm>
                <a:prstGeom prst="ellipse">
                  <a:avLst/>
                </a:prstGeom>
                <a:solidFill>
                  <a:srgbClr val="FFFFFF"/>
                </a:solidFill>
                <a:ln w="12700">
                  <a:solidFill>
                    <a:srgbClr val="000080"/>
                  </a:solidFill>
                  <a:round/>
                  <a:headEnd/>
                  <a:tailEnd/>
                </a:ln>
              </p:spPr>
              <p:txBody>
                <a:bodyPr/>
                <a:lstStyle/>
                <a:p>
                  <a:pPr algn="ctr"/>
                  <a:endParaRPr lang="zh-CN" altLang="en-US" b="0">
                    <a:latin typeface="+mn-lt"/>
                    <a:ea typeface="黑体" pitchFamily="2" charset="-122"/>
                  </a:endParaRPr>
                </a:p>
              </p:txBody>
            </p:sp>
            <p:sp>
              <p:nvSpPr>
                <p:cNvPr id="247" name="Text Box 99"/>
                <p:cNvSpPr txBox="1">
                  <a:spLocks noChangeArrowheads="1"/>
                </p:cNvSpPr>
                <p:nvPr/>
              </p:nvSpPr>
              <p:spPr bwMode="auto">
                <a:xfrm>
                  <a:off x="7063" y="8658"/>
                  <a:ext cx="4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VCC</a:t>
                  </a:r>
                  <a:endParaRPr lang="en-US" altLang="zh-CN" sz="1800" b="0" dirty="0">
                    <a:latin typeface="+mn-lt"/>
                    <a:ea typeface="黑体" pitchFamily="2" charset="-122"/>
                  </a:endParaRPr>
                </a:p>
              </p:txBody>
            </p:sp>
            <p:sp>
              <p:nvSpPr>
                <p:cNvPr id="248" name="Text Box 100"/>
                <p:cNvSpPr txBox="1">
                  <a:spLocks noChangeArrowheads="1"/>
                </p:cNvSpPr>
                <p:nvPr/>
              </p:nvSpPr>
              <p:spPr bwMode="auto">
                <a:xfrm>
                  <a:off x="8203" y="8373"/>
                  <a:ext cx="4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a:t>
                  </a:r>
                  <a:endParaRPr lang="en-US" altLang="zh-CN" sz="1800" b="0" dirty="0">
                    <a:latin typeface="+mn-lt"/>
                    <a:ea typeface="黑体" pitchFamily="2" charset="-122"/>
                  </a:endParaRPr>
                </a:p>
              </p:txBody>
            </p:sp>
            <p:sp>
              <p:nvSpPr>
                <p:cNvPr id="249" name="Rectangle 101"/>
                <p:cNvSpPr>
                  <a:spLocks noChangeArrowheads="1"/>
                </p:cNvSpPr>
                <p:nvPr/>
              </p:nvSpPr>
              <p:spPr bwMode="auto">
                <a:xfrm>
                  <a:off x="7623" y="8743"/>
                  <a:ext cx="65" cy="137"/>
                </a:xfrm>
                <a:prstGeom prst="rect">
                  <a:avLst/>
                </a:prstGeom>
                <a:solidFill>
                  <a:srgbClr val="FFFF00"/>
                </a:solidFill>
                <a:ln w="12700">
                  <a:solidFill>
                    <a:srgbClr val="000000"/>
                  </a:solidFill>
                  <a:miter lim="800000"/>
                  <a:headEnd/>
                  <a:tailEnd/>
                </a:ln>
              </p:spPr>
              <p:txBody>
                <a:bodyPr/>
                <a:lstStyle/>
                <a:p>
                  <a:pPr algn="ctr"/>
                  <a:endParaRPr lang="zh-CN" altLang="en-US" b="0">
                    <a:latin typeface="+mn-lt"/>
                    <a:ea typeface="黑体" pitchFamily="2" charset="-122"/>
                  </a:endParaRPr>
                </a:p>
              </p:txBody>
            </p:sp>
            <p:sp>
              <p:nvSpPr>
                <p:cNvPr id="250" name="Rectangle 102"/>
                <p:cNvSpPr>
                  <a:spLocks noChangeArrowheads="1"/>
                </p:cNvSpPr>
                <p:nvPr/>
              </p:nvSpPr>
              <p:spPr bwMode="auto">
                <a:xfrm>
                  <a:off x="7956" y="8743"/>
                  <a:ext cx="66" cy="137"/>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51" name="Rectangle 103"/>
                <p:cNvSpPr>
                  <a:spLocks noChangeArrowheads="1"/>
                </p:cNvSpPr>
                <p:nvPr/>
              </p:nvSpPr>
              <p:spPr bwMode="auto">
                <a:xfrm>
                  <a:off x="8745" y="8755"/>
                  <a:ext cx="65" cy="139"/>
                </a:xfrm>
                <a:prstGeom prst="rect">
                  <a:avLst/>
                </a:prstGeom>
                <a:solidFill>
                  <a:srgbClr val="FFFF00"/>
                </a:solidFill>
                <a:ln w="9525">
                  <a:solidFill>
                    <a:srgbClr val="000000"/>
                  </a:solidFill>
                  <a:miter lim="800000"/>
                  <a:headEnd/>
                  <a:tailEnd/>
                </a:ln>
              </p:spPr>
              <p:txBody>
                <a:bodyPr/>
                <a:lstStyle/>
                <a:p>
                  <a:pPr algn="ctr"/>
                  <a:endParaRPr lang="zh-CN" altLang="en-US" b="0">
                    <a:latin typeface="+mn-lt"/>
                    <a:ea typeface="黑体" pitchFamily="2" charset="-122"/>
                  </a:endParaRPr>
                </a:p>
              </p:txBody>
            </p:sp>
            <p:sp>
              <p:nvSpPr>
                <p:cNvPr id="252" name="Text Box 104"/>
                <p:cNvSpPr txBox="1">
                  <a:spLocks noChangeArrowheads="1"/>
                </p:cNvSpPr>
                <p:nvPr/>
              </p:nvSpPr>
              <p:spPr bwMode="auto">
                <a:xfrm>
                  <a:off x="8034" y="7974"/>
                  <a:ext cx="34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6</a:t>
                  </a:r>
                  <a:endParaRPr lang="en-US" altLang="zh-CN" sz="1800" b="0" dirty="0">
                    <a:latin typeface="+mn-lt"/>
                    <a:ea typeface="黑体" pitchFamily="2" charset="-122"/>
                  </a:endParaRPr>
                </a:p>
              </p:txBody>
            </p:sp>
            <p:sp>
              <p:nvSpPr>
                <p:cNvPr id="253" name="Text Box 105"/>
                <p:cNvSpPr txBox="1">
                  <a:spLocks noChangeArrowheads="1"/>
                </p:cNvSpPr>
                <p:nvPr/>
              </p:nvSpPr>
              <p:spPr bwMode="auto">
                <a:xfrm>
                  <a:off x="8835" y="7974"/>
                  <a:ext cx="2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en-US" altLang="zh-CN" sz="1800" b="0" dirty="0">
                      <a:solidFill>
                        <a:srgbClr val="000080"/>
                      </a:solidFill>
                      <a:latin typeface="+mn-lt"/>
                      <a:ea typeface="黑体" pitchFamily="2" charset="-122"/>
                    </a:rPr>
                    <a:t>O</a:t>
                  </a:r>
                  <a:r>
                    <a:rPr lang="en-US" altLang="zh-CN" sz="1800" b="0" baseline="-25000" dirty="0">
                      <a:solidFill>
                        <a:srgbClr val="000080"/>
                      </a:solidFill>
                      <a:latin typeface="+mn-lt"/>
                      <a:ea typeface="黑体" pitchFamily="2" charset="-122"/>
                    </a:rPr>
                    <a:t>0</a:t>
                  </a:r>
                  <a:endParaRPr lang="en-US" altLang="zh-CN" sz="1800" b="0" dirty="0">
                    <a:latin typeface="+mn-lt"/>
                    <a:ea typeface="黑体" pitchFamily="2" charset="-122"/>
                  </a:endParaRPr>
                </a:p>
              </p:txBody>
            </p:sp>
          </p:grpSp>
        </p:grpSp>
      </p:grpSp>
      <p:sp>
        <p:nvSpPr>
          <p:cNvPr id="305" name="Line 148"/>
          <p:cNvSpPr>
            <a:spLocks noChangeShapeType="1"/>
          </p:cNvSpPr>
          <p:nvPr/>
        </p:nvSpPr>
        <p:spPr bwMode="auto">
          <a:xfrm>
            <a:off x="0" y="3563491"/>
            <a:ext cx="9144000" cy="9525"/>
          </a:xfrm>
          <a:prstGeom prst="line">
            <a:avLst/>
          </a:prstGeom>
          <a:noFill/>
          <a:ln w="28575">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 name="Rectangle 106"/>
          <p:cNvSpPr>
            <a:spLocks noChangeArrowheads="1"/>
          </p:cNvSpPr>
          <p:nvPr/>
        </p:nvSpPr>
        <p:spPr bwMode="auto">
          <a:xfrm>
            <a:off x="323850" y="467147"/>
            <a:ext cx="882015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向端口</a:t>
            </a:r>
            <a:r>
              <a:rPr lang="en-US" altLang="zh-CN" sz="2400" dirty="0">
                <a:solidFill>
                  <a:srgbClr val="000080"/>
                </a:solidFill>
                <a:latin typeface="黑体" pitchFamily="2" charset="-122"/>
                <a:ea typeface="黑体" pitchFamily="2" charset="-122"/>
              </a:rPr>
              <a:t>FEH</a:t>
            </a:r>
            <a:r>
              <a:rPr lang="zh-CN" altLang="en-US" sz="2400" dirty="0">
                <a:solidFill>
                  <a:srgbClr val="000080"/>
                </a:solidFill>
                <a:latin typeface="黑体" pitchFamily="2" charset="-122"/>
                <a:ea typeface="黑体" pitchFamily="2" charset="-122"/>
              </a:rPr>
              <a:t>输出数据</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，显示在发光二极管</a:t>
            </a:r>
            <a:r>
              <a:rPr lang="zh-CN" altLang="en-US" sz="2400" dirty="0" smtClean="0">
                <a:solidFill>
                  <a:srgbClr val="000080"/>
                </a:solidFill>
                <a:latin typeface="黑体" pitchFamily="2" charset="-122"/>
                <a:ea typeface="黑体" pitchFamily="2" charset="-122"/>
              </a:rPr>
              <a:t>上</a:t>
            </a:r>
            <a:endParaRPr lang="en-US" altLang="zh-CN" sz="2400" dirty="0">
              <a:solidFill>
                <a:srgbClr val="000080"/>
              </a:solidFill>
              <a:latin typeface="黑体" pitchFamily="2" charset="-122"/>
              <a:ea typeface="黑体" pitchFamily="2" charset="-122"/>
            </a:endParaRPr>
          </a:p>
        </p:txBody>
      </p:sp>
      <p:sp>
        <p:nvSpPr>
          <p:cNvPr id="23557" name="Oval 104"/>
          <p:cNvSpPr>
            <a:spLocks noChangeArrowheads="1"/>
          </p:cNvSpPr>
          <p:nvPr/>
        </p:nvSpPr>
        <p:spPr bwMode="auto">
          <a:xfrm>
            <a:off x="4187720" y="1899849"/>
            <a:ext cx="4632752" cy="1983812"/>
          </a:xfrm>
          <a:prstGeom prst="ellipse">
            <a:avLst/>
          </a:prstGeom>
          <a:noFill/>
          <a:ln w="38100">
            <a:solidFill>
              <a:srgbClr val="FF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39"/>
          <p:cNvGrpSpPr>
            <a:grpSpLocks/>
          </p:cNvGrpSpPr>
          <p:nvPr/>
        </p:nvGrpSpPr>
        <p:grpSpPr bwMode="auto">
          <a:xfrm>
            <a:off x="1524000" y="3351213"/>
            <a:ext cx="6203950" cy="2165350"/>
            <a:chOff x="960" y="2111"/>
            <a:chExt cx="3908" cy="1364"/>
          </a:xfrm>
        </p:grpSpPr>
        <p:grpSp>
          <p:nvGrpSpPr>
            <p:cNvPr id="24581" name="Group 6"/>
            <p:cNvGrpSpPr>
              <a:grpSpLocks/>
            </p:cNvGrpSpPr>
            <p:nvPr/>
          </p:nvGrpSpPr>
          <p:grpSpPr bwMode="auto">
            <a:xfrm>
              <a:off x="2771" y="2257"/>
              <a:ext cx="524" cy="384"/>
              <a:chOff x="8655" y="4590"/>
              <a:chExt cx="765" cy="600"/>
            </a:xfrm>
          </p:grpSpPr>
          <p:sp>
            <p:nvSpPr>
              <p:cNvPr id="24611" name="Text Box 7"/>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I/O</a:t>
                </a:r>
              </a:p>
            </p:txBody>
          </p:sp>
          <p:sp>
            <p:nvSpPr>
              <p:cNvPr id="24612" name="Line 8"/>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4582" name="Text Box 9"/>
            <p:cNvSpPr txBox="1">
              <a:spLocks noChangeArrowheads="1"/>
            </p:cNvSpPr>
            <p:nvPr/>
          </p:nvSpPr>
          <p:spPr bwMode="auto">
            <a:xfrm>
              <a:off x="3234" y="2307"/>
              <a:ext cx="5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dirty="0">
                  <a:solidFill>
                    <a:srgbClr val="000080"/>
                  </a:solidFill>
                  <a:latin typeface="+mn-lt"/>
                  <a:ea typeface="黑体" pitchFamily="2" charset="-122"/>
                </a:rPr>
                <a:t>地址</a:t>
              </a:r>
            </a:p>
            <a:p>
              <a:pPr algn="ctr">
                <a:lnSpc>
                  <a:spcPct val="80000"/>
                </a:lnSpc>
              </a:pPr>
              <a:r>
                <a:rPr lang="zh-CN" altLang="en-US" sz="1800" b="0" dirty="0">
                  <a:solidFill>
                    <a:srgbClr val="000080"/>
                  </a:solidFill>
                  <a:latin typeface="+mn-lt"/>
                  <a:ea typeface="黑体" pitchFamily="2" charset="-122"/>
                </a:rPr>
                <a:t>总线</a:t>
              </a:r>
              <a:endParaRPr lang="zh-CN" altLang="en-US" sz="1800" b="0" dirty="0">
                <a:solidFill>
                  <a:schemeClr val="tx1"/>
                </a:solidFill>
                <a:latin typeface="+mn-lt"/>
                <a:ea typeface="黑体" pitchFamily="2" charset="-122"/>
              </a:endParaRPr>
            </a:p>
          </p:txBody>
        </p:sp>
        <p:sp>
          <p:nvSpPr>
            <p:cNvPr id="24583" name="Line 10"/>
            <p:cNvSpPr>
              <a:spLocks noChangeShapeType="1"/>
            </p:cNvSpPr>
            <p:nvPr/>
          </p:nvSpPr>
          <p:spPr bwMode="auto">
            <a:xfrm>
              <a:off x="960" y="2111"/>
              <a:ext cx="3908"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84" name="Text Box 11"/>
            <p:cNvSpPr txBox="1">
              <a:spLocks noChangeArrowheads="1"/>
            </p:cNvSpPr>
            <p:nvPr/>
          </p:nvSpPr>
          <p:spPr bwMode="auto">
            <a:xfrm>
              <a:off x="1113" y="2399"/>
              <a:ext cx="514" cy="747"/>
            </a:xfrm>
            <a:prstGeom prst="rect">
              <a:avLst/>
            </a:prstGeom>
            <a:solidFill>
              <a:srgbClr val="FFFF00"/>
            </a:solidFill>
            <a:ln w="19050">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CPU</a:t>
              </a:r>
            </a:p>
          </p:txBody>
        </p:sp>
        <p:sp>
          <p:nvSpPr>
            <p:cNvPr id="24585" name="Line 12"/>
            <p:cNvSpPr>
              <a:spLocks noChangeShapeType="1"/>
            </p:cNvSpPr>
            <p:nvPr/>
          </p:nvSpPr>
          <p:spPr bwMode="auto">
            <a:xfrm>
              <a:off x="1377" y="2123"/>
              <a:ext cx="0" cy="26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86" name="Text Box 13"/>
            <p:cNvSpPr txBox="1">
              <a:spLocks noChangeArrowheads="1"/>
            </p:cNvSpPr>
            <p:nvPr/>
          </p:nvSpPr>
          <p:spPr bwMode="auto">
            <a:xfrm>
              <a:off x="1789" y="2399"/>
              <a:ext cx="515" cy="747"/>
            </a:xfrm>
            <a:prstGeom prst="rect">
              <a:avLst/>
            </a:prstGeom>
            <a:solidFill>
              <a:srgbClr val="FFFF00"/>
            </a:solidFill>
            <a:ln w="19050">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MEM</a:t>
              </a:r>
            </a:p>
          </p:txBody>
        </p:sp>
        <p:sp>
          <p:nvSpPr>
            <p:cNvPr id="24587" name="Line 14"/>
            <p:cNvSpPr>
              <a:spLocks noChangeShapeType="1"/>
            </p:cNvSpPr>
            <p:nvPr/>
          </p:nvSpPr>
          <p:spPr bwMode="auto">
            <a:xfrm>
              <a:off x="2054" y="2123"/>
              <a:ext cx="0" cy="26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88" name="Text Box 15"/>
            <p:cNvSpPr txBox="1">
              <a:spLocks noChangeArrowheads="1"/>
            </p:cNvSpPr>
            <p:nvPr/>
          </p:nvSpPr>
          <p:spPr bwMode="auto">
            <a:xfrm>
              <a:off x="3758" y="2317"/>
              <a:ext cx="4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dirty="0">
                  <a:solidFill>
                    <a:srgbClr val="000080"/>
                  </a:solidFill>
                  <a:latin typeface="+mn-lt"/>
                  <a:ea typeface="黑体" pitchFamily="2" charset="-122"/>
                </a:rPr>
                <a:t>数据</a:t>
              </a:r>
            </a:p>
            <a:p>
              <a:pPr algn="ctr">
                <a:lnSpc>
                  <a:spcPct val="80000"/>
                </a:lnSpc>
              </a:pPr>
              <a:r>
                <a:rPr lang="zh-CN" altLang="en-US" sz="1800" b="0" dirty="0">
                  <a:solidFill>
                    <a:srgbClr val="000080"/>
                  </a:solidFill>
                  <a:latin typeface="+mn-lt"/>
                  <a:ea typeface="黑体" pitchFamily="2" charset="-122"/>
                </a:rPr>
                <a:t>总线</a:t>
              </a:r>
              <a:endParaRPr lang="zh-CN" altLang="en-US" sz="1800" b="0" dirty="0">
                <a:solidFill>
                  <a:schemeClr val="tx1"/>
                </a:solidFill>
                <a:latin typeface="+mn-lt"/>
                <a:ea typeface="黑体" pitchFamily="2" charset="-122"/>
              </a:endParaRPr>
            </a:p>
          </p:txBody>
        </p:sp>
        <p:sp>
          <p:nvSpPr>
            <p:cNvPr id="24589" name="Text Box 16"/>
            <p:cNvSpPr txBox="1">
              <a:spLocks noChangeArrowheads="1"/>
            </p:cNvSpPr>
            <p:nvPr/>
          </p:nvSpPr>
          <p:spPr bwMode="auto">
            <a:xfrm>
              <a:off x="2670" y="2562"/>
              <a:ext cx="709" cy="30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en-US" altLang="zh-CN" sz="1800" b="0" dirty="0">
                  <a:solidFill>
                    <a:srgbClr val="000080"/>
                  </a:solidFill>
                  <a:latin typeface="+mn-lt"/>
                  <a:ea typeface="黑体" pitchFamily="2" charset="-122"/>
                </a:rPr>
                <a:t>I/O</a:t>
              </a:r>
              <a:r>
                <a:rPr lang="zh-CN" altLang="en-US" sz="1800" b="0">
                  <a:solidFill>
                    <a:srgbClr val="000080"/>
                  </a:solidFill>
                  <a:latin typeface="+mn-lt"/>
                  <a:ea typeface="黑体" pitchFamily="2" charset="-122"/>
                </a:rPr>
                <a:t>地址</a:t>
              </a:r>
            </a:p>
            <a:p>
              <a:pPr algn="ctr">
                <a:lnSpc>
                  <a:spcPct val="80000"/>
                </a:lnSpc>
              </a:pPr>
              <a:r>
                <a:rPr lang="zh-CN" altLang="en-US" sz="1800" b="0">
                  <a:solidFill>
                    <a:srgbClr val="000080"/>
                  </a:solidFill>
                  <a:latin typeface="+mn-lt"/>
                  <a:ea typeface="黑体" pitchFamily="2" charset="-122"/>
                </a:rPr>
                <a:t>选择</a:t>
              </a:r>
            </a:p>
          </p:txBody>
        </p:sp>
        <p:sp>
          <p:nvSpPr>
            <p:cNvPr id="24590" name="Line 17"/>
            <p:cNvSpPr>
              <a:spLocks noChangeShapeType="1"/>
            </p:cNvSpPr>
            <p:nvPr/>
          </p:nvSpPr>
          <p:spPr bwMode="auto">
            <a:xfrm>
              <a:off x="3274" y="2134"/>
              <a:ext cx="0" cy="41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91" name="Text Box 18"/>
            <p:cNvSpPr txBox="1">
              <a:spLocks noChangeArrowheads="1"/>
            </p:cNvSpPr>
            <p:nvPr/>
          </p:nvSpPr>
          <p:spPr bwMode="auto">
            <a:xfrm>
              <a:off x="3186" y="3222"/>
              <a:ext cx="1230" cy="253"/>
            </a:xfrm>
            <a:prstGeom prst="rect">
              <a:avLst/>
            </a:prstGeom>
            <a:solidFill>
              <a:srgbClr val="FFFF00"/>
            </a:solidFill>
            <a:ln w="19050">
              <a:solidFill>
                <a:srgbClr val="000080"/>
              </a:solidFill>
              <a:miter lim="800000"/>
              <a:headEnd/>
              <a:tailEnd/>
            </a:ln>
          </p:spPr>
          <p:txBody>
            <a:bodyPr tIns="7200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800" b="0">
                  <a:solidFill>
                    <a:srgbClr val="000080"/>
                  </a:solidFill>
                  <a:latin typeface="+mn-lt"/>
                  <a:ea typeface="黑体" pitchFamily="2" charset="-122"/>
                </a:rPr>
                <a:t>开关寄存器</a:t>
              </a:r>
            </a:p>
          </p:txBody>
        </p:sp>
        <p:grpSp>
          <p:nvGrpSpPr>
            <p:cNvPr id="24592" name="Group 19"/>
            <p:cNvGrpSpPr>
              <a:grpSpLocks/>
            </p:cNvGrpSpPr>
            <p:nvPr/>
          </p:nvGrpSpPr>
          <p:grpSpPr bwMode="auto">
            <a:xfrm>
              <a:off x="3619" y="2606"/>
              <a:ext cx="361" cy="218"/>
              <a:chOff x="5665" y="3572"/>
              <a:chExt cx="598" cy="437"/>
            </a:xfrm>
          </p:grpSpPr>
          <p:sp>
            <p:nvSpPr>
              <p:cNvPr id="24607" name="Rectangle 20"/>
              <p:cNvSpPr>
                <a:spLocks noChangeArrowheads="1"/>
              </p:cNvSpPr>
              <p:nvPr/>
            </p:nvSpPr>
            <p:spPr bwMode="auto">
              <a:xfrm>
                <a:off x="5665" y="3572"/>
                <a:ext cx="598" cy="437"/>
              </a:xfrm>
              <a:prstGeom prst="rect">
                <a:avLst/>
              </a:prstGeom>
              <a:solidFill>
                <a:srgbClr val="00FFFF"/>
              </a:solidFill>
              <a:ln w="19050">
                <a:solidFill>
                  <a:srgbClr val="000080"/>
                </a:solidFill>
                <a:miter lim="800000"/>
                <a:headEnd/>
                <a:tailEnd/>
              </a:ln>
            </p:spPr>
            <p:txBody>
              <a:bodyPr/>
              <a:lstStyle/>
              <a:p>
                <a:pPr algn="ctr"/>
                <a:endParaRPr lang="zh-CN" altLang="en-US" b="0">
                  <a:latin typeface="+mn-lt"/>
                  <a:ea typeface="黑体" pitchFamily="2" charset="-122"/>
                </a:endParaRPr>
              </a:p>
            </p:txBody>
          </p:sp>
          <p:grpSp>
            <p:nvGrpSpPr>
              <p:cNvPr id="24608" name="Group 21"/>
              <p:cNvGrpSpPr>
                <a:grpSpLocks/>
              </p:cNvGrpSpPr>
              <p:nvPr/>
            </p:nvGrpSpPr>
            <p:grpSpPr bwMode="auto">
              <a:xfrm flipH="1">
                <a:off x="5757" y="3610"/>
                <a:ext cx="414" cy="323"/>
                <a:chOff x="7413" y="1847"/>
                <a:chExt cx="414" cy="391"/>
              </a:xfrm>
            </p:grpSpPr>
            <p:sp>
              <p:nvSpPr>
                <p:cNvPr id="24609" name="AutoShape 22"/>
                <p:cNvSpPr>
                  <a:spLocks noChangeArrowheads="1"/>
                </p:cNvSpPr>
                <p:nvPr/>
              </p:nvSpPr>
              <p:spPr bwMode="auto">
                <a:xfrm>
                  <a:off x="7413" y="1847"/>
                  <a:ext cx="414" cy="391"/>
                </a:xfrm>
                <a:prstGeom prst="triangle">
                  <a:avLst>
                    <a:gd name="adj" fmla="val 50000"/>
                  </a:avLst>
                </a:prstGeom>
                <a:solidFill>
                  <a:srgbClr val="FFFFFF"/>
                </a:solidFill>
                <a:ln w="19050">
                  <a:solidFill>
                    <a:srgbClr val="000080"/>
                  </a:solidFill>
                  <a:miter lim="800000"/>
                  <a:headEnd/>
                  <a:tailEnd/>
                </a:ln>
              </p:spPr>
              <p:txBody>
                <a:bodyPr/>
                <a:lstStyle/>
                <a:p>
                  <a:pPr algn="ctr"/>
                  <a:endParaRPr lang="zh-CN" altLang="en-US" b="0">
                    <a:latin typeface="+mn-lt"/>
                    <a:ea typeface="黑体" pitchFamily="2" charset="-122"/>
                  </a:endParaRPr>
                </a:p>
              </p:txBody>
            </p:sp>
            <p:sp>
              <p:nvSpPr>
                <p:cNvPr id="24610" name="Oval 23"/>
                <p:cNvSpPr>
                  <a:spLocks noChangeArrowheads="1"/>
                </p:cNvSpPr>
                <p:nvPr/>
              </p:nvSpPr>
              <p:spPr bwMode="auto">
                <a:xfrm>
                  <a:off x="7735" y="1985"/>
                  <a:ext cx="69" cy="69"/>
                </a:xfrm>
                <a:prstGeom prst="ellipse">
                  <a:avLst/>
                </a:prstGeom>
                <a:solidFill>
                  <a:srgbClr val="FFFFFF"/>
                </a:solidFill>
                <a:ln w="19050">
                  <a:solidFill>
                    <a:srgbClr val="000080"/>
                  </a:solidFill>
                  <a:round/>
                  <a:headEnd/>
                  <a:tailEnd/>
                </a:ln>
              </p:spPr>
              <p:txBody>
                <a:bodyPr/>
                <a:lstStyle/>
                <a:p>
                  <a:pPr algn="ctr"/>
                  <a:endParaRPr lang="zh-CN" altLang="en-US" b="0">
                    <a:latin typeface="+mn-lt"/>
                    <a:ea typeface="黑体" pitchFamily="2" charset="-122"/>
                  </a:endParaRPr>
                </a:p>
              </p:txBody>
            </p:sp>
          </p:grpSp>
        </p:grpSp>
        <p:sp>
          <p:nvSpPr>
            <p:cNvPr id="24593" name="Rectangle 24"/>
            <p:cNvSpPr>
              <a:spLocks noChangeArrowheads="1"/>
            </p:cNvSpPr>
            <p:nvPr/>
          </p:nvSpPr>
          <p:spPr bwMode="auto">
            <a:xfrm>
              <a:off x="2466" y="2271"/>
              <a:ext cx="1794" cy="832"/>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24594" name="AutoShape 25"/>
            <p:cNvSpPr>
              <a:spLocks noChangeArrowheads="1"/>
            </p:cNvSpPr>
            <p:nvPr/>
          </p:nvSpPr>
          <p:spPr bwMode="auto">
            <a:xfrm>
              <a:off x="4387" y="2907"/>
              <a:ext cx="452" cy="236"/>
            </a:xfrm>
            <a:prstGeom prst="wedgeRoundRectCallout">
              <a:avLst>
                <a:gd name="adj1" fmla="val -81866"/>
                <a:gd name="adj2" fmla="val -147009"/>
                <a:gd name="adj3" fmla="val 16667"/>
              </a:avLst>
            </a:prstGeom>
            <a:solidFill>
              <a:srgbClr val="FFFFFF"/>
            </a:solidFill>
            <a:ln w="19050">
              <a:solidFill>
                <a:srgbClr val="008000"/>
              </a:solidFill>
              <a:miter lim="800000"/>
              <a:headEnd/>
              <a:tailEnd/>
            </a:ln>
          </p:spPr>
          <p:txBody>
            <a:bodyPr lIns="0" tIns="0" rIns="0" bIns="0"/>
            <a:lstStyle/>
            <a:p>
              <a:pPr algn="ctr" eaLnBrk="0" hangingPunct="0"/>
              <a:r>
                <a:rPr lang="zh-CN" altLang="en-US" sz="1800" b="0">
                  <a:solidFill>
                    <a:srgbClr val="008080"/>
                  </a:solidFill>
                  <a:latin typeface="+mn-lt"/>
                  <a:ea typeface="黑体" pitchFamily="2" charset="-122"/>
                </a:rPr>
                <a:t>接口</a:t>
              </a:r>
            </a:p>
          </p:txBody>
        </p:sp>
        <p:grpSp>
          <p:nvGrpSpPr>
            <p:cNvPr id="24595" name="Group 26"/>
            <p:cNvGrpSpPr>
              <a:grpSpLocks/>
            </p:cNvGrpSpPr>
            <p:nvPr/>
          </p:nvGrpSpPr>
          <p:grpSpPr bwMode="auto">
            <a:xfrm>
              <a:off x="3024" y="2699"/>
              <a:ext cx="654" cy="240"/>
              <a:chOff x="4714" y="11116"/>
              <a:chExt cx="1022" cy="690"/>
            </a:xfrm>
          </p:grpSpPr>
          <p:sp>
            <p:nvSpPr>
              <p:cNvPr id="24605"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606"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24596" name="Line 29"/>
            <p:cNvSpPr>
              <a:spLocks noChangeShapeType="1"/>
            </p:cNvSpPr>
            <p:nvPr/>
          </p:nvSpPr>
          <p:spPr bwMode="auto">
            <a:xfrm flipV="1">
              <a:off x="3804" y="2126"/>
              <a:ext cx="0" cy="466"/>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97" name="Line 30"/>
            <p:cNvSpPr>
              <a:spLocks noChangeShapeType="1"/>
            </p:cNvSpPr>
            <p:nvPr/>
          </p:nvSpPr>
          <p:spPr bwMode="auto">
            <a:xfrm flipV="1">
              <a:off x="3804" y="2820"/>
              <a:ext cx="0" cy="393"/>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598" name="Text Box 32"/>
            <p:cNvSpPr txBox="1">
              <a:spLocks noChangeArrowheads="1"/>
            </p:cNvSpPr>
            <p:nvPr/>
          </p:nvSpPr>
          <p:spPr bwMode="auto">
            <a:xfrm>
              <a:off x="2626" y="2851"/>
              <a:ext cx="4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1</a:t>
              </a:r>
              <a:endParaRPr lang="en-US" altLang="zh-CN" sz="1800" b="0" dirty="0">
                <a:solidFill>
                  <a:srgbClr val="FF0000"/>
                </a:solidFill>
                <a:latin typeface="+mn-lt"/>
                <a:ea typeface="黑体" pitchFamily="2" charset="-122"/>
              </a:endParaRPr>
            </a:p>
          </p:txBody>
        </p:sp>
        <p:sp>
          <p:nvSpPr>
            <p:cNvPr id="24599" name="Line 33"/>
            <p:cNvSpPr>
              <a:spLocks noChangeShapeType="1"/>
            </p:cNvSpPr>
            <p:nvPr/>
          </p:nvSpPr>
          <p:spPr bwMode="auto">
            <a:xfrm>
              <a:off x="2653" y="2897"/>
              <a:ext cx="25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600" name="Line 34"/>
            <p:cNvSpPr>
              <a:spLocks noChangeShapeType="1"/>
            </p:cNvSpPr>
            <p:nvPr/>
          </p:nvSpPr>
          <p:spPr bwMode="auto">
            <a:xfrm>
              <a:off x="2905" y="2132"/>
              <a:ext cx="0" cy="43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4601" name="Line 35"/>
            <p:cNvSpPr>
              <a:spLocks noChangeShapeType="1"/>
            </p:cNvSpPr>
            <p:nvPr/>
          </p:nvSpPr>
          <p:spPr bwMode="auto">
            <a:xfrm>
              <a:off x="2792" y="2132"/>
              <a:ext cx="0" cy="43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4602" name="Group 36"/>
            <p:cNvGrpSpPr>
              <a:grpSpLocks/>
            </p:cNvGrpSpPr>
            <p:nvPr/>
          </p:nvGrpSpPr>
          <p:grpSpPr bwMode="auto">
            <a:xfrm>
              <a:off x="2360" y="2266"/>
              <a:ext cx="524" cy="385"/>
              <a:chOff x="8910" y="4740"/>
              <a:chExt cx="765" cy="600"/>
            </a:xfrm>
          </p:grpSpPr>
          <p:sp>
            <p:nvSpPr>
              <p:cNvPr id="24603" name="Text Box 37"/>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R/W</a:t>
                </a:r>
              </a:p>
            </p:txBody>
          </p:sp>
          <p:sp>
            <p:nvSpPr>
              <p:cNvPr id="24604" name="Line 38"/>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sp>
        <p:nvSpPr>
          <p:cNvPr id="24580" name="Rectangle 38"/>
          <p:cNvSpPr>
            <a:spLocks noChangeArrowheads="1"/>
          </p:cNvSpPr>
          <p:nvPr/>
        </p:nvSpPr>
        <p:spPr bwMode="auto">
          <a:xfrm>
            <a:off x="539750" y="549275"/>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990000"/>
                </a:solidFill>
                <a:latin typeface="黑体" pitchFamily="2" charset="-122"/>
                <a:ea typeface="黑体" pitchFamily="2" charset="-122"/>
              </a:rPr>
              <a:t>2. </a:t>
            </a:r>
            <a:r>
              <a:rPr lang="zh-CN" altLang="en-US" sz="2400">
                <a:solidFill>
                  <a:srgbClr val="990000"/>
                </a:solidFill>
                <a:latin typeface="黑体" pitchFamily="2" charset="-122"/>
                <a:ea typeface="黑体" pitchFamily="2" charset="-122"/>
              </a:rPr>
              <a:t>输入接口</a:t>
            </a:r>
          </a:p>
        </p:txBody>
      </p:sp>
      <p:sp>
        <p:nvSpPr>
          <p:cNvPr id="37" name="Rectangle 106"/>
          <p:cNvSpPr>
            <a:spLocks noChangeArrowheads="1"/>
          </p:cNvSpPr>
          <p:nvPr/>
        </p:nvSpPr>
        <p:spPr bwMode="auto">
          <a:xfrm>
            <a:off x="467544" y="1059818"/>
            <a:ext cx="88201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latin typeface="黑体" pitchFamily="2" charset="-122"/>
                <a:ea typeface="黑体" pitchFamily="2" charset="-122"/>
              </a:rPr>
              <a:t> </a:t>
            </a:r>
            <a:r>
              <a:rPr lang="zh-CN" altLang="zh-CN" sz="2400" dirty="0">
                <a:solidFill>
                  <a:srgbClr val="000080"/>
                </a:solidFill>
                <a:latin typeface="黑体" pitchFamily="2" charset="-122"/>
                <a:ea typeface="黑体" pitchFamily="2" charset="-122"/>
              </a:rPr>
              <a:t>例：从开关寄存器</a:t>
            </a:r>
            <a:r>
              <a:rPr lang="en-US" altLang="zh-CN" sz="2400" dirty="0">
                <a:solidFill>
                  <a:srgbClr val="000080"/>
                </a:solidFill>
                <a:latin typeface="黑体" pitchFamily="2" charset="-122"/>
                <a:ea typeface="黑体" pitchFamily="2" charset="-122"/>
              </a:rPr>
              <a:t>(8</a:t>
            </a:r>
            <a:r>
              <a:rPr lang="zh-CN" altLang="zh-CN"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zh-CN" sz="2400" dirty="0">
                <a:solidFill>
                  <a:srgbClr val="000080"/>
                </a:solidFill>
                <a:latin typeface="黑体" pitchFamily="2" charset="-122"/>
                <a:ea typeface="黑体" pitchFamily="2" charset="-122"/>
              </a:rPr>
              <a:t>输入数据，输入端口地址为</a:t>
            </a:r>
            <a:r>
              <a:rPr lang="en-US" altLang="zh-CN" sz="2400" dirty="0">
                <a:solidFill>
                  <a:srgbClr val="000080"/>
                </a:solidFill>
                <a:latin typeface="黑体" pitchFamily="2" charset="-122"/>
                <a:ea typeface="黑体" pitchFamily="2" charset="-122"/>
              </a:rPr>
              <a:t>A5H.</a:t>
            </a:r>
            <a:endParaRPr lang="zh-CN" altLang="zh-CN" sz="2400" dirty="0">
              <a:solidFill>
                <a:srgbClr val="000080"/>
              </a:solidFill>
              <a:latin typeface="黑体" pitchFamily="2" charset="-122"/>
              <a:ea typeface="黑体" pitchFamily="2" charset="-122"/>
            </a:endParaRPr>
          </a:p>
          <a:p>
            <a:pPr>
              <a:lnSpc>
                <a:spcPct val="120000"/>
              </a:lnSpc>
            </a:pPr>
            <a:r>
              <a:rPr lang="en-US" altLang="zh-CN" sz="2400" dirty="0" smtClean="0">
                <a:latin typeface="黑体" pitchFamily="2" charset="-122"/>
                <a:ea typeface="黑体" pitchFamily="2" charset="-122"/>
              </a:rPr>
              <a:t>     </a:t>
            </a:r>
            <a:r>
              <a:rPr lang="zh-CN" altLang="zh-CN" sz="2400" dirty="0">
                <a:solidFill>
                  <a:srgbClr val="000080"/>
                </a:solidFill>
                <a:latin typeface="黑体" pitchFamily="2" charset="-122"/>
                <a:ea typeface="黑体" pitchFamily="2" charset="-122"/>
              </a:rPr>
              <a:t>假定：</a:t>
            </a:r>
            <a:r>
              <a:rPr lang="en-US" altLang="zh-CN" sz="2400" dirty="0">
                <a:solidFill>
                  <a:srgbClr val="000080"/>
                </a:solidFill>
                <a:latin typeface="黑体" pitchFamily="2" charset="-122"/>
                <a:ea typeface="黑体" pitchFamily="2" charset="-122"/>
              </a:rPr>
              <a:t>I/O</a:t>
            </a:r>
            <a:r>
              <a:rPr lang="zh-CN" altLang="zh-CN" sz="2400" dirty="0">
                <a:solidFill>
                  <a:srgbClr val="000080"/>
                </a:solidFill>
                <a:latin typeface="黑体" pitchFamily="2" charset="-122"/>
                <a:ea typeface="黑体" pitchFamily="2" charset="-122"/>
              </a:rPr>
              <a:t>设备独立编址，</a:t>
            </a:r>
            <a:r>
              <a:rPr lang="en-US" altLang="zh-CN" sz="2400" dirty="0">
                <a:solidFill>
                  <a:srgbClr val="000080"/>
                </a:solidFill>
                <a:latin typeface="黑体" pitchFamily="2" charset="-122"/>
                <a:ea typeface="黑体" pitchFamily="2" charset="-122"/>
              </a:rPr>
              <a:t>I/O</a:t>
            </a:r>
            <a:r>
              <a:rPr lang="zh-CN" altLang="zh-CN" sz="2400" dirty="0">
                <a:solidFill>
                  <a:srgbClr val="000080"/>
                </a:solidFill>
                <a:latin typeface="黑体" pitchFamily="2" charset="-122"/>
                <a:ea typeface="黑体" pitchFamily="2" charset="-122"/>
              </a:rPr>
              <a:t>地址为８位</a:t>
            </a:r>
            <a:r>
              <a:rPr lang="en-US" altLang="zh-CN" sz="2400" dirty="0">
                <a:solidFill>
                  <a:srgbClr val="000080"/>
                </a:solidFill>
                <a:latin typeface="黑体" pitchFamily="2" charset="-122"/>
                <a:ea typeface="黑体" pitchFamily="2" charset="-122"/>
              </a:rPr>
              <a:t>(A</a:t>
            </a:r>
            <a:r>
              <a:rPr lang="en-US" altLang="zh-CN" sz="2400" baseline="-25000" dirty="0">
                <a:solidFill>
                  <a:srgbClr val="000080"/>
                </a:solidFill>
                <a:latin typeface="黑体" pitchFamily="2" charset="-122"/>
                <a:ea typeface="黑体" pitchFamily="2" charset="-122"/>
              </a:rPr>
              <a:t>7-0</a:t>
            </a:r>
            <a:r>
              <a:rPr lang="en-US" altLang="zh-CN" sz="2400" dirty="0">
                <a:solidFill>
                  <a:srgbClr val="000080"/>
                </a:solidFill>
                <a:latin typeface="黑体" pitchFamily="2" charset="-122"/>
                <a:ea typeface="黑体" pitchFamily="2" charset="-122"/>
              </a:rPr>
              <a:t>)</a:t>
            </a:r>
            <a:endParaRPr lang="zh-CN" altLang="zh-CN" sz="2400" dirty="0">
              <a:solidFill>
                <a:srgbClr val="000080"/>
              </a:solidFill>
              <a:latin typeface="黑体" pitchFamily="2" charset="-122"/>
              <a:ea typeface="黑体" pitchFamily="2" charset="-122"/>
            </a:endParaRPr>
          </a:p>
          <a:p>
            <a:pPr>
              <a:lnSpc>
                <a:spcPct val="120000"/>
              </a:lnSpc>
            </a:pPr>
            <a:r>
              <a:rPr lang="en-US" altLang="zh-CN" sz="2400" dirty="0" smtClean="0">
                <a:latin typeface="黑体" pitchFamily="2" charset="-122"/>
                <a:ea typeface="黑体" pitchFamily="2" charset="-122"/>
              </a:rPr>
              <a:t>           </a:t>
            </a:r>
            <a:r>
              <a:rPr lang="zh-CN" altLang="zh-CN" sz="2400" dirty="0">
                <a:solidFill>
                  <a:srgbClr val="000080"/>
                </a:solidFill>
                <a:latin typeface="黑体" pitchFamily="2" charset="-122"/>
                <a:ea typeface="黑体" pitchFamily="2" charset="-122"/>
              </a:rPr>
              <a:t>输入指令为</a:t>
            </a:r>
            <a:r>
              <a:rPr lang="en-US" altLang="zh-CN" sz="2400" dirty="0">
                <a:solidFill>
                  <a:srgbClr val="000080"/>
                </a:solidFill>
                <a:latin typeface="黑体" pitchFamily="2" charset="-122"/>
                <a:ea typeface="黑体" pitchFamily="2" charset="-122"/>
              </a:rPr>
              <a:t> IN A,(</a:t>
            </a:r>
            <a:r>
              <a:rPr lang="zh-CN" altLang="zh-CN" sz="2400" dirty="0">
                <a:solidFill>
                  <a:srgbClr val="000080"/>
                </a:solidFill>
                <a:latin typeface="黑体" pitchFamily="2" charset="-122"/>
                <a:ea typeface="黑体" pitchFamily="2" charset="-122"/>
              </a:rPr>
              <a:t>设备地址</a:t>
            </a:r>
            <a:r>
              <a:rPr lang="en-US" altLang="zh-CN" sz="2400" dirty="0">
                <a:solidFill>
                  <a:srgbClr val="000080"/>
                </a:solidFill>
                <a:latin typeface="黑体" pitchFamily="2" charset="-122"/>
                <a:ea typeface="黑体" pitchFamily="2" charset="-122"/>
              </a:rPr>
              <a:t>)  </a:t>
            </a:r>
            <a:r>
              <a:rPr lang="zh-CN" altLang="zh-CN" sz="2000" dirty="0">
                <a:solidFill>
                  <a:schemeClr val="accent1">
                    <a:lumMod val="50000"/>
                  </a:schemeClr>
                </a:solidFill>
                <a:latin typeface="黑体" pitchFamily="2" charset="-122"/>
                <a:ea typeface="黑体" pitchFamily="2" charset="-122"/>
              </a:rPr>
              <a:t>；</a:t>
            </a:r>
            <a:r>
              <a:rPr lang="en-US" altLang="zh-CN" sz="2000" dirty="0">
                <a:solidFill>
                  <a:schemeClr val="accent1">
                    <a:lumMod val="50000"/>
                  </a:schemeClr>
                </a:solidFill>
                <a:latin typeface="黑体" pitchFamily="2" charset="-122"/>
                <a:ea typeface="黑体" pitchFamily="2" charset="-122"/>
              </a:rPr>
              <a:t>A</a:t>
            </a:r>
            <a:r>
              <a:rPr lang="zh-CN" altLang="zh-CN" sz="2000" dirty="0">
                <a:solidFill>
                  <a:schemeClr val="accent1">
                    <a:lumMod val="50000"/>
                  </a:schemeClr>
                </a:solidFill>
                <a:latin typeface="黑体" pitchFamily="2" charset="-122"/>
                <a:ea typeface="黑体" pitchFamily="2" charset="-122"/>
              </a:rPr>
              <a:t>为</a:t>
            </a:r>
            <a:r>
              <a:rPr lang="en-US" altLang="zh-CN" sz="2000" dirty="0">
                <a:solidFill>
                  <a:schemeClr val="accent1">
                    <a:lumMod val="50000"/>
                  </a:schemeClr>
                </a:solidFill>
                <a:latin typeface="黑体" pitchFamily="2" charset="-122"/>
                <a:ea typeface="黑体" pitchFamily="2" charset="-122"/>
              </a:rPr>
              <a:t>CPU</a:t>
            </a:r>
            <a:r>
              <a:rPr lang="zh-CN" altLang="zh-CN" sz="2000" dirty="0">
                <a:solidFill>
                  <a:schemeClr val="accent1">
                    <a:lumMod val="50000"/>
                  </a:schemeClr>
                </a:solidFill>
                <a:latin typeface="黑体" pitchFamily="2" charset="-122"/>
                <a:ea typeface="黑体" pitchFamily="2" charset="-122"/>
              </a:rPr>
              <a:t>中的累加器</a:t>
            </a:r>
          </a:p>
          <a:p>
            <a:pPr>
              <a:lnSpc>
                <a:spcPct val="120000"/>
              </a:lnSpc>
            </a:pPr>
            <a:r>
              <a:rPr lang="en-US" altLang="zh-CN" sz="2400" dirty="0" smtClean="0">
                <a:latin typeface="黑体" pitchFamily="2" charset="-122"/>
                <a:ea typeface="黑体" pitchFamily="2" charset="-122"/>
              </a:rPr>
              <a:t>           </a:t>
            </a:r>
            <a:r>
              <a:rPr lang="zh-CN" altLang="zh-CN" sz="2400" dirty="0">
                <a:solidFill>
                  <a:srgbClr val="000080"/>
                </a:solidFill>
                <a:latin typeface="黑体" pitchFamily="2" charset="-122"/>
                <a:ea typeface="黑体" pitchFamily="2" charset="-122"/>
              </a:rPr>
              <a:t>输入指令对应总线上控制信号</a:t>
            </a:r>
            <a:r>
              <a:rPr lang="en-US" altLang="zh-CN" sz="2400" dirty="0">
                <a:solidFill>
                  <a:srgbClr val="000080"/>
                </a:solidFill>
                <a:latin typeface="黑体" pitchFamily="2" charset="-122"/>
                <a:ea typeface="黑体" pitchFamily="2" charset="-122"/>
              </a:rPr>
              <a:t>I/O=0, R/W=1</a:t>
            </a:r>
          </a:p>
        </p:txBody>
      </p:sp>
      <p:sp>
        <p:nvSpPr>
          <p:cNvPr id="38" name="Line 107"/>
          <p:cNvSpPr>
            <a:spLocks noChangeShapeType="1"/>
          </p:cNvSpPr>
          <p:nvPr/>
        </p:nvSpPr>
        <p:spPr bwMode="auto">
          <a:xfrm>
            <a:off x="6300192" y="2492375"/>
            <a:ext cx="4318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9" name="Line 108"/>
          <p:cNvSpPr>
            <a:spLocks noChangeShapeType="1"/>
          </p:cNvSpPr>
          <p:nvPr/>
        </p:nvSpPr>
        <p:spPr bwMode="auto">
          <a:xfrm>
            <a:off x="7596188" y="2492375"/>
            <a:ext cx="21748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Line 87"/>
          <p:cNvSpPr>
            <a:spLocks noChangeShapeType="1"/>
          </p:cNvSpPr>
          <p:nvPr/>
        </p:nvSpPr>
        <p:spPr bwMode="auto">
          <a:xfrm>
            <a:off x="0" y="3644900"/>
            <a:ext cx="9144000" cy="9525"/>
          </a:xfrm>
          <a:prstGeom prst="line">
            <a:avLst/>
          </a:prstGeom>
          <a:noFill/>
          <a:ln w="28575">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Rectangle 106"/>
          <p:cNvSpPr>
            <a:spLocks noChangeArrowheads="1"/>
          </p:cNvSpPr>
          <p:nvPr/>
        </p:nvSpPr>
        <p:spPr bwMode="auto">
          <a:xfrm>
            <a:off x="323850" y="437716"/>
            <a:ext cx="88201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smtClean="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从开关寄存器</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输入数据，输入端口地址</a:t>
            </a:r>
            <a:r>
              <a:rPr lang="zh-CN" altLang="en-US" sz="2400" dirty="0" smtClean="0">
                <a:solidFill>
                  <a:srgbClr val="000080"/>
                </a:solidFill>
                <a:latin typeface="黑体" pitchFamily="2" charset="-122"/>
                <a:ea typeface="黑体" pitchFamily="2" charset="-122"/>
              </a:rPr>
              <a:t>为</a:t>
            </a:r>
            <a:r>
              <a:rPr lang="en-US" altLang="zh-CN" sz="2400" dirty="0" smtClean="0">
                <a:solidFill>
                  <a:srgbClr val="000080"/>
                </a:solidFill>
                <a:latin typeface="黑体" pitchFamily="2" charset="-122"/>
                <a:ea typeface="黑体" pitchFamily="2" charset="-122"/>
              </a:rPr>
              <a:t>A5H</a:t>
            </a:r>
            <a:r>
              <a:rPr lang="en-US" altLang="zh-CN" sz="2400" dirty="0">
                <a:solidFill>
                  <a:srgbClr val="000080"/>
                </a:solidFill>
                <a:latin typeface="黑体" pitchFamily="2" charset="-122"/>
                <a:ea typeface="黑体" pitchFamily="2" charset="-122"/>
              </a:rPr>
              <a:t>.</a:t>
            </a:r>
          </a:p>
        </p:txBody>
      </p:sp>
      <p:grpSp>
        <p:nvGrpSpPr>
          <p:cNvPr id="86" name="Group 39"/>
          <p:cNvGrpSpPr>
            <a:grpSpLocks/>
          </p:cNvGrpSpPr>
          <p:nvPr/>
        </p:nvGrpSpPr>
        <p:grpSpPr bwMode="auto">
          <a:xfrm>
            <a:off x="705917" y="1239974"/>
            <a:ext cx="6203950" cy="2165350"/>
            <a:chOff x="960" y="2111"/>
            <a:chExt cx="3908" cy="1364"/>
          </a:xfrm>
        </p:grpSpPr>
        <p:grpSp>
          <p:nvGrpSpPr>
            <p:cNvPr id="87" name="Group 6"/>
            <p:cNvGrpSpPr>
              <a:grpSpLocks/>
            </p:cNvGrpSpPr>
            <p:nvPr/>
          </p:nvGrpSpPr>
          <p:grpSpPr bwMode="auto">
            <a:xfrm>
              <a:off x="2771" y="2257"/>
              <a:ext cx="524" cy="384"/>
              <a:chOff x="8655" y="4590"/>
              <a:chExt cx="765" cy="600"/>
            </a:xfrm>
          </p:grpSpPr>
          <p:sp>
            <p:nvSpPr>
              <p:cNvPr id="117" name="Text Box 7"/>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I/O</a:t>
                </a:r>
              </a:p>
            </p:txBody>
          </p:sp>
          <p:sp>
            <p:nvSpPr>
              <p:cNvPr id="118" name="Line 8"/>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88" name="Text Box 9"/>
            <p:cNvSpPr txBox="1">
              <a:spLocks noChangeArrowheads="1"/>
            </p:cNvSpPr>
            <p:nvPr/>
          </p:nvSpPr>
          <p:spPr bwMode="auto">
            <a:xfrm>
              <a:off x="3234" y="2307"/>
              <a:ext cx="5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dirty="0">
                  <a:solidFill>
                    <a:srgbClr val="000080"/>
                  </a:solidFill>
                  <a:latin typeface="+mn-lt"/>
                  <a:ea typeface="黑体" pitchFamily="2" charset="-122"/>
                </a:rPr>
                <a:t>地址</a:t>
              </a:r>
            </a:p>
            <a:p>
              <a:pPr algn="ctr">
                <a:lnSpc>
                  <a:spcPct val="80000"/>
                </a:lnSpc>
              </a:pPr>
              <a:r>
                <a:rPr lang="zh-CN" altLang="en-US" sz="1800" b="0" dirty="0">
                  <a:solidFill>
                    <a:srgbClr val="000080"/>
                  </a:solidFill>
                  <a:latin typeface="+mn-lt"/>
                  <a:ea typeface="黑体" pitchFamily="2" charset="-122"/>
                </a:rPr>
                <a:t>总线</a:t>
              </a:r>
              <a:endParaRPr lang="zh-CN" altLang="en-US" sz="1800" b="0" dirty="0">
                <a:solidFill>
                  <a:schemeClr val="tx1"/>
                </a:solidFill>
                <a:latin typeface="+mn-lt"/>
                <a:ea typeface="黑体" pitchFamily="2" charset="-122"/>
              </a:endParaRPr>
            </a:p>
          </p:txBody>
        </p:sp>
        <p:sp>
          <p:nvSpPr>
            <p:cNvPr id="89" name="Line 10"/>
            <p:cNvSpPr>
              <a:spLocks noChangeShapeType="1"/>
            </p:cNvSpPr>
            <p:nvPr/>
          </p:nvSpPr>
          <p:spPr bwMode="auto">
            <a:xfrm>
              <a:off x="960" y="2111"/>
              <a:ext cx="3908"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90" name="Text Box 11"/>
            <p:cNvSpPr txBox="1">
              <a:spLocks noChangeArrowheads="1"/>
            </p:cNvSpPr>
            <p:nvPr/>
          </p:nvSpPr>
          <p:spPr bwMode="auto">
            <a:xfrm>
              <a:off x="1113" y="2399"/>
              <a:ext cx="514" cy="747"/>
            </a:xfrm>
            <a:prstGeom prst="rect">
              <a:avLst/>
            </a:prstGeom>
            <a:solidFill>
              <a:srgbClr val="FFFF00"/>
            </a:solidFill>
            <a:ln w="19050">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CPU</a:t>
              </a:r>
            </a:p>
          </p:txBody>
        </p:sp>
        <p:sp>
          <p:nvSpPr>
            <p:cNvPr id="91" name="Line 12"/>
            <p:cNvSpPr>
              <a:spLocks noChangeShapeType="1"/>
            </p:cNvSpPr>
            <p:nvPr/>
          </p:nvSpPr>
          <p:spPr bwMode="auto">
            <a:xfrm>
              <a:off x="1377" y="2123"/>
              <a:ext cx="0" cy="26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92" name="Text Box 13"/>
            <p:cNvSpPr txBox="1">
              <a:spLocks noChangeArrowheads="1"/>
            </p:cNvSpPr>
            <p:nvPr/>
          </p:nvSpPr>
          <p:spPr bwMode="auto">
            <a:xfrm>
              <a:off x="1789" y="2399"/>
              <a:ext cx="515" cy="747"/>
            </a:xfrm>
            <a:prstGeom prst="rect">
              <a:avLst/>
            </a:prstGeom>
            <a:solidFill>
              <a:srgbClr val="FFFF00"/>
            </a:solidFill>
            <a:ln w="19050">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MEM</a:t>
              </a:r>
            </a:p>
          </p:txBody>
        </p:sp>
        <p:sp>
          <p:nvSpPr>
            <p:cNvPr id="93" name="Line 14"/>
            <p:cNvSpPr>
              <a:spLocks noChangeShapeType="1"/>
            </p:cNvSpPr>
            <p:nvPr/>
          </p:nvSpPr>
          <p:spPr bwMode="auto">
            <a:xfrm>
              <a:off x="2054" y="2123"/>
              <a:ext cx="0" cy="26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94" name="Text Box 15"/>
            <p:cNvSpPr txBox="1">
              <a:spLocks noChangeArrowheads="1"/>
            </p:cNvSpPr>
            <p:nvPr/>
          </p:nvSpPr>
          <p:spPr bwMode="auto">
            <a:xfrm>
              <a:off x="3758" y="2317"/>
              <a:ext cx="4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dirty="0">
                  <a:solidFill>
                    <a:srgbClr val="000080"/>
                  </a:solidFill>
                  <a:latin typeface="+mn-lt"/>
                  <a:ea typeface="黑体" pitchFamily="2" charset="-122"/>
                </a:rPr>
                <a:t>数据</a:t>
              </a:r>
            </a:p>
            <a:p>
              <a:pPr algn="ctr">
                <a:lnSpc>
                  <a:spcPct val="80000"/>
                </a:lnSpc>
              </a:pPr>
              <a:r>
                <a:rPr lang="zh-CN" altLang="en-US" sz="1800" b="0" dirty="0">
                  <a:solidFill>
                    <a:srgbClr val="000080"/>
                  </a:solidFill>
                  <a:latin typeface="+mn-lt"/>
                  <a:ea typeface="黑体" pitchFamily="2" charset="-122"/>
                </a:rPr>
                <a:t>总线</a:t>
              </a:r>
              <a:endParaRPr lang="zh-CN" altLang="en-US" sz="1800" b="0" dirty="0">
                <a:solidFill>
                  <a:schemeClr val="tx1"/>
                </a:solidFill>
                <a:latin typeface="+mn-lt"/>
                <a:ea typeface="黑体" pitchFamily="2" charset="-122"/>
              </a:endParaRPr>
            </a:p>
          </p:txBody>
        </p:sp>
        <p:sp>
          <p:nvSpPr>
            <p:cNvPr id="95" name="Text Box 16"/>
            <p:cNvSpPr txBox="1">
              <a:spLocks noChangeArrowheads="1"/>
            </p:cNvSpPr>
            <p:nvPr/>
          </p:nvSpPr>
          <p:spPr bwMode="auto">
            <a:xfrm>
              <a:off x="2670" y="2562"/>
              <a:ext cx="709" cy="300"/>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en-US" altLang="zh-CN" sz="1800" b="0" dirty="0">
                  <a:solidFill>
                    <a:srgbClr val="000080"/>
                  </a:solidFill>
                  <a:latin typeface="+mn-lt"/>
                  <a:ea typeface="黑体" pitchFamily="2" charset="-122"/>
                </a:rPr>
                <a:t>I/O</a:t>
              </a:r>
              <a:r>
                <a:rPr lang="zh-CN" altLang="en-US" sz="1800" b="0" dirty="0">
                  <a:solidFill>
                    <a:srgbClr val="000080"/>
                  </a:solidFill>
                  <a:latin typeface="+mn-lt"/>
                  <a:ea typeface="黑体" pitchFamily="2" charset="-122"/>
                </a:rPr>
                <a:t>地址</a:t>
              </a:r>
            </a:p>
            <a:p>
              <a:pPr algn="ctr">
                <a:lnSpc>
                  <a:spcPct val="80000"/>
                </a:lnSpc>
              </a:pPr>
              <a:r>
                <a:rPr lang="zh-CN" altLang="en-US" sz="1800" b="0" dirty="0">
                  <a:solidFill>
                    <a:srgbClr val="000080"/>
                  </a:solidFill>
                  <a:latin typeface="+mn-lt"/>
                  <a:ea typeface="黑体" pitchFamily="2" charset="-122"/>
                </a:rPr>
                <a:t>选择</a:t>
              </a:r>
            </a:p>
          </p:txBody>
        </p:sp>
        <p:sp>
          <p:nvSpPr>
            <p:cNvPr id="96" name="Line 17"/>
            <p:cNvSpPr>
              <a:spLocks noChangeShapeType="1"/>
            </p:cNvSpPr>
            <p:nvPr/>
          </p:nvSpPr>
          <p:spPr bwMode="auto">
            <a:xfrm>
              <a:off x="3274" y="2134"/>
              <a:ext cx="0" cy="41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97" name="Text Box 18"/>
            <p:cNvSpPr txBox="1">
              <a:spLocks noChangeArrowheads="1"/>
            </p:cNvSpPr>
            <p:nvPr/>
          </p:nvSpPr>
          <p:spPr bwMode="auto">
            <a:xfrm>
              <a:off x="3186" y="3222"/>
              <a:ext cx="1230" cy="253"/>
            </a:xfrm>
            <a:prstGeom prst="rect">
              <a:avLst/>
            </a:prstGeom>
            <a:solidFill>
              <a:srgbClr val="FFFF00"/>
            </a:solidFill>
            <a:ln w="19050">
              <a:solidFill>
                <a:srgbClr val="000080"/>
              </a:solidFill>
              <a:miter lim="800000"/>
              <a:headEnd/>
              <a:tailEnd/>
            </a:ln>
          </p:spPr>
          <p:txBody>
            <a:bodyPr tIns="7200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800" b="0" dirty="0">
                  <a:solidFill>
                    <a:srgbClr val="000080"/>
                  </a:solidFill>
                  <a:latin typeface="+mn-lt"/>
                  <a:ea typeface="黑体" pitchFamily="2" charset="-122"/>
                </a:rPr>
                <a:t>开关寄存器</a:t>
              </a:r>
            </a:p>
          </p:txBody>
        </p:sp>
        <p:grpSp>
          <p:nvGrpSpPr>
            <p:cNvPr id="98" name="Group 19"/>
            <p:cNvGrpSpPr>
              <a:grpSpLocks/>
            </p:cNvGrpSpPr>
            <p:nvPr/>
          </p:nvGrpSpPr>
          <p:grpSpPr bwMode="auto">
            <a:xfrm>
              <a:off x="3619" y="2606"/>
              <a:ext cx="361" cy="218"/>
              <a:chOff x="5665" y="3572"/>
              <a:chExt cx="598" cy="437"/>
            </a:xfrm>
          </p:grpSpPr>
          <p:sp>
            <p:nvSpPr>
              <p:cNvPr id="113" name="Rectangle 20"/>
              <p:cNvSpPr>
                <a:spLocks noChangeArrowheads="1"/>
              </p:cNvSpPr>
              <p:nvPr/>
            </p:nvSpPr>
            <p:spPr bwMode="auto">
              <a:xfrm>
                <a:off x="5665" y="3572"/>
                <a:ext cx="598" cy="437"/>
              </a:xfrm>
              <a:prstGeom prst="rect">
                <a:avLst/>
              </a:prstGeom>
              <a:solidFill>
                <a:srgbClr val="00FFFF"/>
              </a:solidFill>
              <a:ln w="19050">
                <a:solidFill>
                  <a:srgbClr val="000080"/>
                </a:solidFill>
                <a:miter lim="800000"/>
                <a:headEnd/>
                <a:tailEnd/>
              </a:ln>
            </p:spPr>
            <p:txBody>
              <a:bodyPr/>
              <a:lstStyle/>
              <a:p>
                <a:pPr algn="ctr"/>
                <a:endParaRPr lang="zh-CN" altLang="en-US" b="0">
                  <a:latin typeface="+mn-lt"/>
                  <a:ea typeface="黑体" pitchFamily="2" charset="-122"/>
                </a:endParaRPr>
              </a:p>
            </p:txBody>
          </p:sp>
          <p:grpSp>
            <p:nvGrpSpPr>
              <p:cNvPr id="114" name="Group 21"/>
              <p:cNvGrpSpPr>
                <a:grpSpLocks/>
              </p:cNvGrpSpPr>
              <p:nvPr/>
            </p:nvGrpSpPr>
            <p:grpSpPr bwMode="auto">
              <a:xfrm flipH="1">
                <a:off x="5757" y="3610"/>
                <a:ext cx="414" cy="323"/>
                <a:chOff x="7413" y="1847"/>
                <a:chExt cx="414" cy="391"/>
              </a:xfrm>
            </p:grpSpPr>
            <p:sp>
              <p:nvSpPr>
                <p:cNvPr id="115" name="AutoShape 22"/>
                <p:cNvSpPr>
                  <a:spLocks noChangeArrowheads="1"/>
                </p:cNvSpPr>
                <p:nvPr/>
              </p:nvSpPr>
              <p:spPr bwMode="auto">
                <a:xfrm>
                  <a:off x="7413" y="1847"/>
                  <a:ext cx="414" cy="391"/>
                </a:xfrm>
                <a:prstGeom prst="triangle">
                  <a:avLst>
                    <a:gd name="adj" fmla="val 50000"/>
                  </a:avLst>
                </a:prstGeom>
                <a:solidFill>
                  <a:srgbClr val="FFFFFF"/>
                </a:solidFill>
                <a:ln w="19050">
                  <a:solidFill>
                    <a:srgbClr val="000080"/>
                  </a:solidFill>
                  <a:miter lim="800000"/>
                  <a:headEnd/>
                  <a:tailEnd/>
                </a:ln>
              </p:spPr>
              <p:txBody>
                <a:bodyPr/>
                <a:lstStyle/>
                <a:p>
                  <a:pPr algn="ctr"/>
                  <a:endParaRPr lang="zh-CN" altLang="en-US" b="0">
                    <a:latin typeface="+mn-lt"/>
                    <a:ea typeface="黑体" pitchFamily="2" charset="-122"/>
                  </a:endParaRPr>
                </a:p>
              </p:txBody>
            </p:sp>
            <p:sp>
              <p:nvSpPr>
                <p:cNvPr id="116" name="Oval 23"/>
                <p:cNvSpPr>
                  <a:spLocks noChangeArrowheads="1"/>
                </p:cNvSpPr>
                <p:nvPr/>
              </p:nvSpPr>
              <p:spPr bwMode="auto">
                <a:xfrm>
                  <a:off x="7735" y="1985"/>
                  <a:ext cx="69" cy="69"/>
                </a:xfrm>
                <a:prstGeom prst="ellipse">
                  <a:avLst/>
                </a:prstGeom>
                <a:solidFill>
                  <a:srgbClr val="FFFFFF"/>
                </a:solidFill>
                <a:ln w="19050">
                  <a:solidFill>
                    <a:srgbClr val="000080"/>
                  </a:solidFill>
                  <a:round/>
                  <a:headEnd/>
                  <a:tailEnd/>
                </a:ln>
              </p:spPr>
              <p:txBody>
                <a:bodyPr/>
                <a:lstStyle/>
                <a:p>
                  <a:pPr algn="ctr"/>
                  <a:endParaRPr lang="zh-CN" altLang="en-US" b="0">
                    <a:latin typeface="+mn-lt"/>
                    <a:ea typeface="黑体" pitchFamily="2" charset="-122"/>
                  </a:endParaRPr>
                </a:p>
              </p:txBody>
            </p:sp>
          </p:grpSp>
        </p:grpSp>
        <p:sp>
          <p:nvSpPr>
            <p:cNvPr id="99" name="Rectangle 24"/>
            <p:cNvSpPr>
              <a:spLocks noChangeArrowheads="1"/>
            </p:cNvSpPr>
            <p:nvPr/>
          </p:nvSpPr>
          <p:spPr bwMode="auto">
            <a:xfrm>
              <a:off x="2466" y="2271"/>
              <a:ext cx="1794" cy="832"/>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b="0">
                <a:latin typeface="+mn-lt"/>
                <a:ea typeface="黑体" pitchFamily="2" charset="-122"/>
              </a:endParaRPr>
            </a:p>
          </p:txBody>
        </p:sp>
        <p:sp>
          <p:nvSpPr>
            <p:cNvPr id="100" name="AutoShape 25"/>
            <p:cNvSpPr>
              <a:spLocks noChangeArrowheads="1"/>
            </p:cNvSpPr>
            <p:nvPr/>
          </p:nvSpPr>
          <p:spPr bwMode="auto">
            <a:xfrm>
              <a:off x="4387" y="2907"/>
              <a:ext cx="452" cy="236"/>
            </a:xfrm>
            <a:prstGeom prst="wedgeRoundRectCallout">
              <a:avLst>
                <a:gd name="adj1" fmla="val -81866"/>
                <a:gd name="adj2" fmla="val -147009"/>
                <a:gd name="adj3" fmla="val 16667"/>
              </a:avLst>
            </a:prstGeom>
            <a:solidFill>
              <a:srgbClr val="FFFFFF"/>
            </a:solidFill>
            <a:ln w="19050">
              <a:solidFill>
                <a:srgbClr val="008000"/>
              </a:solidFill>
              <a:miter lim="800000"/>
              <a:headEnd/>
              <a:tailEnd/>
            </a:ln>
          </p:spPr>
          <p:txBody>
            <a:bodyPr lIns="0" tIns="0" rIns="0" bIns="0"/>
            <a:lstStyle/>
            <a:p>
              <a:pPr algn="ctr" eaLnBrk="0" hangingPunct="0"/>
              <a:r>
                <a:rPr lang="zh-CN" altLang="en-US" sz="1800" b="0">
                  <a:solidFill>
                    <a:srgbClr val="008080"/>
                  </a:solidFill>
                  <a:latin typeface="+mn-lt"/>
                  <a:ea typeface="黑体" pitchFamily="2" charset="-122"/>
                </a:rPr>
                <a:t>接口</a:t>
              </a:r>
            </a:p>
          </p:txBody>
        </p:sp>
        <p:grpSp>
          <p:nvGrpSpPr>
            <p:cNvPr id="101" name="Group 26"/>
            <p:cNvGrpSpPr>
              <a:grpSpLocks/>
            </p:cNvGrpSpPr>
            <p:nvPr/>
          </p:nvGrpSpPr>
          <p:grpSpPr bwMode="auto">
            <a:xfrm>
              <a:off x="3024" y="2699"/>
              <a:ext cx="654" cy="240"/>
              <a:chOff x="4714" y="11116"/>
              <a:chExt cx="1022" cy="690"/>
            </a:xfrm>
          </p:grpSpPr>
          <p:sp>
            <p:nvSpPr>
              <p:cNvPr id="111" name="Line 27"/>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12" name="Freeform 28"/>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grpSp>
        <p:sp>
          <p:nvSpPr>
            <p:cNvPr id="102" name="Line 29"/>
            <p:cNvSpPr>
              <a:spLocks noChangeShapeType="1"/>
            </p:cNvSpPr>
            <p:nvPr/>
          </p:nvSpPr>
          <p:spPr bwMode="auto">
            <a:xfrm flipV="1">
              <a:off x="3804" y="2126"/>
              <a:ext cx="0" cy="466"/>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03" name="Line 30"/>
            <p:cNvSpPr>
              <a:spLocks noChangeShapeType="1"/>
            </p:cNvSpPr>
            <p:nvPr/>
          </p:nvSpPr>
          <p:spPr bwMode="auto">
            <a:xfrm flipV="1">
              <a:off x="3804" y="2820"/>
              <a:ext cx="0" cy="393"/>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04" name="Text Box 32"/>
            <p:cNvSpPr txBox="1">
              <a:spLocks noChangeArrowheads="1"/>
            </p:cNvSpPr>
            <p:nvPr/>
          </p:nvSpPr>
          <p:spPr bwMode="auto">
            <a:xfrm>
              <a:off x="2626" y="2851"/>
              <a:ext cx="4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1</a:t>
              </a:r>
              <a:endParaRPr lang="en-US" altLang="zh-CN" sz="1800" b="0" dirty="0">
                <a:solidFill>
                  <a:srgbClr val="FF0000"/>
                </a:solidFill>
                <a:latin typeface="+mn-lt"/>
                <a:ea typeface="黑体" pitchFamily="2" charset="-122"/>
              </a:endParaRPr>
            </a:p>
          </p:txBody>
        </p:sp>
        <p:sp>
          <p:nvSpPr>
            <p:cNvPr id="105" name="Line 33"/>
            <p:cNvSpPr>
              <a:spLocks noChangeShapeType="1"/>
            </p:cNvSpPr>
            <p:nvPr/>
          </p:nvSpPr>
          <p:spPr bwMode="auto">
            <a:xfrm>
              <a:off x="2653" y="2897"/>
              <a:ext cx="25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06" name="Line 34"/>
            <p:cNvSpPr>
              <a:spLocks noChangeShapeType="1"/>
            </p:cNvSpPr>
            <p:nvPr/>
          </p:nvSpPr>
          <p:spPr bwMode="auto">
            <a:xfrm>
              <a:off x="2905" y="2132"/>
              <a:ext cx="0" cy="43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107" name="Line 35"/>
            <p:cNvSpPr>
              <a:spLocks noChangeShapeType="1"/>
            </p:cNvSpPr>
            <p:nvPr/>
          </p:nvSpPr>
          <p:spPr bwMode="auto">
            <a:xfrm>
              <a:off x="2792" y="2132"/>
              <a:ext cx="0" cy="432"/>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108" name="Group 36"/>
            <p:cNvGrpSpPr>
              <a:grpSpLocks/>
            </p:cNvGrpSpPr>
            <p:nvPr/>
          </p:nvGrpSpPr>
          <p:grpSpPr bwMode="auto">
            <a:xfrm>
              <a:off x="2360" y="2266"/>
              <a:ext cx="524" cy="385"/>
              <a:chOff x="8910" y="4740"/>
              <a:chExt cx="765" cy="600"/>
            </a:xfrm>
          </p:grpSpPr>
          <p:sp>
            <p:nvSpPr>
              <p:cNvPr id="109" name="Text Box 37"/>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R/W</a:t>
                </a:r>
              </a:p>
            </p:txBody>
          </p:sp>
          <p:sp>
            <p:nvSpPr>
              <p:cNvPr id="110" name="Line 38"/>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sp>
        <p:nvSpPr>
          <p:cNvPr id="25608" name="Oval 159"/>
          <p:cNvSpPr>
            <a:spLocks noChangeArrowheads="1"/>
          </p:cNvSpPr>
          <p:nvPr/>
        </p:nvSpPr>
        <p:spPr bwMode="auto">
          <a:xfrm>
            <a:off x="3239641" y="1773312"/>
            <a:ext cx="1476375" cy="863600"/>
          </a:xfrm>
          <a:prstGeom prst="ellipse">
            <a:avLst/>
          </a:prstGeom>
          <a:noFill/>
          <a:ln w="38100">
            <a:solidFill>
              <a:srgbClr val="FF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黑体" pitchFamily="2" charset="-122"/>
              <a:ea typeface="黑体" pitchFamily="2" charset="-122"/>
            </a:endParaRPr>
          </a:p>
        </p:txBody>
      </p:sp>
      <p:sp>
        <p:nvSpPr>
          <p:cNvPr id="120" name="Rectangle 106"/>
          <p:cNvSpPr>
            <a:spLocks noChangeArrowheads="1"/>
          </p:cNvSpPr>
          <p:nvPr/>
        </p:nvSpPr>
        <p:spPr bwMode="auto">
          <a:xfrm>
            <a:off x="755576" y="3678880"/>
            <a:ext cx="7847882"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just">
              <a:lnSpc>
                <a:spcPct val="120000"/>
              </a:lnSpc>
            </a:pPr>
            <a:r>
              <a:rPr lang="zh-CN" altLang="en-US" dirty="0" smtClean="0">
                <a:solidFill>
                  <a:srgbClr val="000080"/>
                </a:solidFill>
                <a:latin typeface="黑体" pitchFamily="2" charset="-122"/>
                <a:ea typeface="黑体" pitchFamily="2" charset="-122"/>
              </a:rPr>
              <a:t>① </a:t>
            </a:r>
            <a:r>
              <a:rPr lang="en-US" altLang="zh-CN" dirty="0" smtClean="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地址选择</a:t>
            </a:r>
          </a:p>
          <a:p>
            <a:pPr algn="just">
              <a:lnSpc>
                <a:spcPct val="120000"/>
              </a:lnSpc>
            </a:pPr>
            <a:r>
              <a:rPr lang="zh-CN" altLang="en-US" dirty="0" smtClean="0">
                <a:solidFill>
                  <a:srgbClr val="000080"/>
                </a:solidFill>
                <a:latin typeface="黑体" pitchFamily="2" charset="-122"/>
                <a:ea typeface="黑体" pitchFamily="2" charset="-122"/>
              </a:rPr>
              <a:t>   ∵ </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通过执行指令“</a:t>
            </a:r>
            <a:r>
              <a:rPr lang="en-US" altLang="zh-CN" dirty="0">
                <a:solidFill>
                  <a:srgbClr val="000080"/>
                </a:solidFill>
                <a:latin typeface="黑体" pitchFamily="2" charset="-122"/>
                <a:ea typeface="黑体" pitchFamily="2" charset="-122"/>
              </a:rPr>
              <a:t>IN A,(</a:t>
            </a:r>
            <a:r>
              <a:rPr lang="en-US" altLang="zh-CN" dirty="0" smtClean="0">
                <a:solidFill>
                  <a:srgbClr val="000080"/>
                </a:solidFill>
                <a:latin typeface="黑体" pitchFamily="2" charset="-122"/>
                <a:ea typeface="黑体" pitchFamily="2" charset="-122"/>
              </a:rPr>
              <a:t>0A5H</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实现输入，此时</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将向地址线发地址</a:t>
            </a:r>
            <a:r>
              <a:rPr lang="zh-CN" altLang="en-US" dirty="0" smtClean="0">
                <a:solidFill>
                  <a:srgbClr val="000080"/>
                </a:solidFill>
                <a:latin typeface="黑体" pitchFamily="2" charset="-122"/>
                <a:ea typeface="黑体" pitchFamily="2" charset="-122"/>
              </a:rPr>
              <a:t>值</a:t>
            </a:r>
            <a:r>
              <a:rPr lang="en-US" altLang="zh-CN" dirty="0" smtClean="0">
                <a:solidFill>
                  <a:srgbClr val="000080"/>
                </a:solidFill>
                <a:latin typeface="黑体" pitchFamily="2" charset="-122"/>
                <a:ea typeface="黑体" pitchFamily="2" charset="-122"/>
              </a:rPr>
              <a:t>A5H</a:t>
            </a:r>
            <a:r>
              <a:rPr lang="zh-CN" altLang="en-US" dirty="0">
                <a:solidFill>
                  <a:srgbClr val="000080"/>
                </a:solidFill>
                <a:latin typeface="黑体" pitchFamily="2" charset="-122"/>
                <a:ea typeface="黑体" pitchFamily="2" charset="-122"/>
              </a:rPr>
              <a:t>，向控制线发相应的控制信号，</a:t>
            </a:r>
          </a:p>
          <a:p>
            <a:pPr algn="just">
              <a:lnSpc>
                <a:spcPct val="120000"/>
              </a:lnSpc>
            </a:pPr>
            <a:r>
              <a:rPr lang="zh-CN" altLang="en-US" dirty="0" smtClean="0">
                <a:solidFill>
                  <a:srgbClr val="000080"/>
                </a:solidFill>
                <a:latin typeface="黑体" pitchFamily="2" charset="-122"/>
                <a:ea typeface="黑体" pitchFamily="2" charset="-122"/>
              </a:rPr>
              <a:t>   ∴ </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地址选择逻辑</a:t>
            </a:r>
            <a:r>
              <a:rPr lang="zh-CN" altLang="en-US"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负</a:t>
            </a:r>
            <a:r>
              <a:rPr lang="zh-CN" altLang="en-US" dirty="0" smtClean="0">
                <a:solidFill>
                  <a:srgbClr val="000080"/>
                </a:solidFill>
                <a:latin typeface="黑体" pitchFamily="2" charset="-122"/>
                <a:ea typeface="黑体" pitchFamily="2" charset="-122"/>
              </a:rPr>
              <a:t>逻辑</a:t>
            </a:r>
            <a:r>
              <a:rPr lang="zh-CN" altLang="en-US" dirty="0">
                <a:solidFill>
                  <a:srgbClr val="000080"/>
                </a:solidFill>
                <a:latin typeface="黑体" pitchFamily="2" charset="-122"/>
                <a:ea typeface="黑体" pitchFamily="2" charset="-122"/>
              </a:rPr>
              <a:t>）应为：</a:t>
            </a:r>
            <a:endParaRPr lang="en-US" altLang="zh-CN" dirty="0">
              <a:solidFill>
                <a:srgbClr val="000080"/>
              </a:solidFill>
              <a:latin typeface="黑体" pitchFamily="2" charset="-122"/>
              <a:ea typeface="黑体" pitchFamily="2" charset="-122"/>
            </a:endParaRPr>
          </a:p>
        </p:txBody>
      </p:sp>
      <p:grpSp>
        <p:nvGrpSpPr>
          <p:cNvPr id="2" name="组合 1"/>
          <p:cNvGrpSpPr/>
          <p:nvPr/>
        </p:nvGrpSpPr>
        <p:grpSpPr>
          <a:xfrm>
            <a:off x="1781175" y="5477793"/>
            <a:ext cx="5959177" cy="471487"/>
            <a:chOff x="1781175" y="5477793"/>
            <a:chExt cx="5959177" cy="471487"/>
          </a:xfrm>
        </p:grpSpPr>
        <p:sp>
          <p:nvSpPr>
            <p:cNvPr id="25678" name="Text Box 42"/>
            <p:cNvSpPr txBox="1">
              <a:spLocks noChangeArrowheads="1"/>
            </p:cNvSpPr>
            <p:nvPr/>
          </p:nvSpPr>
          <p:spPr bwMode="auto">
            <a:xfrm>
              <a:off x="1781175" y="5477793"/>
              <a:ext cx="595917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a:r>
                <a:rPr lang="zh-CN" altLang="en-US" sz="2000" b="0" dirty="0">
                  <a:solidFill>
                    <a:srgbClr val="FF0000"/>
                  </a:solidFill>
                  <a:latin typeface="黑体" pitchFamily="2" charset="-122"/>
                  <a:ea typeface="黑体" pitchFamily="2" charset="-122"/>
                </a:rPr>
                <a:t>  </a:t>
              </a:r>
              <a:r>
                <a:rPr lang="en-US" altLang="zh-CN" sz="2000" dirty="0">
                  <a:solidFill>
                    <a:srgbClr val="FF0000"/>
                  </a:solidFill>
                  <a:latin typeface="黑体" pitchFamily="2" charset="-122"/>
                  <a:ea typeface="黑体" pitchFamily="2" charset="-122"/>
                </a:rPr>
                <a:t>CS</a:t>
              </a:r>
              <a:r>
                <a:rPr lang="en-US" altLang="zh-CN" sz="2000" baseline="-25000" dirty="0">
                  <a:solidFill>
                    <a:srgbClr val="FF0000"/>
                  </a:solidFill>
                  <a:latin typeface="黑体" pitchFamily="2" charset="-122"/>
                  <a:ea typeface="黑体" pitchFamily="2" charset="-122"/>
                </a:rPr>
                <a:t>1 </a:t>
              </a:r>
              <a:r>
                <a:rPr lang="en-US" altLang="zh-CN" sz="2000" dirty="0">
                  <a:solidFill>
                    <a:srgbClr val="000080"/>
                  </a:solidFill>
                  <a:latin typeface="黑体" pitchFamily="2" charset="-122"/>
                  <a:ea typeface="黑体" pitchFamily="2" charset="-122"/>
                </a:rPr>
                <a:t>= A</a:t>
              </a:r>
              <a:r>
                <a:rPr lang="en-US" altLang="zh-CN" sz="2000" baseline="-25000" dirty="0">
                  <a:solidFill>
                    <a:srgbClr val="000080"/>
                  </a:solidFill>
                  <a:latin typeface="黑体" pitchFamily="2" charset="-122"/>
                  <a:ea typeface="黑体" pitchFamily="2" charset="-122"/>
                </a:rPr>
                <a:t>7</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6</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5</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4</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3</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2</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1</a:t>
              </a:r>
              <a:r>
                <a:rPr lang="en-US" altLang="zh-CN" sz="2000" dirty="0">
                  <a:solidFill>
                    <a:srgbClr val="000080"/>
                  </a:solidFill>
                  <a:latin typeface="黑体" pitchFamily="2" charset="-122"/>
                  <a:ea typeface="黑体" pitchFamily="2" charset="-122"/>
                </a:rPr>
                <a:t>A</a:t>
              </a:r>
              <a:r>
                <a:rPr lang="en-US" altLang="zh-CN" sz="2000" baseline="-25000" dirty="0">
                  <a:solidFill>
                    <a:srgbClr val="000080"/>
                  </a:solidFill>
                  <a:latin typeface="黑体" pitchFamily="2" charset="-122"/>
                  <a:ea typeface="黑体" pitchFamily="2" charset="-122"/>
                </a:rPr>
                <a:t>0</a:t>
              </a:r>
              <a:r>
                <a:rPr lang="en-US" altLang="zh-CN" sz="2000" dirty="0">
                  <a:solidFill>
                    <a:srgbClr val="000080"/>
                  </a:solidFill>
                  <a:latin typeface="Times New Roman" pitchFamily="18" charset="0"/>
                  <a:ea typeface="黑体" pitchFamily="2" charset="-122"/>
                </a:rPr>
                <a:t>·</a:t>
              </a:r>
              <a:r>
                <a:rPr lang="zh-CN" altLang="en-US" sz="2000" dirty="0">
                  <a:solidFill>
                    <a:srgbClr val="000080"/>
                  </a:solidFill>
                  <a:latin typeface="黑体" pitchFamily="2" charset="-122"/>
                  <a:ea typeface="黑体" pitchFamily="2" charset="-122"/>
                </a:rPr>
                <a:t>（</a:t>
              </a:r>
              <a:r>
                <a:rPr lang="en-US" altLang="zh-CN" sz="2000" dirty="0">
                  <a:solidFill>
                    <a:srgbClr val="000080"/>
                  </a:solidFill>
                  <a:latin typeface="黑体" pitchFamily="2" charset="-122"/>
                  <a:ea typeface="黑体" pitchFamily="2" charset="-122"/>
                </a:rPr>
                <a:t>I/O</a:t>
              </a:r>
              <a:r>
                <a:rPr lang="zh-CN" altLang="en-US" sz="2000" dirty="0">
                  <a:solidFill>
                    <a:srgbClr val="000080"/>
                  </a:solidFill>
                  <a:latin typeface="黑体" pitchFamily="2" charset="-122"/>
                  <a:ea typeface="黑体" pitchFamily="2" charset="-122"/>
                </a:rPr>
                <a:t>）</a:t>
              </a:r>
              <a:r>
                <a:rPr lang="en-US" altLang="zh-CN" sz="2000" dirty="0">
                  <a:solidFill>
                    <a:srgbClr val="000080"/>
                  </a:solidFill>
                  <a:latin typeface="Times New Roman" pitchFamily="18" charset="0"/>
                  <a:ea typeface="黑体" pitchFamily="2" charset="-122"/>
                </a:rPr>
                <a:t>·</a:t>
              </a:r>
              <a:r>
                <a:rPr lang="zh-CN" altLang="en-US" sz="2000" dirty="0">
                  <a:solidFill>
                    <a:srgbClr val="000080"/>
                  </a:solidFill>
                  <a:latin typeface="黑体" pitchFamily="2" charset="-122"/>
                  <a:ea typeface="黑体" pitchFamily="2" charset="-122"/>
                </a:rPr>
                <a:t>（</a:t>
              </a:r>
              <a:r>
                <a:rPr lang="en-US" altLang="zh-CN" sz="2000" dirty="0">
                  <a:solidFill>
                    <a:srgbClr val="000080"/>
                  </a:solidFill>
                  <a:latin typeface="黑体" pitchFamily="2" charset="-122"/>
                  <a:ea typeface="黑体" pitchFamily="2" charset="-122"/>
                </a:rPr>
                <a:t>R/W)</a:t>
              </a:r>
              <a:r>
                <a:rPr lang="en-US" altLang="zh-CN" dirty="0">
                  <a:solidFill>
                    <a:srgbClr val="000080"/>
                  </a:solidFill>
                  <a:latin typeface="黑体" pitchFamily="2" charset="-122"/>
                  <a:ea typeface="黑体" pitchFamily="2" charset="-122"/>
                </a:rPr>
                <a:t>    </a:t>
              </a:r>
            </a:p>
          </p:txBody>
        </p:sp>
        <p:sp>
          <p:nvSpPr>
            <p:cNvPr id="25679" name="Line 44"/>
            <p:cNvSpPr>
              <a:spLocks noChangeShapeType="1"/>
            </p:cNvSpPr>
            <p:nvPr/>
          </p:nvSpPr>
          <p:spPr bwMode="auto">
            <a:xfrm>
              <a:off x="2113054" y="5563518"/>
              <a:ext cx="33025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45"/>
            <p:cNvSpPr>
              <a:spLocks noChangeShapeType="1"/>
            </p:cNvSpPr>
            <p:nvPr/>
          </p:nvSpPr>
          <p:spPr bwMode="auto">
            <a:xfrm>
              <a:off x="4855935" y="5579393"/>
              <a:ext cx="40671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46"/>
            <p:cNvSpPr>
              <a:spLocks noChangeShapeType="1"/>
            </p:cNvSpPr>
            <p:nvPr/>
          </p:nvSpPr>
          <p:spPr bwMode="auto">
            <a:xfrm>
              <a:off x="3708000" y="5579393"/>
              <a:ext cx="193596"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Line 47"/>
            <p:cNvSpPr>
              <a:spLocks noChangeShapeType="1"/>
            </p:cNvSpPr>
            <p:nvPr/>
          </p:nvSpPr>
          <p:spPr bwMode="auto">
            <a:xfrm>
              <a:off x="4714398" y="5533355"/>
              <a:ext cx="644235"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Line 48"/>
            <p:cNvSpPr>
              <a:spLocks noChangeShapeType="1"/>
            </p:cNvSpPr>
            <p:nvPr/>
          </p:nvSpPr>
          <p:spPr bwMode="auto">
            <a:xfrm>
              <a:off x="6100480" y="5563518"/>
              <a:ext cx="177327"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49"/>
            <p:cNvSpPr>
              <a:spLocks noChangeShapeType="1"/>
            </p:cNvSpPr>
            <p:nvPr/>
          </p:nvSpPr>
          <p:spPr bwMode="auto">
            <a:xfrm>
              <a:off x="2685707" y="5493668"/>
              <a:ext cx="3681577"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6"/>
            <p:cNvSpPr>
              <a:spLocks noChangeShapeType="1"/>
            </p:cNvSpPr>
            <p:nvPr/>
          </p:nvSpPr>
          <p:spPr bwMode="auto">
            <a:xfrm>
              <a:off x="3059832" y="5579393"/>
              <a:ext cx="193596"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6"/>
            <p:cNvSpPr>
              <a:spLocks noChangeShapeType="1"/>
            </p:cNvSpPr>
            <p:nvPr/>
          </p:nvSpPr>
          <p:spPr bwMode="auto">
            <a:xfrm>
              <a:off x="3467740" y="5579393"/>
              <a:ext cx="193596"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6"/>
            <p:cNvSpPr>
              <a:spLocks noChangeShapeType="1"/>
            </p:cNvSpPr>
            <p:nvPr/>
          </p:nvSpPr>
          <p:spPr bwMode="auto">
            <a:xfrm>
              <a:off x="4142894" y="5579393"/>
              <a:ext cx="193596"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0"/>
          <p:cNvSpPr>
            <a:spLocks noChangeArrowheads="1"/>
          </p:cNvSpPr>
          <p:nvPr/>
        </p:nvSpPr>
        <p:spPr bwMode="auto">
          <a:xfrm>
            <a:off x="755650" y="3638550"/>
            <a:ext cx="81375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dirty="0">
                <a:solidFill>
                  <a:srgbClr val="000080"/>
                </a:solidFill>
                <a:latin typeface="黑体" pitchFamily="2" charset="-122"/>
                <a:ea typeface="黑体" pitchFamily="2" charset="-122"/>
              </a:rPr>
              <a:t>② 数据缓冲寄存器</a:t>
            </a:r>
          </a:p>
          <a:p>
            <a:pPr>
              <a:lnSpc>
                <a:spcPct val="120000"/>
              </a:lnSpc>
            </a:pPr>
            <a:r>
              <a:rPr lang="zh-CN" altLang="en-US" dirty="0">
                <a:solidFill>
                  <a:srgbClr val="000080"/>
                </a:solidFill>
                <a:latin typeface="黑体" pitchFamily="2" charset="-122"/>
                <a:ea typeface="黑体" pitchFamily="2" charset="-122"/>
              </a:rPr>
              <a:t>    由于输入设备（开关寄存器）随时都可以提供数据，所以不必再设数据缓冲寄存器。</a:t>
            </a:r>
          </a:p>
        </p:txBody>
      </p:sp>
      <p:sp>
        <p:nvSpPr>
          <p:cNvPr id="26628" name="Oval 122"/>
          <p:cNvSpPr>
            <a:spLocks noChangeArrowheads="1"/>
          </p:cNvSpPr>
          <p:nvPr/>
        </p:nvSpPr>
        <p:spPr bwMode="auto">
          <a:xfrm>
            <a:off x="3708400" y="2636838"/>
            <a:ext cx="2016125" cy="863600"/>
          </a:xfrm>
          <a:prstGeom prst="ellipse">
            <a:avLst/>
          </a:prstGeom>
          <a:noFill/>
          <a:ln w="38100">
            <a:solidFill>
              <a:srgbClr val="FF66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黑体" pitchFamily="2" charset="-122"/>
              <a:ea typeface="黑体" pitchFamily="2" charset="-122"/>
            </a:endParaRPr>
          </a:p>
        </p:txBody>
      </p:sp>
      <p:grpSp>
        <p:nvGrpSpPr>
          <p:cNvPr id="26629" name="Group 123"/>
          <p:cNvGrpSpPr>
            <a:grpSpLocks/>
          </p:cNvGrpSpPr>
          <p:nvPr/>
        </p:nvGrpSpPr>
        <p:grpSpPr bwMode="auto">
          <a:xfrm>
            <a:off x="1116013" y="1268413"/>
            <a:ext cx="7272337" cy="2305050"/>
            <a:chOff x="2162" y="3037"/>
            <a:chExt cx="6899" cy="1778"/>
          </a:xfrm>
        </p:grpSpPr>
        <p:sp>
          <p:nvSpPr>
            <p:cNvPr id="26631" name="Text Box 124"/>
            <p:cNvSpPr txBox="1">
              <a:spLocks noChangeArrowheads="1"/>
            </p:cNvSpPr>
            <p:nvPr/>
          </p:nvSpPr>
          <p:spPr bwMode="auto">
            <a:xfrm>
              <a:off x="4839" y="4295"/>
              <a:ext cx="1479" cy="286"/>
            </a:xfrm>
            <a:prstGeom prst="rect">
              <a:avLst/>
            </a:prstGeom>
            <a:solidFill>
              <a:srgbClr val="FFFF00"/>
            </a:solidFill>
            <a:ln w="19050">
              <a:solidFill>
                <a:srgbClr val="000080"/>
              </a:solidFill>
              <a:miter lim="800000"/>
              <a:headEnd/>
              <a:tailEnd/>
            </a:ln>
          </p:spPr>
          <p:txBody>
            <a:bodyPr tIns="7200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dirty="0">
                  <a:solidFill>
                    <a:srgbClr val="000080"/>
                  </a:solidFill>
                  <a:latin typeface="+mn-lt"/>
                  <a:ea typeface="黑体" pitchFamily="2" charset="-122"/>
                </a:rPr>
                <a:t>开关寄存器</a:t>
              </a:r>
              <a:endParaRPr lang="zh-CN" altLang="en-US" sz="1800" b="0" dirty="0">
                <a:solidFill>
                  <a:schemeClr val="tx1"/>
                </a:solidFill>
                <a:latin typeface="+mn-lt"/>
                <a:ea typeface="黑体" pitchFamily="2" charset="-122"/>
              </a:endParaRPr>
            </a:p>
          </p:txBody>
        </p:sp>
        <p:grpSp>
          <p:nvGrpSpPr>
            <p:cNvPr id="26632" name="Group 125"/>
            <p:cNvGrpSpPr>
              <a:grpSpLocks/>
            </p:cNvGrpSpPr>
            <p:nvPr/>
          </p:nvGrpSpPr>
          <p:grpSpPr bwMode="auto">
            <a:xfrm>
              <a:off x="4409" y="3202"/>
              <a:ext cx="649" cy="435"/>
              <a:chOff x="8655" y="4590"/>
              <a:chExt cx="765" cy="600"/>
            </a:xfrm>
          </p:grpSpPr>
          <p:sp>
            <p:nvSpPr>
              <p:cNvPr id="26698" name="Text Box 126"/>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I/O</a:t>
                </a:r>
                <a:endParaRPr lang="en-US" altLang="zh-CN" sz="1800" b="0" dirty="0">
                  <a:solidFill>
                    <a:schemeClr val="tx1"/>
                  </a:solidFill>
                  <a:latin typeface="+mn-lt"/>
                  <a:ea typeface="黑体" pitchFamily="2" charset="-122"/>
                </a:endParaRPr>
              </a:p>
            </p:txBody>
          </p:sp>
          <p:sp>
            <p:nvSpPr>
              <p:cNvPr id="26699" name="Line 127"/>
              <p:cNvSpPr>
                <a:spLocks noChangeShapeType="1"/>
              </p:cNvSpPr>
              <p:nvPr/>
            </p:nvSpPr>
            <p:spPr bwMode="auto">
              <a:xfrm>
                <a:off x="8910" y="4680"/>
                <a:ext cx="2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sp>
          <p:nvSpPr>
            <p:cNvPr id="26633" name="Text Box 128"/>
            <p:cNvSpPr txBox="1">
              <a:spLocks noChangeArrowheads="1"/>
            </p:cNvSpPr>
            <p:nvPr/>
          </p:nvSpPr>
          <p:spPr bwMode="auto">
            <a:xfrm>
              <a:off x="4981" y="3198"/>
              <a:ext cx="62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a:solidFill>
                    <a:srgbClr val="000080"/>
                  </a:solidFill>
                  <a:latin typeface="+mn-lt"/>
                  <a:ea typeface="黑体" pitchFamily="2" charset="-122"/>
                </a:rPr>
                <a:t>地址</a:t>
              </a:r>
            </a:p>
            <a:p>
              <a:pPr algn="ctr">
                <a:lnSpc>
                  <a:spcPct val="80000"/>
                </a:lnSpc>
              </a:pPr>
              <a:r>
                <a:rPr lang="zh-CN" altLang="en-US" sz="1800" b="0">
                  <a:solidFill>
                    <a:srgbClr val="000080"/>
                  </a:solidFill>
                  <a:latin typeface="+mn-lt"/>
                  <a:ea typeface="黑体" pitchFamily="2" charset="-122"/>
                </a:rPr>
                <a:t>总线</a:t>
              </a:r>
              <a:endParaRPr lang="zh-CN" altLang="en-US" sz="1800" b="0">
                <a:solidFill>
                  <a:schemeClr val="tx1"/>
                </a:solidFill>
                <a:latin typeface="+mn-lt"/>
                <a:ea typeface="黑体" pitchFamily="2" charset="-122"/>
              </a:endParaRPr>
            </a:p>
          </p:txBody>
        </p:sp>
        <p:sp>
          <p:nvSpPr>
            <p:cNvPr id="26634" name="Line 129"/>
            <p:cNvSpPr>
              <a:spLocks noChangeShapeType="1"/>
            </p:cNvSpPr>
            <p:nvPr/>
          </p:nvSpPr>
          <p:spPr bwMode="auto">
            <a:xfrm>
              <a:off x="2162" y="3037"/>
              <a:ext cx="4847" cy="0"/>
            </a:xfrm>
            <a:prstGeom prst="line">
              <a:avLst/>
            </a:prstGeom>
            <a:noFill/>
            <a:ln w="571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35" name="Text Box 130"/>
            <p:cNvSpPr txBox="1">
              <a:spLocks noChangeArrowheads="1"/>
            </p:cNvSpPr>
            <p:nvPr/>
          </p:nvSpPr>
          <p:spPr bwMode="auto">
            <a:xfrm>
              <a:off x="2352" y="3363"/>
              <a:ext cx="638" cy="84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CPU</a:t>
              </a:r>
            </a:p>
          </p:txBody>
        </p:sp>
        <p:sp>
          <p:nvSpPr>
            <p:cNvPr id="26636" name="Line 131"/>
            <p:cNvSpPr>
              <a:spLocks noChangeShapeType="1"/>
            </p:cNvSpPr>
            <p:nvPr/>
          </p:nvSpPr>
          <p:spPr bwMode="auto">
            <a:xfrm>
              <a:off x="2680" y="3050"/>
              <a:ext cx="0" cy="30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37" name="Text Box 132"/>
            <p:cNvSpPr txBox="1">
              <a:spLocks noChangeArrowheads="1"/>
            </p:cNvSpPr>
            <p:nvPr/>
          </p:nvSpPr>
          <p:spPr bwMode="auto">
            <a:xfrm>
              <a:off x="3190" y="3363"/>
              <a:ext cx="639" cy="846"/>
            </a:xfrm>
            <a:prstGeom prst="rect">
              <a:avLst/>
            </a:prstGeom>
            <a:solidFill>
              <a:srgbClr val="FFFF00"/>
            </a:solidFill>
            <a:ln w="19050">
              <a:solidFill>
                <a:srgbClr val="000080"/>
              </a:solidFill>
              <a:miter lim="800000"/>
              <a:headEnd/>
              <a:tailEnd/>
            </a:ln>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b="0" dirty="0">
                  <a:solidFill>
                    <a:srgbClr val="000080"/>
                  </a:solidFill>
                  <a:latin typeface="+mn-lt"/>
                  <a:ea typeface="黑体" pitchFamily="2" charset="-122"/>
                </a:rPr>
                <a:t>MEM</a:t>
              </a:r>
            </a:p>
          </p:txBody>
        </p:sp>
        <p:sp>
          <p:nvSpPr>
            <p:cNvPr id="26638" name="Line 133"/>
            <p:cNvSpPr>
              <a:spLocks noChangeShapeType="1"/>
            </p:cNvSpPr>
            <p:nvPr/>
          </p:nvSpPr>
          <p:spPr bwMode="auto">
            <a:xfrm>
              <a:off x="3519" y="3050"/>
              <a:ext cx="0" cy="30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39" name="Text Box 134"/>
            <p:cNvSpPr txBox="1">
              <a:spLocks noChangeArrowheads="1"/>
            </p:cNvSpPr>
            <p:nvPr/>
          </p:nvSpPr>
          <p:spPr bwMode="auto">
            <a:xfrm>
              <a:off x="5631" y="3210"/>
              <a:ext cx="614"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zh-CN" altLang="en-US" sz="1800" b="0">
                  <a:solidFill>
                    <a:srgbClr val="000080"/>
                  </a:solidFill>
                  <a:latin typeface="+mn-lt"/>
                  <a:ea typeface="黑体" pitchFamily="2" charset="-122"/>
                </a:rPr>
                <a:t>数据</a:t>
              </a:r>
            </a:p>
            <a:p>
              <a:pPr algn="ctr">
                <a:lnSpc>
                  <a:spcPct val="80000"/>
                </a:lnSpc>
              </a:pPr>
              <a:r>
                <a:rPr lang="zh-CN" altLang="en-US" sz="1800" b="0">
                  <a:solidFill>
                    <a:srgbClr val="000080"/>
                  </a:solidFill>
                  <a:latin typeface="+mn-lt"/>
                  <a:ea typeface="黑体" pitchFamily="2" charset="-122"/>
                </a:rPr>
                <a:t>总线</a:t>
              </a:r>
              <a:endParaRPr lang="zh-CN" altLang="en-US" sz="1800" b="0">
                <a:solidFill>
                  <a:schemeClr val="tx1"/>
                </a:solidFill>
                <a:latin typeface="+mn-lt"/>
                <a:ea typeface="黑体" pitchFamily="2" charset="-122"/>
              </a:endParaRPr>
            </a:p>
          </p:txBody>
        </p:sp>
        <p:sp>
          <p:nvSpPr>
            <p:cNvPr id="26640" name="Text Box 135"/>
            <p:cNvSpPr txBox="1">
              <a:spLocks noChangeArrowheads="1"/>
            </p:cNvSpPr>
            <p:nvPr/>
          </p:nvSpPr>
          <p:spPr bwMode="auto">
            <a:xfrm>
              <a:off x="4283" y="3548"/>
              <a:ext cx="880" cy="415"/>
            </a:xfrm>
            <a:prstGeom prst="rect">
              <a:avLst/>
            </a:prstGeom>
            <a:solidFill>
              <a:srgbClr val="00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lnSpc>
                  <a:spcPct val="80000"/>
                </a:lnSpc>
              </a:pPr>
              <a:r>
                <a:rPr lang="en-US" altLang="zh-CN" sz="1800" b="0" dirty="0">
                  <a:solidFill>
                    <a:srgbClr val="000080"/>
                  </a:solidFill>
                  <a:latin typeface="+mn-lt"/>
                  <a:ea typeface="黑体" pitchFamily="2" charset="-122"/>
                </a:rPr>
                <a:t>I/O</a:t>
              </a:r>
              <a:r>
                <a:rPr lang="zh-CN" altLang="en-US" sz="1800" b="0" dirty="0">
                  <a:solidFill>
                    <a:srgbClr val="000080"/>
                  </a:solidFill>
                  <a:latin typeface="+mn-lt"/>
                  <a:ea typeface="黑体" pitchFamily="2" charset="-122"/>
                </a:rPr>
                <a:t>地址</a:t>
              </a:r>
            </a:p>
            <a:p>
              <a:pPr algn="ctr">
                <a:lnSpc>
                  <a:spcPct val="80000"/>
                </a:lnSpc>
              </a:pPr>
              <a:r>
                <a:rPr lang="zh-CN" altLang="en-US" sz="1800" b="0" dirty="0">
                  <a:solidFill>
                    <a:srgbClr val="000080"/>
                  </a:solidFill>
                  <a:latin typeface="+mn-lt"/>
                  <a:ea typeface="黑体" pitchFamily="2" charset="-122"/>
                </a:rPr>
                <a:t>选择</a:t>
              </a:r>
              <a:endParaRPr lang="zh-CN" altLang="en-US" sz="1800" b="0" dirty="0">
                <a:solidFill>
                  <a:schemeClr val="tx1"/>
                </a:solidFill>
                <a:latin typeface="+mn-lt"/>
                <a:ea typeface="黑体" pitchFamily="2" charset="-122"/>
              </a:endParaRPr>
            </a:p>
          </p:txBody>
        </p:sp>
        <p:sp>
          <p:nvSpPr>
            <p:cNvPr id="26641" name="Line 136"/>
            <p:cNvSpPr>
              <a:spLocks noChangeShapeType="1"/>
            </p:cNvSpPr>
            <p:nvPr/>
          </p:nvSpPr>
          <p:spPr bwMode="auto">
            <a:xfrm>
              <a:off x="5032" y="3063"/>
              <a:ext cx="0" cy="472"/>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nvGrpSpPr>
            <p:cNvPr id="26642" name="Group 137"/>
            <p:cNvGrpSpPr>
              <a:grpSpLocks/>
            </p:cNvGrpSpPr>
            <p:nvPr/>
          </p:nvGrpSpPr>
          <p:grpSpPr bwMode="auto">
            <a:xfrm>
              <a:off x="5460" y="3597"/>
              <a:ext cx="447" cy="248"/>
              <a:chOff x="5665" y="3572"/>
              <a:chExt cx="598" cy="437"/>
            </a:xfrm>
          </p:grpSpPr>
          <p:sp>
            <p:nvSpPr>
              <p:cNvPr id="26694" name="Rectangle 138"/>
              <p:cNvSpPr>
                <a:spLocks noChangeArrowheads="1"/>
              </p:cNvSpPr>
              <p:nvPr/>
            </p:nvSpPr>
            <p:spPr bwMode="auto">
              <a:xfrm>
                <a:off x="5665" y="3572"/>
                <a:ext cx="598" cy="437"/>
              </a:xfrm>
              <a:prstGeom prst="rect">
                <a:avLst/>
              </a:prstGeom>
              <a:solidFill>
                <a:srgbClr val="00FFFF"/>
              </a:solidFill>
              <a:ln w="12700">
                <a:solidFill>
                  <a:srgbClr val="000080"/>
                </a:solidFill>
                <a:miter lim="800000"/>
                <a:headEnd/>
                <a:tailEnd/>
              </a:ln>
            </p:spPr>
            <p:txBody>
              <a:bodyPr/>
              <a:lstStyle/>
              <a:p>
                <a:pPr algn="ctr"/>
                <a:endParaRPr lang="zh-CN" altLang="en-US" sz="1800" b="0">
                  <a:latin typeface="+mn-lt"/>
                  <a:ea typeface="黑体" pitchFamily="2" charset="-122"/>
                </a:endParaRPr>
              </a:p>
            </p:txBody>
          </p:sp>
          <p:grpSp>
            <p:nvGrpSpPr>
              <p:cNvPr id="26695" name="Group 139"/>
              <p:cNvGrpSpPr>
                <a:grpSpLocks/>
              </p:cNvGrpSpPr>
              <p:nvPr/>
            </p:nvGrpSpPr>
            <p:grpSpPr bwMode="auto">
              <a:xfrm flipH="1">
                <a:off x="5757" y="3610"/>
                <a:ext cx="414" cy="323"/>
                <a:chOff x="7413" y="1847"/>
                <a:chExt cx="414" cy="391"/>
              </a:xfrm>
            </p:grpSpPr>
            <p:sp>
              <p:nvSpPr>
                <p:cNvPr id="26696" name="AutoShape 140"/>
                <p:cNvSpPr>
                  <a:spLocks noChangeArrowheads="1"/>
                </p:cNvSpPr>
                <p:nvPr/>
              </p:nvSpPr>
              <p:spPr bwMode="auto">
                <a:xfrm>
                  <a:off x="7413" y="1847"/>
                  <a:ext cx="414" cy="391"/>
                </a:xfrm>
                <a:prstGeom prst="triangle">
                  <a:avLst>
                    <a:gd name="adj" fmla="val 50000"/>
                  </a:avLst>
                </a:prstGeom>
                <a:solidFill>
                  <a:srgbClr val="FFFFFF"/>
                </a:solidFill>
                <a:ln w="12700">
                  <a:solidFill>
                    <a:srgbClr val="000080"/>
                  </a:solidFill>
                  <a:miter lim="800000"/>
                  <a:headEnd/>
                  <a:tailEnd/>
                </a:ln>
              </p:spPr>
              <p:txBody>
                <a:bodyPr/>
                <a:lstStyle/>
                <a:p>
                  <a:pPr algn="ctr"/>
                  <a:endParaRPr lang="zh-CN" altLang="en-US" sz="1800" b="0">
                    <a:latin typeface="+mn-lt"/>
                    <a:ea typeface="黑体" pitchFamily="2" charset="-122"/>
                  </a:endParaRPr>
                </a:p>
              </p:txBody>
            </p:sp>
            <p:sp>
              <p:nvSpPr>
                <p:cNvPr id="26697" name="Oval 141"/>
                <p:cNvSpPr>
                  <a:spLocks noChangeArrowheads="1"/>
                </p:cNvSpPr>
                <p:nvPr/>
              </p:nvSpPr>
              <p:spPr bwMode="auto">
                <a:xfrm>
                  <a:off x="7735" y="1985"/>
                  <a:ext cx="69" cy="69"/>
                </a:xfrm>
                <a:prstGeom prst="ellipse">
                  <a:avLst/>
                </a:prstGeom>
                <a:solidFill>
                  <a:srgbClr val="FFFFFF"/>
                </a:solidFill>
                <a:ln w="12700">
                  <a:solidFill>
                    <a:srgbClr val="000080"/>
                  </a:solidFill>
                  <a:round/>
                  <a:headEnd/>
                  <a:tailEnd/>
                </a:ln>
              </p:spPr>
              <p:txBody>
                <a:bodyPr/>
                <a:lstStyle/>
                <a:p>
                  <a:pPr algn="ctr"/>
                  <a:endParaRPr lang="zh-CN" altLang="en-US" sz="1800" b="0">
                    <a:latin typeface="+mn-lt"/>
                    <a:ea typeface="黑体" pitchFamily="2" charset="-122"/>
                  </a:endParaRPr>
                </a:p>
              </p:txBody>
            </p:sp>
          </p:grpSp>
        </p:grpSp>
        <p:sp>
          <p:nvSpPr>
            <p:cNvPr id="26643" name="Rectangle 142"/>
            <p:cNvSpPr>
              <a:spLocks noChangeArrowheads="1"/>
            </p:cNvSpPr>
            <p:nvPr/>
          </p:nvSpPr>
          <p:spPr bwMode="auto">
            <a:xfrm>
              <a:off x="4029" y="3218"/>
              <a:ext cx="2226" cy="942"/>
            </a:xfrm>
            <a:prstGeom prst="rect">
              <a:avLst/>
            </a:prstGeom>
            <a:noFill/>
            <a:ln w="19050">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1800" b="0">
                <a:latin typeface="+mn-lt"/>
                <a:ea typeface="黑体" pitchFamily="2" charset="-122"/>
              </a:endParaRPr>
            </a:p>
          </p:txBody>
        </p:sp>
        <p:sp>
          <p:nvSpPr>
            <p:cNvPr id="26644" name="AutoShape 143"/>
            <p:cNvSpPr>
              <a:spLocks noChangeArrowheads="1"/>
            </p:cNvSpPr>
            <p:nvPr/>
          </p:nvSpPr>
          <p:spPr bwMode="auto">
            <a:xfrm>
              <a:off x="6471" y="3324"/>
              <a:ext cx="560" cy="267"/>
            </a:xfrm>
            <a:prstGeom prst="wedgeRoundRectCallout">
              <a:avLst>
                <a:gd name="adj1" fmla="val -103037"/>
                <a:gd name="adj2" fmla="val 66481"/>
                <a:gd name="adj3" fmla="val 16667"/>
              </a:avLst>
            </a:prstGeom>
            <a:solidFill>
              <a:srgbClr val="FFFFFF"/>
            </a:solidFill>
            <a:ln w="19050">
              <a:solidFill>
                <a:srgbClr val="008000"/>
              </a:solidFill>
              <a:miter lim="800000"/>
              <a:headEnd/>
              <a:tailEnd/>
            </a:ln>
          </p:spPr>
          <p:txBody>
            <a:bodyPr lIns="0" tIns="0" rIns="0" bIns="0"/>
            <a:lstStyle/>
            <a:p>
              <a:pPr algn="ctr" eaLnBrk="0" hangingPunct="0">
                <a:lnSpc>
                  <a:spcPct val="80000"/>
                </a:lnSpc>
              </a:pPr>
              <a:r>
                <a:rPr lang="zh-CN" altLang="en-US" sz="1800" b="0">
                  <a:solidFill>
                    <a:srgbClr val="000080"/>
                  </a:solidFill>
                  <a:latin typeface="+mn-lt"/>
                  <a:ea typeface="黑体" pitchFamily="2" charset="-122"/>
                </a:rPr>
                <a:t>接口</a:t>
              </a:r>
              <a:endParaRPr lang="zh-CN" altLang="en-US" sz="1800" b="0">
                <a:solidFill>
                  <a:schemeClr val="tx1"/>
                </a:solidFill>
                <a:latin typeface="+mn-lt"/>
                <a:ea typeface="黑体" pitchFamily="2" charset="-122"/>
              </a:endParaRPr>
            </a:p>
          </p:txBody>
        </p:sp>
        <p:grpSp>
          <p:nvGrpSpPr>
            <p:cNvPr id="26645" name="Group 144"/>
            <p:cNvGrpSpPr>
              <a:grpSpLocks/>
            </p:cNvGrpSpPr>
            <p:nvPr/>
          </p:nvGrpSpPr>
          <p:grpSpPr bwMode="auto">
            <a:xfrm>
              <a:off x="4722" y="3702"/>
              <a:ext cx="811" cy="348"/>
              <a:chOff x="4714" y="11116"/>
              <a:chExt cx="1022" cy="690"/>
            </a:xfrm>
          </p:grpSpPr>
          <p:sp>
            <p:nvSpPr>
              <p:cNvPr id="26692" name="Line 145"/>
              <p:cNvSpPr>
                <a:spLocks noChangeShapeType="1"/>
              </p:cNvSpPr>
              <p:nvPr/>
            </p:nvSpPr>
            <p:spPr bwMode="auto">
              <a:xfrm>
                <a:off x="4722" y="11622"/>
                <a:ext cx="0" cy="1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93" name="Freeform 146"/>
              <p:cNvSpPr>
                <a:spLocks/>
              </p:cNvSpPr>
              <p:nvPr/>
            </p:nvSpPr>
            <p:spPr bwMode="auto">
              <a:xfrm>
                <a:off x="4714" y="11116"/>
                <a:ext cx="1022" cy="690"/>
              </a:xfrm>
              <a:custGeom>
                <a:avLst/>
                <a:gdLst>
                  <a:gd name="T0" fmla="*/ 0 w 1081"/>
                  <a:gd name="T1" fmla="*/ 182 h 759"/>
                  <a:gd name="T2" fmla="*/ 328 w 1081"/>
                  <a:gd name="T3" fmla="*/ 182 h 759"/>
                  <a:gd name="T4" fmla="*/ 328 w 1081"/>
                  <a:gd name="T5" fmla="*/ 0 h 759"/>
                  <a:gd name="T6" fmla="*/ 464 w 1081"/>
                  <a:gd name="T7" fmla="*/ 0 h 759"/>
                  <a:gd name="T8" fmla="*/ 0 60000 65536"/>
                  <a:gd name="T9" fmla="*/ 0 60000 65536"/>
                  <a:gd name="T10" fmla="*/ 0 60000 65536"/>
                  <a:gd name="T11" fmla="*/ 0 60000 65536"/>
                  <a:gd name="T12" fmla="*/ 0 w 1081"/>
                  <a:gd name="T13" fmla="*/ 0 h 759"/>
                  <a:gd name="T14" fmla="*/ 1081 w 1081"/>
                  <a:gd name="T15" fmla="*/ 759 h 759"/>
                </a:gdLst>
                <a:ahLst/>
                <a:cxnLst>
                  <a:cxn ang="T8">
                    <a:pos x="T0" y="T1"/>
                  </a:cxn>
                  <a:cxn ang="T9">
                    <a:pos x="T2" y="T3"/>
                  </a:cxn>
                  <a:cxn ang="T10">
                    <a:pos x="T4" y="T5"/>
                  </a:cxn>
                  <a:cxn ang="T11">
                    <a:pos x="T6" y="T7"/>
                  </a:cxn>
                </a:cxnLst>
                <a:rect l="T12" t="T13" r="T14" b="T15"/>
                <a:pathLst>
                  <a:path w="1081" h="759">
                    <a:moveTo>
                      <a:pt x="0" y="759"/>
                    </a:moveTo>
                    <a:lnTo>
                      <a:pt x="759" y="759"/>
                    </a:lnTo>
                    <a:lnTo>
                      <a:pt x="759" y="0"/>
                    </a:lnTo>
                    <a:lnTo>
                      <a:pt x="1081" y="0"/>
                    </a:ln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grpSp>
        <p:sp>
          <p:nvSpPr>
            <p:cNvPr id="26646" name="Line 147"/>
            <p:cNvSpPr>
              <a:spLocks noChangeShapeType="1"/>
            </p:cNvSpPr>
            <p:nvPr/>
          </p:nvSpPr>
          <p:spPr bwMode="auto">
            <a:xfrm flipV="1">
              <a:off x="5689" y="3054"/>
              <a:ext cx="0" cy="527"/>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47" name="Line 148"/>
            <p:cNvSpPr>
              <a:spLocks noChangeShapeType="1"/>
            </p:cNvSpPr>
            <p:nvPr/>
          </p:nvSpPr>
          <p:spPr bwMode="auto">
            <a:xfrm flipV="1">
              <a:off x="5689" y="3839"/>
              <a:ext cx="0" cy="445"/>
            </a:xfrm>
            <a:prstGeom prst="line">
              <a:avLst/>
            </a:prstGeom>
            <a:noFill/>
            <a:ln w="38100">
              <a:solidFill>
                <a:srgbClr val="00008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nvGrpSpPr>
            <p:cNvPr id="26648" name="Group 149"/>
            <p:cNvGrpSpPr>
              <a:grpSpLocks/>
            </p:cNvGrpSpPr>
            <p:nvPr/>
          </p:nvGrpSpPr>
          <p:grpSpPr bwMode="auto">
            <a:xfrm>
              <a:off x="4168" y="3993"/>
              <a:ext cx="753" cy="404"/>
              <a:chOff x="4031" y="4503"/>
              <a:chExt cx="730" cy="404"/>
            </a:xfrm>
          </p:grpSpPr>
          <p:sp>
            <p:nvSpPr>
              <p:cNvPr id="26690" name="Text Box 150"/>
              <p:cNvSpPr txBox="1">
                <a:spLocks noChangeArrowheads="1"/>
              </p:cNvSpPr>
              <p:nvPr/>
            </p:nvSpPr>
            <p:spPr bwMode="auto">
              <a:xfrm>
                <a:off x="4031" y="4503"/>
                <a:ext cx="7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FF0000"/>
                    </a:solidFill>
                    <a:latin typeface="+mn-lt"/>
                    <a:ea typeface="黑体" pitchFamily="2" charset="-122"/>
                  </a:rPr>
                  <a:t>CS</a:t>
                </a:r>
                <a:r>
                  <a:rPr lang="en-US" altLang="zh-CN" sz="1800" b="0" baseline="-25000" dirty="0">
                    <a:solidFill>
                      <a:srgbClr val="FF0000"/>
                    </a:solidFill>
                    <a:latin typeface="+mn-lt"/>
                    <a:ea typeface="黑体" pitchFamily="2" charset="-122"/>
                  </a:rPr>
                  <a:t>1</a:t>
                </a:r>
                <a:endParaRPr lang="en-US" altLang="zh-CN" sz="1800" b="0" dirty="0">
                  <a:solidFill>
                    <a:schemeClr val="tx1"/>
                  </a:solidFill>
                  <a:latin typeface="+mn-lt"/>
                  <a:ea typeface="黑体" pitchFamily="2" charset="-122"/>
                </a:endParaRPr>
              </a:p>
            </p:txBody>
          </p:sp>
          <p:sp>
            <p:nvSpPr>
              <p:cNvPr id="26691" name="Line 151"/>
              <p:cNvSpPr>
                <a:spLocks noChangeShapeType="1"/>
              </p:cNvSpPr>
              <p:nvPr/>
            </p:nvSpPr>
            <p:spPr bwMode="auto">
              <a:xfrm>
                <a:off x="4243" y="4527"/>
                <a:ext cx="26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sp>
          <p:nvSpPr>
            <p:cNvPr id="26649" name="Line 152"/>
            <p:cNvSpPr>
              <a:spLocks noChangeShapeType="1"/>
            </p:cNvSpPr>
            <p:nvPr/>
          </p:nvSpPr>
          <p:spPr bwMode="auto">
            <a:xfrm>
              <a:off x="4574" y="3060"/>
              <a:ext cx="0" cy="490"/>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50" name="Line 153"/>
            <p:cNvSpPr>
              <a:spLocks noChangeShapeType="1"/>
            </p:cNvSpPr>
            <p:nvPr/>
          </p:nvSpPr>
          <p:spPr bwMode="auto">
            <a:xfrm>
              <a:off x="4433" y="3060"/>
              <a:ext cx="0" cy="490"/>
            </a:xfrm>
            <a:prstGeom prst="line">
              <a:avLst/>
            </a:prstGeom>
            <a:noFill/>
            <a:ln w="19050">
              <a:solidFill>
                <a:srgbClr val="00008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nvGrpSpPr>
            <p:cNvPr id="26651" name="Group 154"/>
            <p:cNvGrpSpPr>
              <a:grpSpLocks/>
            </p:cNvGrpSpPr>
            <p:nvPr/>
          </p:nvGrpSpPr>
          <p:grpSpPr bwMode="auto">
            <a:xfrm>
              <a:off x="3898" y="3213"/>
              <a:ext cx="651" cy="435"/>
              <a:chOff x="8910" y="4740"/>
              <a:chExt cx="765" cy="600"/>
            </a:xfrm>
          </p:grpSpPr>
          <p:sp>
            <p:nvSpPr>
              <p:cNvPr id="26688" name="Text Box 155"/>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R/W</a:t>
                </a:r>
                <a:endParaRPr lang="en-US" altLang="zh-CN" sz="1800" b="0" dirty="0">
                  <a:solidFill>
                    <a:schemeClr val="tx1"/>
                  </a:solidFill>
                  <a:latin typeface="+mn-lt"/>
                  <a:ea typeface="黑体" pitchFamily="2" charset="-122"/>
                </a:endParaRPr>
              </a:p>
            </p:txBody>
          </p:sp>
          <p:sp>
            <p:nvSpPr>
              <p:cNvPr id="26689" name="Line 156"/>
              <p:cNvSpPr>
                <a:spLocks noChangeShapeType="1"/>
              </p:cNvSpPr>
              <p:nvPr/>
            </p:nvSpPr>
            <p:spPr bwMode="auto">
              <a:xfrm>
                <a:off x="9330" y="4830"/>
                <a:ext cx="16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grpSp>
        <p:grpSp>
          <p:nvGrpSpPr>
            <p:cNvPr id="26652" name="Group 157"/>
            <p:cNvGrpSpPr>
              <a:grpSpLocks/>
            </p:cNvGrpSpPr>
            <p:nvPr/>
          </p:nvGrpSpPr>
          <p:grpSpPr bwMode="auto">
            <a:xfrm>
              <a:off x="6865" y="3789"/>
              <a:ext cx="2040" cy="960"/>
              <a:chOff x="3009" y="9039"/>
              <a:chExt cx="3465" cy="1454"/>
            </a:xfrm>
          </p:grpSpPr>
          <p:sp>
            <p:nvSpPr>
              <p:cNvPr id="26654" name="Line 158"/>
              <p:cNvSpPr>
                <a:spLocks noChangeShapeType="1"/>
              </p:cNvSpPr>
              <p:nvPr/>
            </p:nvSpPr>
            <p:spPr bwMode="auto">
              <a:xfrm flipV="1">
                <a:off x="3561" y="9549"/>
                <a:ext cx="2560"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55" name="Line 159"/>
              <p:cNvSpPr>
                <a:spLocks noChangeShapeType="1"/>
              </p:cNvSpPr>
              <p:nvPr/>
            </p:nvSpPr>
            <p:spPr bwMode="auto">
              <a:xfrm>
                <a:off x="3549" y="10391"/>
                <a:ext cx="277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56" name="Oval 160"/>
              <p:cNvSpPr>
                <a:spLocks noChangeArrowheads="1"/>
              </p:cNvSpPr>
              <p:nvPr/>
            </p:nvSpPr>
            <p:spPr bwMode="auto">
              <a:xfrm>
                <a:off x="3457" y="9520"/>
                <a:ext cx="92" cy="58"/>
              </a:xfrm>
              <a:prstGeom prst="ellipse">
                <a:avLst/>
              </a:prstGeom>
              <a:solidFill>
                <a:srgbClr val="FFFFFF"/>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57" name="Line 161"/>
              <p:cNvSpPr>
                <a:spLocks noChangeShapeType="1"/>
              </p:cNvSpPr>
              <p:nvPr/>
            </p:nvSpPr>
            <p:spPr bwMode="auto">
              <a:xfrm>
                <a:off x="3549" y="10377"/>
                <a:ext cx="0" cy="10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58" name="Line 162"/>
              <p:cNvSpPr>
                <a:spLocks noChangeShapeType="1"/>
              </p:cNvSpPr>
              <p:nvPr/>
            </p:nvSpPr>
            <p:spPr bwMode="auto">
              <a:xfrm>
                <a:off x="3434" y="10493"/>
                <a:ext cx="230" cy="0"/>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59" name="Text Box 163"/>
              <p:cNvSpPr txBox="1">
                <a:spLocks noChangeArrowheads="1"/>
              </p:cNvSpPr>
              <p:nvPr/>
            </p:nvSpPr>
            <p:spPr bwMode="auto">
              <a:xfrm>
                <a:off x="3009" y="9141"/>
                <a:ext cx="759"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V</a:t>
                </a:r>
                <a:r>
                  <a:rPr lang="en-US" altLang="zh-CN" sz="1800" b="0" baseline="-25000" dirty="0">
                    <a:solidFill>
                      <a:srgbClr val="000080"/>
                    </a:solidFill>
                    <a:latin typeface="+mn-lt"/>
                    <a:ea typeface="黑体" pitchFamily="2" charset="-122"/>
                  </a:rPr>
                  <a:t>CC</a:t>
                </a:r>
                <a:endParaRPr lang="en-US" altLang="zh-CN" sz="1800" b="0" dirty="0">
                  <a:solidFill>
                    <a:schemeClr val="tx1"/>
                  </a:solidFill>
                  <a:latin typeface="+mn-lt"/>
                  <a:ea typeface="黑体" pitchFamily="2" charset="-122"/>
                </a:endParaRPr>
              </a:p>
            </p:txBody>
          </p:sp>
          <p:sp>
            <p:nvSpPr>
              <p:cNvPr id="26660" name="Text Box 164"/>
              <p:cNvSpPr txBox="1">
                <a:spLocks noChangeArrowheads="1"/>
              </p:cNvSpPr>
              <p:nvPr/>
            </p:nvSpPr>
            <p:spPr bwMode="auto">
              <a:xfrm>
                <a:off x="5239" y="9726"/>
                <a:ext cx="74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a:t>
                </a:r>
                <a:endParaRPr lang="en-US" altLang="zh-CN" sz="1800" b="0" dirty="0">
                  <a:solidFill>
                    <a:schemeClr val="tx1"/>
                  </a:solidFill>
                  <a:latin typeface="+mn-lt"/>
                  <a:ea typeface="黑体" pitchFamily="2" charset="-122"/>
                </a:endParaRPr>
              </a:p>
            </p:txBody>
          </p:sp>
          <p:sp>
            <p:nvSpPr>
              <p:cNvPr id="26661" name="Line 165"/>
              <p:cNvSpPr>
                <a:spLocks noChangeShapeType="1"/>
              </p:cNvSpPr>
              <p:nvPr/>
            </p:nvSpPr>
            <p:spPr bwMode="auto">
              <a:xfrm flipV="1">
                <a:off x="4492" y="9302"/>
                <a:ext cx="0" cy="784"/>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62" name="Freeform 166"/>
              <p:cNvSpPr>
                <a:spLocks/>
              </p:cNvSpPr>
              <p:nvPr/>
            </p:nvSpPr>
            <p:spPr bwMode="auto">
              <a:xfrm>
                <a:off x="4492" y="10043"/>
                <a:ext cx="138" cy="348"/>
              </a:xfrm>
              <a:custGeom>
                <a:avLst/>
                <a:gdLst>
                  <a:gd name="T0" fmla="*/ 0 w 138"/>
                  <a:gd name="T1" fmla="*/ 1 h 552"/>
                  <a:gd name="T2" fmla="*/ 0 w 138"/>
                  <a:gd name="T3" fmla="*/ 1 h 552"/>
                  <a:gd name="T4" fmla="*/ 138 w 138"/>
                  <a:gd name="T5" fmla="*/ 0 h 552"/>
                  <a:gd name="T6" fmla="*/ 0 60000 65536"/>
                  <a:gd name="T7" fmla="*/ 0 60000 65536"/>
                  <a:gd name="T8" fmla="*/ 0 60000 65536"/>
                  <a:gd name="T9" fmla="*/ 0 w 138"/>
                  <a:gd name="T10" fmla="*/ 0 h 552"/>
                  <a:gd name="T11" fmla="*/ 138 w 138"/>
                  <a:gd name="T12" fmla="*/ 552 h 552"/>
                </a:gdLst>
                <a:ahLst/>
                <a:cxnLst>
                  <a:cxn ang="T6">
                    <a:pos x="T0" y="T1"/>
                  </a:cxn>
                  <a:cxn ang="T7">
                    <a:pos x="T2" y="T3"/>
                  </a:cxn>
                  <a:cxn ang="T8">
                    <a:pos x="T4" y="T5"/>
                  </a:cxn>
                </a:cxnLst>
                <a:rect l="T9" t="T10" r="T11" b="T12"/>
                <a:pathLst>
                  <a:path w="138" h="552">
                    <a:moveTo>
                      <a:pt x="0" y="552"/>
                    </a:moveTo>
                    <a:lnTo>
                      <a:pt x="0" y="253"/>
                    </a:lnTo>
                    <a:lnTo>
                      <a:pt x="138" y="0"/>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63" name="Freeform 167"/>
              <p:cNvSpPr>
                <a:spLocks/>
              </p:cNvSpPr>
              <p:nvPr/>
            </p:nvSpPr>
            <p:spPr bwMode="auto">
              <a:xfrm>
                <a:off x="4262" y="9534"/>
                <a:ext cx="230" cy="480"/>
              </a:xfrm>
              <a:custGeom>
                <a:avLst/>
                <a:gdLst>
                  <a:gd name="T0" fmla="*/ 0 w 299"/>
                  <a:gd name="T1" fmla="*/ 0 h 759"/>
                  <a:gd name="T2" fmla="*/ 0 w 299"/>
                  <a:gd name="T3" fmla="*/ 1 h 759"/>
                  <a:gd name="T4" fmla="*/ 6 w 299"/>
                  <a:gd name="T5" fmla="*/ 1 h 759"/>
                  <a:gd name="T6" fmla="*/ 0 60000 65536"/>
                  <a:gd name="T7" fmla="*/ 0 60000 65536"/>
                  <a:gd name="T8" fmla="*/ 0 60000 65536"/>
                  <a:gd name="T9" fmla="*/ 0 w 299"/>
                  <a:gd name="T10" fmla="*/ 0 h 759"/>
                  <a:gd name="T11" fmla="*/ 299 w 299"/>
                  <a:gd name="T12" fmla="*/ 759 h 759"/>
                </a:gdLst>
                <a:ahLst/>
                <a:cxnLst>
                  <a:cxn ang="T6">
                    <a:pos x="T0" y="T1"/>
                  </a:cxn>
                  <a:cxn ang="T7">
                    <a:pos x="T2" y="T3"/>
                  </a:cxn>
                  <a:cxn ang="T8">
                    <a:pos x="T4" y="T5"/>
                  </a:cxn>
                </a:cxnLst>
                <a:rect l="T9" t="T10" r="T11" b="T12"/>
                <a:pathLst>
                  <a:path w="299" h="759">
                    <a:moveTo>
                      <a:pt x="0" y="0"/>
                    </a:moveTo>
                    <a:lnTo>
                      <a:pt x="0" y="759"/>
                    </a:lnTo>
                    <a:lnTo>
                      <a:pt x="299" y="759"/>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64" name="Rectangle 168"/>
              <p:cNvSpPr>
                <a:spLocks noChangeArrowheads="1"/>
              </p:cNvSpPr>
              <p:nvPr/>
            </p:nvSpPr>
            <p:spPr bwMode="auto">
              <a:xfrm>
                <a:off x="4193" y="9680"/>
                <a:ext cx="138" cy="246"/>
              </a:xfrm>
              <a:prstGeom prst="rect">
                <a:avLst/>
              </a:prstGeom>
              <a:solidFill>
                <a:srgbClr val="FFFF00"/>
              </a:solidFill>
              <a:ln w="12700">
                <a:solidFill>
                  <a:srgbClr val="000080"/>
                </a:solidFill>
                <a:miter lim="800000"/>
                <a:headEnd/>
                <a:tailEnd/>
              </a:ln>
            </p:spPr>
            <p:txBody>
              <a:bodyPr/>
              <a:lstStyle/>
              <a:p>
                <a:pPr algn="ctr"/>
                <a:endParaRPr lang="zh-CN" altLang="en-US" sz="1800" b="0">
                  <a:latin typeface="+mn-lt"/>
                  <a:ea typeface="黑体" pitchFamily="2" charset="-122"/>
                </a:endParaRPr>
              </a:p>
            </p:txBody>
          </p:sp>
          <p:sp>
            <p:nvSpPr>
              <p:cNvPr id="26665" name="Oval 169"/>
              <p:cNvSpPr>
                <a:spLocks noChangeArrowheads="1"/>
              </p:cNvSpPr>
              <p:nvPr/>
            </p:nvSpPr>
            <p:spPr bwMode="auto">
              <a:xfrm>
                <a:off x="4446" y="9985"/>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66" name="Oval 170"/>
              <p:cNvSpPr>
                <a:spLocks noChangeArrowheads="1"/>
              </p:cNvSpPr>
              <p:nvPr/>
            </p:nvSpPr>
            <p:spPr bwMode="auto">
              <a:xfrm>
                <a:off x="4446" y="10362"/>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67" name="Oval 171"/>
              <p:cNvSpPr>
                <a:spLocks noChangeArrowheads="1"/>
              </p:cNvSpPr>
              <p:nvPr/>
            </p:nvSpPr>
            <p:spPr bwMode="auto">
              <a:xfrm>
                <a:off x="4216" y="9520"/>
                <a:ext cx="69" cy="44"/>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68" name="Text Box 172"/>
              <p:cNvSpPr txBox="1">
                <a:spLocks noChangeArrowheads="1"/>
              </p:cNvSpPr>
              <p:nvPr/>
            </p:nvSpPr>
            <p:spPr bwMode="auto">
              <a:xfrm>
                <a:off x="4001" y="10014"/>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K</a:t>
                </a:r>
                <a:r>
                  <a:rPr lang="en-US" altLang="zh-CN" sz="1800" b="0" baseline="-25000" dirty="0">
                    <a:solidFill>
                      <a:srgbClr val="000080"/>
                    </a:solidFill>
                    <a:latin typeface="+mn-lt"/>
                    <a:ea typeface="黑体" pitchFamily="2" charset="-122"/>
                  </a:rPr>
                  <a:t>7</a:t>
                </a:r>
                <a:endParaRPr lang="en-US" altLang="zh-CN" sz="1800" b="0" dirty="0">
                  <a:solidFill>
                    <a:schemeClr val="tx1"/>
                  </a:solidFill>
                  <a:latin typeface="+mn-lt"/>
                  <a:ea typeface="黑体" pitchFamily="2" charset="-122"/>
                </a:endParaRPr>
              </a:p>
            </p:txBody>
          </p:sp>
          <p:sp>
            <p:nvSpPr>
              <p:cNvPr id="26669" name="Text Box 173"/>
              <p:cNvSpPr txBox="1">
                <a:spLocks noChangeArrowheads="1"/>
              </p:cNvSpPr>
              <p:nvPr/>
            </p:nvSpPr>
            <p:spPr bwMode="auto">
              <a:xfrm>
                <a:off x="4009" y="9039"/>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a:t>
                </a:r>
                <a:r>
                  <a:rPr lang="en-US" altLang="zh-CN" sz="1800" b="0" baseline="-25000" dirty="0">
                    <a:solidFill>
                      <a:srgbClr val="000080"/>
                    </a:solidFill>
                    <a:latin typeface="+mn-lt"/>
                    <a:ea typeface="黑体" pitchFamily="2" charset="-122"/>
                  </a:rPr>
                  <a:t>7</a:t>
                </a:r>
                <a:endParaRPr lang="en-US" altLang="zh-CN" sz="1800" b="0" dirty="0">
                  <a:solidFill>
                    <a:schemeClr val="tx1"/>
                  </a:solidFill>
                  <a:latin typeface="+mn-lt"/>
                  <a:ea typeface="黑体" pitchFamily="2" charset="-122"/>
                </a:endParaRPr>
              </a:p>
            </p:txBody>
          </p:sp>
          <p:sp>
            <p:nvSpPr>
              <p:cNvPr id="26670" name="Line 174"/>
              <p:cNvSpPr>
                <a:spLocks noChangeShapeType="1"/>
              </p:cNvSpPr>
              <p:nvPr/>
            </p:nvSpPr>
            <p:spPr bwMode="auto">
              <a:xfrm flipV="1">
                <a:off x="5152" y="9302"/>
                <a:ext cx="0" cy="784"/>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71" name="Freeform 175"/>
              <p:cNvSpPr>
                <a:spLocks/>
              </p:cNvSpPr>
              <p:nvPr/>
            </p:nvSpPr>
            <p:spPr bwMode="auto">
              <a:xfrm>
                <a:off x="5152" y="10043"/>
                <a:ext cx="138" cy="348"/>
              </a:xfrm>
              <a:custGeom>
                <a:avLst/>
                <a:gdLst>
                  <a:gd name="T0" fmla="*/ 0 w 138"/>
                  <a:gd name="T1" fmla="*/ 1 h 552"/>
                  <a:gd name="T2" fmla="*/ 0 w 138"/>
                  <a:gd name="T3" fmla="*/ 1 h 552"/>
                  <a:gd name="T4" fmla="*/ 138 w 138"/>
                  <a:gd name="T5" fmla="*/ 0 h 552"/>
                  <a:gd name="T6" fmla="*/ 0 60000 65536"/>
                  <a:gd name="T7" fmla="*/ 0 60000 65536"/>
                  <a:gd name="T8" fmla="*/ 0 60000 65536"/>
                  <a:gd name="T9" fmla="*/ 0 w 138"/>
                  <a:gd name="T10" fmla="*/ 0 h 552"/>
                  <a:gd name="T11" fmla="*/ 138 w 138"/>
                  <a:gd name="T12" fmla="*/ 552 h 552"/>
                </a:gdLst>
                <a:ahLst/>
                <a:cxnLst>
                  <a:cxn ang="T6">
                    <a:pos x="T0" y="T1"/>
                  </a:cxn>
                  <a:cxn ang="T7">
                    <a:pos x="T2" y="T3"/>
                  </a:cxn>
                  <a:cxn ang="T8">
                    <a:pos x="T4" y="T5"/>
                  </a:cxn>
                </a:cxnLst>
                <a:rect l="T9" t="T10" r="T11" b="T12"/>
                <a:pathLst>
                  <a:path w="138" h="552">
                    <a:moveTo>
                      <a:pt x="0" y="552"/>
                    </a:moveTo>
                    <a:lnTo>
                      <a:pt x="0" y="253"/>
                    </a:lnTo>
                    <a:lnTo>
                      <a:pt x="138" y="0"/>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72" name="Freeform 176"/>
              <p:cNvSpPr>
                <a:spLocks/>
              </p:cNvSpPr>
              <p:nvPr/>
            </p:nvSpPr>
            <p:spPr bwMode="auto">
              <a:xfrm>
                <a:off x="4922" y="9534"/>
                <a:ext cx="230" cy="480"/>
              </a:xfrm>
              <a:custGeom>
                <a:avLst/>
                <a:gdLst>
                  <a:gd name="T0" fmla="*/ 0 w 299"/>
                  <a:gd name="T1" fmla="*/ 0 h 759"/>
                  <a:gd name="T2" fmla="*/ 0 w 299"/>
                  <a:gd name="T3" fmla="*/ 1 h 759"/>
                  <a:gd name="T4" fmla="*/ 6 w 299"/>
                  <a:gd name="T5" fmla="*/ 1 h 759"/>
                  <a:gd name="T6" fmla="*/ 0 60000 65536"/>
                  <a:gd name="T7" fmla="*/ 0 60000 65536"/>
                  <a:gd name="T8" fmla="*/ 0 60000 65536"/>
                  <a:gd name="T9" fmla="*/ 0 w 299"/>
                  <a:gd name="T10" fmla="*/ 0 h 759"/>
                  <a:gd name="T11" fmla="*/ 299 w 299"/>
                  <a:gd name="T12" fmla="*/ 759 h 759"/>
                </a:gdLst>
                <a:ahLst/>
                <a:cxnLst>
                  <a:cxn ang="T6">
                    <a:pos x="T0" y="T1"/>
                  </a:cxn>
                  <a:cxn ang="T7">
                    <a:pos x="T2" y="T3"/>
                  </a:cxn>
                  <a:cxn ang="T8">
                    <a:pos x="T4" y="T5"/>
                  </a:cxn>
                </a:cxnLst>
                <a:rect l="T9" t="T10" r="T11" b="T12"/>
                <a:pathLst>
                  <a:path w="299" h="759">
                    <a:moveTo>
                      <a:pt x="0" y="0"/>
                    </a:moveTo>
                    <a:lnTo>
                      <a:pt x="0" y="759"/>
                    </a:lnTo>
                    <a:lnTo>
                      <a:pt x="299" y="759"/>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73" name="Rectangle 177"/>
              <p:cNvSpPr>
                <a:spLocks noChangeArrowheads="1"/>
              </p:cNvSpPr>
              <p:nvPr/>
            </p:nvSpPr>
            <p:spPr bwMode="auto">
              <a:xfrm>
                <a:off x="4853" y="9680"/>
                <a:ext cx="138" cy="246"/>
              </a:xfrm>
              <a:prstGeom prst="rect">
                <a:avLst/>
              </a:prstGeom>
              <a:solidFill>
                <a:srgbClr val="FFFF00"/>
              </a:solidFill>
              <a:ln w="12700">
                <a:solidFill>
                  <a:srgbClr val="000080"/>
                </a:solidFill>
                <a:miter lim="800000"/>
                <a:headEnd/>
                <a:tailEnd/>
              </a:ln>
            </p:spPr>
            <p:txBody>
              <a:bodyPr/>
              <a:lstStyle/>
              <a:p>
                <a:pPr algn="ctr"/>
                <a:endParaRPr lang="zh-CN" altLang="en-US" sz="1800" b="0">
                  <a:latin typeface="+mn-lt"/>
                  <a:ea typeface="黑体" pitchFamily="2" charset="-122"/>
                </a:endParaRPr>
              </a:p>
            </p:txBody>
          </p:sp>
          <p:sp>
            <p:nvSpPr>
              <p:cNvPr id="26674" name="Oval 178"/>
              <p:cNvSpPr>
                <a:spLocks noChangeArrowheads="1"/>
              </p:cNvSpPr>
              <p:nvPr/>
            </p:nvSpPr>
            <p:spPr bwMode="auto">
              <a:xfrm>
                <a:off x="5106" y="9985"/>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75" name="Oval 179"/>
              <p:cNvSpPr>
                <a:spLocks noChangeArrowheads="1"/>
              </p:cNvSpPr>
              <p:nvPr/>
            </p:nvSpPr>
            <p:spPr bwMode="auto">
              <a:xfrm>
                <a:off x="5106" y="10362"/>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76" name="Oval 180"/>
              <p:cNvSpPr>
                <a:spLocks noChangeArrowheads="1"/>
              </p:cNvSpPr>
              <p:nvPr/>
            </p:nvSpPr>
            <p:spPr bwMode="auto">
              <a:xfrm>
                <a:off x="4876" y="9520"/>
                <a:ext cx="69" cy="44"/>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77" name="Text Box 181"/>
              <p:cNvSpPr txBox="1">
                <a:spLocks noChangeArrowheads="1"/>
              </p:cNvSpPr>
              <p:nvPr/>
            </p:nvSpPr>
            <p:spPr bwMode="auto">
              <a:xfrm>
                <a:off x="4661" y="10014"/>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K</a:t>
                </a:r>
                <a:r>
                  <a:rPr lang="en-US" altLang="zh-CN" sz="1800" b="0" baseline="-25000" dirty="0">
                    <a:solidFill>
                      <a:srgbClr val="000080"/>
                    </a:solidFill>
                    <a:latin typeface="+mn-lt"/>
                    <a:ea typeface="黑体" pitchFamily="2" charset="-122"/>
                  </a:rPr>
                  <a:t>6</a:t>
                </a:r>
                <a:endParaRPr lang="en-US" altLang="zh-CN" sz="1800" b="0" dirty="0">
                  <a:solidFill>
                    <a:schemeClr val="tx1"/>
                  </a:solidFill>
                  <a:latin typeface="+mn-lt"/>
                  <a:ea typeface="黑体" pitchFamily="2" charset="-122"/>
                </a:endParaRPr>
              </a:p>
            </p:txBody>
          </p:sp>
          <p:sp>
            <p:nvSpPr>
              <p:cNvPr id="26678" name="Text Box 182"/>
              <p:cNvSpPr txBox="1">
                <a:spLocks noChangeArrowheads="1"/>
              </p:cNvSpPr>
              <p:nvPr/>
            </p:nvSpPr>
            <p:spPr bwMode="auto">
              <a:xfrm>
                <a:off x="4669" y="9039"/>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a:t>
                </a:r>
                <a:r>
                  <a:rPr lang="en-US" altLang="zh-CN" sz="1800" b="0" baseline="-25000" dirty="0">
                    <a:solidFill>
                      <a:srgbClr val="000080"/>
                    </a:solidFill>
                    <a:latin typeface="+mn-lt"/>
                    <a:ea typeface="黑体" pitchFamily="2" charset="-122"/>
                  </a:rPr>
                  <a:t>6</a:t>
                </a:r>
                <a:endParaRPr lang="en-US" altLang="zh-CN" sz="1800" b="0" dirty="0">
                  <a:solidFill>
                    <a:schemeClr val="tx1"/>
                  </a:solidFill>
                  <a:latin typeface="+mn-lt"/>
                  <a:ea typeface="黑体" pitchFamily="2" charset="-122"/>
                </a:endParaRPr>
              </a:p>
            </p:txBody>
          </p:sp>
          <p:sp>
            <p:nvSpPr>
              <p:cNvPr id="26679" name="Line 183"/>
              <p:cNvSpPr>
                <a:spLocks noChangeShapeType="1"/>
              </p:cNvSpPr>
              <p:nvPr/>
            </p:nvSpPr>
            <p:spPr bwMode="auto">
              <a:xfrm flipV="1">
                <a:off x="6336" y="9302"/>
                <a:ext cx="0" cy="784"/>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0">
                  <a:latin typeface="+mn-lt"/>
                </a:endParaRPr>
              </a:p>
            </p:txBody>
          </p:sp>
          <p:sp>
            <p:nvSpPr>
              <p:cNvPr id="26680" name="Freeform 184"/>
              <p:cNvSpPr>
                <a:spLocks/>
              </p:cNvSpPr>
              <p:nvPr/>
            </p:nvSpPr>
            <p:spPr bwMode="auto">
              <a:xfrm>
                <a:off x="6336" y="10043"/>
                <a:ext cx="138" cy="348"/>
              </a:xfrm>
              <a:custGeom>
                <a:avLst/>
                <a:gdLst>
                  <a:gd name="T0" fmla="*/ 0 w 138"/>
                  <a:gd name="T1" fmla="*/ 1 h 552"/>
                  <a:gd name="T2" fmla="*/ 0 w 138"/>
                  <a:gd name="T3" fmla="*/ 1 h 552"/>
                  <a:gd name="T4" fmla="*/ 138 w 138"/>
                  <a:gd name="T5" fmla="*/ 0 h 552"/>
                  <a:gd name="T6" fmla="*/ 0 60000 65536"/>
                  <a:gd name="T7" fmla="*/ 0 60000 65536"/>
                  <a:gd name="T8" fmla="*/ 0 60000 65536"/>
                  <a:gd name="T9" fmla="*/ 0 w 138"/>
                  <a:gd name="T10" fmla="*/ 0 h 552"/>
                  <a:gd name="T11" fmla="*/ 138 w 138"/>
                  <a:gd name="T12" fmla="*/ 552 h 552"/>
                </a:gdLst>
                <a:ahLst/>
                <a:cxnLst>
                  <a:cxn ang="T6">
                    <a:pos x="T0" y="T1"/>
                  </a:cxn>
                  <a:cxn ang="T7">
                    <a:pos x="T2" y="T3"/>
                  </a:cxn>
                  <a:cxn ang="T8">
                    <a:pos x="T4" y="T5"/>
                  </a:cxn>
                </a:cxnLst>
                <a:rect l="T9" t="T10" r="T11" b="T12"/>
                <a:pathLst>
                  <a:path w="138" h="552">
                    <a:moveTo>
                      <a:pt x="0" y="552"/>
                    </a:moveTo>
                    <a:lnTo>
                      <a:pt x="0" y="253"/>
                    </a:lnTo>
                    <a:lnTo>
                      <a:pt x="138" y="0"/>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81" name="Freeform 185"/>
              <p:cNvSpPr>
                <a:spLocks/>
              </p:cNvSpPr>
              <p:nvPr/>
            </p:nvSpPr>
            <p:spPr bwMode="auto">
              <a:xfrm>
                <a:off x="6106" y="9534"/>
                <a:ext cx="230" cy="480"/>
              </a:xfrm>
              <a:custGeom>
                <a:avLst/>
                <a:gdLst>
                  <a:gd name="T0" fmla="*/ 0 w 299"/>
                  <a:gd name="T1" fmla="*/ 0 h 759"/>
                  <a:gd name="T2" fmla="*/ 0 w 299"/>
                  <a:gd name="T3" fmla="*/ 1 h 759"/>
                  <a:gd name="T4" fmla="*/ 6 w 299"/>
                  <a:gd name="T5" fmla="*/ 1 h 759"/>
                  <a:gd name="T6" fmla="*/ 0 60000 65536"/>
                  <a:gd name="T7" fmla="*/ 0 60000 65536"/>
                  <a:gd name="T8" fmla="*/ 0 60000 65536"/>
                  <a:gd name="T9" fmla="*/ 0 w 299"/>
                  <a:gd name="T10" fmla="*/ 0 h 759"/>
                  <a:gd name="T11" fmla="*/ 299 w 299"/>
                  <a:gd name="T12" fmla="*/ 759 h 759"/>
                </a:gdLst>
                <a:ahLst/>
                <a:cxnLst>
                  <a:cxn ang="T6">
                    <a:pos x="T0" y="T1"/>
                  </a:cxn>
                  <a:cxn ang="T7">
                    <a:pos x="T2" y="T3"/>
                  </a:cxn>
                  <a:cxn ang="T8">
                    <a:pos x="T4" y="T5"/>
                  </a:cxn>
                </a:cxnLst>
                <a:rect l="T9" t="T10" r="T11" b="T12"/>
                <a:pathLst>
                  <a:path w="299" h="759">
                    <a:moveTo>
                      <a:pt x="0" y="0"/>
                    </a:moveTo>
                    <a:lnTo>
                      <a:pt x="0" y="759"/>
                    </a:lnTo>
                    <a:lnTo>
                      <a:pt x="299" y="759"/>
                    </a:lnTo>
                  </a:path>
                </a:pathLst>
              </a:custGeom>
              <a:noFill/>
              <a:ln w="12700" cmpd="sng">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0">
                  <a:latin typeface="+mn-lt"/>
                </a:endParaRPr>
              </a:p>
            </p:txBody>
          </p:sp>
          <p:sp>
            <p:nvSpPr>
              <p:cNvPr id="26682" name="Rectangle 186"/>
              <p:cNvSpPr>
                <a:spLocks noChangeArrowheads="1"/>
              </p:cNvSpPr>
              <p:nvPr/>
            </p:nvSpPr>
            <p:spPr bwMode="auto">
              <a:xfrm>
                <a:off x="6037" y="9680"/>
                <a:ext cx="138" cy="246"/>
              </a:xfrm>
              <a:prstGeom prst="rect">
                <a:avLst/>
              </a:prstGeom>
              <a:solidFill>
                <a:srgbClr val="FFFF00"/>
              </a:solidFill>
              <a:ln w="12700">
                <a:solidFill>
                  <a:srgbClr val="000080"/>
                </a:solidFill>
                <a:miter lim="800000"/>
                <a:headEnd/>
                <a:tailEnd/>
              </a:ln>
            </p:spPr>
            <p:txBody>
              <a:bodyPr/>
              <a:lstStyle/>
              <a:p>
                <a:pPr algn="ctr"/>
                <a:endParaRPr lang="zh-CN" altLang="en-US" sz="1800" b="0">
                  <a:latin typeface="+mn-lt"/>
                  <a:ea typeface="黑体" pitchFamily="2" charset="-122"/>
                </a:endParaRPr>
              </a:p>
            </p:txBody>
          </p:sp>
          <p:sp>
            <p:nvSpPr>
              <p:cNvPr id="26683" name="Oval 187"/>
              <p:cNvSpPr>
                <a:spLocks noChangeArrowheads="1"/>
              </p:cNvSpPr>
              <p:nvPr/>
            </p:nvSpPr>
            <p:spPr bwMode="auto">
              <a:xfrm>
                <a:off x="6290" y="9985"/>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84" name="Oval 188"/>
              <p:cNvSpPr>
                <a:spLocks noChangeArrowheads="1"/>
              </p:cNvSpPr>
              <p:nvPr/>
            </p:nvSpPr>
            <p:spPr bwMode="auto">
              <a:xfrm>
                <a:off x="6290" y="10362"/>
                <a:ext cx="69" cy="43"/>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85" name="Oval 189"/>
              <p:cNvSpPr>
                <a:spLocks noChangeArrowheads="1"/>
              </p:cNvSpPr>
              <p:nvPr/>
            </p:nvSpPr>
            <p:spPr bwMode="auto">
              <a:xfrm>
                <a:off x="6060" y="9520"/>
                <a:ext cx="69" cy="44"/>
              </a:xfrm>
              <a:prstGeom prst="ellipse">
                <a:avLst/>
              </a:prstGeom>
              <a:solidFill>
                <a:srgbClr val="000080"/>
              </a:solidFill>
              <a:ln w="12700">
                <a:solidFill>
                  <a:srgbClr val="000080"/>
                </a:solidFill>
                <a:round/>
                <a:headEnd/>
                <a:tailEnd/>
              </a:ln>
            </p:spPr>
            <p:txBody>
              <a:bodyPr/>
              <a:lstStyle/>
              <a:p>
                <a:pPr algn="ctr"/>
                <a:endParaRPr lang="zh-CN" altLang="en-US" sz="1800" b="0">
                  <a:latin typeface="+mn-lt"/>
                  <a:ea typeface="黑体" pitchFamily="2" charset="-122"/>
                </a:endParaRPr>
              </a:p>
            </p:txBody>
          </p:sp>
          <p:sp>
            <p:nvSpPr>
              <p:cNvPr id="26686" name="Text Box 190"/>
              <p:cNvSpPr txBox="1">
                <a:spLocks noChangeArrowheads="1"/>
              </p:cNvSpPr>
              <p:nvPr/>
            </p:nvSpPr>
            <p:spPr bwMode="auto">
              <a:xfrm>
                <a:off x="5845" y="10014"/>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K</a:t>
                </a:r>
                <a:r>
                  <a:rPr lang="en-US" altLang="zh-CN" sz="1800" b="0" baseline="-25000" dirty="0">
                    <a:solidFill>
                      <a:srgbClr val="000080"/>
                    </a:solidFill>
                    <a:latin typeface="+mn-lt"/>
                    <a:ea typeface="黑体" pitchFamily="2" charset="-122"/>
                  </a:rPr>
                  <a:t>7</a:t>
                </a:r>
                <a:endParaRPr lang="en-US" altLang="zh-CN" sz="1800" b="0" dirty="0">
                  <a:solidFill>
                    <a:schemeClr val="tx1"/>
                  </a:solidFill>
                  <a:latin typeface="+mn-lt"/>
                  <a:ea typeface="黑体" pitchFamily="2" charset="-122"/>
                </a:endParaRPr>
              </a:p>
            </p:txBody>
          </p:sp>
          <p:sp>
            <p:nvSpPr>
              <p:cNvPr id="26687" name="Text Box 191"/>
              <p:cNvSpPr txBox="1">
                <a:spLocks noChangeArrowheads="1"/>
              </p:cNvSpPr>
              <p:nvPr/>
            </p:nvSpPr>
            <p:spPr bwMode="auto">
              <a:xfrm>
                <a:off x="5853" y="9039"/>
                <a:ext cx="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b="0" dirty="0">
                    <a:solidFill>
                      <a:srgbClr val="000080"/>
                    </a:solidFill>
                    <a:latin typeface="+mn-lt"/>
                    <a:ea typeface="黑体" pitchFamily="2" charset="-122"/>
                  </a:rPr>
                  <a:t>I</a:t>
                </a:r>
                <a:r>
                  <a:rPr lang="en-US" altLang="zh-CN" sz="1800" b="0" baseline="-25000" dirty="0">
                    <a:solidFill>
                      <a:srgbClr val="000080"/>
                    </a:solidFill>
                    <a:latin typeface="+mn-lt"/>
                    <a:ea typeface="黑体" pitchFamily="2" charset="-122"/>
                  </a:rPr>
                  <a:t>7</a:t>
                </a:r>
                <a:endParaRPr lang="en-US" altLang="zh-CN" sz="1800" b="0" dirty="0">
                  <a:solidFill>
                    <a:schemeClr val="tx1"/>
                  </a:solidFill>
                  <a:latin typeface="+mn-lt"/>
                  <a:ea typeface="黑体" pitchFamily="2" charset="-122"/>
                </a:endParaRPr>
              </a:p>
            </p:txBody>
          </p:sp>
        </p:grpSp>
        <p:sp>
          <p:nvSpPr>
            <p:cNvPr id="26653" name="AutoShape 192"/>
            <p:cNvSpPr>
              <a:spLocks noChangeArrowheads="1"/>
            </p:cNvSpPr>
            <p:nvPr/>
          </p:nvSpPr>
          <p:spPr bwMode="auto">
            <a:xfrm>
              <a:off x="6735" y="3780"/>
              <a:ext cx="2326" cy="1035"/>
            </a:xfrm>
            <a:prstGeom prst="wedgeRoundRectCallout">
              <a:avLst>
                <a:gd name="adj1" fmla="val -70380"/>
                <a:gd name="adj2" fmla="val 11741"/>
                <a:gd name="adj3" fmla="val 16667"/>
              </a:avLst>
            </a:prstGeom>
            <a:noFill/>
            <a:ln w="9525">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800" b="0">
                <a:solidFill>
                  <a:schemeClr val="tx1"/>
                </a:solidFill>
                <a:latin typeface="+mn-lt"/>
                <a:ea typeface="黑体" pitchFamily="2" charset="-122"/>
              </a:endParaRPr>
            </a:p>
          </p:txBody>
        </p:sp>
      </p:grpSp>
      <p:sp>
        <p:nvSpPr>
          <p:cNvPr id="26630" name="Line 193"/>
          <p:cNvSpPr>
            <a:spLocks noChangeShapeType="1"/>
          </p:cNvSpPr>
          <p:nvPr/>
        </p:nvSpPr>
        <p:spPr bwMode="auto">
          <a:xfrm>
            <a:off x="0" y="3644900"/>
            <a:ext cx="9144000" cy="9525"/>
          </a:xfrm>
          <a:prstGeom prst="line">
            <a:avLst/>
          </a:prstGeom>
          <a:noFill/>
          <a:ln w="28575">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Rectangle 106"/>
          <p:cNvSpPr>
            <a:spLocks noChangeArrowheads="1"/>
          </p:cNvSpPr>
          <p:nvPr/>
        </p:nvSpPr>
        <p:spPr bwMode="auto">
          <a:xfrm>
            <a:off x="323850" y="437716"/>
            <a:ext cx="882015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en-US" altLang="zh-CN" sz="2400" dirty="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例</a:t>
            </a:r>
            <a:r>
              <a:rPr lang="en-US" altLang="zh-CN" sz="2400" dirty="0" smtClean="0">
                <a:solidFill>
                  <a:srgbClr val="99000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从开关寄存器</a:t>
            </a:r>
            <a:r>
              <a:rPr lang="en-US" altLang="zh-CN" sz="2400" dirty="0">
                <a:solidFill>
                  <a:srgbClr val="000080"/>
                </a:solidFill>
                <a:latin typeface="黑体" pitchFamily="2" charset="-122"/>
                <a:ea typeface="黑体" pitchFamily="2" charset="-122"/>
              </a:rPr>
              <a:t>(8</a:t>
            </a:r>
            <a:r>
              <a:rPr lang="zh-CN" altLang="en-US" sz="2400" dirty="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输入数据，输入端口地址</a:t>
            </a:r>
            <a:r>
              <a:rPr lang="zh-CN" altLang="en-US" sz="2400" dirty="0" smtClean="0">
                <a:solidFill>
                  <a:srgbClr val="000080"/>
                </a:solidFill>
                <a:latin typeface="黑体" pitchFamily="2" charset="-122"/>
                <a:ea typeface="黑体" pitchFamily="2" charset="-122"/>
              </a:rPr>
              <a:t>为</a:t>
            </a:r>
            <a:r>
              <a:rPr lang="en-US" altLang="zh-CN" sz="2400" dirty="0" smtClean="0">
                <a:solidFill>
                  <a:srgbClr val="000080"/>
                </a:solidFill>
                <a:latin typeface="黑体" pitchFamily="2" charset="-122"/>
                <a:ea typeface="黑体" pitchFamily="2" charset="-122"/>
              </a:rPr>
              <a:t>A5H</a:t>
            </a:r>
            <a:r>
              <a:rPr lang="en-US" altLang="zh-CN" sz="2400" dirty="0">
                <a:solidFill>
                  <a:srgbClr val="000080"/>
                </a:solidFill>
                <a:latin typeface="黑体" pitchFamily="2" charset="-122"/>
                <a:ea typeface="黑体" pitchFamily="2" charset="-122"/>
              </a:rPr>
              <a:t>.</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9"/>
          <p:cNvGrpSpPr>
            <a:grpSpLocks/>
          </p:cNvGrpSpPr>
          <p:nvPr/>
        </p:nvGrpSpPr>
        <p:grpSpPr bwMode="auto">
          <a:xfrm>
            <a:off x="468313" y="1268413"/>
            <a:ext cx="7488237" cy="4776787"/>
            <a:chOff x="2138" y="1886"/>
            <a:chExt cx="6616" cy="4212"/>
          </a:xfrm>
        </p:grpSpPr>
        <p:sp>
          <p:nvSpPr>
            <p:cNvPr id="27656" name="Rectangle 13"/>
            <p:cNvSpPr>
              <a:spLocks noChangeArrowheads="1"/>
            </p:cNvSpPr>
            <p:nvPr/>
          </p:nvSpPr>
          <p:spPr bwMode="auto">
            <a:xfrm>
              <a:off x="5018" y="4070"/>
              <a:ext cx="2375" cy="1575"/>
            </a:xfrm>
            <a:prstGeom prst="rect">
              <a:avLst/>
            </a:prstGeom>
            <a:solidFill>
              <a:srgbClr val="FFCCCC"/>
            </a:solidFill>
            <a:ln w="28575">
              <a:solidFill>
                <a:srgbClr val="FF0000"/>
              </a:solidFill>
              <a:prstDash val="dash"/>
              <a:miter lim="800000"/>
              <a:headEnd/>
              <a:tailEnd/>
            </a:ln>
            <a:extLst/>
          </p:spPr>
          <p:txBody>
            <a:bodyPr/>
            <a:lstStyle/>
            <a:p>
              <a:pPr algn="ctr"/>
              <a:endParaRPr lang="zh-CN" altLang="en-US">
                <a:latin typeface="黑体" pitchFamily="2" charset="-122"/>
                <a:ea typeface="黑体" pitchFamily="2" charset="-122"/>
              </a:endParaRPr>
            </a:p>
          </p:txBody>
        </p:sp>
        <p:sp>
          <p:nvSpPr>
            <p:cNvPr id="27654" name="Rectangle 11"/>
            <p:cNvSpPr>
              <a:spLocks noChangeArrowheads="1"/>
            </p:cNvSpPr>
            <p:nvPr/>
          </p:nvSpPr>
          <p:spPr bwMode="auto">
            <a:xfrm>
              <a:off x="5018" y="2183"/>
              <a:ext cx="2375" cy="1575"/>
            </a:xfrm>
            <a:prstGeom prst="rect">
              <a:avLst/>
            </a:prstGeom>
            <a:solidFill>
              <a:srgbClr val="CCECFF"/>
            </a:solidFill>
            <a:ln w="28575">
              <a:solidFill>
                <a:schemeClr val="folHlink"/>
              </a:solidFill>
              <a:prstDash val="dash"/>
              <a:miter lim="800000"/>
              <a:headEnd/>
              <a:tailEnd/>
            </a:ln>
            <a:extLst/>
          </p:spPr>
          <p:txBody>
            <a:bodyPr/>
            <a:lstStyle/>
            <a:p>
              <a:pPr algn="ctr"/>
              <a:endParaRPr lang="zh-CN" altLang="en-US">
                <a:latin typeface="黑体" pitchFamily="2" charset="-122"/>
                <a:ea typeface="黑体" pitchFamily="2" charset="-122"/>
              </a:endParaRPr>
            </a:p>
          </p:txBody>
        </p:sp>
        <p:sp>
          <p:nvSpPr>
            <p:cNvPr id="27655" name="Text Box 12"/>
            <p:cNvSpPr txBox="1">
              <a:spLocks noChangeArrowheads="1"/>
            </p:cNvSpPr>
            <p:nvPr/>
          </p:nvSpPr>
          <p:spPr bwMode="auto">
            <a:xfrm>
              <a:off x="5765" y="188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90000"/>
                </a:lnSpc>
                <a:spcBef>
                  <a:spcPct val="20000"/>
                </a:spcBef>
                <a:buClr>
                  <a:schemeClr val="bg1"/>
                </a:buClr>
                <a:buFont typeface="Wingdings" pitchFamily="2" charset="2"/>
                <a:buNone/>
              </a:pPr>
              <a:r>
                <a:rPr lang="zh-CN" altLang="en-US" sz="1800" dirty="0">
                  <a:solidFill>
                    <a:srgbClr val="0000FF"/>
                  </a:solidFill>
                  <a:latin typeface="黑体" pitchFamily="2" charset="-122"/>
                  <a:ea typeface="黑体" pitchFamily="2" charset="-122"/>
                </a:rPr>
                <a:t>数据缓冲器</a:t>
              </a:r>
              <a:endParaRPr lang="zh-CN" altLang="en-US" sz="1800" dirty="0">
                <a:latin typeface="黑体" pitchFamily="2" charset="-122"/>
                <a:ea typeface="黑体" pitchFamily="2" charset="-122"/>
              </a:endParaRPr>
            </a:p>
          </p:txBody>
        </p:sp>
        <p:sp>
          <p:nvSpPr>
            <p:cNvPr id="27657" name="Text Box 14"/>
            <p:cNvSpPr txBox="1">
              <a:spLocks noChangeArrowheads="1"/>
            </p:cNvSpPr>
            <p:nvPr/>
          </p:nvSpPr>
          <p:spPr bwMode="auto">
            <a:xfrm>
              <a:off x="5892" y="578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90000"/>
                </a:lnSpc>
                <a:spcBef>
                  <a:spcPct val="20000"/>
                </a:spcBef>
                <a:buClr>
                  <a:schemeClr val="bg1"/>
                </a:buClr>
                <a:buFont typeface="Wingdings" pitchFamily="2" charset="2"/>
                <a:buNone/>
              </a:pPr>
              <a:r>
                <a:rPr lang="zh-CN" altLang="en-US" sz="1800" dirty="0">
                  <a:solidFill>
                    <a:schemeClr val="hlink"/>
                  </a:solidFill>
                  <a:latin typeface="黑体" pitchFamily="2" charset="-122"/>
                  <a:ea typeface="黑体" pitchFamily="2" charset="-122"/>
                </a:rPr>
                <a:t>状态寄存器</a:t>
              </a:r>
            </a:p>
          </p:txBody>
        </p:sp>
        <p:graphicFrame>
          <p:nvGraphicFramePr>
            <p:cNvPr id="27653" name="Object 10"/>
            <p:cNvGraphicFramePr>
              <a:graphicFrameLocks noChangeAspect="1"/>
            </p:cNvGraphicFramePr>
            <p:nvPr>
              <p:extLst>
                <p:ext uri="{D42A27DB-BD31-4B8C-83A1-F6EECF244321}">
                  <p14:modId xmlns:p14="http://schemas.microsoft.com/office/powerpoint/2010/main" val="959032573"/>
                </p:ext>
              </p:extLst>
            </p:nvPr>
          </p:nvGraphicFramePr>
          <p:xfrm>
            <a:off x="2138" y="2354"/>
            <a:ext cx="6616" cy="3644"/>
          </p:xfrm>
          <a:graphic>
            <a:graphicData uri="http://schemas.openxmlformats.org/presentationml/2006/ole">
              <mc:AlternateContent xmlns:mc="http://schemas.openxmlformats.org/markup-compatibility/2006">
                <mc:Choice xmlns:v="urn:schemas-microsoft-com:vml" Requires="v">
                  <p:oleObj spid="_x0000_s27723" name="Visio" r:id="rId3" imgW="4959746" imgH="2732207" progId="">
                    <p:embed/>
                  </p:oleObj>
                </mc:Choice>
                <mc:Fallback>
                  <p:oleObj name="Visio" r:id="rId3" imgW="4959746" imgH="2732207"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 y="2354"/>
                          <a:ext cx="6616" cy="36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sp>
        <p:nvSpPr>
          <p:cNvPr id="27650" name="Rectangle 3"/>
          <p:cNvSpPr>
            <a:spLocks noChangeArrowheads="1"/>
          </p:cNvSpPr>
          <p:nvPr/>
        </p:nvSpPr>
        <p:spPr bwMode="auto">
          <a:xfrm>
            <a:off x="827088" y="966788"/>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25000"/>
              </a:spcBef>
            </a:pPr>
            <a:r>
              <a:rPr lang="en-US" altLang="zh-CN" sz="2400" dirty="0">
                <a:solidFill>
                  <a:srgbClr val="990000"/>
                </a:solidFill>
                <a:latin typeface="黑体" pitchFamily="2" charset="-122"/>
                <a:ea typeface="黑体" pitchFamily="2" charset="-122"/>
              </a:rPr>
              <a:t>1. </a:t>
            </a:r>
            <a:r>
              <a:rPr lang="zh-CN" altLang="en-US" sz="2400">
                <a:solidFill>
                  <a:srgbClr val="990000"/>
                </a:solidFill>
                <a:latin typeface="黑体" pitchFamily="2" charset="-122"/>
                <a:ea typeface="黑体" pitchFamily="2" charset="-122"/>
              </a:rPr>
              <a:t>输入接口</a:t>
            </a:r>
          </a:p>
        </p:txBody>
      </p:sp>
      <p:sp>
        <p:nvSpPr>
          <p:cNvPr id="27652" name="Rectangle 16"/>
          <p:cNvSpPr>
            <a:spLocks noChangeArrowheads="1"/>
          </p:cNvSpPr>
          <p:nvPr/>
        </p:nvSpPr>
        <p:spPr bwMode="auto">
          <a:xfrm>
            <a:off x="684213" y="388938"/>
            <a:ext cx="4319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827088" y="966788"/>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25000"/>
              </a:spcBef>
            </a:pPr>
            <a:r>
              <a:rPr lang="en-US" altLang="zh-CN" sz="2400" dirty="0">
                <a:solidFill>
                  <a:srgbClr val="990000"/>
                </a:solidFill>
                <a:latin typeface="黑体" pitchFamily="2" charset="-122"/>
                <a:ea typeface="黑体" pitchFamily="2" charset="-122"/>
              </a:rPr>
              <a:t>1. </a:t>
            </a:r>
            <a:r>
              <a:rPr lang="zh-CN" altLang="en-US" sz="2400">
                <a:solidFill>
                  <a:srgbClr val="990000"/>
                </a:solidFill>
                <a:latin typeface="黑体" pitchFamily="2" charset="-122"/>
                <a:ea typeface="黑体" pitchFamily="2" charset="-122"/>
              </a:rPr>
              <a:t>输入接口</a:t>
            </a:r>
          </a:p>
        </p:txBody>
      </p:sp>
      <p:sp>
        <p:nvSpPr>
          <p:cNvPr id="28675" name="Rectangle 16"/>
          <p:cNvSpPr>
            <a:spLocks noChangeArrowheads="1"/>
          </p:cNvSpPr>
          <p:nvPr/>
        </p:nvSpPr>
        <p:spPr bwMode="auto">
          <a:xfrm>
            <a:off x="684213" y="388938"/>
            <a:ext cx="4319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grpSp>
        <p:nvGrpSpPr>
          <p:cNvPr id="28676" name="Group 10"/>
          <p:cNvGrpSpPr>
            <a:grpSpLocks/>
          </p:cNvGrpSpPr>
          <p:nvPr/>
        </p:nvGrpSpPr>
        <p:grpSpPr bwMode="auto">
          <a:xfrm>
            <a:off x="1692275" y="1773238"/>
            <a:ext cx="5041900" cy="2808287"/>
            <a:chOff x="5579" y="2499"/>
            <a:chExt cx="3680" cy="2474"/>
          </a:xfrm>
        </p:grpSpPr>
        <p:sp>
          <p:nvSpPr>
            <p:cNvPr id="28678" name="Text Box 11"/>
            <p:cNvSpPr txBox="1">
              <a:spLocks noChangeArrowheads="1"/>
            </p:cNvSpPr>
            <p:nvPr/>
          </p:nvSpPr>
          <p:spPr bwMode="auto">
            <a:xfrm>
              <a:off x="7251" y="4464"/>
              <a:ext cx="2008" cy="509"/>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输入设备</a:t>
              </a:r>
              <a:endParaRPr lang="zh-CN" altLang="en-US" sz="4200" b="0">
                <a:latin typeface="+mn-lt"/>
                <a:ea typeface="黑体" pitchFamily="2" charset="-122"/>
              </a:endParaRPr>
            </a:p>
          </p:txBody>
        </p:sp>
        <p:grpSp>
          <p:nvGrpSpPr>
            <p:cNvPr id="28679" name="Group 12"/>
            <p:cNvGrpSpPr>
              <a:grpSpLocks/>
            </p:cNvGrpSpPr>
            <p:nvPr/>
          </p:nvGrpSpPr>
          <p:grpSpPr bwMode="auto">
            <a:xfrm>
              <a:off x="6132" y="2861"/>
              <a:ext cx="578" cy="473"/>
              <a:chOff x="8655" y="4590"/>
              <a:chExt cx="765" cy="600"/>
            </a:xfrm>
          </p:grpSpPr>
          <p:sp>
            <p:nvSpPr>
              <p:cNvPr id="28714" name="Text Box 13"/>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RD</a:t>
                </a:r>
                <a:endParaRPr lang="en-US" altLang="zh-CN" sz="4200" b="0" dirty="0">
                  <a:latin typeface="+mn-lt"/>
                  <a:ea typeface="黑体" pitchFamily="2" charset="-122"/>
                </a:endParaRPr>
              </a:p>
            </p:txBody>
          </p:sp>
          <p:sp>
            <p:nvSpPr>
              <p:cNvPr id="28715" name="Line 14"/>
              <p:cNvSpPr>
                <a:spLocks noChangeShapeType="1"/>
              </p:cNvSpPr>
              <p:nvPr/>
            </p:nvSpPr>
            <p:spPr bwMode="auto">
              <a:xfrm>
                <a:off x="8910" y="4680"/>
                <a:ext cx="27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8680" name="Text Box 15"/>
            <p:cNvSpPr txBox="1">
              <a:spLocks noChangeArrowheads="1"/>
            </p:cNvSpPr>
            <p:nvPr/>
          </p:nvSpPr>
          <p:spPr bwMode="auto">
            <a:xfrm>
              <a:off x="7802" y="2499"/>
              <a:ext cx="139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80000"/>
                </a:lnSpc>
              </a:pPr>
              <a:r>
                <a:rPr lang="zh-CN" altLang="en-US" sz="1800" b="0">
                  <a:solidFill>
                    <a:srgbClr val="000080"/>
                  </a:solidFill>
                  <a:latin typeface="+mn-lt"/>
                  <a:ea typeface="黑体" pitchFamily="2" charset="-122"/>
                </a:rPr>
                <a:t>数据总线</a:t>
              </a:r>
              <a:r>
                <a:rPr lang="en-US" altLang="zh-CN" sz="1800" b="0" dirty="0">
                  <a:solidFill>
                    <a:srgbClr val="000080"/>
                  </a:solidFill>
                  <a:latin typeface="+mn-lt"/>
                  <a:ea typeface="黑体" pitchFamily="2" charset="-122"/>
                </a:rPr>
                <a:t>D</a:t>
              </a:r>
              <a:r>
                <a:rPr lang="en-US" altLang="zh-CN" sz="1800" b="0" baseline="-25000" dirty="0">
                  <a:solidFill>
                    <a:srgbClr val="000080"/>
                  </a:solidFill>
                  <a:latin typeface="+mn-lt"/>
                  <a:ea typeface="黑体" pitchFamily="2" charset="-122"/>
                </a:rPr>
                <a:t>7-0</a:t>
              </a:r>
              <a:endParaRPr lang="en-US" altLang="zh-CN" sz="4200" b="0" dirty="0">
                <a:latin typeface="+mn-lt"/>
                <a:ea typeface="黑体" pitchFamily="2" charset="-122"/>
              </a:endParaRPr>
            </a:p>
          </p:txBody>
        </p:sp>
        <p:sp>
          <p:nvSpPr>
            <p:cNvPr id="28681" name="Line 16"/>
            <p:cNvSpPr>
              <a:spLocks noChangeShapeType="1"/>
            </p:cNvSpPr>
            <p:nvPr/>
          </p:nvSpPr>
          <p:spPr bwMode="auto">
            <a:xfrm>
              <a:off x="6660" y="2556"/>
              <a:ext cx="0" cy="68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682" name="Line 17"/>
            <p:cNvSpPr>
              <a:spLocks noChangeShapeType="1"/>
            </p:cNvSpPr>
            <p:nvPr/>
          </p:nvSpPr>
          <p:spPr bwMode="auto">
            <a:xfrm>
              <a:off x="6122" y="2556"/>
              <a:ext cx="0" cy="712"/>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8683" name="Group 18"/>
            <p:cNvGrpSpPr>
              <a:grpSpLocks/>
            </p:cNvGrpSpPr>
            <p:nvPr/>
          </p:nvGrpSpPr>
          <p:grpSpPr bwMode="auto">
            <a:xfrm>
              <a:off x="5579" y="2869"/>
              <a:ext cx="578" cy="476"/>
              <a:chOff x="8910" y="4740"/>
              <a:chExt cx="765" cy="600"/>
            </a:xfrm>
          </p:grpSpPr>
          <p:sp>
            <p:nvSpPr>
              <p:cNvPr id="28712" name="Text Box 19"/>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1800" b="0" dirty="0">
                    <a:solidFill>
                      <a:srgbClr val="000080"/>
                    </a:solidFill>
                    <a:latin typeface="+mn-lt"/>
                    <a:ea typeface="黑体" pitchFamily="2" charset="-122"/>
                  </a:rPr>
                  <a:t>IO/M</a:t>
                </a:r>
                <a:endParaRPr lang="en-US" altLang="zh-CN" sz="4200" b="0" dirty="0">
                  <a:latin typeface="+mn-lt"/>
                  <a:ea typeface="黑体" pitchFamily="2" charset="-122"/>
                </a:endParaRPr>
              </a:p>
            </p:txBody>
          </p:sp>
          <p:sp>
            <p:nvSpPr>
              <p:cNvPr id="28713" name="Line 20"/>
              <p:cNvSpPr>
                <a:spLocks noChangeShapeType="1"/>
              </p:cNvSpPr>
              <p:nvPr/>
            </p:nvSpPr>
            <p:spPr bwMode="auto">
              <a:xfrm>
                <a:off x="9330" y="4830"/>
                <a:ext cx="1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28684" name="Line 21"/>
            <p:cNvSpPr>
              <a:spLocks noChangeShapeType="1"/>
            </p:cNvSpPr>
            <p:nvPr/>
          </p:nvSpPr>
          <p:spPr bwMode="auto">
            <a:xfrm>
              <a:off x="8752" y="4125"/>
              <a:ext cx="0" cy="335"/>
            </a:xfrm>
            <a:prstGeom prst="line">
              <a:avLst/>
            </a:prstGeom>
            <a:noFill/>
            <a:ln w="28575">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685" name="Line 22"/>
            <p:cNvSpPr>
              <a:spLocks noChangeShapeType="1"/>
            </p:cNvSpPr>
            <p:nvPr/>
          </p:nvSpPr>
          <p:spPr bwMode="auto">
            <a:xfrm>
              <a:off x="7631" y="2529"/>
              <a:ext cx="0" cy="1149"/>
            </a:xfrm>
            <a:prstGeom prst="line">
              <a:avLst/>
            </a:prstGeom>
            <a:noFill/>
            <a:ln w="28575">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28686" name="Freeform 23"/>
            <p:cNvSpPr>
              <a:spLocks/>
            </p:cNvSpPr>
            <p:nvPr/>
          </p:nvSpPr>
          <p:spPr bwMode="auto">
            <a:xfrm>
              <a:off x="7628" y="2912"/>
              <a:ext cx="1125" cy="762"/>
            </a:xfrm>
            <a:custGeom>
              <a:avLst/>
              <a:gdLst>
                <a:gd name="T0" fmla="*/ 160 w 1491"/>
                <a:gd name="T1" fmla="*/ 413147 h 310"/>
                <a:gd name="T2" fmla="*/ 160 w 1491"/>
                <a:gd name="T3" fmla="*/ 0 h 310"/>
                <a:gd name="T4" fmla="*/ 0 w 1491"/>
                <a:gd name="T5" fmla="*/ 0 h 310"/>
                <a:gd name="T6" fmla="*/ 0 60000 65536"/>
                <a:gd name="T7" fmla="*/ 0 60000 65536"/>
                <a:gd name="T8" fmla="*/ 0 60000 65536"/>
                <a:gd name="T9" fmla="*/ 0 w 1491"/>
                <a:gd name="T10" fmla="*/ 0 h 310"/>
                <a:gd name="T11" fmla="*/ 1491 w 1491"/>
                <a:gd name="T12" fmla="*/ 310 h 310"/>
              </a:gdLst>
              <a:ahLst/>
              <a:cxnLst>
                <a:cxn ang="T6">
                  <a:pos x="T0" y="T1"/>
                </a:cxn>
                <a:cxn ang="T7">
                  <a:pos x="T2" y="T3"/>
                </a:cxn>
                <a:cxn ang="T8">
                  <a:pos x="T4" y="T5"/>
                </a:cxn>
              </a:cxnLst>
              <a:rect l="T9" t="T10" r="T11" b="T12"/>
              <a:pathLst>
                <a:path w="1491" h="310">
                  <a:moveTo>
                    <a:pt x="1491" y="310"/>
                  </a:moveTo>
                  <a:lnTo>
                    <a:pt x="1491" y="0"/>
                  </a:lnTo>
                  <a:lnTo>
                    <a:pt x="0"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sp>
          <p:nvSpPr>
            <p:cNvPr id="28687" name="Line 24"/>
            <p:cNvSpPr>
              <a:spLocks noChangeShapeType="1"/>
            </p:cNvSpPr>
            <p:nvPr/>
          </p:nvSpPr>
          <p:spPr bwMode="auto">
            <a:xfrm>
              <a:off x="6233" y="2556"/>
              <a:ext cx="0" cy="712"/>
            </a:xfrm>
            <a:prstGeom prst="line">
              <a:avLst/>
            </a:prstGeom>
            <a:noFill/>
            <a:ln w="127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28688" name="Group 25"/>
            <p:cNvGrpSpPr>
              <a:grpSpLocks/>
            </p:cNvGrpSpPr>
            <p:nvPr/>
          </p:nvGrpSpPr>
          <p:grpSpPr bwMode="auto">
            <a:xfrm>
              <a:off x="8548" y="2996"/>
              <a:ext cx="411" cy="356"/>
              <a:chOff x="5665" y="3572"/>
              <a:chExt cx="598" cy="437"/>
            </a:xfrm>
          </p:grpSpPr>
          <p:sp>
            <p:nvSpPr>
              <p:cNvPr id="28708" name="Rectangle 26"/>
              <p:cNvSpPr>
                <a:spLocks noChangeArrowheads="1"/>
              </p:cNvSpPr>
              <p:nvPr/>
            </p:nvSpPr>
            <p:spPr bwMode="auto">
              <a:xfrm>
                <a:off x="5665" y="3572"/>
                <a:ext cx="598" cy="437"/>
              </a:xfrm>
              <a:prstGeom prst="rect">
                <a:avLst/>
              </a:prstGeom>
              <a:solidFill>
                <a:srgbClr val="00FFFF">
                  <a:alpha val="50195"/>
                </a:srgbClr>
              </a:solidFill>
              <a:ln w="12700">
                <a:solidFill>
                  <a:srgbClr val="000080"/>
                </a:solidFill>
                <a:miter lim="800000"/>
                <a:headEnd/>
                <a:tailEnd/>
              </a:ln>
            </p:spPr>
            <p:txBody>
              <a:bodyPr/>
              <a:lstStyle/>
              <a:p>
                <a:endParaRPr lang="zh-CN" altLang="en-US" b="0">
                  <a:latin typeface="+mn-lt"/>
                </a:endParaRPr>
              </a:p>
            </p:txBody>
          </p:sp>
          <p:grpSp>
            <p:nvGrpSpPr>
              <p:cNvPr id="28709" name="Group 27"/>
              <p:cNvGrpSpPr>
                <a:grpSpLocks/>
              </p:cNvGrpSpPr>
              <p:nvPr/>
            </p:nvGrpSpPr>
            <p:grpSpPr bwMode="auto">
              <a:xfrm flipH="1">
                <a:off x="5757" y="3610"/>
                <a:ext cx="414" cy="323"/>
                <a:chOff x="7413" y="1847"/>
                <a:chExt cx="414" cy="391"/>
              </a:xfrm>
            </p:grpSpPr>
            <p:sp>
              <p:nvSpPr>
                <p:cNvPr id="28710" name="AutoShape 28"/>
                <p:cNvSpPr>
                  <a:spLocks noChangeArrowheads="1"/>
                </p:cNvSpPr>
                <p:nvPr/>
              </p:nvSpPr>
              <p:spPr bwMode="auto">
                <a:xfrm>
                  <a:off x="7413" y="1847"/>
                  <a:ext cx="414" cy="391"/>
                </a:xfrm>
                <a:prstGeom prst="triangle">
                  <a:avLst>
                    <a:gd name="adj" fmla="val 50000"/>
                  </a:avLst>
                </a:prstGeom>
                <a:solidFill>
                  <a:srgbClr val="FFFFFF"/>
                </a:solidFill>
                <a:ln w="12700">
                  <a:solidFill>
                    <a:srgbClr val="000080"/>
                  </a:solidFill>
                  <a:miter lim="800000"/>
                  <a:headEnd/>
                  <a:tailEnd/>
                </a:ln>
              </p:spPr>
              <p:txBody>
                <a:bodyPr/>
                <a:lstStyle/>
                <a:p>
                  <a:endParaRPr lang="zh-CN" altLang="en-US" b="0">
                    <a:latin typeface="+mn-lt"/>
                  </a:endParaRPr>
                </a:p>
              </p:txBody>
            </p:sp>
            <p:sp>
              <p:nvSpPr>
                <p:cNvPr id="28711" name="Oval 29"/>
                <p:cNvSpPr>
                  <a:spLocks noChangeArrowheads="1"/>
                </p:cNvSpPr>
                <p:nvPr/>
              </p:nvSpPr>
              <p:spPr bwMode="auto">
                <a:xfrm>
                  <a:off x="7735" y="1985"/>
                  <a:ext cx="69" cy="69"/>
                </a:xfrm>
                <a:prstGeom prst="ellipse">
                  <a:avLst/>
                </a:prstGeom>
                <a:solidFill>
                  <a:srgbClr val="FFFFFF"/>
                </a:solidFill>
                <a:ln w="12700">
                  <a:solidFill>
                    <a:srgbClr val="000080"/>
                  </a:solidFill>
                  <a:round/>
                  <a:headEnd/>
                  <a:tailEnd/>
                </a:ln>
              </p:spPr>
              <p:txBody>
                <a:bodyPr/>
                <a:lstStyle/>
                <a:p>
                  <a:endParaRPr lang="zh-CN" altLang="en-US" b="0">
                    <a:latin typeface="+mn-lt"/>
                  </a:endParaRPr>
                </a:p>
              </p:txBody>
            </p:sp>
          </p:grpSp>
        </p:grpSp>
        <p:sp>
          <p:nvSpPr>
            <p:cNvPr id="28689" name="Text Box 30"/>
            <p:cNvSpPr txBox="1">
              <a:spLocks noChangeArrowheads="1"/>
            </p:cNvSpPr>
            <p:nvPr/>
          </p:nvSpPr>
          <p:spPr bwMode="auto">
            <a:xfrm>
              <a:off x="7188" y="3701"/>
              <a:ext cx="902" cy="421"/>
            </a:xfrm>
            <a:prstGeom prst="rect">
              <a:avLst/>
            </a:prstGeom>
            <a:solidFill>
              <a:srgbClr val="FFCCCC">
                <a:alpha val="50195"/>
              </a:srgbClr>
            </a:solidFill>
            <a:ln w="28575">
              <a:solidFill>
                <a:srgbClr val="000080"/>
              </a:solidFill>
              <a:miter lim="800000"/>
              <a:headEnd/>
              <a:tailEnd/>
            </a:ln>
          </p:spPr>
          <p:txBody>
            <a:bodyPr lIns="0" tIns="36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状态</a:t>
              </a:r>
            </a:p>
            <a:p>
              <a:pPr algn="ctr" eaLnBrk="1" hangingPunct="1">
                <a:lnSpc>
                  <a:spcPct val="80000"/>
                </a:lnSpc>
              </a:pPr>
              <a:r>
                <a:rPr lang="zh-CN" altLang="en-US" sz="1800" b="0">
                  <a:solidFill>
                    <a:srgbClr val="000080"/>
                  </a:solidFill>
                  <a:latin typeface="+mn-lt"/>
                  <a:ea typeface="黑体" pitchFamily="2" charset="-122"/>
                </a:rPr>
                <a:t>寄存器</a:t>
              </a:r>
              <a:endParaRPr lang="zh-CN" altLang="en-US" sz="4200" b="0">
                <a:latin typeface="+mn-lt"/>
                <a:ea typeface="黑体" pitchFamily="2" charset="-122"/>
              </a:endParaRPr>
            </a:p>
          </p:txBody>
        </p:sp>
        <p:sp>
          <p:nvSpPr>
            <p:cNvPr id="28690" name="Text Box 31"/>
            <p:cNvSpPr txBox="1">
              <a:spLocks noChangeArrowheads="1"/>
            </p:cNvSpPr>
            <p:nvPr/>
          </p:nvSpPr>
          <p:spPr bwMode="auto">
            <a:xfrm>
              <a:off x="8311" y="3701"/>
              <a:ext cx="900" cy="421"/>
            </a:xfrm>
            <a:prstGeom prst="rect">
              <a:avLst/>
            </a:prstGeom>
            <a:solidFill>
              <a:srgbClr val="CCECFF">
                <a:alpha val="50195"/>
              </a:srgbClr>
            </a:solidFill>
            <a:ln w="28575">
              <a:solidFill>
                <a:srgbClr val="000080"/>
              </a:solidFill>
              <a:miter lim="800000"/>
              <a:headEnd/>
              <a:tailEnd/>
            </a:ln>
          </p:spPr>
          <p:txBody>
            <a:bodyPr lIns="0" tIns="36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数据缓存</a:t>
              </a:r>
            </a:p>
            <a:p>
              <a:pPr algn="ctr" eaLnBrk="1" hangingPunct="1">
                <a:lnSpc>
                  <a:spcPct val="80000"/>
                </a:lnSpc>
              </a:pPr>
              <a:r>
                <a:rPr lang="zh-CN" altLang="en-US" sz="1800" b="0">
                  <a:solidFill>
                    <a:srgbClr val="000080"/>
                  </a:solidFill>
                  <a:latin typeface="+mn-lt"/>
                  <a:ea typeface="黑体" pitchFamily="2" charset="-122"/>
                </a:rPr>
                <a:t>寄存器</a:t>
              </a:r>
              <a:endParaRPr lang="zh-CN" altLang="en-US" sz="4200" b="0">
                <a:latin typeface="+mn-lt"/>
                <a:ea typeface="黑体" pitchFamily="2" charset="-122"/>
              </a:endParaRPr>
            </a:p>
          </p:txBody>
        </p:sp>
        <p:grpSp>
          <p:nvGrpSpPr>
            <p:cNvPr id="28691" name="Group 32"/>
            <p:cNvGrpSpPr>
              <a:grpSpLocks/>
            </p:cNvGrpSpPr>
            <p:nvPr/>
          </p:nvGrpSpPr>
          <p:grpSpPr bwMode="auto">
            <a:xfrm>
              <a:off x="7419" y="3236"/>
              <a:ext cx="411" cy="356"/>
              <a:chOff x="5665" y="3572"/>
              <a:chExt cx="598" cy="437"/>
            </a:xfrm>
          </p:grpSpPr>
          <p:sp>
            <p:nvSpPr>
              <p:cNvPr id="28704" name="Rectangle 33"/>
              <p:cNvSpPr>
                <a:spLocks noChangeArrowheads="1"/>
              </p:cNvSpPr>
              <p:nvPr/>
            </p:nvSpPr>
            <p:spPr bwMode="auto">
              <a:xfrm>
                <a:off x="5665" y="3572"/>
                <a:ext cx="598" cy="437"/>
              </a:xfrm>
              <a:prstGeom prst="rect">
                <a:avLst/>
              </a:prstGeom>
              <a:solidFill>
                <a:srgbClr val="00FFFF">
                  <a:alpha val="50195"/>
                </a:srgbClr>
              </a:solidFill>
              <a:ln w="12700">
                <a:solidFill>
                  <a:srgbClr val="000080"/>
                </a:solidFill>
                <a:miter lim="800000"/>
                <a:headEnd/>
                <a:tailEnd/>
              </a:ln>
            </p:spPr>
            <p:txBody>
              <a:bodyPr/>
              <a:lstStyle/>
              <a:p>
                <a:endParaRPr lang="zh-CN" altLang="en-US" b="0">
                  <a:latin typeface="+mn-lt"/>
                </a:endParaRPr>
              </a:p>
            </p:txBody>
          </p:sp>
          <p:grpSp>
            <p:nvGrpSpPr>
              <p:cNvPr id="28705" name="Group 34"/>
              <p:cNvGrpSpPr>
                <a:grpSpLocks/>
              </p:cNvGrpSpPr>
              <p:nvPr/>
            </p:nvGrpSpPr>
            <p:grpSpPr bwMode="auto">
              <a:xfrm flipH="1">
                <a:off x="5757" y="3610"/>
                <a:ext cx="414" cy="323"/>
                <a:chOff x="7413" y="1847"/>
                <a:chExt cx="414" cy="391"/>
              </a:xfrm>
            </p:grpSpPr>
            <p:sp>
              <p:nvSpPr>
                <p:cNvPr id="28706" name="AutoShape 35"/>
                <p:cNvSpPr>
                  <a:spLocks noChangeArrowheads="1"/>
                </p:cNvSpPr>
                <p:nvPr/>
              </p:nvSpPr>
              <p:spPr bwMode="auto">
                <a:xfrm>
                  <a:off x="7413" y="1847"/>
                  <a:ext cx="414" cy="391"/>
                </a:xfrm>
                <a:prstGeom prst="triangle">
                  <a:avLst>
                    <a:gd name="adj" fmla="val 50000"/>
                  </a:avLst>
                </a:prstGeom>
                <a:solidFill>
                  <a:srgbClr val="FFFFFF"/>
                </a:solidFill>
                <a:ln w="12700">
                  <a:solidFill>
                    <a:srgbClr val="000080"/>
                  </a:solidFill>
                  <a:miter lim="800000"/>
                  <a:headEnd/>
                  <a:tailEnd/>
                </a:ln>
              </p:spPr>
              <p:txBody>
                <a:bodyPr/>
                <a:lstStyle/>
                <a:p>
                  <a:endParaRPr lang="zh-CN" altLang="en-US" b="0">
                    <a:latin typeface="+mn-lt"/>
                  </a:endParaRPr>
                </a:p>
              </p:txBody>
            </p:sp>
            <p:sp>
              <p:nvSpPr>
                <p:cNvPr id="28707" name="Oval 36"/>
                <p:cNvSpPr>
                  <a:spLocks noChangeArrowheads="1"/>
                </p:cNvSpPr>
                <p:nvPr/>
              </p:nvSpPr>
              <p:spPr bwMode="auto">
                <a:xfrm>
                  <a:off x="7735" y="1985"/>
                  <a:ext cx="69" cy="69"/>
                </a:xfrm>
                <a:prstGeom prst="ellipse">
                  <a:avLst/>
                </a:prstGeom>
                <a:solidFill>
                  <a:srgbClr val="FFFFFF"/>
                </a:solidFill>
                <a:ln w="12700">
                  <a:solidFill>
                    <a:srgbClr val="000080"/>
                  </a:solidFill>
                  <a:round/>
                  <a:headEnd/>
                  <a:tailEnd/>
                </a:ln>
              </p:spPr>
              <p:txBody>
                <a:bodyPr/>
                <a:lstStyle/>
                <a:p>
                  <a:endParaRPr lang="zh-CN" altLang="en-US" b="0">
                    <a:latin typeface="+mn-lt"/>
                  </a:endParaRPr>
                </a:p>
              </p:txBody>
            </p:sp>
          </p:grpSp>
        </p:grpSp>
        <p:grpSp>
          <p:nvGrpSpPr>
            <p:cNvPr id="28692" name="Group 37"/>
            <p:cNvGrpSpPr>
              <a:grpSpLocks/>
            </p:cNvGrpSpPr>
            <p:nvPr/>
          </p:nvGrpSpPr>
          <p:grpSpPr bwMode="auto">
            <a:xfrm>
              <a:off x="7878" y="4107"/>
              <a:ext cx="673" cy="344"/>
              <a:chOff x="6377" y="6699"/>
              <a:chExt cx="722" cy="356"/>
            </a:xfrm>
          </p:grpSpPr>
          <p:sp>
            <p:nvSpPr>
              <p:cNvPr id="28702" name="Line 38"/>
              <p:cNvSpPr>
                <a:spLocks noChangeShapeType="1"/>
              </p:cNvSpPr>
              <p:nvPr/>
            </p:nvSpPr>
            <p:spPr bwMode="auto">
              <a:xfrm flipV="1">
                <a:off x="7099" y="6699"/>
                <a:ext cx="0" cy="356"/>
              </a:xfrm>
              <a:prstGeom prst="line">
                <a:avLst/>
              </a:prstGeom>
              <a:noFill/>
              <a:ln w="6350">
                <a:solidFill>
                  <a:srgbClr val="00008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b="0">
                  <a:latin typeface="+mn-lt"/>
                </a:endParaRPr>
              </a:p>
            </p:txBody>
          </p:sp>
          <p:sp>
            <p:nvSpPr>
              <p:cNvPr id="28703" name="Freeform 39"/>
              <p:cNvSpPr>
                <a:spLocks/>
              </p:cNvSpPr>
              <p:nvPr/>
            </p:nvSpPr>
            <p:spPr bwMode="auto">
              <a:xfrm flipH="1">
                <a:off x="6377" y="6723"/>
                <a:ext cx="718" cy="198"/>
              </a:xfrm>
              <a:custGeom>
                <a:avLst/>
                <a:gdLst>
                  <a:gd name="T0" fmla="*/ 0 w 626"/>
                  <a:gd name="T1" fmla="*/ 433 h 177"/>
                  <a:gd name="T2" fmla="*/ 1876 w 626"/>
                  <a:gd name="T3" fmla="*/ 433 h 177"/>
                  <a:gd name="T4" fmla="*/ 1876 w 626"/>
                  <a:gd name="T5" fmla="*/ 0 h 177"/>
                  <a:gd name="T6" fmla="*/ 0 60000 65536"/>
                  <a:gd name="T7" fmla="*/ 0 60000 65536"/>
                  <a:gd name="T8" fmla="*/ 0 60000 65536"/>
                  <a:gd name="T9" fmla="*/ 0 w 626"/>
                  <a:gd name="T10" fmla="*/ 0 h 177"/>
                  <a:gd name="T11" fmla="*/ 626 w 626"/>
                  <a:gd name="T12" fmla="*/ 177 h 177"/>
                </a:gdLst>
                <a:ahLst/>
                <a:cxnLst>
                  <a:cxn ang="T6">
                    <a:pos x="T0" y="T1"/>
                  </a:cxn>
                  <a:cxn ang="T7">
                    <a:pos x="T2" y="T3"/>
                  </a:cxn>
                  <a:cxn ang="T8">
                    <a:pos x="T4" y="T5"/>
                  </a:cxn>
                </a:cxnLst>
                <a:rect l="T9" t="T10" r="T11" b="T12"/>
                <a:pathLst>
                  <a:path w="626" h="177">
                    <a:moveTo>
                      <a:pt x="0" y="177"/>
                    </a:moveTo>
                    <a:lnTo>
                      <a:pt x="626" y="177"/>
                    </a:lnTo>
                    <a:lnTo>
                      <a:pt x="626" y="0"/>
                    </a:lnTo>
                  </a:path>
                </a:pathLst>
              </a:custGeom>
              <a:noFill/>
              <a:ln w="952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grpSp>
        <p:sp>
          <p:nvSpPr>
            <p:cNvPr id="28693" name="Text Box 40"/>
            <p:cNvSpPr txBox="1">
              <a:spLocks noChangeArrowheads="1"/>
            </p:cNvSpPr>
            <p:nvPr/>
          </p:nvSpPr>
          <p:spPr bwMode="auto">
            <a:xfrm>
              <a:off x="5751" y="3268"/>
              <a:ext cx="1017" cy="271"/>
            </a:xfrm>
            <a:prstGeom prst="rect">
              <a:avLst/>
            </a:prstGeom>
            <a:solidFill>
              <a:srgbClr val="FFFFFF"/>
            </a:solidFill>
            <a:ln w="19050">
              <a:solidFill>
                <a:srgbClr val="000080"/>
              </a:solidFill>
              <a:miter lim="800000"/>
              <a:headEnd/>
              <a:tailEnd/>
            </a:ln>
          </p:spPr>
          <p:txBody>
            <a:bodyPr lIns="0" tIns="72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1800" b="0">
                  <a:solidFill>
                    <a:srgbClr val="000080"/>
                  </a:solidFill>
                  <a:latin typeface="+mn-lt"/>
                  <a:ea typeface="黑体" pitchFamily="2" charset="-122"/>
                </a:rPr>
                <a:t>地址译码</a:t>
              </a:r>
              <a:endParaRPr lang="zh-CN" altLang="en-US" sz="4200" b="0">
                <a:latin typeface="+mn-lt"/>
                <a:ea typeface="黑体" pitchFamily="2" charset="-122"/>
              </a:endParaRPr>
            </a:p>
          </p:txBody>
        </p:sp>
        <p:sp>
          <p:nvSpPr>
            <p:cNvPr id="28694" name="Freeform 41"/>
            <p:cNvSpPr>
              <a:spLocks/>
            </p:cNvSpPr>
            <p:nvPr/>
          </p:nvSpPr>
          <p:spPr bwMode="auto">
            <a:xfrm>
              <a:off x="6527" y="3140"/>
              <a:ext cx="2113" cy="504"/>
            </a:xfrm>
            <a:custGeom>
              <a:avLst/>
              <a:gdLst>
                <a:gd name="T0" fmla="*/ 0 w 2268"/>
                <a:gd name="T1" fmla="*/ 51 h 678"/>
                <a:gd name="T2" fmla="*/ 0 w 2268"/>
                <a:gd name="T3" fmla="*/ 63 h 678"/>
                <a:gd name="T4" fmla="*/ 219 w 2268"/>
                <a:gd name="T5" fmla="*/ 63 h 678"/>
                <a:gd name="T6" fmla="*/ 219 w 2268"/>
                <a:gd name="T7" fmla="*/ 0 h 678"/>
                <a:gd name="T8" fmla="*/ 1288 w 2268"/>
                <a:gd name="T9" fmla="*/ 0 h 678"/>
                <a:gd name="T10" fmla="*/ 0 60000 65536"/>
                <a:gd name="T11" fmla="*/ 0 60000 65536"/>
                <a:gd name="T12" fmla="*/ 0 60000 65536"/>
                <a:gd name="T13" fmla="*/ 0 60000 65536"/>
                <a:gd name="T14" fmla="*/ 0 60000 65536"/>
                <a:gd name="T15" fmla="*/ 0 w 2268"/>
                <a:gd name="T16" fmla="*/ 0 h 678"/>
                <a:gd name="T17" fmla="*/ 2268 w 2268"/>
                <a:gd name="T18" fmla="*/ 678 h 678"/>
              </a:gdLst>
              <a:ahLst/>
              <a:cxnLst>
                <a:cxn ang="T10">
                  <a:pos x="T0" y="T1"/>
                </a:cxn>
                <a:cxn ang="T11">
                  <a:pos x="T2" y="T3"/>
                </a:cxn>
                <a:cxn ang="T12">
                  <a:pos x="T4" y="T5"/>
                </a:cxn>
                <a:cxn ang="T13">
                  <a:pos x="T6" y="T7"/>
                </a:cxn>
                <a:cxn ang="T14">
                  <a:pos x="T8" y="T9"/>
                </a:cxn>
              </a:cxnLst>
              <a:rect l="T15" t="T16" r="T17" b="T18"/>
              <a:pathLst>
                <a:path w="2268" h="678">
                  <a:moveTo>
                    <a:pt x="0" y="549"/>
                  </a:moveTo>
                  <a:lnTo>
                    <a:pt x="0" y="678"/>
                  </a:lnTo>
                  <a:lnTo>
                    <a:pt x="386" y="678"/>
                  </a:lnTo>
                  <a:lnTo>
                    <a:pt x="386" y="0"/>
                  </a:lnTo>
                  <a:lnTo>
                    <a:pt x="2268" y="0"/>
                  </a:lnTo>
                </a:path>
              </a:pathLst>
            </a:custGeom>
            <a:noFill/>
            <a:ln w="1905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28695" name="Freeform 42"/>
            <p:cNvSpPr>
              <a:spLocks/>
            </p:cNvSpPr>
            <p:nvPr/>
          </p:nvSpPr>
          <p:spPr bwMode="auto">
            <a:xfrm>
              <a:off x="6257" y="3374"/>
              <a:ext cx="1271" cy="348"/>
            </a:xfrm>
            <a:custGeom>
              <a:avLst/>
              <a:gdLst>
                <a:gd name="T0" fmla="*/ 0 w 1364"/>
                <a:gd name="T1" fmla="*/ 150 h 357"/>
                <a:gd name="T2" fmla="*/ 0 w 1364"/>
                <a:gd name="T3" fmla="*/ 290 h 357"/>
                <a:gd name="T4" fmla="*/ 421 w 1364"/>
                <a:gd name="T5" fmla="*/ 290 h 357"/>
                <a:gd name="T6" fmla="*/ 421 w 1364"/>
                <a:gd name="T7" fmla="*/ 0 h 357"/>
                <a:gd name="T8" fmla="*/ 775 w 1364"/>
                <a:gd name="T9" fmla="*/ 0 h 357"/>
                <a:gd name="T10" fmla="*/ 0 60000 65536"/>
                <a:gd name="T11" fmla="*/ 0 60000 65536"/>
                <a:gd name="T12" fmla="*/ 0 60000 65536"/>
                <a:gd name="T13" fmla="*/ 0 60000 65536"/>
                <a:gd name="T14" fmla="*/ 0 60000 65536"/>
                <a:gd name="T15" fmla="*/ 0 w 1364"/>
                <a:gd name="T16" fmla="*/ 0 h 357"/>
                <a:gd name="T17" fmla="*/ 1364 w 1364"/>
                <a:gd name="T18" fmla="*/ 357 h 357"/>
              </a:gdLst>
              <a:ahLst/>
              <a:cxnLst>
                <a:cxn ang="T10">
                  <a:pos x="T0" y="T1"/>
                </a:cxn>
                <a:cxn ang="T11">
                  <a:pos x="T2" y="T3"/>
                </a:cxn>
                <a:cxn ang="T12">
                  <a:pos x="T4" y="T5"/>
                </a:cxn>
                <a:cxn ang="T13">
                  <a:pos x="T6" y="T7"/>
                </a:cxn>
                <a:cxn ang="T14">
                  <a:pos x="T8" y="T9"/>
                </a:cxn>
              </a:cxnLst>
              <a:rect l="T15" t="T16" r="T17" b="T18"/>
              <a:pathLst>
                <a:path w="1364" h="357">
                  <a:moveTo>
                    <a:pt x="0" y="183"/>
                  </a:moveTo>
                  <a:lnTo>
                    <a:pt x="0" y="357"/>
                  </a:lnTo>
                  <a:lnTo>
                    <a:pt x="742" y="357"/>
                  </a:lnTo>
                  <a:lnTo>
                    <a:pt x="742" y="0"/>
                  </a:lnTo>
                  <a:lnTo>
                    <a:pt x="1364" y="0"/>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28696" name="Freeform 43"/>
            <p:cNvSpPr>
              <a:spLocks/>
            </p:cNvSpPr>
            <p:nvPr/>
          </p:nvSpPr>
          <p:spPr bwMode="auto">
            <a:xfrm>
              <a:off x="7047" y="3594"/>
              <a:ext cx="252" cy="1116"/>
            </a:xfrm>
            <a:custGeom>
              <a:avLst/>
              <a:gdLst>
                <a:gd name="T0" fmla="*/ 742 w 216"/>
                <a:gd name="T1" fmla="*/ 96 h 1116"/>
                <a:gd name="T2" fmla="*/ 742 w 216"/>
                <a:gd name="T3" fmla="*/ 0 h 1116"/>
                <a:gd name="T4" fmla="*/ 0 w 216"/>
                <a:gd name="T5" fmla="*/ 0 h 1116"/>
                <a:gd name="T6" fmla="*/ 0 w 216"/>
                <a:gd name="T7" fmla="*/ 1116 h 1116"/>
                <a:gd name="T8" fmla="*/ 515 w 216"/>
                <a:gd name="T9" fmla="*/ 1116 h 1116"/>
                <a:gd name="T10" fmla="*/ 0 60000 65536"/>
                <a:gd name="T11" fmla="*/ 0 60000 65536"/>
                <a:gd name="T12" fmla="*/ 0 60000 65536"/>
                <a:gd name="T13" fmla="*/ 0 60000 65536"/>
                <a:gd name="T14" fmla="*/ 0 60000 65536"/>
                <a:gd name="T15" fmla="*/ 0 w 216"/>
                <a:gd name="T16" fmla="*/ 0 h 1116"/>
                <a:gd name="T17" fmla="*/ 216 w 216"/>
                <a:gd name="T18" fmla="*/ 1116 h 1116"/>
              </a:gdLst>
              <a:ahLst/>
              <a:cxnLst>
                <a:cxn ang="T10">
                  <a:pos x="T0" y="T1"/>
                </a:cxn>
                <a:cxn ang="T11">
                  <a:pos x="T2" y="T3"/>
                </a:cxn>
                <a:cxn ang="T12">
                  <a:pos x="T4" y="T5"/>
                </a:cxn>
                <a:cxn ang="T13">
                  <a:pos x="T6" y="T7"/>
                </a:cxn>
                <a:cxn ang="T14">
                  <a:pos x="T8" y="T9"/>
                </a:cxn>
              </a:cxnLst>
              <a:rect l="T15" t="T16" r="T17" b="T18"/>
              <a:pathLst>
                <a:path w="216" h="1116">
                  <a:moveTo>
                    <a:pt x="216" y="96"/>
                  </a:moveTo>
                  <a:lnTo>
                    <a:pt x="216" y="0"/>
                  </a:lnTo>
                  <a:lnTo>
                    <a:pt x="0" y="0"/>
                  </a:lnTo>
                  <a:lnTo>
                    <a:pt x="0" y="1116"/>
                  </a:lnTo>
                  <a:lnTo>
                    <a:pt x="150" y="1116"/>
                  </a:lnTo>
                </a:path>
              </a:pathLst>
            </a:custGeom>
            <a:noFill/>
            <a:ln w="952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28697" name="Oval 44"/>
            <p:cNvSpPr>
              <a:spLocks noChangeArrowheads="1"/>
            </p:cNvSpPr>
            <p:nvPr/>
          </p:nvSpPr>
          <p:spPr bwMode="auto">
            <a:xfrm>
              <a:off x="8097" y="3888"/>
              <a:ext cx="62" cy="62"/>
            </a:xfrm>
            <a:prstGeom prst="ellipse">
              <a:avLst/>
            </a:prstGeom>
            <a:solidFill>
              <a:srgbClr val="FFFFFF"/>
            </a:solidFill>
            <a:ln w="12700" algn="ctr">
              <a:solidFill>
                <a:srgbClr val="000080"/>
              </a:solidFill>
              <a:round/>
              <a:headEnd/>
              <a:tailEnd/>
            </a:ln>
          </p:spPr>
          <p:txBody>
            <a:bodyPr anchor="ctr"/>
            <a:lstStyle/>
            <a:p>
              <a:endParaRPr lang="zh-CN" altLang="en-US" b="0">
                <a:latin typeface="+mn-lt"/>
              </a:endParaRPr>
            </a:p>
          </p:txBody>
        </p:sp>
        <p:sp>
          <p:nvSpPr>
            <p:cNvPr id="28698" name="Freeform 45"/>
            <p:cNvSpPr>
              <a:spLocks/>
            </p:cNvSpPr>
            <p:nvPr/>
          </p:nvSpPr>
          <p:spPr bwMode="auto">
            <a:xfrm>
              <a:off x="8145" y="3131"/>
              <a:ext cx="80" cy="783"/>
            </a:xfrm>
            <a:custGeom>
              <a:avLst/>
              <a:gdLst>
                <a:gd name="T0" fmla="*/ 0 w 80"/>
                <a:gd name="T1" fmla="*/ 783 h 783"/>
                <a:gd name="T2" fmla="*/ 80 w 80"/>
                <a:gd name="T3" fmla="*/ 783 h 783"/>
                <a:gd name="T4" fmla="*/ 80 w 80"/>
                <a:gd name="T5" fmla="*/ 0 h 783"/>
                <a:gd name="T6" fmla="*/ 0 60000 65536"/>
                <a:gd name="T7" fmla="*/ 0 60000 65536"/>
                <a:gd name="T8" fmla="*/ 0 60000 65536"/>
                <a:gd name="T9" fmla="*/ 0 w 80"/>
                <a:gd name="T10" fmla="*/ 0 h 783"/>
                <a:gd name="T11" fmla="*/ 80 w 80"/>
                <a:gd name="T12" fmla="*/ 783 h 783"/>
              </a:gdLst>
              <a:ahLst/>
              <a:cxnLst>
                <a:cxn ang="T6">
                  <a:pos x="T0" y="T1"/>
                </a:cxn>
                <a:cxn ang="T7">
                  <a:pos x="T2" y="T3"/>
                </a:cxn>
                <a:cxn ang="T8">
                  <a:pos x="T4" y="T5"/>
                </a:cxn>
              </a:cxnLst>
              <a:rect l="T9" t="T10" r="T11" b="T12"/>
              <a:pathLst>
                <a:path w="80" h="783">
                  <a:moveTo>
                    <a:pt x="0" y="783"/>
                  </a:moveTo>
                  <a:lnTo>
                    <a:pt x="80" y="783"/>
                  </a:lnTo>
                  <a:lnTo>
                    <a:pt x="80" y="0"/>
                  </a:lnTo>
                </a:path>
              </a:pathLst>
            </a:custGeom>
            <a:noFill/>
            <a:ln w="1905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28699" name="Oval 46"/>
            <p:cNvSpPr>
              <a:spLocks noChangeArrowheads="1"/>
            </p:cNvSpPr>
            <p:nvPr/>
          </p:nvSpPr>
          <p:spPr bwMode="auto">
            <a:xfrm>
              <a:off x="8523" y="4299"/>
              <a:ext cx="51" cy="51"/>
            </a:xfrm>
            <a:prstGeom prst="ellipse">
              <a:avLst/>
            </a:prstGeom>
            <a:solidFill>
              <a:srgbClr val="000080"/>
            </a:solidFill>
            <a:ln w="12700" algn="ctr">
              <a:solidFill>
                <a:srgbClr val="000080"/>
              </a:solidFill>
              <a:round/>
              <a:headEnd/>
              <a:tailEnd/>
            </a:ln>
          </p:spPr>
          <p:txBody>
            <a:bodyPr anchor="ctr"/>
            <a:lstStyle/>
            <a:p>
              <a:endParaRPr lang="zh-CN" altLang="en-US" b="0">
                <a:latin typeface="+mn-lt"/>
              </a:endParaRPr>
            </a:p>
          </p:txBody>
        </p:sp>
        <p:sp>
          <p:nvSpPr>
            <p:cNvPr id="28700" name="Oval 47"/>
            <p:cNvSpPr>
              <a:spLocks noChangeArrowheads="1"/>
            </p:cNvSpPr>
            <p:nvPr/>
          </p:nvSpPr>
          <p:spPr bwMode="auto">
            <a:xfrm>
              <a:off x="8196" y="3116"/>
              <a:ext cx="51" cy="51"/>
            </a:xfrm>
            <a:prstGeom prst="ellipse">
              <a:avLst/>
            </a:prstGeom>
            <a:solidFill>
              <a:srgbClr val="000080"/>
            </a:solidFill>
            <a:ln w="12700" algn="ctr">
              <a:solidFill>
                <a:srgbClr val="000080"/>
              </a:solidFill>
              <a:round/>
              <a:headEnd/>
              <a:tailEnd/>
            </a:ln>
          </p:spPr>
          <p:txBody>
            <a:bodyPr anchor="ctr"/>
            <a:lstStyle/>
            <a:p>
              <a:endParaRPr lang="zh-CN" altLang="en-US" b="0">
                <a:latin typeface="+mn-lt"/>
              </a:endParaRPr>
            </a:p>
          </p:txBody>
        </p:sp>
        <p:sp>
          <p:nvSpPr>
            <p:cNvPr id="28701" name="Text Box 48"/>
            <p:cNvSpPr txBox="1">
              <a:spLocks noChangeArrowheads="1"/>
            </p:cNvSpPr>
            <p:nvPr/>
          </p:nvSpPr>
          <p:spPr bwMode="auto">
            <a:xfrm>
              <a:off x="6727" y="2502"/>
              <a:ext cx="80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80000"/>
                </a:lnSpc>
              </a:pPr>
              <a:r>
                <a:rPr lang="zh-CN" altLang="en-US" sz="1800" b="0">
                  <a:solidFill>
                    <a:srgbClr val="000080"/>
                  </a:solidFill>
                  <a:latin typeface="+mn-lt"/>
                  <a:ea typeface="黑体" pitchFamily="2" charset="-122"/>
                </a:rPr>
                <a:t>地址总线</a:t>
              </a:r>
            </a:p>
            <a:p>
              <a:pPr algn="just" eaLnBrk="1" hangingPunct="1">
                <a:lnSpc>
                  <a:spcPct val="80000"/>
                </a:lnSpc>
              </a:pPr>
              <a:r>
                <a:rPr lang="en-US" altLang="zh-CN" sz="1800" b="0" dirty="0">
                  <a:solidFill>
                    <a:srgbClr val="000080"/>
                  </a:solidFill>
                  <a:latin typeface="+mn-lt"/>
                  <a:ea typeface="黑体" pitchFamily="2" charset="-122"/>
                </a:rPr>
                <a:t>  A</a:t>
              </a:r>
              <a:r>
                <a:rPr lang="en-US" altLang="zh-CN" sz="1800" b="0" baseline="-25000" dirty="0">
                  <a:solidFill>
                    <a:srgbClr val="000080"/>
                  </a:solidFill>
                  <a:latin typeface="+mn-lt"/>
                  <a:ea typeface="黑体" pitchFamily="2" charset="-122"/>
                </a:rPr>
                <a:t>7-0</a:t>
              </a:r>
              <a:endParaRPr lang="en-US" altLang="zh-CN" sz="4200" b="0" dirty="0">
                <a:latin typeface="+mn-lt"/>
                <a:ea typeface="黑体" pitchFamily="2" charset="-122"/>
              </a:endParaRPr>
            </a:p>
          </p:txBody>
        </p:sp>
      </p:grpSp>
      <p:sp>
        <p:nvSpPr>
          <p:cNvPr id="28677" name="Text Box 49"/>
          <p:cNvSpPr txBox="1">
            <a:spLocks noChangeArrowheads="1"/>
          </p:cNvSpPr>
          <p:nvPr/>
        </p:nvSpPr>
        <p:spPr bwMode="auto">
          <a:xfrm>
            <a:off x="2771775" y="5013325"/>
            <a:ext cx="2952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a:latin typeface="黑体" pitchFamily="2" charset="-122"/>
                <a:ea typeface="黑体" pitchFamily="2" charset="-122"/>
              </a:rPr>
              <a:t>等效的逻辑电路</a:t>
            </a: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
          <p:cNvSpPr>
            <a:spLocks noChangeArrowheads="1"/>
          </p:cNvSpPr>
          <p:nvPr/>
        </p:nvSpPr>
        <p:spPr bwMode="auto">
          <a:xfrm>
            <a:off x="5622914" y="3429000"/>
            <a:ext cx="1391875" cy="1872208"/>
          </a:xfrm>
          <a:prstGeom prst="rect">
            <a:avLst/>
          </a:prstGeom>
          <a:solidFill>
            <a:srgbClr val="FFCCCC"/>
          </a:solidFill>
          <a:ln w="28575">
            <a:solidFill>
              <a:srgbClr val="FF0000"/>
            </a:solidFill>
            <a:prstDash val="dash"/>
            <a:miter lim="800000"/>
            <a:headEnd/>
            <a:tailEnd/>
          </a:ln>
          <a:extLst/>
        </p:spPr>
        <p:txBody>
          <a:bodyPr/>
          <a:lstStyle/>
          <a:p>
            <a:pPr algn="ctr"/>
            <a:endParaRPr lang="zh-CN" altLang="en-US">
              <a:latin typeface="黑体" pitchFamily="2" charset="-122"/>
              <a:ea typeface="黑体" pitchFamily="2" charset="-122"/>
            </a:endParaRPr>
          </a:p>
        </p:txBody>
      </p:sp>
      <p:sp>
        <p:nvSpPr>
          <p:cNvPr id="6" name="Rectangle 11"/>
          <p:cNvSpPr>
            <a:spLocks noChangeArrowheads="1"/>
          </p:cNvSpPr>
          <p:nvPr/>
        </p:nvSpPr>
        <p:spPr bwMode="auto">
          <a:xfrm>
            <a:off x="5622915" y="1050925"/>
            <a:ext cx="1366028" cy="1789409"/>
          </a:xfrm>
          <a:prstGeom prst="rect">
            <a:avLst/>
          </a:prstGeom>
          <a:solidFill>
            <a:srgbClr val="CCECFF"/>
          </a:solidFill>
          <a:ln w="28575">
            <a:solidFill>
              <a:schemeClr val="folHlink"/>
            </a:solidFill>
            <a:prstDash val="dash"/>
            <a:miter lim="800000"/>
            <a:headEnd/>
            <a:tailEnd/>
          </a:ln>
          <a:extLst/>
        </p:spPr>
        <p:txBody>
          <a:bodyPr/>
          <a:lstStyle/>
          <a:p>
            <a:pPr algn="ctr"/>
            <a:endParaRPr lang="zh-CN" altLang="en-US">
              <a:latin typeface="黑体" pitchFamily="2" charset="-122"/>
              <a:ea typeface="黑体" pitchFamily="2" charset="-122"/>
            </a:endParaRPr>
          </a:p>
        </p:txBody>
      </p:sp>
      <p:sp>
        <p:nvSpPr>
          <p:cNvPr id="29699" name="Rectangle 3"/>
          <p:cNvSpPr>
            <a:spLocks noChangeArrowheads="1"/>
          </p:cNvSpPr>
          <p:nvPr/>
        </p:nvSpPr>
        <p:spPr bwMode="auto">
          <a:xfrm>
            <a:off x="611188" y="822325"/>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spcBef>
                <a:spcPct val="25000"/>
              </a:spcBef>
            </a:pPr>
            <a:r>
              <a:rPr lang="en-US" altLang="zh-CN" sz="2400" dirty="0">
                <a:solidFill>
                  <a:srgbClr val="990000"/>
                </a:solidFill>
                <a:latin typeface="黑体" pitchFamily="2" charset="-122"/>
                <a:ea typeface="黑体" pitchFamily="2" charset="-122"/>
              </a:rPr>
              <a:t>2. </a:t>
            </a:r>
            <a:r>
              <a:rPr lang="zh-CN" altLang="en-US" sz="2400">
                <a:solidFill>
                  <a:srgbClr val="990000"/>
                </a:solidFill>
                <a:latin typeface="黑体" pitchFamily="2" charset="-122"/>
                <a:ea typeface="黑体" pitchFamily="2" charset="-122"/>
              </a:rPr>
              <a:t>输出接口</a:t>
            </a:r>
          </a:p>
        </p:txBody>
      </p:sp>
      <p:sp>
        <p:nvSpPr>
          <p:cNvPr id="29700" name="Freeform 13"/>
          <p:cNvSpPr>
            <a:spLocks/>
          </p:cNvSpPr>
          <p:nvPr/>
        </p:nvSpPr>
        <p:spPr bwMode="auto">
          <a:xfrm>
            <a:off x="6372225" y="2924175"/>
            <a:ext cx="1008063" cy="649288"/>
          </a:xfrm>
          <a:custGeom>
            <a:avLst/>
            <a:gdLst>
              <a:gd name="T0" fmla="*/ 2147483647 w 635"/>
              <a:gd name="T1" fmla="*/ 0 h 409"/>
              <a:gd name="T2" fmla="*/ 0 w 635"/>
              <a:gd name="T3" fmla="*/ 0 h 409"/>
              <a:gd name="T4" fmla="*/ 0 w 635"/>
              <a:gd name="T5" fmla="*/ 2147483647 h 409"/>
              <a:gd name="T6" fmla="*/ 0 60000 65536"/>
              <a:gd name="T7" fmla="*/ 0 60000 65536"/>
              <a:gd name="T8" fmla="*/ 0 60000 65536"/>
              <a:gd name="T9" fmla="*/ 0 w 635"/>
              <a:gd name="T10" fmla="*/ 0 h 409"/>
              <a:gd name="T11" fmla="*/ 635 w 635"/>
              <a:gd name="T12" fmla="*/ 409 h 409"/>
            </a:gdLst>
            <a:ahLst/>
            <a:cxnLst>
              <a:cxn ang="T6">
                <a:pos x="T0" y="T1"/>
              </a:cxn>
              <a:cxn ang="T7">
                <a:pos x="T2" y="T3"/>
              </a:cxn>
              <a:cxn ang="T8">
                <a:pos x="T4" y="T5"/>
              </a:cxn>
            </a:cxnLst>
            <a:rect l="T9" t="T10" r="T11" b="T12"/>
            <a:pathLst>
              <a:path w="635" h="409">
                <a:moveTo>
                  <a:pt x="635" y="0"/>
                </a:moveTo>
                <a:lnTo>
                  <a:pt x="0" y="0"/>
                </a:lnTo>
                <a:lnTo>
                  <a:pt x="0" y="409"/>
                </a:lnTo>
              </a:path>
            </a:pathLst>
          </a:custGeom>
          <a:noFill/>
          <a:ln w="38100" cap="flat" cmpd="sng">
            <a:solidFill>
              <a:schemeClr val="hlink"/>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9701" name="Rectangle 16"/>
          <p:cNvSpPr>
            <a:spLocks noChangeArrowheads="1"/>
          </p:cNvSpPr>
          <p:nvPr/>
        </p:nvSpPr>
        <p:spPr bwMode="auto">
          <a:xfrm>
            <a:off x="684213" y="388938"/>
            <a:ext cx="4319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sp>
        <p:nvSpPr>
          <p:cNvPr id="7" name="Text Box 12"/>
          <p:cNvSpPr txBox="1">
            <a:spLocks noChangeArrowheads="1"/>
          </p:cNvSpPr>
          <p:nvPr/>
        </p:nvSpPr>
        <p:spPr bwMode="auto">
          <a:xfrm>
            <a:off x="5729660" y="725339"/>
            <a:ext cx="1285130" cy="32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90000"/>
              </a:lnSpc>
              <a:spcBef>
                <a:spcPct val="20000"/>
              </a:spcBef>
              <a:buClr>
                <a:schemeClr val="bg1"/>
              </a:buClr>
              <a:buFont typeface="Wingdings" pitchFamily="2" charset="2"/>
              <a:buNone/>
            </a:pPr>
            <a:r>
              <a:rPr lang="zh-CN" altLang="en-US" sz="1800" dirty="0">
                <a:solidFill>
                  <a:srgbClr val="0000FF"/>
                </a:solidFill>
                <a:latin typeface="黑体" pitchFamily="2" charset="-122"/>
                <a:ea typeface="黑体" pitchFamily="2" charset="-122"/>
              </a:rPr>
              <a:t>数据缓冲器</a:t>
            </a:r>
            <a:endParaRPr lang="zh-CN" altLang="en-US" sz="1800" dirty="0">
              <a:latin typeface="黑体" pitchFamily="2" charset="-122"/>
              <a:ea typeface="黑体" pitchFamily="2" charset="-122"/>
            </a:endParaRPr>
          </a:p>
        </p:txBody>
      </p:sp>
      <p:sp>
        <p:nvSpPr>
          <p:cNvPr id="9" name="Text Box 14"/>
          <p:cNvSpPr txBox="1">
            <a:spLocks noChangeArrowheads="1"/>
          </p:cNvSpPr>
          <p:nvPr/>
        </p:nvSpPr>
        <p:spPr bwMode="auto">
          <a:xfrm>
            <a:off x="5792405" y="5691364"/>
            <a:ext cx="1222385" cy="35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90000"/>
              </a:lnSpc>
              <a:spcBef>
                <a:spcPct val="20000"/>
              </a:spcBef>
              <a:buClr>
                <a:schemeClr val="bg1"/>
              </a:buClr>
              <a:buFont typeface="Wingdings" pitchFamily="2" charset="2"/>
              <a:buNone/>
            </a:pPr>
            <a:r>
              <a:rPr lang="zh-CN" altLang="en-US" sz="1800" dirty="0">
                <a:solidFill>
                  <a:schemeClr val="hlink"/>
                </a:solidFill>
                <a:latin typeface="黑体" pitchFamily="2" charset="-122"/>
                <a:ea typeface="黑体" pitchFamily="2" charset="-122"/>
              </a:rPr>
              <a:t>状态寄存器</a:t>
            </a:r>
          </a:p>
        </p:txBody>
      </p:sp>
      <p:graphicFrame>
        <p:nvGraphicFramePr>
          <p:cNvPr id="29698" name="对象 1"/>
          <p:cNvGraphicFramePr>
            <a:graphicFrameLocks noGrp="1" noChangeAspect="1"/>
          </p:cNvGraphicFramePr>
          <p:nvPr>
            <p:extLst>
              <p:ext uri="{D42A27DB-BD31-4B8C-83A1-F6EECF244321}">
                <p14:modId xmlns:p14="http://schemas.microsoft.com/office/powerpoint/2010/main" val="3151527885"/>
              </p:ext>
            </p:extLst>
          </p:nvPr>
        </p:nvGraphicFramePr>
        <p:xfrm>
          <a:off x="468313" y="1125538"/>
          <a:ext cx="8075612" cy="4716462"/>
        </p:xfrm>
        <a:graphic>
          <a:graphicData uri="http://schemas.openxmlformats.org/presentationml/2006/ole">
            <mc:AlternateContent xmlns:mc="http://schemas.openxmlformats.org/markup-compatibility/2006">
              <mc:Choice xmlns:v="urn:schemas-microsoft-com:vml" Requires="v">
                <p:oleObj spid="_x0000_s29767" name="Visio" r:id="rId3" imgW="5016708" imgH="2732207" progId="">
                  <p:embed/>
                </p:oleObj>
              </mc:Choice>
              <mc:Fallback>
                <p:oleObj name="Visio" r:id="rId3" imgW="5016708" imgH="2732207" progId="">
                  <p:embed/>
                  <p:pic>
                    <p:nvPicPr>
                      <p:cNvPr id="0" name="对象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25538"/>
                        <a:ext cx="8075612"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11188" y="822325"/>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spcBef>
                <a:spcPct val="25000"/>
              </a:spcBef>
            </a:pPr>
            <a:r>
              <a:rPr lang="en-US" altLang="zh-CN" sz="2400" dirty="0">
                <a:solidFill>
                  <a:srgbClr val="990000"/>
                </a:solidFill>
                <a:latin typeface="黑体" pitchFamily="2" charset="-122"/>
                <a:ea typeface="黑体" pitchFamily="2" charset="-122"/>
              </a:rPr>
              <a:t>2. </a:t>
            </a:r>
            <a:r>
              <a:rPr lang="zh-CN" altLang="en-US" sz="2400">
                <a:solidFill>
                  <a:srgbClr val="990000"/>
                </a:solidFill>
                <a:latin typeface="黑体" pitchFamily="2" charset="-122"/>
                <a:ea typeface="黑体" pitchFamily="2" charset="-122"/>
              </a:rPr>
              <a:t>输出接口</a:t>
            </a:r>
          </a:p>
        </p:txBody>
      </p:sp>
      <p:sp>
        <p:nvSpPr>
          <p:cNvPr id="30744" name="Text Box 37"/>
          <p:cNvSpPr txBox="1">
            <a:spLocks noChangeArrowheads="1"/>
          </p:cNvSpPr>
          <p:nvPr/>
        </p:nvSpPr>
        <p:spPr bwMode="auto">
          <a:xfrm>
            <a:off x="2771775" y="5013325"/>
            <a:ext cx="2952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a:latin typeface="黑体" pitchFamily="2" charset="-122"/>
                <a:ea typeface="黑体" pitchFamily="2" charset="-122"/>
              </a:rPr>
              <a:t>等效的逻辑电路</a:t>
            </a:r>
          </a:p>
        </p:txBody>
      </p:sp>
      <p:grpSp>
        <p:nvGrpSpPr>
          <p:cNvPr id="2" name="组合 1"/>
          <p:cNvGrpSpPr/>
          <p:nvPr/>
        </p:nvGrpSpPr>
        <p:grpSpPr>
          <a:xfrm>
            <a:off x="1636713" y="1557338"/>
            <a:ext cx="5599112" cy="3167806"/>
            <a:chOff x="1636713" y="1557338"/>
            <a:chExt cx="5599112" cy="2735262"/>
          </a:xfrm>
        </p:grpSpPr>
        <p:grpSp>
          <p:nvGrpSpPr>
            <p:cNvPr id="30728" name="Group 13"/>
            <p:cNvGrpSpPr>
              <a:grpSpLocks/>
            </p:cNvGrpSpPr>
            <p:nvPr/>
          </p:nvGrpSpPr>
          <p:grpSpPr bwMode="auto">
            <a:xfrm>
              <a:off x="1636713" y="1844675"/>
              <a:ext cx="847725" cy="525463"/>
              <a:chOff x="8910" y="4740"/>
              <a:chExt cx="765" cy="600"/>
            </a:xfrm>
          </p:grpSpPr>
          <p:sp>
            <p:nvSpPr>
              <p:cNvPr id="30756" name="Text Box 14"/>
              <p:cNvSpPr txBox="1">
                <a:spLocks noChangeArrowheads="1"/>
              </p:cNvSpPr>
              <p:nvPr/>
            </p:nvSpPr>
            <p:spPr bwMode="auto">
              <a:xfrm>
                <a:off x="8910" y="474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2000" b="0" dirty="0">
                    <a:solidFill>
                      <a:srgbClr val="000080"/>
                    </a:solidFill>
                    <a:latin typeface="+mn-lt"/>
                    <a:ea typeface="黑体" pitchFamily="2" charset="-122"/>
                  </a:rPr>
                  <a:t>IO/M</a:t>
                </a:r>
                <a:endParaRPr lang="en-US" altLang="zh-CN" sz="4600" b="0" dirty="0">
                  <a:latin typeface="+mn-lt"/>
                  <a:ea typeface="黑体" pitchFamily="2" charset="-122"/>
                </a:endParaRPr>
              </a:p>
            </p:txBody>
          </p:sp>
          <p:sp>
            <p:nvSpPr>
              <p:cNvPr id="30757" name="Line 15"/>
              <p:cNvSpPr>
                <a:spLocks noChangeShapeType="1"/>
              </p:cNvSpPr>
              <p:nvPr/>
            </p:nvSpPr>
            <p:spPr bwMode="auto">
              <a:xfrm>
                <a:off x="9330" y="4830"/>
                <a:ext cx="1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30723" name="Text Box 6"/>
            <p:cNvSpPr txBox="1">
              <a:spLocks noChangeArrowheads="1"/>
            </p:cNvSpPr>
            <p:nvPr/>
          </p:nvSpPr>
          <p:spPr bwMode="auto">
            <a:xfrm>
              <a:off x="4289425" y="3730625"/>
              <a:ext cx="2946400" cy="561975"/>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2000" b="0">
                  <a:solidFill>
                    <a:srgbClr val="000080"/>
                  </a:solidFill>
                  <a:latin typeface="+mn-lt"/>
                  <a:ea typeface="黑体" pitchFamily="2" charset="-122"/>
                </a:rPr>
                <a:t>输出设备</a:t>
              </a:r>
              <a:endParaRPr lang="zh-CN" altLang="en-US" sz="4600" b="0">
                <a:latin typeface="+mn-lt"/>
                <a:ea typeface="黑体" pitchFamily="2" charset="-122"/>
              </a:endParaRPr>
            </a:p>
          </p:txBody>
        </p:sp>
        <p:grpSp>
          <p:nvGrpSpPr>
            <p:cNvPr id="30724" name="Group 7"/>
            <p:cNvGrpSpPr>
              <a:grpSpLocks/>
            </p:cNvGrpSpPr>
            <p:nvPr/>
          </p:nvGrpSpPr>
          <p:grpSpPr bwMode="auto">
            <a:xfrm>
              <a:off x="2484438" y="1957388"/>
              <a:ext cx="849312" cy="523875"/>
              <a:chOff x="8655" y="4590"/>
              <a:chExt cx="765" cy="600"/>
            </a:xfrm>
          </p:grpSpPr>
          <p:sp>
            <p:nvSpPr>
              <p:cNvPr id="30758" name="Text Box 8"/>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2000" b="0" dirty="0">
                    <a:solidFill>
                      <a:srgbClr val="000080"/>
                    </a:solidFill>
                    <a:latin typeface="+mn-lt"/>
                    <a:ea typeface="黑体" pitchFamily="2" charset="-122"/>
                  </a:rPr>
                  <a:t>WR</a:t>
                </a:r>
                <a:endParaRPr lang="en-US" altLang="zh-CN" sz="4600" b="0" dirty="0">
                  <a:latin typeface="+mn-lt"/>
                  <a:ea typeface="黑体" pitchFamily="2" charset="-122"/>
                </a:endParaRPr>
              </a:p>
            </p:txBody>
          </p:sp>
          <p:sp>
            <p:nvSpPr>
              <p:cNvPr id="30759" name="Line 9"/>
              <p:cNvSpPr>
                <a:spLocks noChangeShapeType="1"/>
              </p:cNvSpPr>
              <p:nvPr/>
            </p:nvSpPr>
            <p:spPr bwMode="auto">
              <a:xfrm>
                <a:off x="8910" y="4680"/>
                <a:ext cx="27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sp>
          <p:nvSpPr>
            <p:cNvPr id="30725" name="Text Box 10"/>
            <p:cNvSpPr txBox="1">
              <a:spLocks noChangeArrowheads="1"/>
            </p:cNvSpPr>
            <p:nvPr/>
          </p:nvSpPr>
          <p:spPr bwMode="auto">
            <a:xfrm>
              <a:off x="5097463" y="1557338"/>
              <a:ext cx="20431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80000"/>
                </a:lnSpc>
              </a:pPr>
              <a:r>
                <a:rPr lang="zh-CN" altLang="en-US" sz="2000" b="0" dirty="0">
                  <a:solidFill>
                    <a:srgbClr val="000080"/>
                  </a:solidFill>
                  <a:latin typeface="+mn-lt"/>
                  <a:ea typeface="黑体" pitchFamily="2" charset="-122"/>
                </a:rPr>
                <a:t>数据总线</a:t>
              </a:r>
              <a:r>
                <a:rPr lang="en-US" altLang="zh-CN" sz="2000" b="0" dirty="0">
                  <a:solidFill>
                    <a:srgbClr val="000080"/>
                  </a:solidFill>
                  <a:latin typeface="+mn-lt"/>
                  <a:ea typeface="黑体" pitchFamily="2" charset="-122"/>
                </a:rPr>
                <a:t>D</a:t>
              </a:r>
              <a:r>
                <a:rPr lang="en-US" altLang="zh-CN" sz="2000" b="0" baseline="-25000" dirty="0">
                  <a:solidFill>
                    <a:srgbClr val="000080"/>
                  </a:solidFill>
                  <a:latin typeface="+mn-lt"/>
                  <a:ea typeface="黑体" pitchFamily="2" charset="-122"/>
                </a:rPr>
                <a:t>7-0</a:t>
              </a:r>
              <a:endParaRPr lang="en-US" altLang="zh-CN" sz="4600" b="0" dirty="0">
                <a:latin typeface="+mn-lt"/>
                <a:ea typeface="黑体" pitchFamily="2" charset="-122"/>
              </a:endParaRPr>
            </a:p>
          </p:txBody>
        </p:sp>
        <p:sp>
          <p:nvSpPr>
            <p:cNvPr id="30726" name="Line 11"/>
            <p:cNvSpPr>
              <a:spLocks noChangeShapeType="1"/>
            </p:cNvSpPr>
            <p:nvPr/>
          </p:nvSpPr>
          <p:spPr bwMode="auto">
            <a:xfrm>
              <a:off x="3421063" y="1620838"/>
              <a:ext cx="0" cy="760412"/>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727" name="Line 12"/>
            <p:cNvSpPr>
              <a:spLocks noChangeShapeType="1"/>
            </p:cNvSpPr>
            <p:nvPr/>
          </p:nvSpPr>
          <p:spPr bwMode="auto">
            <a:xfrm>
              <a:off x="2411413" y="1620838"/>
              <a:ext cx="0" cy="78740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729" name="Line 16"/>
            <p:cNvSpPr>
              <a:spLocks noChangeShapeType="1"/>
            </p:cNvSpPr>
            <p:nvPr/>
          </p:nvSpPr>
          <p:spPr bwMode="auto">
            <a:xfrm>
              <a:off x="6491288" y="3354388"/>
              <a:ext cx="0" cy="371475"/>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730" name="Line 17"/>
            <p:cNvSpPr>
              <a:spLocks noChangeShapeType="1"/>
            </p:cNvSpPr>
            <p:nvPr/>
          </p:nvSpPr>
          <p:spPr bwMode="auto">
            <a:xfrm>
              <a:off x="4846638" y="1590675"/>
              <a:ext cx="0" cy="1270000"/>
            </a:xfrm>
            <a:prstGeom prst="line">
              <a:avLst/>
            </a:prstGeom>
            <a:noFill/>
            <a:ln w="57150">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731" name="Freeform 18"/>
            <p:cNvSpPr>
              <a:spLocks/>
            </p:cNvSpPr>
            <p:nvPr/>
          </p:nvSpPr>
          <p:spPr bwMode="auto">
            <a:xfrm>
              <a:off x="4859338" y="1928813"/>
              <a:ext cx="1633537" cy="923925"/>
            </a:xfrm>
            <a:custGeom>
              <a:avLst/>
              <a:gdLst>
                <a:gd name="T0" fmla="*/ 2147483647 w 1491"/>
                <a:gd name="T1" fmla="*/ 2147483647 h 310"/>
                <a:gd name="T2" fmla="*/ 2147483647 w 1491"/>
                <a:gd name="T3" fmla="*/ 0 h 310"/>
                <a:gd name="T4" fmla="*/ 0 w 1491"/>
                <a:gd name="T5" fmla="*/ 0 h 310"/>
                <a:gd name="T6" fmla="*/ 0 60000 65536"/>
                <a:gd name="T7" fmla="*/ 0 60000 65536"/>
                <a:gd name="T8" fmla="*/ 0 60000 65536"/>
                <a:gd name="T9" fmla="*/ 0 w 1491"/>
                <a:gd name="T10" fmla="*/ 0 h 310"/>
                <a:gd name="T11" fmla="*/ 1491 w 1491"/>
                <a:gd name="T12" fmla="*/ 310 h 310"/>
              </a:gdLst>
              <a:ahLst/>
              <a:cxnLst>
                <a:cxn ang="T6">
                  <a:pos x="T0" y="T1"/>
                </a:cxn>
                <a:cxn ang="T7">
                  <a:pos x="T2" y="T3"/>
                </a:cxn>
                <a:cxn ang="T8">
                  <a:pos x="T4" y="T5"/>
                </a:cxn>
              </a:cxnLst>
              <a:rect l="T9" t="T10" r="T11" b="T12"/>
              <a:pathLst>
                <a:path w="1491" h="310">
                  <a:moveTo>
                    <a:pt x="1491" y="310"/>
                  </a:moveTo>
                  <a:lnTo>
                    <a:pt x="1491" y="0"/>
                  </a:lnTo>
                  <a:lnTo>
                    <a:pt x="0" y="0"/>
                  </a:lnTo>
                </a:path>
              </a:pathLst>
            </a:custGeom>
            <a:noFill/>
            <a:ln w="57150" cap="flat" cmpd="sng">
              <a:solidFill>
                <a:srgbClr val="00008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0">
                <a:latin typeface="+mn-lt"/>
              </a:endParaRPr>
            </a:p>
          </p:txBody>
        </p:sp>
        <p:sp>
          <p:nvSpPr>
            <p:cNvPr id="30732" name="Line 19"/>
            <p:cNvSpPr>
              <a:spLocks noChangeShapeType="1"/>
            </p:cNvSpPr>
            <p:nvPr/>
          </p:nvSpPr>
          <p:spPr bwMode="auto">
            <a:xfrm>
              <a:off x="2555875" y="1620838"/>
              <a:ext cx="0" cy="78740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sp>
          <p:nvSpPr>
            <p:cNvPr id="30733" name="Text Box 20"/>
            <p:cNvSpPr txBox="1">
              <a:spLocks noChangeArrowheads="1"/>
            </p:cNvSpPr>
            <p:nvPr/>
          </p:nvSpPr>
          <p:spPr bwMode="auto">
            <a:xfrm>
              <a:off x="4195763" y="2886075"/>
              <a:ext cx="1323975" cy="465138"/>
            </a:xfrm>
            <a:prstGeom prst="rect">
              <a:avLst/>
            </a:prstGeom>
            <a:solidFill>
              <a:srgbClr val="FFCCCC">
                <a:alpha val="50195"/>
              </a:srgbClr>
            </a:solidFill>
            <a:ln w="28575">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2000" b="0">
                  <a:solidFill>
                    <a:srgbClr val="000080"/>
                  </a:solidFill>
                  <a:latin typeface="+mn-lt"/>
                  <a:ea typeface="黑体" pitchFamily="2" charset="-122"/>
                </a:rPr>
                <a:t>状态</a:t>
              </a:r>
            </a:p>
            <a:p>
              <a:pPr algn="ctr" eaLnBrk="1" hangingPunct="1">
                <a:lnSpc>
                  <a:spcPct val="80000"/>
                </a:lnSpc>
              </a:pPr>
              <a:r>
                <a:rPr lang="zh-CN" altLang="en-US" sz="2000" b="0">
                  <a:solidFill>
                    <a:srgbClr val="000080"/>
                  </a:solidFill>
                  <a:latin typeface="+mn-lt"/>
                  <a:ea typeface="黑体" pitchFamily="2" charset="-122"/>
                </a:rPr>
                <a:t>寄存器</a:t>
              </a:r>
              <a:endParaRPr lang="zh-CN" altLang="en-US" sz="4600" b="0">
                <a:latin typeface="+mn-lt"/>
                <a:ea typeface="黑体" pitchFamily="2" charset="-122"/>
              </a:endParaRPr>
            </a:p>
          </p:txBody>
        </p:sp>
        <p:sp>
          <p:nvSpPr>
            <p:cNvPr id="30734" name="Text Box 21"/>
            <p:cNvSpPr txBox="1">
              <a:spLocks noChangeArrowheads="1"/>
            </p:cNvSpPr>
            <p:nvPr/>
          </p:nvSpPr>
          <p:spPr bwMode="auto">
            <a:xfrm>
              <a:off x="5845175" y="2878138"/>
              <a:ext cx="1320800" cy="465137"/>
            </a:xfrm>
            <a:prstGeom prst="rect">
              <a:avLst/>
            </a:prstGeom>
            <a:solidFill>
              <a:srgbClr val="CFE7FF">
                <a:alpha val="50195"/>
              </a:srgbClr>
            </a:solidFill>
            <a:ln w="28575">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2000" b="0">
                  <a:solidFill>
                    <a:srgbClr val="000080"/>
                  </a:solidFill>
                  <a:latin typeface="+mn-lt"/>
                  <a:ea typeface="黑体" pitchFamily="2" charset="-122"/>
                </a:rPr>
                <a:t>数据缓存</a:t>
              </a:r>
            </a:p>
            <a:p>
              <a:pPr algn="ctr" eaLnBrk="1" hangingPunct="1">
                <a:lnSpc>
                  <a:spcPct val="80000"/>
                </a:lnSpc>
              </a:pPr>
              <a:r>
                <a:rPr lang="zh-CN" altLang="en-US" sz="2000" b="0">
                  <a:solidFill>
                    <a:srgbClr val="000080"/>
                  </a:solidFill>
                  <a:latin typeface="+mn-lt"/>
                  <a:ea typeface="黑体" pitchFamily="2" charset="-122"/>
                </a:rPr>
                <a:t>寄存器</a:t>
              </a:r>
              <a:endParaRPr lang="zh-CN" altLang="en-US" sz="4600" b="0">
                <a:latin typeface="+mn-lt"/>
                <a:ea typeface="黑体" pitchFamily="2" charset="-122"/>
              </a:endParaRPr>
            </a:p>
          </p:txBody>
        </p:sp>
        <p:grpSp>
          <p:nvGrpSpPr>
            <p:cNvPr id="30735" name="Group 22"/>
            <p:cNvGrpSpPr>
              <a:grpSpLocks/>
            </p:cNvGrpSpPr>
            <p:nvPr/>
          </p:nvGrpSpPr>
          <p:grpSpPr bwMode="auto">
            <a:xfrm>
              <a:off x="4538663" y="2157413"/>
              <a:ext cx="603250" cy="393700"/>
              <a:chOff x="5665" y="3572"/>
              <a:chExt cx="598" cy="437"/>
            </a:xfrm>
          </p:grpSpPr>
          <p:sp>
            <p:nvSpPr>
              <p:cNvPr id="30752" name="Rectangle 23"/>
              <p:cNvSpPr>
                <a:spLocks noChangeArrowheads="1"/>
              </p:cNvSpPr>
              <p:nvPr/>
            </p:nvSpPr>
            <p:spPr bwMode="auto">
              <a:xfrm>
                <a:off x="5665" y="3572"/>
                <a:ext cx="598" cy="437"/>
              </a:xfrm>
              <a:prstGeom prst="rect">
                <a:avLst/>
              </a:prstGeom>
              <a:solidFill>
                <a:srgbClr val="00FFFF">
                  <a:alpha val="50195"/>
                </a:srgbClr>
              </a:solidFill>
              <a:ln w="12700">
                <a:solidFill>
                  <a:srgbClr val="000080"/>
                </a:solidFill>
                <a:miter lim="800000"/>
                <a:headEnd/>
                <a:tailEnd/>
              </a:ln>
            </p:spPr>
            <p:txBody>
              <a:bodyPr/>
              <a:lstStyle/>
              <a:p>
                <a:endParaRPr lang="zh-CN" altLang="en-US" b="0">
                  <a:latin typeface="+mn-lt"/>
                </a:endParaRPr>
              </a:p>
            </p:txBody>
          </p:sp>
          <p:grpSp>
            <p:nvGrpSpPr>
              <p:cNvPr id="30753" name="Group 24"/>
              <p:cNvGrpSpPr>
                <a:grpSpLocks/>
              </p:cNvGrpSpPr>
              <p:nvPr/>
            </p:nvGrpSpPr>
            <p:grpSpPr bwMode="auto">
              <a:xfrm flipH="1">
                <a:off x="5757" y="3610"/>
                <a:ext cx="414" cy="323"/>
                <a:chOff x="7413" y="1847"/>
                <a:chExt cx="414" cy="391"/>
              </a:xfrm>
            </p:grpSpPr>
            <p:sp>
              <p:nvSpPr>
                <p:cNvPr id="30754" name="AutoShape 25"/>
                <p:cNvSpPr>
                  <a:spLocks noChangeArrowheads="1"/>
                </p:cNvSpPr>
                <p:nvPr/>
              </p:nvSpPr>
              <p:spPr bwMode="auto">
                <a:xfrm>
                  <a:off x="7413" y="1847"/>
                  <a:ext cx="414" cy="391"/>
                </a:xfrm>
                <a:prstGeom prst="triangle">
                  <a:avLst>
                    <a:gd name="adj" fmla="val 50000"/>
                  </a:avLst>
                </a:prstGeom>
                <a:solidFill>
                  <a:srgbClr val="FFFFFF"/>
                </a:solidFill>
                <a:ln w="12700">
                  <a:solidFill>
                    <a:srgbClr val="000080"/>
                  </a:solidFill>
                  <a:miter lim="800000"/>
                  <a:headEnd/>
                  <a:tailEnd/>
                </a:ln>
              </p:spPr>
              <p:txBody>
                <a:bodyPr/>
                <a:lstStyle/>
                <a:p>
                  <a:endParaRPr lang="zh-CN" altLang="en-US" b="0">
                    <a:latin typeface="+mn-lt"/>
                  </a:endParaRPr>
                </a:p>
              </p:txBody>
            </p:sp>
            <p:sp>
              <p:nvSpPr>
                <p:cNvPr id="30755" name="Oval 26"/>
                <p:cNvSpPr>
                  <a:spLocks noChangeArrowheads="1"/>
                </p:cNvSpPr>
                <p:nvPr/>
              </p:nvSpPr>
              <p:spPr bwMode="auto">
                <a:xfrm>
                  <a:off x="7735" y="1985"/>
                  <a:ext cx="69" cy="92"/>
                </a:xfrm>
                <a:prstGeom prst="ellipse">
                  <a:avLst/>
                </a:prstGeom>
                <a:solidFill>
                  <a:srgbClr val="FFFFFF"/>
                </a:solidFill>
                <a:ln w="12700">
                  <a:solidFill>
                    <a:srgbClr val="000080"/>
                  </a:solidFill>
                  <a:round/>
                  <a:headEnd/>
                  <a:tailEnd/>
                </a:ln>
              </p:spPr>
              <p:txBody>
                <a:bodyPr/>
                <a:lstStyle/>
                <a:p>
                  <a:endParaRPr lang="zh-CN" altLang="en-US" b="0">
                    <a:latin typeface="+mn-lt"/>
                  </a:endParaRPr>
                </a:p>
              </p:txBody>
            </p:sp>
          </p:grpSp>
        </p:grpSp>
        <p:sp>
          <p:nvSpPr>
            <p:cNvPr id="30736" name="Line 27"/>
            <p:cNvSpPr>
              <a:spLocks noChangeShapeType="1"/>
            </p:cNvSpPr>
            <p:nvPr/>
          </p:nvSpPr>
          <p:spPr bwMode="auto">
            <a:xfrm flipV="1">
              <a:off x="4843463" y="3348038"/>
              <a:ext cx="0" cy="38100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b="0">
                <a:latin typeface="+mn-lt"/>
              </a:endParaRPr>
            </a:p>
          </p:txBody>
        </p:sp>
        <p:sp>
          <p:nvSpPr>
            <p:cNvPr id="30737" name="Freeform 28"/>
            <p:cNvSpPr>
              <a:spLocks/>
            </p:cNvSpPr>
            <p:nvPr/>
          </p:nvSpPr>
          <p:spPr bwMode="auto">
            <a:xfrm>
              <a:off x="2830513" y="2316163"/>
              <a:ext cx="1800958" cy="511175"/>
            </a:xfrm>
            <a:custGeom>
              <a:avLst/>
              <a:gdLst>
                <a:gd name="T0" fmla="*/ 0 w 1364"/>
                <a:gd name="T1" fmla="*/ 2147483647 h 357"/>
                <a:gd name="T2" fmla="*/ 0 w 1364"/>
                <a:gd name="T3" fmla="*/ 2147483647 h 357"/>
                <a:gd name="T4" fmla="*/ 2147483647 w 1364"/>
                <a:gd name="T5" fmla="*/ 2147483647 h 357"/>
                <a:gd name="T6" fmla="*/ 2147483647 w 1364"/>
                <a:gd name="T7" fmla="*/ 0 h 357"/>
                <a:gd name="T8" fmla="*/ 2147483647 w 1364"/>
                <a:gd name="T9" fmla="*/ 0 h 357"/>
                <a:gd name="T10" fmla="*/ 0 60000 65536"/>
                <a:gd name="T11" fmla="*/ 0 60000 65536"/>
                <a:gd name="T12" fmla="*/ 0 60000 65536"/>
                <a:gd name="T13" fmla="*/ 0 60000 65536"/>
                <a:gd name="T14" fmla="*/ 0 60000 65536"/>
                <a:gd name="T15" fmla="*/ 0 w 1364"/>
                <a:gd name="T16" fmla="*/ 0 h 357"/>
                <a:gd name="T17" fmla="*/ 1364 w 1364"/>
                <a:gd name="T18" fmla="*/ 357 h 357"/>
              </a:gdLst>
              <a:ahLst/>
              <a:cxnLst>
                <a:cxn ang="T10">
                  <a:pos x="T0" y="T1"/>
                </a:cxn>
                <a:cxn ang="T11">
                  <a:pos x="T2" y="T3"/>
                </a:cxn>
                <a:cxn ang="T12">
                  <a:pos x="T4" y="T5"/>
                </a:cxn>
                <a:cxn ang="T13">
                  <a:pos x="T6" y="T7"/>
                </a:cxn>
                <a:cxn ang="T14">
                  <a:pos x="T8" y="T9"/>
                </a:cxn>
              </a:cxnLst>
              <a:rect l="T15" t="T16" r="T17" b="T18"/>
              <a:pathLst>
                <a:path w="1364" h="357">
                  <a:moveTo>
                    <a:pt x="0" y="183"/>
                  </a:moveTo>
                  <a:lnTo>
                    <a:pt x="0" y="357"/>
                  </a:lnTo>
                  <a:lnTo>
                    <a:pt x="742" y="357"/>
                  </a:lnTo>
                  <a:lnTo>
                    <a:pt x="742" y="0"/>
                  </a:lnTo>
                  <a:lnTo>
                    <a:pt x="1364" y="0"/>
                  </a:ln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30738" name="Oval 29"/>
            <p:cNvSpPr>
              <a:spLocks noChangeArrowheads="1"/>
            </p:cNvSpPr>
            <p:nvPr/>
          </p:nvSpPr>
          <p:spPr bwMode="auto">
            <a:xfrm>
              <a:off x="4086225" y="3116263"/>
              <a:ext cx="90488" cy="68262"/>
            </a:xfrm>
            <a:prstGeom prst="ellipse">
              <a:avLst/>
            </a:prstGeom>
            <a:solidFill>
              <a:srgbClr val="FFFFFF"/>
            </a:solidFill>
            <a:ln w="12700" algn="ctr">
              <a:solidFill>
                <a:srgbClr val="000080"/>
              </a:solidFill>
              <a:round/>
              <a:headEnd/>
              <a:tailEnd/>
            </a:ln>
          </p:spPr>
          <p:txBody>
            <a:bodyPr anchor="ctr"/>
            <a:lstStyle/>
            <a:p>
              <a:endParaRPr lang="zh-CN" altLang="en-US" b="0">
                <a:latin typeface="+mn-lt"/>
              </a:endParaRPr>
            </a:p>
          </p:txBody>
        </p:sp>
        <p:sp>
          <p:nvSpPr>
            <p:cNvPr id="30739" name="Oval 30"/>
            <p:cNvSpPr>
              <a:spLocks noChangeArrowheads="1"/>
            </p:cNvSpPr>
            <p:nvPr/>
          </p:nvSpPr>
          <p:spPr bwMode="auto">
            <a:xfrm>
              <a:off x="2563813" y="3132138"/>
              <a:ext cx="74612" cy="57150"/>
            </a:xfrm>
            <a:prstGeom prst="ellipse">
              <a:avLst/>
            </a:prstGeom>
            <a:solidFill>
              <a:srgbClr val="000080"/>
            </a:solidFill>
            <a:ln w="12700" algn="ctr">
              <a:solidFill>
                <a:srgbClr val="000080"/>
              </a:solidFill>
              <a:round/>
              <a:headEnd/>
              <a:tailEnd/>
            </a:ln>
          </p:spPr>
          <p:txBody>
            <a:bodyPr anchor="ctr"/>
            <a:lstStyle/>
            <a:p>
              <a:endParaRPr lang="zh-CN" altLang="en-US" b="0">
                <a:latin typeface="+mn-lt"/>
              </a:endParaRPr>
            </a:p>
          </p:txBody>
        </p:sp>
        <p:sp>
          <p:nvSpPr>
            <p:cNvPr id="30740" name="Text Box 31"/>
            <p:cNvSpPr txBox="1">
              <a:spLocks noChangeArrowheads="1"/>
            </p:cNvSpPr>
            <p:nvPr/>
          </p:nvSpPr>
          <p:spPr bwMode="auto">
            <a:xfrm>
              <a:off x="3519488" y="1560513"/>
              <a:ext cx="11779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lnSpc>
                  <a:spcPct val="80000"/>
                </a:lnSpc>
              </a:pPr>
              <a:r>
                <a:rPr lang="zh-CN" altLang="en-US" sz="2000" b="0">
                  <a:solidFill>
                    <a:srgbClr val="000080"/>
                  </a:solidFill>
                  <a:latin typeface="+mn-lt"/>
                  <a:ea typeface="黑体" pitchFamily="2" charset="-122"/>
                </a:rPr>
                <a:t>地址总线</a:t>
              </a:r>
            </a:p>
            <a:p>
              <a:pPr algn="just" eaLnBrk="1" hangingPunct="1">
                <a:lnSpc>
                  <a:spcPct val="80000"/>
                </a:lnSpc>
              </a:pPr>
              <a:r>
                <a:rPr lang="en-US" altLang="zh-CN" sz="2000" b="0" dirty="0">
                  <a:solidFill>
                    <a:srgbClr val="000080"/>
                  </a:solidFill>
                  <a:latin typeface="+mn-lt"/>
                  <a:ea typeface="黑体" pitchFamily="2" charset="-122"/>
                </a:rPr>
                <a:t>  A</a:t>
              </a:r>
              <a:r>
                <a:rPr lang="en-US" altLang="zh-CN" sz="2000" b="0" baseline="-25000" dirty="0">
                  <a:solidFill>
                    <a:srgbClr val="000080"/>
                  </a:solidFill>
                  <a:latin typeface="+mn-lt"/>
                  <a:ea typeface="黑体" pitchFamily="2" charset="-122"/>
                </a:rPr>
                <a:t>7-0</a:t>
              </a:r>
              <a:endParaRPr lang="en-US" altLang="zh-CN" sz="4600" b="0" dirty="0">
                <a:latin typeface="+mn-lt"/>
                <a:ea typeface="黑体" pitchFamily="2" charset="-122"/>
              </a:endParaRPr>
            </a:p>
          </p:txBody>
        </p:sp>
        <p:sp>
          <p:nvSpPr>
            <p:cNvPr id="30741" name="Freeform 32"/>
            <p:cNvSpPr>
              <a:spLocks/>
            </p:cNvSpPr>
            <p:nvPr/>
          </p:nvSpPr>
          <p:spPr bwMode="auto">
            <a:xfrm>
              <a:off x="5127625" y="2720975"/>
              <a:ext cx="549275" cy="1012825"/>
            </a:xfrm>
            <a:custGeom>
              <a:avLst/>
              <a:gdLst>
                <a:gd name="T0" fmla="*/ 0 w 374"/>
                <a:gd name="T1" fmla="*/ 2147483647 h 888"/>
                <a:gd name="T2" fmla="*/ 0 w 374"/>
                <a:gd name="T3" fmla="*/ 0 h 888"/>
                <a:gd name="T4" fmla="*/ 2147483647 w 374"/>
                <a:gd name="T5" fmla="*/ 0 h 888"/>
                <a:gd name="T6" fmla="*/ 2147483647 w 374"/>
                <a:gd name="T7" fmla="*/ 2147483647 h 888"/>
                <a:gd name="T8" fmla="*/ 0 60000 65536"/>
                <a:gd name="T9" fmla="*/ 0 60000 65536"/>
                <a:gd name="T10" fmla="*/ 0 60000 65536"/>
                <a:gd name="T11" fmla="*/ 0 60000 65536"/>
                <a:gd name="T12" fmla="*/ 0 w 374"/>
                <a:gd name="T13" fmla="*/ 0 h 888"/>
                <a:gd name="T14" fmla="*/ 374 w 374"/>
                <a:gd name="T15" fmla="*/ 888 h 888"/>
              </a:gdLst>
              <a:ahLst/>
              <a:cxnLst>
                <a:cxn ang="T8">
                  <a:pos x="T0" y="T1"/>
                </a:cxn>
                <a:cxn ang="T9">
                  <a:pos x="T2" y="T3"/>
                </a:cxn>
                <a:cxn ang="T10">
                  <a:pos x="T4" y="T5"/>
                </a:cxn>
                <a:cxn ang="T11">
                  <a:pos x="T6" y="T7"/>
                </a:cxn>
              </a:cxnLst>
              <a:rect l="T12" t="T13" r="T14" b="T15"/>
              <a:pathLst>
                <a:path w="374" h="888">
                  <a:moveTo>
                    <a:pt x="0" y="111"/>
                  </a:moveTo>
                  <a:lnTo>
                    <a:pt x="0" y="0"/>
                  </a:lnTo>
                  <a:lnTo>
                    <a:pt x="374" y="0"/>
                  </a:lnTo>
                  <a:lnTo>
                    <a:pt x="374" y="888"/>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30742" name="Text Box 33"/>
            <p:cNvSpPr txBox="1">
              <a:spLocks noChangeArrowheads="1"/>
            </p:cNvSpPr>
            <p:nvPr/>
          </p:nvSpPr>
          <p:spPr bwMode="auto">
            <a:xfrm>
              <a:off x="2087563" y="2408238"/>
              <a:ext cx="1492250" cy="298450"/>
            </a:xfrm>
            <a:prstGeom prst="rect">
              <a:avLst/>
            </a:prstGeom>
            <a:solidFill>
              <a:srgbClr val="FFFFFF"/>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80000"/>
                </a:lnSpc>
              </a:pPr>
              <a:r>
                <a:rPr lang="zh-CN" altLang="en-US" sz="2000" b="0">
                  <a:solidFill>
                    <a:srgbClr val="000080"/>
                  </a:solidFill>
                  <a:latin typeface="+mn-lt"/>
                  <a:ea typeface="黑体" pitchFamily="2" charset="-122"/>
                </a:rPr>
                <a:t>地址译码</a:t>
              </a:r>
              <a:endParaRPr lang="zh-CN" altLang="en-US" sz="4600" b="0">
                <a:latin typeface="+mn-lt"/>
                <a:ea typeface="黑体" pitchFamily="2" charset="-122"/>
              </a:endParaRPr>
            </a:p>
          </p:txBody>
        </p:sp>
        <p:grpSp>
          <p:nvGrpSpPr>
            <p:cNvPr id="30743" name="Group 34"/>
            <p:cNvGrpSpPr>
              <a:grpSpLocks/>
            </p:cNvGrpSpPr>
            <p:nvPr/>
          </p:nvGrpSpPr>
          <p:grpSpPr bwMode="auto">
            <a:xfrm>
              <a:off x="2592388" y="2720975"/>
              <a:ext cx="3619500" cy="830263"/>
              <a:chOff x="6211" y="7938"/>
              <a:chExt cx="2466" cy="750"/>
            </a:xfrm>
          </p:grpSpPr>
          <p:sp>
            <p:nvSpPr>
              <p:cNvPr id="30750" name="Freeform 35"/>
              <p:cNvSpPr>
                <a:spLocks/>
              </p:cNvSpPr>
              <p:nvPr/>
            </p:nvSpPr>
            <p:spPr bwMode="auto">
              <a:xfrm>
                <a:off x="6223" y="7938"/>
                <a:ext cx="2454" cy="750"/>
              </a:xfrm>
              <a:custGeom>
                <a:avLst/>
                <a:gdLst>
                  <a:gd name="T0" fmla="*/ 0 w 2454"/>
                  <a:gd name="T1" fmla="*/ 0 h 702"/>
                  <a:gd name="T2" fmla="*/ 0 w 2454"/>
                  <a:gd name="T3" fmla="*/ 1192 h 702"/>
                  <a:gd name="T4" fmla="*/ 2454 w 2454"/>
                  <a:gd name="T5" fmla="*/ 1192 h 702"/>
                  <a:gd name="T6" fmla="*/ 2454 w 2454"/>
                  <a:gd name="T7" fmla="*/ 871 h 702"/>
                  <a:gd name="T8" fmla="*/ 0 60000 65536"/>
                  <a:gd name="T9" fmla="*/ 0 60000 65536"/>
                  <a:gd name="T10" fmla="*/ 0 60000 65536"/>
                  <a:gd name="T11" fmla="*/ 0 60000 65536"/>
                  <a:gd name="T12" fmla="*/ 0 w 2454"/>
                  <a:gd name="T13" fmla="*/ 0 h 702"/>
                  <a:gd name="T14" fmla="*/ 2454 w 2454"/>
                  <a:gd name="T15" fmla="*/ 702 h 702"/>
                </a:gdLst>
                <a:ahLst/>
                <a:cxnLst>
                  <a:cxn ang="T8">
                    <a:pos x="T0" y="T1"/>
                  </a:cxn>
                  <a:cxn ang="T9">
                    <a:pos x="T2" y="T3"/>
                  </a:cxn>
                  <a:cxn ang="T10">
                    <a:pos x="T4" y="T5"/>
                  </a:cxn>
                  <a:cxn ang="T11">
                    <a:pos x="T6" y="T7"/>
                  </a:cxn>
                </a:cxnLst>
                <a:rect l="T12" t="T13" r="T14" b="T15"/>
                <a:pathLst>
                  <a:path w="2454" h="702">
                    <a:moveTo>
                      <a:pt x="0" y="0"/>
                    </a:moveTo>
                    <a:lnTo>
                      <a:pt x="0" y="702"/>
                    </a:lnTo>
                    <a:lnTo>
                      <a:pt x="2454" y="702"/>
                    </a:lnTo>
                    <a:lnTo>
                      <a:pt x="2454" y="513"/>
                    </a:lnTo>
                  </a:path>
                </a:pathLst>
              </a:custGeom>
              <a:noFill/>
              <a:ln w="28575" cap="flat" cmpd="sng">
                <a:solidFill>
                  <a:srgbClr val="0000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b="0">
                  <a:latin typeface="+mn-lt"/>
                </a:endParaRPr>
              </a:p>
            </p:txBody>
          </p:sp>
          <p:sp>
            <p:nvSpPr>
              <p:cNvPr id="30751" name="Line 36"/>
              <p:cNvSpPr>
                <a:spLocks noChangeShapeType="1"/>
              </p:cNvSpPr>
              <p:nvPr/>
            </p:nvSpPr>
            <p:spPr bwMode="auto">
              <a:xfrm>
                <a:off x="6211" y="8328"/>
                <a:ext cx="102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b="0">
                  <a:latin typeface="+mn-lt"/>
                </a:endParaRPr>
              </a:p>
            </p:txBody>
          </p:sp>
        </p:grpSp>
        <p:sp>
          <p:nvSpPr>
            <p:cNvPr id="30745" name="Line 19"/>
            <p:cNvSpPr>
              <a:spLocks noChangeShapeType="1"/>
            </p:cNvSpPr>
            <p:nvPr/>
          </p:nvSpPr>
          <p:spPr bwMode="auto">
            <a:xfrm>
              <a:off x="2700338" y="1989138"/>
              <a:ext cx="0" cy="4270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nvGrpSpPr>
            <p:cNvPr id="30746" name="Group 7"/>
            <p:cNvGrpSpPr>
              <a:grpSpLocks/>
            </p:cNvGrpSpPr>
            <p:nvPr/>
          </p:nvGrpSpPr>
          <p:grpSpPr bwMode="auto">
            <a:xfrm>
              <a:off x="2339975" y="1557338"/>
              <a:ext cx="849313" cy="523875"/>
              <a:chOff x="8655" y="4590"/>
              <a:chExt cx="765" cy="600"/>
            </a:xfrm>
          </p:grpSpPr>
          <p:sp>
            <p:nvSpPr>
              <p:cNvPr id="30748" name="Text Box 8"/>
              <p:cNvSpPr txBox="1">
                <a:spLocks noChangeArrowheads="1"/>
              </p:cNvSpPr>
              <p:nvPr/>
            </p:nvSpPr>
            <p:spPr bwMode="auto">
              <a:xfrm>
                <a:off x="8655" y="4590"/>
                <a:ext cx="76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r>
                  <a:rPr lang="en-US" altLang="zh-CN" sz="2000" b="0" dirty="0">
                    <a:solidFill>
                      <a:srgbClr val="000080"/>
                    </a:solidFill>
                    <a:latin typeface="+mn-lt"/>
                    <a:ea typeface="黑体" pitchFamily="2" charset="-122"/>
                  </a:rPr>
                  <a:t>RD</a:t>
                </a:r>
                <a:endParaRPr lang="en-US" altLang="zh-CN" sz="4600" b="0" dirty="0">
                  <a:latin typeface="+mn-lt"/>
                  <a:ea typeface="黑体" pitchFamily="2" charset="-122"/>
                </a:endParaRPr>
              </a:p>
            </p:txBody>
          </p:sp>
          <p:sp>
            <p:nvSpPr>
              <p:cNvPr id="30749" name="Line 9"/>
              <p:cNvSpPr>
                <a:spLocks noChangeShapeType="1"/>
              </p:cNvSpPr>
              <p:nvPr/>
            </p:nvSpPr>
            <p:spPr bwMode="auto">
              <a:xfrm>
                <a:off x="8910" y="4680"/>
                <a:ext cx="27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0">
                  <a:latin typeface="+mn-lt"/>
                </a:endParaRPr>
              </a:p>
            </p:txBody>
          </p:sp>
        </p:grpSp>
      </p:grpSp>
      <p:sp>
        <p:nvSpPr>
          <p:cNvPr id="30747" name="Rectangle 16"/>
          <p:cNvSpPr>
            <a:spLocks noChangeArrowheads="1"/>
          </p:cNvSpPr>
          <p:nvPr/>
        </p:nvSpPr>
        <p:spPr bwMode="auto">
          <a:xfrm>
            <a:off x="684213" y="388938"/>
            <a:ext cx="4319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5"/>
          <p:cNvSpPr>
            <a:spLocks noChangeArrowheads="1"/>
          </p:cNvSpPr>
          <p:nvPr/>
        </p:nvSpPr>
        <p:spPr bwMode="auto">
          <a:xfrm>
            <a:off x="900113" y="1125538"/>
            <a:ext cx="401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dirty="0">
                <a:solidFill>
                  <a:srgbClr val="990000"/>
                </a:solidFill>
                <a:latin typeface="黑体" pitchFamily="2" charset="-122"/>
                <a:ea typeface="黑体" pitchFamily="2" charset="-122"/>
              </a:rPr>
              <a:t>3.</a:t>
            </a:r>
            <a:r>
              <a:rPr lang="zh-CN" altLang="en-US" sz="2400">
                <a:solidFill>
                  <a:srgbClr val="990000"/>
                </a:solidFill>
                <a:latin typeface="黑体" pitchFamily="2" charset="-122"/>
                <a:ea typeface="黑体" pitchFamily="2" charset="-122"/>
              </a:rPr>
              <a:t>程序查询方式的工作流程</a:t>
            </a:r>
            <a:r>
              <a:rPr lang="zh-CN" altLang="en-US" sz="2400">
                <a:latin typeface="黑体" pitchFamily="2" charset="-122"/>
                <a:ea typeface="黑体" pitchFamily="2" charset="-122"/>
              </a:rPr>
              <a:t> </a:t>
            </a:r>
          </a:p>
        </p:txBody>
      </p:sp>
      <p:sp>
        <p:nvSpPr>
          <p:cNvPr id="31747" name="Rectangle 76"/>
          <p:cNvSpPr>
            <a:spLocks noChangeArrowheads="1"/>
          </p:cNvSpPr>
          <p:nvPr/>
        </p:nvSpPr>
        <p:spPr bwMode="auto">
          <a:xfrm>
            <a:off x="539750" y="1763713"/>
            <a:ext cx="403225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需要根据外设的工作状态来决定是否进行数据传送，随时对接口状态进行查询。 </a:t>
            </a:r>
          </a:p>
        </p:txBody>
      </p:sp>
      <p:graphicFrame>
        <p:nvGraphicFramePr>
          <p:cNvPr id="31748" name="Object 77"/>
          <p:cNvGraphicFramePr>
            <a:graphicFrameLocks noGrp="1" noChangeAspect="1"/>
          </p:cNvGraphicFramePr>
          <p:nvPr>
            <p:ph idx="4294967295"/>
          </p:nvPr>
        </p:nvGraphicFramePr>
        <p:xfrm>
          <a:off x="5100638" y="836613"/>
          <a:ext cx="4043362" cy="5697537"/>
        </p:xfrm>
        <a:graphic>
          <a:graphicData uri="http://schemas.openxmlformats.org/presentationml/2006/ole">
            <mc:AlternateContent xmlns:mc="http://schemas.openxmlformats.org/markup-compatibility/2006">
              <mc:Choice xmlns:v="urn:schemas-microsoft-com:vml" Requires="v">
                <p:oleObj spid="_x0000_s31816" name="Visio" r:id="rId3" imgW="1709014" imgH="3241243" progId="">
                  <p:embed/>
                </p:oleObj>
              </mc:Choice>
              <mc:Fallback>
                <p:oleObj name="Visio" r:id="rId3" imgW="1709014" imgH="3241243" progId="">
                  <p:embed/>
                  <p:pic>
                    <p:nvPicPr>
                      <p:cNvPr id="0" name="Object 7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836613"/>
                        <a:ext cx="4043362" cy="5697537"/>
                      </a:xfrm>
                      <a:prstGeom prst="rect">
                        <a:avLst/>
                      </a:prstGeom>
                      <a:solidFill>
                        <a:srgbClr val="CFE7FF">
                          <a:alpha val="6588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5023" name="Rectangle 79"/>
          <p:cNvSpPr>
            <a:spLocks noChangeArrowheads="1"/>
          </p:cNvSpPr>
          <p:nvPr/>
        </p:nvSpPr>
        <p:spPr bwMode="auto">
          <a:xfrm>
            <a:off x="611188" y="3703638"/>
            <a:ext cx="39608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latin typeface="黑体" pitchFamily="2" charset="-122"/>
                <a:ea typeface="黑体" pitchFamily="2" charset="-122"/>
              </a:rPr>
              <a:t>    </a:t>
            </a:r>
            <a:r>
              <a:rPr lang="zh-CN" altLang="en-US" sz="2400">
                <a:solidFill>
                  <a:schemeClr val="hlink"/>
                </a:solidFill>
                <a:latin typeface="黑体" pitchFamily="2" charset="-122"/>
                <a:ea typeface="黑体" pitchFamily="2" charset="-122"/>
              </a:rPr>
              <a:t>特点：</a:t>
            </a:r>
            <a:r>
              <a:rPr lang="zh-CN" altLang="en-US" sz="2400">
                <a:solidFill>
                  <a:srgbClr val="000080"/>
                </a:solidFill>
                <a:latin typeface="黑体" pitchFamily="2" charset="-122"/>
                <a:ea typeface="黑体" pitchFamily="2" charset="-122"/>
              </a:rPr>
              <a:t>简单，不需要复杂的硬件接口。但</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完全被外设占有，不能做其他任何事情，效率低，浪费了许多</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时间。</a:t>
            </a:r>
            <a:r>
              <a:rPr lang="zh-CN" altLang="en-US" sz="2400">
                <a:latin typeface="黑体" pitchFamily="2" charset="-122"/>
                <a:ea typeface="黑体" pitchFamily="2" charset="-122"/>
              </a:rPr>
              <a:t> </a:t>
            </a:r>
          </a:p>
        </p:txBody>
      </p:sp>
      <p:sp>
        <p:nvSpPr>
          <p:cNvPr id="31750" name="Rectangle 81"/>
          <p:cNvSpPr>
            <a:spLocks noChangeArrowheads="1"/>
          </p:cNvSpPr>
          <p:nvPr/>
        </p:nvSpPr>
        <p:spPr bwMode="auto">
          <a:xfrm>
            <a:off x="611188" y="533400"/>
            <a:ext cx="3816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5023"/>
                                        </p:tgtEl>
                                        <p:attrNameLst>
                                          <p:attrName>style.visibility</p:attrName>
                                        </p:attrNameLst>
                                      </p:cBhvr>
                                      <p:to>
                                        <p:strVal val="visible"/>
                                      </p:to>
                                    </p:set>
                                    <p:animEffect transition="in" filter="wipe(up)">
                                      <p:cBhvr>
                                        <p:cTn id="7" dur="500"/>
                                        <p:tgtEl>
                                          <p:spTgt spid="595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0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ChangeArrowheads="1"/>
          </p:cNvSpPr>
          <p:nvPr/>
        </p:nvSpPr>
        <p:spPr bwMode="auto">
          <a:xfrm>
            <a:off x="0" y="620713"/>
            <a:ext cx="9144000" cy="576262"/>
          </a:xfrm>
          <a:prstGeom prst="rect">
            <a:avLst/>
          </a:prstGeom>
          <a:noFill/>
          <a:ln>
            <a:noFill/>
          </a:ln>
          <a:extLst/>
        </p:spPr>
        <p:txBody>
          <a:bodyPr/>
          <a:lstStyle/>
          <a:p>
            <a:pPr algn="ctr"/>
            <a:r>
              <a:rPr lang="en-US" altLang="zh-CN" sz="2600" dirty="0">
                <a:solidFill>
                  <a:srgbClr val="990000"/>
                </a:solidFill>
                <a:latin typeface="黑体" pitchFamily="2" charset="-122"/>
                <a:ea typeface="黑体" pitchFamily="2" charset="-122"/>
              </a:rPr>
              <a:t>§7.1 </a:t>
            </a:r>
            <a:r>
              <a:rPr lang="zh-CN" altLang="en-US" sz="2600">
                <a:solidFill>
                  <a:srgbClr val="990000"/>
                </a:solidFill>
                <a:latin typeface="黑体" pitchFamily="2" charset="-122"/>
                <a:ea typeface="黑体" pitchFamily="2" charset="-122"/>
              </a:rPr>
              <a:t>外部设备概述</a:t>
            </a:r>
          </a:p>
        </p:txBody>
      </p:sp>
      <p:sp>
        <p:nvSpPr>
          <p:cNvPr id="5123" name="Rectangle 19"/>
          <p:cNvSpPr>
            <a:spLocks noChangeArrowheads="1"/>
          </p:cNvSpPr>
          <p:nvPr/>
        </p:nvSpPr>
        <p:spPr bwMode="auto">
          <a:xfrm>
            <a:off x="611188" y="1844675"/>
            <a:ext cx="7993062"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spcBef>
                <a:spcPct val="20000"/>
              </a:spcBef>
              <a:buClr>
                <a:schemeClr val="tx1"/>
              </a:buClr>
            </a:pPr>
            <a:r>
              <a:rPr lang="zh-CN" altLang="en-US" sz="2400">
                <a:solidFill>
                  <a:srgbClr val="000080"/>
                </a:solidFill>
                <a:latin typeface="黑体" pitchFamily="2" charset="-122"/>
                <a:ea typeface="黑体" pitchFamily="2" charset="-122"/>
              </a:rPr>
              <a:t>    外部设备主要完成数据的输入、输出、成批存储以及对信息加工处理的任务。</a:t>
            </a:r>
          </a:p>
        </p:txBody>
      </p:sp>
      <p:sp>
        <p:nvSpPr>
          <p:cNvPr id="332820" name="Rectangle 20"/>
          <p:cNvSpPr>
            <a:spLocks noChangeArrowheads="1"/>
          </p:cNvSpPr>
          <p:nvPr/>
        </p:nvSpPr>
        <p:spPr bwMode="auto">
          <a:xfrm>
            <a:off x="611188" y="2984500"/>
            <a:ext cx="806608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05000"/>
              </a:lnSpc>
              <a:spcBef>
                <a:spcPct val="20000"/>
              </a:spcBef>
              <a:buClr>
                <a:schemeClr val="bg1"/>
              </a:buClr>
              <a:buFont typeface="Wingdings" pitchFamily="2" charset="2"/>
              <a:buNone/>
            </a:pPr>
            <a:r>
              <a:rPr lang="zh-CN" altLang="en-US" sz="2400">
                <a:solidFill>
                  <a:srgbClr val="000080"/>
                </a:solidFill>
                <a:latin typeface="黑体" pitchFamily="2" charset="-122"/>
                <a:ea typeface="黑体" pitchFamily="2" charset="-122"/>
              </a:rPr>
              <a:t>    外部设备的主要类型：</a:t>
            </a:r>
            <a:endParaRPr lang="en-US" altLang="zh-CN" sz="2400" dirty="0">
              <a:solidFill>
                <a:srgbClr val="000080"/>
              </a:solidFill>
              <a:latin typeface="黑体" pitchFamily="2" charset="-122"/>
              <a:ea typeface="黑体" pitchFamily="2" charset="-122"/>
            </a:endParaRPr>
          </a:p>
          <a:p>
            <a:pPr>
              <a:lnSpc>
                <a:spcPct val="105000"/>
              </a:lnSpc>
              <a:spcBef>
                <a:spcPct val="20000"/>
              </a:spcBef>
              <a:buClr>
                <a:schemeClr val="bg1"/>
              </a:buClr>
              <a:buFont typeface="Wingdings" pitchFamily="2" charset="2"/>
              <a:buNone/>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a:t>
            </a:r>
            <a:r>
              <a:rPr lang="zh-CN" altLang="en-US" sz="2400">
                <a:solidFill>
                  <a:srgbClr val="000080"/>
                </a:solidFill>
                <a:latin typeface="黑体" pitchFamily="2" charset="-122"/>
                <a:ea typeface="黑体" pitchFamily="2" charset="-122"/>
              </a:rPr>
              <a:t>）输入输出设备</a:t>
            </a:r>
          </a:p>
          <a:p>
            <a:pPr>
              <a:lnSpc>
                <a:spcPct val="105000"/>
              </a:lnSpc>
              <a:spcBef>
                <a:spcPct val="2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2</a:t>
            </a:r>
            <a:r>
              <a:rPr lang="zh-CN" altLang="en-US" sz="2400">
                <a:solidFill>
                  <a:srgbClr val="000080"/>
                </a:solidFill>
                <a:latin typeface="黑体" pitchFamily="2" charset="-122"/>
                <a:ea typeface="黑体" pitchFamily="2" charset="-122"/>
              </a:rPr>
              <a:t>）辅助存储器（后援存储器）</a:t>
            </a:r>
          </a:p>
          <a:p>
            <a:pPr>
              <a:lnSpc>
                <a:spcPct val="105000"/>
              </a:lnSpc>
              <a:spcBef>
                <a:spcPct val="20000"/>
              </a:spcBef>
              <a:buClr>
                <a:schemeClr val="bg1"/>
              </a:buClr>
              <a:buFont typeface="Wingdings" pitchFamily="2" charset="2"/>
              <a:buNone/>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3</a:t>
            </a:r>
            <a:r>
              <a:rPr lang="zh-CN" altLang="en-US" sz="2400">
                <a:solidFill>
                  <a:srgbClr val="000080"/>
                </a:solidFill>
                <a:latin typeface="黑体" pitchFamily="2" charset="-122"/>
                <a:ea typeface="黑体" pitchFamily="2" charset="-122"/>
              </a:rPr>
              <a:t>）终端设备</a:t>
            </a:r>
          </a:p>
          <a:p>
            <a:pPr>
              <a:lnSpc>
                <a:spcPct val="90000"/>
              </a:lnSpc>
              <a:spcBef>
                <a:spcPct val="20000"/>
              </a:spcBef>
              <a:buClr>
                <a:schemeClr val="bg1"/>
              </a:buClr>
              <a:buFont typeface="Wingdings" pitchFamily="2" charset="2"/>
              <a:buNone/>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4</a:t>
            </a:r>
            <a:r>
              <a:rPr lang="zh-CN" altLang="en-US" sz="2400">
                <a:solidFill>
                  <a:srgbClr val="000080"/>
                </a:solidFill>
                <a:latin typeface="黑体" pitchFamily="2" charset="-122"/>
                <a:ea typeface="黑体" pitchFamily="2" charset="-122"/>
              </a:rPr>
              <a:t>）过程控制设备</a:t>
            </a:r>
          </a:p>
          <a:p>
            <a:pPr>
              <a:lnSpc>
                <a:spcPct val="90000"/>
              </a:lnSpc>
              <a:spcBef>
                <a:spcPct val="20000"/>
              </a:spcBef>
              <a:buClr>
                <a:schemeClr val="bg1"/>
              </a:buClr>
              <a:buFont typeface="Wingdings" pitchFamily="2" charset="2"/>
              <a:buNone/>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5</a:t>
            </a:r>
            <a:r>
              <a:rPr lang="zh-CN" altLang="en-US" sz="2400">
                <a:solidFill>
                  <a:srgbClr val="000080"/>
                </a:solidFill>
                <a:latin typeface="黑体" pitchFamily="2" charset="-122"/>
                <a:ea typeface="黑体" pitchFamily="2" charset="-122"/>
              </a:rPr>
              <a:t>）脱机设备</a:t>
            </a:r>
          </a:p>
        </p:txBody>
      </p:sp>
      <p:sp>
        <p:nvSpPr>
          <p:cNvPr id="5125" name="Rectangle 21"/>
          <p:cNvSpPr>
            <a:spLocks noChangeArrowheads="1"/>
          </p:cNvSpPr>
          <p:nvPr/>
        </p:nvSpPr>
        <p:spPr bwMode="auto">
          <a:xfrm>
            <a:off x="720725" y="1268413"/>
            <a:ext cx="83883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marL="355600" indent="-355600">
              <a:lnSpc>
                <a:spcPct val="110000"/>
              </a:lnSpc>
              <a:spcBef>
                <a:spcPct val="20000"/>
              </a:spcBef>
              <a:buClr>
                <a:schemeClr val="tx1"/>
              </a:buClr>
            </a:pPr>
            <a:r>
              <a:rPr lang="zh-CN" altLang="en-US" sz="2400">
                <a:solidFill>
                  <a:schemeClr val="hlink"/>
                </a:solidFill>
                <a:latin typeface="黑体" pitchFamily="2" charset="-122"/>
                <a:ea typeface="黑体" pitchFamily="2" charset="-122"/>
              </a:rPr>
              <a:t>    外部设备</a:t>
            </a:r>
            <a:r>
              <a:rPr lang="en-US" altLang="zh-CN" sz="2400" dirty="0">
                <a:solidFill>
                  <a:schemeClr val="hlink"/>
                </a:solidFill>
                <a:latin typeface="黑体" pitchFamily="2" charset="-122"/>
                <a:ea typeface="黑体" pitchFamily="2" charset="-122"/>
              </a:rPr>
              <a:t>:</a:t>
            </a:r>
            <a:r>
              <a:rPr lang="en-US" altLang="zh-CN" sz="2400" dirty="0">
                <a:latin typeface="黑体" pitchFamily="2" charset="-122"/>
                <a:ea typeface="黑体" pitchFamily="2" charset="-122"/>
              </a:rPr>
              <a:t> </a:t>
            </a:r>
            <a:r>
              <a:rPr lang="zh-CN" altLang="en-US" sz="2400">
                <a:solidFill>
                  <a:srgbClr val="000080"/>
                </a:solidFill>
                <a:latin typeface="黑体" pitchFamily="2" charset="-122"/>
                <a:ea typeface="黑体" pitchFamily="2" charset="-122"/>
              </a:rPr>
              <a:t>除主机以外，围绕主机设置的各种硬件装置。</a:t>
            </a:r>
            <a:r>
              <a:rPr lang="en-US" altLang="zh-CN" sz="2400" dirty="0">
                <a:solidFill>
                  <a:srgbClr val="000080"/>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20"/>
                                        </p:tgtEl>
                                        <p:attrNameLst>
                                          <p:attrName>style.visibility</p:attrName>
                                        </p:attrNameLst>
                                      </p:cBhvr>
                                      <p:to>
                                        <p:strVal val="visible"/>
                                      </p:to>
                                    </p:set>
                                    <p:animEffect transition="in" filter="wipe(up)">
                                      <p:cBhvr>
                                        <p:cTn id="7" dur="500"/>
                                        <p:tgtEl>
                                          <p:spTgt spid="33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5"/>
          <p:cNvSpPr>
            <a:spLocks noChangeArrowheads="1"/>
          </p:cNvSpPr>
          <p:nvPr/>
        </p:nvSpPr>
        <p:spPr bwMode="auto">
          <a:xfrm>
            <a:off x="900113" y="1125538"/>
            <a:ext cx="401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dirty="0">
                <a:solidFill>
                  <a:srgbClr val="990000"/>
                </a:solidFill>
                <a:latin typeface="黑体" pitchFamily="2" charset="-122"/>
                <a:ea typeface="黑体" pitchFamily="2" charset="-122"/>
              </a:rPr>
              <a:t>3.</a:t>
            </a:r>
            <a:r>
              <a:rPr lang="zh-CN" altLang="en-US" sz="2400">
                <a:solidFill>
                  <a:srgbClr val="990000"/>
                </a:solidFill>
                <a:latin typeface="黑体" pitchFamily="2" charset="-122"/>
                <a:ea typeface="黑体" pitchFamily="2" charset="-122"/>
              </a:rPr>
              <a:t>程序查询方式的工作流程</a:t>
            </a:r>
            <a:r>
              <a:rPr lang="zh-CN" altLang="en-US" sz="2400">
                <a:latin typeface="黑体" pitchFamily="2" charset="-122"/>
                <a:ea typeface="黑体" pitchFamily="2" charset="-122"/>
              </a:rPr>
              <a:t> </a:t>
            </a:r>
          </a:p>
        </p:txBody>
      </p:sp>
      <p:sp>
        <p:nvSpPr>
          <p:cNvPr id="32771" name="Rectangle 76"/>
          <p:cNvSpPr>
            <a:spLocks noChangeArrowheads="1"/>
          </p:cNvSpPr>
          <p:nvPr/>
        </p:nvSpPr>
        <p:spPr bwMode="auto">
          <a:xfrm>
            <a:off x="539750" y="1984375"/>
            <a:ext cx="403225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latin typeface="黑体" pitchFamily="2" charset="-122"/>
                <a:ea typeface="黑体" pitchFamily="2" charset="-122"/>
              </a:rPr>
              <a:t>    </a:t>
            </a:r>
            <a:r>
              <a:rPr lang="zh-CN" altLang="en-US" sz="2400">
                <a:latin typeface="黑体" pitchFamily="2" charset="-122"/>
                <a:ea typeface="黑体" pitchFamily="2" charset="-122"/>
              </a:rPr>
              <a:t>多个外设的查询方式工作时，可采取巡回检测的处理方式。</a:t>
            </a:r>
            <a:endParaRPr lang="en-US" altLang="zh-CN" sz="2400" dirty="0">
              <a:latin typeface="黑体" pitchFamily="2" charset="-122"/>
              <a:ea typeface="黑体" pitchFamily="2" charset="-122"/>
            </a:endParaRPr>
          </a:p>
        </p:txBody>
      </p:sp>
      <p:sp>
        <p:nvSpPr>
          <p:cNvPr id="32772" name="Rectangle 81"/>
          <p:cNvSpPr>
            <a:spLocks noChangeArrowheads="1"/>
          </p:cNvSpPr>
          <p:nvPr/>
        </p:nvSpPr>
        <p:spPr bwMode="auto">
          <a:xfrm>
            <a:off x="611188" y="533400"/>
            <a:ext cx="3816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7.3.2 </a:t>
            </a:r>
            <a:r>
              <a:rPr lang="zh-CN" altLang="en-US" sz="2400">
                <a:solidFill>
                  <a:srgbClr val="990000"/>
                </a:solidFill>
                <a:latin typeface="黑体" pitchFamily="2" charset="-122"/>
                <a:ea typeface="黑体" pitchFamily="2" charset="-122"/>
              </a:rPr>
              <a:t>程序查询方式接口</a:t>
            </a:r>
            <a:endParaRPr lang="zh-CN" altLang="en-US" sz="2400" b="0">
              <a:solidFill>
                <a:srgbClr val="990000"/>
              </a:solidFill>
              <a:latin typeface="黑体" pitchFamily="2" charset="-122"/>
              <a:ea typeface="黑体" pitchFamily="2" charset="-122"/>
            </a:endParaRPr>
          </a:p>
        </p:txBody>
      </p:sp>
      <p:sp>
        <p:nvSpPr>
          <p:cNvPr id="32773" name="Rectangle 76"/>
          <p:cNvSpPr>
            <a:spLocks noChangeArrowheads="1"/>
          </p:cNvSpPr>
          <p:nvPr/>
        </p:nvSpPr>
        <p:spPr bwMode="auto">
          <a:xfrm>
            <a:off x="611188" y="3500438"/>
            <a:ext cx="403225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但对于实时性要求较高的外设，可能会丢失数据。</a:t>
            </a:r>
            <a:endParaRPr lang="en-US" altLang="zh-CN" sz="2400" dirty="0">
              <a:latin typeface="黑体" pitchFamily="2" charset="-122"/>
              <a:ea typeface="黑体" pitchFamily="2" charset="-122"/>
            </a:endParaRPr>
          </a:p>
        </p:txBody>
      </p:sp>
      <p:pic>
        <p:nvPicPr>
          <p:cNvPr id="32774" name="图片 2"/>
          <p:cNvPicPr>
            <a:picLocks noChangeAspect="1"/>
          </p:cNvPicPr>
          <p:nvPr/>
        </p:nvPicPr>
        <p:blipFill>
          <a:blip r:embed="rId2">
            <a:extLst>
              <a:ext uri="{28A0092B-C50C-407E-A947-70E740481C1C}">
                <a14:useLocalDpi xmlns:a14="http://schemas.microsoft.com/office/drawing/2010/main" val="0"/>
              </a:ext>
            </a:extLst>
          </a:blip>
          <a:srcRect l="10916" t="2991" r="10225" b="9035"/>
          <a:stretch>
            <a:fillRect/>
          </a:stretch>
        </p:blipFill>
        <p:spPr bwMode="auto">
          <a:xfrm>
            <a:off x="4768850" y="1081088"/>
            <a:ext cx="4195763" cy="538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900113" y="822325"/>
            <a:ext cx="6192837"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t" anchorCtr="0">
            <a:spAutoFit/>
          </a:bodyPr>
          <a:lstStyle/>
          <a:p>
            <a:pPr>
              <a:lnSpc>
                <a:spcPct val="150000"/>
              </a:lnSpc>
            </a:pPr>
            <a:r>
              <a:rPr lang="zh-CN" altLang="en-US" sz="2400" dirty="0">
                <a:solidFill>
                  <a:srgbClr val="990000"/>
                </a:solidFill>
                <a:latin typeface="黑体" pitchFamily="2" charset="-122"/>
                <a:ea typeface="黑体" pitchFamily="2" charset="-122"/>
              </a:rPr>
              <a:t>思考题：</a:t>
            </a:r>
            <a:r>
              <a:rPr lang="en-US" altLang="zh-CN" sz="2400" dirty="0" smtClean="0">
                <a:solidFill>
                  <a:srgbClr val="000080"/>
                </a:solidFill>
                <a:latin typeface="黑体" pitchFamily="2" charset="-122"/>
                <a:ea typeface="黑体" pitchFamily="2" charset="-122"/>
              </a:rPr>
              <a:t>P320 9-1</a:t>
            </a:r>
            <a:r>
              <a:rPr lang="zh-CN" altLang="en-US" sz="2400" dirty="0" smtClean="0">
                <a:solidFill>
                  <a:srgbClr val="00008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9-2</a:t>
            </a:r>
            <a:r>
              <a:rPr lang="zh-CN" altLang="en-US" sz="2400" dirty="0" smtClean="0">
                <a:solidFill>
                  <a:srgbClr val="00008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9-3</a:t>
            </a: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0" y="4603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gn="ctr"/>
            <a:r>
              <a:rPr lang="en-US" altLang="zh-CN" sz="2600" dirty="0">
                <a:solidFill>
                  <a:srgbClr val="990000"/>
                </a:solidFill>
                <a:latin typeface="黑体" pitchFamily="2" charset="-122"/>
                <a:ea typeface="黑体" pitchFamily="2" charset="-122"/>
              </a:rPr>
              <a:t>§ 7.4 </a:t>
            </a:r>
            <a:r>
              <a:rPr lang="zh-CN" altLang="en-US" sz="2600">
                <a:solidFill>
                  <a:srgbClr val="990000"/>
                </a:solidFill>
                <a:latin typeface="黑体" pitchFamily="2" charset="-122"/>
                <a:ea typeface="黑体" pitchFamily="2" charset="-122"/>
              </a:rPr>
              <a:t>中断系统和程序中断方式</a:t>
            </a:r>
          </a:p>
        </p:txBody>
      </p:sp>
      <p:sp>
        <p:nvSpPr>
          <p:cNvPr id="34819" name="Rectangle 5"/>
          <p:cNvSpPr>
            <a:spLocks noChangeArrowheads="1"/>
          </p:cNvSpPr>
          <p:nvPr/>
        </p:nvSpPr>
        <p:spPr bwMode="auto">
          <a:xfrm>
            <a:off x="611188" y="965200"/>
            <a:ext cx="52562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7.4.1 </a:t>
            </a:r>
            <a:r>
              <a:rPr lang="zh-CN" altLang="en-US" sz="2400">
                <a:solidFill>
                  <a:srgbClr val="990000"/>
                </a:solidFill>
                <a:latin typeface="黑体" pitchFamily="2" charset="-122"/>
                <a:ea typeface="黑体" pitchFamily="2" charset="-122"/>
              </a:rPr>
              <a:t>中断的基本概念</a:t>
            </a:r>
          </a:p>
        </p:txBody>
      </p:sp>
      <p:sp>
        <p:nvSpPr>
          <p:cNvPr id="34820" name="Rectangle 6"/>
          <p:cNvSpPr>
            <a:spLocks noChangeArrowheads="1"/>
          </p:cNvSpPr>
          <p:nvPr/>
        </p:nvSpPr>
        <p:spPr bwMode="auto">
          <a:xfrm>
            <a:off x="684213" y="1322388"/>
            <a:ext cx="799147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30000"/>
              </a:lnSpc>
            </a:pPr>
            <a:r>
              <a:rPr lang="en-US" altLang="zh-CN" sz="2400" dirty="0">
                <a:solidFill>
                  <a:srgbClr val="990000"/>
                </a:solidFill>
                <a:latin typeface="黑体" pitchFamily="2" charset="-122"/>
                <a:ea typeface="黑体" pitchFamily="2" charset="-122"/>
              </a:rPr>
              <a:t>  1</a:t>
            </a:r>
            <a:r>
              <a:rPr lang="zh-CN" altLang="en-US" sz="2400">
                <a:solidFill>
                  <a:srgbClr val="990000"/>
                </a:solidFill>
                <a:latin typeface="黑体" pitchFamily="2" charset="-122"/>
                <a:ea typeface="黑体" pitchFamily="2" charset="-122"/>
              </a:rPr>
              <a:t>．中断的提出</a:t>
            </a:r>
          </a:p>
          <a:p>
            <a:pPr indent="266700">
              <a:lnSpc>
                <a:spcPct val="130000"/>
              </a:lnSpc>
            </a:pPr>
            <a:r>
              <a:rPr lang="zh-CN" altLang="en-US" sz="2400">
                <a:solidFill>
                  <a:schemeClr val="hlink"/>
                </a:solidFill>
                <a:latin typeface="黑体" pitchFamily="2" charset="-122"/>
                <a:ea typeface="黑体" pitchFamily="2" charset="-122"/>
              </a:rPr>
              <a:t>  基本思想：</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启动外设后，不再查询等待</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接口，而是继续执行程序处理其他事务， </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接口在必要的时候主动向</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发信息（中断请求）。</a:t>
            </a:r>
          </a:p>
        </p:txBody>
      </p:sp>
      <p:sp>
        <p:nvSpPr>
          <p:cNvPr id="681991" name="Rectangle 7"/>
          <p:cNvSpPr>
            <a:spLocks noChangeArrowheads="1"/>
          </p:cNvSpPr>
          <p:nvPr/>
        </p:nvSpPr>
        <p:spPr bwMode="auto">
          <a:xfrm>
            <a:off x="684213" y="3348038"/>
            <a:ext cx="7920037"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latin typeface="黑体" pitchFamily="2" charset="-122"/>
                <a:ea typeface="黑体" pitchFamily="2" charset="-122"/>
              </a:rPr>
              <a:t>    </a:t>
            </a:r>
            <a:r>
              <a:rPr lang="zh-CN" altLang="en-US" sz="2400">
                <a:solidFill>
                  <a:schemeClr val="hlink"/>
                </a:solidFill>
                <a:latin typeface="黑体" pitchFamily="2" charset="-122"/>
                <a:ea typeface="黑体" pitchFamily="2" charset="-122"/>
              </a:rPr>
              <a:t>中断</a:t>
            </a:r>
            <a:r>
              <a:rPr lang="en-US" altLang="zh-CN" sz="2400" dirty="0">
                <a:solidFill>
                  <a:schemeClr val="hlink"/>
                </a:solidFill>
                <a:latin typeface="黑体" pitchFamily="2" charset="-122"/>
                <a:ea typeface="黑体" pitchFamily="2" charset="-122"/>
              </a:rPr>
              <a:t>(</a:t>
            </a:r>
            <a:r>
              <a:rPr lang="zh-CN" altLang="en-US" sz="2400">
                <a:solidFill>
                  <a:schemeClr val="hlink"/>
                </a:solidFill>
                <a:latin typeface="黑体" pitchFamily="2" charset="-122"/>
                <a:ea typeface="黑体" pitchFamily="2" charset="-122"/>
              </a:rPr>
              <a:t>程序中断</a:t>
            </a:r>
            <a:r>
              <a:rPr lang="en-US" altLang="zh-CN" sz="2400" dirty="0">
                <a:solidFill>
                  <a:schemeClr val="hlink"/>
                </a:solidFill>
                <a:latin typeface="黑体" pitchFamily="2" charset="-122"/>
                <a:ea typeface="黑体" pitchFamily="2" charset="-122"/>
              </a:rPr>
              <a:t>)</a:t>
            </a:r>
            <a:r>
              <a:rPr lang="zh-CN" altLang="en-US" sz="2400">
                <a:solidFill>
                  <a:schemeClr val="hlink"/>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指</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在执行现行程序的过程中</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出现了某些突发事件急待处理</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必须暂停正在执行的程序</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转去处理突发事件</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处理结束后又返回到原程序被中断的位置继续执行。</a:t>
            </a:r>
          </a:p>
        </p:txBody>
      </p:sp>
      <p:sp>
        <p:nvSpPr>
          <p:cNvPr id="681992" name="Rectangle 8"/>
          <p:cNvSpPr>
            <a:spLocks noChangeArrowheads="1"/>
          </p:cNvSpPr>
          <p:nvPr/>
        </p:nvSpPr>
        <p:spPr bwMode="auto">
          <a:xfrm>
            <a:off x="684213" y="5324475"/>
            <a:ext cx="80645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中断的引入，使</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能与多台外设并行工作，并具有了处理突发事件的能力。</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1991"/>
                                        </p:tgtEl>
                                        <p:attrNameLst>
                                          <p:attrName>style.visibility</p:attrName>
                                        </p:attrNameLst>
                                      </p:cBhvr>
                                      <p:to>
                                        <p:strVal val="visible"/>
                                      </p:to>
                                    </p:set>
                                    <p:animEffect transition="in" filter="wipe(up)">
                                      <p:cBhvr>
                                        <p:cTn id="7" dur="500"/>
                                        <p:tgtEl>
                                          <p:spTgt spid="681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1992"/>
                                        </p:tgtEl>
                                        <p:attrNameLst>
                                          <p:attrName>style.visibility</p:attrName>
                                        </p:attrNameLst>
                                      </p:cBhvr>
                                      <p:to>
                                        <p:strVal val="visible"/>
                                      </p:to>
                                    </p:set>
                                    <p:animEffect transition="in" filter="wipe(up)">
                                      <p:cBhvr>
                                        <p:cTn id="12" dur="500"/>
                                        <p:tgtEl>
                                          <p:spTgt spid="68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1" grpId="0"/>
      <p:bldP spid="68199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460375"/>
            <a:ext cx="39147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r>
              <a:rPr lang="en-US" altLang="zh-CN" sz="2400" dirty="0">
                <a:solidFill>
                  <a:srgbClr val="990000"/>
                </a:solidFill>
                <a:latin typeface="黑体" pitchFamily="2" charset="-122"/>
                <a:ea typeface="黑体" pitchFamily="2" charset="-122"/>
              </a:rPr>
              <a:t>2</a:t>
            </a:r>
            <a:r>
              <a:rPr lang="zh-CN" altLang="en-US" sz="2400">
                <a:solidFill>
                  <a:srgbClr val="990000"/>
                </a:solidFill>
                <a:latin typeface="黑体" pitchFamily="2" charset="-122"/>
                <a:ea typeface="黑体" pitchFamily="2" charset="-122"/>
              </a:rPr>
              <a:t>．中断的特征</a:t>
            </a:r>
            <a:endParaRPr lang="zh-CN" altLang="en-US" sz="2400" b="0">
              <a:solidFill>
                <a:srgbClr val="990000"/>
              </a:solidFill>
              <a:latin typeface="黑体" pitchFamily="2" charset="-122"/>
              <a:ea typeface="黑体" pitchFamily="2" charset="-122"/>
            </a:endParaRPr>
          </a:p>
        </p:txBody>
      </p:sp>
      <p:sp>
        <p:nvSpPr>
          <p:cNvPr id="35843" name="Rectangle 5"/>
          <p:cNvSpPr>
            <a:spLocks noChangeArrowheads="1"/>
          </p:cNvSpPr>
          <p:nvPr/>
        </p:nvSpPr>
        <p:spPr bwMode="auto">
          <a:xfrm>
            <a:off x="539750" y="939800"/>
            <a:ext cx="8280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nSpc>
                <a:spcPct val="120000"/>
              </a:lnSpc>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 </a:t>
            </a:r>
            <a:r>
              <a:rPr lang="zh-CN" altLang="en-US" sz="2400">
                <a:solidFill>
                  <a:srgbClr val="000080"/>
                </a:solidFill>
                <a:latin typeface="黑体" pitchFamily="2" charset="-122"/>
                <a:ea typeface="黑体" pitchFamily="2" charset="-122"/>
              </a:rPr>
              <a:t>程序切换； 现行程序→中断服务程序→现行程序</a:t>
            </a:r>
          </a:p>
          <a:p>
            <a:pPr indent="266700">
              <a:lnSpc>
                <a:spcPct val="120000"/>
              </a:lnSpc>
            </a:pPr>
            <a:r>
              <a:rPr lang="en-US" altLang="zh-CN" sz="2400" dirty="0">
                <a:solidFill>
                  <a:srgbClr val="000080"/>
                </a:solidFill>
                <a:latin typeface="黑体" pitchFamily="2" charset="-122"/>
                <a:ea typeface="黑体" pitchFamily="2" charset="-122"/>
              </a:rPr>
              <a:t>   (2) </a:t>
            </a:r>
            <a:r>
              <a:rPr lang="zh-CN" altLang="en-US" sz="2400">
                <a:solidFill>
                  <a:srgbClr val="000080"/>
                </a:solidFill>
                <a:latin typeface="黑体" pitchFamily="2" charset="-122"/>
                <a:ea typeface="黑体" pitchFamily="2" charset="-122"/>
              </a:rPr>
              <a:t>随机性。</a:t>
            </a:r>
          </a:p>
        </p:txBody>
      </p:sp>
      <p:sp>
        <p:nvSpPr>
          <p:cNvPr id="684038" name="Rectangle 6"/>
          <p:cNvSpPr>
            <a:spLocks noChangeArrowheads="1"/>
          </p:cNvSpPr>
          <p:nvPr/>
        </p:nvSpPr>
        <p:spPr bwMode="auto">
          <a:xfrm>
            <a:off x="684213" y="1989138"/>
            <a:ext cx="8205787"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dirty="0">
                <a:latin typeface="黑体" pitchFamily="2" charset="-122"/>
                <a:ea typeface="黑体" pitchFamily="2" charset="-122"/>
              </a:rPr>
              <a:t>    </a:t>
            </a:r>
            <a:r>
              <a:rPr lang="zh-CN" altLang="en-US" sz="2400" dirty="0">
                <a:solidFill>
                  <a:srgbClr val="FF0000"/>
                </a:solidFill>
                <a:latin typeface="黑体" pitchFamily="2" charset="-122"/>
                <a:ea typeface="黑体" pitchFamily="2" charset="-122"/>
              </a:rPr>
              <a:t>中断系统</a:t>
            </a:r>
            <a:r>
              <a:rPr lang="zh-CN" altLang="en-US" sz="2400" dirty="0">
                <a:solidFill>
                  <a:srgbClr val="000080"/>
                </a:solidFill>
                <a:latin typeface="黑体" pitchFamily="2" charset="-122"/>
                <a:ea typeface="黑体" pitchFamily="2" charset="-122"/>
              </a:rPr>
              <a:t>是计算机实现中断功能的软、硬件总称。一般在</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中配置</a:t>
            </a:r>
            <a:r>
              <a:rPr lang="zh-CN" altLang="en-US" sz="2400" u="sng" dirty="0">
                <a:solidFill>
                  <a:srgbClr val="000080"/>
                </a:solidFill>
                <a:latin typeface="黑体" pitchFamily="2" charset="-122"/>
                <a:ea typeface="黑体" pitchFamily="2" charset="-122"/>
              </a:rPr>
              <a:t>中断机构</a:t>
            </a:r>
            <a:r>
              <a:rPr lang="zh-CN" altLang="en-US" sz="2400" dirty="0">
                <a:solidFill>
                  <a:srgbClr val="000080"/>
                </a:solidFill>
                <a:latin typeface="黑体" pitchFamily="2" charset="-122"/>
                <a:ea typeface="黑体" pitchFamily="2" charset="-122"/>
              </a:rPr>
              <a:t>，在外设接口中配置</a:t>
            </a:r>
            <a:r>
              <a:rPr lang="zh-CN" altLang="en-US" sz="2400" u="sng" dirty="0">
                <a:solidFill>
                  <a:srgbClr val="000080"/>
                </a:solidFill>
                <a:latin typeface="黑体" pitchFamily="2" charset="-122"/>
                <a:ea typeface="黑体" pitchFamily="2" charset="-122"/>
              </a:rPr>
              <a:t>中断控制器</a:t>
            </a:r>
            <a:r>
              <a:rPr lang="zh-CN" altLang="en-US" sz="2400" dirty="0">
                <a:solidFill>
                  <a:srgbClr val="000080"/>
                </a:solidFill>
                <a:latin typeface="黑体" pitchFamily="2" charset="-122"/>
                <a:ea typeface="黑体" pitchFamily="2" charset="-122"/>
              </a:rPr>
              <a:t>，在软件上设计相应的</a:t>
            </a:r>
            <a:r>
              <a:rPr lang="zh-CN" altLang="en-US" sz="2400" u="sng" dirty="0">
                <a:solidFill>
                  <a:srgbClr val="000080"/>
                </a:solidFill>
                <a:latin typeface="黑体" pitchFamily="2" charset="-122"/>
                <a:ea typeface="黑体" pitchFamily="2" charset="-122"/>
              </a:rPr>
              <a:t>中断服务程序</a:t>
            </a:r>
            <a:r>
              <a:rPr lang="zh-CN" altLang="en-US" sz="2400" dirty="0">
                <a:solidFill>
                  <a:srgbClr val="000080"/>
                </a:solidFill>
                <a:latin typeface="黑体" pitchFamily="2" charset="-122"/>
                <a:ea typeface="黑体" pitchFamily="2" charset="-122"/>
              </a:rPr>
              <a:t>。</a:t>
            </a:r>
          </a:p>
        </p:txBody>
      </p:sp>
      <p:grpSp>
        <p:nvGrpSpPr>
          <p:cNvPr id="6" name="组合 5"/>
          <p:cNvGrpSpPr/>
          <p:nvPr/>
        </p:nvGrpSpPr>
        <p:grpSpPr>
          <a:xfrm>
            <a:off x="754845" y="3597427"/>
            <a:ext cx="7788275" cy="2827338"/>
            <a:chOff x="2749938" y="1764363"/>
            <a:chExt cx="7788275" cy="2827338"/>
          </a:xfrm>
        </p:grpSpPr>
        <p:sp>
          <p:nvSpPr>
            <p:cNvPr id="7" name="Rectangle 7"/>
            <p:cNvSpPr>
              <a:spLocks noChangeArrowheads="1"/>
            </p:cNvSpPr>
            <p:nvPr/>
          </p:nvSpPr>
          <p:spPr bwMode="auto">
            <a:xfrm>
              <a:off x="3166374" y="1831038"/>
              <a:ext cx="4929869"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solidFill>
                    <a:srgbClr val="000080"/>
                  </a:solidFill>
                  <a:latin typeface="黑体" pitchFamily="2" charset="-122"/>
                  <a:ea typeface="黑体" pitchFamily="2" charset="-122"/>
                </a:rPr>
                <a:t>  硬件接口──线路的连接逻辑</a:t>
              </a:r>
            </a:p>
            <a:p>
              <a:pPr>
                <a:lnSpc>
                  <a:spcPct val="120000"/>
                </a:lnSpc>
              </a:pPr>
              <a:r>
                <a:rPr lang="zh-CN" altLang="en-US" sz="2400">
                  <a:solidFill>
                    <a:srgbClr val="000080"/>
                  </a:solidFill>
                  <a:latin typeface="黑体" pitchFamily="2" charset="-122"/>
                  <a:ea typeface="黑体" pitchFamily="2" charset="-122"/>
                </a:rPr>
                <a:t>  软件接口──信号传递协议</a:t>
              </a:r>
            </a:p>
          </p:txBody>
        </p:sp>
        <p:sp>
          <p:nvSpPr>
            <p:cNvPr id="8" name="AutoShape 9"/>
            <p:cNvSpPr>
              <a:spLocks noChangeArrowheads="1"/>
            </p:cNvSpPr>
            <p:nvPr/>
          </p:nvSpPr>
          <p:spPr bwMode="auto">
            <a:xfrm>
              <a:off x="2749938" y="1764363"/>
              <a:ext cx="7788275" cy="2827338"/>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a:solidFill>
                  <a:srgbClr val="000080"/>
                </a:solidFill>
                <a:latin typeface="黑体" pitchFamily="2" charset="-122"/>
                <a:ea typeface="黑体" pitchFamily="2" charset="-122"/>
              </a:endParaRPr>
            </a:p>
          </p:txBody>
        </p:sp>
        <p:sp>
          <p:nvSpPr>
            <p:cNvPr id="9" name="Line 10"/>
            <p:cNvSpPr>
              <a:spLocks noChangeShapeType="1"/>
            </p:cNvSpPr>
            <p:nvPr/>
          </p:nvSpPr>
          <p:spPr bwMode="auto">
            <a:xfrm>
              <a:off x="3276607" y="2027888"/>
              <a:ext cx="6845170"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p:nvSpPr>
          <p:spPr bwMode="auto">
            <a:xfrm>
              <a:off x="3500136" y="2342213"/>
              <a:ext cx="2235282" cy="1954213"/>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1" name="Rectangle 12"/>
            <p:cNvSpPr>
              <a:spLocks noChangeArrowheads="1"/>
            </p:cNvSpPr>
            <p:nvPr/>
          </p:nvSpPr>
          <p:spPr bwMode="auto">
            <a:xfrm>
              <a:off x="6490208" y="2356501"/>
              <a:ext cx="1114579" cy="1898650"/>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2" name="Rectangle 13"/>
            <p:cNvSpPr>
              <a:spLocks noChangeArrowheads="1"/>
            </p:cNvSpPr>
            <p:nvPr/>
          </p:nvSpPr>
          <p:spPr bwMode="auto">
            <a:xfrm>
              <a:off x="8403978" y="2369201"/>
              <a:ext cx="1131420" cy="725488"/>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3" name="Rectangle 14"/>
            <p:cNvSpPr>
              <a:spLocks noChangeArrowheads="1"/>
            </p:cNvSpPr>
            <p:nvPr/>
          </p:nvSpPr>
          <p:spPr bwMode="auto">
            <a:xfrm>
              <a:off x="8417757" y="3394726"/>
              <a:ext cx="1145199" cy="833438"/>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4" name="Text Box 15"/>
            <p:cNvSpPr txBox="1">
              <a:spLocks noChangeArrowheads="1"/>
            </p:cNvSpPr>
            <p:nvPr/>
          </p:nvSpPr>
          <p:spPr bwMode="auto">
            <a:xfrm>
              <a:off x="4313914" y="3994801"/>
              <a:ext cx="74101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15" name="Rectangle 16" descr="50%"/>
            <p:cNvSpPr>
              <a:spLocks noChangeArrowheads="1"/>
            </p:cNvSpPr>
            <p:nvPr/>
          </p:nvSpPr>
          <p:spPr bwMode="auto">
            <a:xfrm>
              <a:off x="4855084" y="2493026"/>
              <a:ext cx="711922" cy="177800"/>
            </a:xfrm>
            <a:prstGeom prst="rect">
              <a:avLst/>
            </a:prstGeom>
            <a:pattFill prst="pct50">
              <a:fgClr>
                <a:schemeClr val="hlink"/>
              </a:fgClr>
              <a:bgClr>
                <a:srgbClr val="FFFFFF"/>
              </a:bgClr>
            </a:patt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6" name="Rectangle 17"/>
            <p:cNvSpPr>
              <a:spLocks noChangeArrowheads="1"/>
            </p:cNvSpPr>
            <p:nvPr/>
          </p:nvSpPr>
          <p:spPr bwMode="auto">
            <a:xfrm>
              <a:off x="4855084" y="2724801"/>
              <a:ext cx="711922" cy="1778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7" name="Rectangle 18"/>
            <p:cNvSpPr>
              <a:spLocks noChangeArrowheads="1"/>
            </p:cNvSpPr>
            <p:nvPr/>
          </p:nvSpPr>
          <p:spPr bwMode="auto">
            <a:xfrm>
              <a:off x="4855084" y="3121676"/>
              <a:ext cx="711922" cy="176213"/>
            </a:xfrm>
            <a:prstGeom prst="rect">
              <a:avLst/>
            </a:prstGeom>
            <a:solidFill>
              <a:srgbClr val="FFFFFF"/>
            </a:solidFill>
            <a:ln w="9525">
              <a:solidFill>
                <a:srgbClr val="00000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8" name="Rectangle 19"/>
            <p:cNvSpPr>
              <a:spLocks noChangeArrowheads="1"/>
            </p:cNvSpPr>
            <p:nvPr/>
          </p:nvSpPr>
          <p:spPr bwMode="auto">
            <a:xfrm>
              <a:off x="4855084" y="3121676"/>
              <a:ext cx="711922" cy="900113"/>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19" name="Rectangle 20"/>
            <p:cNvSpPr>
              <a:spLocks noChangeArrowheads="1"/>
            </p:cNvSpPr>
            <p:nvPr/>
          </p:nvSpPr>
          <p:spPr bwMode="auto">
            <a:xfrm>
              <a:off x="4855084" y="3297888"/>
              <a:ext cx="711922" cy="1778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20" name="Rectangle 21"/>
            <p:cNvSpPr>
              <a:spLocks noChangeArrowheads="1"/>
            </p:cNvSpPr>
            <p:nvPr/>
          </p:nvSpPr>
          <p:spPr bwMode="auto">
            <a:xfrm>
              <a:off x="4855084" y="3845576"/>
              <a:ext cx="711922" cy="176213"/>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21" name="Text Box 22"/>
            <p:cNvSpPr txBox="1">
              <a:spLocks noChangeArrowheads="1"/>
            </p:cNvSpPr>
            <p:nvPr/>
          </p:nvSpPr>
          <p:spPr bwMode="auto">
            <a:xfrm>
              <a:off x="4296263" y="2478738"/>
              <a:ext cx="531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IR</a:t>
              </a:r>
            </a:p>
          </p:txBody>
        </p:sp>
        <p:sp>
          <p:nvSpPr>
            <p:cNvPr id="22" name="Text Box 23"/>
            <p:cNvSpPr txBox="1">
              <a:spLocks noChangeArrowheads="1"/>
            </p:cNvSpPr>
            <p:nvPr/>
          </p:nvSpPr>
          <p:spPr bwMode="auto">
            <a:xfrm>
              <a:off x="4323822" y="2685113"/>
              <a:ext cx="531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PC</a:t>
              </a:r>
            </a:p>
          </p:txBody>
        </p:sp>
        <p:sp>
          <p:nvSpPr>
            <p:cNvPr id="23" name="Text Box 24"/>
            <p:cNvSpPr txBox="1">
              <a:spLocks noChangeArrowheads="1"/>
            </p:cNvSpPr>
            <p:nvPr/>
          </p:nvSpPr>
          <p:spPr bwMode="auto">
            <a:xfrm>
              <a:off x="4313105" y="3080401"/>
              <a:ext cx="531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R0</a:t>
              </a:r>
            </a:p>
          </p:txBody>
        </p:sp>
        <p:sp>
          <p:nvSpPr>
            <p:cNvPr id="24" name="Text Box 25"/>
            <p:cNvSpPr txBox="1">
              <a:spLocks noChangeArrowheads="1"/>
            </p:cNvSpPr>
            <p:nvPr/>
          </p:nvSpPr>
          <p:spPr bwMode="auto">
            <a:xfrm>
              <a:off x="4323822" y="3256613"/>
              <a:ext cx="5312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R1</a:t>
              </a:r>
            </a:p>
          </p:txBody>
        </p:sp>
        <p:sp>
          <p:nvSpPr>
            <p:cNvPr id="25" name="Text Box 26"/>
            <p:cNvSpPr txBox="1">
              <a:spLocks noChangeArrowheads="1"/>
            </p:cNvSpPr>
            <p:nvPr/>
          </p:nvSpPr>
          <p:spPr bwMode="auto">
            <a:xfrm>
              <a:off x="4855084" y="3545538"/>
              <a:ext cx="71192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26" name="Rectangle 27"/>
            <p:cNvSpPr>
              <a:spLocks noChangeArrowheads="1"/>
            </p:cNvSpPr>
            <p:nvPr/>
          </p:nvSpPr>
          <p:spPr bwMode="auto">
            <a:xfrm>
              <a:off x="6490208" y="2559701"/>
              <a:ext cx="1102331" cy="1920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27" name="Rectangle 28"/>
            <p:cNvSpPr>
              <a:spLocks noChangeArrowheads="1"/>
            </p:cNvSpPr>
            <p:nvPr/>
          </p:nvSpPr>
          <p:spPr bwMode="auto">
            <a:xfrm>
              <a:off x="6490208" y="2929588"/>
              <a:ext cx="1102331" cy="1920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28" name="Text Box 29"/>
            <p:cNvSpPr txBox="1">
              <a:spLocks noChangeArrowheads="1"/>
            </p:cNvSpPr>
            <p:nvPr/>
          </p:nvSpPr>
          <p:spPr bwMode="auto">
            <a:xfrm>
              <a:off x="6643310" y="3105801"/>
              <a:ext cx="82368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29" name="Rectangle 30"/>
            <p:cNvSpPr>
              <a:spLocks noChangeArrowheads="1"/>
            </p:cNvSpPr>
            <p:nvPr/>
          </p:nvSpPr>
          <p:spPr bwMode="auto">
            <a:xfrm>
              <a:off x="6490208" y="3409013"/>
              <a:ext cx="1102331" cy="1905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30" name="Text Box 31"/>
            <p:cNvSpPr txBox="1">
              <a:spLocks noChangeArrowheads="1"/>
            </p:cNvSpPr>
            <p:nvPr/>
          </p:nvSpPr>
          <p:spPr bwMode="auto">
            <a:xfrm>
              <a:off x="6643310" y="3721751"/>
              <a:ext cx="823686"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31" name="Text Box 32"/>
            <p:cNvSpPr txBox="1">
              <a:spLocks noChangeArrowheads="1"/>
            </p:cNvSpPr>
            <p:nvPr/>
          </p:nvSpPr>
          <p:spPr bwMode="auto">
            <a:xfrm>
              <a:off x="6545325" y="3955113"/>
              <a:ext cx="100587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MM</a:t>
              </a:r>
            </a:p>
          </p:txBody>
        </p:sp>
        <p:sp>
          <p:nvSpPr>
            <p:cNvPr id="32" name="Text Box 33"/>
            <p:cNvSpPr txBox="1">
              <a:spLocks noChangeArrowheads="1"/>
            </p:cNvSpPr>
            <p:nvPr/>
          </p:nvSpPr>
          <p:spPr bwMode="auto">
            <a:xfrm>
              <a:off x="8515742" y="3901138"/>
              <a:ext cx="101965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33" name="Rectangle 34"/>
            <p:cNvSpPr>
              <a:spLocks noChangeArrowheads="1"/>
            </p:cNvSpPr>
            <p:nvPr/>
          </p:nvSpPr>
          <p:spPr bwMode="auto">
            <a:xfrm>
              <a:off x="8655064" y="2450163"/>
              <a:ext cx="713453" cy="1793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34" name="Text Box 35"/>
            <p:cNvSpPr txBox="1">
              <a:spLocks noChangeArrowheads="1"/>
            </p:cNvSpPr>
            <p:nvPr/>
          </p:nvSpPr>
          <p:spPr bwMode="auto">
            <a:xfrm>
              <a:off x="8472873" y="2805763"/>
              <a:ext cx="10211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35" name="Line 36"/>
            <p:cNvSpPr>
              <a:spLocks noChangeShapeType="1"/>
            </p:cNvSpPr>
            <p:nvPr/>
          </p:nvSpPr>
          <p:spPr bwMode="auto">
            <a:xfrm>
              <a:off x="4674424" y="2027888"/>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 name="Line 37"/>
            <p:cNvSpPr>
              <a:spLocks noChangeShapeType="1"/>
            </p:cNvSpPr>
            <p:nvPr/>
          </p:nvSpPr>
          <p:spPr bwMode="auto">
            <a:xfrm>
              <a:off x="7035250" y="2054876"/>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 name="Line 38"/>
            <p:cNvSpPr>
              <a:spLocks noChangeShapeType="1"/>
            </p:cNvSpPr>
            <p:nvPr/>
          </p:nvSpPr>
          <p:spPr bwMode="auto">
            <a:xfrm>
              <a:off x="8976577" y="2042176"/>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 name="Line 39"/>
            <p:cNvSpPr>
              <a:spLocks noChangeShapeType="1"/>
            </p:cNvSpPr>
            <p:nvPr/>
          </p:nvSpPr>
          <p:spPr bwMode="auto">
            <a:xfrm>
              <a:off x="9004136" y="3094688"/>
              <a:ext cx="0" cy="314325"/>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9" name="Freeform 40"/>
            <p:cNvSpPr>
              <a:spLocks/>
            </p:cNvSpPr>
            <p:nvPr/>
          </p:nvSpPr>
          <p:spPr bwMode="auto">
            <a:xfrm>
              <a:off x="3588934" y="2712101"/>
              <a:ext cx="774694" cy="395288"/>
            </a:xfrm>
            <a:custGeom>
              <a:avLst/>
              <a:gdLst>
                <a:gd name="T0" fmla="*/ 0 w 990"/>
                <a:gd name="T1" fmla="*/ 2 h 352"/>
                <a:gd name="T2" fmla="*/ 1 w 990"/>
                <a:gd name="T3" fmla="*/ 0 h 352"/>
                <a:gd name="T4" fmla="*/ 1 w 990"/>
                <a:gd name="T5" fmla="*/ 0 h 352"/>
                <a:gd name="T6" fmla="*/ 1 w 990"/>
                <a:gd name="T7" fmla="*/ 2 h 352"/>
                <a:gd name="T8" fmla="*/ 1 w 990"/>
                <a:gd name="T9" fmla="*/ 2 h 352"/>
                <a:gd name="T10" fmla="*/ 1 w 990"/>
                <a:gd name="T11" fmla="*/ 1 h 352"/>
                <a:gd name="T12" fmla="*/ 1 w 990"/>
                <a:gd name="T13" fmla="*/ 2 h 352"/>
                <a:gd name="T14" fmla="*/ 0 w 990"/>
                <a:gd name="T15" fmla="*/ 2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p>
          </p:txBody>
        </p:sp>
        <p:sp>
          <p:nvSpPr>
            <p:cNvPr id="40" name="Text Box 41"/>
            <p:cNvSpPr txBox="1">
              <a:spLocks noChangeArrowheads="1"/>
            </p:cNvSpPr>
            <p:nvPr/>
          </p:nvSpPr>
          <p:spPr bwMode="auto">
            <a:xfrm>
              <a:off x="3662423" y="2759726"/>
              <a:ext cx="661399"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ALU</a:t>
              </a:r>
            </a:p>
          </p:txBody>
        </p:sp>
        <p:sp>
          <p:nvSpPr>
            <p:cNvPr id="41" name="Rectangle 42"/>
            <p:cNvSpPr>
              <a:spLocks noChangeArrowheads="1"/>
            </p:cNvSpPr>
            <p:nvPr/>
          </p:nvSpPr>
          <p:spPr bwMode="auto">
            <a:xfrm>
              <a:off x="8422350" y="2378726"/>
              <a:ext cx="1113048" cy="715963"/>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000080"/>
                </a:solidFill>
                <a:latin typeface="黑体" pitchFamily="2" charset="-122"/>
                <a:ea typeface="黑体" pitchFamily="2" charset="-122"/>
              </a:endParaRPr>
            </a:p>
          </p:txBody>
        </p:sp>
        <p:sp>
          <p:nvSpPr>
            <p:cNvPr id="42" name="Text Box 10" descr="75%"/>
            <p:cNvSpPr txBox="1">
              <a:spLocks noChangeArrowheads="1"/>
            </p:cNvSpPr>
            <p:nvPr/>
          </p:nvSpPr>
          <p:spPr bwMode="auto">
            <a:xfrm>
              <a:off x="3621820" y="3266926"/>
              <a:ext cx="708921" cy="881062"/>
            </a:xfrm>
            <a:prstGeom prst="rect">
              <a:avLst/>
            </a:prstGeom>
            <a:pattFill prst="pct75">
              <a:fgClr>
                <a:srgbClr val="FF0000"/>
              </a:fgClr>
              <a:bgClr>
                <a:srgbClr val="FFFFFF"/>
              </a:bgClr>
            </a:pattFill>
            <a:ln w="28575">
              <a:solidFill>
                <a:srgbClr val="000080"/>
              </a:solidFill>
              <a:miter lim="800000"/>
              <a:headEnd/>
              <a:tailEnd/>
            </a:ln>
          </p:spPr>
          <p:txBody>
            <a:bodyPr/>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dirty="0" smtClean="0">
                  <a:solidFill>
                    <a:schemeClr val="accent3"/>
                  </a:solidFill>
                  <a:latin typeface="黑体" pitchFamily="2" charset="-122"/>
                  <a:ea typeface="黑体" pitchFamily="2" charset="-122"/>
                </a:rPr>
                <a:t>中断响应逻辑</a:t>
              </a:r>
              <a:endParaRPr lang="zh-CN" altLang="en-US" sz="1800" dirty="0">
                <a:solidFill>
                  <a:schemeClr val="accent3"/>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4038"/>
                                        </p:tgtEl>
                                        <p:attrNameLst>
                                          <p:attrName>style.visibility</p:attrName>
                                        </p:attrNameLst>
                                      </p:cBhvr>
                                      <p:to>
                                        <p:strVal val="visible"/>
                                      </p:to>
                                    </p:set>
                                    <p:animEffect transition="in" filter="wipe(up)">
                                      <p:cBhvr>
                                        <p:cTn id="7" dur="500"/>
                                        <p:tgtEl>
                                          <p:spTgt spid="68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460375"/>
            <a:ext cx="39147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r>
              <a:rPr lang="en-US" altLang="zh-CN" sz="2400" dirty="0">
                <a:solidFill>
                  <a:srgbClr val="990000"/>
                </a:solidFill>
                <a:latin typeface="黑体" pitchFamily="2" charset="-122"/>
                <a:ea typeface="黑体" pitchFamily="2" charset="-122"/>
              </a:rPr>
              <a:t>2</a:t>
            </a:r>
            <a:r>
              <a:rPr lang="zh-CN" altLang="en-US" sz="2400">
                <a:solidFill>
                  <a:srgbClr val="990000"/>
                </a:solidFill>
                <a:latin typeface="黑体" pitchFamily="2" charset="-122"/>
                <a:ea typeface="黑体" pitchFamily="2" charset="-122"/>
              </a:rPr>
              <a:t>．中断的特征</a:t>
            </a:r>
            <a:endParaRPr lang="zh-CN" altLang="en-US" sz="2400" b="0">
              <a:solidFill>
                <a:srgbClr val="990000"/>
              </a:solidFill>
              <a:latin typeface="黑体" pitchFamily="2" charset="-122"/>
              <a:ea typeface="黑体" pitchFamily="2" charset="-122"/>
            </a:endParaRPr>
          </a:p>
        </p:txBody>
      </p:sp>
      <p:sp>
        <p:nvSpPr>
          <p:cNvPr id="35843" name="Rectangle 5"/>
          <p:cNvSpPr>
            <a:spLocks noChangeArrowheads="1"/>
          </p:cNvSpPr>
          <p:nvPr/>
        </p:nvSpPr>
        <p:spPr bwMode="auto">
          <a:xfrm>
            <a:off x="539750" y="939800"/>
            <a:ext cx="8280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nSpc>
                <a:spcPct val="120000"/>
              </a:lnSpc>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 </a:t>
            </a:r>
            <a:r>
              <a:rPr lang="zh-CN" altLang="en-US" sz="2400">
                <a:solidFill>
                  <a:srgbClr val="000080"/>
                </a:solidFill>
                <a:latin typeface="黑体" pitchFamily="2" charset="-122"/>
                <a:ea typeface="黑体" pitchFamily="2" charset="-122"/>
              </a:rPr>
              <a:t>程序切换； 现行程序→中断服务程序→现行程序</a:t>
            </a:r>
          </a:p>
          <a:p>
            <a:pPr indent="266700">
              <a:lnSpc>
                <a:spcPct val="120000"/>
              </a:lnSpc>
            </a:pPr>
            <a:r>
              <a:rPr lang="en-US" altLang="zh-CN" sz="2400" dirty="0">
                <a:solidFill>
                  <a:srgbClr val="000080"/>
                </a:solidFill>
                <a:latin typeface="黑体" pitchFamily="2" charset="-122"/>
                <a:ea typeface="黑体" pitchFamily="2" charset="-122"/>
              </a:rPr>
              <a:t>   (2) </a:t>
            </a:r>
            <a:r>
              <a:rPr lang="zh-CN" altLang="en-US" sz="2400">
                <a:solidFill>
                  <a:srgbClr val="000080"/>
                </a:solidFill>
                <a:latin typeface="黑体" pitchFamily="2" charset="-122"/>
                <a:ea typeface="黑体" pitchFamily="2" charset="-122"/>
              </a:rPr>
              <a:t>随机性。</a:t>
            </a:r>
          </a:p>
        </p:txBody>
      </p:sp>
      <p:sp>
        <p:nvSpPr>
          <p:cNvPr id="684038" name="Rectangle 6"/>
          <p:cNvSpPr>
            <a:spLocks noChangeArrowheads="1"/>
          </p:cNvSpPr>
          <p:nvPr/>
        </p:nvSpPr>
        <p:spPr bwMode="auto">
          <a:xfrm>
            <a:off x="684213" y="1989138"/>
            <a:ext cx="8205787"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dirty="0">
                <a:latin typeface="黑体" pitchFamily="2" charset="-122"/>
                <a:ea typeface="黑体" pitchFamily="2" charset="-122"/>
              </a:rPr>
              <a:t>    </a:t>
            </a:r>
            <a:r>
              <a:rPr lang="zh-CN" altLang="en-US" sz="2400" dirty="0">
                <a:solidFill>
                  <a:srgbClr val="FF0000"/>
                </a:solidFill>
                <a:latin typeface="黑体" pitchFamily="2" charset="-122"/>
                <a:ea typeface="黑体" pitchFamily="2" charset="-122"/>
              </a:rPr>
              <a:t>中断系统</a:t>
            </a:r>
            <a:r>
              <a:rPr lang="zh-CN" altLang="en-US" sz="2400" dirty="0">
                <a:solidFill>
                  <a:srgbClr val="000080"/>
                </a:solidFill>
                <a:latin typeface="黑体" pitchFamily="2" charset="-122"/>
                <a:ea typeface="黑体" pitchFamily="2" charset="-122"/>
              </a:rPr>
              <a:t>是计算机实现中断功能的软、硬件总称。一般在</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中配置</a:t>
            </a:r>
            <a:r>
              <a:rPr lang="zh-CN" altLang="en-US" sz="2400" u="sng" dirty="0">
                <a:solidFill>
                  <a:srgbClr val="000080"/>
                </a:solidFill>
                <a:latin typeface="黑体" pitchFamily="2" charset="-122"/>
                <a:ea typeface="黑体" pitchFamily="2" charset="-122"/>
              </a:rPr>
              <a:t>中断机构</a:t>
            </a:r>
            <a:r>
              <a:rPr lang="zh-CN" altLang="en-US" sz="2400" dirty="0">
                <a:solidFill>
                  <a:srgbClr val="000080"/>
                </a:solidFill>
                <a:latin typeface="黑体" pitchFamily="2" charset="-122"/>
                <a:ea typeface="黑体" pitchFamily="2" charset="-122"/>
              </a:rPr>
              <a:t>，在外设接口中配置</a:t>
            </a:r>
            <a:r>
              <a:rPr lang="zh-CN" altLang="en-US" sz="2400" u="sng" dirty="0">
                <a:solidFill>
                  <a:srgbClr val="000080"/>
                </a:solidFill>
                <a:latin typeface="黑体" pitchFamily="2" charset="-122"/>
                <a:ea typeface="黑体" pitchFamily="2" charset="-122"/>
              </a:rPr>
              <a:t>中断控制器</a:t>
            </a:r>
            <a:r>
              <a:rPr lang="zh-CN" altLang="en-US" sz="2400" dirty="0">
                <a:solidFill>
                  <a:srgbClr val="000080"/>
                </a:solidFill>
                <a:latin typeface="黑体" pitchFamily="2" charset="-122"/>
                <a:ea typeface="黑体" pitchFamily="2" charset="-122"/>
              </a:rPr>
              <a:t>，在软件上设计相应的</a:t>
            </a:r>
            <a:r>
              <a:rPr lang="zh-CN" altLang="en-US" sz="2400" u="sng" dirty="0">
                <a:solidFill>
                  <a:srgbClr val="000080"/>
                </a:solidFill>
                <a:latin typeface="黑体" pitchFamily="2" charset="-122"/>
                <a:ea typeface="黑体" pitchFamily="2" charset="-122"/>
              </a:rPr>
              <a:t>中断服务程序</a:t>
            </a:r>
            <a:r>
              <a:rPr lang="zh-CN" altLang="en-US" sz="2400" dirty="0">
                <a:solidFill>
                  <a:srgbClr val="000080"/>
                </a:solidFill>
                <a:latin typeface="黑体" pitchFamily="2" charset="-122"/>
                <a:ea typeface="黑体" pitchFamily="2" charset="-122"/>
              </a:rPr>
              <a:t>。</a:t>
            </a:r>
          </a:p>
        </p:txBody>
      </p:sp>
      <p:graphicFrame>
        <p:nvGraphicFramePr>
          <p:cNvPr id="684039" name="Object 7"/>
          <p:cNvGraphicFramePr>
            <a:graphicFrameLocks noChangeAspect="1"/>
          </p:cNvGraphicFramePr>
          <p:nvPr/>
        </p:nvGraphicFramePr>
        <p:xfrm>
          <a:off x="468313" y="3429000"/>
          <a:ext cx="7775575" cy="3079750"/>
        </p:xfrm>
        <a:graphic>
          <a:graphicData uri="http://schemas.openxmlformats.org/presentationml/2006/ole">
            <mc:AlternateContent xmlns:mc="http://schemas.openxmlformats.org/markup-compatibility/2006">
              <mc:Choice xmlns:v="urn:schemas-microsoft-com:vml" Requires="v">
                <p:oleObj spid="_x0000_s70697" r:id="rId3" imgW="4182846" imgH="1689334" progId="">
                  <p:embed/>
                </p:oleObj>
              </mc:Choice>
              <mc:Fallback>
                <p:oleObj r:id="rId3" imgW="4182846" imgH="168933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429000"/>
                        <a:ext cx="77755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342366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4038"/>
                                        </p:tgtEl>
                                        <p:attrNameLst>
                                          <p:attrName>style.visibility</p:attrName>
                                        </p:attrNameLst>
                                      </p:cBhvr>
                                      <p:to>
                                        <p:strVal val="visible"/>
                                      </p:to>
                                    </p:set>
                                    <p:animEffect transition="in" filter="wipe(up)">
                                      <p:cBhvr>
                                        <p:cTn id="7" dur="500"/>
                                        <p:tgtEl>
                                          <p:spTgt spid="684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4039"/>
                                        </p:tgtEl>
                                        <p:attrNameLst>
                                          <p:attrName>style.visibility</p:attrName>
                                        </p:attrNameLst>
                                      </p:cBhvr>
                                      <p:to>
                                        <p:strVal val="visible"/>
                                      </p:to>
                                    </p:set>
                                    <p:animEffect transition="in" filter="wipe(up)">
                                      <p:cBhvr>
                                        <p:cTn id="12" dur="500"/>
                                        <p:tgtEl>
                                          <p:spTgt spid="68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460375"/>
            <a:ext cx="39147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r>
              <a:rPr lang="en-US" altLang="zh-CN" sz="2400" dirty="0">
                <a:solidFill>
                  <a:srgbClr val="990000"/>
                </a:solidFill>
                <a:latin typeface="黑体" pitchFamily="2" charset="-122"/>
                <a:ea typeface="黑体" pitchFamily="2" charset="-122"/>
              </a:rPr>
              <a:t>2</a:t>
            </a:r>
            <a:r>
              <a:rPr lang="zh-CN" altLang="en-US" sz="2400" dirty="0">
                <a:solidFill>
                  <a:srgbClr val="990000"/>
                </a:solidFill>
                <a:latin typeface="黑体" pitchFamily="2" charset="-122"/>
                <a:ea typeface="黑体" pitchFamily="2" charset="-122"/>
              </a:rPr>
              <a:t>．中断的特征</a:t>
            </a:r>
            <a:endParaRPr lang="zh-CN" altLang="en-US" sz="2400" b="0" dirty="0">
              <a:solidFill>
                <a:srgbClr val="990000"/>
              </a:solidFill>
              <a:latin typeface="黑体" pitchFamily="2" charset="-122"/>
              <a:ea typeface="黑体" pitchFamily="2" charset="-122"/>
            </a:endParaRPr>
          </a:p>
        </p:txBody>
      </p:sp>
      <p:sp>
        <p:nvSpPr>
          <p:cNvPr id="35843" name="Rectangle 5"/>
          <p:cNvSpPr>
            <a:spLocks noChangeArrowheads="1"/>
          </p:cNvSpPr>
          <p:nvPr/>
        </p:nvSpPr>
        <p:spPr bwMode="auto">
          <a:xfrm>
            <a:off x="539750" y="939800"/>
            <a:ext cx="8280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nSpc>
                <a:spcPct val="120000"/>
              </a:lnSpc>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 </a:t>
            </a:r>
            <a:r>
              <a:rPr lang="zh-CN" altLang="en-US" sz="2400" dirty="0">
                <a:solidFill>
                  <a:srgbClr val="000080"/>
                </a:solidFill>
                <a:latin typeface="黑体" pitchFamily="2" charset="-122"/>
                <a:ea typeface="黑体" pitchFamily="2" charset="-122"/>
              </a:rPr>
              <a:t>程序切换； 现行程序→中断服务程序→现行程序</a:t>
            </a:r>
          </a:p>
          <a:p>
            <a:pPr indent="266700">
              <a:lnSpc>
                <a:spcPct val="120000"/>
              </a:lnSpc>
            </a:pPr>
            <a:r>
              <a:rPr lang="en-US" altLang="zh-CN" sz="2400" dirty="0">
                <a:solidFill>
                  <a:srgbClr val="000080"/>
                </a:solidFill>
                <a:latin typeface="黑体" pitchFamily="2" charset="-122"/>
                <a:ea typeface="黑体" pitchFamily="2" charset="-122"/>
              </a:rPr>
              <a:t>   (2) </a:t>
            </a:r>
            <a:r>
              <a:rPr lang="zh-CN" altLang="en-US" sz="2400" dirty="0">
                <a:solidFill>
                  <a:srgbClr val="000080"/>
                </a:solidFill>
                <a:latin typeface="黑体" pitchFamily="2" charset="-122"/>
                <a:ea typeface="黑体" pitchFamily="2" charset="-122"/>
              </a:rPr>
              <a:t>随机性。</a:t>
            </a:r>
          </a:p>
        </p:txBody>
      </p:sp>
      <p:sp>
        <p:nvSpPr>
          <p:cNvPr id="6" name="Rectangle 5"/>
          <p:cNvSpPr>
            <a:spLocks noChangeArrowheads="1"/>
          </p:cNvSpPr>
          <p:nvPr/>
        </p:nvSpPr>
        <p:spPr bwMode="auto">
          <a:xfrm>
            <a:off x="539750" y="2178495"/>
            <a:ext cx="8208714"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chorCtr="0">
            <a:spAutoFit/>
          </a:bodyPr>
          <a:lstStyle/>
          <a:p>
            <a:pPr>
              <a:lnSpc>
                <a:spcPct val="120000"/>
              </a:lnSpc>
            </a:pPr>
            <a:r>
              <a:rPr lang="en-US" altLang="zh-CN" sz="2400" dirty="0" smtClean="0">
                <a:solidFill>
                  <a:srgbClr val="990000"/>
                </a:solidFill>
                <a:latin typeface="黑体" pitchFamily="2" charset="-122"/>
                <a:ea typeface="黑体" pitchFamily="2" charset="-122"/>
              </a:rPr>
              <a:t>3. </a:t>
            </a:r>
            <a:r>
              <a:rPr lang="zh-CN" altLang="en-US" sz="2400" dirty="0" smtClean="0">
                <a:solidFill>
                  <a:srgbClr val="990000"/>
                </a:solidFill>
                <a:latin typeface="黑体" pitchFamily="2" charset="-122"/>
                <a:ea typeface="黑体" pitchFamily="2" charset="-122"/>
              </a:rPr>
              <a:t>程序</a:t>
            </a:r>
            <a:r>
              <a:rPr lang="zh-CN" altLang="en-US" sz="2400" dirty="0">
                <a:solidFill>
                  <a:srgbClr val="990000"/>
                </a:solidFill>
                <a:latin typeface="黑体" pitchFamily="2" charset="-122"/>
                <a:ea typeface="黑体" pitchFamily="2" charset="-122"/>
              </a:rPr>
              <a:t>中断与调用子程序</a:t>
            </a:r>
            <a:r>
              <a:rPr lang="zh-CN" altLang="en-US" sz="2400" dirty="0" smtClean="0">
                <a:solidFill>
                  <a:srgbClr val="990000"/>
                </a:solidFill>
                <a:latin typeface="黑体" pitchFamily="2" charset="-122"/>
                <a:ea typeface="黑体" pitchFamily="2" charset="-122"/>
              </a:rPr>
              <a:t>的相同点和区别</a:t>
            </a:r>
            <a:r>
              <a:rPr lang="zh-CN" altLang="en-US" sz="2400" dirty="0">
                <a:solidFill>
                  <a:srgbClr val="990000"/>
                </a:solidFill>
                <a:latin typeface="黑体" pitchFamily="2" charset="-122"/>
                <a:ea typeface="黑体" pitchFamily="2" charset="-122"/>
              </a:rPr>
              <a:t>：</a:t>
            </a:r>
            <a:endParaRPr lang="en-US" altLang="zh-CN" sz="2400" dirty="0">
              <a:solidFill>
                <a:srgbClr val="990000"/>
              </a:solidFill>
              <a:latin typeface="黑体" pitchFamily="2" charset="-122"/>
              <a:ea typeface="黑体" pitchFamily="2" charset="-122"/>
            </a:endParaRPr>
          </a:p>
          <a:p>
            <a:pPr algn="just">
              <a:lnSpc>
                <a:spcPct val="120000"/>
              </a:lnSpc>
            </a:pPr>
            <a:r>
              <a:rPr lang="en-US" altLang="zh-CN" sz="2400" dirty="0" smtClean="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 </a:t>
            </a:r>
            <a:r>
              <a:rPr lang="zh-CN" altLang="en-US" sz="2400" dirty="0">
                <a:solidFill>
                  <a:srgbClr val="000080"/>
                </a:solidFill>
                <a:latin typeface="黑体" pitchFamily="2" charset="-122"/>
                <a:ea typeface="黑体" pitchFamily="2" charset="-122"/>
              </a:rPr>
              <a:t>相同点：过程类似。</a:t>
            </a:r>
          </a:p>
          <a:p>
            <a:pPr algn="just">
              <a:lnSpc>
                <a:spcPct val="120000"/>
              </a:lnSpc>
            </a:pPr>
            <a:r>
              <a:rPr lang="zh-CN" altLang="en-US" sz="2400" dirty="0">
                <a:solidFill>
                  <a:srgbClr val="000080"/>
                </a:solidFill>
                <a:latin typeface="黑体" pitchFamily="2" charset="-122"/>
                <a:ea typeface="黑体" pitchFamily="2" charset="-122"/>
              </a:rPr>
              <a:t>    发生中断请求后，</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首先完成执行的指令→装入中断服务程序的第一条指令的地址到</a:t>
            </a:r>
            <a:r>
              <a:rPr lang="en-US" altLang="zh-CN" sz="2400" dirty="0">
                <a:solidFill>
                  <a:srgbClr val="000080"/>
                </a:solidFill>
                <a:latin typeface="黑体" pitchFamily="2" charset="-122"/>
                <a:ea typeface="黑体" pitchFamily="2" charset="-122"/>
              </a:rPr>
              <a:t>PC</a:t>
            </a:r>
            <a:r>
              <a:rPr lang="zh-CN" altLang="en-US" sz="2400" dirty="0">
                <a:solidFill>
                  <a:srgbClr val="000080"/>
                </a:solidFill>
                <a:latin typeface="黑体" pitchFamily="2" charset="-122"/>
                <a:ea typeface="黑体" pitchFamily="2" charset="-122"/>
              </a:rPr>
              <a:t>中→执行完毕后，</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回到原程序执行下一条指令。</a:t>
            </a:r>
            <a:endParaRPr lang="en-US" altLang="zh-CN" sz="2400" dirty="0">
              <a:solidFill>
                <a:srgbClr val="000080"/>
              </a:solidFill>
              <a:latin typeface="黑体" pitchFamily="2" charset="-122"/>
              <a:ea typeface="黑体" pitchFamily="2" charset="-122"/>
            </a:endParaRPr>
          </a:p>
          <a:p>
            <a:pPr algn="just">
              <a:lnSpc>
                <a:spcPct val="120000"/>
              </a:lnSpc>
            </a:pPr>
            <a:r>
              <a:rPr lang="en-US" altLang="zh-CN" sz="2400" dirty="0">
                <a:solidFill>
                  <a:srgbClr val="000080"/>
                </a:solidFill>
                <a:latin typeface="黑体" pitchFamily="2" charset="-122"/>
                <a:ea typeface="黑体" pitchFamily="2" charset="-122"/>
              </a:rPr>
              <a:t>    (2) </a:t>
            </a:r>
            <a:r>
              <a:rPr lang="zh-CN" altLang="en-US" sz="2400" dirty="0">
                <a:solidFill>
                  <a:srgbClr val="000080"/>
                </a:solidFill>
                <a:latin typeface="黑体" pitchFamily="2" charset="-122"/>
                <a:ea typeface="黑体" pitchFamily="2" charset="-122"/>
              </a:rPr>
              <a:t>区别：</a:t>
            </a:r>
            <a:endParaRPr lang="en-US" altLang="zh-CN" sz="2400" dirty="0">
              <a:solidFill>
                <a:srgbClr val="000080"/>
              </a:solidFill>
              <a:latin typeface="黑体" pitchFamily="2" charset="-122"/>
              <a:ea typeface="黑体" pitchFamily="2" charset="-122"/>
            </a:endParaRPr>
          </a:p>
          <a:p>
            <a:pPr algn="just">
              <a:lnSpc>
                <a:spcPct val="120000"/>
              </a:lnSpc>
            </a:pPr>
            <a:r>
              <a:rPr lang="en-US" altLang="zh-CN" sz="2400" dirty="0">
                <a:solidFill>
                  <a:srgbClr val="000080"/>
                </a:solidFill>
                <a:latin typeface="黑体" pitchFamily="2" charset="-122"/>
                <a:ea typeface="黑体" pitchFamily="2" charset="-122"/>
              </a:rPr>
              <a:t>        ……</a:t>
            </a:r>
          </a:p>
        </p:txBody>
      </p:sp>
    </p:spTree>
    <p:extLst>
      <p:ext uri="{BB962C8B-B14F-4D97-AF65-F5344CB8AC3E}">
        <p14:creationId xmlns:p14="http://schemas.microsoft.com/office/powerpoint/2010/main" val="3200950893"/>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539750" y="476672"/>
            <a:ext cx="8208714" cy="579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chorCtr="0">
            <a:spAutoFit/>
          </a:bodyPr>
          <a:lstStyle/>
          <a:p>
            <a:pPr>
              <a:lnSpc>
                <a:spcPct val="120000"/>
              </a:lnSpc>
            </a:pPr>
            <a:r>
              <a:rPr lang="en-US" altLang="zh-CN" sz="2400" dirty="0" smtClean="0">
                <a:solidFill>
                  <a:srgbClr val="990000"/>
                </a:solidFill>
                <a:latin typeface="黑体" pitchFamily="2" charset="-122"/>
                <a:ea typeface="黑体" pitchFamily="2" charset="-122"/>
              </a:rPr>
              <a:t>3. </a:t>
            </a:r>
            <a:r>
              <a:rPr lang="zh-CN" altLang="en-US" sz="2400" dirty="0" smtClean="0">
                <a:solidFill>
                  <a:srgbClr val="990000"/>
                </a:solidFill>
                <a:latin typeface="黑体" pitchFamily="2" charset="-122"/>
                <a:ea typeface="黑体" pitchFamily="2" charset="-122"/>
              </a:rPr>
              <a:t>程序</a:t>
            </a:r>
            <a:r>
              <a:rPr lang="zh-CN" altLang="en-US" sz="2400" dirty="0">
                <a:solidFill>
                  <a:srgbClr val="990000"/>
                </a:solidFill>
                <a:latin typeface="黑体" pitchFamily="2" charset="-122"/>
                <a:ea typeface="黑体" pitchFamily="2" charset="-122"/>
              </a:rPr>
              <a:t>中断与调用子程序</a:t>
            </a:r>
            <a:r>
              <a:rPr lang="zh-CN" altLang="en-US" sz="2400" dirty="0" smtClean="0">
                <a:solidFill>
                  <a:srgbClr val="990000"/>
                </a:solidFill>
                <a:latin typeface="黑体" pitchFamily="2" charset="-122"/>
                <a:ea typeface="黑体" pitchFamily="2" charset="-122"/>
              </a:rPr>
              <a:t>的相同点和区别</a:t>
            </a:r>
            <a:r>
              <a:rPr lang="zh-CN" altLang="en-US" sz="2400" dirty="0">
                <a:solidFill>
                  <a:srgbClr val="990000"/>
                </a:solidFill>
                <a:latin typeface="黑体" pitchFamily="2" charset="-122"/>
                <a:ea typeface="黑体" pitchFamily="2" charset="-122"/>
              </a:rPr>
              <a:t>：</a:t>
            </a:r>
            <a:endParaRPr lang="en-US" altLang="zh-CN" sz="2400" dirty="0">
              <a:solidFill>
                <a:srgbClr val="990000"/>
              </a:solidFill>
              <a:latin typeface="黑体" pitchFamily="2" charset="-122"/>
              <a:ea typeface="黑体" pitchFamily="2" charset="-122"/>
            </a:endParaRPr>
          </a:p>
          <a:p>
            <a:pPr algn="just">
              <a:lnSpc>
                <a:spcPct val="120000"/>
              </a:lnSpc>
              <a:spcBef>
                <a:spcPts val="600"/>
              </a:spcBef>
            </a:pPr>
            <a:r>
              <a:rPr lang="en-US" altLang="zh-CN" sz="2400" dirty="0" smtClean="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 </a:t>
            </a:r>
            <a:r>
              <a:rPr lang="zh-CN" altLang="en-US" sz="2400" dirty="0">
                <a:solidFill>
                  <a:srgbClr val="000080"/>
                </a:solidFill>
                <a:latin typeface="黑体" pitchFamily="2" charset="-122"/>
                <a:ea typeface="黑体" pitchFamily="2" charset="-122"/>
              </a:rPr>
              <a:t>区别：</a:t>
            </a:r>
            <a:endParaRPr lang="en-US" altLang="zh-CN" sz="2400" dirty="0">
              <a:solidFill>
                <a:srgbClr val="000080"/>
              </a:solidFill>
              <a:latin typeface="黑体" pitchFamily="2" charset="-122"/>
              <a:ea typeface="黑体" pitchFamily="2" charset="-122"/>
            </a:endParaRPr>
          </a:p>
          <a:p>
            <a:pPr indent="720000" algn="just">
              <a:lnSpc>
                <a:spcPct val="120000"/>
              </a:lnSpc>
              <a:spcBef>
                <a:spcPts val="600"/>
              </a:spcBef>
            </a:pPr>
            <a:r>
              <a:rPr lang="zh-CN" altLang="en-US" sz="2400" dirty="0">
                <a:solidFill>
                  <a:srgbClr val="000080"/>
                </a:solidFill>
                <a:latin typeface="黑体" pitchFamily="2" charset="-122"/>
                <a:ea typeface="黑体" pitchFamily="2" charset="-122"/>
              </a:rPr>
              <a:t>① 中断服务程序与中断时</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正在运行的程序是相互独立的，无逻辑上的关系；子程序调用时转入的子程序与正在执行的程序段是同一个程序的两部分。</a:t>
            </a:r>
          </a:p>
          <a:p>
            <a:pPr indent="720000" algn="just">
              <a:lnSpc>
                <a:spcPct val="120000"/>
              </a:lnSpc>
              <a:spcBef>
                <a:spcPts val="600"/>
              </a:spcBef>
            </a:pPr>
            <a:r>
              <a:rPr lang="zh-CN" altLang="en-US" sz="2400" dirty="0">
                <a:solidFill>
                  <a:srgbClr val="000080"/>
                </a:solidFill>
                <a:latin typeface="黑体" pitchFamily="2" charset="-122"/>
                <a:ea typeface="黑体" pitchFamily="2" charset="-122"/>
              </a:rPr>
              <a:t>② 中断一般是由硬件的信号产生的，而不是由程序指令引起的，除了软中断以外；子程序调用是由转移指令引起的。</a:t>
            </a:r>
          </a:p>
          <a:p>
            <a:pPr indent="720000" algn="just">
              <a:lnSpc>
                <a:spcPct val="120000"/>
              </a:lnSpc>
              <a:spcBef>
                <a:spcPts val="600"/>
              </a:spcBef>
            </a:pPr>
            <a:r>
              <a:rPr lang="zh-CN" altLang="en-US" sz="2400" dirty="0">
                <a:solidFill>
                  <a:srgbClr val="000080"/>
                </a:solidFill>
                <a:latin typeface="黑体" pitchFamily="2" charset="-122"/>
                <a:ea typeface="黑体" pitchFamily="2" charset="-122"/>
              </a:rPr>
              <a:t>③ 中断请求是随机发生的；子程序调用由主程序安排在特定位置上的。 </a:t>
            </a:r>
          </a:p>
          <a:p>
            <a:pPr indent="720000" algn="just">
              <a:lnSpc>
                <a:spcPct val="120000"/>
              </a:lnSpc>
              <a:spcBef>
                <a:spcPts val="600"/>
              </a:spcBef>
            </a:pPr>
            <a:r>
              <a:rPr lang="zh-CN" altLang="en-US" sz="2400" dirty="0">
                <a:solidFill>
                  <a:srgbClr val="000080"/>
                </a:solidFill>
                <a:latin typeface="黑体" pitchFamily="2" charset="-122"/>
                <a:ea typeface="黑体" pitchFamily="2" charset="-122"/>
              </a:rPr>
              <a:t>④ </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获得中断服务程序的起始地址的方法与获得子程序起始地址的方式不同。</a:t>
            </a:r>
            <a:endParaRPr lang="en-US" altLang="zh-CN" sz="2400" dirty="0">
              <a:solidFill>
                <a:srgbClr val="000080"/>
              </a:solidFill>
              <a:latin typeface="黑体" pitchFamily="2" charset="-122"/>
              <a:ea typeface="黑体" pitchFamily="2" charset="-122"/>
            </a:endParaRPr>
          </a:p>
        </p:txBody>
      </p:sp>
    </p:spTree>
    <p:extLst>
      <p:ext uri="{BB962C8B-B14F-4D97-AF65-F5344CB8AC3E}">
        <p14:creationId xmlns:p14="http://schemas.microsoft.com/office/powerpoint/2010/main" val="3275360309"/>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8313" y="593454"/>
            <a:ext cx="8567737" cy="314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smtClean="0">
                <a:solidFill>
                  <a:srgbClr val="990000"/>
                </a:solidFill>
                <a:latin typeface="黑体" pitchFamily="2" charset="-122"/>
                <a:ea typeface="黑体" pitchFamily="2" charset="-122"/>
              </a:rPr>
              <a:t>4</a:t>
            </a:r>
            <a:r>
              <a:rPr lang="zh-CN" altLang="en-US" sz="2400" dirty="0" smtClean="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中断的基本类型</a:t>
            </a:r>
          </a:p>
          <a:p>
            <a:pPr indent="266700">
              <a:lnSpc>
                <a:spcPct val="120000"/>
              </a:lnSpc>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按不同的分类方法，有：</a:t>
            </a:r>
          </a:p>
          <a:p>
            <a:pPr indent="266700">
              <a:lnSpc>
                <a:spcPct val="120000"/>
              </a:lnSpc>
            </a:pPr>
            <a:r>
              <a:rPr lang="zh-CN" altLang="en-US" sz="2400" dirty="0">
                <a:solidFill>
                  <a:srgbClr val="000080"/>
                </a:solidFill>
                <a:latin typeface="黑体" pitchFamily="2" charset="-122"/>
                <a:ea typeface="黑体" pitchFamily="2" charset="-122"/>
              </a:rPr>
              <a:t>     ⑴ 自愿</a:t>
            </a:r>
            <a:r>
              <a:rPr lang="zh-CN" altLang="en-US" sz="2400" dirty="0" smtClean="0">
                <a:solidFill>
                  <a:srgbClr val="000080"/>
                </a:solidFill>
                <a:latin typeface="黑体" pitchFamily="2" charset="-122"/>
                <a:ea typeface="黑体" pitchFamily="2" charset="-122"/>
              </a:rPr>
              <a:t>中断（软中断） </a:t>
            </a: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强迫中断</a:t>
            </a:r>
          </a:p>
          <a:p>
            <a:pPr indent="266700">
              <a:lnSpc>
                <a:spcPct val="120000"/>
              </a:lnSpc>
            </a:pPr>
            <a:r>
              <a:rPr lang="en-US" altLang="zh-CN" sz="2400" dirty="0" smtClean="0">
                <a:solidFill>
                  <a:srgbClr val="000080"/>
                </a:solidFill>
                <a:latin typeface="黑体" pitchFamily="2" charset="-122"/>
                <a:ea typeface="黑体" pitchFamily="2" charset="-122"/>
              </a:rPr>
              <a:t>     ⑵ </a:t>
            </a:r>
            <a:r>
              <a:rPr lang="zh-CN" altLang="en-US" sz="2400" dirty="0">
                <a:solidFill>
                  <a:srgbClr val="000080"/>
                </a:solidFill>
                <a:latin typeface="黑体" pitchFamily="2" charset="-122"/>
                <a:ea typeface="黑体" pitchFamily="2" charset="-122"/>
              </a:rPr>
              <a:t>内中断 </a:t>
            </a: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外中断</a:t>
            </a:r>
          </a:p>
          <a:p>
            <a:pPr indent="266700">
              <a:lnSpc>
                <a:spcPct val="120000"/>
              </a:lnSpc>
            </a:pPr>
            <a:r>
              <a:rPr lang="zh-CN" altLang="en-US" sz="2400" dirty="0">
                <a:solidFill>
                  <a:srgbClr val="000080"/>
                </a:solidFill>
                <a:latin typeface="黑体" pitchFamily="2" charset="-122"/>
                <a:ea typeface="黑体" pitchFamily="2" charset="-122"/>
              </a:rPr>
              <a:t>        外中断又可以分为不可屏蔽中断和可屏蔽中断</a:t>
            </a:r>
          </a:p>
          <a:p>
            <a:pPr indent="266700">
              <a:lnSpc>
                <a:spcPct val="120000"/>
              </a:lnSpc>
            </a:pPr>
            <a:r>
              <a:rPr lang="zh-CN" altLang="en-US" sz="2400" dirty="0" smtClean="0">
                <a:solidFill>
                  <a:srgbClr val="000080"/>
                </a:solidFill>
                <a:latin typeface="黑体" pitchFamily="2" charset="-122"/>
                <a:ea typeface="黑体" pitchFamily="2" charset="-122"/>
              </a:rPr>
              <a:t>     ⑶ 向量中断 </a:t>
            </a: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非向量中断</a:t>
            </a:r>
          </a:p>
          <a:p>
            <a:pPr indent="266700">
              <a:lnSpc>
                <a:spcPct val="120000"/>
              </a:lnSpc>
            </a:pPr>
            <a:r>
              <a:rPr lang="zh-CN" altLang="en-US" sz="2400" dirty="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⑷ </a:t>
            </a:r>
            <a:r>
              <a:rPr lang="zh-CN" altLang="en-US" sz="2400" dirty="0">
                <a:solidFill>
                  <a:srgbClr val="000080"/>
                </a:solidFill>
                <a:latin typeface="黑体" pitchFamily="2" charset="-122"/>
                <a:ea typeface="黑体" pitchFamily="2" charset="-122"/>
              </a:rPr>
              <a:t>单重中断和多重中断</a:t>
            </a:r>
          </a:p>
        </p:txBody>
      </p:sp>
      <p:sp>
        <p:nvSpPr>
          <p:cNvPr id="683011" name="Rectangle 3"/>
          <p:cNvSpPr>
            <a:spLocks noChangeArrowheads="1"/>
          </p:cNvSpPr>
          <p:nvPr/>
        </p:nvSpPr>
        <p:spPr bwMode="auto">
          <a:xfrm>
            <a:off x="827088" y="4149080"/>
            <a:ext cx="777736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400" dirty="0">
                <a:solidFill>
                  <a:schemeClr val="hlink"/>
                </a:solidFill>
                <a:latin typeface="黑体" pitchFamily="2" charset="-122"/>
                <a:ea typeface="黑体" pitchFamily="2" charset="-122"/>
              </a:rPr>
              <a:t>    向量中断：</a:t>
            </a:r>
            <a:r>
              <a:rPr lang="zh-CN" altLang="en-US" sz="2400" dirty="0">
                <a:solidFill>
                  <a:srgbClr val="000080"/>
                </a:solidFill>
                <a:latin typeface="黑体" pitchFamily="2" charset="-122"/>
                <a:ea typeface="黑体" pitchFamily="2" charset="-122"/>
              </a:rPr>
              <a:t>发出中断请求的外设主动向</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发出一个识别代码（称为中断向量），</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通过中断向量识别各个中断源，并产生中断服务程序的入口地址。</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3011"/>
                                        </p:tgtEl>
                                        <p:attrNameLst>
                                          <p:attrName>style.visibility</p:attrName>
                                        </p:attrNameLst>
                                      </p:cBhvr>
                                      <p:to>
                                        <p:strVal val="visible"/>
                                      </p:to>
                                    </p:set>
                                    <p:animEffect transition="in" filter="wipe(up)">
                                      <p:cBhvr>
                                        <p:cTn id="7" dur="500"/>
                                        <p:tgtEl>
                                          <p:spTgt spid="68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8313" y="593454"/>
            <a:ext cx="8567737"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t" anchorCtr="0">
            <a:spAutoFit/>
          </a:bodyPr>
          <a:lstStyle/>
          <a:p>
            <a:pPr indent="266700">
              <a:lnSpc>
                <a:spcPct val="120000"/>
              </a:lnSpc>
            </a:pPr>
            <a:r>
              <a:rPr lang="en-US" altLang="zh-CN"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5</a:t>
            </a:r>
            <a:r>
              <a:rPr lang="zh-CN" altLang="en-US" sz="2400" dirty="0" smtClean="0">
                <a:solidFill>
                  <a:srgbClr val="990000"/>
                </a:solidFill>
                <a:latin typeface="黑体" pitchFamily="2" charset="-122"/>
                <a:ea typeface="黑体" pitchFamily="2" charset="-122"/>
              </a:rPr>
              <a:t>．</a:t>
            </a:r>
            <a:r>
              <a:rPr lang="zh-CN" altLang="en-US" sz="2400" dirty="0">
                <a:solidFill>
                  <a:srgbClr val="990000"/>
                </a:solidFill>
                <a:latin typeface="黑体" pitchFamily="2" charset="-122"/>
                <a:ea typeface="黑体" pitchFamily="2" charset="-122"/>
              </a:rPr>
              <a:t>中断</a:t>
            </a:r>
            <a:r>
              <a:rPr lang="zh-CN" altLang="en-US" sz="2400" dirty="0" smtClean="0">
                <a:solidFill>
                  <a:srgbClr val="990000"/>
                </a:solidFill>
                <a:latin typeface="黑体" pitchFamily="2" charset="-122"/>
                <a:ea typeface="黑体" pitchFamily="2" charset="-122"/>
              </a:rPr>
              <a:t>的典型应用</a:t>
            </a:r>
          </a:p>
          <a:p>
            <a:pPr indent="266700">
              <a:lnSpc>
                <a:spcPct val="120000"/>
              </a:lnSpc>
            </a:pPr>
            <a:r>
              <a:rPr lang="zh-CN" altLang="en-US" sz="2400" dirty="0" smtClean="0">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 ⑴ </a:t>
            </a:r>
            <a:r>
              <a:rPr lang="zh-CN" altLang="en-US" sz="2400" dirty="0" smtClean="0">
                <a:latin typeface="黑体" pitchFamily="2" charset="-122"/>
                <a:ea typeface="黑体" pitchFamily="2" charset="-122"/>
              </a:rPr>
              <a:t>管理中、低速</a:t>
            </a:r>
            <a:r>
              <a:rPr lang="en-US" altLang="zh-CN" sz="2400" dirty="0" smtClean="0">
                <a:latin typeface="黑体" pitchFamily="2" charset="-122"/>
                <a:ea typeface="黑体" pitchFamily="2" charset="-122"/>
              </a:rPr>
              <a:t>I/O</a:t>
            </a:r>
            <a:r>
              <a:rPr lang="zh-CN" altLang="en-US" sz="2400" dirty="0" smtClean="0">
                <a:latin typeface="黑体" pitchFamily="2" charset="-122"/>
                <a:ea typeface="黑体" pitchFamily="2" charset="-122"/>
              </a:rPr>
              <a:t>操作</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实现</a:t>
            </a:r>
            <a:r>
              <a:rPr lang="zh-CN" altLang="en-US" sz="2400" dirty="0" smtClean="0">
                <a:solidFill>
                  <a:srgbClr val="FF0000"/>
                </a:solidFill>
                <a:latin typeface="黑体" pitchFamily="2" charset="-122"/>
                <a:ea typeface="黑体" pitchFamily="2" charset="-122"/>
              </a:rPr>
              <a:t>主机</a:t>
            </a:r>
            <a:r>
              <a:rPr lang="en-US" altLang="zh-CN" sz="2400" dirty="0" smtClean="0">
                <a:solidFill>
                  <a:srgbClr val="FF0000"/>
                </a:solidFill>
                <a:latin typeface="黑体" pitchFamily="2" charset="-122"/>
                <a:ea typeface="黑体" pitchFamily="2" charset="-122"/>
              </a:rPr>
              <a:t>-</a:t>
            </a:r>
            <a:r>
              <a:rPr lang="zh-CN" altLang="en-US" sz="2400" dirty="0" smtClean="0">
                <a:solidFill>
                  <a:srgbClr val="FF0000"/>
                </a:solidFill>
                <a:latin typeface="黑体" pitchFamily="2" charset="-122"/>
                <a:ea typeface="黑体" pitchFamily="2" charset="-122"/>
              </a:rPr>
              <a:t>外设</a:t>
            </a:r>
            <a:r>
              <a:rPr lang="zh-CN" altLang="en-US" sz="2400" dirty="0" smtClean="0">
                <a:latin typeface="黑体" pitchFamily="2" charset="-122"/>
                <a:ea typeface="黑体" pitchFamily="2" charset="-122"/>
              </a:rPr>
              <a:t>并行工作</a:t>
            </a:r>
            <a:endParaRPr lang="en-US" altLang="zh-CN" sz="2400" dirty="0" smtClean="0">
              <a:latin typeface="黑体" pitchFamily="2" charset="-122"/>
              <a:ea typeface="黑体" pitchFamily="2" charset="-122"/>
            </a:endParaRPr>
          </a:p>
          <a:p>
            <a:pPr indent="266700">
              <a:lnSpc>
                <a:spcPct val="120000"/>
              </a:lnSpc>
            </a:pPr>
            <a:r>
              <a:rPr lang="zh-CN" altLang="en-US" sz="2400" dirty="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   ⑵ </a:t>
            </a:r>
            <a:r>
              <a:rPr lang="zh-CN" altLang="en-US" sz="2400" dirty="0" smtClean="0">
                <a:latin typeface="黑体" pitchFamily="2" charset="-122"/>
                <a:ea typeface="黑体" pitchFamily="2" charset="-122"/>
              </a:rPr>
              <a:t>以</a:t>
            </a:r>
            <a:r>
              <a:rPr lang="zh-CN" altLang="en-US" sz="2400" dirty="0">
                <a:latin typeface="黑体" pitchFamily="2" charset="-122"/>
                <a:ea typeface="黑体" pitchFamily="2" charset="-122"/>
              </a:rPr>
              <a:t>软中断方式来处理系统调用，如读写磁盘</a:t>
            </a:r>
            <a:endParaRPr lang="en-US" altLang="zh-CN" sz="2400" dirty="0" smtClean="0">
              <a:latin typeface="黑体" pitchFamily="2" charset="-122"/>
              <a:ea typeface="黑体" pitchFamily="2" charset="-122"/>
            </a:endParaRPr>
          </a:p>
          <a:p>
            <a:pPr indent="266700">
              <a:lnSpc>
                <a:spcPct val="120000"/>
              </a:lnSpc>
            </a:pPr>
            <a:r>
              <a:rPr lang="zh-CN" altLang="en-US" sz="2400" dirty="0" smtClean="0">
                <a:solidFill>
                  <a:srgbClr val="000080"/>
                </a:solidFill>
                <a:latin typeface="黑体" pitchFamily="2" charset="-122"/>
                <a:ea typeface="黑体" pitchFamily="2" charset="-122"/>
              </a:rPr>
              <a:t>    ⑶ 故障处理</a:t>
            </a:r>
            <a:endParaRPr lang="en-US" altLang="zh-CN" sz="2400" dirty="0" smtClean="0">
              <a:latin typeface="黑体" pitchFamily="2" charset="-122"/>
              <a:ea typeface="黑体" pitchFamily="2" charset="-122"/>
            </a:endParaRPr>
          </a:p>
          <a:p>
            <a:pPr indent="266700">
              <a:lnSpc>
                <a:spcPct val="120000"/>
              </a:lnSpc>
            </a:pPr>
            <a:r>
              <a:rPr lang="zh-CN" altLang="en-US" sz="2400" dirty="0" smtClean="0">
                <a:solidFill>
                  <a:srgbClr val="000080"/>
                </a:solidFill>
                <a:latin typeface="黑体" pitchFamily="2" charset="-122"/>
                <a:ea typeface="黑体" pitchFamily="2" charset="-122"/>
              </a:rPr>
              <a:t>    ⑷ 实时处理</a:t>
            </a:r>
            <a:endParaRPr lang="en-US" altLang="zh-CN" sz="2400" dirty="0" smtClean="0">
              <a:solidFill>
                <a:srgbClr val="000080"/>
              </a:solidFill>
              <a:latin typeface="黑体" pitchFamily="2" charset="-122"/>
              <a:ea typeface="黑体" pitchFamily="2" charset="-122"/>
            </a:endParaRPr>
          </a:p>
          <a:p>
            <a:pPr indent="266700">
              <a:lnSpc>
                <a:spcPct val="120000"/>
              </a:lnSpc>
            </a:pPr>
            <a:r>
              <a:rPr lang="zh-CN" altLang="en-US" sz="2400" dirty="0">
                <a:solidFill>
                  <a:srgbClr val="000080"/>
                </a:solidFill>
                <a:latin typeface="黑体" pitchFamily="2" charset="-122"/>
                <a:ea typeface="黑体" pitchFamily="2" charset="-122"/>
              </a:rPr>
              <a:t>       对各事件以足够快的速度进行处理，</a:t>
            </a:r>
            <a:endParaRPr lang="en-US" altLang="zh-CN" sz="2400" dirty="0">
              <a:solidFill>
                <a:srgbClr val="000080"/>
              </a:solidFill>
              <a:latin typeface="黑体" pitchFamily="2" charset="-122"/>
              <a:ea typeface="黑体" pitchFamily="2" charset="-122"/>
            </a:endParaRPr>
          </a:p>
          <a:p>
            <a:pPr indent="266700">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并在允许的时间尺度内作出反应。</a:t>
            </a:r>
          </a:p>
          <a:p>
            <a:pPr indent="266700">
              <a:lnSpc>
                <a:spcPct val="120000"/>
              </a:lnSpc>
            </a:pPr>
            <a:r>
              <a:rPr lang="zh-CN" altLang="en-US" sz="2400" dirty="0" smtClean="0">
                <a:solidFill>
                  <a:srgbClr val="000080"/>
                </a:solidFill>
                <a:latin typeface="黑体" pitchFamily="2" charset="-122"/>
                <a:ea typeface="黑体" pitchFamily="2" charset="-122"/>
              </a:rPr>
              <a:t>    ⑸ 人机对话</a:t>
            </a:r>
            <a:endParaRPr lang="en-US" altLang="zh-CN" sz="2400" dirty="0" smtClean="0">
              <a:latin typeface="黑体" pitchFamily="2" charset="-122"/>
              <a:ea typeface="黑体" pitchFamily="2" charset="-122"/>
            </a:endParaRPr>
          </a:p>
          <a:p>
            <a:pPr indent="266700">
              <a:lnSpc>
                <a:spcPct val="120000"/>
              </a:lnSpc>
            </a:pPr>
            <a:r>
              <a:rPr lang="zh-CN" altLang="en-US" sz="2400" dirty="0" smtClean="0">
                <a:solidFill>
                  <a:srgbClr val="000080"/>
                </a:solidFill>
                <a:latin typeface="黑体" pitchFamily="2" charset="-122"/>
                <a:ea typeface="黑体" pitchFamily="2" charset="-122"/>
              </a:rPr>
              <a:t>    ⑹ 多机通信</a:t>
            </a:r>
            <a:endParaRPr lang="en-US" altLang="zh-CN" sz="2400" dirty="0">
              <a:latin typeface="黑体" pitchFamily="2" charset="-122"/>
              <a:ea typeface="黑体" pitchFamily="2" charset="-122"/>
            </a:endParaRPr>
          </a:p>
          <a:p>
            <a:pPr indent="266700">
              <a:lnSpc>
                <a:spcPct val="120000"/>
              </a:lnSpc>
            </a:pPr>
            <a:endParaRPr lang="en-US" altLang="zh-CN" sz="2400" dirty="0" smtClean="0">
              <a:latin typeface="黑体" pitchFamily="2" charset="-122"/>
              <a:ea typeface="黑体" pitchFamily="2" charset="-122"/>
            </a:endParaRPr>
          </a:p>
        </p:txBody>
      </p:sp>
    </p:spTree>
    <p:extLst>
      <p:ext uri="{BB962C8B-B14F-4D97-AF65-F5344CB8AC3E}">
        <p14:creationId xmlns:p14="http://schemas.microsoft.com/office/powerpoint/2010/main" val="3934082608"/>
      </p:ext>
    </p:extLst>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39552" y="1051868"/>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2400" dirty="0">
                <a:solidFill>
                  <a:srgbClr val="990000"/>
                </a:solidFill>
                <a:latin typeface="黑体" pitchFamily="2" charset="-122"/>
                <a:ea typeface="黑体" pitchFamily="2" charset="-122"/>
              </a:rPr>
              <a:t>  </a:t>
            </a:r>
            <a:r>
              <a:rPr lang="en-US" altLang="zh-CN" sz="2400" dirty="0">
                <a:solidFill>
                  <a:srgbClr val="990000"/>
                </a:solidFill>
                <a:latin typeface="黑体" pitchFamily="2" charset="-122"/>
                <a:ea typeface="黑体" pitchFamily="2" charset="-122"/>
              </a:rPr>
              <a:t>1</a:t>
            </a:r>
            <a:r>
              <a:rPr lang="zh-CN" altLang="en-US" sz="2400" dirty="0">
                <a:solidFill>
                  <a:srgbClr val="990000"/>
                </a:solidFill>
                <a:latin typeface="黑体" pitchFamily="2" charset="-122"/>
                <a:ea typeface="黑体" pitchFamily="2" charset="-122"/>
              </a:rPr>
              <a:t>．中断系统的软硬件组织</a:t>
            </a:r>
          </a:p>
        </p:txBody>
      </p:sp>
      <p:sp>
        <p:nvSpPr>
          <p:cNvPr id="37892" name="Rectangle 5"/>
          <p:cNvSpPr>
            <a:spLocks noChangeArrowheads="1"/>
          </p:cNvSpPr>
          <p:nvPr/>
        </p:nvSpPr>
        <p:spPr bwMode="auto">
          <a:xfrm>
            <a:off x="467544" y="547688"/>
            <a:ext cx="784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smtClean="0">
                <a:solidFill>
                  <a:srgbClr val="990000"/>
                </a:solidFill>
                <a:latin typeface="黑体" pitchFamily="2" charset="-122"/>
                <a:ea typeface="黑体" pitchFamily="2" charset="-122"/>
              </a:rPr>
              <a:t>7.4.2 </a:t>
            </a:r>
            <a:r>
              <a:rPr lang="zh-CN" altLang="en-US" sz="2400" dirty="0" smtClean="0">
                <a:solidFill>
                  <a:srgbClr val="990000"/>
                </a:solidFill>
                <a:latin typeface="黑体" pitchFamily="2" charset="-122"/>
                <a:ea typeface="黑体" pitchFamily="2" charset="-122"/>
              </a:rPr>
              <a:t>中断系统的软硬件组织和</a:t>
            </a:r>
            <a:r>
              <a:rPr lang="zh-CN" altLang="en-US" sz="2400" dirty="0">
                <a:solidFill>
                  <a:srgbClr val="990000"/>
                </a:solidFill>
                <a:latin typeface="黑体" pitchFamily="2" charset="-122"/>
                <a:ea typeface="黑体" pitchFamily="2" charset="-122"/>
              </a:rPr>
              <a:t>中断的全过程</a:t>
            </a:r>
          </a:p>
        </p:txBody>
      </p:sp>
      <p:sp>
        <p:nvSpPr>
          <p:cNvPr id="23" name="Rectangle 8"/>
          <p:cNvSpPr>
            <a:spLocks noChangeArrowheads="1"/>
          </p:cNvSpPr>
          <p:nvPr/>
        </p:nvSpPr>
        <p:spPr bwMode="auto">
          <a:xfrm>
            <a:off x="450318" y="1628800"/>
            <a:ext cx="8693681"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chorCtr="0">
            <a:spAutoFit/>
          </a:bodyPr>
          <a:lstStyle/>
          <a:p>
            <a:pPr>
              <a:lnSpc>
                <a:spcPct val="120000"/>
              </a:lnSpc>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a:t>
            </a:r>
            <a:r>
              <a:rPr lang="zh-CN" altLang="en-US" sz="2400" dirty="0">
                <a:solidFill>
                  <a:srgbClr val="000080"/>
                </a:solidFill>
                <a:latin typeface="黑体" pitchFamily="2" charset="-122"/>
                <a:ea typeface="黑体" pitchFamily="2" charset="-122"/>
              </a:rPr>
              <a:t>）硬件</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接口方面：请求、屏蔽、传递、判优等逻辑；</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latin typeface="黑体" pitchFamily="2" charset="-122"/>
                <a:ea typeface="黑体" pitchFamily="2" charset="-122"/>
              </a:rPr>
              <a:t> </a:t>
            </a:r>
            <a:r>
              <a:rPr lang="en-US" altLang="zh-CN" sz="2400" dirty="0" smtClean="0">
                <a:latin typeface="黑体" pitchFamily="2" charset="-122"/>
                <a:ea typeface="黑体" pitchFamily="2" charset="-122"/>
              </a:rPr>
              <a:t>              </a:t>
            </a:r>
            <a:r>
              <a:rPr lang="zh-CN" altLang="en-US" sz="2400" dirty="0" smtClean="0">
                <a:solidFill>
                  <a:schemeClr val="accent1">
                    <a:lumMod val="50000"/>
                  </a:schemeClr>
                </a:solidFill>
                <a:latin typeface="黑体" pitchFamily="2" charset="-122"/>
                <a:ea typeface="黑体" pitchFamily="2" charset="-122"/>
              </a:rPr>
              <a:t>（可采用各设备分散控制或集中控制方式）</a:t>
            </a:r>
            <a:endParaRPr lang="en-US" altLang="zh-CN" sz="2400" dirty="0">
              <a:solidFill>
                <a:schemeClr val="accent1">
                  <a:lumMod val="50000"/>
                </a:schemeClr>
              </a:solidFill>
              <a:latin typeface="黑体" pitchFamily="2" charset="-122"/>
              <a:ea typeface="黑体" pitchFamily="2" charset="-122"/>
            </a:endParaRPr>
          </a:p>
          <a:p>
            <a:pPr>
              <a:lnSpc>
                <a:spcPct val="120000"/>
              </a:lnSpc>
            </a:pPr>
            <a:r>
              <a:rPr lang="en-US" altLang="zh-CN" sz="2400" dirty="0">
                <a:latin typeface="黑体" pitchFamily="2" charset="-122"/>
                <a:ea typeface="黑体" pitchFamily="2" charset="-122"/>
              </a:rPr>
              <a:t>      </a:t>
            </a:r>
            <a:r>
              <a:rPr lang="en-US" altLang="zh-CN" sz="2400" dirty="0" smtClean="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方面： 对中断请求的响应逻辑。</a:t>
            </a:r>
          </a:p>
        </p:txBody>
      </p:sp>
      <p:grpSp>
        <p:nvGrpSpPr>
          <p:cNvPr id="64" name="组合 63"/>
          <p:cNvGrpSpPr/>
          <p:nvPr/>
        </p:nvGrpSpPr>
        <p:grpSpPr>
          <a:xfrm>
            <a:off x="754845" y="3645024"/>
            <a:ext cx="7788275" cy="2639860"/>
            <a:chOff x="2749938" y="1764363"/>
            <a:chExt cx="7788275" cy="2827338"/>
          </a:xfrm>
        </p:grpSpPr>
        <p:sp>
          <p:nvSpPr>
            <p:cNvPr id="65" name="Rectangle 7"/>
            <p:cNvSpPr>
              <a:spLocks noChangeArrowheads="1"/>
            </p:cNvSpPr>
            <p:nvPr/>
          </p:nvSpPr>
          <p:spPr bwMode="auto">
            <a:xfrm>
              <a:off x="3166374" y="1831038"/>
              <a:ext cx="4929869"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solidFill>
                    <a:srgbClr val="000080"/>
                  </a:solidFill>
                  <a:latin typeface="黑体" pitchFamily="2" charset="-122"/>
                  <a:ea typeface="黑体" pitchFamily="2" charset="-122"/>
                </a:rPr>
                <a:t>  硬件接口──线路的连接逻辑</a:t>
              </a:r>
            </a:p>
            <a:p>
              <a:pPr>
                <a:lnSpc>
                  <a:spcPct val="120000"/>
                </a:lnSpc>
              </a:pPr>
              <a:r>
                <a:rPr lang="zh-CN" altLang="en-US" sz="2400">
                  <a:solidFill>
                    <a:srgbClr val="000080"/>
                  </a:solidFill>
                  <a:latin typeface="黑体" pitchFamily="2" charset="-122"/>
                  <a:ea typeface="黑体" pitchFamily="2" charset="-122"/>
                </a:rPr>
                <a:t>  软件接口──信号传递协议</a:t>
              </a:r>
            </a:p>
          </p:txBody>
        </p:sp>
        <p:sp>
          <p:nvSpPr>
            <p:cNvPr id="66" name="AutoShape 9"/>
            <p:cNvSpPr>
              <a:spLocks noChangeArrowheads="1"/>
            </p:cNvSpPr>
            <p:nvPr/>
          </p:nvSpPr>
          <p:spPr bwMode="auto">
            <a:xfrm>
              <a:off x="2749938" y="1764363"/>
              <a:ext cx="7788275" cy="2827338"/>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a:solidFill>
                  <a:srgbClr val="000080"/>
                </a:solidFill>
                <a:latin typeface="黑体" pitchFamily="2" charset="-122"/>
                <a:ea typeface="黑体" pitchFamily="2" charset="-122"/>
              </a:endParaRPr>
            </a:p>
          </p:txBody>
        </p:sp>
        <p:sp>
          <p:nvSpPr>
            <p:cNvPr id="67" name="Line 10"/>
            <p:cNvSpPr>
              <a:spLocks noChangeShapeType="1"/>
            </p:cNvSpPr>
            <p:nvPr/>
          </p:nvSpPr>
          <p:spPr bwMode="auto">
            <a:xfrm>
              <a:off x="3276607" y="2027888"/>
              <a:ext cx="6845170"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Rectangle 11"/>
            <p:cNvSpPr>
              <a:spLocks noChangeArrowheads="1"/>
            </p:cNvSpPr>
            <p:nvPr/>
          </p:nvSpPr>
          <p:spPr bwMode="auto">
            <a:xfrm>
              <a:off x="3500136" y="2342213"/>
              <a:ext cx="2235282" cy="1954213"/>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69" name="Rectangle 12"/>
            <p:cNvSpPr>
              <a:spLocks noChangeArrowheads="1"/>
            </p:cNvSpPr>
            <p:nvPr/>
          </p:nvSpPr>
          <p:spPr bwMode="auto">
            <a:xfrm>
              <a:off x="6490208" y="2356501"/>
              <a:ext cx="1114579" cy="1898650"/>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0" name="Rectangle 13"/>
            <p:cNvSpPr>
              <a:spLocks noChangeArrowheads="1"/>
            </p:cNvSpPr>
            <p:nvPr/>
          </p:nvSpPr>
          <p:spPr bwMode="auto">
            <a:xfrm>
              <a:off x="8403978" y="2369201"/>
              <a:ext cx="1131420" cy="725488"/>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 name="Rectangle 14"/>
            <p:cNvSpPr>
              <a:spLocks noChangeArrowheads="1"/>
            </p:cNvSpPr>
            <p:nvPr/>
          </p:nvSpPr>
          <p:spPr bwMode="auto">
            <a:xfrm>
              <a:off x="8417757" y="3394726"/>
              <a:ext cx="1145199" cy="833438"/>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2" name="Text Box 15"/>
            <p:cNvSpPr txBox="1">
              <a:spLocks noChangeArrowheads="1"/>
            </p:cNvSpPr>
            <p:nvPr/>
          </p:nvSpPr>
          <p:spPr bwMode="auto">
            <a:xfrm>
              <a:off x="4313914" y="3994801"/>
              <a:ext cx="74101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73" name="Rectangle 16" descr="50%"/>
            <p:cNvSpPr>
              <a:spLocks noChangeArrowheads="1"/>
            </p:cNvSpPr>
            <p:nvPr/>
          </p:nvSpPr>
          <p:spPr bwMode="auto">
            <a:xfrm>
              <a:off x="4855084" y="2493026"/>
              <a:ext cx="711922" cy="177800"/>
            </a:xfrm>
            <a:prstGeom prst="rect">
              <a:avLst/>
            </a:prstGeom>
            <a:pattFill prst="pct50">
              <a:fgClr>
                <a:schemeClr val="hlink"/>
              </a:fgClr>
              <a:bgClr>
                <a:srgbClr val="FFFFFF"/>
              </a:bgClr>
            </a:patt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4" name="Rectangle 17"/>
            <p:cNvSpPr>
              <a:spLocks noChangeArrowheads="1"/>
            </p:cNvSpPr>
            <p:nvPr/>
          </p:nvSpPr>
          <p:spPr bwMode="auto">
            <a:xfrm>
              <a:off x="4855084" y="2724801"/>
              <a:ext cx="711922" cy="1778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5" name="Rectangle 18"/>
            <p:cNvSpPr>
              <a:spLocks noChangeArrowheads="1"/>
            </p:cNvSpPr>
            <p:nvPr/>
          </p:nvSpPr>
          <p:spPr bwMode="auto">
            <a:xfrm>
              <a:off x="4855084" y="3121676"/>
              <a:ext cx="711922" cy="176213"/>
            </a:xfrm>
            <a:prstGeom prst="rect">
              <a:avLst/>
            </a:prstGeom>
            <a:solidFill>
              <a:srgbClr val="FFFFFF"/>
            </a:solidFill>
            <a:ln w="9525">
              <a:solidFill>
                <a:srgbClr val="00000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6" name="Rectangle 19"/>
            <p:cNvSpPr>
              <a:spLocks noChangeArrowheads="1"/>
            </p:cNvSpPr>
            <p:nvPr/>
          </p:nvSpPr>
          <p:spPr bwMode="auto">
            <a:xfrm>
              <a:off x="4855084" y="3121676"/>
              <a:ext cx="711922" cy="900113"/>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7" name="Rectangle 20"/>
            <p:cNvSpPr>
              <a:spLocks noChangeArrowheads="1"/>
            </p:cNvSpPr>
            <p:nvPr/>
          </p:nvSpPr>
          <p:spPr bwMode="auto">
            <a:xfrm>
              <a:off x="4855084" y="3297888"/>
              <a:ext cx="711922" cy="1778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8" name="Rectangle 21"/>
            <p:cNvSpPr>
              <a:spLocks noChangeArrowheads="1"/>
            </p:cNvSpPr>
            <p:nvPr/>
          </p:nvSpPr>
          <p:spPr bwMode="auto">
            <a:xfrm>
              <a:off x="4855084" y="3845576"/>
              <a:ext cx="711922" cy="176213"/>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9" name="Text Box 22"/>
            <p:cNvSpPr txBox="1">
              <a:spLocks noChangeArrowheads="1"/>
            </p:cNvSpPr>
            <p:nvPr/>
          </p:nvSpPr>
          <p:spPr bwMode="auto">
            <a:xfrm>
              <a:off x="4296263" y="2478738"/>
              <a:ext cx="531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IR</a:t>
              </a:r>
            </a:p>
          </p:txBody>
        </p:sp>
        <p:sp>
          <p:nvSpPr>
            <p:cNvPr id="80" name="Text Box 23"/>
            <p:cNvSpPr txBox="1">
              <a:spLocks noChangeArrowheads="1"/>
            </p:cNvSpPr>
            <p:nvPr/>
          </p:nvSpPr>
          <p:spPr bwMode="auto">
            <a:xfrm>
              <a:off x="4323822" y="2685113"/>
              <a:ext cx="5312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PC</a:t>
              </a:r>
            </a:p>
          </p:txBody>
        </p:sp>
        <p:sp>
          <p:nvSpPr>
            <p:cNvPr id="81" name="Text Box 24"/>
            <p:cNvSpPr txBox="1">
              <a:spLocks noChangeArrowheads="1"/>
            </p:cNvSpPr>
            <p:nvPr/>
          </p:nvSpPr>
          <p:spPr bwMode="auto">
            <a:xfrm>
              <a:off x="4313105" y="3080401"/>
              <a:ext cx="531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R0</a:t>
              </a:r>
            </a:p>
          </p:txBody>
        </p:sp>
        <p:sp>
          <p:nvSpPr>
            <p:cNvPr id="82" name="Text Box 25"/>
            <p:cNvSpPr txBox="1">
              <a:spLocks noChangeArrowheads="1"/>
            </p:cNvSpPr>
            <p:nvPr/>
          </p:nvSpPr>
          <p:spPr bwMode="auto">
            <a:xfrm>
              <a:off x="4323822" y="3256613"/>
              <a:ext cx="5312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R1</a:t>
              </a:r>
            </a:p>
          </p:txBody>
        </p:sp>
        <p:sp>
          <p:nvSpPr>
            <p:cNvPr id="83" name="Text Box 26"/>
            <p:cNvSpPr txBox="1">
              <a:spLocks noChangeArrowheads="1"/>
            </p:cNvSpPr>
            <p:nvPr/>
          </p:nvSpPr>
          <p:spPr bwMode="auto">
            <a:xfrm>
              <a:off x="4855084" y="3545538"/>
              <a:ext cx="71192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84" name="Rectangle 27"/>
            <p:cNvSpPr>
              <a:spLocks noChangeArrowheads="1"/>
            </p:cNvSpPr>
            <p:nvPr/>
          </p:nvSpPr>
          <p:spPr bwMode="auto">
            <a:xfrm>
              <a:off x="6490208" y="2559701"/>
              <a:ext cx="1102331" cy="1920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85" name="Rectangle 28"/>
            <p:cNvSpPr>
              <a:spLocks noChangeArrowheads="1"/>
            </p:cNvSpPr>
            <p:nvPr/>
          </p:nvSpPr>
          <p:spPr bwMode="auto">
            <a:xfrm>
              <a:off x="6490208" y="2929588"/>
              <a:ext cx="1102331" cy="1920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86" name="Text Box 29"/>
            <p:cNvSpPr txBox="1">
              <a:spLocks noChangeArrowheads="1"/>
            </p:cNvSpPr>
            <p:nvPr/>
          </p:nvSpPr>
          <p:spPr bwMode="auto">
            <a:xfrm>
              <a:off x="6643310" y="3105801"/>
              <a:ext cx="823686"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87" name="Rectangle 30"/>
            <p:cNvSpPr>
              <a:spLocks noChangeArrowheads="1"/>
            </p:cNvSpPr>
            <p:nvPr/>
          </p:nvSpPr>
          <p:spPr bwMode="auto">
            <a:xfrm>
              <a:off x="6490208" y="3409013"/>
              <a:ext cx="1102331" cy="19050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88" name="Text Box 31"/>
            <p:cNvSpPr txBox="1">
              <a:spLocks noChangeArrowheads="1"/>
            </p:cNvSpPr>
            <p:nvPr/>
          </p:nvSpPr>
          <p:spPr bwMode="auto">
            <a:xfrm>
              <a:off x="6643310" y="3721751"/>
              <a:ext cx="823686"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89" name="Text Box 32"/>
            <p:cNvSpPr txBox="1">
              <a:spLocks noChangeArrowheads="1"/>
            </p:cNvSpPr>
            <p:nvPr/>
          </p:nvSpPr>
          <p:spPr bwMode="auto">
            <a:xfrm>
              <a:off x="6545325" y="3955113"/>
              <a:ext cx="100587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MM</a:t>
              </a:r>
            </a:p>
          </p:txBody>
        </p:sp>
        <p:sp>
          <p:nvSpPr>
            <p:cNvPr id="90" name="Text Box 33"/>
            <p:cNvSpPr txBox="1">
              <a:spLocks noChangeArrowheads="1"/>
            </p:cNvSpPr>
            <p:nvPr/>
          </p:nvSpPr>
          <p:spPr bwMode="auto">
            <a:xfrm>
              <a:off x="8515742" y="3901138"/>
              <a:ext cx="101965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91" name="Rectangle 34"/>
            <p:cNvSpPr>
              <a:spLocks noChangeArrowheads="1"/>
            </p:cNvSpPr>
            <p:nvPr/>
          </p:nvSpPr>
          <p:spPr bwMode="auto">
            <a:xfrm>
              <a:off x="8655064" y="2450163"/>
              <a:ext cx="713453" cy="179388"/>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92" name="Text Box 35"/>
            <p:cNvSpPr txBox="1">
              <a:spLocks noChangeArrowheads="1"/>
            </p:cNvSpPr>
            <p:nvPr/>
          </p:nvSpPr>
          <p:spPr bwMode="auto">
            <a:xfrm>
              <a:off x="8472873" y="2805763"/>
              <a:ext cx="10211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93" name="Line 36"/>
            <p:cNvSpPr>
              <a:spLocks noChangeShapeType="1"/>
            </p:cNvSpPr>
            <p:nvPr/>
          </p:nvSpPr>
          <p:spPr bwMode="auto">
            <a:xfrm>
              <a:off x="4674424" y="2027888"/>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4" name="Line 37"/>
            <p:cNvSpPr>
              <a:spLocks noChangeShapeType="1"/>
            </p:cNvSpPr>
            <p:nvPr/>
          </p:nvSpPr>
          <p:spPr bwMode="auto">
            <a:xfrm>
              <a:off x="7035250" y="2054876"/>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5" name="Line 38"/>
            <p:cNvSpPr>
              <a:spLocks noChangeShapeType="1"/>
            </p:cNvSpPr>
            <p:nvPr/>
          </p:nvSpPr>
          <p:spPr bwMode="auto">
            <a:xfrm>
              <a:off x="8976577" y="2042176"/>
              <a:ext cx="0" cy="31432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 name="Line 39"/>
            <p:cNvSpPr>
              <a:spLocks noChangeShapeType="1"/>
            </p:cNvSpPr>
            <p:nvPr/>
          </p:nvSpPr>
          <p:spPr bwMode="auto">
            <a:xfrm>
              <a:off x="9004136" y="3094688"/>
              <a:ext cx="0" cy="314325"/>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7" name="Freeform 40"/>
            <p:cNvSpPr>
              <a:spLocks/>
            </p:cNvSpPr>
            <p:nvPr/>
          </p:nvSpPr>
          <p:spPr bwMode="auto">
            <a:xfrm>
              <a:off x="3588934" y="2712101"/>
              <a:ext cx="774694" cy="395288"/>
            </a:xfrm>
            <a:custGeom>
              <a:avLst/>
              <a:gdLst>
                <a:gd name="T0" fmla="*/ 0 w 990"/>
                <a:gd name="T1" fmla="*/ 2 h 352"/>
                <a:gd name="T2" fmla="*/ 1 w 990"/>
                <a:gd name="T3" fmla="*/ 0 h 352"/>
                <a:gd name="T4" fmla="*/ 1 w 990"/>
                <a:gd name="T5" fmla="*/ 0 h 352"/>
                <a:gd name="T6" fmla="*/ 1 w 990"/>
                <a:gd name="T7" fmla="*/ 2 h 352"/>
                <a:gd name="T8" fmla="*/ 1 w 990"/>
                <a:gd name="T9" fmla="*/ 2 h 352"/>
                <a:gd name="T10" fmla="*/ 1 w 990"/>
                <a:gd name="T11" fmla="*/ 1 h 352"/>
                <a:gd name="T12" fmla="*/ 1 w 990"/>
                <a:gd name="T13" fmla="*/ 2 h 352"/>
                <a:gd name="T14" fmla="*/ 0 w 990"/>
                <a:gd name="T15" fmla="*/ 2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p>
          </p:txBody>
        </p:sp>
        <p:sp>
          <p:nvSpPr>
            <p:cNvPr id="98" name="Text Box 41"/>
            <p:cNvSpPr txBox="1">
              <a:spLocks noChangeArrowheads="1"/>
            </p:cNvSpPr>
            <p:nvPr/>
          </p:nvSpPr>
          <p:spPr bwMode="auto">
            <a:xfrm>
              <a:off x="3662423" y="2759726"/>
              <a:ext cx="661399"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ALU</a:t>
              </a:r>
            </a:p>
          </p:txBody>
        </p:sp>
        <p:sp>
          <p:nvSpPr>
            <p:cNvPr id="99" name="Rectangle 42"/>
            <p:cNvSpPr>
              <a:spLocks noChangeArrowheads="1"/>
            </p:cNvSpPr>
            <p:nvPr/>
          </p:nvSpPr>
          <p:spPr bwMode="auto">
            <a:xfrm>
              <a:off x="8422350" y="2378726"/>
              <a:ext cx="1113048" cy="715963"/>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000080"/>
                </a:solidFill>
                <a:latin typeface="黑体" pitchFamily="2" charset="-122"/>
                <a:ea typeface="黑体" pitchFamily="2" charset="-122"/>
              </a:endParaRPr>
            </a:p>
          </p:txBody>
        </p:sp>
        <p:sp>
          <p:nvSpPr>
            <p:cNvPr id="100" name="Text Box 10" descr="75%"/>
            <p:cNvSpPr txBox="1">
              <a:spLocks noChangeArrowheads="1"/>
            </p:cNvSpPr>
            <p:nvPr/>
          </p:nvSpPr>
          <p:spPr bwMode="auto">
            <a:xfrm>
              <a:off x="3621820" y="3266926"/>
              <a:ext cx="708921" cy="881062"/>
            </a:xfrm>
            <a:prstGeom prst="rect">
              <a:avLst/>
            </a:prstGeom>
            <a:pattFill prst="pct75">
              <a:fgClr>
                <a:srgbClr val="FF0000"/>
              </a:fgClr>
              <a:bgClr>
                <a:srgbClr val="FFFFFF"/>
              </a:bgClr>
            </a:pattFill>
            <a:ln w="28575">
              <a:solidFill>
                <a:srgbClr val="000080"/>
              </a:solidFill>
              <a:miter lim="800000"/>
              <a:headEnd/>
              <a:tailEnd/>
            </a:ln>
          </p:spPr>
          <p:txBody>
            <a:bodyPr tIns="0"/>
            <a:lstStyle>
              <a:lvl1pPr eaLnBrk="0" hangingPunct="0">
                <a:defRPr sz="2400" b="1">
                  <a:solidFill>
                    <a:srgbClr val="000080"/>
                  </a:solidFill>
                  <a:latin typeface="楷体_GB2312" pitchFamily="49" charset="-122"/>
                  <a:ea typeface="楷体_GB2312" pitchFamily="49" charset="-122"/>
                </a:defRPr>
              </a:lvl1pPr>
              <a:lvl2pPr marL="742950" indent="-285750" eaLnBrk="0" hangingPunct="0">
                <a:defRPr sz="2400" b="1">
                  <a:solidFill>
                    <a:srgbClr val="000080"/>
                  </a:solidFill>
                  <a:latin typeface="楷体_GB2312" pitchFamily="49" charset="-122"/>
                  <a:ea typeface="楷体_GB2312" pitchFamily="49" charset="-122"/>
                </a:defRPr>
              </a:lvl2pPr>
              <a:lvl3pPr marL="1143000" indent="-228600" eaLnBrk="0" hangingPunct="0">
                <a:defRPr sz="2400" b="1">
                  <a:solidFill>
                    <a:srgbClr val="000080"/>
                  </a:solidFill>
                  <a:latin typeface="楷体_GB2312" pitchFamily="49" charset="-122"/>
                  <a:ea typeface="楷体_GB2312" pitchFamily="49" charset="-122"/>
                </a:defRPr>
              </a:lvl3pPr>
              <a:lvl4pPr marL="1600200" indent="-228600" eaLnBrk="0" hangingPunct="0">
                <a:defRPr sz="2400" b="1">
                  <a:solidFill>
                    <a:srgbClr val="000080"/>
                  </a:solidFill>
                  <a:latin typeface="楷体_GB2312" pitchFamily="49" charset="-122"/>
                  <a:ea typeface="楷体_GB2312" pitchFamily="49" charset="-122"/>
                </a:defRPr>
              </a:lvl4pPr>
              <a:lvl5pPr marL="2057400" indent="-228600" eaLnBrk="0" hangingPunct="0">
                <a:defRPr sz="2400" b="1">
                  <a:solidFill>
                    <a:srgbClr val="000080"/>
                  </a:solidFill>
                  <a:latin typeface="楷体_GB2312" pitchFamily="49" charset="-122"/>
                  <a:ea typeface="楷体_GB2312" pitchFamily="49" charset="-122"/>
                </a:defRPr>
              </a:lvl5pPr>
              <a:lvl6pPr marL="25146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6pPr>
              <a:lvl7pPr marL="29718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7pPr>
              <a:lvl8pPr marL="34290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8pPr>
              <a:lvl9pPr marL="3886200" indent="-228600" eaLnBrk="0" fontAlgn="base" hangingPunct="0">
                <a:lnSpc>
                  <a:spcPct val="130000"/>
                </a:lnSpc>
                <a:spcBef>
                  <a:spcPct val="50000"/>
                </a:spcBef>
                <a:spcAft>
                  <a:spcPct val="0"/>
                </a:spcAft>
                <a:defRPr sz="2400" b="1">
                  <a:solidFill>
                    <a:srgbClr val="000080"/>
                  </a:solidFill>
                  <a:latin typeface="楷体_GB2312" pitchFamily="49" charset="-122"/>
                  <a:ea typeface="楷体_GB2312" pitchFamily="49" charset="-122"/>
                </a:defRPr>
              </a:lvl9pPr>
            </a:lstStyle>
            <a:p>
              <a:pPr algn="ctr" eaLnBrk="1" hangingPunct="1">
                <a:lnSpc>
                  <a:spcPct val="100000"/>
                </a:lnSpc>
                <a:spcBef>
                  <a:spcPct val="0"/>
                </a:spcBef>
              </a:pPr>
              <a:r>
                <a:rPr lang="zh-CN" altLang="en-US" sz="1800" dirty="0" smtClean="0">
                  <a:solidFill>
                    <a:schemeClr val="accent3"/>
                  </a:solidFill>
                  <a:latin typeface="黑体" pitchFamily="2" charset="-122"/>
                  <a:ea typeface="黑体" pitchFamily="2" charset="-122"/>
                </a:rPr>
                <a:t>中断响应逻辑</a:t>
              </a:r>
              <a:endParaRPr lang="zh-CN" altLang="en-US" sz="1800" dirty="0">
                <a:solidFill>
                  <a:schemeClr val="accent3"/>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0" y="476250"/>
            <a:ext cx="9144000" cy="504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600" dirty="0" smtClean="0">
                <a:solidFill>
                  <a:srgbClr val="990000"/>
                </a:solidFill>
                <a:latin typeface="黑体" pitchFamily="2" charset="-122"/>
                <a:ea typeface="黑体" pitchFamily="2" charset="-122"/>
              </a:rPr>
              <a:t>§7.2 </a:t>
            </a:r>
            <a:r>
              <a:rPr lang="zh-CN" altLang="en-US" sz="2600" smtClean="0">
                <a:solidFill>
                  <a:srgbClr val="990000"/>
                </a:solidFill>
                <a:latin typeface="黑体" pitchFamily="2" charset="-122"/>
                <a:ea typeface="黑体" pitchFamily="2" charset="-122"/>
              </a:rPr>
              <a:t>主机与外设的连接</a:t>
            </a:r>
          </a:p>
        </p:txBody>
      </p:sp>
      <p:sp>
        <p:nvSpPr>
          <p:cNvPr id="6147" name="Rectangle 3"/>
          <p:cNvSpPr>
            <a:spLocks noChangeArrowheads="1"/>
          </p:cNvSpPr>
          <p:nvPr/>
        </p:nvSpPr>
        <p:spPr bwMode="auto">
          <a:xfrm>
            <a:off x="755650" y="1100138"/>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990000"/>
                </a:solidFill>
                <a:latin typeface="黑体" pitchFamily="2" charset="-122"/>
                <a:ea typeface="黑体" pitchFamily="2" charset="-122"/>
              </a:rPr>
              <a:t>7.2.1 </a:t>
            </a:r>
            <a:r>
              <a:rPr lang="zh-CN" altLang="en-US" sz="2400">
                <a:solidFill>
                  <a:srgbClr val="990000"/>
                </a:solidFill>
                <a:latin typeface="黑体" pitchFamily="2" charset="-122"/>
                <a:ea typeface="黑体" pitchFamily="2" charset="-122"/>
              </a:rPr>
              <a:t>输入输出接口（</a:t>
            </a:r>
            <a:r>
              <a:rPr lang="en-US" altLang="zh-CN" sz="2400" dirty="0">
                <a:solidFill>
                  <a:srgbClr val="990000"/>
                </a:solidFill>
                <a:latin typeface="黑体" pitchFamily="2" charset="-122"/>
                <a:ea typeface="黑体" pitchFamily="2" charset="-122"/>
              </a:rPr>
              <a:t>I/O</a:t>
            </a:r>
            <a:r>
              <a:rPr lang="zh-CN" altLang="en-US" sz="2400">
                <a:solidFill>
                  <a:srgbClr val="990000"/>
                </a:solidFill>
                <a:latin typeface="黑体" pitchFamily="2" charset="-122"/>
                <a:ea typeface="黑体" pitchFamily="2" charset="-122"/>
              </a:rPr>
              <a:t>接口）</a:t>
            </a:r>
          </a:p>
        </p:txBody>
      </p:sp>
      <p:sp>
        <p:nvSpPr>
          <p:cNvPr id="6148" name="Rectangle 4"/>
          <p:cNvSpPr>
            <a:spLocks noChangeArrowheads="1"/>
          </p:cNvSpPr>
          <p:nvPr/>
        </p:nvSpPr>
        <p:spPr bwMode="auto">
          <a:xfrm>
            <a:off x="684213" y="1655763"/>
            <a:ext cx="7931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接口是主机和外设间的交接界面，可解决主机和外设间的信息交换，信息格式和工作速度的差异。 </a:t>
            </a:r>
          </a:p>
        </p:txBody>
      </p:sp>
      <p:sp>
        <p:nvSpPr>
          <p:cNvPr id="727045" name="Rectangle 5"/>
          <p:cNvSpPr>
            <a:spLocks noChangeArrowheads="1"/>
          </p:cNvSpPr>
          <p:nvPr/>
        </p:nvSpPr>
        <p:spPr bwMode="auto">
          <a:xfrm>
            <a:off x="971550" y="2847975"/>
            <a:ext cx="50403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solidFill>
                  <a:srgbClr val="000080"/>
                </a:solidFill>
                <a:latin typeface="黑体" pitchFamily="2" charset="-122"/>
                <a:ea typeface="黑体" pitchFamily="2" charset="-122"/>
              </a:rPr>
              <a:t>  硬件接口──线路的连接逻辑</a:t>
            </a:r>
          </a:p>
          <a:p>
            <a:pPr>
              <a:lnSpc>
                <a:spcPct val="120000"/>
              </a:lnSpc>
            </a:pPr>
            <a:r>
              <a:rPr lang="zh-CN" altLang="en-US" sz="2400">
                <a:solidFill>
                  <a:srgbClr val="000080"/>
                </a:solidFill>
                <a:latin typeface="黑体" pitchFamily="2" charset="-122"/>
                <a:ea typeface="黑体" pitchFamily="2" charset="-122"/>
              </a:rPr>
              <a:t>  软件接口──信号传递协议</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7045"/>
                                        </p:tgtEl>
                                        <p:attrNameLst>
                                          <p:attrName>style.visibility</p:attrName>
                                        </p:attrNameLst>
                                      </p:cBhvr>
                                      <p:to>
                                        <p:strVal val="visible"/>
                                      </p:to>
                                    </p:set>
                                    <p:animEffect transition="in" filter="wipe(up)">
                                      <p:cBhvr>
                                        <p:cTn id="7" dur="500"/>
                                        <p:tgtEl>
                                          <p:spTgt spid="72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39552" y="1051868"/>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2400" dirty="0">
                <a:solidFill>
                  <a:srgbClr val="990000"/>
                </a:solidFill>
                <a:latin typeface="黑体" pitchFamily="2" charset="-122"/>
                <a:ea typeface="黑体" pitchFamily="2" charset="-122"/>
              </a:rPr>
              <a:t>  </a:t>
            </a:r>
            <a:r>
              <a:rPr lang="en-US" altLang="zh-CN" sz="2400" dirty="0">
                <a:solidFill>
                  <a:srgbClr val="990000"/>
                </a:solidFill>
                <a:latin typeface="黑体" pitchFamily="2" charset="-122"/>
                <a:ea typeface="黑体" pitchFamily="2" charset="-122"/>
              </a:rPr>
              <a:t>1</a:t>
            </a:r>
            <a:r>
              <a:rPr lang="zh-CN" altLang="en-US" sz="2400" dirty="0">
                <a:solidFill>
                  <a:srgbClr val="990000"/>
                </a:solidFill>
                <a:latin typeface="黑体" pitchFamily="2" charset="-122"/>
                <a:ea typeface="黑体" pitchFamily="2" charset="-122"/>
              </a:rPr>
              <a:t>．中断系统的软硬件组织</a:t>
            </a:r>
          </a:p>
        </p:txBody>
      </p:sp>
      <p:sp>
        <p:nvSpPr>
          <p:cNvPr id="37892" name="Rectangle 5"/>
          <p:cNvSpPr>
            <a:spLocks noChangeArrowheads="1"/>
          </p:cNvSpPr>
          <p:nvPr/>
        </p:nvSpPr>
        <p:spPr bwMode="auto">
          <a:xfrm>
            <a:off x="467544" y="547688"/>
            <a:ext cx="784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smtClean="0">
                <a:solidFill>
                  <a:srgbClr val="990000"/>
                </a:solidFill>
                <a:latin typeface="黑体" pitchFamily="2" charset="-122"/>
                <a:ea typeface="黑体" pitchFamily="2" charset="-122"/>
              </a:rPr>
              <a:t>7.4.2 </a:t>
            </a:r>
            <a:r>
              <a:rPr lang="zh-CN" altLang="en-US" sz="2400" dirty="0" smtClean="0">
                <a:solidFill>
                  <a:srgbClr val="990000"/>
                </a:solidFill>
                <a:latin typeface="黑体" pitchFamily="2" charset="-122"/>
                <a:ea typeface="黑体" pitchFamily="2" charset="-122"/>
              </a:rPr>
              <a:t>中断系统的软硬件组织和</a:t>
            </a:r>
            <a:r>
              <a:rPr lang="zh-CN" altLang="en-US" sz="2400" dirty="0">
                <a:solidFill>
                  <a:srgbClr val="990000"/>
                </a:solidFill>
                <a:latin typeface="黑体" pitchFamily="2" charset="-122"/>
                <a:ea typeface="黑体" pitchFamily="2" charset="-122"/>
              </a:rPr>
              <a:t>中断的全过程</a:t>
            </a:r>
          </a:p>
        </p:txBody>
      </p:sp>
      <p:sp>
        <p:nvSpPr>
          <p:cNvPr id="24" name="Rectangle 8"/>
          <p:cNvSpPr>
            <a:spLocks noChangeArrowheads="1"/>
          </p:cNvSpPr>
          <p:nvPr/>
        </p:nvSpPr>
        <p:spPr bwMode="auto">
          <a:xfrm>
            <a:off x="450319" y="3573016"/>
            <a:ext cx="8064500"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t" anchorCtr="0">
            <a:spAutoFit/>
          </a:bodyPr>
          <a:lstStyle/>
          <a:p>
            <a:pPr>
              <a:lnSpc>
                <a:spcPct val="12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a:t>
            </a:r>
            <a:r>
              <a:rPr lang="zh-CN" altLang="en-US" sz="2400" dirty="0">
                <a:solidFill>
                  <a:srgbClr val="000080"/>
                </a:solidFill>
                <a:latin typeface="黑体" pitchFamily="2" charset="-122"/>
                <a:ea typeface="黑体" pitchFamily="2" charset="-122"/>
              </a:rPr>
              <a:t>）软件</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中断服务程序；</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中断向量表。</a:t>
            </a:r>
          </a:p>
        </p:txBody>
      </p:sp>
      <p:sp>
        <p:nvSpPr>
          <p:cNvPr id="6" name="Rectangle 8"/>
          <p:cNvSpPr>
            <a:spLocks noChangeArrowheads="1"/>
          </p:cNvSpPr>
          <p:nvPr/>
        </p:nvSpPr>
        <p:spPr bwMode="auto">
          <a:xfrm>
            <a:off x="450318" y="1628800"/>
            <a:ext cx="8693681"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chorCtr="0">
            <a:spAutoFit/>
          </a:bodyPr>
          <a:lstStyle/>
          <a:p>
            <a:pPr>
              <a:lnSpc>
                <a:spcPct val="120000"/>
              </a:lnSpc>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a:t>
            </a:r>
            <a:r>
              <a:rPr lang="zh-CN" altLang="en-US" sz="2400" dirty="0">
                <a:solidFill>
                  <a:srgbClr val="000080"/>
                </a:solidFill>
                <a:latin typeface="黑体" pitchFamily="2" charset="-122"/>
                <a:ea typeface="黑体" pitchFamily="2" charset="-122"/>
              </a:rPr>
              <a:t>）硬件</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接口方面：请求、屏蔽、传递、判优等逻辑；</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latin typeface="黑体" pitchFamily="2" charset="-122"/>
                <a:ea typeface="黑体" pitchFamily="2" charset="-122"/>
              </a:rPr>
              <a:t> </a:t>
            </a:r>
            <a:r>
              <a:rPr lang="en-US" altLang="zh-CN" sz="2400" dirty="0" smtClean="0">
                <a:latin typeface="黑体" pitchFamily="2" charset="-122"/>
                <a:ea typeface="黑体" pitchFamily="2" charset="-122"/>
              </a:rPr>
              <a:t>              </a:t>
            </a:r>
            <a:r>
              <a:rPr lang="zh-CN" altLang="en-US" sz="2400" dirty="0" smtClean="0">
                <a:solidFill>
                  <a:schemeClr val="accent1">
                    <a:lumMod val="50000"/>
                  </a:schemeClr>
                </a:solidFill>
                <a:latin typeface="黑体" pitchFamily="2" charset="-122"/>
                <a:ea typeface="黑体" pitchFamily="2" charset="-122"/>
              </a:rPr>
              <a:t>（可采用各设备分散控制或集中控制方式）</a:t>
            </a:r>
            <a:endParaRPr lang="en-US" altLang="zh-CN" sz="2400" dirty="0">
              <a:solidFill>
                <a:schemeClr val="accent1">
                  <a:lumMod val="50000"/>
                </a:schemeClr>
              </a:solidFill>
              <a:latin typeface="黑体" pitchFamily="2" charset="-122"/>
              <a:ea typeface="黑体" pitchFamily="2" charset="-122"/>
            </a:endParaRPr>
          </a:p>
          <a:p>
            <a:pPr>
              <a:lnSpc>
                <a:spcPct val="120000"/>
              </a:lnSpc>
            </a:pPr>
            <a:r>
              <a:rPr lang="en-US" altLang="zh-CN" sz="2400" dirty="0">
                <a:latin typeface="黑体" pitchFamily="2" charset="-122"/>
                <a:ea typeface="黑体" pitchFamily="2" charset="-122"/>
              </a:rPr>
              <a:t>      </a:t>
            </a:r>
            <a:r>
              <a:rPr lang="en-US" altLang="zh-CN" sz="2400" dirty="0" smtClean="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方面： 对中断请求的响应逻辑。</a:t>
            </a:r>
          </a:p>
        </p:txBody>
      </p:sp>
    </p:spTree>
    <p:extLst>
      <p:ext uri="{BB962C8B-B14F-4D97-AF65-F5344CB8AC3E}">
        <p14:creationId xmlns:p14="http://schemas.microsoft.com/office/powerpoint/2010/main" val="40894477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39552" y="1051868"/>
            <a:ext cx="6375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2</a:t>
            </a:r>
            <a:r>
              <a:rPr lang="zh-CN" altLang="en-US" sz="2400" dirty="0" smtClean="0">
                <a:solidFill>
                  <a:srgbClr val="990000"/>
                </a:solidFill>
                <a:latin typeface="黑体" pitchFamily="2" charset="-122"/>
                <a:ea typeface="黑体" pitchFamily="2" charset="-122"/>
              </a:rPr>
              <a:t>．向量中断</a:t>
            </a:r>
            <a:r>
              <a:rPr lang="zh-CN" altLang="en-US" sz="2400" dirty="0">
                <a:solidFill>
                  <a:srgbClr val="990000"/>
                </a:solidFill>
                <a:latin typeface="黑体" pitchFamily="2" charset="-122"/>
                <a:ea typeface="黑体" pitchFamily="2" charset="-122"/>
              </a:rPr>
              <a:t>接口</a:t>
            </a:r>
            <a:r>
              <a:rPr lang="zh-CN" altLang="en-US" sz="2400" dirty="0" smtClean="0">
                <a:solidFill>
                  <a:srgbClr val="990000"/>
                </a:solidFill>
                <a:latin typeface="黑体" pitchFamily="2" charset="-122"/>
                <a:ea typeface="黑体" pitchFamily="2" charset="-122"/>
              </a:rPr>
              <a:t>模型（分散控制方式下） </a:t>
            </a:r>
            <a:endParaRPr lang="zh-CN" altLang="en-US" sz="2400" dirty="0">
              <a:solidFill>
                <a:srgbClr val="990000"/>
              </a:solidFill>
              <a:latin typeface="黑体" pitchFamily="2" charset="-122"/>
              <a:ea typeface="黑体" pitchFamily="2" charset="-122"/>
            </a:endParaRPr>
          </a:p>
        </p:txBody>
      </p:sp>
      <p:grpSp>
        <p:nvGrpSpPr>
          <p:cNvPr id="37891" name="Group 5"/>
          <p:cNvGrpSpPr>
            <a:grpSpLocks/>
          </p:cNvGrpSpPr>
          <p:nvPr/>
        </p:nvGrpSpPr>
        <p:grpSpPr bwMode="auto">
          <a:xfrm>
            <a:off x="827088" y="1485900"/>
            <a:ext cx="7650162" cy="3870325"/>
            <a:chOff x="419" y="912"/>
            <a:chExt cx="3421" cy="1434"/>
          </a:xfrm>
        </p:grpSpPr>
        <p:pic>
          <p:nvPicPr>
            <p:cNvPr id="37894" name="Picture 6" descr="tu 7-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 y="1293"/>
              <a:ext cx="3421" cy="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7"/>
            <p:cNvSpPr>
              <a:spLocks noChangeShapeType="1"/>
            </p:cNvSpPr>
            <p:nvPr/>
          </p:nvSpPr>
          <p:spPr bwMode="auto">
            <a:xfrm flipH="1" flipV="1">
              <a:off x="789" y="938"/>
              <a:ext cx="0" cy="1277"/>
            </a:xfrm>
            <a:prstGeom prst="line">
              <a:avLst/>
            </a:prstGeom>
            <a:noFill/>
            <a:ln w="19050">
              <a:solidFill>
                <a:srgbClr val="000080"/>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7896" name="Text Box 8"/>
            <p:cNvSpPr txBox="1">
              <a:spLocks noChangeArrowheads="1"/>
            </p:cNvSpPr>
            <p:nvPr/>
          </p:nvSpPr>
          <p:spPr bwMode="auto">
            <a:xfrm>
              <a:off x="1460" y="1006"/>
              <a:ext cx="1097" cy="249"/>
            </a:xfrm>
            <a:prstGeom prst="rect">
              <a:avLst/>
            </a:prstGeom>
            <a:solidFill>
              <a:srgbClr val="FFA18B"/>
            </a:solidFill>
            <a:ln w="9525">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2000">
                  <a:solidFill>
                    <a:srgbClr val="000080"/>
                  </a:solidFill>
                  <a:latin typeface="黑体" pitchFamily="2" charset="-122"/>
                  <a:ea typeface="黑体" pitchFamily="2" charset="-122"/>
                </a:rPr>
                <a:t>中断逻辑部件</a:t>
              </a:r>
            </a:p>
          </p:txBody>
        </p:sp>
        <p:sp>
          <p:nvSpPr>
            <p:cNvPr id="37897" name="Line 9"/>
            <p:cNvSpPr>
              <a:spLocks noChangeShapeType="1"/>
            </p:cNvSpPr>
            <p:nvPr/>
          </p:nvSpPr>
          <p:spPr bwMode="auto">
            <a:xfrm flipH="1">
              <a:off x="789" y="1041"/>
              <a:ext cx="671" cy="0"/>
            </a:xfrm>
            <a:prstGeom prst="line">
              <a:avLst/>
            </a:prstGeom>
            <a:noFill/>
            <a:ln w="9525">
              <a:solidFill>
                <a:srgbClr val="00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a:off x="789" y="1138"/>
              <a:ext cx="671" cy="0"/>
            </a:xfrm>
            <a:prstGeom prst="line">
              <a:avLst/>
            </a:prstGeom>
            <a:noFill/>
            <a:ln w="952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a:off x="789" y="1228"/>
              <a:ext cx="679" cy="0"/>
            </a:xfrm>
            <a:prstGeom prst="line">
              <a:avLst/>
            </a:prstGeom>
            <a:noFill/>
            <a:ln w="19050">
              <a:solidFill>
                <a:srgbClr val="00008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0" name="Text Box 12"/>
            <p:cNvSpPr txBox="1">
              <a:spLocks noChangeArrowheads="1"/>
            </p:cNvSpPr>
            <p:nvPr/>
          </p:nvSpPr>
          <p:spPr bwMode="auto">
            <a:xfrm>
              <a:off x="879" y="912"/>
              <a:ext cx="53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FF"/>
                  </a:solidFill>
                  <a:latin typeface="黑体" pitchFamily="2" charset="-122"/>
                  <a:ea typeface="黑体" pitchFamily="2" charset="-122"/>
                </a:rPr>
                <a:t>/INTR</a:t>
              </a:r>
            </a:p>
          </p:txBody>
        </p:sp>
        <p:sp>
          <p:nvSpPr>
            <p:cNvPr id="37901" name="Text Box 13"/>
            <p:cNvSpPr txBox="1">
              <a:spLocks noChangeArrowheads="1"/>
            </p:cNvSpPr>
            <p:nvPr/>
          </p:nvSpPr>
          <p:spPr bwMode="auto">
            <a:xfrm>
              <a:off x="961" y="1018"/>
              <a:ext cx="40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FF0000"/>
                  </a:solidFill>
                  <a:latin typeface="黑体" pitchFamily="2" charset="-122"/>
                  <a:ea typeface="黑体" pitchFamily="2" charset="-122"/>
                </a:rPr>
                <a:t>INTA</a:t>
              </a:r>
            </a:p>
          </p:txBody>
        </p:sp>
        <p:sp>
          <p:nvSpPr>
            <p:cNvPr id="37902" name="Text Box 14"/>
            <p:cNvSpPr txBox="1">
              <a:spLocks noChangeArrowheads="1"/>
            </p:cNvSpPr>
            <p:nvPr/>
          </p:nvSpPr>
          <p:spPr bwMode="auto">
            <a:xfrm>
              <a:off x="953" y="1108"/>
              <a:ext cx="40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Data</a:t>
              </a:r>
            </a:p>
          </p:txBody>
        </p:sp>
        <p:sp>
          <p:nvSpPr>
            <p:cNvPr id="37903" name="Line 15"/>
            <p:cNvSpPr>
              <a:spLocks noChangeShapeType="1"/>
            </p:cNvSpPr>
            <p:nvPr/>
          </p:nvSpPr>
          <p:spPr bwMode="auto">
            <a:xfrm flipV="1">
              <a:off x="2065" y="1248"/>
              <a:ext cx="0" cy="180"/>
            </a:xfrm>
            <a:prstGeom prst="line">
              <a:avLst/>
            </a:prstGeom>
            <a:noFill/>
            <a:ln w="9525">
              <a:solidFill>
                <a:srgbClr val="00008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4" name="Line 16"/>
            <p:cNvSpPr>
              <a:spLocks noChangeShapeType="1"/>
            </p:cNvSpPr>
            <p:nvPr/>
          </p:nvSpPr>
          <p:spPr bwMode="auto">
            <a:xfrm flipV="1">
              <a:off x="2131" y="1248"/>
              <a:ext cx="0" cy="180"/>
            </a:xfrm>
            <a:prstGeom prst="line">
              <a:avLst/>
            </a:prstGeom>
            <a:noFill/>
            <a:ln w="9525">
              <a:solidFill>
                <a:srgbClr val="00008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37893" name="Text Box 16"/>
          <p:cNvSpPr txBox="1">
            <a:spLocks noChangeArrowheads="1"/>
          </p:cNvSpPr>
          <p:nvPr/>
        </p:nvSpPr>
        <p:spPr bwMode="auto">
          <a:xfrm>
            <a:off x="1403350" y="5446713"/>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eaLnBrk="1" hangingPunct="1">
              <a:spcBef>
                <a:spcPct val="50000"/>
              </a:spcBef>
            </a:pPr>
            <a:r>
              <a:rPr lang="zh-CN" altLang="en-US" sz="2400">
                <a:solidFill>
                  <a:srgbClr val="000080"/>
                </a:solidFill>
                <a:latin typeface="黑体" pitchFamily="2" charset="-122"/>
                <a:ea typeface="黑体" pitchFamily="2" charset="-122"/>
              </a:rPr>
              <a:t>比程序查询方式的接口多了一个</a:t>
            </a:r>
            <a:r>
              <a:rPr lang="zh-CN" altLang="en-US" sz="2400">
                <a:solidFill>
                  <a:schemeClr val="hlink"/>
                </a:solidFill>
                <a:latin typeface="黑体" pitchFamily="2" charset="-122"/>
                <a:ea typeface="黑体" pitchFamily="2" charset="-122"/>
              </a:rPr>
              <a:t>中断逻辑部件</a:t>
            </a:r>
            <a:r>
              <a:rPr lang="zh-CN" altLang="en-US" sz="2400">
                <a:solidFill>
                  <a:srgbClr val="000080"/>
                </a:solidFill>
                <a:latin typeface="黑体" pitchFamily="2" charset="-122"/>
                <a:ea typeface="黑体" pitchFamily="2" charset="-122"/>
              </a:rPr>
              <a:t>。</a:t>
            </a:r>
          </a:p>
        </p:txBody>
      </p:sp>
      <p:sp>
        <p:nvSpPr>
          <p:cNvPr id="18" name="Rectangle 5"/>
          <p:cNvSpPr>
            <a:spLocks noChangeArrowheads="1"/>
          </p:cNvSpPr>
          <p:nvPr/>
        </p:nvSpPr>
        <p:spPr bwMode="auto">
          <a:xfrm>
            <a:off x="467544" y="547688"/>
            <a:ext cx="784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smtClean="0">
                <a:solidFill>
                  <a:srgbClr val="990000"/>
                </a:solidFill>
                <a:latin typeface="黑体" pitchFamily="2" charset="-122"/>
                <a:ea typeface="黑体" pitchFamily="2" charset="-122"/>
              </a:rPr>
              <a:t>7.4.2 </a:t>
            </a:r>
            <a:r>
              <a:rPr lang="zh-CN" altLang="en-US" sz="2400" dirty="0" smtClean="0">
                <a:solidFill>
                  <a:srgbClr val="990000"/>
                </a:solidFill>
                <a:latin typeface="黑体" pitchFamily="2" charset="-122"/>
                <a:ea typeface="黑体" pitchFamily="2" charset="-122"/>
              </a:rPr>
              <a:t>中断系统的软硬件组织和</a:t>
            </a:r>
            <a:r>
              <a:rPr lang="zh-CN" altLang="en-US" sz="2400" dirty="0">
                <a:solidFill>
                  <a:srgbClr val="990000"/>
                </a:solidFill>
                <a:latin typeface="黑体" pitchFamily="2" charset="-122"/>
                <a:ea typeface="黑体" pitchFamily="2" charset="-122"/>
              </a:rPr>
              <a:t>中断的全过程</a:t>
            </a:r>
          </a:p>
        </p:txBody>
      </p:sp>
    </p:spTree>
    <p:extLst>
      <p:ext uri="{BB962C8B-B14F-4D97-AF65-F5344CB8AC3E}">
        <p14:creationId xmlns:p14="http://schemas.microsoft.com/office/powerpoint/2010/main" val="4121045245"/>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5"/>
          <p:cNvGrpSpPr>
            <a:grpSpLocks/>
          </p:cNvGrpSpPr>
          <p:nvPr/>
        </p:nvGrpSpPr>
        <p:grpSpPr bwMode="auto">
          <a:xfrm>
            <a:off x="827088" y="1485900"/>
            <a:ext cx="7650162" cy="3870325"/>
            <a:chOff x="419" y="912"/>
            <a:chExt cx="3421" cy="1434"/>
          </a:xfrm>
        </p:grpSpPr>
        <p:pic>
          <p:nvPicPr>
            <p:cNvPr id="37894" name="Picture 6" descr="tu 7-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 y="1293"/>
              <a:ext cx="3421" cy="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7"/>
            <p:cNvSpPr>
              <a:spLocks noChangeShapeType="1"/>
            </p:cNvSpPr>
            <p:nvPr/>
          </p:nvSpPr>
          <p:spPr bwMode="auto">
            <a:xfrm flipH="1" flipV="1">
              <a:off x="789" y="938"/>
              <a:ext cx="0" cy="1277"/>
            </a:xfrm>
            <a:prstGeom prst="line">
              <a:avLst/>
            </a:prstGeom>
            <a:noFill/>
            <a:ln w="19050">
              <a:solidFill>
                <a:srgbClr val="000080"/>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7896" name="Text Box 8"/>
            <p:cNvSpPr txBox="1">
              <a:spLocks noChangeArrowheads="1"/>
            </p:cNvSpPr>
            <p:nvPr/>
          </p:nvSpPr>
          <p:spPr bwMode="auto">
            <a:xfrm>
              <a:off x="1460" y="1006"/>
              <a:ext cx="1097" cy="249"/>
            </a:xfrm>
            <a:prstGeom prst="rect">
              <a:avLst/>
            </a:prstGeom>
            <a:solidFill>
              <a:srgbClr val="FFA18B"/>
            </a:solidFill>
            <a:ln w="9525">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2000">
                  <a:solidFill>
                    <a:srgbClr val="000080"/>
                  </a:solidFill>
                  <a:latin typeface="黑体" pitchFamily="2" charset="-122"/>
                  <a:ea typeface="黑体" pitchFamily="2" charset="-122"/>
                </a:rPr>
                <a:t>中断逻辑部件</a:t>
              </a:r>
            </a:p>
          </p:txBody>
        </p:sp>
        <p:sp>
          <p:nvSpPr>
            <p:cNvPr id="37897" name="Line 9"/>
            <p:cNvSpPr>
              <a:spLocks noChangeShapeType="1"/>
            </p:cNvSpPr>
            <p:nvPr/>
          </p:nvSpPr>
          <p:spPr bwMode="auto">
            <a:xfrm flipH="1">
              <a:off x="789" y="1041"/>
              <a:ext cx="671" cy="0"/>
            </a:xfrm>
            <a:prstGeom prst="line">
              <a:avLst/>
            </a:prstGeom>
            <a:noFill/>
            <a:ln w="9525">
              <a:solidFill>
                <a:srgbClr val="00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a:off x="789" y="1138"/>
              <a:ext cx="671" cy="0"/>
            </a:xfrm>
            <a:prstGeom prst="line">
              <a:avLst/>
            </a:prstGeom>
            <a:noFill/>
            <a:ln w="952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a:off x="789" y="1228"/>
              <a:ext cx="679" cy="0"/>
            </a:xfrm>
            <a:prstGeom prst="line">
              <a:avLst/>
            </a:prstGeom>
            <a:noFill/>
            <a:ln w="19050">
              <a:solidFill>
                <a:srgbClr val="00008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0" name="Text Box 12"/>
            <p:cNvSpPr txBox="1">
              <a:spLocks noChangeArrowheads="1"/>
            </p:cNvSpPr>
            <p:nvPr/>
          </p:nvSpPr>
          <p:spPr bwMode="auto">
            <a:xfrm>
              <a:off x="879" y="912"/>
              <a:ext cx="53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FF"/>
                  </a:solidFill>
                  <a:latin typeface="黑体" pitchFamily="2" charset="-122"/>
                  <a:ea typeface="黑体" pitchFamily="2" charset="-122"/>
                </a:rPr>
                <a:t>/INTR</a:t>
              </a:r>
            </a:p>
          </p:txBody>
        </p:sp>
        <p:sp>
          <p:nvSpPr>
            <p:cNvPr id="37901" name="Text Box 13"/>
            <p:cNvSpPr txBox="1">
              <a:spLocks noChangeArrowheads="1"/>
            </p:cNvSpPr>
            <p:nvPr/>
          </p:nvSpPr>
          <p:spPr bwMode="auto">
            <a:xfrm>
              <a:off x="961" y="1018"/>
              <a:ext cx="40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FF0000"/>
                  </a:solidFill>
                  <a:latin typeface="黑体" pitchFamily="2" charset="-122"/>
                  <a:ea typeface="黑体" pitchFamily="2" charset="-122"/>
                </a:rPr>
                <a:t>INTA</a:t>
              </a:r>
            </a:p>
          </p:txBody>
        </p:sp>
        <p:sp>
          <p:nvSpPr>
            <p:cNvPr id="37902" name="Text Box 14"/>
            <p:cNvSpPr txBox="1">
              <a:spLocks noChangeArrowheads="1"/>
            </p:cNvSpPr>
            <p:nvPr/>
          </p:nvSpPr>
          <p:spPr bwMode="auto">
            <a:xfrm>
              <a:off x="953" y="1108"/>
              <a:ext cx="40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Data</a:t>
              </a:r>
            </a:p>
          </p:txBody>
        </p:sp>
        <p:sp>
          <p:nvSpPr>
            <p:cNvPr id="37903" name="Line 15"/>
            <p:cNvSpPr>
              <a:spLocks noChangeShapeType="1"/>
            </p:cNvSpPr>
            <p:nvPr/>
          </p:nvSpPr>
          <p:spPr bwMode="auto">
            <a:xfrm flipV="1">
              <a:off x="2065" y="1248"/>
              <a:ext cx="0" cy="180"/>
            </a:xfrm>
            <a:prstGeom prst="line">
              <a:avLst/>
            </a:prstGeom>
            <a:noFill/>
            <a:ln w="9525">
              <a:solidFill>
                <a:srgbClr val="00008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904" name="Line 16"/>
            <p:cNvSpPr>
              <a:spLocks noChangeShapeType="1"/>
            </p:cNvSpPr>
            <p:nvPr/>
          </p:nvSpPr>
          <p:spPr bwMode="auto">
            <a:xfrm flipV="1">
              <a:off x="2131" y="1248"/>
              <a:ext cx="0" cy="180"/>
            </a:xfrm>
            <a:prstGeom prst="line">
              <a:avLst/>
            </a:prstGeom>
            <a:noFill/>
            <a:ln w="9525">
              <a:solidFill>
                <a:srgbClr val="00008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37893" name="Text Box 16"/>
          <p:cNvSpPr txBox="1">
            <a:spLocks noChangeArrowheads="1"/>
          </p:cNvSpPr>
          <p:nvPr/>
        </p:nvSpPr>
        <p:spPr bwMode="auto">
          <a:xfrm>
            <a:off x="1403350" y="5446713"/>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eaLnBrk="1" hangingPunct="1">
              <a:spcBef>
                <a:spcPct val="50000"/>
              </a:spcBef>
            </a:pPr>
            <a:r>
              <a:rPr lang="zh-CN" altLang="en-US" sz="2400">
                <a:solidFill>
                  <a:srgbClr val="000080"/>
                </a:solidFill>
                <a:latin typeface="黑体" pitchFamily="2" charset="-122"/>
                <a:ea typeface="黑体" pitchFamily="2" charset="-122"/>
              </a:rPr>
              <a:t>比程序查询方式的接口多了一个</a:t>
            </a:r>
            <a:r>
              <a:rPr lang="zh-CN" altLang="en-US" sz="2400">
                <a:solidFill>
                  <a:schemeClr val="hlink"/>
                </a:solidFill>
                <a:latin typeface="黑体" pitchFamily="2" charset="-122"/>
                <a:ea typeface="黑体" pitchFamily="2" charset="-122"/>
              </a:rPr>
              <a:t>中断逻辑部件</a:t>
            </a:r>
            <a:r>
              <a:rPr lang="zh-CN" altLang="en-US" sz="2400">
                <a:solidFill>
                  <a:srgbClr val="000080"/>
                </a:solidFill>
                <a:latin typeface="黑体" pitchFamily="2" charset="-122"/>
                <a:ea typeface="黑体" pitchFamily="2" charset="-122"/>
              </a:rPr>
              <a:t>。</a:t>
            </a:r>
          </a:p>
        </p:txBody>
      </p:sp>
      <p:sp>
        <p:nvSpPr>
          <p:cNvPr id="18" name="Rectangle 5"/>
          <p:cNvSpPr>
            <a:spLocks noChangeArrowheads="1"/>
          </p:cNvSpPr>
          <p:nvPr/>
        </p:nvSpPr>
        <p:spPr bwMode="auto">
          <a:xfrm>
            <a:off x="467544" y="547688"/>
            <a:ext cx="784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smtClean="0">
                <a:solidFill>
                  <a:srgbClr val="990000"/>
                </a:solidFill>
                <a:latin typeface="黑体" pitchFamily="2" charset="-122"/>
                <a:ea typeface="黑体" pitchFamily="2" charset="-122"/>
              </a:rPr>
              <a:t>7.4.2 </a:t>
            </a:r>
            <a:r>
              <a:rPr lang="zh-CN" altLang="en-US" sz="2400" dirty="0" smtClean="0">
                <a:solidFill>
                  <a:srgbClr val="990000"/>
                </a:solidFill>
                <a:latin typeface="黑体" pitchFamily="2" charset="-122"/>
                <a:ea typeface="黑体" pitchFamily="2" charset="-122"/>
              </a:rPr>
              <a:t>中断系统的软硬件组织和</a:t>
            </a:r>
            <a:r>
              <a:rPr lang="zh-CN" altLang="en-US" sz="2400" dirty="0">
                <a:solidFill>
                  <a:srgbClr val="990000"/>
                </a:solidFill>
                <a:latin typeface="黑体" pitchFamily="2" charset="-122"/>
                <a:ea typeface="黑体" pitchFamily="2" charset="-122"/>
              </a:rPr>
              <a:t>中断的全过程</a:t>
            </a:r>
          </a:p>
        </p:txBody>
      </p:sp>
      <p:sp>
        <p:nvSpPr>
          <p:cNvPr id="17" name="Text Box 16"/>
          <p:cNvSpPr txBox="1">
            <a:spLocks noChangeArrowheads="1"/>
          </p:cNvSpPr>
          <p:nvPr/>
        </p:nvSpPr>
        <p:spPr bwMode="auto">
          <a:xfrm>
            <a:off x="1295400" y="3078186"/>
            <a:ext cx="7416800" cy="2368527"/>
          </a:xfrm>
          <a:prstGeom prst="rect">
            <a:avLst/>
          </a:prstGeom>
          <a:solidFill>
            <a:srgbClr val="CFE7FF"/>
          </a:solidFill>
          <a:ln w="19050">
            <a:solidFill>
              <a:srgbClr val="80800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eaLnBrk="1" hangingPunct="1">
              <a:lnSpc>
                <a:spcPct val="90000"/>
              </a:lnSpc>
              <a:spcBef>
                <a:spcPct val="50000"/>
              </a:spcBef>
            </a:pPr>
            <a:r>
              <a:rPr lang="zh-CN" altLang="en-US" sz="2400" dirty="0" smtClean="0">
                <a:solidFill>
                  <a:srgbClr val="000080"/>
                </a:solidFill>
                <a:latin typeface="黑体" pitchFamily="2" charset="-122"/>
                <a:ea typeface="黑体" pitchFamily="2" charset="-122"/>
              </a:rPr>
              <a:t>中断逻辑部件包括</a:t>
            </a:r>
            <a:r>
              <a:rPr lang="zh-CN" altLang="en-US" sz="2400" dirty="0">
                <a:solidFill>
                  <a:srgbClr val="000080"/>
                </a:solidFill>
                <a:latin typeface="黑体" pitchFamily="2" charset="-122"/>
                <a:ea typeface="黑体" pitchFamily="2" charset="-122"/>
              </a:rPr>
              <a:t>：</a:t>
            </a:r>
          </a:p>
          <a:p>
            <a:pPr eaLnBrk="1" hangingPunct="1">
              <a:lnSpc>
                <a:spcPct val="70000"/>
              </a:lnSpc>
              <a:spcBef>
                <a:spcPct val="50000"/>
              </a:spcBef>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中断请求电路  </a:t>
            </a:r>
            <a:endParaRPr lang="en-US" altLang="zh-CN" sz="2400" dirty="0" smtClean="0">
              <a:solidFill>
                <a:srgbClr val="000080"/>
              </a:solidFill>
              <a:latin typeface="黑体" pitchFamily="2" charset="-122"/>
              <a:ea typeface="黑体" pitchFamily="2" charset="-122"/>
            </a:endParaRPr>
          </a:p>
          <a:p>
            <a:pPr eaLnBrk="1" hangingPunct="1">
              <a:lnSpc>
                <a:spcPct val="70000"/>
              </a:lnSpc>
              <a:spcBef>
                <a:spcPct val="50000"/>
              </a:spcBef>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 </a:t>
            </a:r>
            <a:r>
              <a:rPr lang="zh-CN" altLang="en-US" sz="2400" dirty="0" smtClean="0">
                <a:solidFill>
                  <a:srgbClr val="000080"/>
                </a:solidFill>
                <a:latin typeface="黑体" pitchFamily="2" charset="-122"/>
                <a:ea typeface="黑体" pitchFamily="2" charset="-122"/>
              </a:rPr>
              <a:t>向</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发出中断请求信号</a:t>
            </a:r>
          </a:p>
          <a:p>
            <a:pPr eaLnBrk="1" hangingPunct="1">
              <a:lnSpc>
                <a:spcPct val="70000"/>
              </a:lnSpc>
              <a:spcBef>
                <a:spcPct val="50000"/>
              </a:spcBef>
            </a:pP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向量</a:t>
            </a:r>
            <a:r>
              <a:rPr lang="zh-CN" altLang="en-US" sz="2400" dirty="0">
                <a:solidFill>
                  <a:srgbClr val="000080"/>
                </a:solidFill>
                <a:latin typeface="黑体" pitchFamily="2" charset="-122"/>
                <a:ea typeface="黑体" pitchFamily="2" charset="-122"/>
              </a:rPr>
              <a:t>地址形成部件</a:t>
            </a:r>
          </a:p>
          <a:p>
            <a:pPr eaLnBrk="1" hangingPunct="1">
              <a:lnSpc>
                <a:spcPct val="70000"/>
              </a:lnSpc>
              <a:spcBef>
                <a:spcPct val="50000"/>
              </a:spcBef>
            </a:pPr>
            <a:r>
              <a:rPr lang="zh-CN" altLang="en-US"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产生</a:t>
            </a:r>
            <a:r>
              <a:rPr lang="zh-CN" altLang="en-US" sz="2400" dirty="0">
                <a:solidFill>
                  <a:srgbClr val="000080"/>
                </a:solidFill>
                <a:latin typeface="黑体" pitchFamily="2" charset="-122"/>
                <a:ea typeface="黑体" pitchFamily="2" charset="-122"/>
              </a:rPr>
              <a:t>向量中断时需要的向量地址。</a:t>
            </a:r>
          </a:p>
        </p:txBody>
      </p:sp>
      <p:sp>
        <p:nvSpPr>
          <p:cNvPr id="19" name="Rectangle 4"/>
          <p:cNvSpPr>
            <a:spLocks noChangeArrowheads="1"/>
          </p:cNvSpPr>
          <p:nvPr/>
        </p:nvSpPr>
        <p:spPr bwMode="auto">
          <a:xfrm>
            <a:off x="539552" y="1051868"/>
            <a:ext cx="6375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r>
              <a:rPr lang="zh-CN" altLang="en-US"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2</a:t>
            </a:r>
            <a:r>
              <a:rPr lang="zh-CN" altLang="en-US" sz="2400" dirty="0" smtClean="0">
                <a:solidFill>
                  <a:srgbClr val="990000"/>
                </a:solidFill>
                <a:latin typeface="黑体" pitchFamily="2" charset="-122"/>
                <a:ea typeface="黑体" pitchFamily="2" charset="-122"/>
              </a:rPr>
              <a:t>．向量中断</a:t>
            </a:r>
            <a:r>
              <a:rPr lang="zh-CN" altLang="en-US" sz="2400" dirty="0">
                <a:solidFill>
                  <a:srgbClr val="990000"/>
                </a:solidFill>
                <a:latin typeface="黑体" pitchFamily="2" charset="-122"/>
                <a:ea typeface="黑体" pitchFamily="2" charset="-122"/>
              </a:rPr>
              <a:t>接口</a:t>
            </a:r>
            <a:r>
              <a:rPr lang="zh-CN" altLang="en-US" sz="2400" dirty="0" smtClean="0">
                <a:solidFill>
                  <a:srgbClr val="990000"/>
                </a:solidFill>
                <a:latin typeface="黑体" pitchFamily="2" charset="-122"/>
                <a:ea typeface="黑体" pitchFamily="2" charset="-122"/>
              </a:rPr>
              <a:t>模型（分散控制方式下） </a:t>
            </a:r>
            <a:endParaRPr lang="zh-CN" altLang="en-US" sz="2400" dirty="0">
              <a:solidFill>
                <a:srgbClr val="990000"/>
              </a:solidFill>
              <a:latin typeface="黑体" pitchFamily="2" charset="-122"/>
              <a:ea typeface="黑体" pitchFamily="2" charset="-122"/>
            </a:endParaRPr>
          </a:p>
        </p:txBody>
      </p:sp>
    </p:spTree>
    <p:extLst>
      <p:ext uri="{BB962C8B-B14F-4D97-AF65-F5344CB8AC3E}">
        <p14:creationId xmlns:p14="http://schemas.microsoft.com/office/powerpoint/2010/main" val="3779605171"/>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a:endCxn id="25" idx="0"/>
          </p:cNvCxnSpPr>
          <p:nvPr/>
        </p:nvCxnSpPr>
        <p:spPr bwMode="auto">
          <a:xfrm>
            <a:off x="6382548" y="1700808"/>
            <a:ext cx="0" cy="4014446"/>
          </a:xfrm>
          <a:prstGeom prst="line">
            <a:avLst/>
          </a:prstGeom>
          <a:noFill/>
          <a:ln w="28575" cap="flat" cmpd="sng" algn="ctr">
            <a:solidFill>
              <a:srgbClr val="000080"/>
            </a:solidFill>
            <a:prstDash val="solid"/>
            <a:round/>
            <a:headEnd type="none" w="med" len="med"/>
            <a:tailEnd type="none" w="med" len="med"/>
          </a:ln>
          <a:effectLst/>
        </p:spPr>
      </p:cxnSp>
      <p:sp>
        <p:nvSpPr>
          <p:cNvPr id="5" name="Rectangle 5"/>
          <p:cNvSpPr>
            <a:spLocks noChangeArrowheads="1"/>
          </p:cNvSpPr>
          <p:nvPr/>
        </p:nvSpPr>
        <p:spPr bwMode="auto">
          <a:xfrm>
            <a:off x="467544" y="547688"/>
            <a:ext cx="7848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smtClean="0">
                <a:solidFill>
                  <a:srgbClr val="990000"/>
                </a:solidFill>
                <a:latin typeface="黑体" pitchFamily="2" charset="-122"/>
                <a:ea typeface="黑体" pitchFamily="2" charset="-122"/>
              </a:rPr>
              <a:t>7.4.2 </a:t>
            </a:r>
            <a:r>
              <a:rPr lang="zh-CN" altLang="en-US" sz="2400" dirty="0" smtClean="0">
                <a:solidFill>
                  <a:srgbClr val="990000"/>
                </a:solidFill>
                <a:latin typeface="黑体" pitchFamily="2" charset="-122"/>
                <a:ea typeface="黑体" pitchFamily="2" charset="-122"/>
              </a:rPr>
              <a:t>中断系统的软硬件组织和</a:t>
            </a:r>
            <a:r>
              <a:rPr lang="zh-CN" altLang="en-US" sz="2400" dirty="0">
                <a:solidFill>
                  <a:srgbClr val="990000"/>
                </a:solidFill>
                <a:latin typeface="黑体" pitchFamily="2" charset="-122"/>
                <a:ea typeface="黑体" pitchFamily="2" charset="-122"/>
              </a:rPr>
              <a:t>中断的全过程</a:t>
            </a:r>
          </a:p>
        </p:txBody>
      </p:sp>
      <p:grpSp>
        <p:nvGrpSpPr>
          <p:cNvPr id="3" name="组合 2"/>
          <p:cNvGrpSpPr/>
          <p:nvPr/>
        </p:nvGrpSpPr>
        <p:grpSpPr>
          <a:xfrm>
            <a:off x="395536" y="1052736"/>
            <a:ext cx="4365298" cy="3584046"/>
            <a:chOff x="395536" y="1689364"/>
            <a:chExt cx="4365298" cy="3584046"/>
          </a:xfrm>
        </p:grpSpPr>
        <p:sp>
          <p:nvSpPr>
            <p:cNvPr id="39938" name="Rectangle 3"/>
            <p:cNvSpPr>
              <a:spLocks noChangeArrowheads="1"/>
            </p:cNvSpPr>
            <p:nvPr/>
          </p:nvSpPr>
          <p:spPr bwMode="auto">
            <a:xfrm>
              <a:off x="395536" y="1689364"/>
              <a:ext cx="4365298" cy="358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38088" bIns="0" anchor="ctr">
              <a:spAutoFit/>
            </a:bodyPr>
            <a:lstStyle/>
            <a:p>
              <a:pPr>
                <a:lnSpc>
                  <a:spcPct val="120000"/>
                </a:lnSpc>
                <a:tabLst>
                  <a:tab pos="628650" algn="l"/>
                </a:tabLst>
              </a:pPr>
              <a:r>
                <a:rPr lang="en-US" altLang="zh-CN"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3.</a:t>
              </a:r>
              <a:r>
                <a:rPr lang="zh-CN" altLang="en-US" sz="2400" dirty="0">
                  <a:solidFill>
                    <a:srgbClr val="990000"/>
                  </a:solidFill>
                  <a:latin typeface="黑体" pitchFamily="2" charset="-122"/>
                  <a:ea typeface="黑体" pitchFamily="2" charset="-122"/>
                </a:rPr>
                <a:t>中断全过程</a:t>
              </a:r>
            </a:p>
            <a:p>
              <a:pPr>
                <a:lnSpc>
                  <a:spcPct val="120000"/>
                </a:lnSpc>
                <a:tabLst>
                  <a:tab pos="628650" algn="l"/>
                </a:tabLst>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中断全过程分为</a:t>
              </a:r>
              <a:r>
                <a:rPr lang="en-US" altLang="zh-CN" sz="2400" dirty="0">
                  <a:solidFill>
                    <a:srgbClr val="000080"/>
                  </a:solidFill>
                  <a:latin typeface="黑体" pitchFamily="2" charset="-122"/>
                  <a:ea typeface="黑体" pitchFamily="2" charset="-122"/>
                </a:rPr>
                <a:t>5</a:t>
              </a:r>
              <a:r>
                <a:rPr lang="zh-CN" altLang="en-US" sz="2400" dirty="0">
                  <a:solidFill>
                    <a:srgbClr val="000080"/>
                  </a:solidFill>
                  <a:latin typeface="黑体" pitchFamily="2" charset="-122"/>
                  <a:ea typeface="黑体" pitchFamily="2" charset="-122"/>
                </a:rPr>
                <a:t>个阶段：</a:t>
              </a:r>
            </a:p>
            <a:p>
              <a:pPr>
                <a:lnSpc>
                  <a:spcPct val="120000"/>
                </a:lnSpc>
                <a:tabLst>
                  <a:tab pos="628650" algn="l"/>
                </a:tabLst>
              </a:pPr>
              <a:r>
                <a:rPr lang="zh-CN" altLang="en-US" sz="2400" dirty="0">
                  <a:solidFill>
                    <a:srgbClr val="000080"/>
                  </a:solidFill>
                  <a:latin typeface="黑体" pitchFamily="2" charset="-122"/>
                  <a:ea typeface="黑体" pitchFamily="2" charset="-122"/>
                </a:rPr>
                <a:t>       中断请求</a:t>
              </a:r>
            </a:p>
            <a:p>
              <a:pPr>
                <a:lnSpc>
                  <a:spcPct val="120000"/>
                </a:lnSpc>
                <a:tabLst>
                  <a:tab pos="628650" algn="l"/>
                </a:tabLst>
              </a:pPr>
              <a:r>
                <a:rPr lang="zh-CN" altLang="en-US" sz="2400" dirty="0">
                  <a:solidFill>
                    <a:srgbClr val="000080"/>
                  </a:solidFill>
                  <a:latin typeface="黑体" pitchFamily="2" charset="-122"/>
                  <a:ea typeface="黑体" pitchFamily="2" charset="-122"/>
                </a:rPr>
                <a:t>       中断判优</a:t>
              </a:r>
            </a:p>
            <a:p>
              <a:pPr>
                <a:lnSpc>
                  <a:spcPct val="120000"/>
                </a:lnSpc>
                <a:tabLst>
                  <a:tab pos="628650" algn="l"/>
                </a:tabLst>
              </a:pPr>
              <a:r>
                <a:rPr lang="zh-CN" altLang="en-US" sz="2400" dirty="0">
                  <a:solidFill>
                    <a:srgbClr val="000080"/>
                  </a:solidFill>
                  <a:latin typeface="黑体" pitchFamily="2" charset="-122"/>
                  <a:ea typeface="黑体" pitchFamily="2" charset="-122"/>
                </a:rPr>
                <a:t>       中断</a:t>
              </a:r>
              <a:r>
                <a:rPr lang="zh-CN" altLang="en-US" sz="2400" dirty="0" smtClean="0">
                  <a:solidFill>
                    <a:srgbClr val="000080"/>
                  </a:solidFill>
                  <a:latin typeface="黑体" pitchFamily="2" charset="-122"/>
                  <a:ea typeface="黑体" pitchFamily="2" charset="-122"/>
                </a:rPr>
                <a:t>响应    </a:t>
              </a:r>
              <a:r>
                <a:rPr lang="zh-CN" altLang="en-US" sz="2000" dirty="0" smtClean="0">
                  <a:solidFill>
                    <a:schemeClr val="accent1">
                      <a:lumMod val="50000"/>
                    </a:schemeClr>
                  </a:solidFill>
                  <a:latin typeface="黑体" pitchFamily="2" charset="-122"/>
                  <a:ea typeface="黑体" pitchFamily="2" charset="-122"/>
                </a:rPr>
                <a:t>准备部分</a:t>
              </a:r>
              <a:endParaRPr lang="zh-CN" altLang="en-US" sz="2000" dirty="0">
                <a:solidFill>
                  <a:schemeClr val="accent1">
                    <a:lumMod val="50000"/>
                  </a:schemeClr>
                </a:solidFill>
                <a:latin typeface="黑体" pitchFamily="2" charset="-122"/>
                <a:ea typeface="黑体" pitchFamily="2" charset="-122"/>
              </a:endParaRPr>
            </a:p>
            <a:p>
              <a:pPr>
                <a:lnSpc>
                  <a:spcPct val="120000"/>
                </a:lnSpc>
                <a:tabLst>
                  <a:tab pos="628650" algn="l"/>
                </a:tabLst>
              </a:pPr>
              <a:r>
                <a:rPr lang="zh-CN" altLang="en-US" sz="2400" dirty="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中断处理    </a:t>
              </a:r>
              <a:r>
                <a:rPr lang="zh-CN" altLang="en-US" sz="2000" dirty="0" smtClean="0">
                  <a:solidFill>
                    <a:schemeClr val="accent1">
                      <a:lumMod val="50000"/>
                    </a:schemeClr>
                  </a:solidFill>
                  <a:latin typeface="黑体" pitchFamily="2" charset="-122"/>
                  <a:ea typeface="黑体" pitchFamily="2" charset="-122"/>
                </a:rPr>
                <a:t>处理</a:t>
              </a:r>
              <a:r>
                <a:rPr lang="zh-CN" altLang="en-US" sz="2000" dirty="0">
                  <a:solidFill>
                    <a:schemeClr val="accent1">
                      <a:lumMod val="50000"/>
                    </a:schemeClr>
                  </a:solidFill>
                  <a:latin typeface="黑体" pitchFamily="2" charset="-122"/>
                  <a:ea typeface="黑体" pitchFamily="2" charset="-122"/>
                </a:rPr>
                <a:t>部分</a:t>
              </a:r>
            </a:p>
            <a:p>
              <a:pPr>
                <a:lnSpc>
                  <a:spcPct val="120000"/>
                </a:lnSpc>
                <a:tabLst>
                  <a:tab pos="628650" algn="l"/>
                </a:tabLst>
              </a:pPr>
              <a:r>
                <a:rPr lang="zh-CN" altLang="en-US" sz="2400" dirty="0" smtClean="0">
                  <a:solidFill>
                    <a:srgbClr val="000080"/>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中断</a:t>
              </a:r>
              <a:r>
                <a:rPr lang="zh-CN" altLang="en-US" sz="2400" dirty="0" smtClean="0">
                  <a:solidFill>
                    <a:srgbClr val="000080"/>
                  </a:solidFill>
                  <a:latin typeface="黑体" pitchFamily="2" charset="-122"/>
                  <a:ea typeface="黑体" pitchFamily="2" charset="-122"/>
                </a:rPr>
                <a:t>返回    </a:t>
              </a:r>
              <a:r>
                <a:rPr lang="zh-CN" altLang="en-US" sz="2000" dirty="0" smtClean="0">
                  <a:solidFill>
                    <a:schemeClr val="accent1">
                      <a:lumMod val="50000"/>
                    </a:schemeClr>
                  </a:solidFill>
                  <a:latin typeface="黑体" pitchFamily="2" charset="-122"/>
                  <a:ea typeface="黑体" pitchFamily="2" charset="-122"/>
                </a:rPr>
                <a:t>结尾</a:t>
              </a:r>
              <a:r>
                <a:rPr lang="zh-CN" altLang="en-US" sz="2000" dirty="0">
                  <a:solidFill>
                    <a:schemeClr val="accent1">
                      <a:lumMod val="50000"/>
                    </a:schemeClr>
                  </a:solidFill>
                  <a:latin typeface="黑体" pitchFamily="2" charset="-122"/>
                  <a:ea typeface="黑体" pitchFamily="2" charset="-122"/>
                </a:rPr>
                <a:t>部分</a:t>
              </a:r>
            </a:p>
            <a:p>
              <a:pPr>
                <a:lnSpc>
                  <a:spcPct val="120000"/>
                </a:lnSpc>
                <a:tabLst>
                  <a:tab pos="628650" algn="l"/>
                </a:tabLst>
              </a:pPr>
              <a:r>
                <a:rPr lang="zh-CN" altLang="en-US" sz="2400" dirty="0" smtClean="0">
                  <a:solidFill>
                    <a:srgbClr val="000080"/>
                  </a:solidFill>
                  <a:latin typeface="黑体" pitchFamily="2" charset="-122"/>
                  <a:ea typeface="黑体" pitchFamily="2" charset="-122"/>
                </a:rPr>
                <a:t>    </a:t>
              </a:r>
              <a:endParaRPr lang="zh-CN" altLang="en-US" sz="2400" dirty="0">
                <a:solidFill>
                  <a:srgbClr val="000080"/>
                </a:solidFill>
                <a:latin typeface="黑体" pitchFamily="2" charset="-122"/>
                <a:ea typeface="黑体" pitchFamily="2" charset="-122"/>
              </a:endParaRPr>
            </a:p>
          </p:txBody>
        </p:sp>
        <p:sp>
          <p:nvSpPr>
            <p:cNvPr id="2" name="左大括号 1"/>
            <p:cNvSpPr/>
            <p:nvPr/>
          </p:nvSpPr>
          <p:spPr bwMode="auto">
            <a:xfrm>
              <a:off x="3053191" y="3717032"/>
              <a:ext cx="288032" cy="936104"/>
            </a:xfrm>
            <a:prstGeom prst="leftBrace">
              <a:avLst>
                <a:gd name="adj1" fmla="val 17491"/>
                <a:gd name="adj2" fmla="val 50939"/>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grpSp>
      <p:grpSp>
        <p:nvGrpSpPr>
          <p:cNvPr id="12" name="组合 11"/>
          <p:cNvGrpSpPr/>
          <p:nvPr/>
        </p:nvGrpSpPr>
        <p:grpSpPr>
          <a:xfrm>
            <a:off x="5590460" y="2482976"/>
            <a:ext cx="1584176" cy="361783"/>
            <a:chOff x="1259632" y="4815154"/>
            <a:chExt cx="1584176" cy="361783"/>
          </a:xfrm>
          <a:solidFill>
            <a:schemeClr val="bg1"/>
          </a:solidFill>
        </p:grpSpPr>
        <p:sp>
          <p:nvSpPr>
            <p:cNvPr id="4" name="TextBox 3"/>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判断中断</a:t>
              </a:r>
              <a:r>
                <a:rPr lang="zh-CN" altLang="en-US" sz="2000" dirty="0">
                  <a:latin typeface="黑体" pitchFamily="2" charset="-122"/>
                  <a:ea typeface="黑体" pitchFamily="2" charset="-122"/>
                </a:rPr>
                <a:t>源</a:t>
              </a:r>
            </a:p>
          </p:txBody>
        </p:sp>
        <p:cxnSp>
          <p:nvCxnSpPr>
            <p:cNvPr id="9" name="直接箭头连接符 8"/>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13" name="组合 12"/>
          <p:cNvGrpSpPr/>
          <p:nvPr/>
        </p:nvGrpSpPr>
        <p:grpSpPr>
          <a:xfrm>
            <a:off x="5590460" y="3645024"/>
            <a:ext cx="1584176" cy="669559"/>
            <a:chOff x="3197207" y="4815154"/>
            <a:chExt cx="1584176" cy="669559"/>
          </a:xfrm>
          <a:solidFill>
            <a:schemeClr val="bg1"/>
          </a:solidFill>
        </p:grpSpPr>
        <p:sp>
          <p:nvSpPr>
            <p:cNvPr id="15" name="TextBox 14"/>
            <p:cNvSpPr txBox="1"/>
            <p:nvPr/>
          </p:nvSpPr>
          <p:spPr>
            <a:xfrm>
              <a:off x="3197207" y="4869160"/>
              <a:ext cx="1584176" cy="615553"/>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执行中断服务程序</a:t>
              </a:r>
              <a:endParaRPr lang="zh-CN" altLang="en-US" sz="2000" dirty="0">
                <a:latin typeface="黑体" pitchFamily="2" charset="-122"/>
                <a:ea typeface="黑体" pitchFamily="2" charset="-122"/>
              </a:endParaRPr>
            </a:p>
          </p:txBody>
        </p:sp>
        <p:cxnSp>
          <p:nvCxnSpPr>
            <p:cNvPr id="16" name="直接箭头连接符 15"/>
            <p:cNvCxnSpPr/>
            <p:nvPr/>
          </p:nvCxnSpPr>
          <p:spPr bwMode="auto">
            <a:xfrm>
              <a:off x="3989295"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19" name="组合 18"/>
          <p:cNvGrpSpPr/>
          <p:nvPr/>
        </p:nvGrpSpPr>
        <p:grpSpPr>
          <a:xfrm>
            <a:off x="5590460" y="1916832"/>
            <a:ext cx="1584176" cy="361783"/>
            <a:chOff x="1259632" y="4815154"/>
            <a:chExt cx="1584176" cy="361783"/>
          </a:xfrm>
          <a:solidFill>
            <a:schemeClr val="bg1"/>
          </a:solidFill>
        </p:grpSpPr>
        <p:sp>
          <p:nvSpPr>
            <p:cNvPr id="20" name="TextBox 19"/>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保护现场</a:t>
              </a:r>
              <a:endParaRPr lang="zh-CN" altLang="en-US" sz="2000" dirty="0">
                <a:latin typeface="黑体" pitchFamily="2" charset="-122"/>
                <a:ea typeface="黑体" pitchFamily="2" charset="-122"/>
              </a:endParaRPr>
            </a:p>
          </p:txBody>
        </p:sp>
        <p:cxnSp>
          <p:nvCxnSpPr>
            <p:cNvPr id="21" name="直接箭头连接符 20"/>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24" name="组合 23"/>
          <p:cNvGrpSpPr/>
          <p:nvPr/>
        </p:nvGrpSpPr>
        <p:grpSpPr>
          <a:xfrm>
            <a:off x="5590460" y="5661248"/>
            <a:ext cx="1584176" cy="361783"/>
            <a:chOff x="1259632" y="4815154"/>
            <a:chExt cx="1584176" cy="361783"/>
          </a:xfrm>
          <a:solidFill>
            <a:schemeClr val="bg1"/>
          </a:solidFill>
        </p:grpSpPr>
        <p:sp>
          <p:nvSpPr>
            <p:cNvPr id="25" name="TextBox 24"/>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开中断</a:t>
              </a:r>
              <a:endParaRPr lang="zh-CN" altLang="en-US" sz="2000" dirty="0">
                <a:latin typeface="黑体" pitchFamily="2" charset="-122"/>
                <a:ea typeface="黑体" pitchFamily="2" charset="-122"/>
              </a:endParaRPr>
            </a:p>
          </p:txBody>
        </p:sp>
        <p:cxnSp>
          <p:nvCxnSpPr>
            <p:cNvPr id="26" name="直接箭头连接符 25"/>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27" name="组合 26"/>
          <p:cNvGrpSpPr/>
          <p:nvPr/>
        </p:nvGrpSpPr>
        <p:grpSpPr>
          <a:xfrm>
            <a:off x="5590460" y="5079458"/>
            <a:ext cx="1584176" cy="361783"/>
            <a:chOff x="1259632" y="4815154"/>
            <a:chExt cx="1584176" cy="361783"/>
          </a:xfrm>
          <a:solidFill>
            <a:schemeClr val="bg1"/>
          </a:solidFill>
        </p:grpSpPr>
        <p:sp>
          <p:nvSpPr>
            <p:cNvPr id="28" name="TextBox 27"/>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恢复现场</a:t>
              </a:r>
              <a:endParaRPr lang="zh-CN" altLang="en-US" sz="2000" dirty="0">
                <a:latin typeface="黑体" pitchFamily="2" charset="-122"/>
                <a:ea typeface="黑体" pitchFamily="2" charset="-122"/>
              </a:endParaRPr>
            </a:p>
          </p:txBody>
        </p:sp>
        <p:cxnSp>
          <p:nvCxnSpPr>
            <p:cNvPr id="29" name="直接箭头连接符 28"/>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30" name="组合 29"/>
          <p:cNvGrpSpPr/>
          <p:nvPr/>
        </p:nvGrpSpPr>
        <p:grpSpPr>
          <a:xfrm>
            <a:off x="5590460" y="4516315"/>
            <a:ext cx="1584176" cy="361783"/>
            <a:chOff x="1259632" y="4815154"/>
            <a:chExt cx="1584176" cy="361783"/>
          </a:xfrm>
          <a:solidFill>
            <a:schemeClr val="bg1"/>
          </a:solidFill>
        </p:grpSpPr>
        <p:sp>
          <p:nvSpPr>
            <p:cNvPr id="31" name="TextBox 30"/>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关中断</a:t>
              </a:r>
              <a:endParaRPr lang="zh-CN" altLang="en-US" sz="2000" dirty="0">
                <a:latin typeface="黑体" pitchFamily="2" charset="-122"/>
                <a:ea typeface="黑体" pitchFamily="2" charset="-122"/>
              </a:endParaRPr>
            </a:p>
          </p:txBody>
        </p:sp>
        <p:cxnSp>
          <p:nvCxnSpPr>
            <p:cNvPr id="32" name="直接箭头连接符 31"/>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grpSp>
        <p:nvGrpSpPr>
          <p:cNvPr id="33" name="组合 32"/>
          <p:cNvGrpSpPr/>
          <p:nvPr/>
        </p:nvGrpSpPr>
        <p:grpSpPr>
          <a:xfrm>
            <a:off x="5590460" y="3065270"/>
            <a:ext cx="1584176" cy="361783"/>
            <a:chOff x="1259632" y="4815154"/>
            <a:chExt cx="1584176" cy="361783"/>
          </a:xfrm>
          <a:solidFill>
            <a:schemeClr val="bg1"/>
          </a:solidFill>
        </p:grpSpPr>
        <p:sp>
          <p:nvSpPr>
            <p:cNvPr id="34" name="TextBox 33"/>
            <p:cNvSpPr txBox="1"/>
            <p:nvPr/>
          </p:nvSpPr>
          <p:spPr>
            <a:xfrm>
              <a:off x="1259632" y="4869160"/>
              <a:ext cx="1584176" cy="307777"/>
            </a:xfrm>
            <a:prstGeom prst="rect">
              <a:avLst/>
            </a:prstGeom>
            <a:grpFill/>
            <a:ln w="28575">
              <a:solidFill>
                <a:srgbClr val="000080"/>
              </a:solidFill>
            </a:ln>
          </p:spPr>
          <p:txBody>
            <a:bodyPr wrap="square" tIns="0" bIns="0" rtlCol="0">
              <a:spAutoFit/>
            </a:bodyPr>
            <a:lstStyle/>
            <a:p>
              <a:pPr algn="ctr"/>
              <a:r>
                <a:rPr lang="zh-CN" altLang="en-US" sz="2000" dirty="0" smtClean="0">
                  <a:latin typeface="黑体" pitchFamily="2" charset="-122"/>
                  <a:ea typeface="黑体" pitchFamily="2" charset="-122"/>
                </a:rPr>
                <a:t>开中断</a:t>
              </a:r>
              <a:endParaRPr lang="zh-CN" altLang="en-US" sz="2000" dirty="0">
                <a:latin typeface="黑体" pitchFamily="2" charset="-122"/>
                <a:ea typeface="黑体" pitchFamily="2" charset="-122"/>
              </a:endParaRPr>
            </a:p>
          </p:txBody>
        </p:sp>
        <p:cxnSp>
          <p:nvCxnSpPr>
            <p:cNvPr id="35" name="直接箭头连接符 34"/>
            <p:cNvCxnSpPr/>
            <p:nvPr/>
          </p:nvCxnSpPr>
          <p:spPr bwMode="auto">
            <a:xfrm>
              <a:off x="2051720" y="4815154"/>
              <a:ext cx="0" cy="54006"/>
            </a:xfrm>
            <a:prstGeom prst="straightConnector1">
              <a:avLst/>
            </a:prstGeom>
            <a:grpFill/>
            <a:ln w="28575" cap="flat" cmpd="sng" algn="ctr">
              <a:solidFill>
                <a:srgbClr val="000080"/>
              </a:solidFill>
              <a:prstDash val="solid"/>
              <a:round/>
              <a:headEnd type="none" w="med" len="med"/>
              <a:tailEnd type="arrow"/>
            </a:ln>
            <a:effectLst/>
          </p:spPr>
        </p:cxnSp>
      </p:grpSp>
      <p:sp>
        <p:nvSpPr>
          <p:cNvPr id="37" name="TextBox 36"/>
          <p:cNvSpPr txBox="1"/>
          <p:nvPr/>
        </p:nvSpPr>
        <p:spPr>
          <a:xfrm>
            <a:off x="4932040" y="1340767"/>
            <a:ext cx="1584176" cy="307777"/>
          </a:xfrm>
          <a:prstGeom prst="rect">
            <a:avLst/>
          </a:prstGeom>
          <a:noFill/>
          <a:ln w="28575">
            <a:noFill/>
          </a:ln>
        </p:spPr>
        <p:txBody>
          <a:bodyPr wrap="square" tIns="0" bIns="0" rtlCol="0">
            <a:spAutoFit/>
          </a:bodyPr>
          <a:lstStyle/>
          <a:p>
            <a:pPr algn="ctr"/>
            <a:r>
              <a:rPr lang="zh-CN" altLang="en-US" sz="2000" dirty="0" smtClean="0">
                <a:latin typeface="黑体" pitchFamily="2" charset="-122"/>
                <a:ea typeface="黑体" pitchFamily="2" charset="-122"/>
              </a:rPr>
              <a:t>中断处理：</a:t>
            </a:r>
            <a:endParaRPr lang="zh-CN" altLang="en-US" sz="2000" dirty="0">
              <a:latin typeface="黑体" pitchFamily="2" charset="-122"/>
              <a:ea typeface="黑体" pitchFamily="2" charset="-122"/>
            </a:endParaRPr>
          </a:p>
        </p:txBody>
      </p:sp>
      <p:sp>
        <p:nvSpPr>
          <p:cNvPr id="40" name="TextBox 39"/>
          <p:cNvSpPr txBox="1"/>
          <p:nvPr/>
        </p:nvSpPr>
        <p:spPr>
          <a:xfrm>
            <a:off x="7596336" y="2545159"/>
            <a:ext cx="1374793" cy="307777"/>
          </a:xfrm>
          <a:prstGeom prst="rect">
            <a:avLst/>
          </a:prstGeom>
          <a:noFill/>
          <a:ln w="28575">
            <a:noFill/>
          </a:ln>
        </p:spPr>
        <p:txBody>
          <a:bodyPr wrap="square" tIns="0" bIns="0" rtlCol="0">
            <a:spAutoFit/>
          </a:bodyPr>
          <a:lstStyle/>
          <a:p>
            <a:r>
              <a:rPr lang="zh-CN" altLang="en-US" sz="2000" dirty="0" smtClean="0">
                <a:solidFill>
                  <a:schemeClr val="accent1">
                    <a:lumMod val="50000"/>
                  </a:schemeClr>
                </a:solidFill>
                <a:latin typeface="黑体" pitchFamily="2" charset="-122"/>
                <a:ea typeface="黑体" pitchFamily="2" charset="-122"/>
              </a:rPr>
              <a:t>准备部分</a:t>
            </a:r>
            <a:endParaRPr lang="zh-CN" altLang="en-US" sz="2000" dirty="0">
              <a:solidFill>
                <a:schemeClr val="accent1">
                  <a:lumMod val="50000"/>
                </a:schemeClr>
              </a:solidFill>
              <a:latin typeface="黑体" pitchFamily="2" charset="-122"/>
              <a:ea typeface="黑体" pitchFamily="2" charset="-122"/>
            </a:endParaRPr>
          </a:p>
        </p:txBody>
      </p:sp>
      <p:sp>
        <p:nvSpPr>
          <p:cNvPr id="42" name="TextBox 41"/>
          <p:cNvSpPr txBox="1"/>
          <p:nvPr/>
        </p:nvSpPr>
        <p:spPr>
          <a:xfrm>
            <a:off x="7596336" y="3789040"/>
            <a:ext cx="1374793" cy="307777"/>
          </a:xfrm>
          <a:prstGeom prst="rect">
            <a:avLst/>
          </a:prstGeom>
          <a:noFill/>
          <a:ln w="28575">
            <a:noFill/>
          </a:ln>
        </p:spPr>
        <p:txBody>
          <a:bodyPr wrap="square" tIns="0" bIns="0" rtlCol="0">
            <a:spAutoFit/>
          </a:bodyPr>
          <a:lstStyle/>
          <a:p>
            <a:r>
              <a:rPr lang="zh-CN" altLang="en-US" sz="2000" dirty="0" smtClean="0">
                <a:solidFill>
                  <a:schemeClr val="accent1">
                    <a:lumMod val="50000"/>
                  </a:schemeClr>
                </a:solidFill>
                <a:latin typeface="黑体" pitchFamily="2" charset="-122"/>
                <a:ea typeface="黑体" pitchFamily="2" charset="-122"/>
              </a:rPr>
              <a:t>处理部分</a:t>
            </a:r>
            <a:endParaRPr lang="zh-CN" altLang="en-US" sz="2000" dirty="0">
              <a:solidFill>
                <a:schemeClr val="accent1">
                  <a:lumMod val="50000"/>
                </a:schemeClr>
              </a:solidFill>
              <a:latin typeface="黑体" pitchFamily="2" charset="-122"/>
              <a:ea typeface="黑体" pitchFamily="2" charset="-122"/>
            </a:endParaRPr>
          </a:p>
        </p:txBody>
      </p:sp>
      <p:sp>
        <p:nvSpPr>
          <p:cNvPr id="43" name="TextBox 42"/>
          <p:cNvSpPr txBox="1"/>
          <p:nvPr/>
        </p:nvSpPr>
        <p:spPr>
          <a:xfrm>
            <a:off x="7596336" y="5137447"/>
            <a:ext cx="1374793" cy="307777"/>
          </a:xfrm>
          <a:prstGeom prst="rect">
            <a:avLst/>
          </a:prstGeom>
          <a:noFill/>
          <a:ln w="28575">
            <a:noFill/>
          </a:ln>
        </p:spPr>
        <p:txBody>
          <a:bodyPr wrap="square" tIns="0" bIns="0" rtlCol="0">
            <a:spAutoFit/>
          </a:bodyPr>
          <a:lstStyle/>
          <a:p>
            <a:r>
              <a:rPr lang="zh-CN" altLang="en-US" sz="2000" dirty="0" smtClean="0">
                <a:solidFill>
                  <a:schemeClr val="accent1">
                    <a:lumMod val="50000"/>
                  </a:schemeClr>
                </a:solidFill>
                <a:latin typeface="黑体" pitchFamily="2" charset="-122"/>
                <a:ea typeface="黑体" pitchFamily="2" charset="-122"/>
              </a:rPr>
              <a:t>结尾部分</a:t>
            </a:r>
            <a:endParaRPr lang="zh-CN" altLang="en-US" sz="2000" dirty="0">
              <a:solidFill>
                <a:schemeClr val="accent1">
                  <a:lumMod val="50000"/>
                </a:schemeClr>
              </a:solidFill>
              <a:latin typeface="黑体" pitchFamily="2" charset="-122"/>
              <a:ea typeface="黑体" pitchFamily="2" charset="-122"/>
            </a:endParaRPr>
          </a:p>
        </p:txBody>
      </p:sp>
      <p:sp>
        <p:nvSpPr>
          <p:cNvPr id="44" name="左大括号 43"/>
          <p:cNvSpPr/>
          <p:nvPr/>
        </p:nvSpPr>
        <p:spPr bwMode="auto">
          <a:xfrm flipH="1">
            <a:off x="7340715" y="2060848"/>
            <a:ext cx="255621" cy="1242139"/>
          </a:xfrm>
          <a:prstGeom prst="leftBrace">
            <a:avLst>
              <a:gd name="adj1" fmla="val 25429"/>
              <a:gd name="adj2" fmla="val 50939"/>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sp>
        <p:nvSpPr>
          <p:cNvPr id="47" name="左大括号 46"/>
          <p:cNvSpPr/>
          <p:nvPr/>
        </p:nvSpPr>
        <p:spPr bwMode="auto">
          <a:xfrm flipH="1">
            <a:off x="7340715" y="3717875"/>
            <a:ext cx="255620" cy="515670"/>
          </a:xfrm>
          <a:prstGeom prst="leftBrace">
            <a:avLst>
              <a:gd name="adj1" fmla="val 25429"/>
              <a:gd name="adj2" fmla="val 50939"/>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sp>
        <p:nvSpPr>
          <p:cNvPr id="48" name="左大括号 47"/>
          <p:cNvSpPr/>
          <p:nvPr/>
        </p:nvSpPr>
        <p:spPr bwMode="auto">
          <a:xfrm flipH="1">
            <a:off x="7340715" y="4666282"/>
            <a:ext cx="255621" cy="1242139"/>
          </a:xfrm>
          <a:prstGeom prst="leftBrace">
            <a:avLst>
              <a:gd name="adj1" fmla="val 25429"/>
              <a:gd name="adj2" fmla="val 50939"/>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467544"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7.4.3 </a:t>
            </a:r>
            <a:r>
              <a:rPr lang="zh-CN" altLang="en-US" sz="2400" dirty="0">
                <a:solidFill>
                  <a:srgbClr val="990000"/>
                </a:solidFill>
                <a:latin typeface="黑体" pitchFamily="2" charset="-122"/>
                <a:ea typeface="黑体" pitchFamily="2" charset="-122"/>
              </a:rPr>
              <a:t>中断请求和中断判优</a:t>
            </a:r>
            <a:endParaRPr lang="zh-CN" altLang="en-US" sz="2400" b="0" dirty="0">
              <a:solidFill>
                <a:srgbClr val="990000"/>
              </a:solidFill>
              <a:latin typeface="黑体" pitchFamily="2" charset="-122"/>
              <a:ea typeface="黑体" pitchFamily="2" charset="-122"/>
            </a:endParaRPr>
          </a:p>
        </p:txBody>
      </p:sp>
      <p:sp>
        <p:nvSpPr>
          <p:cNvPr id="40963" name="Rectangle 5"/>
          <p:cNvSpPr>
            <a:spLocks noChangeArrowheads="1"/>
          </p:cNvSpPr>
          <p:nvPr/>
        </p:nvSpPr>
        <p:spPr bwMode="auto">
          <a:xfrm>
            <a:off x="539750" y="1020763"/>
            <a:ext cx="8208963"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 1</a:t>
            </a:r>
            <a:r>
              <a:rPr lang="zh-CN" altLang="en-US" sz="2400" dirty="0">
                <a:solidFill>
                  <a:srgbClr val="990000"/>
                </a:solidFill>
                <a:latin typeface="黑体" pitchFamily="2" charset="-122"/>
                <a:ea typeface="黑体" pitchFamily="2" charset="-122"/>
              </a:rPr>
              <a:t>．中断源和中断请求信号</a:t>
            </a:r>
          </a:p>
          <a:p>
            <a:pPr indent="266700">
              <a:lnSpc>
                <a:spcPct val="120000"/>
              </a:lnSpc>
            </a:pPr>
            <a:r>
              <a:rPr lang="zh-CN" altLang="en-US" sz="2400" dirty="0">
                <a:solidFill>
                  <a:schemeClr val="hlink"/>
                </a:solidFill>
                <a:latin typeface="黑体" pitchFamily="2" charset="-122"/>
                <a:ea typeface="黑体" pitchFamily="2" charset="-122"/>
              </a:rPr>
              <a:t>  中断源：</a:t>
            </a:r>
            <a:r>
              <a:rPr lang="zh-CN" altLang="en-US" sz="2400" dirty="0">
                <a:solidFill>
                  <a:srgbClr val="000080"/>
                </a:solidFill>
                <a:latin typeface="黑体" pitchFamily="2" charset="-122"/>
                <a:ea typeface="黑体" pitchFamily="2" charset="-122"/>
              </a:rPr>
              <a:t>引起计算机中断的事件。</a:t>
            </a:r>
          </a:p>
          <a:p>
            <a:pPr indent="266700">
              <a:lnSpc>
                <a:spcPct val="120000"/>
              </a:lnSpc>
            </a:pPr>
            <a:r>
              <a:rPr lang="zh-CN" altLang="en-US" sz="2400" dirty="0">
                <a:solidFill>
                  <a:srgbClr val="000080"/>
                </a:solidFill>
                <a:latin typeface="黑体" pitchFamily="2" charset="-122"/>
                <a:ea typeface="黑体" pitchFamily="2" charset="-122"/>
              </a:rPr>
              <a:t>  为了记录中断事件并区分不同的中断源，可采用</a:t>
            </a:r>
            <a:r>
              <a:rPr lang="zh-CN" altLang="en-US" sz="2400" u="sng" dirty="0">
                <a:solidFill>
                  <a:srgbClr val="000080"/>
                </a:solidFill>
                <a:latin typeface="黑体" pitchFamily="2" charset="-122"/>
                <a:ea typeface="黑体" pitchFamily="2" charset="-122"/>
              </a:rPr>
              <a:t>中断请求触发器</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INTR</a:t>
            </a:r>
            <a:r>
              <a:rPr lang="zh-CN" altLang="en-US" sz="2400" dirty="0">
                <a:solidFill>
                  <a:srgbClr val="000080"/>
                </a:solidFill>
                <a:latin typeface="黑体" pitchFamily="2" charset="-122"/>
                <a:ea typeface="黑体" pitchFamily="2" charset="-122"/>
              </a:rPr>
              <a:t>）来记录中断请求。当某一个中断源有中断请求时，其相应的中断请求触发器置成</a:t>
            </a:r>
            <a:r>
              <a:rPr lang="zh-CN" altLang="en-US" sz="2400" dirty="0">
                <a:solidFill>
                  <a:srgbClr val="000080"/>
                </a:solidFill>
                <a:ea typeface="黑体" pitchFamily="2" charset="-122"/>
              </a:rPr>
              <a:t>“</a:t>
            </a:r>
            <a:r>
              <a:rPr lang="en-US" altLang="zh-CN" sz="2400" dirty="0">
                <a:solidFill>
                  <a:srgbClr val="000080"/>
                </a:solidFill>
                <a:latin typeface="黑体" pitchFamily="2" charset="-122"/>
                <a:ea typeface="黑体" pitchFamily="2" charset="-122"/>
              </a:rPr>
              <a:t>1</a:t>
            </a:r>
            <a:r>
              <a:rPr lang="en-US" altLang="zh-CN" sz="2400" dirty="0">
                <a:solidFill>
                  <a:srgbClr val="000080"/>
                </a:solidFill>
                <a:ea typeface="黑体" pitchFamily="2" charset="-122"/>
              </a:rPr>
              <a:t>”</a:t>
            </a:r>
            <a:r>
              <a:rPr lang="zh-CN" altLang="en-US" sz="2400" dirty="0">
                <a:solidFill>
                  <a:srgbClr val="000080"/>
                </a:solidFill>
                <a:latin typeface="黑体" pitchFamily="2" charset="-122"/>
                <a:ea typeface="黑体" pitchFamily="2" charset="-122"/>
              </a:rPr>
              <a:t>状态。</a:t>
            </a:r>
          </a:p>
        </p:txBody>
      </p:sp>
      <p:sp>
        <p:nvSpPr>
          <p:cNvPr id="5" name="Rectangle 5"/>
          <p:cNvSpPr>
            <a:spLocks noChangeArrowheads="1"/>
          </p:cNvSpPr>
          <p:nvPr/>
        </p:nvSpPr>
        <p:spPr bwMode="auto">
          <a:xfrm>
            <a:off x="461716" y="3429000"/>
            <a:ext cx="8208963"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t" anchorCtr="0">
            <a:spAutoFit/>
          </a:bodyPr>
          <a:lstStyle/>
          <a:p>
            <a:pPr>
              <a:lnSpc>
                <a:spcPct val="120000"/>
              </a:lnSpc>
            </a:pPr>
            <a:r>
              <a:rPr lang="zh-CN" altLang="en-US" sz="2400" dirty="0" smtClean="0">
                <a:solidFill>
                  <a:srgbClr val="000080"/>
                </a:solidFill>
                <a:latin typeface="黑体" pitchFamily="2" charset="-122"/>
                <a:ea typeface="黑体" pitchFamily="2" charset="-122"/>
              </a:rPr>
              <a:t>中断请求</a:t>
            </a:r>
            <a:r>
              <a:rPr lang="zh-CN" altLang="en-US" sz="2400" dirty="0">
                <a:solidFill>
                  <a:srgbClr val="000080"/>
                </a:solidFill>
                <a:latin typeface="黑体" pitchFamily="2" charset="-122"/>
                <a:ea typeface="黑体" pitchFamily="2" charset="-122"/>
              </a:rPr>
              <a:t>触发器（</a:t>
            </a:r>
            <a:r>
              <a:rPr lang="en-US" altLang="zh-CN" sz="2400" dirty="0">
                <a:solidFill>
                  <a:srgbClr val="000080"/>
                </a:solidFill>
                <a:latin typeface="黑体" pitchFamily="2" charset="-122"/>
                <a:ea typeface="黑体" pitchFamily="2" charset="-122"/>
              </a:rPr>
              <a:t>INTR</a:t>
            </a:r>
            <a:r>
              <a:rPr lang="zh-CN" altLang="en-US" sz="2400" dirty="0" smtClean="0">
                <a:solidFill>
                  <a:srgbClr val="000080"/>
                </a:solidFill>
                <a:latin typeface="黑体" pitchFamily="2" charset="-122"/>
                <a:ea typeface="黑体" pitchFamily="2" charset="-122"/>
              </a:rPr>
              <a:t>）：</a:t>
            </a:r>
            <a:endParaRPr lang="en-US" altLang="zh-CN" sz="2400" dirty="0">
              <a:solidFill>
                <a:srgbClr val="000080"/>
              </a:solidFill>
              <a:latin typeface="黑体" pitchFamily="2" charset="-122"/>
              <a:ea typeface="黑体" pitchFamily="2" charset="-122"/>
            </a:endParaRPr>
          </a:p>
          <a:p>
            <a:pPr>
              <a:lnSpc>
                <a:spcPct val="120000"/>
              </a:lnSpc>
            </a:pPr>
            <a:r>
              <a:rPr lang="zh-CN" altLang="en-US" sz="2400" dirty="0" smtClean="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ⅰ</a:t>
            </a:r>
            <a:r>
              <a:rPr lang="zh-CN" altLang="en-US" sz="2400" dirty="0" smtClean="0">
                <a:solidFill>
                  <a:srgbClr val="000080"/>
                </a:solidFill>
                <a:latin typeface="黑体" pitchFamily="2" charset="-122"/>
                <a:ea typeface="黑体" pitchFamily="2" charset="-122"/>
              </a:rPr>
              <a:t>）分散在各个中断源处，</a:t>
            </a:r>
            <a:endParaRPr lang="en-US" altLang="zh-CN" sz="2400" dirty="0" smtClean="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ⅱ</a:t>
            </a:r>
            <a:r>
              <a:rPr lang="zh-CN" altLang="en-US" sz="2400" dirty="0" smtClean="0">
                <a:solidFill>
                  <a:srgbClr val="000080"/>
                </a:solidFill>
                <a:latin typeface="黑体" pitchFamily="2" charset="-122"/>
                <a:ea typeface="黑体" pitchFamily="2" charset="-122"/>
              </a:rPr>
              <a:t>）集中到专门的中断接口电路中。这时，多个中断请求触发器构成一个中断请求寄存器，每一位对应一个中断源，整个构成中断字。</a:t>
            </a:r>
            <a:endParaRPr lang="zh-CN" altLang="en-US" sz="2400" dirty="0">
              <a:solidFill>
                <a:srgbClr val="000080"/>
              </a:solidFill>
              <a:latin typeface="黑体" pitchFamily="2" charset="-122"/>
              <a:ea typeface="黑体" pitchFamily="2" charset="-122"/>
            </a:endParaRPr>
          </a:p>
        </p:txBody>
      </p:sp>
    </p:spTree>
    <p:extLst>
      <p:ext uri="{BB962C8B-B14F-4D97-AF65-F5344CB8AC3E}">
        <p14:creationId xmlns:p14="http://schemas.microsoft.com/office/powerpoint/2010/main" val="262275999"/>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467544"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7.4.3 </a:t>
            </a:r>
            <a:r>
              <a:rPr lang="zh-CN" altLang="en-US" sz="2400" dirty="0">
                <a:solidFill>
                  <a:srgbClr val="990000"/>
                </a:solidFill>
                <a:latin typeface="黑体" pitchFamily="2" charset="-122"/>
                <a:ea typeface="黑体" pitchFamily="2" charset="-122"/>
              </a:rPr>
              <a:t>中断请求和中断判优</a:t>
            </a:r>
            <a:endParaRPr lang="zh-CN" altLang="en-US" sz="2400" b="0" dirty="0">
              <a:solidFill>
                <a:srgbClr val="990000"/>
              </a:solidFill>
              <a:latin typeface="黑体" pitchFamily="2" charset="-122"/>
              <a:ea typeface="黑体" pitchFamily="2" charset="-122"/>
            </a:endParaRPr>
          </a:p>
        </p:txBody>
      </p:sp>
      <p:sp>
        <p:nvSpPr>
          <p:cNvPr id="40963" name="Rectangle 5"/>
          <p:cNvSpPr>
            <a:spLocks noChangeArrowheads="1"/>
          </p:cNvSpPr>
          <p:nvPr/>
        </p:nvSpPr>
        <p:spPr bwMode="auto">
          <a:xfrm>
            <a:off x="539750" y="1020763"/>
            <a:ext cx="8208963" cy="430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t" anchorCtr="0">
            <a:spAutoFit/>
          </a:bodyPr>
          <a:lstStyle/>
          <a:p>
            <a:pPr indent="266700">
              <a:lnSpc>
                <a:spcPct val="120000"/>
              </a:lnSpc>
            </a:pPr>
            <a:r>
              <a:rPr lang="en-US" altLang="zh-CN" sz="2400" dirty="0">
                <a:solidFill>
                  <a:srgbClr val="990000"/>
                </a:solidFill>
                <a:latin typeface="黑体" pitchFamily="2" charset="-122"/>
                <a:ea typeface="黑体" pitchFamily="2" charset="-122"/>
              </a:rPr>
              <a:t> 1</a:t>
            </a:r>
            <a:r>
              <a:rPr lang="zh-CN" altLang="en-US" sz="2400" dirty="0">
                <a:solidFill>
                  <a:srgbClr val="990000"/>
                </a:solidFill>
                <a:latin typeface="黑体" pitchFamily="2" charset="-122"/>
                <a:ea typeface="黑体" pitchFamily="2" charset="-122"/>
              </a:rPr>
              <a:t>．中断源和中断请求</a:t>
            </a:r>
            <a:r>
              <a:rPr lang="zh-CN" altLang="en-US" sz="2400" dirty="0" smtClean="0">
                <a:solidFill>
                  <a:srgbClr val="990000"/>
                </a:solidFill>
                <a:latin typeface="黑体" pitchFamily="2" charset="-122"/>
                <a:ea typeface="黑体" pitchFamily="2" charset="-122"/>
              </a:rPr>
              <a:t>信号</a:t>
            </a:r>
            <a:endParaRPr lang="zh-CN" altLang="en-US" sz="2400" dirty="0">
              <a:solidFill>
                <a:srgbClr val="990000"/>
              </a:solidFill>
              <a:latin typeface="黑体" pitchFamily="2" charset="-122"/>
              <a:ea typeface="黑体" pitchFamily="2" charset="-122"/>
            </a:endParaRPr>
          </a:p>
        </p:txBody>
      </p:sp>
      <p:sp>
        <p:nvSpPr>
          <p:cNvPr id="6" name="Rectangle 5"/>
          <p:cNvSpPr>
            <a:spLocks noChangeArrowheads="1"/>
          </p:cNvSpPr>
          <p:nvPr/>
        </p:nvSpPr>
        <p:spPr bwMode="auto">
          <a:xfrm>
            <a:off x="461716" y="1484784"/>
            <a:ext cx="8208963"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t" anchorCtr="0">
            <a:spAutoFit/>
          </a:bodyPr>
          <a:lstStyle/>
          <a:p>
            <a:pPr>
              <a:lnSpc>
                <a:spcPct val="120000"/>
              </a:lnSpc>
            </a:pPr>
            <a:r>
              <a:rPr lang="zh-CN" altLang="en-US" sz="2400" dirty="0" smtClean="0">
                <a:solidFill>
                  <a:srgbClr val="000080"/>
                </a:solidFill>
                <a:latin typeface="黑体" pitchFamily="2" charset="-122"/>
                <a:ea typeface="黑体" pitchFamily="2" charset="-122"/>
              </a:rPr>
              <a:t>中断请求</a:t>
            </a:r>
            <a:r>
              <a:rPr lang="zh-CN" altLang="en-US" sz="2400" dirty="0">
                <a:solidFill>
                  <a:srgbClr val="000080"/>
                </a:solidFill>
                <a:latin typeface="黑体" pitchFamily="2" charset="-122"/>
                <a:ea typeface="黑体" pitchFamily="2" charset="-122"/>
              </a:rPr>
              <a:t>触发器（</a:t>
            </a:r>
            <a:r>
              <a:rPr lang="en-US" altLang="zh-CN" sz="2400" dirty="0">
                <a:solidFill>
                  <a:srgbClr val="000080"/>
                </a:solidFill>
                <a:latin typeface="黑体" pitchFamily="2" charset="-122"/>
                <a:ea typeface="黑体" pitchFamily="2" charset="-122"/>
              </a:rPr>
              <a:t>INTR</a:t>
            </a:r>
            <a:r>
              <a:rPr lang="zh-CN" altLang="en-US" sz="2400" dirty="0" smtClean="0">
                <a:solidFill>
                  <a:srgbClr val="000080"/>
                </a:solidFill>
                <a:latin typeface="黑体" pitchFamily="2" charset="-122"/>
                <a:ea typeface="黑体" pitchFamily="2" charset="-122"/>
              </a:rPr>
              <a:t>）：</a:t>
            </a:r>
            <a:endParaRPr lang="en-US" altLang="zh-CN" sz="2400" dirty="0">
              <a:solidFill>
                <a:srgbClr val="000080"/>
              </a:solidFill>
              <a:latin typeface="黑体" pitchFamily="2" charset="-122"/>
              <a:ea typeface="黑体" pitchFamily="2" charset="-122"/>
            </a:endParaRPr>
          </a:p>
          <a:p>
            <a:pPr>
              <a:lnSpc>
                <a:spcPct val="120000"/>
              </a:lnSpc>
            </a:pPr>
            <a:r>
              <a:rPr lang="zh-CN" altLang="en-US" sz="2400" dirty="0" smtClean="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ⅰ</a:t>
            </a:r>
            <a:r>
              <a:rPr lang="zh-CN" altLang="en-US" sz="2400" dirty="0" smtClean="0">
                <a:solidFill>
                  <a:srgbClr val="000080"/>
                </a:solidFill>
                <a:latin typeface="黑体" pitchFamily="2" charset="-122"/>
                <a:ea typeface="黑体" pitchFamily="2" charset="-122"/>
              </a:rPr>
              <a:t>）分散在各个中断源处，</a:t>
            </a:r>
            <a:endParaRPr lang="en-US" altLang="zh-CN" sz="2400" dirty="0" smtClean="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ⅱ</a:t>
            </a:r>
            <a:r>
              <a:rPr lang="zh-CN" altLang="en-US" sz="2400" dirty="0" smtClean="0">
                <a:solidFill>
                  <a:srgbClr val="000080"/>
                </a:solidFill>
                <a:latin typeface="黑体" pitchFamily="2" charset="-122"/>
                <a:ea typeface="黑体" pitchFamily="2" charset="-122"/>
              </a:rPr>
              <a:t>）集中到专门的中断接口电路中。这时，多个中断请求触发器构成一个中断请求寄存器，每一位对应一个中断源，整个构成中断字。</a:t>
            </a:r>
            <a:endParaRPr lang="zh-CN" altLang="en-US" sz="2400" dirty="0">
              <a:solidFill>
                <a:srgbClr val="000080"/>
              </a:solidFill>
              <a:latin typeface="黑体" pitchFamily="2" charset="-122"/>
              <a:ea typeface="黑体" pitchFamily="2" charset="-122"/>
            </a:endParaRPr>
          </a:p>
        </p:txBody>
      </p:sp>
      <p:grpSp>
        <p:nvGrpSpPr>
          <p:cNvPr id="37" name="组合 36"/>
          <p:cNvGrpSpPr/>
          <p:nvPr/>
        </p:nvGrpSpPr>
        <p:grpSpPr>
          <a:xfrm>
            <a:off x="583744" y="3840465"/>
            <a:ext cx="2235819" cy="2396847"/>
            <a:chOff x="1112045" y="2194717"/>
            <a:chExt cx="2235819" cy="2396847"/>
          </a:xfrm>
        </p:grpSpPr>
        <p:sp>
          <p:nvSpPr>
            <p:cNvPr id="38" name="Text Box 15"/>
            <p:cNvSpPr txBox="1">
              <a:spLocks noChangeArrowheads="1"/>
            </p:cNvSpPr>
            <p:nvPr/>
          </p:nvSpPr>
          <p:spPr bwMode="auto">
            <a:xfrm>
              <a:off x="1112045" y="4210652"/>
              <a:ext cx="1024525"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smtClean="0">
                  <a:solidFill>
                    <a:srgbClr val="000080"/>
                  </a:solidFill>
                  <a:latin typeface="黑体" pitchFamily="2" charset="-122"/>
                  <a:ea typeface="黑体" pitchFamily="2" charset="-122"/>
                </a:rPr>
                <a:t>请求</a:t>
              </a:r>
              <a:r>
                <a:rPr lang="zh-CN" altLang="en-US" sz="1800" dirty="0">
                  <a:solidFill>
                    <a:srgbClr val="000080"/>
                  </a:solidFill>
                  <a:latin typeface="黑体" pitchFamily="2" charset="-122"/>
                  <a:ea typeface="黑体" pitchFamily="2" charset="-122"/>
                </a:rPr>
                <a:t>源</a:t>
              </a:r>
            </a:p>
          </p:txBody>
        </p:sp>
        <p:grpSp>
          <p:nvGrpSpPr>
            <p:cNvPr id="39" name="Group 46"/>
            <p:cNvGrpSpPr>
              <a:grpSpLocks/>
            </p:cNvGrpSpPr>
            <p:nvPr/>
          </p:nvGrpSpPr>
          <p:grpSpPr bwMode="auto">
            <a:xfrm>
              <a:off x="1707175" y="3709109"/>
              <a:ext cx="501714" cy="478532"/>
              <a:chOff x="3984" y="768"/>
              <a:chExt cx="384" cy="288"/>
            </a:xfrm>
            <a:noFill/>
          </p:grpSpPr>
          <p:sp>
            <p:nvSpPr>
              <p:cNvPr id="49" name="Rectangle 42"/>
              <p:cNvSpPr>
                <a:spLocks noChangeArrowheads="1"/>
              </p:cNvSpPr>
              <p:nvPr/>
            </p:nvSpPr>
            <p:spPr bwMode="auto">
              <a:xfrm>
                <a:off x="3984" y="768"/>
                <a:ext cx="384" cy="144"/>
              </a:xfrm>
              <a:prstGeom prst="rect">
                <a:avLst/>
              </a:prstGeom>
              <a:grpFill/>
              <a:ln w="38100">
                <a:solidFill>
                  <a:srgbClr val="000080"/>
                </a:solidFill>
                <a:miter lim="800000"/>
                <a:headEnd/>
                <a:tailEnd/>
              </a:ln>
            </p:spPr>
            <p:txBody>
              <a:bodyPr wrap="none" tIns="0" bIns="0" anchor="ctr"/>
              <a:lstStyle/>
              <a:p>
                <a:pPr algn="ctr" eaLnBrk="0" hangingPunct="0"/>
                <a:r>
                  <a:rPr lang="en-US" altLang="zh-CN" sz="1800" dirty="0" smtClean="0">
                    <a:solidFill>
                      <a:srgbClr val="000080"/>
                    </a:solidFill>
                  </a:rPr>
                  <a:t>&amp;</a:t>
                </a:r>
                <a:endParaRPr lang="zh-CN" altLang="en-US" sz="1800" dirty="0">
                  <a:solidFill>
                    <a:srgbClr val="000080"/>
                  </a:solidFill>
                </a:endParaRPr>
              </a:p>
            </p:txBody>
          </p:sp>
          <p:sp>
            <p:nvSpPr>
              <p:cNvPr id="50" name="Line 43"/>
              <p:cNvSpPr>
                <a:spLocks noChangeShapeType="1"/>
              </p:cNvSpPr>
              <p:nvPr/>
            </p:nvSpPr>
            <p:spPr bwMode="auto">
              <a:xfrm>
                <a:off x="4080" y="912"/>
                <a:ext cx="0" cy="144"/>
              </a:xfrm>
              <a:prstGeom prst="line">
                <a:avLst/>
              </a:prstGeom>
              <a:grpFill/>
              <a:ln w="38100">
                <a:solidFill>
                  <a:srgbClr val="000080"/>
                </a:solidFill>
                <a:round/>
                <a:headEnd/>
                <a:tailEnd/>
              </a:ln>
              <a:extLst/>
            </p:spPr>
            <p:txBody>
              <a:bodyPr wrap="none" anchor="ctr"/>
              <a:lstStyle/>
              <a:p>
                <a:endParaRPr lang="zh-CN" altLang="en-US" sz="1800">
                  <a:solidFill>
                    <a:srgbClr val="000080"/>
                  </a:solidFill>
                </a:endParaRPr>
              </a:p>
            </p:txBody>
          </p:sp>
          <p:sp>
            <p:nvSpPr>
              <p:cNvPr id="51" name="Line 44"/>
              <p:cNvSpPr>
                <a:spLocks noChangeShapeType="1"/>
              </p:cNvSpPr>
              <p:nvPr/>
            </p:nvSpPr>
            <p:spPr bwMode="auto">
              <a:xfrm>
                <a:off x="4272" y="912"/>
                <a:ext cx="0" cy="144"/>
              </a:xfrm>
              <a:prstGeom prst="line">
                <a:avLst/>
              </a:prstGeom>
              <a:grpFill/>
              <a:ln w="38100">
                <a:solidFill>
                  <a:srgbClr val="000080"/>
                </a:solidFill>
                <a:round/>
                <a:headEnd/>
                <a:tailEnd/>
              </a:ln>
              <a:extLst/>
            </p:spPr>
            <p:txBody>
              <a:bodyPr wrap="none" anchor="ctr"/>
              <a:lstStyle/>
              <a:p>
                <a:endParaRPr lang="zh-CN" altLang="en-US" sz="1800">
                  <a:solidFill>
                    <a:srgbClr val="000080"/>
                  </a:solidFill>
                </a:endParaRPr>
              </a:p>
            </p:txBody>
          </p:sp>
        </p:grpSp>
        <p:sp>
          <p:nvSpPr>
            <p:cNvPr id="40" name="Line 45"/>
            <p:cNvSpPr>
              <a:spLocks noChangeShapeType="1"/>
            </p:cNvSpPr>
            <p:nvPr/>
          </p:nvSpPr>
          <p:spPr bwMode="auto">
            <a:xfrm>
              <a:off x="1963248" y="3397437"/>
              <a:ext cx="0" cy="30432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41" name="Line 47"/>
            <p:cNvSpPr>
              <a:spLocks noChangeShapeType="1"/>
            </p:cNvSpPr>
            <p:nvPr/>
          </p:nvSpPr>
          <p:spPr bwMode="auto">
            <a:xfrm>
              <a:off x="2568923" y="3397437"/>
              <a:ext cx="0" cy="608638"/>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42" name="Line 48"/>
            <p:cNvSpPr>
              <a:spLocks noChangeShapeType="1"/>
            </p:cNvSpPr>
            <p:nvPr/>
          </p:nvSpPr>
          <p:spPr bwMode="auto">
            <a:xfrm flipH="1">
              <a:off x="1949399" y="2565193"/>
              <a:ext cx="8633" cy="272104"/>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grpSp>
          <p:nvGrpSpPr>
            <p:cNvPr id="43" name="组合 42"/>
            <p:cNvGrpSpPr/>
            <p:nvPr/>
          </p:nvGrpSpPr>
          <p:grpSpPr>
            <a:xfrm>
              <a:off x="1966476" y="4221088"/>
              <a:ext cx="880560" cy="370476"/>
              <a:chOff x="2350295" y="3959225"/>
              <a:chExt cx="963613" cy="400050"/>
            </a:xfrm>
          </p:grpSpPr>
          <p:sp>
            <p:nvSpPr>
              <p:cNvPr id="47" name="Text Box 50"/>
              <p:cNvSpPr txBox="1">
                <a:spLocks noChangeArrowheads="1"/>
              </p:cNvSpPr>
              <p:nvPr/>
            </p:nvSpPr>
            <p:spPr bwMode="auto">
              <a:xfrm>
                <a:off x="2350295" y="3959225"/>
                <a:ext cx="963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a:solidFill>
                      <a:srgbClr val="000080"/>
                    </a:solidFill>
                    <a:latin typeface="黑体" pitchFamily="2" charset="-122"/>
                    <a:ea typeface="黑体" pitchFamily="2" charset="-122"/>
                  </a:rPr>
                  <a:t>屏蔽</a:t>
                </a:r>
              </a:p>
            </p:txBody>
          </p:sp>
          <p:sp>
            <p:nvSpPr>
              <p:cNvPr id="48" name="Line 51"/>
              <p:cNvSpPr>
                <a:spLocks noChangeShapeType="1"/>
              </p:cNvSpPr>
              <p:nvPr/>
            </p:nvSpPr>
            <p:spPr bwMode="auto">
              <a:xfrm>
                <a:off x="2464595" y="4005263"/>
                <a:ext cx="523875"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grpSp>
        <p:sp>
          <p:nvSpPr>
            <p:cNvPr id="44" name="Text Box 53"/>
            <p:cNvSpPr txBox="1">
              <a:spLocks noChangeArrowheads="1"/>
            </p:cNvSpPr>
            <p:nvPr/>
          </p:nvSpPr>
          <p:spPr bwMode="auto">
            <a:xfrm>
              <a:off x="2568923" y="3672751"/>
              <a:ext cx="778941"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a:solidFill>
                    <a:srgbClr val="000080"/>
                  </a:solidFill>
                  <a:latin typeface="黑体" pitchFamily="2" charset="-122"/>
                  <a:ea typeface="黑体" pitchFamily="2" charset="-122"/>
                </a:rPr>
                <a:t>脉冲</a:t>
              </a:r>
            </a:p>
          </p:txBody>
        </p:sp>
        <p:sp>
          <p:nvSpPr>
            <p:cNvPr id="45" name="Text Box 54"/>
            <p:cNvSpPr txBox="1">
              <a:spLocks noChangeArrowheads="1"/>
            </p:cNvSpPr>
            <p:nvPr/>
          </p:nvSpPr>
          <p:spPr bwMode="auto">
            <a:xfrm>
              <a:off x="1331640" y="2194717"/>
              <a:ext cx="1823052"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sz="1800" dirty="0" smtClean="0">
                  <a:solidFill>
                    <a:srgbClr val="000080"/>
                  </a:solidFill>
                  <a:latin typeface="黑体" pitchFamily="2" charset="-122"/>
                  <a:ea typeface="黑体" pitchFamily="2" charset="-122"/>
                </a:rPr>
                <a:t>IRQ(</a:t>
              </a:r>
              <a:r>
                <a:rPr lang="zh-CN" altLang="en-US" sz="1800" dirty="0" smtClean="0">
                  <a:solidFill>
                    <a:srgbClr val="000080"/>
                  </a:solidFill>
                  <a:latin typeface="黑体" pitchFamily="2" charset="-122"/>
                  <a:ea typeface="黑体" pitchFamily="2" charset="-122"/>
                </a:rPr>
                <a:t>有效请求</a:t>
              </a:r>
              <a:r>
                <a:rPr lang="en-US" altLang="zh-CN" sz="1800" dirty="0" smtClean="0">
                  <a:solidFill>
                    <a:srgbClr val="000080"/>
                  </a:solidFill>
                  <a:latin typeface="黑体" pitchFamily="2" charset="-122"/>
                  <a:ea typeface="黑体" pitchFamily="2" charset="-122"/>
                </a:rPr>
                <a:t>)</a:t>
              </a:r>
              <a:endParaRPr lang="zh-CN" altLang="en-US" sz="1800" dirty="0">
                <a:solidFill>
                  <a:srgbClr val="000080"/>
                </a:solidFill>
                <a:latin typeface="黑体" pitchFamily="2" charset="-122"/>
                <a:ea typeface="黑体" pitchFamily="2" charset="-122"/>
              </a:endParaRPr>
            </a:p>
          </p:txBody>
        </p:sp>
        <p:sp>
          <p:nvSpPr>
            <p:cNvPr id="46" name="Text Box 41"/>
            <p:cNvSpPr txBox="1">
              <a:spLocks noChangeArrowheads="1"/>
            </p:cNvSpPr>
            <p:nvPr/>
          </p:nvSpPr>
          <p:spPr bwMode="auto">
            <a:xfrm>
              <a:off x="1707175" y="2837297"/>
              <a:ext cx="1042662" cy="553998"/>
            </a:xfrm>
            <a:prstGeom prst="rect">
              <a:avLst/>
            </a:prstGeom>
            <a:solidFill>
              <a:srgbClr val="FFFF00"/>
            </a:solidFill>
            <a:ln w="38100">
              <a:solidFill>
                <a:srgbClr val="000080"/>
              </a:solidFill>
              <a:miter lim="800000"/>
              <a:headEnd/>
              <a:tailEnd/>
            </a:ln>
          </p:spPr>
          <p:txBody>
            <a:bodyPr wrap="square" t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ts val="0"/>
                </a:spcBef>
              </a:pPr>
              <a:r>
                <a:rPr lang="en-US" altLang="zh-CN"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请求</a:t>
              </a:r>
              <a:endParaRPr lang="en-US" altLang="zh-CN" sz="1800" dirty="0" smtClean="0">
                <a:solidFill>
                  <a:srgbClr val="000080"/>
                </a:solidFill>
                <a:latin typeface="黑体" pitchFamily="2" charset="-122"/>
                <a:ea typeface="黑体" pitchFamily="2" charset="-122"/>
              </a:endParaRPr>
            </a:p>
            <a:p>
              <a:pPr algn="ctr" eaLnBrk="1" hangingPunct="1">
                <a:spcBef>
                  <a:spcPts val="0"/>
                </a:spcBef>
              </a:pPr>
              <a:r>
                <a:rPr lang="zh-CN" altLang="en-US" sz="1800" dirty="0" smtClean="0">
                  <a:solidFill>
                    <a:srgbClr val="000080"/>
                  </a:solidFill>
                  <a:latin typeface="黑体" pitchFamily="2" charset="-122"/>
                  <a:ea typeface="黑体" pitchFamily="2" charset="-122"/>
                </a:rPr>
                <a:t>触发器</a:t>
              </a:r>
              <a:endParaRPr lang="zh-CN" altLang="en-US" sz="1800" dirty="0">
                <a:solidFill>
                  <a:srgbClr val="000080"/>
                </a:solidFill>
                <a:latin typeface="黑体" pitchFamily="2" charset="-122"/>
                <a:ea typeface="黑体" pitchFamily="2" charset="-122"/>
              </a:endParaRPr>
            </a:p>
          </p:txBody>
        </p:sp>
      </p:grpSp>
      <p:grpSp>
        <p:nvGrpSpPr>
          <p:cNvPr id="52" name="组合 51"/>
          <p:cNvGrpSpPr/>
          <p:nvPr/>
        </p:nvGrpSpPr>
        <p:grpSpPr>
          <a:xfrm>
            <a:off x="2843808" y="3840465"/>
            <a:ext cx="2219373" cy="2386411"/>
            <a:chOff x="3779862" y="2194717"/>
            <a:chExt cx="2219373" cy="2386411"/>
          </a:xfrm>
        </p:grpSpPr>
        <p:grpSp>
          <p:nvGrpSpPr>
            <p:cNvPr id="53" name="组合 52"/>
            <p:cNvGrpSpPr/>
            <p:nvPr/>
          </p:nvGrpSpPr>
          <p:grpSpPr>
            <a:xfrm>
              <a:off x="5132537" y="3029151"/>
              <a:ext cx="866698" cy="370476"/>
              <a:chOff x="2350295" y="3959225"/>
              <a:chExt cx="963613" cy="400050"/>
            </a:xfrm>
          </p:grpSpPr>
          <p:sp>
            <p:nvSpPr>
              <p:cNvPr id="65" name="Text Box 50"/>
              <p:cNvSpPr txBox="1">
                <a:spLocks noChangeArrowheads="1"/>
              </p:cNvSpPr>
              <p:nvPr/>
            </p:nvSpPr>
            <p:spPr bwMode="auto">
              <a:xfrm>
                <a:off x="2350295" y="3959225"/>
                <a:ext cx="963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a:solidFill>
                      <a:srgbClr val="000080"/>
                    </a:solidFill>
                    <a:latin typeface="黑体" pitchFamily="2" charset="-122"/>
                    <a:ea typeface="黑体" pitchFamily="2" charset="-122"/>
                  </a:rPr>
                  <a:t>屏蔽</a:t>
                </a:r>
              </a:p>
            </p:txBody>
          </p:sp>
          <p:sp>
            <p:nvSpPr>
              <p:cNvPr id="66" name="Line 51"/>
              <p:cNvSpPr>
                <a:spLocks noChangeShapeType="1"/>
              </p:cNvSpPr>
              <p:nvPr/>
            </p:nvSpPr>
            <p:spPr bwMode="auto">
              <a:xfrm>
                <a:off x="2464595" y="4005263"/>
                <a:ext cx="523875"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grpSp>
        <p:sp>
          <p:nvSpPr>
            <p:cNvPr id="54" name="Text Box 15"/>
            <p:cNvSpPr txBox="1">
              <a:spLocks noChangeArrowheads="1"/>
            </p:cNvSpPr>
            <p:nvPr/>
          </p:nvSpPr>
          <p:spPr bwMode="auto">
            <a:xfrm>
              <a:off x="3779862" y="4207340"/>
              <a:ext cx="1024525"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smtClean="0">
                  <a:solidFill>
                    <a:srgbClr val="000080"/>
                  </a:solidFill>
                  <a:latin typeface="黑体" pitchFamily="2" charset="-122"/>
                  <a:ea typeface="黑体" pitchFamily="2" charset="-122"/>
                </a:rPr>
                <a:t>请求</a:t>
              </a:r>
              <a:r>
                <a:rPr lang="zh-CN" altLang="en-US" sz="1800" dirty="0">
                  <a:solidFill>
                    <a:srgbClr val="000080"/>
                  </a:solidFill>
                  <a:latin typeface="黑体" pitchFamily="2" charset="-122"/>
                  <a:ea typeface="黑体" pitchFamily="2" charset="-122"/>
                </a:rPr>
                <a:t>源</a:t>
              </a:r>
            </a:p>
          </p:txBody>
        </p:sp>
        <p:sp>
          <p:nvSpPr>
            <p:cNvPr id="55" name="Rectangle 42"/>
            <p:cNvSpPr>
              <a:spLocks noChangeArrowheads="1"/>
            </p:cNvSpPr>
            <p:nvPr/>
          </p:nvSpPr>
          <p:spPr bwMode="auto">
            <a:xfrm>
              <a:off x="4380208" y="2847278"/>
              <a:ext cx="501714" cy="239266"/>
            </a:xfrm>
            <a:prstGeom prst="rect">
              <a:avLst/>
            </a:prstGeom>
            <a:noFill/>
            <a:ln w="38100">
              <a:solidFill>
                <a:srgbClr val="000080"/>
              </a:solidFill>
              <a:miter lim="800000"/>
              <a:headEnd/>
              <a:tailEnd/>
            </a:ln>
          </p:spPr>
          <p:txBody>
            <a:bodyPr wrap="none" tIns="0" bIns="0" anchor="ctr"/>
            <a:lstStyle/>
            <a:p>
              <a:pPr algn="ctr" eaLnBrk="0" hangingPunct="0"/>
              <a:r>
                <a:rPr lang="en-US" altLang="zh-CN" sz="1800" dirty="0" smtClean="0">
                  <a:solidFill>
                    <a:srgbClr val="000080"/>
                  </a:solidFill>
                </a:rPr>
                <a:t>&amp;</a:t>
              </a:r>
              <a:endParaRPr lang="zh-CN" altLang="en-US" sz="1800" dirty="0">
                <a:solidFill>
                  <a:srgbClr val="000080"/>
                </a:solidFill>
              </a:endParaRPr>
            </a:p>
          </p:txBody>
        </p:sp>
        <p:sp>
          <p:nvSpPr>
            <p:cNvPr id="56" name="Line 43"/>
            <p:cNvSpPr>
              <a:spLocks noChangeShapeType="1"/>
            </p:cNvSpPr>
            <p:nvPr/>
          </p:nvSpPr>
          <p:spPr bwMode="auto">
            <a:xfrm>
              <a:off x="4505637" y="3086544"/>
              <a:ext cx="0" cy="239266"/>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7" name="Line 45"/>
            <p:cNvSpPr>
              <a:spLocks noChangeShapeType="1"/>
            </p:cNvSpPr>
            <p:nvPr/>
          </p:nvSpPr>
          <p:spPr bwMode="auto">
            <a:xfrm>
              <a:off x="4505637" y="3884058"/>
              <a:ext cx="0" cy="30432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8" name="Line 48"/>
            <p:cNvSpPr>
              <a:spLocks noChangeShapeType="1"/>
            </p:cNvSpPr>
            <p:nvPr/>
          </p:nvSpPr>
          <p:spPr bwMode="auto">
            <a:xfrm flipH="1">
              <a:off x="4617216" y="2565193"/>
              <a:ext cx="8633" cy="272104"/>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9" name="Text Box 53"/>
            <p:cNvSpPr txBox="1">
              <a:spLocks noChangeArrowheads="1"/>
            </p:cNvSpPr>
            <p:nvPr/>
          </p:nvSpPr>
          <p:spPr bwMode="auto">
            <a:xfrm>
              <a:off x="4801171" y="4210652"/>
              <a:ext cx="778941"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1800" dirty="0">
                  <a:solidFill>
                    <a:srgbClr val="000080"/>
                  </a:solidFill>
                  <a:latin typeface="黑体" pitchFamily="2" charset="-122"/>
                  <a:ea typeface="黑体" pitchFamily="2" charset="-122"/>
                </a:rPr>
                <a:t>脉冲</a:t>
              </a:r>
            </a:p>
          </p:txBody>
        </p:sp>
        <p:sp>
          <p:nvSpPr>
            <p:cNvPr id="60" name="Text Box 54"/>
            <p:cNvSpPr txBox="1">
              <a:spLocks noChangeArrowheads="1"/>
            </p:cNvSpPr>
            <p:nvPr/>
          </p:nvSpPr>
          <p:spPr bwMode="auto">
            <a:xfrm>
              <a:off x="3995936" y="2194717"/>
              <a:ext cx="1823052"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sz="1800" dirty="0" smtClean="0">
                  <a:solidFill>
                    <a:srgbClr val="000080"/>
                  </a:solidFill>
                  <a:latin typeface="黑体" pitchFamily="2" charset="-122"/>
                  <a:ea typeface="黑体" pitchFamily="2" charset="-122"/>
                </a:rPr>
                <a:t>IRQ(</a:t>
              </a:r>
              <a:r>
                <a:rPr lang="zh-CN" altLang="en-US" sz="1800" dirty="0" smtClean="0">
                  <a:solidFill>
                    <a:srgbClr val="000080"/>
                  </a:solidFill>
                  <a:latin typeface="黑体" pitchFamily="2" charset="-122"/>
                  <a:ea typeface="黑体" pitchFamily="2" charset="-122"/>
                </a:rPr>
                <a:t>有效请求</a:t>
              </a:r>
              <a:r>
                <a:rPr lang="en-US" altLang="zh-CN" sz="1800" dirty="0" smtClean="0">
                  <a:solidFill>
                    <a:srgbClr val="000080"/>
                  </a:solidFill>
                  <a:latin typeface="黑体" pitchFamily="2" charset="-122"/>
                  <a:ea typeface="黑体" pitchFamily="2" charset="-122"/>
                </a:rPr>
                <a:t>)</a:t>
              </a:r>
              <a:endParaRPr lang="zh-CN" altLang="en-US" sz="1800" dirty="0">
                <a:solidFill>
                  <a:srgbClr val="000080"/>
                </a:solidFill>
                <a:latin typeface="黑体" pitchFamily="2" charset="-122"/>
                <a:ea typeface="黑体" pitchFamily="2" charset="-122"/>
              </a:endParaRPr>
            </a:p>
          </p:txBody>
        </p:sp>
        <p:sp>
          <p:nvSpPr>
            <p:cNvPr id="61" name="Text Box 41"/>
            <p:cNvSpPr txBox="1">
              <a:spLocks noChangeArrowheads="1"/>
            </p:cNvSpPr>
            <p:nvPr/>
          </p:nvSpPr>
          <p:spPr bwMode="auto">
            <a:xfrm>
              <a:off x="4259146" y="3337850"/>
              <a:ext cx="1042662" cy="553998"/>
            </a:xfrm>
            <a:prstGeom prst="rect">
              <a:avLst/>
            </a:prstGeom>
            <a:solidFill>
              <a:srgbClr val="FFFF00"/>
            </a:solidFill>
            <a:ln w="38100">
              <a:solidFill>
                <a:srgbClr val="000080"/>
              </a:solidFill>
              <a:miter lim="800000"/>
              <a:headEnd/>
              <a:tailEnd/>
            </a:ln>
          </p:spPr>
          <p:txBody>
            <a:bodyPr wrap="square" tIns="0" bIns="0">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ts val="0"/>
                </a:spcBef>
              </a:pPr>
              <a:r>
                <a:rPr lang="en-US" altLang="zh-CN"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请求</a:t>
              </a:r>
              <a:endParaRPr lang="en-US" altLang="zh-CN" sz="1800" dirty="0" smtClean="0">
                <a:solidFill>
                  <a:srgbClr val="000080"/>
                </a:solidFill>
                <a:latin typeface="黑体" pitchFamily="2" charset="-122"/>
                <a:ea typeface="黑体" pitchFamily="2" charset="-122"/>
              </a:endParaRPr>
            </a:p>
            <a:p>
              <a:pPr algn="ctr" eaLnBrk="1" hangingPunct="1">
                <a:spcBef>
                  <a:spcPts val="0"/>
                </a:spcBef>
              </a:pPr>
              <a:r>
                <a:rPr lang="zh-CN" altLang="en-US" sz="1800" dirty="0" smtClean="0">
                  <a:solidFill>
                    <a:srgbClr val="000080"/>
                  </a:solidFill>
                  <a:latin typeface="黑体" pitchFamily="2" charset="-122"/>
                  <a:ea typeface="黑体" pitchFamily="2" charset="-122"/>
                </a:rPr>
                <a:t>触发器</a:t>
              </a:r>
              <a:endParaRPr lang="zh-CN" altLang="en-US" sz="1800" dirty="0">
                <a:solidFill>
                  <a:srgbClr val="000080"/>
                </a:solidFill>
                <a:latin typeface="黑体" pitchFamily="2" charset="-122"/>
                <a:ea typeface="黑体" pitchFamily="2" charset="-122"/>
              </a:endParaRPr>
            </a:p>
          </p:txBody>
        </p:sp>
        <p:cxnSp>
          <p:nvCxnSpPr>
            <p:cNvPr id="62" name="直接连接符 61"/>
            <p:cNvCxnSpPr>
              <a:stCxn id="55" idx="2"/>
            </p:cNvCxnSpPr>
            <p:nvPr/>
          </p:nvCxnSpPr>
          <p:spPr bwMode="auto">
            <a:xfrm>
              <a:off x="4739544" y="3086544"/>
              <a:ext cx="914400" cy="914400"/>
            </a:xfrm>
            <a:prstGeom prst="line">
              <a:avLst/>
            </a:prstGeom>
            <a:noFill/>
            <a:ln w="9525" cap="flat" cmpd="sng" algn="ctr">
              <a:noFill/>
              <a:prstDash val="solid"/>
              <a:round/>
              <a:headEnd type="none" w="med" len="med"/>
              <a:tailEnd type="none" w="med" len="med"/>
            </a:ln>
            <a:effectLst/>
          </p:spPr>
        </p:cxnSp>
        <p:sp>
          <p:nvSpPr>
            <p:cNvPr id="63" name="任意多边形 62"/>
            <p:cNvSpPr/>
            <p:nvPr/>
          </p:nvSpPr>
          <p:spPr>
            <a:xfrm>
              <a:off x="4739054" y="3075979"/>
              <a:ext cx="365101" cy="144000"/>
            </a:xfrm>
            <a:custGeom>
              <a:avLst/>
              <a:gdLst>
                <a:gd name="connsiteX0" fmla="*/ 0 w 641838"/>
                <a:gd name="connsiteY0" fmla="*/ 0 h 140677"/>
                <a:gd name="connsiteX1" fmla="*/ 0 w 641838"/>
                <a:gd name="connsiteY1" fmla="*/ 140677 h 140677"/>
                <a:gd name="connsiteX2" fmla="*/ 641838 w 641838"/>
                <a:gd name="connsiteY2" fmla="*/ 140677 h 140677"/>
              </a:gdLst>
              <a:ahLst/>
              <a:cxnLst>
                <a:cxn ang="0">
                  <a:pos x="connsiteX0" y="connsiteY0"/>
                </a:cxn>
                <a:cxn ang="0">
                  <a:pos x="connsiteX1" y="connsiteY1"/>
                </a:cxn>
                <a:cxn ang="0">
                  <a:pos x="connsiteX2" y="connsiteY2"/>
                </a:cxn>
              </a:cxnLst>
              <a:rect l="l" t="t" r="r" b="b"/>
              <a:pathLst>
                <a:path w="641838" h="140677">
                  <a:moveTo>
                    <a:pt x="0" y="0"/>
                  </a:moveTo>
                  <a:lnTo>
                    <a:pt x="0" y="140677"/>
                  </a:lnTo>
                  <a:lnTo>
                    <a:pt x="641838" y="140677"/>
                  </a:lnTo>
                </a:path>
              </a:pathLst>
            </a:custGeom>
            <a:ln w="28575">
              <a:solidFill>
                <a:srgbClr val="000080"/>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2"/>
                </a:solidFill>
                <a:effectLst/>
                <a:latin typeface="宋体" pitchFamily="2" charset="-122"/>
                <a:ea typeface="宋体" pitchFamily="2" charset="-122"/>
              </a:endParaRPr>
            </a:p>
          </p:txBody>
        </p:sp>
        <p:sp>
          <p:nvSpPr>
            <p:cNvPr id="64" name="Line 47"/>
            <p:cNvSpPr>
              <a:spLocks noChangeShapeType="1"/>
            </p:cNvSpPr>
            <p:nvPr/>
          </p:nvSpPr>
          <p:spPr bwMode="auto">
            <a:xfrm>
              <a:off x="5073454" y="3861048"/>
              <a:ext cx="0" cy="32733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grpSp>
      <p:grpSp>
        <p:nvGrpSpPr>
          <p:cNvPr id="67" name="组合 66"/>
          <p:cNvGrpSpPr/>
          <p:nvPr/>
        </p:nvGrpSpPr>
        <p:grpSpPr>
          <a:xfrm>
            <a:off x="5796136" y="3717032"/>
            <a:ext cx="2592288" cy="2357327"/>
            <a:chOff x="6084168" y="1906396"/>
            <a:chExt cx="2592288" cy="2357327"/>
          </a:xfrm>
        </p:grpSpPr>
        <p:sp>
          <p:nvSpPr>
            <p:cNvPr id="68" name="Text Box 15"/>
            <p:cNvSpPr txBox="1">
              <a:spLocks noChangeArrowheads="1"/>
            </p:cNvSpPr>
            <p:nvPr/>
          </p:nvSpPr>
          <p:spPr bwMode="auto">
            <a:xfrm>
              <a:off x="6447995" y="1906396"/>
              <a:ext cx="1428307"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1800" dirty="0" smtClean="0">
                  <a:solidFill>
                    <a:srgbClr val="000080"/>
                  </a:solidFill>
                  <a:latin typeface="黑体" pitchFamily="2" charset="-122"/>
                  <a:ea typeface="黑体" pitchFamily="2" charset="-122"/>
                </a:rPr>
                <a:t>中断控制器</a:t>
              </a:r>
              <a:endParaRPr lang="zh-CN" altLang="en-US" sz="1800" dirty="0">
                <a:solidFill>
                  <a:srgbClr val="000080"/>
                </a:solidFill>
                <a:latin typeface="黑体" pitchFamily="2" charset="-122"/>
                <a:ea typeface="黑体" pitchFamily="2" charset="-122"/>
              </a:endParaRPr>
            </a:p>
          </p:txBody>
        </p:sp>
        <p:sp>
          <p:nvSpPr>
            <p:cNvPr id="69" name="Text Box 54"/>
            <p:cNvSpPr txBox="1">
              <a:spLocks noChangeArrowheads="1"/>
            </p:cNvSpPr>
            <p:nvPr/>
          </p:nvSpPr>
          <p:spPr bwMode="auto">
            <a:xfrm>
              <a:off x="7948802" y="2564904"/>
              <a:ext cx="727654"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dirty="0" smtClean="0">
                  <a:solidFill>
                    <a:srgbClr val="000080"/>
                  </a:solidFill>
                  <a:latin typeface="黑体" pitchFamily="2" charset="-122"/>
                  <a:ea typeface="黑体" pitchFamily="2" charset="-122"/>
                </a:rPr>
                <a:t>IRQ</a:t>
              </a:r>
              <a:r>
                <a:rPr lang="en-US" altLang="zh-CN" sz="1400" dirty="0" smtClean="0">
                  <a:solidFill>
                    <a:srgbClr val="000080"/>
                  </a:solidFill>
                  <a:latin typeface="黑体" pitchFamily="2" charset="-122"/>
                  <a:ea typeface="黑体" pitchFamily="2" charset="-122"/>
                </a:rPr>
                <a:t>0</a:t>
              </a:r>
              <a:endParaRPr lang="zh-CN" altLang="en-US" sz="1800" dirty="0">
                <a:solidFill>
                  <a:srgbClr val="000080"/>
                </a:solidFill>
                <a:latin typeface="黑体" pitchFamily="2" charset="-122"/>
                <a:ea typeface="黑体" pitchFamily="2" charset="-122"/>
              </a:endParaRPr>
            </a:p>
          </p:txBody>
        </p:sp>
        <p:sp>
          <p:nvSpPr>
            <p:cNvPr id="70" name="Text Box 41"/>
            <p:cNvSpPr txBox="1">
              <a:spLocks noChangeArrowheads="1"/>
            </p:cNvSpPr>
            <p:nvPr/>
          </p:nvSpPr>
          <p:spPr bwMode="auto">
            <a:xfrm>
              <a:off x="6732240" y="2379955"/>
              <a:ext cx="953478" cy="1883768"/>
            </a:xfrm>
            <a:prstGeom prst="rect">
              <a:avLst/>
            </a:prstGeom>
            <a:solidFill>
              <a:srgbClr val="CCECFF"/>
            </a:solidFill>
            <a:ln w="38100">
              <a:solidFill>
                <a:srgbClr val="000080"/>
              </a:solidFill>
              <a:miter lim="800000"/>
              <a:headEnd/>
              <a:tailEnd/>
            </a:ln>
          </p:spPr>
          <p:txBody>
            <a:bodyPr wrap="square" tIns="0" bIns="0">
              <a:no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ts val="0"/>
                </a:spcBef>
              </a:pPr>
              <a:r>
                <a:rPr lang="en-US" altLang="zh-CN" sz="1800" dirty="0">
                  <a:solidFill>
                    <a:srgbClr val="000080"/>
                  </a:solidFill>
                  <a:latin typeface="黑体" pitchFamily="2" charset="-122"/>
                  <a:ea typeface="黑体" pitchFamily="2" charset="-122"/>
                </a:rPr>
                <a:t> </a:t>
              </a:r>
              <a:endParaRPr lang="zh-CN" altLang="en-US" sz="1800" dirty="0">
                <a:solidFill>
                  <a:srgbClr val="000080"/>
                </a:solidFill>
                <a:latin typeface="黑体" pitchFamily="2" charset="-122"/>
                <a:ea typeface="黑体" pitchFamily="2" charset="-122"/>
              </a:endParaRPr>
            </a:p>
          </p:txBody>
        </p:sp>
        <p:sp>
          <p:nvSpPr>
            <p:cNvPr id="71" name="TextBox 70"/>
            <p:cNvSpPr txBox="1"/>
            <p:nvPr/>
          </p:nvSpPr>
          <p:spPr>
            <a:xfrm>
              <a:off x="7204144" y="2637923"/>
              <a:ext cx="349702" cy="1368152"/>
            </a:xfrm>
            <a:prstGeom prst="rect">
              <a:avLst/>
            </a:prstGeom>
            <a:solidFill>
              <a:schemeClr val="bg1"/>
            </a:solidFill>
            <a:ln w="28575">
              <a:solidFill>
                <a:srgbClr val="000080"/>
              </a:solidFill>
            </a:ln>
          </p:spPr>
          <p:txBody>
            <a:bodyPr vert="eaVert" wrap="square" lIns="36000" rIns="36000" rtlCol="0">
              <a:spAutoFit/>
            </a:bodyPr>
            <a:lstStyle/>
            <a:p>
              <a:pPr algn="ctr"/>
              <a:r>
                <a:rPr lang="zh-CN" altLang="en-US" sz="1800" dirty="0">
                  <a:solidFill>
                    <a:srgbClr val="000080"/>
                  </a:solidFill>
                  <a:latin typeface="黑体" pitchFamily="2" charset="-122"/>
                  <a:ea typeface="黑体" pitchFamily="2" charset="-122"/>
                </a:rPr>
                <a:t>屏蔽寄存器</a:t>
              </a:r>
            </a:p>
          </p:txBody>
        </p:sp>
        <p:sp>
          <p:nvSpPr>
            <p:cNvPr id="72" name="Line 45"/>
            <p:cNvSpPr>
              <a:spLocks noChangeShapeType="1"/>
            </p:cNvSpPr>
            <p:nvPr/>
          </p:nvSpPr>
          <p:spPr bwMode="auto">
            <a:xfrm rot="16200000">
              <a:off x="7837878" y="2671032"/>
              <a:ext cx="0" cy="30432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73" name="Line 45"/>
            <p:cNvSpPr>
              <a:spLocks noChangeShapeType="1"/>
            </p:cNvSpPr>
            <p:nvPr/>
          </p:nvSpPr>
          <p:spPr bwMode="auto">
            <a:xfrm rot="16200000">
              <a:off x="7837878" y="3731898"/>
              <a:ext cx="0" cy="30432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74" name="TextBox 73"/>
            <p:cNvSpPr txBox="1"/>
            <p:nvPr/>
          </p:nvSpPr>
          <p:spPr>
            <a:xfrm>
              <a:off x="7701452" y="3029151"/>
              <a:ext cx="349702" cy="563013"/>
            </a:xfrm>
            <a:prstGeom prst="rect">
              <a:avLst/>
            </a:prstGeom>
            <a:noFill/>
            <a:ln w="28575">
              <a:noFill/>
            </a:ln>
          </p:spPr>
          <p:txBody>
            <a:bodyPr vert="eaVert" wrap="square" lIns="36000" rIns="36000" rtlCol="0">
              <a:spAutoFit/>
            </a:bodyPr>
            <a:lstStyle/>
            <a:p>
              <a:pPr algn="ctr"/>
              <a:r>
                <a:rPr lang="en-US" altLang="zh-CN" sz="1800" dirty="0" smtClean="0">
                  <a:solidFill>
                    <a:srgbClr val="000080"/>
                  </a:solidFill>
                  <a:latin typeface="黑体" pitchFamily="2" charset="-122"/>
                  <a:ea typeface="黑体" pitchFamily="2" charset="-122"/>
                </a:rPr>
                <a:t>…</a:t>
              </a:r>
              <a:endParaRPr lang="zh-CN" altLang="en-US" sz="1800" dirty="0">
                <a:solidFill>
                  <a:srgbClr val="000080"/>
                </a:solidFill>
                <a:latin typeface="黑体" pitchFamily="2" charset="-122"/>
                <a:ea typeface="黑体" pitchFamily="2" charset="-122"/>
              </a:endParaRPr>
            </a:p>
          </p:txBody>
        </p:sp>
        <p:sp>
          <p:nvSpPr>
            <p:cNvPr id="75" name="Text Box 54"/>
            <p:cNvSpPr txBox="1">
              <a:spLocks noChangeArrowheads="1"/>
            </p:cNvSpPr>
            <p:nvPr/>
          </p:nvSpPr>
          <p:spPr bwMode="auto">
            <a:xfrm>
              <a:off x="7948802" y="3643504"/>
              <a:ext cx="727654"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dirty="0" smtClean="0">
                  <a:solidFill>
                    <a:srgbClr val="000080"/>
                  </a:solidFill>
                  <a:latin typeface="黑体" pitchFamily="2" charset="-122"/>
                  <a:ea typeface="黑体" pitchFamily="2" charset="-122"/>
                </a:rPr>
                <a:t>IRQ</a:t>
              </a:r>
              <a:r>
                <a:rPr lang="en-US" altLang="zh-CN" sz="1400" dirty="0" smtClean="0">
                  <a:solidFill>
                    <a:srgbClr val="000080"/>
                  </a:solidFill>
                  <a:latin typeface="黑体" pitchFamily="2" charset="-122"/>
                  <a:ea typeface="黑体" pitchFamily="2" charset="-122"/>
                </a:rPr>
                <a:t>7</a:t>
              </a:r>
              <a:endParaRPr lang="zh-CN" altLang="en-US" sz="1800" dirty="0">
                <a:solidFill>
                  <a:srgbClr val="000080"/>
                </a:solidFill>
                <a:latin typeface="黑体" pitchFamily="2" charset="-122"/>
                <a:ea typeface="黑体" pitchFamily="2" charset="-122"/>
              </a:endParaRPr>
            </a:p>
          </p:txBody>
        </p:sp>
        <p:sp>
          <p:nvSpPr>
            <p:cNvPr id="76" name="Line 45"/>
            <p:cNvSpPr>
              <a:spLocks noChangeShapeType="1"/>
            </p:cNvSpPr>
            <p:nvPr/>
          </p:nvSpPr>
          <p:spPr bwMode="auto">
            <a:xfrm rot="16200000">
              <a:off x="6580080" y="2556760"/>
              <a:ext cx="0" cy="30432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77" name="Text Box 54"/>
            <p:cNvSpPr txBox="1">
              <a:spLocks noChangeArrowheads="1"/>
            </p:cNvSpPr>
            <p:nvPr/>
          </p:nvSpPr>
          <p:spPr bwMode="auto">
            <a:xfrm>
              <a:off x="6084168" y="2276872"/>
              <a:ext cx="727654" cy="37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dirty="0" smtClean="0">
                  <a:solidFill>
                    <a:srgbClr val="000080"/>
                  </a:solidFill>
                  <a:latin typeface="黑体" pitchFamily="2" charset="-122"/>
                  <a:ea typeface="黑体" pitchFamily="2" charset="-122"/>
                </a:rPr>
                <a:t>INT</a:t>
              </a:r>
              <a:endParaRPr lang="zh-CN" altLang="en-US" sz="1800" dirty="0">
                <a:solidFill>
                  <a:srgbClr val="000080"/>
                </a:solidFill>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467544"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7.4.3 </a:t>
            </a:r>
            <a:r>
              <a:rPr lang="zh-CN" altLang="en-US" sz="2400" dirty="0">
                <a:solidFill>
                  <a:srgbClr val="990000"/>
                </a:solidFill>
                <a:latin typeface="黑体" pitchFamily="2" charset="-122"/>
                <a:ea typeface="黑体" pitchFamily="2" charset="-122"/>
              </a:rPr>
              <a:t>中断请求和中断判优</a:t>
            </a:r>
            <a:endParaRPr lang="zh-CN" altLang="en-US" sz="2400" b="0" dirty="0">
              <a:solidFill>
                <a:srgbClr val="990000"/>
              </a:solidFill>
              <a:latin typeface="黑体" pitchFamily="2" charset="-122"/>
              <a:ea typeface="黑体" pitchFamily="2" charset="-122"/>
            </a:endParaRPr>
          </a:p>
        </p:txBody>
      </p:sp>
      <p:sp>
        <p:nvSpPr>
          <p:cNvPr id="686086" name="Rectangle 6"/>
          <p:cNvSpPr>
            <a:spLocks noChangeArrowheads="1"/>
          </p:cNvSpPr>
          <p:nvPr/>
        </p:nvSpPr>
        <p:spPr bwMode="auto">
          <a:xfrm>
            <a:off x="755650" y="1052736"/>
            <a:ext cx="7776790"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nchor="t" anchorCtr="0">
            <a:spAutoFit/>
          </a:bodyPr>
          <a:lstStyle/>
          <a:p>
            <a:pPr indent="266700">
              <a:lnSpc>
                <a:spcPct val="120000"/>
              </a:lnSpc>
            </a:pPr>
            <a:r>
              <a:rPr lang="en-US" altLang="zh-CN" sz="2400" dirty="0">
                <a:solidFill>
                  <a:srgbClr val="990000"/>
                </a:solidFill>
                <a:latin typeface="黑体" pitchFamily="2" charset="-122"/>
                <a:ea typeface="黑体" pitchFamily="2" charset="-122"/>
              </a:rPr>
              <a:t>2</a:t>
            </a:r>
            <a:r>
              <a:rPr lang="zh-CN" altLang="en-US" sz="2400" dirty="0" smtClean="0">
                <a:solidFill>
                  <a:srgbClr val="990000"/>
                </a:solidFill>
                <a:latin typeface="黑体" pitchFamily="2" charset="-122"/>
                <a:ea typeface="黑体" pitchFamily="2" charset="-122"/>
              </a:rPr>
              <a:t>．外部中断</a:t>
            </a:r>
            <a:r>
              <a:rPr lang="zh-CN" altLang="en-US" sz="2400" dirty="0">
                <a:solidFill>
                  <a:srgbClr val="990000"/>
                </a:solidFill>
                <a:latin typeface="黑体" pitchFamily="2" charset="-122"/>
                <a:ea typeface="黑体" pitchFamily="2" charset="-122"/>
              </a:rPr>
              <a:t>请求信号的传送</a:t>
            </a:r>
          </a:p>
          <a:p>
            <a:pPr indent="266700">
              <a:lnSpc>
                <a:spcPct val="120000"/>
              </a:lnSpc>
            </a:pPr>
            <a:r>
              <a:rPr lang="zh-CN" altLang="en-US" sz="2400" dirty="0">
                <a:solidFill>
                  <a:srgbClr val="99000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 </a:t>
            </a:r>
            <a:r>
              <a:rPr lang="zh-CN" altLang="en-US" sz="2400" dirty="0">
                <a:solidFill>
                  <a:srgbClr val="000080"/>
                </a:solidFill>
                <a:latin typeface="黑体" pitchFamily="2" charset="-122"/>
                <a:ea typeface="黑体" pitchFamily="2" charset="-122"/>
              </a:rPr>
              <a:t>独立请求线</a:t>
            </a:r>
          </a:p>
          <a:p>
            <a:pPr indent="266700">
              <a:lnSpc>
                <a:spcPct val="12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 </a:t>
            </a:r>
            <a:r>
              <a:rPr lang="zh-CN" altLang="en-US" sz="2400" dirty="0">
                <a:solidFill>
                  <a:srgbClr val="000080"/>
                </a:solidFill>
                <a:latin typeface="黑体" pitchFamily="2" charset="-122"/>
                <a:ea typeface="黑体" pitchFamily="2" charset="-122"/>
              </a:rPr>
              <a:t>公共请求线</a:t>
            </a:r>
          </a:p>
          <a:p>
            <a:pPr indent="266700">
              <a:lnSpc>
                <a:spcPct val="12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3) </a:t>
            </a:r>
            <a:r>
              <a:rPr lang="zh-CN" altLang="en-US" sz="2400" dirty="0">
                <a:solidFill>
                  <a:srgbClr val="000080"/>
                </a:solidFill>
                <a:latin typeface="黑体" pitchFamily="2" charset="-122"/>
                <a:ea typeface="黑体" pitchFamily="2" charset="-122"/>
              </a:rPr>
              <a:t>二维结构</a:t>
            </a:r>
          </a:p>
        </p:txBody>
      </p:sp>
    </p:spTree>
    <p:extLst>
      <p:ext uri="{BB962C8B-B14F-4D97-AF65-F5344CB8AC3E}">
        <p14:creationId xmlns:p14="http://schemas.microsoft.com/office/powerpoint/2010/main" val="349347833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086"/>
                                        </p:tgtEl>
                                        <p:attrNameLst>
                                          <p:attrName>style.visibility</p:attrName>
                                        </p:attrNameLst>
                                      </p:cBhvr>
                                      <p:to>
                                        <p:strVal val="visible"/>
                                      </p:to>
                                    </p:set>
                                    <p:animEffect transition="in" filter="wipe(up)">
                                      <p:cBhvr>
                                        <p:cTn id="7" dur="500"/>
                                        <p:tgtEl>
                                          <p:spTgt spid="68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p:cNvSpPr>
            <a:spLocks noChangeArrowheads="1"/>
          </p:cNvSpPr>
          <p:nvPr/>
        </p:nvSpPr>
        <p:spPr bwMode="auto">
          <a:xfrm>
            <a:off x="684212" y="466725"/>
            <a:ext cx="792023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nchor="t" anchorCtr="0">
            <a:spAutoFit/>
          </a:bodyPr>
          <a:lstStyle/>
          <a:p>
            <a:pPr indent="266700">
              <a:lnSpc>
                <a:spcPct val="120000"/>
              </a:lnSpc>
            </a:pPr>
            <a:r>
              <a:rPr lang="en-US" altLang="zh-CN" sz="2400" dirty="0">
                <a:solidFill>
                  <a:srgbClr val="990000"/>
                </a:solidFill>
                <a:latin typeface="黑体" pitchFamily="2" charset="-122"/>
                <a:ea typeface="黑体" pitchFamily="2" charset="-122"/>
              </a:rPr>
              <a:t>2</a:t>
            </a:r>
            <a:r>
              <a:rPr lang="zh-CN" altLang="en-US" sz="2400" dirty="0" smtClean="0">
                <a:solidFill>
                  <a:srgbClr val="990000"/>
                </a:solidFill>
                <a:latin typeface="黑体" pitchFamily="2" charset="-122"/>
                <a:ea typeface="黑体" pitchFamily="2" charset="-122"/>
              </a:rPr>
              <a:t>．外部中断</a:t>
            </a:r>
            <a:r>
              <a:rPr lang="zh-CN" altLang="en-US" sz="2400" dirty="0">
                <a:solidFill>
                  <a:srgbClr val="990000"/>
                </a:solidFill>
                <a:latin typeface="黑体" pitchFamily="2" charset="-122"/>
                <a:ea typeface="黑体" pitchFamily="2" charset="-122"/>
              </a:rPr>
              <a:t>请求信号的传送</a:t>
            </a:r>
          </a:p>
          <a:p>
            <a:pPr indent="266700">
              <a:lnSpc>
                <a:spcPct val="120000"/>
              </a:lnSpc>
            </a:pPr>
            <a:r>
              <a:rPr lang="zh-CN" altLang="en-US" sz="2400" dirty="0">
                <a:solidFill>
                  <a:srgbClr val="99000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a) </a:t>
            </a:r>
            <a:r>
              <a:rPr lang="zh-CN" altLang="en-US" sz="2400" dirty="0">
                <a:solidFill>
                  <a:srgbClr val="000080"/>
                </a:solidFill>
                <a:latin typeface="黑体" pitchFamily="2" charset="-122"/>
                <a:ea typeface="黑体" pitchFamily="2" charset="-122"/>
              </a:rPr>
              <a:t>独立请求线</a:t>
            </a:r>
          </a:p>
          <a:p>
            <a:pPr indent="266700">
              <a:lnSpc>
                <a:spcPct val="120000"/>
              </a:lnSpc>
            </a:pPr>
            <a:r>
              <a:rPr lang="zh-CN" altLang="en-US"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b) </a:t>
            </a:r>
            <a:r>
              <a:rPr lang="zh-CN" altLang="en-US" sz="2400" dirty="0">
                <a:solidFill>
                  <a:srgbClr val="000080"/>
                </a:solidFill>
                <a:latin typeface="黑体" pitchFamily="2" charset="-122"/>
                <a:ea typeface="黑体" pitchFamily="2" charset="-122"/>
              </a:rPr>
              <a:t>公共请求</a:t>
            </a:r>
            <a:r>
              <a:rPr lang="zh-CN" altLang="en-US" sz="2400" dirty="0" smtClean="0">
                <a:solidFill>
                  <a:srgbClr val="000080"/>
                </a:solidFill>
                <a:latin typeface="黑体" pitchFamily="2" charset="-122"/>
                <a:ea typeface="黑体" pitchFamily="2" charset="-122"/>
              </a:rPr>
              <a:t>线   </a:t>
            </a:r>
            <a:r>
              <a:rPr lang="en-US" altLang="zh-CN" sz="2400" dirty="0" smtClean="0">
                <a:solidFill>
                  <a:srgbClr val="000080"/>
                </a:solidFill>
                <a:latin typeface="黑体" pitchFamily="2" charset="-122"/>
                <a:ea typeface="黑体" pitchFamily="2" charset="-122"/>
              </a:rPr>
              <a:t>--</a:t>
            </a:r>
            <a:r>
              <a:rPr lang="zh-CN" altLang="en-US" sz="2000" dirty="0" smtClean="0">
                <a:solidFill>
                  <a:srgbClr val="000080"/>
                </a:solidFill>
                <a:latin typeface="黑体" pitchFamily="2" charset="-122"/>
                <a:ea typeface="黑体" pitchFamily="2" charset="-122"/>
              </a:rPr>
              <a:t>必须通过软件或硬件方法识别中断源</a:t>
            </a:r>
            <a:endParaRPr lang="zh-CN" altLang="en-US" sz="2800" dirty="0">
              <a:solidFill>
                <a:srgbClr val="000080"/>
              </a:solidFill>
              <a:latin typeface="黑体" pitchFamily="2" charset="-122"/>
              <a:ea typeface="黑体" pitchFamily="2" charset="-122"/>
            </a:endParaRPr>
          </a:p>
          <a:p>
            <a:pPr indent="266700">
              <a:lnSpc>
                <a:spcPct val="12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3) </a:t>
            </a:r>
            <a:r>
              <a:rPr lang="zh-CN" altLang="en-US" sz="2400" dirty="0">
                <a:solidFill>
                  <a:srgbClr val="000080"/>
                </a:solidFill>
                <a:latin typeface="黑体" pitchFamily="2" charset="-122"/>
                <a:ea typeface="黑体" pitchFamily="2" charset="-122"/>
              </a:rPr>
              <a:t>二维结构</a:t>
            </a:r>
          </a:p>
        </p:txBody>
      </p:sp>
      <p:pic>
        <p:nvPicPr>
          <p:cNvPr id="41987" name="图片 1"/>
          <p:cNvPicPr>
            <a:picLocks noChangeAspect="1"/>
          </p:cNvPicPr>
          <p:nvPr/>
        </p:nvPicPr>
        <p:blipFill>
          <a:blip r:embed="rId2">
            <a:extLst>
              <a:ext uri="{28A0092B-C50C-407E-A947-70E740481C1C}">
                <a14:useLocalDpi xmlns:a14="http://schemas.microsoft.com/office/drawing/2010/main" val="0"/>
              </a:ext>
            </a:extLst>
          </a:blip>
          <a:srcRect t="3973" b="53162"/>
          <a:stretch>
            <a:fillRect/>
          </a:stretch>
        </p:blipFill>
        <p:spPr bwMode="auto">
          <a:xfrm rot="-60000">
            <a:off x="1116013" y="1803400"/>
            <a:ext cx="702151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p:cNvSpPr>
            <a:spLocks noChangeArrowheads="1"/>
          </p:cNvSpPr>
          <p:nvPr/>
        </p:nvSpPr>
        <p:spPr bwMode="auto">
          <a:xfrm>
            <a:off x="839788" y="549068"/>
            <a:ext cx="7764660"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nchor="ctr">
            <a:spAutoFit/>
          </a:bodyPr>
          <a:lstStyle/>
          <a:p>
            <a:pPr indent="266700">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c) </a:t>
            </a:r>
            <a:r>
              <a:rPr lang="zh-CN" altLang="en-US" sz="2400" dirty="0" smtClean="0">
                <a:solidFill>
                  <a:srgbClr val="000080"/>
                </a:solidFill>
                <a:latin typeface="黑体" pitchFamily="2" charset="-122"/>
                <a:ea typeface="黑体" pitchFamily="2" charset="-122"/>
              </a:rPr>
              <a:t>二维结构   </a:t>
            </a:r>
            <a:r>
              <a:rPr lang="en-US" altLang="zh-CN" sz="2400" dirty="0" smtClean="0">
                <a:solidFill>
                  <a:srgbClr val="000080"/>
                </a:solidFill>
                <a:latin typeface="黑体" pitchFamily="2" charset="-122"/>
                <a:ea typeface="黑体" pitchFamily="2" charset="-122"/>
              </a:rPr>
              <a:t>--</a:t>
            </a:r>
            <a:r>
              <a:rPr lang="zh-CN" altLang="en-US" sz="2000" dirty="0" smtClean="0">
                <a:solidFill>
                  <a:srgbClr val="000080"/>
                </a:solidFill>
                <a:latin typeface="黑体" pitchFamily="2" charset="-122"/>
                <a:ea typeface="黑体" pitchFamily="2" charset="-122"/>
              </a:rPr>
              <a:t>综合了前两种方式的优点</a:t>
            </a:r>
            <a:r>
              <a:rPr lang="zh-CN" altLang="en-US" sz="2400" dirty="0" smtClean="0">
                <a:solidFill>
                  <a:srgbClr val="000080"/>
                </a:solidFill>
                <a:latin typeface="黑体" pitchFamily="2" charset="-122"/>
                <a:ea typeface="黑体" pitchFamily="2" charset="-122"/>
              </a:rPr>
              <a:t>  </a:t>
            </a:r>
            <a:endParaRPr lang="zh-CN" altLang="en-US" sz="2400" dirty="0">
              <a:solidFill>
                <a:srgbClr val="000080"/>
              </a:solidFill>
              <a:latin typeface="黑体" pitchFamily="2" charset="-122"/>
              <a:ea typeface="黑体" pitchFamily="2" charset="-122"/>
            </a:endParaRPr>
          </a:p>
        </p:txBody>
      </p:sp>
      <p:pic>
        <p:nvPicPr>
          <p:cNvPr id="43011" name="图片 2"/>
          <p:cNvPicPr>
            <a:picLocks noChangeAspect="1"/>
          </p:cNvPicPr>
          <p:nvPr/>
        </p:nvPicPr>
        <p:blipFill>
          <a:blip r:embed="rId2">
            <a:extLst>
              <a:ext uri="{28A0092B-C50C-407E-A947-70E740481C1C}">
                <a14:useLocalDpi xmlns:a14="http://schemas.microsoft.com/office/drawing/2010/main" val="0"/>
              </a:ext>
            </a:extLst>
          </a:blip>
          <a:srcRect l="7365" t="47639" r="6387" b="7851"/>
          <a:stretch>
            <a:fillRect/>
          </a:stretch>
        </p:blipFill>
        <p:spPr bwMode="auto">
          <a:xfrm rot="-60000">
            <a:off x="1579563" y="1216025"/>
            <a:ext cx="6592887"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ChangeArrowheads="1"/>
          </p:cNvSpPr>
          <p:nvPr/>
        </p:nvSpPr>
        <p:spPr bwMode="auto">
          <a:xfrm>
            <a:off x="1331913" y="1916113"/>
            <a:ext cx="76327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buFont typeface="Wingdings" pitchFamily="2" charset="2"/>
              <a:buChar char="ü"/>
            </a:pPr>
            <a:r>
              <a:rPr lang="zh-CN" altLang="en-US" sz="2400">
                <a:solidFill>
                  <a:srgbClr val="000080"/>
                </a:solidFill>
                <a:latin typeface="黑体" pitchFamily="2" charset="-122"/>
                <a:ea typeface="黑体" pitchFamily="2" charset="-122"/>
              </a:rPr>
              <a:t> 故障引起的中断优于</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操作</a:t>
            </a:r>
          </a:p>
          <a:p>
            <a:pPr>
              <a:lnSpc>
                <a:spcPct val="120000"/>
              </a:lnSpc>
              <a:buFont typeface="Wingdings" pitchFamily="2" charset="2"/>
              <a:buChar char="ü"/>
            </a:pPr>
            <a:r>
              <a:rPr lang="zh-CN" altLang="en-US" sz="2400">
                <a:solidFill>
                  <a:srgbClr val="000080"/>
                </a:solidFill>
                <a:latin typeface="黑体" pitchFamily="2" charset="-122"/>
                <a:ea typeface="黑体" pitchFamily="2" charset="-122"/>
              </a:rPr>
              <a:t> 非屏蔽优于可屏蔽</a:t>
            </a:r>
          </a:p>
          <a:p>
            <a:pPr>
              <a:lnSpc>
                <a:spcPct val="120000"/>
              </a:lnSpc>
              <a:buFont typeface="Wingdings" pitchFamily="2" charset="2"/>
              <a:buChar char="ü"/>
            </a:pPr>
            <a:r>
              <a:rPr lang="zh-CN" altLang="en-US" sz="2400">
                <a:solidFill>
                  <a:srgbClr val="000080"/>
                </a:solidFill>
                <a:latin typeface="黑体" pitchFamily="2" charset="-122"/>
                <a:ea typeface="黑体" pitchFamily="2" charset="-122"/>
              </a:rPr>
              <a:t> 高速</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的中断优于低速</a:t>
            </a:r>
            <a:r>
              <a:rPr lang="en-US" altLang="zh-CN" sz="2400" dirty="0">
                <a:solidFill>
                  <a:srgbClr val="000080"/>
                </a:solidFill>
                <a:latin typeface="黑体" pitchFamily="2" charset="-122"/>
                <a:ea typeface="黑体" pitchFamily="2" charset="-122"/>
              </a:rPr>
              <a:t>I/O</a:t>
            </a:r>
          </a:p>
          <a:p>
            <a:pPr>
              <a:lnSpc>
                <a:spcPct val="120000"/>
              </a:lnSpc>
              <a:buFont typeface="Wingdings" pitchFamily="2" charset="2"/>
              <a:buChar char="ü"/>
            </a:pPr>
            <a:r>
              <a:rPr lang="zh-CN" altLang="en-US" sz="2400">
                <a:solidFill>
                  <a:srgbClr val="000080"/>
                </a:solidFill>
                <a:latin typeface="黑体" pitchFamily="2" charset="-122"/>
                <a:ea typeface="黑体" pitchFamily="2" charset="-122"/>
              </a:rPr>
              <a:t> 输入设备的中断优于输出设备的中断</a:t>
            </a:r>
          </a:p>
        </p:txBody>
      </p:sp>
      <p:sp>
        <p:nvSpPr>
          <p:cNvPr id="44035" name="Rectangle 4"/>
          <p:cNvSpPr>
            <a:spLocks noChangeArrowheads="1"/>
          </p:cNvSpPr>
          <p:nvPr/>
        </p:nvSpPr>
        <p:spPr bwMode="auto">
          <a:xfrm>
            <a:off x="684213" y="487363"/>
            <a:ext cx="792003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3</a:t>
            </a:r>
            <a:r>
              <a:rPr lang="zh-CN" altLang="en-US" sz="2400">
                <a:solidFill>
                  <a:srgbClr val="990000"/>
                </a:solidFill>
                <a:latin typeface="黑体" pitchFamily="2" charset="-122"/>
                <a:ea typeface="黑体" pitchFamily="2" charset="-122"/>
              </a:rPr>
              <a:t>．中断优先级与判优方法</a:t>
            </a:r>
          </a:p>
          <a:p>
            <a:pPr indent="266700">
              <a:lnSpc>
                <a:spcPct val="12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当同时有多个中断请求时，需根据中断的性质和处理的轻重缓急安排优先级。一般：</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animEffect transition="in" filter="wipe(up)">
                                      <p:cBhvr>
                                        <p:cTn id="7" dur="500"/>
                                        <p:tgtEl>
                                          <p:spTgt spid="68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755650" y="110013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990000"/>
                </a:solidFill>
                <a:latin typeface="黑体" pitchFamily="2" charset="-122"/>
                <a:ea typeface="黑体" pitchFamily="2" charset="-122"/>
              </a:rPr>
              <a:t>7.2.1 </a:t>
            </a:r>
            <a:r>
              <a:rPr lang="zh-CN" altLang="en-US" sz="2400">
                <a:solidFill>
                  <a:srgbClr val="990000"/>
                </a:solidFill>
                <a:latin typeface="黑体" pitchFamily="2" charset="-122"/>
                <a:ea typeface="黑体" pitchFamily="2" charset="-122"/>
              </a:rPr>
              <a:t>输入输出接口（</a:t>
            </a:r>
            <a:r>
              <a:rPr lang="en-US" altLang="zh-CN" sz="2400" dirty="0">
                <a:solidFill>
                  <a:srgbClr val="990000"/>
                </a:solidFill>
                <a:latin typeface="黑体" pitchFamily="2" charset="-122"/>
                <a:ea typeface="黑体" pitchFamily="2" charset="-122"/>
              </a:rPr>
              <a:t>I/O</a:t>
            </a:r>
            <a:r>
              <a:rPr lang="zh-CN" altLang="en-US" sz="2400">
                <a:solidFill>
                  <a:srgbClr val="990000"/>
                </a:solidFill>
                <a:latin typeface="黑体" pitchFamily="2" charset="-122"/>
                <a:ea typeface="黑体" pitchFamily="2" charset="-122"/>
              </a:rPr>
              <a:t>接口）</a:t>
            </a:r>
          </a:p>
        </p:txBody>
      </p:sp>
      <p:sp>
        <p:nvSpPr>
          <p:cNvPr id="7171" name="Rectangle 5"/>
          <p:cNvSpPr>
            <a:spLocks noChangeArrowheads="1"/>
          </p:cNvSpPr>
          <p:nvPr/>
        </p:nvSpPr>
        <p:spPr bwMode="auto">
          <a:xfrm>
            <a:off x="684213" y="1655763"/>
            <a:ext cx="7931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接口是主机和外设间的交接界面，可解决主机和外设间的信息交换，信息格式和工作速度的差异。 </a:t>
            </a:r>
          </a:p>
        </p:txBody>
      </p:sp>
      <p:grpSp>
        <p:nvGrpSpPr>
          <p:cNvPr id="7172" name="Group 46"/>
          <p:cNvGrpSpPr>
            <a:grpSpLocks/>
          </p:cNvGrpSpPr>
          <p:nvPr/>
        </p:nvGrpSpPr>
        <p:grpSpPr bwMode="auto">
          <a:xfrm>
            <a:off x="755650" y="2781300"/>
            <a:ext cx="7788275" cy="2827338"/>
            <a:chOff x="295" y="1752"/>
            <a:chExt cx="5087" cy="1781"/>
          </a:xfrm>
        </p:grpSpPr>
        <p:sp>
          <p:nvSpPr>
            <p:cNvPr id="7174" name="Rectangle 7"/>
            <p:cNvSpPr>
              <a:spLocks noChangeArrowheads="1"/>
            </p:cNvSpPr>
            <p:nvPr/>
          </p:nvSpPr>
          <p:spPr bwMode="auto">
            <a:xfrm>
              <a:off x="567" y="1794"/>
              <a:ext cx="322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20000"/>
                </a:lnSpc>
              </a:pPr>
              <a:r>
                <a:rPr lang="zh-CN" altLang="en-US" sz="2400">
                  <a:solidFill>
                    <a:srgbClr val="000080"/>
                  </a:solidFill>
                  <a:latin typeface="黑体" pitchFamily="2" charset="-122"/>
                  <a:ea typeface="黑体" pitchFamily="2" charset="-122"/>
                </a:rPr>
                <a:t>  硬件接口──线路的连接逻辑</a:t>
              </a:r>
            </a:p>
            <a:p>
              <a:pPr>
                <a:lnSpc>
                  <a:spcPct val="120000"/>
                </a:lnSpc>
              </a:pPr>
              <a:r>
                <a:rPr lang="zh-CN" altLang="en-US" sz="2400">
                  <a:solidFill>
                    <a:srgbClr val="000080"/>
                  </a:solidFill>
                  <a:latin typeface="黑体" pitchFamily="2" charset="-122"/>
                  <a:ea typeface="黑体" pitchFamily="2" charset="-122"/>
                </a:rPr>
                <a:t>  软件接口──信号传递协议</a:t>
              </a:r>
            </a:p>
          </p:txBody>
        </p:sp>
        <p:sp>
          <p:nvSpPr>
            <p:cNvPr id="7175" name="AutoShape 9"/>
            <p:cNvSpPr>
              <a:spLocks noChangeArrowheads="1"/>
            </p:cNvSpPr>
            <p:nvPr/>
          </p:nvSpPr>
          <p:spPr bwMode="auto">
            <a:xfrm>
              <a:off x="295" y="1752"/>
              <a:ext cx="5087" cy="1781"/>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a:solidFill>
                  <a:srgbClr val="000080"/>
                </a:solidFill>
                <a:latin typeface="黑体" pitchFamily="2" charset="-122"/>
                <a:ea typeface="黑体" pitchFamily="2" charset="-122"/>
              </a:endParaRPr>
            </a:p>
          </p:txBody>
        </p:sp>
        <p:sp>
          <p:nvSpPr>
            <p:cNvPr id="7176" name="Line 10"/>
            <p:cNvSpPr>
              <a:spLocks noChangeShapeType="1"/>
            </p:cNvSpPr>
            <p:nvPr/>
          </p:nvSpPr>
          <p:spPr bwMode="auto">
            <a:xfrm>
              <a:off x="639" y="1918"/>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Rectangle 11"/>
            <p:cNvSpPr>
              <a:spLocks noChangeArrowheads="1"/>
            </p:cNvSpPr>
            <p:nvPr/>
          </p:nvSpPr>
          <p:spPr bwMode="auto">
            <a:xfrm>
              <a:off x="785" y="2116"/>
              <a:ext cx="1460" cy="1231"/>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78" name="Rectangle 12"/>
            <p:cNvSpPr>
              <a:spLocks noChangeArrowheads="1"/>
            </p:cNvSpPr>
            <p:nvPr/>
          </p:nvSpPr>
          <p:spPr bwMode="auto">
            <a:xfrm>
              <a:off x="2738" y="2125"/>
              <a:ext cx="728" cy="1196"/>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79" name="Rectangle 13"/>
            <p:cNvSpPr>
              <a:spLocks noChangeArrowheads="1"/>
            </p:cNvSpPr>
            <p:nvPr/>
          </p:nvSpPr>
          <p:spPr bwMode="auto">
            <a:xfrm>
              <a:off x="3988" y="2133"/>
              <a:ext cx="739" cy="457"/>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0" name="Rectangle 14"/>
            <p:cNvSpPr>
              <a:spLocks noChangeArrowheads="1"/>
            </p:cNvSpPr>
            <p:nvPr/>
          </p:nvSpPr>
          <p:spPr bwMode="auto">
            <a:xfrm>
              <a:off x="3997" y="2779"/>
              <a:ext cx="748" cy="525"/>
            </a:xfrm>
            <a:prstGeom prst="rect">
              <a:avLst/>
            </a:prstGeom>
            <a:solidFill>
              <a:srgbClr val="FFFFFF"/>
            </a:solidFill>
            <a:ln w="19050">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1" name="Text Box 15"/>
            <p:cNvSpPr txBox="1">
              <a:spLocks noChangeArrowheads="1"/>
            </p:cNvSpPr>
            <p:nvPr/>
          </p:nvSpPr>
          <p:spPr bwMode="auto">
            <a:xfrm>
              <a:off x="1241" y="3157"/>
              <a:ext cx="48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spcBef>
                  <a:spcPts val="300"/>
                </a:spcBef>
              </a:pPr>
              <a:r>
                <a:rPr lang="en-US" altLang="zh-CN" sz="1800" dirty="0">
                  <a:solidFill>
                    <a:srgbClr val="000080"/>
                  </a:solidFill>
                  <a:latin typeface="黑体" pitchFamily="2" charset="-122"/>
                  <a:ea typeface="黑体" pitchFamily="2" charset="-122"/>
                </a:rPr>
                <a:t>CPU</a:t>
              </a:r>
              <a:endParaRPr lang="en-US" altLang="zh-CN" sz="1600" dirty="0">
                <a:solidFill>
                  <a:srgbClr val="000080"/>
                </a:solidFill>
                <a:latin typeface="黑体" pitchFamily="2" charset="-122"/>
                <a:ea typeface="黑体" pitchFamily="2" charset="-122"/>
              </a:endParaRPr>
            </a:p>
          </p:txBody>
        </p:sp>
        <p:sp>
          <p:nvSpPr>
            <p:cNvPr id="7182" name="Rectangle 16" descr="50%"/>
            <p:cNvSpPr>
              <a:spLocks noChangeArrowheads="1"/>
            </p:cNvSpPr>
            <p:nvPr/>
          </p:nvSpPr>
          <p:spPr bwMode="auto">
            <a:xfrm>
              <a:off x="1670" y="2211"/>
              <a:ext cx="465" cy="112"/>
            </a:xfrm>
            <a:prstGeom prst="rect">
              <a:avLst/>
            </a:prstGeom>
            <a:pattFill prst="pct50">
              <a:fgClr>
                <a:schemeClr val="hlink"/>
              </a:fgClr>
              <a:bgClr>
                <a:srgbClr val="FFFFFF"/>
              </a:bgClr>
            </a:patt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3" name="Rectangle 17"/>
            <p:cNvSpPr>
              <a:spLocks noChangeArrowheads="1"/>
            </p:cNvSpPr>
            <p:nvPr/>
          </p:nvSpPr>
          <p:spPr bwMode="auto">
            <a:xfrm>
              <a:off x="1670" y="2357"/>
              <a:ext cx="465" cy="112"/>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4" name="Rectangle 18"/>
            <p:cNvSpPr>
              <a:spLocks noChangeArrowheads="1"/>
            </p:cNvSpPr>
            <p:nvPr/>
          </p:nvSpPr>
          <p:spPr bwMode="auto">
            <a:xfrm>
              <a:off x="1670" y="2607"/>
              <a:ext cx="465" cy="111"/>
            </a:xfrm>
            <a:prstGeom prst="rect">
              <a:avLst/>
            </a:prstGeom>
            <a:solidFill>
              <a:srgbClr val="FFFFFF"/>
            </a:solidFill>
            <a:ln w="9525">
              <a:solidFill>
                <a:srgbClr val="00000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5" name="Rectangle 19"/>
            <p:cNvSpPr>
              <a:spLocks noChangeArrowheads="1"/>
            </p:cNvSpPr>
            <p:nvPr/>
          </p:nvSpPr>
          <p:spPr bwMode="auto">
            <a:xfrm>
              <a:off x="1670" y="2607"/>
              <a:ext cx="465" cy="567"/>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6" name="Rectangle 20"/>
            <p:cNvSpPr>
              <a:spLocks noChangeArrowheads="1"/>
            </p:cNvSpPr>
            <p:nvPr/>
          </p:nvSpPr>
          <p:spPr bwMode="auto">
            <a:xfrm>
              <a:off x="1670" y="2718"/>
              <a:ext cx="465" cy="112"/>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7" name="Rectangle 21"/>
            <p:cNvSpPr>
              <a:spLocks noChangeArrowheads="1"/>
            </p:cNvSpPr>
            <p:nvPr/>
          </p:nvSpPr>
          <p:spPr bwMode="auto">
            <a:xfrm>
              <a:off x="1670" y="3063"/>
              <a:ext cx="465" cy="111"/>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88" name="Text Box 22"/>
            <p:cNvSpPr txBox="1">
              <a:spLocks noChangeArrowheads="1"/>
            </p:cNvSpPr>
            <p:nvPr/>
          </p:nvSpPr>
          <p:spPr bwMode="auto">
            <a:xfrm>
              <a:off x="1305" y="2202"/>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IR</a:t>
              </a:r>
            </a:p>
          </p:txBody>
        </p:sp>
        <p:sp>
          <p:nvSpPr>
            <p:cNvPr id="7189" name="Text Box 23"/>
            <p:cNvSpPr txBox="1">
              <a:spLocks noChangeArrowheads="1"/>
            </p:cNvSpPr>
            <p:nvPr/>
          </p:nvSpPr>
          <p:spPr bwMode="auto">
            <a:xfrm>
              <a:off x="1323" y="2332"/>
              <a:ext cx="34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PC</a:t>
              </a:r>
            </a:p>
          </p:txBody>
        </p:sp>
        <p:sp>
          <p:nvSpPr>
            <p:cNvPr id="7190" name="Text Box 24"/>
            <p:cNvSpPr txBox="1">
              <a:spLocks noChangeArrowheads="1"/>
            </p:cNvSpPr>
            <p:nvPr/>
          </p:nvSpPr>
          <p:spPr bwMode="auto">
            <a:xfrm>
              <a:off x="1316" y="2581"/>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R0</a:t>
              </a:r>
            </a:p>
          </p:txBody>
        </p:sp>
        <p:sp>
          <p:nvSpPr>
            <p:cNvPr id="7191" name="Text Box 25"/>
            <p:cNvSpPr txBox="1">
              <a:spLocks noChangeArrowheads="1"/>
            </p:cNvSpPr>
            <p:nvPr/>
          </p:nvSpPr>
          <p:spPr bwMode="auto">
            <a:xfrm>
              <a:off x="1323" y="2692"/>
              <a:ext cx="34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R1</a:t>
              </a:r>
            </a:p>
          </p:txBody>
        </p:sp>
        <p:sp>
          <p:nvSpPr>
            <p:cNvPr id="7192" name="Text Box 26"/>
            <p:cNvSpPr txBox="1">
              <a:spLocks noChangeArrowheads="1"/>
            </p:cNvSpPr>
            <p:nvPr/>
          </p:nvSpPr>
          <p:spPr bwMode="auto">
            <a:xfrm>
              <a:off x="1670" y="2874"/>
              <a:ext cx="4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7193" name="Rectangle 27"/>
            <p:cNvSpPr>
              <a:spLocks noChangeArrowheads="1"/>
            </p:cNvSpPr>
            <p:nvPr/>
          </p:nvSpPr>
          <p:spPr bwMode="auto">
            <a:xfrm>
              <a:off x="2738" y="2253"/>
              <a:ext cx="720" cy="121"/>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94" name="Rectangle 28"/>
            <p:cNvSpPr>
              <a:spLocks noChangeArrowheads="1"/>
            </p:cNvSpPr>
            <p:nvPr/>
          </p:nvSpPr>
          <p:spPr bwMode="auto">
            <a:xfrm>
              <a:off x="2738" y="2486"/>
              <a:ext cx="720" cy="121"/>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95" name="Text Box 29"/>
            <p:cNvSpPr txBox="1">
              <a:spLocks noChangeArrowheads="1"/>
            </p:cNvSpPr>
            <p:nvPr/>
          </p:nvSpPr>
          <p:spPr bwMode="auto">
            <a:xfrm>
              <a:off x="2838" y="2597"/>
              <a:ext cx="5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7196" name="Rectangle 30"/>
            <p:cNvSpPr>
              <a:spLocks noChangeArrowheads="1"/>
            </p:cNvSpPr>
            <p:nvPr/>
          </p:nvSpPr>
          <p:spPr bwMode="auto">
            <a:xfrm>
              <a:off x="2738" y="2788"/>
              <a:ext cx="720" cy="120"/>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197" name="Text Box 31"/>
            <p:cNvSpPr txBox="1">
              <a:spLocks noChangeArrowheads="1"/>
            </p:cNvSpPr>
            <p:nvPr/>
          </p:nvSpPr>
          <p:spPr bwMode="auto">
            <a:xfrm>
              <a:off x="2838" y="2985"/>
              <a:ext cx="53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Times New Roman" pitchFamily="18" charset="0"/>
                  <a:ea typeface="黑体" pitchFamily="2" charset="-122"/>
                </a:rPr>
                <a:t>……</a:t>
              </a:r>
              <a:endParaRPr lang="zh-CN" altLang="en-US" sz="1600">
                <a:solidFill>
                  <a:srgbClr val="000080"/>
                </a:solidFill>
                <a:latin typeface="黑体" pitchFamily="2" charset="-122"/>
                <a:ea typeface="黑体" pitchFamily="2" charset="-122"/>
              </a:endParaRPr>
            </a:p>
          </p:txBody>
        </p:sp>
        <p:sp>
          <p:nvSpPr>
            <p:cNvPr id="7198" name="Text Box 32"/>
            <p:cNvSpPr txBox="1">
              <a:spLocks noChangeArrowheads="1"/>
            </p:cNvSpPr>
            <p:nvPr/>
          </p:nvSpPr>
          <p:spPr bwMode="auto">
            <a:xfrm>
              <a:off x="2774" y="3132"/>
              <a:ext cx="65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MM</a:t>
              </a:r>
            </a:p>
          </p:txBody>
        </p:sp>
        <p:sp>
          <p:nvSpPr>
            <p:cNvPr id="7199" name="Text Box 33"/>
            <p:cNvSpPr txBox="1">
              <a:spLocks noChangeArrowheads="1"/>
            </p:cNvSpPr>
            <p:nvPr/>
          </p:nvSpPr>
          <p:spPr bwMode="auto">
            <a:xfrm>
              <a:off x="4061" y="3098"/>
              <a:ext cx="66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7200" name="Rectangle 34"/>
            <p:cNvSpPr>
              <a:spLocks noChangeArrowheads="1"/>
            </p:cNvSpPr>
            <p:nvPr/>
          </p:nvSpPr>
          <p:spPr bwMode="auto">
            <a:xfrm>
              <a:off x="4152" y="2184"/>
              <a:ext cx="466" cy="113"/>
            </a:xfrm>
            <a:prstGeom prst="rect">
              <a:avLst/>
            </a:prstGeom>
            <a:solidFill>
              <a:srgbClr val="FFFFFF"/>
            </a:solidFill>
            <a:ln w="9525">
              <a:solidFill>
                <a:srgbClr val="000080"/>
              </a:solidFill>
              <a:miter lim="800000"/>
              <a:headEnd/>
              <a:tailEnd/>
            </a:ln>
          </p:spPr>
          <p:txBody>
            <a:bodyPr/>
            <a:lstStyle/>
            <a:p>
              <a:pPr algn="ctr"/>
              <a:endParaRPr lang="zh-CN" altLang="en-US">
                <a:solidFill>
                  <a:srgbClr val="000080"/>
                </a:solidFill>
                <a:latin typeface="黑体" pitchFamily="2" charset="-122"/>
                <a:ea typeface="黑体" pitchFamily="2" charset="-122"/>
              </a:endParaRPr>
            </a:p>
          </p:txBody>
        </p:sp>
        <p:sp>
          <p:nvSpPr>
            <p:cNvPr id="7201" name="Text Box 35"/>
            <p:cNvSpPr txBox="1">
              <a:spLocks noChangeArrowheads="1"/>
            </p:cNvSpPr>
            <p:nvPr/>
          </p:nvSpPr>
          <p:spPr bwMode="auto">
            <a:xfrm>
              <a:off x="4033" y="2408"/>
              <a:ext cx="6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7202" name="Line 36"/>
            <p:cNvSpPr>
              <a:spLocks noChangeShapeType="1"/>
            </p:cNvSpPr>
            <p:nvPr/>
          </p:nvSpPr>
          <p:spPr bwMode="auto">
            <a:xfrm>
              <a:off x="1552" y="1918"/>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03" name="Line 37"/>
            <p:cNvSpPr>
              <a:spLocks noChangeShapeType="1"/>
            </p:cNvSpPr>
            <p:nvPr/>
          </p:nvSpPr>
          <p:spPr bwMode="auto">
            <a:xfrm>
              <a:off x="3094" y="1935"/>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04" name="Line 38"/>
            <p:cNvSpPr>
              <a:spLocks noChangeShapeType="1"/>
            </p:cNvSpPr>
            <p:nvPr/>
          </p:nvSpPr>
          <p:spPr bwMode="auto">
            <a:xfrm>
              <a:off x="4362" y="1927"/>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05" name="Line 39"/>
            <p:cNvSpPr>
              <a:spLocks noChangeShapeType="1"/>
            </p:cNvSpPr>
            <p:nvPr/>
          </p:nvSpPr>
          <p:spPr bwMode="auto">
            <a:xfrm>
              <a:off x="4380" y="2590"/>
              <a:ext cx="0" cy="19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206" name="Freeform 40"/>
            <p:cNvSpPr>
              <a:spLocks/>
            </p:cNvSpPr>
            <p:nvPr/>
          </p:nvSpPr>
          <p:spPr bwMode="auto">
            <a:xfrm>
              <a:off x="843" y="2349"/>
              <a:ext cx="506" cy="249"/>
            </a:xfrm>
            <a:custGeom>
              <a:avLst/>
              <a:gdLst>
                <a:gd name="T0" fmla="*/ 0 w 990"/>
                <a:gd name="T1" fmla="*/ 2 h 352"/>
                <a:gd name="T2" fmla="*/ 1 w 990"/>
                <a:gd name="T3" fmla="*/ 0 h 352"/>
                <a:gd name="T4" fmla="*/ 1 w 990"/>
                <a:gd name="T5" fmla="*/ 0 h 352"/>
                <a:gd name="T6" fmla="*/ 1 w 990"/>
                <a:gd name="T7" fmla="*/ 2 h 352"/>
                <a:gd name="T8" fmla="*/ 1 w 990"/>
                <a:gd name="T9" fmla="*/ 2 h 352"/>
                <a:gd name="T10" fmla="*/ 1 w 990"/>
                <a:gd name="T11" fmla="*/ 1 h 352"/>
                <a:gd name="T12" fmla="*/ 1 w 990"/>
                <a:gd name="T13" fmla="*/ 2 h 352"/>
                <a:gd name="T14" fmla="*/ 0 w 990"/>
                <a:gd name="T15" fmla="*/ 2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p>
          </p:txBody>
        </p:sp>
        <p:sp>
          <p:nvSpPr>
            <p:cNvPr id="7207" name="Text Box 41"/>
            <p:cNvSpPr txBox="1">
              <a:spLocks noChangeArrowheads="1"/>
            </p:cNvSpPr>
            <p:nvPr/>
          </p:nvSpPr>
          <p:spPr bwMode="auto">
            <a:xfrm>
              <a:off x="891" y="2379"/>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80"/>
                  </a:solidFill>
                  <a:latin typeface="黑体" pitchFamily="2" charset="-122"/>
                  <a:ea typeface="黑体" pitchFamily="2" charset="-122"/>
                </a:rPr>
                <a:t>ALU</a:t>
              </a:r>
            </a:p>
          </p:txBody>
        </p:sp>
        <p:sp>
          <p:nvSpPr>
            <p:cNvPr id="7208" name="Rectangle 42"/>
            <p:cNvSpPr>
              <a:spLocks noChangeArrowheads="1"/>
            </p:cNvSpPr>
            <p:nvPr/>
          </p:nvSpPr>
          <p:spPr bwMode="auto">
            <a:xfrm>
              <a:off x="4000" y="2139"/>
              <a:ext cx="727" cy="451"/>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000080"/>
                </a:solidFill>
                <a:latin typeface="黑体" pitchFamily="2" charset="-122"/>
                <a:ea typeface="黑体" pitchFamily="2" charset="-122"/>
              </a:endParaRPr>
            </a:p>
          </p:txBody>
        </p:sp>
      </p:grpSp>
      <p:sp>
        <p:nvSpPr>
          <p:cNvPr id="7173" name="Rectangle 2"/>
          <p:cNvSpPr>
            <a:spLocks noChangeArrowheads="1"/>
          </p:cNvSpPr>
          <p:nvPr/>
        </p:nvSpPr>
        <p:spPr bwMode="auto">
          <a:xfrm>
            <a:off x="0" y="47625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600" dirty="0">
                <a:solidFill>
                  <a:srgbClr val="990000"/>
                </a:solidFill>
                <a:latin typeface="黑体" pitchFamily="2" charset="-122"/>
                <a:ea typeface="黑体" pitchFamily="2" charset="-122"/>
              </a:rPr>
              <a:t>§7.2 </a:t>
            </a:r>
            <a:r>
              <a:rPr lang="zh-CN" altLang="en-US" sz="2600">
                <a:solidFill>
                  <a:srgbClr val="990000"/>
                </a:solidFill>
                <a:latin typeface="黑体" pitchFamily="2" charset="-122"/>
                <a:ea typeface="黑体" pitchFamily="2" charset="-122"/>
              </a:rPr>
              <a:t>主机与外设的连接</a:t>
            </a:r>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ChangeArrowheads="1"/>
          </p:cNvSpPr>
          <p:nvPr/>
        </p:nvSpPr>
        <p:spPr bwMode="auto">
          <a:xfrm>
            <a:off x="755650" y="2060575"/>
            <a:ext cx="82089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中断判优的方法可由硬件实现，也可通过软件实现。</a:t>
            </a:r>
          </a:p>
        </p:txBody>
      </p:sp>
      <p:sp>
        <p:nvSpPr>
          <p:cNvPr id="45059" name="Rectangle 4"/>
          <p:cNvSpPr>
            <a:spLocks noChangeArrowheads="1"/>
          </p:cNvSpPr>
          <p:nvPr/>
        </p:nvSpPr>
        <p:spPr bwMode="auto">
          <a:xfrm>
            <a:off x="684213" y="487363"/>
            <a:ext cx="792003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3</a:t>
            </a:r>
            <a:r>
              <a:rPr lang="zh-CN" altLang="en-US" sz="2400">
                <a:solidFill>
                  <a:srgbClr val="990000"/>
                </a:solidFill>
                <a:latin typeface="黑体" pitchFamily="2" charset="-122"/>
                <a:ea typeface="黑体" pitchFamily="2" charset="-122"/>
              </a:rPr>
              <a:t>．中断优先级与判优方法</a:t>
            </a:r>
          </a:p>
          <a:p>
            <a:pPr indent="266700">
              <a:lnSpc>
                <a:spcPct val="12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当同时有多个中断请求时，需根据中断的性质和处理的轻重缓急安排优先级。</a:t>
            </a:r>
          </a:p>
        </p:txBody>
      </p:sp>
      <p:sp>
        <p:nvSpPr>
          <p:cNvPr id="689157" name="Rectangle 5"/>
          <p:cNvSpPr>
            <a:spLocks noChangeArrowheads="1"/>
          </p:cNvSpPr>
          <p:nvPr/>
        </p:nvSpPr>
        <p:spPr bwMode="auto">
          <a:xfrm>
            <a:off x="755650" y="2749550"/>
            <a:ext cx="77041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en-US" altLang="zh-CN" sz="2400" dirty="0">
                <a:solidFill>
                  <a:srgbClr val="990000"/>
                </a:solidFill>
                <a:latin typeface="黑体" pitchFamily="2" charset="-122"/>
                <a:ea typeface="黑体" pitchFamily="2" charset="-122"/>
              </a:rPr>
              <a:t>(1)</a:t>
            </a:r>
            <a:r>
              <a:rPr lang="zh-CN" altLang="en-US" sz="2400">
                <a:solidFill>
                  <a:srgbClr val="990000"/>
                </a:solidFill>
                <a:latin typeface="黑体" pitchFamily="2" charset="-122"/>
                <a:ea typeface="黑体" pitchFamily="2" charset="-122"/>
              </a:rPr>
              <a:t>软件判优法</a:t>
            </a:r>
            <a:endParaRPr lang="en-US" altLang="zh-CN" sz="2400" dirty="0">
              <a:solidFill>
                <a:srgbClr val="990000"/>
              </a:solidFill>
              <a:latin typeface="黑体" pitchFamily="2" charset="-122"/>
              <a:ea typeface="黑体" pitchFamily="2" charset="-122"/>
            </a:endParaRPr>
          </a:p>
          <a:p>
            <a:pPr>
              <a:lnSpc>
                <a:spcPct val="110000"/>
              </a:lnSpc>
            </a:pPr>
            <a:r>
              <a:rPr lang="zh-CN" altLang="en-US" sz="2400">
                <a:solidFill>
                  <a:srgbClr val="000080"/>
                </a:solidFill>
                <a:latin typeface="黑体" pitchFamily="2" charset="-122"/>
                <a:ea typeface="黑体" pitchFamily="2" charset="-122"/>
              </a:rPr>
              <a:t>    通过执行查询程序逐个检测中断请求寄存器的各位状态</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检测顺序按优先级大小排列</a:t>
            </a:r>
          </a:p>
          <a:p>
            <a:pPr>
              <a:lnSpc>
                <a:spcPct val="110000"/>
              </a:lnSpc>
            </a:pPr>
            <a:r>
              <a:rPr lang="zh-CN" altLang="en-US" sz="2400">
                <a:solidFill>
                  <a:srgbClr val="000080"/>
                </a:solidFill>
                <a:latin typeface="黑体" pitchFamily="2" charset="-122"/>
                <a:ea typeface="黑体" pitchFamily="2" charset="-122"/>
              </a:rPr>
              <a:t>    特点：简单，可以灵活地修改中断源的优先级别；</a:t>
            </a:r>
          </a:p>
          <a:p>
            <a:pPr>
              <a:lnSpc>
                <a:spcPct val="110000"/>
              </a:lnSpc>
            </a:pPr>
            <a:r>
              <a:rPr lang="zh-CN" altLang="en-US" sz="2400">
                <a:solidFill>
                  <a:srgbClr val="000080"/>
                </a:solidFill>
                <a:latin typeface="黑体" pitchFamily="2" charset="-122"/>
                <a:ea typeface="黑体" pitchFamily="2" charset="-122"/>
              </a:rPr>
              <a:t>          判优速度慢且占用</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时间。</a:t>
            </a:r>
            <a:r>
              <a:rPr lang="zh-CN" altLang="en-US"/>
              <a:t> </a:t>
            </a:r>
            <a:endParaRPr lang="en-US" altLang="zh-CN"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animEffect transition="in" filter="wipe(up)">
                                      <p:cBhvr>
                                        <p:cTn id="7" dur="500"/>
                                        <p:tgtEl>
                                          <p:spTgt spid="68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9157"/>
                                        </p:tgtEl>
                                        <p:attrNameLst>
                                          <p:attrName>style.visibility</p:attrName>
                                        </p:attrNameLst>
                                      </p:cBhvr>
                                      <p:to>
                                        <p:strVal val="visible"/>
                                      </p:to>
                                    </p:set>
                                    <p:animEffect transition="in" filter="wipe(up)">
                                      <p:cBhvr>
                                        <p:cTn id="12" dur="500"/>
                                        <p:tgtEl>
                                          <p:spTgt spid="68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p:bldP spid="68915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7" name="Rectangle 5"/>
          <p:cNvSpPr>
            <a:spLocks noChangeArrowheads="1"/>
          </p:cNvSpPr>
          <p:nvPr/>
        </p:nvSpPr>
        <p:spPr bwMode="auto">
          <a:xfrm>
            <a:off x="611188" y="404813"/>
            <a:ext cx="77041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zh-CN" altLang="en-US" sz="2400">
                <a:solidFill>
                  <a:srgbClr val="990000"/>
                </a:solidFill>
                <a:latin typeface="黑体" pitchFamily="2" charset="-122"/>
                <a:ea typeface="黑体" pitchFamily="2" charset="-122"/>
              </a:rPr>
              <a:t>软件判优处理流程图</a:t>
            </a:r>
            <a:endParaRPr lang="en-US" altLang="zh-CN" sz="2400" dirty="0">
              <a:solidFill>
                <a:srgbClr val="990000"/>
              </a:solidFill>
              <a:latin typeface="黑体" pitchFamily="2" charset="-122"/>
              <a:ea typeface="黑体" pitchFamily="2" charset="-122"/>
            </a:endParaRPr>
          </a:p>
        </p:txBody>
      </p:sp>
      <p:pic>
        <p:nvPicPr>
          <p:cNvPr id="46083" name="图片 1"/>
          <p:cNvPicPr>
            <a:picLocks noChangeAspect="1"/>
          </p:cNvPicPr>
          <p:nvPr/>
        </p:nvPicPr>
        <p:blipFill>
          <a:blip r:embed="rId2">
            <a:extLst>
              <a:ext uri="{28A0092B-C50C-407E-A947-70E740481C1C}">
                <a14:useLocalDpi xmlns:a14="http://schemas.microsoft.com/office/drawing/2010/main" val="0"/>
              </a:ext>
            </a:extLst>
          </a:blip>
          <a:srcRect l="7251" t="1324" r="3175" b="8269"/>
          <a:stretch>
            <a:fillRect/>
          </a:stretch>
        </p:blipFill>
        <p:spPr bwMode="auto">
          <a:xfrm>
            <a:off x="2813050" y="773113"/>
            <a:ext cx="4062413" cy="569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66763" y="549275"/>
            <a:ext cx="792162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en-US" altLang="zh-CN" sz="2400" dirty="0">
                <a:solidFill>
                  <a:srgbClr val="990000"/>
                </a:solidFill>
                <a:latin typeface="黑体" pitchFamily="2" charset="-122"/>
                <a:ea typeface="黑体" pitchFamily="2" charset="-122"/>
              </a:rPr>
              <a:t>(2)</a:t>
            </a:r>
            <a:r>
              <a:rPr lang="zh-CN" altLang="en-US" sz="2400" dirty="0">
                <a:solidFill>
                  <a:srgbClr val="990000"/>
                </a:solidFill>
                <a:latin typeface="黑体" pitchFamily="2" charset="-122"/>
                <a:ea typeface="黑体" pitchFamily="2" charset="-122"/>
              </a:rPr>
              <a:t>硬件判优法</a:t>
            </a:r>
            <a:endParaRPr lang="en-US" altLang="zh-CN" sz="2400" dirty="0">
              <a:solidFill>
                <a:srgbClr val="990000"/>
              </a:solidFill>
              <a:latin typeface="黑体" pitchFamily="2" charset="-122"/>
              <a:ea typeface="黑体" pitchFamily="2" charset="-122"/>
            </a:endParaRPr>
          </a:p>
          <a:p>
            <a:pPr>
              <a:lnSpc>
                <a:spcPct val="110000"/>
              </a:lnSpc>
            </a:pPr>
            <a:r>
              <a:rPr lang="zh-CN" altLang="en-US" sz="2400" dirty="0">
                <a:solidFill>
                  <a:srgbClr val="000080"/>
                </a:solidFill>
                <a:latin typeface="黑体" pitchFamily="2" charset="-122"/>
                <a:ea typeface="黑体" pitchFamily="2" charset="-122"/>
              </a:rPr>
              <a:t>    根据中断请求信号的传送方式不同，有不同的优先排队电路。</a:t>
            </a:r>
          </a:p>
          <a:p>
            <a:pPr>
              <a:lnSpc>
                <a:spcPct val="110000"/>
              </a:lnSpc>
            </a:pPr>
            <a:r>
              <a:rPr lang="zh-CN" altLang="en-US" sz="2400" dirty="0">
                <a:solidFill>
                  <a:srgbClr val="000080"/>
                </a:solidFill>
                <a:latin typeface="黑体" pitchFamily="2" charset="-122"/>
                <a:ea typeface="黑体" pitchFamily="2" charset="-122"/>
              </a:rPr>
              <a:t>    现代微机采用中断优先权编码电路，可通过编程规定其优先级：循环优先级</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固定优先级等。</a:t>
            </a:r>
          </a:p>
          <a:p>
            <a:pPr>
              <a:lnSpc>
                <a:spcPct val="140000"/>
              </a:lnSpc>
            </a:pPr>
            <a:r>
              <a:rPr lang="zh-CN" altLang="en-US" sz="2400" dirty="0">
                <a:solidFill>
                  <a:srgbClr val="000080"/>
                </a:solidFill>
                <a:latin typeface="黑体" pitchFamily="2" charset="-122"/>
                <a:ea typeface="黑体" pitchFamily="2" charset="-122"/>
              </a:rPr>
              <a:t>    </a:t>
            </a:r>
            <a:r>
              <a:rPr lang="zh-CN" altLang="en-US" sz="2400" dirty="0">
                <a:solidFill>
                  <a:schemeClr val="hlink"/>
                </a:solidFill>
                <a:latin typeface="黑体" pitchFamily="2" charset="-122"/>
                <a:ea typeface="黑体" pitchFamily="2" charset="-122"/>
              </a:rPr>
              <a:t>硬件判优特点：</a:t>
            </a:r>
            <a:r>
              <a:rPr lang="zh-CN" altLang="en-US" sz="2400" dirty="0">
                <a:solidFill>
                  <a:srgbClr val="000080"/>
                </a:solidFill>
                <a:latin typeface="黑体" pitchFamily="2" charset="-122"/>
                <a:ea typeface="黑体" pitchFamily="2" charset="-122"/>
              </a:rPr>
              <a:t>节省</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时间，速度快。</a:t>
            </a: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55650" y="549275"/>
            <a:ext cx="7921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zh-CN" altLang="en-US" sz="2400" dirty="0">
                <a:solidFill>
                  <a:srgbClr val="990000"/>
                </a:solidFill>
                <a:latin typeface="黑体" pitchFamily="2" charset="-122"/>
                <a:ea typeface="黑体" pitchFamily="2" charset="-122"/>
              </a:rPr>
              <a:t>硬件判优电路</a:t>
            </a:r>
            <a:endParaRPr lang="en-US" altLang="zh-CN" sz="2400" dirty="0">
              <a:solidFill>
                <a:srgbClr val="990000"/>
              </a:solidFill>
              <a:latin typeface="黑体" pitchFamily="2" charset="-122"/>
              <a:ea typeface="黑体" pitchFamily="2" charset="-122"/>
            </a:endParaRPr>
          </a:p>
          <a:p>
            <a:pPr>
              <a:lnSpc>
                <a:spcPct val="110000"/>
              </a:lnSpc>
            </a:pPr>
            <a:r>
              <a:rPr lang="zh-CN" altLang="en-US" sz="2400" dirty="0">
                <a:solidFill>
                  <a:srgbClr val="000080"/>
                </a:solidFill>
                <a:latin typeface="黑体" pitchFamily="2" charset="-122"/>
                <a:ea typeface="黑体" pitchFamily="2" charset="-122"/>
              </a:rPr>
              <a:t>    例：独立请求线的判优排队电路</a:t>
            </a:r>
          </a:p>
        </p:txBody>
      </p:sp>
      <p:pic>
        <p:nvPicPr>
          <p:cNvPr id="48131" name="图片 2"/>
          <p:cNvPicPr>
            <a:picLocks noChangeAspect="1"/>
          </p:cNvPicPr>
          <p:nvPr/>
        </p:nvPicPr>
        <p:blipFill>
          <a:blip r:embed="rId2">
            <a:extLst>
              <a:ext uri="{28A0092B-C50C-407E-A947-70E740481C1C}">
                <a14:useLocalDpi xmlns:a14="http://schemas.microsoft.com/office/drawing/2010/main" val="0"/>
              </a:ext>
            </a:extLst>
          </a:blip>
          <a:srcRect t="10046" b="10399"/>
          <a:stretch>
            <a:fillRect/>
          </a:stretch>
        </p:blipFill>
        <p:spPr bwMode="auto">
          <a:xfrm>
            <a:off x="755650" y="1628800"/>
            <a:ext cx="5173383" cy="381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5220072" y="4869160"/>
            <a:ext cx="392392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来自中断源的中断请求</a:t>
            </a:r>
            <a:endParaRPr lang="en-US" altLang="zh-CN" sz="2400" dirty="0" smtClean="0">
              <a:solidFill>
                <a:srgbClr val="000080"/>
              </a:solidFill>
              <a:latin typeface="黑体" pitchFamily="2" charset="-122"/>
              <a:ea typeface="黑体" pitchFamily="2" charset="-122"/>
            </a:endParaRPr>
          </a:p>
        </p:txBody>
      </p:sp>
      <p:sp>
        <p:nvSpPr>
          <p:cNvPr id="5" name="Rectangle 4"/>
          <p:cNvSpPr>
            <a:spLocks noChangeArrowheads="1"/>
          </p:cNvSpPr>
          <p:nvPr/>
        </p:nvSpPr>
        <p:spPr bwMode="auto">
          <a:xfrm>
            <a:off x="5220072" y="1556792"/>
            <a:ext cx="367240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42913" indent="-442913">
              <a:lnSpc>
                <a:spcPct val="120000"/>
              </a:lnSpc>
            </a:pP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经过优先排队电路后送给</a:t>
            </a:r>
            <a:r>
              <a:rPr lang="en-US" altLang="zh-CN" sz="2400" dirty="0" smtClean="0">
                <a:solidFill>
                  <a:srgbClr val="000080"/>
                </a:solidFill>
                <a:latin typeface="黑体" pitchFamily="2" charset="-122"/>
                <a:ea typeface="黑体" pitchFamily="2" charset="-122"/>
              </a:rPr>
              <a:t>CPU</a:t>
            </a:r>
            <a:r>
              <a:rPr lang="zh-CN" altLang="en-US" sz="2400" dirty="0" smtClean="0">
                <a:solidFill>
                  <a:srgbClr val="000080"/>
                </a:solidFill>
                <a:latin typeface="黑体" pitchFamily="2" charset="-122"/>
                <a:ea typeface="黑体" pitchFamily="2" charset="-122"/>
              </a:rPr>
              <a:t>的中断请求</a:t>
            </a:r>
            <a:endParaRPr lang="en-US" altLang="zh-CN" sz="2400" dirty="0" smtClean="0">
              <a:solidFill>
                <a:srgbClr val="000080"/>
              </a:solidFill>
              <a:latin typeface="黑体" pitchFamily="2" charset="-122"/>
              <a:ea typeface="黑体" pitchFamily="2" charset="-122"/>
            </a:endParaRPr>
          </a:p>
        </p:txBody>
      </p:sp>
      <p:sp>
        <p:nvSpPr>
          <p:cNvPr id="6" name="Rectangle 4"/>
          <p:cNvSpPr>
            <a:spLocks noChangeArrowheads="1"/>
          </p:cNvSpPr>
          <p:nvPr/>
        </p:nvSpPr>
        <p:spPr bwMode="auto">
          <a:xfrm>
            <a:off x="1403648" y="5784997"/>
            <a:ext cx="70567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42913" indent="-442913">
              <a:lnSpc>
                <a:spcPct val="120000"/>
              </a:lnSpc>
            </a:pPr>
            <a:r>
              <a:rPr lang="zh-CN" altLang="en-US" sz="2400" dirty="0" smtClean="0">
                <a:solidFill>
                  <a:srgbClr val="000080"/>
                </a:solidFill>
                <a:latin typeface="黑体" pitchFamily="2" charset="-122"/>
                <a:ea typeface="黑体" pitchFamily="2" charset="-122"/>
              </a:rPr>
              <a:t>高优先级请求会封锁低优先级向</a:t>
            </a:r>
            <a:r>
              <a:rPr lang="en-US" altLang="zh-CN" sz="2400" dirty="0" smtClean="0">
                <a:solidFill>
                  <a:srgbClr val="000080"/>
                </a:solidFill>
                <a:latin typeface="黑体" pitchFamily="2" charset="-122"/>
                <a:ea typeface="黑体" pitchFamily="2" charset="-122"/>
              </a:rPr>
              <a:t>CPU</a:t>
            </a:r>
            <a:r>
              <a:rPr lang="zh-CN" altLang="en-US" sz="2400" dirty="0" smtClean="0">
                <a:solidFill>
                  <a:srgbClr val="000080"/>
                </a:solidFill>
                <a:latin typeface="黑体" pitchFamily="2" charset="-122"/>
                <a:ea typeface="黑体" pitchFamily="2" charset="-122"/>
              </a:rPr>
              <a:t>发送请求。</a:t>
            </a:r>
            <a:endParaRPr lang="en-US" altLang="zh-CN" sz="2400" dirty="0" smtClean="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755650" y="549275"/>
            <a:ext cx="79216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zh-CN" altLang="en-US" sz="2400" dirty="0">
                <a:solidFill>
                  <a:srgbClr val="990000"/>
                </a:solidFill>
                <a:latin typeface="黑体" pitchFamily="2" charset="-122"/>
                <a:ea typeface="黑体" pitchFamily="2" charset="-122"/>
              </a:rPr>
              <a:t>硬件判优电路</a:t>
            </a:r>
            <a:endParaRPr lang="en-US" altLang="zh-CN" sz="2400" dirty="0">
              <a:solidFill>
                <a:srgbClr val="990000"/>
              </a:solidFill>
              <a:latin typeface="黑体" pitchFamily="2" charset="-122"/>
              <a:ea typeface="黑体" pitchFamily="2" charset="-122"/>
            </a:endParaRPr>
          </a:p>
          <a:p>
            <a:pPr>
              <a:lnSpc>
                <a:spcPct val="110000"/>
              </a:lnSpc>
            </a:pPr>
            <a:r>
              <a:rPr lang="zh-CN" altLang="en-US" sz="2400" dirty="0">
                <a:solidFill>
                  <a:srgbClr val="000080"/>
                </a:solidFill>
                <a:latin typeface="黑体" pitchFamily="2" charset="-122"/>
                <a:ea typeface="黑体" pitchFamily="2" charset="-122"/>
              </a:rPr>
              <a:t>    例</a:t>
            </a:r>
            <a:r>
              <a:rPr lang="zh-CN" altLang="en-US" sz="2400" dirty="0" smtClean="0">
                <a:solidFill>
                  <a:srgbClr val="000080"/>
                </a:solidFill>
                <a:latin typeface="黑体" pitchFamily="2" charset="-122"/>
                <a:ea typeface="黑体" pitchFamily="2" charset="-122"/>
              </a:rPr>
              <a:t>：公共请求线的串行</a:t>
            </a:r>
            <a:r>
              <a:rPr lang="zh-CN" altLang="en-US" sz="2400" dirty="0">
                <a:solidFill>
                  <a:srgbClr val="000080"/>
                </a:solidFill>
                <a:latin typeface="黑体" pitchFamily="2" charset="-122"/>
                <a:ea typeface="黑体" pitchFamily="2" charset="-122"/>
              </a:rPr>
              <a:t>优先链排队电路</a:t>
            </a:r>
          </a:p>
        </p:txBody>
      </p:sp>
      <p:pic>
        <p:nvPicPr>
          <p:cNvPr id="49155" name="图片 3"/>
          <p:cNvPicPr>
            <a:picLocks noChangeAspect="1"/>
          </p:cNvPicPr>
          <p:nvPr/>
        </p:nvPicPr>
        <p:blipFill>
          <a:blip r:embed="rId2">
            <a:extLst>
              <a:ext uri="{28A0092B-C50C-407E-A947-70E740481C1C}">
                <a14:useLocalDpi xmlns:a14="http://schemas.microsoft.com/office/drawing/2010/main" val="0"/>
              </a:ext>
            </a:extLst>
          </a:blip>
          <a:srcRect t="25406" b="56683"/>
          <a:stretch>
            <a:fillRect/>
          </a:stretch>
        </p:blipFill>
        <p:spPr bwMode="auto">
          <a:xfrm rot="-60000">
            <a:off x="755650" y="1700213"/>
            <a:ext cx="81819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4213" y="503238"/>
            <a:ext cx="79200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 4</a:t>
            </a:r>
            <a:r>
              <a:rPr lang="zh-CN" altLang="en-US" sz="2400">
                <a:solidFill>
                  <a:srgbClr val="990000"/>
                </a:solidFill>
                <a:latin typeface="黑体" pitchFamily="2" charset="-122"/>
                <a:ea typeface="黑体" pitchFamily="2" charset="-122"/>
              </a:rPr>
              <a:t>．关中断和中断屏蔽</a:t>
            </a:r>
            <a:endParaRPr lang="en-US" altLang="zh-CN" sz="2400" dirty="0">
              <a:solidFill>
                <a:srgbClr val="990000"/>
              </a:solidFill>
              <a:latin typeface="黑体" pitchFamily="2" charset="-122"/>
              <a:ea typeface="黑体" pitchFamily="2" charset="-122"/>
            </a:endParaRPr>
          </a:p>
        </p:txBody>
      </p:sp>
      <p:sp>
        <p:nvSpPr>
          <p:cNvPr id="50179" name="Rectangle 3"/>
          <p:cNvSpPr>
            <a:spLocks noChangeArrowheads="1"/>
          </p:cNvSpPr>
          <p:nvPr/>
        </p:nvSpPr>
        <p:spPr bwMode="auto">
          <a:xfrm>
            <a:off x="539750" y="1196975"/>
            <a:ext cx="86042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30000"/>
              </a:lnSpc>
            </a:pPr>
            <a:r>
              <a:rPr lang="en-US" altLang="zh-CN" sz="2400" dirty="0">
                <a:solidFill>
                  <a:srgbClr val="000080"/>
                </a:solidFill>
                <a:latin typeface="黑体" pitchFamily="2" charset="-122"/>
                <a:ea typeface="黑体" pitchFamily="2" charset="-122"/>
              </a:rPr>
              <a:t>    (1) </a:t>
            </a:r>
            <a:r>
              <a:rPr lang="zh-CN" altLang="en-US" sz="2400" dirty="0">
                <a:solidFill>
                  <a:srgbClr val="000080"/>
                </a:solidFill>
                <a:latin typeface="黑体" pitchFamily="2" charset="-122"/>
                <a:ea typeface="黑体" pitchFamily="2" charset="-122"/>
              </a:rPr>
              <a:t>开中断与关中断</a:t>
            </a:r>
          </a:p>
          <a:p>
            <a:pPr>
              <a:lnSpc>
                <a:spcPct val="130000"/>
              </a:lnSpc>
            </a:pPr>
            <a:r>
              <a:rPr lang="zh-CN" altLang="en-US" sz="2400" dirty="0">
                <a:solidFill>
                  <a:srgbClr val="000080"/>
                </a:solidFill>
                <a:latin typeface="黑体" pitchFamily="2" charset="-122"/>
                <a:ea typeface="黑体" pitchFamily="2" charset="-122"/>
              </a:rPr>
              <a:t>    由</a:t>
            </a:r>
            <a:r>
              <a:rPr lang="en-US" altLang="zh-CN" sz="2400" dirty="0">
                <a:solidFill>
                  <a:srgbClr val="FF0000"/>
                </a:solidFill>
                <a:latin typeface="黑体" pitchFamily="2" charset="-122"/>
                <a:ea typeface="黑体" pitchFamily="2" charset="-122"/>
              </a:rPr>
              <a:t>CPU</a:t>
            </a:r>
            <a:r>
              <a:rPr lang="zh-CN" altLang="en-US" sz="2400" dirty="0">
                <a:solidFill>
                  <a:srgbClr val="FF0000"/>
                </a:solidFill>
                <a:latin typeface="黑体" pitchFamily="2" charset="-122"/>
                <a:ea typeface="黑体" pitchFamily="2" charset="-122"/>
              </a:rPr>
              <a:t>中</a:t>
            </a:r>
            <a:r>
              <a:rPr lang="zh-CN" altLang="en-US" sz="2400" dirty="0">
                <a:solidFill>
                  <a:srgbClr val="000080"/>
                </a:solidFill>
                <a:latin typeface="黑体" pitchFamily="2" charset="-122"/>
                <a:ea typeface="黑体" pitchFamily="2" charset="-122"/>
              </a:rPr>
              <a:t>的中断允许触发器（</a:t>
            </a:r>
            <a:r>
              <a:rPr lang="en-US" altLang="zh-CN" sz="2400" dirty="0">
                <a:solidFill>
                  <a:srgbClr val="000080"/>
                </a:solidFill>
                <a:latin typeface="黑体" pitchFamily="2" charset="-122"/>
                <a:ea typeface="黑体" pitchFamily="2" charset="-122"/>
              </a:rPr>
              <a:t>EINT</a:t>
            </a:r>
            <a:r>
              <a:rPr lang="zh-CN" altLang="en-US" sz="2400" dirty="0">
                <a:solidFill>
                  <a:srgbClr val="000080"/>
                </a:solidFill>
                <a:latin typeface="黑体" pitchFamily="2" charset="-122"/>
                <a:ea typeface="黑体" pitchFamily="2" charset="-122"/>
              </a:rPr>
              <a:t>）控制：</a:t>
            </a:r>
          </a:p>
          <a:p>
            <a:pPr>
              <a:lnSpc>
                <a:spcPct val="130000"/>
              </a:lnSpc>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EINT</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a:t>
            </a:r>
            <a:r>
              <a:rPr lang="zh-CN" altLang="en-US" sz="2400" dirty="0">
                <a:solidFill>
                  <a:srgbClr val="000080"/>
                </a:solidFill>
                <a:latin typeface="黑体" pitchFamily="2" charset="-122"/>
                <a:ea typeface="黑体" pitchFamily="2" charset="-122"/>
              </a:rPr>
              <a:t>时开中断（受理中断请求）；</a:t>
            </a:r>
          </a:p>
          <a:p>
            <a:pPr>
              <a:lnSpc>
                <a:spcPct val="130000"/>
              </a:lnSpc>
            </a:pPr>
            <a:r>
              <a:rPr lang="en-US" altLang="zh-CN" sz="2400" dirty="0">
                <a:solidFill>
                  <a:srgbClr val="000080"/>
                </a:solidFill>
                <a:latin typeface="黑体" pitchFamily="2" charset="-122"/>
                <a:ea typeface="黑体" pitchFamily="2" charset="-122"/>
              </a:rPr>
              <a:t>         EINT=0</a:t>
            </a:r>
            <a:r>
              <a:rPr lang="zh-CN" altLang="en-US" sz="2400" dirty="0">
                <a:solidFill>
                  <a:srgbClr val="000080"/>
                </a:solidFill>
                <a:latin typeface="黑体" pitchFamily="2" charset="-122"/>
                <a:ea typeface="黑体" pitchFamily="2" charset="-122"/>
              </a:rPr>
              <a:t>，关中断。</a:t>
            </a:r>
            <a:endParaRPr lang="en-US" altLang="zh-CN" sz="2400" dirty="0">
              <a:solidFill>
                <a:srgbClr val="000080"/>
              </a:solidFill>
              <a:latin typeface="黑体" pitchFamily="2" charset="-122"/>
              <a:ea typeface="黑体" pitchFamily="2" charset="-122"/>
            </a:endParaRPr>
          </a:p>
        </p:txBody>
      </p:sp>
      <p:sp>
        <p:nvSpPr>
          <p:cNvPr id="710660" name="Rectangle 4"/>
          <p:cNvSpPr>
            <a:spLocks noChangeArrowheads="1"/>
          </p:cNvSpPr>
          <p:nvPr/>
        </p:nvSpPr>
        <p:spPr bwMode="auto">
          <a:xfrm>
            <a:off x="539750" y="3500438"/>
            <a:ext cx="82804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400" dirty="0">
                <a:solidFill>
                  <a:srgbClr val="000080"/>
                </a:solidFill>
                <a:latin typeface="黑体" pitchFamily="2" charset="-122"/>
                <a:ea typeface="黑体" pitchFamily="2" charset="-122"/>
              </a:rPr>
              <a:t>    (2)</a:t>
            </a:r>
            <a:r>
              <a:rPr lang="zh-CN" altLang="en-US" sz="2400" dirty="0">
                <a:solidFill>
                  <a:srgbClr val="000080"/>
                </a:solidFill>
                <a:latin typeface="黑体" pitchFamily="2" charset="-122"/>
                <a:ea typeface="黑体" pitchFamily="2" charset="-122"/>
              </a:rPr>
              <a:t> 中断屏蔽</a:t>
            </a:r>
          </a:p>
          <a:p>
            <a:pPr>
              <a:lnSpc>
                <a:spcPct val="120000"/>
              </a:lnSpc>
            </a:pPr>
            <a:r>
              <a:rPr lang="zh-CN" altLang="en-US" sz="2400" dirty="0">
                <a:solidFill>
                  <a:srgbClr val="000080"/>
                </a:solidFill>
                <a:latin typeface="黑体" pitchFamily="2" charset="-122"/>
                <a:ea typeface="黑体" pitchFamily="2" charset="-122"/>
              </a:rPr>
              <a:t>    用程序方式有选择地封锁部分</a:t>
            </a:r>
            <a:r>
              <a:rPr lang="zh-CN" altLang="en-US" sz="2400" dirty="0">
                <a:solidFill>
                  <a:srgbClr val="FF0000"/>
                </a:solidFill>
                <a:latin typeface="黑体" pitchFamily="2" charset="-122"/>
                <a:ea typeface="黑体" pitchFamily="2" charset="-122"/>
              </a:rPr>
              <a:t>中断源</a:t>
            </a:r>
            <a:r>
              <a:rPr lang="zh-CN" altLang="en-US" sz="2400" dirty="0">
                <a:solidFill>
                  <a:srgbClr val="000080"/>
                </a:solidFill>
                <a:latin typeface="黑体" pitchFamily="2" charset="-122"/>
                <a:ea typeface="黑体" pitchFamily="2" charset="-122"/>
              </a:rPr>
              <a:t>发出中断请求，使之不能真正送到</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去，这就是中断屏蔽。</a:t>
            </a:r>
          </a:p>
          <a:p>
            <a:pPr>
              <a:lnSpc>
                <a:spcPct val="120000"/>
              </a:lnSpc>
            </a:pPr>
            <a:endParaRPr lang="en-US" altLang="zh-CN"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wipe(up)">
                                      <p:cBhvr>
                                        <p:cTn id="7" dur="500"/>
                                        <p:tgtEl>
                                          <p:spTgt spid="71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4213" y="503238"/>
            <a:ext cx="79200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 4</a:t>
            </a:r>
            <a:r>
              <a:rPr lang="zh-CN" altLang="en-US" sz="2400">
                <a:solidFill>
                  <a:srgbClr val="990000"/>
                </a:solidFill>
                <a:latin typeface="黑体" pitchFamily="2" charset="-122"/>
                <a:ea typeface="黑体" pitchFamily="2" charset="-122"/>
              </a:rPr>
              <a:t>．关中断和中断屏蔽</a:t>
            </a:r>
            <a:endParaRPr lang="en-US" altLang="zh-CN" sz="2400" dirty="0">
              <a:solidFill>
                <a:srgbClr val="990000"/>
              </a:solidFill>
              <a:latin typeface="黑体" pitchFamily="2" charset="-122"/>
              <a:ea typeface="黑体" pitchFamily="2" charset="-122"/>
            </a:endParaRPr>
          </a:p>
        </p:txBody>
      </p:sp>
      <p:sp>
        <p:nvSpPr>
          <p:cNvPr id="51203" name="Rectangle 4"/>
          <p:cNvSpPr>
            <a:spLocks noChangeArrowheads="1"/>
          </p:cNvSpPr>
          <p:nvPr/>
        </p:nvSpPr>
        <p:spPr bwMode="auto">
          <a:xfrm>
            <a:off x="539750" y="1125538"/>
            <a:ext cx="86042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400" dirty="0">
                <a:solidFill>
                  <a:srgbClr val="000080"/>
                </a:solidFill>
                <a:latin typeface="黑体" pitchFamily="2" charset="-122"/>
                <a:ea typeface="黑体" pitchFamily="2" charset="-122"/>
              </a:rPr>
              <a:t>    (2)</a:t>
            </a:r>
            <a:r>
              <a:rPr lang="zh-CN" altLang="en-US" sz="2400" dirty="0">
                <a:solidFill>
                  <a:srgbClr val="000080"/>
                </a:solidFill>
                <a:latin typeface="黑体" pitchFamily="2" charset="-122"/>
                <a:ea typeface="黑体" pitchFamily="2" charset="-122"/>
              </a:rPr>
              <a:t> 中断屏蔽</a:t>
            </a:r>
          </a:p>
          <a:p>
            <a:pPr>
              <a:lnSpc>
                <a:spcPct val="120000"/>
              </a:lnSpc>
            </a:pPr>
            <a:r>
              <a:rPr lang="zh-CN" altLang="en-US" sz="2400" dirty="0">
                <a:solidFill>
                  <a:srgbClr val="000080"/>
                </a:solidFill>
                <a:latin typeface="黑体" pitchFamily="2" charset="-122"/>
                <a:ea typeface="黑体" pitchFamily="2" charset="-122"/>
              </a:rPr>
              <a:t>    例如，对每个中断源设置一个中断屏蔽触发器（</a:t>
            </a:r>
            <a:r>
              <a:rPr lang="en-US" altLang="zh-CN" sz="2400" dirty="0">
                <a:solidFill>
                  <a:srgbClr val="000080"/>
                </a:solidFill>
                <a:latin typeface="黑体" pitchFamily="2" charset="-122"/>
                <a:ea typeface="黑体" pitchFamily="2" charset="-122"/>
              </a:rPr>
              <a:t>MASK</a:t>
            </a:r>
            <a:r>
              <a:rPr lang="zh-CN" altLang="en-US" sz="2400" dirty="0">
                <a:solidFill>
                  <a:srgbClr val="000080"/>
                </a:solidFill>
                <a:latin typeface="黑体" pitchFamily="2" charset="-122"/>
                <a:ea typeface="黑体" pitchFamily="2" charset="-122"/>
              </a:rPr>
              <a:t>），来有选择的封锁部分中断请求</a:t>
            </a:r>
            <a:r>
              <a:rPr lang="zh-CN" altLang="en-US" dirty="0">
                <a:solidFill>
                  <a:srgbClr val="000080"/>
                </a:solidFill>
                <a:latin typeface="黑体" pitchFamily="2" charset="-122"/>
                <a:ea typeface="黑体" pitchFamily="2" charset="-122"/>
              </a:rPr>
              <a:t>。</a:t>
            </a:r>
            <a:endParaRPr lang="en-US" altLang="zh-CN" sz="2400" dirty="0">
              <a:solidFill>
                <a:srgbClr val="000080"/>
              </a:solidFill>
              <a:latin typeface="黑体" pitchFamily="2" charset="-122"/>
              <a:ea typeface="黑体" pitchFamily="2" charset="-122"/>
            </a:endParaRPr>
          </a:p>
        </p:txBody>
      </p:sp>
      <p:graphicFrame>
        <p:nvGraphicFramePr>
          <p:cNvPr id="51204" name="Object 5"/>
          <p:cNvGraphicFramePr>
            <a:graphicFrameLocks noChangeAspect="1"/>
          </p:cNvGraphicFramePr>
          <p:nvPr/>
        </p:nvGraphicFramePr>
        <p:xfrm>
          <a:off x="468313" y="2133600"/>
          <a:ext cx="7643812" cy="4249738"/>
        </p:xfrm>
        <a:graphic>
          <a:graphicData uri="http://schemas.openxmlformats.org/presentationml/2006/ole">
            <mc:AlternateContent xmlns:mc="http://schemas.openxmlformats.org/markup-compatibility/2006">
              <mc:Choice xmlns:v="urn:schemas-microsoft-com:vml" Requires="v">
                <p:oleObj spid="_x0000_s71718" name="Visio" r:id="rId3" imgW="4298180" imgH="3009026" progId="">
                  <p:embed/>
                </p:oleObj>
              </mc:Choice>
              <mc:Fallback>
                <p:oleObj name="Visio" r:id="rId3" imgW="4298180" imgH="300902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7643812"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9991840"/>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4213" y="473662"/>
            <a:ext cx="7920037"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5</a:t>
            </a:r>
            <a:r>
              <a:rPr lang="zh-CN" altLang="en-US" sz="2400" dirty="0" smtClean="0">
                <a:solidFill>
                  <a:srgbClr val="990000"/>
                </a:solidFill>
                <a:latin typeface="黑体" pitchFamily="2" charset="-122"/>
                <a:ea typeface="黑体" pitchFamily="2" charset="-122"/>
              </a:rPr>
              <a:t>．</a:t>
            </a:r>
            <a:r>
              <a:rPr lang="en-US" altLang="zh-CN" sz="2400" dirty="0" smtClean="0">
                <a:solidFill>
                  <a:srgbClr val="990000"/>
                </a:solidFill>
                <a:latin typeface="黑体" pitchFamily="2" charset="-122"/>
                <a:ea typeface="黑体" pitchFamily="2" charset="-122"/>
              </a:rPr>
              <a:t>8259</a:t>
            </a:r>
            <a:r>
              <a:rPr lang="zh-CN" altLang="en-US" sz="2400" dirty="0" smtClean="0">
                <a:solidFill>
                  <a:srgbClr val="990000"/>
                </a:solidFill>
                <a:latin typeface="黑体" pitchFamily="2" charset="-122"/>
                <a:ea typeface="黑体" pitchFamily="2" charset="-122"/>
              </a:rPr>
              <a:t>中断控制器（芯片）</a:t>
            </a:r>
            <a:endParaRPr lang="en-US" altLang="zh-CN" sz="2400" dirty="0">
              <a:solidFill>
                <a:srgbClr val="990000"/>
              </a:solidFill>
              <a:latin typeface="黑体" pitchFamily="2" charset="-122"/>
              <a:ea typeface="黑体" pitchFamily="2" charset="-122"/>
            </a:endParaRPr>
          </a:p>
        </p:txBody>
      </p:sp>
      <p:sp>
        <p:nvSpPr>
          <p:cNvPr id="51203" name="Rectangle 4"/>
          <p:cNvSpPr>
            <a:spLocks noChangeArrowheads="1"/>
          </p:cNvSpPr>
          <p:nvPr/>
        </p:nvSpPr>
        <p:spPr bwMode="auto">
          <a:xfrm>
            <a:off x="539750" y="924957"/>
            <a:ext cx="835273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400" dirty="0" smtClean="0">
                <a:latin typeface="黑体" pitchFamily="2" charset="-122"/>
                <a:ea typeface="黑体" pitchFamily="2" charset="-122"/>
              </a:rPr>
              <a:t>    </a:t>
            </a:r>
            <a:r>
              <a:rPr lang="en-US" altLang="zh-CN" sz="2400" dirty="0" smtClean="0">
                <a:solidFill>
                  <a:srgbClr val="FF0000"/>
                </a:solidFill>
                <a:latin typeface="黑体" pitchFamily="2" charset="-122"/>
                <a:ea typeface="黑体" pitchFamily="2" charset="-122"/>
              </a:rPr>
              <a:t>8259</a:t>
            </a:r>
            <a:r>
              <a:rPr lang="zh-CN" altLang="en-US" sz="2400" dirty="0">
                <a:solidFill>
                  <a:srgbClr val="FF0000"/>
                </a:solidFill>
                <a:latin typeface="黑体" pitchFamily="2" charset="-122"/>
                <a:ea typeface="黑体" pitchFamily="2" charset="-122"/>
              </a:rPr>
              <a:t>中断</a:t>
            </a:r>
            <a:r>
              <a:rPr lang="zh-CN" altLang="en-US" sz="2400" dirty="0" smtClean="0">
                <a:solidFill>
                  <a:srgbClr val="FF0000"/>
                </a:solidFill>
                <a:latin typeface="黑体" pitchFamily="2" charset="-122"/>
                <a:ea typeface="黑体" pitchFamily="2" charset="-122"/>
              </a:rPr>
              <a:t>控制器芯片</a:t>
            </a:r>
            <a:r>
              <a:rPr lang="zh-CN" altLang="en-US" sz="2400" dirty="0" smtClean="0">
                <a:latin typeface="黑体" pitchFamily="2" charset="-122"/>
                <a:ea typeface="黑体" pitchFamily="2" charset="-122"/>
              </a:rPr>
              <a:t>集中</a:t>
            </a:r>
            <a:r>
              <a:rPr lang="zh-CN" altLang="en-US" sz="2400" dirty="0">
                <a:latin typeface="黑体" pitchFamily="2" charset="-122"/>
                <a:ea typeface="黑体" pitchFamily="2" charset="-122"/>
              </a:rPr>
              <a:t>解决请求信号的接收、屏蔽、判优、编码等问题</a:t>
            </a:r>
            <a:r>
              <a:rPr lang="zh-CN" altLang="en-US" sz="2400" dirty="0" smtClean="0">
                <a:latin typeface="黑体" pitchFamily="2" charset="-122"/>
                <a:ea typeface="黑体" pitchFamily="2" charset="-122"/>
              </a:rPr>
              <a:t>。用在</a:t>
            </a:r>
            <a:r>
              <a:rPr lang="zh-CN" altLang="en-US" sz="2400" dirty="0" smtClean="0">
                <a:solidFill>
                  <a:srgbClr val="000080"/>
                </a:solidFill>
                <a:latin typeface="黑体" pitchFamily="2" charset="-122"/>
                <a:ea typeface="黑体" pitchFamily="2" charset="-122"/>
              </a:rPr>
              <a:t>现代主流微机系统中。</a:t>
            </a:r>
            <a:endParaRPr lang="en-US" altLang="zh-CN" sz="2400" dirty="0">
              <a:solidFill>
                <a:srgbClr val="000080"/>
              </a:solidFill>
              <a:latin typeface="黑体" pitchFamily="2" charset="-122"/>
              <a:ea typeface="黑体" pitchFamily="2" charset="-122"/>
            </a:endParaRPr>
          </a:p>
        </p:txBody>
      </p:sp>
      <p:grpSp>
        <p:nvGrpSpPr>
          <p:cNvPr id="3" name="组合 2"/>
          <p:cNvGrpSpPr/>
          <p:nvPr/>
        </p:nvGrpSpPr>
        <p:grpSpPr>
          <a:xfrm>
            <a:off x="467544" y="1990332"/>
            <a:ext cx="4966194" cy="3868760"/>
            <a:chOff x="397894" y="1990332"/>
            <a:chExt cx="5326234" cy="3868760"/>
          </a:xfrm>
        </p:grpSpPr>
        <p:sp>
          <p:nvSpPr>
            <p:cNvPr id="5" name="Text Box 12"/>
            <p:cNvSpPr txBox="1">
              <a:spLocks noChangeArrowheads="1"/>
            </p:cNvSpPr>
            <p:nvPr/>
          </p:nvSpPr>
          <p:spPr bwMode="auto">
            <a:xfrm>
              <a:off x="397894" y="2203170"/>
              <a:ext cx="1015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a:solidFill>
                    <a:srgbClr val="0033CC"/>
                  </a:solidFill>
                  <a:latin typeface="黑体" pitchFamily="2" charset="-122"/>
                  <a:ea typeface="黑体" pitchFamily="2" charset="-122"/>
                </a:rPr>
                <a:t>D</a:t>
              </a:r>
              <a:r>
                <a:rPr lang="en-US" altLang="zh-CN" sz="1200" dirty="0">
                  <a:solidFill>
                    <a:srgbClr val="0033CC"/>
                  </a:solidFill>
                  <a:latin typeface="黑体" pitchFamily="2" charset="-122"/>
                  <a:ea typeface="黑体" pitchFamily="2" charset="-122"/>
                </a:rPr>
                <a:t>7</a:t>
              </a:r>
              <a:r>
                <a:rPr lang="zh-CN" altLang="en-US" sz="1800" dirty="0">
                  <a:solidFill>
                    <a:srgbClr val="0033CC"/>
                  </a:solidFill>
                  <a:latin typeface="黑体" pitchFamily="2" charset="-122"/>
                  <a:ea typeface="黑体" pitchFamily="2" charset="-122"/>
                </a:rPr>
                <a:t>～</a:t>
              </a:r>
              <a:r>
                <a:rPr lang="en-US" altLang="zh-CN" sz="1800" dirty="0">
                  <a:solidFill>
                    <a:srgbClr val="0033CC"/>
                  </a:solidFill>
                  <a:latin typeface="黑体" pitchFamily="2" charset="-122"/>
                  <a:ea typeface="黑体" pitchFamily="2" charset="-122"/>
                </a:rPr>
                <a:t>D</a:t>
              </a:r>
              <a:r>
                <a:rPr lang="en-US" altLang="zh-CN" sz="1200" dirty="0">
                  <a:solidFill>
                    <a:srgbClr val="0033CC"/>
                  </a:solidFill>
                  <a:latin typeface="黑体" pitchFamily="2" charset="-122"/>
                  <a:ea typeface="黑体" pitchFamily="2" charset="-122"/>
                </a:rPr>
                <a:t>0</a:t>
              </a:r>
            </a:p>
          </p:txBody>
        </p:sp>
        <p:sp>
          <p:nvSpPr>
            <p:cNvPr id="6" name="Text Box 44"/>
            <p:cNvSpPr txBox="1">
              <a:spLocks noChangeArrowheads="1"/>
            </p:cNvSpPr>
            <p:nvPr/>
          </p:nvSpPr>
          <p:spPr bwMode="auto">
            <a:xfrm>
              <a:off x="853450" y="2762748"/>
              <a:ext cx="66995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a:solidFill>
                    <a:srgbClr val="FF0000"/>
                  </a:solidFill>
                  <a:latin typeface="黑体" pitchFamily="2" charset="-122"/>
                  <a:ea typeface="黑体" pitchFamily="2" charset="-122"/>
                  <a:cs typeface="Calibri" pitchFamily="34" charset="0"/>
                </a:rPr>
                <a:t>INT</a:t>
              </a:r>
            </a:p>
          </p:txBody>
        </p:sp>
        <p:sp>
          <p:nvSpPr>
            <p:cNvPr id="7" name="TextBox 6"/>
            <p:cNvSpPr txBox="1"/>
            <p:nvPr/>
          </p:nvSpPr>
          <p:spPr>
            <a:xfrm>
              <a:off x="4688918" y="3204384"/>
              <a:ext cx="772028" cy="283656"/>
            </a:xfrm>
            <a:prstGeom prst="rect">
              <a:avLst/>
            </a:prstGeom>
            <a:noFill/>
          </p:spPr>
          <p:txBody>
            <a:bodyPr wrap="square" rtlCol="0">
              <a:spAutoFit/>
            </a:bodyPr>
            <a:lstStyle/>
            <a:p>
              <a:pPr>
                <a:lnSpc>
                  <a:spcPct val="70000"/>
                </a:lnSpc>
              </a:pPr>
              <a:r>
                <a:rPr lang="en-US" altLang="zh-CN" sz="1800" dirty="0" smtClean="0">
                  <a:solidFill>
                    <a:srgbClr val="0000FF"/>
                  </a:solidFill>
                  <a:latin typeface="黑体" pitchFamily="2" charset="-122"/>
                  <a:ea typeface="黑体" pitchFamily="2" charset="-122"/>
                </a:rPr>
                <a:t>IRQ</a:t>
              </a:r>
              <a:r>
                <a:rPr lang="en-US" altLang="zh-CN" sz="1200" dirty="0" smtClean="0">
                  <a:solidFill>
                    <a:srgbClr val="0000FF"/>
                  </a:solidFill>
                  <a:latin typeface="黑体" pitchFamily="2" charset="-122"/>
                  <a:ea typeface="黑体" pitchFamily="2" charset="-122"/>
                </a:rPr>
                <a:t>0</a:t>
              </a:r>
              <a:endParaRPr lang="en-US" altLang="zh-CN" sz="1600" dirty="0" smtClean="0">
                <a:latin typeface="黑体" pitchFamily="2" charset="-122"/>
                <a:ea typeface="黑体" pitchFamily="2" charset="-122"/>
              </a:endParaRPr>
            </a:p>
          </p:txBody>
        </p:sp>
        <p:sp>
          <p:nvSpPr>
            <p:cNvPr id="8" name="TextBox 7"/>
            <p:cNvSpPr txBox="1"/>
            <p:nvPr/>
          </p:nvSpPr>
          <p:spPr>
            <a:xfrm>
              <a:off x="4688918" y="4782886"/>
              <a:ext cx="772028" cy="283656"/>
            </a:xfrm>
            <a:prstGeom prst="rect">
              <a:avLst/>
            </a:prstGeom>
            <a:noFill/>
          </p:spPr>
          <p:txBody>
            <a:bodyPr wrap="square" rtlCol="0">
              <a:spAutoFit/>
            </a:bodyPr>
            <a:lstStyle/>
            <a:p>
              <a:pPr>
                <a:lnSpc>
                  <a:spcPct val="70000"/>
                </a:lnSpc>
              </a:pPr>
              <a:r>
                <a:rPr lang="en-US" altLang="zh-CN" sz="1800" dirty="0" smtClean="0">
                  <a:solidFill>
                    <a:srgbClr val="0000FF"/>
                  </a:solidFill>
                  <a:latin typeface="黑体" pitchFamily="2" charset="-122"/>
                  <a:ea typeface="黑体" pitchFamily="2" charset="-122"/>
                </a:rPr>
                <a:t>IRQ</a:t>
              </a:r>
              <a:r>
                <a:rPr lang="en-US" altLang="zh-CN" sz="1200" dirty="0" smtClean="0">
                  <a:solidFill>
                    <a:srgbClr val="0000FF"/>
                  </a:solidFill>
                  <a:latin typeface="黑体" pitchFamily="2" charset="-122"/>
                  <a:ea typeface="黑体" pitchFamily="2" charset="-122"/>
                </a:rPr>
                <a:t>7</a:t>
              </a:r>
              <a:endParaRPr lang="en-US" altLang="zh-CN" sz="1600" dirty="0">
                <a:latin typeface="黑体" pitchFamily="2" charset="-122"/>
                <a:ea typeface="黑体" pitchFamily="2" charset="-122"/>
              </a:endParaRPr>
            </a:p>
          </p:txBody>
        </p:sp>
        <p:sp>
          <p:nvSpPr>
            <p:cNvPr id="9" name="Rectangle 26"/>
            <p:cNvSpPr>
              <a:spLocks noChangeArrowheads="1"/>
            </p:cNvSpPr>
            <p:nvPr/>
          </p:nvSpPr>
          <p:spPr bwMode="auto">
            <a:xfrm>
              <a:off x="1875132" y="1990332"/>
              <a:ext cx="2636161" cy="3868760"/>
            </a:xfrm>
            <a:prstGeom prst="rect">
              <a:avLst/>
            </a:prstGeom>
            <a:solidFill>
              <a:srgbClr val="CCECFF"/>
            </a:solidFill>
            <a:ln w="38100">
              <a:solidFill>
                <a:schemeClr val="folHlink"/>
              </a:solidFill>
              <a:miter lim="800000"/>
              <a:headEnd/>
              <a:tailEnd/>
            </a:ln>
          </p:spPr>
          <p:txBody>
            <a:bodyPr wrap="none" anchor="ctr"/>
            <a:lstStyle/>
            <a:p>
              <a:pPr eaLnBrk="0" hangingPunct="0"/>
              <a:endParaRPr lang="zh-CN" altLang="en-US" sz="2000"/>
            </a:p>
          </p:txBody>
        </p:sp>
        <p:sp>
          <p:nvSpPr>
            <p:cNvPr id="10" name="Text Box 27"/>
            <p:cNvSpPr txBox="1">
              <a:spLocks noChangeArrowheads="1"/>
            </p:cNvSpPr>
            <p:nvPr/>
          </p:nvSpPr>
          <p:spPr bwMode="auto">
            <a:xfrm>
              <a:off x="2123728" y="5297053"/>
              <a:ext cx="2232248" cy="366008"/>
            </a:xfrm>
            <a:prstGeom prst="rect">
              <a:avLst/>
            </a:prstGeom>
            <a:solidFill>
              <a:schemeClr val="bg1"/>
            </a:solidFill>
            <a:ln w="28575">
              <a:solidFill>
                <a:srgbClr val="0033CC"/>
              </a:solidFill>
              <a:miter lim="800000"/>
              <a:headEnd/>
              <a:tailEnd/>
            </a:ln>
          </p:spPr>
          <p:txBody>
            <a:bodyPr wrap="square">
              <a:spAutoFit/>
            </a:bodyPr>
            <a:lstStyle>
              <a:defPPr>
                <a:defRPr lang="en-US"/>
              </a:defPPr>
              <a:lvl1pPr algn="ctr" eaLnBrk="1" hangingPunct="1">
                <a:spcBef>
                  <a:spcPct val="50000"/>
                </a:spcBef>
                <a:defRPr sz="20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a:t>中断屏蔽字寄存器</a:t>
              </a:r>
            </a:p>
          </p:txBody>
        </p:sp>
        <p:sp>
          <p:nvSpPr>
            <p:cNvPr id="11" name="Text Box 28"/>
            <p:cNvSpPr txBox="1">
              <a:spLocks noChangeArrowheads="1"/>
            </p:cNvSpPr>
            <p:nvPr/>
          </p:nvSpPr>
          <p:spPr bwMode="auto">
            <a:xfrm>
              <a:off x="2259573" y="2271977"/>
              <a:ext cx="1933186" cy="366008"/>
            </a:xfrm>
            <a:prstGeom prst="rect">
              <a:avLst/>
            </a:prstGeom>
            <a:solidFill>
              <a:schemeClr val="bg1"/>
            </a:solidFill>
            <a:ln w="28575">
              <a:solidFill>
                <a:srgbClr val="0033CC"/>
              </a:solidFill>
              <a:miter lim="800000"/>
              <a:headEnd/>
              <a:tailEnd/>
            </a:ln>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1800">
                  <a:solidFill>
                    <a:srgbClr val="000080"/>
                  </a:solidFill>
                  <a:ea typeface="黑体" pitchFamily="2" charset="-122"/>
                </a:rPr>
                <a:t>中断号寄存器</a:t>
              </a:r>
            </a:p>
          </p:txBody>
        </p:sp>
        <p:sp>
          <p:nvSpPr>
            <p:cNvPr id="12" name="Text Box 29"/>
            <p:cNvSpPr txBox="1">
              <a:spLocks noChangeArrowheads="1"/>
            </p:cNvSpPr>
            <p:nvPr/>
          </p:nvSpPr>
          <p:spPr bwMode="auto">
            <a:xfrm>
              <a:off x="3792482" y="2972018"/>
              <a:ext cx="425905" cy="2013045"/>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a:t>中断请求寄存器</a:t>
              </a:r>
            </a:p>
          </p:txBody>
        </p:sp>
        <p:sp>
          <p:nvSpPr>
            <p:cNvPr id="13" name="Text Box 30"/>
            <p:cNvSpPr txBox="1">
              <a:spLocks noChangeArrowheads="1"/>
            </p:cNvSpPr>
            <p:nvPr/>
          </p:nvSpPr>
          <p:spPr bwMode="auto">
            <a:xfrm>
              <a:off x="2243585" y="2972018"/>
              <a:ext cx="425905" cy="2013045"/>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dirty="0"/>
                <a:t>中断服务寄存器</a:t>
              </a:r>
            </a:p>
          </p:txBody>
        </p:sp>
        <p:sp>
          <p:nvSpPr>
            <p:cNvPr id="14" name="Text Box 31"/>
            <p:cNvSpPr txBox="1">
              <a:spLocks noChangeArrowheads="1"/>
            </p:cNvSpPr>
            <p:nvPr/>
          </p:nvSpPr>
          <p:spPr bwMode="auto">
            <a:xfrm>
              <a:off x="3013837" y="2972018"/>
              <a:ext cx="425905" cy="1738539"/>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dirty="0" smtClean="0"/>
                <a:t>优先级</a:t>
              </a:r>
              <a:r>
                <a:rPr lang="zh-CN" altLang="en-US" sz="1800" dirty="0"/>
                <a:t>裁决器</a:t>
              </a:r>
            </a:p>
          </p:txBody>
        </p:sp>
        <p:sp>
          <p:nvSpPr>
            <p:cNvPr id="15" name="Line 34"/>
            <p:cNvSpPr>
              <a:spLocks noChangeShapeType="1"/>
            </p:cNvSpPr>
            <p:nvPr/>
          </p:nvSpPr>
          <p:spPr bwMode="auto">
            <a:xfrm>
              <a:off x="2669489" y="4104732"/>
              <a:ext cx="351488" cy="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6" name="Line 35"/>
            <p:cNvSpPr>
              <a:spLocks noChangeShapeType="1"/>
            </p:cNvSpPr>
            <p:nvPr/>
          </p:nvSpPr>
          <p:spPr bwMode="auto">
            <a:xfrm>
              <a:off x="3456829" y="4104732"/>
              <a:ext cx="351488" cy="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7" name="Line 37"/>
            <p:cNvSpPr>
              <a:spLocks noChangeShapeType="1"/>
            </p:cNvSpPr>
            <p:nvPr/>
          </p:nvSpPr>
          <p:spPr bwMode="auto">
            <a:xfrm>
              <a:off x="3998707" y="4994996"/>
              <a:ext cx="0" cy="302057"/>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8" name="Line 38"/>
            <p:cNvSpPr>
              <a:spLocks noChangeShapeType="1"/>
            </p:cNvSpPr>
            <p:nvPr/>
          </p:nvSpPr>
          <p:spPr bwMode="auto">
            <a:xfrm>
              <a:off x="3222503" y="2669961"/>
              <a:ext cx="0" cy="30205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9" name="Line 47"/>
            <p:cNvSpPr>
              <a:spLocks noChangeShapeType="1"/>
            </p:cNvSpPr>
            <p:nvPr/>
          </p:nvSpPr>
          <p:spPr bwMode="auto">
            <a:xfrm>
              <a:off x="4218387" y="3349590"/>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0" name="Line 48"/>
            <p:cNvSpPr>
              <a:spLocks noChangeShapeType="1"/>
            </p:cNvSpPr>
            <p:nvPr/>
          </p:nvSpPr>
          <p:spPr bwMode="auto">
            <a:xfrm>
              <a:off x="4218387" y="4708847"/>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1" name="Line 49"/>
            <p:cNvSpPr>
              <a:spLocks noChangeShapeType="1"/>
            </p:cNvSpPr>
            <p:nvPr/>
          </p:nvSpPr>
          <p:spPr bwMode="auto">
            <a:xfrm>
              <a:off x="4218387" y="4482304"/>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2" name="Line 50"/>
            <p:cNvSpPr>
              <a:spLocks noChangeShapeType="1"/>
            </p:cNvSpPr>
            <p:nvPr/>
          </p:nvSpPr>
          <p:spPr bwMode="auto">
            <a:xfrm>
              <a:off x="4218387" y="4255762"/>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3" name="Line 51"/>
            <p:cNvSpPr>
              <a:spLocks noChangeShapeType="1"/>
            </p:cNvSpPr>
            <p:nvPr/>
          </p:nvSpPr>
          <p:spPr bwMode="auto">
            <a:xfrm>
              <a:off x="4218387" y="3576133"/>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4" name="Line 52"/>
            <p:cNvSpPr>
              <a:spLocks noChangeShapeType="1"/>
            </p:cNvSpPr>
            <p:nvPr/>
          </p:nvSpPr>
          <p:spPr bwMode="auto">
            <a:xfrm>
              <a:off x="4218387" y="3802676"/>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5" name="Line 53"/>
            <p:cNvSpPr>
              <a:spLocks noChangeShapeType="1"/>
            </p:cNvSpPr>
            <p:nvPr/>
          </p:nvSpPr>
          <p:spPr bwMode="auto">
            <a:xfrm>
              <a:off x="4218387" y="4029219"/>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6" name="Line 54"/>
            <p:cNvSpPr>
              <a:spLocks noChangeShapeType="1"/>
            </p:cNvSpPr>
            <p:nvPr/>
          </p:nvSpPr>
          <p:spPr bwMode="auto">
            <a:xfrm>
              <a:off x="4218387" y="4935390"/>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7" name="TextBox 26"/>
            <p:cNvSpPr txBox="1"/>
            <p:nvPr/>
          </p:nvSpPr>
          <p:spPr>
            <a:xfrm>
              <a:off x="4745619" y="3578492"/>
              <a:ext cx="378582" cy="1032666"/>
            </a:xfrm>
            <a:prstGeom prst="rect">
              <a:avLst/>
            </a:prstGeom>
            <a:noFill/>
            <a:ln w="28575">
              <a:noFill/>
            </a:ln>
          </p:spPr>
          <p:txBody>
            <a:bodyPr vert="eaVert" wrap="square" rtlCol="0">
              <a:spAutoFit/>
            </a:bodyPr>
            <a:lstStyle/>
            <a:p>
              <a:pPr algn="ctr"/>
              <a:r>
                <a:rPr lang="en-US" altLang="zh-CN" sz="2000" dirty="0" smtClean="0">
                  <a:latin typeface="黑体" pitchFamily="2" charset="-122"/>
                  <a:ea typeface="黑体" pitchFamily="2" charset="-122"/>
                </a:rPr>
                <a:t>…</a:t>
              </a:r>
              <a:endParaRPr lang="zh-CN" altLang="en-US" sz="2000" dirty="0" smtClean="0">
                <a:latin typeface="黑体" pitchFamily="2" charset="-122"/>
                <a:ea typeface="黑体" pitchFamily="2" charset="-122"/>
              </a:endParaRPr>
            </a:p>
          </p:txBody>
        </p:sp>
        <p:sp>
          <p:nvSpPr>
            <p:cNvPr id="28" name="Line 51"/>
            <p:cNvSpPr>
              <a:spLocks noChangeShapeType="1"/>
            </p:cNvSpPr>
            <p:nvPr/>
          </p:nvSpPr>
          <p:spPr bwMode="auto">
            <a:xfrm>
              <a:off x="1453064" y="2971164"/>
              <a:ext cx="422068" cy="85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9" name="Line 51"/>
            <p:cNvSpPr>
              <a:spLocks noChangeShapeType="1"/>
            </p:cNvSpPr>
            <p:nvPr/>
          </p:nvSpPr>
          <p:spPr bwMode="auto">
            <a:xfrm flipH="1">
              <a:off x="1453064" y="3345358"/>
              <a:ext cx="422068" cy="85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grpSp>
          <p:nvGrpSpPr>
            <p:cNvPr id="2" name="组合 1"/>
            <p:cNvGrpSpPr/>
            <p:nvPr/>
          </p:nvGrpSpPr>
          <p:grpSpPr>
            <a:xfrm>
              <a:off x="684213" y="3194796"/>
              <a:ext cx="768850" cy="369888"/>
              <a:chOff x="684213" y="3194796"/>
              <a:chExt cx="768850" cy="369888"/>
            </a:xfrm>
          </p:grpSpPr>
          <p:sp>
            <p:nvSpPr>
              <p:cNvPr id="32" name="Text Box 44"/>
              <p:cNvSpPr txBox="1">
                <a:spLocks noChangeArrowheads="1"/>
              </p:cNvSpPr>
              <p:nvPr/>
            </p:nvSpPr>
            <p:spPr bwMode="auto">
              <a:xfrm>
                <a:off x="684213" y="3194796"/>
                <a:ext cx="76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smtClean="0">
                    <a:solidFill>
                      <a:srgbClr val="FF0000"/>
                    </a:solidFill>
                    <a:latin typeface="黑体" pitchFamily="2" charset="-122"/>
                    <a:ea typeface="黑体" pitchFamily="2" charset="-122"/>
                    <a:cs typeface="Calibri" pitchFamily="34" charset="0"/>
                  </a:rPr>
                  <a:t>INTA</a:t>
                </a:r>
                <a:endParaRPr lang="en-US" altLang="zh-CN" sz="1800" dirty="0">
                  <a:solidFill>
                    <a:srgbClr val="FF0000"/>
                  </a:solidFill>
                  <a:latin typeface="黑体" pitchFamily="2" charset="-122"/>
                  <a:ea typeface="黑体" pitchFamily="2" charset="-122"/>
                  <a:cs typeface="Calibri" pitchFamily="34" charset="0"/>
                </a:endParaRPr>
              </a:p>
            </p:txBody>
          </p:sp>
          <p:cxnSp>
            <p:nvCxnSpPr>
              <p:cNvPr id="33" name="直接连接符 32"/>
              <p:cNvCxnSpPr/>
              <p:nvPr/>
            </p:nvCxnSpPr>
            <p:spPr bwMode="auto">
              <a:xfrm>
                <a:off x="890306" y="3266804"/>
                <a:ext cx="461575" cy="0"/>
              </a:xfrm>
              <a:prstGeom prst="line">
                <a:avLst/>
              </a:prstGeom>
              <a:noFill/>
              <a:ln w="28575" cap="flat" cmpd="sng" algn="ctr">
                <a:solidFill>
                  <a:srgbClr val="FF0000"/>
                </a:solidFill>
                <a:prstDash val="solid"/>
                <a:round/>
                <a:headEnd type="none" w="med" len="med"/>
                <a:tailEnd type="none" w="med" len="med"/>
              </a:ln>
              <a:effectLst/>
            </p:spPr>
          </p:cxnSp>
        </p:grpSp>
        <p:sp>
          <p:nvSpPr>
            <p:cNvPr id="31" name="Line 51"/>
            <p:cNvSpPr>
              <a:spLocks noChangeShapeType="1"/>
            </p:cNvSpPr>
            <p:nvPr/>
          </p:nvSpPr>
          <p:spPr bwMode="auto">
            <a:xfrm>
              <a:off x="1351882" y="2403022"/>
              <a:ext cx="509839" cy="854"/>
            </a:xfrm>
            <a:prstGeom prst="line">
              <a:avLst/>
            </a:prstGeom>
            <a:noFill/>
            <a:ln w="57150">
              <a:solidFill>
                <a:srgbClr val="0033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34" name="TextBox 33"/>
            <p:cNvSpPr txBox="1"/>
            <p:nvPr/>
          </p:nvSpPr>
          <p:spPr>
            <a:xfrm>
              <a:off x="4583301" y="2948288"/>
              <a:ext cx="1140827" cy="243143"/>
            </a:xfrm>
            <a:prstGeom prst="rect">
              <a:avLst/>
            </a:prstGeom>
            <a:noFill/>
          </p:spPr>
          <p:txBody>
            <a:bodyPr wrap="square" rtlCol="0">
              <a:spAutoFit/>
            </a:bodyPr>
            <a:lstStyle/>
            <a:p>
              <a:pPr>
                <a:lnSpc>
                  <a:spcPct val="70000"/>
                </a:lnSpc>
              </a:pPr>
              <a:r>
                <a:rPr lang="zh-CN" altLang="en-US" sz="1400" dirty="0" smtClean="0">
                  <a:latin typeface="黑体" pitchFamily="2" charset="-122"/>
                  <a:ea typeface="黑体" pitchFamily="2" charset="-122"/>
                </a:rPr>
                <a:t>优先级高</a:t>
              </a:r>
              <a:endParaRPr lang="en-US" altLang="zh-CN" sz="1400" dirty="0" smtClean="0">
                <a:latin typeface="黑体" pitchFamily="2" charset="-122"/>
                <a:ea typeface="黑体" pitchFamily="2" charset="-122"/>
              </a:endParaRPr>
            </a:p>
          </p:txBody>
        </p:sp>
        <p:sp>
          <p:nvSpPr>
            <p:cNvPr id="35" name="TextBox 34"/>
            <p:cNvSpPr txBox="1"/>
            <p:nvPr/>
          </p:nvSpPr>
          <p:spPr>
            <a:xfrm>
              <a:off x="4619158" y="5066542"/>
              <a:ext cx="1104970" cy="243143"/>
            </a:xfrm>
            <a:prstGeom prst="rect">
              <a:avLst/>
            </a:prstGeom>
            <a:noFill/>
          </p:spPr>
          <p:txBody>
            <a:bodyPr wrap="square" rtlCol="0">
              <a:spAutoFit/>
            </a:bodyPr>
            <a:lstStyle/>
            <a:p>
              <a:pPr>
                <a:lnSpc>
                  <a:spcPct val="70000"/>
                </a:lnSpc>
              </a:pPr>
              <a:r>
                <a:rPr lang="zh-CN" altLang="en-US" sz="1400" dirty="0" smtClean="0">
                  <a:latin typeface="黑体" pitchFamily="2" charset="-122"/>
                  <a:ea typeface="黑体" pitchFamily="2" charset="-122"/>
                </a:rPr>
                <a:t>优先级</a:t>
              </a:r>
              <a:r>
                <a:rPr lang="zh-CN" altLang="en-US" sz="1400" dirty="0">
                  <a:latin typeface="黑体" pitchFamily="2" charset="-122"/>
                  <a:ea typeface="黑体" pitchFamily="2" charset="-122"/>
                </a:rPr>
                <a:t>低</a:t>
              </a:r>
              <a:endParaRPr lang="en-US" altLang="zh-CN" sz="1400" dirty="0" smtClean="0">
                <a:latin typeface="黑体" pitchFamily="2" charset="-122"/>
                <a:ea typeface="黑体" pitchFamily="2" charset="-122"/>
              </a:endParaRPr>
            </a:p>
          </p:txBody>
        </p:sp>
      </p:grpSp>
      <p:sp>
        <p:nvSpPr>
          <p:cNvPr id="36" name="Rectangle 4"/>
          <p:cNvSpPr>
            <a:spLocks noChangeArrowheads="1"/>
          </p:cNvSpPr>
          <p:nvPr/>
        </p:nvSpPr>
        <p:spPr bwMode="auto">
          <a:xfrm>
            <a:off x="5652120" y="1916832"/>
            <a:ext cx="31683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000" dirty="0" smtClean="0">
                <a:solidFill>
                  <a:srgbClr val="FF0000"/>
                </a:solidFill>
                <a:latin typeface="黑体" pitchFamily="2" charset="-122"/>
                <a:ea typeface="黑体" pitchFamily="2" charset="-122"/>
              </a:rPr>
              <a:t>中断请求寄存器</a:t>
            </a:r>
            <a:r>
              <a:rPr lang="en-US" altLang="zh-CN" sz="2000" dirty="0" smtClean="0">
                <a:solidFill>
                  <a:srgbClr val="FF0000"/>
                </a:solidFill>
                <a:latin typeface="黑体" pitchFamily="2" charset="-122"/>
                <a:ea typeface="黑体" pitchFamily="2" charset="-122"/>
              </a:rPr>
              <a:t>IRR:</a:t>
            </a:r>
            <a:endParaRPr lang="zh-CN" altLang="en-US" sz="2000" dirty="0">
              <a:solidFill>
                <a:srgbClr val="FF0000"/>
              </a:solidFill>
              <a:latin typeface="黑体" pitchFamily="2" charset="-122"/>
              <a:ea typeface="黑体" pitchFamily="2" charset="-122"/>
            </a:endParaRPr>
          </a:p>
          <a:p>
            <a:pPr>
              <a:lnSpc>
                <a:spcPct val="120000"/>
              </a:lnSpc>
            </a:pPr>
            <a:r>
              <a:rPr lang="zh-CN" altLang="en-US" sz="2000" dirty="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存放</a:t>
            </a:r>
            <a:r>
              <a:rPr lang="en-US" altLang="zh-CN" sz="2000" dirty="0" smtClean="0">
                <a:solidFill>
                  <a:srgbClr val="000080"/>
                </a:solidFill>
                <a:latin typeface="黑体" pitchFamily="2" charset="-122"/>
                <a:ea typeface="黑体" pitchFamily="2" charset="-122"/>
              </a:rPr>
              <a:t>8</a:t>
            </a:r>
            <a:r>
              <a:rPr lang="zh-CN" altLang="en-US" sz="2000" dirty="0" smtClean="0">
                <a:solidFill>
                  <a:srgbClr val="000080"/>
                </a:solidFill>
                <a:latin typeface="黑体" pitchFamily="2" charset="-122"/>
                <a:ea typeface="黑体" pitchFamily="2" charset="-122"/>
              </a:rPr>
              <a:t>个中断请求信号。</a:t>
            </a:r>
            <a:endParaRPr lang="en-US" altLang="zh-CN" sz="2000" dirty="0">
              <a:solidFill>
                <a:srgbClr val="000080"/>
              </a:solidFill>
              <a:latin typeface="黑体" pitchFamily="2" charset="-122"/>
              <a:ea typeface="黑体" pitchFamily="2" charset="-122"/>
            </a:endParaRPr>
          </a:p>
        </p:txBody>
      </p:sp>
      <p:sp>
        <p:nvSpPr>
          <p:cNvPr id="37" name="Rectangle 4"/>
          <p:cNvSpPr>
            <a:spLocks noChangeArrowheads="1"/>
          </p:cNvSpPr>
          <p:nvPr/>
        </p:nvSpPr>
        <p:spPr bwMode="auto">
          <a:xfrm>
            <a:off x="5652120" y="2852936"/>
            <a:ext cx="316835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000" dirty="0" smtClean="0">
                <a:solidFill>
                  <a:srgbClr val="FF0000"/>
                </a:solidFill>
                <a:latin typeface="黑体" pitchFamily="2" charset="-122"/>
                <a:ea typeface="黑体" pitchFamily="2" charset="-122"/>
              </a:rPr>
              <a:t>优先级裁决器</a:t>
            </a:r>
            <a:r>
              <a:rPr lang="en-US" altLang="zh-CN" sz="2000" dirty="0" smtClean="0">
                <a:solidFill>
                  <a:srgbClr val="FF0000"/>
                </a:solidFill>
                <a:latin typeface="黑体" pitchFamily="2" charset="-122"/>
                <a:ea typeface="黑体" pitchFamily="2" charset="-122"/>
              </a:rPr>
              <a:t>PR:</a:t>
            </a:r>
            <a:endParaRPr lang="zh-CN" altLang="en-US" sz="2000" dirty="0">
              <a:solidFill>
                <a:srgbClr val="FF0000"/>
              </a:solidFill>
              <a:latin typeface="黑体" pitchFamily="2" charset="-122"/>
              <a:ea typeface="黑体" pitchFamily="2" charset="-122"/>
            </a:endParaRPr>
          </a:p>
          <a:p>
            <a:pPr>
              <a:lnSpc>
                <a:spcPct val="120000"/>
              </a:lnSpc>
            </a:pPr>
            <a:r>
              <a:rPr lang="zh-CN" altLang="en-US" sz="2000" dirty="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中断源的优先级裁决逻辑。通过裁决来选择优先级最高的中断申请者。</a:t>
            </a:r>
            <a:endParaRPr lang="en-US" altLang="zh-CN" sz="2000" dirty="0">
              <a:solidFill>
                <a:srgbClr val="000080"/>
              </a:solidFill>
              <a:latin typeface="黑体" pitchFamily="2" charset="-122"/>
              <a:ea typeface="黑体" pitchFamily="2" charset="-122"/>
            </a:endParaRPr>
          </a:p>
        </p:txBody>
      </p:sp>
      <p:sp>
        <p:nvSpPr>
          <p:cNvPr id="38" name="Rectangle 4"/>
          <p:cNvSpPr>
            <a:spLocks noChangeArrowheads="1"/>
          </p:cNvSpPr>
          <p:nvPr/>
        </p:nvSpPr>
        <p:spPr bwMode="auto">
          <a:xfrm>
            <a:off x="5652120" y="4509120"/>
            <a:ext cx="31683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000" dirty="0" smtClean="0">
                <a:solidFill>
                  <a:srgbClr val="FF0000"/>
                </a:solidFill>
                <a:latin typeface="黑体" pitchFamily="2" charset="-122"/>
                <a:ea typeface="黑体" pitchFamily="2" charset="-122"/>
              </a:rPr>
              <a:t>中断服务寄存器</a:t>
            </a:r>
            <a:r>
              <a:rPr lang="en-US" altLang="zh-CN" sz="2000" dirty="0" smtClean="0">
                <a:solidFill>
                  <a:srgbClr val="FF0000"/>
                </a:solidFill>
                <a:latin typeface="黑体" pitchFamily="2" charset="-122"/>
                <a:ea typeface="黑体" pitchFamily="2" charset="-122"/>
              </a:rPr>
              <a:t>ISR:</a:t>
            </a:r>
            <a:endParaRPr lang="zh-CN" altLang="en-US" sz="2000" dirty="0">
              <a:solidFill>
                <a:srgbClr val="FF0000"/>
              </a:solidFill>
              <a:latin typeface="黑体" pitchFamily="2" charset="-122"/>
              <a:ea typeface="黑体" pitchFamily="2" charset="-122"/>
            </a:endParaRPr>
          </a:p>
          <a:p>
            <a:pPr>
              <a:lnSpc>
                <a:spcPct val="120000"/>
              </a:lnSpc>
            </a:pPr>
            <a:r>
              <a:rPr lang="zh-CN" altLang="en-US" sz="2000" dirty="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用来标识当前正在处理的中断请求的优先级，优先级对应哪位就将相应位置成</a:t>
            </a:r>
            <a:r>
              <a:rPr lang="en-US" altLang="zh-CN" sz="2000" dirty="0" smtClean="0">
                <a:solidFill>
                  <a:srgbClr val="000080"/>
                </a:solidFill>
                <a:latin typeface="黑体" pitchFamily="2" charset="-122"/>
                <a:ea typeface="黑体" pitchFamily="2" charset="-122"/>
              </a:rPr>
              <a:t>1。</a:t>
            </a:r>
            <a:endParaRPr lang="en-US" altLang="zh-CN" sz="20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4213" y="473662"/>
            <a:ext cx="7920037"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nSpc>
                <a:spcPct val="120000"/>
              </a:lnSpc>
            </a:pPr>
            <a:r>
              <a:rPr lang="en-US" altLang="zh-CN"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5</a:t>
            </a:r>
            <a:r>
              <a:rPr lang="zh-CN" altLang="en-US" sz="2400" dirty="0" smtClean="0">
                <a:solidFill>
                  <a:srgbClr val="990000"/>
                </a:solidFill>
                <a:latin typeface="黑体" pitchFamily="2" charset="-122"/>
                <a:ea typeface="黑体" pitchFamily="2" charset="-122"/>
              </a:rPr>
              <a:t>．</a:t>
            </a:r>
            <a:r>
              <a:rPr lang="en-US" altLang="zh-CN" sz="2400" dirty="0" smtClean="0">
                <a:solidFill>
                  <a:srgbClr val="990000"/>
                </a:solidFill>
                <a:latin typeface="黑体" pitchFamily="2" charset="-122"/>
                <a:ea typeface="黑体" pitchFamily="2" charset="-122"/>
              </a:rPr>
              <a:t>8259</a:t>
            </a:r>
            <a:r>
              <a:rPr lang="zh-CN" altLang="en-US" sz="2400" dirty="0" smtClean="0">
                <a:solidFill>
                  <a:srgbClr val="990000"/>
                </a:solidFill>
                <a:latin typeface="黑体" pitchFamily="2" charset="-122"/>
                <a:ea typeface="黑体" pitchFamily="2" charset="-122"/>
              </a:rPr>
              <a:t>中断控制器（芯片）</a:t>
            </a:r>
            <a:endParaRPr lang="en-US" altLang="zh-CN" sz="2400" dirty="0">
              <a:solidFill>
                <a:srgbClr val="990000"/>
              </a:solidFill>
              <a:latin typeface="黑体" pitchFamily="2" charset="-122"/>
              <a:ea typeface="黑体" pitchFamily="2" charset="-122"/>
            </a:endParaRPr>
          </a:p>
        </p:txBody>
      </p:sp>
      <p:sp>
        <p:nvSpPr>
          <p:cNvPr id="51203" name="Rectangle 4"/>
          <p:cNvSpPr>
            <a:spLocks noChangeArrowheads="1"/>
          </p:cNvSpPr>
          <p:nvPr/>
        </p:nvSpPr>
        <p:spPr bwMode="auto">
          <a:xfrm>
            <a:off x="539750" y="924957"/>
            <a:ext cx="835273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400" dirty="0" smtClean="0">
                <a:latin typeface="黑体" pitchFamily="2" charset="-122"/>
                <a:ea typeface="黑体" pitchFamily="2" charset="-122"/>
              </a:rPr>
              <a:t>    </a:t>
            </a:r>
            <a:r>
              <a:rPr lang="en-US" altLang="zh-CN" sz="2400" dirty="0" smtClean="0">
                <a:solidFill>
                  <a:srgbClr val="FF0000"/>
                </a:solidFill>
                <a:latin typeface="黑体" pitchFamily="2" charset="-122"/>
                <a:ea typeface="黑体" pitchFamily="2" charset="-122"/>
              </a:rPr>
              <a:t>8259</a:t>
            </a:r>
            <a:r>
              <a:rPr lang="zh-CN" altLang="en-US" sz="2400" dirty="0">
                <a:solidFill>
                  <a:srgbClr val="FF0000"/>
                </a:solidFill>
                <a:latin typeface="黑体" pitchFamily="2" charset="-122"/>
                <a:ea typeface="黑体" pitchFamily="2" charset="-122"/>
              </a:rPr>
              <a:t>中断</a:t>
            </a:r>
            <a:r>
              <a:rPr lang="zh-CN" altLang="en-US" sz="2400" dirty="0" smtClean="0">
                <a:solidFill>
                  <a:srgbClr val="FF0000"/>
                </a:solidFill>
                <a:latin typeface="黑体" pitchFamily="2" charset="-122"/>
                <a:ea typeface="黑体" pitchFamily="2" charset="-122"/>
              </a:rPr>
              <a:t>控制器芯片</a:t>
            </a:r>
            <a:r>
              <a:rPr lang="zh-CN" altLang="en-US" sz="2400" dirty="0" smtClean="0">
                <a:latin typeface="黑体" pitchFamily="2" charset="-122"/>
                <a:ea typeface="黑体" pitchFamily="2" charset="-122"/>
              </a:rPr>
              <a:t>集中</a:t>
            </a:r>
            <a:r>
              <a:rPr lang="zh-CN" altLang="en-US" sz="2400" dirty="0">
                <a:latin typeface="黑体" pitchFamily="2" charset="-122"/>
                <a:ea typeface="黑体" pitchFamily="2" charset="-122"/>
              </a:rPr>
              <a:t>解决请求信号的接收、屏蔽、判优、编码等问题</a:t>
            </a:r>
            <a:r>
              <a:rPr lang="zh-CN" altLang="en-US" sz="2400" dirty="0" smtClean="0">
                <a:latin typeface="黑体" pitchFamily="2" charset="-122"/>
                <a:ea typeface="黑体" pitchFamily="2" charset="-122"/>
              </a:rPr>
              <a:t>。用在</a:t>
            </a:r>
            <a:r>
              <a:rPr lang="zh-CN" altLang="en-US" sz="2400" dirty="0" smtClean="0">
                <a:solidFill>
                  <a:srgbClr val="000080"/>
                </a:solidFill>
                <a:latin typeface="黑体" pitchFamily="2" charset="-122"/>
                <a:ea typeface="黑体" pitchFamily="2" charset="-122"/>
              </a:rPr>
              <a:t>现代主流微机系统中。</a:t>
            </a:r>
            <a:endParaRPr lang="en-US" altLang="zh-CN" sz="2400" dirty="0">
              <a:solidFill>
                <a:srgbClr val="000080"/>
              </a:solidFill>
              <a:latin typeface="黑体" pitchFamily="2" charset="-122"/>
              <a:ea typeface="黑体" pitchFamily="2" charset="-122"/>
            </a:endParaRPr>
          </a:p>
        </p:txBody>
      </p:sp>
      <p:grpSp>
        <p:nvGrpSpPr>
          <p:cNvPr id="3" name="组合 2"/>
          <p:cNvGrpSpPr/>
          <p:nvPr/>
        </p:nvGrpSpPr>
        <p:grpSpPr>
          <a:xfrm>
            <a:off x="467544" y="1990332"/>
            <a:ext cx="4966194" cy="3868760"/>
            <a:chOff x="397894" y="1990332"/>
            <a:chExt cx="5326234" cy="3868760"/>
          </a:xfrm>
        </p:grpSpPr>
        <p:sp>
          <p:nvSpPr>
            <p:cNvPr id="5" name="Text Box 12"/>
            <p:cNvSpPr txBox="1">
              <a:spLocks noChangeArrowheads="1"/>
            </p:cNvSpPr>
            <p:nvPr/>
          </p:nvSpPr>
          <p:spPr bwMode="auto">
            <a:xfrm>
              <a:off x="397894" y="2203170"/>
              <a:ext cx="1015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a:solidFill>
                    <a:srgbClr val="0033CC"/>
                  </a:solidFill>
                  <a:latin typeface="黑体" pitchFamily="2" charset="-122"/>
                  <a:ea typeface="黑体" pitchFamily="2" charset="-122"/>
                </a:rPr>
                <a:t>D</a:t>
              </a:r>
              <a:r>
                <a:rPr lang="en-US" altLang="zh-CN" sz="1200" dirty="0">
                  <a:solidFill>
                    <a:srgbClr val="0033CC"/>
                  </a:solidFill>
                  <a:latin typeface="黑体" pitchFamily="2" charset="-122"/>
                  <a:ea typeface="黑体" pitchFamily="2" charset="-122"/>
                </a:rPr>
                <a:t>7</a:t>
              </a:r>
              <a:r>
                <a:rPr lang="zh-CN" altLang="en-US" sz="1800" dirty="0">
                  <a:solidFill>
                    <a:srgbClr val="0033CC"/>
                  </a:solidFill>
                  <a:latin typeface="黑体" pitchFamily="2" charset="-122"/>
                  <a:ea typeface="黑体" pitchFamily="2" charset="-122"/>
                </a:rPr>
                <a:t>～</a:t>
              </a:r>
              <a:r>
                <a:rPr lang="en-US" altLang="zh-CN" sz="1800" dirty="0">
                  <a:solidFill>
                    <a:srgbClr val="0033CC"/>
                  </a:solidFill>
                  <a:latin typeface="黑体" pitchFamily="2" charset="-122"/>
                  <a:ea typeface="黑体" pitchFamily="2" charset="-122"/>
                </a:rPr>
                <a:t>D</a:t>
              </a:r>
              <a:r>
                <a:rPr lang="en-US" altLang="zh-CN" sz="1200" dirty="0">
                  <a:solidFill>
                    <a:srgbClr val="0033CC"/>
                  </a:solidFill>
                  <a:latin typeface="黑体" pitchFamily="2" charset="-122"/>
                  <a:ea typeface="黑体" pitchFamily="2" charset="-122"/>
                </a:rPr>
                <a:t>0</a:t>
              </a:r>
            </a:p>
          </p:txBody>
        </p:sp>
        <p:sp>
          <p:nvSpPr>
            <p:cNvPr id="6" name="Text Box 44"/>
            <p:cNvSpPr txBox="1">
              <a:spLocks noChangeArrowheads="1"/>
            </p:cNvSpPr>
            <p:nvPr/>
          </p:nvSpPr>
          <p:spPr bwMode="auto">
            <a:xfrm>
              <a:off x="853450" y="2762748"/>
              <a:ext cx="66995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a:solidFill>
                    <a:srgbClr val="FF0000"/>
                  </a:solidFill>
                  <a:latin typeface="黑体" pitchFamily="2" charset="-122"/>
                  <a:ea typeface="黑体" pitchFamily="2" charset="-122"/>
                  <a:cs typeface="Calibri" pitchFamily="34" charset="0"/>
                </a:rPr>
                <a:t>INT</a:t>
              </a:r>
            </a:p>
          </p:txBody>
        </p:sp>
        <p:sp>
          <p:nvSpPr>
            <p:cNvPr id="7" name="TextBox 6"/>
            <p:cNvSpPr txBox="1"/>
            <p:nvPr/>
          </p:nvSpPr>
          <p:spPr>
            <a:xfrm>
              <a:off x="4688918" y="3204384"/>
              <a:ext cx="772028" cy="283656"/>
            </a:xfrm>
            <a:prstGeom prst="rect">
              <a:avLst/>
            </a:prstGeom>
            <a:noFill/>
          </p:spPr>
          <p:txBody>
            <a:bodyPr wrap="square" rtlCol="0">
              <a:spAutoFit/>
            </a:bodyPr>
            <a:lstStyle/>
            <a:p>
              <a:pPr>
                <a:lnSpc>
                  <a:spcPct val="70000"/>
                </a:lnSpc>
              </a:pPr>
              <a:r>
                <a:rPr lang="en-US" altLang="zh-CN" sz="1800" dirty="0" smtClean="0">
                  <a:solidFill>
                    <a:srgbClr val="0000FF"/>
                  </a:solidFill>
                  <a:latin typeface="黑体" pitchFamily="2" charset="-122"/>
                  <a:ea typeface="黑体" pitchFamily="2" charset="-122"/>
                </a:rPr>
                <a:t>IRQ</a:t>
              </a:r>
              <a:r>
                <a:rPr lang="en-US" altLang="zh-CN" sz="1200" dirty="0" smtClean="0">
                  <a:solidFill>
                    <a:srgbClr val="0000FF"/>
                  </a:solidFill>
                  <a:latin typeface="黑体" pitchFamily="2" charset="-122"/>
                  <a:ea typeface="黑体" pitchFamily="2" charset="-122"/>
                </a:rPr>
                <a:t>0</a:t>
              </a:r>
              <a:endParaRPr lang="en-US" altLang="zh-CN" sz="1600" dirty="0" smtClean="0">
                <a:latin typeface="黑体" pitchFamily="2" charset="-122"/>
                <a:ea typeface="黑体" pitchFamily="2" charset="-122"/>
              </a:endParaRPr>
            </a:p>
          </p:txBody>
        </p:sp>
        <p:sp>
          <p:nvSpPr>
            <p:cNvPr id="8" name="TextBox 7"/>
            <p:cNvSpPr txBox="1"/>
            <p:nvPr/>
          </p:nvSpPr>
          <p:spPr>
            <a:xfrm>
              <a:off x="4688918" y="4782886"/>
              <a:ext cx="772028" cy="283656"/>
            </a:xfrm>
            <a:prstGeom prst="rect">
              <a:avLst/>
            </a:prstGeom>
            <a:noFill/>
          </p:spPr>
          <p:txBody>
            <a:bodyPr wrap="square" rtlCol="0">
              <a:spAutoFit/>
            </a:bodyPr>
            <a:lstStyle/>
            <a:p>
              <a:pPr>
                <a:lnSpc>
                  <a:spcPct val="70000"/>
                </a:lnSpc>
              </a:pPr>
              <a:r>
                <a:rPr lang="en-US" altLang="zh-CN" sz="1800" dirty="0" smtClean="0">
                  <a:solidFill>
                    <a:srgbClr val="0000FF"/>
                  </a:solidFill>
                  <a:latin typeface="黑体" pitchFamily="2" charset="-122"/>
                  <a:ea typeface="黑体" pitchFamily="2" charset="-122"/>
                </a:rPr>
                <a:t>IRQ</a:t>
              </a:r>
              <a:r>
                <a:rPr lang="en-US" altLang="zh-CN" sz="1200" dirty="0" smtClean="0">
                  <a:solidFill>
                    <a:srgbClr val="0000FF"/>
                  </a:solidFill>
                  <a:latin typeface="黑体" pitchFamily="2" charset="-122"/>
                  <a:ea typeface="黑体" pitchFamily="2" charset="-122"/>
                </a:rPr>
                <a:t>7</a:t>
              </a:r>
              <a:endParaRPr lang="en-US" altLang="zh-CN" sz="1600" dirty="0">
                <a:latin typeface="黑体" pitchFamily="2" charset="-122"/>
                <a:ea typeface="黑体" pitchFamily="2" charset="-122"/>
              </a:endParaRPr>
            </a:p>
          </p:txBody>
        </p:sp>
        <p:sp>
          <p:nvSpPr>
            <p:cNvPr id="9" name="Rectangle 26"/>
            <p:cNvSpPr>
              <a:spLocks noChangeArrowheads="1"/>
            </p:cNvSpPr>
            <p:nvPr/>
          </p:nvSpPr>
          <p:spPr bwMode="auto">
            <a:xfrm>
              <a:off x="1875132" y="1990332"/>
              <a:ext cx="2636161" cy="3868760"/>
            </a:xfrm>
            <a:prstGeom prst="rect">
              <a:avLst/>
            </a:prstGeom>
            <a:solidFill>
              <a:srgbClr val="CCECFF"/>
            </a:solidFill>
            <a:ln w="38100">
              <a:solidFill>
                <a:schemeClr val="folHlink"/>
              </a:solidFill>
              <a:miter lim="800000"/>
              <a:headEnd/>
              <a:tailEnd/>
            </a:ln>
          </p:spPr>
          <p:txBody>
            <a:bodyPr wrap="none" anchor="ctr"/>
            <a:lstStyle/>
            <a:p>
              <a:pPr eaLnBrk="0" hangingPunct="0"/>
              <a:endParaRPr lang="zh-CN" altLang="en-US" sz="2000"/>
            </a:p>
          </p:txBody>
        </p:sp>
        <p:sp>
          <p:nvSpPr>
            <p:cNvPr id="10" name="Text Box 27"/>
            <p:cNvSpPr txBox="1">
              <a:spLocks noChangeArrowheads="1"/>
            </p:cNvSpPr>
            <p:nvPr/>
          </p:nvSpPr>
          <p:spPr bwMode="auto">
            <a:xfrm>
              <a:off x="2123728" y="5297053"/>
              <a:ext cx="2232248" cy="366008"/>
            </a:xfrm>
            <a:prstGeom prst="rect">
              <a:avLst/>
            </a:prstGeom>
            <a:solidFill>
              <a:schemeClr val="bg1"/>
            </a:solidFill>
            <a:ln w="28575">
              <a:solidFill>
                <a:srgbClr val="0033CC"/>
              </a:solidFill>
              <a:miter lim="800000"/>
              <a:headEnd/>
              <a:tailEnd/>
            </a:ln>
          </p:spPr>
          <p:txBody>
            <a:bodyPr wrap="square">
              <a:spAutoFit/>
            </a:bodyPr>
            <a:lstStyle>
              <a:defPPr>
                <a:defRPr lang="en-US"/>
              </a:defPPr>
              <a:lvl1pPr algn="ctr" eaLnBrk="1" hangingPunct="1">
                <a:spcBef>
                  <a:spcPct val="50000"/>
                </a:spcBef>
                <a:defRPr sz="20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a:t>中断屏蔽字寄存器</a:t>
              </a:r>
            </a:p>
          </p:txBody>
        </p:sp>
        <p:sp>
          <p:nvSpPr>
            <p:cNvPr id="11" name="Text Box 28"/>
            <p:cNvSpPr txBox="1">
              <a:spLocks noChangeArrowheads="1"/>
            </p:cNvSpPr>
            <p:nvPr/>
          </p:nvSpPr>
          <p:spPr bwMode="auto">
            <a:xfrm>
              <a:off x="2259573" y="2271977"/>
              <a:ext cx="1933186" cy="366008"/>
            </a:xfrm>
            <a:prstGeom prst="rect">
              <a:avLst/>
            </a:prstGeom>
            <a:solidFill>
              <a:schemeClr val="bg1"/>
            </a:solidFill>
            <a:ln w="28575">
              <a:solidFill>
                <a:srgbClr val="0033CC"/>
              </a:solidFill>
              <a:miter lim="800000"/>
              <a:headEnd/>
              <a:tailEnd/>
            </a:ln>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1800">
                  <a:solidFill>
                    <a:srgbClr val="000080"/>
                  </a:solidFill>
                  <a:ea typeface="黑体" pitchFamily="2" charset="-122"/>
                </a:rPr>
                <a:t>中断号寄存器</a:t>
              </a:r>
            </a:p>
          </p:txBody>
        </p:sp>
        <p:sp>
          <p:nvSpPr>
            <p:cNvPr id="12" name="Text Box 29"/>
            <p:cNvSpPr txBox="1">
              <a:spLocks noChangeArrowheads="1"/>
            </p:cNvSpPr>
            <p:nvPr/>
          </p:nvSpPr>
          <p:spPr bwMode="auto">
            <a:xfrm>
              <a:off x="3792482" y="2972018"/>
              <a:ext cx="425905" cy="2013045"/>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a:t>中断请求寄存器</a:t>
              </a:r>
            </a:p>
          </p:txBody>
        </p:sp>
        <p:sp>
          <p:nvSpPr>
            <p:cNvPr id="13" name="Text Box 30"/>
            <p:cNvSpPr txBox="1">
              <a:spLocks noChangeArrowheads="1"/>
            </p:cNvSpPr>
            <p:nvPr/>
          </p:nvSpPr>
          <p:spPr bwMode="auto">
            <a:xfrm>
              <a:off x="2243585" y="2972018"/>
              <a:ext cx="425905" cy="2013045"/>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dirty="0"/>
                <a:t>中断服务寄存器</a:t>
              </a:r>
            </a:p>
          </p:txBody>
        </p:sp>
        <p:sp>
          <p:nvSpPr>
            <p:cNvPr id="14" name="Text Box 31"/>
            <p:cNvSpPr txBox="1">
              <a:spLocks noChangeArrowheads="1"/>
            </p:cNvSpPr>
            <p:nvPr/>
          </p:nvSpPr>
          <p:spPr bwMode="auto">
            <a:xfrm>
              <a:off x="3013837" y="2972018"/>
              <a:ext cx="425905" cy="1738539"/>
            </a:xfrm>
            <a:prstGeom prst="rect">
              <a:avLst/>
            </a:prstGeom>
            <a:solidFill>
              <a:schemeClr val="bg1"/>
            </a:solidFill>
            <a:ln w="28575">
              <a:solidFill>
                <a:srgbClr val="0033CC"/>
              </a:solidFill>
              <a:miter lim="800000"/>
              <a:headEnd/>
              <a:tailEnd/>
            </a:ln>
          </p:spPr>
          <p:txBody>
            <a:bodyPr>
              <a:spAutoFit/>
            </a:bodyPr>
            <a:lstStyle>
              <a:defPPr>
                <a:defRPr lang="en-US"/>
              </a:defPPr>
              <a:lvl1pPr algn="ctr" eaLnBrk="1" hangingPunct="1">
                <a:spcBef>
                  <a:spcPct val="50000"/>
                </a:spcBef>
                <a:defRPr sz="24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dirty="0" smtClean="0"/>
                <a:t>优先级</a:t>
              </a:r>
              <a:r>
                <a:rPr lang="zh-CN" altLang="en-US" sz="1800" dirty="0"/>
                <a:t>裁决器</a:t>
              </a:r>
            </a:p>
          </p:txBody>
        </p:sp>
        <p:sp>
          <p:nvSpPr>
            <p:cNvPr id="15" name="Line 34"/>
            <p:cNvSpPr>
              <a:spLocks noChangeShapeType="1"/>
            </p:cNvSpPr>
            <p:nvPr/>
          </p:nvSpPr>
          <p:spPr bwMode="auto">
            <a:xfrm>
              <a:off x="2669489" y="4104732"/>
              <a:ext cx="351488" cy="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6" name="Line 35"/>
            <p:cNvSpPr>
              <a:spLocks noChangeShapeType="1"/>
            </p:cNvSpPr>
            <p:nvPr/>
          </p:nvSpPr>
          <p:spPr bwMode="auto">
            <a:xfrm>
              <a:off x="3456829" y="4104732"/>
              <a:ext cx="351488" cy="0"/>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7" name="Line 37"/>
            <p:cNvSpPr>
              <a:spLocks noChangeShapeType="1"/>
            </p:cNvSpPr>
            <p:nvPr/>
          </p:nvSpPr>
          <p:spPr bwMode="auto">
            <a:xfrm>
              <a:off x="3998707" y="4994996"/>
              <a:ext cx="0" cy="302057"/>
            </a:xfrm>
            <a:prstGeom prst="line">
              <a:avLst/>
            </a:prstGeom>
            <a:noFill/>
            <a:ln w="38100">
              <a:solidFill>
                <a:srgbClr val="0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8" name="Line 38"/>
            <p:cNvSpPr>
              <a:spLocks noChangeShapeType="1"/>
            </p:cNvSpPr>
            <p:nvPr/>
          </p:nvSpPr>
          <p:spPr bwMode="auto">
            <a:xfrm>
              <a:off x="3222503" y="2669961"/>
              <a:ext cx="0" cy="30205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9" name="Line 47"/>
            <p:cNvSpPr>
              <a:spLocks noChangeShapeType="1"/>
            </p:cNvSpPr>
            <p:nvPr/>
          </p:nvSpPr>
          <p:spPr bwMode="auto">
            <a:xfrm>
              <a:off x="4218387" y="3349590"/>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0" name="Line 48"/>
            <p:cNvSpPr>
              <a:spLocks noChangeShapeType="1"/>
            </p:cNvSpPr>
            <p:nvPr/>
          </p:nvSpPr>
          <p:spPr bwMode="auto">
            <a:xfrm>
              <a:off x="4218387" y="4708847"/>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1" name="Line 49"/>
            <p:cNvSpPr>
              <a:spLocks noChangeShapeType="1"/>
            </p:cNvSpPr>
            <p:nvPr/>
          </p:nvSpPr>
          <p:spPr bwMode="auto">
            <a:xfrm>
              <a:off x="4218387" y="4482304"/>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2" name="Line 50"/>
            <p:cNvSpPr>
              <a:spLocks noChangeShapeType="1"/>
            </p:cNvSpPr>
            <p:nvPr/>
          </p:nvSpPr>
          <p:spPr bwMode="auto">
            <a:xfrm>
              <a:off x="4218387" y="4255762"/>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3" name="Line 51"/>
            <p:cNvSpPr>
              <a:spLocks noChangeShapeType="1"/>
            </p:cNvSpPr>
            <p:nvPr/>
          </p:nvSpPr>
          <p:spPr bwMode="auto">
            <a:xfrm>
              <a:off x="4218387" y="3576133"/>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4" name="Line 52"/>
            <p:cNvSpPr>
              <a:spLocks noChangeShapeType="1"/>
            </p:cNvSpPr>
            <p:nvPr/>
          </p:nvSpPr>
          <p:spPr bwMode="auto">
            <a:xfrm>
              <a:off x="4218387" y="3802676"/>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5" name="Line 53"/>
            <p:cNvSpPr>
              <a:spLocks noChangeShapeType="1"/>
            </p:cNvSpPr>
            <p:nvPr/>
          </p:nvSpPr>
          <p:spPr bwMode="auto">
            <a:xfrm>
              <a:off x="4218387" y="4029219"/>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6" name="Line 54"/>
            <p:cNvSpPr>
              <a:spLocks noChangeShapeType="1"/>
            </p:cNvSpPr>
            <p:nvPr/>
          </p:nvSpPr>
          <p:spPr bwMode="auto">
            <a:xfrm>
              <a:off x="4218387" y="4935390"/>
              <a:ext cx="527232" cy="0"/>
            </a:xfrm>
            <a:prstGeom prst="line">
              <a:avLst/>
            </a:prstGeom>
            <a:noFill/>
            <a:ln w="3810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7" name="TextBox 26"/>
            <p:cNvSpPr txBox="1"/>
            <p:nvPr/>
          </p:nvSpPr>
          <p:spPr>
            <a:xfrm>
              <a:off x="4745619" y="3578492"/>
              <a:ext cx="378582" cy="1032666"/>
            </a:xfrm>
            <a:prstGeom prst="rect">
              <a:avLst/>
            </a:prstGeom>
            <a:noFill/>
            <a:ln w="28575">
              <a:noFill/>
            </a:ln>
          </p:spPr>
          <p:txBody>
            <a:bodyPr vert="eaVert" wrap="square" rtlCol="0">
              <a:spAutoFit/>
            </a:bodyPr>
            <a:lstStyle/>
            <a:p>
              <a:pPr algn="ctr"/>
              <a:r>
                <a:rPr lang="en-US" altLang="zh-CN" sz="2000" dirty="0" smtClean="0">
                  <a:latin typeface="黑体" pitchFamily="2" charset="-122"/>
                  <a:ea typeface="黑体" pitchFamily="2" charset="-122"/>
                </a:rPr>
                <a:t>…</a:t>
              </a:r>
              <a:endParaRPr lang="zh-CN" altLang="en-US" sz="2000" dirty="0" smtClean="0">
                <a:latin typeface="黑体" pitchFamily="2" charset="-122"/>
                <a:ea typeface="黑体" pitchFamily="2" charset="-122"/>
              </a:endParaRPr>
            </a:p>
          </p:txBody>
        </p:sp>
        <p:sp>
          <p:nvSpPr>
            <p:cNvPr id="28" name="Line 51"/>
            <p:cNvSpPr>
              <a:spLocks noChangeShapeType="1"/>
            </p:cNvSpPr>
            <p:nvPr/>
          </p:nvSpPr>
          <p:spPr bwMode="auto">
            <a:xfrm>
              <a:off x="1453064" y="2971164"/>
              <a:ext cx="422068" cy="85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29" name="Line 51"/>
            <p:cNvSpPr>
              <a:spLocks noChangeShapeType="1"/>
            </p:cNvSpPr>
            <p:nvPr/>
          </p:nvSpPr>
          <p:spPr bwMode="auto">
            <a:xfrm flipH="1">
              <a:off x="1453064" y="3345358"/>
              <a:ext cx="422068" cy="85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2000"/>
            </a:p>
          </p:txBody>
        </p:sp>
        <p:grpSp>
          <p:nvGrpSpPr>
            <p:cNvPr id="2" name="组合 1"/>
            <p:cNvGrpSpPr/>
            <p:nvPr/>
          </p:nvGrpSpPr>
          <p:grpSpPr>
            <a:xfrm>
              <a:off x="684213" y="3194796"/>
              <a:ext cx="768850" cy="369888"/>
              <a:chOff x="684213" y="3194796"/>
              <a:chExt cx="768850" cy="369888"/>
            </a:xfrm>
          </p:grpSpPr>
          <p:sp>
            <p:nvSpPr>
              <p:cNvPr id="32" name="Text Box 44"/>
              <p:cNvSpPr txBox="1">
                <a:spLocks noChangeArrowheads="1"/>
              </p:cNvSpPr>
              <p:nvPr/>
            </p:nvSpPr>
            <p:spPr bwMode="auto">
              <a:xfrm>
                <a:off x="684213" y="3194796"/>
                <a:ext cx="76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r" eaLnBrk="1" hangingPunct="1">
                  <a:spcBef>
                    <a:spcPct val="50000"/>
                  </a:spcBef>
                </a:pPr>
                <a:r>
                  <a:rPr lang="en-US" altLang="zh-CN" sz="1800" dirty="0" smtClean="0">
                    <a:solidFill>
                      <a:srgbClr val="FF0000"/>
                    </a:solidFill>
                    <a:latin typeface="黑体" pitchFamily="2" charset="-122"/>
                    <a:ea typeface="黑体" pitchFamily="2" charset="-122"/>
                    <a:cs typeface="Calibri" pitchFamily="34" charset="0"/>
                  </a:rPr>
                  <a:t>INTA</a:t>
                </a:r>
                <a:endParaRPr lang="en-US" altLang="zh-CN" sz="1800" dirty="0">
                  <a:solidFill>
                    <a:srgbClr val="FF0000"/>
                  </a:solidFill>
                  <a:latin typeface="黑体" pitchFamily="2" charset="-122"/>
                  <a:ea typeface="黑体" pitchFamily="2" charset="-122"/>
                  <a:cs typeface="Calibri" pitchFamily="34" charset="0"/>
                </a:endParaRPr>
              </a:p>
            </p:txBody>
          </p:sp>
          <p:cxnSp>
            <p:nvCxnSpPr>
              <p:cNvPr id="33" name="直接连接符 32"/>
              <p:cNvCxnSpPr/>
              <p:nvPr/>
            </p:nvCxnSpPr>
            <p:spPr bwMode="auto">
              <a:xfrm>
                <a:off x="890306" y="3266804"/>
                <a:ext cx="461575" cy="0"/>
              </a:xfrm>
              <a:prstGeom prst="line">
                <a:avLst/>
              </a:prstGeom>
              <a:noFill/>
              <a:ln w="28575" cap="flat" cmpd="sng" algn="ctr">
                <a:solidFill>
                  <a:srgbClr val="FF0000"/>
                </a:solidFill>
                <a:prstDash val="solid"/>
                <a:round/>
                <a:headEnd type="none" w="med" len="med"/>
                <a:tailEnd type="none" w="med" len="med"/>
              </a:ln>
              <a:effectLst/>
            </p:spPr>
          </p:cxnSp>
        </p:grpSp>
        <p:sp>
          <p:nvSpPr>
            <p:cNvPr id="31" name="Line 51"/>
            <p:cNvSpPr>
              <a:spLocks noChangeShapeType="1"/>
            </p:cNvSpPr>
            <p:nvPr/>
          </p:nvSpPr>
          <p:spPr bwMode="auto">
            <a:xfrm>
              <a:off x="1351882" y="2403022"/>
              <a:ext cx="509839" cy="854"/>
            </a:xfrm>
            <a:prstGeom prst="line">
              <a:avLst/>
            </a:prstGeom>
            <a:noFill/>
            <a:ln w="57150">
              <a:solidFill>
                <a:srgbClr val="0033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34" name="TextBox 33"/>
            <p:cNvSpPr txBox="1"/>
            <p:nvPr/>
          </p:nvSpPr>
          <p:spPr>
            <a:xfrm>
              <a:off x="4583301" y="2948288"/>
              <a:ext cx="1140827" cy="243143"/>
            </a:xfrm>
            <a:prstGeom prst="rect">
              <a:avLst/>
            </a:prstGeom>
            <a:noFill/>
          </p:spPr>
          <p:txBody>
            <a:bodyPr wrap="square" rtlCol="0">
              <a:spAutoFit/>
            </a:bodyPr>
            <a:lstStyle/>
            <a:p>
              <a:pPr>
                <a:lnSpc>
                  <a:spcPct val="70000"/>
                </a:lnSpc>
              </a:pPr>
              <a:r>
                <a:rPr lang="zh-CN" altLang="en-US" sz="1400" dirty="0" smtClean="0">
                  <a:latin typeface="黑体" pitchFamily="2" charset="-122"/>
                  <a:ea typeface="黑体" pitchFamily="2" charset="-122"/>
                </a:rPr>
                <a:t>优先级高</a:t>
              </a:r>
              <a:endParaRPr lang="en-US" altLang="zh-CN" sz="1400" dirty="0" smtClean="0">
                <a:latin typeface="黑体" pitchFamily="2" charset="-122"/>
                <a:ea typeface="黑体" pitchFamily="2" charset="-122"/>
              </a:endParaRPr>
            </a:p>
          </p:txBody>
        </p:sp>
        <p:sp>
          <p:nvSpPr>
            <p:cNvPr id="35" name="TextBox 34"/>
            <p:cNvSpPr txBox="1"/>
            <p:nvPr/>
          </p:nvSpPr>
          <p:spPr>
            <a:xfrm>
              <a:off x="4619158" y="5066542"/>
              <a:ext cx="1104970" cy="243143"/>
            </a:xfrm>
            <a:prstGeom prst="rect">
              <a:avLst/>
            </a:prstGeom>
            <a:noFill/>
          </p:spPr>
          <p:txBody>
            <a:bodyPr wrap="square" rtlCol="0">
              <a:spAutoFit/>
            </a:bodyPr>
            <a:lstStyle/>
            <a:p>
              <a:pPr>
                <a:lnSpc>
                  <a:spcPct val="70000"/>
                </a:lnSpc>
              </a:pPr>
              <a:r>
                <a:rPr lang="zh-CN" altLang="en-US" sz="1400" dirty="0" smtClean="0">
                  <a:latin typeface="黑体" pitchFamily="2" charset="-122"/>
                  <a:ea typeface="黑体" pitchFamily="2" charset="-122"/>
                </a:rPr>
                <a:t>优先级</a:t>
              </a:r>
              <a:r>
                <a:rPr lang="zh-CN" altLang="en-US" sz="1400" dirty="0">
                  <a:latin typeface="黑体" pitchFamily="2" charset="-122"/>
                  <a:ea typeface="黑体" pitchFamily="2" charset="-122"/>
                </a:rPr>
                <a:t>低</a:t>
              </a:r>
              <a:endParaRPr lang="en-US" altLang="zh-CN" sz="1400" dirty="0" smtClean="0">
                <a:latin typeface="黑体" pitchFamily="2" charset="-122"/>
                <a:ea typeface="黑体" pitchFamily="2" charset="-122"/>
              </a:endParaRPr>
            </a:p>
          </p:txBody>
        </p:sp>
      </p:grpSp>
      <p:sp>
        <p:nvSpPr>
          <p:cNvPr id="36" name="Rectangle 4"/>
          <p:cNvSpPr>
            <a:spLocks noChangeArrowheads="1"/>
          </p:cNvSpPr>
          <p:nvPr/>
        </p:nvSpPr>
        <p:spPr bwMode="auto">
          <a:xfrm>
            <a:off x="5652120" y="1916832"/>
            <a:ext cx="31683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000" dirty="0" smtClean="0">
                <a:solidFill>
                  <a:srgbClr val="FF0000"/>
                </a:solidFill>
                <a:latin typeface="黑体" pitchFamily="2" charset="-122"/>
                <a:ea typeface="黑体" pitchFamily="2" charset="-122"/>
              </a:rPr>
              <a:t>中断屏蔽寄存器</a:t>
            </a:r>
            <a:r>
              <a:rPr lang="en-US" altLang="zh-CN" sz="2000" dirty="0" smtClean="0">
                <a:solidFill>
                  <a:srgbClr val="FF0000"/>
                </a:solidFill>
                <a:latin typeface="黑体" pitchFamily="2" charset="-122"/>
                <a:ea typeface="黑体" pitchFamily="2" charset="-122"/>
              </a:rPr>
              <a:t>IMR:</a:t>
            </a:r>
            <a:endParaRPr lang="zh-CN" altLang="en-US" sz="2000" dirty="0">
              <a:solidFill>
                <a:srgbClr val="FF0000"/>
              </a:solidFill>
              <a:latin typeface="黑体" pitchFamily="2" charset="-122"/>
              <a:ea typeface="黑体" pitchFamily="2" charset="-122"/>
            </a:endParaRPr>
          </a:p>
          <a:p>
            <a:pPr>
              <a:lnSpc>
                <a:spcPct val="120000"/>
              </a:lnSpc>
            </a:pPr>
            <a:r>
              <a:rPr lang="zh-CN" altLang="en-US" sz="2000" dirty="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其内容可由</a:t>
            </a:r>
            <a:r>
              <a:rPr lang="en-US" altLang="zh-CN" sz="2000" dirty="0" smtClean="0">
                <a:solidFill>
                  <a:srgbClr val="000080"/>
                </a:solidFill>
                <a:latin typeface="黑体" pitchFamily="2" charset="-122"/>
                <a:ea typeface="黑体" pitchFamily="2" charset="-122"/>
              </a:rPr>
              <a:t>CPU</a:t>
            </a:r>
            <a:r>
              <a:rPr lang="zh-CN" altLang="en-US" sz="2000" dirty="0" smtClean="0">
                <a:solidFill>
                  <a:srgbClr val="000080"/>
                </a:solidFill>
                <a:latin typeface="黑体" pitchFamily="2" charset="-122"/>
                <a:ea typeface="黑体" pitchFamily="2" charset="-122"/>
              </a:rPr>
              <a:t>预置，</a:t>
            </a:r>
            <a:r>
              <a:rPr lang="en-US" altLang="zh-CN" sz="2000" dirty="0" smtClean="0">
                <a:solidFill>
                  <a:srgbClr val="000080"/>
                </a:solidFill>
                <a:latin typeface="黑体" pitchFamily="2" charset="-122"/>
                <a:ea typeface="黑体" pitchFamily="2" charset="-122"/>
              </a:rPr>
              <a:t>IMR</a:t>
            </a:r>
            <a:r>
              <a:rPr lang="en-US" altLang="zh-CN" sz="1600" dirty="0" smtClean="0">
                <a:solidFill>
                  <a:srgbClr val="000080"/>
                </a:solidFill>
                <a:latin typeface="黑体" pitchFamily="2" charset="-122"/>
                <a:ea typeface="黑体" pitchFamily="2" charset="-122"/>
              </a:rPr>
              <a:t>i</a:t>
            </a:r>
            <a:r>
              <a:rPr lang="zh-CN" altLang="en-US" sz="2000" dirty="0" smtClean="0">
                <a:solidFill>
                  <a:srgbClr val="000080"/>
                </a:solidFill>
                <a:latin typeface="黑体" pitchFamily="2" charset="-122"/>
                <a:ea typeface="黑体" pitchFamily="2" charset="-122"/>
              </a:rPr>
              <a:t>为</a:t>
            </a:r>
            <a:r>
              <a:rPr lang="en-US" altLang="zh-CN" sz="2000" dirty="0" smtClean="0">
                <a:solidFill>
                  <a:srgbClr val="000080"/>
                </a:solidFill>
                <a:latin typeface="黑体" pitchFamily="2" charset="-122"/>
                <a:ea typeface="黑体" pitchFamily="2" charset="-122"/>
              </a:rPr>
              <a:t>1</a:t>
            </a:r>
            <a:r>
              <a:rPr lang="zh-CN" altLang="en-US" sz="2000" dirty="0" smtClean="0">
                <a:solidFill>
                  <a:srgbClr val="000080"/>
                </a:solidFill>
                <a:latin typeface="黑体" pitchFamily="2" charset="-122"/>
                <a:ea typeface="黑体" pitchFamily="2" charset="-122"/>
              </a:rPr>
              <a:t>时，对应的中断请求</a:t>
            </a:r>
            <a:r>
              <a:rPr lang="en-US" altLang="zh-CN" sz="2000" dirty="0" smtClean="0">
                <a:solidFill>
                  <a:srgbClr val="000080"/>
                </a:solidFill>
                <a:latin typeface="黑体" pitchFamily="2" charset="-122"/>
                <a:ea typeface="黑体" pitchFamily="2" charset="-122"/>
              </a:rPr>
              <a:t>(IRQ</a:t>
            </a:r>
            <a:r>
              <a:rPr lang="en-US" altLang="zh-CN" sz="1600" dirty="0" smtClean="0">
                <a:solidFill>
                  <a:srgbClr val="000080"/>
                </a:solidFill>
                <a:latin typeface="黑体" pitchFamily="2" charset="-122"/>
                <a:ea typeface="黑体" pitchFamily="2" charset="-122"/>
              </a:rPr>
              <a:t>i</a:t>
            </a:r>
            <a:r>
              <a:rPr lang="en-US" altLang="zh-CN" sz="2000" dirty="0" smtClean="0">
                <a:solidFill>
                  <a:srgbClr val="000080"/>
                </a:solidFill>
                <a:latin typeface="黑体" pitchFamily="2" charset="-122"/>
                <a:ea typeface="黑体" pitchFamily="2" charset="-122"/>
              </a:rPr>
              <a:t>)</a:t>
            </a:r>
            <a:r>
              <a:rPr lang="zh-CN" altLang="en-US" sz="2000" dirty="0" smtClean="0">
                <a:solidFill>
                  <a:srgbClr val="000080"/>
                </a:solidFill>
                <a:latin typeface="黑体" pitchFamily="2" charset="-122"/>
                <a:ea typeface="黑体" pitchFamily="2" charset="-122"/>
              </a:rPr>
              <a:t>被屏蔽，不会送往</a:t>
            </a:r>
            <a:r>
              <a:rPr lang="en-US" altLang="zh-CN" sz="2000" dirty="0" smtClean="0">
                <a:solidFill>
                  <a:srgbClr val="000080"/>
                </a:solidFill>
                <a:latin typeface="黑体" pitchFamily="2" charset="-122"/>
                <a:ea typeface="黑体" pitchFamily="2" charset="-122"/>
              </a:rPr>
              <a:t>CPU</a:t>
            </a:r>
            <a:r>
              <a:rPr lang="zh-CN" altLang="en-US" sz="2000" dirty="0" smtClean="0">
                <a:solidFill>
                  <a:srgbClr val="000080"/>
                </a:solidFill>
                <a:latin typeface="黑体" pitchFamily="2" charset="-122"/>
                <a:ea typeface="黑体" pitchFamily="2" charset="-122"/>
              </a:rPr>
              <a:t>。</a:t>
            </a:r>
            <a:endParaRPr lang="en-US" altLang="zh-CN" sz="2000" dirty="0">
              <a:solidFill>
                <a:srgbClr val="000080"/>
              </a:solidFill>
              <a:latin typeface="黑体" pitchFamily="2" charset="-122"/>
              <a:ea typeface="黑体" pitchFamily="2" charset="-122"/>
            </a:endParaRPr>
          </a:p>
        </p:txBody>
      </p:sp>
      <p:sp>
        <p:nvSpPr>
          <p:cNvPr id="38" name="Rectangle 4"/>
          <p:cNvSpPr>
            <a:spLocks noChangeArrowheads="1"/>
          </p:cNvSpPr>
          <p:nvPr/>
        </p:nvSpPr>
        <p:spPr bwMode="auto">
          <a:xfrm>
            <a:off x="5652120" y="3933056"/>
            <a:ext cx="316835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000" dirty="0" smtClean="0">
                <a:solidFill>
                  <a:srgbClr val="FF0000"/>
                </a:solidFill>
                <a:latin typeface="黑体" pitchFamily="2" charset="-122"/>
                <a:ea typeface="黑体" pitchFamily="2" charset="-122"/>
              </a:rPr>
              <a:t>其它（未画出）</a:t>
            </a:r>
            <a:r>
              <a:rPr lang="en-US" altLang="zh-CN" sz="2000" dirty="0" smtClean="0">
                <a:solidFill>
                  <a:srgbClr val="FF0000"/>
                </a:solidFill>
                <a:latin typeface="黑体" pitchFamily="2" charset="-122"/>
                <a:ea typeface="黑体" pitchFamily="2" charset="-122"/>
              </a:rPr>
              <a:t>:</a:t>
            </a:r>
            <a:endParaRPr lang="zh-CN" altLang="en-US" sz="2000" dirty="0">
              <a:solidFill>
                <a:srgbClr val="FF0000"/>
              </a:solidFill>
              <a:latin typeface="黑体" pitchFamily="2" charset="-122"/>
              <a:ea typeface="黑体" pitchFamily="2" charset="-122"/>
            </a:endParaRPr>
          </a:p>
          <a:p>
            <a:pPr>
              <a:lnSpc>
                <a:spcPct val="120000"/>
              </a:lnSpc>
            </a:pPr>
            <a:r>
              <a:rPr lang="zh-CN" altLang="en-US" sz="2000" dirty="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读写控制逻辑；</a:t>
            </a:r>
            <a:endParaRPr lang="en-US" altLang="zh-CN" sz="2000" dirty="0" smtClean="0">
              <a:solidFill>
                <a:srgbClr val="000080"/>
              </a:solidFill>
              <a:latin typeface="黑体" pitchFamily="2" charset="-122"/>
              <a:ea typeface="黑体" pitchFamily="2" charset="-122"/>
            </a:endParaRPr>
          </a:p>
          <a:p>
            <a:pPr>
              <a:lnSpc>
                <a:spcPct val="120000"/>
              </a:lnSpc>
            </a:pPr>
            <a:r>
              <a:rPr lang="zh-CN" altLang="en-US" sz="2000" dirty="0" smtClean="0">
                <a:solidFill>
                  <a:srgbClr val="000080"/>
                </a:solidFill>
                <a:latin typeface="黑体" pitchFamily="2" charset="-122"/>
                <a:ea typeface="黑体" pitchFamily="2" charset="-122"/>
              </a:rPr>
              <a:t>    级联缓冲器</a:t>
            </a:r>
            <a:r>
              <a:rPr lang="en-US" altLang="zh-CN" sz="2000" dirty="0" smtClean="0">
                <a:solidFill>
                  <a:srgbClr val="000080"/>
                </a:solidFill>
                <a:latin typeface="黑体" pitchFamily="2" charset="-122"/>
                <a:ea typeface="黑体" pitchFamily="2" charset="-122"/>
              </a:rPr>
              <a:t>/</a:t>
            </a:r>
            <a:r>
              <a:rPr lang="zh-CN" altLang="en-US" sz="2000" dirty="0" smtClean="0">
                <a:solidFill>
                  <a:srgbClr val="000080"/>
                </a:solidFill>
                <a:latin typeface="黑体" pitchFamily="2" charset="-122"/>
                <a:ea typeface="黑体" pitchFamily="2" charset="-122"/>
              </a:rPr>
              <a:t>比较器；</a:t>
            </a:r>
            <a:endParaRPr lang="en-US" altLang="zh-CN" sz="2000" dirty="0" smtClean="0">
              <a:solidFill>
                <a:srgbClr val="000080"/>
              </a:solidFill>
              <a:latin typeface="黑体" pitchFamily="2" charset="-122"/>
              <a:ea typeface="黑体" pitchFamily="2" charset="-122"/>
            </a:endParaRPr>
          </a:p>
          <a:p>
            <a:pPr>
              <a:lnSpc>
                <a:spcPct val="120000"/>
              </a:lnSpc>
            </a:pPr>
            <a:r>
              <a:rPr lang="en-US" altLang="zh-CN" sz="2000" dirty="0">
                <a:solidFill>
                  <a:srgbClr val="000080"/>
                </a:solidFill>
                <a:latin typeface="黑体" pitchFamily="2" charset="-122"/>
                <a:ea typeface="黑体" pitchFamily="2" charset="-122"/>
              </a:rPr>
              <a:t> </a:t>
            </a:r>
            <a:r>
              <a:rPr lang="en-US" altLang="zh-CN" sz="2000" dirty="0" smtClean="0">
                <a:solidFill>
                  <a:srgbClr val="000080"/>
                </a:solidFill>
                <a:latin typeface="黑体" pitchFamily="2" charset="-122"/>
                <a:ea typeface="黑体" pitchFamily="2" charset="-122"/>
              </a:rPr>
              <a:t>  </a:t>
            </a:r>
            <a:r>
              <a:rPr lang="zh-CN" altLang="en-US" sz="2000" dirty="0" smtClean="0">
                <a:solidFill>
                  <a:srgbClr val="000080"/>
                </a:solidFill>
                <a:latin typeface="黑体" pitchFamily="2" charset="-122"/>
                <a:ea typeface="黑体" pitchFamily="2" charset="-122"/>
              </a:rPr>
              <a:t> 控制逻辑（包括一组方式控制字寄存器、一组操作命令字寄存器和相关控制电路）</a:t>
            </a:r>
            <a:r>
              <a:rPr lang="en-US" altLang="zh-CN" sz="2000" dirty="0" smtClean="0">
                <a:solidFill>
                  <a:srgbClr val="000080"/>
                </a:solidFill>
                <a:latin typeface="黑体" pitchFamily="2" charset="-122"/>
                <a:ea typeface="黑体" pitchFamily="2" charset="-122"/>
              </a:rPr>
              <a:t>。</a:t>
            </a:r>
            <a:endParaRPr lang="en-US" altLang="zh-CN" sz="2000" dirty="0">
              <a:solidFill>
                <a:srgbClr val="000080"/>
              </a:solidFill>
              <a:latin typeface="黑体" pitchFamily="2" charset="-122"/>
              <a:ea typeface="黑体" pitchFamily="2" charset="-122"/>
            </a:endParaRPr>
          </a:p>
        </p:txBody>
      </p:sp>
    </p:spTree>
    <p:extLst>
      <p:ext uri="{BB962C8B-B14F-4D97-AF65-F5344CB8AC3E}">
        <p14:creationId xmlns:p14="http://schemas.microsoft.com/office/powerpoint/2010/main" val="7097455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611188"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7.4.4 </a:t>
            </a:r>
            <a:r>
              <a:rPr lang="zh-CN" altLang="en-US" sz="2400">
                <a:solidFill>
                  <a:srgbClr val="990000"/>
                </a:solidFill>
                <a:latin typeface="黑体" pitchFamily="2" charset="-122"/>
                <a:ea typeface="黑体" pitchFamily="2" charset="-122"/>
              </a:rPr>
              <a:t>中断响应和中断处理</a:t>
            </a:r>
          </a:p>
        </p:txBody>
      </p:sp>
      <p:sp>
        <p:nvSpPr>
          <p:cNvPr id="52227" name="Rectangle 4"/>
          <p:cNvSpPr>
            <a:spLocks noChangeArrowheads="1"/>
          </p:cNvSpPr>
          <p:nvPr/>
        </p:nvSpPr>
        <p:spPr bwMode="auto">
          <a:xfrm>
            <a:off x="539750" y="1052513"/>
            <a:ext cx="8064698" cy="514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spAutoFit/>
          </a:bodyPr>
          <a:lstStyle/>
          <a:p>
            <a:pPr indent="266700">
              <a:lnSpc>
                <a:spcPct val="120000"/>
              </a:lnSpc>
            </a:pPr>
            <a:r>
              <a:rPr lang="en-US" altLang="zh-CN" sz="2400" dirty="0">
                <a:solidFill>
                  <a:srgbClr val="990000"/>
                </a:solidFill>
                <a:latin typeface="黑体" pitchFamily="2" charset="-122"/>
                <a:ea typeface="黑体" pitchFamily="2" charset="-122"/>
              </a:rPr>
              <a:t>1．CPU响应中断的条件</a:t>
            </a:r>
          </a:p>
          <a:p>
            <a:pPr indent="266700">
              <a:lnSpc>
                <a:spcPct val="140000"/>
              </a:lnSpc>
            </a:pPr>
            <a:r>
              <a:rPr lang="en-US" altLang="zh-CN" sz="2400" dirty="0">
                <a:solidFill>
                  <a:srgbClr val="000080"/>
                </a:solidFill>
                <a:latin typeface="黑体" pitchFamily="2" charset="-122"/>
                <a:ea typeface="黑体" pitchFamily="2" charset="-122"/>
              </a:rPr>
              <a:t> ⑴ CPU接收到中断请求信号</a:t>
            </a:r>
          </a:p>
          <a:p>
            <a:pPr indent="266700">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中断源要能发出中断请求</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未被屏蔽</a:t>
            </a:r>
            <a:r>
              <a:rPr lang="en-US" altLang="zh-CN" sz="2400" dirty="0">
                <a:solidFill>
                  <a:srgbClr val="000080"/>
                </a:solidFill>
                <a:latin typeface="黑体" pitchFamily="2" charset="-122"/>
                <a:ea typeface="黑体" pitchFamily="2" charset="-122"/>
              </a:rPr>
              <a:t>)</a:t>
            </a:r>
            <a:r>
              <a:rPr lang="zh-CN" altLang="en-US" sz="2400" dirty="0" smtClean="0">
                <a:solidFill>
                  <a:srgbClr val="000080"/>
                </a:solidFill>
                <a:latin typeface="黑体" pitchFamily="2" charset="-122"/>
                <a:ea typeface="黑体" pitchFamily="2" charset="-122"/>
              </a:rPr>
              <a:t>，</a:t>
            </a:r>
            <a:endParaRPr lang="en-US" altLang="zh-CN" sz="2400" dirty="0" smtClean="0">
              <a:solidFill>
                <a:srgbClr val="000080"/>
              </a:solidFill>
              <a:latin typeface="黑体" pitchFamily="2" charset="-122"/>
              <a:ea typeface="黑体" pitchFamily="2" charset="-122"/>
            </a:endParaRPr>
          </a:p>
          <a:p>
            <a:pPr indent="266700">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a:t>
            </a:r>
            <a:r>
              <a:rPr lang="zh-CN" altLang="en-US" sz="2400" dirty="0" smtClean="0">
                <a:solidFill>
                  <a:srgbClr val="000080"/>
                </a:solidFill>
                <a:latin typeface="黑体" pitchFamily="2" charset="-122"/>
                <a:ea typeface="黑体" pitchFamily="2" charset="-122"/>
              </a:rPr>
              <a:t>且</a:t>
            </a:r>
            <a:r>
              <a:rPr lang="zh-CN" altLang="en-US" sz="2400" dirty="0">
                <a:solidFill>
                  <a:srgbClr val="000080"/>
                </a:solidFill>
                <a:latin typeface="黑体" pitchFamily="2" charset="-122"/>
                <a:ea typeface="黑体" pitchFamily="2" charset="-122"/>
              </a:rPr>
              <a:t>能被</a:t>
            </a:r>
            <a:r>
              <a:rPr lang="en-US" altLang="zh-CN" sz="2400" dirty="0">
                <a:solidFill>
                  <a:srgbClr val="000080"/>
                </a:solidFill>
                <a:latin typeface="黑体" pitchFamily="2" charset="-122"/>
                <a:ea typeface="黑体" pitchFamily="2" charset="-122"/>
              </a:rPr>
              <a:t>CPU接收到.</a:t>
            </a:r>
          </a:p>
          <a:p>
            <a:pPr indent="266700">
              <a:lnSpc>
                <a:spcPct val="140000"/>
              </a:lnSpc>
            </a:pPr>
            <a:r>
              <a:rPr lang="en-US" altLang="zh-CN" sz="2400" dirty="0">
                <a:solidFill>
                  <a:srgbClr val="000080"/>
                </a:solidFill>
                <a:latin typeface="黑体" pitchFamily="2" charset="-122"/>
                <a:ea typeface="黑体" pitchFamily="2" charset="-122"/>
              </a:rPr>
              <a:t> ⑵ CPU允许中断（即开中断，在CPU内部）。</a:t>
            </a:r>
          </a:p>
          <a:p>
            <a:pPr indent="266700">
              <a:lnSpc>
                <a:spcPct val="120000"/>
              </a:lnSpc>
            </a:pPr>
            <a:r>
              <a:rPr lang="en-US" altLang="zh-CN" sz="2400" dirty="0">
                <a:solidFill>
                  <a:srgbClr val="000080"/>
                </a:solidFill>
                <a:latin typeface="黑体" pitchFamily="2" charset="-122"/>
                <a:ea typeface="黑体" pitchFamily="2" charset="-122"/>
              </a:rPr>
              <a:t>      但非屏蔽中断不受此限制</a:t>
            </a:r>
            <a:r>
              <a:rPr lang="en-US" altLang="zh-CN" sz="2400" dirty="0" smtClean="0">
                <a:solidFill>
                  <a:srgbClr val="000080"/>
                </a:solidFill>
                <a:latin typeface="黑体" pitchFamily="2" charset="-122"/>
                <a:ea typeface="黑体" pitchFamily="2" charset="-122"/>
              </a:rPr>
              <a:t>。</a:t>
            </a:r>
          </a:p>
          <a:p>
            <a:pPr marL="536575" indent="-269875">
              <a:lnSpc>
                <a:spcPct val="120000"/>
              </a:lnSpc>
            </a:pPr>
            <a:r>
              <a:rPr lang="zh-CN" altLang="en-US" sz="2400" dirty="0" smtClean="0">
                <a:solidFill>
                  <a:srgbClr val="000080"/>
                </a:solidFill>
                <a:latin typeface="黑体" pitchFamily="2" charset="-122"/>
                <a:ea typeface="黑体" pitchFamily="2" charset="-122"/>
              </a:rPr>
              <a:t>      若程序状态字</a:t>
            </a:r>
            <a:r>
              <a:rPr lang="en-US" altLang="zh-CN" sz="2400" dirty="0" smtClean="0">
                <a:solidFill>
                  <a:srgbClr val="000080"/>
                </a:solidFill>
                <a:latin typeface="黑体" pitchFamily="2" charset="-122"/>
                <a:ea typeface="黑体" pitchFamily="2" charset="-122"/>
              </a:rPr>
              <a:t>(PSW)</a:t>
            </a:r>
            <a:r>
              <a:rPr lang="zh-CN" altLang="en-US" sz="2400" dirty="0" smtClean="0">
                <a:solidFill>
                  <a:srgbClr val="000080"/>
                </a:solidFill>
                <a:latin typeface="黑体" pitchFamily="2" charset="-122"/>
                <a:ea typeface="黑体" pitchFamily="2" charset="-122"/>
              </a:rPr>
              <a:t>寄存器中设有</a:t>
            </a:r>
            <a:r>
              <a:rPr lang="zh-CN" altLang="en-US" sz="2400" dirty="0">
                <a:solidFill>
                  <a:srgbClr val="000080"/>
                </a:solidFill>
                <a:latin typeface="黑体" pitchFamily="2" charset="-122"/>
                <a:ea typeface="黑体" pitchFamily="2" charset="-122"/>
              </a:rPr>
              <a:t>当前程序</a:t>
            </a:r>
            <a:r>
              <a:rPr lang="zh-CN" altLang="en-US" sz="2400" dirty="0" smtClean="0">
                <a:solidFill>
                  <a:srgbClr val="000080"/>
                </a:solidFill>
                <a:latin typeface="黑体" pitchFamily="2" charset="-122"/>
                <a:ea typeface="黑体" pitchFamily="2" charset="-122"/>
              </a:rPr>
              <a:t>优先级，</a:t>
            </a:r>
            <a:r>
              <a:rPr lang="zh-CN" altLang="en-US" sz="2400" dirty="0">
                <a:solidFill>
                  <a:srgbClr val="000080"/>
                </a:solidFill>
                <a:latin typeface="黑体" pitchFamily="2" charset="-122"/>
                <a:ea typeface="黑体" pitchFamily="2" charset="-122"/>
              </a:rPr>
              <a:t>则</a:t>
            </a:r>
            <a:r>
              <a:rPr lang="zh-CN" altLang="en-US" sz="2400" dirty="0" smtClean="0">
                <a:solidFill>
                  <a:srgbClr val="000080"/>
                </a:solidFill>
                <a:latin typeface="黑体" pitchFamily="2" charset="-122"/>
                <a:ea typeface="黑体" pitchFamily="2" charset="-122"/>
              </a:rPr>
              <a:t>请求的优先级还</a:t>
            </a:r>
            <a:r>
              <a:rPr lang="zh-CN" altLang="en-US" sz="2400" dirty="0">
                <a:solidFill>
                  <a:srgbClr val="000080"/>
                </a:solidFill>
                <a:latin typeface="黑体" pitchFamily="2" charset="-122"/>
                <a:ea typeface="黑体" pitchFamily="2" charset="-122"/>
              </a:rPr>
              <a:t>应当高于当前程序</a:t>
            </a:r>
            <a:r>
              <a:rPr lang="zh-CN" altLang="en-US" sz="2400" dirty="0" smtClean="0">
                <a:solidFill>
                  <a:srgbClr val="000080"/>
                </a:solidFill>
                <a:latin typeface="黑体" pitchFamily="2" charset="-122"/>
                <a:ea typeface="黑体" pitchFamily="2" charset="-122"/>
              </a:rPr>
              <a:t>优先级。</a:t>
            </a:r>
            <a:endParaRPr lang="en-US" altLang="zh-CN" sz="2400" dirty="0">
              <a:solidFill>
                <a:srgbClr val="000080"/>
              </a:solidFill>
              <a:latin typeface="黑体" pitchFamily="2" charset="-122"/>
              <a:ea typeface="黑体" pitchFamily="2" charset="-122"/>
            </a:endParaRPr>
          </a:p>
          <a:p>
            <a:pPr indent="266700">
              <a:lnSpc>
                <a:spcPct val="140000"/>
              </a:lnSpc>
            </a:pPr>
            <a:r>
              <a:rPr lang="en-US" altLang="zh-CN" sz="2400" dirty="0">
                <a:solidFill>
                  <a:srgbClr val="000080"/>
                </a:solidFill>
                <a:latin typeface="黑体" pitchFamily="2" charset="-122"/>
                <a:ea typeface="黑体" pitchFamily="2" charset="-122"/>
              </a:rPr>
              <a:t> ⑶ 一条指令执行完毕，且没有DMA请求</a:t>
            </a:r>
          </a:p>
          <a:p>
            <a:pPr indent="266700">
              <a:lnSpc>
                <a:spcPct val="120000"/>
              </a:lnSpc>
            </a:pPr>
            <a:r>
              <a:rPr lang="en-US" altLang="zh-CN" sz="2400" dirty="0">
                <a:solidFill>
                  <a:srgbClr val="000080"/>
                </a:solidFill>
                <a:latin typeface="黑体" pitchFamily="2" charset="-122"/>
                <a:ea typeface="黑体" pitchFamily="2" charset="-122"/>
              </a:rPr>
              <a:t>      这是CPU响应中断请求的时间限制条件。</a:t>
            </a:r>
          </a:p>
          <a:p>
            <a:pPr indent="266700">
              <a:lnSpc>
                <a:spcPct val="120000"/>
              </a:lnSpc>
            </a:pP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755650" y="534988"/>
            <a:ext cx="584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a:solidFill>
                  <a:srgbClr val="990000"/>
                </a:solidFill>
                <a:latin typeface="黑体" pitchFamily="2" charset="-122"/>
                <a:ea typeface="黑体" pitchFamily="2" charset="-122"/>
              </a:rPr>
              <a:t>7.2.2 </a:t>
            </a:r>
            <a:r>
              <a:rPr lang="zh-CN" altLang="en-US" sz="2400">
                <a:solidFill>
                  <a:srgbClr val="990000"/>
                </a:solidFill>
                <a:latin typeface="黑体" pitchFamily="2" charset="-122"/>
                <a:ea typeface="黑体" pitchFamily="2" charset="-122"/>
              </a:rPr>
              <a:t>接口的功能和基本组成</a:t>
            </a:r>
          </a:p>
        </p:txBody>
      </p:sp>
      <p:sp>
        <p:nvSpPr>
          <p:cNvPr id="8195" name="Rectangle 6"/>
          <p:cNvSpPr>
            <a:spLocks noChangeArrowheads="1"/>
          </p:cNvSpPr>
          <p:nvPr/>
        </p:nvSpPr>
        <p:spPr bwMode="auto">
          <a:xfrm>
            <a:off x="971550" y="1557338"/>
            <a:ext cx="79565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45000"/>
              </a:lnSpc>
            </a:pPr>
            <a:r>
              <a:rPr lang="en-US" altLang="zh-CN" sz="2400" dirty="0">
                <a:solidFill>
                  <a:srgbClr val="000080"/>
                </a:solidFill>
                <a:latin typeface="黑体" pitchFamily="2" charset="-122"/>
                <a:ea typeface="黑体" pitchFamily="2" charset="-122"/>
              </a:rPr>
              <a:t> (1)</a:t>
            </a:r>
            <a:r>
              <a:rPr lang="zh-CN" altLang="en-US" sz="2400">
                <a:solidFill>
                  <a:srgbClr val="000080"/>
                </a:solidFill>
                <a:latin typeface="黑体" pitchFamily="2" charset="-122"/>
                <a:ea typeface="黑体" pitchFamily="2" charset="-122"/>
              </a:rPr>
              <a:t>寻址</a:t>
            </a:r>
          </a:p>
          <a:p>
            <a:pPr>
              <a:lnSpc>
                <a:spcPct val="14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a:t>
            </a:r>
            <a:r>
              <a:rPr lang="zh-CN" altLang="en-US" sz="2400">
                <a:solidFill>
                  <a:srgbClr val="000080"/>
                </a:solidFill>
                <a:latin typeface="黑体" pitchFamily="2" charset="-122"/>
                <a:ea typeface="黑体" pitchFamily="2" charset="-122"/>
              </a:rPr>
              <a:t>数据传送与缓冲</a:t>
            </a:r>
            <a:r>
              <a:rPr lang="en-US" altLang="zh-CN" sz="2400" dirty="0">
                <a:solidFill>
                  <a:srgbClr val="000080"/>
                </a:solidFill>
                <a:ea typeface="黑体" pitchFamily="2" charset="-122"/>
              </a:rPr>
              <a:t>——</a:t>
            </a:r>
            <a:r>
              <a:rPr lang="zh-CN" altLang="en-US" sz="2400">
                <a:solidFill>
                  <a:srgbClr val="000080"/>
                </a:solidFill>
                <a:latin typeface="黑体" pitchFamily="2" charset="-122"/>
                <a:ea typeface="黑体" pitchFamily="2" charset="-122"/>
              </a:rPr>
              <a:t>解决主机与外设的速度匹配问题</a:t>
            </a:r>
          </a:p>
          <a:p>
            <a:pPr>
              <a:lnSpc>
                <a:spcPct val="14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(3)</a:t>
            </a:r>
            <a:r>
              <a:rPr lang="zh-CN" altLang="en-US" sz="2400">
                <a:solidFill>
                  <a:srgbClr val="000080"/>
                </a:solidFill>
                <a:latin typeface="黑体" pitchFamily="2" charset="-122"/>
                <a:ea typeface="黑体" pitchFamily="2" charset="-122"/>
              </a:rPr>
              <a:t>实现主机和外设的通信联络控制     </a:t>
            </a:r>
          </a:p>
          <a:p>
            <a:pPr>
              <a:lnSpc>
                <a:spcPct val="14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(4)</a:t>
            </a:r>
            <a:r>
              <a:rPr lang="zh-CN" altLang="en-US" sz="2400">
                <a:solidFill>
                  <a:srgbClr val="000080"/>
                </a:solidFill>
                <a:latin typeface="黑体" pitchFamily="2" charset="-122"/>
                <a:ea typeface="黑体" pitchFamily="2" charset="-122"/>
              </a:rPr>
              <a:t>传递控制命令和状态信息</a:t>
            </a:r>
          </a:p>
          <a:p>
            <a:pPr>
              <a:lnSpc>
                <a:spcPct val="145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(5)</a:t>
            </a:r>
            <a:r>
              <a:rPr lang="zh-CN" altLang="en-US" sz="2400">
                <a:solidFill>
                  <a:srgbClr val="000080"/>
                </a:solidFill>
                <a:latin typeface="黑体" pitchFamily="2" charset="-122"/>
                <a:ea typeface="黑体" pitchFamily="2" charset="-122"/>
              </a:rPr>
              <a:t>提供驱动能力和数据格式变换</a:t>
            </a:r>
          </a:p>
        </p:txBody>
      </p:sp>
      <p:sp>
        <p:nvSpPr>
          <p:cNvPr id="8196" name="Rectangle 9"/>
          <p:cNvSpPr>
            <a:spLocks noChangeArrowheads="1"/>
          </p:cNvSpPr>
          <p:nvPr/>
        </p:nvSpPr>
        <p:spPr bwMode="auto">
          <a:xfrm>
            <a:off x="827088" y="1033463"/>
            <a:ext cx="54737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r>
              <a:rPr lang="en-US" altLang="zh-CN" sz="2400" dirty="0">
                <a:solidFill>
                  <a:srgbClr val="990000"/>
                </a:solidFill>
                <a:latin typeface="黑体" pitchFamily="2" charset="-122"/>
                <a:ea typeface="黑体" pitchFamily="2" charset="-122"/>
              </a:rPr>
              <a:t>1. I/O</a:t>
            </a:r>
            <a:r>
              <a:rPr lang="zh-CN" altLang="en-US" sz="2400">
                <a:solidFill>
                  <a:srgbClr val="990000"/>
                </a:solidFill>
                <a:latin typeface="黑体" pitchFamily="2" charset="-122"/>
                <a:ea typeface="黑体" pitchFamily="2" charset="-122"/>
              </a:rPr>
              <a:t>接口的基本功能</a:t>
            </a:r>
          </a:p>
          <a:p>
            <a:pPr eaLnBrk="0" hangingPunct="0"/>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611188"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7.4.4 </a:t>
            </a:r>
            <a:r>
              <a:rPr lang="zh-CN" altLang="en-US" sz="2400">
                <a:solidFill>
                  <a:srgbClr val="990000"/>
                </a:solidFill>
                <a:latin typeface="黑体" pitchFamily="2" charset="-122"/>
                <a:ea typeface="黑体" pitchFamily="2" charset="-122"/>
              </a:rPr>
              <a:t>中断响应和中断处理</a:t>
            </a:r>
          </a:p>
        </p:txBody>
      </p:sp>
      <p:sp>
        <p:nvSpPr>
          <p:cNvPr id="53251" name="Rectangle 4"/>
          <p:cNvSpPr>
            <a:spLocks noChangeArrowheads="1"/>
          </p:cNvSpPr>
          <p:nvPr/>
        </p:nvSpPr>
        <p:spPr bwMode="auto">
          <a:xfrm>
            <a:off x="539750" y="1052513"/>
            <a:ext cx="8604250"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indent="266700">
              <a:lnSpc>
                <a:spcPct val="120000"/>
              </a:lnSpc>
            </a:pPr>
            <a:r>
              <a:rPr lang="en-US" altLang="zh-CN" sz="2400" dirty="0">
                <a:solidFill>
                  <a:srgbClr val="990000"/>
                </a:solidFill>
                <a:latin typeface="黑体" pitchFamily="2" charset="-122"/>
                <a:ea typeface="黑体" pitchFamily="2" charset="-122"/>
              </a:rPr>
              <a:t>2</a:t>
            </a:r>
            <a:r>
              <a:rPr lang="zh-CN" altLang="en-US" sz="2400">
                <a:solidFill>
                  <a:srgbClr val="990000"/>
                </a:solidFill>
                <a:latin typeface="黑体" pitchFamily="2" charset="-122"/>
                <a:ea typeface="黑体" pitchFamily="2" charset="-122"/>
              </a:rPr>
              <a:t>．中断周期（又称为中断响应周期）</a:t>
            </a:r>
            <a:endParaRPr lang="en-US" altLang="zh-CN" sz="2400" dirty="0">
              <a:solidFill>
                <a:srgbClr val="990000"/>
              </a:solidFill>
              <a:latin typeface="黑体" pitchFamily="2" charset="-122"/>
              <a:ea typeface="黑体" pitchFamily="2" charset="-122"/>
            </a:endParaRPr>
          </a:p>
          <a:p>
            <a:pPr indent="266700">
              <a:lnSpc>
                <a:spcPct val="120000"/>
              </a:lnSpc>
            </a:pPr>
            <a:r>
              <a:rPr lang="zh-CN" altLang="en-US" sz="2400">
                <a:solidFill>
                  <a:srgbClr val="000080"/>
                </a:solidFill>
                <a:latin typeface="黑体" pitchFamily="2" charset="-122"/>
                <a:ea typeface="黑体" pitchFamily="2" charset="-122"/>
              </a:rPr>
              <a:t>  是</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响应中断后从原程序转向中断处理程序的过渡阶段，它完成</a:t>
            </a:r>
            <a:r>
              <a:rPr lang="zh-CN" altLang="en-US" sz="2400">
                <a:solidFill>
                  <a:schemeClr val="hlink"/>
                </a:solidFill>
                <a:latin typeface="黑体" pitchFamily="2" charset="-122"/>
                <a:ea typeface="黑体" pitchFamily="2" charset="-122"/>
              </a:rPr>
              <a:t>中断隐指令</a:t>
            </a:r>
            <a:r>
              <a:rPr lang="zh-CN" altLang="en-US" sz="2400">
                <a:solidFill>
                  <a:srgbClr val="000080"/>
                </a:solidFill>
                <a:latin typeface="黑体" pitchFamily="2" charset="-122"/>
                <a:ea typeface="黑体" pitchFamily="2" charset="-122"/>
              </a:rPr>
              <a:t>的操作。</a:t>
            </a:r>
          </a:p>
        </p:txBody>
      </p:sp>
      <p:sp>
        <p:nvSpPr>
          <p:cNvPr id="710660" name="Rectangle 4"/>
          <p:cNvSpPr>
            <a:spLocks noChangeArrowheads="1"/>
          </p:cNvSpPr>
          <p:nvPr/>
        </p:nvSpPr>
        <p:spPr bwMode="auto">
          <a:xfrm>
            <a:off x="468313" y="2636838"/>
            <a:ext cx="828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zh-CN" altLang="en-US" sz="2400">
                <a:solidFill>
                  <a:schemeClr val="hlink"/>
                </a:solidFill>
                <a:latin typeface="黑体" pitchFamily="2" charset="-122"/>
                <a:ea typeface="黑体" pitchFamily="2" charset="-122"/>
              </a:rPr>
              <a:t>中断隐指令：</a:t>
            </a:r>
          </a:p>
          <a:p>
            <a:pPr>
              <a:lnSpc>
                <a:spcPct val="110000"/>
              </a:lnSpc>
            </a:pPr>
            <a:r>
              <a:rPr lang="zh-CN" altLang="en-US" sz="2400">
                <a:solidFill>
                  <a:srgbClr val="000080"/>
                </a:solidFill>
                <a:latin typeface="黑体" pitchFamily="2" charset="-122"/>
                <a:ea typeface="黑体" pitchFamily="2" charset="-122"/>
              </a:rPr>
              <a:t>    指</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响应中断之后，经过某些操作转去执行中断服务程序。这些操作是由硬件直接实现的，称为中断隐指令。</a:t>
            </a:r>
            <a:endParaRPr lang="en-US" altLang="zh-CN" sz="2400" dirty="0">
              <a:solidFill>
                <a:srgbClr val="000080"/>
              </a:solidFill>
              <a:latin typeface="黑体" pitchFamily="2" charset="-122"/>
              <a:ea typeface="黑体" pitchFamily="2" charset="-122"/>
            </a:endParaRPr>
          </a:p>
        </p:txBody>
      </p:sp>
      <p:sp>
        <p:nvSpPr>
          <p:cNvPr id="5" name="Rectangle 5"/>
          <p:cNvSpPr>
            <a:spLocks noChangeArrowheads="1"/>
          </p:cNvSpPr>
          <p:nvPr/>
        </p:nvSpPr>
        <p:spPr bwMode="auto">
          <a:xfrm>
            <a:off x="514063" y="4495800"/>
            <a:ext cx="7993062" cy="889000"/>
          </a:xfrm>
          <a:prstGeom prst="rect">
            <a:avLst/>
          </a:prstGeom>
          <a:solidFill>
            <a:srgbClr val="CCECFF"/>
          </a:solidFill>
          <a:ln w="25400">
            <a:solidFill>
              <a:srgbClr val="003300"/>
            </a:solidFill>
            <a:miter lim="800000"/>
            <a:headEnd/>
            <a:tailEnd/>
          </a:ln>
        </p:spPr>
        <p:txBody>
          <a:bodyPr anchor="ctr">
            <a:spAutoFit/>
          </a:bodyPr>
          <a:lstStyle/>
          <a:p>
            <a:pPr>
              <a:lnSpc>
                <a:spcPct val="115000"/>
              </a:lnSpc>
            </a:pPr>
            <a:r>
              <a:rPr lang="zh-CN" altLang="en-US" sz="2400">
                <a:latin typeface="黑体" pitchFamily="2" charset="-122"/>
                <a:ea typeface="黑体" pitchFamily="2" charset="-122"/>
              </a:rPr>
              <a:t>    </a:t>
            </a:r>
            <a:r>
              <a:rPr lang="zh-CN" altLang="en-US" sz="2400">
                <a:solidFill>
                  <a:srgbClr val="CC3300"/>
                </a:solidFill>
                <a:latin typeface="黑体" pitchFamily="2" charset="-122"/>
                <a:ea typeface="黑体" pitchFamily="2" charset="-122"/>
              </a:rPr>
              <a:t>注意：</a:t>
            </a:r>
            <a:r>
              <a:rPr lang="zh-CN" altLang="en-US" sz="2400">
                <a:solidFill>
                  <a:srgbClr val="000080"/>
                </a:solidFill>
                <a:latin typeface="黑体" pitchFamily="2" charset="-122"/>
                <a:ea typeface="黑体" pitchFamily="2" charset="-122"/>
              </a:rPr>
              <a:t>中断隐指令</a:t>
            </a:r>
            <a:r>
              <a:rPr lang="zh-CN" altLang="en-US" sz="2400" u="sng">
                <a:solidFill>
                  <a:srgbClr val="000080"/>
                </a:solidFill>
                <a:latin typeface="黑体" pitchFamily="2" charset="-122"/>
                <a:ea typeface="黑体" pitchFamily="2" charset="-122"/>
              </a:rPr>
              <a:t>不是</a:t>
            </a:r>
            <a:r>
              <a:rPr lang="zh-CN" altLang="en-US" sz="2400">
                <a:solidFill>
                  <a:srgbClr val="000080"/>
                </a:solidFill>
                <a:latin typeface="黑体" pitchFamily="2" charset="-122"/>
                <a:ea typeface="黑体" pitchFamily="2" charset="-122"/>
              </a:rPr>
              <a:t>指令系统中真正的指令，它没有操作码，是不允许、也不可能为用户使用的特殊指令。</a:t>
            </a:r>
            <a:r>
              <a:rPr lang="zh-CN" altLang="en-US" sz="2400">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wipe(up)">
                                      <p:cBhvr>
                                        <p:cTn id="7" dur="500"/>
                                        <p:tgtEl>
                                          <p:spTgt spid="7106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95288" y="620713"/>
            <a:ext cx="8424862"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539750" indent="-539750">
              <a:lnSpc>
                <a:spcPct val="110000"/>
              </a:lnSpc>
            </a:pPr>
            <a:r>
              <a:rPr lang="zh-CN" altLang="en-US" sz="2400" dirty="0">
                <a:solidFill>
                  <a:srgbClr val="990000"/>
                </a:solidFill>
                <a:latin typeface="黑体" pitchFamily="2" charset="-122"/>
                <a:ea typeface="黑体" pitchFamily="2" charset="-122"/>
              </a:rPr>
              <a:t>中断隐指令完成的操作主要有：</a:t>
            </a:r>
          </a:p>
          <a:p>
            <a:pPr marL="539750" indent="-539750">
              <a:lnSpc>
                <a:spcPct val="130000"/>
              </a:lnSpc>
            </a:pPr>
            <a:r>
              <a:rPr lang="en-US" altLang="zh-CN" sz="2400" dirty="0">
                <a:solidFill>
                  <a:srgbClr val="000080"/>
                </a:solidFill>
                <a:latin typeface="黑体" pitchFamily="2" charset="-122"/>
                <a:ea typeface="黑体" pitchFamily="2" charset="-122"/>
              </a:rPr>
              <a:t>  1)</a:t>
            </a:r>
            <a:r>
              <a:rPr lang="zh-CN" altLang="en-US" sz="2400" dirty="0">
                <a:solidFill>
                  <a:srgbClr val="000080"/>
                </a:solidFill>
                <a:latin typeface="黑体" pitchFamily="2" charset="-122"/>
                <a:ea typeface="黑体" pitchFamily="2" charset="-122"/>
              </a:rPr>
              <a:t>保存断点（和</a:t>
            </a:r>
            <a:r>
              <a:rPr lang="en-US" altLang="zh-CN" sz="2400" dirty="0">
                <a:solidFill>
                  <a:srgbClr val="000080"/>
                </a:solidFill>
                <a:latin typeface="黑体" pitchFamily="2" charset="-122"/>
                <a:ea typeface="黑体" pitchFamily="2" charset="-122"/>
              </a:rPr>
              <a:t>PSW)</a:t>
            </a:r>
            <a:endParaRPr lang="zh-CN" altLang="en-US" sz="2400" dirty="0">
              <a:solidFill>
                <a:srgbClr val="000080"/>
              </a:solidFill>
              <a:latin typeface="黑体" pitchFamily="2" charset="-122"/>
              <a:ea typeface="黑体" pitchFamily="2" charset="-122"/>
            </a:endParaRPr>
          </a:p>
          <a:p>
            <a:pPr marL="539750" indent="-539750">
              <a:lnSpc>
                <a:spcPct val="110000"/>
              </a:lnSpc>
            </a:pPr>
            <a:r>
              <a:rPr lang="zh-CN" altLang="en-US" sz="2400" dirty="0">
                <a:solidFill>
                  <a:srgbClr val="000080"/>
                </a:solidFill>
                <a:latin typeface="黑体" pitchFamily="2" charset="-122"/>
                <a:ea typeface="黑体" pitchFamily="2" charset="-122"/>
              </a:rPr>
              <a:t>       将</a:t>
            </a:r>
            <a:r>
              <a:rPr lang="en-US" altLang="zh-CN" sz="2400" dirty="0">
                <a:solidFill>
                  <a:srgbClr val="000080"/>
                </a:solidFill>
                <a:latin typeface="黑体" pitchFamily="2" charset="-122"/>
                <a:ea typeface="黑体" pitchFamily="2" charset="-122"/>
              </a:rPr>
              <a:t>PC</a:t>
            </a:r>
            <a:r>
              <a:rPr lang="zh-CN" altLang="en-US" sz="2400" dirty="0">
                <a:solidFill>
                  <a:srgbClr val="000080"/>
                </a:solidFill>
                <a:latin typeface="黑体" pitchFamily="2" charset="-122"/>
                <a:ea typeface="黑体" pitchFamily="2" charset="-122"/>
              </a:rPr>
              <a:t>值压入堆栈，也可以存入主存的特定单元</a:t>
            </a:r>
            <a:r>
              <a:rPr lang="zh-CN" altLang="en-US" sz="2400" dirty="0" smtClean="0">
                <a:solidFill>
                  <a:srgbClr val="000080"/>
                </a:solidFill>
                <a:latin typeface="黑体" pitchFamily="2" charset="-122"/>
                <a:ea typeface="黑体" pitchFamily="2" charset="-122"/>
              </a:rPr>
              <a:t>中</a:t>
            </a:r>
            <a:r>
              <a:rPr lang="zh-CN" altLang="en-US" sz="2400" dirty="0">
                <a:solidFill>
                  <a:srgbClr val="000080"/>
                </a:solidFill>
                <a:latin typeface="黑体" pitchFamily="2" charset="-122"/>
                <a:ea typeface="黑体" pitchFamily="2" charset="-122"/>
              </a:rPr>
              <a:t>。</a:t>
            </a:r>
          </a:p>
          <a:p>
            <a:pPr marL="539750" indent="-539750">
              <a:lnSpc>
                <a:spcPct val="150000"/>
              </a:lnSpc>
            </a:pPr>
            <a:r>
              <a:rPr lang="en-US" altLang="zh-CN" sz="2400" dirty="0">
                <a:solidFill>
                  <a:srgbClr val="000080"/>
                </a:solidFill>
                <a:latin typeface="黑体" pitchFamily="2" charset="-122"/>
                <a:ea typeface="黑体" pitchFamily="2" charset="-122"/>
              </a:rPr>
              <a:t>  2)</a:t>
            </a:r>
            <a:r>
              <a:rPr lang="zh-CN" altLang="en-US" sz="2400" dirty="0">
                <a:solidFill>
                  <a:srgbClr val="000080"/>
                </a:solidFill>
                <a:latin typeface="黑体" pitchFamily="2" charset="-122"/>
                <a:ea typeface="黑体" pitchFamily="2" charset="-122"/>
              </a:rPr>
              <a:t>关中断</a:t>
            </a:r>
          </a:p>
          <a:p>
            <a:pPr marL="539750" indent="-539750">
              <a:lnSpc>
                <a:spcPct val="110000"/>
              </a:lnSpc>
            </a:pPr>
            <a:r>
              <a:rPr lang="zh-CN" altLang="en-US" sz="2400" dirty="0">
                <a:solidFill>
                  <a:srgbClr val="000080"/>
                </a:solidFill>
                <a:latin typeface="黑体" pitchFamily="2" charset="-122"/>
                <a:ea typeface="黑体" pitchFamily="2" charset="-122"/>
              </a:rPr>
              <a:t>       为了保护中断现场（即</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的主要寄存器状态）期间不被新的中断所打断。</a:t>
            </a:r>
          </a:p>
          <a:p>
            <a:pPr marL="539750" indent="-539750">
              <a:lnSpc>
                <a:spcPct val="110000"/>
              </a:lnSpc>
            </a:pPr>
            <a:r>
              <a:rPr lang="zh-CN" altLang="en-US" sz="2400" dirty="0">
                <a:solidFill>
                  <a:srgbClr val="000080"/>
                </a:solidFill>
                <a:latin typeface="黑体" pitchFamily="2" charset="-122"/>
                <a:ea typeface="黑体" pitchFamily="2" charset="-122"/>
              </a:rPr>
              <a:t>       </a:t>
            </a:r>
            <a:r>
              <a:rPr lang="zh-CN" altLang="en-US" sz="2400" dirty="0">
                <a:solidFill>
                  <a:schemeClr val="hlink"/>
                </a:solidFill>
                <a:latin typeface="黑体" pitchFamily="2" charset="-122"/>
                <a:ea typeface="黑体" pitchFamily="2" charset="-122"/>
              </a:rPr>
              <a:t>注：</a:t>
            </a:r>
            <a:r>
              <a:rPr lang="zh-CN" altLang="en-US" sz="2400" dirty="0">
                <a:solidFill>
                  <a:srgbClr val="000080"/>
                </a:solidFill>
                <a:latin typeface="黑体" pitchFamily="2" charset="-122"/>
                <a:ea typeface="黑体" pitchFamily="2" charset="-122"/>
              </a:rPr>
              <a:t>并不是所有的计算机都在中断隐指令中由硬件自动地关中断。</a:t>
            </a:r>
          </a:p>
          <a:p>
            <a:pPr marL="539750" indent="-539750">
              <a:lnSpc>
                <a:spcPct val="160000"/>
              </a:lnSpc>
            </a:pPr>
            <a:r>
              <a:rPr lang="en-US" altLang="zh-CN" sz="2400" dirty="0">
                <a:solidFill>
                  <a:srgbClr val="000080"/>
                </a:solidFill>
                <a:latin typeface="黑体" pitchFamily="2" charset="-122"/>
                <a:ea typeface="黑体" pitchFamily="2" charset="-122"/>
              </a:rPr>
              <a:t>  3)</a:t>
            </a:r>
            <a:r>
              <a:rPr lang="zh-CN" altLang="en-US" sz="2400" dirty="0">
                <a:solidFill>
                  <a:srgbClr val="000080"/>
                </a:solidFill>
                <a:latin typeface="黑体" pitchFamily="2" charset="-122"/>
                <a:ea typeface="黑体" pitchFamily="2" charset="-122"/>
              </a:rPr>
              <a:t>引出中断服务程序（和新</a:t>
            </a:r>
            <a:r>
              <a:rPr lang="en-US" altLang="zh-CN" sz="2400" dirty="0">
                <a:solidFill>
                  <a:srgbClr val="000080"/>
                </a:solidFill>
                <a:latin typeface="黑体" pitchFamily="2" charset="-122"/>
                <a:ea typeface="黑体" pitchFamily="2" charset="-122"/>
              </a:rPr>
              <a:t>PSW</a:t>
            </a:r>
            <a:r>
              <a:rPr lang="zh-CN" altLang="en-US" sz="2400" dirty="0">
                <a:solidFill>
                  <a:srgbClr val="000080"/>
                </a:solidFill>
                <a:latin typeface="黑体" pitchFamily="2" charset="-122"/>
                <a:ea typeface="黑体" pitchFamily="2" charset="-122"/>
              </a:rPr>
              <a:t>）</a:t>
            </a:r>
          </a:p>
          <a:p>
            <a:pPr marL="539750" indent="-539750">
              <a:lnSpc>
                <a:spcPct val="110000"/>
              </a:lnSpc>
            </a:pPr>
            <a:r>
              <a:rPr lang="zh-CN" altLang="en-US" sz="2400" dirty="0">
                <a:solidFill>
                  <a:srgbClr val="000080"/>
                </a:solidFill>
                <a:latin typeface="黑体" pitchFamily="2" charset="-122"/>
                <a:ea typeface="黑体" pitchFamily="2" charset="-122"/>
              </a:rPr>
              <a:t>        获取中断服务程序的入口地址。</a:t>
            </a:r>
            <a:endParaRPr lang="en-US" altLang="zh-CN" sz="2400" dirty="0">
              <a:solidFill>
                <a:srgbClr val="000080"/>
              </a:solidFill>
              <a:latin typeface="黑体" pitchFamily="2" charset="-122"/>
              <a:ea typeface="黑体" pitchFamily="2" charset="-122"/>
            </a:endParaRPr>
          </a:p>
        </p:txBody>
      </p:sp>
      <p:sp>
        <p:nvSpPr>
          <p:cNvPr id="709637" name="Rectangle 5"/>
          <p:cNvSpPr>
            <a:spLocks noChangeArrowheads="1"/>
          </p:cNvSpPr>
          <p:nvPr/>
        </p:nvSpPr>
        <p:spPr bwMode="auto">
          <a:xfrm>
            <a:off x="684213" y="5384800"/>
            <a:ext cx="7993062" cy="889000"/>
          </a:xfrm>
          <a:prstGeom prst="rect">
            <a:avLst/>
          </a:prstGeom>
          <a:solidFill>
            <a:srgbClr val="CCECFF"/>
          </a:solidFill>
          <a:ln w="25400">
            <a:solidFill>
              <a:srgbClr val="003300"/>
            </a:solidFill>
            <a:miter lim="800000"/>
            <a:headEnd/>
            <a:tailEnd/>
          </a:ln>
        </p:spPr>
        <p:txBody>
          <a:bodyPr anchor="ctr">
            <a:spAutoFit/>
          </a:bodyPr>
          <a:lstStyle/>
          <a:p>
            <a:pPr>
              <a:lnSpc>
                <a:spcPct val="115000"/>
              </a:lnSpc>
            </a:pPr>
            <a:r>
              <a:rPr lang="zh-CN" altLang="en-US" sz="2400">
                <a:latin typeface="黑体" pitchFamily="2" charset="-122"/>
                <a:ea typeface="黑体" pitchFamily="2" charset="-122"/>
              </a:rPr>
              <a:t>    </a:t>
            </a:r>
            <a:r>
              <a:rPr lang="zh-CN" altLang="en-US" sz="2400">
                <a:solidFill>
                  <a:srgbClr val="CC3300"/>
                </a:solidFill>
                <a:latin typeface="黑体" pitchFamily="2" charset="-122"/>
                <a:ea typeface="黑体" pitchFamily="2" charset="-122"/>
              </a:rPr>
              <a:t>注意：</a:t>
            </a:r>
            <a:r>
              <a:rPr lang="zh-CN" altLang="en-US" sz="2400">
                <a:solidFill>
                  <a:srgbClr val="000080"/>
                </a:solidFill>
                <a:latin typeface="黑体" pitchFamily="2" charset="-122"/>
                <a:ea typeface="黑体" pitchFamily="2" charset="-122"/>
              </a:rPr>
              <a:t>中断隐指令</a:t>
            </a:r>
            <a:r>
              <a:rPr lang="zh-CN" altLang="en-US" sz="2400" u="sng">
                <a:solidFill>
                  <a:srgbClr val="000080"/>
                </a:solidFill>
                <a:latin typeface="黑体" pitchFamily="2" charset="-122"/>
                <a:ea typeface="黑体" pitchFamily="2" charset="-122"/>
              </a:rPr>
              <a:t>不是</a:t>
            </a:r>
            <a:r>
              <a:rPr lang="zh-CN" altLang="en-US" sz="2400">
                <a:solidFill>
                  <a:srgbClr val="000080"/>
                </a:solidFill>
                <a:latin typeface="黑体" pitchFamily="2" charset="-122"/>
                <a:ea typeface="黑体" pitchFamily="2" charset="-122"/>
              </a:rPr>
              <a:t>指令系统中真正的指令，它没有操作码，是不允许、也不可能为用户使用的特殊指令。</a:t>
            </a:r>
            <a:r>
              <a:rPr lang="zh-CN" altLang="en-US" sz="2400">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9637"/>
                                        </p:tgtEl>
                                        <p:attrNameLst>
                                          <p:attrName>style.visibility</p:attrName>
                                        </p:attrNameLst>
                                      </p:cBhvr>
                                      <p:to>
                                        <p:strVal val="visible"/>
                                      </p:to>
                                    </p:set>
                                    <p:animEffect transition="in" filter="wipe(up)">
                                      <p:cBhvr>
                                        <p:cTn id="7" dur="500"/>
                                        <p:tgtEl>
                                          <p:spTgt spid="70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611188"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7.4.4 </a:t>
            </a:r>
            <a:r>
              <a:rPr lang="zh-CN" altLang="en-US" sz="2400">
                <a:solidFill>
                  <a:srgbClr val="990000"/>
                </a:solidFill>
                <a:latin typeface="黑体" pitchFamily="2" charset="-122"/>
                <a:ea typeface="黑体" pitchFamily="2" charset="-122"/>
              </a:rPr>
              <a:t>中断响应和中断处理</a:t>
            </a:r>
          </a:p>
        </p:txBody>
      </p:sp>
      <p:sp>
        <p:nvSpPr>
          <p:cNvPr id="55299" name="Rectangle 4"/>
          <p:cNvSpPr>
            <a:spLocks noChangeArrowheads="1"/>
          </p:cNvSpPr>
          <p:nvPr/>
        </p:nvSpPr>
        <p:spPr bwMode="auto">
          <a:xfrm>
            <a:off x="539750" y="1052513"/>
            <a:ext cx="8604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indent="266700">
              <a:lnSpc>
                <a:spcPct val="120000"/>
              </a:lnSpc>
            </a:pPr>
            <a:r>
              <a:rPr lang="en-US" altLang="zh-CN" sz="2400" dirty="0">
                <a:solidFill>
                  <a:srgbClr val="990000"/>
                </a:solidFill>
                <a:latin typeface="黑体" pitchFamily="2" charset="-122"/>
                <a:ea typeface="黑体" pitchFamily="2" charset="-122"/>
              </a:rPr>
              <a:t>3</a:t>
            </a:r>
            <a:r>
              <a:rPr lang="zh-CN" altLang="en-US" sz="2400">
                <a:solidFill>
                  <a:srgbClr val="990000"/>
                </a:solidFill>
                <a:latin typeface="黑体" pitchFamily="2" charset="-122"/>
                <a:ea typeface="黑体" pitchFamily="2" charset="-122"/>
              </a:rPr>
              <a:t>．</a:t>
            </a:r>
            <a:r>
              <a:rPr lang="zh-CN" altLang="zh-CN" sz="2400">
                <a:solidFill>
                  <a:srgbClr val="990000"/>
                </a:solidFill>
                <a:latin typeface="黑体" pitchFamily="2" charset="-122"/>
                <a:ea typeface="黑体" pitchFamily="2" charset="-122"/>
              </a:rPr>
              <a:t>进入中断服务程序</a:t>
            </a:r>
            <a:endParaRPr lang="zh-CN" altLang="en-US" sz="2400">
              <a:solidFill>
                <a:srgbClr val="000080"/>
              </a:solidFill>
              <a:latin typeface="黑体" pitchFamily="2" charset="-122"/>
              <a:ea typeface="黑体" pitchFamily="2" charset="-122"/>
            </a:endParaRPr>
          </a:p>
        </p:txBody>
      </p:sp>
      <p:sp>
        <p:nvSpPr>
          <p:cNvPr id="710660" name="Rectangle 4"/>
          <p:cNvSpPr>
            <a:spLocks noChangeArrowheads="1"/>
          </p:cNvSpPr>
          <p:nvPr/>
        </p:nvSpPr>
        <p:spPr bwMode="auto">
          <a:xfrm>
            <a:off x="539750" y="1700213"/>
            <a:ext cx="8280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10000"/>
              </a:lnSpc>
            </a:pP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a:t>
            </a:r>
            <a:r>
              <a:rPr lang="zh-CN" altLang="en-US" sz="2400">
                <a:solidFill>
                  <a:srgbClr val="000080"/>
                </a:solidFill>
                <a:latin typeface="黑体" pitchFamily="2" charset="-122"/>
                <a:ea typeface="黑体" pitchFamily="2" charset="-122"/>
              </a:rPr>
              <a:t>）软件方法</a:t>
            </a:r>
          </a:p>
          <a:p>
            <a:pPr algn="just">
              <a:lnSpc>
                <a:spcPct val="110000"/>
              </a:lnSpc>
            </a:pPr>
            <a:r>
              <a:rPr lang="zh-CN" altLang="en-US" sz="2400">
                <a:solidFill>
                  <a:srgbClr val="000080"/>
                </a:solidFill>
                <a:latin typeface="黑体" pitchFamily="2" charset="-122"/>
                <a:ea typeface="黑体" pitchFamily="2" charset="-122"/>
              </a:rPr>
              <a:t>    由中断隐指令控制进入一个中断总服务程序，在那里判优、寻找中断源并且转入相应的中断服务程序。</a:t>
            </a:r>
          </a:p>
          <a:p>
            <a:pPr algn="just">
              <a:lnSpc>
                <a:spcPct val="110000"/>
              </a:lnSpc>
            </a:pPr>
            <a:r>
              <a:rPr lang="zh-CN" altLang="en-US" sz="2400">
                <a:solidFill>
                  <a:srgbClr val="000080"/>
                </a:solidFill>
                <a:latin typeface="黑体" pitchFamily="2" charset="-122"/>
                <a:ea typeface="黑体" pitchFamily="2" charset="-122"/>
              </a:rPr>
              <a:t>    </a:t>
            </a:r>
            <a:r>
              <a:rPr lang="zh-CN" altLang="en-US" sz="2400">
                <a:solidFill>
                  <a:schemeClr val="hlink"/>
                </a:solidFill>
                <a:latin typeface="黑体" pitchFamily="2" charset="-122"/>
                <a:ea typeface="黑体" pitchFamily="2" charset="-122"/>
              </a:rPr>
              <a:t>特点：</a:t>
            </a:r>
            <a:r>
              <a:rPr lang="zh-CN" altLang="en-US" sz="2400">
                <a:solidFill>
                  <a:srgbClr val="000080"/>
                </a:solidFill>
                <a:latin typeface="黑体" pitchFamily="2" charset="-122"/>
                <a:ea typeface="黑体" pitchFamily="2" charset="-122"/>
              </a:rPr>
              <a:t>方便、灵活，硬件极简单，但效率是比较低的。</a:t>
            </a:r>
          </a:p>
          <a:p>
            <a:pPr algn="just">
              <a:lnSpc>
                <a:spcPct val="110000"/>
              </a:lnSpc>
            </a:pPr>
            <a:endParaRPr lang="en-US" altLang="zh-CN" sz="2400" dirty="0">
              <a:solidFill>
                <a:srgbClr val="000080"/>
              </a:solidFill>
              <a:latin typeface="黑体" pitchFamily="2" charset="-122"/>
              <a:ea typeface="黑体" pitchFamily="2" charset="-122"/>
            </a:endParaRPr>
          </a:p>
        </p:txBody>
      </p:sp>
      <p:sp>
        <p:nvSpPr>
          <p:cNvPr id="2" name="Rectangle 4"/>
          <p:cNvSpPr>
            <a:spLocks noChangeArrowheads="1"/>
          </p:cNvSpPr>
          <p:nvPr/>
        </p:nvSpPr>
        <p:spPr bwMode="auto">
          <a:xfrm>
            <a:off x="539750" y="3573463"/>
            <a:ext cx="82804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10000"/>
              </a:lnSpc>
            </a:pP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2</a:t>
            </a:r>
            <a:r>
              <a:rPr lang="zh-CN" altLang="en-US" sz="2400" dirty="0">
                <a:solidFill>
                  <a:srgbClr val="000080"/>
                </a:solidFill>
                <a:latin typeface="黑体" pitchFamily="2" charset="-122"/>
                <a:ea typeface="黑体" pitchFamily="2" charset="-122"/>
              </a:rPr>
              <a:t>）硬件向量中断法</a:t>
            </a:r>
          </a:p>
          <a:p>
            <a:pPr algn="just">
              <a:lnSpc>
                <a:spcPct val="110000"/>
              </a:lnSpc>
            </a:pPr>
            <a:r>
              <a:rPr lang="zh-CN" altLang="en-US" sz="2400" dirty="0">
                <a:solidFill>
                  <a:srgbClr val="000080"/>
                </a:solidFill>
                <a:latin typeface="黑体" pitchFamily="2" charset="-122"/>
                <a:ea typeface="黑体" pitchFamily="2" charset="-122"/>
              </a:rPr>
              <a:t>    在</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响应某一中断请求时，需要中断源将</a:t>
            </a:r>
            <a:r>
              <a:rPr lang="zh-CN" altLang="en-US" sz="2400" dirty="0">
                <a:solidFill>
                  <a:srgbClr val="FF0000"/>
                </a:solidFill>
                <a:latin typeface="黑体" pitchFamily="2" charset="-122"/>
                <a:ea typeface="黑体" pitchFamily="2" charset="-122"/>
              </a:rPr>
              <a:t>中断向量</a:t>
            </a:r>
            <a:r>
              <a:rPr lang="zh-CN" altLang="en-US" sz="2400" dirty="0">
                <a:solidFill>
                  <a:srgbClr val="000080"/>
                </a:solidFill>
                <a:latin typeface="黑体" pitchFamily="2" charset="-122"/>
                <a:ea typeface="黑体" pitchFamily="2" charset="-122"/>
              </a:rPr>
              <a:t>传送给</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，以引导</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确定中断处理程序的入口地址，这就是中断向量的呈送。</a:t>
            </a:r>
            <a:endParaRPr lang="en-US" altLang="zh-CN"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wipe(up)">
                                      <p:cBhvr>
                                        <p:cTn id="7" dur="500"/>
                                        <p:tgtEl>
                                          <p:spTgt spid="71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611188" y="533400"/>
            <a:ext cx="66246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7.4.4 </a:t>
            </a:r>
            <a:r>
              <a:rPr lang="zh-CN" altLang="en-US" sz="2400">
                <a:solidFill>
                  <a:srgbClr val="990000"/>
                </a:solidFill>
                <a:latin typeface="黑体" pitchFamily="2" charset="-122"/>
                <a:ea typeface="黑体" pitchFamily="2" charset="-122"/>
              </a:rPr>
              <a:t>中断响应和中断处理</a:t>
            </a:r>
          </a:p>
        </p:txBody>
      </p:sp>
      <p:sp>
        <p:nvSpPr>
          <p:cNvPr id="56323" name="Rectangle 4"/>
          <p:cNvSpPr>
            <a:spLocks noChangeArrowheads="1"/>
          </p:cNvSpPr>
          <p:nvPr/>
        </p:nvSpPr>
        <p:spPr bwMode="auto">
          <a:xfrm>
            <a:off x="539750" y="1052513"/>
            <a:ext cx="8604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indent="266700">
              <a:lnSpc>
                <a:spcPct val="120000"/>
              </a:lnSpc>
            </a:pPr>
            <a:r>
              <a:rPr lang="en-US" altLang="zh-CN" sz="2400" dirty="0">
                <a:solidFill>
                  <a:srgbClr val="990000"/>
                </a:solidFill>
                <a:latin typeface="黑体" pitchFamily="2" charset="-122"/>
                <a:ea typeface="黑体" pitchFamily="2" charset="-122"/>
              </a:rPr>
              <a:t>4.</a:t>
            </a:r>
            <a:r>
              <a:rPr lang="zh-CN" altLang="en-US" sz="2400">
                <a:solidFill>
                  <a:srgbClr val="990000"/>
                </a:solidFill>
                <a:latin typeface="黑体" pitchFamily="2" charset="-122"/>
                <a:ea typeface="黑体" pitchFamily="2" charset="-122"/>
              </a:rPr>
              <a:t>中断现场的保护和恢复</a:t>
            </a:r>
          </a:p>
        </p:txBody>
      </p:sp>
      <p:sp>
        <p:nvSpPr>
          <p:cNvPr id="56324" name="Rectangle 4"/>
          <p:cNvSpPr>
            <a:spLocks noChangeArrowheads="1"/>
          </p:cNvSpPr>
          <p:nvPr/>
        </p:nvSpPr>
        <p:spPr bwMode="auto">
          <a:xfrm>
            <a:off x="539750" y="1557338"/>
            <a:ext cx="828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10000"/>
              </a:lnSpc>
            </a:pPr>
            <a:r>
              <a:rPr lang="zh-CN" altLang="en-US" sz="2400">
                <a:solidFill>
                  <a:srgbClr val="000080"/>
                </a:solidFill>
                <a:latin typeface="黑体" pitchFamily="2" charset="-122"/>
                <a:ea typeface="黑体" pitchFamily="2" charset="-122"/>
              </a:rPr>
              <a:t>    中断现场：指发生中断时</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的主要状态，包括断点和一些通用寄存器的状态。</a:t>
            </a:r>
          </a:p>
          <a:p>
            <a:pPr algn="just">
              <a:lnSpc>
                <a:spcPct val="110000"/>
              </a:lnSpc>
            </a:pPr>
            <a:endParaRPr lang="en-US" altLang="zh-CN" sz="2400" dirty="0">
              <a:solidFill>
                <a:srgbClr val="000080"/>
              </a:solidFill>
              <a:latin typeface="黑体" pitchFamily="2" charset="-122"/>
              <a:ea typeface="黑体" pitchFamily="2" charset="-122"/>
            </a:endParaRPr>
          </a:p>
        </p:txBody>
      </p:sp>
      <p:sp>
        <p:nvSpPr>
          <p:cNvPr id="2" name="Rectangle 4"/>
          <p:cNvSpPr>
            <a:spLocks noChangeArrowheads="1"/>
          </p:cNvSpPr>
          <p:nvPr/>
        </p:nvSpPr>
        <p:spPr bwMode="auto">
          <a:xfrm>
            <a:off x="611188" y="3357563"/>
            <a:ext cx="853281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10000"/>
              </a:lnSpc>
            </a:pPr>
            <a:r>
              <a:rPr lang="zh-CN" altLang="en-US" sz="2400">
                <a:solidFill>
                  <a:srgbClr val="000080"/>
                </a:solidFill>
                <a:latin typeface="黑体" pitchFamily="2" charset="-122"/>
                <a:ea typeface="黑体" pitchFamily="2" charset="-122"/>
              </a:rPr>
              <a:t>    较低的中断处理程序可被新的优先级较高事件所中断。</a:t>
            </a:r>
          </a:p>
          <a:p>
            <a:pPr algn="just">
              <a:lnSpc>
                <a:spcPct val="140000"/>
              </a:lnSpc>
            </a:pPr>
            <a:r>
              <a:rPr lang="zh-CN" altLang="en-US" sz="2400">
                <a:solidFill>
                  <a:srgbClr val="000080"/>
                </a:solidFill>
                <a:latin typeface="黑体" pitchFamily="2" charset="-122"/>
                <a:ea typeface="黑体" pitchFamily="2" charset="-122"/>
              </a:rPr>
              <a:t>    要使计算机具有中断嵌套的能力，有两个关键点：</a:t>
            </a:r>
          </a:p>
          <a:p>
            <a:pPr algn="just">
              <a:lnSpc>
                <a:spcPct val="110000"/>
              </a:lnSpc>
            </a:pPr>
            <a:r>
              <a:rPr lang="en-US" altLang="zh-CN" sz="2400" dirty="0">
                <a:solidFill>
                  <a:srgbClr val="000080"/>
                </a:solidFill>
                <a:latin typeface="黑体" pitchFamily="2" charset="-122"/>
                <a:ea typeface="黑体" pitchFamily="2" charset="-122"/>
              </a:rPr>
              <a:t>     1)</a:t>
            </a:r>
            <a:r>
              <a:rPr lang="zh-CN" altLang="en-US" sz="2400">
                <a:solidFill>
                  <a:srgbClr val="000080"/>
                </a:solidFill>
                <a:latin typeface="黑体" pitchFamily="2" charset="-122"/>
                <a:ea typeface="黑体" pitchFamily="2" charset="-122"/>
              </a:rPr>
              <a:t>要能保护多个断点（通常用堆栈来保存断点）；</a:t>
            </a:r>
          </a:p>
          <a:p>
            <a:pPr algn="just">
              <a:lnSpc>
                <a:spcPct val="110000"/>
              </a:lnSpc>
            </a:pPr>
            <a:r>
              <a:rPr lang="en-US" altLang="zh-CN" sz="2400" dirty="0">
                <a:solidFill>
                  <a:srgbClr val="000080"/>
                </a:solidFill>
                <a:latin typeface="黑体" pitchFamily="2" charset="-122"/>
                <a:ea typeface="黑体" pitchFamily="2" charset="-122"/>
              </a:rPr>
              <a:t>     2)CPU</a:t>
            </a:r>
            <a:r>
              <a:rPr lang="zh-CN" altLang="en-US" sz="2400">
                <a:solidFill>
                  <a:srgbClr val="000080"/>
                </a:solidFill>
                <a:latin typeface="黑体" pitchFamily="2" charset="-122"/>
                <a:ea typeface="黑体" pitchFamily="2" charset="-122"/>
              </a:rPr>
              <a:t>进入中断处理程序后</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系统必须处于开中断状态。</a:t>
            </a:r>
          </a:p>
        </p:txBody>
      </p:sp>
      <p:sp>
        <p:nvSpPr>
          <p:cNvPr id="56326" name="Rectangle 4"/>
          <p:cNvSpPr>
            <a:spLocks noChangeArrowheads="1"/>
          </p:cNvSpPr>
          <p:nvPr/>
        </p:nvSpPr>
        <p:spPr bwMode="auto">
          <a:xfrm>
            <a:off x="539750" y="2708275"/>
            <a:ext cx="86042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indent="266700">
              <a:lnSpc>
                <a:spcPct val="120000"/>
              </a:lnSpc>
            </a:pPr>
            <a:r>
              <a:rPr lang="en-US" altLang="zh-CN" sz="2400" dirty="0">
                <a:solidFill>
                  <a:srgbClr val="990000"/>
                </a:solidFill>
                <a:latin typeface="黑体" pitchFamily="2" charset="-122"/>
                <a:ea typeface="黑体" pitchFamily="2" charset="-122"/>
              </a:rPr>
              <a:t>5.</a:t>
            </a:r>
            <a:r>
              <a:rPr lang="zh-CN" altLang="en-US" sz="2400">
                <a:solidFill>
                  <a:srgbClr val="990000"/>
                </a:solidFill>
                <a:latin typeface="黑体" pitchFamily="2" charset="-122"/>
                <a:ea typeface="黑体" pitchFamily="2" charset="-122"/>
              </a:rPr>
              <a:t>多重中断（中断嵌套）</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up)">
                                      <p:cBhvr>
                                        <p:cTn id="7" dur="500"/>
                                        <p:tgtEl>
                                          <p:spTgt spid="5632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3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4603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gn="ctr"/>
            <a:r>
              <a:rPr lang="en-US" altLang="zh-CN" sz="2600" dirty="0">
                <a:solidFill>
                  <a:srgbClr val="990000"/>
                </a:solidFill>
                <a:latin typeface="黑体" pitchFamily="2" charset="-122"/>
                <a:ea typeface="黑体" pitchFamily="2" charset="-122"/>
              </a:rPr>
              <a:t>§7.5 DMA</a:t>
            </a:r>
            <a:r>
              <a:rPr lang="zh-CN" altLang="en-US" sz="2600">
                <a:solidFill>
                  <a:srgbClr val="990000"/>
                </a:solidFill>
                <a:latin typeface="黑体" pitchFamily="2" charset="-122"/>
                <a:ea typeface="黑体" pitchFamily="2" charset="-122"/>
              </a:rPr>
              <a:t>方式及其接口</a:t>
            </a:r>
          </a:p>
        </p:txBody>
      </p:sp>
      <p:sp>
        <p:nvSpPr>
          <p:cNvPr id="57347" name="Rectangle 3"/>
          <p:cNvSpPr>
            <a:spLocks noChangeArrowheads="1"/>
          </p:cNvSpPr>
          <p:nvPr/>
        </p:nvSpPr>
        <p:spPr bwMode="auto">
          <a:xfrm>
            <a:off x="611188" y="935038"/>
            <a:ext cx="7632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pPr>
              <a:lnSpc>
                <a:spcPct val="120000"/>
              </a:lnSpc>
            </a:pPr>
            <a:r>
              <a:rPr lang="en-US" altLang="zh-CN" sz="2400" dirty="0">
                <a:solidFill>
                  <a:srgbClr val="990000"/>
                </a:solidFill>
                <a:latin typeface="黑体" pitchFamily="2" charset="-122"/>
                <a:ea typeface="黑体" pitchFamily="2" charset="-122"/>
              </a:rPr>
              <a:t>7.5.1 DMA</a:t>
            </a:r>
            <a:r>
              <a:rPr lang="zh-CN" altLang="en-US" sz="2400">
                <a:solidFill>
                  <a:srgbClr val="990000"/>
                </a:solidFill>
                <a:latin typeface="黑体" pitchFamily="2" charset="-122"/>
                <a:ea typeface="黑体" pitchFamily="2" charset="-122"/>
              </a:rPr>
              <a:t>方式的基本概念</a:t>
            </a:r>
            <a:endParaRPr lang="zh-CN" altLang="en-US" sz="2400">
              <a:latin typeface="黑体" pitchFamily="2" charset="-122"/>
              <a:ea typeface="黑体" pitchFamily="2" charset="-122"/>
            </a:endParaRPr>
          </a:p>
        </p:txBody>
      </p:sp>
      <p:grpSp>
        <p:nvGrpSpPr>
          <p:cNvPr id="2" name="Group 4"/>
          <p:cNvGrpSpPr>
            <a:grpSpLocks/>
          </p:cNvGrpSpPr>
          <p:nvPr/>
        </p:nvGrpSpPr>
        <p:grpSpPr bwMode="auto">
          <a:xfrm>
            <a:off x="2484438" y="3573463"/>
            <a:ext cx="5976937" cy="936625"/>
            <a:chOff x="975" y="1434"/>
            <a:chExt cx="3765" cy="590"/>
          </a:xfrm>
        </p:grpSpPr>
        <p:sp>
          <p:nvSpPr>
            <p:cNvPr id="57351" name="Line 5"/>
            <p:cNvSpPr>
              <a:spLocks noChangeShapeType="1"/>
            </p:cNvSpPr>
            <p:nvPr/>
          </p:nvSpPr>
          <p:spPr bwMode="auto">
            <a:xfrm>
              <a:off x="975" y="1599"/>
              <a:ext cx="3765" cy="0"/>
            </a:xfrm>
            <a:prstGeom prst="line">
              <a:avLst/>
            </a:prstGeom>
            <a:noFill/>
            <a:ln w="28575">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57352" name="Group 6"/>
            <p:cNvGrpSpPr>
              <a:grpSpLocks/>
            </p:cNvGrpSpPr>
            <p:nvPr/>
          </p:nvGrpSpPr>
          <p:grpSpPr bwMode="auto">
            <a:xfrm>
              <a:off x="1124" y="1604"/>
              <a:ext cx="618" cy="420"/>
              <a:chOff x="2160" y="9915"/>
              <a:chExt cx="930" cy="1110"/>
            </a:xfrm>
          </p:grpSpPr>
          <p:sp>
            <p:nvSpPr>
              <p:cNvPr id="57365" name="Text Box 7"/>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CPU</a:t>
                </a:r>
                <a:endParaRPr lang="en-US" altLang="zh-CN" sz="1800" dirty="0">
                  <a:solidFill>
                    <a:schemeClr val="tx1"/>
                  </a:solidFill>
                  <a:latin typeface="黑体" pitchFamily="2" charset="-122"/>
                  <a:ea typeface="黑体" pitchFamily="2" charset="-122"/>
                </a:endParaRPr>
              </a:p>
            </p:txBody>
          </p:sp>
          <p:sp>
            <p:nvSpPr>
              <p:cNvPr id="57366" name="Line 8"/>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7353" name="Group 9"/>
            <p:cNvGrpSpPr>
              <a:grpSpLocks/>
            </p:cNvGrpSpPr>
            <p:nvPr/>
          </p:nvGrpSpPr>
          <p:grpSpPr bwMode="auto">
            <a:xfrm>
              <a:off x="1881" y="1604"/>
              <a:ext cx="618" cy="420"/>
              <a:chOff x="2160" y="9915"/>
              <a:chExt cx="930" cy="1110"/>
            </a:xfrm>
          </p:grpSpPr>
          <p:sp>
            <p:nvSpPr>
              <p:cNvPr id="57363" name="Text Box 10"/>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MM</a:t>
                </a:r>
                <a:endParaRPr lang="en-US" altLang="zh-CN" sz="1800" dirty="0">
                  <a:solidFill>
                    <a:schemeClr val="tx1"/>
                  </a:solidFill>
                  <a:latin typeface="黑体" pitchFamily="2" charset="-122"/>
                  <a:ea typeface="黑体" pitchFamily="2" charset="-122"/>
                </a:endParaRPr>
              </a:p>
            </p:txBody>
          </p:sp>
          <p:sp>
            <p:nvSpPr>
              <p:cNvPr id="57364" name="Line 11"/>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7354" name="Group 12"/>
            <p:cNvGrpSpPr>
              <a:grpSpLocks/>
            </p:cNvGrpSpPr>
            <p:nvPr/>
          </p:nvGrpSpPr>
          <p:grpSpPr bwMode="auto">
            <a:xfrm>
              <a:off x="3176" y="1604"/>
              <a:ext cx="618" cy="420"/>
              <a:chOff x="2160" y="9915"/>
              <a:chExt cx="930" cy="1110"/>
            </a:xfrm>
          </p:grpSpPr>
          <p:sp>
            <p:nvSpPr>
              <p:cNvPr id="57361" name="Text Box 13"/>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I/O</a:t>
                </a:r>
                <a:endParaRPr lang="en-US" altLang="zh-CN" sz="1800" dirty="0">
                  <a:solidFill>
                    <a:schemeClr val="tx1"/>
                  </a:solidFill>
                  <a:latin typeface="黑体" pitchFamily="2" charset="-122"/>
                  <a:ea typeface="黑体" pitchFamily="2" charset="-122"/>
                </a:endParaRPr>
              </a:p>
            </p:txBody>
          </p:sp>
          <p:sp>
            <p:nvSpPr>
              <p:cNvPr id="57362" name="Line 14"/>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7355" name="Group 15"/>
            <p:cNvGrpSpPr>
              <a:grpSpLocks/>
            </p:cNvGrpSpPr>
            <p:nvPr/>
          </p:nvGrpSpPr>
          <p:grpSpPr bwMode="auto">
            <a:xfrm>
              <a:off x="3983" y="1604"/>
              <a:ext cx="618" cy="420"/>
              <a:chOff x="2160" y="9915"/>
              <a:chExt cx="930" cy="1110"/>
            </a:xfrm>
          </p:grpSpPr>
          <p:sp>
            <p:nvSpPr>
              <p:cNvPr id="57359" name="Text Box 16"/>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I/O</a:t>
                </a:r>
                <a:endParaRPr lang="en-US" altLang="zh-CN" sz="1800" dirty="0">
                  <a:solidFill>
                    <a:schemeClr val="tx1"/>
                  </a:solidFill>
                  <a:latin typeface="黑体" pitchFamily="2" charset="-122"/>
                  <a:ea typeface="黑体" pitchFamily="2" charset="-122"/>
                </a:endParaRPr>
              </a:p>
            </p:txBody>
          </p:sp>
          <p:sp>
            <p:nvSpPr>
              <p:cNvPr id="57360" name="Line 17"/>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7356" name="Freeform 18"/>
            <p:cNvSpPr>
              <a:spLocks/>
            </p:cNvSpPr>
            <p:nvPr/>
          </p:nvSpPr>
          <p:spPr bwMode="auto">
            <a:xfrm>
              <a:off x="2262" y="1559"/>
              <a:ext cx="1135" cy="210"/>
            </a:xfrm>
            <a:custGeom>
              <a:avLst/>
              <a:gdLst>
                <a:gd name="T0" fmla="*/ 0 w 1785"/>
                <a:gd name="T1" fmla="*/ 1 h 390"/>
                <a:gd name="T2" fmla="*/ 0 w 1785"/>
                <a:gd name="T3" fmla="*/ 0 h 390"/>
                <a:gd name="T4" fmla="*/ 2 w 1785"/>
                <a:gd name="T5" fmla="*/ 0 h 390"/>
                <a:gd name="T6" fmla="*/ 2 w 1785"/>
                <a:gd name="T7" fmla="*/ 1 h 390"/>
                <a:gd name="T8" fmla="*/ 0 60000 65536"/>
                <a:gd name="T9" fmla="*/ 0 60000 65536"/>
                <a:gd name="T10" fmla="*/ 0 60000 65536"/>
                <a:gd name="T11" fmla="*/ 0 60000 65536"/>
                <a:gd name="T12" fmla="*/ 0 w 1785"/>
                <a:gd name="T13" fmla="*/ 0 h 390"/>
                <a:gd name="T14" fmla="*/ 1785 w 1785"/>
                <a:gd name="T15" fmla="*/ 390 h 390"/>
              </a:gdLst>
              <a:ahLst/>
              <a:cxnLst>
                <a:cxn ang="T8">
                  <a:pos x="T0" y="T1"/>
                </a:cxn>
                <a:cxn ang="T9">
                  <a:pos x="T2" y="T3"/>
                </a:cxn>
                <a:cxn ang="T10">
                  <a:pos x="T4" y="T5"/>
                </a:cxn>
                <a:cxn ang="T11">
                  <a:pos x="T6" y="T7"/>
                </a:cxn>
              </a:cxnLst>
              <a:rect l="T12" t="T13" r="T14" b="T15"/>
              <a:pathLst>
                <a:path w="1785" h="390">
                  <a:moveTo>
                    <a:pt x="0" y="390"/>
                  </a:moveTo>
                  <a:lnTo>
                    <a:pt x="0" y="0"/>
                  </a:lnTo>
                  <a:lnTo>
                    <a:pt x="1785" y="0"/>
                  </a:lnTo>
                  <a:lnTo>
                    <a:pt x="1785" y="330"/>
                  </a:lnTo>
                </a:path>
              </a:pathLst>
            </a:custGeom>
            <a:noFill/>
            <a:ln w="38100" cap="flat" cmpd="sng">
              <a:solidFill>
                <a:srgbClr val="FF00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7357" name="Text Box 19"/>
            <p:cNvSpPr txBox="1">
              <a:spLocks noChangeArrowheads="1"/>
            </p:cNvSpPr>
            <p:nvPr/>
          </p:nvSpPr>
          <p:spPr bwMode="auto">
            <a:xfrm>
              <a:off x="1344" y="1434"/>
              <a:ext cx="69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80"/>
                  </a:solidFill>
                  <a:latin typeface="黑体" pitchFamily="2" charset="-122"/>
                  <a:ea typeface="黑体" pitchFamily="2" charset="-122"/>
                </a:rPr>
                <a:t>BUS</a:t>
              </a:r>
              <a:endParaRPr lang="en-US" altLang="zh-CN" sz="1800" dirty="0">
                <a:solidFill>
                  <a:schemeClr val="tx1"/>
                </a:solidFill>
                <a:latin typeface="黑体" pitchFamily="2" charset="-122"/>
                <a:ea typeface="黑体" pitchFamily="2" charset="-122"/>
              </a:endParaRPr>
            </a:p>
          </p:txBody>
        </p:sp>
        <p:sp>
          <p:nvSpPr>
            <p:cNvPr id="57358" name="Text Box 20"/>
            <p:cNvSpPr txBox="1">
              <a:spLocks noChangeArrowheads="1"/>
            </p:cNvSpPr>
            <p:nvPr/>
          </p:nvSpPr>
          <p:spPr bwMode="auto">
            <a:xfrm>
              <a:off x="3455" y="1638"/>
              <a:ext cx="8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000">
                  <a:solidFill>
                    <a:srgbClr val="000080"/>
                  </a:solidFill>
                  <a:latin typeface="黑体" pitchFamily="2" charset="-122"/>
                  <a:ea typeface="黑体" pitchFamily="2" charset="-122"/>
                </a:rPr>
                <a:t>．．．．．．</a:t>
              </a:r>
              <a:endParaRPr lang="zh-CN" altLang="en-US" sz="1000">
                <a:solidFill>
                  <a:schemeClr val="tx1"/>
                </a:solidFill>
                <a:latin typeface="黑体" pitchFamily="2" charset="-122"/>
                <a:ea typeface="黑体" pitchFamily="2" charset="-122"/>
              </a:endParaRPr>
            </a:p>
          </p:txBody>
        </p:sp>
      </p:grpSp>
      <p:sp>
        <p:nvSpPr>
          <p:cNvPr id="713749" name="Rectangle 21"/>
          <p:cNvSpPr>
            <a:spLocks noChangeArrowheads="1"/>
          </p:cNvSpPr>
          <p:nvPr/>
        </p:nvSpPr>
        <p:spPr bwMode="auto">
          <a:xfrm>
            <a:off x="611188" y="1403350"/>
            <a:ext cx="8353425"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nSpc>
                <a:spcPct val="120000"/>
              </a:lnSpc>
            </a:pPr>
            <a:r>
              <a:rPr lang="en-US" altLang="zh-CN" sz="2400" dirty="0">
                <a:solidFill>
                  <a:srgbClr val="990000"/>
                </a:solidFill>
                <a:latin typeface="黑体" pitchFamily="2" charset="-122"/>
                <a:ea typeface="黑体" pitchFamily="2" charset="-122"/>
              </a:rPr>
              <a:t>  1</a:t>
            </a:r>
            <a:r>
              <a:rPr lang="zh-CN" altLang="en-US" sz="2400">
                <a:solidFill>
                  <a:srgbClr val="990000"/>
                </a:solidFill>
                <a:latin typeface="黑体" pitchFamily="2" charset="-122"/>
                <a:ea typeface="黑体" pitchFamily="2" charset="-122"/>
              </a:rPr>
              <a:t>．</a:t>
            </a:r>
            <a:r>
              <a:rPr lang="en-US" altLang="zh-CN" sz="2400" dirty="0">
                <a:solidFill>
                  <a:srgbClr val="990000"/>
                </a:solidFill>
                <a:latin typeface="黑体" pitchFamily="2" charset="-122"/>
                <a:ea typeface="黑体" pitchFamily="2" charset="-122"/>
              </a:rPr>
              <a:t>DMA</a:t>
            </a:r>
            <a:r>
              <a:rPr lang="zh-CN" altLang="en-US" sz="2400">
                <a:solidFill>
                  <a:srgbClr val="990000"/>
                </a:solidFill>
                <a:latin typeface="黑体" pitchFamily="2" charset="-122"/>
                <a:ea typeface="黑体" pitchFamily="2" charset="-122"/>
              </a:rPr>
              <a:t>方式及应用场合</a:t>
            </a:r>
          </a:p>
          <a:p>
            <a:pPr>
              <a:lnSpc>
                <a:spcPct val="120000"/>
              </a:lnSpc>
            </a:pPr>
            <a:r>
              <a:rPr lang="zh-CN" altLang="en-US" sz="240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DMA</a:t>
            </a:r>
            <a:r>
              <a:rPr lang="zh-CN" altLang="en-US" sz="2400">
                <a:solidFill>
                  <a:srgbClr val="000080"/>
                </a:solidFill>
                <a:latin typeface="黑体" pitchFamily="2" charset="-122"/>
                <a:ea typeface="黑体" pitchFamily="2" charset="-122"/>
              </a:rPr>
              <a:t>方式是</a:t>
            </a:r>
            <a:r>
              <a:rPr lang="zh-CN" altLang="zh-CN" sz="2400">
                <a:solidFill>
                  <a:srgbClr val="000080"/>
                </a:solidFill>
                <a:latin typeface="黑体" pitchFamily="2" charset="-122"/>
                <a:ea typeface="黑体" pitchFamily="2" charset="-122"/>
              </a:rPr>
              <a:t>直接依靠硬件(DMA控制器)来实现主存与外设之间的数据传送。</a:t>
            </a:r>
            <a:r>
              <a:rPr lang="zh-CN" altLang="en-US" sz="2400">
                <a:solidFill>
                  <a:srgbClr val="000080"/>
                </a:solidFill>
                <a:latin typeface="黑体" pitchFamily="2" charset="-122"/>
                <a:ea typeface="黑体" pitchFamily="2" charset="-122"/>
              </a:rPr>
              <a:t>它是在不需要</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干预也不需要软件介入的情况下在两者间进行的高速数据传送方式。</a:t>
            </a:r>
            <a:endParaRPr lang="en-US" altLang="zh-CN" sz="2400" dirty="0">
              <a:solidFill>
                <a:srgbClr val="000080"/>
              </a:solidFill>
              <a:latin typeface="黑体" pitchFamily="2" charset="-122"/>
              <a:ea typeface="黑体" pitchFamily="2" charset="-122"/>
            </a:endParaRPr>
          </a:p>
        </p:txBody>
      </p:sp>
      <p:sp>
        <p:nvSpPr>
          <p:cNvPr id="713751" name="Rectangle 23"/>
          <p:cNvSpPr>
            <a:spLocks noChangeArrowheads="1"/>
          </p:cNvSpPr>
          <p:nvPr/>
        </p:nvSpPr>
        <p:spPr bwMode="auto">
          <a:xfrm>
            <a:off x="539552" y="4868863"/>
            <a:ext cx="8388350" cy="1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kumimoji="0" lang="zh-CN" altLang="en-US" sz="2400" dirty="0">
                <a:solidFill>
                  <a:schemeClr val="tx1"/>
                </a:solidFill>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一般用在</a:t>
            </a:r>
            <a:r>
              <a:rPr kumimoji="0" lang="zh-CN" altLang="en-US" sz="2400" u="sng" dirty="0">
                <a:solidFill>
                  <a:srgbClr val="CC3300"/>
                </a:solidFill>
                <a:latin typeface="黑体" pitchFamily="2" charset="-122"/>
                <a:ea typeface="黑体" pitchFamily="2" charset="-122"/>
              </a:rPr>
              <a:t>主存</a:t>
            </a:r>
            <a:r>
              <a:rPr lang="zh-CN" altLang="en-US" sz="2400" dirty="0">
                <a:solidFill>
                  <a:srgbClr val="000080"/>
                </a:solidFill>
                <a:latin typeface="黑体" pitchFamily="2" charset="-122"/>
                <a:ea typeface="黑体" pitchFamily="2" charset="-122"/>
              </a:rPr>
              <a:t>与</a:t>
            </a:r>
            <a:r>
              <a:rPr kumimoji="0" lang="zh-CN" altLang="en-US" sz="2400" u="sng" dirty="0">
                <a:solidFill>
                  <a:srgbClr val="CC3300"/>
                </a:solidFill>
                <a:latin typeface="黑体" pitchFamily="2" charset="-122"/>
                <a:ea typeface="黑体" pitchFamily="2" charset="-122"/>
              </a:rPr>
              <a:t>高速外设</a:t>
            </a:r>
            <a:r>
              <a:rPr lang="zh-CN" altLang="en-US" sz="2400" dirty="0">
                <a:solidFill>
                  <a:srgbClr val="000080"/>
                </a:solidFill>
                <a:latin typeface="黑体" pitchFamily="2" charset="-122"/>
                <a:ea typeface="黑体" pitchFamily="2" charset="-122"/>
              </a:rPr>
              <a:t>间的简单数据传送。如：磁盘、光盘等外设接口；网络通信接口；高速数据采集接口等</a:t>
            </a:r>
            <a:r>
              <a:rPr lang="zh-CN" altLang="en-US" sz="2400" dirty="0" smtClean="0">
                <a:solidFill>
                  <a:srgbClr val="000080"/>
                </a:solidFill>
                <a:latin typeface="黑体" pitchFamily="2" charset="-122"/>
                <a:ea typeface="黑体" pitchFamily="2" charset="-122"/>
              </a:rPr>
              <a:t>。</a:t>
            </a:r>
            <a:endParaRPr lang="en-US" altLang="zh-CN" sz="2400" dirty="0" smtClean="0">
              <a:solidFill>
                <a:srgbClr val="000080"/>
              </a:solidFill>
              <a:latin typeface="黑体" pitchFamily="2" charset="-122"/>
              <a:ea typeface="黑体" pitchFamily="2" charset="-122"/>
            </a:endParaRPr>
          </a:p>
          <a:p>
            <a:pPr>
              <a:lnSpc>
                <a:spcPct val="120000"/>
              </a:lnSpc>
              <a:spcBef>
                <a:spcPts val="600"/>
              </a:spcBef>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DMA</a:t>
            </a:r>
            <a:r>
              <a:rPr lang="zh-CN" altLang="en-US" sz="2400" dirty="0" smtClean="0">
                <a:solidFill>
                  <a:srgbClr val="000080"/>
                </a:solidFill>
                <a:latin typeface="黑体" pitchFamily="2" charset="-122"/>
                <a:ea typeface="黑体" pitchFamily="2" charset="-122"/>
              </a:rPr>
              <a:t>机制还可用于动态存储器的刷新。</a:t>
            </a: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3751"/>
                                        </p:tgtEl>
                                        <p:attrNameLst>
                                          <p:attrName>style.visibility</p:attrName>
                                        </p:attrNameLst>
                                      </p:cBhvr>
                                      <p:to>
                                        <p:strVal val="visible"/>
                                      </p:to>
                                    </p:set>
                                    <p:animEffect transition="in" filter="wipe(up)">
                                      <p:cBhvr>
                                        <p:cTn id="12" dur="500"/>
                                        <p:tgtEl>
                                          <p:spTgt spid="713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5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684213" y="765175"/>
            <a:ext cx="7920037"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spcBef>
                <a:spcPct val="20000"/>
              </a:spcBef>
            </a:pPr>
            <a:r>
              <a:rPr lang="en-US" altLang="zh-CN" sz="2400" dirty="0">
                <a:solidFill>
                  <a:srgbClr val="000080"/>
                </a:solidFill>
                <a:latin typeface="黑体" pitchFamily="2" charset="-122"/>
                <a:ea typeface="黑体" pitchFamily="2" charset="-122"/>
              </a:rPr>
              <a:t>    DMA</a:t>
            </a:r>
            <a:r>
              <a:rPr lang="zh-CN" altLang="en-US" sz="2400" dirty="0">
                <a:solidFill>
                  <a:srgbClr val="000080"/>
                </a:solidFill>
                <a:latin typeface="黑体" pitchFamily="2" charset="-122"/>
                <a:ea typeface="黑体" pitchFamily="2" charset="-122"/>
              </a:rPr>
              <a:t>方式用于传送整批</a:t>
            </a:r>
            <a:r>
              <a:rPr lang="zh-CN" altLang="en-US" sz="2400" dirty="0" smtClean="0">
                <a:solidFill>
                  <a:srgbClr val="000080"/>
                </a:solidFill>
                <a:latin typeface="黑体" pitchFamily="2" charset="-122"/>
                <a:ea typeface="黑体" pitchFamily="2" charset="-122"/>
              </a:rPr>
              <a:t>数据时：</a:t>
            </a:r>
            <a:endParaRPr lang="zh-CN" altLang="en-US" sz="2400" dirty="0">
              <a:solidFill>
                <a:srgbClr val="000080"/>
              </a:solidFill>
              <a:latin typeface="黑体" pitchFamily="2" charset="-122"/>
              <a:ea typeface="黑体" pitchFamily="2" charset="-122"/>
            </a:endParaRPr>
          </a:p>
          <a:p>
            <a:pPr>
              <a:lnSpc>
                <a:spcPct val="120000"/>
              </a:lnSpc>
              <a:spcBef>
                <a:spcPct val="20000"/>
              </a:spcBef>
            </a:pPr>
            <a:r>
              <a:rPr lang="zh-CN" altLang="en-US" sz="2400" dirty="0">
                <a:solidFill>
                  <a:srgbClr val="000080"/>
                </a:solidFill>
                <a:latin typeface="黑体" pitchFamily="2" charset="-122"/>
                <a:ea typeface="黑体" pitchFamily="2" charset="-122"/>
              </a:rPr>
              <a:t>    整批数据传送开始前要通过程序进行</a:t>
            </a:r>
            <a:r>
              <a:rPr lang="zh-CN" altLang="en-US" sz="2400" dirty="0">
                <a:solidFill>
                  <a:schemeClr val="hlink"/>
                </a:solidFill>
                <a:latin typeface="黑体" pitchFamily="2" charset="-122"/>
                <a:ea typeface="黑体" pitchFamily="2" charset="-122"/>
              </a:rPr>
              <a:t>预处理</a:t>
            </a:r>
            <a:r>
              <a:rPr lang="zh-CN" altLang="en-US" sz="2400" dirty="0">
                <a:solidFill>
                  <a:srgbClr val="000080"/>
                </a:solidFill>
                <a:latin typeface="黑体" pitchFamily="2" charset="-122"/>
                <a:ea typeface="黑体" pitchFamily="2" charset="-122"/>
              </a:rPr>
              <a:t>，结束后通过中断方式进行</a:t>
            </a:r>
            <a:r>
              <a:rPr lang="zh-CN" altLang="en-US" sz="2400" dirty="0">
                <a:solidFill>
                  <a:schemeClr val="hlink"/>
                </a:solidFill>
                <a:latin typeface="黑体" pitchFamily="2" charset="-122"/>
                <a:ea typeface="黑体" pitchFamily="2" charset="-122"/>
              </a:rPr>
              <a:t>后处理</a:t>
            </a:r>
            <a:r>
              <a:rPr lang="zh-CN" altLang="en-US" sz="2400" dirty="0">
                <a:latin typeface="黑体" pitchFamily="2" charset="-122"/>
                <a:ea typeface="黑体" pitchFamily="2" charset="-122"/>
              </a:rPr>
              <a:t>。</a:t>
            </a:r>
          </a:p>
          <a:p>
            <a:pPr>
              <a:lnSpc>
                <a:spcPct val="120000"/>
              </a:lnSpc>
              <a:spcBef>
                <a:spcPct val="20000"/>
              </a:spcBef>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在</a:t>
            </a:r>
            <a:r>
              <a:rPr lang="zh-CN" altLang="en-US" dirty="0">
                <a:solidFill>
                  <a:srgbClr val="000080"/>
                </a:solidFill>
                <a:latin typeface="黑体" pitchFamily="2" charset="-122"/>
                <a:ea typeface="黑体" pitchFamily="2" charset="-122"/>
              </a:rPr>
              <a:t>整批数据传送</a:t>
            </a:r>
            <a:r>
              <a:rPr lang="zh-CN" altLang="en-US" sz="2400" dirty="0">
                <a:solidFill>
                  <a:srgbClr val="000080"/>
                </a:solidFill>
                <a:latin typeface="黑体" pitchFamily="2" charset="-122"/>
                <a:ea typeface="黑体" pitchFamily="2" charset="-122"/>
              </a:rPr>
              <a:t>期间，每传一个数据都要向</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发一次</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请求。数据传送通常采用周期挪用工作方式。</a:t>
            </a:r>
          </a:p>
        </p:txBody>
      </p:sp>
    </p:spTree>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611188" y="494928"/>
            <a:ext cx="76327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pPr>
              <a:lnSpc>
                <a:spcPct val="120000"/>
              </a:lnSpc>
            </a:pPr>
            <a:r>
              <a:rPr lang="en-US" altLang="zh-CN" sz="2400" dirty="0">
                <a:solidFill>
                  <a:srgbClr val="990000"/>
                </a:solidFill>
                <a:latin typeface="黑体" pitchFamily="2" charset="-122"/>
                <a:ea typeface="黑体" pitchFamily="2" charset="-122"/>
              </a:rPr>
              <a:t>7.5.1 DMA</a:t>
            </a:r>
            <a:r>
              <a:rPr lang="zh-CN" altLang="en-US" sz="2400" dirty="0">
                <a:solidFill>
                  <a:srgbClr val="990000"/>
                </a:solidFill>
                <a:latin typeface="黑体" pitchFamily="2" charset="-122"/>
                <a:ea typeface="黑体" pitchFamily="2" charset="-122"/>
              </a:rPr>
              <a:t>方式的基本概念</a:t>
            </a:r>
            <a:endParaRPr lang="zh-CN" altLang="en-US" sz="2400" dirty="0">
              <a:latin typeface="黑体" pitchFamily="2" charset="-122"/>
              <a:ea typeface="黑体" pitchFamily="2" charset="-122"/>
            </a:endParaRPr>
          </a:p>
        </p:txBody>
      </p:sp>
      <p:sp>
        <p:nvSpPr>
          <p:cNvPr id="713749" name="Rectangle 21"/>
          <p:cNvSpPr>
            <a:spLocks noChangeArrowheads="1"/>
          </p:cNvSpPr>
          <p:nvPr/>
        </p:nvSpPr>
        <p:spPr bwMode="auto">
          <a:xfrm>
            <a:off x="611189" y="962604"/>
            <a:ext cx="8137275" cy="530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bIns="0" anchor="t" anchorCtr="0">
            <a:spAutoFit/>
          </a:bodyPr>
          <a:lstStyle/>
          <a:p>
            <a:pPr>
              <a:lnSpc>
                <a:spcPct val="120000"/>
              </a:lnSpc>
            </a:pPr>
            <a:r>
              <a:rPr lang="en-US" altLang="zh-CN" sz="2400" dirty="0">
                <a:solidFill>
                  <a:srgbClr val="990000"/>
                </a:solidFill>
                <a:latin typeface="黑体" pitchFamily="2" charset="-122"/>
                <a:ea typeface="黑体" pitchFamily="2" charset="-122"/>
              </a:rPr>
              <a:t>  </a:t>
            </a:r>
            <a:r>
              <a:rPr lang="en-US" altLang="zh-CN" sz="2400" dirty="0" smtClean="0">
                <a:solidFill>
                  <a:srgbClr val="990000"/>
                </a:solidFill>
                <a:latin typeface="黑体" pitchFamily="2" charset="-122"/>
                <a:ea typeface="黑体" pitchFamily="2" charset="-122"/>
              </a:rPr>
              <a:t>2</a:t>
            </a:r>
            <a:r>
              <a:rPr lang="zh-CN" altLang="en-US" sz="2400" dirty="0" smtClean="0">
                <a:solidFill>
                  <a:srgbClr val="990000"/>
                </a:solidFill>
                <a:latin typeface="黑体" pitchFamily="2" charset="-122"/>
                <a:ea typeface="黑体" pitchFamily="2" charset="-122"/>
              </a:rPr>
              <a:t>．</a:t>
            </a:r>
            <a:r>
              <a:rPr lang="en-US" altLang="zh-CN" sz="2400" dirty="0">
                <a:solidFill>
                  <a:srgbClr val="990000"/>
                </a:solidFill>
                <a:latin typeface="黑体" pitchFamily="2" charset="-122"/>
                <a:ea typeface="黑体" pitchFamily="2" charset="-122"/>
              </a:rPr>
              <a:t>DMA</a:t>
            </a:r>
            <a:r>
              <a:rPr lang="zh-CN" altLang="en-US" sz="2400" dirty="0">
                <a:solidFill>
                  <a:srgbClr val="990000"/>
                </a:solidFill>
                <a:latin typeface="黑体" pitchFamily="2" charset="-122"/>
                <a:ea typeface="黑体" pitchFamily="2" charset="-122"/>
              </a:rPr>
              <a:t>的数据传送</a:t>
            </a:r>
            <a:r>
              <a:rPr lang="zh-CN" altLang="en-US" sz="2400" dirty="0" smtClean="0">
                <a:solidFill>
                  <a:srgbClr val="990000"/>
                </a:solidFill>
                <a:latin typeface="黑体" pitchFamily="2" charset="-122"/>
                <a:ea typeface="黑体" pitchFamily="2" charset="-122"/>
              </a:rPr>
              <a:t>模式</a:t>
            </a:r>
            <a:endParaRPr lang="zh-CN" altLang="en-US" sz="2400" dirty="0">
              <a:solidFill>
                <a:srgbClr val="990000"/>
              </a:solidFill>
              <a:latin typeface="黑体" pitchFamily="2" charset="-122"/>
              <a:ea typeface="黑体" pitchFamily="2" charset="-122"/>
            </a:endParaRPr>
          </a:p>
          <a:p>
            <a:pPr>
              <a:lnSpc>
                <a:spcPct val="120000"/>
              </a:lnSpc>
              <a:spcBef>
                <a:spcPts val="600"/>
              </a:spcBef>
            </a:pPr>
            <a:endParaRPr lang="en-US" altLang="zh-CN" sz="2400" dirty="0" smtClean="0">
              <a:solidFill>
                <a:srgbClr val="000080"/>
              </a:solidFill>
              <a:latin typeface="黑体" pitchFamily="2" charset="-122"/>
              <a:ea typeface="黑体" pitchFamily="2" charset="-122"/>
            </a:endParaRPr>
          </a:p>
          <a:p>
            <a:pPr>
              <a:lnSpc>
                <a:spcPct val="120000"/>
              </a:lnSpc>
              <a:spcBef>
                <a:spcPts val="600"/>
              </a:spcBef>
            </a:pPr>
            <a:endParaRPr lang="en-US" altLang="zh-CN" sz="2400" dirty="0" smtClean="0">
              <a:solidFill>
                <a:srgbClr val="000080"/>
              </a:solidFill>
              <a:latin typeface="黑体" pitchFamily="2" charset="-122"/>
              <a:ea typeface="黑体" pitchFamily="2" charset="-122"/>
            </a:endParaRPr>
          </a:p>
          <a:p>
            <a:pPr>
              <a:lnSpc>
                <a:spcPct val="120000"/>
              </a:lnSpc>
              <a:spcBef>
                <a:spcPts val="0"/>
              </a:spcBef>
            </a:pPr>
            <a:endParaRPr lang="en-US" altLang="zh-CN" sz="2400" dirty="0" smtClean="0">
              <a:solidFill>
                <a:srgbClr val="000080"/>
              </a:solidFill>
              <a:latin typeface="黑体" pitchFamily="2" charset="-122"/>
              <a:ea typeface="黑体" pitchFamily="2" charset="-122"/>
            </a:endParaRPr>
          </a:p>
          <a:p>
            <a:pPr>
              <a:lnSpc>
                <a:spcPct val="120000"/>
              </a:lnSpc>
              <a:spcBef>
                <a:spcPts val="0"/>
              </a:spcBef>
            </a:pPr>
            <a:r>
              <a:rPr lang="zh-CN" altLang="en-US" sz="2400" dirty="0" smtClean="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a:t>
            </a:r>
            <a:r>
              <a:rPr lang="zh-CN" altLang="en-US" sz="2400" dirty="0">
                <a:solidFill>
                  <a:srgbClr val="000080"/>
                </a:solidFill>
                <a:latin typeface="黑体" pitchFamily="2" charset="-122"/>
                <a:ea typeface="黑体" pitchFamily="2" charset="-122"/>
              </a:rPr>
              <a:t>）单字传送</a:t>
            </a:r>
          </a:p>
          <a:p>
            <a:pPr algn="just" eaLnBrk="1" hangingPunct="1">
              <a:lnSpc>
                <a:spcPct val="120000"/>
              </a:lnSpc>
              <a:buClr>
                <a:schemeClr val="tx2"/>
              </a:buClr>
              <a:buFont typeface="Wingdings" pitchFamily="2" charset="2"/>
              <a:buNone/>
            </a:pPr>
            <a:r>
              <a:rPr lang="en-US" altLang="zh-CN" sz="2400" dirty="0" smtClean="0">
                <a:solidFill>
                  <a:srgbClr val="000080"/>
                </a:solidFill>
                <a:latin typeface="黑体" pitchFamily="2" charset="-122"/>
                <a:ea typeface="黑体" pitchFamily="2" charset="-122"/>
              </a:rPr>
              <a:t>    DMA</a:t>
            </a:r>
            <a:r>
              <a:rPr lang="zh-CN" altLang="en-US" sz="2400" dirty="0">
                <a:solidFill>
                  <a:srgbClr val="000080"/>
                </a:solidFill>
                <a:latin typeface="黑体" pitchFamily="2" charset="-122"/>
                <a:ea typeface="黑体" pitchFamily="2" charset="-122"/>
              </a:rPr>
              <a:t>请求获得批准后，</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分配</a:t>
            </a:r>
            <a:r>
              <a:rPr lang="en-US" altLang="zh-CN" sz="2400" dirty="0">
                <a:solidFill>
                  <a:srgbClr val="FF0000"/>
                </a:solidFill>
                <a:latin typeface="黑体" pitchFamily="2" charset="-122"/>
                <a:ea typeface="黑体" pitchFamily="2" charset="-122"/>
              </a:rPr>
              <a:t>1</a:t>
            </a:r>
            <a:r>
              <a:rPr lang="zh-CN" altLang="en-US" sz="2400" dirty="0">
                <a:solidFill>
                  <a:srgbClr val="FF0000"/>
                </a:solidFill>
                <a:latin typeface="黑体" pitchFamily="2" charset="-122"/>
                <a:ea typeface="黑体" pitchFamily="2" charset="-122"/>
              </a:rPr>
              <a:t>个总线周期</a:t>
            </a:r>
            <a:r>
              <a:rPr lang="zh-CN" altLang="en-US" sz="2400" dirty="0">
                <a:solidFill>
                  <a:srgbClr val="000080"/>
                </a:solidFill>
                <a:latin typeface="黑体" pitchFamily="2" charset="-122"/>
                <a:ea typeface="黑体" pitchFamily="2" charset="-122"/>
              </a:rPr>
              <a:t>用于字或字节的传送，再重新分配下一个总线周期的控制权</a:t>
            </a:r>
            <a:r>
              <a:rPr lang="en-US" altLang="zh-CN" sz="2400" dirty="0">
                <a:solidFill>
                  <a:srgbClr val="000080"/>
                </a:solidFill>
                <a:latin typeface="黑体" pitchFamily="2" charset="-122"/>
                <a:ea typeface="黑体" pitchFamily="2" charset="-122"/>
              </a:rPr>
              <a:t>(</a:t>
            </a:r>
            <a:r>
              <a:rPr lang="zh-CN" altLang="en-US" sz="2400" dirty="0">
                <a:solidFill>
                  <a:srgbClr val="FF0000"/>
                </a:solidFill>
                <a:latin typeface="黑体" pitchFamily="2" charset="-122"/>
                <a:ea typeface="黑体" pitchFamily="2" charset="-122"/>
              </a:rPr>
              <a:t>周期挪用</a:t>
            </a:r>
            <a:r>
              <a:rPr lang="en-US" altLang="zh-CN" sz="2400" dirty="0">
                <a:solidFill>
                  <a:srgbClr val="FF0000"/>
                </a:solidFill>
                <a:latin typeface="黑体" pitchFamily="2" charset="-122"/>
                <a:ea typeface="黑体" pitchFamily="2" charset="-122"/>
              </a:rPr>
              <a:t>/</a:t>
            </a:r>
            <a:r>
              <a:rPr lang="zh-CN" altLang="en-US" sz="2400" dirty="0">
                <a:solidFill>
                  <a:srgbClr val="FF0000"/>
                </a:solidFill>
                <a:latin typeface="黑体" pitchFamily="2" charset="-122"/>
                <a:ea typeface="黑体" pitchFamily="2" charset="-122"/>
              </a:rPr>
              <a:t>窃取</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a:t>
            </a:r>
          </a:p>
          <a:p>
            <a:pPr eaLnBrk="1" hangingPunct="1">
              <a:lnSpc>
                <a:spcPct val="120000"/>
              </a:lnSpc>
              <a:spcBef>
                <a:spcPts val="600"/>
              </a:spcBef>
              <a:buClr>
                <a:schemeClr val="tx2"/>
              </a:buClr>
              <a:buFont typeface="Wingdings" pitchFamily="2" charset="2"/>
              <a:buNone/>
            </a:pPr>
            <a:r>
              <a:rPr lang="zh-CN" altLang="en-US" sz="2400" dirty="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a:t>
            </a:r>
            <a:r>
              <a:rPr lang="zh-CN" altLang="en-US" sz="2400" dirty="0">
                <a:solidFill>
                  <a:srgbClr val="000080"/>
                </a:solidFill>
                <a:latin typeface="黑体" pitchFamily="2" charset="-122"/>
                <a:ea typeface="黑体" pitchFamily="2" charset="-122"/>
              </a:rPr>
              <a:t>）成组连续传送方式</a:t>
            </a:r>
          </a:p>
          <a:p>
            <a:pPr algn="just" eaLnBrk="1" hangingPunct="1">
              <a:lnSpc>
                <a:spcPct val="120000"/>
              </a:lnSpc>
              <a:buClr>
                <a:schemeClr val="tx2"/>
              </a:buClr>
              <a:buFont typeface="Wingdings" pitchFamily="2" charset="2"/>
              <a:buNone/>
            </a:pPr>
            <a:r>
              <a:rPr lang="en-US" altLang="zh-CN" sz="2400" dirty="0" smtClean="0">
                <a:solidFill>
                  <a:srgbClr val="000080"/>
                </a:solidFill>
                <a:latin typeface="黑体" pitchFamily="2" charset="-122"/>
                <a:ea typeface="黑体" pitchFamily="2" charset="-122"/>
              </a:rPr>
              <a:t>    DMA</a:t>
            </a:r>
            <a:r>
              <a:rPr lang="zh-CN" altLang="en-US" sz="2400" dirty="0">
                <a:solidFill>
                  <a:srgbClr val="000080"/>
                </a:solidFill>
                <a:latin typeface="黑体" pitchFamily="2" charset="-122"/>
                <a:ea typeface="黑体" pitchFamily="2" charset="-122"/>
              </a:rPr>
              <a:t>被批准后，连续占用</a:t>
            </a:r>
            <a:r>
              <a:rPr lang="zh-CN" altLang="en-US" sz="2400" dirty="0">
                <a:solidFill>
                  <a:srgbClr val="FF0000"/>
                </a:solidFill>
                <a:latin typeface="黑体" pitchFamily="2" charset="-122"/>
                <a:ea typeface="黑体" pitchFamily="2" charset="-122"/>
              </a:rPr>
              <a:t>多个总线周期</a:t>
            </a:r>
            <a:r>
              <a:rPr lang="zh-CN" altLang="en-US" sz="2400" dirty="0">
                <a:solidFill>
                  <a:srgbClr val="000080"/>
                </a:solidFill>
                <a:latin typeface="黑体" pitchFamily="2" charset="-122"/>
                <a:ea typeface="黑体" pitchFamily="2" charset="-122"/>
              </a:rPr>
              <a:t>，成组连续批量地传送，结束后将总线的控制权交回给</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a:t>
            </a:r>
          </a:p>
        </p:txBody>
      </p:sp>
      <p:grpSp>
        <p:nvGrpSpPr>
          <p:cNvPr id="23" name="Group 4"/>
          <p:cNvGrpSpPr>
            <a:grpSpLocks/>
          </p:cNvGrpSpPr>
          <p:nvPr/>
        </p:nvGrpSpPr>
        <p:grpSpPr bwMode="auto">
          <a:xfrm>
            <a:off x="1692759" y="1556792"/>
            <a:ext cx="5976937" cy="936625"/>
            <a:chOff x="975" y="1434"/>
            <a:chExt cx="3765" cy="590"/>
          </a:xfrm>
        </p:grpSpPr>
        <p:sp>
          <p:nvSpPr>
            <p:cNvPr id="24" name="Line 5"/>
            <p:cNvSpPr>
              <a:spLocks noChangeShapeType="1"/>
            </p:cNvSpPr>
            <p:nvPr/>
          </p:nvSpPr>
          <p:spPr bwMode="auto">
            <a:xfrm>
              <a:off x="975" y="1599"/>
              <a:ext cx="3765" cy="0"/>
            </a:xfrm>
            <a:prstGeom prst="line">
              <a:avLst/>
            </a:prstGeom>
            <a:noFill/>
            <a:ln w="28575">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25" name="Group 6"/>
            <p:cNvGrpSpPr>
              <a:grpSpLocks/>
            </p:cNvGrpSpPr>
            <p:nvPr/>
          </p:nvGrpSpPr>
          <p:grpSpPr bwMode="auto">
            <a:xfrm>
              <a:off x="1124" y="1604"/>
              <a:ext cx="618" cy="420"/>
              <a:chOff x="2160" y="9915"/>
              <a:chExt cx="930" cy="1110"/>
            </a:xfrm>
          </p:grpSpPr>
          <p:sp>
            <p:nvSpPr>
              <p:cNvPr id="38" name="Text Box 7"/>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CPU</a:t>
                </a:r>
                <a:endParaRPr lang="en-US" altLang="zh-CN" sz="1800" dirty="0">
                  <a:solidFill>
                    <a:schemeClr val="tx1"/>
                  </a:solidFill>
                  <a:latin typeface="黑体" pitchFamily="2" charset="-122"/>
                  <a:ea typeface="黑体" pitchFamily="2" charset="-122"/>
                </a:endParaRPr>
              </a:p>
            </p:txBody>
          </p:sp>
          <p:sp>
            <p:nvSpPr>
              <p:cNvPr id="39" name="Line 8"/>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26" name="Group 9"/>
            <p:cNvGrpSpPr>
              <a:grpSpLocks/>
            </p:cNvGrpSpPr>
            <p:nvPr/>
          </p:nvGrpSpPr>
          <p:grpSpPr bwMode="auto">
            <a:xfrm>
              <a:off x="1881" y="1604"/>
              <a:ext cx="618" cy="420"/>
              <a:chOff x="2160" y="9915"/>
              <a:chExt cx="930" cy="1110"/>
            </a:xfrm>
          </p:grpSpPr>
          <p:sp>
            <p:nvSpPr>
              <p:cNvPr id="36" name="Text Box 10"/>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MM</a:t>
                </a:r>
                <a:endParaRPr lang="en-US" altLang="zh-CN" sz="1800" dirty="0">
                  <a:solidFill>
                    <a:schemeClr val="tx1"/>
                  </a:solidFill>
                  <a:latin typeface="黑体" pitchFamily="2" charset="-122"/>
                  <a:ea typeface="黑体" pitchFamily="2" charset="-122"/>
                </a:endParaRPr>
              </a:p>
            </p:txBody>
          </p:sp>
          <p:sp>
            <p:nvSpPr>
              <p:cNvPr id="37" name="Line 11"/>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27" name="Group 12"/>
            <p:cNvGrpSpPr>
              <a:grpSpLocks/>
            </p:cNvGrpSpPr>
            <p:nvPr/>
          </p:nvGrpSpPr>
          <p:grpSpPr bwMode="auto">
            <a:xfrm>
              <a:off x="3176" y="1604"/>
              <a:ext cx="618" cy="420"/>
              <a:chOff x="2160" y="9915"/>
              <a:chExt cx="930" cy="1110"/>
            </a:xfrm>
          </p:grpSpPr>
          <p:sp>
            <p:nvSpPr>
              <p:cNvPr id="34" name="Text Box 13"/>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I/O</a:t>
                </a:r>
                <a:endParaRPr lang="en-US" altLang="zh-CN" sz="1800" dirty="0">
                  <a:solidFill>
                    <a:schemeClr val="tx1"/>
                  </a:solidFill>
                  <a:latin typeface="黑体" pitchFamily="2" charset="-122"/>
                  <a:ea typeface="黑体" pitchFamily="2" charset="-122"/>
                </a:endParaRPr>
              </a:p>
            </p:txBody>
          </p:sp>
          <p:sp>
            <p:nvSpPr>
              <p:cNvPr id="35" name="Line 14"/>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28" name="Group 15"/>
            <p:cNvGrpSpPr>
              <a:grpSpLocks/>
            </p:cNvGrpSpPr>
            <p:nvPr/>
          </p:nvGrpSpPr>
          <p:grpSpPr bwMode="auto">
            <a:xfrm>
              <a:off x="3983" y="1604"/>
              <a:ext cx="618" cy="420"/>
              <a:chOff x="2160" y="9915"/>
              <a:chExt cx="930" cy="1110"/>
            </a:xfrm>
          </p:grpSpPr>
          <p:sp>
            <p:nvSpPr>
              <p:cNvPr id="32" name="Text Box 16"/>
              <p:cNvSpPr txBox="1">
                <a:spLocks noChangeArrowheads="1"/>
              </p:cNvSpPr>
              <p:nvPr/>
            </p:nvSpPr>
            <p:spPr bwMode="auto">
              <a:xfrm>
                <a:off x="2160" y="10500"/>
                <a:ext cx="930" cy="525"/>
              </a:xfrm>
              <a:prstGeom prst="rect">
                <a:avLst/>
              </a:prstGeom>
              <a:solidFill>
                <a:srgbClr val="FFFF00"/>
              </a:solidFill>
              <a:ln w="19050">
                <a:solidFill>
                  <a:srgbClr val="000080"/>
                </a:solidFill>
                <a:miter lim="800000"/>
                <a:headEnd/>
                <a:tailEnd/>
              </a:ln>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00"/>
                    </a:solidFill>
                    <a:latin typeface="黑体" pitchFamily="2" charset="-122"/>
                    <a:ea typeface="黑体" pitchFamily="2" charset="-122"/>
                  </a:rPr>
                  <a:t>I/O</a:t>
                </a:r>
                <a:endParaRPr lang="en-US" altLang="zh-CN" sz="1800" dirty="0">
                  <a:solidFill>
                    <a:schemeClr val="tx1"/>
                  </a:solidFill>
                  <a:latin typeface="黑体" pitchFamily="2" charset="-122"/>
                  <a:ea typeface="黑体" pitchFamily="2" charset="-122"/>
                </a:endParaRPr>
              </a:p>
            </p:txBody>
          </p:sp>
          <p:sp>
            <p:nvSpPr>
              <p:cNvPr id="33" name="Line 17"/>
              <p:cNvSpPr>
                <a:spLocks noChangeShapeType="1"/>
              </p:cNvSpPr>
              <p:nvPr/>
            </p:nvSpPr>
            <p:spPr bwMode="auto">
              <a:xfrm>
                <a:off x="2625" y="9915"/>
                <a:ext cx="0" cy="57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9" name="Freeform 18"/>
            <p:cNvSpPr>
              <a:spLocks/>
            </p:cNvSpPr>
            <p:nvPr/>
          </p:nvSpPr>
          <p:spPr bwMode="auto">
            <a:xfrm>
              <a:off x="2262" y="1559"/>
              <a:ext cx="1135" cy="210"/>
            </a:xfrm>
            <a:custGeom>
              <a:avLst/>
              <a:gdLst>
                <a:gd name="T0" fmla="*/ 0 w 1785"/>
                <a:gd name="T1" fmla="*/ 1 h 390"/>
                <a:gd name="T2" fmla="*/ 0 w 1785"/>
                <a:gd name="T3" fmla="*/ 0 h 390"/>
                <a:gd name="T4" fmla="*/ 2 w 1785"/>
                <a:gd name="T5" fmla="*/ 0 h 390"/>
                <a:gd name="T6" fmla="*/ 2 w 1785"/>
                <a:gd name="T7" fmla="*/ 1 h 390"/>
                <a:gd name="T8" fmla="*/ 0 60000 65536"/>
                <a:gd name="T9" fmla="*/ 0 60000 65536"/>
                <a:gd name="T10" fmla="*/ 0 60000 65536"/>
                <a:gd name="T11" fmla="*/ 0 60000 65536"/>
                <a:gd name="T12" fmla="*/ 0 w 1785"/>
                <a:gd name="T13" fmla="*/ 0 h 390"/>
                <a:gd name="T14" fmla="*/ 1785 w 1785"/>
                <a:gd name="T15" fmla="*/ 390 h 390"/>
              </a:gdLst>
              <a:ahLst/>
              <a:cxnLst>
                <a:cxn ang="T8">
                  <a:pos x="T0" y="T1"/>
                </a:cxn>
                <a:cxn ang="T9">
                  <a:pos x="T2" y="T3"/>
                </a:cxn>
                <a:cxn ang="T10">
                  <a:pos x="T4" y="T5"/>
                </a:cxn>
                <a:cxn ang="T11">
                  <a:pos x="T6" y="T7"/>
                </a:cxn>
              </a:cxnLst>
              <a:rect l="T12" t="T13" r="T14" b="T15"/>
              <a:pathLst>
                <a:path w="1785" h="390">
                  <a:moveTo>
                    <a:pt x="0" y="390"/>
                  </a:moveTo>
                  <a:lnTo>
                    <a:pt x="0" y="0"/>
                  </a:lnTo>
                  <a:lnTo>
                    <a:pt x="1785" y="0"/>
                  </a:lnTo>
                  <a:lnTo>
                    <a:pt x="1785" y="330"/>
                  </a:lnTo>
                </a:path>
              </a:pathLst>
            </a:custGeom>
            <a:noFill/>
            <a:ln w="38100" cap="flat" cmpd="sng">
              <a:solidFill>
                <a:srgbClr val="FF00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 name="Text Box 19"/>
            <p:cNvSpPr txBox="1">
              <a:spLocks noChangeArrowheads="1"/>
            </p:cNvSpPr>
            <p:nvPr/>
          </p:nvSpPr>
          <p:spPr bwMode="auto">
            <a:xfrm>
              <a:off x="1344" y="1434"/>
              <a:ext cx="69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800" dirty="0">
                  <a:solidFill>
                    <a:srgbClr val="000080"/>
                  </a:solidFill>
                  <a:latin typeface="黑体" pitchFamily="2" charset="-122"/>
                  <a:ea typeface="黑体" pitchFamily="2" charset="-122"/>
                </a:rPr>
                <a:t>BUS</a:t>
              </a:r>
              <a:endParaRPr lang="en-US" altLang="zh-CN" sz="1800" dirty="0">
                <a:solidFill>
                  <a:schemeClr val="tx1"/>
                </a:solidFill>
                <a:latin typeface="黑体" pitchFamily="2" charset="-122"/>
                <a:ea typeface="黑体" pitchFamily="2" charset="-122"/>
              </a:endParaRPr>
            </a:p>
          </p:txBody>
        </p:sp>
        <p:sp>
          <p:nvSpPr>
            <p:cNvPr id="31" name="Text Box 20"/>
            <p:cNvSpPr txBox="1">
              <a:spLocks noChangeArrowheads="1"/>
            </p:cNvSpPr>
            <p:nvPr/>
          </p:nvSpPr>
          <p:spPr bwMode="auto">
            <a:xfrm>
              <a:off x="3455" y="1638"/>
              <a:ext cx="8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000">
                  <a:solidFill>
                    <a:srgbClr val="000080"/>
                  </a:solidFill>
                  <a:latin typeface="黑体" pitchFamily="2" charset="-122"/>
                  <a:ea typeface="黑体" pitchFamily="2" charset="-122"/>
                </a:rPr>
                <a:t>．．．．．．</a:t>
              </a:r>
              <a:endParaRPr lang="zh-CN" altLang="en-US" sz="1000">
                <a:solidFill>
                  <a:schemeClr val="tx1"/>
                </a:solidFill>
                <a:latin typeface="黑体" pitchFamily="2" charset="-122"/>
                <a:ea typeface="黑体" pitchFamily="2" charset="-122"/>
              </a:endParaRPr>
            </a:p>
          </p:txBody>
        </p:sp>
      </p:grpSp>
    </p:spTree>
    <p:extLst>
      <p:ext uri="{BB962C8B-B14F-4D97-AF65-F5344CB8AC3E}">
        <p14:creationId xmlns:p14="http://schemas.microsoft.com/office/powerpoint/2010/main" val="52820101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684213" y="388938"/>
            <a:ext cx="7343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7.5.2 DMA</a:t>
            </a:r>
            <a:r>
              <a:rPr lang="zh-CN" altLang="en-US" sz="2400">
                <a:solidFill>
                  <a:srgbClr val="990000"/>
                </a:solidFill>
                <a:latin typeface="黑体" pitchFamily="2" charset="-122"/>
                <a:ea typeface="黑体" pitchFamily="2" charset="-122"/>
              </a:rPr>
              <a:t>接口（又称为</a:t>
            </a:r>
            <a:r>
              <a:rPr lang="en-US" altLang="zh-CN" sz="2400" dirty="0">
                <a:solidFill>
                  <a:srgbClr val="990000"/>
                </a:solidFill>
                <a:latin typeface="黑体" pitchFamily="2" charset="-122"/>
                <a:ea typeface="黑体" pitchFamily="2" charset="-122"/>
              </a:rPr>
              <a:t>DMA</a:t>
            </a:r>
            <a:r>
              <a:rPr lang="zh-CN" altLang="en-US" sz="2400">
                <a:solidFill>
                  <a:srgbClr val="990000"/>
                </a:solidFill>
                <a:latin typeface="黑体" pitchFamily="2" charset="-122"/>
                <a:ea typeface="黑体" pitchFamily="2" charset="-122"/>
              </a:rPr>
              <a:t>控制器）</a:t>
            </a:r>
            <a:endParaRPr lang="zh-CN" altLang="en-US" sz="2400" b="0">
              <a:solidFill>
                <a:srgbClr val="990000"/>
              </a:solidFill>
              <a:latin typeface="黑体" pitchFamily="2" charset="-122"/>
              <a:ea typeface="黑体" pitchFamily="2" charset="-122"/>
            </a:endParaRPr>
          </a:p>
        </p:txBody>
      </p:sp>
      <p:grpSp>
        <p:nvGrpSpPr>
          <p:cNvPr id="2" name="Group 33"/>
          <p:cNvGrpSpPr>
            <a:grpSpLocks/>
          </p:cNvGrpSpPr>
          <p:nvPr/>
        </p:nvGrpSpPr>
        <p:grpSpPr bwMode="auto">
          <a:xfrm>
            <a:off x="666750" y="2492896"/>
            <a:ext cx="7991475" cy="3744416"/>
            <a:chOff x="431" y="1117"/>
            <a:chExt cx="4854" cy="2132"/>
          </a:xfrm>
        </p:grpSpPr>
        <p:pic>
          <p:nvPicPr>
            <p:cNvPr id="59398" name="Picture 7" descr="tu 7-11a"/>
            <p:cNvPicPr>
              <a:picLocks noChangeAspect="1" noChangeArrowheads="1"/>
            </p:cNvPicPr>
            <p:nvPr/>
          </p:nvPicPr>
          <p:blipFill>
            <a:blip r:embed="rId2">
              <a:extLst>
                <a:ext uri="{28A0092B-C50C-407E-A947-70E740481C1C}">
                  <a14:useLocalDpi xmlns:a14="http://schemas.microsoft.com/office/drawing/2010/main" val="0"/>
                </a:ext>
              </a:extLst>
            </a:blip>
            <a:srcRect b="6793"/>
            <a:stretch>
              <a:fillRect/>
            </a:stretch>
          </p:blipFill>
          <p:spPr bwMode="auto">
            <a:xfrm>
              <a:off x="431" y="1822"/>
              <a:ext cx="4854" cy="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399" name="Group 8"/>
            <p:cNvGrpSpPr>
              <a:grpSpLocks/>
            </p:cNvGrpSpPr>
            <p:nvPr/>
          </p:nvGrpSpPr>
          <p:grpSpPr bwMode="auto">
            <a:xfrm>
              <a:off x="945" y="1162"/>
              <a:ext cx="2570" cy="868"/>
              <a:chOff x="900" y="102"/>
              <a:chExt cx="1404" cy="637"/>
            </a:xfrm>
          </p:grpSpPr>
          <p:sp>
            <p:nvSpPr>
              <p:cNvPr id="59402" name="Text Box 9"/>
              <p:cNvSpPr txBox="1">
                <a:spLocks noChangeArrowheads="1"/>
              </p:cNvSpPr>
              <p:nvPr/>
            </p:nvSpPr>
            <p:spPr bwMode="auto">
              <a:xfrm>
                <a:off x="1435" y="425"/>
                <a:ext cx="866" cy="183"/>
              </a:xfrm>
              <a:prstGeom prst="rect">
                <a:avLst/>
              </a:prstGeom>
              <a:solidFill>
                <a:srgbClr val="FFFF00"/>
              </a:solidFill>
              <a:ln w="9525">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zh-CN" altLang="en-US" sz="1600">
                    <a:solidFill>
                      <a:srgbClr val="000080"/>
                    </a:solidFill>
                    <a:latin typeface="黑体" pitchFamily="2" charset="-122"/>
                    <a:ea typeface="黑体" pitchFamily="2" charset="-122"/>
                  </a:rPr>
                  <a:t>中断逻辑部件</a:t>
                </a:r>
                <a:endParaRPr lang="zh-CN" altLang="en-US" sz="1600">
                  <a:solidFill>
                    <a:srgbClr val="000000"/>
                  </a:solidFill>
                  <a:latin typeface="黑体" pitchFamily="2" charset="-122"/>
                  <a:ea typeface="黑体" pitchFamily="2" charset="-122"/>
                </a:endParaRPr>
              </a:p>
            </p:txBody>
          </p:sp>
          <p:sp>
            <p:nvSpPr>
              <p:cNvPr id="59403" name="Line 10"/>
              <p:cNvSpPr>
                <a:spLocks noChangeShapeType="1"/>
              </p:cNvSpPr>
              <p:nvPr/>
            </p:nvSpPr>
            <p:spPr bwMode="auto">
              <a:xfrm flipH="1">
                <a:off x="905" y="450"/>
                <a:ext cx="530" cy="0"/>
              </a:xfrm>
              <a:prstGeom prst="line">
                <a:avLst/>
              </a:prstGeom>
              <a:noFill/>
              <a:ln w="9525">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04" name="Line 11"/>
              <p:cNvSpPr>
                <a:spLocks noChangeShapeType="1"/>
              </p:cNvSpPr>
              <p:nvPr/>
            </p:nvSpPr>
            <p:spPr bwMode="auto">
              <a:xfrm>
                <a:off x="905" y="522"/>
                <a:ext cx="530"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05" name="Line 12"/>
              <p:cNvSpPr>
                <a:spLocks noChangeShapeType="1"/>
              </p:cNvSpPr>
              <p:nvPr/>
            </p:nvSpPr>
            <p:spPr bwMode="auto">
              <a:xfrm>
                <a:off x="905" y="587"/>
                <a:ext cx="536" cy="0"/>
              </a:xfrm>
              <a:prstGeom prst="line">
                <a:avLst/>
              </a:prstGeom>
              <a:noFill/>
              <a:ln w="19050">
                <a:solidFill>
                  <a:srgbClr val="00008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06" name="Text Box 13"/>
              <p:cNvSpPr txBox="1">
                <a:spLocks noChangeArrowheads="1"/>
              </p:cNvSpPr>
              <p:nvPr/>
            </p:nvSpPr>
            <p:spPr bwMode="auto">
              <a:xfrm>
                <a:off x="1028" y="349"/>
                <a:ext cx="31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FF"/>
                    </a:solidFill>
                    <a:latin typeface="黑体" pitchFamily="2" charset="-122"/>
                    <a:ea typeface="黑体" pitchFamily="2" charset="-122"/>
                  </a:rPr>
                  <a:t>/INTR</a:t>
                </a:r>
              </a:p>
            </p:txBody>
          </p:sp>
          <p:sp>
            <p:nvSpPr>
              <p:cNvPr id="59407" name="Text Box 14"/>
              <p:cNvSpPr txBox="1">
                <a:spLocks noChangeArrowheads="1"/>
              </p:cNvSpPr>
              <p:nvPr/>
            </p:nvSpPr>
            <p:spPr bwMode="auto">
              <a:xfrm>
                <a:off x="1041" y="420"/>
                <a:ext cx="31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FF0000"/>
                    </a:solidFill>
                    <a:latin typeface="黑体" pitchFamily="2" charset="-122"/>
                    <a:ea typeface="黑体" pitchFamily="2" charset="-122"/>
                  </a:rPr>
                  <a:t>INTA</a:t>
                </a:r>
              </a:p>
            </p:txBody>
          </p:sp>
          <p:sp>
            <p:nvSpPr>
              <p:cNvPr id="59408" name="Text Box 15"/>
              <p:cNvSpPr txBox="1">
                <a:spLocks noChangeArrowheads="1"/>
              </p:cNvSpPr>
              <p:nvPr/>
            </p:nvSpPr>
            <p:spPr bwMode="auto">
              <a:xfrm>
                <a:off x="1034" y="486"/>
                <a:ext cx="31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0000"/>
                    </a:solidFill>
                    <a:latin typeface="黑体" pitchFamily="2" charset="-122"/>
                    <a:ea typeface="黑体" pitchFamily="2" charset="-122"/>
                  </a:rPr>
                  <a:t>Dat</a:t>
                </a:r>
                <a:r>
                  <a:rPr lang="en-US" altLang="zh-CN" sz="1600" dirty="0">
                    <a:solidFill>
                      <a:srgbClr val="0000FF"/>
                    </a:solidFill>
                    <a:latin typeface="黑体" pitchFamily="2" charset="-122"/>
                    <a:ea typeface="黑体" pitchFamily="2" charset="-122"/>
                  </a:rPr>
                  <a:t>a</a:t>
                </a:r>
                <a:endParaRPr lang="en-US" altLang="zh-CN" sz="1600" dirty="0">
                  <a:solidFill>
                    <a:srgbClr val="000080"/>
                  </a:solidFill>
                  <a:latin typeface="黑体" pitchFamily="2" charset="-122"/>
                  <a:ea typeface="黑体" pitchFamily="2" charset="-122"/>
                </a:endParaRPr>
              </a:p>
            </p:txBody>
          </p:sp>
          <p:sp>
            <p:nvSpPr>
              <p:cNvPr id="59409" name="Text Box 16"/>
              <p:cNvSpPr txBox="1">
                <a:spLocks noChangeArrowheads="1"/>
              </p:cNvSpPr>
              <p:nvPr/>
            </p:nvSpPr>
            <p:spPr bwMode="auto">
              <a:xfrm>
                <a:off x="1438" y="102"/>
                <a:ext cx="866" cy="183"/>
              </a:xfrm>
              <a:prstGeom prst="rect">
                <a:avLst/>
              </a:prstGeom>
              <a:solidFill>
                <a:srgbClr val="FF0066"/>
              </a:solidFill>
              <a:ln w="9525">
                <a:solidFill>
                  <a:srgbClr val="000080"/>
                </a:solidFill>
                <a:miter lim="800000"/>
                <a:headEnd/>
                <a:tailEnd/>
              </a:ln>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FFFF00"/>
                    </a:solidFill>
                    <a:latin typeface="黑体" pitchFamily="2" charset="-122"/>
                    <a:ea typeface="黑体" pitchFamily="2" charset="-122"/>
                  </a:rPr>
                  <a:t>DMA</a:t>
                </a:r>
                <a:r>
                  <a:rPr lang="zh-CN" altLang="en-US" sz="1600" dirty="0">
                    <a:solidFill>
                      <a:srgbClr val="FFFF00"/>
                    </a:solidFill>
                    <a:latin typeface="黑体" pitchFamily="2" charset="-122"/>
                    <a:ea typeface="黑体" pitchFamily="2" charset="-122"/>
                  </a:rPr>
                  <a:t>控制逻辑</a:t>
                </a:r>
              </a:p>
            </p:txBody>
          </p:sp>
          <p:sp>
            <p:nvSpPr>
              <p:cNvPr id="59410" name="Line 17"/>
              <p:cNvSpPr>
                <a:spLocks noChangeShapeType="1"/>
              </p:cNvSpPr>
              <p:nvPr/>
            </p:nvSpPr>
            <p:spPr bwMode="auto">
              <a:xfrm>
                <a:off x="900" y="186"/>
                <a:ext cx="543" cy="0"/>
              </a:xfrm>
              <a:prstGeom prst="line">
                <a:avLst/>
              </a:prstGeom>
              <a:noFill/>
              <a:ln w="19050">
                <a:solidFill>
                  <a:srgbClr val="339933"/>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8"/>
              <p:cNvSpPr>
                <a:spLocks noChangeShapeType="1"/>
              </p:cNvSpPr>
              <p:nvPr/>
            </p:nvSpPr>
            <p:spPr bwMode="auto">
              <a:xfrm>
                <a:off x="1793" y="293"/>
                <a:ext cx="0" cy="135"/>
              </a:xfrm>
              <a:prstGeom prst="line">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19"/>
              <p:cNvSpPr>
                <a:spLocks noChangeShapeType="1"/>
              </p:cNvSpPr>
              <p:nvPr/>
            </p:nvSpPr>
            <p:spPr bwMode="auto">
              <a:xfrm flipV="1">
                <a:off x="1929" y="286"/>
                <a:ext cx="0" cy="450"/>
              </a:xfrm>
              <a:prstGeom prst="line">
                <a:avLst/>
              </a:prstGeom>
              <a:noFill/>
              <a:ln w="12700">
                <a:solidFill>
                  <a:srgbClr val="3399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Line 20"/>
              <p:cNvSpPr>
                <a:spLocks noChangeShapeType="1"/>
              </p:cNvSpPr>
              <p:nvPr/>
            </p:nvSpPr>
            <p:spPr bwMode="auto">
              <a:xfrm flipV="1">
                <a:off x="1996" y="289"/>
                <a:ext cx="0" cy="450"/>
              </a:xfrm>
              <a:prstGeom prst="line">
                <a:avLst/>
              </a:prstGeom>
              <a:noFill/>
              <a:ln w="12700">
                <a:solidFill>
                  <a:srgbClr val="3399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400" name="Line 21"/>
            <p:cNvSpPr>
              <a:spLocks noChangeShapeType="1"/>
            </p:cNvSpPr>
            <p:nvPr/>
          </p:nvSpPr>
          <p:spPr bwMode="auto">
            <a:xfrm flipH="1" flipV="1">
              <a:off x="954" y="1143"/>
              <a:ext cx="0" cy="1669"/>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Text Box 22"/>
            <p:cNvSpPr txBox="1">
              <a:spLocks noChangeArrowheads="1"/>
            </p:cNvSpPr>
            <p:nvPr/>
          </p:nvSpPr>
          <p:spPr bwMode="auto">
            <a:xfrm>
              <a:off x="803" y="1117"/>
              <a:ext cx="13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a:r>
                <a:rPr lang="en-US" altLang="zh-CN" sz="1600" dirty="0">
                  <a:solidFill>
                    <a:srgbClr val="008000"/>
                  </a:solidFill>
                  <a:latin typeface="黑体" pitchFamily="2" charset="-122"/>
                  <a:ea typeface="黑体" pitchFamily="2" charset="-122"/>
                </a:rPr>
                <a:t>DMA</a:t>
              </a:r>
              <a:r>
                <a:rPr lang="zh-CN" altLang="en-US" sz="1600">
                  <a:solidFill>
                    <a:srgbClr val="008000"/>
                  </a:solidFill>
                  <a:latin typeface="黑体" pitchFamily="2" charset="-122"/>
                  <a:ea typeface="黑体" pitchFamily="2" charset="-122"/>
                </a:rPr>
                <a:t>请求</a:t>
              </a:r>
            </a:p>
            <a:p>
              <a:pPr algn="ctr"/>
              <a:r>
                <a:rPr lang="en-US" altLang="zh-CN" sz="1600" dirty="0">
                  <a:solidFill>
                    <a:srgbClr val="008000"/>
                  </a:solidFill>
                  <a:latin typeface="黑体" pitchFamily="2" charset="-122"/>
                  <a:ea typeface="黑体" pitchFamily="2" charset="-122"/>
                </a:rPr>
                <a:t>DMA</a:t>
              </a:r>
              <a:r>
                <a:rPr lang="zh-CN" altLang="en-US" sz="1600">
                  <a:solidFill>
                    <a:srgbClr val="008000"/>
                  </a:solidFill>
                  <a:latin typeface="黑体" pitchFamily="2" charset="-122"/>
                  <a:ea typeface="黑体" pitchFamily="2" charset="-122"/>
                </a:rPr>
                <a:t>应答</a:t>
              </a:r>
            </a:p>
          </p:txBody>
        </p:sp>
      </p:grpSp>
      <p:sp>
        <p:nvSpPr>
          <p:cNvPr id="691225" name="Rectangle 25"/>
          <p:cNvSpPr>
            <a:spLocks noChangeArrowheads="1"/>
          </p:cNvSpPr>
          <p:nvPr/>
        </p:nvSpPr>
        <p:spPr bwMode="auto">
          <a:xfrm>
            <a:off x="604838" y="999710"/>
            <a:ext cx="8053387"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chorCtr="0">
            <a:spAutoFit/>
          </a:bodyPr>
          <a:lstStyle/>
          <a:p>
            <a:pPr algn="just">
              <a:lnSpc>
                <a:spcPct val="120000"/>
              </a:lnSpc>
            </a:pPr>
            <a:r>
              <a:rPr lang="zh-CN" altLang="en-US" sz="2400" dirty="0" smtClean="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经典的</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接口是各设备分散控制的，比中断接口多了</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控制逻辑。当外设需要进行数据传送时，通过</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控制器向</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提出</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传送请求。</a:t>
            </a:r>
            <a:endParaRPr lang="zh-CN" altLang="en-US" sz="2400" dirty="0">
              <a:latin typeface="黑体" pitchFamily="2" charset="-122"/>
              <a:ea typeface="黑体" pitchFamily="2" charset="-122"/>
            </a:endParaRPr>
          </a:p>
        </p:txBody>
      </p:sp>
      <p:sp>
        <p:nvSpPr>
          <p:cNvPr id="59397" name="Rectangle 31"/>
          <p:cNvSpPr>
            <a:spLocks noChangeArrowheads="1"/>
          </p:cNvSpPr>
          <p:nvPr/>
        </p:nvSpPr>
        <p:spPr bwMode="auto">
          <a:xfrm>
            <a:off x="4479925" y="1985963"/>
            <a:ext cx="184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1"/>
          <p:cNvSpPr>
            <a:spLocks noChangeArrowheads="1"/>
          </p:cNvSpPr>
          <p:nvPr/>
        </p:nvSpPr>
        <p:spPr bwMode="auto">
          <a:xfrm>
            <a:off x="611188" y="548680"/>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C00000"/>
                </a:solidFill>
                <a:latin typeface="黑体" pitchFamily="2" charset="-122"/>
                <a:ea typeface="黑体" pitchFamily="2" charset="-122"/>
              </a:rPr>
              <a:t>现代计算机的</a:t>
            </a:r>
            <a:r>
              <a:rPr lang="en-US" altLang="zh-CN" sz="2400" dirty="0">
                <a:solidFill>
                  <a:srgbClr val="C00000"/>
                </a:solidFill>
                <a:latin typeface="黑体" pitchFamily="2" charset="-122"/>
                <a:ea typeface="黑体" pitchFamily="2" charset="-122"/>
              </a:rPr>
              <a:t>DMA</a:t>
            </a:r>
            <a:r>
              <a:rPr lang="zh-CN" altLang="en-US" sz="2400" dirty="0">
                <a:solidFill>
                  <a:srgbClr val="C00000"/>
                </a:solidFill>
                <a:latin typeface="黑体" pitchFamily="2" charset="-122"/>
                <a:ea typeface="黑体" pitchFamily="2" charset="-122"/>
              </a:rPr>
              <a:t>控制器基本</a:t>
            </a:r>
            <a:r>
              <a:rPr lang="zh-CN" altLang="en-US" sz="2400" dirty="0" smtClean="0">
                <a:solidFill>
                  <a:srgbClr val="C00000"/>
                </a:solidFill>
                <a:latin typeface="黑体" pitchFamily="2" charset="-122"/>
                <a:ea typeface="黑体" pitchFamily="2" charset="-122"/>
              </a:rPr>
              <a:t>组成： </a:t>
            </a:r>
            <a:endParaRPr lang="zh-CN" altLang="en-US" sz="2400" dirty="0">
              <a:solidFill>
                <a:srgbClr val="C00000"/>
              </a:solidFill>
              <a:latin typeface="黑体" pitchFamily="2" charset="-122"/>
              <a:ea typeface="黑体" pitchFamily="2" charset="-122"/>
            </a:endParaRPr>
          </a:p>
        </p:txBody>
      </p:sp>
      <p:grpSp>
        <p:nvGrpSpPr>
          <p:cNvPr id="2" name="组合 1"/>
          <p:cNvGrpSpPr/>
          <p:nvPr/>
        </p:nvGrpSpPr>
        <p:grpSpPr>
          <a:xfrm>
            <a:off x="323850" y="1412900"/>
            <a:ext cx="8351838" cy="4824412"/>
            <a:chOff x="323850" y="1052736"/>
            <a:chExt cx="8351838" cy="4824412"/>
          </a:xfrm>
        </p:grpSpPr>
        <p:pic>
          <p:nvPicPr>
            <p:cNvPr id="60418" name="图片 1"/>
            <p:cNvPicPr>
              <a:picLocks noChangeAspect="1"/>
            </p:cNvPicPr>
            <p:nvPr/>
          </p:nvPicPr>
          <p:blipFill>
            <a:blip r:embed="rId2">
              <a:extLst>
                <a:ext uri="{28A0092B-C50C-407E-A947-70E740481C1C}">
                  <a14:useLocalDpi xmlns:a14="http://schemas.microsoft.com/office/drawing/2010/main" val="0"/>
                </a:ext>
              </a:extLst>
            </a:blip>
            <a:srcRect r="5151" b="11870"/>
            <a:stretch>
              <a:fillRect/>
            </a:stretch>
          </p:blipFill>
          <p:spPr bwMode="auto">
            <a:xfrm>
              <a:off x="323850" y="1052736"/>
              <a:ext cx="8351838"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34"/>
            <p:cNvSpPr>
              <a:spLocks noChangeArrowheads="1"/>
            </p:cNvSpPr>
            <p:nvPr/>
          </p:nvSpPr>
          <p:spPr bwMode="auto">
            <a:xfrm>
              <a:off x="6156325" y="2417763"/>
              <a:ext cx="1738313" cy="434975"/>
            </a:xfrm>
            <a:prstGeom prst="rect">
              <a:avLst/>
            </a:prstGeom>
            <a:solidFill>
              <a:srgbClr val="CC3300">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714788" name="Rectangle 36"/>
            <p:cNvSpPr>
              <a:spLocks noChangeArrowheads="1"/>
            </p:cNvSpPr>
            <p:nvPr/>
          </p:nvSpPr>
          <p:spPr bwMode="auto">
            <a:xfrm>
              <a:off x="6156325" y="3201988"/>
              <a:ext cx="1738313" cy="434975"/>
            </a:xfrm>
            <a:prstGeom prst="rect">
              <a:avLst/>
            </a:prstGeom>
            <a:solidFill>
              <a:srgbClr val="CC3300">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714789" name="Rectangle 37"/>
            <p:cNvSpPr>
              <a:spLocks noChangeArrowheads="1"/>
            </p:cNvSpPr>
            <p:nvPr/>
          </p:nvSpPr>
          <p:spPr bwMode="auto">
            <a:xfrm>
              <a:off x="5076825" y="4175125"/>
              <a:ext cx="1727200" cy="406400"/>
            </a:xfrm>
            <a:prstGeom prst="rect">
              <a:avLst/>
            </a:prstGeom>
            <a:solidFill>
              <a:srgbClr val="CC3300">
                <a:alpha val="4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714790" name="Rectangle 38"/>
            <p:cNvSpPr>
              <a:spLocks noChangeArrowheads="1"/>
            </p:cNvSpPr>
            <p:nvPr/>
          </p:nvSpPr>
          <p:spPr bwMode="auto">
            <a:xfrm>
              <a:off x="3536950" y="4170363"/>
              <a:ext cx="1179513" cy="684212"/>
            </a:xfrm>
            <a:prstGeom prst="rect">
              <a:avLst/>
            </a:prstGeom>
            <a:solidFill>
              <a:srgbClr val="CC3300">
                <a:alpha val="4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714791" name="Rectangle 39"/>
            <p:cNvSpPr>
              <a:spLocks noChangeArrowheads="1"/>
            </p:cNvSpPr>
            <p:nvPr/>
          </p:nvSpPr>
          <p:spPr bwMode="auto">
            <a:xfrm>
              <a:off x="3184525" y="3248025"/>
              <a:ext cx="1674813" cy="434975"/>
            </a:xfrm>
            <a:prstGeom prst="rect">
              <a:avLst/>
            </a:prstGeom>
            <a:solidFill>
              <a:srgbClr val="CC3300">
                <a:alpha val="4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sp>
          <p:nvSpPr>
            <p:cNvPr id="714792" name="Rectangle 40"/>
            <p:cNvSpPr>
              <a:spLocks noChangeArrowheads="1"/>
            </p:cNvSpPr>
            <p:nvPr/>
          </p:nvSpPr>
          <p:spPr bwMode="auto">
            <a:xfrm>
              <a:off x="3536950" y="2349500"/>
              <a:ext cx="963613" cy="434975"/>
            </a:xfrm>
            <a:prstGeom prst="rect">
              <a:avLst/>
            </a:prstGeom>
            <a:solidFill>
              <a:srgbClr val="CC3300">
                <a:alpha val="4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endParaRPr lang="zh-CN" altLang="en-US">
                <a:latin typeface="黑体" pitchFamily="2" charset="-122"/>
                <a:ea typeface="黑体" pitchFamily="2" charset="-122"/>
              </a:endParaRPr>
            </a:p>
          </p:txBody>
        </p:sp>
      </p:grpSp>
      <p:sp>
        <p:nvSpPr>
          <p:cNvPr id="10" name="Rectangle 31"/>
          <p:cNvSpPr>
            <a:spLocks noChangeArrowheads="1"/>
          </p:cNvSpPr>
          <p:nvPr/>
        </p:nvSpPr>
        <p:spPr bwMode="auto">
          <a:xfrm>
            <a:off x="1187624" y="1052736"/>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smtClean="0">
                <a:solidFill>
                  <a:srgbClr val="000080"/>
                </a:solidFill>
                <a:latin typeface="黑体" pitchFamily="2" charset="-122"/>
                <a:ea typeface="黑体" pitchFamily="2" charset="-122"/>
              </a:rPr>
              <a:t>单路型： </a:t>
            </a:r>
            <a:endParaRPr lang="zh-CN" altLang="en-US"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8313" y="1563018"/>
            <a:ext cx="8567737" cy="4386262"/>
            <a:chOff x="468313" y="1274763"/>
            <a:chExt cx="8567737" cy="4386262"/>
          </a:xfrm>
        </p:grpSpPr>
        <p:pic>
          <p:nvPicPr>
            <p:cNvPr id="61443" name="图片 2"/>
            <p:cNvPicPr>
              <a:picLocks noChangeAspect="1"/>
            </p:cNvPicPr>
            <p:nvPr/>
          </p:nvPicPr>
          <p:blipFill>
            <a:blip r:embed="rId2">
              <a:extLst>
                <a:ext uri="{28A0092B-C50C-407E-A947-70E740481C1C}">
                  <a14:useLocalDpi xmlns:a14="http://schemas.microsoft.com/office/drawing/2010/main" val="0"/>
                </a:ext>
              </a:extLst>
            </a:blip>
            <a:srcRect b="7474"/>
            <a:stretch>
              <a:fillRect/>
            </a:stretch>
          </p:blipFill>
          <p:spPr bwMode="auto">
            <a:xfrm>
              <a:off x="468313" y="1274763"/>
              <a:ext cx="8567737"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444" name="直接箭头连接符 4"/>
            <p:cNvCxnSpPr>
              <a:cxnSpLocks noChangeShapeType="1"/>
            </p:cNvCxnSpPr>
            <p:nvPr/>
          </p:nvCxnSpPr>
          <p:spPr bwMode="auto">
            <a:xfrm flipH="1">
              <a:off x="5651500" y="4329113"/>
              <a:ext cx="1008063"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61445" name="直接箭头连接符 15"/>
            <p:cNvCxnSpPr>
              <a:cxnSpLocks noChangeShapeType="1"/>
            </p:cNvCxnSpPr>
            <p:nvPr/>
          </p:nvCxnSpPr>
          <p:spPr bwMode="auto">
            <a:xfrm>
              <a:off x="5651500" y="4652963"/>
              <a:ext cx="1008063" cy="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sp>
        <p:nvSpPr>
          <p:cNvPr id="6" name="Rectangle 31"/>
          <p:cNvSpPr>
            <a:spLocks noChangeArrowheads="1"/>
          </p:cNvSpPr>
          <p:nvPr/>
        </p:nvSpPr>
        <p:spPr bwMode="auto">
          <a:xfrm>
            <a:off x="611188" y="548680"/>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C00000"/>
                </a:solidFill>
                <a:latin typeface="黑体" pitchFamily="2" charset="-122"/>
                <a:ea typeface="黑体" pitchFamily="2" charset="-122"/>
              </a:rPr>
              <a:t>现代计算机的</a:t>
            </a:r>
            <a:r>
              <a:rPr lang="en-US" altLang="zh-CN" sz="2400" dirty="0">
                <a:solidFill>
                  <a:srgbClr val="C00000"/>
                </a:solidFill>
                <a:latin typeface="黑体" pitchFamily="2" charset="-122"/>
                <a:ea typeface="黑体" pitchFamily="2" charset="-122"/>
              </a:rPr>
              <a:t>DMA</a:t>
            </a:r>
            <a:r>
              <a:rPr lang="zh-CN" altLang="en-US" sz="2400" dirty="0">
                <a:solidFill>
                  <a:srgbClr val="C00000"/>
                </a:solidFill>
                <a:latin typeface="黑体" pitchFamily="2" charset="-122"/>
                <a:ea typeface="黑体" pitchFamily="2" charset="-122"/>
              </a:rPr>
              <a:t>控制器基本</a:t>
            </a:r>
            <a:r>
              <a:rPr lang="zh-CN" altLang="en-US" sz="2400" dirty="0" smtClean="0">
                <a:solidFill>
                  <a:srgbClr val="C00000"/>
                </a:solidFill>
                <a:latin typeface="黑体" pitchFamily="2" charset="-122"/>
                <a:ea typeface="黑体" pitchFamily="2" charset="-122"/>
              </a:rPr>
              <a:t>组成： </a:t>
            </a:r>
            <a:endParaRPr lang="zh-CN" altLang="en-US" sz="2400" dirty="0">
              <a:solidFill>
                <a:srgbClr val="C00000"/>
              </a:solidFill>
              <a:latin typeface="黑体" pitchFamily="2" charset="-122"/>
              <a:ea typeface="黑体" pitchFamily="2" charset="-122"/>
            </a:endParaRPr>
          </a:p>
        </p:txBody>
      </p:sp>
      <p:sp>
        <p:nvSpPr>
          <p:cNvPr id="7" name="Rectangle 31"/>
          <p:cNvSpPr>
            <a:spLocks noChangeArrowheads="1"/>
          </p:cNvSpPr>
          <p:nvPr/>
        </p:nvSpPr>
        <p:spPr bwMode="auto">
          <a:xfrm>
            <a:off x="1187624" y="1052736"/>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smtClean="0">
                <a:solidFill>
                  <a:srgbClr val="000080"/>
                </a:solidFill>
                <a:latin typeface="黑体" pitchFamily="2" charset="-122"/>
                <a:ea typeface="黑体" pitchFamily="2" charset="-122"/>
              </a:rPr>
              <a:t>单路型</a:t>
            </a:r>
            <a:r>
              <a:rPr lang="en-US" altLang="zh-CN" sz="2400" dirty="0">
                <a:solidFill>
                  <a:srgbClr val="000080"/>
                </a:solidFill>
                <a:latin typeface="黑体" pitchFamily="2" charset="-122"/>
                <a:ea typeface="黑体" pitchFamily="2" charset="-122"/>
              </a:rPr>
              <a:t>DMA</a:t>
            </a:r>
            <a:r>
              <a:rPr lang="zh-CN" altLang="en-US" sz="2400" dirty="0">
                <a:solidFill>
                  <a:srgbClr val="000080"/>
                </a:solidFill>
                <a:latin typeface="黑体" pitchFamily="2" charset="-122"/>
                <a:ea typeface="黑体" pitchFamily="2" charset="-122"/>
              </a:rPr>
              <a:t>控制器的连接： </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684213" y="484188"/>
            <a:ext cx="768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15000"/>
              </a:lnSpc>
            </a:pPr>
            <a:r>
              <a:rPr lang="en-US" altLang="zh-CN" sz="2400" dirty="0">
                <a:solidFill>
                  <a:srgbClr val="990000"/>
                </a:solidFill>
                <a:latin typeface="黑体" pitchFamily="2" charset="-122"/>
                <a:ea typeface="黑体" pitchFamily="2" charset="-122"/>
              </a:rPr>
              <a:t>2. </a:t>
            </a:r>
            <a:r>
              <a:rPr lang="zh-CN" altLang="en-US" sz="2400">
                <a:solidFill>
                  <a:srgbClr val="990000"/>
                </a:solidFill>
                <a:latin typeface="黑体" pitchFamily="2" charset="-122"/>
                <a:ea typeface="黑体" pitchFamily="2" charset="-122"/>
              </a:rPr>
              <a:t>接口的基本组成 </a:t>
            </a:r>
          </a:p>
        </p:txBody>
      </p:sp>
      <p:sp>
        <p:nvSpPr>
          <p:cNvPr id="575499" name="Rectangle 11"/>
          <p:cNvSpPr>
            <a:spLocks noChangeArrowheads="1"/>
          </p:cNvSpPr>
          <p:nvPr/>
        </p:nvSpPr>
        <p:spPr bwMode="auto">
          <a:xfrm>
            <a:off x="755650" y="3500438"/>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sz="2400">
                <a:solidFill>
                  <a:schemeClr val="hlink"/>
                </a:solidFill>
                <a:latin typeface="黑体" pitchFamily="2" charset="-122"/>
                <a:ea typeface="黑体" pitchFamily="2" charset="-122"/>
              </a:rPr>
              <a:t>端口：</a:t>
            </a:r>
            <a:r>
              <a:rPr lang="zh-CN" altLang="en-US" sz="2400">
                <a:solidFill>
                  <a:srgbClr val="000080"/>
                </a:solidFill>
                <a:latin typeface="黑体" pitchFamily="2" charset="-122"/>
                <a:ea typeface="黑体" pitchFamily="2" charset="-122"/>
              </a:rPr>
              <a:t>接口电路中可以被</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直接访问的寄存器。 </a:t>
            </a:r>
          </a:p>
        </p:txBody>
      </p:sp>
      <p:sp>
        <p:nvSpPr>
          <p:cNvPr id="575500" name="Rectangle 12"/>
          <p:cNvSpPr>
            <a:spLocks noChangeArrowheads="1"/>
          </p:cNvSpPr>
          <p:nvPr/>
        </p:nvSpPr>
        <p:spPr bwMode="auto">
          <a:xfrm>
            <a:off x="755650" y="3895725"/>
            <a:ext cx="76327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a:solidFill>
                  <a:srgbClr val="000080"/>
                </a:solidFill>
                <a:latin typeface="黑体" pitchFamily="2" charset="-122"/>
                <a:ea typeface="黑体" pitchFamily="2" charset="-122"/>
              </a:rPr>
              <a:t>一个接口中包含：数据端口</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数据寄存器</a:t>
            </a:r>
            <a:r>
              <a:rPr lang="en-US" altLang="zh-CN" sz="2400" dirty="0">
                <a:solidFill>
                  <a:srgbClr val="000080"/>
                </a:solidFill>
                <a:latin typeface="黑体" pitchFamily="2" charset="-122"/>
                <a:ea typeface="黑体" pitchFamily="2" charset="-122"/>
              </a:rPr>
              <a:t>)</a:t>
            </a:r>
            <a:endParaRPr lang="zh-CN" altLang="en-US" sz="2400">
              <a:solidFill>
                <a:srgbClr val="000080"/>
              </a:solidFill>
              <a:latin typeface="黑体" pitchFamily="2" charset="-122"/>
              <a:ea typeface="黑体" pitchFamily="2" charset="-122"/>
            </a:endParaRPr>
          </a:p>
          <a:p>
            <a:pPr>
              <a:lnSpc>
                <a:spcPct val="110000"/>
              </a:lnSpc>
            </a:pPr>
            <a:r>
              <a:rPr lang="zh-CN" altLang="en-US" sz="2400">
                <a:solidFill>
                  <a:srgbClr val="000080"/>
                </a:solidFill>
                <a:latin typeface="黑体" pitchFamily="2" charset="-122"/>
                <a:ea typeface="黑体" pitchFamily="2" charset="-122"/>
              </a:rPr>
              <a:t>                命令端口</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控制命令寄存器</a:t>
            </a:r>
            <a:r>
              <a:rPr lang="en-US" altLang="zh-CN" sz="2400" dirty="0">
                <a:solidFill>
                  <a:srgbClr val="000080"/>
                </a:solidFill>
                <a:latin typeface="黑体" pitchFamily="2" charset="-122"/>
                <a:ea typeface="黑体" pitchFamily="2" charset="-122"/>
              </a:rPr>
              <a:t>)</a:t>
            </a:r>
            <a:endParaRPr lang="zh-CN" altLang="en-US" sz="2400">
              <a:solidFill>
                <a:srgbClr val="000080"/>
              </a:solidFill>
              <a:latin typeface="黑体" pitchFamily="2" charset="-122"/>
              <a:ea typeface="黑体" pitchFamily="2" charset="-122"/>
            </a:endParaRPr>
          </a:p>
          <a:p>
            <a:pPr>
              <a:lnSpc>
                <a:spcPct val="110000"/>
              </a:lnSpc>
            </a:pPr>
            <a:r>
              <a:rPr lang="zh-CN" altLang="en-US" sz="2400">
                <a:solidFill>
                  <a:srgbClr val="000080"/>
                </a:solidFill>
                <a:latin typeface="黑体" pitchFamily="2" charset="-122"/>
                <a:ea typeface="黑体" pitchFamily="2" charset="-122"/>
              </a:rPr>
              <a:t>                状态端口</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状态寄存器）。</a:t>
            </a:r>
          </a:p>
        </p:txBody>
      </p:sp>
      <p:sp>
        <p:nvSpPr>
          <p:cNvPr id="575502" name="Rectangle 14"/>
          <p:cNvSpPr>
            <a:spLocks noChangeArrowheads="1"/>
          </p:cNvSpPr>
          <p:nvPr/>
        </p:nvSpPr>
        <p:spPr bwMode="auto">
          <a:xfrm>
            <a:off x="755650" y="5408613"/>
            <a:ext cx="7704138" cy="854075"/>
          </a:xfrm>
          <a:prstGeom prst="rect">
            <a:avLst/>
          </a:prstGeom>
          <a:solidFill>
            <a:srgbClr val="CFE7FF"/>
          </a:solidFill>
          <a:ln w="28575" algn="ctr">
            <a:solidFill>
              <a:srgbClr val="003300"/>
            </a:solidFill>
            <a:miter lim="800000"/>
            <a:headEnd/>
            <a:tailEnd/>
          </a:ln>
        </p:spPr>
        <p:txBody>
          <a:bodyPr anchor="ctr">
            <a:spAutoFit/>
          </a:bodyPr>
          <a:lstStyle/>
          <a:p>
            <a:pPr>
              <a:lnSpc>
                <a:spcPct val="110000"/>
              </a:lnSpc>
            </a:pPr>
            <a:r>
              <a:rPr lang="zh-CN" altLang="en-US" sz="2400">
                <a:latin typeface="黑体" pitchFamily="2" charset="-122"/>
                <a:ea typeface="黑体" pitchFamily="2" charset="-122"/>
              </a:rPr>
              <a:t>    </a:t>
            </a:r>
            <a:r>
              <a:rPr lang="zh-CN" altLang="en-US" sz="2400">
                <a:solidFill>
                  <a:schemeClr val="hlink"/>
                </a:solidFill>
                <a:latin typeface="黑体" pitchFamily="2" charset="-122"/>
                <a:ea typeface="黑体" pitchFamily="2" charset="-122"/>
              </a:rPr>
              <a:t>注：</a:t>
            </a:r>
            <a:r>
              <a:rPr lang="zh-CN" altLang="en-US" sz="2400">
                <a:solidFill>
                  <a:srgbClr val="000080"/>
                </a:solidFill>
                <a:latin typeface="黑体" pitchFamily="2" charset="-122"/>
                <a:ea typeface="黑体" pitchFamily="2" charset="-122"/>
              </a:rPr>
              <a:t>状态信息和控制信息通常共用一个端口，称之为设备的控制</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状态寄存器。</a:t>
            </a:r>
            <a:r>
              <a:rPr lang="en-US" altLang="zh-CN" sz="2400" dirty="0">
                <a:solidFill>
                  <a:srgbClr val="000080"/>
                </a:solidFill>
                <a:latin typeface="黑体" pitchFamily="2" charset="-122"/>
                <a:ea typeface="黑体" pitchFamily="2" charset="-122"/>
              </a:rPr>
              <a:t> </a:t>
            </a:r>
          </a:p>
        </p:txBody>
      </p:sp>
      <p:graphicFrame>
        <p:nvGraphicFramePr>
          <p:cNvPr id="9222" name="对象 1"/>
          <p:cNvGraphicFramePr>
            <a:graphicFrameLocks noGrp="1" noChangeAspect="1"/>
          </p:cNvGraphicFramePr>
          <p:nvPr/>
        </p:nvGraphicFramePr>
        <p:xfrm>
          <a:off x="1187450" y="765175"/>
          <a:ext cx="6697663" cy="2592388"/>
        </p:xfrm>
        <a:graphic>
          <a:graphicData uri="http://schemas.openxmlformats.org/presentationml/2006/ole">
            <mc:AlternateContent xmlns:mc="http://schemas.openxmlformats.org/markup-compatibility/2006">
              <mc:Choice xmlns:v="urn:schemas-microsoft-com:vml" Requires="v">
                <p:oleObj spid="_x0000_s9288" name="Visio" r:id="rId3" imgW="3620624" imgH="1515006" progId="">
                  <p:embed/>
                </p:oleObj>
              </mc:Choice>
              <mc:Fallback>
                <p:oleObj name="Visio" r:id="rId3" imgW="3620624" imgH="1515006" progId="">
                  <p:embed/>
                  <p:pic>
                    <p:nvPicPr>
                      <p:cNvPr id="0" name="对象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765175"/>
                        <a:ext cx="6697663"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up)">
                                      <p:cBhvr>
                                        <p:cTn id="7" dur="500"/>
                                        <p:tgtEl>
                                          <p:spTgt spid="575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5500"/>
                                        </p:tgtEl>
                                        <p:attrNameLst>
                                          <p:attrName>style.visibility</p:attrName>
                                        </p:attrNameLst>
                                      </p:cBhvr>
                                      <p:to>
                                        <p:strVal val="visible"/>
                                      </p:to>
                                    </p:set>
                                    <p:animEffect transition="in" filter="wipe(up)">
                                      <p:cBhvr>
                                        <p:cTn id="12" dur="500"/>
                                        <p:tgtEl>
                                          <p:spTgt spid="575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5502"/>
                                        </p:tgtEl>
                                        <p:attrNameLst>
                                          <p:attrName>style.visibility</p:attrName>
                                        </p:attrNameLst>
                                      </p:cBhvr>
                                      <p:to>
                                        <p:strVal val="visible"/>
                                      </p:to>
                                    </p:set>
                                    <p:animEffect transition="in" filter="wipe(up)">
                                      <p:cBhvr>
                                        <p:cTn id="17" dur="500"/>
                                        <p:tgtEl>
                                          <p:spTgt spid="575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p:bldP spid="575500" grpId="0"/>
      <p:bldP spid="57550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1"/>
          <p:cNvSpPr>
            <a:spLocks noChangeArrowheads="1"/>
          </p:cNvSpPr>
          <p:nvPr/>
        </p:nvSpPr>
        <p:spPr bwMode="auto">
          <a:xfrm>
            <a:off x="611188" y="548680"/>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C00000"/>
                </a:solidFill>
                <a:latin typeface="黑体" pitchFamily="2" charset="-122"/>
                <a:ea typeface="黑体" pitchFamily="2" charset="-122"/>
              </a:rPr>
              <a:t>现代计算机的</a:t>
            </a:r>
            <a:r>
              <a:rPr lang="en-US" altLang="zh-CN" sz="2400" dirty="0">
                <a:solidFill>
                  <a:srgbClr val="C00000"/>
                </a:solidFill>
                <a:latin typeface="黑体" pitchFamily="2" charset="-122"/>
                <a:ea typeface="黑体" pitchFamily="2" charset="-122"/>
              </a:rPr>
              <a:t>DMA</a:t>
            </a:r>
            <a:r>
              <a:rPr lang="zh-CN" altLang="en-US" sz="2400" dirty="0">
                <a:solidFill>
                  <a:srgbClr val="C00000"/>
                </a:solidFill>
                <a:latin typeface="黑体" pitchFamily="2" charset="-122"/>
                <a:ea typeface="黑体" pitchFamily="2" charset="-122"/>
              </a:rPr>
              <a:t>控制器基本</a:t>
            </a:r>
            <a:r>
              <a:rPr lang="zh-CN" altLang="en-US" sz="2400" dirty="0" smtClean="0">
                <a:solidFill>
                  <a:srgbClr val="C00000"/>
                </a:solidFill>
                <a:latin typeface="黑体" pitchFamily="2" charset="-122"/>
                <a:ea typeface="黑体" pitchFamily="2" charset="-122"/>
              </a:rPr>
              <a:t>组成： </a:t>
            </a:r>
            <a:endParaRPr lang="zh-CN" altLang="en-US" sz="2400" dirty="0">
              <a:solidFill>
                <a:srgbClr val="C00000"/>
              </a:solidFill>
              <a:latin typeface="黑体" pitchFamily="2" charset="-122"/>
              <a:ea typeface="黑体" pitchFamily="2" charset="-122"/>
            </a:endParaRPr>
          </a:p>
        </p:txBody>
      </p:sp>
      <p:sp>
        <p:nvSpPr>
          <p:cNvPr id="10" name="Rectangle 31"/>
          <p:cNvSpPr>
            <a:spLocks noChangeArrowheads="1"/>
          </p:cNvSpPr>
          <p:nvPr/>
        </p:nvSpPr>
        <p:spPr bwMode="auto">
          <a:xfrm>
            <a:off x="1187624" y="1052736"/>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smtClean="0">
                <a:solidFill>
                  <a:srgbClr val="000080"/>
                </a:solidFill>
                <a:latin typeface="黑体" pitchFamily="2" charset="-122"/>
                <a:ea typeface="黑体" pitchFamily="2" charset="-122"/>
              </a:rPr>
              <a:t>选择型的</a:t>
            </a:r>
            <a:r>
              <a:rPr lang="en-US" altLang="zh-CN" sz="2400" dirty="0" smtClean="0">
                <a:solidFill>
                  <a:srgbClr val="000080"/>
                </a:solidFill>
                <a:latin typeface="黑体" pitchFamily="2" charset="-122"/>
                <a:ea typeface="黑体" pitchFamily="2" charset="-122"/>
              </a:rPr>
              <a:t>DMA</a:t>
            </a:r>
            <a:r>
              <a:rPr lang="zh-CN" altLang="en-US" sz="2400" dirty="0" smtClean="0">
                <a:solidFill>
                  <a:srgbClr val="000080"/>
                </a:solidFill>
                <a:latin typeface="黑体" pitchFamily="2" charset="-122"/>
                <a:ea typeface="黑体" pitchFamily="2" charset="-122"/>
              </a:rPr>
              <a:t>控制器： </a:t>
            </a:r>
            <a:endParaRPr lang="zh-CN" altLang="en-US" sz="2400" dirty="0">
              <a:solidFill>
                <a:srgbClr val="000080"/>
              </a:solidFill>
              <a:latin typeface="黑体" pitchFamily="2" charset="-122"/>
              <a:ea typeface="黑体" pitchFamily="2" charset="-122"/>
            </a:endParaRPr>
          </a:p>
        </p:txBody>
      </p:sp>
      <p:grpSp>
        <p:nvGrpSpPr>
          <p:cNvPr id="5" name="组合 4"/>
          <p:cNvGrpSpPr/>
          <p:nvPr/>
        </p:nvGrpSpPr>
        <p:grpSpPr>
          <a:xfrm>
            <a:off x="1281364" y="1763524"/>
            <a:ext cx="6502872" cy="3698887"/>
            <a:chOff x="1281364" y="1763524"/>
            <a:chExt cx="6502872" cy="3698887"/>
          </a:xfrm>
        </p:grpSpPr>
        <p:sp>
          <p:nvSpPr>
            <p:cNvPr id="30" name="Text Box 20"/>
            <p:cNvSpPr txBox="1">
              <a:spLocks noChangeArrowheads="1"/>
            </p:cNvSpPr>
            <p:nvPr/>
          </p:nvSpPr>
          <p:spPr bwMode="auto">
            <a:xfrm>
              <a:off x="2309968" y="3962753"/>
              <a:ext cx="1460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800" b="1" dirty="0" smtClean="0">
                  <a:solidFill>
                    <a:srgbClr val="000080"/>
                  </a:solidFill>
                  <a:latin typeface="黑体" pitchFamily="2" charset="-122"/>
                  <a:ea typeface="黑体" pitchFamily="2" charset="-122"/>
                </a:rPr>
                <a:t>HLDA</a:t>
              </a:r>
              <a:endParaRPr lang="en-US" altLang="zh-CN" sz="1800" b="1" dirty="0">
                <a:solidFill>
                  <a:srgbClr val="000080"/>
                </a:solidFill>
                <a:latin typeface="黑体" pitchFamily="2" charset="-122"/>
                <a:ea typeface="黑体" pitchFamily="2" charset="-122"/>
              </a:endParaRPr>
            </a:p>
          </p:txBody>
        </p:sp>
        <p:sp>
          <p:nvSpPr>
            <p:cNvPr id="29" name="Text Box 19"/>
            <p:cNvSpPr txBox="1">
              <a:spLocks noChangeArrowheads="1"/>
            </p:cNvSpPr>
            <p:nvPr/>
          </p:nvSpPr>
          <p:spPr bwMode="auto">
            <a:xfrm>
              <a:off x="2309968" y="3446397"/>
              <a:ext cx="12163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800" b="1" dirty="0" smtClean="0">
                  <a:solidFill>
                    <a:srgbClr val="000080"/>
                  </a:solidFill>
                  <a:latin typeface="黑体" pitchFamily="2" charset="-122"/>
                  <a:ea typeface="黑体" pitchFamily="2" charset="-122"/>
                </a:rPr>
                <a:t>HRQ</a:t>
              </a:r>
              <a:endParaRPr lang="zh-CN" altLang="en-US" sz="1800" b="1" dirty="0">
                <a:solidFill>
                  <a:srgbClr val="000080"/>
                </a:solidFill>
                <a:latin typeface="黑体" pitchFamily="2" charset="-122"/>
                <a:ea typeface="黑体" pitchFamily="2" charset="-122"/>
              </a:endParaRPr>
            </a:p>
          </p:txBody>
        </p:sp>
        <p:sp>
          <p:nvSpPr>
            <p:cNvPr id="13" name="Text Box 22"/>
            <p:cNvSpPr txBox="1">
              <a:spLocks noChangeArrowheads="1"/>
            </p:cNvSpPr>
            <p:nvPr/>
          </p:nvSpPr>
          <p:spPr bwMode="auto">
            <a:xfrm>
              <a:off x="2843808" y="1763524"/>
              <a:ext cx="1459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zh-CN" altLang="en-US" sz="1800" b="1" dirty="0">
                  <a:solidFill>
                    <a:srgbClr val="0000FF"/>
                  </a:solidFill>
                  <a:ea typeface="黑体" pitchFamily="2" charset="-122"/>
                </a:rPr>
                <a:t>数据传送</a:t>
              </a:r>
            </a:p>
          </p:txBody>
        </p:sp>
        <p:sp>
          <p:nvSpPr>
            <p:cNvPr id="15" name="Line 5"/>
            <p:cNvSpPr>
              <a:spLocks noChangeShapeType="1"/>
            </p:cNvSpPr>
            <p:nvPr/>
          </p:nvSpPr>
          <p:spPr bwMode="auto">
            <a:xfrm>
              <a:off x="1281364" y="2466801"/>
              <a:ext cx="630841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16" name="Text Box 6"/>
            <p:cNvSpPr txBox="1">
              <a:spLocks noChangeArrowheads="1"/>
            </p:cNvSpPr>
            <p:nvPr/>
          </p:nvSpPr>
          <p:spPr bwMode="auto">
            <a:xfrm>
              <a:off x="5108792" y="2045563"/>
              <a:ext cx="1866776"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800" b="1" dirty="0">
                  <a:solidFill>
                    <a:srgbClr val="000080"/>
                  </a:solidFill>
                  <a:latin typeface="黑体" pitchFamily="2" charset="-122"/>
                  <a:ea typeface="黑体" pitchFamily="2" charset="-122"/>
                </a:rPr>
                <a:t>系统总线</a:t>
              </a:r>
            </a:p>
          </p:txBody>
        </p:sp>
        <p:sp>
          <p:nvSpPr>
            <p:cNvPr id="17" name="Text Box 7"/>
            <p:cNvSpPr txBox="1">
              <a:spLocks noChangeArrowheads="1"/>
            </p:cNvSpPr>
            <p:nvPr/>
          </p:nvSpPr>
          <p:spPr bwMode="auto">
            <a:xfrm>
              <a:off x="1410107" y="2881863"/>
              <a:ext cx="772459" cy="1200329"/>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黑体" pitchFamily="2" charset="-122"/>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endParaRPr lang="en-US" altLang="zh-CN" dirty="0"/>
            </a:p>
            <a:p>
              <a:r>
                <a:rPr lang="en-US" altLang="zh-CN" dirty="0"/>
                <a:t>CPU</a:t>
              </a:r>
            </a:p>
            <a:p>
              <a:endParaRPr lang="en-US" altLang="zh-CN" dirty="0"/>
            </a:p>
          </p:txBody>
        </p:sp>
        <p:sp>
          <p:nvSpPr>
            <p:cNvPr id="18" name="Text Box 8"/>
            <p:cNvSpPr txBox="1">
              <a:spLocks noChangeArrowheads="1"/>
            </p:cNvSpPr>
            <p:nvPr/>
          </p:nvSpPr>
          <p:spPr bwMode="auto">
            <a:xfrm>
              <a:off x="2440053" y="2881863"/>
              <a:ext cx="772459" cy="369356"/>
            </a:xfrm>
            <a:prstGeom prst="rect">
              <a:avLst/>
            </a:prstGeom>
            <a:noFill/>
            <a:ln w="38100">
              <a:solidFill>
                <a:schemeClr val="tx1"/>
              </a:solidFill>
              <a:miter lim="800000"/>
              <a:headEnd type="none" w="sm" len="sm"/>
              <a:tailEnd type="none" w="sm" len="sm"/>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1800" b="1" dirty="0">
                  <a:solidFill>
                    <a:srgbClr val="000080"/>
                  </a:solidFill>
                  <a:ea typeface="黑体" pitchFamily="2" charset="-122"/>
                </a:rPr>
                <a:t>M</a:t>
              </a:r>
            </a:p>
          </p:txBody>
        </p:sp>
        <p:sp>
          <p:nvSpPr>
            <p:cNvPr id="19" name="Rectangle 9"/>
            <p:cNvSpPr>
              <a:spLocks noChangeArrowheads="1"/>
            </p:cNvSpPr>
            <p:nvPr/>
          </p:nvSpPr>
          <p:spPr bwMode="auto">
            <a:xfrm>
              <a:off x="3469998" y="2881863"/>
              <a:ext cx="3767079" cy="1405775"/>
            </a:xfrm>
            <a:prstGeom prst="rect">
              <a:avLst/>
            </a:prstGeom>
            <a:solidFill>
              <a:srgbClr val="CFE7FF"/>
            </a:solidFill>
            <a:ln w="381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a:defRPr/>
              </a:pPr>
              <a:endParaRPr lang="zh-CN" altLang="zh-CN" sz="1600" b="1">
                <a:solidFill>
                  <a:srgbClr val="000080"/>
                </a:solidFill>
                <a:latin typeface="黑体" pitchFamily="2" charset="-122"/>
                <a:ea typeface="黑体" pitchFamily="2" charset="-122"/>
              </a:endParaRPr>
            </a:p>
          </p:txBody>
        </p:sp>
        <p:sp>
          <p:nvSpPr>
            <p:cNvPr id="20" name="Text Box 10"/>
            <p:cNvSpPr txBox="1">
              <a:spLocks noChangeArrowheads="1"/>
            </p:cNvSpPr>
            <p:nvPr/>
          </p:nvSpPr>
          <p:spPr bwMode="auto">
            <a:xfrm>
              <a:off x="4135171" y="5093055"/>
              <a:ext cx="851583" cy="369356"/>
            </a:xfrm>
            <a:prstGeom prst="rect">
              <a:avLst/>
            </a:prstGeom>
            <a:noFill/>
            <a:ln w="38100">
              <a:solidFill>
                <a:schemeClr val="tx1"/>
              </a:solidFill>
              <a:miter lim="800000"/>
              <a:headEnd type="none" w="sm" len="sm"/>
              <a:tailEnd type="none" w="sm" len="sm"/>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800" b="1">
                  <a:solidFill>
                    <a:srgbClr val="000080"/>
                  </a:solidFill>
                  <a:latin typeface="黑体" pitchFamily="2" charset="-122"/>
                  <a:ea typeface="黑体" pitchFamily="2" charset="-122"/>
                </a:rPr>
                <a:t>外设</a:t>
              </a:r>
            </a:p>
          </p:txBody>
        </p:sp>
        <p:sp>
          <p:nvSpPr>
            <p:cNvPr id="21" name="Line 11"/>
            <p:cNvSpPr>
              <a:spLocks noChangeShapeType="1"/>
            </p:cNvSpPr>
            <p:nvPr/>
          </p:nvSpPr>
          <p:spPr bwMode="auto">
            <a:xfrm>
              <a:off x="1816453" y="2466801"/>
              <a:ext cx="0" cy="415062"/>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22" name="Line 12"/>
            <p:cNvSpPr>
              <a:spLocks noChangeShapeType="1"/>
            </p:cNvSpPr>
            <p:nvPr/>
          </p:nvSpPr>
          <p:spPr bwMode="auto">
            <a:xfrm>
              <a:off x="2822259" y="2466801"/>
              <a:ext cx="0" cy="415062"/>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23" name="Line 13"/>
            <p:cNvSpPr>
              <a:spLocks noChangeShapeType="1"/>
            </p:cNvSpPr>
            <p:nvPr/>
          </p:nvSpPr>
          <p:spPr bwMode="auto">
            <a:xfrm>
              <a:off x="4864716" y="2468037"/>
              <a:ext cx="0" cy="415062"/>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24" name="Text Box 14"/>
            <p:cNvSpPr txBox="1">
              <a:spLocks noChangeArrowheads="1"/>
            </p:cNvSpPr>
            <p:nvPr/>
          </p:nvSpPr>
          <p:spPr bwMode="auto">
            <a:xfrm>
              <a:off x="5411875" y="3726810"/>
              <a:ext cx="1563693" cy="369356"/>
            </a:xfrm>
            <a:prstGeom prst="rect">
              <a:avLst/>
            </a:prstGeom>
            <a:solidFill>
              <a:schemeClr val="bg1"/>
            </a:solidFill>
            <a:ln w="28575">
              <a:solidFill>
                <a:schemeClr val="tx1"/>
              </a:solidFill>
              <a:miter lim="800000"/>
              <a:headEnd type="none" w="sm" len="sm"/>
              <a:tailEnd type="none" w="sm" len="sm"/>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800" b="1">
                  <a:solidFill>
                    <a:srgbClr val="000080"/>
                  </a:solidFill>
                  <a:latin typeface="黑体" pitchFamily="2" charset="-122"/>
                  <a:ea typeface="黑体" pitchFamily="2" charset="-122"/>
                </a:rPr>
                <a:t>设备接口</a:t>
              </a:r>
            </a:p>
          </p:txBody>
        </p:sp>
        <p:sp>
          <p:nvSpPr>
            <p:cNvPr id="25" name="Text Box 15"/>
            <p:cNvSpPr txBox="1">
              <a:spLocks noChangeArrowheads="1"/>
            </p:cNvSpPr>
            <p:nvPr/>
          </p:nvSpPr>
          <p:spPr bwMode="auto">
            <a:xfrm>
              <a:off x="4336333" y="2999217"/>
              <a:ext cx="2293238" cy="4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2000" b="1" dirty="0">
                  <a:solidFill>
                    <a:srgbClr val="000080"/>
                  </a:solidFill>
                  <a:latin typeface="黑体" pitchFamily="2" charset="-122"/>
                  <a:ea typeface="黑体" pitchFamily="2" charset="-122"/>
                </a:rPr>
                <a:t>DMA</a:t>
              </a:r>
              <a:r>
                <a:rPr lang="zh-CN" altLang="en-US" sz="2000" b="1">
                  <a:solidFill>
                    <a:srgbClr val="000080"/>
                  </a:solidFill>
                  <a:latin typeface="黑体" pitchFamily="2" charset="-122"/>
                  <a:ea typeface="黑体" pitchFamily="2" charset="-122"/>
                </a:rPr>
                <a:t>控制器</a:t>
              </a:r>
            </a:p>
          </p:txBody>
        </p:sp>
        <p:sp>
          <p:nvSpPr>
            <p:cNvPr id="26" name="AutoShape 16"/>
            <p:cNvSpPr>
              <a:spLocks noChangeArrowheads="1"/>
            </p:cNvSpPr>
            <p:nvPr/>
          </p:nvSpPr>
          <p:spPr bwMode="auto">
            <a:xfrm>
              <a:off x="5108791" y="4317285"/>
              <a:ext cx="150871" cy="391591"/>
            </a:xfrm>
            <a:prstGeom prst="upDownArrow">
              <a:avLst>
                <a:gd name="adj1" fmla="val 50000"/>
                <a:gd name="adj2" fmla="val 37679"/>
              </a:avLst>
            </a:prstGeom>
            <a:solidFill>
              <a:schemeClr val="tx1"/>
            </a:solidFill>
            <a:ln w="12700">
              <a:solidFill>
                <a:schemeClr val="tx1"/>
              </a:solidFill>
              <a:miter lim="800000"/>
              <a:headEnd type="none" w="sm" len="sm"/>
              <a:tailEnd type="none" w="sm" len="sm"/>
            </a:ln>
          </p:spPr>
          <p:txBody>
            <a:bodyPr vert="eaVert" wrap="none" anchor="ctr"/>
            <a:lstStyle/>
            <a:p>
              <a:endParaRPr lang="zh-CN" altLang="en-US" sz="1600">
                <a:solidFill>
                  <a:srgbClr val="000080"/>
                </a:solidFill>
              </a:endParaRPr>
            </a:p>
          </p:txBody>
        </p:sp>
        <p:sp>
          <p:nvSpPr>
            <p:cNvPr id="27" name="Line 17"/>
            <p:cNvSpPr>
              <a:spLocks noChangeShapeType="1"/>
            </p:cNvSpPr>
            <p:nvPr/>
          </p:nvSpPr>
          <p:spPr bwMode="auto">
            <a:xfrm flipH="1">
              <a:off x="2187931" y="3783634"/>
              <a:ext cx="1278044" cy="0"/>
            </a:xfrm>
            <a:prstGeom prst="line">
              <a:avLst/>
            </a:prstGeom>
            <a:noFill/>
            <a:ln w="1905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sz="1600">
                <a:solidFill>
                  <a:srgbClr val="000080"/>
                </a:solidFill>
              </a:endParaRPr>
            </a:p>
          </p:txBody>
        </p:sp>
        <p:sp>
          <p:nvSpPr>
            <p:cNvPr id="28" name="Line 18"/>
            <p:cNvSpPr>
              <a:spLocks noChangeShapeType="1"/>
            </p:cNvSpPr>
            <p:nvPr/>
          </p:nvSpPr>
          <p:spPr bwMode="auto">
            <a:xfrm flipH="1">
              <a:off x="2187931" y="4007224"/>
              <a:ext cx="1278044" cy="0"/>
            </a:xfrm>
            <a:prstGeom prst="line">
              <a:avLst/>
            </a:prstGeom>
            <a:noFill/>
            <a:ln w="19050">
              <a:solidFill>
                <a:schemeClr val="tx2"/>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sz="1600">
                <a:solidFill>
                  <a:srgbClr val="000080"/>
                </a:solidFill>
              </a:endParaRPr>
            </a:p>
          </p:txBody>
        </p:sp>
        <p:sp>
          <p:nvSpPr>
            <p:cNvPr id="31" name="Line 23"/>
            <p:cNvSpPr>
              <a:spLocks noChangeShapeType="1"/>
            </p:cNvSpPr>
            <p:nvPr/>
          </p:nvSpPr>
          <p:spPr bwMode="auto">
            <a:xfrm>
              <a:off x="6020723" y="2468037"/>
              <a:ext cx="0" cy="415062"/>
            </a:xfrm>
            <a:prstGeom prst="line">
              <a:avLst/>
            </a:prstGeom>
            <a:noFill/>
            <a:ln w="2857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32" name="Line 24"/>
            <p:cNvSpPr>
              <a:spLocks noChangeShapeType="1"/>
            </p:cNvSpPr>
            <p:nvPr/>
          </p:nvSpPr>
          <p:spPr bwMode="auto">
            <a:xfrm>
              <a:off x="3951444" y="4743465"/>
              <a:ext cx="26164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solidFill>
                  <a:srgbClr val="000080"/>
                </a:solidFill>
              </a:endParaRPr>
            </a:p>
          </p:txBody>
        </p:sp>
        <p:sp>
          <p:nvSpPr>
            <p:cNvPr id="33" name="Text Box 25"/>
            <p:cNvSpPr txBox="1">
              <a:spLocks noChangeArrowheads="1"/>
            </p:cNvSpPr>
            <p:nvPr/>
          </p:nvSpPr>
          <p:spPr bwMode="auto">
            <a:xfrm>
              <a:off x="5594261" y="5093055"/>
              <a:ext cx="851583" cy="369356"/>
            </a:xfrm>
            <a:prstGeom prst="rect">
              <a:avLst/>
            </a:prstGeom>
            <a:noFill/>
            <a:ln w="38100">
              <a:solidFill>
                <a:schemeClr val="tx1"/>
              </a:solidFill>
              <a:miter lim="800000"/>
              <a:headEnd type="none" w="sm" len="sm"/>
              <a:tailEnd type="none" w="sm" len="sm"/>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800" b="1">
                  <a:solidFill>
                    <a:srgbClr val="000080"/>
                  </a:solidFill>
                  <a:latin typeface="黑体" pitchFamily="2" charset="-122"/>
                  <a:ea typeface="黑体" pitchFamily="2" charset="-122"/>
                </a:rPr>
                <a:t>外设</a:t>
              </a:r>
            </a:p>
          </p:txBody>
        </p:sp>
        <p:sp>
          <p:nvSpPr>
            <p:cNvPr id="34" name="Line 26"/>
            <p:cNvSpPr>
              <a:spLocks noChangeShapeType="1"/>
            </p:cNvSpPr>
            <p:nvPr/>
          </p:nvSpPr>
          <p:spPr bwMode="auto">
            <a:xfrm>
              <a:off x="4561633" y="4742229"/>
              <a:ext cx="0" cy="336002"/>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35" name="Line 27"/>
            <p:cNvSpPr>
              <a:spLocks noChangeShapeType="1"/>
            </p:cNvSpPr>
            <p:nvPr/>
          </p:nvSpPr>
          <p:spPr bwMode="auto">
            <a:xfrm>
              <a:off x="6020723" y="4757053"/>
              <a:ext cx="0" cy="336002"/>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solidFill>
                  <a:srgbClr val="000080"/>
                </a:solidFill>
              </a:endParaRPr>
            </a:p>
          </p:txBody>
        </p:sp>
        <p:sp>
          <p:nvSpPr>
            <p:cNvPr id="36" name="Text Box 28"/>
            <p:cNvSpPr txBox="1">
              <a:spLocks noChangeArrowheads="1"/>
            </p:cNvSpPr>
            <p:nvPr/>
          </p:nvSpPr>
          <p:spPr bwMode="auto">
            <a:xfrm>
              <a:off x="6447184" y="4548287"/>
              <a:ext cx="1337052"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en-US" altLang="zh-CN" sz="1800" b="1" dirty="0">
                  <a:solidFill>
                    <a:srgbClr val="000080"/>
                  </a:solidFill>
                  <a:latin typeface="Calibri" pitchFamily="34" charset="0"/>
                  <a:ea typeface="黑体" pitchFamily="2" charset="-122"/>
                  <a:cs typeface="Calibri" pitchFamily="34" charset="0"/>
                </a:rPr>
                <a:t>I/O</a:t>
              </a:r>
              <a:r>
                <a:rPr lang="zh-CN" altLang="en-US" sz="1800" b="1">
                  <a:solidFill>
                    <a:srgbClr val="000080"/>
                  </a:solidFill>
                  <a:latin typeface="Calibri" pitchFamily="34" charset="0"/>
                  <a:ea typeface="黑体" pitchFamily="2" charset="-122"/>
                  <a:cs typeface="Calibri" pitchFamily="34" charset="0"/>
                </a:rPr>
                <a:t>总线</a:t>
              </a:r>
            </a:p>
          </p:txBody>
        </p:sp>
        <p:sp>
          <p:nvSpPr>
            <p:cNvPr id="4" name="弧形 3"/>
            <p:cNvSpPr/>
            <p:nvPr/>
          </p:nvSpPr>
          <p:spPr bwMode="auto">
            <a:xfrm>
              <a:off x="3040183" y="2169000"/>
              <a:ext cx="1094988" cy="1260000"/>
            </a:xfrm>
            <a:prstGeom prst="arc">
              <a:avLst>
                <a:gd name="adj1" fmla="val 10698760"/>
                <a:gd name="adj2" fmla="val 0"/>
              </a:avLst>
            </a:prstGeom>
            <a:noFill/>
            <a:ln w="38100" cap="flat" cmpd="sng" algn="ctr">
              <a:solidFill>
                <a:srgbClr val="0000FF"/>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grpSp>
    </p:spTree>
    <p:extLst>
      <p:ext uri="{BB962C8B-B14F-4D97-AF65-F5344CB8AC3E}">
        <p14:creationId xmlns:p14="http://schemas.microsoft.com/office/powerpoint/2010/main" val="4167204453"/>
      </p:ext>
    </p:extLst>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1"/>
          <p:cNvSpPr>
            <a:spLocks noChangeArrowheads="1"/>
          </p:cNvSpPr>
          <p:nvPr/>
        </p:nvSpPr>
        <p:spPr bwMode="auto">
          <a:xfrm>
            <a:off x="611188" y="548680"/>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solidFill>
                  <a:srgbClr val="C00000"/>
                </a:solidFill>
                <a:latin typeface="黑体" pitchFamily="2" charset="-122"/>
                <a:ea typeface="黑体" pitchFamily="2" charset="-122"/>
              </a:rPr>
              <a:t>现代计算机的</a:t>
            </a:r>
            <a:r>
              <a:rPr lang="en-US" altLang="zh-CN" sz="2400" dirty="0">
                <a:solidFill>
                  <a:srgbClr val="C00000"/>
                </a:solidFill>
                <a:latin typeface="黑体" pitchFamily="2" charset="-122"/>
                <a:ea typeface="黑体" pitchFamily="2" charset="-122"/>
              </a:rPr>
              <a:t>DMA</a:t>
            </a:r>
            <a:r>
              <a:rPr lang="zh-CN" altLang="en-US" sz="2400" dirty="0">
                <a:solidFill>
                  <a:srgbClr val="C00000"/>
                </a:solidFill>
                <a:latin typeface="黑体" pitchFamily="2" charset="-122"/>
                <a:ea typeface="黑体" pitchFamily="2" charset="-122"/>
              </a:rPr>
              <a:t>控制器基本</a:t>
            </a:r>
            <a:r>
              <a:rPr lang="zh-CN" altLang="en-US" sz="2400" dirty="0" smtClean="0">
                <a:solidFill>
                  <a:srgbClr val="C00000"/>
                </a:solidFill>
                <a:latin typeface="黑体" pitchFamily="2" charset="-122"/>
                <a:ea typeface="黑体" pitchFamily="2" charset="-122"/>
              </a:rPr>
              <a:t>组成： </a:t>
            </a:r>
            <a:endParaRPr lang="zh-CN" altLang="en-US" sz="2400" dirty="0">
              <a:solidFill>
                <a:srgbClr val="C00000"/>
              </a:solidFill>
              <a:latin typeface="黑体" pitchFamily="2" charset="-122"/>
              <a:ea typeface="黑体" pitchFamily="2" charset="-122"/>
            </a:endParaRPr>
          </a:p>
        </p:txBody>
      </p:sp>
      <p:sp>
        <p:nvSpPr>
          <p:cNvPr id="10" name="Rectangle 31"/>
          <p:cNvSpPr>
            <a:spLocks noChangeArrowheads="1"/>
          </p:cNvSpPr>
          <p:nvPr/>
        </p:nvSpPr>
        <p:spPr bwMode="auto">
          <a:xfrm>
            <a:off x="1187624" y="1052736"/>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smtClean="0">
                <a:solidFill>
                  <a:srgbClr val="000080"/>
                </a:solidFill>
                <a:latin typeface="黑体" pitchFamily="2" charset="-122"/>
                <a:ea typeface="黑体" pitchFamily="2" charset="-122"/>
              </a:rPr>
              <a:t>多路型的</a:t>
            </a:r>
            <a:r>
              <a:rPr lang="en-US" altLang="zh-CN" sz="2400" dirty="0" smtClean="0">
                <a:solidFill>
                  <a:srgbClr val="000080"/>
                </a:solidFill>
                <a:latin typeface="黑体" pitchFamily="2" charset="-122"/>
                <a:ea typeface="黑体" pitchFamily="2" charset="-122"/>
              </a:rPr>
              <a:t>DMA</a:t>
            </a:r>
            <a:r>
              <a:rPr lang="zh-CN" altLang="en-US" sz="2400" dirty="0" smtClean="0">
                <a:solidFill>
                  <a:srgbClr val="000080"/>
                </a:solidFill>
                <a:latin typeface="黑体" pitchFamily="2" charset="-122"/>
                <a:ea typeface="黑体" pitchFamily="2" charset="-122"/>
              </a:rPr>
              <a:t>控制器： </a:t>
            </a:r>
            <a:endParaRPr lang="zh-CN" altLang="en-US" sz="2400" dirty="0">
              <a:solidFill>
                <a:srgbClr val="000080"/>
              </a:solidFill>
              <a:latin typeface="黑体" pitchFamily="2" charset="-122"/>
              <a:ea typeface="黑体" pitchFamily="2" charset="-122"/>
            </a:endParaRPr>
          </a:p>
        </p:txBody>
      </p:sp>
      <p:grpSp>
        <p:nvGrpSpPr>
          <p:cNvPr id="8" name="组合 7"/>
          <p:cNvGrpSpPr/>
          <p:nvPr/>
        </p:nvGrpSpPr>
        <p:grpSpPr>
          <a:xfrm>
            <a:off x="994997" y="1700808"/>
            <a:ext cx="7527925" cy="3946729"/>
            <a:chOff x="994997" y="1907540"/>
            <a:chExt cx="7527925" cy="3946729"/>
          </a:xfrm>
        </p:grpSpPr>
        <p:sp>
          <p:nvSpPr>
            <p:cNvPr id="37" name="Text Box 22"/>
            <p:cNvSpPr txBox="1">
              <a:spLocks noChangeArrowheads="1"/>
            </p:cNvSpPr>
            <p:nvPr/>
          </p:nvSpPr>
          <p:spPr bwMode="auto">
            <a:xfrm>
              <a:off x="3563888" y="1907540"/>
              <a:ext cx="1944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zh-CN" altLang="en-US" sz="1800" b="1" dirty="0">
                  <a:solidFill>
                    <a:srgbClr val="0000FF"/>
                  </a:solidFill>
                  <a:ea typeface="黑体" pitchFamily="2" charset="-122"/>
                </a:rPr>
                <a:t>数据传送</a:t>
              </a:r>
            </a:p>
          </p:txBody>
        </p:sp>
        <p:sp>
          <p:nvSpPr>
            <p:cNvPr id="43" name="Line 5"/>
            <p:cNvSpPr>
              <a:spLocks noChangeShapeType="1"/>
            </p:cNvSpPr>
            <p:nvPr/>
          </p:nvSpPr>
          <p:spPr bwMode="auto">
            <a:xfrm>
              <a:off x="994997" y="2852936"/>
              <a:ext cx="7467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44" name="Text Box 6"/>
            <p:cNvSpPr txBox="1">
              <a:spLocks noChangeArrowheads="1"/>
            </p:cNvSpPr>
            <p:nvPr/>
          </p:nvSpPr>
          <p:spPr bwMode="auto">
            <a:xfrm>
              <a:off x="1147397" y="2420332"/>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sz="1800" b="1" dirty="0">
                  <a:solidFill>
                    <a:srgbClr val="000080"/>
                  </a:solidFill>
                  <a:latin typeface="黑体" pitchFamily="2" charset="-122"/>
                  <a:ea typeface="黑体" pitchFamily="2" charset="-122"/>
                </a:rPr>
                <a:t>系统总线</a:t>
              </a:r>
            </a:p>
          </p:txBody>
        </p:sp>
        <p:sp>
          <p:nvSpPr>
            <p:cNvPr id="46" name="Text Box 8"/>
            <p:cNvSpPr txBox="1">
              <a:spLocks noChangeArrowheads="1"/>
            </p:cNvSpPr>
            <p:nvPr/>
          </p:nvSpPr>
          <p:spPr bwMode="auto">
            <a:xfrm>
              <a:off x="2366597" y="3265490"/>
              <a:ext cx="914400" cy="369332"/>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dirty="0"/>
                <a:t>M</a:t>
              </a:r>
            </a:p>
          </p:txBody>
        </p:sp>
        <p:sp>
          <p:nvSpPr>
            <p:cNvPr id="47" name="Rectangle 9"/>
            <p:cNvSpPr>
              <a:spLocks noChangeArrowheads="1"/>
            </p:cNvSpPr>
            <p:nvPr/>
          </p:nvSpPr>
          <p:spPr bwMode="auto">
            <a:xfrm>
              <a:off x="3585797" y="3265490"/>
              <a:ext cx="1147763" cy="1806575"/>
            </a:xfrm>
            <a:prstGeom prst="rect">
              <a:avLst/>
            </a:prstGeom>
            <a:solidFill>
              <a:srgbClr val="CCECFF"/>
            </a:solidFill>
            <a:ln w="381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a:defRPr/>
              </a:pPr>
              <a:r>
                <a:rPr lang="en-US" altLang="zh-CN" sz="1800" b="1" dirty="0">
                  <a:solidFill>
                    <a:srgbClr val="000080"/>
                  </a:solidFill>
                  <a:ea typeface="黑体" pitchFamily="2" charset="-122"/>
                </a:rPr>
                <a:t>DMA</a:t>
              </a:r>
            </a:p>
            <a:p>
              <a:pPr algn="ctr">
                <a:defRPr/>
              </a:pPr>
              <a:r>
                <a:rPr lang="zh-CN" altLang="en-US" sz="1800" b="1" dirty="0">
                  <a:solidFill>
                    <a:srgbClr val="000080"/>
                  </a:solidFill>
                  <a:latin typeface="黑体" pitchFamily="2" charset="-122"/>
                  <a:ea typeface="黑体" pitchFamily="2" charset="-122"/>
                </a:rPr>
                <a:t>控制器</a:t>
              </a:r>
            </a:p>
          </p:txBody>
        </p:sp>
        <p:sp>
          <p:nvSpPr>
            <p:cNvPr id="52" name="Text Box 14"/>
            <p:cNvSpPr txBox="1">
              <a:spLocks noChangeArrowheads="1"/>
            </p:cNvSpPr>
            <p:nvPr/>
          </p:nvSpPr>
          <p:spPr bwMode="auto">
            <a:xfrm>
              <a:off x="5222510" y="3267078"/>
              <a:ext cx="1008063" cy="369888"/>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dirty="0"/>
                <a:t>接口</a:t>
              </a:r>
            </a:p>
          </p:txBody>
        </p:sp>
        <p:sp>
          <p:nvSpPr>
            <p:cNvPr id="53" name="Line 17"/>
            <p:cNvSpPr>
              <a:spLocks noChangeShapeType="1"/>
            </p:cNvSpPr>
            <p:nvPr/>
          </p:nvSpPr>
          <p:spPr bwMode="auto">
            <a:xfrm flipH="1">
              <a:off x="2068147" y="4221088"/>
              <a:ext cx="1512888" cy="0"/>
            </a:xfrm>
            <a:prstGeom prst="line">
              <a:avLst/>
            </a:prstGeom>
            <a:noFill/>
            <a:ln w="28575">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54" name="Line 18"/>
            <p:cNvSpPr>
              <a:spLocks noChangeShapeType="1"/>
            </p:cNvSpPr>
            <p:nvPr/>
          </p:nvSpPr>
          <p:spPr bwMode="auto">
            <a:xfrm flipH="1">
              <a:off x="2068147" y="4353049"/>
              <a:ext cx="1512888" cy="0"/>
            </a:xfrm>
            <a:prstGeom prst="line">
              <a:avLst/>
            </a:prstGeom>
            <a:noFill/>
            <a:ln w="28575">
              <a:solidFill>
                <a:schemeClr val="folHlink"/>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55" name="Text Box 19"/>
            <p:cNvSpPr txBox="1">
              <a:spLocks noChangeArrowheads="1"/>
            </p:cNvSpPr>
            <p:nvPr/>
          </p:nvSpPr>
          <p:spPr bwMode="auto">
            <a:xfrm>
              <a:off x="2212610" y="38512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800" b="1" dirty="0">
                  <a:solidFill>
                    <a:srgbClr val="000080"/>
                  </a:solidFill>
                  <a:latin typeface="黑体" pitchFamily="2" charset="-122"/>
                  <a:ea typeface="黑体" pitchFamily="2" charset="-122"/>
                </a:rPr>
                <a:t>请求</a:t>
              </a:r>
              <a:r>
                <a:rPr lang="zh-CN" altLang="en-US" sz="1800" b="1" dirty="0">
                  <a:solidFill>
                    <a:srgbClr val="000080"/>
                  </a:solidFill>
                  <a:ea typeface="黑体" pitchFamily="2" charset="-122"/>
                </a:rPr>
                <a:t>总线</a:t>
              </a:r>
            </a:p>
          </p:txBody>
        </p:sp>
        <p:sp>
          <p:nvSpPr>
            <p:cNvPr id="56" name="Text Box 20"/>
            <p:cNvSpPr txBox="1">
              <a:spLocks noChangeArrowheads="1"/>
            </p:cNvSpPr>
            <p:nvPr/>
          </p:nvSpPr>
          <p:spPr bwMode="auto">
            <a:xfrm>
              <a:off x="2212610" y="4322886"/>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800" b="1">
                  <a:solidFill>
                    <a:srgbClr val="000080"/>
                  </a:solidFill>
                  <a:latin typeface="黑体" pitchFamily="2" charset="-122"/>
                  <a:ea typeface="黑体" pitchFamily="2" charset="-122"/>
                </a:rPr>
                <a:t>批准总线</a:t>
              </a:r>
            </a:p>
          </p:txBody>
        </p:sp>
        <p:sp>
          <p:nvSpPr>
            <p:cNvPr id="59" name="Text Box 29"/>
            <p:cNvSpPr txBox="1">
              <a:spLocks noChangeArrowheads="1"/>
            </p:cNvSpPr>
            <p:nvPr/>
          </p:nvSpPr>
          <p:spPr bwMode="auto">
            <a:xfrm>
              <a:off x="6749685" y="3267078"/>
              <a:ext cx="1008063" cy="369888"/>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Times New Roman" pitchFamily="18" charset="0"/>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a:t>接口</a:t>
              </a:r>
            </a:p>
          </p:txBody>
        </p:sp>
        <p:sp>
          <p:nvSpPr>
            <p:cNvPr id="60" name="Line 30"/>
            <p:cNvSpPr>
              <a:spLocks noChangeShapeType="1"/>
            </p:cNvSpPr>
            <p:nvPr/>
          </p:nvSpPr>
          <p:spPr bwMode="auto">
            <a:xfrm>
              <a:off x="4762135" y="3932362"/>
              <a:ext cx="647700" cy="0"/>
            </a:xfrm>
            <a:prstGeom prst="line">
              <a:avLst/>
            </a:prstGeom>
            <a:noFill/>
            <a:ln w="28575">
              <a:solidFill>
                <a:srgbClr val="FF0000"/>
              </a:solidFill>
              <a:round/>
              <a:headEnd type="stealth" w="lg" len="lg"/>
              <a:tailEnd type="none" w="sm" len="sm"/>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grpSp>
          <p:nvGrpSpPr>
            <p:cNvPr id="6" name="组合 5"/>
            <p:cNvGrpSpPr/>
            <p:nvPr/>
          </p:nvGrpSpPr>
          <p:grpSpPr>
            <a:xfrm>
              <a:off x="5117506" y="3645024"/>
              <a:ext cx="1182686" cy="2209245"/>
              <a:chOff x="5189514" y="3786190"/>
              <a:chExt cx="1182686" cy="2209245"/>
            </a:xfrm>
          </p:grpSpPr>
          <p:sp>
            <p:nvSpPr>
              <p:cNvPr id="48" name="Text Box 10"/>
              <p:cNvSpPr txBox="1">
                <a:spLocks noChangeArrowheads="1"/>
              </p:cNvSpPr>
              <p:nvPr/>
            </p:nvSpPr>
            <p:spPr bwMode="auto">
              <a:xfrm>
                <a:off x="5189514" y="5626103"/>
                <a:ext cx="1182686" cy="369332"/>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黑体" pitchFamily="2" charset="-122"/>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dirty="0"/>
                  <a:t>外围设备</a:t>
                </a:r>
              </a:p>
            </p:txBody>
          </p:sp>
          <p:sp>
            <p:nvSpPr>
              <p:cNvPr id="61" name="Line 31"/>
              <p:cNvSpPr>
                <a:spLocks noChangeShapeType="1"/>
              </p:cNvSpPr>
              <p:nvPr/>
            </p:nvSpPr>
            <p:spPr bwMode="auto">
              <a:xfrm>
                <a:off x="5796136" y="3786190"/>
                <a:ext cx="0" cy="1828800"/>
              </a:xfrm>
              <a:prstGeom prst="line">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80"/>
                  </a:solidFill>
                  <a:latin typeface="黑体" pitchFamily="2" charset="-122"/>
                  <a:ea typeface="黑体" pitchFamily="2" charset="-122"/>
                </a:endParaRPr>
              </a:p>
            </p:txBody>
          </p:sp>
        </p:grpSp>
        <p:sp>
          <p:nvSpPr>
            <p:cNvPr id="62" name="Line 32"/>
            <p:cNvSpPr>
              <a:spLocks noChangeShapeType="1"/>
            </p:cNvSpPr>
            <p:nvPr/>
          </p:nvSpPr>
          <p:spPr bwMode="auto">
            <a:xfrm>
              <a:off x="5409835" y="3645024"/>
              <a:ext cx="0" cy="287338"/>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3" name="Line 33"/>
            <p:cNvSpPr>
              <a:spLocks noChangeShapeType="1"/>
            </p:cNvSpPr>
            <p:nvPr/>
          </p:nvSpPr>
          <p:spPr bwMode="auto">
            <a:xfrm>
              <a:off x="4733560" y="4148262"/>
              <a:ext cx="129540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4" name="Line 35"/>
            <p:cNvSpPr>
              <a:spLocks noChangeShapeType="1"/>
            </p:cNvSpPr>
            <p:nvPr/>
          </p:nvSpPr>
          <p:spPr bwMode="auto">
            <a:xfrm>
              <a:off x="6028960" y="3645024"/>
              <a:ext cx="0" cy="503238"/>
            </a:xfrm>
            <a:prstGeom prst="line">
              <a:avLst/>
            </a:prstGeom>
            <a:noFill/>
            <a:ln w="28575">
              <a:solidFill>
                <a:schemeClr val="folHlink"/>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6" name="Line 38"/>
            <p:cNvSpPr>
              <a:spLocks noChangeShapeType="1"/>
            </p:cNvSpPr>
            <p:nvPr/>
          </p:nvSpPr>
          <p:spPr bwMode="auto">
            <a:xfrm>
              <a:off x="4762135" y="4580062"/>
              <a:ext cx="2159000" cy="0"/>
            </a:xfrm>
            <a:prstGeom prst="line">
              <a:avLst/>
            </a:prstGeom>
            <a:noFill/>
            <a:ln w="28575">
              <a:solidFill>
                <a:srgbClr val="FF0000"/>
              </a:solidFill>
              <a:round/>
              <a:headEnd type="stealth" w="lg" len="lg"/>
              <a:tailEnd type="none" w="sm" len="sm"/>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7" name="Line 40"/>
            <p:cNvSpPr>
              <a:spLocks noChangeShapeType="1"/>
            </p:cNvSpPr>
            <p:nvPr/>
          </p:nvSpPr>
          <p:spPr bwMode="auto">
            <a:xfrm>
              <a:off x="6921135" y="3645024"/>
              <a:ext cx="0" cy="935038"/>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8" name="Line 41"/>
            <p:cNvSpPr>
              <a:spLocks noChangeShapeType="1"/>
            </p:cNvSpPr>
            <p:nvPr/>
          </p:nvSpPr>
          <p:spPr bwMode="auto">
            <a:xfrm>
              <a:off x="4733560" y="4795962"/>
              <a:ext cx="2879725"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69" name="Line 42"/>
            <p:cNvSpPr>
              <a:spLocks noChangeShapeType="1"/>
            </p:cNvSpPr>
            <p:nvPr/>
          </p:nvSpPr>
          <p:spPr bwMode="auto">
            <a:xfrm>
              <a:off x="7613285" y="3645024"/>
              <a:ext cx="0" cy="1150938"/>
            </a:xfrm>
            <a:prstGeom prst="line">
              <a:avLst/>
            </a:prstGeom>
            <a:noFill/>
            <a:ln w="28575">
              <a:solidFill>
                <a:schemeClr val="folHlink"/>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sz="1800">
                <a:solidFill>
                  <a:srgbClr val="000080"/>
                </a:solidFill>
              </a:endParaRPr>
            </a:p>
          </p:txBody>
        </p:sp>
        <p:sp>
          <p:nvSpPr>
            <p:cNvPr id="70" name="Text Box 43"/>
            <p:cNvSpPr txBox="1">
              <a:spLocks noChangeArrowheads="1"/>
            </p:cNvSpPr>
            <p:nvPr/>
          </p:nvSpPr>
          <p:spPr bwMode="auto">
            <a:xfrm>
              <a:off x="5813060" y="4242990"/>
              <a:ext cx="911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600" b="1" dirty="0">
                  <a:solidFill>
                    <a:srgbClr val="000080"/>
                  </a:solidFill>
                  <a:latin typeface="黑体" pitchFamily="2" charset="-122"/>
                  <a:ea typeface="黑体" pitchFamily="2" charset="-122"/>
                </a:rPr>
                <a:t>DMA</a:t>
              </a:r>
              <a:r>
                <a:rPr lang="zh-CN" altLang="en-US" sz="1600" b="1" dirty="0">
                  <a:solidFill>
                    <a:srgbClr val="000080"/>
                  </a:solidFill>
                  <a:latin typeface="黑体" pitchFamily="2" charset="-122"/>
                  <a:ea typeface="黑体" pitchFamily="2" charset="-122"/>
                </a:rPr>
                <a:t>请求</a:t>
              </a:r>
            </a:p>
          </p:txBody>
        </p:sp>
        <p:sp>
          <p:nvSpPr>
            <p:cNvPr id="71" name="Text Box 44"/>
            <p:cNvSpPr txBox="1">
              <a:spLocks noChangeArrowheads="1"/>
            </p:cNvSpPr>
            <p:nvPr/>
          </p:nvSpPr>
          <p:spPr bwMode="auto">
            <a:xfrm>
              <a:off x="7611697" y="4191124"/>
              <a:ext cx="911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600" b="1" dirty="0">
                  <a:solidFill>
                    <a:srgbClr val="000080"/>
                  </a:solidFill>
                  <a:latin typeface="黑体" pitchFamily="2" charset="-122"/>
                  <a:ea typeface="黑体" pitchFamily="2" charset="-122"/>
                </a:rPr>
                <a:t>DMA</a:t>
              </a:r>
              <a:r>
                <a:rPr lang="zh-CN" altLang="en-US" sz="1600" b="1">
                  <a:solidFill>
                    <a:srgbClr val="000080"/>
                  </a:solidFill>
                  <a:latin typeface="黑体" pitchFamily="2" charset="-122"/>
                  <a:ea typeface="黑体" pitchFamily="2" charset="-122"/>
                </a:rPr>
                <a:t>批准</a:t>
              </a:r>
            </a:p>
          </p:txBody>
        </p:sp>
        <p:sp>
          <p:nvSpPr>
            <p:cNvPr id="49" name="Line 11"/>
            <p:cNvSpPr>
              <a:spLocks noChangeShapeType="1"/>
            </p:cNvSpPr>
            <p:nvPr/>
          </p:nvSpPr>
          <p:spPr bwMode="auto">
            <a:xfrm>
              <a:off x="1691680" y="2852936"/>
              <a:ext cx="0" cy="412913"/>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0" name="Line 12"/>
            <p:cNvSpPr>
              <a:spLocks noChangeShapeType="1"/>
            </p:cNvSpPr>
            <p:nvPr/>
          </p:nvSpPr>
          <p:spPr bwMode="auto">
            <a:xfrm>
              <a:off x="2810297" y="2852936"/>
              <a:ext cx="0" cy="412913"/>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1" name="Line 13"/>
            <p:cNvSpPr>
              <a:spLocks noChangeShapeType="1"/>
            </p:cNvSpPr>
            <p:nvPr/>
          </p:nvSpPr>
          <p:spPr bwMode="auto">
            <a:xfrm>
              <a:off x="5715390" y="2854165"/>
              <a:ext cx="0" cy="412913"/>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57" name="Line 23"/>
            <p:cNvSpPr>
              <a:spLocks noChangeShapeType="1"/>
            </p:cNvSpPr>
            <p:nvPr/>
          </p:nvSpPr>
          <p:spPr bwMode="auto">
            <a:xfrm>
              <a:off x="7244184" y="2854165"/>
              <a:ext cx="0" cy="412913"/>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72" name="Line 49"/>
            <p:cNvSpPr>
              <a:spLocks noChangeShapeType="1"/>
            </p:cNvSpPr>
            <p:nvPr/>
          </p:nvSpPr>
          <p:spPr bwMode="auto">
            <a:xfrm>
              <a:off x="4148559" y="2854165"/>
              <a:ext cx="0" cy="412913"/>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zh-CN" altLang="en-US" sz="1800">
                <a:solidFill>
                  <a:srgbClr val="000080"/>
                </a:solidFill>
              </a:endParaRPr>
            </a:p>
          </p:txBody>
        </p:sp>
        <p:sp>
          <p:nvSpPr>
            <p:cNvPr id="73" name="Rectangle 50"/>
            <p:cNvSpPr>
              <a:spLocks noChangeArrowheads="1"/>
            </p:cNvSpPr>
            <p:nvPr/>
          </p:nvSpPr>
          <p:spPr bwMode="auto">
            <a:xfrm>
              <a:off x="2960315" y="5084827"/>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ctr"/>
              <a:r>
                <a:rPr lang="zh-CN" altLang="en-US" sz="1800" b="1" dirty="0">
                  <a:solidFill>
                    <a:srgbClr val="000080"/>
                  </a:solidFill>
                  <a:ea typeface="黑体" pitchFamily="2" charset="-122"/>
                </a:rPr>
                <a:t>如</a:t>
              </a:r>
              <a:r>
                <a:rPr lang="en-US" altLang="zh-CN" sz="1800" b="1" dirty="0">
                  <a:solidFill>
                    <a:srgbClr val="000080"/>
                  </a:solidFill>
                  <a:ea typeface="黑体" pitchFamily="2" charset="-122"/>
                </a:rPr>
                <a:t>Intel 8237</a:t>
              </a:r>
            </a:p>
          </p:txBody>
        </p:sp>
        <p:grpSp>
          <p:nvGrpSpPr>
            <p:cNvPr id="5" name="组合 4"/>
            <p:cNvGrpSpPr/>
            <p:nvPr/>
          </p:nvGrpSpPr>
          <p:grpSpPr>
            <a:xfrm>
              <a:off x="1979713" y="2348880"/>
              <a:ext cx="5018174" cy="1604985"/>
              <a:chOff x="1979713" y="2192338"/>
              <a:chExt cx="5018174" cy="1976439"/>
            </a:xfrm>
          </p:grpSpPr>
          <p:sp>
            <p:nvSpPr>
              <p:cNvPr id="75" name="弧形 74"/>
              <p:cNvSpPr/>
              <p:nvPr/>
            </p:nvSpPr>
            <p:spPr bwMode="auto">
              <a:xfrm>
                <a:off x="3040182" y="2192338"/>
                <a:ext cx="2512528" cy="1976439"/>
              </a:xfrm>
              <a:prstGeom prst="arc">
                <a:avLst>
                  <a:gd name="adj1" fmla="val 10698760"/>
                  <a:gd name="adj2" fmla="val 0"/>
                </a:avLst>
              </a:prstGeom>
              <a:noFill/>
              <a:ln w="38100" cap="flat" cmpd="sng" algn="ctr">
                <a:solidFill>
                  <a:srgbClr val="0000FF"/>
                </a:solidFill>
                <a:prstDash val="solid"/>
                <a:round/>
                <a:headEnd type="stealth" w="med" len="med"/>
                <a:tailEnd type="stealth"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sp>
            <p:nvSpPr>
              <p:cNvPr id="76" name="弧形 75"/>
              <p:cNvSpPr/>
              <p:nvPr/>
            </p:nvSpPr>
            <p:spPr bwMode="auto">
              <a:xfrm>
                <a:off x="1979713" y="2192338"/>
                <a:ext cx="5018174" cy="1976439"/>
              </a:xfrm>
              <a:prstGeom prst="arc">
                <a:avLst>
                  <a:gd name="adj1" fmla="val 15947579"/>
                  <a:gd name="adj2" fmla="val 0"/>
                </a:avLst>
              </a:prstGeom>
              <a:noFill/>
              <a:ln w="38100" cap="flat" cmpd="sng" algn="ctr">
                <a:solidFill>
                  <a:srgbClr val="0000FF"/>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200" b="1" i="0" u="none" strike="noStrike" cap="none" normalizeH="0" baseline="0" smtClean="0">
                  <a:ln>
                    <a:noFill/>
                  </a:ln>
                  <a:solidFill>
                    <a:schemeClr val="tx2"/>
                  </a:solidFill>
                  <a:effectLst/>
                  <a:latin typeface="宋体" pitchFamily="2" charset="-122"/>
                  <a:ea typeface="宋体" pitchFamily="2" charset="-122"/>
                </a:endParaRPr>
              </a:p>
            </p:txBody>
          </p:sp>
        </p:grpSp>
        <p:grpSp>
          <p:nvGrpSpPr>
            <p:cNvPr id="77" name="组合 76"/>
            <p:cNvGrpSpPr/>
            <p:nvPr/>
          </p:nvGrpSpPr>
          <p:grpSpPr>
            <a:xfrm>
              <a:off x="6660232" y="3645024"/>
              <a:ext cx="1182686" cy="2209245"/>
              <a:chOff x="5189514" y="3786190"/>
              <a:chExt cx="1182686" cy="2209245"/>
            </a:xfrm>
          </p:grpSpPr>
          <p:sp>
            <p:nvSpPr>
              <p:cNvPr id="78" name="Text Box 10"/>
              <p:cNvSpPr txBox="1">
                <a:spLocks noChangeArrowheads="1"/>
              </p:cNvSpPr>
              <p:nvPr/>
            </p:nvSpPr>
            <p:spPr bwMode="auto">
              <a:xfrm>
                <a:off x="5189514" y="5626103"/>
                <a:ext cx="1182686" cy="369332"/>
              </a:xfrm>
              <a:prstGeom prst="rect">
                <a:avLst/>
              </a:prstGeom>
              <a:noFill/>
              <a:ln w="38100">
                <a:solidFill>
                  <a:schemeClr val="tx1"/>
                </a:solidFill>
                <a:miter lim="800000"/>
                <a:headEnd type="none" w="sm" len="sm"/>
                <a:tailEnd type="none" w="sm" len="sm"/>
              </a:ln>
            </p:spPr>
            <p:txBody>
              <a:bodyPr>
                <a:spAutoFit/>
              </a:bodyPr>
              <a:lstStyle>
                <a:defPPr>
                  <a:defRPr lang="en-US"/>
                </a:defPPr>
                <a:lvl1pPr algn="ctr" eaLnBrk="1" hangingPunct="1">
                  <a:spcBef>
                    <a:spcPct val="50000"/>
                  </a:spcBef>
                  <a:defRPr sz="1800">
                    <a:solidFill>
                      <a:srgbClr val="000080"/>
                    </a:solidFill>
                    <a:latin typeface="黑体" pitchFamily="2" charset="-122"/>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dirty="0"/>
                  <a:t>外围设备</a:t>
                </a:r>
              </a:p>
            </p:txBody>
          </p:sp>
          <p:sp>
            <p:nvSpPr>
              <p:cNvPr id="79" name="Line 31"/>
              <p:cNvSpPr>
                <a:spLocks noChangeShapeType="1"/>
              </p:cNvSpPr>
              <p:nvPr/>
            </p:nvSpPr>
            <p:spPr bwMode="auto">
              <a:xfrm>
                <a:off x="5796136" y="3786190"/>
                <a:ext cx="0" cy="1828800"/>
              </a:xfrm>
              <a:prstGeom prst="line">
                <a:avLst/>
              </a:prstGeom>
              <a:noFill/>
              <a:ln w="381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spAutoFit/>
              </a:bodyPr>
              <a:lstStyle/>
              <a:p>
                <a:pPr algn="ctr">
                  <a:spcBef>
                    <a:spcPct val="50000"/>
                  </a:spcBef>
                </a:pPr>
                <a:endParaRPr lang="zh-CN" altLang="en-US" sz="1800">
                  <a:solidFill>
                    <a:srgbClr val="000080"/>
                  </a:solidFill>
                  <a:latin typeface="黑体" pitchFamily="2" charset="-122"/>
                  <a:ea typeface="黑体" pitchFamily="2" charset="-122"/>
                </a:endParaRPr>
              </a:p>
            </p:txBody>
          </p:sp>
        </p:grpSp>
        <p:sp>
          <p:nvSpPr>
            <p:cNvPr id="80" name="Text Box 7"/>
            <p:cNvSpPr txBox="1">
              <a:spLocks noChangeArrowheads="1"/>
            </p:cNvSpPr>
            <p:nvPr/>
          </p:nvSpPr>
          <p:spPr bwMode="auto">
            <a:xfrm>
              <a:off x="1259632" y="3284984"/>
              <a:ext cx="808515" cy="1200329"/>
            </a:xfrm>
            <a:prstGeom prst="rect">
              <a:avLst/>
            </a:prstGeom>
            <a:noFill/>
            <a:ln w="38100">
              <a:solidFill>
                <a:schemeClr val="tx1"/>
              </a:solidFill>
              <a:miter lim="800000"/>
              <a:headEnd type="none" w="sm" len="sm"/>
              <a:tailEnd type="none" w="sm" len="sm"/>
            </a:ln>
          </p:spPr>
          <p:txBody>
            <a:bodyPr wrap="square">
              <a:spAutoFit/>
            </a:bodyPr>
            <a:lstStyle>
              <a:defPPr>
                <a:defRPr lang="en-US"/>
              </a:defPPr>
              <a:lvl1pPr algn="ctr" eaLnBrk="1" hangingPunct="1">
                <a:spcBef>
                  <a:spcPct val="50000"/>
                </a:spcBef>
                <a:defRPr sz="1800">
                  <a:solidFill>
                    <a:srgbClr val="000080"/>
                  </a:solidFill>
                  <a:latin typeface="黑体" pitchFamily="2" charset="-122"/>
                  <a:ea typeface="黑体" pitchFamily="2"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endParaRPr lang="en-US" altLang="zh-CN" dirty="0"/>
            </a:p>
            <a:p>
              <a:r>
                <a:rPr lang="en-US" altLang="zh-CN" dirty="0"/>
                <a:t>CPU</a:t>
              </a:r>
            </a:p>
            <a:p>
              <a:endParaRPr lang="en-US" altLang="zh-CN" dirty="0"/>
            </a:p>
          </p:txBody>
        </p:sp>
      </p:grpSp>
    </p:spTree>
    <p:extLst>
      <p:ext uri="{BB962C8B-B14F-4D97-AF65-F5344CB8AC3E}">
        <p14:creationId xmlns:p14="http://schemas.microsoft.com/office/powerpoint/2010/main" val="1691469837"/>
      </p:ext>
    </p:extLst>
  </p:cSld>
  <p:clrMapOvr>
    <a:masterClrMapping/>
  </p:clrMapOvr>
  <p:transition>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68313" y="576263"/>
            <a:ext cx="84597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6700" algn="just">
              <a:lnSpc>
                <a:spcPct val="120000"/>
              </a:lnSpc>
            </a:pPr>
            <a:r>
              <a:rPr lang="en-US" altLang="zh-CN" sz="2400" dirty="0">
                <a:solidFill>
                  <a:srgbClr val="990000"/>
                </a:solidFill>
                <a:latin typeface="黑体" pitchFamily="2" charset="-122"/>
                <a:ea typeface="黑体" pitchFamily="2" charset="-122"/>
              </a:rPr>
              <a:t>7.5.3</a:t>
            </a:r>
            <a:r>
              <a:rPr lang="zh-CN" altLang="en-US" sz="2400">
                <a:solidFill>
                  <a:srgbClr val="990000"/>
                </a:solidFill>
                <a:latin typeface="黑体" pitchFamily="2" charset="-122"/>
                <a:ea typeface="黑体" pitchFamily="2" charset="-122"/>
              </a:rPr>
              <a:t>．</a:t>
            </a:r>
            <a:r>
              <a:rPr lang="en-US" altLang="zh-CN" sz="2400" dirty="0">
                <a:solidFill>
                  <a:srgbClr val="990000"/>
                </a:solidFill>
                <a:latin typeface="黑体" pitchFamily="2" charset="-122"/>
                <a:ea typeface="黑体" pitchFamily="2" charset="-122"/>
              </a:rPr>
              <a:t>DMA</a:t>
            </a:r>
            <a:r>
              <a:rPr lang="zh-CN" altLang="en-US" sz="2400">
                <a:solidFill>
                  <a:srgbClr val="990000"/>
                </a:solidFill>
                <a:latin typeface="黑体" pitchFamily="2" charset="-122"/>
                <a:ea typeface="黑体" pitchFamily="2" charset="-122"/>
              </a:rPr>
              <a:t>和中断的区别</a:t>
            </a:r>
            <a:endParaRPr lang="zh-CN" altLang="en-US" sz="2400">
              <a:latin typeface="黑体" pitchFamily="2" charset="-122"/>
              <a:ea typeface="黑体" pitchFamily="2" charset="-122"/>
            </a:endParaRPr>
          </a:p>
        </p:txBody>
      </p:sp>
      <p:graphicFrame>
        <p:nvGraphicFramePr>
          <p:cNvPr id="112670" name="Group 30"/>
          <p:cNvGraphicFramePr>
            <a:graphicFrameLocks noGrp="1"/>
          </p:cNvGraphicFramePr>
          <p:nvPr/>
        </p:nvGraphicFramePr>
        <p:xfrm>
          <a:off x="827088" y="1196975"/>
          <a:ext cx="7559675" cy="3140075"/>
        </p:xfrm>
        <a:graphic>
          <a:graphicData uri="http://schemas.openxmlformats.org/drawingml/2006/table">
            <a:tbl>
              <a:tblPr/>
              <a:tblGrid>
                <a:gridCol w="1511300"/>
                <a:gridCol w="3024187"/>
                <a:gridCol w="3024188"/>
              </a:tblGrid>
              <a:tr h="426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200" b="0" i="1" u="none" strike="noStrike" cap="none" normalizeH="0" baseline="0" dirty="0" smtClean="0">
                        <a:ln>
                          <a:noFill/>
                        </a:ln>
                        <a:solidFill>
                          <a:schemeClr val="tx1"/>
                        </a:solidFill>
                        <a:effectLst/>
                        <a:latin typeface="黑体" pitchFamily="2" charset="-122"/>
                        <a:ea typeface="黑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200" b="1" i="1"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中断方式</a:t>
                      </a:r>
                      <a:endParaRPr kumimoji="1" lang="zh-CN" altLang="en-US" sz="2200" b="0" i="1"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200" b="1" i="1"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DMA</a:t>
                      </a:r>
                      <a:r>
                        <a:rPr kumimoji="1" lang="zh-CN" altLang="en-US" sz="2200" b="1" i="1"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方式</a:t>
                      </a:r>
                      <a:endParaRPr kumimoji="1" lang="zh-CN" altLang="en-US" sz="2200" b="0" i="1"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20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程序转换</a:t>
                      </a:r>
                      <a:endParaRPr kumimoji="1" lang="zh-CN" altLang="en-US" sz="2200" b="0"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有程序切换、需要保护和恢复现场</a:t>
                      </a:r>
                      <a:endParaRPr kumimoji="1" lang="zh-CN" altLang="en-US" sz="2200" b="0"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无程序切换、不占用</a:t>
                      </a:r>
                      <a:r>
                        <a:rPr kumimoji="1" lang="en-US" altLang="zh-CN"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CPU</a:t>
                      </a: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任何资源</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20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响应时间</a:t>
                      </a:r>
                      <a:endParaRPr kumimoji="1" lang="zh-CN" altLang="en-US" sz="2200" b="0"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只能发生在每条指令执行完毕时</a:t>
                      </a:r>
                      <a:endParaRPr kumimoji="1" lang="zh-CN" altLang="en-US" sz="2200" b="0"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可以发生在每个机器周期结束时</a:t>
                      </a:r>
                      <a:endParaRPr kumimoji="1" lang="zh-CN" altLang="en-US" sz="2200" b="0"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优先级</a:t>
                      </a:r>
                      <a:endParaRPr kumimoji="1" lang="zh-CN" altLang="en-US" sz="2200" b="0"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  DMA</a:t>
                      </a: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请求的优先级高于中断请求</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76207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处理能力</a:t>
                      </a:r>
                      <a:endParaRPr kumimoji="1" lang="zh-CN" altLang="en-US" sz="2200" b="0"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有对异常事件处理能力</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仅局限于完成传送数据块的</a:t>
                      </a:r>
                      <a:r>
                        <a:rPr kumimoji="1" lang="en-US" altLang="zh-CN"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I/O</a:t>
                      </a:r>
                      <a:r>
                        <a:rPr kumimoji="1" lang="zh-CN" altLang="en-US" sz="22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操作</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05646" name="Object 110"/>
          <p:cNvGraphicFramePr>
            <a:graphicFrameLocks noChangeAspect="1"/>
          </p:cNvGraphicFramePr>
          <p:nvPr/>
        </p:nvGraphicFramePr>
        <p:xfrm>
          <a:off x="827088" y="4437063"/>
          <a:ext cx="7634287" cy="2016125"/>
        </p:xfrm>
        <a:graphic>
          <a:graphicData uri="http://schemas.openxmlformats.org/presentationml/2006/ole">
            <mc:AlternateContent xmlns:mc="http://schemas.openxmlformats.org/markup-compatibility/2006">
              <mc:Choice xmlns:v="urn:schemas-microsoft-com:vml" Requires="v">
                <p:oleObj spid="_x0000_s62559" name="Visio" r:id="rId3" imgW="3055620" imgH="824484" progId="">
                  <p:embed/>
                </p:oleObj>
              </mc:Choice>
              <mc:Fallback>
                <p:oleObj name="Visio" r:id="rId3" imgW="3055620" imgH="824484" progId="">
                  <p:embed/>
                  <p:pic>
                    <p:nvPicPr>
                      <p:cNvPr id="0" name="Object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437063"/>
                        <a:ext cx="7634287" cy="2016125"/>
                      </a:xfrm>
                      <a:prstGeom prst="rect">
                        <a:avLst/>
                      </a:prstGeom>
                      <a:solidFill>
                        <a:srgbClr val="CCECFF">
                          <a:alpha val="5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5646"/>
                                        </p:tgtEl>
                                        <p:attrNameLst>
                                          <p:attrName>style.visibility</p:attrName>
                                        </p:attrNameLst>
                                      </p:cBhvr>
                                      <p:to>
                                        <p:strVal val="visible"/>
                                      </p:to>
                                    </p:set>
                                    <p:animEffect transition="in" filter="wipe(up)">
                                      <p:cBhvr>
                                        <p:cTn id="7" dur="500"/>
                                        <p:tgtEl>
                                          <p:spTgt spid="705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71550" y="949325"/>
            <a:ext cx="7488882"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indent="266700">
              <a:lnSpc>
                <a:spcPct val="120000"/>
              </a:lnSpc>
            </a:pPr>
            <a:r>
              <a:rPr lang="zh-CN" altLang="en-US" sz="2400" dirty="0">
                <a:solidFill>
                  <a:srgbClr val="990000"/>
                </a:solidFill>
                <a:latin typeface="黑体" pitchFamily="2" charset="-122"/>
                <a:ea typeface="黑体" pitchFamily="2" charset="-122"/>
              </a:rPr>
              <a:t>思考：</a:t>
            </a:r>
            <a:r>
              <a:rPr lang="en-US" altLang="zh-CN" sz="2400" dirty="0" smtClean="0">
                <a:solidFill>
                  <a:srgbClr val="000080"/>
                </a:solidFill>
                <a:latin typeface="黑体" pitchFamily="2" charset="-122"/>
                <a:ea typeface="黑体" pitchFamily="2" charset="-122"/>
              </a:rPr>
              <a:t>P321 </a:t>
            </a:r>
            <a:r>
              <a:rPr lang="en-US" altLang="zh-CN" sz="2400" dirty="0">
                <a:solidFill>
                  <a:srgbClr val="000080"/>
                </a:solidFill>
                <a:latin typeface="黑体" pitchFamily="2" charset="-122"/>
                <a:ea typeface="黑体" pitchFamily="2" charset="-122"/>
              </a:rPr>
              <a:t>9-9</a:t>
            </a:r>
            <a:r>
              <a:rPr lang="zh-CN" altLang="en-US" sz="2400" dirty="0">
                <a:solidFill>
                  <a:srgbClr val="000080"/>
                </a:solidFill>
                <a:latin typeface="黑体" pitchFamily="2" charset="-122"/>
                <a:ea typeface="黑体" pitchFamily="2" charset="-122"/>
              </a:rPr>
              <a:t>至</a:t>
            </a:r>
            <a:r>
              <a:rPr lang="en-US" altLang="zh-CN" sz="2400" dirty="0">
                <a:solidFill>
                  <a:srgbClr val="000080"/>
                </a:solidFill>
                <a:latin typeface="黑体" pitchFamily="2" charset="-122"/>
                <a:ea typeface="黑体" pitchFamily="2" charset="-122"/>
              </a:rPr>
              <a:t>9-14</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9-21</a:t>
            </a:r>
            <a:r>
              <a:rPr lang="zh-CN" altLang="en-US" sz="2400" dirty="0">
                <a:solidFill>
                  <a:srgbClr val="000080"/>
                </a:solidFill>
                <a:latin typeface="黑体" pitchFamily="2" charset="-122"/>
                <a:ea typeface="黑体" pitchFamily="2" charset="-122"/>
              </a:rPr>
              <a:t>至</a:t>
            </a:r>
            <a:r>
              <a:rPr lang="en-US" altLang="zh-CN" sz="2400" dirty="0">
                <a:solidFill>
                  <a:srgbClr val="000080"/>
                </a:solidFill>
                <a:latin typeface="黑体" pitchFamily="2" charset="-122"/>
                <a:ea typeface="黑体" pitchFamily="2" charset="-122"/>
              </a:rPr>
              <a:t>9-24</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9-31</a:t>
            </a:r>
          </a:p>
          <a:p>
            <a:pPr indent="266700">
              <a:lnSpc>
                <a:spcPct val="120000"/>
              </a:lnSpc>
            </a:pPr>
            <a:r>
              <a:rPr lang="zh-CN" altLang="en-US" sz="2400" dirty="0" smtClean="0">
                <a:solidFill>
                  <a:srgbClr val="990000"/>
                </a:solidFill>
                <a:latin typeface="黑体" pitchFamily="2" charset="-122"/>
                <a:ea typeface="黑体" pitchFamily="2" charset="-122"/>
              </a:rPr>
              <a:t>习题</a:t>
            </a:r>
            <a:r>
              <a:rPr lang="zh-CN" altLang="en-US" sz="2400" dirty="0">
                <a:solidFill>
                  <a:srgbClr val="99000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P320 </a:t>
            </a:r>
            <a:r>
              <a:rPr lang="en-US" altLang="zh-CN" sz="2400" dirty="0">
                <a:solidFill>
                  <a:srgbClr val="000080"/>
                </a:solidFill>
                <a:latin typeface="黑体" pitchFamily="2" charset="-122"/>
                <a:ea typeface="黑体" pitchFamily="2" charset="-122"/>
              </a:rPr>
              <a:t>9-4</a:t>
            </a:r>
            <a:r>
              <a:rPr lang="zh-CN" altLang="en-US" sz="2400" dirty="0">
                <a:solidFill>
                  <a:srgbClr val="00008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9-5</a:t>
            </a:r>
            <a:r>
              <a:rPr lang="zh-CN" altLang="en-US" sz="2400" dirty="0" smtClean="0">
                <a:solidFill>
                  <a:srgbClr val="000080"/>
                </a:solidFill>
                <a:latin typeface="黑体" pitchFamily="2" charset="-122"/>
                <a:ea typeface="黑体" pitchFamily="2" charset="-122"/>
              </a:rPr>
              <a:t>（题目修改如下）</a:t>
            </a:r>
            <a:endParaRPr lang="en-US" altLang="zh-CN" sz="2400" dirty="0">
              <a:solidFill>
                <a:srgbClr val="000080"/>
              </a:solidFill>
              <a:latin typeface="黑体" pitchFamily="2" charset="-122"/>
              <a:ea typeface="黑体" pitchFamily="2" charset="-122"/>
            </a:endParaRPr>
          </a:p>
          <a:p>
            <a:pPr indent="266700">
              <a:lnSpc>
                <a:spcPct val="120000"/>
              </a:lnSpc>
            </a:pPr>
            <a:r>
              <a:rPr lang="en-US" altLang="zh-CN" sz="2400" dirty="0">
                <a:solidFill>
                  <a:srgbClr val="000080"/>
                </a:solidFill>
                <a:latin typeface="黑体" pitchFamily="2" charset="-122"/>
                <a:ea typeface="黑体" pitchFamily="2" charset="-122"/>
              </a:rPr>
              <a:t> </a:t>
            </a:r>
            <a:r>
              <a:rPr lang="en-US" altLang="zh-CN" sz="2400" dirty="0" smtClean="0">
                <a:solidFill>
                  <a:srgbClr val="000080"/>
                </a:solidFill>
                <a:latin typeface="黑体" pitchFamily="2" charset="-122"/>
                <a:ea typeface="黑体" pitchFamily="2" charset="-122"/>
              </a:rPr>
              <a:t> 9-5 </a:t>
            </a:r>
            <a:r>
              <a:rPr lang="zh-CN" altLang="zh-CN" sz="2400" dirty="0">
                <a:solidFill>
                  <a:srgbClr val="000080"/>
                </a:solidFill>
                <a:latin typeface="黑体" pitchFamily="2" charset="-122"/>
                <a:ea typeface="黑体" pitchFamily="2" charset="-122"/>
              </a:rPr>
              <a:t>以输出设备为例，简述按程序查询方式进行数据输出的工作流程。</a:t>
            </a:r>
          </a:p>
          <a:p>
            <a:pPr indent="266700">
              <a:lnSpc>
                <a:spcPct val="120000"/>
              </a:lnSpc>
            </a:pPr>
            <a:endParaRPr lang="en-US" altLang="zh-CN" sz="2400" dirty="0">
              <a:solidFill>
                <a:srgbClr val="000080"/>
              </a:solidFill>
              <a:latin typeface="黑体" pitchFamily="2" charset="-122"/>
              <a:ea typeface="黑体" pitchFamily="2" charset="-122"/>
            </a:endParaRPr>
          </a:p>
          <a:p>
            <a:pPr indent="266700">
              <a:lnSpc>
                <a:spcPct val="120000"/>
              </a:lnSpc>
            </a:pPr>
            <a:endParaRPr lang="en-US" altLang="zh-CN" sz="2400" dirty="0" smtClean="0">
              <a:solidFill>
                <a:srgbClr val="000080"/>
              </a:solidFill>
              <a:latin typeface="黑体" pitchFamily="2" charset="-122"/>
              <a:ea typeface="黑体" pitchFamily="2" charset="-122"/>
            </a:endParaRPr>
          </a:p>
          <a:p>
            <a:pPr indent="266700">
              <a:lnSpc>
                <a:spcPct val="120000"/>
              </a:lnSpc>
            </a:pPr>
            <a:endParaRPr lang="en-US" altLang="zh-CN" sz="2400" dirty="0">
              <a:solidFill>
                <a:srgbClr val="000080"/>
              </a:solidFill>
              <a:latin typeface="黑体" pitchFamily="2" charset="-122"/>
              <a:ea typeface="黑体" pitchFamily="2" charset="-122"/>
            </a:endParaRPr>
          </a:p>
          <a:p>
            <a:pPr indent="266700">
              <a:lnSpc>
                <a:spcPct val="120000"/>
              </a:lnSpc>
            </a:pPr>
            <a:endParaRPr lang="en-US" altLang="zh-CN" sz="2400" dirty="0">
              <a:solidFill>
                <a:srgbClr val="000080"/>
              </a:solidFill>
              <a:latin typeface="黑体" pitchFamily="2" charset="-122"/>
              <a:ea typeface="黑体" pitchFamily="2" charset="-122"/>
            </a:endParaRPr>
          </a:p>
        </p:txBody>
      </p:sp>
    </p:spTree>
    <p:extLst>
      <p:ext uri="{BB962C8B-B14F-4D97-AF65-F5344CB8AC3E}">
        <p14:creationId xmlns:p14="http://schemas.microsoft.com/office/powerpoint/2010/main" val="1652435520"/>
      </p:ext>
    </p:extLst>
  </p:cSld>
  <p:clrMapOvr>
    <a:masterClrMapping/>
  </p:clrMapOvr>
  <p:transition>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404813"/>
            <a:ext cx="91440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pPr indent="266700" algn="ctr">
              <a:lnSpc>
                <a:spcPct val="130000"/>
              </a:lnSpc>
            </a:pPr>
            <a:r>
              <a:rPr lang="en-US" altLang="zh-CN" sz="2400" dirty="0">
                <a:solidFill>
                  <a:srgbClr val="990000"/>
                </a:solidFill>
                <a:latin typeface="黑体" pitchFamily="2" charset="-122"/>
                <a:ea typeface="黑体" pitchFamily="2" charset="-122"/>
              </a:rPr>
              <a:t>§7.6 </a:t>
            </a:r>
            <a:r>
              <a:rPr lang="zh-CN" altLang="en-US" sz="2400">
                <a:solidFill>
                  <a:srgbClr val="990000"/>
                </a:solidFill>
                <a:latin typeface="黑体" pitchFamily="2" charset="-122"/>
                <a:ea typeface="黑体" pitchFamily="2" charset="-122"/>
              </a:rPr>
              <a:t>通道控制方式</a:t>
            </a:r>
          </a:p>
        </p:txBody>
      </p:sp>
      <p:sp>
        <p:nvSpPr>
          <p:cNvPr id="692227" name="Rectangle 3"/>
          <p:cNvSpPr>
            <a:spLocks noChangeArrowheads="1"/>
          </p:cNvSpPr>
          <p:nvPr/>
        </p:nvSpPr>
        <p:spPr bwMode="auto">
          <a:xfrm>
            <a:off x="684213" y="5229225"/>
            <a:ext cx="8459787"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2</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DMA</a:t>
            </a:r>
            <a:r>
              <a:rPr lang="zh-CN" altLang="en-US" sz="2400">
                <a:solidFill>
                  <a:srgbClr val="000080"/>
                </a:solidFill>
                <a:latin typeface="黑体" pitchFamily="2" charset="-122"/>
                <a:ea typeface="黑体" pitchFamily="2" charset="-122"/>
              </a:rPr>
              <a:t>控制器通常只能控制一台或少数几台同类设备；而一个通道则可以同时控制许多台同类或不同类的设备。</a:t>
            </a:r>
          </a:p>
        </p:txBody>
      </p:sp>
      <p:sp>
        <p:nvSpPr>
          <p:cNvPr id="692228" name="Rectangle 4"/>
          <p:cNvSpPr>
            <a:spLocks noChangeArrowheads="1"/>
          </p:cNvSpPr>
          <p:nvPr/>
        </p:nvSpPr>
        <p:spPr bwMode="auto">
          <a:xfrm>
            <a:off x="684213" y="2565400"/>
            <a:ext cx="813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r>
              <a:rPr lang="zh-CN" altLang="en-US" sz="2400">
                <a:solidFill>
                  <a:schemeClr val="hlink"/>
                </a:solidFill>
                <a:latin typeface="黑体" pitchFamily="2" charset="-122"/>
                <a:ea typeface="黑体" pitchFamily="2" charset="-122"/>
              </a:rPr>
              <a:t> </a:t>
            </a:r>
            <a:r>
              <a:rPr lang="en-US" altLang="zh-CN" sz="2400" dirty="0">
                <a:solidFill>
                  <a:srgbClr val="990000"/>
                </a:solidFill>
                <a:latin typeface="黑体" pitchFamily="2" charset="-122"/>
                <a:ea typeface="黑体" pitchFamily="2" charset="-122"/>
              </a:rPr>
              <a:t>1.</a:t>
            </a:r>
            <a:r>
              <a:rPr lang="zh-CN" altLang="en-US" sz="2400">
                <a:solidFill>
                  <a:srgbClr val="990000"/>
                </a:solidFill>
                <a:latin typeface="黑体" pitchFamily="2" charset="-122"/>
                <a:ea typeface="黑体" pitchFamily="2" charset="-122"/>
              </a:rPr>
              <a:t>通道控制方式与</a:t>
            </a:r>
            <a:r>
              <a:rPr lang="en-US" altLang="zh-CN" sz="2400" dirty="0">
                <a:solidFill>
                  <a:srgbClr val="990000"/>
                </a:solidFill>
                <a:latin typeface="黑体" pitchFamily="2" charset="-122"/>
                <a:ea typeface="黑体" pitchFamily="2" charset="-122"/>
              </a:rPr>
              <a:t>DMA</a:t>
            </a:r>
            <a:r>
              <a:rPr lang="zh-CN" altLang="en-US" sz="2400">
                <a:solidFill>
                  <a:srgbClr val="990000"/>
                </a:solidFill>
                <a:latin typeface="黑体" pitchFamily="2" charset="-122"/>
                <a:ea typeface="黑体" pitchFamily="2" charset="-122"/>
              </a:rPr>
              <a:t>方式的区别</a:t>
            </a:r>
            <a:endParaRPr lang="zh-CN" altLang="en-US" sz="2400">
              <a:solidFill>
                <a:schemeClr val="hlink"/>
              </a:solidFill>
              <a:latin typeface="黑体" pitchFamily="2" charset="-122"/>
              <a:ea typeface="黑体" pitchFamily="2" charset="-122"/>
            </a:endParaRPr>
          </a:p>
        </p:txBody>
      </p:sp>
      <p:sp>
        <p:nvSpPr>
          <p:cNvPr id="692229" name="Rectangle 5"/>
          <p:cNvSpPr>
            <a:spLocks noChangeArrowheads="1"/>
          </p:cNvSpPr>
          <p:nvPr/>
        </p:nvSpPr>
        <p:spPr bwMode="auto">
          <a:xfrm>
            <a:off x="684213" y="3068638"/>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1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1</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DMA</a:t>
            </a:r>
            <a:r>
              <a:rPr lang="zh-CN" altLang="en-US" sz="2400">
                <a:solidFill>
                  <a:srgbClr val="000080"/>
                </a:solidFill>
                <a:latin typeface="黑体" pitchFamily="2" charset="-122"/>
                <a:ea typeface="黑体" pitchFamily="2" charset="-122"/>
              </a:rPr>
              <a:t>控制器是通过专门设计的硬件控制逻辑来实现对数据传送的控制；而通道则是一个具有特殊功能的处理器，它具有自己的指令和程序，通过执行通道程序来实现对数据传送的控制，故通道具有更强的独立处理数据输入输出的功能。</a:t>
            </a:r>
          </a:p>
        </p:txBody>
      </p:sp>
      <p:sp>
        <p:nvSpPr>
          <p:cNvPr id="63494" name="Rectangle 6"/>
          <p:cNvSpPr>
            <a:spLocks noChangeArrowheads="1"/>
          </p:cNvSpPr>
          <p:nvPr/>
        </p:nvSpPr>
        <p:spPr bwMode="auto">
          <a:xfrm>
            <a:off x="684213" y="1052513"/>
            <a:ext cx="496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dirty="0">
                <a:solidFill>
                  <a:srgbClr val="990000"/>
                </a:solidFill>
                <a:latin typeface="黑体" pitchFamily="2" charset="-122"/>
                <a:ea typeface="黑体" pitchFamily="2" charset="-122"/>
              </a:rPr>
              <a:t>7.6.1</a:t>
            </a:r>
            <a:r>
              <a:rPr lang="zh-CN" altLang="en-US" sz="2400">
                <a:solidFill>
                  <a:srgbClr val="990000"/>
                </a:solidFill>
                <a:latin typeface="黑体" pitchFamily="2" charset="-122"/>
                <a:ea typeface="黑体" pitchFamily="2" charset="-122"/>
              </a:rPr>
              <a:t>通道的基本概念</a:t>
            </a:r>
          </a:p>
        </p:txBody>
      </p:sp>
      <p:sp>
        <p:nvSpPr>
          <p:cNvPr id="63495" name="Rectangle 7"/>
          <p:cNvSpPr>
            <a:spLocks noChangeArrowheads="1"/>
          </p:cNvSpPr>
          <p:nvPr/>
        </p:nvSpPr>
        <p:spPr bwMode="auto">
          <a:xfrm>
            <a:off x="611188" y="1628775"/>
            <a:ext cx="8137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r>
              <a:rPr lang="zh-CN" altLang="en-US" sz="2400">
                <a:solidFill>
                  <a:srgbClr val="000080"/>
                </a:solidFill>
                <a:latin typeface="黑体" pitchFamily="2" charset="-122"/>
                <a:ea typeface="黑体" pitchFamily="2" charset="-122"/>
              </a:rPr>
              <a:t>    通道是一种高级的</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控制部件，基本任务是通过执行程序来管理输入输出工作。</a:t>
            </a:r>
            <a:r>
              <a:rPr lang="zh-CN" altLang="en-US" sz="2400">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wipe(up)">
                                      <p:cBhvr>
                                        <p:cTn id="7" dur="500"/>
                                        <p:tgtEl>
                                          <p:spTgt spid="6922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92229"/>
                                        </p:tgtEl>
                                        <p:attrNameLst>
                                          <p:attrName>style.visibility</p:attrName>
                                        </p:attrNameLst>
                                      </p:cBhvr>
                                      <p:to>
                                        <p:strVal val="visible"/>
                                      </p:to>
                                    </p:set>
                                    <p:animEffect transition="in" filter="wipe(up)">
                                      <p:cBhvr>
                                        <p:cTn id="10" dur="500"/>
                                        <p:tgtEl>
                                          <p:spTgt spid="6922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2227"/>
                                        </p:tgtEl>
                                        <p:attrNameLst>
                                          <p:attrName>style.visibility</p:attrName>
                                        </p:attrNameLst>
                                      </p:cBhvr>
                                      <p:to>
                                        <p:strVal val="visible"/>
                                      </p:to>
                                    </p:set>
                                    <p:animEffect transition="in" filter="wipe(up)">
                                      <p:cBhvr>
                                        <p:cTn id="15" dur="500"/>
                                        <p:tgtEl>
                                          <p:spTgt spid="69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p:bldP spid="692228" grpId="0"/>
      <p:bldP spid="6922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4"/>
          <p:cNvGrpSpPr>
            <a:grpSpLocks/>
          </p:cNvGrpSpPr>
          <p:nvPr/>
        </p:nvGrpSpPr>
        <p:grpSpPr bwMode="auto">
          <a:xfrm>
            <a:off x="755650" y="2205038"/>
            <a:ext cx="7920038" cy="3757612"/>
            <a:chOff x="811" y="1071"/>
            <a:chExt cx="4267" cy="2104"/>
          </a:xfrm>
        </p:grpSpPr>
        <p:sp>
          <p:nvSpPr>
            <p:cNvPr id="64517" name="Rectangle 5"/>
            <p:cNvSpPr>
              <a:spLocks noChangeArrowheads="1"/>
            </p:cNvSpPr>
            <p:nvPr/>
          </p:nvSpPr>
          <p:spPr bwMode="auto">
            <a:xfrm>
              <a:off x="3371" y="1121"/>
              <a:ext cx="1707"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endParaRPr lang="zh-CN" altLang="en-US">
                <a:latin typeface="黑体" pitchFamily="2" charset="-122"/>
                <a:ea typeface="黑体" pitchFamily="2" charset="-122"/>
              </a:endParaRPr>
            </a:p>
          </p:txBody>
        </p:sp>
        <p:sp>
          <p:nvSpPr>
            <p:cNvPr id="64518" name="Text Box 6"/>
            <p:cNvSpPr txBox="1">
              <a:spLocks noChangeArrowheads="1"/>
            </p:cNvSpPr>
            <p:nvPr/>
          </p:nvSpPr>
          <p:spPr bwMode="auto">
            <a:xfrm>
              <a:off x="3975" y="1071"/>
              <a:ext cx="51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000">
                  <a:solidFill>
                    <a:srgbClr val="FF6600"/>
                  </a:solidFill>
                  <a:latin typeface="黑体" pitchFamily="2" charset="-122"/>
                  <a:ea typeface="黑体" pitchFamily="2" charset="-122"/>
                </a:rPr>
                <a:t>第四级</a:t>
              </a:r>
            </a:p>
          </p:txBody>
        </p:sp>
        <p:sp>
          <p:nvSpPr>
            <p:cNvPr id="64519" name="Rectangle 7"/>
            <p:cNvSpPr>
              <a:spLocks noChangeArrowheads="1"/>
            </p:cNvSpPr>
            <p:nvPr/>
          </p:nvSpPr>
          <p:spPr bwMode="auto">
            <a:xfrm>
              <a:off x="2518" y="1121"/>
              <a:ext cx="853"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endParaRPr lang="zh-CN" altLang="en-US">
                <a:latin typeface="黑体" pitchFamily="2" charset="-122"/>
                <a:ea typeface="黑体" pitchFamily="2" charset="-122"/>
              </a:endParaRPr>
            </a:p>
          </p:txBody>
        </p:sp>
        <p:sp>
          <p:nvSpPr>
            <p:cNvPr id="64520" name="Rectangle 8"/>
            <p:cNvSpPr>
              <a:spLocks noChangeArrowheads="1"/>
            </p:cNvSpPr>
            <p:nvPr/>
          </p:nvSpPr>
          <p:spPr bwMode="auto">
            <a:xfrm>
              <a:off x="1746" y="1121"/>
              <a:ext cx="772"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endParaRPr lang="zh-CN" altLang="en-US">
                <a:latin typeface="黑体" pitchFamily="2" charset="-122"/>
                <a:ea typeface="黑体" pitchFamily="2" charset="-122"/>
              </a:endParaRPr>
            </a:p>
          </p:txBody>
        </p:sp>
        <p:sp>
          <p:nvSpPr>
            <p:cNvPr id="64521" name="Text Box 9"/>
            <p:cNvSpPr txBox="1">
              <a:spLocks noChangeArrowheads="1"/>
            </p:cNvSpPr>
            <p:nvPr/>
          </p:nvSpPr>
          <p:spPr bwMode="auto">
            <a:xfrm>
              <a:off x="1903" y="1071"/>
              <a:ext cx="51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000">
                  <a:solidFill>
                    <a:srgbClr val="FF6600"/>
                  </a:solidFill>
                  <a:latin typeface="黑体" pitchFamily="2" charset="-122"/>
                  <a:ea typeface="黑体" pitchFamily="2" charset="-122"/>
                </a:rPr>
                <a:t>第二级</a:t>
              </a:r>
            </a:p>
          </p:txBody>
        </p:sp>
        <p:sp>
          <p:nvSpPr>
            <p:cNvPr id="64522" name="Rectangle 10"/>
            <p:cNvSpPr>
              <a:spLocks noChangeArrowheads="1"/>
            </p:cNvSpPr>
            <p:nvPr/>
          </p:nvSpPr>
          <p:spPr bwMode="auto">
            <a:xfrm>
              <a:off x="811" y="1121"/>
              <a:ext cx="935"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endParaRPr lang="zh-CN" altLang="en-US">
                <a:latin typeface="黑体" pitchFamily="2" charset="-122"/>
                <a:ea typeface="黑体" pitchFamily="2" charset="-122"/>
              </a:endParaRPr>
            </a:p>
          </p:txBody>
        </p:sp>
        <p:sp>
          <p:nvSpPr>
            <p:cNvPr id="64523" name="Rectangle 11"/>
            <p:cNvSpPr>
              <a:spLocks noChangeArrowheads="1"/>
            </p:cNvSpPr>
            <p:nvPr/>
          </p:nvSpPr>
          <p:spPr bwMode="auto">
            <a:xfrm>
              <a:off x="892" y="1350"/>
              <a:ext cx="772" cy="1597"/>
            </a:xfrm>
            <a:prstGeom prst="rect">
              <a:avLst/>
            </a:prstGeom>
            <a:solidFill>
              <a:srgbClr val="CCFFCC"/>
            </a:solidFill>
            <a:ln w="12700">
              <a:solidFill>
                <a:srgbClr val="7A48C4"/>
              </a:solidFill>
              <a:prstDash val="dash"/>
              <a:miter lim="800000"/>
              <a:headEnd type="none" w="sm" len="sm"/>
              <a:tailEnd type="none" w="sm" len="sm"/>
            </a:ln>
          </p:spPr>
          <p:txBody>
            <a:bodyPr wrap="none" anchor="ctr"/>
            <a:lstStyle/>
            <a:p>
              <a:pPr algn="ctr"/>
              <a:endParaRPr lang="zh-CN" altLang="en-US">
                <a:latin typeface="黑体" pitchFamily="2" charset="-122"/>
                <a:ea typeface="黑体" pitchFamily="2" charset="-122"/>
              </a:endParaRPr>
            </a:p>
          </p:txBody>
        </p:sp>
        <p:sp>
          <p:nvSpPr>
            <p:cNvPr id="64524" name="Text Box 12"/>
            <p:cNvSpPr txBox="1">
              <a:spLocks noChangeArrowheads="1"/>
            </p:cNvSpPr>
            <p:nvPr/>
          </p:nvSpPr>
          <p:spPr bwMode="auto">
            <a:xfrm>
              <a:off x="1051" y="2470"/>
              <a:ext cx="437" cy="263"/>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主存</a:t>
              </a:r>
            </a:p>
          </p:txBody>
        </p:sp>
        <p:sp>
          <p:nvSpPr>
            <p:cNvPr id="64525" name="Text Box 13"/>
            <p:cNvSpPr txBox="1">
              <a:spLocks noChangeArrowheads="1"/>
            </p:cNvSpPr>
            <p:nvPr/>
          </p:nvSpPr>
          <p:spPr bwMode="auto">
            <a:xfrm>
              <a:off x="1097" y="1556"/>
              <a:ext cx="355" cy="263"/>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en-US" altLang="zh-CN" sz="2400" dirty="0">
                  <a:solidFill>
                    <a:schemeClr val="tx1"/>
                  </a:solidFill>
                  <a:latin typeface="黑体" pitchFamily="2" charset="-122"/>
                  <a:ea typeface="黑体" pitchFamily="2" charset="-122"/>
                </a:rPr>
                <a:t>CPU</a:t>
              </a:r>
            </a:p>
          </p:txBody>
        </p:sp>
        <p:sp>
          <p:nvSpPr>
            <p:cNvPr id="64526" name="Text Box 14"/>
            <p:cNvSpPr txBox="1">
              <a:spLocks noChangeArrowheads="1"/>
            </p:cNvSpPr>
            <p:nvPr/>
          </p:nvSpPr>
          <p:spPr bwMode="auto">
            <a:xfrm>
              <a:off x="1866" y="1527"/>
              <a:ext cx="437" cy="263"/>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rgbClr val="000066"/>
                  </a:solidFill>
                  <a:latin typeface="黑体" pitchFamily="2" charset="-122"/>
                  <a:ea typeface="黑体" pitchFamily="2" charset="-122"/>
                </a:rPr>
                <a:t>通道</a:t>
              </a:r>
            </a:p>
          </p:txBody>
        </p:sp>
        <p:sp>
          <p:nvSpPr>
            <p:cNvPr id="64527" name="Text Box 15"/>
            <p:cNvSpPr txBox="1">
              <a:spLocks noChangeArrowheads="1"/>
            </p:cNvSpPr>
            <p:nvPr/>
          </p:nvSpPr>
          <p:spPr bwMode="auto">
            <a:xfrm>
              <a:off x="1881" y="2470"/>
              <a:ext cx="436" cy="263"/>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rgbClr val="000066"/>
                  </a:solidFill>
                  <a:latin typeface="黑体" pitchFamily="2" charset="-122"/>
                  <a:ea typeface="黑体" pitchFamily="2" charset="-122"/>
                </a:rPr>
                <a:t>通道</a:t>
              </a:r>
            </a:p>
          </p:txBody>
        </p:sp>
        <p:sp>
          <p:nvSpPr>
            <p:cNvPr id="64528" name="Text Box 16"/>
            <p:cNvSpPr txBox="1">
              <a:spLocks noChangeArrowheads="1"/>
            </p:cNvSpPr>
            <p:nvPr/>
          </p:nvSpPr>
          <p:spPr bwMode="auto">
            <a:xfrm>
              <a:off x="2677" y="2195"/>
              <a:ext cx="519" cy="36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90000"/>
                </a:lnSpc>
              </a:pPr>
              <a:r>
                <a:rPr lang="zh-CN" altLang="en-US" sz="2000">
                  <a:solidFill>
                    <a:schemeClr val="tx1"/>
                  </a:solidFill>
                  <a:latin typeface="黑体" pitchFamily="2" charset="-122"/>
                  <a:ea typeface="黑体" pitchFamily="2" charset="-122"/>
                </a:rPr>
                <a:t>设备</a:t>
              </a:r>
            </a:p>
            <a:p>
              <a:pPr algn="ctr" eaLnBrk="1" hangingPunct="1">
                <a:lnSpc>
                  <a:spcPct val="90000"/>
                </a:lnSpc>
              </a:pPr>
              <a:r>
                <a:rPr lang="zh-CN" altLang="en-US" sz="2000">
                  <a:solidFill>
                    <a:schemeClr val="tx1"/>
                  </a:solidFill>
                  <a:latin typeface="黑体" pitchFamily="2" charset="-122"/>
                  <a:ea typeface="黑体" pitchFamily="2" charset="-122"/>
                </a:rPr>
                <a:t>控制器</a:t>
              </a:r>
            </a:p>
          </p:txBody>
        </p:sp>
        <p:sp>
          <p:nvSpPr>
            <p:cNvPr id="64529" name="Text Box 17"/>
            <p:cNvSpPr txBox="1">
              <a:spLocks noChangeArrowheads="1"/>
            </p:cNvSpPr>
            <p:nvPr/>
          </p:nvSpPr>
          <p:spPr bwMode="auto">
            <a:xfrm>
              <a:off x="2677" y="2651"/>
              <a:ext cx="519" cy="36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90000"/>
                </a:lnSpc>
              </a:pPr>
              <a:r>
                <a:rPr lang="zh-CN" altLang="en-US" sz="2000">
                  <a:solidFill>
                    <a:schemeClr val="tx1"/>
                  </a:solidFill>
                  <a:latin typeface="黑体" pitchFamily="2" charset="-122"/>
                  <a:ea typeface="黑体" pitchFamily="2" charset="-122"/>
                </a:rPr>
                <a:t>设备</a:t>
              </a:r>
            </a:p>
            <a:p>
              <a:pPr algn="ctr" eaLnBrk="1" hangingPunct="1">
                <a:lnSpc>
                  <a:spcPct val="90000"/>
                </a:lnSpc>
              </a:pPr>
              <a:r>
                <a:rPr lang="zh-CN" altLang="en-US" sz="2000">
                  <a:solidFill>
                    <a:schemeClr val="tx1"/>
                  </a:solidFill>
                  <a:latin typeface="黑体" pitchFamily="2" charset="-122"/>
                  <a:ea typeface="黑体" pitchFamily="2" charset="-122"/>
                </a:rPr>
                <a:t>控制器</a:t>
              </a:r>
            </a:p>
          </p:txBody>
        </p:sp>
        <p:sp>
          <p:nvSpPr>
            <p:cNvPr id="64530" name="Text Box 18"/>
            <p:cNvSpPr txBox="1">
              <a:spLocks noChangeArrowheads="1"/>
            </p:cNvSpPr>
            <p:nvPr/>
          </p:nvSpPr>
          <p:spPr bwMode="auto">
            <a:xfrm>
              <a:off x="2677" y="1703"/>
              <a:ext cx="519" cy="366"/>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90000"/>
                </a:lnSpc>
              </a:pPr>
              <a:r>
                <a:rPr lang="zh-CN" altLang="en-US" sz="2000">
                  <a:solidFill>
                    <a:schemeClr val="tx1"/>
                  </a:solidFill>
                  <a:latin typeface="黑体" pitchFamily="2" charset="-122"/>
                  <a:ea typeface="黑体" pitchFamily="2" charset="-122"/>
                </a:rPr>
                <a:t>设备</a:t>
              </a:r>
            </a:p>
            <a:p>
              <a:pPr algn="ctr" eaLnBrk="1" hangingPunct="1">
                <a:lnSpc>
                  <a:spcPct val="90000"/>
                </a:lnSpc>
              </a:pPr>
              <a:r>
                <a:rPr lang="zh-CN" altLang="en-US" sz="2000">
                  <a:solidFill>
                    <a:schemeClr val="tx1"/>
                  </a:solidFill>
                  <a:latin typeface="黑体" pitchFamily="2" charset="-122"/>
                  <a:ea typeface="黑体" pitchFamily="2" charset="-122"/>
                </a:rPr>
                <a:t>控制器</a:t>
              </a:r>
            </a:p>
          </p:txBody>
        </p:sp>
        <p:sp>
          <p:nvSpPr>
            <p:cNvPr id="64531" name="Text Box 19"/>
            <p:cNvSpPr txBox="1">
              <a:spLocks noChangeArrowheads="1"/>
            </p:cNvSpPr>
            <p:nvPr/>
          </p:nvSpPr>
          <p:spPr bwMode="auto">
            <a:xfrm>
              <a:off x="2677" y="1245"/>
              <a:ext cx="519" cy="366"/>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lnSpc>
                  <a:spcPct val="90000"/>
                </a:lnSpc>
              </a:pPr>
              <a:r>
                <a:rPr lang="zh-CN" altLang="en-US" sz="2000">
                  <a:solidFill>
                    <a:schemeClr val="tx1"/>
                  </a:solidFill>
                  <a:latin typeface="黑体" pitchFamily="2" charset="-122"/>
                  <a:ea typeface="黑体" pitchFamily="2" charset="-122"/>
                </a:rPr>
                <a:t>设备</a:t>
              </a:r>
            </a:p>
            <a:p>
              <a:pPr algn="ctr" eaLnBrk="1" hangingPunct="1">
                <a:lnSpc>
                  <a:spcPct val="90000"/>
                </a:lnSpc>
              </a:pPr>
              <a:r>
                <a:rPr lang="zh-CN" altLang="en-US" sz="2000">
                  <a:solidFill>
                    <a:schemeClr val="tx1"/>
                  </a:solidFill>
                  <a:latin typeface="黑体" pitchFamily="2" charset="-122"/>
                  <a:ea typeface="黑体" pitchFamily="2" charset="-122"/>
                </a:rPr>
                <a:t>控制器</a:t>
              </a:r>
            </a:p>
          </p:txBody>
        </p:sp>
        <p:sp>
          <p:nvSpPr>
            <p:cNvPr id="64532" name="Text Box 20"/>
            <p:cNvSpPr txBox="1">
              <a:spLocks noChangeArrowheads="1"/>
            </p:cNvSpPr>
            <p:nvPr/>
          </p:nvSpPr>
          <p:spPr bwMode="auto">
            <a:xfrm>
              <a:off x="3573" y="2894"/>
              <a:ext cx="436"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3" name="Text Box 21"/>
            <p:cNvSpPr txBox="1">
              <a:spLocks noChangeArrowheads="1"/>
            </p:cNvSpPr>
            <p:nvPr/>
          </p:nvSpPr>
          <p:spPr bwMode="auto">
            <a:xfrm>
              <a:off x="3573" y="2441"/>
              <a:ext cx="436"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4" name="Text Box 22"/>
            <p:cNvSpPr txBox="1">
              <a:spLocks noChangeArrowheads="1"/>
            </p:cNvSpPr>
            <p:nvPr/>
          </p:nvSpPr>
          <p:spPr bwMode="auto">
            <a:xfrm>
              <a:off x="3573" y="1939"/>
              <a:ext cx="436" cy="264"/>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5" name="Text Box 23"/>
            <p:cNvSpPr txBox="1">
              <a:spLocks noChangeArrowheads="1"/>
            </p:cNvSpPr>
            <p:nvPr/>
          </p:nvSpPr>
          <p:spPr bwMode="auto">
            <a:xfrm>
              <a:off x="3586" y="1482"/>
              <a:ext cx="437"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6" name="Text Box 24"/>
            <p:cNvSpPr txBox="1">
              <a:spLocks noChangeArrowheads="1"/>
            </p:cNvSpPr>
            <p:nvPr/>
          </p:nvSpPr>
          <p:spPr bwMode="auto">
            <a:xfrm>
              <a:off x="4426" y="2901"/>
              <a:ext cx="436"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7" name="Text Box 25"/>
            <p:cNvSpPr txBox="1">
              <a:spLocks noChangeArrowheads="1"/>
            </p:cNvSpPr>
            <p:nvPr/>
          </p:nvSpPr>
          <p:spPr bwMode="auto">
            <a:xfrm>
              <a:off x="4426" y="2432"/>
              <a:ext cx="436"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8" name="Text Box 26"/>
            <p:cNvSpPr txBox="1">
              <a:spLocks noChangeArrowheads="1"/>
            </p:cNvSpPr>
            <p:nvPr/>
          </p:nvSpPr>
          <p:spPr bwMode="auto">
            <a:xfrm>
              <a:off x="4426" y="1939"/>
              <a:ext cx="436" cy="264"/>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39" name="Text Box 27"/>
            <p:cNvSpPr txBox="1">
              <a:spLocks noChangeArrowheads="1"/>
            </p:cNvSpPr>
            <p:nvPr/>
          </p:nvSpPr>
          <p:spPr bwMode="auto">
            <a:xfrm>
              <a:off x="4426" y="1482"/>
              <a:ext cx="436" cy="263"/>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黑体" pitchFamily="2" charset="-122"/>
                  <a:ea typeface="黑体" pitchFamily="2" charset="-122"/>
                </a:rPr>
                <a:t>外设</a:t>
              </a:r>
            </a:p>
          </p:txBody>
        </p:sp>
        <p:sp>
          <p:nvSpPr>
            <p:cNvPr id="64540" name="Line 28"/>
            <p:cNvSpPr>
              <a:spLocks noChangeShapeType="1"/>
            </p:cNvSpPr>
            <p:nvPr/>
          </p:nvSpPr>
          <p:spPr bwMode="auto">
            <a:xfrm>
              <a:off x="3168" y="142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Line 29"/>
            <p:cNvSpPr>
              <a:spLocks noChangeShapeType="1"/>
            </p:cNvSpPr>
            <p:nvPr/>
          </p:nvSpPr>
          <p:spPr bwMode="auto">
            <a:xfrm>
              <a:off x="3168" y="1882"/>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2" name="Line 30"/>
            <p:cNvSpPr>
              <a:spLocks noChangeShapeType="1"/>
            </p:cNvSpPr>
            <p:nvPr/>
          </p:nvSpPr>
          <p:spPr bwMode="auto">
            <a:xfrm>
              <a:off x="3168" y="237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3" name="Line 31"/>
            <p:cNvSpPr>
              <a:spLocks noChangeShapeType="1"/>
            </p:cNvSpPr>
            <p:nvPr/>
          </p:nvSpPr>
          <p:spPr bwMode="auto">
            <a:xfrm>
              <a:off x="3168" y="2833"/>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4" name="Line 32"/>
            <p:cNvSpPr>
              <a:spLocks noChangeShapeType="1"/>
            </p:cNvSpPr>
            <p:nvPr/>
          </p:nvSpPr>
          <p:spPr bwMode="auto">
            <a:xfrm flipH="1">
              <a:off x="3778"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33"/>
            <p:cNvSpPr>
              <a:spLocks noChangeShapeType="1"/>
            </p:cNvSpPr>
            <p:nvPr/>
          </p:nvSpPr>
          <p:spPr bwMode="auto">
            <a:xfrm flipH="1">
              <a:off x="4631"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34"/>
            <p:cNvSpPr>
              <a:spLocks noChangeShapeType="1"/>
            </p:cNvSpPr>
            <p:nvPr/>
          </p:nvSpPr>
          <p:spPr bwMode="auto">
            <a:xfrm flipH="1">
              <a:off x="3778"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Line 35"/>
            <p:cNvSpPr>
              <a:spLocks noChangeShapeType="1"/>
            </p:cNvSpPr>
            <p:nvPr/>
          </p:nvSpPr>
          <p:spPr bwMode="auto">
            <a:xfrm flipH="1">
              <a:off x="3778"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8" name="Line 36"/>
            <p:cNvSpPr>
              <a:spLocks noChangeShapeType="1"/>
            </p:cNvSpPr>
            <p:nvPr/>
          </p:nvSpPr>
          <p:spPr bwMode="auto">
            <a:xfrm flipH="1">
              <a:off x="4631"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9" name="Line 37"/>
            <p:cNvSpPr>
              <a:spLocks noChangeShapeType="1"/>
            </p:cNvSpPr>
            <p:nvPr/>
          </p:nvSpPr>
          <p:spPr bwMode="auto">
            <a:xfrm flipH="1">
              <a:off x="3778"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Line 38"/>
            <p:cNvSpPr>
              <a:spLocks noChangeShapeType="1"/>
            </p:cNvSpPr>
            <p:nvPr/>
          </p:nvSpPr>
          <p:spPr bwMode="auto">
            <a:xfrm flipH="1">
              <a:off x="4631"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1" name="Line 39"/>
            <p:cNvSpPr>
              <a:spLocks noChangeShapeType="1"/>
            </p:cNvSpPr>
            <p:nvPr/>
          </p:nvSpPr>
          <p:spPr bwMode="auto">
            <a:xfrm flipH="1">
              <a:off x="4631"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40"/>
            <p:cNvSpPr>
              <a:spLocks noChangeShapeType="1"/>
            </p:cNvSpPr>
            <p:nvPr/>
          </p:nvSpPr>
          <p:spPr bwMode="auto">
            <a:xfrm flipH="1">
              <a:off x="2477" y="142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41"/>
            <p:cNvSpPr>
              <a:spLocks noChangeShapeType="1"/>
            </p:cNvSpPr>
            <p:nvPr/>
          </p:nvSpPr>
          <p:spPr bwMode="auto">
            <a:xfrm flipH="1">
              <a:off x="2477" y="1882"/>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42"/>
            <p:cNvSpPr>
              <a:spLocks noChangeShapeType="1"/>
            </p:cNvSpPr>
            <p:nvPr/>
          </p:nvSpPr>
          <p:spPr bwMode="auto">
            <a:xfrm flipH="1">
              <a:off x="2477" y="237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5" name="Line 43"/>
            <p:cNvSpPr>
              <a:spLocks noChangeShapeType="1"/>
            </p:cNvSpPr>
            <p:nvPr/>
          </p:nvSpPr>
          <p:spPr bwMode="auto">
            <a:xfrm flipH="1">
              <a:off x="2477" y="2833"/>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6" name="Line 44"/>
            <p:cNvSpPr>
              <a:spLocks noChangeShapeType="1"/>
            </p:cNvSpPr>
            <p:nvPr/>
          </p:nvSpPr>
          <p:spPr bwMode="auto">
            <a:xfrm>
              <a:off x="2477" y="1426"/>
              <a:ext cx="0" cy="45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7" name="Line 45"/>
            <p:cNvSpPr>
              <a:spLocks noChangeShapeType="1"/>
            </p:cNvSpPr>
            <p:nvPr/>
          </p:nvSpPr>
          <p:spPr bwMode="auto">
            <a:xfrm>
              <a:off x="2477" y="2376"/>
              <a:ext cx="0" cy="457"/>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8" name="Line 46"/>
            <p:cNvSpPr>
              <a:spLocks noChangeShapeType="1"/>
            </p:cNvSpPr>
            <p:nvPr/>
          </p:nvSpPr>
          <p:spPr bwMode="auto">
            <a:xfrm flipH="1">
              <a:off x="2315" y="2604"/>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47"/>
            <p:cNvSpPr>
              <a:spLocks noChangeShapeType="1"/>
            </p:cNvSpPr>
            <p:nvPr/>
          </p:nvSpPr>
          <p:spPr bwMode="auto">
            <a:xfrm flipH="1">
              <a:off x="2315" y="1647"/>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Line 48"/>
            <p:cNvSpPr>
              <a:spLocks noChangeShapeType="1"/>
            </p:cNvSpPr>
            <p:nvPr/>
          </p:nvSpPr>
          <p:spPr bwMode="auto">
            <a:xfrm flipH="1">
              <a:off x="1746" y="169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1" name="Line 49"/>
            <p:cNvSpPr>
              <a:spLocks noChangeShapeType="1"/>
            </p:cNvSpPr>
            <p:nvPr/>
          </p:nvSpPr>
          <p:spPr bwMode="auto">
            <a:xfrm>
              <a:off x="1746" y="1692"/>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2" name="Line 50"/>
            <p:cNvSpPr>
              <a:spLocks noChangeShapeType="1"/>
            </p:cNvSpPr>
            <p:nvPr/>
          </p:nvSpPr>
          <p:spPr bwMode="auto">
            <a:xfrm flipH="1">
              <a:off x="1746" y="264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3" name="Line 51"/>
            <p:cNvSpPr>
              <a:spLocks noChangeShapeType="1"/>
            </p:cNvSpPr>
            <p:nvPr/>
          </p:nvSpPr>
          <p:spPr bwMode="auto">
            <a:xfrm flipH="1">
              <a:off x="1624" y="256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4" name="Line 52"/>
            <p:cNvSpPr>
              <a:spLocks noChangeShapeType="1"/>
            </p:cNvSpPr>
            <p:nvPr/>
          </p:nvSpPr>
          <p:spPr bwMode="auto">
            <a:xfrm flipH="1">
              <a:off x="1624" y="161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5" name="Line 53"/>
            <p:cNvSpPr>
              <a:spLocks noChangeShapeType="1"/>
            </p:cNvSpPr>
            <p:nvPr/>
          </p:nvSpPr>
          <p:spPr bwMode="auto">
            <a:xfrm>
              <a:off x="1624" y="1616"/>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6" name="Line 54"/>
            <p:cNvSpPr>
              <a:spLocks noChangeShapeType="1"/>
            </p:cNvSpPr>
            <p:nvPr/>
          </p:nvSpPr>
          <p:spPr bwMode="auto">
            <a:xfrm>
              <a:off x="1502" y="1685"/>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7" name="Line 55"/>
            <p:cNvSpPr>
              <a:spLocks noChangeShapeType="1"/>
            </p:cNvSpPr>
            <p:nvPr/>
          </p:nvSpPr>
          <p:spPr bwMode="auto">
            <a:xfrm>
              <a:off x="1502" y="2604"/>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8" name="Text Box 56"/>
            <p:cNvSpPr txBox="1">
              <a:spLocks noChangeArrowheads="1"/>
            </p:cNvSpPr>
            <p:nvPr/>
          </p:nvSpPr>
          <p:spPr bwMode="auto">
            <a:xfrm>
              <a:off x="1053" y="1336"/>
              <a:ext cx="42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rgbClr val="009900"/>
                  </a:solidFill>
                  <a:latin typeface="黑体" pitchFamily="2" charset="-122"/>
                  <a:ea typeface="黑体" pitchFamily="2" charset="-122"/>
                </a:rPr>
                <a:t>主机</a:t>
              </a:r>
            </a:p>
          </p:txBody>
        </p:sp>
        <p:sp>
          <p:nvSpPr>
            <p:cNvPr id="64569" name="Text Box 57"/>
            <p:cNvSpPr txBox="1">
              <a:spLocks noChangeArrowheads="1"/>
            </p:cNvSpPr>
            <p:nvPr/>
          </p:nvSpPr>
          <p:spPr bwMode="auto">
            <a:xfrm rot="-5400000">
              <a:off x="1834" y="1970"/>
              <a:ext cx="33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3200">
                  <a:solidFill>
                    <a:schemeClr val="tx1"/>
                  </a:solidFill>
                  <a:latin typeface="Times New Roman" pitchFamily="18" charset="0"/>
                  <a:ea typeface="黑体" pitchFamily="2" charset="-122"/>
                </a:rPr>
                <a:t>…</a:t>
              </a:r>
              <a:endParaRPr lang="zh-CN" altLang="en-US" sz="3200">
                <a:solidFill>
                  <a:schemeClr val="tx1"/>
                </a:solidFill>
                <a:latin typeface="黑体" pitchFamily="2" charset="-122"/>
                <a:ea typeface="黑体" pitchFamily="2" charset="-122"/>
              </a:endParaRPr>
            </a:p>
          </p:txBody>
        </p:sp>
        <p:sp>
          <p:nvSpPr>
            <p:cNvPr id="64570" name="Text Box 58"/>
            <p:cNvSpPr txBox="1">
              <a:spLocks noChangeArrowheads="1"/>
            </p:cNvSpPr>
            <p:nvPr/>
          </p:nvSpPr>
          <p:spPr bwMode="auto">
            <a:xfrm>
              <a:off x="4101" y="1407"/>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3200">
                  <a:solidFill>
                    <a:schemeClr val="tx1"/>
                  </a:solidFill>
                  <a:latin typeface="Times New Roman" pitchFamily="18" charset="0"/>
                  <a:ea typeface="黑体" pitchFamily="2" charset="-122"/>
                </a:rPr>
                <a:t>…</a:t>
              </a:r>
              <a:endParaRPr lang="zh-CN" altLang="en-US" sz="3200">
                <a:solidFill>
                  <a:schemeClr val="tx1"/>
                </a:solidFill>
                <a:latin typeface="黑体" pitchFamily="2" charset="-122"/>
                <a:ea typeface="黑体" pitchFamily="2" charset="-122"/>
              </a:endParaRPr>
            </a:p>
          </p:txBody>
        </p:sp>
        <p:sp>
          <p:nvSpPr>
            <p:cNvPr id="64571" name="Text Box 59"/>
            <p:cNvSpPr txBox="1">
              <a:spLocks noChangeArrowheads="1"/>
            </p:cNvSpPr>
            <p:nvPr/>
          </p:nvSpPr>
          <p:spPr bwMode="auto">
            <a:xfrm>
              <a:off x="4102" y="1872"/>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3200">
                  <a:solidFill>
                    <a:schemeClr val="tx1"/>
                  </a:solidFill>
                  <a:latin typeface="Times New Roman" pitchFamily="18" charset="0"/>
                  <a:ea typeface="黑体" pitchFamily="2" charset="-122"/>
                </a:rPr>
                <a:t>…</a:t>
              </a:r>
              <a:endParaRPr lang="zh-CN" altLang="en-US" sz="3200">
                <a:solidFill>
                  <a:schemeClr val="tx1"/>
                </a:solidFill>
                <a:latin typeface="黑体" pitchFamily="2" charset="-122"/>
                <a:ea typeface="黑体" pitchFamily="2" charset="-122"/>
              </a:endParaRPr>
            </a:p>
          </p:txBody>
        </p:sp>
        <p:sp>
          <p:nvSpPr>
            <p:cNvPr id="64572" name="Text Box 60"/>
            <p:cNvSpPr txBox="1">
              <a:spLocks noChangeArrowheads="1"/>
            </p:cNvSpPr>
            <p:nvPr/>
          </p:nvSpPr>
          <p:spPr bwMode="auto">
            <a:xfrm>
              <a:off x="4101" y="2357"/>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3200">
                  <a:solidFill>
                    <a:schemeClr val="tx1"/>
                  </a:solidFill>
                  <a:latin typeface="Times New Roman" pitchFamily="18" charset="0"/>
                  <a:ea typeface="黑体" pitchFamily="2" charset="-122"/>
                </a:rPr>
                <a:t>…</a:t>
              </a:r>
              <a:endParaRPr lang="zh-CN" altLang="en-US" sz="3200">
                <a:solidFill>
                  <a:schemeClr val="tx1"/>
                </a:solidFill>
                <a:latin typeface="黑体" pitchFamily="2" charset="-122"/>
                <a:ea typeface="黑体" pitchFamily="2" charset="-122"/>
              </a:endParaRPr>
            </a:p>
          </p:txBody>
        </p:sp>
        <p:sp>
          <p:nvSpPr>
            <p:cNvPr id="64573" name="Text Box 61"/>
            <p:cNvSpPr txBox="1">
              <a:spLocks noChangeArrowheads="1"/>
            </p:cNvSpPr>
            <p:nvPr/>
          </p:nvSpPr>
          <p:spPr bwMode="auto">
            <a:xfrm>
              <a:off x="4101" y="2791"/>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3200">
                  <a:solidFill>
                    <a:schemeClr val="tx1"/>
                  </a:solidFill>
                  <a:latin typeface="Times New Roman" pitchFamily="18" charset="0"/>
                  <a:ea typeface="黑体" pitchFamily="2" charset="-122"/>
                </a:rPr>
                <a:t>…</a:t>
              </a:r>
              <a:endParaRPr lang="zh-CN" altLang="en-US" sz="3200">
                <a:solidFill>
                  <a:schemeClr val="tx1"/>
                </a:solidFill>
                <a:latin typeface="黑体" pitchFamily="2" charset="-122"/>
                <a:ea typeface="黑体" pitchFamily="2" charset="-122"/>
              </a:endParaRPr>
            </a:p>
          </p:txBody>
        </p:sp>
        <p:sp>
          <p:nvSpPr>
            <p:cNvPr id="64574" name="Text Box 62"/>
            <p:cNvSpPr txBox="1">
              <a:spLocks noChangeArrowheads="1"/>
            </p:cNvSpPr>
            <p:nvPr/>
          </p:nvSpPr>
          <p:spPr bwMode="auto">
            <a:xfrm rot="-5400000">
              <a:off x="2770" y="1504"/>
              <a:ext cx="2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Times New Roman" pitchFamily="18" charset="0"/>
                  <a:ea typeface="黑体" pitchFamily="2" charset="-122"/>
                </a:rPr>
                <a:t>…</a:t>
              </a:r>
              <a:endParaRPr lang="zh-CN" altLang="en-US" sz="2400">
                <a:solidFill>
                  <a:schemeClr val="tx1"/>
                </a:solidFill>
                <a:latin typeface="黑体" pitchFamily="2" charset="-122"/>
                <a:ea typeface="黑体" pitchFamily="2" charset="-122"/>
              </a:endParaRPr>
            </a:p>
          </p:txBody>
        </p:sp>
        <p:sp>
          <p:nvSpPr>
            <p:cNvPr id="64575" name="Text Box 63"/>
            <p:cNvSpPr txBox="1">
              <a:spLocks noChangeArrowheads="1"/>
            </p:cNvSpPr>
            <p:nvPr/>
          </p:nvSpPr>
          <p:spPr bwMode="auto">
            <a:xfrm rot="-5400000">
              <a:off x="2777" y="2468"/>
              <a:ext cx="2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400">
                  <a:solidFill>
                    <a:schemeClr val="tx1"/>
                  </a:solidFill>
                  <a:latin typeface="Times New Roman" pitchFamily="18" charset="0"/>
                  <a:ea typeface="黑体" pitchFamily="2" charset="-122"/>
                </a:rPr>
                <a:t>…</a:t>
              </a:r>
              <a:endParaRPr lang="zh-CN" altLang="en-US" sz="2400">
                <a:solidFill>
                  <a:schemeClr val="tx1"/>
                </a:solidFill>
                <a:latin typeface="黑体" pitchFamily="2" charset="-122"/>
                <a:ea typeface="黑体" pitchFamily="2" charset="-122"/>
              </a:endParaRPr>
            </a:p>
          </p:txBody>
        </p:sp>
        <p:sp>
          <p:nvSpPr>
            <p:cNvPr id="64576" name="Text Box 64"/>
            <p:cNvSpPr txBox="1">
              <a:spLocks noChangeArrowheads="1"/>
            </p:cNvSpPr>
            <p:nvPr/>
          </p:nvSpPr>
          <p:spPr bwMode="auto">
            <a:xfrm>
              <a:off x="1036" y="1071"/>
              <a:ext cx="51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000">
                  <a:solidFill>
                    <a:srgbClr val="FF6600"/>
                  </a:solidFill>
                  <a:latin typeface="黑体" pitchFamily="2" charset="-122"/>
                  <a:ea typeface="黑体" pitchFamily="2" charset="-122"/>
                </a:rPr>
                <a:t>第一级</a:t>
              </a:r>
            </a:p>
          </p:txBody>
        </p:sp>
        <p:sp>
          <p:nvSpPr>
            <p:cNvPr id="64577" name="Text Box 65"/>
            <p:cNvSpPr txBox="1">
              <a:spLocks noChangeArrowheads="1"/>
            </p:cNvSpPr>
            <p:nvPr/>
          </p:nvSpPr>
          <p:spPr bwMode="auto">
            <a:xfrm>
              <a:off x="2723" y="1072"/>
              <a:ext cx="51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ctr" eaLnBrk="1" hangingPunct="1">
                <a:spcBef>
                  <a:spcPct val="50000"/>
                </a:spcBef>
              </a:pPr>
              <a:r>
                <a:rPr lang="zh-CN" altLang="en-US" sz="2000">
                  <a:solidFill>
                    <a:srgbClr val="FF6600"/>
                  </a:solidFill>
                  <a:latin typeface="黑体" pitchFamily="2" charset="-122"/>
                  <a:ea typeface="黑体" pitchFamily="2" charset="-122"/>
                </a:rPr>
                <a:t>第三级</a:t>
              </a:r>
            </a:p>
          </p:txBody>
        </p:sp>
      </p:grpSp>
      <p:sp>
        <p:nvSpPr>
          <p:cNvPr id="64515" name="Rectangle 66"/>
          <p:cNvSpPr>
            <a:spLocks noChangeArrowheads="1"/>
          </p:cNvSpPr>
          <p:nvPr/>
        </p:nvSpPr>
        <p:spPr bwMode="auto">
          <a:xfrm>
            <a:off x="827088" y="476250"/>
            <a:ext cx="849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dirty="0">
                <a:solidFill>
                  <a:srgbClr val="990000"/>
                </a:solidFill>
                <a:latin typeface="黑体" pitchFamily="2" charset="-122"/>
                <a:ea typeface="黑体" pitchFamily="2" charset="-122"/>
              </a:rPr>
              <a:t>  2</a:t>
            </a:r>
            <a:r>
              <a:rPr lang="zh-CN" altLang="en-US" sz="2400">
                <a:solidFill>
                  <a:srgbClr val="990000"/>
                </a:solidFill>
                <a:latin typeface="黑体" pitchFamily="2" charset="-122"/>
                <a:ea typeface="黑体" pitchFamily="2" charset="-122"/>
              </a:rPr>
              <a:t>．通道的功能</a:t>
            </a:r>
          </a:p>
        </p:txBody>
      </p:sp>
      <p:sp>
        <p:nvSpPr>
          <p:cNvPr id="64516" name="Rectangle 67"/>
          <p:cNvSpPr>
            <a:spLocks noChangeArrowheads="1"/>
          </p:cNvSpPr>
          <p:nvPr/>
        </p:nvSpPr>
        <p:spPr bwMode="auto">
          <a:xfrm>
            <a:off x="395288" y="1052513"/>
            <a:ext cx="8353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10000"/>
              </a:lnSpc>
            </a:pPr>
            <a:r>
              <a:rPr lang="zh-CN" altLang="en-US" sz="2400">
                <a:solidFill>
                  <a:srgbClr val="000080"/>
                </a:solidFill>
                <a:latin typeface="黑体" pitchFamily="2" charset="-122"/>
                <a:ea typeface="黑体" pitchFamily="2" charset="-122"/>
              </a:rPr>
              <a:t>    从逻辑结构上说，通道控制方式具有</a:t>
            </a:r>
            <a:r>
              <a:rPr lang="en-US" altLang="zh-CN" sz="2400" dirty="0">
                <a:solidFill>
                  <a:srgbClr val="CC3300"/>
                </a:solidFill>
                <a:latin typeface="黑体" pitchFamily="2" charset="-122"/>
                <a:ea typeface="黑体" pitchFamily="2" charset="-122"/>
              </a:rPr>
              <a:t>4</a:t>
            </a:r>
            <a:r>
              <a:rPr lang="zh-CN" altLang="en-US" sz="2400">
                <a:solidFill>
                  <a:srgbClr val="CC3300"/>
                </a:solidFill>
                <a:latin typeface="黑体" pitchFamily="2" charset="-122"/>
                <a:ea typeface="黑体" pitchFamily="2" charset="-122"/>
              </a:rPr>
              <a:t>级连接</a:t>
            </a:r>
            <a:r>
              <a:rPr lang="zh-CN" altLang="en-US" sz="2400">
                <a:latin typeface="黑体" pitchFamily="2" charset="-122"/>
                <a:ea typeface="黑体" pitchFamily="2" charset="-122"/>
              </a:rPr>
              <a:t>：</a:t>
            </a:r>
          </a:p>
          <a:p>
            <a:pPr>
              <a:lnSpc>
                <a:spcPct val="110000"/>
              </a:lnSpc>
            </a:pPr>
            <a:r>
              <a:rPr lang="zh-CN" altLang="en-US" sz="2400">
                <a:solidFill>
                  <a:srgbClr val="000080"/>
                </a:solidFill>
                <a:latin typeface="黑体" pitchFamily="2" charset="-122"/>
                <a:ea typeface="黑体" pitchFamily="2" charset="-122"/>
              </a:rPr>
              <a:t>        主机</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通道</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设备控制器</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外设。</a:t>
            </a:r>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857250" y="738188"/>
            <a:ext cx="429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2400">
                <a:solidFill>
                  <a:srgbClr val="000080"/>
                </a:solidFill>
                <a:latin typeface="黑体" pitchFamily="2" charset="-122"/>
                <a:ea typeface="黑体" pitchFamily="2" charset="-122"/>
              </a:rPr>
              <a:t>通道具有以下功能：</a:t>
            </a:r>
          </a:p>
        </p:txBody>
      </p:sp>
      <p:sp>
        <p:nvSpPr>
          <p:cNvPr id="65539" name="Rectangle 5"/>
          <p:cNvSpPr>
            <a:spLocks noChangeArrowheads="1"/>
          </p:cNvSpPr>
          <p:nvPr/>
        </p:nvSpPr>
        <p:spPr bwMode="auto">
          <a:xfrm>
            <a:off x="900113" y="1536700"/>
            <a:ext cx="8064500" cy="3638550"/>
          </a:xfrm>
          <a:prstGeom prst="rect">
            <a:avLst/>
          </a:prstGeom>
          <a:solidFill>
            <a:srgbClr val="CCECFF">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5600" indent="-355600" algn="just">
              <a:lnSpc>
                <a:spcPct val="11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接受</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的</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指令，按指令要求与指定外设进行联系；</a:t>
            </a:r>
          </a:p>
          <a:p>
            <a:pPr marL="355600" indent="-355600">
              <a:lnSpc>
                <a:spcPct val="11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从主存取出属于该通道程序的通道指令，经译码后向设备控制器和设备发送各种命令。</a:t>
            </a:r>
          </a:p>
          <a:p>
            <a:pPr marL="355600" indent="-355600">
              <a:lnSpc>
                <a:spcPct val="11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实施主存和外设间的数据传送。</a:t>
            </a:r>
          </a:p>
          <a:p>
            <a:pPr marL="355600" indent="-355600">
              <a:lnSpc>
                <a:spcPct val="11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从外设获得设备的状态信息，形成并保存通道本身的状态信息，并送到主存指定单元供</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访问。</a:t>
            </a:r>
          </a:p>
          <a:p>
            <a:pPr marL="355600" indent="-355600">
              <a:lnSpc>
                <a:spcPct val="11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将外设的中断请求和通道本身的中断请求按次序及时报告</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a:t>
            </a:r>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971550" y="1046163"/>
            <a:ext cx="81010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5600" indent="-355600">
              <a:lnSpc>
                <a:spcPct val="9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从通道接收控制信号，控制外设完成相应操作。</a:t>
            </a:r>
          </a:p>
          <a:p>
            <a:pPr marL="355600" indent="-355600">
              <a:lnSpc>
                <a:spcPct val="9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向通道反馈外设的状态</a:t>
            </a:r>
          </a:p>
          <a:p>
            <a:pPr marL="355600" indent="-355600">
              <a:lnSpc>
                <a:spcPct val="90000"/>
              </a:lnSpc>
              <a:spcBef>
                <a:spcPct val="20000"/>
              </a:spcBef>
              <a:buClr>
                <a:schemeClr val="tx1"/>
              </a:buClr>
              <a:buFontTx/>
              <a:buChar char="•"/>
              <a:tabLst>
                <a:tab pos="266700" algn="l"/>
              </a:tabLst>
            </a:pPr>
            <a:r>
              <a:rPr lang="zh-CN" altLang="en-US" sz="2400">
                <a:solidFill>
                  <a:srgbClr val="000080"/>
                </a:solidFill>
                <a:latin typeface="黑体" pitchFamily="2" charset="-122"/>
                <a:ea typeface="黑体" pitchFamily="2" charset="-122"/>
              </a:rPr>
              <a:t>将外设的各种不同信号转换为通道能识别的标准信号。</a:t>
            </a:r>
          </a:p>
        </p:txBody>
      </p:sp>
      <p:sp>
        <p:nvSpPr>
          <p:cNvPr id="66563" name="Rectangle 9"/>
          <p:cNvSpPr>
            <a:spLocks noChangeArrowheads="1"/>
          </p:cNvSpPr>
          <p:nvPr/>
        </p:nvSpPr>
        <p:spPr bwMode="auto">
          <a:xfrm>
            <a:off x="395288" y="476250"/>
            <a:ext cx="8713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dirty="0">
                <a:solidFill>
                  <a:srgbClr val="990000"/>
                </a:solidFill>
                <a:latin typeface="黑体" pitchFamily="2" charset="-122"/>
                <a:ea typeface="黑体" pitchFamily="2" charset="-122"/>
              </a:rPr>
              <a:t>  3</a:t>
            </a:r>
            <a:r>
              <a:rPr lang="zh-CN" altLang="en-US" sz="2400">
                <a:solidFill>
                  <a:srgbClr val="990000"/>
                </a:solidFill>
                <a:latin typeface="黑体" pitchFamily="2" charset="-122"/>
                <a:ea typeface="黑体" pitchFamily="2" charset="-122"/>
              </a:rPr>
              <a:t>．设备控制器的功能</a:t>
            </a:r>
            <a:r>
              <a:rPr lang="zh-CN" altLang="en-US">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684213" y="560388"/>
            <a:ext cx="403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spcBef>
                <a:spcPct val="20000"/>
              </a:spcBef>
              <a:buClr>
                <a:schemeClr val="bg1"/>
              </a:buClr>
              <a:buFont typeface="Wingdings" pitchFamily="2" charset="2"/>
              <a:buNone/>
            </a:pPr>
            <a:r>
              <a:rPr lang="en-US" altLang="zh-CN" sz="2400" dirty="0">
                <a:solidFill>
                  <a:srgbClr val="990000"/>
                </a:solidFill>
                <a:latin typeface="黑体" pitchFamily="2" charset="-122"/>
                <a:ea typeface="黑体" pitchFamily="2" charset="-122"/>
              </a:rPr>
              <a:t>4</a:t>
            </a:r>
            <a:r>
              <a:rPr lang="zh-CN" altLang="en-US" sz="2400">
                <a:solidFill>
                  <a:srgbClr val="990000"/>
                </a:solidFill>
                <a:latin typeface="黑体" pitchFamily="2" charset="-122"/>
                <a:ea typeface="黑体" pitchFamily="2" charset="-122"/>
              </a:rPr>
              <a:t>．通道的类型与结构</a:t>
            </a:r>
            <a:endParaRPr lang="zh-CN" altLang="en-US" sz="2400">
              <a:latin typeface="黑体" pitchFamily="2" charset="-122"/>
              <a:ea typeface="黑体" pitchFamily="2" charset="-122"/>
            </a:endParaRPr>
          </a:p>
        </p:txBody>
      </p:sp>
      <p:sp>
        <p:nvSpPr>
          <p:cNvPr id="67587" name="Rectangle 4"/>
          <p:cNvSpPr>
            <a:spLocks noChangeArrowheads="1"/>
          </p:cNvSpPr>
          <p:nvPr/>
        </p:nvSpPr>
        <p:spPr bwMode="auto">
          <a:xfrm>
            <a:off x="684213" y="1189038"/>
            <a:ext cx="75787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400">
                <a:solidFill>
                  <a:schemeClr val="tx1"/>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按照通道独立于主机的程度，可分为</a:t>
            </a:r>
            <a:r>
              <a:rPr lang="zh-CN" altLang="en-US" sz="2400" u="sng">
                <a:solidFill>
                  <a:srgbClr val="CC3300"/>
                </a:solidFill>
                <a:latin typeface="黑体" pitchFamily="2" charset="-122"/>
                <a:ea typeface="黑体" pitchFamily="2" charset="-122"/>
              </a:rPr>
              <a:t>结合型</a:t>
            </a:r>
            <a:r>
              <a:rPr lang="zh-CN" altLang="en-US" sz="2400">
                <a:solidFill>
                  <a:srgbClr val="000080"/>
                </a:solidFill>
                <a:latin typeface="黑体" pitchFamily="2" charset="-122"/>
                <a:ea typeface="黑体" pitchFamily="2" charset="-122"/>
              </a:rPr>
              <a:t>通道和</a:t>
            </a:r>
            <a:r>
              <a:rPr lang="zh-CN" altLang="en-US" sz="2400" u="sng">
                <a:solidFill>
                  <a:srgbClr val="CC3300"/>
                </a:solidFill>
                <a:latin typeface="黑体" pitchFamily="2" charset="-122"/>
                <a:ea typeface="黑体" pitchFamily="2" charset="-122"/>
              </a:rPr>
              <a:t>独立型</a:t>
            </a:r>
            <a:r>
              <a:rPr lang="zh-CN" altLang="en-US" sz="2400">
                <a:solidFill>
                  <a:srgbClr val="000080"/>
                </a:solidFill>
                <a:latin typeface="黑体" pitchFamily="2" charset="-122"/>
                <a:ea typeface="黑体" pitchFamily="2" charset="-122"/>
              </a:rPr>
              <a:t>通道两种类型。</a:t>
            </a:r>
            <a:r>
              <a:rPr lang="zh-CN" altLang="en-US" sz="2400">
                <a:latin typeface="黑体" pitchFamily="2" charset="-122"/>
                <a:ea typeface="黑体" pitchFamily="2" charset="-122"/>
              </a:rPr>
              <a:t> </a:t>
            </a:r>
          </a:p>
        </p:txBody>
      </p:sp>
      <p:sp>
        <p:nvSpPr>
          <p:cNvPr id="67588" name="Rectangle 5"/>
          <p:cNvSpPr>
            <a:spLocks noChangeArrowheads="1"/>
          </p:cNvSpPr>
          <p:nvPr/>
        </p:nvSpPr>
        <p:spPr bwMode="auto">
          <a:xfrm>
            <a:off x="684213" y="2197100"/>
            <a:ext cx="74342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400">
                <a:solidFill>
                  <a:schemeClr val="tx1"/>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按照输入输出信息的传送方式，可分为</a:t>
            </a:r>
            <a:r>
              <a:rPr lang="zh-CN" altLang="en-US" sz="2400" u="sng">
                <a:solidFill>
                  <a:srgbClr val="CC3300"/>
                </a:solidFill>
                <a:latin typeface="黑体" pitchFamily="2" charset="-122"/>
                <a:ea typeface="黑体" pitchFamily="2" charset="-122"/>
              </a:rPr>
              <a:t>字节多路通道</a:t>
            </a:r>
            <a:r>
              <a:rPr lang="zh-CN" altLang="en-US" sz="2400">
                <a:latin typeface="黑体" pitchFamily="2" charset="-122"/>
                <a:ea typeface="黑体" pitchFamily="2" charset="-122"/>
              </a:rPr>
              <a:t>、</a:t>
            </a:r>
            <a:r>
              <a:rPr lang="zh-CN" altLang="en-US" sz="2400" u="sng">
                <a:solidFill>
                  <a:srgbClr val="CC3300"/>
                </a:solidFill>
                <a:latin typeface="黑体" pitchFamily="2" charset="-122"/>
                <a:ea typeface="黑体" pitchFamily="2" charset="-122"/>
              </a:rPr>
              <a:t>选择通道</a:t>
            </a:r>
            <a:r>
              <a:rPr lang="zh-CN" altLang="en-US" sz="2400">
                <a:latin typeface="黑体" pitchFamily="2" charset="-122"/>
                <a:ea typeface="黑体" pitchFamily="2" charset="-122"/>
              </a:rPr>
              <a:t>和</a:t>
            </a:r>
            <a:r>
              <a:rPr lang="zh-CN" altLang="en-US" sz="2400" u="sng">
                <a:solidFill>
                  <a:srgbClr val="CC3300"/>
                </a:solidFill>
                <a:latin typeface="黑体" pitchFamily="2" charset="-122"/>
                <a:ea typeface="黑体" pitchFamily="2" charset="-122"/>
              </a:rPr>
              <a:t>数组多路通道</a:t>
            </a:r>
            <a:r>
              <a:rPr lang="zh-CN" altLang="en-US" sz="2400">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395288" y="692150"/>
            <a:ext cx="53292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2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1</a:t>
            </a:r>
            <a:r>
              <a:rPr lang="zh-CN" altLang="en-US" sz="2400">
                <a:solidFill>
                  <a:srgbClr val="000080"/>
                </a:solidFill>
                <a:latin typeface="黑体" pitchFamily="2" charset="-122"/>
                <a:ea typeface="黑体" pitchFamily="2" charset="-122"/>
              </a:rPr>
              <a:t>）字节多路通道</a:t>
            </a:r>
          </a:p>
        </p:txBody>
      </p:sp>
      <p:sp>
        <p:nvSpPr>
          <p:cNvPr id="68611" name="Rectangle 4"/>
          <p:cNvSpPr>
            <a:spLocks noChangeArrowheads="1"/>
          </p:cNvSpPr>
          <p:nvPr/>
        </p:nvSpPr>
        <p:spPr bwMode="auto">
          <a:xfrm>
            <a:off x="596900" y="1112838"/>
            <a:ext cx="800735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1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物理上可连接多个外设，且在一段时间内</a:t>
            </a:r>
            <a:r>
              <a:rPr lang="zh-CN" altLang="en-US" sz="2400">
                <a:solidFill>
                  <a:schemeClr val="hlink"/>
                </a:solidFill>
                <a:latin typeface="黑体" pitchFamily="2" charset="-122"/>
                <a:ea typeface="黑体" pitchFamily="2" charset="-122"/>
              </a:rPr>
              <a:t>以字节交叉方式轮流进行传送</a:t>
            </a:r>
            <a:r>
              <a:rPr lang="zh-CN" altLang="en-US" sz="2400">
                <a:solidFill>
                  <a:srgbClr val="000080"/>
                </a:solidFill>
                <a:latin typeface="黑体" pitchFamily="2" charset="-122"/>
                <a:ea typeface="黑体" pitchFamily="2" charset="-122"/>
              </a:rPr>
              <a:t>多个外设的数据。字节多路型通道的数据传输率等于所连接外设的速度之和。</a:t>
            </a:r>
            <a:r>
              <a:rPr lang="zh-CN" altLang="en-US" sz="2400">
                <a:latin typeface="黑体" pitchFamily="2" charset="-122"/>
                <a:ea typeface="黑体" pitchFamily="2" charset="-122"/>
              </a:rPr>
              <a:t> </a:t>
            </a:r>
          </a:p>
        </p:txBody>
      </p:sp>
      <p:graphicFrame>
        <p:nvGraphicFramePr>
          <p:cNvPr id="68612" name="Object 5"/>
          <p:cNvGraphicFramePr>
            <a:graphicFrameLocks noGrp="1" noChangeAspect="1"/>
          </p:cNvGraphicFramePr>
          <p:nvPr>
            <p:ph idx="4294967295"/>
          </p:nvPr>
        </p:nvGraphicFramePr>
        <p:xfrm>
          <a:off x="1116013" y="2636838"/>
          <a:ext cx="8027987" cy="2051050"/>
        </p:xfrm>
        <a:graphic>
          <a:graphicData uri="http://schemas.openxmlformats.org/presentationml/2006/ole">
            <mc:AlternateContent xmlns:mc="http://schemas.openxmlformats.org/markup-compatibility/2006">
              <mc:Choice xmlns:v="urn:schemas-microsoft-com:vml" Requires="v">
                <p:oleObj spid="_x0000_s68679" name="Visio" r:id="rId3" imgW="4173848" imgH="1155091" progId="">
                  <p:embed/>
                </p:oleObj>
              </mc:Choice>
              <mc:Fallback>
                <p:oleObj name="Visio" r:id="rId3" imgW="4173848" imgH="1155091" progId="">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8027987" cy="2051050"/>
                      </a:xfrm>
                      <a:prstGeom prst="rect">
                        <a:avLst/>
                      </a:prstGeom>
                      <a:solidFill>
                        <a:srgbClr val="FFCC00">
                          <a:alpha val="7097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1926" name="Rectangle 6"/>
          <p:cNvSpPr>
            <a:spLocks noChangeArrowheads="1"/>
          </p:cNvSpPr>
          <p:nvPr/>
        </p:nvSpPr>
        <p:spPr bwMode="auto">
          <a:xfrm>
            <a:off x="611188" y="4791075"/>
            <a:ext cx="81375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sz="2400">
                <a:solidFill>
                  <a:schemeClr val="hlink"/>
                </a:solidFill>
                <a:latin typeface="黑体" pitchFamily="2" charset="-122"/>
                <a:ea typeface="黑体" pitchFamily="2" charset="-122"/>
              </a:rPr>
              <a:t>    特点：</a:t>
            </a:r>
            <a:r>
              <a:rPr lang="zh-CN" altLang="en-US" sz="2400">
                <a:solidFill>
                  <a:srgbClr val="000080"/>
                </a:solidFill>
                <a:latin typeface="黑体" pitchFamily="2" charset="-122"/>
                <a:ea typeface="黑体" pitchFamily="2" charset="-122"/>
              </a:rPr>
              <a:t>用于连接多个慢速和中速设备。由于这些设备两次数据传输之间的间隔较长，利用这个间隔时间为其他设备服务，可提高</a:t>
            </a:r>
            <a:r>
              <a:rPr lang="en-US" altLang="zh-CN" sz="2400" dirty="0">
                <a:solidFill>
                  <a:srgbClr val="000080"/>
                </a:solidFill>
                <a:latin typeface="黑体" pitchFamily="2" charset="-122"/>
                <a:ea typeface="黑体" pitchFamily="2" charset="-122"/>
              </a:rPr>
              <a:t>IOP</a:t>
            </a:r>
            <a:r>
              <a:rPr lang="zh-CN" altLang="en-US" sz="2400">
                <a:solidFill>
                  <a:srgbClr val="000080"/>
                </a:solidFill>
                <a:latin typeface="黑体" pitchFamily="2" charset="-122"/>
                <a:ea typeface="黑体" pitchFamily="2" charset="-122"/>
              </a:rPr>
              <a:t>的利用率。</a:t>
            </a:r>
            <a:r>
              <a:rPr lang="zh-CN" altLang="en-US" sz="2400">
                <a:solidFill>
                  <a:schemeClr val="tx1"/>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1926"/>
                                        </p:tgtEl>
                                        <p:attrNameLst>
                                          <p:attrName>style.visibility</p:attrName>
                                        </p:attrNameLst>
                                      </p:cBhvr>
                                      <p:to>
                                        <p:strVal val="visible"/>
                                      </p:to>
                                    </p:set>
                                    <p:animEffect transition="in" filter="wipe(up)">
                                      <p:cBhvr>
                                        <p:cTn id="7" dur="500"/>
                                        <p:tgtEl>
                                          <p:spTgt spid="72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755650" y="3630613"/>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zh-CN" altLang="en-US" sz="2400" dirty="0">
                <a:solidFill>
                  <a:schemeClr val="hlink"/>
                </a:solidFill>
                <a:latin typeface="黑体" pitchFamily="2" charset="-122"/>
                <a:ea typeface="黑体" pitchFamily="2" charset="-122"/>
              </a:rPr>
              <a:t>端口：</a:t>
            </a:r>
            <a:r>
              <a:rPr lang="zh-CN" altLang="en-US" sz="2400" dirty="0">
                <a:solidFill>
                  <a:srgbClr val="000080"/>
                </a:solidFill>
                <a:latin typeface="黑体" pitchFamily="2" charset="-122"/>
                <a:ea typeface="黑体" pitchFamily="2" charset="-122"/>
              </a:rPr>
              <a:t>接口电路中可以被</a:t>
            </a:r>
            <a:r>
              <a:rPr lang="en-US" altLang="zh-CN" sz="2400" dirty="0">
                <a:solidFill>
                  <a:srgbClr val="000080"/>
                </a:solidFill>
                <a:latin typeface="黑体" pitchFamily="2" charset="-122"/>
                <a:ea typeface="黑体" pitchFamily="2" charset="-122"/>
              </a:rPr>
              <a:t>CPU</a:t>
            </a:r>
            <a:r>
              <a:rPr lang="zh-CN" altLang="en-US" sz="2400" dirty="0">
                <a:solidFill>
                  <a:srgbClr val="000080"/>
                </a:solidFill>
                <a:latin typeface="黑体" pitchFamily="2" charset="-122"/>
                <a:ea typeface="黑体" pitchFamily="2" charset="-122"/>
              </a:rPr>
              <a:t>直接访问的寄存器。</a:t>
            </a:r>
            <a:r>
              <a:rPr lang="zh-CN" altLang="en-US" sz="2400" dirty="0">
                <a:latin typeface="黑体" pitchFamily="2" charset="-122"/>
                <a:ea typeface="黑体" pitchFamily="2" charset="-122"/>
              </a:rPr>
              <a:t> </a:t>
            </a:r>
          </a:p>
        </p:txBody>
      </p:sp>
      <p:sp>
        <p:nvSpPr>
          <p:cNvPr id="10243" name="Rectangle 6"/>
          <p:cNvSpPr>
            <a:spLocks noChangeArrowheads="1"/>
          </p:cNvSpPr>
          <p:nvPr/>
        </p:nvSpPr>
        <p:spPr bwMode="auto">
          <a:xfrm>
            <a:off x="971550" y="4221088"/>
            <a:ext cx="8172450" cy="194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80"/>
                </a:solidFill>
                <a:latin typeface="黑体" pitchFamily="2" charset="-122"/>
                <a:ea typeface="黑体" pitchFamily="2" charset="-122"/>
              </a:rPr>
              <a:t>输入</a:t>
            </a:r>
            <a:r>
              <a:rPr lang="zh-CN" altLang="en-US" sz="2400" dirty="0" smtClean="0">
                <a:solidFill>
                  <a:srgbClr val="000080"/>
                </a:solidFill>
                <a:latin typeface="黑体" pitchFamily="2" charset="-122"/>
                <a:ea typeface="黑体" pitchFamily="2" charset="-122"/>
              </a:rPr>
              <a:t>指令，</a:t>
            </a:r>
            <a:r>
              <a:rPr lang="en-US" altLang="zh-CN" sz="2400" dirty="0" smtClean="0">
                <a:solidFill>
                  <a:srgbClr val="000080"/>
                </a:solidFill>
                <a:latin typeface="黑体" pitchFamily="2" charset="-122"/>
                <a:ea typeface="黑体" pitchFamily="2" charset="-122"/>
              </a:rPr>
              <a:t>CPU</a:t>
            </a:r>
            <a:r>
              <a:rPr lang="zh-CN" altLang="en-US" sz="2400" dirty="0" smtClean="0">
                <a:solidFill>
                  <a:srgbClr val="000080"/>
                </a:solidFill>
                <a:latin typeface="黑体" pitchFamily="2" charset="-122"/>
                <a:ea typeface="黑体" pitchFamily="2" charset="-122"/>
              </a:rPr>
              <a:t>可以</a:t>
            </a:r>
            <a:r>
              <a:rPr lang="zh-CN" altLang="en-US" sz="2400" dirty="0">
                <a:solidFill>
                  <a:srgbClr val="000080"/>
                </a:solidFill>
                <a:latin typeface="黑体" pitchFamily="2" charset="-122"/>
                <a:ea typeface="黑体" pitchFamily="2" charset="-122"/>
              </a:rPr>
              <a:t>从有关端口中读取</a:t>
            </a:r>
            <a:r>
              <a:rPr lang="zh-CN" altLang="en-US" sz="2400" dirty="0" smtClean="0">
                <a:solidFill>
                  <a:srgbClr val="000080"/>
                </a:solidFill>
                <a:latin typeface="黑体" pitchFamily="2" charset="-122"/>
                <a:ea typeface="黑体" pitchFamily="2" charset="-122"/>
              </a:rPr>
              <a:t>信息；</a:t>
            </a:r>
            <a:endParaRPr lang="en-US" altLang="zh-CN" sz="2400" dirty="0" smtClean="0">
              <a:solidFill>
                <a:srgbClr val="000080"/>
              </a:solidFill>
              <a:latin typeface="黑体" pitchFamily="2" charset="-122"/>
              <a:ea typeface="黑体" pitchFamily="2" charset="-122"/>
            </a:endParaRPr>
          </a:p>
          <a:p>
            <a:pPr>
              <a:lnSpc>
                <a:spcPct val="120000"/>
              </a:lnSpc>
            </a:pPr>
            <a:r>
              <a:rPr lang="zh-CN" altLang="en-US" sz="2400" dirty="0" smtClean="0">
                <a:solidFill>
                  <a:srgbClr val="000080"/>
                </a:solidFill>
                <a:latin typeface="黑体" pitchFamily="2" charset="-122"/>
                <a:ea typeface="黑体" pitchFamily="2" charset="-122"/>
              </a:rPr>
              <a:t>输出指令，</a:t>
            </a:r>
            <a:r>
              <a:rPr lang="en-US" altLang="zh-CN" sz="2400" dirty="0" smtClean="0">
                <a:solidFill>
                  <a:srgbClr val="000080"/>
                </a:solidFill>
                <a:latin typeface="黑体" pitchFamily="2" charset="-122"/>
                <a:ea typeface="黑体" pitchFamily="2" charset="-122"/>
              </a:rPr>
              <a:t>CPU</a:t>
            </a:r>
            <a:r>
              <a:rPr lang="zh-CN" altLang="en-US" sz="2400" dirty="0" smtClean="0">
                <a:solidFill>
                  <a:srgbClr val="000080"/>
                </a:solidFill>
                <a:latin typeface="黑体" pitchFamily="2" charset="-122"/>
                <a:ea typeface="黑体" pitchFamily="2" charset="-122"/>
              </a:rPr>
              <a:t>可以把</a:t>
            </a:r>
            <a:r>
              <a:rPr lang="zh-CN" altLang="en-US" sz="2400" dirty="0">
                <a:solidFill>
                  <a:srgbClr val="000080"/>
                </a:solidFill>
                <a:latin typeface="黑体" pitchFamily="2" charset="-122"/>
                <a:ea typeface="黑体" pitchFamily="2" charset="-122"/>
              </a:rPr>
              <a:t>信息</a:t>
            </a:r>
            <a:r>
              <a:rPr lang="zh-CN" altLang="en-US" sz="2400" dirty="0" smtClean="0">
                <a:solidFill>
                  <a:srgbClr val="000080"/>
                </a:solidFill>
                <a:latin typeface="黑体" pitchFamily="2" charset="-122"/>
                <a:ea typeface="黑体" pitchFamily="2" charset="-122"/>
              </a:rPr>
              <a:t>写入到有关</a:t>
            </a:r>
            <a:r>
              <a:rPr lang="zh-CN" altLang="en-US" sz="2400" dirty="0">
                <a:solidFill>
                  <a:srgbClr val="000080"/>
                </a:solidFill>
                <a:latin typeface="黑体" pitchFamily="2" charset="-122"/>
                <a:ea typeface="黑体" pitchFamily="2" charset="-122"/>
              </a:rPr>
              <a:t>端口</a:t>
            </a:r>
            <a:r>
              <a:rPr lang="zh-CN" altLang="en-US" sz="2400" dirty="0" smtClean="0">
                <a:solidFill>
                  <a:srgbClr val="000080"/>
                </a:solidFill>
                <a:latin typeface="黑体" pitchFamily="2" charset="-122"/>
                <a:ea typeface="黑体" pitchFamily="2" charset="-122"/>
              </a:rPr>
              <a:t>。</a:t>
            </a:r>
            <a:endParaRPr lang="en-US" altLang="zh-CN" sz="2400" dirty="0" smtClean="0">
              <a:solidFill>
                <a:srgbClr val="000080"/>
              </a:solidFill>
              <a:latin typeface="黑体" pitchFamily="2" charset="-122"/>
              <a:ea typeface="黑体" pitchFamily="2" charset="-122"/>
            </a:endParaRPr>
          </a:p>
          <a:p>
            <a:pPr>
              <a:lnSpc>
                <a:spcPct val="120000"/>
              </a:lnSpc>
              <a:spcBef>
                <a:spcPts val="600"/>
              </a:spcBef>
            </a:pPr>
            <a:r>
              <a:rPr lang="zh-CN" altLang="en-US" sz="2400" dirty="0" smtClean="0">
                <a:solidFill>
                  <a:srgbClr val="000080"/>
                </a:solidFill>
                <a:latin typeface="黑体" pitchFamily="2" charset="-122"/>
                <a:ea typeface="黑体" pitchFamily="2" charset="-122"/>
              </a:rPr>
              <a:t>  例如：</a:t>
            </a:r>
            <a:r>
              <a:rPr lang="en-US" altLang="zh-CN" sz="2400" dirty="0" smtClean="0">
                <a:solidFill>
                  <a:srgbClr val="000080"/>
                </a:solidFill>
                <a:latin typeface="黑体" pitchFamily="2" charset="-122"/>
                <a:ea typeface="黑体" pitchFamily="2" charset="-122"/>
              </a:rPr>
              <a:t>IN  AC,(</a:t>
            </a:r>
            <a:r>
              <a:rPr lang="zh-CN" altLang="zh-CN" sz="2400" dirty="0" smtClean="0">
                <a:solidFill>
                  <a:srgbClr val="000080"/>
                </a:solidFill>
                <a:latin typeface="黑体" pitchFamily="2" charset="-122"/>
                <a:ea typeface="黑体" pitchFamily="2" charset="-122"/>
              </a:rPr>
              <a:t>设备</a:t>
            </a:r>
            <a:r>
              <a:rPr lang="zh-CN" altLang="en-US" sz="2400" dirty="0" smtClean="0">
                <a:solidFill>
                  <a:srgbClr val="000080"/>
                </a:solidFill>
                <a:latin typeface="黑体" pitchFamily="2" charset="-122"/>
                <a:ea typeface="黑体" pitchFamily="2" charset="-122"/>
              </a:rPr>
              <a:t>端口</a:t>
            </a:r>
            <a:r>
              <a:rPr lang="zh-CN" altLang="zh-CN" sz="2400" dirty="0" smtClean="0">
                <a:solidFill>
                  <a:srgbClr val="000080"/>
                </a:solidFill>
                <a:latin typeface="黑体" pitchFamily="2" charset="-122"/>
                <a:ea typeface="黑体" pitchFamily="2" charset="-122"/>
              </a:rPr>
              <a:t>地址</a:t>
            </a:r>
            <a:r>
              <a:rPr lang="en-US" altLang="zh-CN" sz="2400" dirty="0">
                <a:solidFill>
                  <a:srgbClr val="000080"/>
                </a:solidFill>
                <a:latin typeface="黑体" pitchFamily="2" charset="-122"/>
                <a:ea typeface="黑体" pitchFamily="2" charset="-122"/>
              </a:rPr>
              <a:t>)   </a:t>
            </a:r>
            <a:r>
              <a:rPr lang="zh-CN" altLang="zh-CN" sz="2000" dirty="0" smtClean="0">
                <a:solidFill>
                  <a:schemeClr val="accent1">
                    <a:lumMod val="50000"/>
                  </a:schemeClr>
                </a:solidFill>
                <a:latin typeface="黑体" pitchFamily="2" charset="-122"/>
                <a:ea typeface="黑体" pitchFamily="2" charset="-122"/>
              </a:rPr>
              <a:t>；</a:t>
            </a:r>
            <a:r>
              <a:rPr lang="en-US" altLang="zh-CN" sz="2000" dirty="0" smtClean="0">
                <a:solidFill>
                  <a:schemeClr val="accent1">
                    <a:lumMod val="50000"/>
                  </a:schemeClr>
                </a:solidFill>
                <a:latin typeface="黑体" pitchFamily="2" charset="-122"/>
                <a:ea typeface="黑体" pitchFamily="2" charset="-122"/>
              </a:rPr>
              <a:t>AC</a:t>
            </a:r>
            <a:r>
              <a:rPr lang="zh-CN" altLang="zh-CN" sz="2000" dirty="0" smtClean="0">
                <a:solidFill>
                  <a:schemeClr val="accent1">
                    <a:lumMod val="50000"/>
                  </a:schemeClr>
                </a:solidFill>
                <a:latin typeface="黑体" pitchFamily="2" charset="-122"/>
                <a:ea typeface="黑体" pitchFamily="2" charset="-122"/>
              </a:rPr>
              <a:t>为</a:t>
            </a:r>
            <a:r>
              <a:rPr lang="en-US" altLang="zh-CN" sz="2000" dirty="0">
                <a:solidFill>
                  <a:schemeClr val="accent1">
                    <a:lumMod val="50000"/>
                  </a:schemeClr>
                </a:solidFill>
                <a:latin typeface="黑体" pitchFamily="2" charset="-122"/>
                <a:ea typeface="黑体" pitchFamily="2" charset="-122"/>
              </a:rPr>
              <a:t>CPU</a:t>
            </a:r>
            <a:r>
              <a:rPr lang="zh-CN" altLang="zh-CN" sz="2000" dirty="0">
                <a:solidFill>
                  <a:schemeClr val="accent1">
                    <a:lumMod val="50000"/>
                  </a:schemeClr>
                </a:solidFill>
                <a:latin typeface="黑体" pitchFamily="2" charset="-122"/>
                <a:ea typeface="黑体" pitchFamily="2" charset="-122"/>
              </a:rPr>
              <a:t>中的</a:t>
            </a:r>
            <a:r>
              <a:rPr lang="zh-CN" altLang="zh-CN" sz="2000" dirty="0" smtClean="0">
                <a:solidFill>
                  <a:schemeClr val="accent1">
                    <a:lumMod val="50000"/>
                  </a:schemeClr>
                </a:solidFill>
                <a:latin typeface="黑体" pitchFamily="2" charset="-122"/>
                <a:ea typeface="黑体" pitchFamily="2" charset="-122"/>
              </a:rPr>
              <a:t>累加</a:t>
            </a:r>
            <a:r>
              <a:rPr lang="zh-CN" altLang="en-US" sz="2000" dirty="0" smtClean="0">
                <a:solidFill>
                  <a:schemeClr val="accent1">
                    <a:lumMod val="50000"/>
                  </a:schemeClr>
                </a:solidFill>
                <a:latin typeface="黑体" pitchFamily="2" charset="-122"/>
                <a:ea typeface="黑体" pitchFamily="2" charset="-122"/>
              </a:rPr>
              <a:t>寄存器</a:t>
            </a:r>
            <a:endParaRPr lang="en-US" altLang="zh-CN" sz="2400" dirty="0" smtClean="0">
              <a:solidFill>
                <a:srgbClr val="000080"/>
              </a:solidFill>
              <a:latin typeface="黑体" pitchFamily="2" charset="-122"/>
              <a:ea typeface="黑体" pitchFamily="2" charset="-122"/>
            </a:endParaRPr>
          </a:p>
          <a:p>
            <a:pPr>
              <a:lnSpc>
                <a:spcPct val="120000"/>
              </a:lnSpc>
            </a:pPr>
            <a:r>
              <a:rPr lang="en-US" altLang="zh-CN" sz="2400" dirty="0" smtClean="0">
                <a:solidFill>
                  <a:srgbClr val="000080"/>
                </a:solidFill>
                <a:latin typeface="黑体" pitchFamily="2" charset="-122"/>
                <a:ea typeface="黑体" pitchFamily="2" charset="-122"/>
              </a:rPr>
              <a:t>        OUT </a:t>
            </a:r>
            <a:r>
              <a:rPr lang="en-US" altLang="zh-CN" sz="2400" dirty="0">
                <a:solidFill>
                  <a:srgbClr val="000080"/>
                </a:solidFill>
                <a:latin typeface="黑体" pitchFamily="2" charset="-122"/>
                <a:ea typeface="黑体" pitchFamily="2" charset="-122"/>
              </a:rPr>
              <a:t>(</a:t>
            </a:r>
            <a:r>
              <a:rPr lang="zh-CN" altLang="en-US" sz="2400" dirty="0" smtClean="0">
                <a:solidFill>
                  <a:srgbClr val="000080"/>
                </a:solidFill>
                <a:latin typeface="黑体" pitchFamily="2" charset="-122"/>
                <a:ea typeface="黑体" pitchFamily="2" charset="-122"/>
              </a:rPr>
              <a:t>设备端口地址</a:t>
            </a:r>
            <a:r>
              <a:rPr lang="en-US" altLang="zh-CN" sz="2400" dirty="0" smtClean="0">
                <a:solidFill>
                  <a:srgbClr val="000080"/>
                </a:solidFill>
                <a:latin typeface="黑体" pitchFamily="2" charset="-122"/>
                <a:ea typeface="黑体" pitchFamily="2" charset="-122"/>
              </a:rPr>
              <a:t>),AC</a:t>
            </a:r>
            <a:endParaRPr lang="en-US" altLang="zh-CN" sz="2400" dirty="0">
              <a:solidFill>
                <a:srgbClr val="000080"/>
              </a:solidFill>
              <a:latin typeface="黑体" pitchFamily="2" charset="-122"/>
              <a:ea typeface="黑体" pitchFamily="2" charset="-122"/>
            </a:endParaRPr>
          </a:p>
        </p:txBody>
      </p:sp>
      <p:sp>
        <p:nvSpPr>
          <p:cNvPr id="10244" name="Rectangle 9"/>
          <p:cNvSpPr>
            <a:spLocks noChangeArrowheads="1"/>
          </p:cNvSpPr>
          <p:nvPr/>
        </p:nvSpPr>
        <p:spPr bwMode="auto">
          <a:xfrm>
            <a:off x="684213" y="484188"/>
            <a:ext cx="768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15000"/>
              </a:lnSpc>
            </a:pPr>
            <a:r>
              <a:rPr lang="en-US" altLang="zh-CN" sz="2400" dirty="0">
                <a:solidFill>
                  <a:srgbClr val="990000"/>
                </a:solidFill>
                <a:latin typeface="黑体" pitchFamily="2" charset="-122"/>
                <a:ea typeface="黑体" pitchFamily="2" charset="-122"/>
              </a:rPr>
              <a:t>2. </a:t>
            </a:r>
            <a:r>
              <a:rPr lang="zh-CN" altLang="en-US" sz="2400">
                <a:solidFill>
                  <a:srgbClr val="990000"/>
                </a:solidFill>
                <a:latin typeface="黑体" pitchFamily="2" charset="-122"/>
                <a:ea typeface="黑体" pitchFamily="2" charset="-122"/>
              </a:rPr>
              <a:t>接口的基本组成 </a:t>
            </a:r>
          </a:p>
        </p:txBody>
      </p:sp>
      <p:graphicFrame>
        <p:nvGraphicFramePr>
          <p:cNvPr id="10245" name="对象 1"/>
          <p:cNvGraphicFramePr>
            <a:graphicFrameLocks noGrp="1" noChangeAspect="1"/>
          </p:cNvGraphicFramePr>
          <p:nvPr/>
        </p:nvGraphicFramePr>
        <p:xfrm>
          <a:off x="1187450" y="765175"/>
          <a:ext cx="6697663" cy="2592388"/>
        </p:xfrm>
        <a:graphic>
          <a:graphicData uri="http://schemas.openxmlformats.org/presentationml/2006/ole">
            <mc:AlternateContent xmlns:mc="http://schemas.openxmlformats.org/markup-compatibility/2006">
              <mc:Choice xmlns:v="urn:schemas-microsoft-com:vml" Requires="v">
                <p:oleObj spid="_x0000_s10311" name="Visio" r:id="rId3" imgW="3620624" imgH="1515006" progId="">
                  <p:embed/>
                </p:oleObj>
              </mc:Choice>
              <mc:Fallback>
                <p:oleObj name="Visio" r:id="rId3" imgW="3620624" imgH="1515006" progId="">
                  <p:embed/>
                  <p:pic>
                    <p:nvPicPr>
                      <p:cNvPr id="0" name="对象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765175"/>
                        <a:ext cx="6697663"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482600" y="652463"/>
            <a:ext cx="53292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2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2</a:t>
            </a:r>
            <a:r>
              <a:rPr lang="zh-CN" altLang="en-US" sz="2400">
                <a:solidFill>
                  <a:srgbClr val="000080"/>
                </a:solidFill>
                <a:latin typeface="黑体" pitchFamily="2" charset="-122"/>
                <a:ea typeface="黑体" pitchFamily="2" charset="-122"/>
              </a:rPr>
              <a:t>）选择通道</a:t>
            </a:r>
          </a:p>
        </p:txBody>
      </p:sp>
      <p:sp>
        <p:nvSpPr>
          <p:cNvPr id="69635" name="Rectangle 4"/>
          <p:cNvSpPr>
            <a:spLocks noChangeArrowheads="1"/>
          </p:cNvSpPr>
          <p:nvPr/>
        </p:nvSpPr>
        <p:spPr bwMode="auto">
          <a:xfrm>
            <a:off x="885825" y="1152525"/>
            <a:ext cx="77295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spcBef>
                <a:spcPct val="1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物理上可连接多个设备，但这些设备不能同时工作，同一时间内只能为一个设备服务。选择通道的数据传输率等于所连接外设中速度最高的外设速度。</a:t>
            </a:r>
            <a:r>
              <a:rPr lang="zh-CN" altLang="en-US" sz="2400">
                <a:solidFill>
                  <a:schemeClr val="tx1"/>
                </a:solidFill>
                <a:latin typeface="黑体" pitchFamily="2" charset="-122"/>
                <a:ea typeface="黑体" pitchFamily="2" charset="-122"/>
              </a:rPr>
              <a:t> </a:t>
            </a:r>
          </a:p>
        </p:txBody>
      </p:sp>
      <p:sp>
        <p:nvSpPr>
          <p:cNvPr id="722949" name="Rectangle 5"/>
          <p:cNvSpPr>
            <a:spLocks noChangeArrowheads="1"/>
          </p:cNvSpPr>
          <p:nvPr/>
        </p:nvSpPr>
        <p:spPr bwMode="auto">
          <a:xfrm>
            <a:off x="755650" y="4964113"/>
            <a:ext cx="79311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pPr>
            <a:r>
              <a:rPr lang="zh-CN" altLang="en-US" sz="2400">
                <a:solidFill>
                  <a:schemeClr val="tx1"/>
                </a:solidFill>
                <a:latin typeface="黑体" pitchFamily="2" charset="-122"/>
                <a:ea typeface="黑体" pitchFamily="2" charset="-122"/>
              </a:rPr>
              <a:t>    </a:t>
            </a:r>
            <a:r>
              <a:rPr lang="zh-CN" altLang="en-US" sz="2400">
                <a:solidFill>
                  <a:schemeClr val="hlink"/>
                </a:solidFill>
                <a:latin typeface="黑体" pitchFamily="2" charset="-122"/>
                <a:ea typeface="黑体" pitchFamily="2" charset="-122"/>
              </a:rPr>
              <a:t>特点：</a:t>
            </a:r>
            <a:r>
              <a:rPr lang="zh-CN" altLang="en-US" sz="2400">
                <a:solidFill>
                  <a:srgbClr val="000080"/>
                </a:solidFill>
                <a:latin typeface="黑体" pitchFamily="2" charset="-122"/>
                <a:ea typeface="黑体" pitchFamily="2" charset="-122"/>
              </a:rPr>
              <a:t>适合于连接高速外设，信息以成组方式高速传输；数据宽度可变，通道的效率不是很高。</a:t>
            </a:r>
            <a:r>
              <a:rPr lang="zh-CN" altLang="en-US" sz="2400">
                <a:latin typeface="黑体" pitchFamily="2" charset="-122"/>
                <a:ea typeface="黑体" pitchFamily="2" charset="-122"/>
              </a:rPr>
              <a:t> </a:t>
            </a:r>
          </a:p>
        </p:txBody>
      </p:sp>
      <p:graphicFrame>
        <p:nvGraphicFramePr>
          <p:cNvPr id="69637" name="Object 6"/>
          <p:cNvGraphicFramePr>
            <a:graphicFrameLocks noGrp="1" noChangeAspect="1"/>
          </p:cNvGraphicFramePr>
          <p:nvPr>
            <p:ph idx="4294967295"/>
          </p:nvPr>
        </p:nvGraphicFramePr>
        <p:xfrm>
          <a:off x="914400" y="2565400"/>
          <a:ext cx="8229600" cy="2170113"/>
        </p:xfrm>
        <a:graphic>
          <a:graphicData uri="http://schemas.openxmlformats.org/presentationml/2006/ole">
            <mc:AlternateContent xmlns:mc="http://schemas.openxmlformats.org/markup-compatibility/2006">
              <mc:Choice xmlns:v="urn:schemas-microsoft-com:vml" Requires="v">
                <p:oleObj spid="_x0000_s69703" name="Visio" r:id="rId3" imgW="4798069" imgH="1192207" progId="">
                  <p:embed/>
                </p:oleObj>
              </mc:Choice>
              <mc:Fallback>
                <p:oleObj name="Visio" r:id="rId3" imgW="4798069" imgH="1192207" progId="">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65400"/>
                        <a:ext cx="8229600" cy="2170113"/>
                      </a:xfrm>
                      <a:prstGeom prst="rect">
                        <a:avLst/>
                      </a:prstGeom>
                      <a:solidFill>
                        <a:srgbClr val="FFCC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2949"/>
                                        </p:tgtEl>
                                        <p:attrNameLst>
                                          <p:attrName>style.visibility</p:attrName>
                                        </p:attrNameLst>
                                      </p:cBhvr>
                                      <p:to>
                                        <p:strVal val="visible"/>
                                      </p:to>
                                    </p:set>
                                    <p:animEffect transition="in" filter="wipe(up)">
                                      <p:cBhvr>
                                        <p:cTn id="7"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468313" y="692150"/>
            <a:ext cx="53292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90000"/>
              </a:lnSpc>
              <a:spcBef>
                <a:spcPct val="2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3</a:t>
            </a:r>
            <a:r>
              <a:rPr lang="zh-CN" altLang="en-US" sz="2400">
                <a:solidFill>
                  <a:srgbClr val="000080"/>
                </a:solidFill>
                <a:latin typeface="黑体" pitchFamily="2" charset="-122"/>
                <a:ea typeface="黑体" pitchFamily="2" charset="-122"/>
              </a:rPr>
              <a:t>）数组多路通道</a:t>
            </a:r>
          </a:p>
        </p:txBody>
      </p:sp>
      <p:sp>
        <p:nvSpPr>
          <p:cNvPr id="70659" name="Rectangle 4"/>
          <p:cNvSpPr>
            <a:spLocks noChangeArrowheads="1"/>
          </p:cNvSpPr>
          <p:nvPr/>
        </p:nvSpPr>
        <p:spPr bwMode="auto">
          <a:xfrm>
            <a:off x="871538" y="1192213"/>
            <a:ext cx="758825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10000"/>
              </a:spcBef>
              <a:buClr>
                <a:schemeClr val="bg1"/>
              </a:buClr>
              <a:buFont typeface="Wingdings" pitchFamily="2" charset="2"/>
              <a:buNone/>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是前两种方式的结合，可连接多台高速外设，允许多台高速外设并行工作，数据传送的基本单位是数组。当某设备进行数据传送时，通道只为该设备服务；当设备在执行辅助操作时，通道暂时断开与该设备的连接，去为其他设备服务。数组多路通道的数据传输率与所连接的外设速率无关，完全取决于主存的读写周期。</a:t>
            </a:r>
            <a:r>
              <a:rPr lang="zh-CN" altLang="en-US" sz="2400">
                <a:latin typeface="黑体" pitchFamily="2" charset="-122"/>
                <a:ea typeface="黑体" pitchFamily="2" charset="-122"/>
              </a:rPr>
              <a:t> </a:t>
            </a:r>
          </a:p>
        </p:txBody>
      </p:sp>
      <p:sp>
        <p:nvSpPr>
          <p:cNvPr id="723973" name="Rectangle 5"/>
          <p:cNvSpPr>
            <a:spLocks noChangeArrowheads="1"/>
          </p:cNvSpPr>
          <p:nvPr/>
        </p:nvSpPr>
        <p:spPr bwMode="auto">
          <a:xfrm>
            <a:off x="827088" y="4183063"/>
            <a:ext cx="7931150" cy="1312862"/>
          </a:xfrm>
          <a:prstGeom prst="rect">
            <a:avLst/>
          </a:prstGeom>
          <a:solidFill>
            <a:srgbClr val="CCECFF"/>
          </a:solidFill>
          <a:ln w="25400" algn="ctr">
            <a:solidFill>
              <a:srgbClr val="003300"/>
            </a:solidFill>
            <a:miter lim="800000"/>
            <a:headEnd/>
            <a:tailEnd/>
          </a:ln>
        </p:spPr>
        <p:txBody>
          <a:bodyPr anchor="ctr">
            <a:spAutoFit/>
          </a:bodyPr>
          <a:lstStyle/>
          <a:p>
            <a:pPr>
              <a:lnSpc>
                <a:spcPct val="115000"/>
              </a:lnSpc>
            </a:pPr>
            <a:r>
              <a:rPr lang="zh-CN" altLang="en-US" sz="2400">
                <a:solidFill>
                  <a:srgbClr val="000080"/>
                </a:solidFill>
                <a:latin typeface="黑体" pitchFamily="2" charset="-122"/>
                <a:ea typeface="黑体" pitchFamily="2" charset="-122"/>
              </a:rPr>
              <a:t>    </a:t>
            </a:r>
            <a:r>
              <a:rPr lang="zh-CN" altLang="en-US" sz="2400">
                <a:solidFill>
                  <a:schemeClr val="hlink"/>
                </a:solidFill>
                <a:latin typeface="黑体" pitchFamily="2" charset="-122"/>
                <a:ea typeface="黑体" pitchFamily="2" charset="-122"/>
              </a:rPr>
              <a:t>特点：</a:t>
            </a:r>
            <a:r>
              <a:rPr lang="zh-CN" altLang="en-US" sz="2400">
                <a:solidFill>
                  <a:srgbClr val="000080"/>
                </a:solidFill>
                <a:latin typeface="黑体" pitchFamily="2" charset="-122"/>
                <a:ea typeface="黑体" pitchFamily="2" charset="-122"/>
              </a:rPr>
              <a:t>既保留了选择方式高速传输数据的优点，又充分利用了控制操作的时间间隔为其他设备服务，交替传输数据，提高了系统效率。</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3973"/>
                                        </p:tgtEl>
                                        <p:attrNameLst>
                                          <p:attrName>style.visibility</p:attrName>
                                        </p:attrNameLst>
                                      </p:cBhvr>
                                      <p:to>
                                        <p:strVal val="visible"/>
                                      </p:to>
                                    </p:set>
                                    <p:animEffect transition="in" filter="wipe(up)">
                                      <p:cBhvr>
                                        <p:cTn id="7" dur="500"/>
                                        <p:tgtEl>
                                          <p:spTgt spid="72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0" y="460375"/>
            <a:ext cx="9144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pPr algn="ctr"/>
            <a:r>
              <a:rPr lang="en-US" altLang="zh-CN" sz="2600" dirty="0">
                <a:solidFill>
                  <a:srgbClr val="990000"/>
                </a:solidFill>
                <a:latin typeface="黑体" pitchFamily="2" charset="-122"/>
                <a:ea typeface="黑体" pitchFamily="2" charset="-122"/>
              </a:rPr>
              <a:t>§7.7 </a:t>
            </a:r>
            <a:r>
              <a:rPr lang="zh-CN" altLang="en-US" sz="2600">
                <a:solidFill>
                  <a:srgbClr val="990000"/>
                </a:solidFill>
                <a:latin typeface="黑体" pitchFamily="2" charset="-122"/>
                <a:ea typeface="黑体" pitchFamily="2" charset="-122"/>
              </a:rPr>
              <a:t>总线技术</a:t>
            </a:r>
          </a:p>
        </p:txBody>
      </p:sp>
      <p:sp>
        <p:nvSpPr>
          <p:cNvPr id="71683" name="Rectangle 5"/>
          <p:cNvSpPr>
            <a:spLocks noChangeArrowheads="1"/>
          </p:cNvSpPr>
          <p:nvPr/>
        </p:nvSpPr>
        <p:spPr bwMode="auto">
          <a:xfrm>
            <a:off x="539750" y="981075"/>
            <a:ext cx="860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dirty="0">
                <a:latin typeface="黑体" pitchFamily="2" charset="-122"/>
                <a:ea typeface="黑体" pitchFamily="2" charset="-122"/>
              </a:rPr>
              <a:t> </a:t>
            </a:r>
            <a:r>
              <a:rPr lang="en-US" altLang="zh-CN" sz="2400" dirty="0">
                <a:solidFill>
                  <a:srgbClr val="990000"/>
                </a:solidFill>
                <a:latin typeface="黑体" pitchFamily="2" charset="-122"/>
                <a:ea typeface="黑体" pitchFamily="2" charset="-122"/>
              </a:rPr>
              <a:t>7.7.1</a:t>
            </a:r>
            <a:r>
              <a:rPr lang="zh-CN" altLang="en-US" sz="2400">
                <a:solidFill>
                  <a:srgbClr val="990000"/>
                </a:solidFill>
                <a:latin typeface="黑体" pitchFamily="2" charset="-122"/>
                <a:ea typeface="黑体" pitchFamily="2" charset="-122"/>
              </a:rPr>
              <a:t>总线概述</a:t>
            </a:r>
          </a:p>
        </p:txBody>
      </p:sp>
      <p:sp>
        <p:nvSpPr>
          <p:cNvPr id="71684" name="Rectangle 6"/>
          <p:cNvSpPr>
            <a:spLocks noChangeArrowheads="1"/>
          </p:cNvSpPr>
          <p:nvPr/>
        </p:nvSpPr>
        <p:spPr bwMode="auto">
          <a:xfrm>
            <a:off x="684213" y="1374775"/>
            <a:ext cx="7848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indent="268288">
              <a:lnSpc>
                <a:spcPct val="130000"/>
              </a:lnSpc>
            </a:pPr>
            <a:r>
              <a:rPr lang="en-US" altLang="zh-CN" sz="2400" dirty="0">
                <a:solidFill>
                  <a:srgbClr val="990000"/>
                </a:solidFill>
                <a:latin typeface="黑体" pitchFamily="2" charset="-122"/>
                <a:ea typeface="黑体" pitchFamily="2" charset="-122"/>
              </a:rPr>
              <a:t> 1</a:t>
            </a:r>
            <a:r>
              <a:rPr lang="zh-CN" altLang="en-US" sz="2400">
                <a:solidFill>
                  <a:srgbClr val="990000"/>
                </a:solidFill>
                <a:latin typeface="黑体" pitchFamily="2" charset="-122"/>
                <a:ea typeface="黑体" pitchFamily="2" charset="-122"/>
              </a:rPr>
              <a:t>．总线</a:t>
            </a:r>
          </a:p>
          <a:p>
            <a:pPr indent="268288">
              <a:lnSpc>
                <a:spcPct val="130000"/>
              </a:lnSpc>
            </a:pPr>
            <a:r>
              <a:rPr lang="zh-CN" altLang="en-US" sz="2400">
                <a:solidFill>
                  <a:srgbClr val="000080"/>
                </a:solidFill>
                <a:latin typeface="黑体" pitchFamily="2" charset="-122"/>
                <a:ea typeface="黑体" pitchFamily="2" charset="-122"/>
              </a:rPr>
              <a:t>  能为系统中多个部件</a:t>
            </a:r>
            <a:r>
              <a:rPr lang="zh-CN" altLang="en-US" sz="2400" i="1">
                <a:solidFill>
                  <a:schemeClr val="hlink"/>
                </a:solidFill>
                <a:latin typeface="黑体" pitchFamily="2" charset="-122"/>
                <a:ea typeface="黑体" pitchFamily="2" charset="-122"/>
              </a:rPr>
              <a:t>分时</a:t>
            </a:r>
            <a:r>
              <a:rPr lang="zh-CN" altLang="en-US" sz="2400">
                <a:solidFill>
                  <a:schemeClr val="hlink"/>
                </a:solidFill>
                <a:latin typeface="黑体" pitchFamily="2" charset="-122"/>
                <a:ea typeface="黑体" pitchFamily="2" charset="-122"/>
              </a:rPr>
              <a:t>、</a:t>
            </a:r>
            <a:r>
              <a:rPr lang="zh-CN" altLang="en-US" sz="2400" i="1">
                <a:solidFill>
                  <a:schemeClr val="hlink"/>
                </a:solidFill>
                <a:latin typeface="黑体" pitchFamily="2" charset="-122"/>
                <a:ea typeface="黑体" pitchFamily="2" charset="-122"/>
              </a:rPr>
              <a:t>共享</a:t>
            </a:r>
            <a:r>
              <a:rPr lang="zh-CN" altLang="en-US" sz="2400">
                <a:solidFill>
                  <a:srgbClr val="000080"/>
                </a:solidFill>
                <a:latin typeface="黑体" pitchFamily="2" charset="-122"/>
                <a:ea typeface="黑体" pitchFamily="2" charset="-122"/>
              </a:rPr>
              <a:t>的一组传输线及相关逻辑。它是构成计算机系统的互联机构。</a:t>
            </a:r>
            <a:r>
              <a:rPr lang="zh-CN" altLang="en-US"/>
              <a:t> </a:t>
            </a:r>
          </a:p>
        </p:txBody>
      </p:sp>
      <p:sp>
        <p:nvSpPr>
          <p:cNvPr id="695303" name="Rectangle 7"/>
          <p:cNvSpPr>
            <a:spLocks noChangeArrowheads="1"/>
          </p:cNvSpPr>
          <p:nvPr/>
        </p:nvSpPr>
        <p:spPr bwMode="auto">
          <a:xfrm>
            <a:off x="1042988" y="3213100"/>
            <a:ext cx="7775575"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80000"/>
              </a:lnSpc>
            </a:pPr>
            <a:r>
              <a:rPr lang="zh-CN" altLang="en-US" sz="2400">
                <a:solidFill>
                  <a:srgbClr val="000080"/>
                </a:solidFill>
                <a:latin typeface="黑体" pitchFamily="2" charset="-122"/>
                <a:ea typeface="黑体" pitchFamily="2" charset="-122"/>
              </a:rPr>
              <a:t> 总线系统的组成：</a:t>
            </a:r>
          </a:p>
          <a:p>
            <a:pPr algn="just">
              <a:lnSpc>
                <a:spcPct val="80000"/>
              </a:lnSpc>
            </a:pPr>
            <a:endParaRPr lang="zh-CN" altLang="en-US" sz="2400">
              <a:solidFill>
                <a:srgbClr val="000080"/>
              </a:solidFill>
              <a:latin typeface="黑体" pitchFamily="2" charset="-122"/>
              <a:ea typeface="黑体" pitchFamily="2" charset="-122"/>
            </a:endParaRPr>
          </a:p>
          <a:p>
            <a:pPr algn="just">
              <a:lnSpc>
                <a:spcPct val="8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ea typeface="黑体" pitchFamily="2" charset="-122"/>
              </a:rPr>
              <a:t>•</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总线：      一组信息传输线；</a:t>
            </a:r>
          </a:p>
          <a:p>
            <a:pPr algn="just">
              <a:lnSpc>
                <a:spcPct val="40000"/>
              </a:lnSpc>
            </a:pPr>
            <a:endParaRPr lang="zh-CN" altLang="en-US" sz="2400">
              <a:solidFill>
                <a:srgbClr val="000080"/>
              </a:solidFill>
              <a:latin typeface="黑体" pitchFamily="2" charset="-122"/>
              <a:ea typeface="黑体" pitchFamily="2" charset="-122"/>
            </a:endParaRPr>
          </a:p>
          <a:p>
            <a:pPr algn="just"/>
            <a:r>
              <a:rPr lang="zh-CN" altLang="en-US" sz="2400">
                <a:solidFill>
                  <a:srgbClr val="000080"/>
                </a:solidFill>
                <a:latin typeface="黑体" pitchFamily="2" charset="-122"/>
                <a:ea typeface="黑体" pitchFamily="2" charset="-122"/>
              </a:rPr>
              <a:t>   </a:t>
            </a:r>
            <a:r>
              <a:rPr lang="en-US" altLang="zh-CN" sz="2400" dirty="0">
                <a:solidFill>
                  <a:srgbClr val="000080"/>
                </a:solidFill>
                <a:ea typeface="黑体" pitchFamily="2" charset="-122"/>
              </a:rPr>
              <a:t>•</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总线接口：  三态门驱动器</a:t>
            </a:r>
          </a:p>
          <a:p>
            <a:pPr algn="just"/>
            <a:r>
              <a:rPr lang="zh-CN" altLang="en-US" sz="2400">
                <a:solidFill>
                  <a:srgbClr val="000080"/>
                </a:solidFill>
                <a:latin typeface="黑体" pitchFamily="2" charset="-122"/>
                <a:ea typeface="黑体" pitchFamily="2" charset="-122"/>
              </a:rPr>
              <a:t>                 缓冲寄存器；</a:t>
            </a:r>
          </a:p>
          <a:p>
            <a:pPr algn="just">
              <a:lnSpc>
                <a:spcPct val="40000"/>
              </a:lnSpc>
            </a:pPr>
            <a:endParaRPr lang="zh-CN" altLang="en-US" sz="2400">
              <a:solidFill>
                <a:srgbClr val="000080"/>
              </a:solidFill>
              <a:latin typeface="黑体" pitchFamily="2" charset="-122"/>
              <a:ea typeface="黑体" pitchFamily="2" charset="-122"/>
            </a:endParaRPr>
          </a:p>
          <a:p>
            <a:pPr algn="just"/>
            <a:r>
              <a:rPr lang="en-US" altLang="zh-CN" sz="2400" dirty="0">
                <a:solidFill>
                  <a:srgbClr val="000080"/>
                </a:solidFill>
                <a:latin typeface="黑体" pitchFamily="2" charset="-122"/>
                <a:ea typeface="黑体" pitchFamily="2" charset="-122"/>
              </a:rPr>
              <a:t>   </a:t>
            </a:r>
            <a:r>
              <a:rPr lang="en-US" altLang="zh-CN" sz="2400" dirty="0">
                <a:solidFill>
                  <a:srgbClr val="000080"/>
                </a:solidFill>
                <a:ea typeface="黑体" pitchFamily="2" charset="-122"/>
              </a:rPr>
              <a:t>•</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总线协议及总线控制器：维护总线</a:t>
            </a:r>
          </a:p>
          <a:p>
            <a:pPr algn="just"/>
            <a:r>
              <a:rPr lang="zh-CN" altLang="en-US" sz="2400">
                <a:solidFill>
                  <a:srgbClr val="000080"/>
                </a:solidFill>
                <a:latin typeface="黑体" pitchFamily="2" charset="-122"/>
                <a:ea typeface="黑体" pitchFamily="2" charset="-122"/>
              </a:rPr>
              <a:t>                           进行争用总线裁决。</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5303"/>
                                        </p:tgtEl>
                                        <p:attrNameLst>
                                          <p:attrName>style.visibility</p:attrName>
                                        </p:attrNameLst>
                                      </p:cBhvr>
                                      <p:to>
                                        <p:strVal val="visible"/>
                                      </p:to>
                                    </p:set>
                                    <p:animEffect transition="in" filter="wipe(up)">
                                      <p:cBhvr>
                                        <p:cTn id="7" dur="500"/>
                                        <p:tgtEl>
                                          <p:spTgt spid="69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539750" y="601663"/>
            <a:ext cx="80645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gn="just">
              <a:lnSpc>
                <a:spcPct val="130000"/>
              </a:lnSpc>
            </a:pPr>
            <a:r>
              <a:rPr lang="en-US" altLang="zh-CN" sz="2400" dirty="0">
                <a:solidFill>
                  <a:srgbClr val="990000"/>
                </a:solidFill>
                <a:latin typeface="黑体" pitchFamily="2" charset="-122"/>
                <a:ea typeface="黑体" pitchFamily="2" charset="-122"/>
              </a:rPr>
              <a:t>  2</a:t>
            </a:r>
            <a:r>
              <a:rPr lang="zh-CN" altLang="en-US" sz="2400">
                <a:solidFill>
                  <a:srgbClr val="990000"/>
                </a:solidFill>
                <a:latin typeface="黑体" pitchFamily="2" charset="-122"/>
                <a:ea typeface="黑体" pitchFamily="2" charset="-122"/>
              </a:rPr>
              <a:t>．总线分类</a:t>
            </a:r>
          </a:p>
          <a:p>
            <a:pPr algn="just">
              <a:lnSpc>
                <a:spcPct val="130000"/>
              </a:lnSpc>
            </a:pPr>
            <a:r>
              <a:rPr lang="zh-CN" altLang="en-US" sz="2400">
                <a:solidFill>
                  <a:srgbClr val="000080"/>
                </a:solidFill>
                <a:latin typeface="黑体" pitchFamily="2" charset="-122"/>
                <a:ea typeface="黑体" pitchFamily="2" charset="-122"/>
              </a:rPr>
              <a:t>   按总线连接的部件分： 芯片内总线</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系统总线</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外总线</a:t>
            </a:r>
          </a:p>
          <a:p>
            <a:pPr algn="just">
              <a:lnSpc>
                <a:spcPct val="130000"/>
              </a:lnSpc>
            </a:pPr>
            <a:r>
              <a:rPr lang="zh-CN" altLang="en-US" sz="2400">
                <a:solidFill>
                  <a:srgbClr val="000080"/>
                </a:solidFill>
                <a:latin typeface="黑体" pitchFamily="2" charset="-122"/>
                <a:ea typeface="黑体" pitchFamily="2" charset="-122"/>
              </a:rPr>
              <a:t>   按传送方向分：单向</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双向</a:t>
            </a:r>
          </a:p>
          <a:p>
            <a:pPr algn="just">
              <a:lnSpc>
                <a:spcPct val="130000"/>
              </a:lnSpc>
            </a:pPr>
            <a:r>
              <a:rPr lang="zh-CN" altLang="en-US" sz="2400">
                <a:solidFill>
                  <a:srgbClr val="000080"/>
                </a:solidFill>
                <a:latin typeface="黑体" pitchFamily="2" charset="-122"/>
                <a:ea typeface="黑体" pitchFamily="2" charset="-122"/>
              </a:rPr>
              <a:t>   按数据传送格式分：并行</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串行</a:t>
            </a:r>
          </a:p>
          <a:p>
            <a:pPr algn="just">
              <a:lnSpc>
                <a:spcPct val="130000"/>
              </a:lnSpc>
            </a:pPr>
            <a:r>
              <a:rPr lang="zh-CN" altLang="en-US" sz="2400">
                <a:latin typeface="黑体" pitchFamily="2" charset="-122"/>
                <a:ea typeface="黑体" pitchFamily="2" charset="-122"/>
              </a:rPr>
              <a:t>     </a:t>
            </a:r>
            <a:r>
              <a:rPr lang="zh-CN" altLang="en-US" sz="2400">
                <a:solidFill>
                  <a:srgbClr val="003300"/>
                </a:solidFill>
                <a:latin typeface="黑体" pitchFamily="2" charset="-122"/>
                <a:ea typeface="黑体" pitchFamily="2" charset="-122"/>
              </a:rPr>
              <a:t>注：总线的数据宽度</a:t>
            </a:r>
            <a:r>
              <a:rPr lang="en-US" altLang="zh-CN" sz="2400" dirty="0">
                <a:solidFill>
                  <a:srgbClr val="003300"/>
                </a:solidFill>
                <a:latin typeface="黑体" pitchFamily="2" charset="-122"/>
                <a:ea typeface="黑体" pitchFamily="2" charset="-122"/>
              </a:rPr>
              <a:t>----</a:t>
            </a:r>
            <a:r>
              <a:rPr lang="zh-CN" altLang="en-US" sz="2400">
                <a:solidFill>
                  <a:srgbClr val="003300"/>
                </a:solidFill>
                <a:latin typeface="黑体" pitchFamily="2" charset="-122"/>
                <a:ea typeface="黑体" pitchFamily="2" charset="-122"/>
              </a:rPr>
              <a:t>可同时传送的二进制位数。</a:t>
            </a:r>
          </a:p>
          <a:p>
            <a:pPr algn="just">
              <a:lnSpc>
                <a:spcPct val="13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按时序控制方式分：同步</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异步</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准同步</a:t>
            </a:r>
          </a:p>
          <a:p>
            <a:pPr algn="just">
              <a:lnSpc>
                <a:spcPct val="130000"/>
              </a:lnSpc>
            </a:pPr>
            <a:endParaRPr lang="zh-CN" altLang="en-US" sz="2400">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11188" y="481013"/>
            <a:ext cx="820896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pPr>
              <a:lnSpc>
                <a:spcPct val="130000"/>
              </a:lnSpc>
            </a:pPr>
            <a:r>
              <a:rPr lang="en-US" altLang="zh-CN" sz="2400" dirty="0">
                <a:solidFill>
                  <a:srgbClr val="990000"/>
                </a:solidFill>
                <a:latin typeface="黑体" pitchFamily="2" charset="-122"/>
                <a:ea typeface="黑体" pitchFamily="2" charset="-122"/>
              </a:rPr>
              <a:t>  3</a:t>
            </a:r>
            <a:r>
              <a:rPr lang="zh-CN" altLang="en-US" sz="2400">
                <a:solidFill>
                  <a:srgbClr val="990000"/>
                </a:solidFill>
                <a:latin typeface="黑体" pitchFamily="2" charset="-122"/>
                <a:ea typeface="黑体" pitchFamily="2" charset="-122"/>
              </a:rPr>
              <a:t>．总线标准化</a:t>
            </a:r>
          </a:p>
          <a:p>
            <a:pPr>
              <a:lnSpc>
                <a:spcPct val="13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总线的标准化便于不同厂家之间设备的互连和互换，也为设计和组成实际的计算机应用系统提供了良好的环境。</a:t>
            </a:r>
          </a:p>
        </p:txBody>
      </p:sp>
      <p:sp>
        <p:nvSpPr>
          <p:cNvPr id="697347" name="Rectangle 3"/>
          <p:cNvSpPr>
            <a:spLocks noChangeArrowheads="1"/>
          </p:cNvSpPr>
          <p:nvPr/>
        </p:nvSpPr>
        <p:spPr bwMode="auto">
          <a:xfrm>
            <a:off x="827088" y="2276475"/>
            <a:ext cx="748823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400">
                <a:latin typeface="黑体" pitchFamily="2" charset="-122"/>
                <a:ea typeface="黑体" pitchFamily="2" charset="-122"/>
              </a:rPr>
              <a:t>   </a:t>
            </a:r>
            <a:r>
              <a:rPr lang="zh-CN" altLang="en-US" sz="2400">
                <a:solidFill>
                  <a:srgbClr val="000080"/>
                </a:solidFill>
                <a:latin typeface="黑体" pitchFamily="2" charset="-122"/>
                <a:ea typeface="黑体" pitchFamily="2" charset="-122"/>
              </a:rPr>
              <a:t>常见的系统总线标准有：</a:t>
            </a:r>
          </a:p>
          <a:p>
            <a:pPr>
              <a:lnSpc>
                <a:spcPct val="12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PCI</a:t>
            </a:r>
            <a:r>
              <a:rPr lang="zh-CN" altLang="en-US" sz="2400">
                <a:solidFill>
                  <a:srgbClr val="000080"/>
                </a:solidFill>
                <a:latin typeface="黑体" pitchFamily="2" charset="-122"/>
                <a:ea typeface="黑体" pitchFamily="2" charset="-122"/>
              </a:rPr>
              <a:t>总线      </a:t>
            </a:r>
            <a:r>
              <a:rPr lang="en-US" altLang="zh-CN" sz="1800" dirty="0">
                <a:solidFill>
                  <a:srgbClr val="000080"/>
                </a:solidFill>
                <a:latin typeface="黑体" pitchFamily="2" charset="-122"/>
                <a:ea typeface="黑体" pitchFamily="2" charset="-122"/>
              </a:rPr>
              <a:t>Peripheral Component Interconnect</a:t>
            </a:r>
          </a:p>
          <a:p>
            <a:pPr>
              <a:lnSpc>
                <a:spcPct val="120000"/>
              </a:lnSpc>
            </a:pPr>
            <a:r>
              <a:rPr lang="en-US" altLang="zh-CN" sz="2400" dirty="0">
                <a:solidFill>
                  <a:srgbClr val="000080"/>
                </a:solidFill>
                <a:latin typeface="黑体" pitchFamily="2" charset="-122"/>
                <a:ea typeface="黑体" pitchFamily="2" charset="-122"/>
              </a:rPr>
              <a:t>        PCI-E</a:t>
            </a:r>
            <a:r>
              <a:rPr lang="zh-CN" altLang="en-US" sz="2400">
                <a:solidFill>
                  <a:srgbClr val="000080"/>
                </a:solidFill>
                <a:latin typeface="黑体" pitchFamily="2" charset="-122"/>
                <a:ea typeface="黑体" pitchFamily="2" charset="-122"/>
              </a:rPr>
              <a:t>总线</a:t>
            </a:r>
          </a:p>
          <a:p>
            <a:pPr>
              <a:lnSpc>
                <a:spcPct val="12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PC</a:t>
            </a:r>
            <a:r>
              <a:rPr lang="zh-CN" altLang="en-US" sz="2400">
                <a:solidFill>
                  <a:srgbClr val="000080"/>
                </a:solidFill>
                <a:latin typeface="黑体" pitchFamily="2" charset="-122"/>
                <a:ea typeface="黑体" pitchFamily="2" charset="-122"/>
              </a:rPr>
              <a:t>总线（</a:t>
            </a:r>
            <a:r>
              <a:rPr lang="en-US" altLang="zh-CN" sz="2400" dirty="0">
                <a:solidFill>
                  <a:srgbClr val="000080"/>
                </a:solidFill>
                <a:latin typeface="黑体" pitchFamily="2" charset="-122"/>
                <a:ea typeface="黑体" pitchFamily="2" charset="-122"/>
              </a:rPr>
              <a:t>8</a:t>
            </a:r>
            <a:r>
              <a:rPr lang="zh-CN" altLang="en-US" sz="2400">
                <a:solidFill>
                  <a:srgbClr val="000080"/>
                </a:solidFill>
                <a:latin typeface="黑体" pitchFamily="2" charset="-122"/>
                <a:ea typeface="黑体" pitchFamily="2" charset="-122"/>
              </a:rPr>
              <a:t>位）</a:t>
            </a:r>
          </a:p>
          <a:p>
            <a:pPr>
              <a:lnSpc>
                <a:spcPct val="120000"/>
              </a:lnSpc>
            </a:pPr>
            <a:r>
              <a:rPr lang="en-US" altLang="zh-CN" sz="2400" dirty="0">
                <a:solidFill>
                  <a:srgbClr val="000080"/>
                </a:solidFill>
                <a:latin typeface="黑体" pitchFamily="2" charset="-122"/>
                <a:ea typeface="黑体" pitchFamily="2" charset="-122"/>
              </a:rPr>
              <a:t>        ISA</a:t>
            </a:r>
            <a:r>
              <a:rPr lang="zh-CN" altLang="en-US" sz="2400">
                <a:solidFill>
                  <a:srgbClr val="000080"/>
                </a:solidFill>
                <a:latin typeface="黑体" pitchFamily="2" charset="-122"/>
                <a:ea typeface="黑体" pitchFamily="2" charset="-122"/>
              </a:rPr>
              <a:t>总线（</a:t>
            </a:r>
            <a:r>
              <a:rPr lang="en-US" altLang="zh-CN" sz="2400" dirty="0">
                <a:solidFill>
                  <a:srgbClr val="000080"/>
                </a:solidFill>
                <a:latin typeface="黑体" pitchFamily="2" charset="-122"/>
                <a:ea typeface="黑体" pitchFamily="2" charset="-122"/>
              </a:rPr>
              <a:t>16</a:t>
            </a:r>
            <a:r>
              <a:rPr lang="zh-CN" altLang="en-US" sz="2400">
                <a:solidFill>
                  <a:srgbClr val="000080"/>
                </a:solidFill>
                <a:latin typeface="黑体" pitchFamily="2" charset="-122"/>
                <a:ea typeface="黑体" pitchFamily="2" charset="-122"/>
              </a:rPr>
              <a:t>位，</a:t>
            </a:r>
            <a:r>
              <a:rPr lang="en-US" altLang="zh-CN" sz="2400" dirty="0">
                <a:solidFill>
                  <a:srgbClr val="000080"/>
                </a:solidFill>
                <a:latin typeface="黑体" pitchFamily="2" charset="-122"/>
                <a:ea typeface="黑体" pitchFamily="2" charset="-122"/>
              </a:rPr>
              <a:t>AT</a:t>
            </a:r>
            <a:r>
              <a:rPr lang="zh-CN" altLang="en-US" sz="2400">
                <a:solidFill>
                  <a:srgbClr val="000080"/>
                </a:solidFill>
                <a:latin typeface="黑体" pitchFamily="2" charset="-122"/>
                <a:ea typeface="黑体" pitchFamily="2" charset="-122"/>
              </a:rPr>
              <a:t>总线）</a:t>
            </a:r>
            <a:endParaRPr lang="en-US" altLang="zh-CN" sz="2400" dirty="0">
              <a:solidFill>
                <a:srgbClr val="000080"/>
              </a:solidFill>
              <a:latin typeface="黑体" pitchFamily="2" charset="-122"/>
              <a:ea typeface="黑体" pitchFamily="2" charset="-122"/>
            </a:endParaRPr>
          </a:p>
          <a:p>
            <a:pPr>
              <a:lnSpc>
                <a:spcPct val="120000"/>
              </a:lnSpc>
            </a:pPr>
            <a:r>
              <a:rPr lang="en-US" altLang="zh-CN" sz="1800" dirty="0">
                <a:solidFill>
                  <a:srgbClr val="000080"/>
                </a:solidFill>
                <a:latin typeface="黑体" pitchFamily="2" charset="-122"/>
                <a:ea typeface="黑体" pitchFamily="2" charset="-122"/>
              </a:rPr>
              <a:t>                            Industry Standard Architecture </a:t>
            </a:r>
            <a:endParaRPr lang="zh-CN" altLang="en-US" sz="1800">
              <a:solidFill>
                <a:srgbClr val="000080"/>
              </a:solidFill>
              <a:latin typeface="黑体" pitchFamily="2" charset="-122"/>
              <a:ea typeface="黑体" pitchFamily="2" charset="-122"/>
            </a:endParaRPr>
          </a:p>
          <a:p>
            <a:pPr>
              <a:lnSpc>
                <a:spcPct val="12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AGP</a:t>
            </a:r>
            <a:r>
              <a:rPr lang="zh-CN" altLang="en-US" sz="2400">
                <a:solidFill>
                  <a:srgbClr val="000080"/>
                </a:solidFill>
                <a:latin typeface="黑体" pitchFamily="2" charset="-122"/>
                <a:ea typeface="黑体" pitchFamily="2" charset="-122"/>
              </a:rPr>
              <a:t>总线</a:t>
            </a:r>
            <a:endParaRPr lang="en-US" altLang="zh-CN" sz="2400" dirty="0">
              <a:solidFill>
                <a:srgbClr val="000080"/>
              </a:solidFill>
              <a:latin typeface="黑体" pitchFamily="2" charset="-122"/>
              <a:ea typeface="黑体" pitchFamily="2" charset="-122"/>
            </a:endParaRPr>
          </a:p>
          <a:p>
            <a:pPr>
              <a:lnSpc>
                <a:spcPct val="120000"/>
              </a:lnSpc>
            </a:pPr>
            <a:r>
              <a:rPr lang="en-US" altLang="zh-CN" sz="2400" dirty="0">
                <a:solidFill>
                  <a:srgbClr val="000080"/>
                </a:solidFill>
                <a:latin typeface="黑体" pitchFamily="2" charset="-122"/>
                <a:ea typeface="黑体" pitchFamily="2" charset="-122"/>
              </a:rPr>
              <a:t>        </a:t>
            </a:r>
            <a:r>
              <a:rPr lang="en-US" altLang="zh-CN" sz="2400" dirty="0">
                <a:solidFill>
                  <a:srgbClr val="000080"/>
                </a:solidFill>
                <a:ea typeface="黑体" pitchFamily="2" charset="-122"/>
              </a:rPr>
              <a:t>……</a:t>
            </a:r>
            <a:endParaRPr lang="zh-CN" altLang="en-US" sz="240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7347"/>
                                        </p:tgtEl>
                                        <p:attrNameLst>
                                          <p:attrName>style.visibility</p:attrName>
                                        </p:attrNameLst>
                                      </p:cBhvr>
                                      <p:to>
                                        <p:strVal val="visible"/>
                                      </p:to>
                                    </p:set>
                                    <p:animEffect transition="in" filter="wipe(up)">
                                      <p:cBhvr>
                                        <p:cTn id="7" dur="500"/>
                                        <p:tgtEl>
                                          <p:spTgt spid="6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6"/>
          <p:cNvSpPr txBox="1">
            <a:spLocks noChangeArrowheads="1"/>
          </p:cNvSpPr>
          <p:nvPr/>
        </p:nvSpPr>
        <p:spPr bwMode="auto">
          <a:xfrm>
            <a:off x="1187450" y="1497013"/>
            <a:ext cx="2376488"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zh-CN" altLang="en-US" sz="2400">
                <a:solidFill>
                  <a:srgbClr val="000080"/>
                </a:solidFill>
                <a:latin typeface="黑体" pitchFamily="2" charset="-122"/>
                <a:ea typeface="黑体" pitchFamily="2" charset="-122"/>
              </a:rPr>
              <a:t>系统总线包括：</a:t>
            </a:r>
          </a:p>
        </p:txBody>
      </p:sp>
      <p:sp>
        <p:nvSpPr>
          <p:cNvPr id="74755" name="Text Box 7"/>
          <p:cNvSpPr txBox="1">
            <a:spLocks noChangeArrowheads="1"/>
          </p:cNvSpPr>
          <p:nvPr/>
        </p:nvSpPr>
        <p:spPr bwMode="auto">
          <a:xfrm>
            <a:off x="3779838" y="981075"/>
            <a:ext cx="5040312" cy="172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algn="just" eaLnBrk="1" hangingPunct="1"/>
            <a:r>
              <a:rPr lang="zh-CN" altLang="en-US" sz="2400">
                <a:solidFill>
                  <a:srgbClr val="000080"/>
                </a:solidFill>
                <a:latin typeface="黑体" pitchFamily="2" charset="-122"/>
                <a:ea typeface="黑体" pitchFamily="2" charset="-122"/>
              </a:rPr>
              <a:t>数据总线</a:t>
            </a:r>
            <a:r>
              <a:rPr lang="en-US" altLang="zh-CN" sz="2400" dirty="0">
                <a:solidFill>
                  <a:srgbClr val="003300"/>
                </a:solidFill>
                <a:latin typeface="黑体" pitchFamily="2" charset="-122"/>
                <a:ea typeface="黑体" pitchFamily="2" charset="-122"/>
              </a:rPr>
              <a:t>(Data Bus)</a:t>
            </a:r>
          </a:p>
          <a:p>
            <a:pPr algn="just" eaLnBrk="1" hangingPunct="1"/>
            <a:r>
              <a:rPr lang="zh-CN" altLang="en-US" sz="2400">
                <a:solidFill>
                  <a:srgbClr val="000080"/>
                </a:solidFill>
                <a:latin typeface="黑体" pitchFamily="2" charset="-122"/>
                <a:ea typeface="黑体" pitchFamily="2" charset="-122"/>
              </a:rPr>
              <a:t>地址总线</a:t>
            </a:r>
            <a:r>
              <a:rPr lang="en-US" altLang="zh-CN" sz="2400" dirty="0">
                <a:solidFill>
                  <a:srgbClr val="003300"/>
                </a:solidFill>
                <a:latin typeface="黑体" pitchFamily="2" charset="-122"/>
                <a:ea typeface="黑体" pitchFamily="2" charset="-122"/>
              </a:rPr>
              <a:t>(Address Bus)</a:t>
            </a:r>
          </a:p>
          <a:p>
            <a:pPr algn="just" eaLnBrk="1" hangingPunct="1"/>
            <a:r>
              <a:rPr lang="zh-CN" altLang="en-US" sz="2400">
                <a:solidFill>
                  <a:srgbClr val="000080"/>
                </a:solidFill>
                <a:latin typeface="黑体" pitchFamily="2" charset="-122"/>
                <a:ea typeface="黑体" pitchFamily="2" charset="-122"/>
              </a:rPr>
              <a:t>控制总线</a:t>
            </a:r>
            <a:r>
              <a:rPr lang="en-US" altLang="zh-CN" sz="2400" dirty="0">
                <a:solidFill>
                  <a:srgbClr val="003300"/>
                </a:solidFill>
                <a:latin typeface="黑体" pitchFamily="2" charset="-122"/>
                <a:ea typeface="黑体" pitchFamily="2" charset="-122"/>
              </a:rPr>
              <a:t>(Control Bus)</a:t>
            </a:r>
          </a:p>
          <a:p>
            <a:pPr algn="just" eaLnBrk="1" hangingPunct="1"/>
            <a:r>
              <a:rPr lang="zh-CN" altLang="en-US" sz="2400">
                <a:solidFill>
                  <a:srgbClr val="000080"/>
                </a:solidFill>
                <a:latin typeface="黑体" pitchFamily="2" charset="-122"/>
                <a:ea typeface="黑体" pitchFamily="2" charset="-122"/>
              </a:rPr>
              <a:t>电源线</a:t>
            </a:r>
          </a:p>
        </p:txBody>
      </p:sp>
      <p:sp>
        <p:nvSpPr>
          <p:cNvPr id="74756" name="AutoShape 8"/>
          <p:cNvSpPr>
            <a:spLocks/>
          </p:cNvSpPr>
          <p:nvPr/>
        </p:nvSpPr>
        <p:spPr bwMode="auto">
          <a:xfrm>
            <a:off x="3492500" y="1114425"/>
            <a:ext cx="201613" cy="1343025"/>
          </a:xfrm>
          <a:prstGeom prst="leftBrace">
            <a:avLst>
              <a:gd name="adj1" fmla="val 55512"/>
              <a:gd name="adj2" fmla="val 50000"/>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latin typeface="黑体" pitchFamily="2" charset="-122"/>
              <a:ea typeface="黑体" pitchFamily="2" charset="-122"/>
            </a:endParaRPr>
          </a:p>
        </p:txBody>
      </p:sp>
      <p:sp>
        <p:nvSpPr>
          <p:cNvPr id="699401" name="Rectangle 9"/>
          <p:cNvSpPr>
            <a:spLocks noChangeArrowheads="1"/>
          </p:cNvSpPr>
          <p:nvPr/>
        </p:nvSpPr>
        <p:spPr bwMode="auto">
          <a:xfrm>
            <a:off x="611188" y="2790825"/>
            <a:ext cx="7920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nSpc>
                <a:spcPct val="120000"/>
              </a:lnSpc>
            </a:pPr>
            <a:r>
              <a:rPr lang="zh-CN" altLang="en-US" sz="2400">
                <a:solidFill>
                  <a:srgbClr val="000080"/>
                </a:solidFill>
                <a:latin typeface="黑体" pitchFamily="2" charset="-122"/>
                <a:ea typeface="黑体" pitchFamily="2" charset="-122"/>
              </a:rPr>
              <a:t>  数据总线：实现数据传送，一般为双向传送。</a:t>
            </a:r>
          </a:p>
          <a:p>
            <a:pPr indent="266700">
              <a:lnSpc>
                <a:spcPct val="120000"/>
              </a:lnSpc>
            </a:pPr>
            <a:r>
              <a:rPr lang="zh-CN" altLang="en-US" sz="2400">
                <a:solidFill>
                  <a:srgbClr val="000080"/>
                </a:solidFill>
                <a:latin typeface="黑体" pitchFamily="2" charset="-122"/>
                <a:ea typeface="黑体" pitchFamily="2" charset="-122"/>
              </a:rPr>
              <a:t>  地址总线：单向，只有掌握总线控制权的部件</a:t>
            </a:r>
          </a:p>
          <a:p>
            <a:pPr indent="266700">
              <a:lnSpc>
                <a:spcPct val="120000"/>
              </a:lnSpc>
            </a:pP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如</a:t>
            </a:r>
            <a:r>
              <a:rPr lang="en-US" altLang="zh-CN" sz="2400" dirty="0">
                <a:solidFill>
                  <a:srgbClr val="000080"/>
                </a:solidFill>
                <a:latin typeface="黑体" pitchFamily="2" charset="-122"/>
                <a:ea typeface="黑体" pitchFamily="2" charset="-122"/>
              </a:rPr>
              <a:t>CPU</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DMA</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IOP</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向其发送信号。</a:t>
            </a:r>
          </a:p>
        </p:txBody>
      </p:sp>
      <p:sp>
        <p:nvSpPr>
          <p:cNvPr id="699402" name="Rectangle 10"/>
          <p:cNvSpPr>
            <a:spLocks noChangeArrowheads="1"/>
          </p:cNvSpPr>
          <p:nvPr/>
        </p:nvSpPr>
        <p:spPr bwMode="auto">
          <a:xfrm>
            <a:off x="611188" y="4216400"/>
            <a:ext cx="85074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266700">
              <a:lnSpc>
                <a:spcPct val="120000"/>
              </a:lnSpc>
            </a:pPr>
            <a:r>
              <a:rPr lang="zh-CN" altLang="en-US" sz="2400">
                <a:solidFill>
                  <a:srgbClr val="000080"/>
                </a:solidFill>
                <a:latin typeface="黑体" pitchFamily="2" charset="-122"/>
                <a:ea typeface="黑体" pitchFamily="2" charset="-122"/>
              </a:rPr>
              <a:t>  控制总线：传送各种控制</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状态信号</a:t>
            </a:r>
          </a:p>
          <a:p>
            <a:pPr indent="266700">
              <a:lnSpc>
                <a:spcPct val="120000"/>
              </a:lnSpc>
            </a:pPr>
            <a:r>
              <a:rPr lang="zh-CN" altLang="en-US" sz="2400">
                <a:solidFill>
                  <a:srgbClr val="000080"/>
                </a:solidFill>
                <a:latin typeface="黑体" pitchFamily="2" charset="-122"/>
                <a:ea typeface="黑体" pitchFamily="2" charset="-122"/>
              </a:rPr>
              <a:t>            控制总线的组成情况体现了不同总线的特点。</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9401"/>
                                        </p:tgtEl>
                                        <p:attrNameLst>
                                          <p:attrName>style.visibility</p:attrName>
                                        </p:attrNameLst>
                                      </p:cBhvr>
                                      <p:to>
                                        <p:strVal val="visible"/>
                                      </p:to>
                                    </p:set>
                                    <p:animEffect transition="in" filter="wipe(up)">
                                      <p:cBhvr>
                                        <p:cTn id="7" dur="500"/>
                                        <p:tgtEl>
                                          <p:spTgt spid="699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9402"/>
                                        </p:tgtEl>
                                        <p:attrNameLst>
                                          <p:attrName>style.visibility</p:attrName>
                                        </p:attrNameLst>
                                      </p:cBhvr>
                                      <p:to>
                                        <p:strVal val="visible"/>
                                      </p:to>
                                    </p:set>
                                    <p:animEffect transition="in" filter="wipe(up)">
                                      <p:cBhvr>
                                        <p:cTn id="12" dur="500"/>
                                        <p:tgtEl>
                                          <p:spTgt spid="69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01" grpId="0"/>
      <p:bldP spid="69940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539750" y="692150"/>
            <a:ext cx="82804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30000"/>
              </a:lnSpc>
            </a:pPr>
            <a:r>
              <a:rPr lang="zh-CN" altLang="en-US" sz="2400">
                <a:solidFill>
                  <a:srgbClr val="000080"/>
                </a:solidFill>
                <a:latin typeface="黑体" pitchFamily="2" charset="-122"/>
                <a:ea typeface="黑体" pitchFamily="2" charset="-122"/>
              </a:rPr>
              <a:t>   常见的外总线标准有：</a:t>
            </a:r>
          </a:p>
          <a:p>
            <a:pPr>
              <a:lnSpc>
                <a:spcPct val="13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RS-232C </a:t>
            </a:r>
            <a:r>
              <a:rPr lang="zh-CN" altLang="en-US" sz="240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RS485</a:t>
            </a:r>
            <a:r>
              <a:rPr lang="zh-CN" altLang="en-US" sz="2400">
                <a:solidFill>
                  <a:srgbClr val="000080"/>
                </a:solidFill>
                <a:latin typeface="黑体" pitchFamily="2" charset="-122"/>
                <a:ea typeface="黑体" pitchFamily="2" charset="-122"/>
              </a:rPr>
              <a:t>等  </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串行总线。例如串口</a:t>
            </a:r>
            <a:endParaRPr lang="en-US" altLang="zh-CN" sz="2400" dirty="0">
              <a:solidFill>
                <a:srgbClr val="000080"/>
              </a:solidFill>
              <a:latin typeface="黑体" pitchFamily="2" charset="-122"/>
              <a:ea typeface="黑体" pitchFamily="2" charset="-122"/>
            </a:endParaRPr>
          </a:p>
          <a:p>
            <a:pPr>
              <a:lnSpc>
                <a:spcPct val="13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IEEE1284</a:t>
            </a:r>
            <a:r>
              <a:rPr lang="zh-CN" altLang="en-US" sz="2400">
                <a:solidFill>
                  <a:srgbClr val="000080"/>
                </a:solidFill>
                <a:latin typeface="黑体" pitchFamily="2" charset="-122"/>
                <a:ea typeface="黑体" pitchFamily="2" charset="-122"/>
              </a:rPr>
              <a:t>标准       </a:t>
            </a:r>
            <a:r>
              <a:rPr lang="en-US" altLang="zh-CN" sz="2400" dirty="0">
                <a:solidFill>
                  <a:srgbClr val="000080"/>
                </a:solidFill>
                <a:latin typeface="黑体" pitchFamily="2" charset="-122"/>
                <a:ea typeface="黑体" pitchFamily="2" charset="-122"/>
              </a:rPr>
              <a:t>--</a:t>
            </a:r>
            <a:r>
              <a:rPr lang="zh-CN" altLang="en-US" sz="2400">
                <a:solidFill>
                  <a:srgbClr val="000080"/>
                </a:solidFill>
                <a:latin typeface="黑体" pitchFamily="2" charset="-122"/>
                <a:ea typeface="黑体" pitchFamily="2" charset="-122"/>
              </a:rPr>
              <a:t>并口。例如打印机的并口</a:t>
            </a:r>
          </a:p>
          <a:p>
            <a:pPr>
              <a:lnSpc>
                <a:spcPct val="13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IEEE488      --</a:t>
            </a:r>
            <a:r>
              <a:rPr lang="zh-CN" altLang="en-US" sz="2400">
                <a:solidFill>
                  <a:srgbClr val="000080"/>
                </a:solidFill>
                <a:latin typeface="黑体" pitchFamily="2" charset="-122"/>
                <a:ea typeface="黑体" pitchFamily="2" charset="-122"/>
              </a:rPr>
              <a:t>智能仪器互连的并行异步总线</a:t>
            </a:r>
          </a:p>
          <a:p>
            <a:pPr>
              <a:lnSpc>
                <a:spcPct val="130000"/>
              </a:lnSpc>
            </a:pPr>
            <a:r>
              <a:rPr lang="zh-CN" altLang="en-US" sz="2400">
                <a:solidFill>
                  <a:srgbClr val="000080"/>
                </a:solidFill>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USB(</a:t>
            </a:r>
            <a:r>
              <a:rPr lang="zh-CN" altLang="en-US" sz="2400">
                <a:solidFill>
                  <a:srgbClr val="000080"/>
                </a:solidFill>
                <a:latin typeface="黑体" pitchFamily="2" charset="-122"/>
                <a:ea typeface="黑体" pitchFamily="2" charset="-122"/>
              </a:rPr>
              <a:t>通用串行总线</a:t>
            </a:r>
            <a:r>
              <a:rPr lang="en-US" altLang="zh-CN" sz="2400" dirty="0">
                <a:solidFill>
                  <a:srgbClr val="000080"/>
                </a:solidFill>
                <a:latin typeface="黑体" pitchFamily="2" charset="-122"/>
                <a:ea typeface="黑体" pitchFamily="2" charset="-122"/>
              </a:rPr>
              <a:t>)  --</a:t>
            </a:r>
            <a:r>
              <a:rPr lang="zh-CN" altLang="en-US" sz="2400">
                <a:solidFill>
                  <a:srgbClr val="000080"/>
                </a:solidFill>
                <a:latin typeface="黑体" pitchFamily="2" charset="-122"/>
                <a:ea typeface="黑体" pitchFamily="2" charset="-122"/>
              </a:rPr>
              <a:t>串口的替代产品，</a:t>
            </a:r>
          </a:p>
          <a:p>
            <a:pPr>
              <a:lnSpc>
                <a:spcPct val="130000"/>
              </a:lnSpc>
            </a:pPr>
            <a:r>
              <a:rPr lang="zh-CN" altLang="en-US" sz="2400">
                <a:solidFill>
                  <a:srgbClr val="000080"/>
                </a:solidFill>
                <a:latin typeface="黑体" pitchFamily="2" charset="-122"/>
                <a:ea typeface="黑体" pitchFamily="2" charset="-122"/>
              </a:rPr>
              <a:t>                          即插即用并支持热插拔</a:t>
            </a:r>
          </a:p>
          <a:p>
            <a:pPr>
              <a:lnSpc>
                <a:spcPct val="130000"/>
              </a:lnSpc>
            </a:pPr>
            <a:r>
              <a:rPr lang="en-US" altLang="zh-CN" sz="2400" dirty="0">
                <a:solidFill>
                  <a:srgbClr val="000080"/>
                </a:solidFill>
                <a:latin typeface="黑体" pitchFamily="2" charset="-122"/>
                <a:ea typeface="黑体" pitchFamily="2" charset="-122"/>
              </a:rPr>
              <a:t>     IEEE-1394          --</a:t>
            </a:r>
            <a:r>
              <a:rPr lang="zh-CN" altLang="en-US" sz="2400">
                <a:solidFill>
                  <a:srgbClr val="000080"/>
                </a:solidFill>
                <a:latin typeface="黑体" pitchFamily="2" charset="-122"/>
                <a:ea typeface="黑体" pitchFamily="2" charset="-122"/>
              </a:rPr>
              <a:t>并口的替代产品（高速）</a:t>
            </a:r>
          </a:p>
        </p:txBody>
      </p:sp>
    </p:spTree>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76803" name="Rectangle 4"/>
          <p:cNvSpPr>
            <a:spLocks noChangeArrowheads="1"/>
          </p:cNvSpPr>
          <p:nvPr/>
        </p:nvSpPr>
        <p:spPr bwMode="auto">
          <a:xfrm>
            <a:off x="684213" y="1700213"/>
            <a:ext cx="79914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    为了解决多个主设备同时竞争总线控制权的问题，必须具有总线仲裁部件。它通过采用优先级策略或公平策略，选择其中一个主设备作为总线的下一次主方，接管总线控制权。 </a:t>
            </a:r>
          </a:p>
        </p:txBody>
      </p:sp>
      <p:sp>
        <p:nvSpPr>
          <p:cNvPr id="76804" name="Rectangle 4"/>
          <p:cNvSpPr>
            <a:spLocks noChangeArrowheads="1"/>
          </p:cNvSpPr>
          <p:nvPr/>
        </p:nvSpPr>
        <p:spPr bwMode="auto">
          <a:xfrm>
            <a:off x="684213" y="3721100"/>
            <a:ext cx="7991475"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按照总线仲裁电路的位置不同，分为</a:t>
            </a:r>
            <a:r>
              <a:rPr lang="en-US" altLang="zh-CN" sz="2400" dirty="0">
                <a:solidFill>
                  <a:srgbClr val="000080"/>
                </a:solidFill>
                <a:latin typeface="黑体" pitchFamily="2" charset="-122"/>
                <a:ea typeface="黑体" pitchFamily="2" charset="-122"/>
              </a:rPr>
              <a:t>:</a:t>
            </a:r>
          </a:p>
          <a:p>
            <a:pPr algn="just">
              <a:lnSpc>
                <a:spcPct val="115000"/>
              </a:lnSpc>
              <a:spcBef>
                <a:spcPct val="10000"/>
              </a:spcBef>
              <a:buClr>
                <a:schemeClr val="bg1"/>
              </a:buClr>
              <a:buFont typeface="Wingdings" pitchFamily="2" charset="2"/>
              <a:buNone/>
            </a:pPr>
            <a:r>
              <a:rPr lang="en-US" altLang="zh-CN" sz="2400" dirty="0">
                <a:latin typeface="黑体" pitchFamily="2" charset="-122"/>
                <a:ea typeface="黑体" pitchFamily="2" charset="-122"/>
              </a:rPr>
              <a:t>    </a:t>
            </a:r>
            <a:r>
              <a:rPr lang="zh-CN" altLang="en-US" sz="2400" dirty="0">
                <a:solidFill>
                  <a:schemeClr val="hlink"/>
                </a:solidFill>
                <a:latin typeface="黑体" pitchFamily="2" charset="-122"/>
                <a:ea typeface="黑体" pitchFamily="2" charset="-122"/>
              </a:rPr>
              <a:t>集中式仲裁</a:t>
            </a:r>
            <a:r>
              <a:rPr lang="en-US" altLang="zh-CN" sz="2400" dirty="0">
                <a:solidFill>
                  <a:schemeClr val="hlink"/>
                </a:solidFill>
                <a:latin typeface="黑体" pitchFamily="2" charset="-122"/>
                <a:ea typeface="黑体" pitchFamily="2" charset="-122"/>
              </a:rPr>
              <a:t>:</a:t>
            </a:r>
            <a:r>
              <a:rPr lang="en-US" altLang="zh-CN"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有一个中央仲裁器，它受理所有功能模块的总线请求，按优先原则或公平原则。</a:t>
            </a:r>
          </a:p>
          <a:p>
            <a:pPr algn="just">
              <a:lnSpc>
                <a:spcPct val="115000"/>
              </a:lnSpc>
              <a:spcBef>
                <a:spcPct val="10000"/>
              </a:spcBef>
              <a:buClr>
                <a:schemeClr val="bg1"/>
              </a:buClr>
              <a:buFont typeface="Wingdings" pitchFamily="2" charset="2"/>
              <a:buNone/>
            </a:pPr>
            <a:r>
              <a:rPr lang="zh-CN" altLang="en-US" sz="2400" dirty="0">
                <a:latin typeface="黑体" pitchFamily="2" charset="-122"/>
                <a:ea typeface="黑体" pitchFamily="2" charset="-122"/>
              </a:rPr>
              <a:t>    </a:t>
            </a:r>
            <a:r>
              <a:rPr lang="zh-CN" altLang="en-US" sz="2400" dirty="0">
                <a:solidFill>
                  <a:schemeClr val="hlink"/>
                </a:solidFill>
                <a:latin typeface="黑体" pitchFamily="2" charset="-122"/>
                <a:ea typeface="黑体" pitchFamily="2" charset="-122"/>
              </a:rPr>
              <a:t>分布式仲裁</a:t>
            </a:r>
            <a:r>
              <a:rPr lang="zh-CN" altLang="en-US" sz="2400" dirty="0">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不需要中央仲裁器，每个功能模块都有自己的仲裁号和仲裁器。</a:t>
            </a:r>
          </a:p>
          <a:p>
            <a:pPr algn="just">
              <a:lnSpc>
                <a:spcPct val="115000"/>
              </a:lnSpc>
              <a:spcBef>
                <a:spcPct val="10000"/>
              </a:spcBef>
              <a:buClr>
                <a:schemeClr val="bg1"/>
              </a:buClr>
              <a:buFont typeface="Wingdings" pitchFamily="2" charset="2"/>
              <a:buNone/>
            </a:pPr>
            <a:endParaRPr lang="zh-CN" altLang="en-US" sz="2400" dirty="0">
              <a:latin typeface="黑体" pitchFamily="2" charset="-122"/>
              <a:ea typeface="黑体" pitchFamily="2" charset="-122"/>
            </a:endParaRPr>
          </a:p>
        </p:txBody>
      </p:sp>
      <p:sp>
        <p:nvSpPr>
          <p:cNvPr id="76805"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a:t>
            </a:r>
            <a:r>
              <a:rPr lang="en-US" altLang="en-US" sz="2400" dirty="0">
                <a:solidFill>
                  <a:srgbClr val="990000"/>
                </a:solidFill>
                <a:latin typeface="黑体" pitchFamily="2" charset="-122"/>
                <a:ea typeface="黑体" pitchFamily="2" charset="-122"/>
              </a:rPr>
              <a:t>1．总线仲裁  （是核心问题之一）</a:t>
            </a:r>
            <a:endParaRPr lang="zh-CN" altLang="en-US" sz="2400" dirty="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77827" name="Rectangle 4"/>
          <p:cNvSpPr>
            <a:spLocks noChangeArrowheads="1"/>
          </p:cNvSpPr>
          <p:nvPr/>
        </p:nvSpPr>
        <p:spPr bwMode="auto">
          <a:xfrm>
            <a:off x="684213" y="1700213"/>
            <a:ext cx="79914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spcBef>
                <a:spcPct val="10000"/>
              </a:spcBef>
              <a:buClr>
                <a:schemeClr val="bg1"/>
              </a:buClr>
              <a:buFont typeface="Wingdings" pitchFamily="2" charset="2"/>
              <a:buNone/>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为了解决多个主设备同时竞争总线控制权的问题，必须具有总线仲裁部件。它通过采用优先级策略或公平策略，选择其中一个主设备作为总线的下一次主方，接管总线控制权。 </a:t>
            </a:r>
          </a:p>
        </p:txBody>
      </p:sp>
      <p:sp>
        <p:nvSpPr>
          <p:cNvPr id="77828" name="Rectangle 4"/>
          <p:cNvSpPr>
            <a:spLocks noChangeArrowheads="1"/>
          </p:cNvSpPr>
          <p:nvPr/>
        </p:nvSpPr>
        <p:spPr bwMode="auto">
          <a:xfrm>
            <a:off x="684213" y="3721100"/>
            <a:ext cx="7991475" cy="1312863"/>
          </a:xfrm>
          <a:prstGeom prst="rect">
            <a:avLst/>
          </a:prstGeom>
          <a:solidFill>
            <a:srgbClr val="CFE7FF"/>
          </a:solidFill>
          <a:ln w="19050">
            <a:solidFill>
              <a:srgbClr val="808000"/>
            </a:solidFill>
            <a:miter lim="800000"/>
            <a:headEnd/>
            <a:tailEnd/>
          </a:ln>
        </p:spPr>
        <p:txBody>
          <a:bodyPr>
            <a:spAutoFit/>
          </a:bodyPr>
          <a:lstStyle/>
          <a:p>
            <a:pPr algn="just">
              <a:lnSpc>
                <a:spcPct val="115000"/>
              </a:lnSpc>
              <a:spcBef>
                <a:spcPct val="10000"/>
              </a:spcBef>
              <a:buClr>
                <a:schemeClr val="bg1"/>
              </a:buClr>
              <a:buFont typeface="Wingdings" pitchFamily="2" charset="2"/>
              <a:buNone/>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 </a:t>
            </a:r>
            <a:r>
              <a:rPr lang="zh-CN" altLang="zh-CN" sz="2400" dirty="0">
                <a:solidFill>
                  <a:srgbClr val="000080"/>
                </a:solidFill>
                <a:latin typeface="黑体" pitchFamily="2" charset="-122"/>
                <a:ea typeface="黑体" pitchFamily="2" charset="-122"/>
              </a:rPr>
              <a:t>在一次总线传输中，数据的传输涉及到两个部件，其中由一方控制总线、发出总线地址和读写命令，这一方称为主</a:t>
            </a:r>
            <a:r>
              <a:rPr lang="zh-CN" altLang="zh-CN" sz="2400" dirty="0">
                <a:solidFill>
                  <a:srgbClr val="FF0000"/>
                </a:solidFill>
                <a:latin typeface="黑体" pitchFamily="2" charset="-122"/>
                <a:ea typeface="黑体" pitchFamily="2" charset="-122"/>
              </a:rPr>
              <a:t>设备</a:t>
            </a:r>
            <a:r>
              <a:rPr lang="zh-CN" altLang="zh-CN" sz="2400" dirty="0">
                <a:solidFill>
                  <a:srgbClr val="000080"/>
                </a:solidFill>
                <a:latin typeface="黑体" pitchFamily="2" charset="-122"/>
                <a:ea typeface="黑体" pitchFamily="2" charset="-122"/>
              </a:rPr>
              <a:t>，而另一方称为</a:t>
            </a:r>
            <a:r>
              <a:rPr lang="zh-CN" altLang="zh-CN" sz="2400" dirty="0">
                <a:solidFill>
                  <a:srgbClr val="FF0000"/>
                </a:solidFill>
                <a:latin typeface="黑体" pitchFamily="2" charset="-122"/>
                <a:ea typeface="黑体" pitchFamily="2" charset="-122"/>
              </a:rPr>
              <a:t>从设备</a:t>
            </a:r>
            <a:r>
              <a:rPr lang="zh-CN" altLang="zh-CN" sz="2400" dirty="0">
                <a:latin typeface="黑体" pitchFamily="2" charset="-122"/>
                <a:ea typeface="黑体" pitchFamily="2" charset="-122"/>
              </a:rPr>
              <a:t>。</a:t>
            </a:r>
            <a:endParaRPr lang="zh-CN" altLang="en-US" sz="2400" dirty="0">
              <a:latin typeface="黑体" pitchFamily="2" charset="-122"/>
              <a:ea typeface="黑体" pitchFamily="2" charset="-122"/>
            </a:endParaRPr>
          </a:p>
        </p:txBody>
      </p:sp>
      <p:sp>
        <p:nvSpPr>
          <p:cNvPr id="77829"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a:t>
            </a:r>
            <a:r>
              <a:rPr lang="en-US" altLang="en-US" sz="2400" dirty="0">
                <a:solidFill>
                  <a:srgbClr val="990000"/>
                </a:solidFill>
                <a:latin typeface="黑体" pitchFamily="2" charset="-122"/>
                <a:ea typeface="黑体" pitchFamily="2" charset="-122"/>
              </a:rPr>
              <a:t>1．总线仲裁  （是核心问题之一）</a:t>
            </a:r>
            <a:endParaRPr lang="zh-CN" altLang="en-US" sz="240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78851" name="Rectangle 4"/>
          <p:cNvSpPr>
            <a:spLocks noChangeArrowheads="1"/>
          </p:cNvSpPr>
          <p:nvPr/>
        </p:nvSpPr>
        <p:spPr bwMode="auto">
          <a:xfrm>
            <a:off x="684213" y="1700213"/>
            <a:ext cx="7991475"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10000"/>
              </a:spcBef>
              <a:buClr>
                <a:schemeClr val="bg1"/>
              </a:buClr>
              <a:buFont typeface="Wingdings" pitchFamily="2" charset="2"/>
              <a:buNone/>
            </a:pPr>
            <a:r>
              <a:rPr lang="zh-CN" altLang="en-US"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为了同步主、从双方的操作，必须制订定时协议。</a:t>
            </a:r>
          </a:p>
          <a:p>
            <a:pPr algn="just">
              <a:lnSpc>
                <a:spcPct val="11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1</a:t>
            </a:r>
            <a:r>
              <a:rPr lang="zh-CN" altLang="en-US" sz="2400" dirty="0">
                <a:solidFill>
                  <a:srgbClr val="000080"/>
                </a:solidFill>
                <a:latin typeface="黑体" pitchFamily="2" charset="-122"/>
                <a:ea typeface="黑体" pitchFamily="2" charset="-122"/>
              </a:rPr>
              <a:t>）同步定时协议</a:t>
            </a:r>
          </a:p>
          <a:p>
            <a:pPr algn="just">
              <a:lnSpc>
                <a:spcPct val="11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    事件出现在总线上的时刻由总线时钟信号来确定，总线周期的长度是固定的。</a:t>
            </a:r>
          </a:p>
          <a:p>
            <a:pPr algn="just">
              <a:lnSpc>
                <a:spcPct val="11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2) </a:t>
            </a:r>
            <a:r>
              <a:rPr lang="zh-CN" altLang="en-US" sz="2400" dirty="0">
                <a:solidFill>
                  <a:srgbClr val="000080"/>
                </a:solidFill>
                <a:latin typeface="黑体" pitchFamily="2" charset="-122"/>
                <a:ea typeface="黑体" pitchFamily="2" charset="-122"/>
              </a:rPr>
              <a:t>异步定时协议</a:t>
            </a:r>
          </a:p>
          <a:p>
            <a:pPr algn="just">
              <a:lnSpc>
                <a:spcPct val="11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    依靠传送双方的“握手”信号来实现定时控制</a:t>
            </a:r>
            <a:r>
              <a:rPr lang="en-US" altLang="zh-CN" sz="2400" dirty="0">
                <a:solidFill>
                  <a:srgbClr val="000080"/>
                </a:solidFill>
                <a:latin typeface="黑体" pitchFamily="2" charset="-122"/>
                <a:ea typeface="黑体" pitchFamily="2" charset="-122"/>
              </a:rPr>
              <a:t>,</a:t>
            </a:r>
            <a:r>
              <a:rPr lang="zh-CN" altLang="en-US" sz="2400" dirty="0">
                <a:solidFill>
                  <a:srgbClr val="000080"/>
                </a:solidFill>
                <a:latin typeface="黑体" pitchFamily="2" charset="-122"/>
                <a:ea typeface="黑体" pitchFamily="2" charset="-122"/>
              </a:rPr>
              <a:t>无公用的时钟和固定的时间间隔。</a:t>
            </a:r>
          </a:p>
          <a:p>
            <a:pPr algn="just">
              <a:lnSpc>
                <a:spcPct val="115000"/>
              </a:lnSpc>
              <a:spcBef>
                <a:spcPct val="10000"/>
              </a:spcBef>
              <a:buClr>
                <a:schemeClr val="bg1"/>
              </a:buClr>
              <a:buFont typeface="Wingdings" pitchFamily="2" charset="2"/>
              <a:buNone/>
            </a:pPr>
            <a:r>
              <a:rPr lang="zh-CN" altLang="en-US" sz="2400" dirty="0">
                <a:latin typeface="黑体" pitchFamily="2" charset="-122"/>
                <a:ea typeface="黑体" pitchFamily="2" charset="-122"/>
              </a:rPr>
              <a:t>    </a:t>
            </a:r>
            <a:r>
              <a:rPr lang="zh-CN" altLang="en-US" sz="2400" dirty="0">
                <a:solidFill>
                  <a:schemeClr val="hlink"/>
                </a:solidFill>
                <a:latin typeface="黑体" pitchFamily="2" charset="-122"/>
                <a:ea typeface="黑体" pitchFamily="2" charset="-122"/>
              </a:rPr>
              <a:t>特点：</a:t>
            </a:r>
            <a:r>
              <a:rPr lang="zh-CN" altLang="en-US" sz="2400" dirty="0">
                <a:solidFill>
                  <a:srgbClr val="000080"/>
                </a:solidFill>
                <a:latin typeface="黑体" pitchFamily="2" charset="-122"/>
                <a:ea typeface="黑体" pitchFamily="2" charset="-122"/>
              </a:rPr>
              <a:t>时间利用率高，具有很强的灵活性，但相应的控制较复杂。</a:t>
            </a:r>
          </a:p>
        </p:txBody>
      </p:sp>
      <p:sp>
        <p:nvSpPr>
          <p:cNvPr id="78852"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2</a:t>
            </a:r>
            <a:r>
              <a:rPr lang="en-US" altLang="en-US" sz="2400" dirty="0">
                <a:solidFill>
                  <a:srgbClr val="990000"/>
                </a:solidFill>
                <a:latin typeface="黑体" pitchFamily="2" charset="-122"/>
                <a:ea typeface="黑体" pitchFamily="2" charset="-122"/>
              </a:rPr>
              <a:t>．总线</a:t>
            </a:r>
            <a:r>
              <a:rPr lang="zh-CN" altLang="en-US" sz="2400">
                <a:solidFill>
                  <a:srgbClr val="990000"/>
                </a:solidFill>
                <a:latin typeface="黑体" pitchFamily="2" charset="-122"/>
                <a:ea typeface="黑体" pitchFamily="2" charset="-122"/>
              </a:rPr>
              <a:t>定时</a:t>
            </a:r>
            <a:r>
              <a:rPr lang="en-US" altLang="en-US" sz="2400" dirty="0">
                <a:solidFill>
                  <a:srgbClr val="990000"/>
                </a:solidFill>
                <a:latin typeface="黑体" pitchFamily="2" charset="-122"/>
                <a:ea typeface="黑体" pitchFamily="2" charset="-122"/>
              </a:rPr>
              <a:t>  （是核心问题之一）</a:t>
            </a:r>
            <a:endParaRPr lang="zh-CN" altLang="en-US" sz="240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ChangeArrowheads="1"/>
          </p:cNvSpPr>
          <p:nvPr/>
        </p:nvSpPr>
        <p:spPr bwMode="auto">
          <a:xfrm>
            <a:off x="468313" y="460375"/>
            <a:ext cx="48958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nchor="ctr">
            <a:spAutoFit/>
          </a:bodyPr>
          <a:lstStyle/>
          <a:p>
            <a:r>
              <a:rPr lang="en-US" altLang="zh-CN" sz="2400" dirty="0">
                <a:solidFill>
                  <a:srgbClr val="990000"/>
                </a:solidFill>
                <a:latin typeface="黑体" pitchFamily="2" charset="-122"/>
                <a:ea typeface="黑体" pitchFamily="2" charset="-122"/>
              </a:rPr>
              <a:t>3. </a:t>
            </a:r>
            <a:r>
              <a:rPr lang="zh-CN" altLang="en-US" sz="2400">
                <a:solidFill>
                  <a:srgbClr val="990000"/>
                </a:solidFill>
                <a:latin typeface="黑体" pitchFamily="2" charset="-122"/>
                <a:ea typeface="黑体" pitchFamily="2" charset="-122"/>
              </a:rPr>
              <a:t>接口的类型</a:t>
            </a:r>
            <a:endParaRPr lang="zh-CN" altLang="en-US" sz="2400" b="0">
              <a:solidFill>
                <a:srgbClr val="990000"/>
              </a:solidFill>
              <a:latin typeface="黑体" pitchFamily="2" charset="-122"/>
              <a:ea typeface="黑体" pitchFamily="2" charset="-122"/>
            </a:endParaRPr>
          </a:p>
        </p:txBody>
      </p:sp>
      <p:sp>
        <p:nvSpPr>
          <p:cNvPr id="11267" name="Rectangle 14"/>
          <p:cNvSpPr>
            <a:spLocks noChangeArrowheads="1"/>
          </p:cNvSpPr>
          <p:nvPr/>
        </p:nvSpPr>
        <p:spPr bwMode="auto">
          <a:xfrm>
            <a:off x="539750" y="958850"/>
            <a:ext cx="794702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533400">
              <a:lnSpc>
                <a:spcPct val="120000"/>
              </a:lnSpc>
            </a:pPr>
            <a:r>
              <a:rPr lang="zh-CN" altLang="en-US" sz="2400">
                <a:solidFill>
                  <a:srgbClr val="000080"/>
                </a:solidFill>
                <a:latin typeface="黑体" pitchFamily="2" charset="-122"/>
                <a:ea typeface="黑体" pitchFamily="2" charset="-122"/>
              </a:rPr>
              <a:t>按数据传送方式分类</a:t>
            </a:r>
          </a:p>
          <a:p>
            <a:pPr indent="533400">
              <a:lnSpc>
                <a:spcPct val="120000"/>
              </a:lnSpc>
            </a:pPr>
            <a:r>
              <a:rPr lang="zh-CN" altLang="en-US" sz="2400">
                <a:solidFill>
                  <a:srgbClr val="000080"/>
                </a:solidFill>
                <a:latin typeface="黑体" pitchFamily="2" charset="-122"/>
                <a:ea typeface="黑体" pitchFamily="2" charset="-122"/>
              </a:rPr>
              <a:t>    并行接口：接口与</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之间并行传送。</a:t>
            </a:r>
          </a:p>
          <a:p>
            <a:pPr indent="533400">
              <a:lnSpc>
                <a:spcPct val="120000"/>
              </a:lnSpc>
            </a:pPr>
            <a:r>
              <a:rPr lang="zh-CN" altLang="en-US" sz="2400">
                <a:solidFill>
                  <a:srgbClr val="000080"/>
                </a:solidFill>
                <a:latin typeface="黑体" pitchFamily="2" charset="-122"/>
                <a:ea typeface="黑体" pitchFamily="2" charset="-122"/>
              </a:rPr>
              <a:t>    串行接口：接口与</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之间串行传送。</a:t>
            </a:r>
          </a:p>
          <a:p>
            <a:pPr indent="533400">
              <a:lnSpc>
                <a:spcPct val="120000"/>
              </a:lnSpc>
            </a:pPr>
            <a:r>
              <a:rPr lang="zh-CN" altLang="en-US" sz="2400">
                <a:latin typeface="黑体" pitchFamily="2" charset="-122"/>
                <a:ea typeface="黑体" pitchFamily="2" charset="-122"/>
              </a:rPr>
              <a:t>     </a:t>
            </a:r>
            <a:r>
              <a:rPr lang="zh-CN" altLang="en-US" sz="2400">
                <a:solidFill>
                  <a:schemeClr val="hlink"/>
                </a:solidFill>
                <a:latin typeface="黑体" pitchFamily="2" charset="-122"/>
                <a:ea typeface="黑体" pitchFamily="2" charset="-122"/>
              </a:rPr>
              <a:t>（注：接口与系统总线一般仍并行）</a:t>
            </a:r>
          </a:p>
        </p:txBody>
      </p:sp>
      <p:sp>
        <p:nvSpPr>
          <p:cNvPr id="577551" name="Rectangle 15"/>
          <p:cNvSpPr>
            <a:spLocks noChangeArrowheads="1"/>
          </p:cNvSpPr>
          <p:nvPr/>
        </p:nvSpPr>
        <p:spPr bwMode="auto">
          <a:xfrm>
            <a:off x="565150" y="2881313"/>
            <a:ext cx="78470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533400">
              <a:lnSpc>
                <a:spcPct val="120000"/>
              </a:lnSpc>
            </a:pPr>
            <a:r>
              <a:rPr lang="zh-CN" altLang="en-US" sz="2400">
                <a:solidFill>
                  <a:srgbClr val="000080"/>
                </a:solidFill>
                <a:latin typeface="黑体" pitchFamily="2" charset="-122"/>
                <a:ea typeface="黑体" pitchFamily="2" charset="-122"/>
              </a:rPr>
              <a:t>按主机访问</a:t>
            </a:r>
            <a:r>
              <a:rPr lang="en-US" altLang="zh-CN" sz="2400" dirty="0">
                <a:solidFill>
                  <a:srgbClr val="000080"/>
                </a:solidFill>
                <a:latin typeface="黑体" pitchFamily="2" charset="-122"/>
                <a:ea typeface="黑体" pitchFamily="2" charset="-122"/>
              </a:rPr>
              <a:t>I/O</a:t>
            </a:r>
            <a:r>
              <a:rPr lang="zh-CN" altLang="en-US" sz="2400">
                <a:solidFill>
                  <a:srgbClr val="000080"/>
                </a:solidFill>
                <a:latin typeface="黑体" pitchFamily="2" charset="-122"/>
                <a:ea typeface="黑体" pitchFamily="2" charset="-122"/>
              </a:rPr>
              <a:t>设备的控制方式分类</a:t>
            </a:r>
          </a:p>
          <a:p>
            <a:pPr indent="533400">
              <a:lnSpc>
                <a:spcPct val="120000"/>
              </a:lnSpc>
            </a:pPr>
            <a:r>
              <a:rPr lang="zh-CN" altLang="en-US" sz="2400">
                <a:solidFill>
                  <a:srgbClr val="000080"/>
                </a:solidFill>
                <a:latin typeface="黑体" pitchFamily="2" charset="-122"/>
                <a:ea typeface="黑体" pitchFamily="2" charset="-122"/>
              </a:rPr>
              <a:t>    程序查询接口、中断接口、</a:t>
            </a:r>
            <a:r>
              <a:rPr lang="en-US" altLang="zh-CN" sz="2400" dirty="0">
                <a:solidFill>
                  <a:srgbClr val="000080"/>
                </a:solidFill>
                <a:latin typeface="黑体" pitchFamily="2" charset="-122"/>
                <a:ea typeface="黑体" pitchFamily="2" charset="-122"/>
              </a:rPr>
              <a:t>DMA</a:t>
            </a:r>
            <a:r>
              <a:rPr lang="zh-CN" altLang="en-US" sz="2400">
                <a:solidFill>
                  <a:srgbClr val="000080"/>
                </a:solidFill>
                <a:latin typeface="黑体" pitchFamily="2" charset="-122"/>
                <a:ea typeface="黑体" pitchFamily="2" charset="-122"/>
              </a:rPr>
              <a:t>接口、通道和</a:t>
            </a:r>
            <a:r>
              <a:rPr lang="en-US" altLang="zh-CN" sz="2400" dirty="0">
                <a:solidFill>
                  <a:srgbClr val="000080"/>
                </a:solidFill>
                <a:latin typeface="黑体" pitchFamily="2" charset="-122"/>
                <a:ea typeface="黑体" pitchFamily="2" charset="-122"/>
              </a:rPr>
              <a:t>IOP</a:t>
            </a:r>
          </a:p>
        </p:txBody>
      </p:sp>
      <p:sp>
        <p:nvSpPr>
          <p:cNvPr id="577552" name="Rectangle 16"/>
          <p:cNvSpPr>
            <a:spLocks noChangeArrowheads="1"/>
          </p:cNvSpPr>
          <p:nvPr/>
        </p:nvSpPr>
        <p:spPr bwMode="auto">
          <a:xfrm>
            <a:off x="565150" y="4102100"/>
            <a:ext cx="75326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indent="533400">
              <a:lnSpc>
                <a:spcPct val="120000"/>
              </a:lnSpc>
            </a:pPr>
            <a:r>
              <a:rPr lang="zh-CN" altLang="en-US" sz="2400">
                <a:solidFill>
                  <a:srgbClr val="000080"/>
                </a:solidFill>
                <a:latin typeface="黑体" pitchFamily="2" charset="-122"/>
                <a:ea typeface="黑体" pitchFamily="2" charset="-122"/>
              </a:rPr>
              <a:t>按功能选择的灵活性分类</a:t>
            </a:r>
          </a:p>
          <a:p>
            <a:pPr indent="533400">
              <a:lnSpc>
                <a:spcPct val="120000"/>
              </a:lnSpc>
            </a:pPr>
            <a:r>
              <a:rPr lang="zh-CN" altLang="en-US" sz="2400">
                <a:solidFill>
                  <a:srgbClr val="000080"/>
                </a:solidFill>
                <a:latin typeface="黑体" pitchFamily="2" charset="-122"/>
                <a:ea typeface="黑体" pitchFamily="2" charset="-122"/>
              </a:rPr>
              <a:t>    可编程接口和不可编程接口。</a:t>
            </a:r>
          </a:p>
          <a:p>
            <a:pPr indent="533400">
              <a:lnSpc>
                <a:spcPct val="120000"/>
              </a:lnSpc>
            </a:pPr>
            <a:r>
              <a:rPr lang="zh-CN" altLang="en-US" sz="2400">
                <a:solidFill>
                  <a:srgbClr val="000080"/>
                </a:solidFill>
                <a:latin typeface="黑体" pitchFamily="2" charset="-122"/>
                <a:ea typeface="黑体" pitchFamily="2" charset="-122"/>
              </a:rPr>
              <a:t>    前者可用程序来改变接口的功能和操作方式。</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7551"/>
                                        </p:tgtEl>
                                        <p:attrNameLst>
                                          <p:attrName>style.visibility</p:attrName>
                                        </p:attrNameLst>
                                      </p:cBhvr>
                                      <p:to>
                                        <p:strVal val="visible"/>
                                      </p:to>
                                    </p:set>
                                    <p:animEffect transition="in" filter="wipe(up)">
                                      <p:cBhvr>
                                        <p:cTn id="7" dur="500"/>
                                        <p:tgtEl>
                                          <p:spTgt spid="577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7552"/>
                                        </p:tgtEl>
                                        <p:attrNameLst>
                                          <p:attrName>style.visibility</p:attrName>
                                        </p:attrNameLst>
                                      </p:cBhvr>
                                      <p:to>
                                        <p:strVal val="visible"/>
                                      </p:to>
                                    </p:set>
                                    <p:animEffect transition="in" filter="wipe(up)">
                                      <p:cBhvr>
                                        <p:cTn id="12" dur="500"/>
                                        <p:tgtEl>
                                          <p:spTgt spid="577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1" grpId="0"/>
      <p:bldP spid="57755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684213" y="765175"/>
            <a:ext cx="7991475"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异步方式的三种应答方式：</a:t>
            </a:r>
          </a:p>
          <a:p>
            <a:pPr algn="just">
              <a:lnSpc>
                <a:spcPct val="125000"/>
              </a:lnSpc>
              <a:spcBef>
                <a:spcPct val="10000"/>
              </a:spcBef>
              <a:buClr>
                <a:schemeClr val="bg1"/>
              </a:buClr>
              <a:buFont typeface="Wingdings" pitchFamily="2" charset="2"/>
              <a:buNone/>
            </a:pPr>
            <a:endParaRPr lang="zh-CN" altLang="en-US" sz="2400" dirty="0">
              <a:latin typeface="黑体" pitchFamily="2" charset="-122"/>
              <a:ea typeface="黑体" pitchFamily="2" charset="-122"/>
            </a:endParaRPr>
          </a:p>
          <a:p>
            <a:pPr algn="just">
              <a:lnSpc>
                <a:spcPct val="125000"/>
              </a:lnSpc>
              <a:spcBef>
                <a:spcPct val="10000"/>
              </a:spcBef>
              <a:buClr>
                <a:schemeClr val="bg1"/>
              </a:buClr>
              <a:buFont typeface="Wingdings" pitchFamily="2" charset="2"/>
              <a:buNone/>
            </a:pPr>
            <a:endParaRPr lang="zh-CN" altLang="en-US" sz="2400" dirty="0">
              <a:latin typeface="黑体" pitchFamily="2" charset="-122"/>
              <a:ea typeface="黑体" pitchFamily="2" charset="-122"/>
            </a:endParaRPr>
          </a:p>
          <a:p>
            <a:pPr algn="just">
              <a:lnSpc>
                <a:spcPct val="125000"/>
              </a:lnSpc>
              <a:spcBef>
                <a:spcPct val="10000"/>
              </a:spcBef>
              <a:buClr>
                <a:schemeClr val="bg1"/>
              </a:buClr>
              <a:buFont typeface="Wingdings" pitchFamily="2" charset="2"/>
              <a:buNone/>
            </a:pPr>
            <a:endParaRPr lang="zh-CN" altLang="en-US" sz="2400" dirty="0">
              <a:latin typeface="黑体" pitchFamily="2" charset="-122"/>
              <a:ea typeface="黑体" pitchFamily="2" charset="-122"/>
            </a:endParaRPr>
          </a:p>
          <a:p>
            <a:pPr algn="just">
              <a:lnSpc>
                <a:spcPct val="115000"/>
              </a:lnSpc>
              <a:spcBef>
                <a:spcPct val="10000"/>
              </a:spcBef>
              <a:buClr>
                <a:schemeClr val="bg1"/>
              </a:buClr>
              <a:buFont typeface="Wingdings" pitchFamily="2" charset="2"/>
              <a:buNone/>
            </a:pPr>
            <a:r>
              <a:rPr lang="en-US" altLang="zh-CN" sz="2400" dirty="0">
                <a:latin typeface="黑体" pitchFamily="2" charset="-122"/>
                <a:ea typeface="黑体" pitchFamily="2" charset="-122"/>
              </a:rPr>
              <a:t>    </a:t>
            </a:r>
            <a:r>
              <a:rPr lang="zh-CN" altLang="en-US" sz="2400" dirty="0">
                <a:solidFill>
                  <a:srgbClr val="000080"/>
                </a:solidFill>
                <a:latin typeface="黑体" pitchFamily="2" charset="-122"/>
                <a:ea typeface="黑体" pitchFamily="2" charset="-122"/>
              </a:rPr>
              <a:t>不互锁          半互锁          全互锁</a:t>
            </a:r>
          </a:p>
        </p:txBody>
      </p:sp>
      <p:pic>
        <p:nvPicPr>
          <p:cNvPr id="798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6842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80899" name="Rectangle 4"/>
          <p:cNvSpPr>
            <a:spLocks noChangeArrowheads="1"/>
          </p:cNvSpPr>
          <p:nvPr/>
        </p:nvSpPr>
        <p:spPr bwMode="auto">
          <a:xfrm>
            <a:off x="684213" y="1700213"/>
            <a:ext cx="799147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1</a:t>
            </a:r>
            <a:r>
              <a:rPr lang="zh-CN" altLang="en-US" sz="2400" dirty="0">
                <a:solidFill>
                  <a:srgbClr val="000080"/>
                </a:solidFill>
                <a:latin typeface="黑体" pitchFamily="2" charset="-122"/>
                <a:ea typeface="黑体" pitchFamily="2" charset="-122"/>
              </a:rPr>
              <a:t>）并行传送；</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2</a:t>
            </a:r>
            <a:r>
              <a:rPr lang="zh-CN" altLang="en-US" sz="2400" dirty="0">
                <a:solidFill>
                  <a:srgbClr val="000080"/>
                </a:solidFill>
                <a:latin typeface="黑体" pitchFamily="2" charset="-122"/>
                <a:ea typeface="黑体" pitchFamily="2" charset="-122"/>
              </a:rPr>
              <a:t>）串行传送；</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3</a:t>
            </a:r>
            <a:r>
              <a:rPr lang="zh-CN" altLang="en-US" sz="2400" dirty="0">
                <a:solidFill>
                  <a:srgbClr val="000080"/>
                </a:solidFill>
                <a:latin typeface="黑体" pitchFamily="2" charset="-122"/>
                <a:ea typeface="黑体" pitchFamily="2" charset="-122"/>
              </a:rPr>
              <a:t>）复用传送。</a:t>
            </a:r>
          </a:p>
          <a:p>
            <a:pPr algn="just">
              <a:lnSpc>
                <a:spcPct val="8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  </a:t>
            </a:r>
          </a:p>
          <a:p>
            <a:pPr algn="just">
              <a:lnSpc>
                <a:spcPct val="85000"/>
              </a:lnSpc>
              <a:spcBef>
                <a:spcPct val="10000"/>
              </a:spcBef>
              <a:buClr>
                <a:schemeClr val="bg1"/>
              </a:buClr>
              <a:buFont typeface="Wingdings" pitchFamily="2" charset="2"/>
              <a:buNone/>
            </a:pPr>
            <a:r>
              <a:rPr lang="zh-CN" altLang="en-US" sz="2400" dirty="0">
                <a:solidFill>
                  <a:srgbClr val="000080"/>
                </a:solidFill>
                <a:latin typeface="黑体" pitchFamily="2" charset="-122"/>
                <a:ea typeface="黑体" pitchFamily="2" charset="-122"/>
              </a:rPr>
              <a:t>  总线带宽：总线本身所能达到的最高传输速率。</a:t>
            </a:r>
          </a:p>
          <a:p>
            <a:pPr algn="just">
              <a:lnSpc>
                <a:spcPct val="125000"/>
              </a:lnSpc>
              <a:spcBef>
                <a:spcPct val="10000"/>
              </a:spcBef>
              <a:buClr>
                <a:schemeClr val="bg1"/>
              </a:buClr>
              <a:buFont typeface="Wingdings" pitchFamily="2" charset="2"/>
              <a:buNone/>
            </a:pPr>
            <a:endParaRPr lang="zh-CN" altLang="en-US" sz="2400" dirty="0">
              <a:latin typeface="黑体" pitchFamily="2" charset="-122"/>
              <a:ea typeface="黑体" pitchFamily="2" charset="-122"/>
            </a:endParaRPr>
          </a:p>
        </p:txBody>
      </p:sp>
      <p:sp>
        <p:nvSpPr>
          <p:cNvPr id="80900"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3</a:t>
            </a:r>
            <a:r>
              <a:rPr lang="en-US" altLang="en-US" sz="2400" dirty="0">
                <a:solidFill>
                  <a:srgbClr val="990000"/>
                </a:solidFill>
                <a:latin typeface="黑体" pitchFamily="2" charset="-122"/>
                <a:ea typeface="黑体" pitchFamily="2" charset="-122"/>
              </a:rPr>
              <a:t>．</a:t>
            </a:r>
            <a:r>
              <a:rPr lang="zh-CN" altLang="en-US" sz="2400">
                <a:solidFill>
                  <a:srgbClr val="990000"/>
                </a:solidFill>
                <a:latin typeface="黑体" pitchFamily="2" charset="-122"/>
                <a:ea typeface="黑体" pitchFamily="2" charset="-122"/>
              </a:rPr>
              <a:t>信息传输方式</a:t>
            </a:r>
          </a:p>
        </p:txBody>
      </p:sp>
    </p:spTree>
  </p:cSld>
  <p:clrMapOvr>
    <a:masterClrMapping/>
  </p:clrMapOvr>
  <p:transition>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81923" name="Rectangle 4"/>
          <p:cNvSpPr>
            <a:spLocks noChangeArrowheads="1"/>
          </p:cNvSpPr>
          <p:nvPr/>
        </p:nvSpPr>
        <p:spPr bwMode="auto">
          <a:xfrm>
            <a:off x="684213" y="1700213"/>
            <a:ext cx="8459787"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spAutoFit/>
          </a:bodyPr>
          <a:lstStyle/>
          <a:p>
            <a:pPr algn="just">
              <a:lnSpc>
                <a:spcPct val="125000"/>
              </a:lnSpc>
              <a:spcBef>
                <a:spcPct val="10000"/>
              </a:spcBef>
              <a:buClr>
                <a:schemeClr val="bg1"/>
              </a:buClr>
              <a:buFont typeface="Wingdings" pitchFamily="2" charset="2"/>
              <a:buNone/>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追求与结构、CPU、技术无关的开发标准。</a:t>
            </a:r>
          </a:p>
          <a:p>
            <a:pPr algn="just">
              <a:lnSpc>
                <a:spcPct val="45000"/>
              </a:lnSpc>
              <a:spcBef>
                <a:spcPct val="10000"/>
              </a:spcBef>
              <a:buClr>
                <a:schemeClr val="bg1"/>
              </a:buClr>
              <a:buFont typeface="Wingdings" pitchFamily="2" charset="2"/>
              <a:buNone/>
            </a:pPr>
            <a:endParaRPr lang="en-US" altLang="zh-CN" sz="2400" dirty="0">
              <a:solidFill>
                <a:srgbClr val="000080"/>
              </a:solidFill>
              <a:latin typeface="黑体" pitchFamily="2" charset="-122"/>
              <a:ea typeface="黑体" pitchFamily="2" charset="-122"/>
            </a:endParaRP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其总线内部结构包含：</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① 数据传送总线（由地址线、数据线、控制线组成）</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② 仲裁总线</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③ 中断和同步总线</a:t>
            </a: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④ 公用线（电源、地线、时钟、复位等信号线）</a:t>
            </a:r>
            <a:endParaRPr lang="zh-CN" altLang="en-US" sz="2400" dirty="0">
              <a:solidFill>
                <a:srgbClr val="000080"/>
              </a:solidFill>
              <a:latin typeface="黑体" pitchFamily="2" charset="-122"/>
              <a:ea typeface="黑体" pitchFamily="2" charset="-122"/>
            </a:endParaRPr>
          </a:p>
        </p:txBody>
      </p:sp>
      <p:sp>
        <p:nvSpPr>
          <p:cNvPr id="81924"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a:t>
            </a:r>
            <a:r>
              <a:rPr lang="en-US" altLang="en-US" sz="2400" dirty="0">
                <a:solidFill>
                  <a:srgbClr val="990000"/>
                </a:solidFill>
                <a:latin typeface="黑体" pitchFamily="2" charset="-122"/>
                <a:ea typeface="黑体" pitchFamily="2" charset="-122"/>
              </a:rPr>
              <a:t>4．当代流行的标准总线的追求</a:t>
            </a:r>
            <a:endParaRPr lang="zh-CN" altLang="en-US" sz="240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755650" y="604838"/>
            <a:ext cx="8388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7.7.2 </a:t>
            </a:r>
            <a:r>
              <a:rPr lang="zh-CN" altLang="en-US" sz="2400">
                <a:solidFill>
                  <a:srgbClr val="990000"/>
                </a:solidFill>
                <a:latin typeface="黑体" pitchFamily="2" charset="-122"/>
                <a:ea typeface="黑体" pitchFamily="2" charset="-122"/>
              </a:rPr>
              <a:t>总线系统需解决的几个主要问题</a:t>
            </a:r>
          </a:p>
        </p:txBody>
      </p:sp>
      <p:sp>
        <p:nvSpPr>
          <p:cNvPr id="82947" name="Rectangle 4"/>
          <p:cNvSpPr>
            <a:spLocks noChangeArrowheads="1"/>
          </p:cNvSpPr>
          <p:nvPr/>
        </p:nvSpPr>
        <p:spPr bwMode="auto">
          <a:xfrm>
            <a:off x="755650" y="1916832"/>
            <a:ext cx="7991475"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spcBef>
                <a:spcPct val="10000"/>
              </a:spcBef>
              <a:buClr>
                <a:schemeClr val="bg1"/>
              </a:buClr>
              <a:buFont typeface="Wingdings" pitchFamily="2" charset="2"/>
              <a:buNone/>
            </a:pPr>
            <a:r>
              <a:rPr lang="en-US" altLang="zh-CN" sz="2400" dirty="0">
                <a:latin typeface="黑体" pitchFamily="2" charset="-122"/>
                <a:ea typeface="黑体" pitchFamily="2" charset="-122"/>
              </a:rPr>
              <a:t>    </a:t>
            </a:r>
            <a:r>
              <a:rPr lang="en-US" altLang="zh-CN" sz="2400" dirty="0">
                <a:solidFill>
                  <a:srgbClr val="000080"/>
                </a:solidFill>
                <a:latin typeface="黑体" pitchFamily="2" charset="-122"/>
                <a:ea typeface="黑体" pitchFamily="2" charset="-122"/>
              </a:rPr>
              <a:t>追求与结构、CPU、技术无关的开发标准。</a:t>
            </a:r>
          </a:p>
          <a:p>
            <a:pPr algn="just">
              <a:lnSpc>
                <a:spcPct val="45000"/>
              </a:lnSpc>
              <a:spcBef>
                <a:spcPct val="10000"/>
              </a:spcBef>
              <a:buClr>
                <a:schemeClr val="bg1"/>
              </a:buClr>
              <a:buFont typeface="Wingdings" pitchFamily="2" charset="2"/>
              <a:buNone/>
            </a:pPr>
            <a:endParaRPr lang="en-US" altLang="zh-CN" sz="2400" dirty="0">
              <a:solidFill>
                <a:srgbClr val="000080"/>
              </a:solidFill>
              <a:latin typeface="黑体" pitchFamily="2" charset="-122"/>
              <a:ea typeface="黑体" pitchFamily="2" charset="-122"/>
            </a:endParaRPr>
          </a:p>
          <a:p>
            <a:pPr algn="just">
              <a:lnSpc>
                <a:spcPct val="125000"/>
              </a:lnSpc>
              <a:spcBef>
                <a:spcPct val="10000"/>
              </a:spcBef>
              <a:buClr>
                <a:schemeClr val="bg1"/>
              </a:buClr>
              <a:buFont typeface="Wingdings" pitchFamily="2" charset="2"/>
              <a:buNone/>
            </a:pPr>
            <a:r>
              <a:rPr lang="en-US" altLang="zh-CN" sz="2400" dirty="0">
                <a:solidFill>
                  <a:srgbClr val="000080"/>
                </a:solidFill>
                <a:latin typeface="黑体" pitchFamily="2" charset="-122"/>
                <a:ea typeface="黑体" pitchFamily="2" charset="-122"/>
              </a:rPr>
              <a:t>    PCI</a:t>
            </a:r>
            <a:r>
              <a:rPr lang="zh-CN" altLang="en-US" sz="2400" dirty="0">
                <a:solidFill>
                  <a:srgbClr val="000080"/>
                </a:solidFill>
                <a:latin typeface="黑体" pitchFamily="2" charset="-122"/>
                <a:ea typeface="黑体" pitchFamily="2" charset="-122"/>
              </a:rPr>
              <a:t>总线是当前实用的总线，是一个高带宽且与处理器无关的标准总线，又是重要的层次总线。它采用同步定时协议和集中式仲裁策略，并具有自动配置能力。</a:t>
            </a:r>
            <a:r>
              <a:rPr lang="en-US" altLang="zh-CN" sz="2400" dirty="0">
                <a:solidFill>
                  <a:srgbClr val="000080"/>
                </a:solidFill>
                <a:latin typeface="黑体" pitchFamily="2" charset="-122"/>
                <a:ea typeface="黑体" pitchFamily="2" charset="-122"/>
              </a:rPr>
              <a:t>PCI</a:t>
            </a:r>
            <a:r>
              <a:rPr lang="zh-CN" altLang="en-US" sz="2400" dirty="0">
                <a:solidFill>
                  <a:srgbClr val="000080"/>
                </a:solidFill>
                <a:latin typeface="黑体" pitchFamily="2" charset="-122"/>
                <a:ea typeface="黑体" pitchFamily="2" charset="-122"/>
              </a:rPr>
              <a:t>适合于低成本的小系统，因此在微型机系统中得到了广泛的应用。</a:t>
            </a:r>
          </a:p>
        </p:txBody>
      </p:sp>
      <p:sp>
        <p:nvSpPr>
          <p:cNvPr id="82948" name="Rectangle 96"/>
          <p:cNvSpPr>
            <a:spLocks noChangeArrowheads="1"/>
          </p:cNvSpPr>
          <p:nvPr/>
        </p:nvSpPr>
        <p:spPr bwMode="auto">
          <a:xfrm>
            <a:off x="611188" y="1125538"/>
            <a:ext cx="82089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bIns="0">
            <a:spAutoFit/>
          </a:bodyPr>
          <a:lstStyle/>
          <a:p>
            <a:pPr>
              <a:lnSpc>
                <a:spcPct val="130000"/>
              </a:lnSpc>
            </a:pPr>
            <a:r>
              <a:rPr lang="en-US" altLang="zh-CN" sz="2400" dirty="0">
                <a:solidFill>
                  <a:srgbClr val="990000"/>
                </a:solidFill>
                <a:latin typeface="黑体" pitchFamily="2" charset="-122"/>
                <a:ea typeface="黑体" pitchFamily="2" charset="-122"/>
              </a:rPr>
              <a:t>  </a:t>
            </a:r>
            <a:r>
              <a:rPr lang="en-US" altLang="en-US" sz="2400" dirty="0">
                <a:solidFill>
                  <a:srgbClr val="990000"/>
                </a:solidFill>
                <a:latin typeface="黑体" pitchFamily="2" charset="-122"/>
                <a:ea typeface="黑体" pitchFamily="2" charset="-122"/>
              </a:rPr>
              <a:t>4．当代流行的标准总线的追求</a:t>
            </a:r>
            <a:endParaRPr lang="zh-CN" altLang="en-US" sz="240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a:endParaRPr lang="zh-CN" altLang="en-US"/>
          </a:p>
        </p:txBody>
      </p:sp>
      <p:pic>
        <p:nvPicPr>
          <p:cNvPr id="8397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6975"/>
            <a:ext cx="80645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4"/>
          <p:cNvSpPr>
            <a:spLocks noChangeArrowheads="1"/>
          </p:cNvSpPr>
          <p:nvPr/>
        </p:nvSpPr>
        <p:spPr bwMode="auto">
          <a:xfrm>
            <a:off x="755650" y="604838"/>
            <a:ext cx="6337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7.7.3 </a:t>
            </a:r>
            <a:r>
              <a:rPr lang="zh-CN" altLang="en-US" sz="2400">
                <a:solidFill>
                  <a:srgbClr val="990000"/>
                </a:solidFill>
                <a:latin typeface="黑体" pitchFamily="2" charset="-122"/>
                <a:ea typeface="黑体" pitchFamily="2" charset="-122"/>
              </a:rPr>
              <a:t>现代微机系统的总线结构</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49"/>
          <p:cNvGrpSpPr>
            <a:grpSpLocks/>
          </p:cNvGrpSpPr>
          <p:nvPr/>
        </p:nvGrpSpPr>
        <p:grpSpPr bwMode="auto">
          <a:xfrm>
            <a:off x="5056188" y="2709863"/>
            <a:ext cx="1311275" cy="531812"/>
            <a:chOff x="3151" y="2010"/>
            <a:chExt cx="846" cy="304"/>
          </a:xfrm>
        </p:grpSpPr>
        <p:sp>
          <p:nvSpPr>
            <p:cNvPr id="85036" name="Rectangle 13"/>
            <p:cNvSpPr>
              <a:spLocks noChangeArrowheads="1"/>
            </p:cNvSpPr>
            <p:nvPr/>
          </p:nvSpPr>
          <p:spPr bwMode="auto">
            <a:xfrm>
              <a:off x="3151" y="2010"/>
              <a:ext cx="846" cy="30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rgbClr val="000080"/>
                </a:solidFill>
                <a:latin typeface="黑体" pitchFamily="2" charset="-122"/>
                <a:ea typeface="黑体" pitchFamily="2" charset="-122"/>
              </a:endParaRPr>
            </a:p>
          </p:txBody>
        </p:sp>
        <p:sp>
          <p:nvSpPr>
            <p:cNvPr id="85037" name="Rectangle 14"/>
            <p:cNvSpPr>
              <a:spLocks noChangeArrowheads="1"/>
            </p:cNvSpPr>
            <p:nvPr/>
          </p:nvSpPr>
          <p:spPr bwMode="auto">
            <a:xfrm>
              <a:off x="3276" y="2046"/>
              <a:ext cx="59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rgbClr val="000080"/>
                  </a:solidFill>
                  <a:latin typeface="黑体" pitchFamily="2" charset="-122"/>
                  <a:ea typeface="黑体" pitchFamily="2" charset="-122"/>
                </a:rPr>
                <a:t>多媒体</a:t>
              </a:r>
            </a:p>
          </p:txBody>
        </p:sp>
      </p:grpSp>
      <p:grpSp>
        <p:nvGrpSpPr>
          <p:cNvPr id="84995" name="Group 48"/>
          <p:cNvGrpSpPr>
            <a:grpSpLocks/>
          </p:cNvGrpSpPr>
          <p:nvPr/>
        </p:nvGrpSpPr>
        <p:grpSpPr bwMode="auto">
          <a:xfrm>
            <a:off x="5056188" y="4702175"/>
            <a:ext cx="1311275" cy="530225"/>
            <a:chOff x="3151" y="3149"/>
            <a:chExt cx="846" cy="303"/>
          </a:xfrm>
        </p:grpSpPr>
        <p:sp>
          <p:nvSpPr>
            <p:cNvPr id="85034" name="Rectangle 31"/>
            <p:cNvSpPr>
              <a:spLocks noChangeArrowheads="1"/>
            </p:cNvSpPr>
            <p:nvPr/>
          </p:nvSpPr>
          <p:spPr bwMode="auto">
            <a:xfrm>
              <a:off x="3162" y="3185"/>
              <a:ext cx="7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dirty="0">
                  <a:solidFill>
                    <a:srgbClr val="000080"/>
                  </a:solidFill>
                  <a:latin typeface="黑体" pitchFamily="2" charset="-122"/>
                  <a:ea typeface="黑体" pitchFamily="2" charset="-122"/>
                </a:rPr>
                <a:t>  Modem</a:t>
              </a:r>
              <a:endParaRPr lang="zh-CN" altLang="en-US" sz="2400">
                <a:solidFill>
                  <a:srgbClr val="000080"/>
                </a:solidFill>
                <a:latin typeface="黑体" pitchFamily="2" charset="-122"/>
                <a:ea typeface="黑体" pitchFamily="2" charset="-122"/>
              </a:endParaRPr>
            </a:p>
          </p:txBody>
        </p:sp>
        <p:sp>
          <p:nvSpPr>
            <p:cNvPr id="85035" name="Rectangle 41"/>
            <p:cNvSpPr>
              <a:spLocks noChangeArrowheads="1"/>
            </p:cNvSpPr>
            <p:nvPr/>
          </p:nvSpPr>
          <p:spPr bwMode="auto">
            <a:xfrm>
              <a:off x="3151" y="3149"/>
              <a:ext cx="846" cy="30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rgbClr val="000080"/>
                </a:solidFill>
                <a:latin typeface="黑体" pitchFamily="2" charset="-122"/>
                <a:ea typeface="黑体" pitchFamily="2" charset="-122"/>
              </a:endParaRPr>
            </a:p>
          </p:txBody>
        </p:sp>
      </p:grpSp>
      <p:sp>
        <p:nvSpPr>
          <p:cNvPr id="84996" name="Rectangle 4"/>
          <p:cNvSpPr>
            <a:spLocks noChangeArrowheads="1"/>
          </p:cNvSpPr>
          <p:nvPr/>
        </p:nvSpPr>
        <p:spPr bwMode="auto">
          <a:xfrm>
            <a:off x="3776663" y="1603375"/>
            <a:ext cx="1603375" cy="5318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solidFill>
              <a:latin typeface="黑体" pitchFamily="2" charset="-122"/>
              <a:ea typeface="黑体" pitchFamily="2" charset="-122"/>
            </a:endParaRPr>
          </a:p>
        </p:txBody>
      </p:sp>
      <p:sp>
        <p:nvSpPr>
          <p:cNvPr id="84997" name="Rectangle 5"/>
          <p:cNvSpPr>
            <a:spLocks noChangeArrowheads="1"/>
          </p:cNvSpPr>
          <p:nvPr/>
        </p:nvSpPr>
        <p:spPr bwMode="auto">
          <a:xfrm>
            <a:off x="7042150" y="620713"/>
            <a:ext cx="1312863" cy="5318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4998" name="Rectangle 6"/>
          <p:cNvSpPr>
            <a:spLocks noChangeArrowheads="1"/>
          </p:cNvSpPr>
          <p:nvPr/>
        </p:nvSpPr>
        <p:spPr bwMode="auto">
          <a:xfrm>
            <a:off x="7164388" y="650875"/>
            <a:ext cx="1081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p>
            <a:pPr algn="ctr"/>
            <a:r>
              <a:rPr lang="zh-CN" altLang="en-US" sz="2400">
                <a:solidFill>
                  <a:srgbClr val="000080"/>
                </a:solidFill>
                <a:latin typeface="黑体" pitchFamily="2" charset="-122"/>
                <a:ea typeface="黑体" pitchFamily="2" charset="-122"/>
              </a:rPr>
              <a:t>主存</a:t>
            </a:r>
          </a:p>
        </p:txBody>
      </p:sp>
      <p:sp>
        <p:nvSpPr>
          <p:cNvPr id="84999" name="Rectangle 7"/>
          <p:cNvSpPr>
            <a:spLocks noChangeArrowheads="1"/>
          </p:cNvSpPr>
          <p:nvPr/>
        </p:nvSpPr>
        <p:spPr bwMode="auto">
          <a:xfrm>
            <a:off x="2478088" y="4705350"/>
            <a:ext cx="1935162" cy="53022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00" name="Rectangle 8"/>
          <p:cNvSpPr>
            <a:spLocks noChangeArrowheads="1"/>
          </p:cNvSpPr>
          <p:nvPr/>
        </p:nvSpPr>
        <p:spPr bwMode="auto">
          <a:xfrm>
            <a:off x="2547938" y="4768850"/>
            <a:ext cx="1855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rgbClr val="000080"/>
                </a:solidFill>
                <a:latin typeface="黑体" pitchFamily="2" charset="-122"/>
                <a:ea typeface="黑体" pitchFamily="2" charset="-122"/>
              </a:rPr>
              <a:t>扩展总线接口</a:t>
            </a:r>
          </a:p>
        </p:txBody>
      </p:sp>
      <p:sp>
        <p:nvSpPr>
          <p:cNvPr id="85001" name="Rectangle 9"/>
          <p:cNvSpPr>
            <a:spLocks noChangeArrowheads="1"/>
          </p:cNvSpPr>
          <p:nvPr/>
        </p:nvSpPr>
        <p:spPr bwMode="auto">
          <a:xfrm>
            <a:off x="7042150" y="2709863"/>
            <a:ext cx="1312863" cy="5318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02" name="Rectangle 10"/>
          <p:cNvSpPr>
            <a:spLocks noChangeArrowheads="1"/>
          </p:cNvSpPr>
          <p:nvPr/>
        </p:nvSpPr>
        <p:spPr bwMode="auto">
          <a:xfrm>
            <a:off x="7248525" y="2773363"/>
            <a:ext cx="928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rgbClr val="000080"/>
                </a:solidFill>
                <a:latin typeface="黑体" pitchFamily="2" charset="-122"/>
                <a:ea typeface="黑体" pitchFamily="2" charset="-122"/>
              </a:rPr>
              <a:t>局域网</a:t>
            </a:r>
          </a:p>
        </p:txBody>
      </p:sp>
      <p:sp>
        <p:nvSpPr>
          <p:cNvPr id="85003" name="Rectangle 11"/>
          <p:cNvSpPr>
            <a:spLocks noChangeArrowheads="1"/>
          </p:cNvSpPr>
          <p:nvPr/>
        </p:nvSpPr>
        <p:spPr bwMode="auto">
          <a:xfrm>
            <a:off x="766763" y="2720975"/>
            <a:ext cx="1311275" cy="5318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04" name="Rectangle 12"/>
          <p:cNvSpPr>
            <a:spLocks noChangeArrowheads="1"/>
          </p:cNvSpPr>
          <p:nvPr/>
        </p:nvSpPr>
        <p:spPr bwMode="auto">
          <a:xfrm>
            <a:off x="1090613" y="2784475"/>
            <a:ext cx="622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dirty="0">
                <a:solidFill>
                  <a:srgbClr val="000080"/>
                </a:solidFill>
                <a:latin typeface="黑体" pitchFamily="2" charset="-122"/>
                <a:ea typeface="黑体" pitchFamily="2" charset="-122"/>
              </a:rPr>
              <a:t>SCSI</a:t>
            </a:r>
          </a:p>
        </p:txBody>
      </p:sp>
      <p:sp>
        <p:nvSpPr>
          <p:cNvPr id="85005" name="Freeform 15"/>
          <p:cNvSpPr>
            <a:spLocks/>
          </p:cNvSpPr>
          <p:nvPr/>
        </p:nvSpPr>
        <p:spPr bwMode="auto">
          <a:xfrm>
            <a:off x="7694613" y="1147763"/>
            <a:ext cx="73025" cy="733425"/>
          </a:xfrm>
          <a:custGeom>
            <a:avLst/>
            <a:gdLst>
              <a:gd name="T0" fmla="*/ 0 w 1"/>
              <a:gd name="T1" fmla="*/ 0 h 435"/>
              <a:gd name="T2" fmla="*/ 0 w 1"/>
              <a:gd name="T3" fmla="*/ 2147483647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0"/>
                </a:moveTo>
                <a:lnTo>
                  <a:pt x="0" y="435"/>
                </a:lnTo>
              </a:path>
            </a:pathLst>
          </a:custGeom>
          <a:solidFill>
            <a:srgbClr val="FFFFFF"/>
          </a:solidFill>
          <a:ln w="38100" cmpd="sng">
            <a:solidFill>
              <a:schemeClr val="folHlink"/>
            </a:solidFill>
            <a:round/>
            <a:headEnd/>
            <a:tailEnd/>
          </a:ln>
        </p:spPr>
        <p:txBody>
          <a:bodyPr/>
          <a:lstStyle/>
          <a:p>
            <a:endParaRPr lang="zh-CN" altLang="en-US"/>
          </a:p>
        </p:txBody>
      </p:sp>
      <p:sp>
        <p:nvSpPr>
          <p:cNvPr id="85006" name="Freeform 16"/>
          <p:cNvSpPr>
            <a:spLocks/>
          </p:cNvSpPr>
          <p:nvPr/>
        </p:nvSpPr>
        <p:spPr bwMode="auto">
          <a:xfrm>
            <a:off x="395288" y="3560763"/>
            <a:ext cx="8472487" cy="206375"/>
          </a:xfrm>
          <a:custGeom>
            <a:avLst/>
            <a:gdLst>
              <a:gd name="T0" fmla="*/ 0 w 5163"/>
              <a:gd name="T1" fmla="*/ 2147483647 h 189"/>
              <a:gd name="T2" fmla="*/ 2147483647 w 5163"/>
              <a:gd name="T3" fmla="*/ 2147483647 h 189"/>
              <a:gd name="T4" fmla="*/ 2147483647 w 5163"/>
              <a:gd name="T5" fmla="*/ 2147483647 h 189"/>
              <a:gd name="T6" fmla="*/ 2147483647 w 5163"/>
              <a:gd name="T7" fmla="*/ 2147483647 h 189"/>
              <a:gd name="T8" fmla="*/ 2147483647 w 5163"/>
              <a:gd name="T9" fmla="*/ 2147483647 h 189"/>
              <a:gd name="T10" fmla="*/ 2147483647 w 5163"/>
              <a:gd name="T11" fmla="*/ 2147483647 h 189"/>
              <a:gd name="T12" fmla="*/ 2147483647 w 5163"/>
              <a:gd name="T13" fmla="*/ 0 h 189"/>
              <a:gd name="T14" fmla="*/ 2147483647 w 5163"/>
              <a:gd name="T15" fmla="*/ 2147483647 h 189"/>
              <a:gd name="T16" fmla="*/ 2147483647 w 5163"/>
              <a:gd name="T17" fmla="*/ 2147483647 h 189"/>
              <a:gd name="T18" fmla="*/ 2147483647 w 5163"/>
              <a:gd name="T19" fmla="*/ 0 h 189"/>
              <a:gd name="T20" fmla="*/ 0 w 5163"/>
              <a:gd name="T21" fmla="*/ 214748364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3"/>
              <a:gd name="T34" fmla="*/ 0 h 189"/>
              <a:gd name="T35" fmla="*/ 5163 w 5163"/>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3" h="189">
                <a:moveTo>
                  <a:pt x="0" y="94"/>
                </a:moveTo>
                <a:lnTo>
                  <a:pt x="125" y="189"/>
                </a:lnTo>
                <a:lnTo>
                  <a:pt x="125" y="146"/>
                </a:lnTo>
                <a:lnTo>
                  <a:pt x="5035" y="146"/>
                </a:lnTo>
                <a:lnTo>
                  <a:pt x="5035" y="189"/>
                </a:lnTo>
                <a:lnTo>
                  <a:pt x="5163" y="94"/>
                </a:lnTo>
                <a:lnTo>
                  <a:pt x="5035" y="0"/>
                </a:lnTo>
                <a:lnTo>
                  <a:pt x="5035" y="43"/>
                </a:lnTo>
                <a:lnTo>
                  <a:pt x="125" y="43"/>
                </a:lnTo>
                <a:lnTo>
                  <a:pt x="125" y="0"/>
                </a:lnTo>
                <a:lnTo>
                  <a:pt x="0" y="94"/>
                </a:lnTo>
                <a:close/>
              </a:path>
            </a:pathLst>
          </a:custGeom>
          <a:solidFill>
            <a:schemeClr val="folHlink"/>
          </a:solidFill>
          <a:ln w="38100" cmpd="sng">
            <a:solidFill>
              <a:schemeClr val="folHlink"/>
            </a:solidFill>
            <a:prstDash val="solid"/>
            <a:round/>
            <a:headEnd/>
            <a:tailEnd/>
          </a:ln>
        </p:spPr>
        <p:txBody>
          <a:bodyPr/>
          <a:lstStyle/>
          <a:p>
            <a:endParaRPr lang="zh-CN" altLang="en-US"/>
          </a:p>
        </p:txBody>
      </p:sp>
      <p:sp>
        <p:nvSpPr>
          <p:cNvPr id="85007" name="Line 17"/>
          <p:cNvSpPr>
            <a:spLocks noChangeShapeType="1"/>
          </p:cNvSpPr>
          <p:nvPr/>
        </p:nvSpPr>
        <p:spPr bwMode="auto">
          <a:xfrm>
            <a:off x="1435100" y="5251450"/>
            <a:ext cx="1588" cy="40005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Freeform 18"/>
          <p:cNvSpPr>
            <a:spLocks/>
          </p:cNvSpPr>
          <p:nvPr/>
        </p:nvSpPr>
        <p:spPr bwMode="auto">
          <a:xfrm>
            <a:off x="3444875" y="3238500"/>
            <a:ext cx="1588" cy="400050"/>
          </a:xfrm>
          <a:custGeom>
            <a:avLst/>
            <a:gdLst>
              <a:gd name="T0" fmla="*/ 0 w 1"/>
              <a:gd name="T1" fmla="*/ 0 h 229"/>
              <a:gd name="T2" fmla="*/ 2147483647 w 1"/>
              <a:gd name="T3" fmla="*/ 2147483647 h 229"/>
              <a:gd name="T4" fmla="*/ 0 60000 65536"/>
              <a:gd name="T5" fmla="*/ 0 60000 65536"/>
              <a:gd name="T6" fmla="*/ 0 w 1"/>
              <a:gd name="T7" fmla="*/ 0 h 229"/>
              <a:gd name="T8" fmla="*/ 1 w 1"/>
              <a:gd name="T9" fmla="*/ 229 h 229"/>
            </a:gdLst>
            <a:ahLst/>
            <a:cxnLst>
              <a:cxn ang="T4">
                <a:pos x="T0" y="T1"/>
              </a:cxn>
              <a:cxn ang="T5">
                <a:pos x="T2" y="T3"/>
              </a:cxn>
            </a:cxnLst>
            <a:rect l="T6" t="T7" r="T8" b="T9"/>
            <a:pathLst>
              <a:path w="1" h="229">
                <a:moveTo>
                  <a:pt x="0" y="0"/>
                </a:moveTo>
                <a:lnTo>
                  <a:pt x="1" y="229"/>
                </a:lnTo>
              </a:path>
            </a:pathLst>
          </a:custGeom>
          <a:solidFill>
            <a:srgbClr val="FFFFFF"/>
          </a:solidFill>
          <a:ln w="38100">
            <a:solidFill>
              <a:schemeClr val="folHlink"/>
            </a:solidFill>
            <a:round/>
            <a:headEnd/>
            <a:tailEnd/>
          </a:ln>
        </p:spPr>
        <p:txBody>
          <a:bodyPr/>
          <a:lstStyle/>
          <a:p>
            <a:endParaRPr lang="zh-CN" altLang="en-US"/>
          </a:p>
        </p:txBody>
      </p:sp>
      <p:sp>
        <p:nvSpPr>
          <p:cNvPr id="85009" name="Line 19"/>
          <p:cNvSpPr>
            <a:spLocks noChangeShapeType="1"/>
          </p:cNvSpPr>
          <p:nvPr/>
        </p:nvSpPr>
        <p:spPr bwMode="auto">
          <a:xfrm>
            <a:off x="5718175" y="3236913"/>
            <a:ext cx="1588" cy="401637"/>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20"/>
          <p:cNvSpPr>
            <a:spLocks noChangeShapeType="1"/>
          </p:cNvSpPr>
          <p:nvPr/>
        </p:nvSpPr>
        <p:spPr bwMode="auto">
          <a:xfrm>
            <a:off x="7758113" y="3236913"/>
            <a:ext cx="1587" cy="401637"/>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1" name="Line 21"/>
          <p:cNvSpPr>
            <a:spLocks noChangeShapeType="1"/>
          </p:cNvSpPr>
          <p:nvPr/>
        </p:nvSpPr>
        <p:spPr bwMode="auto">
          <a:xfrm>
            <a:off x="4635500" y="2138363"/>
            <a:ext cx="0" cy="1589087"/>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Line 22"/>
          <p:cNvSpPr>
            <a:spLocks noChangeShapeType="1"/>
          </p:cNvSpPr>
          <p:nvPr/>
        </p:nvSpPr>
        <p:spPr bwMode="auto">
          <a:xfrm>
            <a:off x="1436688" y="3241675"/>
            <a:ext cx="1587" cy="40163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3" name="Line 23"/>
          <p:cNvSpPr>
            <a:spLocks noChangeShapeType="1"/>
          </p:cNvSpPr>
          <p:nvPr/>
        </p:nvSpPr>
        <p:spPr bwMode="auto">
          <a:xfrm>
            <a:off x="3444875" y="5251450"/>
            <a:ext cx="1588" cy="40005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24"/>
          <p:cNvSpPr>
            <a:spLocks noChangeShapeType="1"/>
          </p:cNvSpPr>
          <p:nvPr/>
        </p:nvSpPr>
        <p:spPr bwMode="auto">
          <a:xfrm>
            <a:off x="5718175" y="5232400"/>
            <a:ext cx="1588" cy="43815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Freeform 25"/>
          <p:cNvSpPr>
            <a:spLocks/>
          </p:cNvSpPr>
          <p:nvPr/>
        </p:nvSpPr>
        <p:spPr bwMode="auto">
          <a:xfrm>
            <a:off x="7759700" y="5240338"/>
            <a:ext cx="7938" cy="430212"/>
          </a:xfrm>
          <a:custGeom>
            <a:avLst/>
            <a:gdLst>
              <a:gd name="T0" fmla="*/ 2147483647 w 5"/>
              <a:gd name="T1" fmla="*/ 0 h 246"/>
              <a:gd name="T2" fmla="*/ 0 w 5"/>
              <a:gd name="T3" fmla="*/ 2147483647 h 246"/>
              <a:gd name="T4" fmla="*/ 0 60000 65536"/>
              <a:gd name="T5" fmla="*/ 0 60000 65536"/>
              <a:gd name="T6" fmla="*/ 0 w 5"/>
              <a:gd name="T7" fmla="*/ 0 h 246"/>
              <a:gd name="T8" fmla="*/ 5 w 5"/>
              <a:gd name="T9" fmla="*/ 246 h 246"/>
            </a:gdLst>
            <a:ahLst/>
            <a:cxnLst>
              <a:cxn ang="T4">
                <a:pos x="T0" y="T1"/>
              </a:cxn>
              <a:cxn ang="T5">
                <a:pos x="T2" y="T3"/>
              </a:cxn>
            </a:cxnLst>
            <a:rect l="T6" t="T7" r="T8" b="T9"/>
            <a:pathLst>
              <a:path w="5" h="246">
                <a:moveTo>
                  <a:pt x="5" y="0"/>
                </a:moveTo>
                <a:lnTo>
                  <a:pt x="0" y="246"/>
                </a:lnTo>
              </a:path>
            </a:pathLst>
          </a:custGeom>
          <a:solidFill>
            <a:srgbClr val="FFFFFF"/>
          </a:solidFill>
          <a:ln w="38100" cmpd="sng">
            <a:solidFill>
              <a:schemeClr val="folHlink"/>
            </a:solidFill>
            <a:round/>
            <a:headEnd/>
            <a:tailEnd/>
          </a:ln>
        </p:spPr>
        <p:txBody>
          <a:bodyPr/>
          <a:lstStyle/>
          <a:p>
            <a:endParaRPr lang="zh-CN" altLang="en-US"/>
          </a:p>
        </p:txBody>
      </p:sp>
      <p:sp>
        <p:nvSpPr>
          <p:cNvPr id="85016" name="Freeform 26"/>
          <p:cNvSpPr>
            <a:spLocks/>
          </p:cNvSpPr>
          <p:nvPr/>
        </p:nvSpPr>
        <p:spPr bwMode="auto">
          <a:xfrm>
            <a:off x="3444875" y="3697288"/>
            <a:ext cx="1588" cy="1006475"/>
          </a:xfrm>
          <a:custGeom>
            <a:avLst/>
            <a:gdLst>
              <a:gd name="T0" fmla="*/ 0 w 1"/>
              <a:gd name="T1" fmla="*/ 0 h 576"/>
              <a:gd name="T2" fmla="*/ 0 w 1"/>
              <a:gd name="T3" fmla="*/ 2147483647 h 576"/>
              <a:gd name="T4" fmla="*/ 0 60000 65536"/>
              <a:gd name="T5" fmla="*/ 0 60000 65536"/>
              <a:gd name="T6" fmla="*/ 0 w 1"/>
              <a:gd name="T7" fmla="*/ 0 h 576"/>
              <a:gd name="T8" fmla="*/ 1 w 1"/>
              <a:gd name="T9" fmla="*/ 576 h 576"/>
            </a:gdLst>
            <a:ahLst/>
            <a:cxnLst>
              <a:cxn ang="T4">
                <a:pos x="T0" y="T1"/>
              </a:cxn>
              <a:cxn ang="T5">
                <a:pos x="T2" y="T3"/>
              </a:cxn>
            </a:cxnLst>
            <a:rect l="T6" t="T7" r="T8" b="T9"/>
            <a:pathLst>
              <a:path w="1" h="576">
                <a:moveTo>
                  <a:pt x="0" y="0"/>
                </a:moveTo>
                <a:lnTo>
                  <a:pt x="0" y="576"/>
                </a:lnTo>
              </a:path>
            </a:pathLst>
          </a:custGeom>
          <a:solidFill>
            <a:srgbClr val="FFFFFF"/>
          </a:solidFill>
          <a:ln w="38100" cmpd="sng">
            <a:solidFill>
              <a:schemeClr val="folHlink"/>
            </a:solidFill>
            <a:round/>
            <a:headEnd/>
            <a:tailEnd/>
          </a:ln>
        </p:spPr>
        <p:txBody>
          <a:bodyPr/>
          <a:lstStyle/>
          <a:p>
            <a:endParaRPr lang="zh-CN" altLang="en-US"/>
          </a:p>
        </p:txBody>
      </p:sp>
      <p:sp>
        <p:nvSpPr>
          <p:cNvPr id="85017" name="Freeform 27"/>
          <p:cNvSpPr>
            <a:spLocks/>
          </p:cNvSpPr>
          <p:nvPr/>
        </p:nvSpPr>
        <p:spPr bwMode="auto">
          <a:xfrm>
            <a:off x="5380038" y="1792288"/>
            <a:ext cx="3513137" cy="203200"/>
          </a:xfrm>
          <a:custGeom>
            <a:avLst/>
            <a:gdLst>
              <a:gd name="T0" fmla="*/ 0 w 2267"/>
              <a:gd name="T1" fmla="*/ 2147483647 h 189"/>
              <a:gd name="T2" fmla="*/ 2147483647 w 2267"/>
              <a:gd name="T3" fmla="*/ 2147483647 h 189"/>
              <a:gd name="T4" fmla="*/ 2147483647 w 2267"/>
              <a:gd name="T5" fmla="*/ 2147483647 h 189"/>
              <a:gd name="T6" fmla="*/ 2147483647 w 2267"/>
              <a:gd name="T7" fmla="*/ 2147483647 h 189"/>
              <a:gd name="T8" fmla="*/ 2147483647 w 2267"/>
              <a:gd name="T9" fmla="*/ 2147483647 h 189"/>
              <a:gd name="T10" fmla="*/ 2147483647 w 2267"/>
              <a:gd name="T11" fmla="*/ 2147483647 h 189"/>
              <a:gd name="T12" fmla="*/ 2147483647 w 2267"/>
              <a:gd name="T13" fmla="*/ 0 h 189"/>
              <a:gd name="T14" fmla="*/ 2147483647 w 2267"/>
              <a:gd name="T15" fmla="*/ 2147483647 h 189"/>
              <a:gd name="T16" fmla="*/ 2147483647 w 2267"/>
              <a:gd name="T17" fmla="*/ 2147483647 h 189"/>
              <a:gd name="T18" fmla="*/ 2147483647 w 2267"/>
              <a:gd name="T19" fmla="*/ 0 h 189"/>
              <a:gd name="T20" fmla="*/ 0 w 2267"/>
              <a:gd name="T21" fmla="*/ 214748364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7"/>
              <a:gd name="T34" fmla="*/ 0 h 189"/>
              <a:gd name="T35" fmla="*/ 2267 w 226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7" h="189">
                <a:moveTo>
                  <a:pt x="0" y="95"/>
                </a:moveTo>
                <a:lnTo>
                  <a:pt x="127" y="189"/>
                </a:lnTo>
                <a:lnTo>
                  <a:pt x="127" y="140"/>
                </a:lnTo>
                <a:lnTo>
                  <a:pt x="2140" y="140"/>
                </a:lnTo>
                <a:lnTo>
                  <a:pt x="2140" y="189"/>
                </a:lnTo>
                <a:lnTo>
                  <a:pt x="2267" y="95"/>
                </a:lnTo>
                <a:lnTo>
                  <a:pt x="2140" y="0"/>
                </a:lnTo>
                <a:lnTo>
                  <a:pt x="2140" y="50"/>
                </a:lnTo>
                <a:lnTo>
                  <a:pt x="127" y="50"/>
                </a:lnTo>
                <a:lnTo>
                  <a:pt x="127" y="0"/>
                </a:lnTo>
                <a:lnTo>
                  <a:pt x="0" y="95"/>
                </a:lnTo>
                <a:close/>
              </a:path>
            </a:pathLst>
          </a:custGeom>
          <a:solidFill>
            <a:schemeClr val="folHlink"/>
          </a:solidFill>
          <a:ln w="38100" cmpd="sng">
            <a:solidFill>
              <a:schemeClr val="folHlink"/>
            </a:solidFill>
            <a:prstDash val="solid"/>
            <a:round/>
            <a:headEnd/>
            <a:tailEnd/>
          </a:ln>
        </p:spPr>
        <p:txBody>
          <a:bodyPr/>
          <a:lstStyle/>
          <a:p>
            <a:endParaRPr lang="zh-CN" altLang="en-US"/>
          </a:p>
        </p:txBody>
      </p:sp>
      <p:sp>
        <p:nvSpPr>
          <p:cNvPr id="85018" name="Rectangle 28"/>
          <p:cNvSpPr>
            <a:spLocks noChangeArrowheads="1"/>
          </p:cNvSpPr>
          <p:nvPr/>
        </p:nvSpPr>
        <p:spPr bwMode="auto">
          <a:xfrm>
            <a:off x="766763" y="1628775"/>
            <a:ext cx="1311275" cy="5318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19" name="Rectangle 29"/>
          <p:cNvSpPr>
            <a:spLocks noChangeArrowheads="1"/>
          </p:cNvSpPr>
          <p:nvPr/>
        </p:nvSpPr>
        <p:spPr bwMode="auto">
          <a:xfrm>
            <a:off x="1116013" y="16938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dirty="0">
                <a:solidFill>
                  <a:srgbClr val="000080"/>
                </a:solidFill>
                <a:latin typeface="黑体" pitchFamily="2" charset="-122"/>
                <a:ea typeface="黑体" pitchFamily="2" charset="-122"/>
              </a:rPr>
              <a:t>CPU</a:t>
            </a:r>
          </a:p>
        </p:txBody>
      </p:sp>
      <p:sp>
        <p:nvSpPr>
          <p:cNvPr id="85020" name="Freeform 30"/>
          <p:cNvSpPr>
            <a:spLocks/>
          </p:cNvSpPr>
          <p:nvPr/>
        </p:nvSpPr>
        <p:spPr bwMode="auto">
          <a:xfrm>
            <a:off x="395288" y="5491163"/>
            <a:ext cx="8448675" cy="206375"/>
          </a:xfrm>
          <a:custGeom>
            <a:avLst/>
            <a:gdLst>
              <a:gd name="T0" fmla="*/ 0 w 5165"/>
              <a:gd name="T1" fmla="*/ 2147483647 h 189"/>
              <a:gd name="T2" fmla="*/ 2147483647 w 5165"/>
              <a:gd name="T3" fmla="*/ 2147483647 h 189"/>
              <a:gd name="T4" fmla="*/ 2147483647 w 5165"/>
              <a:gd name="T5" fmla="*/ 2147483647 h 189"/>
              <a:gd name="T6" fmla="*/ 2147483647 w 5165"/>
              <a:gd name="T7" fmla="*/ 2147483647 h 189"/>
              <a:gd name="T8" fmla="*/ 2147483647 w 5165"/>
              <a:gd name="T9" fmla="*/ 2147483647 h 189"/>
              <a:gd name="T10" fmla="*/ 2147483647 w 5165"/>
              <a:gd name="T11" fmla="*/ 2147483647 h 189"/>
              <a:gd name="T12" fmla="*/ 2147483647 w 5165"/>
              <a:gd name="T13" fmla="*/ 0 h 189"/>
              <a:gd name="T14" fmla="*/ 2147483647 w 5165"/>
              <a:gd name="T15" fmla="*/ 2147483647 h 189"/>
              <a:gd name="T16" fmla="*/ 2147483647 w 5165"/>
              <a:gd name="T17" fmla="*/ 2147483647 h 189"/>
              <a:gd name="T18" fmla="*/ 2147483647 w 5165"/>
              <a:gd name="T19" fmla="*/ 0 h 189"/>
              <a:gd name="T20" fmla="*/ 0 w 5165"/>
              <a:gd name="T21" fmla="*/ 214748364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65"/>
              <a:gd name="T34" fmla="*/ 0 h 189"/>
              <a:gd name="T35" fmla="*/ 5165 w 5165"/>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65" h="189">
                <a:moveTo>
                  <a:pt x="0" y="95"/>
                </a:moveTo>
                <a:lnTo>
                  <a:pt x="127" y="189"/>
                </a:lnTo>
                <a:lnTo>
                  <a:pt x="127" y="146"/>
                </a:lnTo>
                <a:lnTo>
                  <a:pt x="5038" y="146"/>
                </a:lnTo>
                <a:lnTo>
                  <a:pt x="5038" y="189"/>
                </a:lnTo>
                <a:lnTo>
                  <a:pt x="5165" y="95"/>
                </a:lnTo>
                <a:lnTo>
                  <a:pt x="5038" y="0"/>
                </a:lnTo>
                <a:lnTo>
                  <a:pt x="5038" y="44"/>
                </a:lnTo>
                <a:lnTo>
                  <a:pt x="127" y="44"/>
                </a:lnTo>
                <a:lnTo>
                  <a:pt x="127" y="0"/>
                </a:lnTo>
                <a:lnTo>
                  <a:pt x="0" y="95"/>
                </a:lnTo>
                <a:close/>
              </a:path>
            </a:pathLst>
          </a:custGeom>
          <a:solidFill>
            <a:schemeClr val="folHlink"/>
          </a:solidFill>
          <a:ln w="38100" cmpd="sng">
            <a:solidFill>
              <a:schemeClr val="folHlink"/>
            </a:solidFill>
            <a:prstDash val="solid"/>
            <a:round/>
            <a:headEnd/>
            <a:tailEnd/>
          </a:ln>
        </p:spPr>
        <p:txBody>
          <a:bodyPr/>
          <a:lstStyle/>
          <a:p>
            <a:endParaRPr lang="zh-CN" altLang="en-US"/>
          </a:p>
        </p:txBody>
      </p:sp>
      <p:sp>
        <p:nvSpPr>
          <p:cNvPr id="85021" name="Rectangle 32"/>
          <p:cNvSpPr>
            <a:spLocks noChangeArrowheads="1"/>
          </p:cNvSpPr>
          <p:nvPr/>
        </p:nvSpPr>
        <p:spPr bwMode="auto">
          <a:xfrm>
            <a:off x="7235825" y="4765675"/>
            <a:ext cx="123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rgbClr val="000080"/>
                </a:solidFill>
                <a:latin typeface="黑体" pitchFamily="2" charset="-122"/>
                <a:ea typeface="黑体" pitchFamily="2" charset="-122"/>
              </a:rPr>
              <a:t>串行接口</a:t>
            </a:r>
          </a:p>
        </p:txBody>
      </p:sp>
      <p:sp>
        <p:nvSpPr>
          <p:cNvPr id="85022" name="Rectangle 33"/>
          <p:cNvSpPr>
            <a:spLocks noChangeArrowheads="1"/>
          </p:cNvSpPr>
          <p:nvPr/>
        </p:nvSpPr>
        <p:spPr bwMode="auto">
          <a:xfrm>
            <a:off x="766763" y="4705350"/>
            <a:ext cx="1311275" cy="5334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23" name="Rectangle 34"/>
          <p:cNvSpPr>
            <a:spLocks noChangeArrowheads="1"/>
          </p:cNvSpPr>
          <p:nvPr/>
        </p:nvSpPr>
        <p:spPr bwMode="auto">
          <a:xfrm>
            <a:off x="1116013" y="477043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en-US" altLang="zh-CN" sz="2400" dirty="0">
                <a:solidFill>
                  <a:srgbClr val="000080"/>
                </a:solidFill>
                <a:latin typeface="黑体" pitchFamily="2" charset="-122"/>
                <a:ea typeface="黑体" pitchFamily="2" charset="-122"/>
              </a:rPr>
              <a:t>FAX</a:t>
            </a:r>
          </a:p>
        </p:txBody>
      </p:sp>
      <p:sp>
        <p:nvSpPr>
          <p:cNvPr id="85024" name="Rectangle 35"/>
          <p:cNvSpPr>
            <a:spLocks noChangeArrowheads="1"/>
          </p:cNvSpPr>
          <p:nvPr/>
        </p:nvSpPr>
        <p:spPr bwMode="auto">
          <a:xfrm>
            <a:off x="6440488" y="1997075"/>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latin typeface="黑体" pitchFamily="2" charset="-122"/>
                <a:ea typeface="黑体" pitchFamily="2" charset="-122"/>
              </a:rPr>
              <a:t>系统总线</a:t>
            </a:r>
          </a:p>
        </p:txBody>
      </p:sp>
      <p:sp>
        <p:nvSpPr>
          <p:cNvPr id="85025" name="Rectangle 36"/>
          <p:cNvSpPr>
            <a:spLocks noChangeArrowheads="1"/>
          </p:cNvSpPr>
          <p:nvPr/>
        </p:nvSpPr>
        <p:spPr bwMode="auto">
          <a:xfrm>
            <a:off x="2181225" y="1997075"/>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latin typeface="黑体" pitchFamily="2" charset="-122"/>
                <a:ea typeface="黑体" pitchFamily="2" charset="-122"/>
              </a:rPr>
              <a:t>局部总线</a:t>
            </a:r>
          </a:p>
        </p:txBody>
      </p:sp>
      <p:sp>
        <p:nvSpPr>
          <p:cNvPr id="85026" name="Rectangle 37"/>
          <p:cNvSpPr>
            <a:spLocks noChangeArrowheads="1"/>
          </p:cNvSpPr>
          <p:nvPr/>
        </p:nvSpPr>
        <p:spPr bwMode="auto">
          <a:xfrm>
            <a:off x="3935413" y="3760788"/>
            <a:ext cx="1428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latin typeface="黑体" pitchFamily="2" charset="-122"/>
                <a:ea typeface="黑体" pitchFamily="2" charset="-122"/>
              </a:rPr>
              <a:t>高速总线</a:t>
            </a:r>
          </a:p>
        </p:txBody>
      </p:sp>
      <p:sp>
        <p:nvSpPr>
          <p:cNvPr id="85027" name="Rectangle 38"/>
          <p:cNvSpPr>
            <a:spLocks noChangeArrowheads="1"/>
          </p:cNvSpPr>
          <p:nvPr/>
        </p:nvSpPr>
        <p:spPr bwMode="auto">
          <a:xfrm>
            <a:off x="3922713" y="5692775"/>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800">
                <a:solidFill>
                  <a:schemeClr val="folHlink"/>
                </a:solidFill>
                <a:latin typeface="黑体" pitchFamily="2" charset="-122"/>
                <a:ea typeface="黑体" pitchFamily="2" charset="-122"/>
              </a:rPr>
              <a:t>扩展总线</a:t>
            </a:r>
          </a:p>
        </p:txBody>
      </p:sp>
      <p:sp>
        <p:nvSpPr>
          <p:cNvPr id="85028" name="Rectangle 39"/>
          <p:cNvSpPr>
            <a:spLocks noChangeArrowheads="1"/>
          </p:cNvSpPr>
          <p:nvPr/>
        </p:nvSpPr>
        <p:spPr bwMode="auto">
          <a:xfrm>
            <a:off x="3132138" y="2773363"/>
            <a:ext cx="619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spAutoFit/>
          </a:bodyPr>
          <a:lstStyle/>
          <a:p>
            <a:r>
              <a:rPr lang="zh-CN" altLang="en-US" sz="2400">
                <a:solidFill>
                  <a:srgbClr val="000080"/>
                </a:solidFill>
                <a:latin typeface="黑体" pitchFamily="2" charset="-122"/>
                <a:ea typeface="黑体" pitchFamily="2" charset="-122"/>
              </a:rPr>
              <a:t>图形</a:t>
            </a:r>
          </a:p>
        </p:txBody>
      </p:sp>
      <p:sp>
        <p:nvSpPr>
          <p:cNvPr id="85029" name="Rectangle 40"/>
          <p:cNvSpPr>
            <a:spLocks noChangeArrowheads="1"/>
          </p:cNvSpPr>
          <p:nvPr/>
        </p:nvSpPr>
        <p:spPr bwMode="auto">
          <a:xfrm>
            <a:off x="2776538" y="2709863"/>
            <a:ext cx="1311275" cy="5318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30" name="Rectangle 42"/>
          <p:cNvSpPr>
            <a:spLocks noChangeArrowheads="1"/>
          </p:cNvSpPr>
          <p:nvPr/>
        </p:nvSpPr>
        <p:spPr bwMode="auto">
          <a:xfrm>
            <a:off x="6867525" y="4702175"/>
            <a:ext cx="1933575" cy="530225"/>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sz="800">
              <a:solidFill>
                <a:schemeClr val="tx1"/>
              </a:solidFill>
              <a:latin typeface="黑体" pitchFamily="2" charset="-122"/>
              <a:ea typeface="黑体" pitchFamily="2" charset="-122"/>
            </a:endParaRPr>
          </a:p>
        </p:txBody>
      </p:sp>
      <p:sp>
        <p:nvSpPr>
          <p:cNvPr id="85031" name="Text Box 43"/>
          <p:cNvSpPr txBox="1">
            <a:spLocks noChangeArrowheads="1"/>
          </p:cNvSpPr>
          <p:nvPr/>
        </p:nvSpPr>
        <p:spPr bwMode="auto">
          <a:xfrm>
            <a:off x="3779838" y="1617663"/>
            <a:ext cx="1414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200" b="1">
                <a:solidFill>
                  <a:schemeClr val="tx2"/>
                </a:solidFill>
                <a:latin typeface="宋体" pitchFamily="2" charset="-122"/>
                <a:ea typeface="宋体" pitchFamily="2" charset="-122"/>
              </a:defRPr>
            </a:lvl1pPr>
            <a:lvl2pPr marL="742950" indent="-285750" eaLnBrk="0" hangingPunct="0">
              <a:defRPr kumimoji="1" sz="2200" b="1">
                <a:solidFill>
                  <a:schemeClr val="tx2"/>
                </a:solidFill>
                <a:latin typeface="宋体" pitchFamily="2" charset="-122"/>
                <a:ea typeface="宋体" pitchFamily="2" charset="-122"/>
              </a:defRPr>
            </a:lvl2pPr>
            <a:lvl3pPr marL="1143000" indent="-228600" eaLnBrk="0" hangingPunct="0">
              <a:defRPr kumimoji="1" sz="2200" b="1">
                <a:solidFill>
                  <a:schemeClr val="tx2"/>
                </a:solidFill>
                <a:latin typeface="宋体" pitchFamily="2" charset="-122"/>
                <a:ea typeface="宋体" pitchFamily="2" charset="-122"/>
              </a:defRPr>
            </a:lvl3pPr>
            <a:lvl4pPr marL="1600200" indent="-228600" eaLnBrk="0" hangingPunct="0">
              <a:defRPr kumimoji="1" sz="2200" b="1">
                <a:solidFill>
                  <a:schemeClr val="tx2"/>
                </a:solidFill>
                <a:latin typeface="宋体" pitchFamily="2" charset="-122"/>
                <a:ea typeface="宋体" pitchFamily="2" charset="-122"/>
              </a:defRPr>
            </a:lvl4pPr>
            <a:lvl5pPr marL="2057400" indent="-228600" eaLnBrk="0" hangingPunct="0">
              <a:defRPr kumimoji="1" sz="2200" b="1">
                <a:solidFill>
                  <a:schemeClr val="tx2"/>
                </a:solidFill>
                <a:latin typeface="宋体" pitchFamily="2" charset="-122"/>
                <a:ea typeface="宋体" pitchFamily="2" charset="-122"/>
              </a:defRPr>
            </a:lvl5pPr>
            <a:lvl6pPr marL="2514600" indent="-228600" eaLnBrk="0" fontAlgn="base" hangingPunct="0">
              <a:spcBef>
                <a:spcPct val="0"/>
              </a:spcBef>
              <a:spcAft>
                <a:spcPct val="0"/>
              </a:spcAft>
              <a:defRPr kumimoji="1" sz="2200" b="1">
                <a:solidFill>
                  <a:schemeClr val="tx2"/>
                </a:solidFill>
                <a:latin typeface="宋体" pitchFamily="2" charset="-122"/>
                <a:ea typeface="宋体" pitchFamily="2" charset="-122"/>
              </a:defRPr>
            </a:lvl6pPr>
            <a:lvl7pPr marL="2971800" indent="-228600" eaLnBrk="0" fontAlgn="base" hangingPunct="0">
              <a:spcBef>
                <a:spcPct val="0"/>
              </a:spcBef>
              <a:spcAft>
                <a:spcPct val="0"/>
              </a:spcAft>
              <a:defRPr kumimoji="1" sz="2200" b="1">
                <a:solidFill>
                  <a:schemeClr val="tx2"/>
                </a:solidFill>
                <a:latin typeface="宋体" pitchFamily="2" charset="-122"/>
                <a:ea typeface="宋体" pitchFamily="2" charset="-122"/>
              </a:defRPr>
            </a:lvl7pPr>
            <a:lvl8pPr marL="3429000" indent="-228600" eaLnBrk="0" fontAlgn="base" hangingPunct="0">
              <a:spcBef>
                <a:spcPct val="0"/>
              </a:spcBef>
              <a:spcAft>
                <a:spcPct val="0"/>
              </a:spcAft>
              <a:defRPr kumimoji="1" sz="2200" b="1">
                <a:solidFill>
                  <a:schemeClr val="tx2"/>
                </a:solidFill>
                <a:latin typeface="宋体" pitchFamily="2" charset="-122"/>
                <a:ea typeface="宋体" pitchFamily="2" charset="-122"/>
              </a:defRPr>
            </a:lvl8pPr>
            <a:lvl9pPr marL="3886200" indent="-228600" eaLnBrk="0" fontAlgn="base" hangingPunct="0">
              <a:spcBef>
                <a:spcPct val="0"/>
              </a:spcBef>
              <a:spcAft>
                <a:spcPct val="0"/>
              </a:spcAft>
              <a:defRPr kumimoji="1" sz="2200" b="1">
                <a:solidFill>
                  <a:schemeClr val="tx2"/>
                </a:solidFill>
                <a:latin typeface="宋体" pitchFamily="2" charset="-122"/>
                <a:ea typeface="宋体" pitchFamily="2" charset="-122"/>
              </a:defRPr>
            </a:lvl9pPr>
          </a:lstStyle>
          <a:p>
            <a:pPr eaLnBrk="1" hangingPunct="1"/>
            <a:r>
              <a:rPr lang="en-US" altLang="zh-CN" sz="2400" dirty="0">
                <a:solidFill>
                  <a:srgbClr val="000080"/>
                </a:solidFill>
                <a:latin typeface="黑体" pitchFamily="2" charset="-122"/>
                <a:ea typeface="黑体" pitchFamily="2" charset="-122"/>
              </a:rPr>
              <a:t>Cache/</a:t>
            </a:r>
            <a:r>
              <a:rPr lang="zh-CN" altLang="en-US" sz="2400">
                <a:solidFill>
                  <a:srgbClr val="000080"/>
                </a:solidFill>
                <a:latin typeface="黑体" pitchFamily="2" charset="-122"/>
                <a:ea typeface="黑体" pitchFamily="2" charset="-122"/>
              </a:rPr>
              <a:t>桥</a:t>
            </a:r>
          </a:p>
        </p:txBody>
      </p:sp>
      <p:sp>
        <p:nvSpPr>
          <p:cNvPr id="85032" name="AutoShape 44"/>
          <p:cNvSpPr>
            <a:spLocks noChangeArrowheads="1"/>
          </p:cNvSpPr>
          <p:nvPr/>
        </p:nvSpPr>
        <p:spPr bwMode="auto">
          <a:xfrm>
            <a:off x="2125663" y="1768475"/>
            <a:ext cx="1597025" cy="252413"/>
          </a:xfrm>
          <a:prstGeom prst="leftRightArrow">
            <a:avLst>
              <a:gd name="adj1" fmla="val 37500"/>
              <a:gd name="adj2" fmla="val 72790"/>
            </a:avLst>
          </a:prstGeom>
          <a:solidFill>
            <a:schemeClr val="folHlink"/>
          </a:solidFill>
          <a:ln w="38100">
            <a:solidFill>
              <a:schemeClr val="folHlink"/>
            </a:solidFill>
            <a:miter lim="800000"/>
            <a:headEnd/>
            <a:tailEnd/>
          </a:ln>
        </p:spPr>
        <p:txBody>
          <a:bodyPr wrap="none" anchor="ctr"/>
          <a:lstStyle/>
          <a:p>
            <a:pPr>
              <a:spcBef>
                <a:spcPct val="20000"/>
              </a:spcBef>
            </a:pPr>
            <a:endParaRPr lang="zh-CN" altLang="en-US" sz="800">
              <a:solidFill>
                <a:schemeClr val="tx1"/>
              </a:solidFill>
              <a:latin typeface="黑体" pitchFamily="2" charset="-122"/>
              <a:ea typeface="黑体" pitchFamily="2" charset="-122"/>
            </a:endParaRPr>
          </a:p>
        </p:txBody>
      </p:sp>
      <p:sp>
        <p:nvSpPr>
          <p:cNvPr id="85033" name="Rectangle 4"/>
          <p:cNvSpPr>
            <a:spLocks noChangeArrowheads="1"/>
          </p:cNvSpPr>
          <p:nvPr/>
        </p:nvSpPr>
        <p:spPr bwMode="auto">
          <a:xfrm>
            <a:off x="755650" y="604838"/>
            <a:ext cx="6337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38088" bIns="0" anchor="ctr">
            <a:spAutoFit/>
          </a:bodyPr>
          <a:lstStyle/>
          <a:p>
            <a:r>
              <a:rPr lang="en-US" altLang="zh-CN" sz="2400" dirty="0">
                <a:solidFill>
                  <a:srgbClr val="990000"/>
                </a:solidFill>
                <a:latin typeface="黑体" pitchFamily="2" charset="-122"/>
                <a:ea typeface="黑体" pitchFamily="2" charset="-122"/>
              </a:rPr>
              <a:t>7.7.3 </a:t>
            </a:r>
            <a:r>
              <a:rPr lang="zh-CN" altLang="en-US" sz="2400">
                <a:solidFill>
                  <a:srgbClr val="990000"/>
                </a:solidFill>
                <a:latin typeface="黑体" pitchFamily="2" charset="-122"/>
                <a:ea typeface="黑体" pitchFamily="2" charset="-122"/>
              </a:rPr>
              <a:t>现代微机系统的总线结构</a:t>
            </a:r>
            <a:endParaRPr lang="zh-CN" altLang="en-US" sz="2400" b="0">
              <a:solidFill>
                <a:srgbClr val="99000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5" descr="sspictmp0072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3375"/>
            <a:ext cx="7315200"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ChangeArrowheads="1"/>
          </p:cNvSpPr>
          <p:nvPr/>
        </p:nvSpPr>
        <p:spPr bwMode="auto">
          <a:xfrm>
            <a:off x="971550" y="949325"/>
            <a:ext cx="7488882"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indent="266700">
              <a:lnSpc>
                <a:spcPct val="120000"/>
              </a:lnSpc>
            </a:pPr>
            <a:r>
              <a:rPr lang="zh-CN" altLang="en-US" sz="2400" dirty="0">
                <a:solidFill>
                  <a:srgbClr val="990000"/>
                </a:solidFill>
                <a:latin typeface="黑体" pitchFamily="2" charset="-122"/>
                <a:ea typeface="黑体" pitchFamily="2" charset="-122"/>
              </a:rPr>
              <a:t>思考：</a:t>
            </a:r>
            <a:r>
              <a:rPr lang="en-US" altLang="zh-CN" sz="2400" dirty="0" smtClean="0">
                <a:solidFill>
                  <a:srgbClr val="000080"/>
                </a:solidFill>
                <a:latin typeface="黑体" pitchFamily="2" charset="-122"/>
                <a:ea typeface="黑体" pitchFamily="2" charset="-122"/>
              </a:rPr>
              <a:t>P321 </a:t>
            </a:r>
            <a:r>
              <a:rPr lang="en-US" altLang="zh-CN" sz="2400" dirty="0">
                <a:solidFill>
                  <a:srgbClr val="000080"/>
                </a:solidFill>
                <a:latin typeface="黑体" pitchFamily="2" charset="-122"/>
                <a:ea typeface="黑体" pitchFamily="2" charset="-122"/>
              </a:rPr>
              <a:t>9-9</a:t>
            </a:r>
            <a:r>
              <a:rPr lang="zh-CN" altLang="en-US" sz="2400" dirty="0">
                <a:solidFill>
                  <a:srgbClr val="000080"/>
                </a:solidFill>
                <a:latin typeface="黑体" pitchFamily="2" charset="-122"/>
                <a:ea typeface="黑体" pitchFamily="2" charset="-122"/>
              </a:rPr>
              <a:t>至</a:t>
            </a:r>
            <a:r>
              <a:rPr lang="en-US" altLang="zh-CN" sz="2400" dirty="0">
                <a:solidFill>
                  <a:srgbClr val="000080"/>
                </a:solidFill>
                <a:latin typeface="黑体" pitchFamily="2" charset="-122"/>
                <a:ea typeface="黑体" pitchFamily="2" charset="-122"/>
              </a:rPr>
              <a:t>9-14</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9-21</a:t>
            </a:r>
            <a:r>
              <a:rPr lang="zh-CN" altLang="en-US" sz="2400" dirty="0">
                <a:solidFill>
                  <a:srgbClr val="000080"/>
                </a:solidFill>
                <a:latin typeface="黑体" pitchFamily="2" charset="-122"/>
                <a:ea typeface="黑体" pitchFamily="2" charset="-122"/>
              </a:rPr>
              <a:t>至</a:t>
            </a:r>
            <a:r>
              <a:rPr lang="en-US" altLang="zh-CN" sz="2400" dirty="0">
                <a:solidFill>
                  <a:srgbClr val="000080"/>
                </a:solidFill>
                <a:latin typeface="黑体" pitchFamily="2" charset="-122"/>
                <a:ea typeface="黑体" pitchFamily="2" charset="-122"/>
              </a:rPr>
              <a:t>9-24</a:t>
            </a:r>
            <a:r>
              <a:rPr lang="zh-CN" altLang="en-US" sz="2400" dirty="0">
                <a:solidFill>
                  <a:srgbClr val="000080"/>
                </a:solidFill>
                <a:latin typeface="黑体" pitchFamily="2" charset="-122"/>
                <a:ea typeface="黑体" pitchFamily="2" charset="-122"/>
              </a:rPr>
              <a:t>，</a:t>
            </a:r>
            <a:r>
              <a:rPr lang="en-US" altLang="zh-CN" sz="2400" dirty="0">
                <a:solidFill>
                  <a:srgbClr val="000080"/>
                </a:solidFill>
                <a:latin typeface="黑体" pitchFamily="2" charset="-122"/>
                <a:ea typeface="黑体" pitchFamily="2" charset="-122"/>
              </a:rPr>
              <a:t>9-31</a:t>
            </a:r>
          </a:p>
          <a:p>
            <a:pPr indent="266700">
              <a:lnSpc>
                <a:spcPct val="120000"/>
              </a:lnSpc>
            </a:pPr>
            <a:r>
              <a:rPr lang="zh-CN" altLang="en-US" sz="2400" dirty="0" smtClean="0">
                <a:solidFill>
                  <a:srgbClr val="990000"/>
                </a:solidFill>
                <a:latin typeface="黑体" pitchFamily="2" charset="-122"/>
                <a:ea typeface="黑体" pitchFamily="2" charset="-122"/>
              </a:rPr>
              <a:t>习题</a:t>
            </a:r>
            <a:r>
              <a:rPr lang="zh-CN" altLang="en-US" sz="2400" dirty="0">
                <a:solidFill>
                  <a:srgbClr val="99000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P320 </a:t>
            </a:r>
            <a:r>
              <a:rPr lang="en-US" altLang="zh-CN" sz="2400" dirty="0">
                <a:solidFill>
                  <a:srgbClr val="000080"/>
                </a:solidFill>
                <a:latin typeface="黑体" pitchFamily="2" charset="-122"/>
                <a:ea typeface="黑体" pitchFamily="2" charset="-122"/>
              </a:rPr>
              <a:t>9-4</a:t>
            </a:r>
            <a:r>
              <a:rPr lang="zh-CN" altLang="en-US" sz="2400" dirty="0">
                <a:solidFill>
                  <a:srgbClr val="000080"/>
                </a:solidFill>
                <a:latin typeface="黑体" pitchFamily="2" charset="-122"/>
                <a:ea typeface="黑体" pitchFamily="2" charset="-122"/>
              </a:rPr>
              <a:t>，</a:t>
            </a:r>
            <a:r>
              <a:rPr lang="en-US" altLang="zh-CN" sz="2400" dirty="0" smtClean="0">
                <a:solidFill>
                  <a:srgbClr val="000080"/>
                </a:solidFill>
                <a:latin typeface="黑体" pitchFamily="2" charset="-122"/>
                <a:ea typeface="黑体" pitchFamily="2" charset="-122"/>
              </a:rPr>
              <a:t>9-5</a:t>
            </a:r>
            <a:r>
              <a:rPr lang="zh-CN" altLang="en-US" sz="2400" dirty="0" smtClean="0">
                <a:solidFill>
                  <a:srgbClr val="000080"/>
                </a:solidFill>
                <a:latin typeface="黑体" pitchFamily="2" charset="-122"/>
                <a:ea typeface="黑体" pitchFamily="2" charset="-122"/>
              </a:rPr>
              <a:t>（题目修改如下）</a:t>
            </a:r>
            <a:endParaRPr lang="en-US" altLang="zh-CN" sz="2400" dirty="0">
              <a:solidFill>
                <a:srgbClr val="000080"/>
              </a:solidFill>
              <a:latin typeface="黑体" pitchFamily="2" charset="-122"/>
              <a:ea typeface="黑体" pitchFamily="2" charset="-122"/>
            </a:endParaRPr>
          </a:p>
          <a:p>
            <a:pPr indent="266700">
              <a:lnSpc>
                <a:spcPct val="120000"/>
              </a:lnSpc>
            </a:pPr>
            <a:r>
              <a:rPr lang="en-US" altLang="zh-CN" sz="2400" dirty="0" smtClean="0">
                <a:solidFill>
                  <a:srgbClr val="000080"/>
                </a:solidFill>
                <a:latin typeface="黑体" pitchFamily="2" charset="-122"/>
                <a:ea typeface="黑体" pitchFamily="2" charset="-122"/>
              </a:rPr>
              <a:t>  9-5 </a:t>
            </a:r>
            <a:r>
              <a:rPr lang="zh-CN" altLang="zh-CN" sz="2400" dirty="0">
                <a:solidFill>
                  <a:srgbClr val="000080"/>
                </a:solidFill>
                <a:latin typeface="黑体" pitchFamily="2" charset="-122"/>
                <a:ea typeface="黑体" pitchFamily="2" charset="-122"/>
              </a:rPr>
              <a:t>以输出设备为例，简述按程序查询方式进行数据输出的工作流程。</a:t>
            </a:r>
          </a:p>
          <a:p>
            <a:pPr indent="266700">
              <a:lnSpc>
                <a:spcPct val="120000"/>
              </a:lnSpc>
            </a:pPr>
            <a:endParaRPr lang="en-US" altLang="zh-CN" sz="2400" dirty="0">
              <a:solidFill>
                <a:srgbClr val="000080"/>
              </a:solidFill>
              <a:latin typeface="黑体" pitchFamily="2" charset="-122"/>
              <a:ea typeface="黑体" pitchFamily="2" charset="-122"/>
            </a:endParaRPr>
          </a:p>
          <a:p>
            <a:pPr indent="266700">
              <a:lnSpc>
                <a:spcPct val="120000"/>
              </a:lnSpc>
            </a:pPr>
            <a:endParaRPr lang="en-US" altLang="zh-CN" sz="2400" dirty="0" smtClean="0">
              <a:solidFill>
                <a:srgbClr val="000080"/>
              </a:solidFill>
              <a:latin typeface="黑体" pitchFamily="2" charset="-122"/>
              <a:ea typeface="黑体" pitchFamily="2" charset="-122"/>
            </a:endParaRPr>
          </a:p>
          <a:p>
            <a:pPr indent="266700">
              <a:lnSpc>
                <a:spcPct val="120000"/>
              </a:lnSpc>
            </a:pPr>
            <a:endParaRPr lang="en-US" altLang="zh-CN" sz="2400" dirty="0">
              <a:solidFill>
                <a:srgbClr val="000080"/>
              </a:solidFill>
              <a:latin typeface="黑体" pitchFamily="2" charset="-122"/>
              <a:ea typeface="黑体" pitchFamily="2" charset="-122"/>
            </a:endParaRPr>
          </a:p>
          <a:p>
            <a:pPr indent="266700">
              <a:lnSpc>
                <a:spcPct val="120000"/>
              </a:lnSpc>
            </a:pPr>
            <a:endParaRPr lang="en-US" altLang="zh-CN" sz="2400" dirty="0">
              <a:solidFill>
                <a:srgbClr val="000080"/>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200" b="1" i="0" u="none" strike="noStrike" cap="none" normalizeH="0" baseline="0" smtClean="0">
            <a:ln>
              <a:noFill/>
            </a:ln>
            <a:solidFill>
              <a:schemeClr val="tx2"/>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200" b="1" i="0" u="none" strike="noStrike" cap="none" normalizeH="0" baseline="0" smtClean="0">
            <a:ln>
              <a:noFill/>
            </a:ln>
            <a:solidFill>
              <a:schemeClr val="tx2"/>
            </a:solidFill>
            <a:effectLst/>
            <a:latin typeface="宋体" pitchFamily="2" charset="-122"/>
            <a:ea typeface="宋体" pitchFamily="2" charset="-122"/>
          </a:defRPr>
        </a:defPPr>
      </a:lstStyle>
    </a:lnDef>
    <a:txDef>
      <a:spPr>
        <a:noFill/>
        <a:ln w="28575">
          <a:solidFill>
            <a:srgbClr val="000080"/>
          </a:solidFill>
        </a:ln>
      </a:spPr>
      <a:bodyPr wrap="square" rtlCol="0">
        <a:spAutoFit/>
      </a:bodyPr>
      <a:lstStyle>
        <a:defPPr algn="ctr">
          <a:defRPr sz="2000" dirty="0" smtClean="0">
            <a:latin typeface="黑体" pitchFamily="2" charset="-122"/>
            <a:ea typeface="黑体" pitchFamily="2"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7604</TotalTime>
  <Words>6593</Words>
  <Application>Microsoft Office PowerPoint</Application>
  <PresentationFormat>全屏显示(4:3)</PresentationFormat>
  <Paragraphs>887</Paragraphs>
  <Slides>97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0" baseType="lpstr">
      <vt:lpstr>Blends</vt:lpstr>
      <vt:lpstr>Visio</vt:lpstr>
      <vt:lpstr>Document</vt:lpstr>
      <vt:lpstr>PowerPoint 演示文稿</vt:lpstr>
      <vt:lpstr>PowerPoint 演示文稿</vt:lpstr>
      <vt:lpstr>PowerPoint 演示文稿</vt:lpstr>
      <vt:lpstr>§7.2 主机与外设的连接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 &amp; 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CDMA系统中的扩频序列与自适应调制</dc:title>
  <dc:creator>Junsong Xie</dc:creator>
  <cp:lastModifiedBy>Y.Q.Ma</cp:lastModifiedBy>
  <cp:revision>1296</cp:revision>
  <cp:lastPrinted>2022-02-20T04:29:56Z</cp:lastPrinted>
  <dcterms:created xsi:type="dcterms:W3CDTF">2000-10-10T05:39:14Z</dcterms:created>
  <dcterms:modified xsi:type="dcterms:W3CDTF">2023-02-03T02:07:18Z</dcterms:modified>
</cp:coreProperties>
</file>