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7" r:id="rId2"/>
    <p:sldId id="377" r:id="rId3"/>
    <p:sldId id="344" r:id="rId4"/>
    <p:sldId id="289" r:id="rId5"/>
    <p:sldId id="363" r:id="rId6"/>
    <p:sldId id="280" r:id="rId7"/>
    <p:sldId id="362" r:id="rId8"/>
    <p:sldId id="360" r:id="rId9"/>
    <p:sldId id="378" r:id="rId10"/>
    <p:sldId id="380" r:id="rId11"/>
    <p:sldId id="381" r:id="rId12"/>
    <p:sldId id="379" r:id="rId13"/>
    <p:sldId id="382" r:id="rId14"/>
    <p:sldId id="383" r:id="rId15"/>
    <p:sldId id="384" r:id="rId16"/>
    <p:sldId id="388" r:id="rId17"/>
    <p:sldId id="385" r:id="rId18"/>
    <p:sldId id="386" r:id="rId19"/>
    <p:sldId id="387" r:id="rId20"/>
    <p:sldId id="389" r:id="rId21"/>
    <p:sldId id="390" r:id="rId22"/>
  </p:sldIdLst>
  <p:sldSz cx="9144000" cy="5143500" type="screen16x9"/>
  <p:notesSz cx="6858000" cy="9144000"/>
  <p:embeddedFontLst>
    <p:embeddedFont>
      <p:font typeface="Average" panose="020B0604020202020204" charset="0"/>
      <p:regular r:id="rId24"/>
    </p:embeddedFont>
    <p:embeddedFont>
      <p:font typeface="Oswald" panose="00000500000000000000" pitchFamily="2" charset="0"/>
      <p:regular r:id="rId25"/>
      <p:bold r:id="rId26"/>
    </p:embeddedFont>
    <p:embeddedFont>
      <p:font typeface="Perpetua" panose="02020502060401020303" pitchFamily="18"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C15D93-1D96-4B66-8E38-DDACBC0124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4660"/>
  </p:normalViewPr>
  <p:slideViewPr>
    <p:cSldViewPr snapToGrid="0" showGuides="1">
      <p:cViewPr varScale="1">
        <p:scale>
          <a:sx n="103" d="100"/>
          <a:sy n="103" d="100"/>
        </p:scale>
        <p:origin x="682" y="77"/>
      </p:cViewPr>
      <p:guideLst>
        <p:guide orient="horz" pos="1620"/>
        <p:guide pos="2880"/>
      </p:guideLst>
    </p:cSldViewPr>
  </p:slideViewPr>
  <p:notesTextViewPr>
    <p:cViewPr>
      <p:scale>
        <a:sx n="1" d="1"/>
        <a:sy n="1" d="1"/>
      </p:scale>
      <p:origin x="0" y="0"/>
    </p:cViewPr>
  </p:notesTextViewPr>
  <p:sorterViewPr>
    <p:cViewPr>
      <p:scale>
        <a:sx n="100" d="100"/>
        <a:sy n="100" d="100"/>
      </p:scale>
      <p:origin x="0" y="-3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gula govansh" userId="e2b5626a24ac1b31" providerId="LiveId" clId="{3EFAFB48-3476-4DBD-AF41-31A3F6DEEC10}"/>
    <pc:docChg chg="modSld">
      <pc:chgData name="gangula govansh" userId="e2b5626a24ac1b31" providerId="LiveId" clId="{3EFAFB48-3476-4DBD-AF41-31A3F6DEEC10}" dt="2024-04-25T17:37:29.682" v="2" actId="1076"/>
      <pc:docMkLst>
        <pc:docMk/>
      </pc:docMkLst>
      <pc:sldChg chg="modSp mod">
        <pc:chgData name="gangula govansh" userId="e2b5626a24ac1b31" providerId="LiveId" clId="{3EFAFB48-3476-4DBD-AF41-31A3F6DEEC10}" dt="2024-04-25T17:37:29.682" v="2" actId="1076"/>
        <pc:sldMkLst>
          <pc:docMk/>
          <pc:sldMk cId="2680086189" sldId="390"/>
        </pc:sldMkLst>
        <pc:spChg chg="mod">
          <ac:chgData name="gangula govansh" userId="e2b5626a24ac1b31" providerId="LiveId" clId="{3EFAFB48-3476-4DBD-AF41-31A3F6DEEC10}" dt="2024-04-25T17:37:29.682" v="2" actId="1076"/>
          <ac:spMkLst>
            <pc:docMk/>
            <pc:sldMk cId="2680086189" sldId="390"/>
            <ac:spMk id="2" creationId="{420F7E11-F19A-DCA5-E12B-851AE238FE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081D37"/>
        </a:solid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33" name="Google Shape;33;p6"/>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081D37"/>
        </a:solid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37" name="Google Shape;37;p7"/>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081D37"/>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42" name="Google Shape;42;p8"/>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081D37"/>
              </a:buClr>
              <a:buSzPts val="2100"/>
              <a:buFont typeface="Oswald" panose="00000500000000000000"/>
              <a:buNone/>
              <a:defRPr sz="2100">
                <a:solidFill>
                  <a:srgbClr val="081D37"/>
                </a:solidFill>
                <a:latin typeface="Oswald" panose="00000500000000000000"/>
                <a:ea typeface="Oswald" panose="00000500000000000000"/>
                <a:cs typeface="Oswald" panose="00000500000000000000"/>
                <a:sym typeface="Oswald" panose="00000500000000000000"/>
              </a:defRPr>
            </a:lvl1pPr>
          </a:lstStyle>
          <a:p>
            <a:endParaRPr/>
          </a:p>
        </p:txBody>
      </p:sp>
      <p:sp>
        <p:nvSpPr>
          <p:cNvPr id="57" name="Google Shape;57;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8" name="Google Shape;58;p11"/>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81D37"/>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2"/>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2" name="Google Shape;62;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63" name="Google Shape;63;p12"/>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1D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2pPr>
            <a:lvl3pPr lvl="2">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3pPr>
            <a:lvl4pPr lvl="3">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4pPr>
            <a:lvl5pPr lvl="4">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5pPr>
            <a:lvl6pPr lvl="5">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6pPr>
            <a:lvl7pPr lvl="6">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7pPr>
            <a:lvl8pPr lvl="7">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8pPr>
            <a:lvl9pPr lvl="8">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Oswald" panose="00000500000000000000"/>
              <a:buChar char="●"/>
              <a:defRPr sz="1800">
                <a:solidFill>
                  <a:schemeClr val="accent3"/>
                </a:solidFill>
                <a:latin typeface="Oswald" panose="00000500000000000000"/>
                <a:ea typeface="Oswald" panose="00000500000000000000"/>
                <a:cs typeface="Oswald" panose="00000500000000000000"/>
                <a:sym typeface="Oswald" panose="00000500000000000000"/>
              </a:defRPr>
            </a:lvl1pPr>
            <a:lvl2pPr marL="914400" lvl="1"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2pPr>
            <a:lvl3pPr marL="1371600" lvl="2"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3pPr>
            <a:lvl4pPr marL="1828800" lvl="3"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4pPr>
            <a:lvl5pPr marL="2286000" lvl="4"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5pPr>
            <a:lvl6pPr marL="2743200" lvl="5"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6pPr>
            <a:lvl7pPr marL="3200400" lvl="6"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7pPr>
            <a:lvl8pPr marL="3657600" lvl="7"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8pPr>
            <a:lvl9pPr marL="4114800" lvl="8" indent="-317500">
              <a:lnSpc>
                <a:spcPct val="115000"/>
              </a:lnSpc>
              <a:spcBef>
                <a:spcPts val="1600"/>
              </a:spcBef>
              <a:spcAft>
                <a:spcPts val="160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0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0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0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0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0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0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0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0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5" name="Title 1"/>
          <p:cNvSpPr txBox="1">
            <a:spLocks noGrp="1"/>
          </p:cNvSpPr>
          <p:nvPr>
            <p:ph type="body" idx="2"/>
          </p:nvPr>
        </p:nvSpPr>
        <p:spPr>
          <a:xfrm>
            <a:off x="5141595" y="978535"/>
            <a:ext cx="4078605" cy="33909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Under the </a:t>
            </a:r>
            <a:r>
              <a:rPr kumimoji="0" lang="en-US" alt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s</a:t>
            </a: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upervision of</a:t>
            </a:r>
          </a:p>
          <a:p>
            <a:pPr marL="0" marR="0" lvl="0" indent="0" algn="ctr" defTabSz="914400" rtl="0" eaLnBrk="1" fontAlgn="auto" latinLnBrk="0" hangingPunct="1">
              <a:lnSpc>
                <a:spcPct val="90000"/>
              </a:lnSpc>
              <a:spcBef>
                <a:spcPct val="0"/>
              </a:spcBef>
              <a:spcAft>
                <a:spcPts val="0"/>
              </a:spcAft>
              <a:buClrTx/>
              <a:buSzTx/>
              <a:buFontTx/>
              <a:buNone/>
              <a:defRPr/>
            </a:pPr>
            <a:r>
              <a:rPr lang="en-US" altLang="en-IN" sz="1800" b="1" kern="1200" dirty="0">
                <a:solidFill>
                  <a:srgbClr val="FFFF00"/>
                </a:solidFill>
                <a:latin typeface="Calibri" panose="020F0502020204030204" pitchFamily="34" charset="0"/>
                <a:ea typeface="+mj-ea"/>
                <a:cs typeface="Calibri" panose="020F0502020204030204" pitchFamily="34" charset="0"/>
              </a:rPr>
              <a:t>Dr. RATNESH RANJAN</a:t>
            </a:r>
          </a:p>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Associate </a:t>
            </a: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Professor </a:t>
            </a:r>
            <a:r>
              <a:rPr lang="en-IN" sz="1600" b="1" kern="1200" dirty="0">
                <a:solidFill>
                  <a:schemeClr val="tx1"/>
                </a:solidFill>
                <a:latin typeface="Calibri" panose="020F0502020204030204" pitchFamily="34" charset="0"/>
                <a:ea typeface="+mj-ea"/>
                <a:cs typeface="Calibri" panose="020F0502020204030204" pitchFamily="34" charset="0"/>
              </a:rPr>
              <a:t>School of</a:t>
            </a:r>
            <a:r>
              <a:rPr lang="en-IN" sz="1800" b="1" kern="1200" dirty="0">
                <a:solidFill>
                  <a:schemeClr val="tx1"/>
                </a:solidFill>
                <a:latin typeface="Calibri" panose="020F0502020204030204" pitchFamily="34" charset="0"/>
                <a:ea typeface="+mj-ea"/>
                <a:cs typeface="Calibri" panose="020F0502020204030204" pitchFamily="34" charset="0"/>
              </a:rPr>
              <a:t> </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lang="en-IN" sz="1600" b="1" kern="1200" dirty="0">
                <a:solidFill>
                  <a:schemeClr val="tx1"/>
                </a:solidFill>
                <a:latin typeface="Calibri" panose="020F0502020204030204" pitchFamily="34" charset="0"/>
                <a:ea typeface="+mj-ea"/>
                <a:cs typeface="Calibri" panose="020F0502020204030204" pitchFamily="34" charset="0"/>
              </a:rPr>
              <a:t>C</a:t>
            </a:r>
            <a:r>
              <a:rPr lang="en-US" altLang="en-IN" sz="1600" b="1" kern="1200" dirty="0">
                <a:solidFill>
                  <a:schemeClr val="tx1"/>
                </a:solidFill>
                <a:latin typeface="Calibri" panose="020F0502020204030204" pitchFamily="34" charset="0"/>
                <a:ea typeface="+mj-ea"/>
                <a:cs typeface="Calibri" panose="020F0502020204030204" pitchFamily="34" charset="0"/>
              </a:rPr>
              <a:t>omputer</a:t>
            </a:r>
            <a:r>
              <a:rPr lang="en-IN" sz="1600" b="1" kern="1200" dirty="0">
                <a:solidFill>
                  <a:schemeClr val="tx1"/>
                </a:solidFill>
                <a:latin typeface="Calibri" panose="020F0502020204030204" pitchFamily="34" charset="0"/>
                <a:ea typeface="+mj-ea"/>
                <a:cs typeface="Calibri" panose="020F0502020204030204" pitchFamily="34" charset="0"/>
              </a:rPr>
              <a:t> S</a:t>
            </a:r>
            <a:r>
              <a:rPr lang="en-US" altLang="en-IN" sz="1600" b="1" kern="1200" dirty="0">
                <a:solidFill>
                  <a:schemeClr val="tx1"/>
                </a:solidFill>
                <a:latin typeface="Calibri" panose="020F0502020204030204" pitchFamily="34" charset="0"/>
                <a:ea typeface="+mj-ea"/>
                <a:cs typeface="Calibri" panose="020F0502020204030204" pitchFamily="34" charset="0"/>
              </a:rPr>
              <a:t>cience</a:t>
            </a:r>
            <a:r>
              <a:rPr lang="en-IN" sz="1600" b="1" kern="1200" dirty="0">
                <a:solidFill>
                  <a:schemeClr val="tx1"/>
                </a:solidFill>
                <a:latin typeface="Calibri" panose="020F0502020204030204" pitchFamily="34" charset="0"/>
                <a:ea typeface="+mj-ea"/>
                <a:cs typeface="Calibri" panose="020F0502020204030204" pitchFamily="34" charset="0"/>
              </a:rPr>
              <a:t> &amp; A</a:t>
            </a:r>
            <a:r>
              <a:rPr lang="en-US" altLang="en-IN" sz="1600" b="1" kern="1200" dirty="0">
                <a:solidFill>
                  <a:schemeClr val="tx1"/>
                </a:solidFill>
                <a:latin typeface="Calibri" panose="020F0502020204030204" pitchFamily="34" charset="0"/>
                <a:ea typeface="+mj-ea"/>
                <a:cs typeface="Calibri" panose="020F0502020204030204" pitchFamily="34" charset="0"/>
              </a:rPr>
              <a:t>rtificial</a:t>
            </a:r>
            <a:r>
              <a:rPr lang="en-IN" sz="1600" b="1" kern="1200" dirty="0">
                <a:solidFill>
                  <a:schemeClr val="tx1"/>
                </a:solidFill>
                <a:latin typeface="Calibri" panose="020F0502020204030204" pitchFamily="34" charset="0"/>
                <a:ea typeface="+mj-ea"/>
                <a:cs typeface="Calibri" panose="020F0502020204030204" pitchFamily="34" charset="0"/>
              </a:rPr>
              <a:t> I</a:t>
            </a:r>
            <a:r>
              <a:rPr lang="en-US" altLang="en-IN" sz="1600" b="1" kern="1200" dirty="0">
                <a:solidFill>
                  <a:schemeClr val="tx1"/>
                </a:solidFill>
                <a:latin typeface="Calibri" panose="020F0502020204030204" pitchFamily="34" charset="0"/>
                <a:ea typeface="+mj-ea"/>
                <a:cs typeface="Calibri" panose="020F0502020204030204" pitchFamily="34" charset="0"/>
              </a:rPr>
              <a:t>ntelligence</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Presented for</a:t>
            </a:r>
          </a:p>
          <a:p>
            <a:pPr marL="0" marR="0" lvl="0" indent="0" algn="ctr" defTabSz="914400" rtl="0" eaLnBrk="1" fontAlgn="auto" latinLnBrk="0" hangingPunct="1">
              <a:lnSpc>
                <a:spcPct val="90000"/>
              </a:lnSpc>
              <a:spcBef>
                <a:spcPct val="0"/>
              </a:spcBef>
              <a:spcAft>
                <a:spcPts val="0"/>
              </a:spcAft>
              <a:buClrTx/>
              <a:buSzTx/>
              <a:buFontTx/>
              <a:buNone/>
              <a:defRPr/>
            </a:pPr>
            <a:r>
              <a:rPr lang="en-IN" sz="2400" b="1" kern="1200" dirty="0">
                <a:solidFill>
                  <a:schemeClr val="accent5">
                    <a:lumMod val="75000"/>
                  </a:schemeClr>
                </a:solidFill>
                <a:latin typeface="Calibri" panose="020F0502020204030204" pitchFamily="34" charset="0"/>
                <a:ea typeface="+mj-ea"/>
                <a:cs typeface="Calibri" panose="020F0502020204030204" pitchFamily="34" charset="0"/>
              </a:rPr>
              <a:t>Milestone 3-Final Minor Project Review</a:t>
            </a: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Date:</a:t>
            </a:r>
            <a:r>
              <a:rPr lang="en-US" sz="1600" b="1" kern="1200" dirty="0">
                <a:solidFill>
                  <a:schemeClr val="tx1"/>
                </a:solidFill>
                <a:latin typeface="Calibri" panose="020F0502020204030204" pitchFamily="34" charset="0"/>
                <a:ea typeface="+mj-ea"/>
                <a:cs typeface="Calibri" panose="020F0502020204030204" pitchFamily="34" charset="0"/>
              </a:rPr>
              <a:t>26</a:t>
            </a: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-04-2024</a:t>
            </a:r>
            <a:endPar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endParaRPr kumimoji="0" lang="en-IN" sz="1600" b="1" i="0" u="none" strike="noStrike" kern="1200" cap="none" spc="0" normalizeH="0" baseline="0" noProof="0" dirty="0">
              <a:ln>
                <a:noFill/>
              </a:ln>
              <a:solidFill>
                <a:srgbClr val="FF0000"/>
              </a:solidFill>
              <a:effectLst/>
              <a:uLnTx/>
              <a:uFillTx/>
              <a:latin typeface="Calibri" panose="020F0502020204030204" pitchFamily="34" charset="0"/>
              <a:ea typeface="+mj-ea"/>
              <a:cs typeface="Calibri" panose="020F0502020204030204" pitchFamily="34" charset="0"/>
            </a:endParaRPr>
          </a:p>
        </p:txBody>
      </p:sp>
      <p:graphicFrame>
        <p:nvGraphicFramePr>
          <p:cNvPr id="6" name="Table 6"/>
          <p:cNvGraphicFramePr>
            <a:graphicFrameLocks noGrp="1"/>
          </p:cNvGraphicFramePr>
          <p:nvPr>
            <p:custDataLst>
              <p:tags r:id="rId1"/>
            </p:custDataLst>
            <p:extLst>
              <p:ext uri="{D42A27DB-BD31-4B8C-83A1-F6EECF244321}">
                <p14:modId xmlns:p14="http://schemas.microsoft.com/office/powerpoint/2010/main" val="3895716941"/>
              </p:ext>
            </p:extLst>
          </p:nvPr>
        </p:nvGraphicFramePr>
        <p:xfrm>
          <a:off x="154305" y="683895"/>
          <a:ext cx="5130800" cy="4306215"/>
        </p:xfrm>
        <a:graphic>
          <a:graphicData uri="http://schemas.openxmlformats.org/drawingml/2006/table">
            <a:tbl>
              <a:tblPr firstRow="1" bandRow="1">
                <a:tableStyleId>{5FC15D93-1D96-4B66-8E38-DDACBC01246F}</a:tableStyleId>
              </a:tblPr>
              <a:tblGrid>
                <a:gridCol w="5130800">
                  <a:extLst>
                    <a:ext uri="{9D8B030D-6E8A-4147-A177-3AD203B41FA5}">
                      <a16:colId xmlns:a16="http://schemas.microsoft.com/office/drawing/2014/main" val="20000"/>
                    </a:ext>
                  </a:extLst>
                </a:gridCol>
              </a:tblGrid>
              <a:tr h="740796">
                <a:tc>
                  <a:txBody>
                    <a:bodyPr/>
                    <a:lstStyle/>
                    <a:p>
                      <a:pPr algn="ctr"/>
                      <a:r>
                        <a:rPr lang="en-US" altLang="en-IN" sz="2200" b="1" i="0" u="none" strike="noStrike" cap="none"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CROP DISEASE PREDICTION USING</a:t>
                      </a:r>
                    </a:p>
                    <a:p>
                      <a:pPr algn="ctr"/>
                      <a:r>
                        <a:rPr lang="en-US" altLang="en-IN" sz="2200" b="1" i="0" u="none" strike="noStrike" cap="none"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MACHINE LEARNING </a:t>
                      </a:r>
                    </a:p>
                  </a:txBody>
                  <a:tcPr anchor="ctr">
                    <a:solidFill>
                      <a:schemeClr val="tx1"/>
                    </a:solidFill>
                  </a:tcPr>
                </a:tc>
                <a:extLst>
                  <a:ext uri="{0D108BD9-81ED-4DB2-BD59-A6C34878D82A}">
                    <a16:rowId xmlns:a16="http://schemas.microsoft.com/office/drawing/2014/main" val="10000"/>
                  </a:ext>
                </a:extLst>
              </a:tr>
              <a:tr h="3544215">
                <a:tc>
                  <a:txBody>
                    <a:bodyPr/>
                    <a:lstStyle/>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su</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bl>
          </a:graphicData>
        </a:graphic>
      </p:graphicFrame>
      <p:graphicFrame>
        <p:nvGraphicFramePr>
          <p:cNvPr id="7" name="Table 4"/>
          <p:cNvGraphicFramePr>
            <a:graphicFrameLocks noGrp="1"/>
          </p:cNvGraphicFramePr>
          <p:nvPr>
            <p:custDataLst>
              <p:tags r:id="rId2"/>
            </p:custDataLst>
            <p:extLst>
              <p:ext uri="{D42A27DB-BD31-4B8C-83A1-F6EECF244321}">
                <p14:modId xmlns:p14="http://schemas.microsoft.com/office/powerpoint/2010/main" val="151299683"/>
              </p:ext>
            </p:extLst>
          </p:nvPr>
        </p:nvGraphicFramePr>
        <p:xfrm>
          <a:off x="154305" y="1663065"/>
          <a:ext cx="5130800" cy="2225040"/>
        </p:xfrm>
        <a:graphic>
          <a:graphicData uri="http://schemas.openxmlformats.org/drawingml/2006/table">
            <a:tbl>
              <a:tblPr firstRow="1" bandRow="1">
                <a:tableStyleId>{5A111915-BE36-4E01-A7E5-04B1672EAD32}</a:tableStyleId>
              </a:tblPr>
              <a:tblGrid>
                <a:gridCol w="1520190">
                  <a:extLst>
                    <a:ext uri="{9D8B030D-6E8A-4147-A177-3AD203B41FA5}">
                      <a16:colId xmlns:a16="http://schemas.microsoft.com/office/drawing/2014/main" val="20000"/>
                    </a:ext>
                  </a:extLst>
                </a:gridCol>
                <a:gridCol w="3610610">
                  <a:extLst>
                    <a:ext uri="{9D8B030D-6E8A-4147-A177-3AD203B41FA5}">
                      <a16:colId xmlns:a16="http://schemas.microsoft.com/office/drawing/2014/main" val="20001"/>
                    </a:ext>
                  </a:extLst>
                </a:gridCol>
              </a:tblGrid>
              <a:tr h="396240">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Candidate </a:t>
                      </a:r>
                      <a:r>
                        <a:rPr kumimoji="0" lang="en-US" alt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No. &amp; N</a:t>
                      </a: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ame</a:t>
                      </a:r>
                      <a:endParaRPr lang="en-IN" sz="2000" b="1" i="0" u="none" strike="noStrike" kern="1200" cap="none" dirty="0">
                        <a:solidFill>
                          <a:schemeClr val="bg1"/>
                        </a:solidFill>
                        <a:latin typeface="Calibri" panose="020F0502020204030204" pitchFamily="34" charset="0"/>
                        <a:ea typeface="Arial" panose="020B0604020202020204"/>
                        <a:cs typeface="Calibri" panose="020F0502020204030204" pitchFamily="34" charset="0"/>
                        <a:sym typeface="Arial" panose="020B0604020202020204"/>
                      </a:endParaRPr>
                    </a:p>
                  </a:txBody>
                  <a:tcPr/>
                </a:tc>
                <a:tc hMerge="1">
                  <a:txBody>
                    <a:bodyPr/>
                    <a:lstStyle/>
                    <a:p>
                      <a:endParaRPr lang="en-US"/>
                    </a:p>
                  </a:txBody>
                  <a:tcPr/>
                </a:tc>
                <a:extLst>
                  <a:ext uri="{0D108BD9-81ED-4DB2-BD59-A6C34878D82A}">
                    <a16:rowId xmlns:a16="http://schemas.microsoft.com/office/drawing/2014/main" val="10000"/>
                  </a:ext>
                </a:extLst>
              </a:tr>
              <a:tr h="365760">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HTNO</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a:t>
                      </a:r>
                      <a:endParaRPr lang="en-US" sz="1800" dirty="0">
                        <a:solidFill>
                          <a:schemeClr val="tx1"/>
                        </a:solidFill>
                        <a:latin typeface="Calibri" panose="020F0502020204030204" pitchFamily="34" charset="0"/>
                        <a:cs typeface="Calibri" panose="020F0502020204030204" pitchFamily="34" charset="0"/>
                      </a:endParaRPr>
                    </a:p>
                  </a:txBody>
                  <a:tcPr/>
                </a:tc>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Name</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 </a:t>
                      </a:r>
                    </a:p>
                  </a:txBody>
                  <a:tcPr/>
                </a:tc>
                <a:extLst>
                  <a:ext uri="{0D108BD9-81ED-4DB2-BD59-A6C34878D82A}">
                    <a16:rowId xmlns:a16="http://schemas.microsoft.com/office/drawing/2014/main" val="10001"/>
                  </a:ext>
                </a:extLst>
              </a:tr>
              <a:tr h="365760">
                <a:tc>
                  <a:txBody>
                    <a:bodyPr/>
                    <a:lstStyle/>
                    <a:p>
                      <a:pPr algn="l"/>
                      <a:r>
                        <a:rPr lang="en-US" sz="1800" dirty="0">
                          <a:latin typeface="Calibri" panose="020F0502020204030204" pitchFamily="34" charset="0"/>
                          <a:cs typeface="Calibri" panose="020F0502020204030204" pitchFamily="34" charset="0"/>
                        </a:rPr>
                        <a:t>2203A51L15</a:t>
                      </a:r>
                    </a:p>
                    <a:p>
                      <a:pPr algn="l"/>
                      <a:r>
                        <a:rPr lang="en-US" sz="1800" dirty="0">
                          <a:latin typeface="Calibri" panose="020F0502020204030204" pitchFamily="34" charset="0"/>
                          <a:cs typeface="Calibri" panose="020F0502020204030204" pitchFamily="34" charset="0"/>
                        </a:rPr>
                        <a:t>2203A51L42</a:t>
                      </a:r>
                    </a:p>
                    <a:p>
                      <a:pPr algn="l"/>
                      <a:r>
                        <a:rPr lang="en-US" sz="1800" dirty="0">
                          <a:latin typeface="Calibri" panose="020F0502020204030204" pitchFamily="34" charset="0"/>
                          <a:cs typeface="Calibri" panose="020F0502020204030204" pitchFamily="34" charset="0"/>
                        </a:rPr>
                        <a:t>2203A51L56</a:t>
                      </a:r>
                    </a:p>
                    <a:p>
                      <a:pPr algn="l"/>
                      <a:r>
                        <a:rPr lang="en-US" sz="1800" dirty="0">
                          <a:latin typeface="Calibri" panose="020F0502020204030204" pitchFamily="34" charset="0"/>
                          <a:cs typeface="Calibri" panose="020F0502020204030204" pitchFamily="34" charset="0"/>
                        </a:rPr>
                        <a:t>2203A51L59</a:t>
                      </a:r>
                    </a:p>
                    <a:p>
                      <a:pPr algn="l"/>
                      <a:r>
                        <a:rPr lang="en-US" sz="1800" dirty="0">
                          <a:latin typeface="Calibri" panose="020F0502020204030204" pitchFamily="34" charset="0"/>
                          <a:cs typeface="Calibri" panose="020F0502020204030204" pitchFamily="34" charset="0"/>
                        </a:rPr>
                        <a:t>2203A51L82</a:t>
                      </a:r>
                    </a:p>
                  </a:txBody>
                  <a:tcPr/>
                </a:tc>
                <a:tc>
                  <a:txBody>
                    <a:bodyPr/>
                    <a:lstStyle/>
                    <a:p>
                      <a:pPr algn="l"/>
                      <a:r>
                        <a:rPr lang="en-US" sz="1800" dirty="0">
                          <a:latin typeface="Calibri" panose="020F0502020204030204" pitchFamily="34" charset="0"/>
                          <a:cs typeface="Calibri" panose="020F0502020204030204" pitchFamily="34" charset="0"/>
                        </a:rPr>
                        <a:t>G.GOVANSH</a:t>
                      </a:r>
                    </a:p>
                    <a:p>
                      <a:pPr algn="l"/>
                      <a:r>
                        <a:rPr lang="en-US" sz="1800" dirty="0">
                          <a:latin typeface="Calibri" panose="020F0502020204030204" pitchFamily="34" charset="0"/>
                          <a:cs typeface="Calibri" panose="020F0502020204030204" pitchFamily="34" charset="0"/>
                        </a:rPr>
                        <a:t>N.NAMITHA</a:t>
                      </a:r>
                    </a:p>
                    <a:p>
                      <a:pPr algn="l"/>
                      <a:r>
                        <a:rPr lang="en-US" sz="1800" dirty="0">
                          <a:latin typeface="Calibri" panose="020F0502020204030204" pitchFamily="34" charset="0"/>
                          <a:cs typeface="Calibri" panose="020F0502020204030204" pitchFamily="34" charset="0"/>
                        </a:rPr>
                        <a:t>V.SRILEKHA</a:t>
                      </a:r>
                    </a:p>
                    <a:p>
                      <a:pPr algn="l"/>
                      <a:r>
                        <a:rPr lang="en-US" sz="1800" dirty="0">
                          <a:latin typeface="Calibri" panose="020F0502020204030204" pitchFamily="34" charset="0"/>
                          <a:cs typeface="Calibri" panose="020F0502020204030204" pitchFamily="34" charset="0"/>
                        </a:rPr>
                        <a:t>T.THRYLOKYA</a:t>
                      </a:r>
                    </a:p>
                    <a:p>
                      <a:pPr algn="l"/>
                      <a:r>
                        <a:rPr lang="en-US" sz="1800" dirty="0">
                          <a:latin typeface="Calibri" panose="020F0502020204030204" pitchFamily="34" charset="0"/>
                          <a:cs typeface="Calibri" panose="020F0502020204030204" pitchFamily="34" charset="0"/>
                        </a:rPr>
                        <a:t>B.SUSHMITHA</a:t>
                      </a:r>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2669-04A6-FD2F-53FA-B523F2C5FA1D}"/>
              </a:ext>
            </a:extLst>
          </p:cNvPr>
          <p:cNvSpPr>
            <a:spLocks noGrp="1"/>
          </p:cNvSpPr>
          <p:nvPr>
            <p:ph type="title"/>
          </p:nvPr>
        </p:nvSpPr>
        <p:spPr>
          <a:xfrm>
            <a:off x="311699" y="222095"/>
            <a:ext cx="8520600" cy="572700"/>
          </a:xfrm>
        </p:spPr>
        <p:txBody>
          <a:bodyPr/>
          <a:lstStyle/>
          <a:p>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                                    Gaps identified </a:t>
            </a:r>
            <a:endParaRPr lang="en-IN" dirty="0">
              <a:solidFill>
                <a:srgbClr val="FFFF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A881F177-4543-F157-9F8C-1162E9328D58}"/>
              </a:ext>
            </a:extLst>
          </p:cNvPr>
          <p:cNvSpPr>
            <a:spLocks noGrp="1"/>
          </p:cNvSpPr>
          <p:nvPr>
            <p:ph type="body" idx="1"/>
          </p:nvPr>
        </p:nvSpPr>
        <p:spPr>
          <a:xfrm>
            <a:off x="237892" y="877411"/>
            <a:ext cx="8594407" cy="3768930"/>
          </a:xfrm>
        </p:spPr>
        <p:txBody>
          <a:bodyPr/>
          <a:lstStyle/>
          <a:p>
            <a:pPr algn="just"/>
            <a:r>
              <a:rPr lang="en-US" b="1" dirty="0">
                <a:latin typeface="Calibri" panose="020F0502020204030204" pitchFamily="34" charset="0"/>
                <a:ea typeface="Calibri" panose="020F0502020204030204" pitchFamily="34" charset="0"/>
                <a:cs typeface="Calibri" panose="020F0502020204030204" pitchFamily="34" charset="0"/>
              </a:rPr>
              <a:t>Data Quality and Quantity</a:t>
            </a:r>
            <a:r>
              <a:rPr lang="en-US" dirty="0">
                <a:latin typeface="Calibri" panose="020F0502020204030204" pitchFamily="34" charset="0"/>
                <a:ea typeface="Calibri" panose="020F0502020204030204" pitchFamily="34" charset="0"/>
                <a:cs typeface="Calibri" panose="020F0502020204030204" pitchFamily="34" charset="0"/>
              </a:rPr>
              <a:t>: One of the primary challenges is the availability of high-quality and sufficiently large datasets. Obtaining labeled data for training machine learning models can be expensive and time-consuming. Additionally, the data may suffer from biases or inaccuracies, leading to reduced model performance.</a:t>
            </a:r>
          </a:p>
          <a:p>
            <a:pPr algn="just"/>
            <a:r>
              <a:rPr lang="en-US" b="1" dirty="0">
                <a:latin typeface="Calibri" panose="020F0502020204030204" pitchFamily="34" charset="0"/>
                <a:ea typeface="Calibri" panose="020F0502020204030204" pitchFamily="34" charset="0"/>
                <a:cs typeface="Calibri" panose="020F0502020204030204" pitchFamily="34" charset="0"/>
              </a:rPr>
              <a:t>Imbalanced Datasets</a:t>
            </a:r>
            <a:r>
              <a:rPr lang="en-US" dirty="0">
                <a:latin typeface="Calibri" panose="020F0502020204030204" pitchFamily="34" charset="0"/>
                <a:ea typeface="Calibri" panose="020F0502020204030204" pitchFamily="34" charset="0"/>
                <a:cs typeface="Calibri" panose="020F0502020204030204" pitchFamily="34" charset="0"/>
              </a:rPr>
              <a:t>: In many cases, the distribution of diseased and healthy crop samples in the dataset may be imbalanced, with fewer instances of diseased samples. This can lead to biased model predictions, where the model may perform well on the majority class but poorly on the minority class.</a:t>
            </a:r>
          </a:p>
          <a:p>
            <a:pPr algn="just"/>
            <a:r>
              <a:rPr lang="en-US" b="1" dirty="0">
                <a:latin typeface="Calibri" panose="020F0502020204030204" pitchFamily="34" charset="0"/>
                <a:ea typeface="Calibri" panose="020F0502020204030204" pitchFamily="34" charset="0"/>
                <a:cs typeface="Calibri" panose="020F0502020204030204" pitchFamily="34" charset="0"/>
              </a:rPr>
              <a:t>Generalization to New Diseases and Varieties</a:t>
            </a:r>
            <a:r>
              <a:rPr lang="en-US" dirty="0">
                <a:latin typeface="Calibri" panose="020F0502020204030204" pitchFamily="34" charset="0"/>
                <a:ea typeface="Calibri" panose="020F0502020204030204" pitchFamily="34" charset="0"/>
                <a:cs typeface="Calibri" panose="020F0502020204030204" pitchFamily="34" charset="0"/>
              </a:rPr>
              <a:t>: Machine learning models trained on existing crop diseases may struggle to generalize to new diseases or crop varieties that were not present in the training data. This is particularly challenging in areas where emerging diseases are common or when dealing with a wide variety of crops.</a:t>
            </a:r>
          </a:p>
          <a:p>
            <a:pPr algn="just"/>
            <a:r>
              <a:rPr lang="en-US" b="1" dirty="0">
                <a:latin typeface="Calibri" panose="020F0502020204030204" pitchFamily="34" charset="0"/>
                <a:ea typeface="Calibri" panose="020F0502020204030204" pitchFamily="34" charset="0"/>
                <a:cs typeface="Calibri" panose="020F0502020204030204" pitchFamily="34" charset="0"/>
              </a:rPr>
              <a:t>Real-time Prediction and Deployment</a:t>
            </a:r>
            <a:r>
              <a:rPr lang="en-US" dirty="0">
                <a:latin typeface="Calibri" panose="020F0502020204030204" pitchFamily="34" charset="0"/>
                <a:ea typeface="Calibri" panose="020F0502020204030204" pitchFamily="34" charset="0"/>
                <a:cs typeface="Calibri" panose="020F0502020204030204" pitchFamily="34" charset="0"/>
              </a:rPr>
              <a:t>: In agricultural settings, timely detection and response to crop diseases are crucial for minimizing yield losses. Deploying machine learning models for real-time prediction in the field requires addressing challenges related to data connectivity, computational resources, and model efficiency.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98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BC19-28E5-FB04-720A-2CD803F4F62A}"/>
              </a:ext>
            </a:extLst>
          </p:cNvPr>
          <p:cNvSpPr>
            <a:spLocks noGrp="1"/>
          </p:cNvSpPr>
          <p:nvPr>
            <p:ph type="title"/>
          </p:nvPr>
        </p:nvSpPr>
        <p:spPr>
          <a:xfrm>
            <a:off x="311699" y="140225"/>
            <a:ext cx="8520600" cy="572700"/>
          </a:xfrm>
        </p:spPr>
        <p:txBody>
          <a:bodyPr/>
          <a:lstStyle/>
          <a:p>
            <a:r>
              <a:rPr lang="en-US" dirty="0">
                <a:solidFill>
                  <a:srgbClr val="FFFF00"/>
                </a:solidFill>
              </a:rPr>
              <a:t>                  </a:t>
            </a: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Problem statement and solution</a:t>
            </a:r>
            <a:endParaRPr lang="en-IN" dirty="0">
              <a:solidFill>
                <a:srgbClr val="FFFF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95733932-5C77-48E7-3ED4-4CA61CC10E85}"/>
              </a:ext>
            </a:extLst>
          </p:cNvPr>
          <p:cNvSpPr>
            <a:spLocks noGrp="1"/>
          </p:cNvSpPr>
          <p:nvPr>
            <p:ph type="body" idx="1"/>
          </p:nvPr>
        </p:nvSpPr>
        <p:spPr>
          <a:xfrm>
            <a:off x="311700" y="1004798"/>
            <a:ext cx="8520599" cy="3537465"/>
          </a:xfrm>
        </p:spPr>
        <p:txBody>
          <a:bodyPr/>
          <a:lstStyle/>
          <a:p>
            <a:r>
              <a:rPr lang="en-US" sz="1400" dirty="0">
                <a:latin typeface="Times New Roman" panose="02020603050405020304" pitchFamily="18" charset="0"/>
                <a:ea typeface="+mn-lt"/>
                <a:cs typeface="Times New Roman" panose="02020603050405020304" pitchFamily="18" charset="0"/>
              </a:rPr>
              <a:t>Developing a Machine Learning model for accurate and timely prediction of crop diseases to enhance agricultural productivity and reduce crop losses</a:t>
            </a:r>
            <a:r>
              <a:rPr lang="en-US" sz="1400" dirty="0">
                <a:latin typeface="Times New Roman" panose="02020603050405020304" pitchFamily="18" charset="0"/>
                <a:ea typeface="Calibri" panose="020F0502020204030204"/>
                <a:cs typeface="Times New Roman" panose="02020603050405020304" pitchFamily="18" charset="0"/>
              </a:rPr>
              <a:t>.</a:t>
            </a:r>
            <a:endParaRPr lang="en-US" sz="1400" dirty="0"/>
          </a:p>
          <a:p>
            <a:r>
              <a:rPr lang="en-US" b="1" dirty="0">
                <a:latin typeface="Calibri" panose="020F0502020204030204" pitchFamily="34" charset="0"/>
                <a:ea typeface="Calibri" panose="020F0502020204030204" pitchFamily="34" charset="0"/>
                <a:cs typeface="Calibri" panose="020F0502020204030204" pitchFamily="34" charset="0"/>
              </a:rPr>
              <a:t>High-Quality Data Collection</a:t>
            </a:r>
            <a:r>
              <a:rPr lang="en-US" dirty="0">
                <a:latin typeface="Calibri" panose="020F0502020204030204" pitchFamily="34" charset="0"/>
                <a:ea typeface="Calibri" panose="020F0502020204030204" pitchFamily="34" charset="0"/>
                <a:cs typeface="Calibri" panose="020F0502020204030204" pitchFamily="34" charset="0"/>
              </a:rPr>
              <a:t>: Collecting a diverse and representative dataset of crop images showing both healthy and diseased plants is crucial. Ensure that the dataset covers various crop types, diseases, stages of disease progression, and environmental conditions.</a:t>
            </a:r>
          </a:p>
          <a:p>
            <a:r>
              <a:rPr lang="en-US" b="1" dirty="0">
                <a:latin typeface="Calibri" panose="020F0502020204030204" pitchFamily="34" charset="0"/>
                <a:ea typeface="Calibri" panose="020F0502020204030204" pitchFamily="34" charset="0"/>
                <a:cs typeface="Calibri" panose="020F0502020204030204" pitchFamily="34" charset="0"/>
              </a:rPr>
              <a:t>Data Augmentation</a:t>
            </a:r>
            <a:r>
              <a:rPr lang="en-US" dirty="0">
                <a:latin typeface="Calibri" panose="020F0502020204030204" pitchFamily="34" charset="0"/>
                <a:ea typeface="Calibri" panose="020F0502020204030204" pitchFamily="34" charset="0"/>
                <a:cs typeface="Calibri" panose="020F0502020204030204" pitchFamily="34" charset="0"/>
              </a:rPr>
              <a:t>: Augmenting the dataset by applying transformations such as rotation, flipping, scaling, and adding noise can help increase the variability of the training data, leading to a more robust model.</a:t>
            </a:r>
          </a:p>
          <a:p>
            <a:r>
              <a:rPr lang="en-US" b="1" dirty="0">
                <a:latin typeface="Calibri" panose="020F0502020204030204" pitchFamily="34" charset="0"/>
                <a:ea typeface="Calibri" panose="020F0502020204030204" pitchFamily="34" charset="0"/>
                <a:cs typeface="Calibri" panose="020F0502020204030204" pitchFamily="34" charset="0"/>
              </a:rPr>
              <a:t>Model Ensemble</a:t>
            </a:r>
            <a:r>
              <a:rPr lang="en-US" dirty="0">
                <a:latin typeface="Calibri" panose="020F0502020204030204" pitchFamily="34" charset="0"/>
                <a:ea typeface="Calibri" panose="020F0502020204030204" pitchFamily="34" charset="0"/>
                <a:cs typeface="Calibri" panose="020F0502020204030204" pitchFamily="34" charset="0"/>
              </a:rPr>
              <a:t>: Combine predictions from multiple machine learning models or different variations of the same model to improve overall performance. Ensemble methods such as bagging, boosting, or stacking can help reduce overfitting and enhance prediction accuracy.</a:t>
            </a:r>
          </a:p>
          <a:p>
            <a:r>
              <a:rPr lang="en-US" b="1" dirty="0">
                <a:latin typeface="Calibri" panose="020F0502020204030204" pitchFamily="34" charset="0"/>
                <a:ea typeface="Calibri" panose="020F0502020204030204" pitchFamily="34" charset="0"/>
                <a:cs typeface="Calibri" panose="020F0502020204030204" pitchFamily="34" charset="0"/>
              </a:rPr>
              <a:t>Enriching Environmental Data</a:t>
            </a:r>
            <a:r>
              <a:rPr lang="en-US" dirty="0">
                <a:latin typeface="Calibri" panose="020F0502020204030204" pitchFamily="34" charset="0"/>
                <a:ea typeface="Calibri" panose="020F0502020204030204" pitchFamily="34" charset="0"/>
                <a:cs typeface="Calibri" panose="020F0502020204030204" pitchFamily="34" charset="0"/>
              </a:rPr>
              <a:t>: Incorporate environmental factors such as temperature, humidity, soil moisture, and geographical location as additional inputs to your machine learning model. These factors can provide valuable context for disease prediction and improve accuracy.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861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F1D4-36D6-3DB0-B92B-FFA9535ECC59}"/>
              </a:ext>
            </a:extLst>
          </p:cNvPr>
          <p:cNvSpPr>
            <a:spLocks noGrp="1"/>
          </p:cNvSpPr>
          <p:nvPr>
            <p:ph type="title"/>
          </p:nvPr>
        </p:nvSpPr>
        <p:spPr>
          <a:xfrm>
            <a:off x="311700" y="132791"/>
            <a:ext cx="8520600" cy="572700"/>
          </a:xfrm>
        </p:spPr>
        <p:txBody>
          <a:bodyPr/>
          <a:lstStyle/>
          <a:p>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                          Proposed methodology</a:t>
            </a:r>
            <a:endParaRPr lang="en-IN" dirty="0">
              <a:solidFill>
                <a:srgbClr val="FFFF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CDB12332-6C5C-C0AC-020A-E6F1E42E1CFE}"/>
              </a:ext>
            </a:extLst>
          </p:cNvPr>
          <p:cNvSpPr>
            <a:spLocks noGrp="1"/>
          </p:cNvSpPr>
          <p:nvPr>
            <p:ph type="body" idx="1"/>
          </p:nvPr>
        </p:nvSpPr>
        <p:spPr>
          <a:xfrm>
            <a:off x="118413" y="712172"/>
            <a:ext cx="8520600" cy="4125769"/>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problem statement for crop disease prediction using machine learning involves developing a model that can accurately identify diseases affecting crops based on input data such as images of the plants. The solution typically involves:</a:t>
            </a:r>
          </a:p>
          <a:p>
            <a:pPr algn="just"/>
            <a:r>
              <a:rPr lang="en-US" dirty="0">
                <a:latin typeface="Calibri" panose="020F0502020204030204" pitchFamily="34" charset="0"/>
                <a:ea typeface="Calibri" panose="020F0502020204030204" pitchFamily="34" charset="0"/>
                <a:cs typeface="Calibri" panose="020F0502020204030204" pitchFamily="34" charset="0"/>
              </a:rPr>
              <a:t>1. </a:t>
            </a:r>
            <a:r>
              <a:rPr lang="en-US" b="1" dirty="0">
                <a:latin typeface="Calibri" panose="020F0502020204030204" pitchFamily="34" charset="0"/>
                <a:ea typeface="Calibri" panose="020F0502020204030204" pitchFamily="34" charset="0"/>
                <a:cs typeface="Calibri" panose="020F0502020204030204" pitchFamily="34" charset="0"/>
              </a:rPr>
              <a:t>Data Collection</a:t>
            </a:r>
            <a:r>
              <a:rPr lang="en-US" dirty="0">
                <a:latin typeface="Calibri" panose="020F0502020204030204" pitchFamily="34" charset="0"/>
                <a:ea typeface="Calibri" panose="020F0502020204030204" pitchFamily="34" charset="0"/>
                <a:cs typeface="Calibri" panose="020F0502020204030204" pitchFamily="34" charset="0"/>
              </a:rPr>
              <a:t>: Gathering a large dataset of images of healthy and diseased crops. These images should cover various types of diseases and different stages of crop growth.</a:t>
            </a:r>
          </a:p>
          <a:p>
            <a:pPr algn="just"/>
            <a:r>
              <a:rPr lang="en-US" dirty="0">
                <a:latin typeface="Calibri" panose="020F0502020204030204" pitchFamily="34" charset="0"/>
                <a:ea typeface="Calibri" panose="020F0502020204030204" pitchFamily="34" charset="0"/>
                <a:cs typeface="Calibri" panose="020F0502020204030204" pitchFamily="34" charset="0"/>
              </a:rPr>
              <a:t>2. </a:t>
            </a:r>
            <a:r>
              <a:rPr lang="en-US" b="1" dirty="0">
                <a:latin typeface="Calibri" panose="020F0502020204030204" pitchFamily="34" charset="0"/>
                <a:ea typeface="Calibri" panose="020F0502020204030204" pitchFamily="34" charset="0"/>
                <a:cs typeface="Calibri" panose="020F0502020204030204" pitchFamily="34" charset="0"/>
              </a:rPr>
              <a:t>Data Preprocessing</a:t>
            </a:r>
            <a:r>
              <a:rPr lang="en-US" dirty="0">
                <a:latin typeface="Calibri" panose="020F0502020204030204" pitchFamily="34" charset="0"/>
                <a:ea typeface="Calibri" panose="020F0502020204030204" pitchFamily="34" charset="0"/>
                <a:cs typeface="Calibri" panose="020F0502020204030204" pitchFamily="34" charset="0"/>
              </a:rPr>
              <a:t>: Cleaning and preprocessing the collected images, which may involve resizing, normalization, and augmentation to ensure uniformity and increase the robustness of the model.</a:t>
            </a:r>
          </a:p>
          <a:p>
            <a:pPr algn="just"/>
            <a:r>
              <a:rPr lang="en-US" dirty="0">
                <a:latin typeface="Calibri" panose="020F0502020204030204" pitchFamily="34" charset="0"/>
                <a:ea typeface="Calibri" panose="020F0502020204030204" pitchFamily="34" charset="0"/>
                <a:cs typeface="Calibri" panose="020F0502020204030204" pitchFamily="34" charset="0"/>
              </a:rPr>
              <a:t>3. </a:t>
            </a:r>
            <a:r>
              <a:rPr lang="en-US" b="1" dirty="0">
                <a:latin typeface="Calibri" panose="020F0502020204030204" pitchFamily="34" charset="0"/>
                <a:ea typeface="Calibri" panose="020F0502020204030204" pitchFamily="34" charset="0"/>
                <a:cs typeface="Calibri" panose="020F0502020204030204" pitchFamily="34" charset="0"/>
              </a:rPr>
              <a:t>Feature Extraction</a:t>
            </a:r>
            <a:r>
              <a:rPr lang="en-US" dirty="0">
                <a:latin typeface="Calibri" panose="020F0502020204030204" pitchFamily="34" charset="0"/>
                <a:ea typeface="Calibri" panose="020F0502020204030204" pitchFamily="34" charset="0"/>
                <a:cs typeface="Calibri" panose="020F0502020204030204" pitchFamily="34" charset="0"/>
              </a:rPr>
              <a:t>: Extracting relevant features from the preprocessed images. This step may involve techniques like convolutional neural networks (CNNs) to automatically learn discriminative features</a:t>
            </a:r>
          </a:p>
          <a:p>
            <a:pPr algn="just"/>
            <a:r>
              <a:rPr lang="en-US" dirty="0">
                <a:latin typeface="Calibri" panose="020F0502020204030204" pitchFamily="34" charset="0"/>
                <a:ea typeface="Calibri" panose="020F0502020204030204" pitchFamily="34" charset="0"/>
                <a:cs typeface="Calibri" panose="020F0502020204030204" pitchFamily="34" charset="0"/>
              </a:rPr>
              <a:t>4. </a:t>
            </a:r>
            <a:r>
              <a:rPr lang="en-US" b="1" dirty="0">
                <a:latin typeface="Calibri" panose="020F0502020204030204" pitchFamily="34" charset="0"/>
                <a:ea typeface="Calibri" panose="020F0502020204030204" pitchFamily="34" charset="0"/>
                <a:cs typeface="Calibri" panose="020F0502020204030204" pitchFamily="34" charset="0"/>
              </a:rPr>
              <a:t>Model Training</a:t>
            </a:r>
            <a:r>
              <a:rPr lang="en-US" dirty="0">
                <a:latin typeface="Calibri" panose="020F0502020204030204" pitchFamily="34" charset="0"/>
                <a:ea typeface="Calibri" panose="020F0502020204030204" pitchFamily="34" charset="0"/>
                <a:cs typeface="Calibri" panose="020F0502020204030204" pitchFamily="34" charset="0"/>
              </a:rPr>
              <a:t>: Training a machine learning model using the extracted features. Popular algorithms include CNNs, support vector machines (SVMs), or ensemble methods like random forests.</a:t>
            </a:r>
          </a:p>
          <a:p>
            <a:pPr algn="just"/>
            <a:r>
              <a:rPr lang="en-US" dirty="0">
                <a:latin typeface="Calibri" panose="020F0502020204030204" pitchFamily="34" charset="0"/>
                <a:ea typeface="Calibri" panose="020F0502020204030204" pitchFamily="34" charset="0"/>
                <a:cs typeface="Calibri" panose="020F0502020204030204" pitchFamily="34" charset="0"/>
              </a:rPr>
              <a:t>5. </a:t>
            </a:r>
            <a:r>
              <a:rPr lang="en-US" b="1" dirty="0">
                <a:latin typeface="Calibri" panose="020F0502020204030204" pitchFamily="34" charset="0"/>
                <a:ea typeface="Calibri" panose="020F0502020204030204" pitchFamily="34" charset="0"/>
                <a:cs typeface="Calibri" panose="020F0502020204030204" pitchFamily="34" charset="0"/>
              </a:rPr>
              <a:t>Model Evaluation</a:t>
            </a:r>
            <a:r>
              <a:rPr lang="en-US" dirty="0">
                <a:latin typeface="Calibri" panose="020F0502020204030204" pitchFamily="34" charset="0"/>
                <a:ea typeface="Calibri" panose="020F0502020204030204" pitchFamily="34" charset="0"/>
                <a:cs typeface="Calibri" panose="020F0502020204030204" pitchFamily="34" charset="0"/>
              </a:rPr>
              <a:t>: Evaluating the trained model's performance using metrics such as accuracy, precision, recall, and F1-score on a separate validation set.</a:t>
            </a:r>
          </a:p>
          <a:p>
            <a:pPr algn="just"/>
            <a:r>
              <a:rPr lang="en-US" dirty="0">
                <a:latin typeface="Calibri" panose="020F0502020204030204" pitchFamily="34" charset="0"/>
                <a:ea typeface="Calibri" panose="020F0502020204030204" pitchFamily="34" charset="0"/>
                <a:cs typeface="Calibri" panose="020F0502020204030204" pitchFamily="34" charset="0"/>
              </a:rPr>
              <a:t>6. </a:t>
            </a:r>
            <a:r>
              <a:rPr lang="en-US" b="1" dirty="0">
                <a:latin typeface="Calibri" panose="020F0502020204030204" pitchFamily="34" charset="0"/>
                <a:ea typeface="Calibri" panose="020F0502020204030204" pitchFamily="34" charset="0"/>
                <a:cs typeface="Calibri" panose="020F0502020204030204" pitchFamily="34" charset="0"/>
              </a:rPr>
              <a:t>Deployment</a:t>
            </a:r>
            <a:r>
              <a:rPr lang="en-US" dirty="0">
                <a:latin typeface="Calibri" panose="020F0502020204030204" pitchFamily="34" charset="0"/>
                <a:ea typeface="Calibri" panose="020F0502020204030204" pitchFamily="34" charset="0"/>
                <a:cs typeface="Calibri" panose="020F0502020204030204" pitchFamily="34" charset="0"/>
              </a:rPr>
              <a:t>: Deploying the trained model into a user-friendly interface or integrating it into a mobile application or web platform for easy access by farmers or agriculture professionals.</a:t>
            </a:r>
          </a:p>
          <a:p>
            <a:pPr algn="just"/>
            <a:r>
              <a:rPr lang="en-US" dirty="0">
                <a:latin typeface="Calibri" panose="020F0502020204030204" pitchFamily="34" charset="0"/>
                <a:ea typeface="Calibri" panose="020F0502020204030204" pitchFamily="34" charset="0"/>
                <a:cs typeface="Calibri" panose="020F0502020204030204" pitchFamily="34" charset="0"/>
              </a:rPr>
              <a:t>7. </a:t>
            </a:r>
            <a:r>
              <a:rPr lang="en-US" b="1" dirty="0">
                <a:latin typeface="Calibri" panose="020F0502020204030204" pitchFamily="34" charset="0"/>
                <a:ea typeface="Calibri" panose="020F0502020204030204" pitchFamily="34" charset="0"/>
                <a:cs typeface="Calibri" panose="020F0502020204030204" pitchFamily="34" charset="0"/>
              </a:rPr>
              <a:t>Continuous Improvement</a:t>
            </a:r>
            <a:r>
              <a:rPr lang="en-US" dirty="0">
                <a:latin typeface="Calibri" panose="020F0502020204030204" pitchFamily="34" charset="0"/>
                <a:ea typeface="Calibri" panose="020F0502020204030204" pitchFamily="34" charset="0"/>
                <a:cs typeface="Calibri" panose="020F0502020204030204" pitchFamily="34" charset="0"/>
              </a:rPr>
              <a:t>: Continuously updating the model with new data and retraining it to improve its accuracy and generalization performance over time</a:t>
            </a:r>
            <a:r>
              <a:rPr lang="en-US" sz="1200" dirty="0">
                <a:latin typeface="Calibri" panose="020F0502020204030204" pitchFamily="34" charset="0"/>
                <a:ea typeface="Calibri" panose="020F0502020204030204" pitchFamily="34" charset="0"/>
                <a:cs typeface="Calibri" panose="020F0502020204030204" pitchFamily="34" charset="0"/>
              </a:rPr>
              <a:t>.</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8655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81D3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9311-C2C5-E2FA-A43F-F0ECFF8CF979}"/>
              </a:ext>
            </a:extLst>
          </p:cNvPr>
          <p:cNvSpPr>
            <a:spLocks noGrp="1"/>
          </p:cNvSpPr>
          <p:nvPr>
            <p:ph type="title"/>
          </p:nvPr>
        </p:nvSpPr>
        <p:spPr>
          <a:xfrm>
            <a:off x="311700" y="156660"/>
            <a:ext cx="8520600" cy="572700"/>
          </a:xfrm>
        </p:spPr>
        <p:txBody>
          <a:bodyPr/>
          <a:lstStyle/>
          <a:p>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                   Architecture of proposed system</a:t>
            </a:r>
            <a:endParaRPr lang="en-IN" dirty="0">
              <a:solidFill>
                <a:srgbClr val="FFFF00"/>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332C6C9-1B97-093A-A9F9-7DBE0AF9A3F4}"/>
              </a:ext>
            </a:extLst>
          </p:cNvPr>
          <p:cNvPicPr>
            <a:picLocks noChangeAspect="1"/>
          </p:cNvPicPr>
          <p:nvPr/>
        </p:nvPicPr>
        <p:blipFill>
          <a:blip r:embed="rId2">
            <a:duotone>
              <a:prstClr val="black"/>
              <a:schemeClr val="accent5">
                <a:tint val="45000"/>
                <a:satMod val="400000"/>
              </a:schemeClr>
            </a:duotone>
          </a:blip>
          <a:stretch>
            <a:fillRect/>
          </a:stretch>
        </p:blipFill>
        <p:spPr>
          <a:xfrm>
            <a:off x="2923666" y="884664"/>
            <a:ext cx="3581212" cy="4112968"/>
          </a:xfrm>
          <a:prstGeom prst="rect">
            <a:avLst/>
          </a:prstGeom>
        </p:spPr>
      </p:pic>
    </p:spTree>
    <p:extLst>
      <p:ext uri="{BB962C8B-B14F-4D97-AF65-F5344CB8AC3E}">
        <p14:creationId xmlns:p14="http://schemas.microsoft.com/office/powerpoint/2010/main" val="3287799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1DC98-FA9A-5D91-0ADD-1B2C5D20AC79}"/>
              </a:ext>
            </a:extLst>
          </p:cNvPr>
          <p:cNvSpPr>
            <a:spLocks noGrp="1"/>
          </p:cNvSpPr>
          <p:nvPr>
            <p:ph type="title"/>
          </p:nvPr>
        </p:nvSpPr>
        <p:spPr>
          <a:xfrm>
            <a:off x="311700" y="125357"/>
            <a:ext cx="8520600" cy="572700"/>
          </a:xfrm>
        </p:spPr>
        <p:txBody>
          <a:bodyPr/>
          <a:lstStyle/>
          <a:p>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                       Implementation and results</a:t>
            </a:r>
            <a:endParaRPr lang="en-IN" dirty="0">
              <a:solidFill>
                <a:srgbClr val="FFFF00"/>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928F555-5ECA-68AA-5D1A-93D2CE8BE6F4}"/>
              </a:ext>
            </a:extLst>
          </p:cNvPr>
          <p:cNvPicPr>
            <a:picLocks noChangeAspect="1"/>
          </p:cNvPicPr>
          <p:nvPr/>
        </p:nvPicPr>
        <p:blipFill rotWithShape="1">
          <a:blip r:embed="rId2"/>
          <a:srcRect t="190" b="6749"/>
          <a:stretch/>
        </p:blipFill>
        <p:spPr>
          <a:xfrm>
            <a:off x="321700" y="698057"/>
            <a:ext cx="8323107" cy="4320085"/>
          </a:xfrm>
          <a:prstGeom prst="rect">
            <a:avLst/>
          </a:prstGeom>
        </p:spPr>
      </p:pic>
    </p:spTree>
    <p:extLst>
      <p:ext uri="{BB962C8B-B14F-4D97-AF65-F5344CB8AC3E}">
        <p14:creationId xmlns:p14="http://schemas.microsoft.com/office/powerpoint/2010/main" val="3720934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D8E95D-8E40-9155-378B-AFB2676DDF0A}"/>
              </a:ext>
            </a:extLst>
          </p:cNvPr>
          <p:cNvPicPr>
            <a:picLocks noChangeAspect="1"/>
          </p:cNvPicPr>
          <p:nvPr/>
        </p:nvPicPr>
        <p:blipFill rotWithShape="1">
          <a:blip r:embed="rId2"/>
          <a:srcRect b="8476"/>
          <a:stretch/>
        </p:blipFill>
        <p:spPr>
          <a:xfrm>
            <a:off x="434897" y="639339"/>
            <a:ext cx="8274205" cy="4259764"/>
          </a:xfrm>
          <a:prstGeom prst="rect">
            <a:avLst/>
          </a:prstGeom>
        </p:spPr>
      </p:pic>
    </p:spTree>
    <p:extLst>
      <p:ext uri="{BB962C8B-B14F-4D97-AF65-F5344CB8AC3E}">
        <p14:creationId xmlns:p14="http://schemas.microsoft.com/office/powerpoint/2010/main" val="1225253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73725C-04F4-A70A-D205-8BF02E090536}"/>
              </a:ext>
            </a:extLst>
          </p:cNvPr>
          <p:cNvPicPr>
            <a:picLocks noChangeAspect="1"/>
          </p:cNvPicPr>
          <p:nvPr/>
        </p:nvPicPr>
        <p:blipFill rotWithShape="1">
          <a:blip r:embed="rId2"/>
          <a:srcRect b="8076"/>
          <a:stretch/>
        </p:blipFill>
        <p:spPr>
          <a:xfrm>
            <a:off x="356839" y="602166"/>
            <a:ext cx="8318810" cy="4301433"/>
          </a:xfrm>
          <a:prstGeom prst="rect">
            <a:avLst/>
          </a:prstGeom>
        </p:spPr>
      </p:pic>
    </p:spTree>
    <p:extLst>
      <p:ext uri="{BB962C8B-B14F-4D97-AF65-F5344CB8AC3E}">
        <p14:creationId xmlns:p14="http://schemas.microsoft.com/office/powerpoint/2010/main" val="1190039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93C648-FD28-DF16-DBC8-654738BCFDAF}"/>
              </a:ext>
            </a:extLst>
          </p:cNvPr>
          <p:cNvPicPr>
            <a:picLocks noChangeAspect="1"/>
          </p:cNvPicPr>
          <p:nvPr/>
        </p:nvPicPr>
        <p:blipFill rotWithShape="1">
          <a:blip r:embed="rId2"/>
          <a:srcRect l="407" t="3469" r="-407" b="7931"/>
          <a:stretch/>
        </p:blipFill>
        <p:spPr>
          <a:xfrm>
            <a:off x="275961" y="609600"/>
            <a:ext cx="8592077" cy="4282068"/>
          </a:xfrm>
          <a:prstGeom prst="rect">
            <a:avLst/>
          </a:prstGeom>
        </p:spPr>
      </p:pic>
    </p:spTree>
    <p:extLst>
      <p:ext uri="{BB962C8B-B14F-4D97-AF65-F5344CB8AC3E}">
        <p14:creationId xmlns:p14="http://schemas.microsoft.com/office/powerpoint/2010/main" val="109964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91A9EF-F85F-40F6-39EF-76C896834FAD}"/>
              </a:ext>
            </a:extLst>
          </p:cNvPr>
          <p:cNvPicPr>
            <a:picLocks noChangeAspect="1"/>
          </p:cNvPicPr>
          <p:nvPr/>
        </p:nvPicPr>
        <p:blipFill rotWithShape="1">
          <a:blip r:embed="rId2"/>
          <a:srcRect b="8076"/>
          <a:stretch/>
        </p:blipFill>
        <p:spPr>
          <a:xfrm>
            <a:off x="336395" y="639337"/>
            <a:ext cx="8471210" cy="4380235"/>
          </a:xfrm>
          <a:prstGeom prst="rect">
            <a:avLst/>
          </a:prstGeom>
        </p:spPr>
      </p:pic>
    </p:spTree>
    <p:extLst>
      <p:ext uri="{BB962C8B-B14F-4D97-AF65-F5344CB8AC3E}">
        <p14:creationId xmlns:p14="http://schemas.microsoft.com/office/powerpoint/2010/main" val="3855799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C4C3F8-1699-D8FF-82D8-A089A4B03140}"/>
              </a:ext>
            </a:extLst>
          </p:cNvPr>
          <p:cNvPicPr>
            <a:picLocks noChangeAspect="1"/>
          </p:cNvPicPr>
          <p:nvPr/>
        </p:nvPicPr>
        <p:blipFill rotWithShape="1">
          <a:blip r:embed="rId2"/>
          <a:srcRect b="8509"/>
          <a:stretch/>
        </p:blipFill>
        <p:spPr>
          <a:xfrm>
            <a:off x="339469" y="602167"/>
            <a:ext cx="8465061" cy="4356410"/>
          </a:xfrm>
          <a:prstGeom prst="rect">
            <a:avLst/>
          </a:prstGeom>
        </p:spPr>
      </p:pic>
    </p:spTree>
    <p:extLst>
      <p:ext uri="{BB962C8B-B14F-4D97-AF65-F5344CB8AC3E}">
        <p14:creationId xmlns:p14="http://schemas.microsoft.com/office/powerpoint/2010/main" val="2531950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2F73-E93F-FBEE-8DD8-2605F3A72778}"/>
              </a:ext>
            </a:extLst>
          </p:cNvPr>
          <p:cNvSpPr>
            <a:spLocks noGrp="1"/>
          </p:cNvSpPr>
          <p:nvPr>
            <p:ph type="title"/>
          </p:nvPr>
        </p:nvSpPr>
        <p:spPr>
          <a:xfrm>
            <a:off x="393683" y="178331"/>
            <a:ext cx="8520600" cy="572700"/>
          </a:xfrm>
        </p:spPr>
        <p:txBody>
          <a:bodyPr/>
          <a:lstStyle/>
          <a:p>
            <a:r>
              <a:rPr lang="en-US" dirty="0">
                <a:solidFill>
                  <a:srgbClr val="FFFF00"/>
                </a:solidFill>
              </a:rPr>
              <a:t>                        Outline of the presentation</a:t>
            </a:r>
            <a:endParaRPr lang="en-IN" dirty="0">
              <a:solidFill>
                <a:srgbClr val="FFFF00"/>
              </a:solidFill>
            </a:endParaRPr>
          </a:p>
        </p:txBody>
      </p:sp>
      <p:sp>
        <p:nvSpPr>
          <p:cNvPr id="3" name="Text Placeholder 2">
            <a:extLst>
              <a:ext uri="{FF2B5EF4-FFF2-40B4-BE49-F238E27FC236}">
                <a16:creationId xmlns:a16="http://schemas.microsoft.com/office/drawing/2014/main" id="{20594E02-08BD-920A-556E-49AFEC7C7398}"/>
              </a:ext>
            </a:extLst>
          </p:cNvPr>
          <p:cNvSpPr>
            <a:spLocks noGrp="1"/>
          </p:cNvSpPr>
          <p:nvPr>
            <p:ph type="body" idx="1"/>
          </p:nvPr>
        </p:nvSpPr>
        <p:spPr>
          <a:xfrm>
            <a:off x="490119" y="751031"/>
            <a:ext cx="3999900" cy="3416400"/>
          </a:xfrm>
        </p:spPr>
        <p:txBody>
          <a:bodyPr/>
          <a:lstStyle/>
          <a:p>
            <a:pPr marL="139700" indent="0">
              <a:buNone/>
            </a:pPr>
            <a:r>
              <a:rPr lang="en-US" sz="1600" dirty="0"/>
              <a:t>1.Abstract</a:t>
            </a:r>
          </a:p>
          <a:p>
            <a:pPr marL="139700" indent="0">
              <a:buNone/>
            </a:pPr>
            <a:r>
              <a:rPr lang="en-US" sz="1600" dirty="0"/>
              <a:t>2.Introduction</a:t>
            </a:r>
          </a:p>
          <a:p>
            <a:pPr marL="139700" indent="0">
              <a:buNone/>
            </a:pPr>
            <a:r>
              <a:rPr lang="en-US" sz="1600" dirty="0"/>
              <a:t>3.Objectives</a:t>
            </a:r>
          </a:p>
          <a:p>
            <a:pPr marL="139700" indent="0">
              <a:buNone/>
            </a:pPr>
            <a:r>
              <a:rPr lang="en-US" sz="1600" dirty="0"/>
              <a:t>4.Literature survey</a:t>
            </a:r>
          </a:p>
          <a:p>
            <a:pPr marL="139700" indent="0">
              <a:buNone/>
            </a:pPr>
            <a:r>
              <a:rPr lang="en-US" sz="1600" dirty="0"/>
              <a:t>5.Exsisting system</a:t>
            </a:r>
          </a:p>
          <a:p>
            <a:pPr marL="139700" indent="0">
              <a:buNone/>
            </a:pPr>
            <a:r>
              <a:rPr lang="en-US" sz="1600" dirty="0"/>
              <a:t>6.Disadvantages</a:t>
            </a:r>
          </a:p>
          <a:p>
            <a:pPr marL="139700" indent="0">
              <a:buNone/>
            </a:pPr>
            <a:r>
              <a:rPr lang="en-US" sz="1600" dirty="0"/>
              <a:t>7.Exsisting methodology</a:t>
            </a:r>
          </a:p>
          <a:p>
            <a:pPr marL="139700" indent="0">
              <a:buNone/>
            </a:pPr>
            <a:r>
              <a:rPr lang="en-US" sz="1600" dirty="0"/>
              <a:t>8.Gaps identified</a:t>
            </a:r>
          </a:p>
          <a:p>
            <a:pPr marL="139700" indent="0">
              <a:buNone/>
            </a:pPr>
            <a:r>
              <a:rPr lang="en-US" sz="1600" dirty="0"/>
              <a:t>9.Problem identification</a:t>
            </a:r>
          </a:p>
          <a:p>
            <a:pPr marL="139700" indent="0">
              <a:buNone/>
            </a:pPr>
            <a:r>
              <a:rPr lang="en-US" sz="1600" dirty="0"/>
              <a:t>10.Proposed methodology</a:t>
            </a:r>
          </a:p>
          <a:p>
            <a:pPr marL="139700" indent="0">
              <a:buNone/>
            </a:pPr>
            <a:r>
              <a:rPr lang="en-US" sz="1600" dirty="0"/>
              <a:t>11.Architecture of proposed system</a:t>
            </a:r>
          </a:p>
          <a:p>
            <a:pPr marL="139700" indent="0">
              <a:buNone/>
            </a:pPr>
            <a:r>
              <a:rPr lang="en-US" sz="1600" dirty="0"/>
              <a:t>12.Implementation and results</a:t>
            </a:r>
          </a:p>
          <a:p>
            <a:pPr marL="139700" indent="0">
              <a:buNone/>
            </a:pPr>
            <a:r>
              <a:rPr lang="en-US" sz="1600" dirty="0"/>
              <a:t>13.Conclusion and future scope</a:t>
            </a:r>
            <a:endParaRPr lang="en-IN" sz="1600" dirty="0"/>
          </a:p>
        </p:txBody>
      </p:sp>
    </p:spTree>
    <p:extLst>
      <p:ext uri="{BB962C8B-B14F-4D97-AF65-F5344CB8AC3E}">
        <p14:creationId xmlns:p14="http://schemas.microsoft.com/office/powerpoint/2010/main" val="3454589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C8F513-D84B-692B-FE86-CE8A8AB69F1B}"/>
              </a:ext>
            </a:extLst>
          </p:cNvPr>
          <p:cNvSpPr>
            <a:spLocks noGrp="1"/>
          </p:cNvSpPr>
          <p:nvPr>
            <p:ph type="title"/>
          </p:nvPr>
        </p:nvSpPr>
        <p:spPr>
          <a:xfrm>
            <a:off x="311698" y="207132"/>
            <a:ext cx="8520600" cy="572700"/>
          </a:xfrm>
        </p:spPr>
        <p:txBody>
          <a:bodyPr/>
          <a:lstStyle/>
          <a:p>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                      Conclusion and future scope</a:t>
            </a:r>
            <a:endParaRPr lang="en-IN" dirty="0">
              <a:solidFill>
                <a:srgbClr val="FFFF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162E8440-41DB-4E1E-3D57-79E2291D4582}"/>
              </a:ext>
            </a:extLst>
          </p:cNvPr>
          <p:cNvSpPr>
            <a:spLocks noGrp="1"/>
          </p:cNvSpPr>
          <p:nvPr>
            <p:ph type="body" idx="1"/>
          </p:nvPr>
        </p:nvSpPr>
        <p:spPr>
          <a:xfrm>
            <a:off x="311699" y="863550"/>
            <a:ext cx="8520599" cy="4072818"/>
          </a:xfrm>
        </p:spPr>
        <p:txBody>
          <a:bodyPr/>
          <a:lstStyle/>
          <a:p>
            <a:pPr marL="96520" marR="805180" indent="286385" algn="just">
              <a:lnSpc>
                <a:spcPct val="101000"/>
              </a:lnSpc>
              <a:spcBef>
                <a:spcPts val="1240"/>
              </a:spcBef>
              <a:spcAft>
                <a:spcPts val="0"/>
              </a:spcAft>
            </a:pPr>
            <a:r>
              <a:rPr lang="en-US" dirty="0">
                <a:solidFill>
                  <a:schemeClr val="tx1"/>
                </a:solidFill>
                <a:effectLst/>
                <a:latin typeface="Times New Roman" panose="02020603050405020304" pitchFamily="18" charset="0"/>
                <a:ea typeface="Times New Roman" panose="02020603050405020304" pitchFamily="18" charset="0"/>
              </a:rPr>
              <a:t>In this survey presented an insight into existing research addressing the application of</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ML-based</a:t>
            </a:r>
            <a:r>
              <a:rPr lang="en-US" spc="5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techniques</a:t>
            </a:r>
            <a:r>
              <a:rPr lang="en-US" spc="4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for</a:t>
            </a:r>
            <a:r>
              <a:rPr lang="en-US" spc="4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forecasting,</a:t>
            </a:r>
            <a:r>
              <a:rPr lang="en-US" spc="4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detection,</a:t>
            </a:r>
            <a:r>
              <a:rPr lang="en-US" spc="4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and</a:t>
            </a:r>
            <a:r>
              <a:rPr lang="en-US" spc="3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classification</a:t>
            </a:r>
            <a:r>
              <a:rPr lang="en-US" spc="3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of</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diseases</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and</a:t>
            </a:r>
            <a:r>
              <a:rPr lang="en-US" spc="3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pests.</a:t>
            </a:r>
            <a:endParaRPr lang="en-IN" dirty="0">
              <a:solidFill>
                <a:schemeClr val="tx1"/>
              </a:solidFill>
              <a:effectLst/>
              <a:latin typeface="Times New Roman" panose="02020603050405020304" pitchFamily="18" charset="0"/>
              <a:ea typeface="Times New Roman" panose="02020603050405020304" pitchFamily="18" charset="0"/>
            </a:endParaRPr>
          </a:p>
          <a:p>
            <a:pPr marL="96520" marR="805180" indent="286385" algn="just">
              <a:lnSpc>
                <a:spcPct val="101000"/>
              </a:lnSpc>
              <a:spcBef>
                <a:spcPts val="10"/>
              </a:spcBef>
              <a:spcAft>
                <a:spcPts val="0"/>
              </a:spcAft>
            </a:pPr>
            <a:r>
              <a:rPr lang="en-US" dirty="0">
                <a:solidFill>
                  <a:schemeClr val="tx1"/>
                </a:solidFill>
                <a:effectLst/>
                <a:latin typeface="Times New Roman" panose="02020603050405020304" pitchFamily="18" charset="0"/>
                <a:ea typeface="Times New Roman" panose="02020603050405020304" pitchFamily="18" charset="0"/>
              </a:rPr>
              <a:t>Data-sets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containing</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weather,</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diseases,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and</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pests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data</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should</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keep</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records</a:t>
            </a:r>
            <a:r>
              <a:rPr lang="en-US" spc="27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for</a:t>
            </a:r>
            <a:r>
              <a:rPr lang="en-US" spc="27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long</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periods of time. Time-series ML models, such as CNN, can be employed to accurately forecast</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 occurrence of diseases and</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pests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based on</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meteorological measurements series. NDVI</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measurements can also be helpful, since they provide additional information regarding the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crop’s</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development.</a:t>
            </a:r>
            <a:endParaRPr lang="en-IN" dirty="0">
              <a:solidFill>
                <a:schemeClr val="tx1"/>
              </a:solidFill>
              <a:effectLst/>
              <a:latin typeface="Times New Roman" panose="02020603050405020304" pitchFamily="18" charset="0"/>
              <a:ea typeface="Times New Roman" panose="02020603050405020304" pitchFamily="18" charset="0"/>
            </a:endParaRPr>
          </a:p>
          <a:p>
            <a:pPr marL="96520" marR="805180" indent="286385" algn="just">
              <a:lnSpc>
                <a:spcPct val="102000"/>
              </a:lnSpc>
              <a:spcBef>
                <a:spcPts val="30"/>
              </a:spcBef>
              <a:spcAft>
                <a:spcPts val="0"/>
              </a:spcAft>
            </a:pPr>
            <a:r>
              <a:rPr lang="en-US" dirty="0">
                <a:solidFill>
                  <a:schemeClr val="tx1"/>
                </a:solidFill>
                <a:effectLst/>
                <a:latin typeface="Times New Roman" panose="02020603050405020304" pitchFamily="18" charset="0"/>
                <a:ea typeface="Times New Roman" panose="02020603050405020304" pitchFamily="18" charset="0"/>
              </a:rPr>
              <a:t>Detection and classification of pests and diseases can be performed using computer vision</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and deep-learning algorithms based on CNN models, which show better performance when</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compared with older image classification approaches based on “manual” features extraction.</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However, deep learning models require large amounts of data, which can be difficult to obtain.</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To tackle this issue, the use of transfer learning or few-shot learning methods can prove useful.</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Nonetheless, although the performance of deep learning-based methods is high for images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acquired under controlled conditions, additional research is required regarding the analysis of</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images</a:t>
            </a:r>
            <a:r>
              <a:rPr lang="en-US" spc="2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taken</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in</a:t>
            </a:r>
            <a:r>
              <a:rPr lang="en-US" spc="2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field,</a:t>
            </a:r>
            <a:r>
              <a:rPr lang="en-US" spc="2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under</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real life</a:t>
            </a:r>
            <a:r>
              <a:rPr lang="en-US"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conditions.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86300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7E11-F19A-DCA5-E12B-851AE238FEB1}"/>
              </a:ext>
            </a:extLst>
          </p:cNvPr>
          <p:cNvSpPr>
            <a:spLocks noGrp="1"/>
          </p:cNvSpPr>
          <p:nvPr>
            <p:ph type="title"/>
          </p:nvPr>
        </p:nvSpPr>
        <p:spPr>
          <a:xfrm>
            <a:off x="-639871" y="1787313"/>
            <a:ext cx="8520600" cy="572700"/>
          </a:xfrm>
        </p:spPr>
        <p:txBody>
          <a:bodyPr/>
          <a:lstStyle/>
          <a:p>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                                        </a:t>
            </a:r>
            <a:r>
              <a:rPr lang="en-US" sz="6600" dirty="0">
                <a:solidFill>
                  <a:srgbClr val="FFFF00"/>
                </a:solidFill>
                <a:latin typeface="Calibri" panose="020F0502020204030204" pitchFamily="34" charset="0"/>
                <a:ea typeface="Calibri" panose="020F0502020204030204" pitchFamily="34" charset="0"/>
                <a:cs typeface="Calibri" panose="020F0502020204030204" pitchFamily="34" charset="0"/>
              </a:rPr>
              <a:t>Thank you </a:t>
            </a:r>
            <a:endParaRPr lang="en-IN" sz="6600" dirty="0">
              <a:solidFill>
                <a:srgbClr val="FFFF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0086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solidFill>
                  <a:srgbClr val="FFFF00"/>
                </a:solidFill>
                <a:latin typeface="Calibri" panose="020F0502020204030204" pitchFamily="34" charset="0"/>
                <a:cs typeface="Calibri" panose="020F0502020204030204" pitchFamily="34" charset="0"/>
              </a:rPr>
              <a:t>Abstract</a:t>
            </a:r>
            <a:endParaRPr sz="3600" b="1" dirty="0">
              <a:solidFill>
                <a:srgbClr val="FFFF00"/>
              </a:solidFill>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84945" y="677737"/>
            <a:ext cx="5372235" cy="3416320"/>
          </a:xfrm>
          <a:prstGeom prst="rect">
            <a:avLst/>
          </a:prstGeom>
          <a:noFill/>
        </p:spPr>
        <p:txBody>
          <a:bodyPr wrap="square" rtlCol="0">
            <a:spAutoFit/>
          </a:bodyPr>
          <a:lstStyle/>
          <a:p>
            <a:pPr algn="just"/>
            <a:r>
              <a:rPr lang="en-US" sz="1800" dirty="0">
                <a:solidFill>
                  <a:srgbClr val="212121"/>
                </a:solidFill>
                <a:effectLst/>
                <a:latin typeface="Times New Roman" panose="02020603050405020304" pitchFamily="18" charset="0"/>
                <a:ea typeface="Times New Roman" panose="02020603050405020304" pitchFamily="18" charset="0"/>
              </a:rPr>
              <a:t>Plant diseases affect the growth of their respective species, therefore their early identification</a:t>
            </a:r>
            <a:r>
              <a:rPr lang="en-US" sz="1800" spc="-26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is very important. Many Machine Learning (ML) models have been employed for the detection</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and classification of plant diseases but, after the advancements in a subset of ML, that is, Deep</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Learning (DL), this area of research appears to have great potential in terms of increased</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accuracy.</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Many</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developed/modified</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DL architectures</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are</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implemented</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along</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with</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several</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visualization</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techniques</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to</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detect</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and</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classify</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the</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symptoms</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of</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plant</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diseases.</a:t>
            </a:r>
            <a:r>
              <a:rPr lang="en-US" sz="1800" spc="27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Moreover,</a:t>
            </a:r>
            <a:r>
              <a:rPr lang="en-US" sz="1800" spc="-26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several performance metrics are used for the evaluation of these architectures/techniques. </a:t>
            </a:r>
            <a:endParaRPr lang="en-US" sz="1800" b="1" dirty="0">
              <a:solidFill>
                <a:srgbClr val="0070C0"/>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208156" y="791921"/>
            <a:ext cx="8727688"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latin typeface="Perpetua" panose="02020502060401020303" pitchFamily="18"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00" y="847561"/>
            <a:ext cx="8520600" cy="461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sz="3000" b="1" dirty="0">
                <a:solidFill>
                  <a:srgbClr val="FF0000"/>
                </a:solidFill>
                <a:latin typeface="Calibri" panose="020F0502020204030204" pitchFamily="34" charset="0"/>
                <a:cs typeface="Calibri" panose="020F0502020204030204" pitchFamily="34" charset="0"/>
              </a:rPr>
              <a:t>Introduction</a:t>
            </a:r>
            <a:endParaRPr sz="3000" dirty="0">
              <a:solidFill>
                <a:schemeClr val="lt1"/>
              </a:solidFill>
              <a:latin typeface="Calibri" panose="020F0502020204030204" pitchFamily="34" charset="0"/>
              <a:cs typeface="Calibri" panose="020F0502020204030204" pitchFamily="34" charset="0"/>
            </a:endParaRPr>
          </a:p>
        </p:txBody>
      </p:sp>
      <p:sp>
        <p:nvSpPr>
          <p:cNvPr id="3" name="TextBox 2"/>
          <p:cNvSpPr txBox="1"/>
          <p:nvPr/>
        </p:nvSpPr>
        <p:spPr>
          <a:xfrm>
            <a:off x="408975" y="1799358"/>
            <a:ext cx="8325965" cy="2308324"/>
          </a:xfrm>
          <a:prstGeom prst="rect">
            <a:avLst/>
          </a:prstGeom>
          <a:noFill/>
        </p:spPr>
        <p:txBody>
          <a:bodyPr wrap="square">
            <a:spAutoFit/>
          </a:bodyPr>
          <a:lstStyle/>
          <a:p>
            <a:pPr algn="just"/>
            <a:r>
              <a:rPr lang="en-US" sz="1800" dirty="0">
                <a:solidFill>
                  <a:schemeClr val="accent6"/>
                </a:solidFill>
                <a:effectLst/>
                <a:latin typeface="Times New Roman" panose="02020603050405020304" pitchFamily="18" charset="0"/>
                <a:ea typeface="Times New Roman" panose="02020603050405020304" pitchFamily="18" charset="0"/>
              </a:rPr>
              <a:t>Plants</a:t>
            </a:r>
            <a:r>
              <a:rPr lang="en-US" sz="1800" spc="3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are</a:t>
            </a:r>
            <a:r>
              <a:rPr lang="en-US" sz="1800" spc="3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an</a:t>
            </a:r>
            <a:r>
              <a:rPr lang="en-US" sz="1800" spc="3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integral</a:t>
            </a:r>
            <a:r>
              <a:rPr lang="en-US" sz="1800" spc="3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part</a:t>
            </a:r>
            <a:r>
              <a:rPr lang="en-US" sz="1800" spc="2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of</a:t>
            </a:r>
            <a:r>
              <a:rPr lang="en-US" sz="1800" spc="2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our</a:t>
            </a:r>
            <a:r>
              <a:rPr lang="en-US" sz="1800" spc="3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lives</a:t>
            </a:r>
            <a:r>
              <a:rPr lang="en-US" sz="1800" spc="3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because</a:t>
            </a:r>
            <a:r>
              <a:rPr lang="en-US" sz="1800" spc="2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they</a:t>
            </a:r>
            <a:r>
              <a:rPr lang="en-US" sz="1800" spc="3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produce</a:t>
            </a:r>
            <a:r>
              <a:rPr lang="en-US" sz="1800" spc="4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food</a:t>
            </a:r>
            <a:r>
              <a:rPr lang="en-US" sz="1800" spc="2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and</a:t>
            </a:r>
            <a:r>
              <a:rPr lang="en-US" sz="1800" spc="3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shield</a:t>
            </a:r>
            <a:r>
              <a:rPr lang="en-US" sz="1800" spc="3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us</a:t>
            </a:r>
            <a:r>
              <a:rPr lang="en-US" sz="1800" spc="3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from</a:t>
            </a:r>
            <a:r>
              <a:rPr lang="en-US" sz="1800" spc="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dangerous</a:t>
            </a:r>
            <a:r>
              <a:rPr lang="en-US" sz="1800" spc="5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radiation.</a:t>
            </a:r>
            <a:r>
              <a:rPr lang="en-US" sz="1800" spc="5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Without</a:t>
            </a:r>
            <a:r>
              <a:rPr lang="en-US" sz="1800" spc="5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plants,</a:t>
            </a:r>
            <a:r>
              <a:rPr lang="en-US" sz="1800" spc="5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no</a:t>
            </a:r>
            <a:r>
              <a:rPr lang="en-US" sz="1800" spc="5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life</a:t>
            </a:r>
            <a:r>
              <a:rPr lang="en-US" sz="1800" spc="5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is</a:t>
            </a:r>
            <a:r>
              <a:rPr lang="en-US" sz="1800" spc="7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imaginable,</a:t>
            </a:r>
            <a:r>
              <a:rPr lang="en-US" sz="1800" spc="5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they</a:t>
            </a:r>
            <a:r>
              <a:rPr lang="en-US" sz="1800" spc="7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sustain</a:t>
            </a:r>
            <a:r>
              <a:rPr lang="en-US" sz="1800" spc="7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all</a:t>
            </a:r>
            <a:r>
              <a:rPr lang="en-US" sz="1800" spc="5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terrestrial</a:t>
            </a:r>
            <a:r>
              <a:rPr lang="en-US" sz="1800" spc="4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life</a:t>
            </a:r>
            <a:r>
              <a:rPr lang="en-US" sz="1800" spc="5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and</a:t>
            </a:r>
            <a:r>
              <a:rPr lang="en-US" sz="1800" spc="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defend</a:t>
            </a:r>
            <a:r>
              <a:rPr lang="en-US" sz="1800" spc="4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the</a:t>
            </a:r>
            <a:r>
              <a:rPr lang="en-US" sz="1800" spc="2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ozone</a:t>
            </a:r>
            <a:r>
              <a:rPr lang="en-US" sz="1800" spc="4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layer,</a:t>
            </a:r>
            <a:r>
              <a:rPr lang="en-US" sz="1800" spc="5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which</a:t>
            </a:r>
            <a:r>
              <a:rPr lang="en-US" sz="1800" spc="3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filters</a:t>
            </a:r>
            <a:r>
              <a:rPr lang="en-US" sz="1800" spc="4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ultraviolet</a:t>
            </a:r>
            <a:r>
              <a:rPr lang="en-US" sz="1800" spc="4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radiations.</a:t>
            </a:r>
            <a:r>
              <a:rPr lang="en-US" sz="1800" spc="4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Tomato</a:t>
            </a:r>
            <a:r>
              <a:rPr lang="en-US" sz="1800" spc="5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is</a:t>
            </a:r>
            <a:r>
              <a:rPr lang="en-US" sz="1800" spc="4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a</a:t>
            </a:r>
            <a:r>
              <a:rPr lang="en-US" sz="1800" spc="4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food-rich</a:t>
            </a:r>
            <a:r>
              <a:rPr lang="en-US" sz="1800" spc="3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plant,</a:t>
            </a:r>
            <a:r>
              <a:rPr lang="en-US" sz="1800" spc="4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a</a:t>
            </a:r>
            <a:r>
              <a:rPr lang="en-US" sz="1800" spc="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consumable</a:t>
            </a:r>
            <a:r>
              <a:rPr lang="en-US" sz="1800" spc="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vegetable widely</a:t>
            </a:r>
            <a:r>
              <a:rPr lang="en-US" sz="1800" spc="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cultivated.</a:t>
            </a:r>
            <a:r>
              <a:rPr lang="en-US" sz="1800" spc="27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Worldwide, there</a:t>
            </a:r>
            <a:r>
              <a:rPr lang="en-US" sz="1800" spc="27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are</a:t>
            </a:r>
            <a:r>
              <a:rPr lang="en-US" sz="1800" spc="27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approximately 160</a:t>
            </a:r>
            <a:r>
              <a:rPr lang="en-US" sz="1800" spc="27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million</a:t>
            </a:r>
            <a:r>
              <a:rPr lang="en-US" sz="1800" spc="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tons</a:t>
            </a:r>
            <a:r>
              <a:rPr lang="en-US" sz="1800" spc="6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of</a:t>
            </a:r>
            <a:r>
              <a:rPr lang="en-US" sz="1800" spc="4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tomatoes</a:t>
            </a:r>
            <a:r>
              <a:rPr lang="en-US" sz="1800" spc="5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consumed</a:t>
            </a:r>
            <a:r>
              <a:rPr lang="en-US" sz="1800" spc="5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annually.</a:t>
            </a:r>
            <a:r>
              <a:rPr lang="en-US" sz="1800" spc="5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The</a:t>
            </a:r>
            <a:r>
              <a:rPr lang="en-US" sz="1800" spc="4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tomato,</a:t>
            </a:r>
            <a:r>
              <a:rPr lang="en-US" sz="1800" spc="6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a</a:t>
            </a:r>
            <a:r>
              <a:rPr lang="en-US" sz="1800" spc="5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significant</a:t>
            </a:r>
            <a:r>
              <a:rPr lang="en-US" sz="1800" spc="6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contributor</a:t>
            </a:r>
            <a:r>
              <a:rPr lang="en-US" sz="1800" spc="5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to</a:t>
            </a:r>
            <a:r>
              <a:rPr lang="en-US" sz="1800" spc="6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reducing</a:t>
            </a:r>
            <a:r>
              <a:rPr lang="en-US" sz="1800" spc="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poverty,</a:t>
            </a:r>
            <a:r>
              <a:rPr lang="en-US" sz="1800" spc="3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is</a:t>
            </a:r>
            <a:r>
              <a:rPr lang="en-US" sz="1800" spc="3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seen</a:t>
            </a:r>
            <a:r>
              <a:rPr lang="en-US" sz="1800" spc="3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as</a:t>
            </a:r>
            <a:r>
              <a:rPr lang="en-US" sz="1800" spc="5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an</a:t>
            </a:r>
            <a:r>
              <a:rPr lang="en-US" sz="1800" spc="4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income</a:t>
            </a:r>
            <a:r>
              <a:rPr lang="en-US" sz="1800" spc="3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source</a:t>
            </a:r>
            <a:r>
              <a:rPr lang="en-US" sz="1800" spc="3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for</a:t>
            </a:r>
            <a:r>
              <a:rPr lang="en-US" sz="1800" spc="4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farm</a:t>
            </a:r>
            <a:r>
              <a:rPr lang="en-US" sz="1800" spc="3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households.</a:t>
            </a:r>
            <a:r>
              <a:rPr lang="en-US" sz="1800" spc="4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Tomatoes</a:t>
            </a:r>
            <a:r>
              <a:rPr lang="en-US" sz="1800" spc="4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are</a:t>
            </a:r>
            <a:r>
              <a:rPr lang="en-US" sz="1800" spc="4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one</a:t>
            </a:r>
            <a:r>
              <a:rPr lang="en-US" sz="1800" spc="3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of</a:t>
            </a:r>
            <a:r>
              <a:rPr lang="en-US" sz="1800" spc="2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the</a:t>
            </a:r>
            <a:r>
              <a:rPr lang="en-US" sz="1800" spc="4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most</a:t>
            </a:r>
            <a:r>
              <a:rPr lang="en-US" sz="1800" spc="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nutrient-dense</a:t>
            </a:r>
            <a:r>
              <a:rPr lang="en-US" sz="1800" spc="5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crops</a:t>
            </a:r>
            <a:r>
              <a:rPr lang="en-US" sz="1800" spc="4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on</a:t>
            </a:r>
            <a:r>
              <a:rPr lang="en-US" sz="1800" spc="3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the</a:t>
            </a:r>
            <a:r>
              <a:rPr lang="en-US" sz="1800" spc="3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planet,</a:t>
            </a:r>
            <a:r>
              <a:rPr lang="en-US" sz="1800" spc="4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and</a:t>
            </a:r>
            <a:r>
              <a:rPr lang="en-US" sz="1800" spc="5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their</a:t>
            </a:r>
            <a:r>
              <a:rPr lang="en-US" sz="1800" spc="4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cultivation</a:t>
            </a:r>
            <a:r>
              <a:rPr lang="en-US" sz="1800" spc="4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and</a:t>
            </a:r>
            <a:r>
              <a:rPr lang="en-US" sz="1800" spc="6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production</a:t>
            </a:r>
            <a:r>
              <a:rPr lang="en-US" sz="1800" spc="4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have</a:t>
            </a:r>
            <a:r>
              <a:rPr lang="en-US" sz="1800" spc="3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a</a:t>
            </a:r>
            <a:r>
              <a:rPr lang="en-US" sz="1800" spc="4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significant</a:t>
            </a:r>
            <a:r>
              <a:rPr lang="en-US" sz="1800" spc="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impact</a:t>
            </a:r>
            <a:r>
              <a:rPr lang="en-US" sz="1800" spc="35"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on</a:t>
            </a:r>
            <a:r>
              <a:rPr lang="en-US" sz="1800" spc="5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the</a:t>
            </a:r>
            <a:r>
              <a:rPr lang="en-US" sz="1800" spc="4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agricultural</a:t>
            </a:r>
            <a:r>
              <a:rPr lang="en-US" sz="1800" spc="40" dirty="0">
                <a:solidFill>
                  <a:schemeClr val="accent6"/>
                </a:solidFill>
                <a:effectLst/>
                <a:latin typeface="Times New Roman" panose="02020603050405020304" pitchFamily="18" charset="0"/>
                <a:ea typeface="Times New Roman" panose="02020603050405020304" pitchFamily="18" charset="0"/>
              </a:rPr>
              <a:t> </a:t>
            </a:r>
            <a:r>
              <a:rPr lang="en-US" sz="1800" dirty="0">
                <a:solidFill>
                  <a:schemeClr val="accent6"/>
                </a:solidFill>
                <a:effectLst/>
                <a:latin typeface="Times New Roman" panose="02020603050405020304" pitchFamily="18" charset="0"/>
                <a:ea typeface="Times New Roman" panose="02020603050405020304" pitchFamily="18" charset="0"/>
              </a:rPr>
              <a:t>economy.</a:t>
            </a:r>
            <a:endParaRPr lang="en-IN" sz="2000" dirty="0">
              <a:solidFill>
                <a:schemeClr val="accent6"/>
              </a:solidFill>
              <a:latin typeface="Perpetua" panose="02020502060401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18"/>
          <p:cNvSpPr txBox="1">
            <a:spLocks noGrp="1"/>
          </p:cNvSpPr>
          <p:nvPr>
            <p:ph type="body" idx="4294967295"/>
          </p:nvPr>
        </p:nvSpPr>
        <p:spPr>
          <a:xfrm>
            <a:off x="311699" y="245395"/>
            <a:ext cx="8698485" cy="639268"/>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3000" b="1" dirty="0">
                <a:solidFill>
                  <a:srgbClr val="FFFF00"/>
                </a:solidFill>
                <a:latin typeface="Calibri" panose="020F0502020204030204" pitchFamily="34" charset="0"/>
                <a:cs typeface="Calibri" panose="020F0502020204030204" pitchFamily="34" charset="0"/>
              </a:rPr>
              <a:t>                                      Objectives</a:t>
            </a:r>
            <a:endParaRPr sz="3000" dirty="0">
              <a:solidFill>
                <a:srgbClr val="FFFF00"/>
              </a:solidFill>
              <a:latin typeface="Calibri" panose="020F0502020204030204" pitchFamily="34" charset="0"/>
              <a:cs typeface="Calibri" panose="020F0502020204030204" pitchFamily="34" charset="0"/>
            </a:endParaRPr>
          </a:p>
        </p:txBody>
      </p:sp>
      <p:sp>
        <p:nvSpPr>
          <p:cNvPr id="3" name="TextBox 2"/>
          <p:cNvSpPr txBox="1"/>
          <p:nvPr/>
        </p:nvSpPr>
        <p:spPr>
          <a:xfrm>
            <a:off x="653671" y="1278051"/>
            <a:ext cx="9366828" cy="1938992"/>
          </a:xfrm>
          <a:prstGeom prst="rect">
            <a:avLst/>
          </a:prstGeom>
          <a:noFill/>
        </p:spPr>
        <p:txBody>
          <a:bodyPr wrap="square">
            <a:spAutoFit/>
          </a:bodyPr>
          <a:lstStyle/>
          <a:p>
            <a:r>
              <a:rPr lang="en-US" sz="2400" dirty="0">
                <a:solidFill>
                  <a:schemeClr val="tx1"/>
                </a:solidFill>
                <a:ea typeface="+mn-lt"/>
                <a:cs typeface="+mn-lt"/>
              </a:rPr>
              <a:t>Disease Early Detection</a:t>
            </a:r>
            <a:endParaRPr lang="en-US" sz="2400" dirty="0">
              <a:solidFill>
                <a:schemeClr val="tx1"/>
              </a:solidFill>
              <a:ea typeface="Calibri" panose="020F0502020204030204"/>
              <a:cs typeface="Calibri" panose="020F0502020204030204"/>
            </a:endParaRPr>
          </a:p>
          <a:p>
            <a:r>
              <a:rPr lang="en-US" sz="2400" dirty="0">
                <a:solidFill>
                  <a:schemeClr val="tx1"/>
                </a:solidFill>
                <a:ea typeface="+mn-lt"/>
                <a:cs typeface="+mn-lt"/>
              </a:rPr>
              <a:t>Precision Agriculture </a:t>
            </a:r>
          </a:p>
          <a:p>
            <a:r>
              <a:rPr lang="en-US" sz="2400" dirty="0">
                <a:solidFill>
                  <a:schemeClr val="tx1"/>
                </a:solidFill>
                <a:ea typeface="+mn-lt"/>
                <a:cs typeface="+mn-lt"/>
              </a:rPr>
              <a:t>Crop Yield Optimization</a:t>
            </a:r>
            <a:endParaRPr lang="en-US" sz="2400" dirty="0">
              <a:solidFill>
                <a:schemeClr val="tx1"/>
              </a:solidFill>
              <a:ea typeface="Calibri"/>
              <a:cs typeface="Calibri"/>
            </a:endParaRPr>
          </a:p>
          <a:p>
            <a:r>
              <a:rPr lang="en-US" sz="2400" dirty="0">
                <a:solidFill>
                  <a:schemeClr val="tx1"/>
                </a:solidFill>
                <a:ea typeface="+mn-lt"/>
                <a:cs typeface="+mn-lt"/>
              </a:rPr>
              <a:t>Economic Sustainability</a:t>
            </a:r>
            <a:endParaRPr lang="en-US" sz="2400" dirty="0">
              <a:solidFill>
                <a:schemeClr val="tx1"/>
              </a:solidFill>
              <a:ea typeface="Calibri"/>
              <a:cs typeface="Calibri"/>
            </a:endParaRPr>
          </a:p>
          <a:p>
            <a:r>
              <a:rPr lang="en-US" sz="2400" dirty="0">
                <a:solidFill>
                  <a:schemeClr val="tx1"/>
                </a:solidFill>
                <a:ea typeface="+mn-lt"/>
                <a:cs typeface="+mn-lt"/>
              </a:rPr>
              <a:t>Environmental Impact</a:t>
            </a:r>
            <a:endParaRPr lang="en-US" sz="24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699" y="180479"/>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rgbClr val="FFFF00"/>
                </a:solidFill>
                <a:latin typeface="Calibri" panose="020F0502020204030204" pitchFamily="34" charset="0"/>
                <a:cs typeface="Calibri" panose="020F0502020204030204" pitchFamily="34" charset="0"/>
              </a:rPr>
              <a:t>Literature Review</a:t>
            </a:r>
            <a:endParaRPr dirty="0">
              <a:solidFill>
                <a:srgbClr val="FFFF00"/>
              </a:solidFill>
              <a:latin typeface="Calibri" panose="020F0502020204030204" pitchFamily="34" charset="0"/>
              <a:cs typeface="Calibri" panose="020F0502020204030204" pitchFamily="34" charset="0"/>
            </a:endParaRPr>
          </a:p>
        </p:txBody>
      </p:sp>
      <p:sp>
        <p:nvSpPr>
          <p:cNvPr id="97" name="Google Shape;97;p18"/>
          <p:cNvSpPr txBox="1">
            <a:spLocks noGrp="1"/>
          </p:cNvSpPr>
          <p:nvPr>
            <p:ph type="body" idx="4294967295"/>
          </p:nvPr>
        </p:nvSpPr>
        <p:spPr>
          <a:xfrm>
            <a:off x="181926" y="921989"/>
            <a:ext cx="8780145" cy="1701800"/>
          </a:xfrm>
          <a:prstGeom prst="rect">
            <a:avLst/>
          </a:prstGeom>
        </p:spPr>
        <p:txBody>
          <a:bodyPr spcFirstLastPara="1" wrap="square" lIns="91425" tIns="91425" rIns="91425" bIns="91425" anchor="t" anchorCtr="0">
            <a:noAutofit/>
          </a:bodyPr>
          <a:lstStyle/>
          <a:p>
            <a:pPr marL="342900" lvl="0" algn="just" rtl="0">
              <a:lnSpc>
                <a:spcPct val="110000"/>
              </a:lnSpc>
              <a:spcBef>
                <a:spcPts val="0"/>
              </a:spcBef>
              <a:spcAft>
                <a:spcPts val="0"/>
              </a:spcAft>
              <a:buFont typeface="Wingdings" panose="05000000000000000000" charset="0"/>
              <a:buChar char="Ø"/>
            </a:pPr>
            <a:r>
              <a:rPr lang="en-US" sz="1400" dirty="0">
                <a:solidFill>
                  <a:schemeClr val="tx1"/>
                </a:solidFill>
                <a:latin typeface="Calibri" panose="020F0502020204030204" pitchFamily="34" charset="0"/>
                <a:cs typeface="Calibri" panose="020F0502020204030204" pitchFamily="34" charset="0"/>
              </a:rPr>
              <a:t>1. Overview of crop diseases: Briefly discussing common crop diseases, their impact on agriculture, and the importance of early detection and prediction.</a:t>
            </a:r>
          </a:p>
          <a:p>
            <a:pPr marL="342900" lvl="0" algn="just" rtl="0">
              <a:lnSpc>
                <a:spcPct val="110000"/>
              </a:lnSpc>
              <a:spcBef>
                <a:spcPts val="0"/>
              </a:spcBef>
              <a:spcAft>
                <a:spcPts val="0"/>
              </a:spcAft>
              <a:buFont typeface="Wingdings" panose="05000000000000000000" charset="0"/>
              <a:buChar char="Ø"/>
            </a:pPr>
            <a:r>
              <a:rPr lang="en-US" sz="1400" dirty="0">
                <a:solidFill>
                  <a:schemeClr val="tx1"/>
                </a:solidFill>
                <a:latin typeface="Calibri" panose="020F0502020204030204" pitchFamily="34" charset="0"/>
                <a:cs typeface="Calibri" panose="020F0502020204030204" pitchFamily="34" charset="0"/>
              </a:rPr>
              <a:t>2. Machine learning techniques: Reviewing various machine learning algorithms and techniques used for crop disease prediction, such as decision trees, support vector machines, neural networks, </a:t>
            </a:r>
            <a:r>
              <a:rPr lang="en-US" sz="1400" dirty="0" err="1">
                <a:solidFill>
                  <a:schemeClr val="tx1"/>
                </a:solidFill>
                <a:latin typeface="Calibri" panose="020F0502020204030204" pitchFamily="34" charset="0"/>
                <a:cs typeface="Calibri" panose="020F0502020204030204" pitchFamily="34" charset="0"/>
              </a:rPr>
              <a:t>etc</a:t>
            </a:r>
            <a:endParaRPr lang="en-US" sz="1400" dirty="0">
              <a:solidFill>
                <a:schemeClr val="tx1"/>
              </a:solidFill>
              <a:latin typeface="Calibri" panose="020F0502020204030204" pitchFamily="34" charset="0"/>
              <a:cs typeface="Calibri" panose="020F0502020204030204" pitchFamily="34" charset="0"/>
            </a:endParaRPr>
          </a:p>
          <a:p>
            <a:pPr marL="342900" lvl="0" algn="just" rtl="0">
              <a:lnSpc>
                <a:spcPct val="110000"/>
              </a:lnSpc>
              <a:spcBef>
                <a:spcPts val="0"/>
              </a:spcBef>
              <a:spcAft>
                <a:spcPts val="0"/>
              </a:spcAft>
              <a:buFont typeface="Wingdings" panose="05000000000000000000" charset="0"/>
              <a:buChar char="Ø"/>
            </a:pPr>
            <a:r>
              <a:rPr lang="en-US" sz="1400" dirty="0">
                <a:solidFill>
                  <a:schemeClr val="tx1"/>
                </a:solidFill>
                <a:latin typeface="Calibri" panose="020F0502020204030204" pitchFamily="34" charset="0"/>
                <a:cs typeface="Calibri" panose="020F0502020204030204" pitchFamily="34" charset="0"/>
              </a:rPr>
              <a:t>3. Data sources and features: Describing the types of data used in the studies (e.g., sensor data, satellite imagery, weather data) and the features extracted from this data for disease prediction.</a:t>
            </a:r>
          </a:p>
          <a:p>
            <a:pPr marL="342900" lvl="0" algn="just" rtl="0">
              <a:lnSpc>
                <a:spcPct val="110000"/>
              </a:lnSpc>
              <a:spcBef>
                <a:spcPts val="0"/>
              </a:spcBef>
              <a:spcAft>
                <a:spcPts val="0"/>
              </a:spcAft>
              <a:buFont typeface="Wingdings" panose="05000000000000000000" charset="0"/>
              <a:buChar char="Ø"/>
            </a:pPr>
            <a:r>
              <a:rPr lang="en-US" sz="1400" dirty="0">
                <a:solidFill>
                  <a:schemeClr val="tx1"/>
                </a:solidFill>
                <a:latin typeface="Calibri" panose="020F0502020204030204" pitchFamily="34" charset="0"/>
                <a:cs typeface="Calibri" panose="020F0502020204030204" pitchFamily="34" charset="0"/>
              </a:rPr>
              <a:t>4. Performance evaluation: Summarizing how researchers evaluated the performance of their prediction models, including metrics used and benchmark datasets.</a:t>
            </a:r>
          </a:p>
          <a:p>
            <a:pPr marL="342900" lvl="0" algn="just" rtl="0">
              <a:lnSpc>
                <a:spcPct val="110000"/>
              </a:lnSpc>
              <a:spcBef>
                <a:spcPts val="0"/>
              </a:spcBef>
              <a:spcAft>
                <a:spcPts val="0"/>
              </a:spcAft>
              <a:buFont typeface="Wingdings" panose="05000000000000000000" charset="0"/>
              <a:buChar char="Ø"/>
            </a:pPr>
            <a:r>
              <a:rPr lang="en-US" sz="1400" dirty="0">
                <a:solidFill>
                  <a:schemeClr val="tx1"/>
                </a:solidFill>
                <a:latin typeface="Calibri" panose="020F0502020204030204" pitchFamily="34" charset="0"/>
                <a:cs typeface="Calibri" panose="020F0502020204030204" pitchFamily="34" charset="0"/>
              </a:rPr>
              <a:t>5. Challenges and limitations: Discussing the challenges faced in crop disease prediction using machine learning, such as data availability, model interpretability, and scalability issues.</a:t>
            </a:r>
          </a:p>
          <a:p>
            <a:pPr marL="342900" lvl="0" algn="just" rtl="0">
              <a:lnSpc>
                <a:spcPct val="110000"/>
              </a:lnSpc>
              <a:spcBef>
                <a:spcPts val="0"/>
              </a:spcBef>
              <a:spcAft>
                <a:spcPts val="0"/>
              </a:spcAft>
              <a:buFont typeface="Wingdings" panose="05000000000000000000" charset="0"/>
              <a:buChar char="Ø"/>
            </a:pPr>
            <a:r>
              <a:rPr lang="en-US" sz="1400" dirty="0">
                <a:solidFill>
                  <a:schemeClr val="tx1"/>
                </a:solidFill>
                <a:latin typeface="Calibri" panose="020F0502020204030204" pitchFamily="34" charset="0"/>
                <a:cs typeface="Calibri" panose="020F0502020204030204" pitchFamily="34" charset="0"/>
              </a:rPr>
              <a:t>6. Future directions: Identifying gaps in the existing research and suggesting potential areas for future work, such as integrating advanced machine learning techniques, incorporating multi-modal data sources, and deploying predictive models in real-world agricultural settings.</a:t>
            </a:r>
          </a:p>
          <a:p>
            <a:pPr marL="342900" lvl="0" algn="just" rtl="0">
              <a:lnSpc>
                <a:spcPct val="110000"/>
              </a:lnSpc>
              <a:spcBef>
                <a:spcPts val="0"/>
              </a:spcBef>
              <a:spcAft>
                <a:spcPts val="0"/>
              </a:spcAft>
              <a:buFont typeface="Wingdings" panose="05000000000000000000" charset="0"/>
              <a:buChar char="Ø"/>
            </a:pPr>
            <a:r>
              <a:rPr lang="en-US" sz="1400" dirty="0">
                <a:solidFill>
                  <a:schemeClr val="tx1"/>
                </a:solidFill>
                <a:latin typeface="Calibri" panose="020F0502020204030204" pitchFamily="34" charset="0"/>
                <a:cs typeface="Calibri" panose="020F0502020204030204" pitchFamily="34" charset="0"/>
              </a:rPr>
              <a:t>By synthesizing and critiquing the findings from multiple studies, a literature review provides valuable insights into the current state-of-the-art, challenges, and future directions in crop disease prediction using machine learning.</a:t>
            </a:r>
          </a:p>
          <a:p>
            <a:pPr marL="342900" lvl="0" algn="l" rtl="0">
              <a:lnSpc>
                <a:spcPct val="110000"/>
              </a:lnSpc>
              <a:spcBef>
                <a:spcPts val="0"/>
              </a:spcBef>
              <a:spcAft>
                <a:spcPts val="0"/>
              </a:spcAft>
              <a:buFont typeface="Wingdings" panose="05000000000000000000" charset="0"/>
              <a:buChar char="Ø"/>
            </a:pPr>
            <a:endParaRPr lang="en-IN" sz="2000" dirty="0">
              <a:solidFill>
                <a:schemeClr val="lt1"/>
              </a:solidFill>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solidFill>
                  <a:srgbClr val="FFFF00"/>
                </a:solidFill>
                <a:latin typeface="Calibri" panose="020F0502020204030204" pitchFamily="34" charset="0"/>
                <a:ea typeface="Calibri" panose="020F0502020204030204" pitchFamily="34" charset="0"/>
                <a:cs typeface="Calibri" panose="020F0502020204030204" pitchFamily="34" charset="0"/>
              </a:rPr>
              <a:t>E</a:t>
            </a:r>
            <a:r>
              <a:rPr lang="en-IN" sz="3200" dirty="0" err="1">
                <a:solidFill>
                  <a:srgbClr val="FFFF00"/>
                </a:solidFill>
                <a:latin typeface="Calibri" panose="020F0502020204030204" pitchFamily="34" charset="0"/>
                <a:ea typeface="Calibri" panose="020F0502020204030204" pitchFamily="34" charset="0"/>
                <a:cs typeface="Calibri" panose="020F0502020204030204" pitchFamily="34" charset="0"/>
              </a:rPr>
              <a:t>xsisiting</a:t>
            </a:r>
            <a:r>
              <a:rPr lang="en-IN" sz="3200" dirty="0">
                <a:solidFill>
                  <a:srgbClr val="FFFF00"/>
                </a:solidFill>
                <a:latin typeface="Calibri" panose="020F0502020204030204" pitchFamily="34" charset="0"/>
                <a:ea typeface="Calibri" panose="020F0502020204030204" pitchFamily="34" charset="0"/>
                <a:cs typeface="Calibri" panose="020F0502020204030204" pitchFamily="34" charset="0"/>
              </a:rPr>
              <a:t> system</a:t>
            </a:r>
            <a:endParaRPr sz="3200" dirty="0">
              <a:solidFill>
                <a:srgbClr val="FFFF00"/>
              </a:solidFill>
              <a:latin typeface="Calibri" panose="020F0502020204030204" pitchFamily="34" charset="0"/>
              <a:ea typeface="Calibri" panose="020F0502020204030204" pitchFamily="34" charset="0"/>
              <a:cs typeface="Calibri" panose="020F0502020204030204" pitchFamily="34" charset="0"/>
            </a:endParaRPr>
          </a:p>
        </p:txBody>
      </p:sp>
      <p:sp>
        <p:nvSpPr>
          <p:cNvPr id="97" name="Google Shape;97;p18"/>
          <p:cNvSpPr txBox="1">
            <a:spLocks noGrp="1"/>
          </p:cNvSpPr>
          <p:nvPr>
            <p:ph type="body" idx="4294967295"/>
          </p:nvPr>
        </p:nvSpPr>
        <p:spPr>
          <a:xfrm>
            <a:off x="181816" y="1060063"/>
            <a:ext cx="8382322" cy="2642142"/>
          </a:xfrm>
          <a:prstGeom prst="rect">
            <a:avLst/>
          </a:prstGeom>
        </p:spPr>
        <p:txBody>
          <a:bodyPr spcFirstLastPara="1" wrap="square" lIns="91425" tIns="91425" rIns="91425" bIns="91425" anchor="t" anchorCtr="0">
            <a:noAutofit/>
          </a:bodyPr>
          <a:lstStyle/>
          <a:p>
            <a:pPr marL="191135">
              <a:spcBef>
                <a:spcPts val="5"/>
              </a:spcBef>
              <a:spcAft>
                <a:spcPts val="0"/>
              </a:spcAft>
            </a:pPr>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Plant</a:t>
            </a:r>
            <a:r>
              <a:rPr lang="en-US" b="1" spc="-5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Village:</a:t>
            </a:r>
            <a:endPar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804545" indent="0" algn="just">
              <a:lnSpc>
                <a:spcPct val="153000"/>
              </a:lnSpc>
              <a:spcBef>
                <a:spcPts val="5"/>
              </a:spcBef>
              <a:spcAft>
                <a:spcPts val="0"/>
              </a:spcAft>
              <a:buNone/>
            </a:pPr>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Description</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Plant Village is an online platform that utilizes machine learning for plant disease</a:t>
            </a:r>
            <a:r>
              <a:rPr lang="en-US"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identification.</a:t>
            </a:r>
            <a:r>
              <a:rPr lang="en-US"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a:t>
            </a:r>
            <a:r>
              <a:rPr lang="en-US"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allows</a:t>
            </a:r>
            <a:r>
              <a:rPr lang="en-US"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users</a:t>
            </a:r>
            <a:r>
              <a:rPr lang="en-US"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a:t>
            </a:r>
            <a:r>
              <a:rPr lang="en-US"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upload</a:t>
            </a:r>
            <a:r>
              <a:rPr lang="en-US"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images</a:t>
            </a:r>
            <a:r>
              <a:rPr lang="en-US"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of</a:t>
            </a:r>
            <a:r>
              <a:rPr lang="en-US"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plant</a:t>
            </a:r>
            <a:r>
              <a:rPr lang="en-US"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leaves</a:t>
            </a:r>
            <a:r>
              <a:rPr lang="en-US"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and</a:t>
            </a:r>
            <a:r>
              <a:rPr lang="en-US"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provides</a:t>
            </a:r>
            <a:r>
              <a:rPr lang="en-US" spc="27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automated</a:t>
            </a:r>
            <a:r>
              <a:rPr lang="en-US"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diagnosis</a:t>
            </a:r>
            <a:r>
              <a:rPr lang="en-US" spc="3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of</a:t>
            </a:r>
            <a:r>
              <a:rPr lang="en-US" spc="2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potential</a:t>
            </a:r>
            <a:r>
              <a:rPr lang="en-US" spc="3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diseases.</a:t>
            </a:r>
            <a:r>
              <a:rPr lang="en-US"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a:t>
            </a:r>
            <a:r>
              <a:rPr lang="en-US" spc="3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system</a:t>
            </a:r>
            <a:r>
              <a:rPr lang="en-US" spc="3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covers</a:t>
            </a:r>
            <a:r>
              <a:rPr lang="en-US" spc="2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a:t>
            </a:r>
            <a:r>
              <a:rPr lang="en-US" spc="2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wide</a:t>
            </a:r>
            <a:r>
              <a:rPr lang="en-US" spc="3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range</a:t>
            </a:r>
            <a:r>
              <a:rPr lang="en-US" spc="3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of</a:t>
            </a:r>
            <a:r>
              <a:rPr lang="en-US" spc="4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crops</a:t>
            </a:r>
            <a:r>
              <a:rPr lang="en-US" spc="3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and</a:t>
            </a:r>
            <a:r>
              <a:rPr lang="en-US" spc="4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diseases.</a:t>
            </a:r>
            <a:endPar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96520" algn="just">
              <a:spcBef>
                <a:spcPts val="720"/>
              </a:spcBef>
              <a:spcAft>
                <a:spcPts val="0"/>
              </a:spcAft>
            </a:pPr>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Website:</a:t>
            </a:r>
            <a:r>
              <a:rPr lang="en-US" b="1" spc="4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Plant</a:t>
            </a:r>
            <a:r>
              <a:rPr lang="en-US" b="1" spc="1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Village</a:t>
            </a:r>
            <a:endPar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lvl="0" algn="l" rtl="0">
              <a:lnSpc>
                <a:spcPct val="150000"/>
              </a:lnSpc>
              <a:spcBef>
                <a:spcPts val="0"/>
              </a:spcBef>
              <a:spcAft>
                <a:spcPts val="0"/>
              </a:spcAft>
              <a:buFont typeface="Wingdings" panose="05000000000000000000" charset="0"/>
              <a:buChar char="Ø"/>
            </a:pPr>
            <a:endParaRPr lang="en-IN" sz="1200" dirty="0">
              <a:solidFill>
                <a:schemeClr val="lt1"/>
              </a:solidFill>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D</a:t>
            </a:r>
            <a:r>
              <a:rPr lang="en-IN" dirty="0">
                <a:solidFill>
                  <a:srgbClr val="FFFF00"/>
                </a:solidFill>
                <a:latin typeface="Calibri" panose="020F0502020204030204" pitchFamily="34" charset="0"/>
                <a:ea typeface="Calibri" panose="020F0502020204030204" pitchFamily="34" charset="0"/>
                <a:cs typeface="Calibri" panose="020F0502020204030204" pitchFamily="34" charset="0"/>
              </a:rPr>
              <a:t>isadvantages</a:t>
            </a:r>
          </a:p>
        </p:txBody>
      </p:sp>
      <p:sp>
        <p:nvSpPr>
          <p:cNvPr id="98" name="Google Shape;98;p18"/>
          <p:cNvSpPr txBox="1">
            <a:spLocks noGrp="1"/>
          </p:cNvSpPr>
          <p:nvPr>
            <p:ph type="body" idx="4294967295"/>
          </p:nvPr>
        </p:nvSpPr>
        <p:spPr>
          <a:xfrm>
            <a:off x="174625" y="708575"/>
            <a:ext cx="8794750" cy="4131054"/>
          </a:xfrm>
          <a:prstGeom prst="rect">
            <a:avLst/>
          </a:prstGeom>
          <a:solidFill>
            <a:schemeClr val="tx1"/>
          </a:solidFill>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Data Availability and Quality</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ML models require large amounts of high-quality data for training, but obtaining such data can be challenging, especially in regions with limited resources or infrastructure.</a:t>
            </a:r>
          </a:p>
          <a:p>
            <a:pPr marL="0" lvl="0" indent="0" algn="l" rtl="0">
              <a:spcBef>
                <a:spcPts val="0"/>
              </a:spcBef>
              <a:spcAft>
                <a:spcPts val="0"/>
              </a:spcAft>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Overfitting</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ML models may overfit to the training data, meaning they perform well on training data but poorly on unseen data, leading to inaccurate predictions in real-world scenarios.</a:t>
            </a:r>
          </a:p>
          <a:p>
            <a:pPr marL="0" lvl="0" indent="0" algn="l" rtl="0">
              <a:spcBef>
                <a:spcPts val="0"/>
              </a:spcBef>
              <a:spcAft>
                <a:spcPts val="0"/>
              </a:spcAft>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3. </a:t>
            </a: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Interpretability</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Some ML models, like deep learning models, lack interpretability, making it difficult for farmers to understand why a certain prediction was made, hindering trust and adoption.</a:t>
            </a:r>
          </a:p>
          <a:p>
            <a:pPr marL="0" lvl="0" indent="0" algn="l" rtl="0">
              <a:spcBef>
                <a:spcPts val="0"/>
              </a:spcBef>
              <a:spcAft>
                <a:spcPts val="0"/>
              </a:spcAft>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4. </a:t>
            </a: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Cost and Complexity</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Implementing and maintaining ML systems can be expensive and require technical expertise, which may be prohibitive for small-scale farmers or agricultural organizations with limited resources.</a:t>
            </a:r>
          </a:p>
          <a:p>
            <a:pPr marL="0" lvl="0" indent="0" algn="l" rtl="0">
              <a:spcBef>
                <a:spcPts val="0"/>
              </a:spcBef>
              <a:spcAft>
                <a:spcPts val="0"/>
              </a:spcAft>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5. </a:t>
            </a: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Dependency on Environmental Factors</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ML models may struggle to accurately predict crop diseases when faced with unforeseen environmental changes or new disease strains, limiting their reliability over time.</a:t>
            </a:r>
          </a:p>
          <a:p>
            <a:pPr marL="0" lvl="0" indent="0" algn="l" rtl="0">
              <a:spcBef>
                <a:spcPts val="0"/>
              </a:spcBef>
              <a:spcAft>
                <a:spcPts val="0"/>
              </a:spcAft>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Addressing these challenges requires careful consideration of data collection, model selection, interpretability, and ongoing adaptation to changing agricultural conditions.</a:t>
            </a:r>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BDC760-3F75-6D36-04A4-1E99A02C2099}"/>
              </a:ext>
            </a:extLst>
          </p:cNvPr>
          <p:cNvSpPr>
            <a:spLocks noGrp="1"/>
          </p:cNvSpPr>
          <p:nvPr>
            <p:ph type="title"/>
          </p:nvPr>
        </p:nvSpPr>
        <p:spPr/>
        <p:txBody>
          <a:bodyPr/>
          <a:lstStyle/>
          <a:p>
            <a:r>
              <a:rPr lang="en-US" dirty="0">
                <a:solidFill>
                  <a:srgbClr val="FFFF00"/>
                </a:solidFill>
              </a:rPr>
              <a:t>                              </a:t>
            </a: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Exsisting methodology</a:t>
            </a:r>
            <a:endParaRPr lang="en-IN" dirty="0">
              <a:solidFill>
                <a:srgbClr val="FFFF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3372B8B2-2B6D-EB99-3CB8-F44C686A29A5}"/>
              </a:ext>
            </a:extLst>
          </p:cNvPr>
          <p:cNvSpPr>
            <a:spLocks noGrp="1"/>
          </p:cNvSpPr>
          <p:nvPr>
            <p:ph type="body" idx="1"/>
          </p:nvPr>
        </p:nvSpPr>
        <p:spPr>
          <a:xfrm>
            <a:off x="222491" y="1174778"/>
            <a:ext cx="8520600" cy="3416400"/>
          </a:xfrm>
        </p:spPr>
        <p:txBody>
          <a:bodyPr/>
          <a:lstStyle/>
          <a:p>
            <a:pPr algn="just"/>
            <a:r>
              <a:rPr lang="en-US" sz="1800" dirty="0">
                <a:latin typeface="Calibri" panose="020F0502020204030204" pitchFamily="34" charset="0"/>
                <a:ea typeface="Calibri" panose="020F0502020204030204" pitchFamily="34" charset="0"/>
                <a:cs typeface="Calibri" panose="020F0502020204030204" pitchFamily="34" charset="0"/>
              </a:rPr>
              <a:t>Machine learning methods for crop disease prediction typically involve gathering data on various environmental factors, crop health indicators, and historical disease outbreaks. This data is then used to train predictive models, such as decision trees, random forests, support vector machines, or neural networks, to identify patterns and correlations between these variables and disease occurrence. These models can then be used to forecast the likelihood of disease outbreaks in specific areas, allowing farmers to take proactive measures to prevent or mitigate crop losses. Data sources often include satellite imagery, weather data, soil composition, and information on crop management practices. Additionally, techniques like image processing and deep learning are used for detecting diseases from images of crop leaves or fields.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31668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04*339"/>
  <p:tag name="TABLE_ENDDRAG_RECT" val="12*53*404*339"/>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403*173"/>
  <p:tag name="TABLE_ENDDRAG_RECT" val="12*130*404*173"/>
</p:tagLst>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tx1"/>
        </a:solidFill>
      </a:spPr>
      <a:bodyPr wrap="square" rtlCol="0" anchor="t" anchorCtr="0">
        <a:noAutofit/>
      </a:bodyPr>
      <a:lstStyle>
        <a:defPPr marL="914400" indent="457200" algn="just" fontAlgn="ctr">
          <a:lnSpc>
            <a:spcPct val="130000"/>
          </a:lnSpc>
          <a:buFont typeface="Wingdings" panose="05000000000000000000" charset="0"/>
          <a:buNone/>
          <a:defRPr sz="2000" dirty="0" smtClean="0">
            <a:solidFill>
              <a:schemeClr val="lt1"/>
            </a:solidFill>
            <a:latin typeface="Calibri" panose="020F0502020204030204" pitchFamily="34" charset="0"/>
            <a:cs typeface="Calibri" panose="020F0502020204030204" pitchFamily="34" charset="0"/>
            <a:sym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143</TotalTime>
  <Words>1852</Words>
  <Application>Microsoft Office PowerPoint</Application>
  <PresentationFormat>On-screen Show (16:9)</PresentationFormat>
  <Paragraphs>108</Paragraphs>
  <Slides>21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Perpetua</vt:lpstr>
      <vt:lpstr>Wingdings</vt:lpstr>
      <vt:lpstr>Times New Roman</vt:lpstr>
      <vt:lpstr>Calibri</vt:lpstr>
      <vt:lpstr>Oswald</vt:lpstr>
      <vt:lpstr>Arial</vt:lpstr>
      <vt:lpstr>Average</vt:lpstr>
      <vt:lpstr>Slate</vt:lpstr>
      <vt:lpstr>PowerPoint Presentation</vt:lpstr>
      <vt:lpstr>                        Outline of the presentation</vt:lpstr>
      <vt:lpstr>Abstract</vt:lpstr>
      <vt:lpstr>PowerPoint Presentation</vt:lpstr>
      <vt:lpstr>PowerPoint Presentation</vt:lpstr>
      <vt:lpstr>Literature Review</vt:lpstr>
      <vt:lpstr>Exsisiting system</vt:lpstr>
      <vt:lpstr>Disadvantages</vt:lpstr>
      <vt:lpstr>                              Exsisting methodology</vt:lpstr>
      <vt:lpstr>                                    Gaps identified </vt:lpstr>
      <vt:lpstr>                  Problem statement and solution</vt:lpstr>
      <vt:lpstr>                          Proposed methodology</vt:lpstr>
      <vt:lpstr>                   Architecture of proposed system</vt:lpstr>
      <vt:lpstr>                       Implementation and results</vt:lpstr>
      <vt:lpstr>PowerPoint Presentation</vt:lpstr>
      <vt:lpstr>PowerPoint Presentation</vt:lpstr>
      <vt:lpstr>PowerPoint Presentation</vt:lpstr>
      <vt:lpstr>PowerPoint Presentation</vt:lpstr>
      <vt:lpstr>PowerPoint Presentation</vt:lpstr>
      <vt:lpstr>                      Conclusion and future scope</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gangula govansh</cp:lastModifiedBy>
  <cp:revision>188</cp:revision>
  <dcterms:created xsi:type="dcterms:W3CDTF">2024-04-01T09:57:00Z</dcterms:created>
  <dcterms:modified xsi:type="dcterms:W3CDTF">2024-04-25T17:37:31Z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B25F366BCFF1477C9A459E4405C68425_13</vt:lpwstr>
  </property>
  <property fmtid="{D5CDD505-2E9C-101B-9397-08002B2CF9AE}" pid="3" name="KSOProductBuildVer">
    <vt:lpwstr>1033-12.2.0.13538</vt:lpwstr>
  </property>
</Properties>
</file>