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86" r:id="rId3"/>
    <p:sldId id="290" r:id="rId4"/>
    <p:sldId id="275" r:id="rId5"/>
    <p:sldId id="276" r:id="rId6"/>
    <p:sldId id="277" r:id="rId7"/>
    <p:sldId id="278" r:id="rId8"/>
    <p:sldId id="289" r:id="rId9"/>
    <p:sldId id="273" r:id="rId10"/>
    <p:sldId id="283" r:id="rId11"/>
    <p:sldId id="270" r:id="rId12"/>
    <p:sldId id="291" r:id="rId13"/>
    <p:sldId id="287" r:id="rId14"/>
    <p:sldId id="285" r:id="rId15"/>
    <p:sldId id="292" r:id="rId16"/>
    <p:sldId id="28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9559" autoAdjust="0"/>
    <p:restoredTop sz="94660"/>
  </p:normalViewPr>
  <p:slideViewPr>
    <p:cSldViewPr snapToGrid="0">
      <p:cViewPr varScale="1">
        <p:scale>
          <a:sx n="78" d="100"/>
          <a:sy n="78" d="100"/>
        </p:scale>
        <p:origin x="13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2DBD3-C4C1-4979-B49E-7C2A2F7531B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3D21915-E647-4776-A054-1AE87AEF056E}">
      <dgm:prSet phldrT="[Text]" custT="1"/>
      <dgm:spPr/>
      <dgm:t>
        <a:bodyPr/>
        <a:lstStyle/>
        <a:p>
          <a:r>
            <a:rPr lang="en-IN" sz="1000" b="1" dirty="0">
              <a:latin typeface="Cambria" panose="02040503050406030204" pitchFamily="18" charset="0"/>
              <a:ea typeface="Cambria" panose="02040503050406030204" pitchFamily="18" charset="0"/>
            </a:rPr>
            <a:t>Project </a:t>
          </a:r>
          <a:r>
            <a:rPr lang="en-IN" sz="1200" b="1" dirty="0">
              <a:latin typeface="Cambria" panose="02040503050406030204" pitchFamily="18" charset="0"/>
              <a:ea typeface="Cambria" panose="02040503050406030204" pitchFamily="18" charset="0"/>
            </a:rPr>
            <a:t>Initialization</a:t>
          </a:r>
        </a:p>
      </dgm:t>
    </dgm:pt>
    <dgm:pt modelId="{FA8B7CF5-AF8C-4192-87FC-3FF65B8BC775}" type="parTrans" cxnId="{7A040BB0-A220-4DAF-AC01-CE0FD35D920E}">
      <dgm:prSet/>
      <dgm:spPr/>
      <dgm:t>
        <a:bodyPr/>
        <a:lstStyle/>
        <a:p>
          <a:endParaRPr lang="en-IN"/>
        </a:p>
      </dgm:t>
    </dgm:pt>
    <dgm:pt modelId="{FB16EE41-58F6-497C-8DBB-E43D9B0A74E1}" type="sibTrans" cxnId="{7A040BB0-A220-4DAF-AC01-CE0FD35D920E}">
      <dgm:prSet/>
      <dgm:spPr/>
      <dgm:t>
        <a:bodyPr/>
        <a:lstStyle/>
        <a:p>
          <a:endParaRPr lang="en-IN"/>
        </a:p>
      </dgm:t>
    </dgm:pt>
    <dgm:pt modelId="{3CC47516-ED69-4508-BC2B-4E8957800FDA}">
      <dgm:prSet phldrT="[Text]"/>
      <dgm:spPr/>
      <dgm:t>
        <a:bodyPr/>
        <a:lstStyle/>
        <a:p>
          <a:r>
            <a:rPr lang="en-IN" b="1" dirty="0">
              <a:latin typeface="Cambria" panose="02040503050406030204" pitchFamily="18" charset="0"/>
              <a:ea typeface="Cambria" panose="02040503050406030204" pitchFamily="18" charset="0"/>
            </a:rPr>
            <a:t>Requirement Gathering &amp; Analysis   </a:t>
          </a:r>
          <a:r>
            <a:rPr lang="en-IN" b="1" dirty="0">
              <a:solidFill>
                <a:schemeClr val="tx1">
                  <a:lumMod val="65000"/>
                  <a:lumOff val="35000"/>
                </a:schemeClr>
              </a:solidFill>
              <a:latin typeface="Cambria" panose="02040503050406030204" pitchFamily="18" charset="0"/>
              <a:ea typeface="Cambria" panose="02040503050406030204" pitchFamily="18" charset="0"/>
            </a:rPr>
            <a:t>[01/02/25 - 10/02/2025]</a:t>
          </a:r>
        </a:p>
      </dgm:t>
    </dgm:pt>
    <dgm:pt modelId="{0E9A151F-C128-4D02-B39A-3A649D706DEE}" type="parTrans" cxnId="{8718DBEA-2FC2-4BA4-8785-5C18D9D8F18E}">
      <dgm:prSet/>
      <dgm:spPr/>
      <dgm:t>
        <a:bodyPr/>
        <a:lstStyle/>
        <a:p>
          <a:endParaRPr lang="en-IN"/>
        </a:p>
      </dgm:t>
    </dgm:pt>
    <dgm:pt modelId="{253CAB48-E8D1-403F-AF6C-C95674094118}" type="sibTrans" cxnId="{8718DBEA-2FC2-4BA4-8785-5C18D9D8F18E}">
      <dgm:prSet/>
      <dgm:spPr/>
      <dgm:t>
        <a:bodyPr/>
        <a:lstStyle/>
        <a:p>
          <a:endParaRPr lang="en-IN"/>
        </a:p>
      </dgm:t>
    </dgm:pt>
    <dgm:pt modelId="{04FA4DD6-4EAB-45FC-8F3D-74B7A1F9CDFD}">
      <dgm:prSet phldrT="[Text]"/>
      <dgm:spPr/>
      <dgm:t>
        <a:bodyPr/>
        <a:lstStyle/>
        <a:p>
          <a:r>
            <a:rPr lang="en-IN" b="1" dirty="0">
              <a:latin typeface="Cambria" panose="02040503050406030204" pitchFamily="18" charset="0"/>
              <a:ea typeface="Cambria" panose="02040503050406030204" pitchFamily="18" charset="0"/>
            </a:rPr>
            <a:t> Technology Stack Setup    </a:t>
          </a:r>
          <a:r>
            <a:rPr lang="en-IN" b="1" dirty="0">
              <a:solidFill>
                <a:schemeClr val="tx1">
                  <a:lumMod val="65000"/>
                  <a:lumOff val="35000"/>
                </a:schemeClr>
              </a:solidFill>
              <a:latin typeface="Cambria" panose="02040503050406030204" pitchFamily="18" charset="0"/>
              <a:ea typeface="Cambria" panose="02040503050406030204" pitchFamily="18" charset="0"/>
            </a:rPr>
            <a:t>[11/09/24 - 21/02/24]</a:t>
          </a:r>
        </a:p>
      </dgm:t>
    </dgm:pt>
    <dgm:pt modelId="{F069C5D4-B280-4E29-8A2C-48EC8D9861C4}" type="parTrans" cxnId="{7125AC9C-E685-48AE-9509-095DA2D3FEE0}">
      <dgm:prSet/>
      <dgm:spPr/>
      <dgm:t>
        <a:bodyPr/>
        <a:lstStyle/>
        <a:p>
          <a:endParaRPr lang="en-IN"/>
        </a:p>
      </dgm:t>
    </dgm:pt>
    <dgm:pt modelId="{A291CBDF-60C9-4788-891D-95B7C23828C2}" type="sibTrans" cxnId="{7125AC9C-E685-48AE-9509-095DA2D3FEE0}">
      <dgm:prSet/>
      <dgm:spPr/>
      <dgm:t>
        <a:bodyPr/>
        <a:lstStyle/>
        <a:p>
          <a:endParaRPr lang="en-IN"/>
        </a:p>
      </dgm:t>
    </dgm:pt>
    <dgm:pt modelId="{90AB69BD-C327-446D-9DE9-3715023B6DB9}">
      <dgm:prSet phldrT="[Text]" custT="1"/>
      <dgm:spPr/>
      <dgm:t>
        <a:bodyPr/>
        <a:lstStyle/>
        <a:p>
          <a:r>
            <a:rPr lang="en-IN" sz="1200" b="1" dirty="0">
              <a:latin typeface="Cambria" panose="02040503050406030204" pitchFamily="18" charset="0"/>
              <a:ea typeface="Cambria" panose="02040503050406030204" pitchFamily="18" charset="0"/>
            </a:rPr>
            <a:t>Design    Phase</a:t>
          </a:r>
        </a:p>
      </dgm:t>
    </dgm:pt>
    <dgm:pt modelId="{3CDABD04-A64C-445A-8AF5-803A27785BFC}" type="parTrans" cxnId="{9F5B5CB5-ABBA-4984-9AD4-D6D0A599D0B2}">
      <dgm:prSet/>
      <dgm:spPr/>
      <dgm:t>
        <a:bodyPr/>
        <a:lstStyle/>
        <a:p>
          <a:endParaRPr lang="en-IN"/>
        </a:p>
      </dgm:t>
    </dgm:pt>
    <dgm:pt modelId="{57136A98-C477-43C3-AFF8-82CB0888A2FF}" type="sibTrans" cxnId="{9F5B5CB5-ABBA-4984-9AD4-D6D0A599D0B2}">
      <dgm:prSet/>
      <dgm:spPr/>
      <dgm:t>
        <a:bodyPr/>
        <a:lstStyle/>
        <a:p>
          <a:endParaRPr lang="en-IN"/>
        </a:p>
      </dgm:t>
    </dgm:pt>
    <dgm:pt modelId="{A7BB5FDE-9357-4935-9F67-B916D9CA61D6}">
      <dgm:prSet phldrT="[Text]"/>
      <dgm:spPr/>
      <dgm:t>
        <a:bodyPr/>
        <a:lstStyle/>
        <a:p>
          <a:r>
            <a:rPr lang="en-IN" b="1" dirty="0">
              <a:latin typeface="Cambria" panose="02040503050406030204" pitchFamily="18" charset="0"/>
              <a:ea typeface="Cambria" panose="02040503050406030204" pitchFamily="18" charset="0"/>
            </a:rPr>
            <a:t> System Architecture Design    </a:t>
          </a:r>
          <a:r>
            <a:rPr lang="en-IN" b="1" dirty="0">
              <a:solidFill>
                <a:schemeClr val="tx1">
                  <a:lumMod val="65000"/>
                  <a:lumOff val="35000"/>
                </a:schemeClr>
              </a:solidFill>
              <a:latin typeface="Cambria" panose="02040503050406030204" pitchFamily="18" charset="0"/>
              <a:ea typeface="Cambria" panose="02040503050406030204" pitchFamily="18" charset="0"/>
            </a:rPr>
            <a:t>[15/02/25 – 25/02/24]</a:t>
          </a:r>
        </a:p>
      </dgm:t>
    </dgm:pt>
    <dgm:pt modelId="{9E920B89-5907-431E-84BA-AA01BEC5824D}" type="parTrans" cxnId="{94F067B9-040A-496D-9E75-44F257377A33}">
      <dgm:prSet/>
      <dgm:spPr/>
      <dgm:t>
        <a:bodyPr/>
        <a:lstStyle/>
        <a:p>
          <a:endParaRPr lang="en-IN"/>
        </a:p>
      </dgm:t>
    </dgm:pt>
    <dgm:pt modelId="{784931EF-8FAD-49CC-8D2F-7B47E57D6196}" type="sibTrans" cxnId="{94F067B9-040A-496D-9E75-44F257377A33}">
      <dgm:prSet/>
      <dgm:spPr/>
      <dgm:t>
        <a:bodyPr/>
        <a:lstStyle/>
        <a:p>
          <a:endParaRPr lang="en-IN"/>
        </a:p>
      </dgm:t>
    </dgm:pt>
    <dgm:pt modelId="{91DD5771-14A3-4199-80BB-8BF7239965E5}">
      <dgm:prSet phldrT="[Text]"/>
      <dgm:spPr/>
      <dgm:t>
        <a:bodyPr/>
        <a:lstStyle/>
        <a:p>
          <a:r>
            <a:rPr lang="en-IN" b="1" dirty="0">
              <a:latin typeface="Cambria" panose="02040503050406030204" pitchFamily="18" charset="0"/>
              <a:ea typeface="Cambria" panose="02040503050406030204" pitchFamily="18" charset="0"/>
            </a:rPr>
            <a:t>UI/UX Design    </a:t>
          </a:r>
          <a:r>
            <a:rPr lang="en-IN" b="1" dirty="0">
              <a:solidFill>
                <a:schemeClr val="tx1">
                  <a:lumMod val="65000"/>
                  <a:lumOff val="35000"/>
                </a:schemeClr>
              </a:solidFill>
              <a:latin typeface="Cambria" panose="02040503050406030204" pitchFamily="18" charset="0"/>
              <a:ea typeface="Cambria" panose="02040503050406030204" pitchFamily="18" charset="0"/>
            </a:rPr>
            <a:t>[25/02/25 – 05/03/25]</a:t>
          </a:r>
        </a:p>
      </dgm:t>
    </dgm:pt>
    <dgm:pt modelId="{D340C028-18DD-4C94-89B9-DE17BBE0C25B}" type="parTrans" cxnId="{350E3045-8A75-4A79-A655-62C95C7EC8AF}">
      <dgm:prSet/>
      <dgm:spPr/>
      <dgm:t>
        <a:bodyPr/>
        <a:lstStyle/>
        <a:p>
          <a:endParaRPr lang="en-IN"/>
        </a:p>
      </dgm:t>
    </dgm:pt>
    <dgm:pt modelId="{D70039DE-6043-4A60-BBDA-A86E97A86C84}" type="sibTrans" cxnId="{350E3045-8A75-4A79-A655-62C95C7EC8AF}">
      <dgm:prSet/>
      <dgm:spPr/>
      <dgm:t>
        <a:bodyPr/>
        <a:lstStyle/>
        <a:p>
          <a:endParaRPr lang="en-IN"/>
        </a:p>
      </dgm:t>
    </dgm:pt>
    <dgm:pt modelId="{2F7ABF84-E415-4880-AF3E-78601FB1D2F8}">
      <dgm:prSet phldrT="[Text]"/>
      <dgm:spPr/>
      <dgm:t>
        <a:bodyPr/>
        <a:lstStyle/>
        <a:p>
          <a:r>
            <a:rPr lang="en-IN" b="1" dirty="0">
              <a:latin typeface="Cambria" panose="02040503050406030204" pitchFamily="18" charset="0"/>
              <a:ea typeface="Cambria" panose="02040503050406030204" pitchFamily="18" charset="0"/>
            </a:rPr>
            <a:t>Backend Development  </a:t>
          </a:r>
          <a:r>
            <a:rPr lang="en-IN" b="1" dirty="0">
              <a:solidFill>
                <a:schemeClr val="tx1">
                  <a:lumMod val="65000"/>
                  <a:lumOff val="35000"/>
                </a:schemeClr>
              </a:solidFill>
              <a:latin typeface="Cambria" panose="02040503050406030204" pitchFamily="18" charset="0"/>
              <a:ea typeface="Cambria" panose="02040503050406030204" pitchFamily="18" charset="0"/>
            </a:rPr>
            <a:t>[10/03/25 – 01/04/25]</a:t>
          </a:r>
        </a:p>
      </dgm:t>
    </dgm:pt>
    <dgm:pt modelId="{37DC34DC-8DD1-4EBB-A9D6-5DA3D80A5998}" type="parTrans" cxnId="{04687C4B-45A1-4990-A1B7-3F5298B75CD5}">
      <dgm:prSet/>
      <dgm:spPr/>
      <dgm:t>
        <a:bodyPr/>
        <a:lstStyle/>
        <a:p>
          <a:endParaRPr lang="en-IN"/>
        </a:p>
      </dgm:t>
    </dgm:pt>
    <dgm:pt modelId="{65EC8DDB-3482-4A7F-923C-03902062C4FE}" type="sibTrans" cxnId="{04687C4B-45A1-4990-A1B7-3F5298B75CD5}">
      <dgm:prSet/>
      <dgm:spPr/>
      <dgm:t>
        <a:bodyPr/>
        <a:lstStyle/>
        <a:p>
          <a:endParaRPr lang="en-IN"/>
        </a:p>
      </dgm:t>
    </dgm:pt>
    <dgm:pt modelId="{FF6201ED-CF1D-41A9-92BD-E4DE284C83D9}">
      <dgm:prSet phldrT="[Text]"/>
      <dgm:spPr/>
      <dgm:t>
        <a:bodyPr/>
        <a:lstStyle/>
        <a:p>
          <a:r>
            <a:rPr lang="en-IN" b="1" dirty="0">
              <a:latin typeface="Cambria" panose="02040503050406030204" pitchFamily="18" charset="0"/>
              <a:ea typeface="Cambria" panose="02040503050406030204" pitchFamily="18" charset="0"/>
            </a:rPr>
            <a:t>Frontend Development </a:t>
          </a:r>
          <a:r>
            <a:rPr lang="en-IN" b="1" dirty="0">
              <a:solidFill>
                <a:schemeClr val="tx1">
                  <a:lumMod val="65000"/>
                  <a:lumOff val="35000"/>
                </a:schemeClr>
              </a:solidFill>
              <a:latin typeface="Cambria" panose="02040503050406030204" pitchFamily="18" charset="0"/>
              <a:ea typeface="Cambria" panose="02040503050406030204" pitchFamily="18" charset="0"/>
            </a:rPr>
            <a:t>[06/03/25 – 01/04/25]</a:t>
          </a:r>
        </a:p>
      </dgm:t>
    </dgm:pt>
    <dgm:pt modelId="{71D51110-2D2E-488A-A56B-A41956882D21}" type="parTrans" cxnId="{45CEEBA1-F598-4222-BC80-65C0E9FAA40B}">
      <dgm:prSet/>
      <dgm:spPr/>
      <dgm:t>
        <a:bodyPr/>
        <a:lstStyle/>
        <a:p>
          <a:endParaRPr lang="en-IN"/>
        </a:p>
      </dgm:t>
    </dgm:pt>
    <dgm:pt modelId="{8540E2E0-BC0F-462B-A817-44E592B652FE}" type="sibTrans" cxnId="{45CEEBA1-F598-4222-BC80-65C0E9FAA40B}">
      <dgm:prSet/>
      <dgm:spPr/>
      <dgm:t>
        <a:bodyPr/>
        <a:lstStyle/>
        <a:p>
          <a:endParaRPr lang="en-IN"/>
        </a:p>
      </dgm:t>
    </dgm:pt>
    <dgm:pt modelId="{E34951B3-2F35-4774-A54C-16DF567FB5CA}">
      <dgm:prSet phldrT="[Text]" custT="1"/>
      <dgm:spPr/>
      <dgm:t>
        <a:bodyPr/>
        <a:lstStyle/>
        <a:p>
          <a:r>
            <a:rPr lang="en-IN" sz="1200" b="1" dirty="0">
              <a:latin typeface="Cambria" panose="02040503050406030204" pitchFamily="18" charset="0"/>
              <a:ea typeface="Cambria" panose="02040503050406030204" pitchFamily="18" charset="0"/>
            </a:rPr>
            <a:t> Development Phase</a:t>
          </a:r>
        </a:p>
      </dgm:t>
    </dgm:pt>
    <dgm:pt modelId="{036DB93B-56E2-4961-9315-E8C525EB81EE}" type="sibTrans" cxnId="{ED792104-8714-40CB-A771-5EB69DF6523D}">
      <dgm:prSet/>
      <dgm:spPr/>
      <dgm:t>
        <a:bodyPr/>
        <a:lstStyle/>
        <a:p>
          <a:endParaRPr lang="en-IN"/>
        </a:p>
      </dgm:t>
    </dgm:pt>
    <dgm:pt modelId="{DC82656E-C86A-4376-81C3-4D016223431F}" type="parTrans" cxnId="{ED792104-8714-40CB-A771-5EB69DF6523D}">
      <dgm:prSet/>
      <dgm:spPr/>
      <dgm:t>
        <a:bodyPr/>
        <a:lstStyle/>
        <a:p>
          <a:endParaRPr lang="en-IN"/>
        </a:p>
      </dgm:t>
    </dgm:pt>
    <dgm:pt modelId="{4F542412-E4C2-4CF8-8781-ED7F669017E5}">
      <dgm:prSet phldrT="[Text]" custT="1"/>
      <dgm:spPr/>
      <dgm:t>
        <a:bodyPr/>
        <a:lstStyle/>
        <a:p>
          <a:r>
            <a:rPr lang="en-IN" sz="1000" b="1" dirty="0"/>
            <a:t>Deployment &amp; Documentation</a:t>
          </a:r>
        </a:p>
      </dgm:t>
    </dgm:pt>
    <dgm:pt modelId="{A79C97B8-0442-4ABC-A4B8-0E2DD1CEF573}" type="parTrans" cxnId="{3C4F081A-FAAF-4CC3-82E1-2335124AF345}">
      <dgm:prSet/>
      <dgm:spPr/>
      <dgm:t>
        <a:bodyPr/>
        <a:lstStyle/>
        <a:p>
          <a:endParaRPr lang="en-IN"/>
        </a:p>
      </dgm:t>
    </dgm:pt>
    <dgm:pt modelId="{640EB8D6-F0B1-458E-AA76-39E0E114B601}" type="sibTrans" cxnId="{3C4F081A-FAAF-4CC3-82E1-2335124AF345}">
      <dgm:prSet/>
      <dgm:spPr/>
      <dgm:t>
        <a:bodyPr/>
        <a:lstStyle/>
        <a:p>
          <a:endParaRPr lang="en-IN"/>
        </a:p>
      </dgm:t>
    </dgm:pt>
    <dgm:pt modelId="{068F85F7-590C-4727-A72A-4CF37A4852F3}">
      <dgm:prSet phldrT="[Text]"/>
      <dgm:spPr/>
      <dgm:t>
        <a:bodyPr/>
        <a:lstStyle/>
        <a:p>
          <a:r>
            <a:rPr lang="en-IN" b="1" dirty="0"/>
            <a:t>Database Integration    </a:t>
          </a:r>
          <a:r>
            <a:rPr lang="en-IN" b="1" dirty="0">
              <a:solidFill>
                <a:schemeClr val="tx1">
                  <a:lumMod val="65000"/>
                  <a:lumOff val="35000"/>
                </a:schemeClr>
              </a:solidFill>
            </a:rPr>
            <a:t>[15/03/25 – 01/04/25]</a:t>
          </a:r>
        </a:p>
      </dgm:t>
    </dgm:pt>
    <dgm:pt modelId="{D1472ACD-868B-44CE-B248-ADA499D35A05}" type="parTrans" cxnId="{2B5383E7-341A-4656-B919-9590CFA399D6}">
      <dgm:prSet/>
      <dgm:spPr/>
      <dgm:t>
        <a:bodyPr/>
        <a:lstStyle/>
        <a:p>
          <a:endParaRPr lang="en-IN"/>
        </a:p>
      </dgm:t>
    </dgm:pt>
    <dgm:pt modelId="{83BB8F9B-0F6A-47CB-976A-7E5B1E04F0B7}" type="sibTrans" cxnId="{2B5383E7-341A-4656-B919-9590CFA399D6}">
      <dgm:prSet/>
      <dgm:spPr/>
      <dgm:t>
        <a:bodyPr/>
        <a:lstStyle/>
        <a:p>
          <a:endParaRPr lang="en-IN"/>
        </a:p>
      </dgm:t>
    </dgm:pt>
    <dgm:pt modelId="{D64F5960-73B4-4F6F-B08A-BA007AB787C8}">
      <dgm:prSet phldrT="[Text]"/>
      <dgm:spPr/>
      <dgm:t>
        <a:bodyPr/>
        <a:lstStyle/>
        <a:p>
          <a:r>
            <a:rPr lang="en-IN" b="1" dirty="0"/>
            <a:t>Deployment    </a:t>
          </a:r>
          <a:r>
            <a:rPr lang="en-IN" b="1" dirty="0">
              <a:solidFill>
                <a:schemeClr val="tx1">
                  <a:lumMod val="65000"/>
                  <a:lumOff val="35000"/>
                </a:schemeClr>
              </a:solidFill>
            </a:rPr>
            <a:t>[02/04/24 – 12/04/25]</a:t>
          </a:r>
        </a:p>
      </dgm:t>
    </dgm:pt>
    <dgm:pt modelId="{A010152E-3894-4710-962E-D97AC6767591}" type="parTrans" cxnId="{1820014F-3C5B-4BCE-A92B-6DA8E7F89B35}">
      <dgm:prSet/>
      <dgm:spPr/>
      <dgm:t>
        <a:bodyPr/>
        <a:lstStyle/>
        <a:p>
          <a:endParaRPr lang="en-IN"/>
        </a:p>
      </dgm:t>
    </dgm:pt>
    <dgm:pt modelId="{80D3542B-AF04-4BBA-AD68-3E1E0D405511}" type="sibTrans" cxnId="{1820014F-3C5B-4BCE-A92B-6DA8E7F89B35}">
      <dgm:prSet/>
      <dgm:spPr/>
      <dgm:t>
        <a:bodyPr/>
        <a:lstStyle/>
        <a:p>
          <a:endParaRPr lang="en-IN"/>
        </a:p>
      </dgm:t>
    </dgm:pt>
    <dgm:pt modelId="{322A1255-9DE2-4999-8451-5415BB0131F5}">
      <dgm:prSet phldrT="[Text]"/>
      <dgm:spPr/>
      <dgm:t>
        <a:bodyPr/>
        <a:lstStyle/>
        <a:p>
          <a:r>
            <a:rPr lang="en-IN" b="1" dirty="0"/>
            <a:t>Final Documentation    </a:t>
          </a:r>
          <a:r>
            <a:rPr lang="en-IN" b="1" dirty="0">
              <a:solidFill>
                <a:schemeClr val="tx1">
                  <a:lumMod val="65000"/>
                  <a:lumOff val="35000"/>
                </a:schemeClr>
              </a:solidFill>
            </a:rPr>
            <a:t>[13/04/25 – 20/4/25]</a:t>
          </a:r>
        </a:p>
      </dgm:t>
    </dgm:pt>
    <dgm:pt modelId="{D9F580DF-2444-4D17-99E9-010C0AB2D1D2}" type="parTrans" cxnId="{DB414794-FF90-4DA3-AEF6-038EDFD22935}">
      <dgm:prSet/>
      <dgm:spPr/>
      <dgm:t>
        <a:bodyPr/>
        <a:lstStyle/>
        <a:p>
          <a:endParaRPr lang="en-IN"/>
        </a:p>
      </dgm:t>
    </dgm:pt>
    <dgm:pt modelId="{53037CF8-2D22-4D70-880B-44B854577D6A}" type="sibTrans" cxnId="{DB414794-FF90-4DA3-AEF6-038EDFD22935}">
      <dgm:prSet/>
      <dgm:spPr/>
      <dgm:t>
        <a:bodyPr/>
        <a:lstStyle/>
        <a:p>
          <a:endParaRPr lang="en-IN"/>
        </a:p>
      </dgm:t>
    </dgm:pt>
    <dgm:pt modelId="{95B1F118-ED70-4203-8772-5153BE9D36FA}" type="pres">
      <dgm:prSet presAssocID="{B042DBD3-C4C1-4979-B49E-7C2A2F7531B9}" presName="linearFlow" presStyleCnt="0">
        <dgm:presLayoutVars>
          <dgm:dir/>
          <dgm:animLvl val="lvl"/>
          <dgm:resizeHandles val="exact"/>
        </dgm:presLayoutVars>
      </dgm:prSet>
      <dgm:spPr/>
    </dgm:pt>
    <dgm:pt modelId="{AE9B0EA7-CD2B-4FDA-9406-2A56BE3AFED8}" type="pres">
      <dgm:prSet presAssocID="{E3D21915-E647-4776-A054-1AE87AEF056E}" presName="composite" presStyleCnt="0"/>
      <dgm:spPr/>
    </dgm:pt>
    <dgm:pt modelId="{1F2E5693-09A6-463F-8D30-4F090724ADA3}" type="pres">
      <dgm:prSet presAssocID="{E3D21915-E647-4776-A054-1AE87AEF056E}" presName="parentText" presStyleLbl="alignNode1" presStyleIdx="0" presStyleCnt="4" custScaleY="100000">
        <dgm:presLayoutVars>
          <dgm:chMax val="1"/>
          <dgm:bulletEnabled val="1"/>
        </dgm:presLayoutVars>
      </dgm:prSet>
      <dgm:spPr/>
    </dgm:pt>
    <dgm:pt modelId="{8C28A2E8-443A-4623-9116-D260A2720CAF}" type="pres">
      <dgm:prSet presAssocID="{E3D21915-E647-4776-A054-1AE87AEF056E}" presName="descendantText" presStyleLbl="alignAcc1" presStyleIdx="0" presStyleCnt="4">
        <dgm:presLayoutVars>
          <dgm:bulletEnabled val="1"/>
        </dgm:presLayoutVars>
      </dgm:prSet>
      <dgm:spPr/>
    </dgm:pt>
    <dgm:pt modelId="{5E04BED7-9BE3-451F-8B8D-2AFCC718B0E3}" type="pres">
      <dgm:prSet presAssocID="{FB16EE41-58F6-497C-8DBB-E43D9B0A74E1}" presName="sp" presStyleCnt="0"/>
      <dgm:spPr/>
    </dgm:pt>
    <dgm:pt modelId="{7BAF3F05-5063-4BDE-8693-10C8944C3B1E}" type="pres">
      <dgm:prSet presAssocID="{90AB69BD-C327-446D-9DE9-3715023B6DB9}" presName="composite" presStyleCnt="0"/>
      <dgm:spPr/>
    </dgm:pt>
    <dgm:pt modelId="{4ECBB45D-2B98-41FB-A9DC-A6EDAC6759C2}" type="pres">
      <dgm:prSet presAssocID="{90AB69BD-C327-446D-9DE9-3715023B6DB9}" presName="parentText" presStyleLbl="alignNode1" presStyleIdx="1" presStyleCnt="4">
        <dgm:presLayoutVars>
          <dgm:chMax val="1"/>
          <dgm:bulletEnabled val="1"/>
        </dgm:presLayoutVars>
      </dgm:prSet>
      <dgm:spPr/>
    </dgm:pt>
    <dgm:pt modelId="{9ACAB0BC-9539-41E7-BD0D-7A77166D4681}" type="pres">
      <dgm:prSet presAssocID="{90AB69BD-C327-446D-9DE9-3715023B6DB9}" presName="descendantText" presStyleLbl="alignAcc1" presStyleIdx="1" presStyleCnt="4">
        <dgm:presLayoutVars>
          <dgm:bulletEnabled val="1"/>
        </dgm:presLayoutVars>
      </dgm:prSet>
      <dgm:spPr/>
    </dgm:pt>
    <dgm:pt modelId="{AF654686-41E3-4B4E-8041-C366A6D0DEEA}" type="pres">
      <dgm:prSet presAssocID="{57136A98-C477-43C3-AFF8-82CB0888A2FF}" presName="sp" presStyleCnt="0"/>
      <dgm:spPr/>
    </dgm:pt>
    <dgm:pt modelId="{125DDA9B-5052-427A-8A80-7D306B514D70}" type="pres">
      <dgm:prSet presAssocID="{E34951B3-2F35-4774-A54C-16DF567FB5CA}" presName="composite" presStyleCnt="0"/>
      <dgm:spPr/>
    </dgm:pt>
    <dgm:pt modelId="{69F0F839-EE1E-4806-B208-BF9D4303E930}" type="pres">
      <dgm:prSet presAssocID="{E34951B3-2F35-4774-A54C-16DF567FB5CA}" presName="parentText" presStyleLbl="alignNode1" presStyleIdx="2" presStyleCnt="4">
        <dgm:presLayoutVars>
          <dgm:chMax val="1"/>
          <dgm:bulletEnabled val="1"/>
        </dgm:presLayoutVars>
      </dgm:prSet>
      <dgm:spPr/>
    </dgm:pt>
    <dgm:pt modelId="{D1644D2D-0B6C-4702-8AF5-5E0D687E04D8}" type="pres">
      <dgm:prSet presAssocID="{E34951B3-2F35-4774-A54C-16DF567FB5CA}" presName="descendantText" presStyleLbl="alignAcc1" presStyleIdx="2" presStyleCnt="4">
        <dgm:presLayoutVars>
          <dgm:bulletEnabled val="1"/>
        </dgm:presLayoutVars>
      </dgm:prSet>
      <dgm:spPr/>
    </dgm:pt>
    <dgm:pt modelId="{8B39CD43-9539-43A5-82E2-044E88AE0831}" type="pres">
      <dgm:prSet presAssocID="{036DB93B-56E2-4961-9315-E8C525EB81EE}" presName="sp" presStyleCnt="0"/>
      <dgm:spPr/>
    </dgm:pt>
    <dgm:pt modelId="{3EC4B7CD-3C9C-4117-8B59-62B26A942B59}" type="pres">
      <dgm:prSet presAssocID="{4F542412-E4C2-4CF8-8781-ED7F669017E5}" presName="composite" presStyleCnt="0"/>
      <dgm:spPr/>
    </dgm:pt>
    <dgm:pt modelId="{F5918E81-298F-447C-A7E9-19873F26713B}" type="pres">
      <dgm:prSet presAssocID="{4F542412-E4C2-4CF8-8781-ED7F669017E5}" presName="parentText" presStyleLbl="alignNode1" presStyleIdx="3" presStyleCnt="4">
        <dgm:presLayoutVars>
          <dgm:chMax val="1"/>
          <dgm:bulletEnabled val="1"/>
        </dgm:presLayoutVars>
      </dgm:prSet>
      <dgm:spPr/>
    </dgm:pt>
    <dgm:pt modelId="{675AC5A9-B271-4189-A8D0-29597CAF3973}" type="pres">
      <dgm:prSet presAssocID="{4F542412-E4C2-4CF8-8781-ED7F669017E5}" presName="descendantText" presStyleLbl="alignAcc1" presStyleIdx="3" presStyleCnt="4">
        <dgm:presLayoutVars>
          <dgm:bulletEnabled val="1"/>
        </dgm:presLayoutVars>
      </dgm:prSet>
      <dgm:spPr/>
    </dgm:pt>
  </dgm:ptLst>
  <dgm:cxnLst>
    <dgm:cxn modelId="{ED792104-8714-40CB-A771-5EB69DF6523D}" srcId="{B042DBD3-C4C1-4979-B49E-7C2A2F7531B9}" destId="{E34951B3-2F35-4774-A54C-16DF567FB5CA}" srcOrd="2" destOrd="0" parTransId="{DC82656E-C86A-4376-81C3-4D016223431F}" sibTransId="{036DB93B-56E2-4961-9315-E8C525EB81EE}"/>
    <dgm:cxn modelId="{F8A4AA09-F1BB-473F-B743-FE964A9DD90E}" type="presOf" srcId="{068F85F7-590C-4727-A72A-4CF37A4852F3}" destId="{D1644D2D-0B6C-4702-8AF5-5E0D687E04D8}" srcOrd="0" destOrd="2" presId="urn:microsoft.com/office/officeart/2005/8/layout/chevron2"/>
    <dgm:cxn modelId="{3C4F081A-FAAF-4CC3-82E1-2335124AF345}" srcId="{B042DBD3-C4C1-4979-B49E-7C2A2F7531B9}" destId="{4F542412-E4C2-4CF8-8781-ED7F669017E5}" srcOrd="3" destOrd="0" parTransId="{A79C97B8-0442-4ABC-A4B8-0E2DD1CEF573}" sibTransId="{640EB8D6-F0B1-458E-AA76-39E0E114B601}"/>
    <dgm:cxn modelId="{6CF8E01C-1C7A-4248-B594-DE8A261B64D9}" type="presOf" srcId="{91DD5771-14A3-4199-80BB-8BF7239965E5}" destId="{9ACAB0BC-9539-41E7-BD0D-7A77166D4681}" srcOrd="0" destOrd="1" presId="urn:microsoft.com/office/officeart/2005/8/layout/chevron2"/>
    <dgm:cxn modelId="{1DDB181F-62A2-4A73-97AE-55E9EDDAF03D}" type="presOf" srcId="{B042DBD3-C4C1-4979-B49E-7C2A2F7531B9}" destId="{95B1F118-ED70-4203-8772-5153BE9D36FA}" srcOrd="0" destOrd="0" presId="urn:microsoft.com/office/officeart/2005/8/layout/chevron2"/>
    <dgm:cxn modelId="{05415422-EF64-4E19-B538-C2C8A83D8CE0}" type="presOf" srcId="{4F542412-E4C2-4CF8-8781-ED7F669017E5}" destId="{F5918E81-298F-447C-A7E9-19873F26713B}" srcOrd="0" destOrd="0" presId="urn:microsoft.com/office/officeart/2005/8/layout/chevron2"/>
    <dgm:cxn modelId="{28628D23-D4C2-4B9D-9768-660A33BCF2DB}" type="presOf" srcId="{E3D21915-E647-4776-A054-1AE87AEF056E}" destId="{1F2E5693-09A6-463F-8D30-4F090724ADA3}" srcOrd="0" destOrd="0" presId="urn:microsoft.com/office/officeart/2005/8/layout/chevron2"/>
    <dgm:cxn modelId="{1BD3A660-4C15-4B58-BB70-6E7FF20B44A7}" type="presOf" srcId="{FF6201ED-CF1D-41A9-92BD-E4DE284C83D9}" destId="{D1644D2D-0B6C-4702-8AF5-5E0D687E04D8}" srcOrd="0" destOrd="1" presId="urn:microsoft.com/office/officeart/2005/8/layout/chevron2"/>
    <dgm:cxn modelId="{E9AE3461-7215-4FCE-BA6A-38D9CD84D740}" type="presOf" srcId="{A7BB5FDE-9357-4935-9F67-B916D9CA61D6}" destId="{9ACAB0BC-9539-41E7-BD0D-7A77166D4681}" srcOrd="0" destOrd="0" presId="urn:microsoft.com/office/officeart/2005/8/layout/chevron2"/>
    <dgm:cxn modelId="{D5630D65-0C27-4A57-9298-6010978F5218}" type="presOf" srcId="{04FA4DD6-4EAB-45FC-8F3D-74B7A1F9CDFD}" destId="{8C28A2E8-443A-4623-9116-D260A2720CAF}" srcOrd="0" destOrd="1" presId="urn:microsoft.com/office/officeart/2005/8/layout/chevron2"/>
    <dgm:cxn modelId="{350E3045-8A75-4A79-A655-62C95C7EC8AF}" srcId="{90AB69BD-C327-446D-9DE9-3715023B6DB9}" destId="{91DD5771-14A3-4199-80BB-8BF7239965E5}" srcOrd="1" destOrd="0" parTransId="{D340C028-18DD-4C94-89B9-DE17BBE0C25B}" sibTransId="{D70039DE-6043-4A60-BBDA-A86E97A86C84}"/>
    <dgm:cxn modelId="{85C15868-C8FC-45F5-BE48-E44D4926C727}" type="presOf" srcId="{322A1255-9DE2-4999-8451-5415BB0131F5}" destId="{675AC5A9-B271-4189-A8D0-29597CAF3973}" srcOrd="0" destOrd="1" presId="urn:microsoft.com/office/officeart/2005/8/layout/chevron2"/>
    <dgm:cxn modelId="{04687C4B-45A1-4990-A1B7-3F5298B75CD5}" srcId="{E34951B3-2F35-4774-A54C-16DF567FB5CA}" destId="{2F7ABF84-E415-4880-AF3E-78601FB1D2F8}" srcOrd="0" destOrd="0" parTransId="{37DC34DC-8DD1-4EBB-A9D6-5DA3D80A5998}" sibTransId="{65EC8DDB-3482-4A7F-923C-03902062C4FE}"/>
    <dgm:cxn modelId="{1820014F-3C5B-4BCE-A92B-6DA8E7F89B35}" srcId="{4F542412-E4C2-4CF8-8781-ED7F669017E5}" destId="{D64F5960-73B4-4F6F-B08A-BA007AB787C8}" srcOrd="0" destOrd="0" parTransId="{A010152E-3894-4710-962E-D97AC6767591}" sibTransId="{80D3542B-AF04-4BBA-AD68-3E1E0D405511}"/>
    <dgm:cxn modelId="{6F418354-48FB-4F7A-8FD6-4800105211A4}" type="presOf" srcId="{90AB69BD-C327-446D-9DE9-3715023B6DB9}" destId="{4ECBB45D-2B98-41FB-A9DC-A6EDAC6759C2}" srcOrd="0" destOrd="0" presId="urn:microsoft.com/office/officeart/2005/8/layout/chevron2"/>
    <dgm:cxn modelId="{777DEB74-D6A0-43C1-9819-308CC8137A73}" type="presOf" srcId="{E34951B3-2F35-4774-A54C-16DF567FB5CA}" destId="{69F0F839-EE1E-4806-B208-BF9D4303E930}" srcOrd="0" destOrd="0" presId="urn:microsoft.com/office/officeart/2005/8/layout/chevron2"/>
    <dgm:cxn modelId="{DB414794-FF90-4DA3-AEF6-038EDFD22935}" srcId="{4F542412-E4C2-4CF8-8781-ED7F669017E5}" destId="{322A1255-9DE2-4999-8451-5415BB0131F5}" srcOrd="1" destOrd="0" parTransId="{D9F580DF-2444-4D17-99E9-010C0AB2D1D2}" sibTransId="{53037CF8-2D22-4D70-880B-44B854577D6A}"/>
    <dgm:cxn modelId="{7125AC9C-E685-48AE-9509-095DA2D3FEE0}" srcId="{E3D21915-E647-4776-A054-1AE87AEF056E}" destId="{04FA4DD6-4EAB-45FC-8F3D-74B7A1F9CDFD}" srcOrd="1" destOrd="0" parTransId="{F069C5D4-B280-4E29-8A2C-48EC8D9861C4}" sibTransId="{A291CBDF-60C9-4788-891D-95B7C23828C2}"/>
    <dgm:cxn modelId="{45CEEBA1-F598-4222-BC80-65C0E9FAA40B}" srcId="{E34951B3-2F35-4774-A54C-16DF567FB5CA}" destId="{FF6201ED-CF1D-41A9-92BD-E4DE284C83D9}" srcOrd="1" destOrd="0" parTransId="{71D51110-2D2E-488A-A56B-A41956882D21}" sibTransId="{8540E2E0-BC0F-462B-A817-44E592B652FE}"/>
    <dgm:cxn modelId="{7A040BB0-A220-4DAF-AC01-CE0FD35D920E}" srcId="{B042DBD3-C4C1-4979-B49E-7C2A2F7531B9}" destId="{E3D21915-E647-4776-A054-1AE87AEF056E}" srcOrd="0" destOrd="0" parTransId="{FA8B7CF5-AF8C-4192-87FC-3FF65B8BC775}" sibTransId="{FB16EE41-58F6-497C-8DBB-E43D9B0A74E1}"/>
    <dgm:cxn modelId="{9F5B5CB5-ABBA-4984-9AD4-D6D0A599D0B2}" srcId="{B042DBD3-C4C1-4979-B49E-7C2A2F7531B9}" destId="{90AB69BD-C327-446D-9DE9-3715023B6DB9}" srcOrd="1" destOrd="0" parTransId="{3CDABD04-A64C-445A-8AF5-803A27785BFC}" sibTransId="{57136A98-C477-43C3-AFF8-82CB0888A2FF}"/>
    <dgm:cxn modelId="{94F067B9-040A-496D-9E75-44F257377A33}" srcId="{90AB69BD-C327-446D-9DE9-3715023B6DB9}" destId="{A7BB5FDE-9357-4935-9F67-B916D9CA61D6}" srcOrd="0" destOrd="0" parTransId="{9E920B89-5907-431E-84BA-AA01BEC5824D}" sibTransId="{784931EF-8FAD-49CC-8D2F-7B47E57D6196}"/>
    <dgm:cxn modelId="{F543ADC3-A6EB-4753-8DBC-9290156CEDAE}" type="presOf" srcId="{2F7ABF84-E415-4880-AF3E-78601FB1D2F8}" destId="{D1644D2D-0B6C-4702-8AF5-5E0D687E04D8}" srcOrd="0" destOrd="0" presId="urn:microsoft.com/office/officeart/2005/8/layout/chevron2"/>
    <dgm:cxn modelId="{9A1205DB-0FB7-43A3-B3B9-5E109EEFFBB3}" type="presOf" srcId="{D64F5960-73B4-4F6F-B08A-BA007AB787C8}" destId="{675AC5A9-B271-4189-A8D0-29597CAF3973}" srcOrd="0" destOrd="0" presId="urn:microsoft.com/office/officeart/2005/8/layout/chevron2"/>
    <dgm:cxn modelId="{FEDCDCDE-4DE5-47E6-9BA8-EEBBDDE9D482}" type="presOf" srcId="{3CC47516-ED69-4508-BC2B-4E8957800FDA}" destId="{8C28A2E8-443A-4623-9116-D260A2720CAF}" srcOrd="0" destOrd="0" presId="urn:microsoft.com/office/officeart/2005/8/layout/chevron2"/>
    <dgm:cxn modelId="{2B5383E7-341A-4656-B919-9590CFA399D6}" srcId="{E34951B3-2F35-4774-A54C-16DF567FB5CA}" destId="{068F85F7-590C-4727-A72A-4CF37A4852F3}" srcOrd="2" destOrd="0" parTransId="{D1472ACD-868B-44CE-B248-ADA499D35A05}" sibTransId="{83BB8F9B-0F6A-47CB-976A-7E5B1E04F0B7}"/>
    <dgm:cxn modelId="{8718DBEA-2FC2-4BA4-8785-5C18D9D8F18E}" srcId="{E3D21915-E647-4776-A054-1AE87AEF056E}" destId="{3CC47516-ED69-4508-BC2B-4E8957800FDA}" srcOrd="0" destOrd="0" parTransId="{0E9A151F-C128-4D02-B39A-3A649D706DEE}" sibTransId="{253CAB48-E8D1-403F-AF6C-C95674094118}"/>
    <dgm:cxn modelId="{060B01B8-DBA0-410F-8300-87B33E098A08}" type="presParOf" srcId="{95B1F118-ED70-4203-8772-5153BE9D36FA}" destId="{AE9B0EA7-CD2B-4FDA-9406-2A56BE3AFED8}" srcOrd="0" destOrd="0" presId="urn:microsoft.com/office/officeart/2005/8/layout/chevron2"/>
    <dgm:cxn modelId="{5FCE34D1-CFDC-49A6-AA92-9E9A15D1D9A6}" type="presParOf" srcId="{AE9B0EA7-CD2B-4FDA-9406-2A56BE3AFED8}" destId="{1F2E5693-09A6-463F-8D30-4F090724ADA3}" srcOrd="0" destOrd="0" presId="urn:microsoft.com/office/officeart/2005/8/layout/chevron2"/>
    <dgm:cxn modelId="{D5339403-2F7B-4A8A-817A-F38600DB517C}" type="presParOf" srcId="{AE9B0EA7-CD2B-4FDA-9406-2A56BE3AFED8}" destId="{8C28A2E8-443A-4623-9116-D260A2720CAF}" srcOrd="1" destOrd="0" presId="urn:microsoft.com/office/officeart/2005/8/layout/chevron2"/>
    <dgm:cxn modelId="{5B5DD37D-7F4B-404C-B927-D4A6E5D1C802}" type="presParOf" srcId="{95B1F118-ED70-4203-8772-5153BE9D36FA}" destId="{5E04BED7-9BE3-451F-8B8D-2AFCC718B0E3}" srcOrd="1" destOrd="0" presId="urn:microsoft.com/office/officeart/2005/8/layout/chevron2"/>
    <dgm:cxn modelId="{D7461223-121A-4676-83B8-1C5FF67CC33B}" type="presParOf" srcId="{95B1F118-ED70-4203-8772-5153BE9D36FA}" destId="{7BAF3F05-5063-4BDE-8693-10C8944C3B1E}" srcOrd="2" destOrd="0" presId="urn:microsoft.com/office/officeart/2005/8/layout/chevron2"/>
    <dgm:cxn modelId="{5D8EE7DF-768D-4BE7-B31C-097A4E51FB5F}" type="presParOf" srcId="{7BAF3F05-5063-4BDE-8693-10C8944C3B1E}" destId="{4ECBB45D-2B98-41FB-A9DC-A6EDAC6759C2}" srcOrd="0" destOrd="0" presId="urn:microsoft.com/office/officeart/2005/8/layout/chevron2"/>
    <dgm:cxn modelId="{30F383AE-496F-4199-8265-43031325244B}" type="presParOf" srcId="{7BAF3F05-5063-4BDE-8693-10C8944C3B1E}" destId="{9ACAB0BC-9539-41E7-BD0D-7A77166D4681}" srcOrd="1" destOrd="0" presId="urn:microsoft.com/office/officeart/2005/8/layout/chevron2"/>
    <dgm:cxn modelId="{8FE58581-082C-4A64-95B7-067160B2042D}" type="presParOf" srcId="{95B1F118-ED70-4203-8772-5153BE9D36FA}" destId="{AF654686-41E3-4B4E-8041-C366A6D0DEEA}" srcOrd="3" destOrd="0" presId="urn:microsoft.com/office/officeart/2005/8/layout/chevron2"/>
    <dgm:cxn modelId="{E7CC8FBC-A625-4660-B4F6-C02CF5B59805}" type="presParOf" srcId="{95B1F118-ED70-4203-8772-5153BE9D36FA}" destId="{125DDA9B-5052-427A-8A80-7D306B514D70}" srcOrd="4" destOrd="0" presId="urn:microsoft.com/office/officeart/2005/8/layout/chevron2"/>
    <dgm:cxn modelId="{4BE2AFAB-25B1-46FF-B9C4-D931FCA41690}" type="presParOf" srcId="{125DDA9B-5052-427A-8A80-7D306B514D70}" destId="{69F0F839-EE1E-4806-B208-BF9D4303E930}" srcOrd="0" destOrd="0" presId="urn:microsoft.com/office/officeart/2005/8/layout/chevron2"/>
    <dgm:cxn modelId="{071D0F2C-BFAC-4DDE-818B-BC9C12860369}" type="presParOf" srcId="{125DDA9B-5052-427A-8A80-7D306B514D70}" destId="{D1644D2D-0B6C-4702-8AF5-5E0D687E04D8}" srcOrd="1" destOrd="0" presId="urn:microsoft.com/office/officeart/2005/8/layout/chevron2"/>
    <dgm:cxn modelId="{98130D82-0944-46A9-84DA-B1E09692D516}" type="presParOf" srcId="{95B1F118-ED70-4203-8772-5153BE9D36FA}" destId="{8B39CD43-9539-43A5-82E2-044E88AE0831}" srcOrd="5" destOrd="0" presId="urn:microsoft.com/office/officeart/2005/8/layout/chevron2"/>
    <dgm:cxn modelId="{35B9E2C8-752C-47B3-BC4F-2A88D8A603DB}" type="presParOf" srcId="{95B1F118-ED70-4203-8772-5153BE9D36FA}" destId="{3EC4B7CD-3C9C-4117-8B59-62B26A942B59}" srcOrd="6" destOrd="0" presId="urn:microsoft.com/office/officeart/2005/8/layout/chevron2"/>
    <dgm:cxn modelId="{373A880C-40F1-4B9E-8F60-F54B6D8B4EFC}" type="presParOf" srcId="{3EC4B7CD-3C9C-4117-8B59-62B26A942B59}" destId="{F5918E81-298F-447C-A7E9-19873F26713B}" srcOrd="0" destOrd="0" presId="urn:microsoft.com/office/officeart/2005/8/layout/chevron2"/>
    <dgm:cxn modelId="{E623A9B4-6C31-48E6-88BB-DF633FD60E9A}" type="presParOf" srcId="{3EC4B7CD-3C9C-4117-8B59-62B26A942B59}" destId="{675AC5A9-B271-4189-A8D0-29597CAF397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E5693-09A6-463F-8D30-4F090724ADA3}">
      <dsp:nvSpPr>
        <dsp:cNvPr id="0" name=""/>
        <dsp:cNvSpPr/>
      </dsp:nvSpPr>
      <dsp:spPr>
        <a:xfrm rot="5400000">
          <a:off x="-204002" y="209126"/>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latin typeface="Cambria" panose="02040503050406030204" pitchFamily="18" charset="0"/>
              <a:ea typeface="Cambria" panose="02040503050406030204" pitchFamily="18" charset="0"/>
            </a:rPr>
            <a:t>Project </a:t>
          </a:r>
          <a:r>
            <a:rPr lang="en-IN" sz="1200" b="1" kern="1200" dirty="0">
              <a:latin typeface="Cambria" panose="02040503050406030204" pitchFamily="18" charset="0"/>
              <a:ea typeface="Cambria" panose="02040503050406030204" pitchFamily="18" charset="0"/>
            </a:rPr>
            <a:t>Initialization</a:t>
          </a:r>
        </a:p>
      </dsp:txBody>
      <dsp:txXfrm rot="-5400000">
        <a:off x="1" y="481130"/>
        <a:ext cx="952011" cy="408004"/>
      </dsp:txXfrm>
    </dsp:sp>
    <dsp:sp modelId="{8C28A2E8-443A-4623-9116-D260A2720CAF}">
      <dsp:nvSpPr>
        <dsp:cNvPr id="0" name=""/>
        <dsp:cNvSpPr/>
      </dsp:nvSpPr>
      <dsp:spPr>
        <a:xfrm rot="5400000">
          <a:off x="4709238" y="-3752103"/>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Requirement Gathering &amp; Analysis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[01/02/25 - 10/02/2025]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 Technology Stack Setup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[11/09/24 - 21/02/24]</a:t>
          </a:r>
        </a:p>
      </dsp:txBody>
      <dsp:txXfrm rot="-5400000">
        <a:off x="952011" y="48278"/>
        <a:ext cx="8355311" cy="797702"/>
      </dsp:txXfrm>
    </dsp:sp>
    <dsp:sp modelId="{4ECBB45D-2B98-41FB-A9DC-A6EDAC6759C2}">
      <dsp:nvSpPr>
        <dsp:cNvPr id="0" name=""/>
        <dsp:cNvSpPr/>
      </dsp:nvSpPr>
      <dsp:spPr>
        <a:xfrm rot="5400000">
          <a:off x="-204002" y="1423855"/>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Design    Phase</a:t>
          </a:r>
        </a:p>
      </dsp:txBody>
      <dsp:txXfrm rot="-5400000">
        <a:off x="1" y="1695859"/>
        <a:ext cx="952011" cy="408004"/>
      </dsp:txXfrm>
    </dsp:sp>
    <dsp:sp modelId="{9ACAB0BC-9539-41E7-BD0D-7A77166D4681}">
      <dsp:nvSpPr>
        <dsp:cNvPr id="0" name=""/>
        <dsp:cNvSpPr/>
      </dsp:nvSpPr>
      <dsp:spPr>
        <a:xfrm rot="5400000">
          <a:off x="4709238" y="-2537374"/>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 System Architecture Design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[15/02/25 – 25/02/24]</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UI/UX Design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[25/02/25 – 05/03/25]</a:t>
          </a:r>
        </a:p>
      </dsp:txBody>
      <dsp:txXfrm rot="-5400000">
        <a:off x="952011" y="1263007"/>
        <a:ext cx="8355311" cy="797702"/>
      </dsp:txXfrm>
    </dsp:sp>
    <dsp:sp modelId="{69F0F839-EE1E-4806-B208-BF9D4303E930}">
      <dsp:nvSpPr>
        <dsp:cNvPr id="0" name=""/>
        <dsp:cNvSpPr/>
      </dsp:nvSpPr>
      <dsp:spPr>
        <a:xfrm rot="5400000">
          <a:off x="-204002" y="2638585"/>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 Development Phase</a:t>
          </a:r>
        </a:p>
      </dsp:txBody>
      <dsp:txXfrm rot="-5400000">
        <a:off x="1" y="2910589"/>
        <a:ext cx="952011" cy="408004"/>
      </dsp:txXfrm>
    </dsp:sp>
    <dsp:sp modelId="{D1644D2D-0B6C-4702-8AF5-5E0D687E04D8}">
      <dsp:nvSpPr>
        <dsp:cNvPr id="0" name=""/>
        <dsp:cNvSpPr/>
      </dsp:nvSpPr>
      <dsp:spPr>
        <a:xfrm rot="5400000">
          <a:off x="4709006" y="-1322412"/>
          <a:ext cx="884475"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Backend Development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[10/03/25 – 01/04/25]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Frontend Development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[06/03/25 – 01/04/25]</a:t>
          </a:r>
        </a:p>
        <a:p>
          <a:pPr marL="171450" lvl="1" indent="-171450" algn="l" defTabSz="755650">
            <a:lnSpc>
              <a:spcPct val="90000"/>
            </a:lnSpc>
            <a:spcBef>
              <a:spcPct val="0"/>
            </a:spcBef>
            <a:spcAft>
              <a:spcPct val="15000"/>
            </a:spcAft>
            <a:buChar char="•"/>
          </a:pPr>
          <a:r>
            <a:rPr lang="en-IN" sz="1700" b="1" kern="1200" dirty="0"/>
            <a:t>Database Integration    </a:t>
          </a:r>
          <a:r>
            <a:rPr lang="en-IN" sz="1700" b="1" kern="1200" dirty="0">
              <a:solidFill>
                <a:schemeClr val="tx1">
                  <a:lumMod val="65000"/>
                  <a:lumOff val="35000"/>
                </a:schemeClr>
              </a:solidFill>
            </a:rPr>
            <a:t>[15/03/25 – 01/04/25]</a:t>
          </a:r>
        </a:p>
      </dsp:txBody>
      <dsp:txXfrm rot="-5400000">
        <a:off x="952012" y="2477759"/>
        <a:ext cx="8355288" cy="798121"/>
      </dsp:txXfrm>
    </dsp:sp>
    <dsp:sp modelId="{F5918E81-298F-447C-A7E9-19873F26713B}">
      <dsp:nvSpPr>
        <dsp:cNvPr id="0" name=""/>
        <dsp:cNvSpPr/>
      </dsp:nvSpPr>
      <dsp:spPr>
        <a:xfrm rot="5400000">
          <a:off x="-204002" y="3853314"/>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Deployment &amp; Documentation</a:t>
          </a:r>
        </a:p>
      </dsp:txBody>
      <dsp:txXfrm rot="-5400000">
        <a:off x="1" y="4125318"/>
        <a:ext cx="952011" cy="408004"/>
      </dsp:txXfrm>
    </dsp:sp>
    <dsp:sp modelId="{675AC5A9-B271-4189-A8D0-29597CAF3973}">
      <dsp:nvSpPr>
        <dsp:cNvPr id="0" name=""/>
        <dsp:cNvSpPr/>
      </dsp:nvSpPr>
      <dsp:spPr>
        <a:xfrm rot="5400000">
          <a:off x="4709238" y="-107915"/>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t>Deployment    </a:t>
          </a:r>
          <a:r>
            <a:rPr lang="en-IN" sz="1700" b="1" kern="1200" dirty="0">
              <a:solidFill>
                <a:schemeClr val="tx1">
                  <a:lumMod val="65000"/>
                  <a:lumOff val="35000"/>
                </a:schemeClr>
              </a:solidFill>
            </a:rPr>
            <a:t>[02/04/24 – 12/04/25]</a:t>
          </a:r>
        </a:p>
        <a:p>
          <a:pPr marL="171450" lvl="1" indent="-171450" algn="l" defTabSz="755650">
            <a:lnSpc>
              <a:spcPct val="90000"/>
            </a:lnSpc>
            <a:spcBef>
              <a:spcPct val="0"/>
            </a:spcBef>
            <a:spcAft>
              <a:spcPct val="15000"/>
            </a:spcAft>
            <a:buChar char="•"/>
          </a:pPr>
          <a:r>
            <a:rPr lang="en-IN" sz="1700" b="1" kern="1200" dirty="0"/>
            <a:t>Final Documentation    </a:t>
          </a:r>
          <a:r>
            <a:rPr lang="en-IN" sz="1700" b="1" kern="1200" dirty="0">
              <a:solidFill>
                <a:schemeClr val="tx1">
                  <a:lumMod val="65000"/>
                  <a:lumOff val="35000"/>
                </a:schemeClr>
              </a:solidFill>
            </a:rPr>
            <a:t>[13/04/25 – 20/4/25]</a:t>
          </a:r>
        </a:p>
      </dsp:txBody>
      <dsp:txXfrm rot="-5400000">
        <a:off x="952011" y="3692466"/>
        <a:ext cx="8355311" cy="7977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2582B8F-5316-060E-8200-5461B5843FA2}"/>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3B245A0-D767-03EC-E677-AC5DA3F289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4E36221-AFFA-6CE7-046D-4F2A0F3DBA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698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866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866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B6FDD30E-3ED2-5634-96E3-398FD6130952}"/>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715362E9-9FB8-B6C3-82A4-B09B5D18E8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DCF92A47-A14F-5731-53E8-40703037F4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08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E625E6F1-13F2-79EA-D576-7B6A8049F567}"/>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6EC21D00-BA09-B140-774C-34C5C4C1EA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6B61582-A44F-C6BD-C9A4-F64780AFDB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8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788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108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565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38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7B3D6980-2E77-386E-32BF-3822EEC0B754}"/>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C5B80BDB-DD53-E917-CBD4-B94BCD1A91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E5A52A40-527C-4A09-363F-BE72503BE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90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ieeexplore.ieee.org/document/10309022" TargetMode="External"/><Relationship Id="rId7" Type="http://schemas.openxmlformats.org/officeDocument/2006/relationships/hyperlink" Target="https://ieeexplore.ieee.org/document/1026163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nnovation-entrepreneurship.springeropen.com/articles/10.1186/s13731-024-00380-w" TargetMode="External"/><Relationship Id="rId5" Type="http://schemas.openxmlformats.org/officeDocument/2006/relationships/hyperlink" Target="https://www.ijset.in/wp-content/uploads/2016/06/P-10.pdf" TargetMode="External"/><Relationship Id="rId4" Type="http://schemas.openxmlformats.org/officeDocument/2006/relationships/hyperlink" Target="https://www.researchgate.net/publication/376190968_online_education_in_Rural_India-_Issues_and_Challenges?utm_source=chatgpt.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innovationentrepreneurship.springeropen.com/articles/10.1186/s1373102400380w?utm_source=chatgpt.com" TargetMode="External"/><Relationship Id="rId7" Type="http://schemas.openxmlformats.org/officeDocument/2006/relationships/hyperlink" Target="https://www.scienceopen.com/hosteddocument?doi=10.14293/S21991006.1.SOR.PPKUXGN.v1&amp;utm_source=chatgpt.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3776/tpre.2021.v11n1p25-39" TargetMode="External"/><Relationship Id="rId5" Type="http://schemas.openxmlformats.org/officeDocument/2006/relationships/hyperlink" Target="https://www.researchgate.net/publication/382671754_A_Study_on_Challenges_and_Solutions_for_Implementing_Digital_Literacy_Programmes_in_India's_Rural_Areas?utm_source=chatgpt.com)" TargetMode="External"/><Relationship Id="rId4" Type="http://schemas.openxmlformats.org/officeDocument/2006/relationships/hyperlink" Target="https://www.researchgate.net/publication/380531570_The_challenges_and_solutions_of_technology_integration_in_rural_schools_A_systematic_literature_review?utm_source=chatgpt.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ovardhanM73/Vidyaset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819918" y="1085634"/>
            <a:ext cx="10363200" cy="962898"/>
          </a:xfrm>
          <a:prstGeom prst="rect">
            <a:avLst/>
          </a:prstGeom>
          <a:noFill/>
          <a:ln>
            <a:noFill/>
          </a:ln>
          <a:effectLst>
            <a:reflection blurRad="6350" stA="50000" endA="275" endPos="40000" dist="101600" dir="5400000" sy="-100000" algn="bl" rotWithShape="0"/>
          </a:effectLst>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err="1">
                <a:effectLst>
                  <a:glow rad="63500">
                    <a:schemeClr val="accent1">
                      <a:satMod val="175000"/>
                      <a:alpha val="40000"/>
                    </a:schemeClr>
                  </a:glow>
                  <a:reflection blurRad="12700" stA="32000" endPos="35000" dist="12700" dir="5400000" sy="-100000" algn="bl" rotWithShape="0"/>
                </a:effectLst>
              </a:rPr>
              <a:t>VidyaSetu</a:t>
            </a:r>
            <a:br>
              <a:rPr lang="en-US" dirty="0">
                <a:effectLst>
                  <a:glow rad="63500">
                    <a:schemeClr val="accent1">
                      <a:satMod val="175000"/>
                      <a:alpha val="40000"/>
                    </a:schemeClr>
                  </a:glow>
                  <a:reflection blurRad="12700" stA="32000" endPos="35000" dist="12700" dir="5400000" sy="-100000" algn="bl" rotWithShape="0"/>
                </a:effectLst>
              </a:rPr>
            </a:br>
            <a:r>
              <a:rPr lang="en-US" dirty="0">
                <a:effectLst>
                  <a:glow rad="63500">
                    <a:schemeClr val="accent1">
                      <a:satMod val="175000"/>
                      <a:alpha val="40000"/>
                    </a:schemeClr>
                  </a:glow>
                  <a:reflection blurRad="12700" stA="32000" endPos="35000" dist="12700" dir="5400000" sy="-100000" algn="bl" rotWithShape="0"/>
                </a:effectLst>
              </a:rPr>
              <a:t>(Smart Solutions for Rural Education)</a:t>
            </a:r>
            <a:endParaRPr lang="en-US" dirty="0">
              <a:solidFill>
                <a:schemeClr val="tx1"/>
              </a:solidFill>
              <a:effectLst>
                <a:glow rad="63500">
                  <a:schemeClr val="accent1">
                    <a:satMod val="175000"/>
                    <a:alpha val="40000"/>
                  </a:schemeClr>
                </a:glow>
                <a:reflection blurRad="12700" stA="32000" endPos="35000" dist="12700" dir="5400000" sy="-100000" algn="bl" rotWithShape="0"/>
              </a:effectLst>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dirty="0">
                <a:latin typeface="Cambria" panose="02040503050406030204" pitchFamily="18" charset="0"/>
                <a:ea typeface="Cambria" panose="02040503050406030204" pitchFamily="18" charset="0"/>
              </a:rPr>
              <a:t> CSE_G65</a:t>
            </a: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819875250"/>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339339" y="276303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dirty="0" err="1">
                <a:solidFill>
                  <a:srgbClr val="FF0000"/>
                </a:solidFill>
                <a:latin typeface="Cambria" panose="02040503050406030204" pitchFamily="18" charset="0"/>
                <a:ea typeface="Cambria" panose="02040503050406030204" pitchFamily="18" charset="0"/>
                <a:cs typeface="Verdana"/>
                <a:sym typeface="Verdana"/>
              </a:rPr>
              <a:t>Dr.</a:t>
            </a:r>
            <a:r>
              <a:rPr lang="en-GB" sz="1700" b="1" dirty="0">
                <a:solidFill>
                  <a:srgbClr val="FF0000"/>
                </a:solidFill>
                <a:latin typeface="Cambria" panose="02040503050406030204" pitchFamily="18" charset="0"/>
                <a:ea typeface="Cambria" panose="02040503050406030204" pitchFamily="18" charset="0"/>
                <a:cs typeface="Verdana"/>
                <a:sym typeface="Verdana"/>
              </a:rPr>
              <a:t> Naveen N M,</a:t>
            </a:r>
          </a:p>
          <a:p>
            <a:pPr marL="0" marR="0" lvl="0" indent="0" algn="ctr" rtl="0">
              <a:spcBef>
                <a:spcPts val="340"/>
              </a:spcBef>
              <a:spcAft>
                <a:spcPts val="0"/>
              </a:spcAft>
              <a:buClr>
                <a:srgbClr val="17365D"/>
              </a:buClr>
              <a:buSzPts val="1700"/>
              <a:buFont typeface="Arial"/>
              <a:buNone/>
            </a:pPr>
            <a:r>
              <a:rPr lang="en-GB" sz="1700" b="1" dirty="0">
                <a:solidFill>
                  <a:schemeClr val="tx1"/>
                </a:solidFill>
                <a:latin typeface="Cambria" panose="02040503050406030204" pitchFamily="18" charset="0"/>
                <a:ea typeface="Cambria" panose="02040503050406030204" pitchFamily="18" charset="0"/>
                <a:cs typeface="Verdana"/>
                <a:sym typeface="Verdana"/>
              </a:rPr>
              <a:t>Associate Professor</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CSE</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CSE</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7301 University Project</a:t>
            </a:r>
            <a:endParaRPr lang="en-GB" sz="20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p>
        </p:txBody>
      </p:sp>
      <p:sp>
        <p:nvSpPr>
          <p:cNvPr id="8" name="Google Shape;91;p13"/>
          <p:cNvSpPr txBox="1"/>
          <p:nvPr/>
        </p:nvSpPr>
        <p:spPr>
          <a:xfrm>
            <a:off x="-28958" y="479107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id="{B5BA812E-FC9C-78A1-AE29-1F8132EF45C9}"/>
              </a:ext>
            </a:extLst>
          </p:cNvPr>
          <p:cNvGraphicFramePr>
            <a:graphicFrameLocks noGrp="1"/>
          </p:cNvGraphicFramePr>
          <p:nvPr>
            <p:extLst>
              <p:ext uri="{D42A27DB-BD31-4B8C-83A1-F6EECF244321}">
                <p14:modId xmlns:p14="http://schemas.microsoft.com/office/powerpoint/2010/main" val="119722915"/>
              </p:ext>
            </p:extLst>
          </p:nvPr>
        </p:nvGraphicFramePr>
        <p:xfrm>
          <a:off x="421757" y="2763029"/>
          <a:ext cx="5162966" cy="1562100"/>
        </p:xfrm>
        <a:graphic>
          <a:graphicData uri="http://schemas.openxmlformats.org/drawingml/2006/table">
            <a:tbl>
              <a:tblPr firstRow="1" bandRow="1"/>
              <a:tblGrid>
                <a:gridCol w="2581483">
                  <a:extLst>
                    <a:ext uri="{9D8B030D-6E8A-4147-A177-3AD203B41FA5}">
                      <a16:colId xmlns:a16="http://schemas.microsoft.com/office/drawing/2014/main" val="1329227157"/>
                    </a:ext>
                  </a:extLst>
                </a:gridCol>
                <a:gridCol w="2581483">
                  <a:extLst>
                    <a:ext uri="{9D8B030D-6E8A-4147-A177-3AD203B41FA5}">
                      <a16:colId xmlns:a16="http://schemas.microsoft.com/office/drawing/2014/main" val="2285693969"/>
                    </a:ext>
                  </a:extLst>
                </a:gridCol>
              </a:tblGrid>
              <a:tr h="390525">
                <a:tc>
                  <a:txBody>
                    <a:bodyPr/>
                    <a:lstStyle/>
                    <a:p>
                      <a:endParaRPr lang="en-IN" dirty="0"/>
                    </a:p>
                  </a:txBody>
                  <a:tcPr/>
                </a:tc>
                <a:tc>
                  <a:txBody>
                    <a:bodyPr/>
                    <a:lstStyle/>
                    <a:p>
                      <a:endParaRPr lang="en-IN"/>
                    </a:p>
                  </a:txBody>
                  <a:tcPr/>
                </a:tc>
                <a:extLst>
                  <a:ext uri="{0D108BD9-81ED-4DB2-BD59-A6C34878D82A}">
                    <a16:rowId xmlns:a16="http://schemas.microsoft.com/office/drawing/2014/main" val="4174713697"/>
                  </a:ext>
                </a:extLst>
              </a:tr>
              <a:tr h="390525">
                <a:tc>
                  <a:txBody>
                    <a:bodyPr/>
                    <a:lstStyle/>
                    <a:p>
                      <a:pPr algn="ctr"/>
                      <a:r>
                        <a:rPr lang="en-IN" sz="1400" dirty="0"/>
                        <a:t>20211CSE0634</a:t>
                      </a:r>
                    </a:p>
                  </a:txBody>
                  <a:tcPr/>
                </a:tc>
                <a:tc>
                  <a:txBody>
                    <a:bodyPr/>
                    <a:lstStyle/>
                    <a:p>
                      <a:pPr algn="ctr"/>
                      <a:r>
                        <a:rPr lang="en-IN" dirty="0"/>
                        <a:t>VEDAKUMARA K H</a:t>
                      </a:r>
                    </a:p>
                  </a:txBody>
                  <a:tcPr/>
                </a:tc>
                <a:extLst>
                  <a:ext uri="{0D108BD9-81ED-4DB2-BD59-A6C34878D82A}">
                    <a16:rowId xmlns:a16="http://schemas.microsoft.com/office/drawing/2014/main" val="989145793"/>
                  </a:ext>
                </a:extLst>
              </a:tr>
              <a:tr h="390525">
                <a:tc>
                  <a:txBody>
                    <a:bodyPr/>
                    <a:lstStyle/>
                    <a:p>
                      <a:pPr algn="ctr"/>
                      <a:r>
                        <a:rPr lang="en-IN" dirty="0"/>
                        <a:t>20211CSE0654</a:t>
                      </a:r>
                    </a:p>
                  </a:txBody>
                  <a:tcPr/>
                </a:tc>
                <a:tc>
                  <a:txBody>
                    <a:bodyPr/>
                    <a:lstStyle/>
                    <a:p>
                      <a:pPr algn="ctr"/>
                      <a:r>
                        <a:rPr lang="en-IN" dirty="0"/>
                        <a:t>GIRISH GOWDA H P</a:t>
                      </a:r>
                    </a:p>
                  </a:txBody>
                  <a:tcPr/>
                </a:tc>
                <a:extLst>
                  <a:ext uri="{0D108BD9-81ED-4DB2-BD59-A6C34878D82A}">
                    <a16:rowId xmlns:a16="http://schemas.microsoft.com/office/drawing/2014/main" val="1811209432"/>
                  </a:ext>
                </a:extLst>
              </a:tr>
              <a:tr h="390525">
                <a:tc>
                  <a:txBody>
                    <a:bodyPr/>
                    <a:lstStyle/>
                    <a:p>
                      <a:pPr algn="ctr"/>
                      <a:r>
                        <a:rPr lang="en-IN" dirty="0"/>
                        <a:t>20211CSE0660</a:t>
                      </a:r>
                    </a:p>
                  </a:txBody>
                  <a:tcPr/>
                </a:tc>
                <a:tc>
                  <a:txBody>
                    <a:bodyPr/>
                    <a:lstStyle/>
                    <a:p>
                      <a:pPr algn="ctr"/>
                      <a:r>
                        <a:rPr lang="en-IN" dirty="0"/>
                        <a:t>  GOVARDHAN M</a:t>
                      </a:r>
                    </a:p>
                  </a:txBody>
                  <a:tcPr/>
                </a:tc>
                <a:extLst>
                  <a:ext uri="{0D108BD9-81ED-4DB2-BD59-A6C34878D82A}">
                    <a16:rowId xmlns:a16="http://schemas.microsoft.com/office/drawing/2014/main" val="140988595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Software and Hardware Details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34845"/>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2000" b="1" u="sng" dirty="0">
                <a:latin typeface="Cambria" panose="02040503050406030204" pitchFamily="18" charset="0"/>
                <a:ea typeface="Cambria" panose="02040503050406030204" pitchFamily="18" charset="0"/>
              </a:rPr>
              <a:t>Software Requirements:</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Operating System</a:t>
            </a:r>
            <a:r>
              <a:rPr lang="en-IN" sz="2000" dirty="0">
                <a:latin typeface="Cambria" panose="02040503050406030204" pitchFamily="18" charset="0"/>
                <a:ea typeface="Cambria" panose="02040503050406030204" pitchFamily="18" charset="0"/>
              </a:rPr>
              <a:t>: Windows/Linux/Mac</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Mobile/Web Framework</a:t>
            </a:r>
            <a:r>
              <a:rPr lang="en-IN" sz="2000" dirty="0">
                <a:latin typeface="Cambria" panose="02040503050406030204" pitchFamily="18" charset="0"/>
                <a:ea typeface="Cambria" panose="02040503050406030204" pitchFamily="18" charset="0"/>
              </a:rPr>
              <a:t>: React.js (web) </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Database</a:t>
            </a:r>
            <a:r>
              <a:rPr lang="en-IN" sz="2000" dirty="0">
                <a:latin typeface="Cambria" panose="02040503050406030204" pitchFamily="18" charset="0"/>
                <a:ea typeface="Cambria" panose="02040503050406030204" pitchFamily="18" charset="0"/>
              </a:rPr>
              <a:t>: MongoDB</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Programming Language</a:t>
            </a:r>
            <a:r>
              <a:rPr lang="en-IN" sz="2000" dirty="0">
                <a:latin typeface="Cambria" panose="02040503050406030204" pitchFamily="18" charset="0"/>
                <a:ea typeface="Cambria" panose="02040503050406030204" pitchFamily="18" charset="0"/>
              </a:rPr>
              <a:t>: JavaScript (React.js)</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API Framework</a:t>
            </a:r>
            <a:r>
              <a:rPr lang="en-IN" sz="2000" dirty="0">
                <a:latin typeface="Cambria" panose="02040503050406030204" pitchFamily="18" charset="0"/>
                <a:ea typeface="Cambria" panose="02040503050406030204" pitchFamily="18" charset="0"/>
              </a:rPr>
              <a:t>: REST API</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IDE</a:t>
            </a:r>
            <a:r>
              <a:rPr lang="en-IN" sz="2000" dirty="0">
                <a:latin typeface="Cambria" panose="02040503050406030204" pitchFamily="18" charset="0"/>
                <a:ea typeface="Cambria" panose="02040503050406030204" pitchFamily="18" charset="0"/>
              </a:rPr>
              <a:t>: Visual Studio Code</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Version Control</a:t>
            </a:r>
            <a:r>
              <a:rPr lang="en-IN" sz="2000" dirty="0">
                <a:latin typeface="Cambria" panose="02040503050406030204" pitchFamily="18" charset="0"/>
                <a:ea typeface="Cambria" panose="02040503050406030204" pitchFamily="18" charset="0"/>
              </a:rPr>
              <a:t>: GitHub</a:t>
            </a:r>
          </a:p>
          <a:p>
            <a:pPr marL="76200" indent="0">
              <a:buNone/>
            </a:pPr>
            <a:r>
              <a:rPr lang="en-US" sz="2000" b="1" u="sng" dirty="0">
                <a:latin typeface="Cambria" panose="02040503050406030204" pitchFamily="18" charset="0"/>
                <a:ea typeface="Cambria" panose="02040503050406030204" pitchFamily="18" charset="0"/>
              </a:rPr>
              <a:t>Hardware Requirements:</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Processor</a:t>
            </a:r>
            <a:r>
              <a:rPr lang="en-US" sz="2000" dirty="0">
                <a:latin typeface="Cambria" panose="02040503050406030204" pitchFamily="18" charset="0"/>
                <a:ea typeface="Cambria" panose="02040503050406030204" pitchFamily="18" charset="0"/>
              </a:rPr>
              <a:t>: Intel i5 or higher</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RAM</a:t>
            </a:r>
            <a:r>
              <a:rPr lang="en-US" sz="2000" dirty="0">
                <a:latin typeface="Cambria" panose="02040503050406030204" pitchFamily="18" charset="0"/>
                <a:ea typeface="Cambria" panose="02040503050406030204" pitchFamily="18" charset="0"/>
              </a:rPr>
              <a:t>: 8GB or more</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Storage</a:t>
            </a:r>
            <a:r>
              <a:rPr lang="en-US" sz="2000" dirty="0">
                <a:latin typeface="Cambria" panose="02040503050406030204" pitchFamily="18" charset="0"/>
                <a:ea typeface="Cambria" panose="02040503050406030204" pitchFamily="18" charset="0"/>
              </a:rPr>
              <a:t>: 256GB SSD or more</a:t>
            </a:r>
          </a:p>
          <a:p>
            <a:pPr marL="342900" lvl="0" indent="-190500" algn="just" rtl="0">
              <a:lnSpc>
                <a:spcPct val="20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2342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4" name="Diagram 3">
            <a:extLst>
              <a:ext uri="{FF2B5EF4-FFF2-40B4-BE49-F238E27FC236}">
                <a16:creationId xmlns:a16="http://schemas.microsoft.com/office/drawing/2014/main" id="{1DC9459B-786A-7829-43DE-0BCF8BDACA31}"/>
              </a:ext>
            </a:extLst>
          </p:cNvPr>
          <p:cNvGraphicFramePr/>
          <p:nvPr>
            <p:extLst>
              <p:ext uri="{D42A27DB-BD31-4B8C-83A1-F6EECF244321}">
                <p14:modId xmlns:p14="http://schemas.microsoft.com/office/powerpoint/2010/main" val="2431144713"/>
              </p:ext>
            </p:extLst>
          </p:nvPr>
        </p:nvGraphicFramePr>
        <p:xfrm>
          <a:off x="1789471" y="1042219"/>
          <a:ext cx="9350477" cy="5014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DC5D2D76-3D7E-5964-C588-912EF49E3E26}"/>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299224C4-39D0-8B14-A023-B107A7FD199E}"/>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Expected Outcomes</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DCA3ED80-4D91-ABD1-39F1-7CF4607BACF5}"/>
              </a:ext>
            </a:extLst>
          </p:cNvPr>
          <p:cNvSpPr txBox="1">
            <a:spLocks noGrp="1"/>
          </p:cNvSpPr>
          <p:nvPr>
            <p:ph type="body" idx="1"/>
          </p:nvPr>
        </p:nvSpPr>
        <p:spPr>
          <a:xfrm>
            <a:off x="812800" y="1034845"/>
            <a:ext cx="10668000" cy="49530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Enhanced Accessibility to Quality Education</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Students and teachers from rural areas gain access to structured and interactive learning materials.</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Learning resources are available anytime, reducing dependency on traditional classroom infrastructure.</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Support for low-connectivity environments through offline access to educational content.</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Interactive and Engaging Learning Experience</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Virtual classrooms enable real-time interaction between students and teachers, improving engagement.</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Features like quizzes, collaborative whiteboards, and discussion forums enhance participation.</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Recorded sessions allow students to revisit lessons anytime for better understanding.</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Efficient Educational Resource Management</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Centralized repository ensures all learning materials (textbooks, videos, quizzes) are well-organized.</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Teachers can easily upload and update content without technical difficulties.</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Students can search, access, and download study materials effortlessly.</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Inclusive Learning for Underprivileged Students</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Provides free or affordable learning solutions, bridging the gap between urban and rural education.</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Mobile and web-based access ensures learning is available on different devices.</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Encourages community-driven learning, allowing students to collaborate and grow together.</a:t>
            </a:r>
          </a:p>
          <a:p>
            <a:pPr>
              <a:buFont typeface="Wingdings" panose="05000000000000000000" pitchFamily="2" charset="2"/>
              <a:buChar char="Ø"/>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185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References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C94D3A17-8A04-A471-CD6D-7AC89FAA69E6}"/>
              </a:ext>
            </a:extLst>
          </p:cNvPr>
          <p:cNvSpPr>
            <a:spLocks noGrp="1" noChangeArrowheads="1"/>
          </p:cNvSpPr>
          <p:nvPr>
            <p:ph type="body" idx="1"/>
          </p:nvPr>
        </p:nvSpPr>
        <p:spPr bwMode="auto">
          <a:xfrm>
            <a:off x="914400" y="1226298"/>
            <a:ext cx="1011739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[1] M.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Campaña</a:t>
            </a:r>
            <a:r>
              <a:rPr lang="en-IN" sz="1600" dirty="0">
                <a:latin typeface="Times New Roman" panose="02020603050405020304" pitchFamily="18" charset="0"/>
                <a:ea typeface="Calibri" panose="020F0502020204030204" pitchFamily="34" charset="0"/>
                <a:cs typeface="Times New Roman" panose="02020603050405020304" pitchFamily="18" charset="0"/>
              </a:rPr>
              <a:t>-Cordova, F. Castillo-Ledesma, J. </a:t>
            </a:r>
            <a:r>
              <a:rPr lang="en-IN" sz="1600" dirty="0" err="1">
                <a:latin typeface="Times New Roman" panose="02020603050405020304" pitchFamily="18" charset="0"/>
                <a:ea typeface="Calibri" panose="020F0502020204030204" pitchFamily="34" charset="0"/>
                <a:cs typeface="Times New Roman" panose="02020603050405020304" pitchFamily="18" charset="0"/>
              </a:rPr>
              <a:t>Oleas</a:t>
            </a:r>
            <a:r>
              <a:rPr lang="en-IN" sz="1600" dirty="0">
                <a:latin typeface="Times New Roman" panose="02020603050405020304" pitchFamily="18" charset="0"/>
                <a:ea typeface="Calibri" panose="020F0502020204030204" pitchFamily="34" charset="0"/>
                <a:cs typeface="Times New Roman" panose="02020603050405020304" pitchFamily="18" charset="0"/>
              </a:rPr>
              <a:t>-Orozco, H. Moncayo, and F. Avilés-Castillo, "Enhancing the teaching of natural sciences in rural environments through educational videos," in Proc. IEEE, 2024. [Online]. Available: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a:rPr>
              <a:t>Link</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[2] V. 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Bhanotu</a:t>
            </a:r>
            <a:r>
              <a:rPr lang="en-US" sz="1600" dirty="0">
                <a:latin typeface="Times New Roman" panose="02020603050405020304" pitchFamily="18" charset="0"/>
                <a:ea typeface="Calibri" panose="020F0502020204030204" pitchFamily="34" charset="0"/>
                <a:cs typeface="Times New Roman" panose="02020603050405020304" pitchFamily="18" charset="0"/>
              </a:rPr>
              <a:t>, "Online education in rural India—Issues and challenges," in A Study on Corporate Governance Practices in USA, UK &amp; India: A Comparative Analysis, Dec. 2023.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Link</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[3] P. Kumar and A. Das, “E-Learning in Rural India,” IJSET, vol. 5, no. 2, pp. 10-15, 2016.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5"/>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[4] A. Sharma and B. Nair, “The Digital Revolution in India: Bridging the Gap in Rural Technology Adoption,”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SpringerOpen</a:t>
            </a:r>
            <a:r>
              <a:rPr lang="en-US" sz="1600" dirty="0">
                <a:latin typeface="Times New Roman" panose="02020603050405020304" pitchFamily="18" charset="0"/>
                <a:ea typeface="Calibri" panose="020F0502020204030204" pitchFamily="34" charset="0"/>
                <a:cs typeface="Times New Roman" panose="02020603050405020304" pitchFamily="18" charset="0"/>
              </a:rPr>
              <a:t>, vol. 12, no. 3, pp. 225-238, 2024.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6"/>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[5] Y. Zeng, Y. Zheng, X. Li, and H. Ma, "An effective path for rural teachers to use digital education resources in Chinese underdeveloped areas: A study based on grounded theory," in Proc. IEEE, 2024.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7"/>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2081D69-7485-D278-F051-13EE0B88B36C}"/>
              </a:ext>
            </a:extLst>
          </p:cNvPr>
          <p:cNvPicPr>
            <a:picLocks noChangeAspect="1"/>
          </p:cNvPicPr>
          <p:nvPr/>
        </p:nvPicPr>
        <p:blipFill>
          <a:blip r:embed="rId8"/>
          <a:stretch>
            <a:fillRect/>
          </a:stretch>
        </p:blipFill>
        <p:spPr>
          <a:xfrm>
            <a:off x="10806544" y="120465"/>
            <a:ext cx="1019311" cy="661909"/>
          </a:xfrm>
          <a:prstGeom prst="rect">
            <a:avLst/>
          </a:prstGeom>
        </p:spPr>
      </p:pic>
    </p:spTree>
    <p:extLst>
      <p:ext uri="{BB962C8B-B14F-4D97-AF65-F5344CB8AC3E}">
        <p14:creationId xmlns:p14="http://schemas.microsoft.com/office/powerpoint/2010/main" val="198942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References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F1F6E858-1462-1725-8D7B-F9CDF6DC2F2D}"/>
              </a:ext>
            </a:extLst>
          </p:cNvPr>
          <p:cNvSpPr>
            <a:spLocks noGrp="1" noChangeArrowheads="1"/>
          </p:cNvSpPr>
          <p:nvPr>
            <p:ph type="body" idx="1"/>
          </p:nvPr>
        </p:nvSpPr>
        <p:spPr bwMode="auto">
          <a:xfrm>
            <a:off x="812800" y="1160751"/>
            <a:ext cx="1017966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[6] </a:t>
            </a:r>
            <a:r>
              <a:rPr lang="en-US" sz="1600" dirty="0">
                <a:latin typeface="Times New Roman" panose="02020603050405020304" pitchFamily="18" charset="0"/>
                <a:ea typeface="Calibri" panose="020F0502020204030204" pitchFamily="34" charset="0"/>
                <a:cs typeface="Times New Roman" panose="02020603050405020304" pitchFamily="18" charset="0"/>
              </a:rPr>
              <a:t>V. B. Hans, “E-Learning for Rural Development in India: Closing Disparities and Empowering Communities”, Srinivas University, Mangalore, India, Jan. 22, 2024.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Link</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[7] </a:t>
            </a:r>
            <a:r>
              <a:rPr lang="en-US" sz="1600" dirty="0">
                <a:latin typeface="Times New Roman" panose="02020603050405020304" pitchFamily="18" charset="0"/>
                <a:ea typeface="Calibri" panose="020F0502020204030204" pitchFamily="34" charset="0"/>
                <a:cs typeface="Times New Roman" panose="02020603050405020304" pitchFamily="18" charset="0"/>
              </a:rPr>
              <a:t>F. Mustafa, H. T. M. Nguyen, and A. Gao, "The challenges and solutions of technology integration in rural schools: A systematic literature review," Int. J. Educ. Res., vol. 126, p. 102380, May 2024.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doi</a:t>
            </a:r>
            <a:r>
              <a:rPr lang="en-US" sz="1600" dirty="0">
                <a:latin typeface="Times New Roman" panose="02020603050405020304" pitchFamily="18" charset="0"/>
                <a:ea typeface="Calibri" panose="020F0502020204030204" pitchFamily="34" charset="0"/>
                <a:cs typeface="Times New Roman" panose="02020603050405020304" pitchFamily="18" charset="0"/>
              </a:rPr>
              <a:t>: 10.1016/j.ijer.2024.102380.</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[8] </a:t>
            </a:r>
            <a:r>
              <a:rPr lang="en-IN" sz="1600" dirty="0">
                <a:latin typeface="Times New Roman" panose="02020603050405020304" pitchFamily="18" charset="0"/>
                <a:ea typeface="Calibri" panose="020F0502020204030204" pitchFamily="34" charset="0"/>
                <a:cs typeface="Times New Roman" panose="02020603050405020304" pitchFamily="18" charset="0"/>
              </a:rPr>
              <a:t>J. S. Kumar and D.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Shobana</a:t>
            </a:r>
            <a:r>
              <a:rPr lang="en-IN" sz="1600" dirty="0">
                <a:latin typeface="Times New Roman" panose="02020603050405020304" pitchFamily="18" charset="0"/>
                <a:ea typeface="Calibri" panose="020F0502020204030204" pitchFamily="34" charset="0"/>
                <a:cs typeface="Times New Roman" panose="02020603050405020304" pitchFamily="18" charset="0"/>
              </a:rPr>
              <a:t>, "A study on challenges and solutions for implementing digital literacy programmes in India's rural areas," in Proc. ICSSR-Sponsored Int. Seminar on Building a Cognitive Enterprise through AI-Powered Transformation: A Digital Paradigm for Societal and Tribunal Success in Rural Areas, Coimbatore, Tamil Nadu, India, Jul. 2024.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Link</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[9] </a:t>
            </a:r>
            <a:r>
              <a:rPr lang="en-US" sz="1600" dirty="0">
                <a:latin typeface="Times New Roman" panose="02020603050405020304" pitchFamily="18" charset="0"/>
                <a:ea typeface="Calibri" panose="020F0502020204030204" pitchFamily="34" charset="0"/>
                <a:cs typeface="Times New Roman" panose="02020603050405020304" pitchFamily="18" charset="0"/>
              </a:rPr>
              <a:t>E. Kormos and K. Wisdom, "Rural schools and the digital divide: Technology in the learning experience," Tech.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Pedagog</a:t>
            </a:r>
            <a:r>
              <a:rPr lang="en-US" sz="1600" dirty="0">
                <a:latin typeface="Times New Roman" panose="02020603050405020304" pitchFamily="18" charset="0"/>
                <a:ea typeface="Calibri" panose="020F0502020204030204" pitchFamily="34" charset="0"/>
                <a:cs typeface="Times New Roman" panose="02020603050405020304" pitchFamily="18" charset="0"/>
              </a:rPr>
              <a:t>. Educ., vol. 11, no. 1, pp. 25–39, 2021.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6"/>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lang="en-IN" sz="1600" dirty="0">
              <a:latin typeface="Times New Roman" panose="02020603050405020304" pitchFamily="18" charset="0"/>
              <a:ea typeface="Calibri" panose="020F0502020204030204" pitchFamily="34" charset="0"/>
              <a:cs typeface="Times New Roman" panose="02020603050405020304" pitchFamily="18" charset="0"/>
              <a:hlinkClick r:id="rId7"/>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[10] </a:t>
            </a:r>
            <a:r>
              <a:rPr lang="en-US" sz="1600" dirty="0">
                <a:latin typeface="Times New Roman" panose="02020603050405020304" pitchFamily="18" charset="0"/>
                <a:ea typeface="Calibri" panose="020F0502020204030204" pitchFamily="34" charset="0"/>
                <a:cs typeface="Times New Roman" panose="02020603050405020304" pitchFamily="18" charset="0"/>
              </a:rPr>
              <a:t>Scrutinizing E-Learning in Rural India: COVID-19 Pandemic,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ScienceOpen</a:t>
            </a:r>
            <a:r>
              <a:rPr lang="en-US" sz="1600" dirty="0">
                <a:latin typeface="Times New Roman" panose="02020603050405020304" pitchFamily="18" charset="0"/>
                <a:ea typeface="Calibri" panose="020F0502020204030204" pitchFamily="34" charset="0"/>
                <a:cs typeface="Times New Roman" panose="02020603050405020304" pitchFamily="18" charset="0"/>
              </a:rPr>
              <a:t>,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7"/>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10DD4E9D-8801-8D4F-3375-ABC5DF1F39E4}"/>
              </a:ext>
            </a:extLst>
          </p:cNvPr>
          <p:cNvPicPr>
            <a:picLocks noChangeAspect="1"/>
          </p:cNvPicPr>
          <p:nvPr/>
        </p:nvPicPr>
        <p:blipFill>
          <a:blip r:embed="rId8"/>
          <a:stretch>
            <a:fillRect/>
          </a:stretch>
        </p:blipFill>
        <p:spPr>
          <a:xfrm>
            <a:off x="10806544" y="120465"/>
            <a:ext cx="1019311" cy="661909"/>
          </a:xfrm>
          <a:prstGeom prst="rect">
            <a:avLst/>
          </a:prstGeom>
        </p:spPr>
      </p:pic>
    </p:spTree>
    <p:extLst>
      <p:ext uri="{BB962C8B-B14F-4D97-AF65-F5344CB8AC3E}">
        <p14:creationId xmlns:p14="http://schemas.microsoft.com/office/powerpoint/2010/main" val="238525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4600-5C87-3D78-4DE1-0AFC44879544}"/>
              </a:ext>
            </a:extLst>
          </p:cNvPr>
          <p:cNvSpPr>
            <a:spLocks noGrp="1"/>
          </p:cNvSpPr>
          <p:nvPr>
            <p:ph type="title"/>
          </p:nvPr>
        </p:nvSpPr>
        <p:spPr/>
        <p:txBody>
          <a:bodyPr/>
          <a:lstStyle/>
          <a:p>
            <a:r>
              <a:rPr lang="en-IN" dirty="0"/>
              <a:t>Project work mapping with SDG</a:t>
            </a:r>
            <a:endParaRPr lang="en-US" dirty="0"/>
          </a:p>
        </p:txBody>
      </p:sp>
      <p:pic>
        <p:nvPicPr>
          <p:cNvPr id="3" name="Picture 2">
            <a:extLst>
              <a:ext uri="{FF2B5EF4-FFF2-40B4-BE49-F238E27FC236}">
                <a16:creationId xmlns:a16="http://schemas.microsoft.com/office/drawing/2014/main" id="{01CF5537-9BF8-158B-5FD3-A731B7539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303448"/>
            <a:ext cx="5530850" cy="3365500"/>
          </a:xfrm>
          <a:prstGeom prst="rect">
            <a:avLst/>
          </a:prstGeom>
        </p:spPr>
      </p:pic>
      <p:sp>
        <p:nvSpPr>
          <p:cNvPr id="4" name="TextBox 3">
            <a:extLst>
              <a:ext uri="{FF2B5EF4-FFF2-40B4-BE49-F238E27FC236}">
                <a16:creationId xmlns:a16="http://schemas.microsoft.com/office/drawing/2014/main" id="{177C9DCB-CAA3-8750-63CD-934E1BF111C9}"/>
              </a:ext>
            </a:extLst>
          </p:cNvPr>
          <p:cNvSpPr txBox="1"/>
          <p:nvPr/>
        </p:nvSpPr>
        <p:spPr>
          <a:xfrm>
            <a:off x="6577779" y="1101213"/>
            <a:ext cx="5073445" cy="5423088"/>
          </a:xfrm>
          <a:prstGeom prst="rect">
            <a:avLst/>
          </a:prstGeom>
          <a:noFill/>
        </p:spPr>
        <p:txBody>
          <a:bodyPr wrap="square" rtlCol="0">
            <a:spAutoFit/>
          </a:bodyPr>
          <a:lstStyle/>
          <a:p>
            <a:pPr>
              <a:buNone/>
            </a:pPr>
            <a:r>
              <a:rPr lang="en-US" sz="2000" dirty="0">
                <a:latin typeface="Times New Roman" panose="02020603050405020304" pitchFamily="18" charset="0"/>
                <a:cs typeface="Times New Roman" panose="02020603050405020304" pitchFamily="18" charset="0"/>
              </a:rPr>
              <a:t>The developed software solution focuses on enhancing education infrastructure and connectivity in rural areas.</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Aligns with SDG 4 – Quality Education by: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Promoting inclusive and equitable access to learning resources.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Utilizing digital platforms to support education in remote areas.</a:t>
            </a:r>
          </a:p>
          <a:p>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Supports SDG 9 – Industry, Innovation and Infrastructure by: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Improving digital infrastructure in rural regions.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Fostering technological innovation in underserved areas.</a:t>
            </a:r>
          </a:p>
          <a:p>
            <a:pPr algn="just">
              <a:lnSpc>
                <a:spcPct val="150000"/>
              </a:lnSpc>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15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27365DA5-65D6-C8B3-E3A1-8F466842976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C606B4A-1E29-4E3A-3919-A9C53AF6591F}"/>
              </a:ext>
            </a:extLst>
          </p:cNvPr>
          <p:cNvPicPr>
            <a:picLocks noChangeAspect="1"/>
          </p:cNvPicPr>
          <p:nvPr/>
        </p:nvPicPr>
        <p:blipFill>
          <a:blip r:embed="rId3"/>
          <a:stretch>
            <a:fillRect/>
          </a:stretch>
        </p:blipFill>
        <p:spPr>
          <a:xfrm>
            <a:off x="4082811" y="1441315"/>
            <a:ext cx="3893305" cy="3935471"/>
          </a:xfrm>
          <a:prstGeom prst="rect">
            <a:avLst/>
          </a:prstGeom>
        </p:spPr>
      </p:pic>
    </p:spTree>
    <p:extLst>
      <p:ext uri="{BB962C8B-B14F-4D97-AF65-F5344CB8AC3E}">
        <p14:creationId xmlns:p14="http://schemas.microsoft.com/office/powerpoint/2010/main" val="187366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Abstract</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304" y="1030863"/>
            <a:ext cx="10881392" cy="5385351"/>
          </a:xfrm>
          <a:prstGeom prst="rect">
            <a:avLst/>
          </a:prstGeom>
          <a:noFill/>
          <a:ln>
            <a:noFill/>
          </a:ln>
        </p:spPr>
        <p:txBody>
          <a:bodyPr spcFirstLastPara="1" wrap="square" lIns="91425" tIns="45700" rIns="91425" bIns="45700" anchor="t" anchorCtr="0">
            <a:normAutofit fontScale="77500" lnSpcReduction="20000"/>
          </a:bodyPr>
          <a:lstStyle/>
          <a:p>
            <a:pPr marL="342900" indent="-190500" algn="just">
              <a:lnSpc>
                <a:spcPct val="150000"/>
              </a:lnSpc>
              <a:spcBef>
                <a:spcPts val="0"/>
              </a:spcBef>
              <a:buNone/>
            </a:pPr>
            <a:r>
              <a:rPr lang="en-US" dirty="0">
                <a:latin typeface="Times New Roman" panose="02020603050405020304" pitchFamily="18" charset="0"/>
                <a:ea typeface="Calibri" panose="020F0502020204030204" pitchFamily="34" charset="0"/>
                <a:cs typeface="Times New Roman" panose="02020603050405020304" pitchFamily="18" charset="0"/>
              </a:rPr>
              <a:t>Rural education in India encounters numerous obstacles, primarily due to poor infrastructure, weak internet connectivity, and limited availability of quality learning materials. These issues prevent students from accessing a well-rounded education, thereby deepening the divide between urban and rural learning environments. This project aims to address these disparities by introducing customized software solutions designed specifically for rural schools. The proposed approach includes several innovative features: cloud-enabled virtual classrooms for both live and on-demand sessions, systems for efficient distribution of textbooks and digital resources, tools to optimize internet usage for consistent connectivity, and platforms to develop curriculum-aligned multimedia lessons. To support areas with limited connectivity, offline-capable mobile learning applications will be provided. Furthermore, data analytics will be used to guide infrastructure planning and improve resource distribution and policy making. By implementing these technologies, the project aspires to increase access to education, boost student engagement, and improve academic outcomes in rural areas. This integrated strategy aims to empower schools, strengthen digital infrastructure, and contribute significantly to the advancement of rural education in India.</a:t>
            </a:r>
          </a:p>
        </p:txBody>
      </p:sp>
      <p:pic>
        <p:nvPicPr>
          <p:cNvPr id="5" name="Picture 4">
            <a:extLst>
              <a:ext uri="{FF2B5EF4-FFF2-40B4-BE49-F238E27FC236}">
                <a16:creationId xmlns:a16="http://schemas.microsoft.com/office/drawing/2014/main" id="{092C1285-FBC3-C912-DA02-1CD57B8D5460}"/>
              </a:ext>
            </a:extLst>
          </p:cNvPr>
          <p:cNvPicPr>
            <a:picLocks noChangeAspect="1"/>
          </p:cNvPicPr>
          <p:nvPr/>
        </p:nvPicPr>
        <p:blipFill>
          <a:blip r:embed="rId3"/>
          <a:stretch>
            <a:fillRect/>
          </a:stretch>
        </p:blipFill>
        <p:spPr>
          <a:xfrm>
            <a:off x="10806544" y="120465"/>
            <a:ext cx="1019311" cy="661909"/>
          </a:xfrm>
          <a:prstGeom prst="rect">
            <a:avLst/>
          </a:prstGeom>
        </p:spPr>
      </p:pic>
    </p:spTree>
    <p:extLst>
      <p:ext uri="{BB962C8B-B14F-4D97-AF65-F5344CB8AC3E}">
        <p14:creationId xmlns:p14="http://schemas.microsoft.com/office/powerpoint/2010/main" val="345156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C425641-F514-DFCF-9B74-6D0767195726}"/>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6B8804B6-C66B-FDAE-C379-6B80AC1126DD}"/>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err="1">
                <a:effectLst>
                  <a:glow rad="63500">
                    <a:schemeClr val="accent1">
                      <a:satMod val="175000"/>
                      <a:alpha val="40000"/>
                    </a:schemeClr>
                  </a:glow>
                </a:effectLst>
                <a:latin typeface="Cambria" panose="02040503050406030204" pitchFamily="18" charset="0"/>
                <a:ea typeface="Cambria" panose="02040503050406030204" pitchFamily="18" charset="0"/>
              </a:rPr>
              <a:t>Github</a:t>
            </a: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 Link</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0802FA71-BE92-0693-AEA8-C41CFCAED950}"/>
              </a:ext>
            </a:extLst>
          </p:cNvPr>
          <p:cNvSpPr txBox="1">
            <a:spLocks noGrp="1"/>
          </p:cNvSpPr>
          <p:nvPr>
            <p:ph type="body" idx="1"/>
          </p:nvPr>
        </p:nvSpPr>
        <p:spPr>
          <a:xfrm>
            <a:off x="599408" y="1198011"/>
            <a:ext cx="10881392" cy="5385351"/>
          </a:xfrm>
          <a:prstGeom prst="rect">
            <a:avLst/>
          </a:prstGeom>
          <a:noFill/>
          <a:ln>
            <a:noFill/>
          </a:ln>
        </p:spPr>
        <p:txBody>
          <a:bodyPr spcFirstLastPara="1" wrap="square" lIns="91425" tIns="45700" rIns="91425" bIns="45700" anchor="t" anchorCtr="0">
            <a:normAutofit/>
          </a:bodyPr>
          <a:lstStyle/>
          <a:p>
            <a:pPr marL="342900" lvl="0" indent="-190500" algn="just">
              <a:lnSpc>
                <a:spcPct val="150000"/>
              </a:lnSpc>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Link to our project: </a:t>
            </a:r>
            <a:r>
              <a:rPr lang="en-US" dirty="0">
                <a:latin typeface="Calibri" panose="020F0502020204030204" pitchFamily="34" charset="0"/>
                <a:ea typeface="Calibri" panose="020F0502020204030204" pitchFamily="34" charset="0"/>
                <a:cs typeface="Calibri" panose="020F0502020204030204" pitchFamily="34" charset="0"/>
                <a:hlinkClick r:id="rId3"/>
              </a:rPr>
              <a:t>Click me</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280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Literature Survey</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9FCB73AD-FF68-F666-7056-D40B37D6B903}"/>
              </a:ext>
            </a:extLst>
          </p:cNvPr>
          <p:cNvGraphicFramePr>
            <a:graphicFrameLocks noGrp="1"/>
          </p:cNvGraphicFramePr>
          <p:nvPr>
            <p:extLst>
              <p:ext uri="{D42A27DB-BD31-4B8C-83A1-F6EECF244321}">
                <p14:modId xmlns:p14="http://schemas.microsoft.com/office/powerpoint/2010/main" val="2300551982"/>
              </p:ext>
            </p:extLst>
          </p:nvPr>
        </p:nvGraphicFramePr>
        <p:xfrm>
          <a:off x="1474839" y="1064637"/>
          <a:ext cx="9242321" cy="4972855"/>
        </p:xfrm>
        <a:graphic>
          <a:graphicData uri="http://schemas.openxmlformats.org/drawingml/2006/table">
            <a:tbl>
              <a:tblPr firstRow="1" bandRow="1">
                <a:tableStyleId>{3C2FFA5D-87B4-456A-9821-1D502468CF0F}</a:tableStyleId>
              </a:tblPr>
              <a:tblGrid>
                <a:gridCol w="1700324">
                  <a:extLst>
                    <a:ext uri="{9D8B030D-6E8A-4147-A177-3AD203B41FA5}">
                      <a16:colId xmlns:a16="http://schemas.microsoft.com/office/drawing/2014/main" val="4013307644"/>
                    </a:ext>
                  </a:extLst>
                </a:gridCol>
                <a:gridCol w="7541997">
                  <a:extLst>
                    <a:ext uri="{9D8B030D-6E8A-4147-A177-3AD203B41FA5}">
                      <a16:colId xmlns:a16="http://schemas.microsoft.com/office/drawing/2014/main" val="356052645"/>
                    </a:ext>
                  </a:extLst>
                </a:gridCol>
              </a:tblGrid>
              <a:tr h="294236">
                <a:tc>
                  <a:txBody>
                    <a:bodyPr/>
                    <a:lstStyle/>
                    <a:p>
                      <a:pPr algn="ctr"/>
                      <a:r>
                        <a:rPr lang="en-US" sz="1600" u="none" dirty="0">
                          <a:solidFill>
                            <a:schemeClr val="tx1"/>
                          </a:solidFill>
                          <a:latin typeface="Calibri" panose="020F0502020204030204" pitchFamily="34" charset="0"/>
                          <a:ea typeface="Calibri" panose="020F0502020204030204" pitchFamily="34" charset="0"/>
                          <a:cs typeface="Calibri" panose="020F0502020204030204" pitchFamily="34" charset="0"/>
                        </a:rPr>
                        <a:t>Serial Number</a:t>
                      </a:r>
                      <a:endParaRPr lang="en-IN" sz="1600" u="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u="none" dirty="0">
                          <a:latin typeface="Calibri" panose="020F0502020204030204" pitchFamily="34" charset="0"/>
                          <a:ea typeface="Calibri" panose="020F0502020204030204" pitchFamily="34" charset="0"/>
                          <a:cs typeface="Calibri" panose="020F0502020204030204" pitchFamily="34" charset="0"/>
                        </a:rPr>
                        <a:t>Paper</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1229931"/>
                  </a:ext>
                </a:extLst>
              </a:tr>
              <a:tr h="410202">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E-Learning for Rural Development in India: Closing Disparities and Enhancing Opportunities</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84366841"/>
                  </a:ext>
                </a:extLst>
              </a:tr>
              <a:tr h="391780">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Online Education in Rural India: Issues and Challenges</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27243621"/>
                  </a:ext>
                </a:extLst>
              </a:tr>
              <a:tr h="432653">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3</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Technology and Rural Education</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6221726"/>
                  </a:ext>
                </a:extLst>
              </a:tr>
              <a:tr h="393257">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4</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E-Learning in Rural India</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42825994"/>
                  </a:ext>
                </a:extLst>
              </a:tr>
              <a:tr h="432653">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5</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Using Technology to Overcome the Challenge of Place and Space in Rural Education</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75516113"/>
                  </a:ext>
                </a:extLst>
              </a:tr>
              <a:tr h="39446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6</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The Digital Revolution in India: Bridging the Gap in Rural Technology Adoption</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65098708"/>
                  </a:ext>
                </a:extLst>
              </a:tr>
              <a:tr h="500202">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7</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The Challenges and Solutions of Technology Integration in Rural Schools: A Systematic Literature Review</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72144642"/>
                  </a:ext>
                </a:extLst>
              </a:tr>
              <a:tr h="36889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8</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A Study on Challenges and Solutions for Implementing Digital Literacy </a:t>
                      </a:r>
                      <a:r>
                        <a:rPr lang="en-US" sz="1600" b="1" u="none" dirty="0" err="1">
                          <a:latin typeface="Calibri" panose="020F0502020204030204" pitchFamily="34" charset="0"/>
                          <a:ea typeface="Calibri" panose="020F0502020204030204" pitchFamily="34" charset="0"/>
                          <a:cs typeface="Calibri" panose="020F0502020204030204" pitchFamily="34" charset="0"/>
                        </a:rPr>
                        <a:t>Programmes</a:t>
                      </a:r>
                      <a:r>
                        <a:rPr lang="en-US" sz="1600" b="1" u="none" dirty="0">
                          <a:latin typeface="Calibri" panose="020F0502020204030204" pitchFamily="34" charset="0"/>
                          <a:ea typeface="Calibri" panose="020F0502020204030204" pitchFamily="34" charset="0"/>
                          <a:cs typeface="Calibri" panose="020F0502020204030204" pitchFamily="34" charset="0"/>
                        </a:rPr>
                        <a:t> in India's Rural Areas</a:t>
                      </a:r>
                    </a:p>
                  </a:txBody>
                  <a:tcPr/>
                </a:tc>
                <a:extLst>
                  <a:ext uri="{0D108BD9-81ED-4DB2-BD59-A6C34878D82A}">
                    <a16:rowId xmlns:a16="http://schemas.microsoft.com/office/drawing/2014/main" val="2920616201"/>
                  </a:ext>
                </a:extLst>
              </a:tr>
              <a:tr h="4326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9</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Rural Schools and the Digital Divide: Technology in the Learning Experience</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03530204"/>
                  </a:ext>
                </a:extLst>
              </a:tr>
              <a:tr h="4227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10</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u="none" dirty="0">
                          <a:latin typeface="Calibri" panose="020F0502020204030204" pitchFamily="34" charset="0"/>
                          <a:ea typeface="Calibri" panose="020F0502020204030204" pitchFamily="34" charset="0"/>
                          <a:cs typeface="Calibri" panose="020F0502020204030204" pitchFamily="34" charset="0"/>
                        </a:rPr>
                        <a:t>Scrutinizing E-Learning in Rural India: COVID-19 Pandemic</a:t>
                      </a:r>
                      <a:endParaRPr lang="en-US" sz="1600"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94412620"/>
                  </a:ext>
                </a:extLst>
              </a:tr>
            </a:tbl>
          </a:graphicData>
        </a:graphic>
      </p:graphicFrame>
    </p:spTree>
    <p:extLst>
      <p:ext uri="{BB962C8B-B14F-4D97-AF65-F5344CB8AC3E}">
        <p14:creationId xmlns:p14="http://schemas.microsoft.com/office/powerpoint/2010/main" val="313231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Objectives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27771EE3-10C9-78B1-8B2B-996E39F88160}"/>
              </a:ext>
            </a:extLst>
          </p:cNvPr>
          <p:cNvSpPr>
            <a:spLocks noGrp="1" noChangeArrowheads="1"/>
          </p:cNvSpPr>
          <p:nvPr>
            <p:ph type="body" idx="1"/>
          </p:nvPr>
        </p:nvSpPr>
        <p:spPr bwMode="auto">
          <a:xfrm>
            <a:off x="852896" y="1002890"/>
            <a:ext cx="10139569" cy="502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Digital Learning Access</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 structured online platform to facilitate remote education for students in rural areas.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a virtual classroom system with live and recorded sessions for flexible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Educational Resource Management</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a digital repository for books, study materials, and e-learning content.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efficient distribution and access to learning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Connectivity and Infrastructure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tools to optimize internet connectivity for seamless online learning.</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Enable offline access to essential educational content through mobile applications.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Personalized Learning Experience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a user-friendly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Dashboard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students, teachers, and administrators to track progress and engagement.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insights through data analytics to improve learning outcomes.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Promote Community Engagement and Collaboration</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Establish an interactive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Community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section for students and educators to share knowledge and experiences.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Encourage discussions, mentorship, and peer-to-peer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Scalability and Sustainability</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Design the platform to be adaptable for different educational institutions and learning environments.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modern technologies to maintain a visually appealing, responsive, and user-friendly interface.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906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Existing Methods with Drawbacks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662FEE14-924F-9CE8-7EE0-75EFF8078B11}"/>
              </a:ext>
            </a:extLst>
          </p:cNvPr>
          <p:cNvSpPr>
            <a:spLocks noGrp="1" noChangeArrowheads="1"/>
          </p:cNvSpPr>
          <p:nvPr>
            <p:ph type="body" idx="1"/>
          </p:nvPr>
        </p:nvSpPr>
        <p:spPr bwMode="auto">
          <a:xfrm>
            <a:off x="812800" y="914400"/>
            <a:ext cx="10101006" cy="486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Traditional Classroom-Based Learning</a:t>
            </a:r>
            <a:endParaRPr lang="en-US"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Method</a:t>
            </a:r>
            <a:r>
              <a:rPr lang="en-US" sz="1600" dirty="0">
                <a:latin typeface="Calibri" panose="020F0502020204030204" pitchFamily="34" charset="0"/>
                <a:ea typeface="Calibri" panose="020F0502020204030204" pitchFamily="34" charset="0"/>
                <a:cs typeface="Calibri" panose="020F0502020204030204" pitchFamily="34" charset="0"/>
              </a:rPr>
              <a:t>: Education is delivered in physical classrooms with textbooks and face-to-face teaching.</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Drawbacks</a:t>
            </a:r>
            <a:r>
              <a:rPr lang="en-US" sz="1600" dirty="0">
                <a:latin typeface="Calibri" panose="020F0502020204030204" pitchFamily="34" charset="0"/>
                <a:ea typeface="Calibri" panose="020F0502020204030204" pitchFamily="34" charset="0"/>
                <a:cs typeface="Calibri" panose="020F0502020204030204" pitchFamily="34" charset="0"/>
              </a:rPr>
              <a:t>: Limited infrastructure, lack of trained teachers, and unavailability of quality learning materials in rural areas hinder effective education.</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Offline Learning with Printed Materials</a:t>
            </a:r>
            <a:endParaRPr lang="en-US"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Method</a:t>
            </a:r>
            <a:r>
              <a:rPr lang="en-US" sz="1600" dirty="0">
                <a:latin typeface="Calibri" panose="020F0502020204030204" pitchFamily="34" charset="0"/>
                <a:ea typeface="Calibri" panose="020F0502020204030204" pitchFamily="34" charset="0"/>
                <a:cs typeface="Calibri" panose="020F0502020204030204" pitchFamily="34" charset="0"/>
              </a:rPr>
              <a:t>: Schools provide printed books and notes to students for self-study.</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Drawbacks</a:t>
            </a:r>
            <a:r>
              <a:rPr lang="en-US" sz="1600" dirty="0">
                <a:latin typeface="Calibri" panose="020F0502020204030204" pitchFamily="34" charset="0"/>
                <a:ea typeface="Calibri" panose="020F0502020204030204" pitchFamily="34" charset="0"/>
                <a:cs typeface="Calibri" panose="020F0502020204030204" pitchFamily="34" charset="0"/>
              </a:rPr>
              <a:t>: No interactive learning experience; outdated and limited content; students struggle without proper guidance.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Government E-Learning Portals (e.g., SWAYAM, DIKSHA)</a:t>
            </a:r>
            <a:endParaRPr lang="en-IN"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Method</a:t>
            </a:r>
            <a:r>
              <a:rPr lang="en-IN" sz="1600" dirty="0">
                <a:latin typeface="Calibri" panose="020F0502020204030204" pitchFamily="34" charset="0"/>
                <a:ea typeface="Calibri" panose="020F0502020204030204" pitchFamily="34" charset="0"/>
                <a:cs typeface="Calibri" panose="020F0502020204030204" pitchFamily="34" charset="0"/>
              </a:rPr>
              <a:t>: Online platforms provide free digital courses and study materials.</a:t>
            </a: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Drawbacks</a:t>
            </a:r>
            <a:r>
              <a:rPr lang="en-IN" sz="1600" dirty="0">
                <a:latin typeface="Calibri" panose="020F0502020204030204" pitchFamily="34" charset="0"/>
                <a:ea typeface="Calibri" panose="020F0502020204030204" pitchFamily="34" charset="0"/>
                <a:cs typeface="Calibri" panose="020F0502020204030204" pitchFamily="34" charset="0"/>
              </a:rPr>
              <a:t>: Requires stable internet access, which is often unavailable in rural areas; lacks interactive engagement for students.</a:t>
            </a:r>
          </a:p>
          <a:p>
            <a:pPr>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Mobile Learning Apps (BYJU’S, </a:t>
            </a:r>
            <a:r>
              <a:rPr lang="en-IN" sz="1600" b="1" dirty="0" err="1">
                <a:latin typeface="Calibri" panose="020F0502020204030204" pitchFamily="34" charset="0"/>
                <a:ea typeface="Calibri" panose="020F0502020204030204" pitchFamily="34" charset="0"/>
                <a:cs typeface="Calibri" panose="020F0502020204030204" pitchFamily="34" charset="0"/>
              </a:rPr>
              <a:t>Unacademy</a:t>
            </a:r>
            <a:r>
              <a:rPr lang="en-IN" sz="1600" b="1" dirty="0">
                <a:latin typeface="Calibri" panose="020F0502020204030204" pitchFamily="34" charset="0"/>
                <a:ea typeface="Calibri" panose="020F0502020204030204" pitchFamily="34" charset="0"/>
                <a:cs typeface="Calibri" panose="020F0502020204030204" pitchFamily="34" charset="0"/>
              </a:rPr>
              <a:t>, </a:t>
            </a:r>
            <a:r>
              <a:rPr lang="en-IN" sz="1600" b="1" dirty="0" err="1">
                <a:latin typeface="Calibri" panose="020F0502020204030204" pitchFamily="34" charset="0"/>
                <a:ea typeface="Calibri" panose="020F0502020204030204" pitchFamily="34" charset="0"/>
                <a:cs typeface="Calibri" panose="020F0502020204030204" pitchFamily="34" charset="0"/>
              </a:rPr>
              <a:t>Vedantu</a:t>
            </a:r>
            <a:r>
              <a:rPr lang="en-IN" sz="1600" b="1" dirty="0">
                <a:latin typeface="Calibri" panose="020F0502020204030204" pitchFamily="34" charset="0"/>
                <a:ea typeface="Calibri" panose="020F0502020204030204" pitchFamily="34" charset="0"/>
                <a:cs typeface="Calibri" panose="020F0502020204030204" pitchFamily="34" charset="0"/>
              </a:rPr>
              <a:t>, etc.)</a:t>
            </a:r>
            <a:endParaRPr lang="en-IN"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Method</a:t>
            </a:r>
            <a:r>
              <a:rPr lang="en-IN" sz="1600" dirty="0">
                <a:latin typeface="Calibri" panose="020F0502020204030204" pitchFamily="34" charset="0"/>
                <a:ea typeface="Calibri" panose="020F0502020204030204" pitchFamily="34" charset="0"/>
                <a:cs typeface="Calibri" panose="020F0502020204030204" pitchFamily="34" charset="0"/>
              </a:rPr>
              <a:t>: Mobile apps provide interactive video lessons, quizzes, and live classes.</a:t>
            </a: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Drawbacks</a:t>
            </a:r>
            <a:r>
              <a:rPr lang="en-IN" sz="1600" dirty="0">
                <a:latin typeface="Calibri" panose="020F0502020204030204" pitchFamily="34" charset="0"/>
                <a:ea typeface="Calibri" panose="020F0502020204030204" pitchFamily="34" charset="0"/>
                <a:cs typeface="Calibri" panose="020F0502020204030204" pitchFamily="34" charset="0"/>
              </a:rPr>
              <a:t>: Subscription costs make them inaccessible to underprivileged students; heavy reliance on internet connectivity limits their usability in remote areas.</a:t>
            </a:r>
          </a:p>
        </p:txBody>
      </p:sp>
    </p:spTree>
    <p:extLst>
      <p:ext uri="{BB962C8B-B14F-4D97-AF65-F5344CB8AC3E}">
        <p14:creationId xmlns:p14="http://schemas.microsoft.com/office/powerpoint/2010/main" val="8252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Proposed Method</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60CEB93C-7C13-B3E7-E185-9747B12F6A69}"/>
              </a:ext>
            </a:extLst>
          </p:cNvPr>
          <p:cNvSpPr>
            <a:spLocks noGrp="1" noChangeArrowheads="1"/>
          </p:cNvSpPr>
          <p:nvPr>
            <p:ph type="body" idx="1"/>
          </p:nvPr>
        </p:nvSpPr>
        <p:spPr bwMode="auto">
          <a:xfrm>
            <a:off x="812800" y="1093737"/>
            <a:ext cx="10258323"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Centralized Digital Learning Platform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serve as a one-stop solution for students, teachers, and educational institutions in rural areas, offering a structured and accessible online learning experience. It will integrate essential educational services such as virtual classrooms, resource management, and community engagement into a single digital ecosystem, simplifying the process of accessing quality education.</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Virtual Classroom and Live Learning</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 cloud-based virtual classroom will be implemented to enable live streaming of lectures, real-time interaction, and recorded sessions for later access. Interactive tools like quizzes, discussion boards, and collaborative whiteboards will enhance student engagement and improve learning outcomes.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Educational Resource Management System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provide a centralized repository for managing textbooks, digital content, and multimedia learning materials. Teachers will be able to upload, organize, and distribute study materials efficiently, while students can access and download content even in low-connectivity environments.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Mobile and Web Accessibility</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To maximize reach, the platform will be developed as both a web application and a mobile, ensuring accessibility across different devices. </a:t>
            </a:r>
          </a:p>
        </p:txBody>
      </p:sp>
    </p:spTree>
    <p:extLst>
      <p:ext uri="{BB962C8B-B14F-4D97-AF65-F5344CB8AC3E}">
        <p14:creationId xmlns:p14="http://schemas.microsoft.com/office/powerpoint/2010/main" val="35687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155F9C3C-2123-5533-6722-5A984B185510}"/>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79BAA86E-E8E8-7085-6970-F192D272618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Architecture Diagram</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F07DA8AB-1586-E07F-252B-A016D04A79D0}"/>
              </a:ext>
            </a:extLst>
          </p:cNvPr>
          <p:cNvPicPr>
            <a:picLocks noChangeAspect="1"/>
          </p:cNvPicPr>
          <p:nvPr/>
        </p:nvPicPr>
        <p:blipFill>
          <a:blip r:embed="rId3"/>
          <a:stretch>
            <a:fillRect/>
          </a:stretch>
        </p:blipFill>
        <p:spPr>
          <a:xfrm>
            <a:off x="10806544" y="120465"/>
            <a:ext cx="1019311" cy="661909"/>
          </a:xfrm>
          <a:prstGeom prst="rect">
            <a:avLst/>
          </a:prstGeom>
        </p:spPr>
      </p:pic>
      <p:pic>
        <p:nvPicPr>
          <p:cNvPr id="6" name="Picture 5">
            <a:extLst>
              <a:ext uri="{FF2B5EF4-FFF2-40B4-BE49-F238E27FC236}">
                <a16:creationId xmlns:a16="http://schemas.microsoft.com/office/drawing/2014/main" id="{285B165F-1E96-8434-CFF5-90E39C483EAE}"/>
              </a:ext>
            </a:extLst>
          </p:cNvPr>
          <p:cNvPicPr>
            <a:picLocks noChangeAspect="1"/>
          </p:cNvPicPr>
          <p:nvPr/>
        </p:nvPicPr>
        <p:blipFill>
          <a:blip r:embed="rId4"/>
          <a:stretch>
            <a:fillRect/>
          </a:stretch>
        </p:blipFill>
        <p:spPr>
          <a:xfrm>
            <a:off x="634069" y="1015205"/>
            <a:ext cx="10846731" cy="5037257"/>
          </a:xfrm>
          <a:prstGeom prst="rect">
            <a:avLst/>
          </a:prstGeom>
        </p:spPr>
      </p:pic>
    </p:spTree>
    <p:extLst>
      <p:ext uri="{BB962C8B-B14F-4D97-AF65-F5344CB8AC3E}">
        <p14:creationId xmlns:p14="http://schemas.microsoft.com/office/powerpoint/2010/main" val="212748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Modules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2999"/>
            <a:ext cx="10405806" cy="5356123"/>
          </a:xfrm>
          <a:prstGeom prst="rect">
            <a:avLst/>
          </a:prstGeom>
        </p:spPr>
        <p:txBody>
          <a:bodyPr spcFirstLastPara="1" wrap="square" lIns="91425" tIns="45700" rIns="91425" bIns="45700" anchor="t" anchorCtr="0">
            <a:normAutofit/>
          </a:bodyPr>
          <a:lstStyle/>
          <a:p>
            <a:pPr marL="7620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Technology Stack Components: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Frontend</a:t>
            </a:r>
          </a:p>
          <a:p>
            <a:pPr marL="800100" lvl="1" indent="-342900" eaLnBrk="0" fontAlgn="base" hangingPunct="0">
              <a:lnSpc>
                <a:spcPct val="150000"/>
              </a:lnSpc>
              <a:spcBef>
                <a:spcPct val="0"/>
              </a:spcBef>
              <a:spcAft>
                <a:spcPct val="0"/>
              </a:spcAft>
              <a:buClrTx/>
              <a:buSz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React.js – For building fast, component-based user interfaces</a:t>
            </a:r>
          </a:p>
          <a:p>
            <a:pPr marL="800100" lvl="1" indent="-342900" eaLnBrk="0" fontAlgn="base" hangingPunct="0">
              <a:lnSpc>
                <a:spcPct val="150000"/>
              </a:lnSpc>
              <a:spcBef>
                <a:spcPct val="0"/>
              </a:spcBef>
              <a:spcAft>
                <a:spcPct val="0"/>
              </a:spcAft>
              <a:buClrTx/>
              <a:buSz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TypeScript – Ensures type safety and better code maintainability</a:t>
            </a:r>
          </a:p>
          <a:p>
            <a:pPr marL="800100" lvl="1" indent="-342900" eaLnBrk="0" fontAlgn="base" hangingPunct="0">
              <a:lnSpc>
                <a:spcPct val="150000"/>
              </a:lnSpc>
              <a:spcBef>
                <a:spcPct val="0"/>
              </a:spcBef>
              <a:spcAft>
                <a:spcPct val="0"/>
              </a:spcAft>
              <a:buClrTx/>
              <a:buSz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Vite – Lightweight and fast bundler for React applications</a:t>
            </a:r>
          </a:p>
          <a:p>
            <a:pPr marL="800100" lvl="1" indent="-342900" eaLnBrk="0" fontAlgn="base" hangingPunct="0">
              <a:lnSpc>
                <a:spcPct val="150000"/>
              </a:lnSpc>
              <a:spcBef>
                <a:spcPct val="0"/>
              </a:spcBef>
              <a:spcAft>
                <a:spcPct val="0"/>
              </a:spcAft>
              <a:buClrTx/>
              <a:buSz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Tailwind CSS – Utility-first CSS framework for responsive design</a:t>
            </a:r>
          </a:p>
          <a:p>
            <a:pPr marL="800100" lvl="1" indent="-342900" eaLnBrk="0" fontAlgn="base" hangingPunct="0">
              <a:lnSpc>
                <a:spcPct val="150000"/>
              </a:lnSpc>
              <a:spcBef>
                <a:spcPct val="0"/>
              </a:spcBef>
              <a:spcAft>
                <a:spcPct val="0"/>
              </a:spcAft>
              <a:buClrTx/>
              <a:buSz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Framer Motion – For smooth animations and transitions in the UI</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Other Tools and Integrations</a:t>
            </a:r>
          </a:p>
          <a:p>
            <a:pPr marL="800100" lvl="1" indent="-342900" eaLnBrk="0" fontAlgn="base" hangingPunct="0">
              <a:lnSpc>
                <a:spcPct val="150000"/>
              </a:lnSpc>
              <a:spcBef>
                <a:spcPct val="0"/>
              </a:spcBef>
              <a:spcAft>
                <a:spcPct val="0"/>
              </a:spcAft>
              <a:buClrTx/>
              <a:buSz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Google Calendar API – To set class reminders and schedules</a:t>
            </a:r>
          </a:p>
          <a:p>
            <a:pPr marL="800100" lvl="1" indent="-342900" eaLnBrk="0" fontAlgn="base" hangingPunct="0">
              <a:lnSpc>
                <a:spcPct val="150000"/>
              </a:lnSpc>
              <a:spcBef>
                <a:spcPct val="0"/>
              </a:spcBef>
              <a:spcAft>
                <a:spcPct val="0"/>
              </a:spcAft>
              <a:buClrTx/>
              <a:buSz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Google Meet – Integrated for live virtual class sessions</a:t>
            </a:r>
          </a:p>
        </p:txBody>
      </p:sp>
    </p:spTree>
    <p:extLst>
      <p:ext uri="{BB962C8B-B14F-4D97-AF65-F5344CB8AC3E}">
        <p14:creationId xmlns:p14="http://schemas.microsoft.com/office/powerpoint/2010/main" val="10308161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TotalTime>
  <Words>1993</Words>
  <Application>Microsoft Office PowerPoint</Application>
  <PresentationFormat>Widescreen</PresentationFormat>
  <Paragraphs>176</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Times New Roman</vt:lpstr>
      <vt:lpstr>Verdana</vt:lpstr>
      <vt:lpstr>Wingdings</vt:lpstr>
      <vt:lpstr>Bioinformatics</vt:lpstr>
      <vt:lpstr>VidyaSetu (Smart Solutions for Rural Education)</vt:lpstr>
      <vt:lpstr>Abstract</vt:lpstr>
      <vt:lpstr>Github Link</vt:lpstr>
      <vt:lpstr>Literature Survey</vt:lpstr>
      <vt:lpstr>Objectives</vt:lpstr>
      <vt:lpstr>Existing Methods with Drawbacks</vt:lpstr>
      <vt:lpstr>Proposed Method</vt:lpstr>
      <vt:lpstr>Architecture Diagram</vt:lpstr>
      <vt:lpstr>Modules</vt:lpstr>
      <vt:lpstr>Software and Hardware Details</vt:lpstr>
      <vt:lpstr>Timeline of the Project (Gantt Chart)</vt:lpstr>
      <vt:lpstr>Expected Outcomes</vt:lpstr>
      <vt:lpstr>References</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Anudeep Betageri</cp:lastModifiedBy>
  <cp:revision>65</cp:revision>
  <dcterms:modified xsi:type="dcterms:W3CDTF">2025-05-17T07:47:17Z</dcterms:modified>
</cp:coreProperties>
</file>