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308" r:id="rId6"/>
    <p:sldId id="261" r:id="rId7"/>
    <p:sldId id="278" r:id="rId8"/>
    <p:sldId id="287" r:id="rId9"/>
    <p:sldId id="309" r:id="rId10"/>
    <p:sldId id="279" r:id="rId11"/>
    <p:sldId id="286" r:id="rId12"/>
    <p:sldId id="281" r:id="rId13"/>
    <p:sldId id="282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A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76" d="100"/>
          <a:sy n="76" d="100"/>
        </p:scale>
        <p:origin x="972" y="8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5303323" y="1515677"/>
            <a:ext cx="7028742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Neuroevolution in Games:</a:t>
            </a:r>
            <a:b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State of the Art and Open Challenges</a:t>
            </a:r>
            <a:endParaRPr lang="ko-KR" altLang="en-US" sz="4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-49727" y="1340234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47CC0E-9D9D-433E-82AE-6E13F76649DC}"/>
              </a:ext>
            </a:extLst>
          </p:cNvPr>
          <p:cNvSpPr txBox="1"/>
          <p:nvPr/>
        </p:nvSpPr>
        <p:spPr>
          <a:xfrm>
            <a:off x="5727700" y="4015924"/>
            <a:ext cx="505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By</a:t>
            </a:r>
          </a:p>
          <a:p>
            <a:pPr algn="ctr"/>
            <a:r>
              <a:rPr lang="en-MY" dirty="0"/>
              <a:t>Azraf Kabir</a:t>
            </a:r>
          </a:p>
          <a:p>
            <a:pPr algn="ctr"/>
            <a:r>
              <a:rPr lang="en-MY" dirty="0"/>
              <a:t>Old matric: WID170711</a:t>
            </a:r>
          </a:p>
          <a:p>
            <a:pPr algn="ctr"/>
            <a:r>
              <a:rPr lang="en-MY" dirty="0"/>
              <a:t>New matric: 17129042/1</a:t>
            </a:r>
          </a:p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ANN Input Representation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64C7BE-A426-47E5-9488-5E2081BCACE7}"/>
              </a:ext>
            </a:extLst>
          </p:cNvPr>
          <p:cNvSpPr txBox="1"/>
          <p:nvPr/>
        </p:nvSpPr>
        <p:spPr>
          <a:xfrm>
            <a:off x="2065066" y="1799394"/>
            <a:ext cx="4071056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Influences the ability of an algorithm to learn autonomously significantly.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EF97A0-6534-4F2E-8BFF-CFAC15E0B9CA}"/>
              </a:ext>
            </a:extLst>
          </p:cNvPr>
          <p:cNvSpPr txBox="1"/>
          <p:nvPr/>
        </p:nvSpPr>
        <p:spPr>
          <a:xfrm>
            <a:off x="1090288" y="1631050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FE8B2-C076-4065-8F5E-95767301D733}"/>
              </a:ext>
            </a:extLst>
          </p:cNvPr>
          <p:cNvSpPr txBox="1"/>
          <p:nvPr/>
        </p:nvSpPr>
        <p:spPr>
          <a:xfrm>
            <a:off x="2087502" y="2746758"/>
            <a:ext cx="4071056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Depends on the type and on the role of the neural network in controlling the agent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1090288" y="2644232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2C36B4-AC65-4A13-A00E-8BF86C3523FE}"/>
              </a:ext>
            </a:extLst>
          </p:cNvPr>
          <p:cNvSpPr txBox="1"/>
          <p:nvPr/>
        </p:nvSpPr>
        <p:spPr>
          <a:xfrm>
            <a:off x="7343620" y="1922504"/>
            <a:ext cx="4071056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Important when NN is used to control NPC.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64FB9-1508-4794-920A-98F01D21453E}"/>
              </a:ext>
            </a:extLst>
          </p:cNvPr>
          <p:cNvSpPr txBox="1"/>
          <p:nvPr/>
        </p:nvSpPr>
        <p:spPr>
          <a:xfrm>
            <a:off x="6303527" y="1631050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rgbClr val="87ADDB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rgbClr val="87ADDB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F509AB-D8F1-429E-BBF1-226DE363BC15}"/>
              </a:ext>
            </a:extLst>
          </p:cNvPr>
          <p:cNvSpPr txBox="1"/>
          <p:nvPr/>
        </p:nvSpPr>
        <p:spPr>
          <a:xfrm>
            <a:off x="7343620" y="2778891"/>
            <a:ext cx="4071056" cy="300133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Types: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Straight line sensors and pie slice sensors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Angle sensors and relative position sensors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Pathfinding sensors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Third-person input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Learning from raw sensory data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303527" y="2644232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1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0A562B-33CB-42DE-9C87-CBA5F59FE7EF}"/>
              </a:ext>
            </a:extLst>
          </p:cNvPr>
          <p:cNvSpPr txBox="1"/>
          <p:nvPr/>
        </p:nvSpPr>
        <p:spPr>
          <a:xfrm>
            <a:off x="521233" y="370771"/>
            <a:ext cx="589861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Open Challenges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10D0A9-1126-44C1-BDF9-7E425B997079}"/>
              </a:ext>
            </a:extLst>
          </p:cNvPr>
          <p:cNvCxnSpPr>
            <a:cxnSpLocks/>
          </p:cNvCxnSpPr>
          <p:nvPr/>
        </p:nvCxnSpPr>
        <p:spPr>
          <a:xfrm flipV="1">
            <a:off x="2901461" y="1455345"/>
            <a:ext cx="9290539" cy="5402069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exagon 11">
            <a:extLst>
              <a:ext uri="{FF2B5EF4-FFF2-40B4-BE49-F238E27FC236}">
                <a16:creationId xmlns:a16="http://schemas.microsoft.com/office/drawing/2014/main" id="{B1365D2C-CEB9-4709-913A-1DF418127936}"/>
              </a:ext>
            </a:extLst>
          </p:cNvPr>
          <p:cNvSpPr/>
          <p:nvPr/>
        </p:nvSpPr>
        <p:spPr>
          <a:xfrm rot="19800000">
            <a:off x="4761799" y="4794511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AD12CC4-C2B4-4B09-A91E-FB2AF0240BBE}"/>
              </a:ext>
            </a:extLst>
          </p:cNvPr>
          <p:cNvSpPr/>
          <p:nvPr/>
        </p:nvSpPr>
        <p:spPr>
          <a:xfrm rot="19800000">
            <a:off x="6350151" y="3880072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09366E70-DE22-4C3E-BC4A-062199A1E8DB}"/>
              </a:ext>
            </a:extLst>
          </p:cNvPr>
          <p:cNvSpPr/>
          <p:nvPr/>
        </p:nvSpPr>
        <p:spPr>
          <a:xfrm rot="19800000">
            <a:off x="7938503" y="2965633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4493BDF-72A7-4E0C-84AC-C66B0E349B48}"/>
              </a:ext>
            </a:extLst>
          </p:cNvPr>
          <p:cNvSpPr/>
          <p:nvPr/>
        </p:nvSpPr>
        <p:spPr>
          <a:xfrm rot="19800000">
            <a:off x="9526854" y="2051194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5DB898-B58C-45FF-A13C-6C685E2979EF}"/>
              </a:ext>
            </a:extLst>
          </p:cNvPr>
          <p:cNvSpPr txBox="1"/>
          <p:nvPr/>
        </p:nvSpPr>
        <p:spPr>
          <a:xfrm>
            <a:off x="3292379" y="4499304"/>
            <a:ext cx="2152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General video game playing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6BC125-F404-450F-ADB0-19CF8AE784A8}"/>
              </a:ext>
            </a:extLst>
          </p:cNvPr>
          <p:cNvSpPr txBox="1"/>
          <p:nvPr/>
        </p:nvSpPr>
        <p:spPr>
          <a:xfrm>
            <a:off x="4486480" y="3465019"/>
            <a:ext cx="2727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Learning from high-dimensional / raw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043B30-8EEA-4332-A00F-611A8A12AE6E}"/>
              </a:ext>
            </a:extLst>
          </p:cNvPr>
          <p:cNvSpPr txBox="1"/>
          <p:nvPr/>
        </p:nvSpPr>
        <p:spPr>
          <a:xfrm>
            <a:off x="5479578" y="2524078"/>
            <a:ext cx="3751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Comparing and combining evolution with other learning methods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C75EC7-1AEB-49ED-A6BB-FBE088A429E1}"/>
              </a:ext>
            </a:extLst>
          </p:cNvPr>
          <p:cNvSpPr txBox="1"/>
          <p:nvPr/>
        </p:nvSpPr>
        <p:spPr>
          <a:xfrm>
            <a:off x="7918120" y="1536905"/>
            <a:ext cx="2489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Reaching record-beating performance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9EB5F1-9F61-4C4E-A0BA-64DCA8CAF7DE}"/>
              </a:ext>
            </a:extLst>
          </p:cNvPr>
          <p:cNvSpPr txBox="1"/>
          <p:nvPr/>
        </p:nvSpPr>
        <p:spPr>
          <a:xfrm>
            <a:off x="9230801" y="3465019"/>
            <a:ext cx="263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Combining NE with life-long learning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704981-9B33-4416-A281-8B54802ACBA9}"/>
              </a:ext>
            </a:extLst>
          </p:cNvPr>
          <p:cNvSpPr txBox="1"/>
          <p:nvPr/>
        </p:nvSpPr>
        <p:spPr>
          <a:xfrm>
            <a:off x="7596415" y="4454220"/>
            <a:ext cx="263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Competitive and cooperative coevolution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EE85F7-37DF-4E67-A52C-9B2CBEBA43E9}"/>
              </a:ext>
            </a:extLst>
          </p:cNvPr>
          <p:cNvSpPr txBox="1"/>
          <p:nvPr/>
        </p:nvSpPr>
        <p:spPr>
          <a:xfrm>
            <a:off x="5984077" y="5431465"/>
            <a:ext cx="263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Fast and reliable methods for commercial games</a:t>
            </a:r>
          </a:p>
        </p:txBody>
      </p:sp>
    </p:spTree>
    <p:extLst>
      <p:ext uri="{BB962C8B-B14F-4D97-AF65-F5344CB8AC3E}">
        <p14:creationId xmlns:p14="http://schemas.microsoft.com/office/powerpoint/2010/main" val="366085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10D0A9-1126-44C1-BDF9-7E425B997079}"/>
              </a:ext>
            </a:extLst>
          </p:cNvPr>
          <p:cNvCxnSpPr>
            <a:cxnSpLocks/>
          </p:cNvCxnSpPr>
          <p:nvPr/>
        </p:nvCxnSpPr>
        <p:spPr>
          <a:xfrm flipV="1">
            <a:off x="2901461" y="1455345"/>
            <a:ext cx="9290539" cy="5402069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56ED6A-2A2D-4E06-ADC1-7773D18E7D61}"/>
              </a:ext>
            </a:extLst>
          </p:cNvPr>
          <p:cNvSpPr txBox="1"/>
          <p:nvPr/>
        </p:nvSpPr>
        <p:spPr>
          <a:xfrm>
            <a:off x="3038475" y="2659559"/>
            <a:ext cx="61150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rgbClr val="87ADDB"/>
                </a:solidFill>
                <a:cs typeface="Arial" pitchFamily="34" charset="0"/>
              </a:rPr>
              <a:t>Thank You</a:t>
            </a:r>
            <a:endParaRPr lang="ko-KR" altLang="en-US" sz="4400" dirty="0">
              <a:solidFill>
                <a:srgbClr val="87ADDB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E374E-3A40-4D8F-9022-2D446D5304FC}"/>
              </a:ext>
            </a:extLst>
          </p:cNvPr>
          <p:cNvSpPr txBox="1"/>
          <p:nvPr/>
        </p:nvSpPr>
        <p:spPr>
          <a:xfrm>
            <a:off x="3810000" y="3429000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Special thanks to </a:t>
            </a:r>
            <a:r>
              <a:rPr lang="en-MY" dirty="0" err="1">
                <a:solidFill>
                  <a:schemeClr val="bg1"/>
                </a:solidFill>
              </a:rPr>
              <a:t>Nafisa</a:t>
            </a:r>
            <a:r>
              <a:rPr lang="en-MY" dirty="0">
                <a:solidFill>
                  <a:schemeClr val="bg1"/>
                </a:solidFill>
              </a:rPr>
              <a:t> Nawal(Faiza)</a:t>
            </a:r>
          </a:p>
        </p:txBody>
      </p:sp>
    </p:spTree>
    <p:extLst>
      <p:ext uri="{BB962C8B-B14F-4D97-AF65-F5344CB8AC3E}">
        <p14:creationId xmlns:p14="http://schemas.microsoft.com/office/powerpoint/2010/main" val="21321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0746" y="260847"/>
            <a:ext cx="692376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Introduction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D096A-3B24-4BB9-A2CC-E0717D579571}"/>
              </a:ext>
            </a:extLst>
          </p:cNvPr>
          <p:cNvSpPr txBox="1"/>
          <p:nvPr/>
        </p:nvSpPr>
        <p:spPr>
          <a:xfrm>
            <a:off x="565091" y="1301147"/>
            <a:ext cx="6072023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Neuroevolution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Neuroevolution are techniques where evolutionary computation or similar bio-inspired stochastic search/optimization algorithms are applied to artificial neural networks (ANNs).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dk1"/>
                </a:solidFill>
              </a:rPr>
              <a:t>Main Motivations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Neuroevolution is a popular approach that has seen continued popularity.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Numerous existing applications in games, and even more potential applications.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Games are excellent testbeds for AI research (including </a:t>
            </a:r>
            <a:r>
              <a:rPr lang="en-US" dirty="0" err="1">
                <a:solidFill>
                  <a:schemeClr val="dk1"/>
                </a:solidFill>
              </a:rPr>
              <a:t>neuroevolution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</p:txBody>
      </p: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6" name="Graphic 4">
            <a:extLst>
              <a:ext uri="{FF2B5EF4-FFF2-40B4-BE49-F238E27FC236}">
                <a16:creationId xmlns:a16="http://schemas.microsoft.com/office/drawing/2014/main" id="{9FCC3BD7-F691-435D-B767-D99D7ED3FF3F}"/>
              </a:ext>
            </a:extLst>
          </p:cNvPr>
          <p:cNvSpPr/>
          <p:nvPr/>
        </p:nvSpPr>
        <p:spPr>
          <a:xfrm rot="19505365">
            <a:off x="7329691" y="12509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5A65E35-0E80-4A03-B2A3-084AF8105540}"/>
              </a:ext>
            </a:extLst>
          </p:cNvPr>
          <p:cNvSpPr txBox="1">
            <a:spLocks/>
          </p:cNvSpPr>
          <p:nvPr/>
        </p:nvSpPr>
        <p:spPr>
          <a:xfrm>
            <a:off x="628650" y="346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 of 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D4E2A3-7721-462C-A03C-B166B3E01AAF}"/>
              </a:ext>
            </a:extLst>
          </p:cNvPr>
          <p:cNvSpPr txBox="1">
            <a:spLocks/>
          </p:cNvSpPr>
          <p:nvPr/>
        </p:nvSpPr>
        <p:spPr>
          <a:xfrm>
            <a:off x="628650" y="16716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NE is motivated by the evolution of biological nervous systems and applies evolutionary algorithms to generate ANNs.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ANNs are represented as networks composed of interconnected nodes (neurons) that can compute values based on external inputs provided to the network.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ANNs’ behavior are typically determined by the architecture of the network and the weights of the connections between the neurons.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The genetic representation (genotype) of the neural network is an important design choice in NE.</a:t>
            </a: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598FC399-6C52-4868-97CC-F94F8958D235}"/>
              </a:ext>
            </a:extLst>
          </p:cNvPr>
          <p:cNvSpPr/>
          <p:nvPr/>
        </p:nvSpPr>
        <p:spPr>
          <a:xfrm rot="19505365">
            <a:off x="7396365" y="125142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5A65E35-0E80-4A03-B2A3-084AF8105540}"/>
              </a:ext>
            </a:extLst>
          </p:cNvPr>
          <p:cNvSpPr txBox="1">
            <a:spLocks/>
          </p:cNvSpPr>
          <p:nvPr/>
        </p:nvSpPr>
        <p:spPr>
          <a:xfrm>
            <a:off x="628650" y="346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Neuroevolution Algorithm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D4E2A3-7721-462C-A03C-B166B3E01AAF}"/>
              </a:ext>
            </a:extLst>
          </p:cNvPr>
          <p:cNvSpPr txBox="1">
            <a:spLocks/>
          </p:cNvSpPr>
          <p:nvPr/>
        </p:nvSpPr>
        <p:spPr>
          <a:xfrm>
            <a:off x="628650" y="16716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 set of genotypes is encoded into ANNs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Each ANN is tested on a specific task for a fixed amount of time, their performance/fitness is recorded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 new population is </a:t>
            </a:r>
            <a:r>
              <a:rPr lang="en-US" altLang="en-GB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then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formed by slightly changing the genotype (mutation) or by combining multiple genotypes (cross-over) in which genotypes with high fitness have higher chances of being selected</a:t>
            </a:r>
            <a:r>
              <a:rPr lang="en-US" altLang="en-GB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These steps are repeated for thousands of times or until a satisfactory performing ANN is found.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598FC399-6C52-4868-97CC-F94F8958D235}"/>
              </a:ext>
            </a:extLst>
          </p:cNvPr>
          <p:cNvSpPr/>
          <p:nvPr/>
        </p:nvSpPr>
        <p:spPr>
          <a:xfrm rot="19505365">
            <a:off x="7396366" y="1232374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BFE518-3A90-411C-9894-F887085F7281}"/>
              </a:ext>
            </a:extLst>
          </p:cNvPr>
          <p:cNvSpPr txBox="1">
            <a:spLocks/>
          </p:cNvSpPr>
          <p:nvPr/>
        </p:nvSpPr>
        <p:spPr>
          <a:xfrm>
            <a:off x="62865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Neuroevolution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82974F-B797-4E76-AD13-C0CC36D5EE2C}"/>
              </a:ext>
            </a:extLst>
          </p:cNvPr>
          <p:cNvGrpSpPr/>
          <p:nvPr/>
        </p:nvGrpSpPr>
        <p:grpSpPr>
          <a:xfrm>
            <a:off x="326981" y="3263121"/>
            <a:ext cx="3680309" cy="709281"/>
            <a:chOff x="1199735" y="1275606"/>
            <a:chExt cx="1962585" cy="709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0BD255-E849-4B96-8138-47504FA2F7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Scalability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E84779-35EA-4872-8367-0EAE74E67CA7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 handle large action/state spaces very well especially when used for direct action selection.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7769605" y="1171249"/>
            <a:ext cx="2888511" cy="893947"/>
            <a:chOff x="1199735" y="1275606"/>
            <a:chExt cx="1962585" cy="8939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Record-breaking performance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Provides best performance compared to other learning methods as it can find solution in fewer tries.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0AC7F8-60D5-4568-BECE-72F7896670B4}"/>
              </a:ext>
            </a:extLst>
          </p:cNvPr>
          <p:cNvGrpSpPr/>
          <p:nvPr/>
        </p:nvGrpSpPr>
        <p:grpSpPr>
          <a:xfrm>
            <a:off x="2525297" y="977493"/>
            <a:ext cx="3680309" cy="709281"/>
            <a:chOff x="1199735" y="1275606"/>
            <a:chExt cx="1962585" cy="7092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FBBC4A-2A0B-48C2-8B1A-A9231E1F848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Diversity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1AAF1D-D949-4E4A-B377-A8E496D66BAE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 draw on a huge family of diversity-preservation methods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21FF8C-469D-44EA-AA83-0E347346E98D}"/>
              </a:ext>
            </a:extLst>
          </p:cNvPr>
          <p:cNvGrpSpPr/>
          <p:nvPr/>
        </p:nvGrpSpPr>
        <p:grpSpPr>
          <a:xfrm>
            <a:off x="6856911" y="2295419"/>
            <a:ext cx="3680309" cy="709281"/>
            <a:chOff x="1199735" y="1275606"/>
            <a:chExt cx="1962585" cy="70928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C556D-4B7E-4FBC-8F1D-B1FF6A996E0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Broad Applicability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19B331-E5DF-4207-8F99-4863206F079D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 be used for supervised, unsupervised and reinforced learning.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1863699" y="-510"/>
            <a:ext cx="91947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Benefits of Neuroevolution Algorithm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3BD6278-148C-4229-8CDD-6C4FA08A2870}"/>
              </a:ext>
            </a:extLst>
          </p:cNvPr>
          <p:cNvSpPr txBox="1">
            <a:spLocks/>
          </p:cNvSpPr>
          <p:nvPr/>
        </p:nvSpPr>
        <p:spPr>
          <a:xfrm>
            <a:off x="-1638300" y="851043"/>
            <a:ext cx="10515600" cy="983615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85394E-0C12-4FB3-A8BF-C03B277DBCE5}"/>
              </a:ext>
            </a:extLst>
          </p:cNvPr>
          <p:cNvGrpSpPr/>
          <p:nvPr/>
        </p:nvGrpSpPr>
        <p:grpSpPr>
          <a:xfrm>
            <a:off x="6135192" y="3308349"/>
            <a:ext cx="3680309" cy="893947"/>
            <a:chOff x="1199735" y="1275606"/>
            <a:chExt cx="1962585" cy="89394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34FD98-C62D-461C-A9A6-8C14E0B6F5AA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Open-ended Learning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C67099-0C37-4A88-AA1E-41591E93E38C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 support open-ended evolution where behavior of arbitrary complexity and sophistication could emerge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103A0C6-F185-4CB6-8E19-10E1975869B4}"/>
              </a:ext>
            </a:extLst>
          </p:cNvPr>
          <p:cNvGrpSpPr/>
          <p:nvPr/>
        </p:nvGrpSpPr>
        <p:grpSpPr>
          <a:xfrm>
            <a:off x="1649022" y="2188394"/>
            <a:ext cx="3680309" cy="709281"/>
            <a:chOff x="1199735" y="1275606"/>
            <a:chExt cx="1962585" cy="70928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04DCBB3-3A8F-47C4-8254-20EB486A7ABA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Enables New Types Of Games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450190E-C181-4C51-96F5-C597B19286B1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Provides unique affordances for game design leading to new and unique video games.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13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Role Of Neuroevolution In Gaming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7BF848-8540-4193-A521-A263C51C7C62}"/>
              </a:ext>
            </a:extLst>
          </p:cNvPr>
          <p:cNvGrpSpPr/>
          <p:nvPr/>
        </p:nvGrpSpPr>
        <p:grpSpPr>
          <a:xfrm>
            <a:off x="8081022" y="2514488"/>
            <a:ext cx="4616112" cy="1077218"/>
            <a:chOff x="5845782" y="1341126"/>
            <a:chExt cx="2077803" cy="7663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D40F8A-D696-4C92-A9A7-24AD96D360E9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8CF903-A9DD-4978-8541-EB3B19A36034}"/>
                </a:ext>
              </a:extLst>
            </p:cNvPr>
            <p:cNvSpPr txBox="1"/>
            <p:nvPr/>
          </p:nvSpPr>
          <p:spPr>
            <a:xfrm>
              <a:off x="5845782" y="1341126"/>
              <a:ext cx="1712586" cy="766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Vast majority is used to learn to play the game or control the NPC in the game.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12AEDCE-C538-490A-A8DA-31CE196C6CE0}"/>
              </a:ext>
            </a:extLst>
          </p:cNvPr>
          <p:cNvSpPr txBox="1"/>
          <p:nvPr/>
        </p:nvSpPr>
        <p:spPr>
          <a:xfrm>
            <a:off x="1295795" y="4729973"/>
            <a:ext cx="333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Can also predict the experience or preferences of players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10949F-A835-40AA-AA85-FFBEE629049B}"/>
              </a:ext>
            </a:extLst>
          </p:cNvPr>
          <p:cNvSpPr txBox="1"/>
          <p:nvPr/>
        </p:nvSpPr>
        <p:spPr>
          <a:xfrm>
            <a:off x="7829183" y="3276087"/>
            <a:ext cx="3767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Neural network can either evaluate the value of states/actions or directly select actions to take in a given state.</a:t>
            </a:r>
          </a:p>
        </p:txBody>
      </p:sp>
      <p:grpSp>
        <p:nvGrpSpPr>
          <p:cNvPr id="15" name="그룹 40">
            <a:extLst>
              <a:ext uri="{FF2B5EF4-FFF2-40B4-BE49-F238E27FC236}">
                <a16:creationId xmlns:a16="http://schemas.microsoft.com/office/drawing/2014/main" id="{B92B284C-199E-4AEE-898C-FF4B7523C016}"/>
              </a:ext>
            </a:extLst>
          </p:cNvPr>
          <p:cNvGrpSpPr/>
          <p:nvPr/>
        </p:nvGrpSpPr>
        <p:grpSpPr>
          <a:xfrm>
            <a:off x="4851203" y="2613124"/>
            <a:ext cx="3210459" cy="1873214"/>
            <a:chOff x="3479248" y="2668635"/>
            <a:chExt cx="3210459" cy="1873214"/>
          </a:xfrm>
          <a:solidFill>
            <a:schemeClr val="accent1"/>
          </a:solidFill>
        </p:grpSpPr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6C49E82E-177D-4877-883B-07A019F4B03C}"/>
                </a:ext>
              </a:extLst>
            </p:cNvPr>
            <p:cNvSpPr/>
            <p:nvPr/>
          </p:nvSpPr>
          <p:spPr>
            <a:xfrm>
              <a:off x="3479248" y="2752585"/>
              <a:ext cx="2566660" cy="1789264"/>
            </a:xfrm>
            <a:custGeom>
              <a:avLst/>
              <a:gdLst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207346 w 2566634"/>
                <a:gd name="connsiteY0" fmla="*/ 0 h 1812297"/>
                <a:gd name="connsiteX1" fmla="*/ 2566634 w 2566634"/>
                <a:gd name="connsiteY1" fmla="*/ 0 h 1812297"/>
                <a:gd name="connsiteX2" fmla="*/ 2566634 w 2566634"/>
                <a:gd name="connsiteY2" fmla="*/ 386082 h 1812297"/>
                <a:gd name="connsiteX3" fmla="*/ 1216436 w 2566634"/>
                <a:gd name="connsiteY3" fmla="*/ 386082 h 1812297"/>
                <a:gd name="connsiteX4" fmla="*/ 313246 w 2566634"/>
                <a:gd name="connsiteY4" fmla="*/ 997020 h 1812297"/>
                <a:gd name="connsiteX5" fmla="*/ 1214847 w 2566634"/>
                <a:gd name="connsiteY5" fmla="*/ 1721379 h 1812297"/>
                <a:gd name="connsiteX6" fmla="*/ 11 w 2566634"/>
                <a:gd name="connsiteY6" fmla="*/ 935873 h 1812297"/>
                <a:gd name="connsiteX7" fmla="*/ 1207346 w 2566634"/>
                <a:gd name="connsiteY7" fmla="*/ 473 h 1812297"/>
                <a:gd name="connsiteX8" fmla="*/ 1207346 w 2566634"/>
                <a:gd name="connsiteY8" fmla="*/ 0 h 1812297"/>
                <a:gd name="connsiteX0" fmla="*/ 1207796 w 2567084"/>
                <a:gd name="connsiteY0" fmla="*/ 0 h 1812297"/>
                <a:gd name="connsiteX1" fmla="*/ 2567084 w 2567084"/>
                <a:gd name="connsiteY1" fmla="*/ 0 h 1812297"/>
                <a:gd name="connsiteX2" fmla="*/ 2567084 w 2567084"/>
                <a:gd name="connsiteY2" fmla="*/ 386082 h 1812297"/>
                <a:gd name="connsiteX3" fmla="*/ 1216886 w 2567084"/>
                <a:gd name="connsiteY3" fmla="*/ 386082 h 1812297"/>
                <a:gd name="connsiteX4" fmla="*/ 313696 w 2567084"/>
                <a:gd name="connsiteY4" fmla="*/ 997020 h 1812297"/>
                <a:gd name="connsiteX5" fmla="*/ 1215297 w 2567084"/>
                <a:gd name="connsiteY5" fmla="*/ 1721379 h 1812297"/>
                <a:gd name="connsiteX6" fmla="*/ 461 w 2567084"/>
                <a:gd name="connsiteY6" fmla="*/ 935873 h 1812297"/>
                <a:gd name="connsiteX7" fmla="*/ 1207796 w 2567084"/>
                <a:gd name="connsiteY7" fmla="*/ 473 h 1812297"/>
                <a:gd name="connsiteX8" fmla="*/ 1207796 w 2567084"/>
                <a:gd name="connsiteY8" fmla="*/ 0 h 1812297"/>
                <a:gd name="connsiteX0" fmla="*/ 1207796 w 2567084"/>
                <a:gd name="connsiteY0" fmla="*/ 0 h 1791348"/>
                <a:gd name="connsiteX1" fmla="*/ 2567084 w 2567084"/>
                <a:gd name="connsiteY1" fmla="*/ 0 h 1791348"/>
                <a:gd name="connsiteX2" fmla="*/ 2567084 w 2567084"/>
                <a:gd name="connsiteY2" fmla="*/ 386082 h 1791348"/>
                <a:gd name="connsiteX3" fmla="*/ 1216886 w 2567084"/>
                <a:gd name="connsiteY3" fmla="*/ 386082 h 1791348"/>
                <a:gd name="connsiteX4" fmla="*/ 313696 w 2567084"/>
                <a:gd name="connsiteY4" fmla="*/ 997020 h 1791348"/>
                <a:gd name="connsiteX5" fmla="*/ 1215297 w 2567084"/>
                <a:gd name="connsiteY5" fmla="*/ 1721379 h 1791348"/>
                <a:gd name="connsiteX6" fmla="*/ 461 w 2567084"/>
                <a:gd name="connsiteY6" fmla="*/ 935873 h 1791348"/>
                <a:gd name="connsiteX7" fmla="*/ 1207796 w 2567084"/>
                <a:gd name="connsiteY7" fmla="*/ 473 h 1791348"/>
                <a:gd name="connsiteX8" fmla="*/ 1207796 w 2567084"/>
                <a:gd name="connsiteY8" fmla="*/ 0 h 1791348"/>
                <a:gd name="connsiteX0" fmla="*/ 1207796 w 2567084"/>
                <a:gd name="connsiteY0" fmla="*/ 0 h 1801236"/>
                <a:gd name="connsiteX1" fmla="*/ 2567084 w 2567084"/>
                <a:gd name="connsiteY1" fmla="*/ 0 h 1801236"/>
                <a:gd name="connsiteX2" fmla="*/ 2567084 w 2567084"/>
                <a:gd name="connsiteY2" fmla="*/ 386082 h 1801236"/>
                <a:gd name="connsiteX3" fmla="*/ 1216886 w 2567084"/>
                <a:gd name="connsiteY3" fmla="*/ 386082 h 1801236"/>
                <a:gd name="connsiteX4" fmla="*/ 313696 w 2567084"/>
                <a:gd name="connsiteY4" fmla="*/ 997020 h 1801236"/>
                <a:gd name="connsiteX5" fmla="*/ 1215297 w 2567084"/>
                <a:gd name="connsiteY5" fmla="*/ 1721379 h 1801236"/>
                <a:gd name="connsiteX6" fmla="*/ 461 w 2567084"/>
                <a:gd name="connsiteY6" fmla="*/ 935873 h 1801236"/>
                <a:gd name="connsiteX7" fmla="*/ 1207796 w 2567084"/>
                <a:gd name="connsiteY7" fmla="*/ 473 h 1801236"/>
                <a:gd name="connsiteX8" fmla="*/ 1207796 w 2567084"/>
                <a:gd name="connsiteY8" fmla="*/ 0 h 1801236"/>
                <a:gd name="connsiteX0" fmla="*/ 1207796 w 2567084"/>
                <a:gd name="connsiteY0" fmla="*/ 0 h 1811853"/>
                <a:gd name="connsiteX1" fmla="*/ 2567084 w 2567084"/>
                <a:gd name="connsiteY1" fmla="*/ 0 h 1811853"/>
                <a:gd name="connsiteX2" fmla="*/ 2567084 w 2567084"/>
                <a:gd name="connsiteY2" fmla="*/ 386082 h 1811853"/>
                <a:gd name="connsiteX3" fmla="*/ 1216886 w 2567084"/>
                <a:gd name="connsiteY3" fmla="*/ 386082 h 1811853"/>
                <a:gd name="connsiteX4" fmla="*/ 313696 w 2567084"/>
                <a:gd name="connsiteY4" fmla="*/ 997020 h 1811853"/>
                <a:gd name="connsiteX5" fmla="*/ 1215297 w 2567084"/>
                <a:gd name="connsiteY5" fmla="*/ 1721379 h 1811853"/>
                <a:gd name="connsiteX6" fmla="*/ 461 w 2567084"/>
                <a:gd name="connsiteY6" fmla="*/ 935873 h 1811853"/>
                <a:gd name="connsiteX7" fmla="*/ 1207796 w 2567084"/>
                <a:gd name="connsiteY7" fmla="*/ 473 h 1811853"/>
                <a:gd name="connsiteX8" fmla="*/ 1207796 w 2567084"/>
                <a:gd name="connsiteY8" fmla="*/ 0 h 1811853"/>
                <a:gd name="connsiteX0" fmla="*/ 1207796 w 2567084"/>
                <a:gd name="connsiteY0" fmla="*/ 0 h 1813194"/>
                <a:gd name="connsiteX1" fmla="*/ 2567084 w 2567084"/>
                <a:gd name="connsiteY1" fmla="*/ 0 h 1813194"/>
                <a:gd name="connsiteX2" fmla="*/ 2567084 w 2567084"/>
                <a:gd name="connsiteY2" fmla="*/ 386082 h 1813194"/>
                <a:gd name="connsiteX3" fmla="*/ 1216886 w 2567084"/>
                <a:gd name="connsiteY3" fmla="*/ 386082 h 1813194"/>
                <a:gd name="connsiteX4" fmla="*/ 313696 w 2567084"/>
                <a:gd name="connsiteY4" fmla="*/ 997020 h 1813194"/>
                <a:gd name="connsiteX5" fmla="*/ 1215297 w 2567084"/>
                <a:gd name="connsiteY5" fmla="*/ 1721379 h 1813194"/>
                <a:gd name="connsiteX6" fmla="*/ 461 w 2567084"/>
                <a:gd name="connsiteY6" fmla="*/ 935873 h 1813194"/>
                <a:gd name="connsiteX7" fmla="*/ 1207796 w 2567084"/>
                <a:gd name="connsiteY7" fmla="*/ 473 h 1813194"/>
                <a:gd name="connsiteX8" fmla="*/ 1207796 w 2567084"/>
                <a:gd name="connsiteY8" fmla="*/ 0 h 1813194"/>
                <a:gd name="connsiteX0" fmla="*/ 1207372 w 2566660"/>
                <a:gd name="connsiteY0" fmla="*/ 0 h 1813194"/>
                <a:gd name="connsiteX1" fmla="*/ 2566660 w 2566660"/>
                <a:gd name="connsiteY1" fmla="*/ 0 h 1813194"/>
                <a:gd name="connsiteX2" fmla="*/ 2566660 w 2566660"/>
                <a:gd name="connsiteY2" fmla="*/ 386082 h 1813194"/>
                <a:gd name="connsiteX3" fmla="*/ 1216462 w 2566660"/>
                <a:gd name="connsiteY3" fmla="*/ 386082 h 1813194"/>
                <a:gd name="connsiteX4" fmla="*/ 313272 w 2566660"/>
                <a:gd name="connsiteY4" fmla="*/ 997020 h 1813194"/>
                <a:gd name="connsiteX5" fmla="*/ 1214873 w 2566660"/>
                <a:gd name="connsiteY5" fmla="*/ 1721379 h 1813194"/>
                <a:gd name="connsiteX6" fmla="*/ 37 w 2566660"/>
                <a:gd name="connsiteY6" fmla="*/ 935873 h 1813194"/>
                <a:gd name="connsiteX7" fmla="*/ 1207372 w 2566660"/>
                <a:gd name="connsiteY7" fmla="*/ 473 h 1813194"/>
                <a:gd name="connsiteX8" fmla="*/ 1207372 w 2566660"/>
                <a:gd name="connsiteY8" fmla="*/ 0 h 1813194"/>
                <a:gd name="connsiteX0" fmla="*/ 1207372 w 2566660"/>
                <a:gd name="connsiteY0" fmla="*/ 0 h 1795638"/>
                <a:gd name="connsiteX1" fmla="*/ 2566660 w 2566660"/>
                <a:gd name="connsiteY1" fmla="*/ 0 h 1795638"/>
                <a:gd name="connsiteX2" fmla="*/ 2566660 w 2566660"/>
                <a:gd name="connsiteY2" fmla="*/ 386082 h 1795638"/>
                <a:gd name="connsiteX3" fmla="*/ 1216462 w 2566660"/>
                <a:gd name="connsiteY3" fmla="*/ 386082 h 1795638"/>
                <a:gd name="connsiteX4" fmla="*/ 313272 w 2566660"/>
                <a:gd name="connsiteY4" fmla="*/ 997020 h 1795638"/>
                <a:gd name="connsiteX5" fmla="*/ 1314886 w 2566660"/>
                <a:gd name="connsiteY5" fmla="*/ 1699948 h 1795638"/>
                <a:gd name="connsiteX6" fmla="*/ 37 w 2566660"/>
                <a:gd name="connsiteY6" fmla="*/ 935873 h 1795638"/>
                <a:gd name="connsiteX7" fmla="*/ 1207372 w 2566660"/>
                <a:gd name="connsiteY7" fmla="*/ 473 h 1795638"/>
                <a:gd name="connsiteX8" fmla="*/ 1207372 w 2566660"/>
                <a:gd name="connsiteY8" fmla="*/ 0 h 1795638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9264"/>
                <a:gd name="connsiteX1" fmla="*/ 2566660 w 2566660"/>
                <a:gd name="connsiteY1" fmla="*/ 0 h 1789264"/>
                <a:gd name="connsiteX2" fmla="*/ 2566660 w 2566660"/>
                <a:gd name="connsiteY2" fmla="*/ 386082 h 1789264"/>
                <a:gd name="connsiteX3" fmla="*/ 1216462 w 2566660"/>
                <a:gd name="connsiteY3" fmla="*/ 386082 h 1789264"/>
                <a:gd name="connsiteX4" fmla="*/ 313272 w 2566660"/>
                <a:gd name="connsiteY4" fmla="*/ 997020 h 1789264"/>
                <a:gd name="connsiteX5" fmla="*/ 1314886 w 2566660"/>
                <a:gd name="connsiteY5" fmla="*/ 1685660 h 1789264"/>
                <a:gd name="connsiteX6" fmla="*/ 37 w 2566660"/>
                <a:gd name="connsiteY6" fmla="*/ 935873 h 1789264"/>
                <a:gd name="connsiteX7" fmla="*/ 1207372 w 2566660"/>
                <a:gd name="connsiteY7" fmla="*/ 473 h 1789264"/>
                <a:gd name="connsiteX8" fmla="*/ 1207372 w 2566660"/>
                <a:gd name="connsiteY8" fmla="*/ 0 h 178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6660" h="1789264">
                  <a:moveTo>
                    <a:pt x="1207372" y="0"/>
                  </a:moveTo>
                  <a:lnTo>
                    <a:pt x="2566660" y="0"/>
                  </a:lnTo>
                  <a:lnTo>
                    <a:pt x="2566660" y="386082"/>
                  </a:lnTo>
                  <a:lnTo>
                    <a:pt x="1216462" y="386082"/>
                  </a:lnTo>
                  <a:cubicBezTo>
                    <a:pt x="792910" y="393759"/>
                    <a:pt x="369863" y="541922"/>
                    <a:pt x="313272" y="997020"/>
                  </a:cubicBezTo>
                  <a:cubicBezTo>
                    <a:pt x="270385" y="1456741"/>
                    <a:pt x="724588" y="1931544"/>
                    <a:pt x="1314886" y="1685660"/>
                  </a:cubicBezTo>
                  <a:cubicBezTo>
                    <a:pt x="1005782" y="1919067"/>
                    <a:pt x="4004" y="1794352"/>
                    <a:pt x="37" y="935873"/>
                  </a:cubicBezTo>
                  <a:cubicBezTo>
                    <a:pt x="-6614" y="195373"/>
                    <a:pt x="891136" y="4432"/>
                    <a:pt x="1207372" y="473"/>
                  </a:cubicBezTo>
                  <a:lnTo>
                    <a:pt x="120737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498EE14-4F15-487A-9EBB-0EFEAA0A002C}"/>
                </a:ext>
              </a:extLst>
            </p:cNvPr>
            <p:cNvSpPr/>
            <p:nvPr/>
          </p:nvSpPr>
          <p:spPr>
            <a:xfrm rot="5400000">
              <a:off x="6099962" y="2614581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BCF366-0633-4C3C-836D-F8102178D00B}"/>
              </a:ext>
            </a:extLst>
          </p:cNvPr>
          <p:cNvSpPr txBox="1"/>
          <p:nvPr/>
        </p:nvSpPr>
        <p:spPr>
          <a:xfrm>
            <a:off x="6978857" y="2673900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Oval 10">
            <a:extLst>
              <a:ext uri="{FF2B5EF4-FFF2-40B4-BE49-F238E27FC236}">
                <a16:creationId xmlns:a16="http://schemas.microsoft.com/office/drawing/2014/main" id="{E74C23BE-6086-45A3-930E-51D5A70B4E05}"/>
              </a:ext>
            </a:extLst>
          </p:cNvPr>
          <p:cNvSpPr/>
          <p:nvPr/>
        </p:nvSpPr>
        <p:spPr>
          <a:xfrm>
            <a:off x="6039002" y="3868778"/>
            <a:ext cx="467134" cy="553571"/>
          </a:xfrm>
          <a:custGeom>
            <a:avLst/>
            <a:gdLst/>
            <a:ahLst/>
            <a:cxnLst/>
            <a:rect l="l" t="t" r="r" b="b"/>
            <a:pathLst>
              <a:path w="3310915" h="3923570">
                <a:moveTo>
                  <a:pt x="2634572" y="2782060"/>
                </a:moveTo>
                <a:cubicBezTo>
                  <a:pt x="2877724" y="2784696"/>
                  <a:pt x="3073074" y="2923910"/>
                  <a:pt x="3310915" y="3050983"/>
                </a:cubicBezTo>
                <a:lnTo>
                  <a:pt x="3113550" y="3840011"/>
                </a:lnTo>
                <a:lnTo>
                  <a:pt x="2637706" y="3668957"/>
                </a:lnTo>
                <a:cubicBezTo>
                  <a:pt x="2327360" y="3767940"/>
                  <a:pt x="1829375" y="3988492"/>
                  <a:pt x="1579811" y="3905123"/>
                </a:cubicBezTo>
                <a:cubicBezTo>
                  <a:pt x="1320906" y="3775288"/>
                  <a:pt x="642145" y="3366355"/>
                  <a:pt x="472751" y="3203771"/>
                </a:cubicBezTo>
                <a:cubicBezTo>
                  <a:pt x="303357" y="3041187"/>
                  <a:pt x="403652" y="2893777"/>
                  <a:pt x="563448" y="2929619"/>
                </a:cubicBezTo>
                <a:cubicBezTo>
                  <a:pt x="702634" y="2937547"/>
                  <a:pt x="1160012" y="3199482"/>
                  <a:pt x="1284082" y="3253983"/>
                </a:cubicBezTo>
                <a:cubicBezTo>
                  <a:pt x="1127104" y="3587742"/>
                  <a:pt x="1741057" y="3563487"/>
                  <a:pt x="1955231" y="3541261"/>
                </a:cubicBezTo>
                <a:cubicBezTo>
                  <a:pt x="2131253" y="3488686"/>
                  <a:pt x="2214010" y="3505589"/>
                  <a:pt x="2306401" y="3383364"/>
                </a:cubicBezTo>
                <a:cubicBezTo>
                  <a:pt x="2155860" y="3427865"/>
                  <a:pt x="2163213" y="3429679"/>
                  <a:pt x="1912247" y="3471537"/>
                </a:cubicBezTo>
                <a:cubicBezTo>
                  <a:pt x="1482134" y="3531123"/>
                  <a:pt x="1135709" y="3364234"/>
                  <a:pt x="1413085" y="3236383"/>
                </a:cubicBezTo>
                <a:cubicBezTo>
                  <a:pt x="1557848" y="3164554"/>
                  <a:pt x="1721108" y="3222221"/>
                  <a:pt x="1929297" y="3121321"/>
                </a:cubicBezTo>
                <a:cubicBezTo>
                  <a:pt x="2128589" y="3010789"/>
                  <a:pt x="2187815" y="2818332"/>
                  <a:pt x="2527174" y="2789726"/>
                </a:cubicBezTo>
                <a:cubicBezTo>
                  <a:pt x="2564125" y="2784095"/>
                  <a:pt x="2599836" y="2781684"/>
                  <a:pt x="2634572" y="2782060"/>
                </a:cubicBezTo>
                <a:close/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37">
            <a:extLst>
              <a:ext uri="{FF2B5EF4-FFF2-40B4-BE49-F238E27FC236}">
                <a16:creationId xmlns:a16="http://schemas.microsoft.com/office/drawing/2014/main" id="{B4350F3B-5B1E-4B37-93E9-95C9F6D1B921}"/>
              </a:ext>
            </a:extLst>
          </p:cNvPr>
          <p:cNvGrpSpPr/>
          <p:nvPr/>
        </p:nvGrpSpPr>
        <p:grpSpPr>
          <a:xfrm>
            <a:off x="4631452" y="3774799"/>
            <a:ext cx="2499452" cy="1423077"/>
            <a:chOff x="2848289" y="3540714"/>
            <a:chExt cx="2499452" cy="1423077"/>
          </a:xfrm>
          <a:solidFill>
            <a:schemeClr val="accent1">
              <a:lumMod val="75000"/>
            </a:schemeClr>
          </a:solidFill>
        </p:grpSpPr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DF43AD73-C1D9-4740-8C94-74BA09DE341F}"/>
                </a:ext>
              </a:extLst>
            </p:cNvPr>
            <p:cNvSpPr/>
            <p:nvPr/>
          </p:nvSpPr>
          <p:spPr>
            <a:xfrm rot="10800000">
              <a:off x="3479361" y="3540714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670184B0-A443-4A00-8FFF-C90A702D8872}"/>
                </a:ext>
              </a:extLst>
            </p:cNvPr>
            <p:cNvSpPr/>
            <p:nvPr/>
          </p:nvSpPr>
          <p:spPr>
            <a:xfrm rot="16200000">
              <a:off x="2902343" y="4374045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666E9D8-D525-42FB-87A4-B6B3C9FA1AD7}"/>
              </a:ext>
            </a:extLst>
          </p:cNvPr>
          <p:cNvSpPr txBox="1"/>
          <p:nvPr/>
        </p:nvSpPr>
        <p:spPr>
          <a:xfrm>
            <a:off x="5022792" y="4729973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그룹 39">
            <a:extLst>
              <a:ext uri="{FF2B5EF4-FFF2-40B4-BE49-F238E27FC236}">
                <a16:creationId xmlns:a16="http://schemas.microsoft.com/office/drawing/2014/main" id="{EC7A7491-1EEE-4181-A617-518855717146}"/>
              </a:ext>
            </a:extLst>
          </p:cNvPr>
          <p:cNvGrpSpPr/>
          <p:nvPr/>
        </p:nvGrpSpPr>
        <p:grpSpPr>
          <a:xfrm>
            <a:off x="5338379" y="3229608"/>
            <a:ext cx="2511927" cy="1441169"/>
            <a:chOff x="3789265" y="3054721"/>
            <a:chExt cx="2511927" cy="1441169"/>
          </a:xfrm>
          <a:solidFill>
            <a:schemeClr val="accent1">
              <a:lumMod val="75000"/>
            </a:schemeClr>
          </a:solidFill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2F9EDA4-10B2-4113-8FDA-E76D6DA569EE}"/>
                </a:ext>
              </a:extLst>
            </p:cNvPr>
            <p:cNvSpPr/>
            <p:nvPr/>
          </p:nvSpPr>
          <p:spPr>
            <a:xfrm rot="5400000">
              <a:off x="5711447" y="3000667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5CFC3E59-F44F-47E3-97F7-A25A87F0F016}"/>
                </a:ext>
              </a:extLst>
            </p:cNvPr>
            <p:cNvSpPr/>
            <p:nvPr/>
          </p:nvSpPr>
          <p:spPr>
            <a:xfrm>
              <a:off x="3789265" y="3129529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ED189E9-9868-46AC-A6AA-8F39DBBA0359}"/>
              </a:ext>
            </a:extLst>
          </p:cNvPr>
          <p:cNvSpPr txBox="1"/>
          <p:nvPr/>
        </p:nvSpPr>
        <p:spPr>
          <a:xfrm>
            <a:off x="6697178" y="3297396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5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5A65E35-0E80-4A03-B2A3-084AF8105540}"/>
              </a:ext>
            </a:extLst>
          </p:cNvPr>
          <p:cNvSpPr txBox="1">
            <a:spLocks/>
          </p:cNvSpPr>
          <p:nvPr/>
        </p:nvSpPr>
        <p:spPr>
          <a:xfrm>
            <a:off x="628650" y="346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Negatives of Neuroevolution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D4E2A3-7721-462C-A03C-B166B3E01AAF}"/>
              </a:ext>
            </a:extLst>
          </p:cNvPr>
          <p:cNvSpPr txBox="1">
            <a:spLocks/>
          </p:cNvSpPr>
          <p:nvPr/>
        </p:nvSpPr>
        <p:spPr>
          <a:xfrm>
            <a:off x="628650" y="1671638"/>
            <a:ext cx="10515600" cy="3414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Evolved neural networks tend to have a “black box” characteristics: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Humans cannot easily work out what they are doing by looking at them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Becomes difficult to debug their learnt behaviours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Hard to predict what kind of behavior is being learnt by it online</a:t>
            </a: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598FC399-6C52-4868-97CC-F94F8958D235}"/>
              </a:ext>
            </a:extLst>
          </p:cNvPr>
          <p:cNvSpPr/>
          <p:nvPr/>
        </p:nvSpPr>
        <p:spPr>
          <a:xfrm rot="19505365">
            <a:off x="7396366" y="1232374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7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Role Of Neuroevolution In Games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3B0E7B-0E58-43A0-88FC-794C043EB0DF}"/>
              </a:ext>
            </a:extLst>
          </p:cNvPr>
          <p:cNvSpPr/>
          <p:nvPr/>
        </p:nvSpPr>
        <p:spPr>
          <a:xfrm>
            <a:off x="5062034" y="511561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2ED873-13CE-4E55-BCC5-5AB15A39B02E}"/>
              </a:ext>
            </a:extLst>
          </p:cNvPr>
          <p:cNvSpPr/>
          <p:nvPr/>
        </p:nvSpPr>
        <p:spPr>
          <a:xfrm>
            <a:off x="6404534" y="425489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E4A7-CCA3-4C64-B89F-9487147317F8}"/>
              </a:ext>
            </a:extLst>
          </p:cNvPr>
          <p:cNvSpPr/>
          <p:nvPr/>
        </p:nvSpPr>
        <p:spPr>
          <a:xfrm>
            <a:off x="5062034" y="339418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0A2FB5-174C-4E55-84D6-DA857A6D71BC}"/>
              </a:ext>
            </a:extLst>
          </p:cNvPr>
          <p:cNvSpPr/>
          <p:nvPr/>
        </p:nvSpPr>
        <p:spPr>
          <a:xfrm>
            <a:off x="6404534" y="2533473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EFBC72-1C81-44DC-BF8B-10C03C43E42C}"/>
              </a:ext>
            </a:extLst>
          </p:cNvPr>
          <p:cNvSpPr/>
          <p:nvPr/>
        </p:nvSpPr>
        <p:spPr>
          <a:xfrm>
            <a:off x="5062034" y="16727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47D1EAA2-836C-4FC8-A189-4DE0B1C3BD0A}"/>
              </a:ext>
            </a:extLst>
          </p:cNvPr>
          <p:cNvSpPr/>
          <p:nvPr/>
        </p:nvSpPr>
        <p:spPr>
          <a:xfrm>
            <a:off x="5934284" y="2007581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2F587C56-2D1F-454D-9D36-3B981D9948F3}"/>
              </a:ext>
            </a:extLst>
          </p:cNvPr>
          <p:cNvSpPr/>
          <p:nvPr/>
        </p:nvSpPr>
        <p:spPr>
          <a:xfrm flipH="1">
            <a:off x="4439883" y="2875305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id="{7FE3E602-CF2F-47FB-B50E-FEA01A03AC37}"/>
              </a:ext>
            </a:extLst>
          </p:cNvPr>
          <p:cNvSpPr/>
          <p:nvPr/>
        </p:nvSpPr>
        <p:spPr>
          <a:xfrm>
            <a:off x="5934284" y="376867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68">
            <a:extLst>
              <a:ext uri="{FF2B5EF4-FFF2-40B4-BE49-F238E27FC236}">
                <a16:creationId xmlns:a16="http://schemas.microsoft.com/office/drawing/2014/main" id="{E8982959-F5BB-4826-B860-9F9E247CC240}"/>
              </a:ext>
            </a:extLst>
          </p:cNvPr>
          <p:cNvSpPr/>
          <p:nvPr/>
        </p:nvSpPr>
        <p:spPr>
          <a:xfrm flipH="1">
            <a:off x="4439883" y="4636400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40249F-63B3-4739-AEB1-560499F62BE2}"/>
              </a:ext>
            </a:extLst>
          </p:cNvPr>
          <p:cNvGrpSpPr/>
          <p:nvPr/>
        </p:nvGrpSpPr>
        <p:grpSpPr>
          <a:xfrm>
            <a:off x="7892031" y="2008529"/>
            <a:ext cx="3144280" cy="892552"/>
            <a:chOff x="1715369" y="1766707"/>
            <a:chExt cx="1783314" cy="8925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911A16-F9D2-4278-9CFD-6A83E02B457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evaluate the values of states or actions, so that some other algorithm can decide which action to take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5CAC-D092-4CFE-9191-F023ACE1131B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State/Action Evaluation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B600FB-C8D8-4ED2-9078-D2BBB1208DE7}"/>
              </a:ext>
            </a:extLst>
          </p:cNvPr>
          <p:cNvGrpSpPr/>
          <p:nvPr/>
        </p:nvGrpSpPr>
        <p:grpSpPr>
          <a:xfrm>
            <a:off x="7892031" y="3754307"/>
            <a:ext cx="3144280" cy="712025"/>
            <a:chOff x="1715369" y="1766707"/>
            <a:chExt cx="1783314" cy="7120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25AB48-676B-4769-B094-46877DCF24E2}"/>
                </a:ext>
              </a:extLst>
            </p:cNvPr>
            <p:cNvSpPr txBox="1"/>
            <p:nvPr/>
          </p:nvSpPr>
          <p:spPr>
            <a:xfrm>
              <a:off x="1724503" y="1832401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Directly select the actions to take in each state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F9BCD8-07ED-4606-AECB-C695DCAD60BD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Direct Action Selection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9E7F90-764B-441A-9885-49E4C592EC88}"/>
              </a:ext>
            </a:extLst>
          </p:cNvPr>
          <p:cNvGrpSpPr/>
          <p:nvPr/>
        </p:nvGrpSpPr>
        <p:grpSpPr>
          <a:xfrm>
            <a:off x="1118989" y="2882869"/>
            <a:ext cx="3144280" cy="523220"/>
            <a:chOff x="1715369" y="1766707"/>
            <a:chExt cx="1783314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030EC4-4F6F-4AEB-9470-F1926A2C7C5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predict the opponent’s strategy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182F2E-65B0-4930-941F-426492AAE8B7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Modelling Opponent Strategy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4242DD-B241-4F2A-B4E9-BCA13FEAC4D7}"/>
              </a:ext>
            </a:extLst>
          </p:cNvPr>
          <p:cNvGrpSpPr/>
          <p:nvPr/>
        </p:nvGrpSpPr>
        <p:grpSpPr>
          <a:xfrm>
            <a:off x="1118989" y="4628647"/>
            <a:ext cx="3144280" cy="707886"/>
            <a:chOff x="1715369" y="1766707"/>
            <a:chExt cx="1783314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C36E76-EF3C-499B-AE03-B2A2D36C5208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Choose between one of several strategies to be played for a duration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E0E023-AA01-44F1-BE6F-FCA574206449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Selection Between Strategies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E853AE-7C59-4096-AB37-3F80A311A22F}"/>
              </a:ext>
            </a:extLst>
          </p:cNvPr>
          <p:cNvGrpSpPr/>
          <p:nvPr/>
        </p:nvGrpSpPr>
        <p:grpSpPr>
          <a:xfrm>
            <a:off x="5878373" y="5118757"/>
            <a:ext cx="3144280" cy="707886"/>
            <a:chOff x="1715369" y="1766707"/>
            <a:chExt cx="1783314" cy="7078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18E47B-3D67-4D73-956D-ECCBC5A414F8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create levels/parts of games algorithmically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DE544-17DB-45E2-AFA4-3ADEAEE81ADE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Generation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7749C8-44DD-43E7-BFAC-F560EFC39177}"/>
              </a:ext>
            </a:extLst>
          </p:cNvPr>
          <p:cNvGrpSpPr/>
          <p:nvPr/>
        </p:nvGrpSpPr>
        <p:grpSpPr>
          <a:xfrm>
            <a:off x="2135104" y="1697930"/>
            <a:ext cx="3144280" cy="707886"/>
            <a:chOff x="1715369" y="1766707"/>
            <a:chExt cx="1783314" cy="70788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70BB8B-EA6D-40DA-BFC8-0A39C8004E65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use previous player experiences to make predictions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70AE03-164A-4717-938E-4DC91A910A03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Modelling Player 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88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82609" y="331907"/>
            <a:ext cx="9775991" cy="724247"/>
          </a:xfrm>
        </p:spPr>
        <p:txBody>
          <a:bodyPr>
            <a:normAutofit/>
          </a:bodyPr>
          <a:lstStyle/>
          <a:p>
            <a:r>
              <a:rPr lang="en-US" sz="4000" dirty="0"/>
              <a:t>Types Of NN Found In Neuroevolution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C0347D-20FF-4740-A892-8E4532750AF5}"/>
              </a:ext>
            </a:extLst>
          </p:cNvPr>
          <p:cNvSpPr txBox="1"/>
          <p:nvPr/>
        </p:nvSpPr>
        <p:spPr>
          <a:xfrm>
            <a:off x="6070895" y="3828895"/>
            <a:ext cx="271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Recurrent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3C26FD-598C-4DE1-BBED-92661B32B328}"/>
              </a:ext>
            </a:extLst>
          </p:cNvPr>
          <p:cNvSpPr txBox="1"/>
          <p:nvPr/>
        </p:nvSpPr>
        <p:spPr>
          <a:xfrm>
            <a:off x="5545714" y="4970256"/>
            <a:ext cx="2730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Compositional Pattern Producing Network (CPPN)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75A4E7-78C2-4EDF-A569-D0C9A59B52E3}"/>
              </a:ext>
            </a:extLst>
          </p:cNvPr>
          <p:cNvGrpSpPr/>
          <p:nvPr/>
        </p:nvGrpSpPr>
        <p:grpSpPr>
          <a:xfrm>
            <a:off x="3664803" y="2859746"/>
            <a:ext cx="1669479" cy="1669479"/>
            <a:chOff x="3807530" y="2946763"/>
            <a:chExt cx="1512168" cy="1512168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51407A0-7EC7-47B3-BAA7-1B04BFB1ECD1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rgbClr val="87ADDB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37E430D-3782-44AD-B3D4-E4AEC4D26D0F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05623FD-3D86-4389-A21A-313DE4B6F4CB}"/>
              </a:ext>
            </a:extLst>
          </p:cNvPr>
          <p:cNvCxnSpPr>
            <a:cxnSpLocks/>
            <a:endCxn id="108" idx="5"/>
          </p:cNvCxnSpPr>
          <p:nvPr/>
        </p:nvCxnSpPr>
        <p:spPr>
          <a:xfrm flipH="1" flipV="1">
            <a:off x="5089793" y="4284735"/>
            <a:ext cx="981102" cy="8357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FA0363-6792-4877-ABD7-6E155E4046E9}"/>
              </a:ext>
            </a:extLst>
          </p:cNvPr>
          <p:cNvCxnSpPr>
            <a:cxnSpLocks/>
          </p:cNvCxnSpPr>
          <p:nvPr/>
        </p:nvCxnSpPr>
        <p:spPr>
          <a:xfrm flipH="1" flipV="1">
            <a:off x="5234909" y="3304701"/>
            <a:ext cx="736612" cy="7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2B003FE-1BCF-489C-925C-FAEF86D90179}"/>
              </a:ext>
            </a:extLst>
          </p:cNvPr>
          <p:cNvCxnSpPr>
            <a:cxnSpLocks/>
            <a:endCxn id="108" idx="7"/>
          </p:cNvCxnSpPr>
          <p:nvPr/>
        </p:nvCxnSpPr>
        <p:spPr>
          <a:xfrm flipH="1">
            <a:off x="5089792" y="2044635"/>
            <a:ext cx="1257328" cy="105960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25">
            <a:extLst>
              <a:ext uri="{FF2B5EF4-FFF2-40B4-BE49-F238E27FC236}">
                <a16:creationId xmlns:a16="http://schemas.microsoft.com/office/drawing/2014/main" id="{060F5C2A-47F2-4B69-BBE2-4CE32C45493E}"/>
              </a:ext>
            </a:extLst>
          </p:cNvPr>
          <p:cNvSpPr/>
          <p:nvPr/>
        </p:nvSpPr>
        <p:spPr>
          <a:xfrm>
            <a:off x="6267029" y="2156401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E5C51B-48BC-4A82-86FC-96CEE3A8BEC5}"/>
              </a:ext>
            </a:extLst>
          </p:cNvPr>
          <p:cNvSpPr txBox="1"/>
          <p:nvPr/>
        </p:nvSpPr>
        <p:spPr>
          <a:xfrm>
            <a:off x="6347120" y="1865178"/>
            <a:ext cx="271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Multi-layer perception (MLP)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AF08F1-C6BC-450C-9566-8835B15B50C9}"/>
              </a:ext>
            </a:extLst>
          </p:cNvPr>
          <p:cNvSpPr txBox="1"/>
          <p:nvPr/>
        </p:nvSpPr>
        <p:spPr>
          <a:xfrm>
            <a:off x="6043727" y="3057267"/>
            <a:ext cx="271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Modular MLP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0F76A0-2806-400E-B84B-51CB69D2E6B6}"/>
              </a:ext>
            </a:extLst>
          </p:cNvPr>
          <p:cNvCxnSpPr>
            <a:cxnSpLocks/>
          </p:cNvCxnSpPr>
          <p:nvPr/>
        </p:nvCxnSpPr>
        <p:spPr>
          <a:xfrm flipH="1" flipV="1">
            <a:off x="5284596" y="3991093"/>
            <a:ext cx="736612" cy="7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037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683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Azraf Kabir</cp:lastModifiedBy>
  <cp:revision>110</cp:revision>
  <dcterms:created xsi:type="dcterms:W3CDTF">2018-04-24T17:14:44Z</dcterms:created>
  <dcterms:modified xsi:type="dcterms:W3CDTF">2020-12-13T14:57:57Z</dcterms:modified>
</cp:coreProperties>
</file>