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Neuroevolution in Games State of the Art and Open Challenges</a:t>
            </a:r>
            <a:endParaRPr lang="en-GB" sz="6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703" y="4003993"/>
            <a:ext cx="10949517" cy="981075"/>
          </a:xfrm>
        </p:spPr>
        <p:txBody>
          <a:bodyPr/>
          <a:lstStyle/>
          <a:p>
            <a:r>
              <a:rPr lang="en-GB">
                <a:sym typeface="+mn-ea"/>
              </a:rPr>
              <a:t>Lecturer: Dr. Loo Chu Kiong</a:t>
            </a:r>
            <a:endParaRPr lang="en-GB">
              <a:sym typeface="+mn-ea"/>
            </a:endParaRPr>
          </a:p>
          <a:p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Prepared by: Kuganeswaran Letshimanan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(WID170021 , 17107141)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u="sng">
                <a:sym typeface="+mn-ea"/>
              </a:rPr>
              <a:t>Introduction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065" y="952500"/>
            <a:ext cx="10972800" cy="4953000"/>
          </a:xfrm>
        </p:spPr>
        <p:txBody>
          <a:bodyPr/>
          <a:p>
            <a:pPr marL="0" indent="0">
              <a:buNone/>
            </a:pPr>
            <a:r>
              <a:rPr lang="en-US" sz="2800"/>
              <a:t>Whats is Neuroevolution?</a:t>
            </a:r>
            <a:endParaRPr lang="en-US"/>
          </a:p>
          <a:p>
            <a:r>
              <a:rPr lang="en-US" sz="2800"/>
              <a:t>Neuroevolution refers to the generation of artificial neural networks (their connection weights and/or topology) using evolutionary algorithms</a:t>
            </a:r>
            <a:endParaRPr lang="en-US" sz="2800"/>
          </a:p>
          <a:p>
            <a:pPr marL="0" indent="0">
              <a:buNone/>
            </a:pPr>
            <a:r>
              <a:rPr lang="en-US" sz="3600" u="sng"/>
              <a:t>Main Motivation</a:t>
            </a:r>
            <a:endParaRPr lang="en-US" u="sng"/>
          </a:p>
          <a:p>
            <a:pPr marL="0" indent="0">
              <a:buNone/>
            </a:pPr>
            <a:r>
              <a:rPr lang="en-US" sz="2800"/>
              <a:t>The  two main motivation for neuroevolution is c</a:t>
            </a:r>
            <a:r>
              <a:rPr lang="en-GB" sz="2800">
                <a:solidFill>
                  <a:schemeClr val="dk1"/>
                </a:solidFill>
                <a:sym typeface="+mn-ea"/>
              </a:rPr>
              <a:t>ontinued popularity and numerous potential applications </a:t>
            </a:r>
            <a:r>
              <a:rPr lang="en-US" sz="2800"/>
              <a:t>and games are excellent testbeds for neuroevolution research (and other AI research) that have many advantages over existing testbeds, such as mobile robotics. </a:t>
            </a: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/>
              <a:t> </a:t>
            </a:r>
            <a:r>
              <a:rPr lang="en-GB" u="sng">
                <a:solidFill>
                  <a:schemeClr val="dk1"/>
                </a:solidFill>
                <a:sym typeface="+mn-ea"/>
              </a:rPr>
              <a:t>Basic NE algorithm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GB" sz="2800">
                <a:solidFill>
                  <a:schemeClr val="dk1"/>
                </a:solidFill>
                <a:sym typeface="+mn-ea"/>
              </a:rPr>
              <a:t>A set of genotypes is encoded into ANNs</a:t>
            </a:r>
            <a:endParaRPr sz="2800">
              <a:solidFill>
                <a:schemeClr val="dk1"/>
              </a:solidFill>
            </a:endParaRPr>
          </a:p>
          <a:p>
            <a:pPr marL="514350" indent="-514350">
              <a:buAutoNum type="arabicPeriod"/>
            </a:pPr>
            <a:r>
              <a:rPr lang="en-GB" sz="2800">
                <a:solidFill>
                  <a:schemeClr val="dk1"/>
                </a:solidFill>
                <a:sym typeface="+mn-ea"/>
              </a:rPr>
              <a:t>Each ANN is tested on a specific task for a fixed amount of time, their performance/fitness is recorded</a:t>
            </a:r>
            <a:endParaRPr lang="en-GB" sz="2800">
              <a:solidFill>
                <a:schemeClr val="dk1"/>
              </a:solidFill>
              <a:sym typeface="+mn-ea"/>
            </a:endParaRPr>
          </a:p>
          <a:p>
            <a:pPr marL="514350" indent="-514350">
              <a:buAutoNum type="arabicPeriod"/>
            </a:pPr>
            <a:r>
              <a:rPr lang="en-GB" sz="2800">
                <a:solidFill>
                  <a:schemeClr val="dk1"/>
                </a:solidFill>
                <a:sym typeface="+mn-ea"/>
              </a:rPr>
              <a:t>A new population is formed by slightly changing the genotype (mutation) or by combining multiple genotypes (cross-over) in which genotypes with high fitness have higher chances of being selected</a:t>
            </a:r>
            <a:endParaRPr sz="2800">
              <a:solidFill>
                <a:schemeClr val="dk1"/>
              </a:solidFill>
            </a:endParaRPr>
          </a:p>
          <a:p>
            <a:pPr marL="514350" indent="-514350">
              <a:buAutoNum type="arabicPeriod"/>
            </a:pPr>
            <a:r>
              <a:rPr lang="en-GB" sz="2800">
                <a:solidFill>
                  <a:schemeClr val="dk1"/>
                </a:solidFill>
                <a:sym typeface="+mn-ea"/>
              </a:rPr>
              <a:t>These steps are repeated for thousands of times or until a satisfactory performing ANN is found</a:t>
            </a:r>
            <a:endParaRPr lang="en-GB" sz="2800">
              <a:solidFill>
                <a:schemeClr val="dk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>
                <a:sym typeface="+mn-ea"/>
              </a:rPr>
              <a:t>Benefits of Neuroevolution Algorithm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sz="2800" b="1">
                <a:solidFill>
                  <a:schemeClr val="dk1"/>
                </a:solidFill>
                <a:sym typeface="+mn-ea"/>
              </a:rPr>
              <a:t>Broad Applicability</a:t>
            </a:r>
            <a:endParaRPr lang="en-GB" sz="2800" b="1">
              <a:solidFill>
                <a:schemeClr val="dk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en-GB" sz="2800">
                <a:solidFill>
                  <a:schemeClr val="dk1"/>
                </a:solidFill>
                <a:sym typeface="+mn-ea"/>
              </a:rPr>
              <a:t>-</a:t>
            </a:r>
            <a:r>
              <a:rPr lang="en-US" sz="2800">
                <a:sym typeface="+mn-ea"/>
              </a:rPr>
              <a:t> </a:t>
            </a:r>
            <a:r>
              <a:rPr lang="en-GB" sz="2800">
                <a:solidFill>
                  <a:schemeClr val="dk1"/>
                </a:solidFill>
                <a:sym typeface="+mn-ea"/>
              </a:rPr>
              <a:t>Applicable to supervised, unsupervised and reinforcement learning tasks</a:t>
            </a:r>
            <a:endParaRPr lang="en-GB" sz="2800" b="1">
              <a:solidFill>
                <a:schemeClr val="dk1"/>
              </a:solidFill>
              <a:sym typeface="+mn-ea"/>
            </a:endParaRPr>
          </a:p>
          <a:p>
            <a:r>
              <a:rPr lang="en-GB" sz="2800" b="1">
                <a:solidFill>
                  <a:schemeClr val="dk1"/>
                </a:solidFill>
                <a:sym typeface="+mn-ea"/>
              </a:rPr>
              <a:t>Scalability</a:t>
            </a:r>
            <a:endParaRPr lang="en-GB" sz="2800" b="1">
              <a:solidFill>
                <a:schemeClr val="dk1"/>
              </a:solidFill>
              <a:sym typeface="+mn-ea"/>
            </a:endParaRPr>
          </a:p>
          <a:p>
            <a:pPr marL="0" indent="0">
              <a:buNone/>
            </a:pPr>
            <a:r>
              <a:rPr lang="en-US" sz="2800">
                <a:sym typeface="+mn-ea"/>
              </a:rPr>
              <a:t> -Can handle large action/state spaces very well especially         when used for direct action selesction.</a:t>
            </a:r>
            <a:endParaRPr lang="en-GB" sz="2800" b="1">
              <a:solidFill>
                <a:schemeClr val="dk1"/>
              </a:solidFill>
              <a:sym typeface="+mn-ea"/>
            </a:endParaRPr>
          </a:p>
          <a:p>
            <a:r>
              <a:rPr lang="en-US" sz="2800" b="1">
                <a:sym typeface="+mn-ea"/>
              </a:rPr>
              <a:t>Diversity</a:t>
            </a:r>
            <a:br>
              <a:rPr lang="en-US" sz="2800">
                <a:sym typeface="+mn-ea"/>
              </a:rPr>
            </a:br>
            <a:r>
              <a:rPr lang="en-US" sz="2800">
                <a:sym typeface="+mn-ea"/>
              </a:rPr>
              <a:t>- Can draw on a huge family of diversity-preservation methods</a:t>
            </a:r>
            <a:br>
              <a:rPr lang="en-US" sz="2800">
                <a:sym typeface="+mn-ea"/>
              </a:rPr>
            </a:br>
            <a:r>
              <a:rPr lang="en-US" altLang="en-GB" sz="2800">
                <a:solidFill>
                  <a:schemeClr val="dk1"/>
                </a:solidFill>
                <a:sym typeface="+mn-ea"/>
              </a:rPr>
              <a:t>-</a:t>
            </a:r>
            <a:r>
              <a:rPr lang="en-GB" sz="2800">
                <a:solidFill>
                  <a:schemeClr val="dk1"/>
                </a:solidFill>
                <a:sym typeface="+mn-ea"/>
              </a:rPr>
              <a:t>  several forms of diversity </a:t>
            </a:r>
            <a:r>
              <a:rPr lang="en-US" altLang="en-GB" sz="2800">
                <a:solidFill>
                  <a:schemeClr val="dk1"/>
                </a:solidFill>
                <a:sym typeface="+mn-ea"/>
              </a:rPr>
              <a:t>has been achieved </a:t>
            </a:r>
            <a:r>
              <a:rPr lang="en-GB" sz="2800">
                <a:solidFill>
                  <a:schemeClr val="dk1"/>
                </a:solidFill>
                <a:sym typeface="+mn-ea"/>
              </a:rPr>
              <a:t>in its results</a:t>
            </a:r>
            <a:endParaRPr lang="en-GB" sz="2800">
              <a:solidFill>
                <a:schemeClr val="dk1"/>
              </a:solidFill>
              <a:sym typeface="+mn-ea"/>
            </a:endParaRPr>
          </a:p>
          <a:p>
            <a:r>
              <a:rPr lang="en-US" sz="2800" b="1">
                <a:sym typeface="+mn-ea"/>
              </a:rPr>
              <a:t>New types of games created</a:t>
            </a:r>
            <a:endParaRPr lang="en-US" sz="2800" b="1">
              <a:sym typeface="+mn-ea"/>
            </a:endParaRPr>
          </a:p>
          <a:p>
            <a:pPr marL="0" indent="0">
              <a:buNone/>
            </a:pPr>
            <a:r>
              <a:rPr lang="en-US" altLang="en-GB" sz="2800">
                <a:solidFill>
                  <a:schemeClr val="dk1"/>
                </a:solidFill>
                <a:sym typeface="+mn-ea"/>
              </a:rPr>
              <a:t>- </a:t>
            </a:r>
            <a:r>
              <a:rPr lang="en-US" sz="2800">
                <a:sym typeface="+mn-ea"/>
              </a:rPr>
              <a:t>Provides unique affordances for game design leading to new and unique video games.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   </a:t>
            </a:r>
            <a:endParaRPr lang="en-GB">
              <a:solidFill>
                <a:schemeClr val="dk1"/>
              </a:solidFill>
              <a:sym typeface="+mn-ea"/>
            </a:endParaRPr>
          </a:p>
          <a:p>
            <a:pPr marL="0" lvl="1" indent="0"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 sz="2800">
              <a:sym typeface="+mn-ea"/>
            </a:endParaRPr>
          </a:p>
          <a:p>
            <a:endParaRPr lang="en-US" sz="2800">
              <a:sym typeface="+mn-ea"/>
            </a:endParaRPr>
          </a:p>
          <a:p>
            <a:pPr marL="0" indent="0">
              <a:buNone/>
            </a:pPr>
            <a:endParaRPr lang="en-US" sz="28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1320"/>
            <a:ext cx="10972800" cy="582613"/>
          </a:xfrm>
        </p:spPr>
        <p:txBody>
          <a:bodyPr/>
          <a:p>
            <a:r>
              <a:rPr lang="en-GB" u="sng">
                <a:sym typeface="+mn-ea"/>
              </a:rPr>
              <a:t>Role of Neuroevolution</a:t>
            </a:r>
            <a:br>
              <a:rPr lang="en-GB" u="sng"/>
            </a:b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sym typeface="+mn-ea"/>
              </a:rPr>
              <a:t>Vast mojority is used to learn to play the game or control the NPC in the game.</a:t>
            </a:r>
            <a:endParaRPr lang="en-US" sz="2800"/>
          </a:p>
          <a:p>
            <a:r>
              <a:rPr lang="en-GB" sz="2800">
                <a:solidFill>
                  <a:schemeClr val="dk1"/>
                </a:solidFill>
                <a:sym typeface="+mn-ea"/>
              </a:rPr>
              <a:t>The neural network  have one of two roles </a:t>
            </a:r>
            <a:r>
              <a:rPr lang="en-US" altLang="en-GB" sz="2800">
                <a:solidFill>
                  <a:schemeClr val="dk1"/>
                </a:solidFill>
                <a:sym typeface="+mn-ea"/>
              </a:rPr>
              <a:t>which is </a:t>
            </a:r>
            <a:r>
              <a:rPr lang="en-US" sz="2800">
                <a:sym typeface="+mn-ea"/>
              </a:rPr>
              <a:t>evaluate the value of states/actions or  directly select actions to take in a given state</a:t>
            </a:r>
            <a:endParaRPr lang="en-US" sz="2800">
              <a:sym typeface="+mn-ea"/>
            </a:endParaRPr>
          </a:p>
          <a:p>
            <a:r>
              <a:rPr lang="en-US" sz="2800">
                <a:sym typeface="+mn-ea"/>
              </a:rPr>
              <a:t>It can also p</a:t>
            </a:r>
            <a:r>
              <a:rPr lang="en-GB" sz="2800">
                <a:solidFill>
                  <a:schemeClr val="dk1"/>
                </a:solidFill>
                <a:sym typeface="+mn-ea"/>
              </a:rPr>
              <a:t>redict the experience or preferences of players</a:t>
            </a:r>
            <a:endParaRPr sz="2800">
              <a:solidFill>
                <a:schemeClr val="dk1"/>
              </a:solidFill>
            </a:endParaRPr>
          </a:p>
          <a:p>
            <a:endParaRPr sz="2800">
              <a:solidFill>
                <a:schemeClr val="dk1"/>
              </a:solidFill>
            </a:endParaRPr>
          </a:p>
          <a:p>
            <a:endParaRPr lang="en-US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2280"/>
            <a:ext cx="10972800" cy="582613"/>
          </a:xfrm>
        </p:spPr>
        <p:txBody>
          <a:bodyPr/>
          <a:p>
            <a:r>
              <a:rPr lang="en-US" u="sng"/>
              <a:t>Disadvantages of </a:t>
            </a:r>
            <a:r>
              <a:rPr lang="en-US" u="sng">
                <a:sym typeface="+mn-ea"/>
              </a:rPr>
              <a:t>Neuroevolution</a:t>
            </a:r>
            <a:br>
              <a:rPr lang="en-US" u="sng"/>
            </a:b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5" y="1461135"/>
            <a:ext cx="10972800" cy="4953000"/>
          </a:xfrm>
        </p:spPr>
        <p:txBody>
          <a:bodyPr/>
          <a:p>
            <a:r>
              <a:rPr lang="en-GB" sz="2800">
                <a:solidFill>
                  <a:schemeClr val="dk1"/>
                </a:solidFill>
                <a:sym typeface="+mn-ea"/>
              </a:rPr>
              <a:t>Human cannot easily work out what they are doing by looking at them (weights and structures)</a:t>
            </a:r>
            <a:endParaRPr sz="2800">
              <a:solidFill>
                <a:schemeClr val="dk1"/>
              </a:solidFill>
            </a:endParaRPr>
          </a:p>
          <a:p>
            <a:r>
              <a:rPr lang="en-US" sz="2800">
                <a:sym typeface="+mn-ea"/>
              </a:rPr>
              <a:t>Very hard to debug learned behaviors.</a:t>
            </a:r>
            <a:endParaRPr lang="en-US" sz="2800"/>
          </a:p>
          <a:p>
            <a:r>
              <a:rPr lang="en-GB" sz="2800">
                <a:solidFill>
                  <a:schemeClr val="dk1"/>
                </a:solidFill>
                <a:sym typeface="+mn-ea"/>
              </a:rPr>
              <a:t>Hard to predict what kind of behaviour is actually being learnt by it</a:t>
            </a:r>
            <a:endParaRPr sz="280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u="sng">
                <a:sym typeface="+mn-ea"/>
              </a:rPr>
              <a:t>Types of ANN that are found in NE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sz="2800">
                <a:sym typeface="+mn-ea"/>
              </a:rPr>
              <a:t>Multi-layer perceptron (MLP)</a:t>
            </a:r>
            <a:endParaRPr lang="en-GB" sz="2800">
              <a:sym typeface="+mn-ea"/>
            </a:endParaRPr>
          </a:p>
          <a:p>
            <a:r>
              <a:rPr lang="en-GB" sz="2800">
                <a:sym typeface="+mn-ea"/>
              </a:rPr>
              <a:t>Modular MLP</a:t>
            </a:r>
            <a:endParaRPr lang="en-GB" sz="2800">
              <a:sym typeface="+mn-ea"/>
            </a:endParaRPr>
          </a:p>
          <a:p>
            <a:r>
              <a:rPr lang="en-GB" sz="2800">
                <a:sym typeface="+mn-ea"/>
              </a:rPr>
              <a:t>Compositional Pattern Producing Network (CPPN)</a:t>
            </a:r>
            <a:endParaRPr lang="en-GB" sz="2800">
              <a:sym typeface="+mn-ea"/>
            </a:endParaRPr>
          </a:p>
          <a:p>
            <a:r>
              <a:rPr lang="en-GB" sz="2800">
                <a:sym typeface="+mn-ea"/>
              </a:rPr>
              <a:t>Recurrent, LSTM</a:t>
            </a:r>
            <a:endParaRPr lang="en-GB" sz="2800"/>
          </a:p>
          <a:p>
            <a:endParaRPr lang="en-GB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1150"/>
            <a:ext cx="10972800" cy="582613"/>
          </a:xfrm>
        </p:spPr>
        <p:txBody>
          <a:bodyPr/>
          <a:p>
            <a:r>
              <a:rPr lang="en-GB" u="sng">
                <a:sym typeface="+mn-ea"/>
              </a:rPr>
              <a:t>Input Representation</a:t>
            </a:r>
            <a:br>
              <a:rPr lang="en-GB" u="sng"/>
            </a:b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800">
                <a:solidFill>
                  <a:schemeClr val="dk1"/>
                </a:solidFill>
                <a:sym typeface="+mn-ea"/>
              </a:rPr>
              <a:t>Appropriate input representation depends on the type and the role of the neural network in controlling the agent.</a:t>
            </a:r>
            <a:endParaRPr lang="en-US" altLang="en-GB" sz="2800">
              <a:solidFill>
                <a:schemeClr val="dk1"/>
              </a:solidFill>
              <a:sym typeface="+mn-e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2800">
                <a:solidFill>
                  <a:schemeClr val="dk1"/>
                </a:solidFill>
                <a:sym typeface="+mn-ea"/>
              </a:rPr>
              <a:t>S</a:t>
            </a:r>
            <a:r>
              <a:rPr lang="en-GB" sz="2800">
                <a:solidFill>
                  <a:schemeClr val="dk1"/>
                </a:solidFill>
                <a:sym typeface="+mn-ea"/>
              </a:rPr>
              <a:t>ignificantly influence the ability of an algorithm to learn autonomously.</a:t>
            </a:r>
            <a:endParaRPr sz="280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 sz="2800">
              <a:sym typeface="+mn-ea"/>
            </a:endParaRPr>
          </a:p>
          <a:p>
            <a:r>
              <a:rPr lang="en-US" sz="2800">
                <a:sym typeface="+mn-ea"/>
              </a:rPr>
              <a:t>Types : 1)</a:t>
            </a:r>
            <a:r>
              <a:rPr lang="en-GB" sz="2800">
                <a:solidFill>
                  <a:schemeClr val="dk1"/>
                </a:solidFill>
                <a:sym typeface="+mn-ea"/>
              </a:rPr>
              <a:t>Straight line sensors and pie slice sensors</a:t>
            </a:r>
            <a:br>
              <a:rPr lang="en-US" sz="2800">
                <a:sym typeface="+mn-ea"/>
              </a:rPr>
            </a:br>
            <a:r>
              <a:rPr lang="en-US" sz="2800">
                <a:sym typeface="+mn-ea"/>
              </a:rPr>
              <a:t>             2)</a:t>
            </a:r>
            <a:r>
              <a:rPr lang="en-GB" sz="2800">
                <a:solidFill>
                  <a:schemeClr val="dk1"/>
                </a:solidFill>
                <a:sym typeface="+mn-ea"/>
              </a:rPr>
              <a:t>Angle sensors and relative position sensors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                3) Pathfinding sensors</a:t>
            </a:r>
            <a:br>
              <a:rPr lang="en-US" sz="2800">
                <a:sym typeface="+mn-ea"/>
              </a:rPr>
            </a:br>
            <a:r>
              <a:rPr lang="en-US" sz="2800">
                <a:sym typeface="+mn-ea"/>
              </a:rPr>
              <a:t>                4)Third-person input 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                5)Learning from raw sensory data</a:t>
            </a:r>
            <a:endParaRPr lang="en-US" sz="2800"/>
          </a:p>
          <a:p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462280"/>
            <a:ext cx="10972800" cy="582613"/>
          </a:xfrm>
        </p:spPr>
        <p:txBody>
          <a:bodyPr/>
          <a:p>
            <a:r>
              <a:rPr lang="en-GB" u="sng">
                <a:sym typeface="+mn-ea"/>
              </a:rPr>
              <a:t>Open Challenges</a:t>
            </a:r>
            <a:br>
              <a:rPr lang="en-GB" u="sng"/>
            </a:b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4953000"/>
          </a:xfrm>
        </p:spPr>
        <p:txBody>
          <a:bodyPr/>
          <a:p>
            <a:r>
              <a:rPr lang="en-GB" sz="2800">
                <a:solidFill>
                  <a:schemeClr val="dk1"/>
                </a:solidFill>
                <a:sym typeface="+mn-ea"/>
              </a:rPr>
              <a:t>Comparing and combining evolution with other learning methods </a:t>
            </a:r>
            <a:endParaRPr lang="en-GB" sz="2800">
              <a:solidFill>
                <a:schemeClr val="dk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en-GB" sz="2800">
                <a:solidFill>
                  <a:schemeClr val="dk1"/>
                </a:solidFill>
                <a:sym typeface="+mn-ea"/>
              </a:rPr>
              <a:t>   -</a:t>
            </a:r>
            <a:r>
              <a:rPr lang="en-GB" sz="2800">
                <a:solidFill>
                  <a:schemeClr val="dk1"/>
                </a:solidFill>
                <a:sym typeface="+mn-ea"/>
              </a:rPr>
              <a:t>Parameterizable benchmarks is needed to help us chart the problem space from the vantage point of algorithm performance</a:t>
            </a:r>
            <a:endParaRPr sz="2800">
              <a:solidFill>
                <a:schemeClr val="dk1"/>
              </a:solidFill>
            </a:endParaRPr>
          </a:p>
          <a:p>
            <a:r>
              <a:rPr lang="en-GB" sz="2800">
                <a:solidFill>
                  <a:schemeClr val="dk1"/>
                </a:solidFill>
                <a:sym typeface="+mn-ea"/>
              </a:rPr>
              <a:t>Learning from high-dimensional / raw data</a:t>
            </a:r>
            <a:endParaRPr lang="en-GB" sz="2800">
              <a:solidFill>
                <a:schemeClr val="dk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en-GB" sz="2800">
                <a:solidFill>
                  <a:schemeClr val="dk1"/>
                </a:solidFill>
                <a:sym typeface="+mn-ea"/>
              </a:rPr>
              <a:t>  -</a:t>
            </a:r>
            <a:r>
              <a:rPr lang="en-GB" sz="2800">
                <a:solidFill>
                  <a:schemeClr val="dk1"/>
                </a:solidFill>
                <a:sym typeface="+mn-ea"/>
              </a:rPr>
              <a:t>High-dimensional unprocessed data / raw images are difficult to learn from</a:t>
            </a:r>
            <a:endParaRPr lang="en-GB" sz="2800">
              <a:solidFill>
                <a:schemeClr val="dk1"/>
              </a:solidFill>
              <a:sym typeface="+mn-ea"/>
            </a:endParaRPr>
          </a:p>
          <a:p>
            <a:r>
              <a:rPr lang="en-US" sz="2800">
                <a:sym typeface="+mn-ea"/>
              </a:rPr>
              <a:t>Combining NE With Life-Long Learning</a:t>
            </a:r>
            <a:br>
              <a:rPr lang="en-US" sz="2800">
                <a:sym typeface="+mn-ea"/>
              </a:rPr>
            </a:br>
            <a:r>
              <a:rPr lang="en-US" sz="2800">
                <a:sym typeface="+mn-ea"/>
              </a:rPr>
              <a:t>-evolve a single neural network that could learn and adapt during its lifetime</a:t>
            </a:r>
            <a:endParaRPr lang="en-US" sz="2800">
              <a:sym typeface="+mn-ea"/>
            </a:endParaRPr>
          </a:p>
          <a:p>
            <a:r>
              <a:rPr lang="en-GB" sz="2800">
                <a:solidFill>
                  <a:schemeClr val="dk1"/>
                </a:solidFill>
                <a:sym typeface="+mn-ea"/>
              </a:rPr>
              <a:t>Competitive and cooperative coevolution</a:t>
            </a:r>
            <a:r>
              <a:rPr lang="en-GB" sz="2800">
                <a:solidFill>
                  <a:schemeClr val="dk1"/>
                </a:solidFill>
                <a:sym typeface="+mn-ea"/>
              </a:rPr>
              <a:t> </a:t>
            </a:r>
            <a:endParaRPr sz="2800">
              <a:solidFill>
                <a:schemeClr val="dk1"/>
              </a:solidFill>
            </a:endParaRPr>
          </a:p>
          <a:p>
            <a:pPr marL="514350" indent="-514350">
              <a:buAutoNum type="arabicPeriod"/>
            </a:pPr>
            <a:endParaRPr lang="en-GB" sz="2800">
              <a:solidFill>
                <a:schemeClr val="dk1"/>
              </a:solidFill>
              <a:sym typeface="+mn-ea"/>
            </a:endParaRPr>
          </a:p>
          <a:p>
            <a:pPr marL="514350" indent="-514350">
              <a:buAutoNum type="arabicPeriod"/>
            </a:pPr>
            <a:endParaRPr lang="en-GB" sz="2800">
              <a:solidFill>
                <a:schemeClr val="dk1"/>
              </a:solidFill>
              <a:sym typeface="+mn-ea"/>
            </a:endParaRPr>
          </a:p>
          <a:p>
            <a:pPr marL="0" indent="0">
              <a:buNone/>
            </a:pPr>
            <a:endParaRPr lang="en-GB" sz="2800">
              <a:solidFill>
                <a:schemeClr val="dk1"/>
              </a:solidFill>
              <a:sym typeface="+mn-ea"/>
            </a:endParaRPr>
          </a:p>
          <a:p>
            <a:pPr marL="0" indent="0">
              <a:buNone/>
            </a:pPr>
            <a:endParaRPr sz="2800">
              <a:solidFill>
                <a:schemeClr val="dk1"/>
              </a:solidFill>
            </a:endParaRPr>
          </a:p>
          <a:p>
            <a:pPr marL="514350" indent="-514350">
              <a:buAutoNum type="arabicPeriod"/>
            </a:pPr>
            <a:endParaRPr lang="en-US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3131</Words>
  <Application>WPS Presentation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Neuroevolution in Games State of the Art and Open Challenges</dc:title>
  <dc:creator/>
  <cp:lastModifiedBy>user</cp:lastModifiedBy>
  <cp:revision>2</cp:revision>
  <dcterms:created xsi:type="dcterms:W3CDTF">2020-11-17T14:22:07Z</dcterms:created>
  <dcterms:modified xsi:type="dcterms:W3CDTF">2020-11-17T15:00:13Z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