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3"/>
  </p:notesMasterIdLst>
  <p:sldIdLst>
    <p:sldId id="279" r:id="rId3"/>
    <p:sldId id="280" r:id="rId4"/>
    <p:sldId id="257" r:id="rId5"/>
    <p:sldId id="282" r:id="rId6"/>
    <p:sldId id="268" r:id="rId7"/>
    <p:sldId id="258" r:id="rId8"/>
    <p:sldId id="259" r:id="rId9"/>
    <p:sldId id="260" r:id="rId10"/>
    <p:sldId id="283" r:id="rId11"/>
    <p:sldId id="261" r:id="rId12"/>
    <p:sldId id="284" r:id="rId13"/>
    <p:sldId id="273" r:id="rId14"/>
    <p:sldId id="274" r:id="rId15"/>
    <p:sldId id="285" r:id="rId16"/>
    <p:sldId id="264" r:id="rId17"/>
    <p:sldId id="286" r:id="rId18"/>
    <p:sldId id="265" r:id="rId19"/>
    <p:sldId id="287" r:id="rId20"/>
    <p:sldId id="266" r:id="rId21"/>
    <p:sldId id="28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75E1E-2468-462D-918A-393D71A47329}">
  <a:tblStyle styleId="{89575E1E-2468-462D-918A-393D71A473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e9549ab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e9549ab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3786b9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3786b9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509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3786b9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3786b9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78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e9549ab9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e9549ab9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3786b9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3786b9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321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e9549ab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e9549ab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3786b9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3786b9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801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e9549ab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6e9549ab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3786b93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23786b93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3786b9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3786b9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e9549ab9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e9549ab9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3786b9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3786b9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89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e9549ab9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e9549ab9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39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6e9549ab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6e9549ab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e9549ab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e9549ab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e9549ab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e9549ab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3786b9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3786b9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6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Neuroevolution in Games:</a:t>
            </a:r>
            <a:br>
              <a:rPr lang="en" sz="3600" dirty="0"/>
            </a:br>
            <a:r>
              <a:rPr lang="en" sz="3600" dirty="0"/>
              <a:t>State of the Art and Open Challenges</a:t>
            </a:r>
            <a:endParaRPr sz="36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Govardhan Padmanabhan</a:t>
            </a:r>
            <a:endParaRPr sz="1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WID170715</a:t>
            </a:r>
            <a:endParaRPr sz="1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17069496/1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4717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783565"/>
            <a:ext cx="8520600" cy="357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According to the literature review in the paper, </a:t>
            </a:r>
            <a:r>
              <a:rPr lang="en-US" sz="1400" dirty="0">
                <a:solidFill>
                  <a:schemeClr val="dk1"/>
                </a:solidFill>
              </a:rPr>
              <a:t>most</a:t>
            </a:r>
            <a:r>
              <a:rPr lang="en" sz="1400" dirty="0">
                <a:solidFill>
                  <a:schemeClr val="dk1"/>
                </a:solidFill>
              </a:rPr>
              <a:t> cases use NE to learn to play a game or control an NPC in the game.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Raleway"/>
              </a:rPr>
              <a:t>Use of NE in Games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dk1"/>
                </a:solidFill>
              </a:rPr>
              <a:t>State/Action Evaluation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050" dirty="0">
                <a:solidFill>
                  <a:schemeClr val="dk1"/>
                </a:solidFill>
              </a:rPr>
              <a:t>To evaluate the values of states or actions, so that some other algorithm can decide which action to take</a:t>
            </a:r>
            <a:endParaRPr lang="en-US" sz="1050" i="1" dirty="0">
              <a:solidFill>
                <a:schemeClr val="dk1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dk1"/>
                </a:solidFill>
              </a:rPr>
              <a:t>Direct Action Selection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050" dirty="0">
                <a:solidFill>
                  <a:schemeClr val="dk1"/>
                </a:solidFill>
              </a:rPr>
              <a:t>Directly select the actions to take in each state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dk1"/>
                </a:solidFill>
              </a:rPr>
              <a:t>Selection Between Strategies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050" dirty="0">
                <a:solidFill>
                  <a:schemeClr val="dk1"/>
                </a:solidFill>
              </a:rPr>
              <a:t>Choose between one of several strategies to be played for a duration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dk1"/>
                </a:solidFill>
              </a:rPr>
              <a:t>Modelling Opponent Strategy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050" dirty="0">
                <a:solidFill>
                  <a:schemeClr val="dk1"/>
                </a:solidFill>
              </a:rPr>
              <a:t>To predict the opponent’s strategy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dk1"/>
                </a:solidFill>
              </a:rPr>
              <a:t>Content Generation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050" dirty="0">
                <a:solidFill>
                  <a:schemeClr val="dk1"/>
                </a:solidFill>
              </a:rPr>
              <a:t>To create levels/parts of games algorithmically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dk1"/>
                </a:solidFill>
              </a:rPr>
              <a:t>Modelling Player Experience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050" dirty="0">
                <a:solidFill>
                  <a:schemeClr val="dk1"/>
                </a:solidFill>
              </a:rPr>
              <a:t>To use previous player experiences to make predictions</a:t>
            </a:r>
            <a:endParaRPr sz="105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5"/>
                </a:solidFill>
              </a:rPr>
              <a:t>Neural Network Types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94138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BF7D-6DB8-4454-9BE5-BB07BE2BD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32865"/>
            <a:ext cx="6027660" cy="2178423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1.) </a:t>
            </a:r>
            <a:r>
              <a:rPr lang="en-US" sz="1400" b="1" dirty="0">
                <a:solidFill>
                  <a:schemeClr val="tx1"/>
                </a:solidFill>
                <a:latin typeface="Raleway"/>
              </a:rPr>
              <a:t>Feed Forward Networks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The simplest neural network, the information travels directly from the input nodes through the hidden nodes to the output nodes.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There are no synaptic connections that forms cycles or loops.</a:t>
            </a:r>
          </a:p>
          <a:p>
            <a:pPr>
              <a:buFontTx/>
              <a:buChar char="-"/>
            </a:pPr>
            <a:endParaRPr lang="en-US" sz="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 simple version is the perceptron, which is an ANN with no hidden nodes.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	Can only solve linearly separable problems.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 complex version is the multilayer perceptron, which contains multiple hidden nodes.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	Can learn to solve more complex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3F7-B4A5-4468-B850-C635B4913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Google Shape;98;p19">
            <a:extLst>
              <a:ext uri="{FF2B5EF4-FFF2-40B4-BE49-F238E27FC236}">
                <a16:creationId xmlns:a16="http://schemas.microsoft.com/office/drawing/2014/main" id="{E195B0B9-FE45-446B-973A-AF20D6DA295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9360" y="945188"/>
            <a:ext cx="2492940" cy="17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06BC7-7E9D-44B9-A88B-EBA63077F8AA}"/>
              </a:ext>
            </a:extLst>
          </p:cNvPr>
          <p:cNvSpPr txBox="1"/>
          <p:nvPr/>
        </p:nvSpPr>
        <p:spPr>
          <a:xfrm>
            <a:off x="311700" y="3153335"/>
            <a:ext cx="8520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2.) </a:t>
            </a:r>
            <a:r>
              <a:rPr lang="en-US" sz="1400" b="1" dirty="0">
                <a:solidFill>
                  <a:schemeClr val="tx1"/>
                </a:solidFill>
                <a:latin typeface="Raleway"/>
              </a:rPr>
              <a:t>Recurrent Networks</a:t>
            </a:r>
          </a:p>
          <a:p>
            <a:pPr marL="285750" indent="-171450">
              <a:buFont typeface="Arial" panose="020B0604020202020204" pitchFamily="34" charset="0"/>
              <a:buChar char="–"/>
            </a:pPr>
            <a:r>
              <a:rPr lang="en-US" sz="1200" dirty="0">
                <a:solidFill>
                  <a:schemeClr val="tx1"/>
                </a:solidFill>
              </a:rPr>
              <a:t>Recurrent neural networks (RNN) can form loops and cycles</a:t>
            </a:r>
          </a:p>
          <a:p>
            <a:pPr marL="114300" lvl="5"/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050" dirty="0">
                <a:solidFill>
                  <a:schemeClr val="tx1"/>
                </a:solidFill>
              </a:rPr>
              <a:t>Allows information to be propagated from later layers back to earlier layers</a:t>
            </a:r>
          </a:p>
          <a:p>
            <a:pPr marL="285750" lvl="5" indent="-171450">
              <a:buFont typeface="Arial" panose="020B0604020202020204" pitchFamily="34" charset="0"/>
              <a:buChar char="–"/>
            </a:pPr>
            <a:endParaRPr lang="en-US" sz="800" dirty="0">
              <a:solidFill>
                <a:schemeClr val="tx1"/>
              </a:solidFill>
            </a:endParaRPr>
          </a:p>
          <a:p>
            <a:pPr marL="285750" indent="-171450">
              <a:buFont typeface="Arial" panose="020B0604020202020204" pitchFamily="34" charset="0"/>
              <a:buChar char="–"/>
            </a:pPr>
            <a:r>
              <a:rPr lang="en-US" sz="1200" dirty="0">
                <a:solidFill>
                  <a:schemeClr val="tx1"/>
                </a:solidFill>
              </a:rPr>
              <a:t>Recurrent networks can have memory</a:t>
            </a:r>
            <a:endParaRPr lang="en-US" dirty="0"/>
          </a:p>
        </p:txBody>
      </p:sp>
      <p:pic>
        <p:nvPicPr>
          <p:cNvPr id="2050" name="Picture 2" descr="Understanding RNN and LSTM. What is Neural Network? | by Aditi Mittal |  Towards Data Science">
            <a:extLst>
              <a:ext uri="{FF2B5EF4-FFF2-40B4-BE49-F238E27FC236}">
                <a16:creationId xmlns:a16="http://schemas.microsoft.com/office/drawing/2014/main" id="{226D578E-7369-462E-ABC8-D6449ACB2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r="8009" b="12766"/>
          <a:stretch/>
        </p:blipFill>
        <p:spPr bwMode="auto">
          <a:xfrm>
            <a:off x="5922652" y="3133779"/>
            <a:ext cx="3221348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BF7D-6DB8-4454-9BE5-BB07BE2BD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0952"/>
            <a:ext cx="8520600" cy="3341595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3.) </a:t>
            </a:r>
            <a:r>
              <a:rPr lang="en-US" sz="1400" b="1" dirty="0">
                <a:solidFill>
                  <a:schemeClr val="tx1"/>
                </a:solidFill>
                <a:latin typeface="Raleway"/>
              </a:rPr>
              <a:t>Modular Networks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Composed of number of individual neural networks (modules), each of which are responsible for a specific sub-function of the overall system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Easier to evolve multimodal behavior with modular architectures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4.) </a:t>
            </a:r>
            <a:r>
              <a:rPr lang="en-US" sz="1400" b="1" dirty="0">
                <a:solidFill>
                  <a:schemeClr val="tx1"/>
                </a:solidFill>
                <a:latin typeface="Raleway"/>
              </a:rPr>
              <a:t>Plastic Networks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Plastic neural networks can change their connection weights at any time based on the activation pattern of the network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	This enables a form of longer-term learning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Have been evolved to solve robot tasks in unpredictable environments, but not yet applied to games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5.) </a:t>
            </a:r>
            <a:r>
              <a:rPr lang="en-US" sz="1400" b="1" dirty="0">
                <a:solidFill>
                  <a:schemeClr val="tx1"/>
                </a:solidFill>
                <a:latin typeface="Raleway"/>
              </a:rPr>
              <a:t>Long-Short Term Memory (LSTM)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 version of RNNs that can learn by remembering values for an arbitrary amount of time, without having to change weights.</a:t>
            </a:r>
          </a:p>
          <a:p>
            <a:pPr>
              <a:buFontTx/>
              <a:buChar char="-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3F7-B4A5-4468-B850-C635B4913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713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5"/>
                </a:solidFill>
              </a:rPr>
              <a:t>Evolving Neural Networks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218115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b="1" dirty="0">
                <a:solidFill>
                  <a:schemeClr val="tx1"/>
                </a:solidFill>
              </a:rPr>
              <a:t>1.) </a:t>
            </a:r>
            <a:r>
              <a:rPr lang="en-US" sz="1600" b="1" dirty="0">
                <a:solidFill>
                  <a:schemeClr val="tx1"/>
                </a:solidFill>
                <a:latin typeface="Raleway"/>
              </a:rPr>
              <a:t>Fixed Topology</a:t>
            </a:r>
          </a:p>
          <a:p>
            <a:pPr marL="311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Only evolved the weights of a network with a fixed user-defined topology</a:t>
            </a:r>
          </a:p>
          <a:p>
            <a:pPr marL="311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This allows to represent the whole network as a vector of real numbers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1050" dirty="0">
                <a:solidFill>
                  <a:schemeClr val="tx1"/>
                </a:solidFill>
              </a:rPr>
              <a:t>Allows the use of any evolutionary algorithms which work on vectors</a:t>
            </a:r>
          </a:p>
          <a:p>
            <a:pPr marL="311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The significant drawback is that the user must choose the appropriate topology and number of hidden nodes beforehand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b="1" dirty="0">
                <a:solidFill>
                  <a:schemeClr val="tx1"/>
                </a:solidFill>
              </a:rPr>
              <a:t>2.) </a:t>
            </a:r>
            <a:r>
              <a:rPr lang="en-US" sz="1600" b="1" dirty="0">
                <a:solidFill>
                  <a:schemeClr val="tx1"/>
                </a:solidFill>
                <a:latin typeface="Raleway"/>
              </a:rPr>
              <a:t>Topology-Evolving Approach</a:t>
            </a:r>
          </a:p>
          <a:p>
            <a:pPr marL="311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Evolve the topology together with the weights  (for example, </a:t>
            </a:r>
            <a:r>
              <a:rPr lang="en-US" sz="1200" dirty="0" err="1">
                <a:solidFill>
                  <a:schemeClr val="tx1"/>
                </a:solidFill>
              </a:rPr>
              <a:t>NeuroEvolution</a:t>
            </a:r>
            <a:r>
              <a:rPr lang="en-US" sz="1200" dirty="0">
                <a:solidFill>
                  <a:schemeClr val="tx1"/>
                </a:solidFill>
              </a:rPr>
              <a:t> of Augmenting Topologies)</a:t>
            </a:r>
          </a:p>
          <a:p>
            <a:pPr marL="311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Increased performance in strategic-decision making tasks</a:t>
            </a:r>
          </a:p>
          <a:p>
            <a:pPr marL="311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 drawback is that parts of the solution that are similar have to be discovered separately through mutation</a:t>
            </a:r>
          </a:p>
          <a:p>
            <a:pPr marL="311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endParaRPr lang="en-US" sz="1200"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39700" indent="0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 encoding in fixed-topology and topology-evolving approaches means that each connection is encoded separately as a real number, while indirect encodings allow the reuse of information to encode the final network and this very compact genetic representation.</a:t>
            </a:r>
            <a:endParaRPr lang="en-US" sz="1200" dirty="0">
              <a:solidFill>
                <a:schemeClr val="tx1"/>
              </a:solidFill>
            </a:endParaRPr>
          </a:p>
          <a:p>
            <a:pPr marL="311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5"/>
                </a:solidFill>
              </a:rPr>
              <a:t>Input Representation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306715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209929"/>
            <a:ext cx="8520600" cy="4723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Choosing the right representation can significantly influence the ability of an algorithm to learn autonomously.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Especially important when controlling an NPC.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Appropriate representation depends on the type and the role of the neural network in controlling the agent.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aleway"/>
              </a:rPr>
              <a:t>Different Types of Input Representation</a:t>
            </a:r>
            <a:endParaRPr b="1" dirty="0">
              <a:solidFill>
                <a:schemeClr val="dk1"/>
              </a:solidFill>
              <a:latin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200" i="1" dirty="0">
                <a:solidFill>
                  <a:schemeClr val="dk1"/>
                </a:solidFill>
              </a:rPr>
              <a:t>Straight Line Sensors and Pie Slice Sensors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-US" sz="1050" dirty="0">
                <a:solidFill>
                  <a:schemeClr val="dk1"/>
                </a:solidFill>
              </a:rPr>
              <a:t>E</a:t>
            </a:r>
            <a:r>
              <a:rPr lang="en" sz="1050" dirty="0">
                <a:solidFill>
                  <a:schemeClr val="dk1"/>
                </a:solidFill>
              </a:rPr>
              <a:t>gocentric first-person information from rangefinder sensors, which returns the distance to the nearest object in a given direction.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" sz="1050" dirty="0">
                <a:solidFill>
                  <a:schemeClr val="dk1"/>
                </a:solidFill>
              </a:rPr>
              <a:t>“Pie Slice” sensors were for detecting and calculating distance from enemies (or any discrete object)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200" i="1" dirty="0">
                <a:solidFill>
                  <a:schemeClr val="dk1"/>
                </a:solidFill>
              </a:rPr>
              <a:t>Angle Sensors and Relative Position Sensors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" sz="1050" dirty="0">
                <a:solidFill>
                  <a:schemeClr val="dk1"/>
                </a:solidFill>
              </a:rPr>
              <a:t>Egocentric angle sensor, which simply reports the angle to a particular object or the nearest of some class of object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200" i="1" dirty="0">
                <a:solidFill>
                  <a:schemeClr val="dk1"/>
                </a:solidFill>
              </a:rPr>
              <a:t>Pathfinding Sensors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-US" sz="1050" dirty="0">
                <a:solidFill>
                  <a:schemeClr val="dk1"/>
                </a:solidFill>
              </a:rPr>
              <a:t>D</a:t>
            </a:r>
            <a:r>
              <a:rPr lang="en" sz="1050" dirty="0">
                <a:solidFill>
                  <a:schemeClr val="dk1"/>
                </a:solidFill>
              </a:rPr>
              <a:t>oes not </a:t>
            </a:r>
            <a:r>
              <a:rPr lang="en-US" sz="1050" dirty="0">
                <a:solidFill>
                  <a:schemeClr val="dk1"/>
                </a:solidFill>
              </a:rPr>
              <a:t>consider</a:t>
            </a:r>
            <a:r>
              <a:rPr lang="en" sz="1050" dirty="0">
                <a:solidFill>
                  <a:schemeClr val="dk1"/>
                </a:solidFill>
              </a:rPr>
              <a:t> the orientation of controlled agent, but instead takes the topology of the environment into consideration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" sz="1050" dirty="0">
                <a:solidFill>
                  <a:schemeClr val="dk1"/>
                </a:solidFill>
              </a:rPr>
              <a:t>Reports the distance to the closest of some type of entity along the shortest path (e.g. A*)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" sz="1050" dirty="0">
                <a:solidFill>
                  <a:schemeClr val="dk1"/>
                </a:solidFill>
              </a:rPr>
              <a:t>Commonly used in 2D games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200" i="1" dirty="0">
                <a:solidFill>
                  <a:schemeClr val="dk1"/>
                </a:solidFill>
              </a:rPr>
              <a:t>Third-Person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" sz="1050" dirty="0">
                <a:solidFill>
                  <a:schemeClr val="dk1"/>
                </a:solidFill>
              </a:rPr>
              <a:t>Inputs beyond the first-person sensors that are not tied to a specific frame of reference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endParaRPr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200" i="1" dirty="0">
                <a:solidFill>
                  <a:schemeClr val="dk1"/>
                </a:solidFill>
              </a:rPr>
              <a:t>Learning from Raw Sensory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" sz="1050" dirty="0">
                <a:solidFill>
                  <a:schemeClr val="dk1"/>
                </a:solidFill>
              </a:rPr>
              <a:t>Learning from raw sensory data helps in understanding important aspects of a game’s visual space, </a:t>
            </a:r>
            <a:r>
              <a:rPr lang="en-US" sz="1050" dirty="0">
                <a:solidFill>
                  <a:schemeClr val="dk1"/>
                </a:solidFill>
              </a:rPr>
              <a:t>and</a:t>
            </a:r>
            <a:r>
              <a:rPr lang="en" sz="1050" dirty="0">
                <a:solidFill>
                  <a:schemeClr val="dk1"/>
                </a:solidFill>
              </a:rPr>
              <a:t> forces games to rely on the same information as a human player gets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" sz="1050" dirty="0">
                <a:solidFill>
                  <a:schemeClr val="dk1"/>
                </a:solidFill>
              </a:rPr>
              <a:t>Enables more general game playing skills (human-like agent behavior) to develop</a:t>
            </a:r>
            <a:endParaRPr sz="1050"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5"/>
                </a:solidFill>
              </a:rPr>
              <a:t>Open Challenges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4277841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696698"/>
            <a:ext cx="8520600" cy="1750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Reaching record-beating performance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Comparing and combining evolution with other learning methods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Learning from high-dimensional / raw data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General video game playing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Combining NE with life long learning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Competitive and cooperative coevolution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Fast and reliable methods for commercial games</a:t>
            </a: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5"/>
                </a:solidFill>
              </a:rPr>
              <a:t>Introduction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288959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 idx="4294967295"/>
          </p:nvPr>
        </p:nvSpPr>
        <p:spPr>
          <a:xfrm>
            <a:off x="260850" y="2234550"/>
            <a:ext cx="86223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5"/>
                </a:solidFill>
              </a:rPr>
              <a:t>Thank You</a:t>
            </a:r>
            <a:endParaRPr sz="35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334775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280832"/>
            <a:ext cx="8520600" cy="2581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chemeClr val="dk1"/>
                </a:solidFill>
                <a:latin typeface="Raleway"/>
              </a:rPr>
              <a:t>Neuroevolution</a:t>
            </a:r>
            <a:endParaRPr lang="en-US" b="1" dirty="0">
              <a:solidFill>
                <a:schemeClr val="dk1"/>
              </a:solidFill>
              <a:latin typeface="Raleway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dk1"/>
                </a:solidFill>
              </a:rPr>
              <a:t>Neuroevolution</a:t>
            </a:r>
            <a:r>
              <a:rPr lang="en-US" sz="1200" dirty="0">
                <a:solidFill>
                  <a:schemeClr val="dk1"/>
                </a:solidFill>
              </a:rPr>
              <a:t> refers to the generation of artificial neural networks (ANN) using evolutionary algorithms (</a:t>
            </a:r>
            <a:r>
              <a:rPr lang="en" sz="1200" dirty="0">
                <a:solidFill>
                  <a:schemeClr val="dk1"/>
                </a:solidFill>
              </a:rPr>
              <a:t>a class of stochastic, population-based search methods), motivated by the evolution of biological nervous systems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</a:rPr>
              <a:t>This technique has been successfully used for various tasks like robot control, music generation, chip resource allocation, etc.</a:t>
            </a: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Raleway"/>
              </a:rPr>
              <a:t>Main Motivations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dk1"/>
                </a:solidFill>
              </a:rPr>
              <a:t>Neuroevolution</a:t>
            </a:r>
            <a:r>
              <a:rPr lang="en-US" sz="1200" dirty="0">
                <a:solidFill>
                  <a:schemeClr val="dk1"/>
                </a:solidFill>
              </a:rPr>
              <a:t> is a popular approach that has seen continued popularity.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</a:rPr>
              <a:t>Numerous existing applications in games, and even more potential applications.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</a:rPr>
              <a:t>Games are excellent testbeds for AI research (including </a:t>
            </a:r>
            <a:r>
              <a:rPr lang="en-US" sz="1200" dirty="0" err="1">
                <a:solidFill>
                  <a:schemeClr val="dk1"/>
                </a:solidFill>
              </a:rPr>
              <a:t>neuroevolution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5"/>
                </a:solidFill>
              </a:rPr>
              <a:t>Neuroevolution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107170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86653"/>
            <a:ext cx="8520600" cy="357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aleway"/>
              </a:rPr>
              <a:t>Overview of NE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NE is motivated by the evolution of biological nervous systems and applies evolutionary algorithms to generate ANNs.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ANNs are represented as networks composed of interconnected nodes (neurons) that can compute values based on external inputs provided to the network.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" sz="1050" dirty="0">
                <a:solidFill>
                  <a:schemeClr val="dk1"/>
                </a:solidFill>
              </a:rPr>
              <a:t>ANNs’ behavior are typically determined by the architecture of the network and the weights of the connections between the neurons.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The genetic reprsentation (genotype) of the neural network is an important design choice in NE.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aleway"/>
              </a:rPr>
              <a:t>Basic Algorithm</a:t>
            </a:r>
            <a:endParaRPr dirty="0">
              <a:solidFill>
                <a:schemeClr val="dk1"/>
              </a:solidFill>
              <a:latin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A population of genotypes, that encode ANNs, is evolved to find a network that can solve a computational problem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The performance (fitness) of this network is recorded.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After the fitness value is determined for all genotypes in the current population, a new population is formed by slightly changing the genotypes (mutating</a:t>
            </a:r>
            <a:r>
              <a:rPr lang="en-US" sz="1200" dirty="0">
                <a:solidFill>
                  <a:schemeClr val="dk1"/>
                </a:solidFill>
              </a:rPr>
              <a:t>) or</a:t>
            </a:r>
            <a:r>
              <a:rPr lang="en" sz="1200" dirty="0">
                <a:solidFill>
                  <a:schemeClr val="dk1"/>
                </a:solidFill>
              </a:rPr>
              <a:t> combining multiple genotypes (cross-over).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sz="1050" dirty="0">
                <a:solidFill>
                  <a:schemeClr val="dk1"/>
                </a:solidFill>
              </a:rPr>
              <a:t>Genotypes with higher fitness values have higher chance of reproduction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sz="1050" dirty="0">
                <a:solidFill>
                  <a:schemeClr val="dk1"/>
                </a:solidFill>
              </a:rPr>
              <a:t>Their offsprings replaces genotypes with lower fitness values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This loop is repeated thousands of times to find better performing networks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16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Building Neural Network Through Neuroevolution">
            <a:extLst>
              <a:ext uri="{FF2B5EF4-FFF2-40B4-BE49-F238E27FC236}">
                <a16:creationId xmlns:a16="http://schemas.microsoft.com/office/drawing/2014/main" id="{B8A6DE6B-2B79-4F76-BD9D-A63276C6F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7458" r="9174" b="5460"/>
          <a:stretch/>
        </p:blipFill>
        <p:spPr bwMode="auto">
          <a:xfrm>
            <a:off x="2349873" y="780900"/>
            <a:ext cx="4444254" cy="35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675714"/>
            <a:ext cx="8520600" cy="3792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b="1" dirty="0">
                <a:solidFill>
                  <a:schemeClr val="dk1"/>
                </a:solidFill>
                <a:latin typeface="Raleway"/>
              </a:rPr>
              <a:t>Why Neuroevolution?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"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1200" i="1" dirty="0">
                <a:solidFill>
                  <a:schemeClr val="dk1"/>
                </a:solidFill>
              </a:rPr>
              <a:t>Record- Beating Performance</a:t>
            </a:r>
            <a:endParaRPr sz="1200" i="1" dirty="0">
              <a:solidFill>
                <a:schemeClr val="dk1"/>
              </a:solidFill>
            </a:endParaRP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	</a:t>
            </a:r>
            <a:r>
              <a:rPr lang="en" sz="1050" dirty="0">
                <a:solidFill>
                  <a:schemeClr val="dk1"/>
                </a:solidFill>
              </a:rPr>
              <a:t>NE provides the best performance in competition with other learning methods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1200" i="1" dirty="0">
                <a:solidFill>
                  <a:schemeClr val="dk1"/>
                </a:solidFill>
              </a:rPr>
              <a:t>Broad Applicability</a:t>
            </a:r>
            <a:endParaRPr sz="1200" i="1" dirty="0">
              <a:solidFill>
                <a:schemeClr val="dk1"/>
              </a:solidFill>
            </a:endParaRP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	</a:t>
            </a:r>
            <a:r>
              <a:rPr lang="en" sz="1050" dirty="0">
                <a:solidFill>
                  <a:schemeClr val="dk1"/>
                </a:solidFill>
              </a:rPr>
              <a:t>NE can be used for supervised, unsupervised and reinforcement learning tasks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1200" i="1" dirty="0">
                <a:solidFill>
                  <a:schemeClr val="dk1"/>
                </a:solidFill>
              </a:rPr>
              <a:t>Scalability</a:t>
            </a:r>
            <a:endParaRPr sz="1200" i="1" dirty="0">
              <a:solidFill>
                <a:schemeClr val="dk1"/>
              </a:solidFill>
            </a:endParaRP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	</a:t>
            </a:r>
            <a:r>
              <a:rPr lang="en" sz="1050" dirty="0">
                <a:solidFill>
                  <a:schemeClr val="dk1"/>
                </a:solidFill>
              </a:rPr>
              <a:t>NE can handle large action/states spaces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200" i="1" dirty="0">
                <a:solidFill>
                  <a:schemeClr val="dk1"/>
                </a:solidFill>
              </a:rPr>
              <a:t>Diversity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	</a:t>
            </a:r>
            <a:r>
              <a:rPr lang="en-US" sz="1050" dirty="0">
                <a:solidFill>
                  <a:schemeClr val="dk1"/>
                </a:solidFill>
              </a:rPr>
              <a:t>NE can draw from diversity-preservation methods (such as niching) and multi-objective methods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200" i="1" dirty="0">
                <a:solidFill>
                  <a:schemeClr val="dk1"/>
                </a:solidFill>
              </a:rPr>
              <a:t>Open-ended learning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	</a:t>
            </a:r>
            <a:r>
              <a:rPr lang="en" sz="1050" dirty="0">
                <a:solidFill>
                  <a:schemeClr val="dk1"/>
                </a:solidFill>
              </a:rPr>
              <a:t>In principle, NE can support open-ended evolution where behaviour of arbitrary complexity and sophistication could emerge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1200" dirty="0">
                <a:solidFill>
                  <a:schemeClr val="dk1"/>
                </a:solidFill>
              </a:rPr>
              <a:t>Enables new kinds of games</a:t>
            </a:r>
            <a:endParaRPr sz="1200" dirty="0">
              <a:solidFill>
                <a:schemeClr val="dk1"/>
              </a:solidFill>
            </a:endParaRP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	</a:t>
            </a:r>
            <a:r>
              <a:rPr lang="en" sz="1050" dirty="0">
                <a:solidFill>
                  <a:schemeClr val="dk1"/>
                </a:solidFill>
              </a:rPr>
              <a:t>New and unique video games (e.g. Petalz, Creatures) has been made possible with NE, because NE supports continuous complexification of produced content.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050" dirty="0">
                <a:solidFill>
                  <a:schemeClr val="dk1"/>
                </a:solidFill>
              </a:rPr>
              <a:t>	Adaptive ANNs facilitate open-ended learning by incorporating exploration.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606923"/>
            <a:ext cx="8520600" cy="1929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aleway"/>
              </a:rPr>
              <a:t>Why Not Neuroevolution?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Evolved neural networks tend to have a “black box” characteristics:</a:t>
            </a:r>
          </a:p>
          <a:p>
            <a:pPr marL="3111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dk1"/>
                </a:solidFill>
              </a:rPr>
              <a:t>Humans cannot easily work out what they are doing by looking at them</a:t>
            </a:r>
          </a:p>
          <a:p>
            <a:pPr marL="3111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dk1"/>
                </a:solidFill>
              </a:rPr>
              <a:t>Becomes difficult to debug their learnt behaviours</a:t>
            </a:r>
            <a:endParaRPr sz="1200" dirty="0">
              <a:solidFill>
                <a:schemeClr val="dk1"/>
              </a:solidFill>
            </a:endParaRPr>
          </a:p>
          <a:p>
            <a:pPr marL="3111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dk1"/>
                </a:solidFill>
              </a:rPr>
              <a:t>Hard to predict what kind of behaviour is actually being learnt by it online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5"/>
                </a:solidFill>
              </a:rPr>
              <a:t>Role of </a:t>
            </a:r>
            <a:r>
              <a:rPr lang="en-US" sz="2400" dirty="0" err="1">
                <a:solidFill>
                  <a:schemeClr val="accent5"/>
                </a:solidFill>
              </a:rPr>
              <a:t>Neuroevolution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val="406636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1254</Words>
  <Application>Microsoft Office PowerPoint</Application>
  <PresentationFormat>On-screen Show (16:9)</PresentationFormat>
  <Paragraphs>161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Lato</vt:lpstr>
      <vt:lpstr>Raleway</vt:lpstr>
      <vt:lpstr>Wingdings</vt:lpstr>
      <vt:lpstr>Simple Light</vt:lpstr>
      <vt:lpstr>Swiss</vt:lpstr>
      <vt:lpstr>Neuroevolution in Games: State of the Art and Open Challenges</vt:lpstr>
      <vt:lpstr>Introduction </vt:lpstr>
      <vt:lpstr>PowerPoint Presentation</vt:lpstr>
      <vt:lpstr>Neuroevolution </vt:lpstr>
      <vt:lpstr>PowerPoint Presentation</vt:lpstr>
      <vt:lpstr>PowerPoint Presentation</vt:lpstr>
      <vt:lpstr>PowerPoint Presentation</vt:lpstr>
      <vt:lpstr>PowerPoint Presentation</vt:lpstr>
      <vt:lpstr>Role of Neuroevolution </vt:lpstr>
      <vt:lpstr>PowerPoint Presentation</vt:lpstr>
      <vt:lpstr>Neural Network Types </vt:lpstr>
      <vt:lpstr>PowerPoint Presentation</vt:lpstr>
      <vt:lpstr>PowerPoint Presentation</vt:lpstr>
      <vt:lpstr>Evolving Neural Networks </vt:lpstr>
      <vt:lpstr>PowerPoint Presentation</vt:lpstr>
      <vt:lpstr>Input Representation </vt:lpstr>
      <vt:lpstr>PowerPoint Presentation</vt:lpstr>
      <vt:lpstr>Open Challenges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Neuroevolution in Games State of the Art and Open Challenges</dc:title>
  <cp:lastModifiedBy>Govardhan Padmanabhan</cp:lastModifiedBy>
  <cp:revision>23</cp:revision>
  <dcterms:modified xsi:type="dcterms:W3CDTF">2020-11-17T20:11:14Z</dcterms:modified>
</cp:coreProperties>
</file>