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56" r:id="rId4"/>
    <p:sldId id="257" r:id="rId5"/>
    <p:sldId id="258"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812800"/>
            <a:ext cx="10515600" cy="1325563"/>
          </a:xfrm>
        </p:spPr>
        <p:txBody>
          <a:bodyPr>
            <a:noAutofit/>
          </a:bodyPr>
          <a:p>
            <a:pPr algn="ctr"/>
            <a:r>
              <a:rPr lang="en-US" sz="4800" b="1">
                <a:latin typeface="Adobe Gothic Std B" panose="020B0800000000000000" charset="-128"/>
                <a:ea typeface="Adobe Gothic Std B" panose="020B0800000000000000" charset="-128"/>
              </a:rPr>
              <a:t>WID3009</a:t>
            </a:r>
            <a:br>
              <a:rPr lang="en-US" sz="4800" b="1">
                <a:latin typeface="Adobe Gothic Std B" panose="020B0800000000000000" charset="-128"/>
                <a:ea typeface="Adobe Gothic Std B" panose="020B0800000000000000" charset="-128"/>
              </a:rPr>
            </a:br>
            <a:r>
              <a:rPr lang="en-US" sz="4800" b="1">
                <a:latin typeface="Adobe Gothic Std B" panose="020B0800000000000000" charset="-128"/>
                <a:ea typeface="Adobe Gothic Std B" panose="020B0800000000000000" charset="-128"/>
              </a:rPr>
              <a:t>ACTIVITY 3 :HEURISTIC ANALYSIS </a:t>
            </a:r>
            <a:endParaRPr lang="en-US" sz="4800" b="1">
              <a:latin typeface="Adobe Gothic Std B" panose="020B0800000000000000" charset="-128"/>
              <a:ea typeface="Adobe Gothic Std B" panose="020B0800000000000000" charset="-128"/>
            </a:endParaRPr>
          </a:p>
        </p:txBody>
      </p:sp>
      <p:sp>
        <p:nvSpPr>
          <p:cNvPr id="3" name="Content Placeholder 2"/>
          <p:cNvSpPr>
            <a:spLocks noGrp="1"/>
          </p:cNvSpPr>
          <p:nvPr>
            <p:ph idx="1"/>
          </p:nvPr>
        </p:nvSpPr>
        <p:spPr>
          <a:xfrm>
            <a:off x="1121410" y="3435350"/>
            <a:ext cx="10515600" cy="1981835"/>
          </a:xfrm>
        </p:spPr>
        <p:txBody>
          <a:bodyPr/>
          <a:p>
            <a:r>
              <a:rPr lang="en-US"/>
              <a:t>NAME:KUGANESWARAN LETSHIMANAN</a:t>
            </a:r>
            <a:endParaRPr lang="en-US"/>
          </a:p>
          <a:p>
            <a:r>
              <a:rPr lang="en-US"/>
              <a:t>MATRIC ID:WID170021 (17107141/1)</a:t>
            </a:r>
            <a:endParaRPr lang="en-US"/>
          </a:p>
          <a:p>
            <a:r>
              <a:rPr lang="en-US"/>
              <a:t>LECTURER :PROF DR.LOO CHU KIONG</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0346" y="419735"/>
            <a:ext cx="9211733" cy="1082675"/>
          </a:xfrm>
        </p:spPr>
        <p:txBody>
          <a:bodyPr/>
          <a:lstStyle/>
          <a:p>
            <a:pPr algn="ctr"/>
            <a:r>
              <a:rPr lang="en-US" b="1" u="sng" dirty="0"/>
              <a:t>CODES </a:t>
            </a:r>
            <a:endParaRPr lang="en-US" b="1" u="sng" dirty="0"/>
          </a:p>
        </p:txBody>
      </p:sp>
      <p:sp>
        <p:nvSpPr>
          <p:cNvPr id="3" name="Subtitle 2"/>
          <p:cNvSpPr>
            <a:spLocks noGrp="1"/>
          </p:cNvSpPr>
          <p:nvPr>
            <p:ph type="subTitle" idx="1"/>
          </p:nvPr>
        </p:nvSpPr>
        <p:spPr>
          <a:xfrm>
            <a:off x="192405" y="1336040"/>
            <a:ext cx="11089640" cy="5214620"/>
          </a:xfrm>
        </p:spPr>
        <p:txBody>
          <a:bodyPr/>
          <a:lstStyle/>
          <a:p>
            <a:pPr algn="l"/>
            <a:r>
              <a:rPr lang="en-US" sz="1600" b="1"/>
              <a:t> if game.is_loser(player):</a:t>
            </a:r>
            <a:endParaRPr lang="en-US" sz="1600" b="1"/>
          </a:p>
          <a:p>
            <a:pPr algn="l"/>
            <a:r>
              <a:rPr lang="en-US" sz="1600" b="1"/>
              <a:t>        return float('-inf')</a:t>
            </a:r>
            <a:endParaRPr lang="en-US" sz="1600" b="1"/>
          </a:p>
          <a:p>
            <a:pPr algn="l"/>
            <a:endParaRPr lang="en-US" sz="1600" b="1"/>
          </a:p>
          <a:p>
            <a:pPr algn="l"/>
            <a:r>
              <a:rPr lang="en-US" sz="1600" b="1"/>
              <a:t>    if game.is_winner(player):</a:t>
            </a:r>
            <a:endParaRPr lang="en-US" sz="1600" b="1"/>
          </a:p>
          <a:p>
            <a:pPr algn="l"/>
            <a:r>
              <a:rPr lang="en-US" sz="1600" b="1"/>
              <a:t>        return float('inf')</a:t>
            </a:r>
            <a:endParaRPr lang="en-US" sz="1600" b="1"/>
          </a:p>
          <a:p>
            <a:pPr algn="l"/>
            <a:endParaRPr lang="en-US" sz="1600" b="1"/>
          </a:p>
          <a:p>
            <a:pPr algn="l"/>
            <a:r>
              <a:rPr lang="en-US" sz="1600" b="1"/>
              <a:t>    blanks = game.get_blank_spaces()</a:t>
            </a:r>
            <a:endParaRPr lang="en-US" sz="1600" b="1"/>
          </a:p>
          <a:p>
            <a:pPr algn="l"/>
            <a:r>
              <a:rPr lang="en-US" sz="1600" b="1"/>
              <a:t>    blanks_n = len(blanks)</a:t>
            </a:r>
            <a:endParaRPr lang="en-US" sz="1600" b="1"/>
          </a:p>
          <a:p>
            <a:pPr algn="l"/>
            <a:r>
              <a:rPr lang="en-US" sz="1600" b="1"/>
              <a:t>    max_blanks = game.width * game.height</a:t>
            </a:r>
            <a:endParaRPr lang="en-US" sz="1600" b="1"/>
          </a:p>
          <a:p>
            <a:pPr algn="l"/>
            <a:endParaRPr lang="en-US" sz="1600" b="1"/>
          </a:p>
          <a:p>
            <a:pPr algn="l"/>
            <a:r>
              <a:rPr lang="en-US" sz="1600" b="1"/>
              <a:t>    # Beginning game &amp; Middle game.</a:t>
            </a:r>
            <a:endParaRPr lang="en-US" sz="1600" b="1"/>
          </a:p>
          <a:p>
            <a:pPr algn="l"/>
            <a:r>
              <a:rPr lang="en-US" sz="1600" b="1"/>
              <a:t>    if blanks_n &gt; max_blanks * 0.1:</a:t>
            </a:r>
            <a:endParaRPr lang="en-US" sz="1600" b="1"/>
          </a:p>
          <a:p>
            <a:pPr algn="l"/>
            <a:r>
              <a:rPr lang="en-US" sz="1600" b="1"/>
              <a:t>        return custom_score_2(game, player)</a:t>
            </a:r>
            <a:endParaRPr lang="en-US" sz="1600" b="1"/>
          </a:p>
          <a:p>
            <a:pPr algn="l"/>
            <a:r>
              <a:rPr lang="en-US" sz="1600" b="1"/>
              <a:t>    # End game.</a:t>
            </a:r>
            <a:endParaRPr lang="en-US" sz="1600" b="1"/>
          </a:p>
          <a:p>
            <a:pPr algn="l"/>
            <a:r>
              <a:rPr lang="en-US" sz="1600" b="1"/>
              <a:t>    else:</a:t>
            </a:r>
            <a:endParaRPr lang="en-US" sz="1600" b="1"/>
          </a:p>
          <a:p>
            <a:pPr algn="l"/>
            <a:r>
              <a:rPr lang="en-US" sz="1600" b="1"/>
              <a:t>        my_tree = get_tree(game, player)</a:t>
            </a:r>
            <a:endParaRPr lang="en-US" sz="1600" b="1"/>
          </a:p>
          <a:p>
            <a:pPr algn="l"/>
            <a:r>
              <a:rPr lang="en-US" sz="1600" b="1"/>
              <a:t>        opp_tree = get_tree(game, game.get_opponent(player))</a:t>
            </a:r>
            <a:endParaRPr lang="en-US" sz="1600" b="1"/>
          </a:p>
          <a:p>
            <a:pPr algn="l"/>
            <a:r>
              <a:rPr lang="en-US" sz="1600" b="1"/>
              <a:t>        return float(len(my_tree) - len(opp_tree))</a:t>
            </a:r>
            <a:endParaRPr lang="en-US" sz="1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a:t>FUNCTIONS</a:t>
            </a:r>
            <a:endParaRPr lang="en-US" b="1" u="sng"/>
          </a:p>
        </p:txBody>
      </p:sp>
      <p:sp>
        <p:nvSpPr>
          <p:cNvPr id="3" name="Content Placeholder 2"/>
          <p:cNvSpPr>
            <a:spLocks noGrp="1"/>
          </p:cNvSpPr>
          <p:nvPr>
            <p:ph idx="1"/>
          </p:nvPr>
        </p:nvSpPr>
        <p:spPr>
          <a:xfrm>
            <a:off x="503555" y="1099185"/>
            <a:ext cx="11576685" cy="6174740"/>
          </a:xfrm>
        </p:spPr>
        <p:txBody>
          <a:bodyPr/>
          <a:p>
            <a:r>
              <a:rPr lang="en-US" sz="2000"/>
              <a:t>For the first 80% of the game—determined by the number of blank spaces on the board—this heuristic tries all available moves and then tries all the available moves 1-ply ahead, forming a tree with a depth of max 3. The heuristic does this for the agent’s perspective and the opponents, counting the number of the agent own respective moves and subtracting the number of opponents moves, which are the nodes of the search tree.</a:t>
            </a:r>
            <a:endParaRPr lang="en-US" sz="2000"/>
          </a:p>
          <a:p>
            <a:pPr marL="0" indent="0">
              <a:buNone/>
            </a:pPr>
            <a:endParaRPr lang="en-US" sz="2000"/>
          </a:p>
          <a:p>
            <a:r>
              <a:rPr lang="en-US" sz="2000"/>
              <a:t>For the last 20% of the game this heuristic takes the same idea, but as far as it can. Instead of just going       1-ply ahead, it performs a depth first search and finds all possible leaf nodes at varies depths. And again, like the prior, it sums up the agents moves and sums up its opponents and subtracts the two totals for the score.</a:t>
            </a:r>
            <a:endParaRPr lang="en-US" sz="2000"/>
          </a:p>
          <a:p>
            <a:pPr marL="0" indent="0">
              <a:buNone/>
            </a:pPr>
            <a:endParaRPr lang="en-US" sz="2000"/>
          </a:p>
          <a:p>
            <a:r>
              <a:rPr lang="en-US" sz="2000"/>
              <a:t>The rationale behind this heuristic is that counting the number of immediate available moves works relatively well. Therefore, knowing the number of moves 1-ply ahead shouldn’t hurt, especially if the complexity of doing so isn’t too terrible in practice. This rational for the last 20% is the same, but with the added assumption that the branching factor is low enough by this point of the game, that the overall complexity would remain within a reasonable margin.</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a:t>BENEFITS</a:t>
            </a:r>
            <a:endParaRPr lang="en-US" b="1" u="sng"/>
          </a:p>
        </p:txBody>
      </p:sp>
      <p:sp>
        <p:nvSpPr>
          <p:cNvPr id="3" name="Content Placeholder 2"/>
          <p:cNvSpPr>
            <a:spLocks noGrp="1"/>
          </p:cNvSpPr>
          <p:nvPr>
            <p:ph idx="1"/>
          </p:nvPr>
        </p:nvSpPr>
        <p:spPr/>
        <p:txBody>
          <a:bodyPr/>
          <a:p>
            <a:r>
              <a:rPr lang="en-US"/>
              <a:t>Improves on that by counting a 1 ply further than moving 1 to 2 ply ahead .</a:t>
            </a:r>
            <a:endParaRPr lang="en-US"/>
          </a:p>
          <a:p>
            <a:r>
              <a:rPr lang="en-US"/>
              <a:t>Two times more complex than improved score.Providing more iterations of Iterative Deepening, thus more search depth</a:t>
            </a:r>
            <a:endParaRPr lang="en-US"/>
          </a:p>
          <a:p>
            <a:r>
              <a:rPr lang="en-US"/>
              <a:t>The branching factor would have reduced by quite abit,thusproved to benot so time consuming.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a:t>RESULT VS OTHER AGENTS </a:t>
            </a:r>
            <a:endParaRPr lang="en-US" b="1" u="sng"/>
          </a:p>
        </p:txBody>
      </p:sp>
      <p:sp>
        <p:nvSpPr>
          <p:cNvPr id="3" name="Content Placeholder 2"/>
          <p:cNvSpPr>
            <a:spLocks noGrp="1"/>
          </p:cNvSpPr>
          <p:nvPr>
            <p:ph idx="1"/>
          </p:nvPr>
        </p:nvSpPr>
        <p:spPr/>
        <p:txBody>
          <a:bodyPr/>
          <a:p>
            <a:pPr marL="0" indent="0">
              <a:buNone/>
            </a:pPr>
            <a:r>
              <a:rPr lang="en-US" sz="1600"/>
              <a:t>*********************</a:t>
            </a:r>
            <a:endParaRPr lang="en-US" sz="1600"/>
          </a:p>
          <a:p>
            <a:pPr marL="0" indent="0">
              <a:buNone/>
            </a:pPr>
            <a:r>
              <a:rPr lang="en-US" sz="1600"/>
              <a:t>  Evaluating: WID170021_Implementation</a:t>
            </a:r>
            <a:endParaRPr lang="en-US" sz="1600"/>
          </a:p>
          <a:p>
            <a:pPr marL="0" indent="0">
              <a:buNone/>
            </a:pPr>
            <a:r>
              <a:rPr lang="en-US" sz="1600"/>
              <a:t>*********************</a:t>
            </a:r>
            <a:endParaRPr lang="en-US" sz="1600"/>
          </a:p>
          <a:p>
            <a:pPr marL="0" indent="0">
              <a:buNone/>
            </a:pPr>
            <a:endParaRPr lang="en-US" sz="1600"/>
          </a:p>
          <a:p>
            <a:pPr marL="0" indent="0">
              <a:buNone/>
            </a:pPr>
            <a:r>
              <a:rPr lang="en-US" sz="1600"/>
              <a:t>Playing Matches:</a:t>
            </a:r>
            <a:endParaRPr lang="en-US" sz="1600"/>
          </a:p>
          <a:p>
            <a:pPr marL="0" indent="0">
              <a:buNone/>
            </a:pPr>
            <a:r>
              <a:rPr lang="en-US" sz="1600"/>
              <a:t>----------</a:t>
            </a:r>
            <a:endParaRPr lang="en-US" sz="1600"/>
          </a:p>
          <a:p>
            <a:pPr marL="0" indent="0">
              <a:buNone/>
            </a:pPr>
            <a:r>
              <a:rPr lang="en-US" sz="1600"/>
              <a:t>  Match 1:  WID170021_Implementation  vs      Random          Result: 68 to 12</a:t>
            </a:r>
            <a:endParaRPr lang="en-US" sz="1600"/>
          </a:p>
          <a:p>
            <a:pPr marL="0" indent="0">
              <a:buNone/>
            </a:pPr>
            <a:r>
              <a:rPr lang="en-US" sz="1600"/>
              <a:t>  Match 2:  WID170021_Implementation  vs      MM_Null             Result: 63 to 17</a:t>
            </a:r>
            <a:endParaRPr lang="en-US" sz="1600"/>
          </a:p>
          <a:p>
            <a:pPr marL="0" indent="0">
              <a:buNone/>
            </a:pPr>
            <a:r>
              <a:rPr lang="en-US" sz="1600"/>
              <a:t>  Match 3:  WID170021_Implementation  vs      MM_Open           Result: 49 to 31</a:t>
            </a:r>
            <a:endParaRPr lang="en-US" sz="1600"/>
          </a:p>
          <a:p>
            <a:pPr marL="0" indent="0">
              <a:buNone/>
            </a:pPr>
            <a:r>
              <a:rPr lang="en-US" sz="1600"/>
              <a:t>  Match 4:  WID170021_Implementation  vs  MM_Improved       Result: 43 to 37</a:t>
            </a:r>
            <a:endParaRPr lang="en-US" sz="1600"/>
          </a:p>
          <a:p>
            <a:pPr marL="0" indent="0">
              <a:buNone/>
            </a:pPr>
            <a:r>
              <a:rPr lang="en-US" sz="1600"/>
              <a:t>  Match 5:  WID170021_Implementation  vs      AB_Null               Result: 54 to 26</a:t>
            </a:r>
            <a:endParaRPr lang="en-US" sz="1600"/>
          </a:p>
          <a:p>
            <a:pPr marL="0" indent="0">
              <a:buNone/>
            </a:pPr>
            <a:r>
              <a:rPr lang="en-US" sz="1600"/>
              <a:t>  Match 6:  WID170021_Implementation  vs      AB_Open            Result: 50 to 30</a:t>
            </a:r>
            <a:endParaRPr lang="en-US" sz="1600"/>
          </a:p>
          <a:p>
            <a:pPr marL="0" indent="0">
              <a:buNone/>
            </a:pPr>
            <a:r>
              <a:rPr lang="en-US" sz="1600"/>
              <a:t>  Match 7:  WID170021_Implementation  vs  AB_Improved        Result: 49 to 31</a:t>
            </a:r>
            <a:endParaRPr lang="en-US" sz="1600"/>
          </a:p>
          <a:p>
            <a:pPr marL="0" indent="0">
              <a:buNone/>
            </a:pPr>
            <a:endParaRPr lang="en-US" sz="1600"/>
          </a:p>
          <a:p>
            <a:pPr marL="0" indent="0">
              <a:buNone/>
            </a:pPr>
            <a:r>
              <a:rPr lang="en-US" sz="1600"/>
              <a:t>Results:</a:t>
            </a:r>
            <a:endParaRPr lang="en-US" sz="1600"/>
          </a:p>
          <a:p>
            <a:pPr marL="0" indent="0">
              <a:buNone/>
            </a:pPr>
            <a:r>
              <a:rPr lang="en-US" sz="1600"/>
              <a:t>----------</a:t>
            </a:r>
            <a:endParaRPr lang="en-US" sz="1600"/>
          </a:p>
          <a:p>
            <a:pPr marL="0" indent="0">
              <a:buNone/>
            </a:pPr>
            <a:r>
              <a:rPr lang="en-US" sz="1600"/>
              <a:t>WID170021_Implementation     67.14%</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u="sng"/>
              <a:t>COMPARING WITH TEAMMATES</a:t>
            </a:r>
            <a:endParaRPr lang="en-US" b="1" u="sng"/>
          </a:p>
        </p:txBody>
      </p:sp>
      <p:pic>
        <p:nvPicPr>
          <p:cNvPr id="4" name="Picture 3" descr="compare"/>
          <p:cNvPicPr>
            <a:picLocks noChangeAspect="1"/>
          </p:cNvPicPr>
          <p:nvPr/>
        </p:nvPicPr>
        <p:blipFill>
          <a:blip r:embed="rId1"/>
          <a:stretch>
            <a:fillRect/>
          </a:stretch>
        </p:blipFill>
        <p:spPr>
          <a:xfrm>
            <a:off x="372745" y="1365885"/>
            <a:ext cx="11446510" cy="49726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5490" y="3137535"/>
            <a:ext cx="10972800" cy="582613"/>
          </a:xfrm>
        </p:spPr>
        <p:txBody>
          <a:bodyPr/>
          <a:p>
            <a:pPr algn="ctr"/>
            <a:r>
              <a:rPr lang="en-US" sz="8800" b="1"/>
              <a:t>THANK YOU</a:t>
            </a:r>
            <a:endParaRPr lang="en-US" sz="8800" b="1"/>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2938</Words>
  <Application>WPS Presentation</Application>
  <PresentationFormat>Widescreen</PresentationFormat>
  <Paragraphs>65</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Calibri Light</vt:lpstr>
      <vt:lpstr>Calibri</vt:lpstr>
      <vt:lpstr>Microsoft YaHei</vt:lpstr>
      <vt:lpstr>Arial Unicode MS</vt:lpstr>
      <vt:lpstr>Adobe Gothic Std B</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WID3009 ACTIVITY 3 :HEURISTIC ANALYSIS </dc:title>
  <dc:creator/>
  <cp:lastModifiedBy>user</cp:lastModifiedBy>
  <cp:revision>2</cp:revision>
  <dcterms:created xsi:type="dcterms:W3CDTF">2020-12-08T22:29:07Z</dcterms:created>
  <dcterms:modified xsi:type="dcterms:W3CDTF">2020-12-08T22:48:12Z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