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9" r:id="rId2"/>
    <p:sldId id="266" r:id="rId3"/>
    <p:sldId id="281" r:id="rId4"/>
    <p:sldId id="311" r:id="rId5"/>
    <p:sldId id="308" r:id="rId6"/>
    <p:sldId id="310" r:id="rId7"/>
    <p:sldId id="296" r:id="rId8"/>
    <p:sldId id="282" r:id="rId9"/>
    <p:sldId id="284" r:id="rId10"/>
    <p:sldId id="297" r:id="rId11"/>
    <p:sldId id="298" r:id="rId12"/>
    <p:sldId id="299" r:id="rId13"/>
    <p:sldId id="300" r:id="rId14"/>
    <p:sldId id="303" r:id="rId15"/>
    <p:sldId id="304" r:id="rId16"/>
    <p:sldId id="305" r:id="rId17"/>
    <p:sldId id="306" r:id="rId18"/>
    <p:sldId id="307" r:id="rId19"/>
    <p:sldId id="287" r:id="rId20"/>
    <p:sldId id="312" r:id="rId21"/>
    <p:sldId id="314" r:id="rId22"/>
    <p:sldId id="315" r:id="rId23"/>
    <p:sldId id="316" r:id="rId24"/>
    <p:sldId id="293" r:id="rId25"/>
    <p:sldId id="292" r:id="rId26"/>
    <p:sldId id="301" r:id="rId27"/>
    <p:sldId id="302" r:id="rId28"/>
    <p:sldId id="295" r:id="rId29"/>
    <p:sldId id="294" r:id="rId30"/>
    <p:sldId id="278" r:id="rId31"/>
    <p:sldId id="279" r:id="rId32"/>
    <p:sldId id="28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78" d="100"/>
          <a:sy n="78" d="100"/>
        </p:scale>
        <p:origin x="854" y="5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2499"/>
    </p:cViewPr>
  </p:sorterViewPr>
  <p:notesViewPr>
    <p:cSldViewPr>
      <p:cViewPr varScale="1">
        <p:scale>
          <a:sx n="65" d="100"/>
          <a:sy n="65" d="100"/>
        </p:scale>
        <p:origin x="2405"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6C694-8AB7-400C-8A13-1C019AF46590}"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en-IN"/>
        </a:p>
      </dgm:t>
    </dgm:pt>
    <dgm:pt modelId="{6161DF53-1AA9-490A-9118-668085F81560}">
      <dgm:prSet phldrT="[Text]" custT="1"/>
      <dgm:spPr/>
      <dgm:t>
        <a:bodyPr/>
        <a:lstStyle/>
        <a:p>
          <a:r>
            <a:rPr lang="en-IN" sz="2400" i="1" dirty="0">
              <a:solidFill>
                <a:schemeClr val="bg1"/>
              </a:solidFill>
              <a:latin typeface="Times New Roman" panose="02020603050405020304" pitchFamily="18" charset="0"/>
              <a:cs typeface="Times New Roman" panose="02020603050405020304" pitchFamily="18" charset="0"/>
            </a:rPr>
            <a:t>Authentication</a:t>
          </a:r>
          <a:r>
            <a:rPr lang="en-IN" sz="2400" dirty="0">
              <a:solidFill>
                <a:schemeClr val="bg1"/>
              </a:solidFill>
              <a:latin typeface="Times New Roman" panose="02020603050405020304" pitchFamily="18" charset="0"/>
              <a:cs typeface="Times New Roman" panose="02020603050405020304" pitchFamily="18" charset="0"/>
            </a:rPr>
            <a:t> Module</a:t>
          </a:r>
        </a:p>
      </dgm:t>
    </dgm:pt>
    <dgm:pt modelId="{21AB4A36-74B9-4CF2-A3F8-0D66469A588A}" type="parTrans" cxnId="{273829F1-A9C9-480C-BBFE-BDAB8DC32EEF}">
      <dgm:prSet/>
      <dgm:spPr/>
      <dgm:t>
        <a:bodyPr/>
        <a:lstStyle/>
        <a:p>
          <a:endParaRPr lang="en-IN"/>
        </a:p>
      </dgm:t>
    </dgm:pt>
    <dgm:pt modelId="{F52FC175-9922-4B7C-BDBC-CE5F38B23A7C}" type="sibTrans" cxnId="{273829F1-A9C9-480C-BBFE-BDAB8DC32EEF}">
      <dgm:prSet/>
      <dgm:spPr/>
      <dgm:t>
        <a:bodyPr/>
        <a:lstStyle/>
        <a:p>
          <a:endParaRPr lang="en-IN"/>
        </a:p>
      </dgm:t>
    </dgm:pt>
    <dgm:pt modelId="{F83F452F-9276-428B-B97B-D88E3AC438E3}">
      <dgm:prSet phldrT="[Text]" custT="1"/>
      <dgm:spPr/>
      <dgm:t>
        <a:bodyPr anchor="ctr"/>
        <a:lstStyle/>
        <a:p>
          <a:pPr>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Users can register/login themselves</a:t>
          </a:r>
        </a:p>
      </dgm:t>
    </dgm:pt>
    <dgm:pt modelId="{5E96CE7C-072D-4730-B108-F29922837C38}" type="parTrans" cxnId="{03E57447-CFAB-48B2-9DEE-639C70264CC6}">
      <dgm:prSet/>
      <dgm:spPr/>
      <dgm:t>
        <a:bodyPr/>
        <a:lstStyle/>
        <a:p>
          <a:endParaRPr lang="en-IN"/>
        </a:p>
      </dgm:t>
    </dgm:pt>
    <dgm:pt modelId="{2EB957DA-2C9C-44F9-9AE0-59860CC374F9}" type="sibTrans" cxnId="{03E57447-CFAB-48B2-9DEE-639C70264CC6}">
      <dgm:prSet/>
      <dgm:spPr/>
      <dgm:t>
        <a:bodyPr/>
        <a:lstStyle/>
        <a:p>
          <a:endParaRPr lang="en-IN"/>
        </a:p>
      </dgm:t>
    </dgm:pt>
    <dgm:pt modelId="{D415B880-6D4C-4108-BF42-4483F4DC9887}">
      <dgm:prSet phldrT="[Text]" custT="1"/>
      <dgm:spPr/>
      <dgm:t>
        <a:bodyPr anchor="ctr"/>
        <a:lstStyle/>
        <a:p>
          <a:pPr>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Several checks are performed to protect the users</a:t>
          </a:r>
        </a:p>
      </dgm:t>
    </dgm:pt>
    <dgm:pt modelId="{C5E9CF71-1015-4581-A3B0-4606EBB11CF1}" type="parTrans" cxnId="{409C3E4A-FED4-4820-B037-1A9FC3C15028}">
      <dgm:prSet/>
      <dgm:spPr/>
      <dgm:t>
        <a:bodyPr/>
        <a:lstStyle/>
        <a:p>
          <a:endParaRPr lang="en-IN"/>
        </a:p>
      </dgm:t>
    </dgm:pt>
    <dgm:pt modelId="{4273712F-221E-44FB-BC60-A55841CB9D51}" type="sibTrans" cxnId="{409C3E4A-FED4-4820-B037-1A9FC3C15028}">
      <dgm:prSet/>
      <dgm:spPr/>
      <dgm:t>
        <a:bodyPr/>
        <a:lstStyle/>
        <a:p>
          <a:endParaRPr lang="en-IN"/>
        </a:p>
      </dgm:t>
    </dgm:pt>
    <dgm:pt modelId="{6FE01CE9-4E28-4F33-881B-737EAFE85233}">
      <dgm:prSet phldrT="[Text]" custT="1"/>
      <dgm:spPr/>
      <dgm:t>
        <a:bodyPr/>
        <a:lstStyle/>
        <a:p>
          <a:r>
            <a:rPr lang="en-IN" sz="2400" i="1" dirty="0">
              <a:solidFill>
                <a:schemeClr val="bg1"/>
              </a:solidFill>
              <a:latin typeface="Times New Roman" panose="02020603050405020304" pitchFamily="18" charset="0"/>
              <a:cs typeface="Times New Roman" panose="02020603050405020304" pitchFamily="18" charset="0"/>
            </a:rPr>
            <a:t>Access Management </a:t>
          </a:r>
          <a:r>
            <a:rPr lang="en-IN" sz="2400" dirty="0">
              <a:solidFill>
                <a:schemeClr val="bg1"/>
              </a:solidFill>
              <a:latin typeface="Times New Roman" panose="02020603050405020304" pitchFamily="18" charset="0"/>
              <a:cs typeface="Times New Roman" panose="02020603050405020304" pitchFamily="18" charset="0"/>
            </a:rPr>
            <a:t>Module</a:t>
          </a:r>
        </a:p>
      </dgm:t>
    </dgm:pt>
    <dgm:pt modelId="{A1B31C42-EBD0-4EE6-9DAC-6E16A36039CA}" type="parTrans" cxnId="{859A40CB-AEA8-42FE-BED2-D709FB0CB1A2}">
      <dgm:prSet/>
      <dgm:spPr/>
      <dgm:t>
        <a:bodyPr/>
        <a:lstStyle/>
        <a:p>
          <a:endParaRPr lang="en-IN"/>
        </a:p>
      </dgm:t>
    </dgm:pt>
    <dgm:pt modelId="{C16B9EE7-7631-442F-B287-131CCD088E53}" type="sibTrans" cxnId="{859A40CB-AEA8-42FE-BED2-D709FB0CB1A2}">
      <dgm:prSet/>
      <dgm:spPr/>
      <dgm:t>
        <a:bodyPr/>
        <a:lstStyle/>
        <a:p>
          <a:endParaRPr lang="en-IN"/>
        </a:p>
      </dgm:t>
    </dgm:pt>
    <dgm:pt modelId="{A0E8C5A1-0AE3-42CB-85F9-707DF8DEE44E}">
      <dgm:prSet phldrT="[Text]" custT="1"/>
      <dgm:spPr/>
      <dgm:t>
        <a:bodyPr anchor="ctr"/>
        <a:lstStyle/>
        <a:p>
          <a:pPr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Patients can view the various doctors available</a:t>
          </a:r>
        </a:p>
      </dgm:t>
    </dgm:pt>
    <dgm:pt modelId="{4FF67AC6-704C-4E60-AD19-8A369564773F}" type="parTrans" cxnId="{B0D45016-10B0-409A-A2FC-2366086331FF}">
      <dgm:prSet/>
      <dgm:spPr/>
      <dgm:t>
        <a:bodyPr/>
        <a:lstStyle/>
        <a:p>
          <a:endParaRPr lang="en-IN"/>
        </a:p>
      </dgm:t>
    </dgm:pt>
    <dgm:pt modelId="{961DE9EE-3A0B-4791-869D-AED5B5C97E87}" type="sibTrans" cxnId="{B0D45016-10B0-409A-A2FC-2366086331FF}">
      <dgm:prSet/>
      <dgm:spPr/>
      <dgm:t>
        <a:bodyPr/>
        <a:lstStyle/>
        <a:p>
          <a:endParaRPr lang="en-IN"/>
        </a:p>
      </dgm:t>
    </dgm:pt>
    <dgm:pt modelId="{565378DB-8972-495A-B221-1FF4D8D7A622}">
      <dgm:prSet phldrT="[Text]" custT="1"/>
      <dgm:spPr/>
      <dgm:t>
        <a:bodyPr anchor="ctr"/>
        <a:lstStyle/>
        <a:p>
          <a:pPr algn="l">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They can then grant/revoke access to doctors to use their medical data</a:t>
          </a:r>
        </a:p>
      </dgm:t>
    </dgm:pt>
    <dgm:pt modelId="{06E7616C-ADF1-4591-A6C8-622ADD869636}" type="parTrans" cxnId="{B409A2CE-315B-4566-A31D-141F8F71279D}">
      <dgm:prSet/>
      <dgm:spPr/>
      <dgm:t>
        <a:bodyPr/>
        <a:lstStyle/>
        <a:p>
          <a:endParaRPr lang="en-IN"/>
        </a:p>
      </dgm:t>
    </dgm:pt>
    <dgm:pt modelId="{B473181E-4968-47C3-A76D-58433FD08532}" type="sibTrans" cxnId="{B409A2CE-315B-4566-A31D-141F8F71279D}">
      <dgm:prSet/>
      <dgm:spPr/>
      <dgm:t>
        <a:bodyPr/>
        <a:lstStyle/>
        <a:p>
          <a:endParaRPr lang="en-IN"/>
        </a:p>
      </dgm:t>
    </dgm:pt>
    <dgm:pt modelId="{DE5DBF2A-8BD8-4DDF-83D3-821BEDE1C674}">
      <dgm:prSet custT="1"/>
      <dgm:spPr/>
      <dgm:t>
        <a:bodyPr/>
        <a:lstStyle/>
        <a:p>
          <a:r>
            <a:rPr lang="en-IN" sz="2400" b="0" i="1" dirty="0">
              <a:latin typeface="Times New Roman" panose="02020603050405020304" pitchFamily="18" charset="0"/>
              <a:cs typeface="Times New Roman" panose="02020603050405020304" pitchFamily="18" charset="0"/>
            </a:rPr>
            <a:t>Record Storage &amp; Retrieval</a:t>
          </a:r>
          <a:r>
            <a:rPr lang="en-IN" sz="2400" b="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Module</a:t>
          </a:r>
        </a:p>
      </dgm:t>
    </dgm:pt>
    <dgm:pt modelId="{671AE820-3CDD-4308-B0B6-259FD6617112}" type="parTrans" cxnId="{19D0B8FB-9A5B-4261-A080-12939302A3BB}">
      <dgm:prSet/>
      <dgm:spPr/>
      <dgm:t>
        <a:bodyPr/>
        <a:lstStyle/>
        <a:p>
          <a:endParaRPr lang="en-IN"/>
        </a:p>
      </dgm:t>
    </dgm:pt>
    <dgm:pt modelId="{FEF4EAB0-6119-45FD-949C-2E768A1FBA90}" type="sibTrans" cxnId="{19D0B8FB-9A5B-4261-A080-12939302A3BB}">
      <dgm:prSet/>
      <dgm:spPr/>
      <dgm:t>
        <a:bodyPr/>
        <a:lstStyle/>
        <a:p>
          <a:endParaRPr lang="en-IN"/>
        </a:p>
      </dgm:t>
    </dgm:pt>
    <dgm:pt modelId="{1A9F40EC-F7F1-4FB9-8D66-131E8B8B9F70}">
      <dgm:prSet custT="1"/>
      <dgm:spPr/>
      <dgm:t>
        <a:bodyPr/>
        <a:lstStyle/>
        <a:p>
          <a:r>
            <a:rPr lang="en-IN" sz="2400" i="1" dirty="0">
              <a:solidFill>
                <a:schemeClr val="bg1"/>
              </a:solidFill>
              <a:latin typeface="Times New Roman" panose="02020603050405020304" pitchFamily="18" charset="0"/>
              <a:cs typeface="Times New Roman" panose="02020603050405020304" pitchFamily="18" charset="0"/>
            </a:rPr>
            <a:t>Appointment</a:t>
          </a:r>
          <a:r>
            <a:rPr lang="en-IN" sz="2400" dirty="0">
              <a:solidFill>
                <a:schemeClr val="bg1"/>
              </a:solidFill>
              <a:latin typeface="Times New Roman" panose="02020603050405020304" pitchFamily="18" charset="0"/>
              <a:cs typeface="Times New Roman" panose="02020603050405020304" pitchFamily="18" charset="0"/>
            </a:rPr>
            <a:t> Module</a:t>
          </a:r>
        </a:p>
      </dgm:t>
    </dgm:pt>
    <dgm:pt modelId="{68AA6BF0-052A-42EA-BB80-C736753F57D0}" type="parTrans" cxnId="{533919B5-D4A8-4997-8B97-7BE19054EF35}">
      <dgm:prSet/>
      <dgm:spPr/>
      <dgm:t>
        <a:bodyPr/>
        <a:lstStyle/>
        <a:p>
          <a:endParaRPr lang="en-IN"/>
        </a:p>
      </dgm:t>
    </dgm:pt>
    <dgm:pt modelId="{92D985E4-16C3-4B7F-B6D4-A355C0F7402B}" type="sibTrans" cxnId="{533919B5-D4A8-4997-8B97-7BE19054EF35}">
      <dgm:prSet/>
      <dgm:spPr/>
      <dgm:t>
        <a:bodyPr/>
        <a:lstStyle/>
        <a:p>
          <a:endParaRPr lang="en-IN"/>
        </a:p>
      </dgm:t>
    </dgm:pt>
    <dgm:pt modelId="{16E50690-02C7-43C5-A3D4-240AD865F24E}">
      <dgm:prSet custT="1"/>
      <dgm:spPr/>
      <dgm:t>
        <a:bodyPr anchor="ctr"/>
        <a:lstStyle/>
        <a:p>
          <a:pPr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Doctors can add patient records to blockchain
Files can be stored on IPFS and blockchain contains pointers to these files</a:t>
          </a:r>
          <a:endParaRPr lang="en-IN" sz="1600" dirty="0">
            <a:latin typeface="Times New Roman" panose="02020603050405020304" pitchFamily="18" charset="0"/>
            <a:cs typeface="Times New Roman" panose="02020603050405020304" pitchFamily="18" charset="0"/>
          </a:endParaRPr>
        </a:p>
      </dgm:t>
    </dgm:pt>
    <dgm:pt modelId="{70408074-3E97-42C0-9D61-D04AF321B47D}" type="parTrans" cxnId="{D30BD2B5-8DD2-402E-BB89-508BCEAB4204}">
      <dgm:prSet/>
      <dgm:spPr/>
      <dgm:t>
        <a:bodyPr/>
        <a:lstStyle/>
        <a:p>
          <a:endParaRPr lang="en-IN"/>
        </a:p>
      </dgm:t>
    </dgm:pt>
    <dgm:pt modelId="{9836873F-83E4-4DF2-B31F-F6E4A4B5AF9E}" type="sibTrans" cxnId="{D30BD2B5-8DD2-402E-BB89-508BCEAB4204}">
      <dgm:prSet/>
      <dgm:spPr/>
      <dgm:t>
        <a:bodyPr/>
        <a:lstStyle/>
        <a:p>
          <a:endParaRPr lang="en-IN"/>
        </a:p>
      </dgm:t>
    </dgm:pt>
    <dgm:pt modelId="{90A750C6-7782-4FE2-A67C-0EB347087EFB}">
      <dgm:prSet custT="1"/>
      <dgm:spPr/>
      <dgm:t>
        <a:bodyPr/>
        <a:lstStyle/>
        <a:p>
          <a:r>
            <a:rPr lang="en-IN" sz="2400" i="1" dirty="0">
              <a:solidFill>
                <a:schemeClr val="bg1"/>
              </a:solidFill>
              <a:latin typeface="Times New Roman" panose="02020603050405020304" pitchFamily="18" charset="0"/>
              <a:cs typeface="Times New Roman" panose="02020603050405020304" pitchFamily="18" charset="0"/>
            </a:rPr>
            <a:t>Pharmacy</a:t>
          </a:r>
          <a:r>
            <a:rPr lang="en-IN" sz="2400" dirty="0">
              <a:solidFill>
                <a:schemeClr val="bg1"/>
              </a:solidFill>
              <a:latin typeface="Times New Roman" panose="02020603050405020304" pitchFamily="18" charset="0"/>
              <a:cs typeface="Times New Roman" panose="02020603050405020304" pitchFamily="18" charset="0"/>
            </a:rPr>
            <a:t> Module</a:t>
          </a:r>
        </a:p>
      </dgm:t>
    </dgm:pt>
    <dgm:pt modelId="{C1AE603D-FF11-4AFD-A759-9D82F140E6DC}" type="parTrans" cxnId="{432624A0-81DA-4FB0-90E8-5A4F702E05EE}">
      <dgm:prSet/>
      <dgm:spPr/>
      <dgm:t>
        <a:bodyPr/>
        <a:lstStyle/>
        <a:p>
          <a:endParaRPr lang="en-IN"/>
        </a:p>
      </dgm:t>
    </dgm:pt>
    <dgm:pt modelId="{2C6C90AD-0481-4563-A602-1ECB84156ABE}" type="sibTrans" cxnId="{432624A0-81DA-4FB0-90E8-5A4F702E05EE}">
      <dgm:prSet/>
      <dgm:spPr/>
      <dgm:t>
        <a:bodyPr/>
        <a:lstStyle/>
        <a:p>
          <a:endParaRPr lang="en-IN"/>
        </a:p>
      </dgm:t>
    </dgm:pt>
    <dgm:pt modelId="{7699A579-F05B-4435-92DD-45D9F152ACFB}">
      <dgm:prSet custT="1"/>
      <dgm:spPr/>
      <dgm:t>
        <a:bodyPr anchor="ctr"/>
        <a:lstStyle/>
        <a:p>
          <a:pPr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Patients can register for appointments by directly requesting the medical service providers</a:t>
          </a:r>
          <a:endParaRPr lang="en-IN" sz="1600" dirty="0"/>
        </a:p>
      </dgm:t>
    </dgm:pt>
    <dgm:pt modelId="{EA412410-B48D-420C-9ECE-44F9CDFAA0F8}" type="parTrans" cxnId="{5DD8B193-B529-446E-B539-DFA74F5595DE}">
      <dgm:prSet/>
      <dgm:spPr/>
      <dgm:t>
        <a:bodyPr/>
        <a:lstStyle/>
        <a:p>
          <a:endParaRPr lang="en-IN"/>
        </a:p>
      </dgm:t>
    </dgm:pt>
    <dgm:pt modelId="{80FC0766-702C-4D4E-967D-B73FC118F0E4}" type="sibTrans" cxnId="{5DD8B193-B529-446E-B539-DFA74F5595DE}">
      <dgm:prSet/>
      <dgm:spPr/>
      <dgm:t>
        <a:bodyPr/>
        <a:lstStyle/>
        <a:p>
          <a:endParaRPr lang="en-IN"/>
        </a:p>
      </dgm:t>
    </dgm:pt>
    <dgm:pt modelId="{296F1900-B928-4E09-8214-B15A7BC6C939}">
      <dgm:prSet custT="1"/>
      <dgm:spPr/>
      <dgm:t>
        <a:bodyPr anchor="ctr"/>
        <a:lstStyle/>
        <a:p>
          <a:pPr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Doctors send the prescriptions of the patients directly to the pharmacy</a:t>
          </a:r>
          <a:endParaRPr lang="en-IN" sz="1600" dirty="0"/>
        </a:p>
      </dgm:t>
    </dgm:pt>
    <dgm:pt modelId="{9AE00FD9-A4AF-4E3D-B0AB-521F7C3E0EA7}" type="parTrans" cxnId="{F514B8BA-FF35-4DD9-B690-178E77522C5F}">
      <dgm:prSet/>
      <dgm:spPr/>
      <dgm:t>
        <a:bodyPr/>
        <a:lstStyle/>
        <a:p>
          <a:endParaRPr lang="en-IN"/>
        </a:p>
      </dgm:t>
    </dgm:pt>
    <dgm:pt modelId="{0ED49EE0-5E9B-471A-939A-5958094A10C6}" type="sibTrans" cxnId="{F514B8BA-FF35-4DD9-B690-178E77522C5F}">
      <dgm:prSet/>
      <dgm:spPr/>
      <dgm:t>
        <a:bodyPr/>
        <a:lstStyle/>
        <a:p>
          <a:endParaRPr lang="en-IN"/>
        </a:p>
      </dgm:t>
    </dgm:pt>
    <dgm:pt modelId="{3D4F2A65-D3EA-4EDE-AC24-A8D923B83FF6}">
      <dgm:prSet custT="1"/>
      <dgm:spPr/>
      <dgm:t>
        <a:bodyPr anchor="ctr"/>
        <a:lstStyle/>
        <a:p>
          <a:pPr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Patients can collect their medicines using their address</a:t>
          </a:r>
          <a:endParaRPr lang="en-IN" sz="1600" dirty="0"/>
        </a:p>
      </dgm:t>
    </dgm:pt>
    <dgm:pt modelId="{638241B1-91B4-40FA-976A-FC0F3A1584FF}" type="parTrans" cxnId="{191F6E3C-1B41-4802-8750-1E39E4280DC7}">
      <dgm:prSet/>
      <dgm:spPr/>
      <dgm:t>
        <a:bodyPr/>
        <a:lstStyle/>
        <a:p>
          <a:endParaRPr lang="en-IN"/>
        </a:p>
      </dgm:t>
    </dgm:pt>
    <dgm:pt modelId="{7F68387A-8DBA-405A-A161-E481D0F147B8}" type="sibTrans" cxnId="{191F6E3C-1B41-4802-8750-1E39E4280DC7}">
      <dgm:prSet/>
      <dgm:spPr/>
      <dgm:t>
        <a:bodyPr/>
        <a:lstStyle/>
        <a:p>
          <a:endParaRPr lang="en-IN"/>
        </a:p>
      </dgm:t>
    </dgm:pt>
    <dgm:pt modelId="{B8B0884B-637E-4E70-90B7-385E40E4BEEA}" type="pres">
      <dgm:prSet presAssocID="{8B46C694-8AB7-400C-8A13-1C019AF46590}" presName="Name0" presStyleCnt="0">
        <dgm:presLayoutVars>
          <dgm:dir/>
          <dgm:animLvl val="lvl"/>
          <dgm:resizeHandles/>
        </dgm:presLayoutVars>
      </dgm:prSet>
      <dgm:spPr/>
    </dgm:pt>
    <dgm:pt modelId="{761F525D-94ED-459A-A1E8-669C20013FC7}" type="pres">
      <dgm:prSet presAssocID="{6161DF53-1AA9-490A-9118-668085F81560}" presName="linNode" presStyleCnt="0"/>
      <dgm:spPr/>
    </dgm:pt>
    <dgm:pt modelId="{F82D1B59-A354-48DB-BE61-19CBB8F71420}" type="pres">
      <dgm:prSet presAssocID="{6161DF53-1AA9-490A-9118-668085F81560}" presName="parentShp" presStyleLbl="node1" presStyleIdx="0" presStyleCnt="5" custScaleY="119500">
        <dgm:presLayoutVars>
          <dgm:bulletEnabled val="1"/>
        </dgm:presLayoutVars>
      </dgm:prSet>
      <dgm:spPr/>
    </dgm:pt>
    <dgm:pt modelId="{BF569C63-3A52-406D-BCCE-5E69F8555CCD}" type="pres">
      <dgm:prSet presAssocID="{6161DF53-1AA9-490A-9118-668085F81560}" presName="childShp" presStyleLbl="bgAccFollowNode1" presStyleIdx="0" presStyleCnt="5" custScaleY="119500">
        <dgm:presLayoutVars>
          <dgm:bulletEnabled val="1"/>
        </dgm:presLayoutVars>
      </dgm:prSet>
      <dgm:spPr/>
    </dgm:pt>
    <dgm:pt modelId="{0B0C1082-CE46-4995-8B6E-36C9AA18610F}" type="pres">
      <dgm:prSet presAssocID="{F52FC175-9922-4B7C-BDBC-CE5F38B23A7C}" presName="spacing" presStyleCnt="0"/>
      <dgm:spPr/>
    </dgm:pt>
    <dgm:pt modelId="{26962F00-3180-475B-9D6A-4B616F320CA5}" type="pres">
      <dgm:prSet presAssocID="{6FE01CE9-4E28-4F33-881B-737EAFE85233}" presName="linNode" presStyleCnt="0"/>
      <dgm:spPr/>
    </dgm:pt>
    <dgm:pt modelId="{6ABB6C70-5368-46A1-B164-CEAC1751D8C0}" type="pres">
      <dgm:prSet presAssocID="{6FE01CE9-4E28-4F33-881B-737EAFE85233}" presName="parentShp" presStyleLbl="node1" presStyleIdx="1" presStyleCnt="5" custScaleY="148164">
        <dgm:presLayoutVars>
          <dgm:bulletEnabled val="1"/>
        </dgm:presLayoutVars>
      </dgm:prSet>
      <dgm:spPr/>
    </dgm:pt>
    <dgm:pt modelId="{6A011BA9-0825-44B1-BF02-16AA1FE5A347}" type="pres">
      <dgm:prSet presAssocID="{6FE01CE9-4E28-4F33-881B-737EAFE85233}" presName="childShp" presStyleLbl="bgAccFollowNode1" presStyleIdx="1" presStyleCnt="5" custScaleY="141764">
        <dgm:presLayoutVars>
          <dgm:bulletEnabled val="1"/>
        </dgm:presLayoutVars>
      </dgm:prSet>
      <dgm:spPr/>
    </dgm:pt>
    <dgm:pt modelId="{E3F57738-B789-4D28-AE6E-B1B2400C5C90}" type="pres">
      <dgm:prSet presAssocID="{C16B9EE7-7631-442F-B287-131CCD088E53}" presName="spacing" presStyleCnt="0"/>
      <dgm:spPr/>
    </dgm:pt>
    <dgm:pt modelId="{BA3BA26D-EFEE-4DB9-9CDD-71E7B0B4FD1B}" type="pres">
      <dgm:prSet presAssocID="{DE5DBF2A-8BD8-4DDF-83D3-821BEDE1C674}" presName="linNode" presStyleCnt="0"/>
      <dgm:spPr/>
    </dgm:pt>
    <dgm:pt modelId="{929C84A8-EF5A-4AAE-8E5B-2B80E5F7B8D6}" type="pres">
      <dgm:prSet presAssocID="{DE5DBF2A-8BD8-4DDF-83D3-821BEDE1C674}" presName="parentShp" presStyleLbl="node1" presStyleIdx="2" presStyleCnt="5" custScaleY="134291">
        <dgm:presLayoutVars>
          <dgm:bulletEnabled val="1"/>
        </dgm:presLayoutVars>
      </dgm:prSet>
      <dgm:spPr/>
    </dgm:pt>
    <dgm:pt modelId="{C13551B1-738F-41E2-A70E-E852D88D2C36}" type="pres">
      <dgm:prSet presAssocID="{DE5DBF2A-8BD8-4DDF-83D3-821BEDE1C674}" presName="childShp" presStyleLbl="bgAccFollowNode1" presStyleIdx="2" presStyleCnt="5" custScaleY="134291">
        <dgm:presLayoutVars>
          <dgm:bulletEnabled val="1"/>
        </dgm:presLayoutVars>
      </dgm:prSet>
      <dgm:spPr/>
    </dgm:pt>
    <dgm:pt modelId="{4DB62836-43A7-4D0C-8E4B-56939997BFEC}" type="pres">
      <dgm:prSet presAssocID="{FEF4EAB0-6119-45FD-949C-2E768A1FBA90}" presName="spacing" presStyleCnt="0"/>
      <dgm:spPr/>
    </dgm:pt>
    <dgm:pt modelId="{800045D9-FC54-4677-9EAB-1AE28777DE5B}" type="pres">
      <dgm:prSet presAssocID="{1A9F40EC-F7F1-4FB9-8D66-131E8B8B9F70}" presName="linNode" presStyleCnt="0"/>
      <dgm:spPr/>
    </dgm:pt>
    <dgm:pt modelId="{442706A5-0E04-4945-B0A6-C287E8546A64}" type="pres">
      <dgm:prSet presAssocID="{1A9F40EC-F7F1-4FB9-8D66-131E8B8B9F70}" presName="parentShp" presStyleLbl="node1" presStyleIdx="3" presStyleCnt="5">
        <dgm:presLayoutVars>
          <dgm:bulletEnabled val="1"/>
        </dgm:presLayoutVars>
      </dgm:prSet>
      <dgm:spPr/>
    </dgm:pt>
    <dgm:pt modelId="{788A013B-4E09-4D04-83B6-44165DA13E39}" type="pres">
      <dgm:prSet presAssocID="{1A9F40EC-F7F1-4FB9-8D66-131E8B8B9F70}" presName="childShp" presStyleLbl="bgAccFollowNode1" presStyleIdx="3" presStyleCnt="5">
        <dgm:presLayoutVars>
          <dgm:bulletEnabled val="1"/>
        </dgm:presLayoutVars>
      </dgm:prSet>
      <dgm:spPr/>
    </dgm:pt>
    <dgm:pt modelId="{AEE6A8FA-882D-4BBD-AC19-E8045C62E2EC}" type="pres">
      <dgm:prSet presAssocID="{92D985E4-16C3-4B7F-B6D4-A355C0F7402B}" presName="spacing" presStyleCnt="0"/>
      <dgm:spPr/>
    </dgm:pt>
    <dgm:pt modelId="{2F630468-0D93-47D5-9F12-5ABF7BBEB6B5}" type="pres">
      <dgm:prSet presAssocID="{90A750C6-7782-4FE2-A67C-0EB347087EFB}" presName="linNode" presStyleCnt="0"/>
      <dgm:spPr/>
    </dgm:pt>
    <dgm:pt modelId="{A86728EC-7988-4994-B18D-385215340C25}" type="pres">
      <dgm:prSet presAssocID="{90A750C6-7782-4FE2-A67C-0EB347087EFB}" presName="parentShp" presStyleLbl="node1" presStyleIdx="4" presStyleCnt="5" custScaleY="161851" custLinFactNeighborX="-916" custLinFactNeighborY="543">
        <dgm:presLayoutVars>
          <dgm:bulletEnabled val="1"/>
        </dgm:presLayoutVars>
      </dgm:prSet>
      <dgm:spPr/>
    </dgm:pt>
    <dgm:pt modelId="{502E6469-EDC6-4E9D-B283-66F24D534290}" type="pres">
      <dgm:prSet presAssocID="{90A750C6-7782-4FE2-A67C-0EB347087EFB}" presName="childShp" presStyleLbl="bgAccFollowNode1" presStyleIdx="4" presStyleCnt="5" custScaleY="185298">
        <dgm:presLayoutVars>
          <dgm:bulletEnabled val="1"/>
        </dgm:presLayoutVars>
      </dgm:prSet>
      <dgm:spPr/>
    </dgm:pt>
  </dgm:ptLst>
  <dgm:cxnLst>
    <dgm:cxn modelId="{B0D45016-10B0-409A-A2FC-2366086331FF}" srcId="{6FE01CE9-4E28-4F33-881B-737EAFE85233}" destId="{A0E8C5A1-0AE3-42CB-85F9-707DF8DEE44E}" srcOrd="0" destOrd="0" parTransId="{4FF67AC6-704C-4E60-AD19-8A369564773F}" sibTransId="{961DE9EE-3A0B-4791-869D-AED5B5C97E87}"/>
    <dgm:cxn modelId="{3BA93918-002A-41F8-BF16-5DC2E844898B}" type="presOf" srcId="{6161DF53-1AA9-490A-9118-668085F81560}" destId="{F82D1B59-A354-48DB-BE61-19CBB8F71420}" srcOrd="0" destOrd="0" presId="urn:microsoft.com/office/officeart/2005/8/layout/vList6"/>
    <dgm:cxn modelId="{5992871E-A0D9-4D89-98C1-AE82674953F7}" type="presOf" srcId="{7699A579-F05B-4435-92DD-45D9F152ACFB}" destId="{788A013B-4E09-4D04-83B6-44165DA13E39}" srcOrd="0" destOrd="0" presId="urn:microsoft.com/office/officeart/2005/8/layout/vList6"/>
    <dgm:cxn modelId="{0A46E327-7EAE-4254-B92F-7BEC9622A7C7}" type="presOf" srcId="{565378DB-8972-495A-B221-1FF4D8D7A622}" destId="{6A011BA9-0825-44B1-BF02-16AA1FE5A347}" srcOrd="0" destOrd="1" presId="urn:microsoft.com/office/officeart/2005/8/layout/vList6"/>
    <dgm:cxn modelId="{77BCE736-C2B9-4939-85F3-9EC93A7AAE4E}" type="presOf" srcId="{16E50690-02C7-43C5-A3D4-240AD865F24E}" destId="{C13551B1-738F-41E2-A70E-E852D88D2C36}" srcOrd="0" destOrd="0" presId="urn:microsoft.com/office/officeart/2005/8/layout/vList6"/>
    <dgm:cxn modelId="{191F6E3C-1B41-4802-8750-1E39E4280DC7}" srcId="{90A750C6-7782-4FE2-A67C-0EB347087EFB}" destId="{3D4F2A65-D3EA-4EDE-AC24-A8D923B83FF6}" srcOrd="1" destOrd="0" parTransId="{638241B1-91B4-40FA-976A-FC0F3A1584FF}" sibTransId="{7F68387A-8DBA-405A-A161-E481D0F147B8}"/>
    <dgm:cxn modelId="{2622025D-E941-4F5A-9677-06ECFE850806}" type="presOf" srcId="{6FE01CE9-4E28-4F33-881B-737EAFE85233}" destId="{6ABB6C70-5368-46A1-B164-CEAC1751D8C0}" srcOrd="0" destOrd="0" presId="urn:microsoft.com/office/officeart/2005/8/layout/vList6"/>
    <dgm:cxn modelId="{25EE6042-18DB-4EC2-BFC0-CFA04190385F}" type="presOf" srcId="{1A9F40EC-F7F1-4FB9-8D66-131E8B8B9F70}" destId="{442706A5-0E04-4945-B0A6-C287E8546A64}" srcOrd="0" destOrd="0" presId="urn:microsoft.com/office/officeart/2005/8/layout/vList6"/>
    <dgm:cxn modelId="{03E57447-CFAB-48B2-9DEE-639C70264CC6}" srcId="{6161DF53-1AA9-490A-9118-668085F81560}" destId="{F83F452F-9276-428B-B97B-D88E3AC438E3}" srcOrd="0" destOrd="0" parTransId="{5E96CE7C-072D-4730-B108-F29922837C38}" sibTransId="{2EB957DA-2C9C-44F9-9AE0-59860CC374F9}"/>
    <dgm:cxn modelId="{409C3E4A-FED4-4820-B037-1A9FC3C15028}" srcId="{6161DF53-1AA9-490A-9118-668085F81560}" destId="{D415B880-6D4C-4108-BF42-4483F4DC9887}" srcOrd="1" destOrd="0" parTransId="{C5E9CF71-1015-4581-A3B0-4606EBB11CF1}" sibTransId="{4273712F-221E-44FB-BC60-A55841CB9D51}"/>
    <dgm:cxn modelId="{C47A414E-C3DB-4361-B84D-8941D08F7D58}" type="presOf" srcId="{8B46C694-8AB7-400C-8A13-1C019AF46590}" destId="{B8B0884B-637E-4E70-90B7-385E40E4BEEA}" srcOrd="0" destOrd="0" presId="urn:microsoft.com/office/officeart/2005/8/layout/vList6"/>
    <dgm:cxn modelId="{0BC1E576-3ED6-4D94-A484-C8B840691007}" type="presOf" srcId="{90A750C6-7782-4FE2-A67C-0EB347087EFB}" destId="{A86728EC-7988-4994-B18D-385215340C25}" srcOrd="0" destOrd="0" presId="urn:microsoft.com/office/officeart/2005/8/layout/vList6"/>
    <dgm:cxn modelId="{DFD77585-AB01-4FE2-A356-2243E7324977}" type="presOf" srcId="{296F1900-B928-4E09-8214-B15A7BC6C939}" destId="{502E6469-EDC6-4E9D-B283-66F24D534290}" srcOrd="0" destOrd="0" presId="urn:microsoft.com/office/officeart/2005/8/layout/vList6"/>
    <dgm:cxn modelId="{07BBB991-02A2-44A4-951B-0312AD1B0C4D}" type="presOf" srcId="{F83F452F-9276-428B-B97B-D88E3AC438E3}" destId="{BF569C63-3A52-406D-BCCE-5E69F8555CCD}" srcOrd="0" destOrd="0" presId="urn:microsoft.com/office/officeart/2005/8/layout/vList6"/>
    <dgm:cxn modelId="{5DD8B193-B529-446E-B539-DFA74F5595DE}" srcId="{1A9F40EC-F7F1-4FB9-8D66-131E8B8B9F70}" destId="{7699A579-F05B-4435-92DD-45D9F152ACFB}" srcOrd="0" destOrd="0" parTransId="{EA412410-B48D-420C-9ECE-44F9CDFAA0F8}" sibTransId="{80FC0766-702C-4D4E-967D-B73FC118F0E4}"/>
    <dgm:cxn modelId="{432624A0-81DA-4FB0-90E8-5A4F702E05EE}" srcId="{8B46C694-8AB7-400C-8A13-1C019AF46590}" destId="{90A750C6-7782-4FE2-A67C-0EB347087EFB}" srcOrd="4" destOrd="0" parTransId="{C1AE603D-FF11-4AFD-A759-9D82F140E6DC}" sibTransId="{2C6C90AD-0481-4563-A602-1ECB84156ABE}"/>
    <dgm:cxn modelId="{533919B5-D4A8-4997-8B97-7BE19054EF35}" srcId="{8B46C694-8AB7-400C-8A13-1C019AF46590}" destId="{1A9F40EC-F7F1-4FB9-8D66-131E8B8B9F70}" srcOrd="3" destOrd="0" parTransId="{68AA6BF0-052A-42EA-BB80-C736753F57D0}" sibTransId="{92D985E4-16C3-4B7F-B6D4-A355C0F7402B}"/>
    <dgm:cxn modelId="{D30BD2B5-8DD2-402E-BB89-508BCEAB4204}" srcId="{DE5DBF2A-8BD8-4DDF-83D3-821BEDE1C674}" destId="{16E50690-02C7-43C5-A3D4-240AD865F24E}" srcOrd="0" destOrd="0" parTransId="{70408074-3E97-42C0-9D61-D04AF321B47D}" sibTransId="{9836873F-83E4-4DF2-B31F-F6E4A4B5AF9E}"/>
    <dgm:cxn modelId="{F514B8BA-FF35-4DD9-B690-178E77522C5F}" srcId="{90A750C6-7782-4FE2-A67C-0EB347087EFB}" destId="{296F1900-B928-4E09-8214-B15A7BC6C939}" srcOrd="0" destOrd="0" parTransId="{9AE00FD9-A4AF-4E3D-B0AB-521F7C3E0EA7}" sibTransId="{0ED49EE0-5E9B-471A-939A-5958094A10C6}"/>
    <dgm:cxn modelId="{859A40CB-AEA8-42FE-BED2-D709FB0CB1A2}" srcId="{8B46C694-8AB7-400C-8A13-1C019AF46590}" destId="{6FE01CE9-4E28-4F33-881B-737EAFE85233}" srcOrd="1" destOrd="0" parTransId="{A1B31C42-EBD0-4EE6-9DAC-6E16A36039CA}" sibTransId="{C16B9EE7-7631-442F-B287-131CCD088E53}"/>
    <dgm:cxn modelId="{B409A2CE-315B-4566-A31D-141F8F71279D}" srcId="{6FE01CE9-4E28-4F33-881B-737EAFE85233}" destId="{565378DB-8972-495A-B221-1FF4D8D7A622}" srcOrd="1" destOrd="0" parTransId="{06E7616C-ADF1-4591-A6C8-622ADD869636}" sibTransId="{B473181E-4968-47C3-A76D-58433FD08532}"/>
    <dgm:cxn modelId="{B36CE9D0-03E2-4973-B942-42A7F0994F53}" type="presOf" srcId="{3D4F2A65-D3EA-4EDE-AC24-A8D923B83FF6}" destId="{502E6469-EDC6-4E9D-B283-66F24D534290}" srcOrd="0" destOrd="1" presId="urn:microsoft.com/office/officeart/2005/8/layout/vList6"/>
    <dgm:cxn modelId="{649E92E1-F9A6-4D58-A3AA-F7716F1BBB07}" type="presOf" srcId="{A0E8C5A1-0AE3-42CB-85F9-707DF8DEE44E}" destId="{6A011BA9-0825-44B1-BF02-16AA1FE5A347}" srcOrd="0" destOrd="0" presId="urn:microsoft.com/office/officeart/2005/8/layout/vList6"/>
    <dgm:cxn modelId="{E423ADE7-03AE-4C38-8141-6F2A8A596348}" type="presOf" srcId="{DE5DBF2A-8BD8-4DDF-83D3-821BEDE1C674}" destId="{929C84A8-EF5A-4AAE-8E5B-2B80E5F7B8D6}" srcOrd="0" destOrd="0" presId="urn:microsoft.com/office/officeart/2005/8/layout/vList6"/>
    <dgm:cxn modelId="{0E9916F1-61FC-4913-BA68-4C7F8FD0CF97}" type="presOf" srcId="{D415B880-6D4C-4108-BF42-4483F4DC9887}" destId="{BF569C63-3A52-406D-BCCE-5E69F8555CCD}" srcOrd="0" destOrd="1" presId="urn:microsoft.com/office/officeart/2005/8/layout/vList6"/>
    <dgm:cxn modelId="{273829F1-A9C9-480C-BBFE-BDAB8DC32EEF}" srcId="{8B46C694-8AB7-400C-8A13-1C019AF46590}" destId="{6161DF53-1AA9-490A-9118-668085F81560}" srcOrd="0" destOrd="0" parTransId="{21AB4A36-74B9-4CF2-A3F8-0D66469A588A}" sibTransId="{F52FC175-9922-4B7C-BDBC-CE5F38B23A7C}"/>
    <dgm:cxn modelId="{19D0B8FB-9A5B-4261-A080-12939302A3BB}" srcId="{8B46C694-8AB7-400C-8A13-1C019AF46590}" destId="{DE5DBF2A-8BD8-4DDF-83D3-821BEDE1C674}" srcOrd="2" destOrd="0" parTransId="{671AE820-3CDD-4308-B0B6-259FD6617112}" sibTransId="{FEF4EAB0-6119-45FD-949C-2E768A1FBA90}"/>
    <dgm:cxn modelId="{7264D8BC-3754-4BC0-B731-BA2872D5AE9C}" type="presParOf" srcId="{B8B0884B-637E-4E70-90B7-385E40E4BEEA}" destId="{761F525D-94ED-459A-A1E8-669C20013FC7}" srcOrd="0" destOrd="0" presId="urn:microsoft.com/office/officeart/2005/8/layout/vList6"/>
    <dgm:cxn modelId="{7C7F6856-91A4-4213-86C1-17DE4602E6A4}" type="presParOf" srcId="{761F525D-94ED-459A-A1E8-669C20013FC7}" destId="{F82D1B59-A354-48DB-BE61-19CBB8F71420}" srcOrd="0" destOrd="0" presId="urn:microsoft.com/office/officeart/2005/8/layout/vList6"/>
    <dgm:cxn modelId="{7B3009C0-D525-4C38-9404-4BA2B366767A}" type="presParOf" srcId="{761F525D-94ED-459A-A1E8-669C20013FC7}" destId="{BF569C63-3A52-406D-BCCE-5E69F8555CCD}" srcOrd="1" destOrd="0" presId="urn:microsoft.com/office/officeart/2005/8/layout/vList6"/>
    <dgm:cxn modelId="{594634F2-AD8F-4224-9527-A5F0BFC2DD21}" type="presParOf" srcId="{B8B0884B-637E-4E70-90B7-385E40E4BEEA}" destId="{0B0C1082-CE46-4995-8B6E-36C9AA18610F}" srcOrd="1" destOrd="0" presId="urn:microsoft.com/office/officeart/2005/8/layout/vList6"/>
    <dgm:cxn modelId="{91AA1CF7-229E-4628-8565-EE83F09CD10B}" type="presParOf" srcId="{B8B0884B-637E-4E70-90B7-385E40E4BEEA}" destId="{26962F00-3180-475B-9D6A-4B616F320CA5}" srcOrd="2" destOrd="0" presId="urn:microsoft.com/office/officeart/2005/8/layout/vList6"/>
    <dgm:cxn modelId="{75BC086C-0E48-4D41-9561-D1004232A7C4}" type="presParOf" srcId="{26962F00-3180-475B-9D6A-4B616F320CA5}" destId="{6ABB6C70-5368-46A1-B164-CEAC1751D8C0}" srcOrd="0" destOrd="0" presId="urn:microsoft.com/office/officeart/2005/8/layout/vList6"/>
    <dgm:cxn modelId="{83ABC0FB-7666-4CDE-A9D4-BD181412007D}" type="presParOf" srcId="{26962F00-3180-475B-9D6A-4B616F320CA5}" destId="{6A011BA9-0825-44B1-BF02-16AA1FE5A347}" srcOrd="1" destOrd="0" presId="urn:microsoft.com/office/officeart/2005/8/layout/vList6"/>
    <dgm:cxn modelId="{A4B01060-3E21-4B4C-8D2B-CEE5D83FDDE8}" type="presParOf" srcId="{B8B0884B-637E-4E70-90B7-385E40E4BEEA}" destId="{E3F57738-B789-4D28-AE6E-B1B2400C5C90}" srcOrd="3" destOrd="0" presId="urn:microsoft.com/office/officeart/2005/8/layout/vList6"/>
    <dgm:cxn modelId="{57904DFC-22AB-4298-BCB3-404BE3C79376}" type="presParOf" srcId="{B8B0884B-637E-4E70-90B7-385E40E4BEEA}" destId="{BA3BA26D-EFEE-4DB9-9CDD-71E7B0B4FD1B}" srcOrd="4" destOrd="0" presId="urn:microsoft.com/office/officeart/2005/8/layout/vList6"/>
    <dgm:cxn modelId="{C6C19236-27F7-4AD5-8970-6EBA2C1583BC}" type="presParOf" srcId="{BA3BA26D-EFEE-4DB9-9CDD-71E7B0B4FD1B}" destId="{929C84A8-EF5A-4AAE-8E5B-2B80E5F7B8D6}" srcOrd="0" destOrd="0" presId="urn:microsoft.com/office/officeart/2005/8/layout/vList6"/>
    <dgm:cxn modelId="{67936358-943C-4F5D-AE36-2AF07BF66879}" type="presParOf" srcId="{BA3BA26D-EFEE-4DB9-9CDD-71E7B0B4FD1B}" destId="{C13551B1-738F-41E2-A70E-E852D88D2C36}" srcOrd="1" destOrd="0" presId="urn:microsoft.com/office/officeart/2005/8/layout/vList6"/>
    <dgm:cxn modelId="{8435B5C7-61F0-47A0-9283-27CC603910B5}" type="presParOf" srcId="{B8B0884B-637E-4E70-90B7-385E40E4BEEA}" destId="{4DB62836-43A7-4D0C-8E4B-56939997BFEC}" srcOrd="5" destOrd="0" presId="urn:microsoft.com/office/officeart/2005/8/layout/vList6"/>
    <dgm:cxn modelId="{2809F085-E47E-41AB-8A4E-E237F3276094}" type="presParOf" srcId="{B8B0884B-637E-4E70-90B7-385E40E4BEEA}" destId="{800045D9-FC54-4677-9EAB-1AE28777DE5B}" srcOrd="6" destOrd="0" presId="urn:microsoft.com/office/officeart/2005/8/layout/vList6"/>
    <dgm:cxn modelId="{49280D24-ADC5-4F90-8D25-73AAA2D8837A}" type="presParOf" srcId="{800045D9-FC54-4677-9EAB-1AE28777DE5B}" destId="{442706A5-0E04-4945-B0A6-C287E8546A64}" srcOrd="0" destOrd="0" presId="urn:microsoft.com/office/officeart/2005/8/layout/vList6"/>
    <dgm:cxn modelId="{F9123085-AD12-4664-A4B9-246B238717E7}" type="presParOf" srcId="{800045D9-FC54-4677-9EAB-1AE28777DE5B}" destId="{788A013B-4E09-4D04-83B6-44165DA13E39}" srcOrd="1" destOrd="0" presId="urn:microsoft.com/office/officeart/2005/8/layout/vList6"/>
    <dgm:cxn modelId="{69A7B6C1-0F63-4C9E-9A89-443D4CA9B220}" type="presParOf" srcId="{B8B0884B-637E-4E70-90B7-385E40E4BEEA}" destId="{AEE6A8FA-882D-4BBD-AC19-E8045C62E2EC}" srcOrd="7" destOrd="0" presId="urn:microsoft.com/office/officeart/2005/8/layout/vList6"/>
    <dgm:cxn modelId="{E35307C7-FD36-4642-8AE0-86486A80C9E7}" type="presParOf" srcId="{B8B0884B-637E-4E70-90B7-385E40E4BEEA}" destId="{2F630468-0D93-47D5-9F12-5ABF7BBEB6B5}" srcOrd="8" destOrd="0" presId="urn:microsoft.com/office/officeart/2005/8/layout/vList6"/>
    <dgm:cxn modelId="{9DFCB2E9-FB3F-497E-8A01-01F2F5C37704}" type="presParOf" srcId="{2F630468-0D93-47D5-9F12-5ABF7BBEB6B5}" destId="{A86728EC-7988-4994-B18D-385215340C25}" srcOrd="0" destOrd="0" presId="urn:microsoft.com/office/officeart/2005/8/layout/vList6"/>
    <dgm:cxn modelId="{2CC0142B-CD70-42E1-949A-2A918570B8D3}" type="presParOf" srcId="{2F630468-0D93-47D5-9F12-5ABF7BBEB6B5}" destId="{502E6469-EDC6-4E9D-B283-66F24D534290}"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69C63-3A52-406D-BCCE-5E69F8555CCD}">
      <dsp:nvSpPr>
        <dsp:cNvPr id="0" name=""/>
        <dsp:cNvSpPr/>
      </dsp:nvSpPr>
      <dsp:spPr>
        <a:xfrm>
          <a:off x="3048744" y="936"/>
          <a:ext cx="4567535" cy="804871"/>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Font typeface="Courier New" panose="02070309020205020404" pitchFamily="49" charset="0"/>
            <a:buChar char="o"/>
          </a:pPr>
          <a:r>
            <a:rPr lang="en-IN" sz="1600" kern="1200" dirty="0">
              <a:latin typeface="Times New Roman" panose="02020603050405020304" pitchFamily="18" charset="0"/>
              <a:cs typeface="Times New Roman" panose="02020603050405020304" pitchFamily="18" charset="0"/>
            </a:rPr>
            <a:t>Users can register/login themselves</a:t>
          </a:r>
        </a:p>
        <a:p>
          <a:pPr marL="171450" lvl="1" indent="-171450" algn="l" defTabSz="711200">
            <a:lnSpc>
              <a:spcPct val="90000"/>
            </a:lnSpc>
            <a:spcBef>
              <a:spcPct val="0"/>
            </a:spcBef>
            <a:spcAft>
              <a:spcPct val="15000"/>
            </a:spcAft>
            <a:buFont typeface="Courier New" panose="02070309020205020404" pitchFamily="49" charset="0"/>
            <a:buChar char="o"/>
          </a:pPr>
          <a:r>
            <a:rPr lang="en-IN" sz="1600" kern="1200" dirty="0">
              <a:latin typeface="Times New Roman" panose="02020603050405020304" pitchFamily="18" charset="0"/>
              <a:cs typeface="Times New Roman" panose="02020603050405020304" pitchFamily="18" charset="0"/>
            </a:rPr>
            <a:t>Several checks are performed to protect the users</a:t>
          </a:r>
        </a:p>
      </dsp:txBody>
      <dsp:txXfrm>
        <a:off x="3048744" y="101545"/>
        <a:ext cx="4265708" cy="603653"/>
      </dsp:txXfrm>
    </dsp:sp>
    <dsp:sp modelId="{F82D1B59-A354-48DB-BE61-19CBB8F71420}">
      <dsp:nvSpPr>
        <dsp:cNvPr id="0" name=""/>
        <dsp:cNvSpPr/>
      </dsp:nvSpPr>
      <dsp:spPr>
        <a:xfrm>
          <a:off x="3720" y="936"/>
          <a:ext cx="3045023" cy="80487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i="1" kern="1200" dirty="0">
              <a:solidFill>
                <a:schemeClr val="bg1"/>
              </a:solidFill>
              <a:latin typeface="Times New Roman" panose="02020603050405020304" pitchFamily="18" charset="0"/>
              <a:cs typeface="Times New Roman" panose="02020603050405020304" pitchFamily="18" charset="0"/>
            </a:rPr>
            <a:t>Authentication</a:t>
          </a:r>
          <a:r>
            <a:rPr lang="en-IN" sz="2400" kern="1200" dirty="0">
              <a:solidFill>
                <a:schemeClr val="bg1"/>
              </a:solidFill>
              <a:latin typeface="Times New Roman" panose="02020603050405020304" pitchFamily="18" charset="0"/>
              <a:cs typeface="Times New Roman" panose="02020603050405020304" pitchFamily="18" charset="0"/>
            </a:rPr>
            <a:t> Module</a:t>
          </a:r>
        </a:p>
      </dsp:txBody>
      <dsp:txXfrm>
        <a:off x="43011" y="40227"/>
        <a:ext cx="2966441" cy="726289"/>
      </dsp:txXfrm>
    </dsp:sp>
    <dsp:sp modelId="{6A011BA9-0825-44B1-BF02-16AA1FE5A347}">
      <dsp:nvSpPr>
        <dsp:cNvPr id="0" name=""/>
        <dsp:cNvSpPr/>
      </dsp:nvSpPr>
      <dsp:spPr>
        <a:xfrm>
          <a:off x="3048744" y="894714"/>
          <a:ext cx="4567535" cy="954826"/>
        </a:xfrm>
        <a:prstGeom prst="rightArrow">
          <a:avLst>
            <a:gd name="adj1" fmla="val 75000"/>
            <a:gd name="adj2" fmla="val 50000"/>
          </a:avLst>
        </a:prstGeom>
        <a:solidFill>
          <a:schemeClr val="accent5">
            <a:tint val="40000"/>
            <a:alpha val="90000"/>
            <a:hueOff val="-2685120"/>
            <a:satOff val="12063"/>
            <a:lumOff val="829"/>
            <a:alphaOff val="0"/>
          </a:schemeClr>
        </a:solidFill>
        <a:ln w="25400" cap="flat" cmpd="sng" algn="ctr">
          <a:solidFill>
            <a:schemeClr val="accent5">
              <a:tint val="40000"/>
              <a:alpha val="90000"/>
              <a:hueOff val="-2685120"/>
              <a:satOff val="12063"/>
              <a:lumOff val="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just" defTabSz="711200">
            <a:lnSpc>
              <a:spcPct val="90000"/>
            </a:lnSpc>
            <a:spcBef>
              <a:spcPct val="0"/>
            </a:spcBef>
            <a:spcAft>
              <a:spcPct val="15000"/>
            </a:spcAft>
            <a:buFont typeface="Courier New" panose="02070309020205020404" pitchFamily="49" charset="0"/>
            <a:buChar char="o"/>
          </a:pPr>
          <a:r>
            <a:rPr lang="en-IN" sz="1600" kern="1200" dirty="0">
              <a:latin typeface="Times New Roman" panose="02020603050405020304" pitchFamily="18" charset="0"/>
              <a:cs typeface="Times New Roman" panose="02020603050405020304" pitchFamily="18" charset="0"/>
            </a:rPr>
            <a:t>Patients can view the various doctors available</a:t>
          </a:r>
        </a:p>
        <a:p>
          <a:pPr marL="171450" lvl="1" indent="-171450" algn="l" defTabSz="711200">
            <a:lnSpc>
              <a:spcPct val="90000"/>
            </a:lnSpc>
            <a:spcBef>
              <a:spcPct val="0"/>
            </a:spcBef>
            <a:spcAft>
              <a:spcPct val="15000"/>
            </a:spcAft>
            <a:buFont typeface="Courier New" panose="02070309020205020404" pitchFamily="49" charset="0"/>
            <a:buChar char="o"/>
          </a:pPr>
          <a:r>
            <a:rPr lang="en-IN" sz="1600" kern="1200" dirty="0">
              <a:latin typeface="Times New Roman" panose="02020603050405020304" pitchFamily="18" charset="0"/>
              <a:cs typeface="Times New Roman" panose="02020603050405020304" pitchFamily="18" charset="0"/>
            </a:rPr>
            <a:t>They can then grant/revoke access to doctors to use their medical data</a:t>
          </a:r>
        </a:p>
      </dsp:txBody>
      <dsp:txXfrm>
        <a:off x="3048744" y="1014067"/>
        <a:ext cx="4209475" cy="716120"/>
      </dsp:txXfrm>
    </dsp:sp>
    <dsp:sp modelId="{6ABB6C70-5368-46A1-B164-CEAC1751D8C0}">
      <dsp:nvSpPr>
        <dsp:cNvPr id="0" name=""/>
        <dsp:cNvSpPr/>
      </dsp:nvSpPr>
      <dsp:spPr>
        <a:xfrm>
          <a:off x="3720" y="873161"/>
          <a:ext cx="3045023" cy="997932"/>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i="1" kern="1200" dirty="0">
              <a:solidFill>
                <a:schemeClr val="bg1"/>
              </a:solidFill>
              <a:latin typeface="Times New Roman" panose="02020603050405020304" pitchFamily="18" charset="0"/>
              <a:cs typeface="Times New Roman" panose="02020603050405020304" pitchFamily="18" charset="0"/>
            </a:rPr>
            <a:t>Access Management </a:t>
          </a:r>
          <a:r>
            <a:rPr lang="en-IN" sz="2400" kern="1200" dirty="0">
              <a:solidFill>
                <a:schemeClr val="bg1"/>
              </a:solidFill>
              <a:latin typeface="Times New Roman" panose="02020603050405020304" pitchFamily="18" charset="0"/>
              <a:cs typeface="Times New Roman" panose="02020603050405020304" pitchFamily="18" charset="0"/>
            </a:rPr>
            <a:t>Module</a:t>
          </a:r>
        </a:p>
      </dsp:txBody>
      <dsp:txXfrm>
        <a:off x="52435" y="921876"/>
        <a:ext cx="2947593" cy="900502"/>
      </dsp:txXfrm>
    </dsp:sp>
    <dsp:sp modelId="{C13551B1-738F-41E2-A70E-E852D88D2C36}">
      <dsp:nvSpPr>
        <dsp:cNvPr id="0" name=""/>
        <dsp:cNvSpPr/>
      </dsp:nvSpPr>
      <dsp:spPr>
        <a:xfrm>
          <a:off x="3048744" y="1938446"/>
          <a:ext cx="4567535" cy="904493"/>
        </a:xfrm>
        <a:prstGeom prst="rightArrow">
          <a:avLst>
            <a:gd name="adj1" fmla="val 75000"/>
            <a:gd name="adj2" fmla="val 50000"/>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just" defTabSz="711200">
            <a:lnSpc>
              <a:spcPct val="90000"/>
            </a:lnSpc>
            <a:spcBef>
              <a:spcPct val="0"/>
            </a:spcBef>
            <a:spcAft>
              <a:spcPct val="15000"/>
            </a:spcAft>
            <a:buFont typeface="Courier New" panose="02070309020205020404" pitchFamily="49" charset="0"/>
            <a:buChar char="o"/>
          </a:pPr>
          <a:r>
            <a:rPr lang="en-US" sz="1600" kern="1200" dirty="0">
              <a:latin typeface="Times New Roman" panose="02020603050405020304" pitchFamily="18" charset="0"/>
              <a:cs typeface="Times New Roman" panose="02020603050405020304" pitchFamily="18" charset="0"/>
            </a:rPr>
            <a:t>Doctors can add patient records to blockchain
Files can be stored on IPFS and blockchain contains pointers to these files</a:t>
          </a:r>
          <a:endParaRPr lang="en-IN" sz="1600" kern="1200" dirty="0">
            <a:latin typeface="Times New Roman" panose="02020603050405020304" pitchFamily="18" charset="0"/>
            <a:cs typeface="Times New Roman" panose="02020603050405020304" pitchFamily="18" charset="0"/>
          </a:endParaRPr>
        </a:p>
      </dsp:txBody>
      <dsp:txXfrm>
        <a:off x="3048744" y="2051508"/>
        <a:ext cx="4228350" cy="678369"/>
      </dsp:txXfrm>
    </dsp:sp>
    <dsp:sp modelId="{929C84A8-EF5A-4AAE-8E5B-2B80E5F7B8D6}">
      <dsp:nvSpPr>
        <dsp:cNvPr id="0" name=""/>
        <dsp:cNvSpPr/>
      </dsp:nvSpPr>
      <dsp:spPr>
        <a:xfrm>
          <a:off x="3720" y="1938446"/>
          <a:ext cx="3045023" cy="904493"/>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0" i="1" kern="1200" dirty="0">
              <a:latin typeface="Times New Roman" panose="02020603050405020304" pitchFamily="18" charset="0"/>
              <a:cs typeface="Times New Roman" panose="02020603050405020304" pitchFamily="18" charset="0"/>
            </a:rPr>
            <a:t>Record Storage &amp; Retrieval</a:t>
          </a:r>
          <a:r>
            <a:rPr lang="en-IN" sz="2400" b="0" kern="1200" dirty="0">
              <a:solidFill>
                <a:schemeClr val="bg1"/>
              </a:solidFill>
              <a:latin typeface="Times New Roman" panose="02020603050405020304" pitchFamily="18" charset="0"/>
              <a:cs typeface="Times New Roman" panose="02020603050405020304" pitchFamily="18" charset="0"/>
            </a:rPr>
            <a:t> </a:t>
          </a:r>
          <a:r>
            <a:rPr lang="en-IN" sz="2400" kern="1200" dirty="0">
              <a:solidFill>
                <a:schemeClr val="bg1"/>
              </a:solidFill>
              <a:latin typeface="Times New Roman" panose="02020603050405020304" pitchFamily="18" charset="0"/>
              <a:cs typeface="Times New Roman" panose="02020603050405020304" pitchFamily="18" charset="0"/>
            </a:rPr>
            <a:t>Module</a:t>
          </a:r>
        </a:p>
      </dsp:txBody>
      <dsp:txXfrm>
        <a:off x="47874" y="1982600"/>
        <a:ext cx="2956715" cy="816185"/>
      </dsp:txXfrm>
    </dsp:sp>
    <dsp:sp modelId="{788A013B-4E09-4D04-83B6-44165DA13E39}">
      <dsp:nvSpPr>
        <dsp:cNvPr id="0" name=""/>
        <dsp:cNvSpPr/>
      </dsp:nvSpPr>
      <dsp:spPr>
        <a:xfrm>
          <a:off x="3047999" y="2910293"/>
          <a:ext cx="4572000" cy="673532"/>
        </a:xfrm>
        <a:prstGeom prst="rightArrow">
          <a:avLst>
            <a:gd name="adj1" fmla="val 75000"/>
            <a:gd name="adj2" fmla="val 50000"/>
          </a:avLst>
        </a:prstGeom>
        <a:solidFill>
          <a:schemeClr val="accent5">
            <a:tint val="40000"/>
            <a:alpha val="90000"/>
            <a:hueOff val="-8055361"/>
            <a:satOff val="36190"/>
            <a:lumOff val="2488"/>
            <a:alphaOff val="0"/>
          </a:schemeClr>
        </a:solidFill>
        <a:ln w="25400" cap="flat" cmpd="sng" algn="ctr">
          <a:solidFill>
            <a:schemeClr val="accent5">
              <a:tint val="40000"/>
              <a:alpha val="90000"/>
              <a:hueOff val="-8055361"/>
              <a:satOff val="36190"/>
              <a:lumOff val="24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just" defTabSz="711200">
            <a:lnSpc>
              <a:spcPct val="90000"/>
            </a:lnSpc>
            <a:spcBef>
              <a:spcPct val="0"/>
            </a:spcBef>
            <a:spcAft>
              <a:spcPct val="15000"/>
            </a:spcAft>
            <a:buFont typeface="Courier New" panose="02070309020205020404" pitchFamily="49" charset="0"/>
            <a:buChar char="o"/>
          </a:pPr>
          <a:r>
            <a:rPr lang="en-IN" sz="1600" kern="1200" dirty="0">
              <a:latin typeface="Times New Roman" panose="02020603050405020304" pitchFamily="18" charset="0"/>
              <a:cs typeface="Times New Roman" panose="02020603050405020304" pitchFamily="18" charset="0"/>
            </a:rPr>
            <a:t>Patients can register for appointments by directly requesting the medical service providers</a:t>
          </a:r>
          <a:endParaRPr lang="en-IN" sz="1600" kern="1200" dirty="0"/>
        </a:p>
      </dsp:txBody>
      <dsp:txXfrm>
        <a:off x="3047999" y="2994485"/>
        <a:ext cx="4319426" cy="505149"/>
      </dsp:txXfrm>
    </dsp:sp>
    <dsp:sp modelId="{442706A5-0E04-4945-B0A6-C287E8546A64}">
      <dsp:nvSpPr>
        <dsp:cNvPr id="0" name=""/>
        <dsp:cNvSpPr/>
      </dsp:nvSpPr>
      <dsp:spPr>
        <a:xfrm>
          <a:off x="0" y="2910293"/>
          <a:ext cx="3048000" cy="673532"/>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i="1" kern="1200" dirty="0">
              <a:solidFill>
                <a:schemeClr val="bg1"/>
              </a:solidFill>
              <a:latin typeface="Times New Roman" panose="02020603050405020304" pitchFamily="18" charset="0"/>
              <a:cs typeface="Times New Roman" panose="02020603050405020304" pitchFamily="18" charset="0"/>
            </a:rPr>
            <a:t>Appointment</a:t>
          </a:r>
          <a:r>
            <a:rPr lang="en-IN" sz="2400" kern="1200" dirty="0">
              <a:solidFill>
                <a:schemeClr val="bg1"/>
              </a:solidFill>
              <a:latin typeface="Times New Roman" panose="02020603050405020304" pitchFamily="18" charset="0"/>
              <a:cs typeface="Times New Roman" panose="02020603050405020304" pitchFamily="18" charset="0"/>
            </a:rPr>
            <a:t> Module</a:t>
          </a:r>
        </a:p>
      </dsp:txBody>
      <dsp:txXfrm>
        <a:off x="32879" y="2943172"/>
        <a:ext cx="2982242" cy="607774"/>
      </dsp:txXfrm>
    </dsp:sp>
    <dsp:sp modelId="{502E6469-EDC6-4E9D-B283-66F24D534290}">
      <dsp:nvSpPr>
        <dsp:cNvPr id="0" name=""/>
        <dsp:cNvSpPr/>
      </dsp:nvSpPr>
      <dsp:spPr>
        <a:xfrm>
          <a:off x="3048744" y="3651179"/>
          <a:ext cx="4567535" cy="1248042"/>
        </a:xfrm>
        <a:prstGeom prst="rightArrow">
          <a:avLst>
            <a:gd name="adj1" fmla="val 75000"/>
            <a:gd name="adj2" fmla="val 50000"/>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just" defTabSz="711200">
            <a:lnSpc>
              <a:spcPct val="90000"/>
            </a:lnSpc>
            <a:spcBef>
              <a:spcPct val="0"/>
            </a:spcBef>
            <a:spcAft>
              <a:spcPct val="15000"/>
            </a:spcAft>
            <a:buFont typeface="Courier New" panose="02070309020205020404" pitchFamily="49" charset="0"/>
            <a:buChar char="o"/>
          </a:pPr>
          <a:r>
            <a:rPr lang="en-IN" sz="1600" kern="1200" dirty="0">
              <a:latin typeface="Times New Roman" panose="02020603050405020304" pitchFamily="18" charset="0"/>
              <a:cs typeface="Times New Roman" panose="02020603050405020304" pitchFamily="18" charset="0"/>
            </a:rPr>
            <a:t>Doctors send the prescriptions of the patients directly to the pharmacy</a:t>
          </a:r>
          <a:endParaRPr lang="en-IN" sz="1600" kern="1200" dirty="0"/>
        </a:p>
        <a:p>
          <a:pPr marL="171450" lvl="1" indent="-171450" algn="just" defTabSz="711200">
            <a:lnSpc>
              <a:spcPct val="90000"/>
            </a:lnSpc>
            <a:spcBef>
              <a:spcPct val="0"/>
            </a:spcBef>
            <a:spcAft>
              <a:spcPct val="15000"/>
            </a:spcAft>
            <a:buFont typeface="Courier New" panose="02070309020205020404" pitchFamily="49" charset="0"/>
            <a:buChar char="o"/>
          </a:pPr>
          <a:r>
            <a:rPr lang="en-IN" sz="1600" kern="1200" dirty="0">
              <a:latin typeface="Times New Roman" panose="02020603050405020304" pitchFamily="18" charset="0"/>
              <a:cs typeface="Times New Roman" panose="02020603050405020304" pitchFamily="18" charset="0"/>
            </a:rPr>
            <a:t>Patients can collect their medicines using their address</a:t>
          </a:r>
          <a:endParaRPr lang="en-IN" sz="1600" kern="1200" dirty="0"/>
        </a:p>
      </dsp:txBody>
      <dsp:txXfrm>
        <a:off x="3048744" y="3807184"/>
        <a:ext cx="4099519" cy="936032"/>
      </dsp:txXfrm>
    </dsp:sp>
    <dsp:sp modelId="{A86728EC-7988-4994-B18D-385215340C25}">
      <dsp:nvSpPr>
        <dsp:cNvPr id="0" name=""/>
        <dsp:cNvSpPr/>
      </dsp:nvSpPr>
      <dsp:spPr>
        <a:xfrm>
          <a:off x="0" y="3733798"/>
          <a:ext cx="3045023" cy="109011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i="1" kern="1200" dirty="0">
              <a:solidFill>
                <a:schemeClr val="bg1"/>
              </a:solidFill>
              <a:latin typeface="Times New Roman" panose="02020603050405020304" pitchFamily="18" charset="0"/>
              <a:cs typeface="Times New Roman" panose="02020603050405020304" pitchFamily="18" charset="0"/>
            </a:rPr>
            <a:t>Pharmacy</a:t>
          </a:r>
          <a:r>
            <a:rPr lang="en-IN" sz="2400" kern="1200" dirty="0">
              <a:solidFill>
                <a:schemeClr val="bg1"/>
              </a:solidFill>
              <a:latin typeface="Times New Roman" panose="02020603050405020304" pitchFamily="18" charset="0"/>
              <a:cs typeface="Times New Roman" panose="02020603050405020304" pitchFamily="18" charset="0"/>
            </a:rPr>
            <a:t> Module</a:t>
          </a:r>
        </a:p>
      </dsp:txBody>
      <dsp:txXfrm>
        <a:off x="53215" y="3787013"/>
        <a:ext cx="2938593" cy="98368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5C014C-1FEA-7B54-168A-662FADFD1C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2C42CAA-AC28-CF99-4F9A-2F70546DCA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44291A-E719-4993-AB67-34D041542F8F}" type="datetimeFigureOut">
              <a:rPr lang="en-IN" smtClean="0"/>
              <a:t>27-05-2023</a:t>
            </a:fld>
            <a:endParaRPr lang="en-IN"/>
          </a:p>
        </p:txBody>
      </p:sp>
      <p:sp>
        <p:nvSpPr>
          <p:cNvPr id="4" name="Footer Placeholder 3">
            <a:extLst>
              <a:ext uri="{FF2B5EF4-FFF2-40B4-BE49-F238E27FC236}">
                <a16:creationId xmlns:a16="http://schemas.microsoft.com/office/drawing/2014/main" id="{C30EA309-BA37-B389-8F9F-54BAF0226E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C1D7EFA-7403-3CD0-02F3-B20C5B6EC6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5DA22A-27C0-4DF4-8BEB-D18B9671609C}" type="slidenum">
              <a:rPr lang="en-IN" smtClean="0"/>
              <a:t>‹#›</a:t>
            </a:fld>
            <a:endParaRPr lang="en-IN"/>
          </a:p>
        </p:txBody>
      </p:sp>
    </p:spTree>
    <p:extLst>
      <p:ext uri="{BB962C8B-B14F-4D97-AF65-F5344CB8AC3E}">
        <p14:creationId xmlns:p14="http://schemas.microsoft.com/office/powerpoint/2010/main" val="2807859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6FBB7-B2A7-474B-9670-DD08DC6B8FBD}" type="datetimeFigureOut">
              <a:rPr lang="en-IN" smtClean="0"/>
              <a:t>27-05-2023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88CE4-651C-45BB-96F4-82628D24ADAE}" type="slidenum">
              <a:rPr lang="en-IN" smtClean="0"/>
              <a:t>‹#›</a:t>
            </a:fld>
            <a:endParaRPr lang="en-IN"/>
          </a:p>
        </p:txBody>
      </p:sp>
    </p:spTree>
    <p:extLst>
      <p:ext uri="{BB962C8B-B14F-4D97-AF65-F5344CB8AC3E}">
        <p14:creationId xmlns:p14="http://schemas.microsoft.com/office/powerpoint/2010/main" val="245761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0474B-294A-4DE8-83C6-09382E2B8DBD}" type="datetime1">
              <a:rPr lang="en-US" smtClean="0"/>
              <a:t>5/27/2023</a:t>
            </a:fld>
            <a:endParaRPr lang="en-US" dirty="0"/>
          </a:p>
        </p:txBody>
      </p:sp>
      <p:sp>
        <p:nvSpPr>
          <p:cNvPr id="6" name="Slide Number Placeholder 5"/>
          <p:cNvSpPr>
            <a:spLocks noGrp="1"/>
          </p:cNvSpPr>
          <p:nvPr>
            <p:ph type="sldNum" sz="quarter" idx="12"/>
          </p:nvPr>
        </p:nvSpPr>
        <p:spPr>
          <a:xfrm>
            <a:off x="4381500" y="6364654"/>
            <a:ext cx="3810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29F57C97-B46C-4A57-8520-F5BBDB84AE7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94BD70-5621-4718-BC56-A55155181595}" type="datetime1">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768043-0464-4EC0-995E-B4BE73D7F65B}" type="datetime1">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E4E45-9003-41CB-869F-4DDCBB18E4AE}" type="datetime1">
              <a:rPr lang="en-US" smtClean="0"/>
              <a:t>5/27/2023</a:t>
            </a:fld>
            <a:endParaRPr lang="en-US" dirty="0"/>
          </a:p>
        </p:txBody>
      </p:sp>
      <p:sp>
        <p:nvSpPr>
          <p:cNvPr id="6" name="Slide Number Placeholder 5"/>
          <p:cNvSpPr>
            <a:spLocks noGrp="1"/>
          </p:cNvSpPr>
          <p:nvPr>
            <p:ph type="sldNum" sz="quarter" idx="12"/>
          </p:nvPr>
        </p:nvSpPr>
        <p:spPr>
          <a:xfrm>
            <a:off x="4381500" y="6308725"/>
            <a:ext cx="3810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29F57C97-B46C-4A57-8520-F5BBDB84AE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25254-2120-469E-9566-9951F18B99B1}" type="datetime1">
              <a:rPr lang="en-US" smtClean="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C85798-9487-44EE-B096-AAE6F1F2870C}" type="datetime1">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BF93D-640E-400B-90F4-0CEDFBC47A2D}" type="datetime1">
              <a:rPr lang="en-US" smtClean="0"/>
              <a:t>5/27/2023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EF2F02-870A-419F-B5CB-BB1FD59BDAE8}" type="datetime1">
              <a:rPr lang="en-US" smtClean="0"/>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3EC53-71EB-47E4-AD2C-70F1BDAFB6CD}" type="datetime1">
              <a:rPr lang="en-US" smtClean="0"/>
              <a:t>5/27/2023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D07731-2D35-4E2D-9679-19C573992166}" type="datetime1">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95E4B-B903-4EB4-BCBA-11551B0C9B59}" type="datetime1">
              <a:rPr lang="en-US" smtClean="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3E27D-E956-4FD1-B35E-7FAE2C810E7F}" type="datetime1">
              <a:rPr lang="en-US" smtClean="0"/>
              <a:t>5/27/2023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07/s10916-018-0982-x"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doi.org/10.1007/978-3-030-00009-7_52" TargetMode="External"/><Relationship Id="rId4" Type="http://schemas.openxmlformats.org/officeDocument/2006/relationships/hyperlink" Target="https://doi.org/10.1016/j.scs.2018.02.014"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07/s12083-021-01153-y"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doi.org/10.1007/s10916-018-0995-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p:cNvSpPr txBox="1"/>
          <p:nvPr/>
        </p:nvSpPr>
        <p:spPr>
          <a:xfrm>
            <a:off x="911352" y="571153"/>
            <a:ext cx="8004048" cy="1384995"/>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A BLOCKCHAIN-BASED </a:t>
            </a:r>
          </a:p>
          <a:p>
            <a:pPr algn="ctr"/>
            <a:r>
              <a:rPr lang="en-US" sz="2800" i="0" u="none" strike="noStrike" dirty="0">
                <a:solidFill>
                  <a:srgbClr val="000000"/>
                </a:solidFill>
                <a:effectLst/>
                <a:latin typeface="Times New Roman" panose="02020603050405020304" pitchFamily="18" charset="0"/>
              </a:rPr>
              <a:t>HEALTH INFORMATION EXCHANGE </a:t>
            </a:r>
          </a:p>
          <a:p>
            <a:pPr algn="ctr"/>
            <a:r>
              <a:rPr lang="en-US" sz="2800" i="0" u="none" strike="noStrike" dirty="0">
                <a:solidFill>
                  <a:srgbClr val="000000"/>
                </a:solidFill>
                <a:effectLst/>
                <a:latin typeface="Times New Roman" panose="02020603050405020304" pitchFamily="18" charset="0"/>
              </a:rPr>
              <a:t>WITH A PATIENT-CENTRIC APPROACH</a:t>
            </a:r>
            <a:endParaRPr lang="en-US" sz="4800" dirty="0">
              <a:latin typeface="Times New Roman"/>
              <a:cs typeface="Times New Roman"/>
            </a:endParaRPr>
          </a:p>
        </p:txBody>
      </p:sp>
      <p:sp>
        <p:nvSpPr>
          <p:cNvPr id="7" name="TextBox 6"/>
          <p:cNvSpPr txBox="1"/>
          <p:nvPr/>
        </p:nvSpPr>
        <p:spPr>
          <a:xfrm>
            <a:off x="1447800" y="3856961"/>
            <a:ext cx="2971800" cy="1477328"/>
          </a:xfrm>
          <a:prstGeom prst="rect">
            <a:avLst/>
          </a:prstGeom>
          <a:noFill/>
        </p:spPr>
        <p:txBody>
          <a:bodyPr wrap="square" rtlCol="0">
            <a:spAutoFit/>
          </a:bodyPr>
          <a:lstStyle/>
          <a:p>
            <a:r>
              <a:rPr lang="en-US" i="1" dirty="0">
                <a:latin typeface="Times New Roman"/>
                <a:cs typeface="Times New Roman"/>
              </a:rPr>
              <a:t>Team members</a:t>
            </a:r>
          </a:p>
          <a:p>
            <a:pPr marL="342900" indent="-342900">
              <a:buFont typeface="+mj-lt"/>
              <a:buAutoNum type="arabicPeriod"/>
            </a:pPr>
            <a:r>
              <a:rPr lang="en-US" dirty="0">
                <a:latin typeface="Times New Roman"/>
                <a:cs typeface="Times New Roman"/>
              </a:rPr>
              <a:t>Govardhan R </a:t>
            </a:r>
          </a:p>
          <a:p>
            <a:pPr marL="342900" indent="-342900">
              <a:buFont typeface="+mj-lt"/>
              <a:buAutoNum type="arabicPeriod"/>
            </a:pPr>
            <a:r>
              <a:rPr lang="en-IN" sz="1800" b="0" i="0" u="none" strike="noStrike" dirty="0">
                <a:solidFill>
                  <a:srgbClr val="000000"/>
                </a:solidFill>
                <a:effectLst/>
                <a:latin typeface="Times New Roman" panose="02020603050405020304" pitchFamily="18" charset="0"/>
              </a:rPr>
              <a:t>Jagadeesh V Ranagatti</a:t>
            </a:r>
            <a:endParaRPr lang="en-US" dirty="0">
              <a:latin typeface="Times New Roman"/>
              <a:cs typeface="Times New Roman"/>
            </a:endParaRPr>
          </a:p>
          <a:p>
            <a:pPr marL="342900" indent="-342900">
              <a:buFont typeface="+mj-lt"/>
              <a:buAutoNum type="arabicPeriod"/>
            </a:pPr>
            <a:r>
              <a:rPr lang="en-IN" sz="1800" b="0" i="0" u="none" strike="noStrike" dirty="0" err="1">
                <a:solidFill>
                  <a:srgbClr val="000000"/>
                </a:solidFill>
                <a:effectLst/>
                <a:latin typeface="Times New Roman" panose="02020603050405020304" pitchFamily="18" charset="0"/>
              </a:rPr>
              <a:t>Lakshminath</a:t>
            </a:r>
            <a:r>
              <a:rPr lang="en-IN" sz="1800" b="0" i="0" u="none" strike="noStrike" dirty="0">
                <a:solidFill>
                  <a:srgbClr val="000000"/>
                </a:solidFill>
                <a:effectLst/>
                <a:latin typeface="Times New Roman" panose="02020603050405020304" pitchFamily="18" charset="0"/>
              </a:rPr>
              <a:t> S M</a:t>
            </a:r>
            <a:endParaRPr lang="en-US" dirty="0">
              <a:latin typeface="Times New Roman"/>
              <a:cs typeface="Times New Roman"/>
            </a:endParaRPr>
          </a:p>
          <a:p>
            <a:pPr marL="342900" indent="-342900">
              <a:buFont typeface="+mj-lt"/>
              <a:buAutoNum type="arabicPeriod"/>
            </a:pPr>
            <a:r>
              <a:rPr lang="en-IN" sz="1800" b="0" i="0" u="none" strike="noStrike" dirty="0" err="1">
                <a:solidFill>
                  <a:srgbClr val="000000"/>
                </a:solidFill>
                <a:effectLst/>
                <a:latin typeface="Times New Roman" panose="02020603050405020304" pitchFamily="18" charset="0"/>
              </a:rPr>
              <a:t>Linganand</a:t>
            </a:r>
            <a:r>
              <a:rPr lang="en-IN" sz="1800" b="0" i="0" u="none" strike="noStrike" dirty="0">
                <a:solidFill>
                  <a:srgbClr val="000000"/>
                </a:solidFill>
                <a:effectLst/>
                <a:latin typeface="Times New Roman" panose="02020603050405020304" pitchFamily="18" charset="0"/>
              </a:rPr>
              <a:t> Sangamad</a:t>
            </a:r>
            <a:endParaRPr lang="en-US" dirty="0">
              <a:latin typeface="Times New Roman"/>
              <a:cs typeface="Times New Roman"/>
            </a:endParaRPr>
          </a:p>
        </p:txBody>
      </p:sp>
      <p:sp>
        <p:nvSpPr>
          <p:cNvPr id="8" name="TextBox 7"/>
          <p:cNvSpPr txBox="1"/>
          <p:nvPr/>
        </p:nvSpPr>
        <p:spPr>
          <a:xfrm>
            <a:off x="4568890" y="3995460"/>
            <a:ext cx="4343400" cy="1200329"/>
          </a:xfrm>
          <a:prstGeom prst="rect">
            <a:avLst/>
          </a:prstGeom>
          <a:noFill/>
        </p:spPr>
        <p:txBody>
          <a:bodyPr wrap="square" rtlCol="0">
            <a:spAutoFit/>
          </a:bodyPr>
          <a:lstStyle/>
          <a:p>
            <a:r>
              <a:rPr lang="en-US" i="1" dirty="0">
                <a:latin typeface="Times New Roman"/>
                <a:cs typeface="Times New Roman"/>
              </a:rPr>
              <a:t>Under the guidance of</a:t>
            </a:r>
          </a:p>
          <a:p>
            <a:r>
              <a:rPr lang="en-IN" b="0" i="0" u="none" strike="noStrike" dirty="0">
                <a:solidFill>
                  <a:srgbClr val="000000"/>
                </a:solidFill>
                <a:effectLst/>
                <a:latin typeface="Times New Roman" panose="02020603050405020304" pitchFamily="18" charset="0"/>
              </a:rPr>
              <a:t>Dr. Nagaraja J,</a:t>
            </a:r>
          </a:p>
          <a:p>
            <a:r>
              <a:rPr lang="en-IN" b="0" i="0" u="none" strike="noStrike" dirty="0">
                <a:solidFill>
                  <a:srgbClr val="000000"/>
                </a:solidFill>
                <a:effectLst/>
                <a:latin typeface="Times New Roman" panose="02020603050405020304" pitchFamily="18" charset="0"/>
              </a:rPr>
              <a:t>Associate Professor</a:t>
            </a:r>
            <a:r>
              <a:rPr lang="en-US" dirty="0">
                <a:latin typeface="Times New Roman"/>
                <a:cs typeface="Times New Roman"/>
              </a:rPr>
              <a:t>, </a:t>
            </a:r>
          </a:p>
          <a:p>
            <a:r>
              <a:rPr lang="en-US" dirty="0">
                <a:latin typeface="Times New Roman"/>
                <a:cs typeface="Times New Roman"/>
              </a:rPr>
              <a:t>Dept of Computer Science and Engineering</a:t>
            </a:r>
          </a:p>
        </p:txBody>
      </p:sp>
      <p:sp>
        <p:nvSpPr>
          <p:cNvPr id="3" name="Slide Number Placeholder 2">
            <a:extLst>
              <a:ext uri="{FF2B5EF4-FFF2-40B4-BE49-F238E27FC236}">
                <a16:creationId xmlns:a16="http://schemas.microsoft.com/office/drawing/2014/main" id="{25366A71-73A1-1AC5-99B6-CD49DF7D25B4}"/>
              </a:ext>
            </a:extLst>
          </p:cNvPr>
          <p:cNvSpPr>
            <a:spLocks noGrp="1"/>
          </p:cNvSpPr>
          <p:nvPr>
            <p:ph type="sldNum" sz="quarter" idx="12"/>
          </p:nvPr>
        </p:nvSpPr>
        <p:spPr/>
        <p:txBody>
          <a:bodyPr/>
          <a:lstStyle/>
          <a:p>
            <a:fld id="{29F57C97-B46C-4A57-8520-F5BBDB84AE72}" type="slidenum">
              <a:rPr lang="en-US" smtClean="0"/>
              <a:pPr/>
              <a:t>1</a:t>
            </a:fld>
            <a:endParaRPr lang="en-US" dirty="0"/>
          </a:p>
        </p:txBody>
      </p:sp>
      <p:sp>
        <p:nvSpPr>
          <p:cNvPr id="9" name="TextBox 8">
            <a:extLst>
              <a:ext uri="{FF2B5EF4-FFF2-40B4-BE49-F238E27FC236}">
                <a16:creationId xmlns:a16="http://schemas.microsoft.com/office/drawing/2014/main" id="{53757B69-509B-3920-F832-D9ACA15E5BBD}"/>
              </a:ext>
            </a:extLst>
          </p:cNvPr>
          <p:cNvSpPr txBox="1"/>
          <p:nvPr/>
        </p:nvSpPr>
        <p:spPr>
          <a:xfrm>
            <a:off x="949960" y="2429501"/>
            <a:ext cx="8004048" cy="954107"/>
          </a:xfrm>
          <a:prstGeom prst="rect">
            <a:avLst/>
          </a:prstGeom>
          <a:noFill/>
        </p:spPr>
        <p:txBody>
          <a:bodyPr wrap="square" rtlCol="0">
            <a:spAutoFit/>
          </a:bodyPr>
          <a:lstStyle/>
          <a:p>
            <a:pPr algn="ctr"/>
            <a:r>
              <a:rPr lang="en-US" sz="2800" u="none" strike="noStrike" dirty="0">
                <a:solidFill>
                  <a:srgbClr val="000000"/>
                </a:solidFill>
                <a:effectLst/>
                <a:latin typeface="Times New Roman" panose="02020603050405020304" pitchFamily="18" charset="0"/>
              </a:rPr>
              <a:t>Phase 2 – Review 2</a:t>
            </a:r>
          </a:p>
          <a:p>
            <a:pPr algn="ctr"/>
            <a:r>
              <a:rPr lang="en-US" sz="2800" i="1" dirty="0">
                <a:solidFill>
                  <a:srgbClr val="000000"/>
                </a:solidFill>
                <a:latin typeface="Times New Roman" panose="02020603050405020304" pitchFamily="18" charset="0"/>
                <a:cs typeface="Times New Roman"/>
              </a:rPr>
              <a:t>Final Review</a:t>
            </a:r>
            <a:endParaRPr lang="en-US" sz="4800" i="1" dirty="0">
              <a:latin typeface="Times New Roman"/>
              <a:cs typeface="Times New Roman"/>
            </a:endParaRPr>
          </a:p>
        </p:txBody>
      </p:sp>
    </p:spTree>
    <p:extLst>
      <p:ext uri="{BB962C8B-B14F-4D97-AF65-F5344CB8AC3E}">
        <p14:creationId xmlns:p14="http://schemas.microsoft.com/office/powerpoint/2010/main"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C41253-69DB-4FD1-A210-956A7EDFF796}"/>
              </a:ext>
            </a:extLst>
          </p:cNvPr>
          <p:cNvPicPr>
            <a:picLocks noChangeAspect="1"/>
          </p:cNvPicPr>
          <p:nvPr/>
        </p:nvPicPr>
        <p:blipFill>
          <a:blip r:embed="rId2"/>
          <a:stretch>
            <a:fillRect/>
          </a:stretch>
        </p:blipFill>
        <p:spPr>
          <a:xfrm>
            <a:off x="0" y="0"/>
            <a:ext cx="9144000" cy="6857999"/>
          </a:xfrm>
          <a:prstGeom prst="rect">
            <a:avLst/>
          </a:prstGeom>
        </p:spPr>
      </p:pic>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10</a:t>
            </a:fld>
            <a:endParaRPr lang="en-US" dirty="0"/>
          </a:p>
        </p:txBody>
      </p:sp>
      <p:pic>
        <p:nvPicPr>
          <p:cNvPr id="2050" name="Picture 2">
            <a:extLst>
              <a:ext uri="{FF2B5EF4-FFF2-40B4-BE49-F238E27FC236}">
                <a16:creationId xmlns:a16="http://schemas.microsoft.com/office/drawing/2014/main" id="{0F1201C1-2C18-0870-0251-CDD9DD753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092909"/>
            <a:ext cx="4804153" cy="46148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CFE27A-58C5-9F36-8D49-533B549C7601}"/>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a:extLst>
              <a:ext uri="{FF2B5EF4-FFF2-40B4-BE49-F238E27FC236}">
                <a16:creationId xmlns:a16="http://schemas.microsoft.com/office/drawing/2014/main" id="{598DB972-8B5B-0318-7063-28792FE71E0D}"/>
              </a:ext>
            </a:extLst>
          </p:cNvPr>
          <p:cNvSpPr txBox="1"/>
          <p:nvPr/>
        </p:nvSpPr>
        <p:spPr>
          <a:xfrm>
            <a:off x="2454502" y="5612368"/>
            <a:ext cx="5094665" cy="369332"/>
          </a:xfrm>
          <a:prstGeom prst="rect">
            <a:avLst/>
          </a:prstGeom>
          <a:noFill/>
        </p:spPr>
        <p:txBody>
          <a:bodyPr wrap="square" rtlCol="0">
            <a:spAutoFit/>
          </a:bodyPr>
          <a:lstStyle/>
          <a:p>
            <a:pPr algn="ctr"/>
            <a:r>
              <a:rPr lang="en-US" i="1" dirty="0">
                <a:latin typeface="Times New Roman"/>
                <a:cs typeface="Times New Roman"/>
              </a:rPr>
              <a:t>Fig 3 Appointment Module Sequence Diagram</a:t>
            </a:r>
          </a:p>
        </p:txBody>
      </p:sp>
      <p:sp>
        <p:nvSpPr>
          <p:cNvPr id="9" name="Title 1">
            <a:extLst>
              <a:ext uri="{FF2B5EF4-FFF2-40B4-BE49-F238E27FC236}">
                <a16:creationId xmlns:a16="http://schemas.microsoft.com/office/drawing/2014/main" id="{65F76C79-4B5D-69D9-AA6D-2D702598DC9C}"/>
              </a:ext>
            </a:extLst>
          </p:cNvPr>
          <p:cNvSpPr>
            <a:spLocks noGrp="1"/>
          </p:cNvSpPr>
          <p:nvPr>
            <p:ph type="title"/>
          </p:nvPr>
        </p:nvSpPr>
        <p:spPr>
          <a:xfrm>
            <a:off x="1195873" y="596042"/>
            <a:ext cx="7924800" cy="506968"/>
          </a:xfrm>
        </p:spPr>
        <p:txBody>
          <a:bodyPr>
            <a:normAutofit/>
          </a:bodyPr>
          <a:lstStyle/>
          <a:p>
            <a:r>
              <a:rPr lang="en-IN" sz="2000" dirty="0">
                <a:latin typeface="Times New Roman" panose="02020603050405020304" pitchFamily="18" charset="0"/>
                <a:cs typeface="Times New Roman" panose="02020603050405020304" pitchFamily="18" charset="0"/>
              </a:rPr>
              <a:t>2. </a:t>
            </a:r>
            <a:r>
              <a:rPr lang="en-IN" sz="2000" i="1" dirty="0">
                <a:latin typeface="Times New Roman" panose="02020603050405020304" pitchFamily="18" charset="0"/>
                <a:cs typeface="Times New Roman" panose="02020603050405020304" pitchFamily="18" charset="0"/>
              </a:rPr>
              <a:t>Appointment</a:t>
            </a:r>
            <a:r>
              <a:rPr lang="en-IN" sz="2000" dirty="0">
                <a:latin typeface="Times New Roman" panose="02020603050405020304" pitchFamily="18" charset="0"/>
                <a:cs typeface="Times New Roman" panose="02020603050405020304" pitchFamily="18" charset="0"/>
              </a:rPr>
              <a:t> Module</a:t>
            </a:r>
            <a:endParaRPr lang="en-IN" sz="2000" dirty="0"/>
          </a:p>
        </p:txBody>
      </p:sp>
      <p:sp>
        <p:nvSpPr>
          <p:cNvPr id="10" name="TextBox 9">
            <a:extLst>
              <a:ext uri="{FF2B5EF4-FFF2-40B4-BE49-F238E27FC236}">
                <a16:creationId xmlns:a16="http://schemas.microsoft.com/office/drawing/2014/main" id="{AFA01950-E971-7A6D-8868-B2F3F1675A5F}"/>
              </a:ext>
            </a:extLst>
          </p:cNvPr>
          <p:cNvSpPr txBox="1"/>
          <p:nvPr/>
        </p:nvSpPr>
        <p:spPr>
          <a:xfrm>
            <a:off x="940837" y="253804"/>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SYSTEM DESIGN</a:t>
            </a:r>
            <a:endParaRPr lang="en-US" sz="4000" dirty="0">
              <a:latin typeface="Times New Roman"/>
              <a:cs typeface="Times New Roman"/>
            </a:endParaRPr>
          </a:p>
        </p:txBody>
      </p:sp>
    </p:spTree>
    <p:extLst>
      <p:ext uri="{BB962C8B-B14F-4D97-AF65-F5344CB8AC3E}">
        <p14:creationId xmlns:p14="http://schemas.microsoft.com/office/powerpoint/2010/main" val="397798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C41253-69DB-4FD1-A210-956A7EDFF796}"/>
              </a:ext>
            </a:extLst>
          </p:cNvPr>
          <p:cNvPicPr>
            <a:picLocks noChangeAspect="1"/>
          </p:cNvPicPr>
          <p:nvPr/>
        </p:nvPicPr>
        <p:blipFill>
          <a:blip r:embed="rId2"/>
          <a:stretch>
            <a:fillRect/>
          </a:stretch>
        </p:blipFill>
        <p:spPr>
          <a:xfrm>
            <a:off x="0" y="0"/>
            <a:ext cx="9144000" cy="6857999"/>
          </a:xfrm>
          <a:prstGeom prst="rect">
            <a:avLst/>
          </a:prstGeom>
        </p:spPr>
      </p:pic>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11</a:t>
            </a:fld>
            <a:endParaRPr lang="en-US" dirty="0"/>
          </a:p>
        </p:txBody>
      </p:sp>
      <p:pic>
        <p:nvPicPr>
          <p:cNvPr id="3074" name="Picture 2">
            <a:extLst>
              <a:ext uri="{FF2B5EF4-FFF2-40B4-BE49-F238E27FC236}">
                <a16:creationId xmlns:a16="http://schemas.microsoft.com/office/drawing/2014/main" id="{F1AB44BB-9678-BE06-F2F2-3917A7200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635" y="1777482"/>
            <a:ext cx="6248400" cy="34496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01AE99-51D9-C651-1054-0FE6BC88618D}"/>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a:extLst>
              <a:ext uri="{FF2B5EF4-FFF2-40B4-BE49-F238E27FC236}">
                <a16:creationId xmlns:a16="http://schemas.microsoft.com/office/drawing/2014/main" id="{4455EE72-CA35-683E-8B63-6CADD638564E}"/>
              </a:ext>
            </a:extLst>
          </p:cNvPr>
          <p:cNvSpPr txBox="1"/>
          <p:nvPr/>
        </p:nvSpPr>
        <p:spPr>
          <a:xfrm>
            <a:off x="2454502" y="5488561"/>
            <a:ext cx="5094665" cy="369332"/>
          </a:xfrm>
          <a:prstGeom prst="rect">
            <a:avLst/>
          </a:prstGeom>
          <a:noFill/>
        </p:spPr>
        <p:txBody>
          <a:bodyPr wrap="square" rtlCol="0">
            <a:spAutoFit/>
          </a:bodyPr>
          <a:lstStyle/>
          <a:p>
            <a:pPr algn="ctr"/>
            <a:r>
              <a:rPr lang="en-US" i="1" dirty="0">
                <a:latin typeface="Times New Roman"/>
                <a:cs typeface="Times New Roman"/>
              </a:rPr>
              <a:t>Fig 4 Record Storage &amp; Retrieval Sequence Diagram</a:t>
            </a:r>
          </a:p>
        </p:txBody>
      </p:sp>
      <p:sp>
        <p:nvSpPr>
          <p:cNvPr id="9" name="Title 1">
            <a:extLst>
              <a:ext uri="{FF2B5EF4-FFF2-40B4-BE49-F238E27FC236}">
                <a16:creationId xmlns:a16="http://schemas.microsoft.com/office/drawing/2014/main" id="{15AD011D-B549-50CE-8D1F-6258706E4389}"/>
              </a:ext>
            </a:extLst>
          </p:cNvPr>
          <p:cNvSpPr>
            <a:spLocks noGrp="1"/>
          </p:cNvSpPr>
          <p:nvPr>
            <p:ph type="title"/>
          </p:nvPr>
        </p:nvSpPr>
        <p:spPr>
          <a:xfrm>
            <a:off x="1039434" y="637159"/>
            <a:ext cx="7924800" cy="506968"/>
          </a:xfrm>
        </p:spPr>
        <p:txBody>
          <a:bodyPr>
            <a:normAutofit/>
          </a:bodyPr>
          <a:lstStyle/>
          <a:p>
            <a:r>
              <a:rPr lang="en-IN" sz="2000" dirty="0">
                <a:latin typeface="Times New Roman" panose="02020603050405020304" pitchFamily="18" charset="0"/>
                <a:cs typeface="Times New Roman" panose="02020603050405020304" pitchFamily="18" charset="0"/>
              </a:rPr>
              <a:t>3. </a:t>
            </a:r>
            <a:r>
              <a:rPr lang="en-IN" sz="2000" i="1" dirty="0">
                <a:latin typeface="Times New Roman" panose="02020603050405020304" pitchFamily="18" charset="0"/>
                <a:cs typeface="Times New Roman" panose="02020603050405020304" pitchFamily="18" charset="0"/>
              </a:rPr>
              <a:t>Record Storage &amp; Retrieval</a:t>
            </a:r>
            <a:r>
              <a:rPr lang="en-IN" sz="2000" dirty="0">
                <a:latin typeface="Times New Roman" panose="02020603050405020304" pitchFamily="18" charset="0"/>
                <a:cs typeface="Times New Roman" panose="02020603050405020304" pitchFamily="18" charset="0"/>
              </a:rPr>
              <a:t> Module</a:t>
            </a:r>
            <a:endParaRPr lang="en-IN" sz="2000" dirty="0"/>
          </a:p>
        </p:txBody>
      </p:sp>
      <p:sp>
        <p:nvSpPr>
          <p:cNvPr id="10" name="TextBox 9">
            <a:extLst>
              <a:ext uri="{FF2B5EF4-FFF2-40B4-BE49-F238E27FC236}">
                <a16:creationId xmlns:a16="http://schemas.microsoft.com/office/drawing/2014/main" id="{F1DF5DA4-9D75-6414-4CD3-56E779352493}"/>
              </a:ext>
            </a:extLst>
          </p:cNvPr>
          <p:cNvSpPr txBox="1"/>
          <p:nvPr/>
        </p:nvSpPr>
        <p:spPr>
          <a:xfrm>
            <a:off x="914400" y="289471"/>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SYSTEM DESIGN</a:t>
            </a:r>
            <a:endParaRPr lang="en-US" sz="4000" dirty="0">
              <a:latin typeface="Times New Roman"/>
              <a:cs typeface="Times New Roman"/>
            </a:endParaRPr>
          </a:p>
        </p:txBody>
      </p:sp>
    </p:spTree>
    <p:extLst>
      <p:ext uri="{BB962C8B-B14F-4D97-AF65-F5344CB8AC3E}">
        <p14:creationId xmlns:p14="http://schemas.microsoft.com/office/powerpoint/2010/main" val="314623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C41253-69DB-4FD1-A210-956A7EDFF796}"/>
              </a:ext>
            </a:extLst>
          </p:cNvPr>
          <p:cNvPicPr>
            <a:picLocks noChangeAspect="1"/>
          </p:cNvPicPr>
          <p:nvPr/>
        </p:nvPicPr>
        <p:blipFill>
          <a:blip r:embed="rId2"/>
          <a:stretch>
            <a:fillRect/>
          </a:stretch>
        </p:blipFill>
        <p:spPr>
          <a:xfrm>
            <a:off x="0" y="0"/>
            <a:ext cx="9144000" cy="6857999"/>
          </a:xfrm>
          <a:prstGeom prst="rect">
            <a:avLst/>
          </a:prstGeom>
        </p:spPr>
      </p:pic>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12</a:t>
            </a:fld>
            <a:endParaRPr lang="en-US" dirty="0"/>
          </a:p>
        </p:txBody>
      </p:sp>
      <p:pic>
        <p:nvPicPr>
          <p:cNvPr id="4098" name="Picture 2">
            <a:extLst>
              <a:ext uri="{FF2B5EF4-FFF2-40B4-BE49-F238E27FC236}">
                <a16:creationId xmlns:a16="http://schemas.microsoft.com/office/drawing/2014/main" id="{7D026EF3-F112-DF7C-F81F-A5A8C6E52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3" y="1371600"/>
            <a:ext cx="5062537" cy="41820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8A0B5A-BB95-8B02-F89B-ED9B7FED7DFC}"/>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a:extLst>
              <a:ext uri="{FF2B5EF4-FFF2-40B4-BE49-F238E27FC236}">
                <a16:creationId xmlns:a16="http://schemas.microsoft.com/office/drawing/2014/main" id="{F73142F2-9568-5360-AEB4-9260B3A1746E}"/>
              </a:ext>
            </a:extLst>
          </p:cNvPr>
          <p:cNvSpPr txBox="1"/>
          <p:nvPr/>
        </p:nvSpPr>
        <p:spPr>
          <a:xfrm>
            <a:off x="2454502" y="5612368"/>
            <a:ext cx="5094665" cy="369332"/>
          </a:xfrm>
          <a:prstGeom prst="rect">
            <a:avLst/>
          </a:prstGeom>
          <a:noFill/>
        </p:spPr>
        <p:txBody>
          <a:bodyPr wrap="square" rtlCol="0">
            <a:spAutoFit/>
          </a:bodyPr>
          <a:lstStyle/>
          <a:p>
            <a:pPr algn="ctr"/>
            <a:r>
              <a:rPr lang="en-US" i="1" dirty="0">
                <a:latin typeface="Times New Roman"/>
                <a:cs typeface="Times New Roman"/>
              </a:rPr>
              <a:t>Fig 5 Access Management Sequence Diagram</a:t>
            </a:r>
          </a:p>
        </p:txBody>
      </p:sp>
      <p:sp>
        <p:nvSpPr>
          <p:cNvPr id="9" name="Title 1">
            <a:extLst>
              <a:ext uri="{FF2B5EF4-FFF2-40B4-BE49-F238E27FC236}">
                <a16:creationId xmlns:a16="http://schemas.microsoft.com/office/drawing/2014/main" id="{7EC2F366-649E-37CE-723E-DC97B0813013}"/>
              </a:ext>
            </a:extLst>
          </p:cNvPr>
          <p:cNvSpPr>
            <a:spLocks noGrp="1"/>
          </p:cNvSpPr>
          <p:nvPr>
            <p:ph type="title"/>
          </p:nvPr>
        </p:nvSpPr>
        <p:spPr>
          <a:xfrm>
            <a:off x="1039434" y="637159"/>
            <a:ext cx="7924800" cy="506968"/>
          </a:xfrm>
        </p:spPr>
        <p:txBody>
          <a:bodyPr>
            <a:normAutofit/>
          </a:bodyPr>
          <a:lstStyle/>
          <a:p>
            <a:r>
              <a:rPr lang="en-IN" sz="2000" dirty="0">
                <a:latin typeface="Times New Roman" panose="02020603050405020304" pitchFamily="18" charset="0"/>
                <a:cs typeface="Times New Roman" panose="02020603050405020304" pitchFamily="18" charset="0"/>
              </a:rPr>
              <a:t>4. </a:t>
            </a:r>
            <a:r>
              <a:rPr lang="en-IN" sz="2000" i="1" dirty="0">
                <a:latin typeface="Times New Roman" panose="02020603050405020304" pitchFamily="18" charset="0"/>
                <a:cs typeface="Times New Roman" panose="02020603050405020304" pitchFamily="18" charset="0"/>
              </a:rPr>
              <a:t>Access Management</a:t>
            </a:r>
            <a:r>
              <a:rPr lang="en-IN" sz="2000" dirty="0">
                <a:latin typeface="Times New Roman" panose="02020603050405020304" pitchFamily="18" charset="0"/>
                <a:cs typeface="Times New Roman" panose="02020603050405020304" pitchFamily="18" charset="0"/>
              </a:rPr>
              <a:t> Module</a:t>
            </a:r>
            <a:endParaRPr lang="en-IN" sz="2000" dirty="0"/>
          </a:p>
        </p:txBody>
      </p:sp>
      <p:sp>
        <p:nvSpPr>
          <p:cNvPr id="10" name="TextBox 9">
            <a:extLst>
              <a:ext uri="{FF2B5EF4-FFF2-40B4-BE49-F238E27FC236}">
                <a16:creationId xmlns:a16="http://schemas.microsoft.com/office/drawing/2014/main" id="{E792D9BD-A8F1-F2B6-F57C-C713891451C6}"/>
              </a:ext>
            </a:extLst>
          </p:cNvPr>
          <p:cNvSpPr txBox="1"/>
          <p:nvPr/>
        </p:nvSpPr>
        <p:spPr>
          <a:xfrm>
            <a:off x="914400" y="289471"/>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SYSTEM DESIGN</a:t>
            </a:r>
            <a:endParaRPr lang="en-US" sz="4000" dirty="0">
              <a:latin typeface="Times New Roman"/>
              <a:cs typeface="Times New Roman"/>
            </a:endParaRPr>
          </a:p>
        </p:txBody>
      </p:sp>
    </p:spTree>
    <p:extLst>
      <p:ext uri="{BB962C8B-B14F-4D97-AF65-F5344CB8AC3E}">
        <p14:creationId xmlns:p14="http://schemas.microsoft.com/office/powerpoint/2010/main" val="116297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C41253-69DB-4FD1-A210-956A7EDFF796}"/>
              </a:ext>
            </a:extLst>
          </p:cNvPr>
          <p:cNvPicPr>
            <a:picLocks noChangeAspect="1"/>
          </p:cNvPicPr>
          <p:nvPr/>
        </p:nvPicPr>
        <p:blipFill>
          <a:blip r:embed="rId2"/>
          <a:stretch>
            <a:fillRect/>
          </a:stretch>
        </p:blipFill>
        <p:spPr>
          <a:xfrm>
            <a:off x="0" y="0"/>
            <a:ext cx="9144000" cy="6857999"/>
          </a:xfrm>
          <a:prstGeom prst="rect">
            <a:avLst/>
          </a:prstGeom>
        </p:spPr>
      </p:pic>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13</a:t>
            </a:fld>
            <a:endParaRPr lang="en-US" dirty="0"/>
          </a:p>
        </p:txBody>
      </p:sp>
      <p:pic>
        <p:nvPicPr>
          <p:cNvPr id="5122" name="Picture 2">
            <a:extLst>
              <a:ext uri="{FF2B5EF4-FFF2-40B4-BE49-F238E27FC236}">
                <a16:creationId xmlns:a16="http://schemas.microsoft.com/office/drawing/2014/main" id="{A5C6BC26-5866-EE3C-8E6D-1131C0F1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00199"/>
            <a:ext cx="6528987"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F0652FC-4224-EFEC-CE67-52E033F686B7}"/>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a:extLst>
              <a:ext uri="{FF2B5EF4-FFF2-40B4-BE49-F238E27FC236}">
                <a16:creationId xmlns:a16="http://schemas.microsoft.com/office/drawing/2014/main" id="{B62E06AF-F4AE-4960-07C1-E93747985ECA}"/>
              </a:ext>
            </a:extLst>
          </p:cNvPr>
          <p:cNvSpPr txBox="1"/>
          <p:nvPr/>
        </p:nvSpPr>
        <p:spPr>
          <a:xfrm>
            <a:off x="2454502" y="5612368"/>
            <a:ext cx="5094665" cy="369332"/>
          </a:xfrm>
          <a:prstGeom prst="rect">
            <a:avLst/>
          </a:prstGeom>
          <a:noFill/>
        </p:spPr>
        <p:txBody>
          <a:bodyPr wrap="square" rtlCol="0">
            <a:spAutoFit/>
          </a:bodyPr>
          <a:lstStyle/>
          <a:p>
            <a:pPr algn="ctr"/>
            <a:r>
              <a:rPr lang="en-US" i="1" dirty="0">
                <a:latin typeface="Times New Roman"/>
                <a:cs typeface="Times New Roman"/>
              </a:rPr>
              <a:t>Fig 6 Pharmacy Module Sequence Diagram</a:t>
            </a:r>
          </a:p>
        </p:txBody>
      </p:sp>
      <p:sp>
        <p:nvSpPr>
          <p:cNvPr id="9" name="Title 1">
            <a:extLst>
              <a:ext uri="{FF2B5EF4-FFF2-40B4-BE49-F238E27FC236}">
                <a16:creationId xmlns:a16="http://schemas.microsoft.com/office/drawing/2014/main" id="{48BF8487-34D0-FE1F-0DDA-ED35FCC3DBD2}"/>
              </a:ext>
            </a:extLst>
          </p:cNvPr>
          <p:cNvSpPr>
            <a:spLocks noGrp="1"/>
          </p:cNvSpPr>
          <p:nvPr>
            <p:ph type="title"/>
          </p:nvPr>
        </p:nvSpPr>
        <p:spPr>
          <a:xfrm>
            <a:off x="1039434" y="637159"/>
            <a:ext cx="7924800" cy="506968"/>
          </a:xfrm>
        </p:spPr>
        <p:txBody>
          <a:bodyPr>
            <a:normAutofit/>
          </a:bodyPr>
          <a:lstStyle/>
          <a:p>
            <a:r>
              <a:rPr lang="en-IN" sz="2000" dirty="0">
                <a:latin typeface="Times New Roman" panose="02020603050405020304" pitchFamily="18" charset="0"/>
                <a:cs typeface="Times New Roman" panose="02020603050405020304" pitchFamily="18" charset="0"/>
              </a:rPr>
              <a:t>5. </a:t>
            </a:r>
            <a:r>
              <a:rPr lang="en-IN" sz="2000" i="1" dirty="0">
                <a:latin typeface="Times New Roman" panose="02020603050405020304" pitchFamily="18" charset="0"/>
                <a:cs typeface="Times New Roman" panose="02020603050405020304" pitchFamily="18" charset="0"/>
              </a:rPr>
              <a:t>Pharmacy</a:t>
            </a:r>
            <a:r>
              <a:rPr lang="en-IN" sz="2000" dirty="0">
                <a:latin typeface="Times New Roman" panose="02020603050405020304" pitchFamily="18" charset="0"/>
                <a:cs typeface="Times New Roman" panose="02020603050405020304" pitchFamily="18" charset="0"/>
              </a:rPr>
              <a:t> Module</a:t>
            </a:r>
            <a:endParaRPr lang="en-IN" sz="2000" dirty="0"/>
          </a:p>
        </p:txBody>
      </p:sp>
      <p:sp>
        <p:nvSpPr>
          <p:cNvPr id="10" name="TextBox 9">
            <a:extLst>
              <a:ext uri="{FF2B5EF4-FFF2-40B4-BE49-F238E27FC236}">
                <a16:creationId xmlns:a16="http://schemas.microsoft.com/office/drawing/2014/main" id="{1E9E67FB-F330-267C-0125-DBE61341C089}"/>
              </a:ext>
            </a:extLst>
          </p:cNvPr>
          <p:cNvSpPr txBox="1"/>
          <p:nvPr/>
        </p:nvSpPr>
        <p:spPr>
          <a:xfrm>
            <a:off x="914400" y="289471"/>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SYSTEM DESIGN</a:t>
            </a:r>
            <a:endParaRPr lang="en-US" sz="4000" dirty="0">
              <a:latin typeface="Times New Roman"/>
              <a:cs typeface="Times New Roman"/>
            </a:endParaRPr>
          </a:p>
        </p:txBody>
      </p:sp>
    </p:spTree>
    <p:extLst>
      <p:ext uri="{BB962C8B-B14F-4D97-AF65-F5344CB8AC3E}">
        <p14:creationId xmlns:p14="http://schemas.microsoft.com/office/powerpoint/2010/main" val="143330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287018"/>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SMART CONTRACTS</a:t>
            </a:r>
            <a:endParaRPr lang="en-US" sz="4800" dirty="0">
              <a:latin typeface="Times New Roman"/>
              <a:cs typeface="Times New Roman"/>
            </a:endParaRPr>
          </a:p>
        </p:txBody>
      </p:sp>
      <p:sp>
        <p:nvSpPr>
          <p:cNvPr id="9" name="TextBox 8">
            <a:extLst>
              <a:ext uri="{FF2B5EF4-FFF2-40B4-BE49-F238E27FC236}">
                <a16:creationId xmlns:a16="http://schemas.microsoft.com/office/drawing/2014/main" id="{E5893BE8-696E-D0A6-3238-2CA4A2C2A666}"/>
              </a:ext>
            </a:extLst>
          </p:cNvPr>
          <p:cNvSpPr txBox="1"/>
          <p:nvPr/>
        </p:nvSpPr>
        <p:spPr>
          <a:xfrm>
            <a:off x="914400" y="896618"/>
            <a:ext cx="8229600" cy="369332"/>
          </a:xfrm>
          <a:prstGeom prst="rect">
            <a:avLst/>
          </a:prstGeom>
          <a:noFill/>
        </p:spPr>
        <p:txBody>
          <a:bodyPr wrap="square" rtlCol="0">
            <a:spAutoFit/>
          </a:bodyPr>
          <a:lstStyle/>
          <a:p>
            <a:pPr algn="ctr"/>
            <a:r>
              <a:rPr lang="en-US" i="0" u="none" strike="noStrike" dirty="0">
                <a:solidFill>
                  <a:srgbClr val="000000"/>
                </a:solidFill>
                <a:effectLst/>
                <a:latin typeface="Times New Roman" panose="02020603050405020304" pitchFamily="18" charset="0"/>
              </a:rPr>
              <a:t>Patient Functions</a:t>
            </a:r>
            <a:endParaRPr lang="en-US" sz="3600" dirty="0">
              <a:latin typeface="Times New Roman"/>
              <a:cs typeface="Times New Roman"/>
            </a:endParaRPr>
          </a:p>
        </p:txBody>
      </p:sp>
      <p:sp>
        <p:nvSpPr>
          <p:cNvPr id="6" name="Slide Number Placeholder 5">
            <a:extLst>
              <a:ext uri="{FF2B5EF4-FFF2-40B4-BE49-F238E27FC236}">
                <a16:creationId xmlns:a16="http://schemas.microsoft.com/office/drawing/2014/main" id="{AF503ABC-9346-3A81-335E-4BB28E9AAA4F}"/>
              </a:ext>
            </a:extLst>
          </p:cNvPr>
          <p:cNvSpPr>
            <a:spLocks noGrp="1"/>
          </p:cNvSpPr>
          <p:nvPr>
            <p:ph type="sldNum" sz="quarter" idx="12"/>
          </p:nvPr>
        </p:nvSpPr>
        <p:spPr/>
        <p:txBody>
          <a:bodyPr/>
          <a:lstStyle/>
          <a:p>
            <a:fld id="{29F57C97-B46C-4A57-8520-F5BBDB84AE72}" type="slidenum">
              <a:rPr lang="en-US" smtClean="0"/>
              <a:pPr/>
              <a:t>14</a:t>
            </a:fld>
            <a:endParaRPr lang="en-US" dirty="0"/>
          </a:p>
        </p:txBody>
      </p:sp>
      <p:pic>
        <p:nvPicPr>
          <p:cNvPr id="8" name="Picture 7">
            <a:extLst>
              <a:ext uri="{FF2B5EF4-FFF2-40B4-BE49-F238E27FC236}">
                <a16:creationId xmlns:a16="http://schemas.microsoft.com/office/drawing/2014/main" id="{DC77D3DD-C339-7552-03E0-2C7311871174}"/>
              </a:ext>
            </a:extLst>
          </p:cNvPr>
          <p:cNvPicPr>
            <a:picLocks noChangeAspect="1"/>
          </p:cNvPicPr>
          <p:nvPr/>
        </p:nvPicPr>
        <p:blipFill>
          <a:blip r:embed="rId3"/>
          <a:stretch>
            <a:fillRect/>
          </a:stretch>
        </p:blipFill>
        <p:spPr>
          <a:xfrm>
            <a:off x="2762759" y="1382579"/>
            <a:ext cx="4532881" cy="4706555"/>
          </a:xfrm>
          <a:prstGeom prst="rect">
            <a:avLst/>
          </a:prstGeom>
        </p:spPr>
      </p:pic>
    </p:spTree>
    <p:extLst>
      <p:ext uri="{BB962C8B-B14F-4D97-AF65-F5344CB8AC3E}">
        <p14:creationId xmlns:p14="http://schemas.microsoft.com/office/powerpoint/2010/main" val="280728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609600"/>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SMART CONTRACTS</a:t>
            </a:r>
            <a:endParaRPr lang="en-US" sz="4000" dirty="0">
              <a:latin typeface="Times New Roman"/>
              <a:cs typeface="Times New Roman"/>
            </a:endParaRPr>
          </a:p>
        </p:txBody>
      </p:sp>
      <p:sp>
        <p:nvSpPr>
          <p:cNvPr id="9" name="TextBox 8">
            <a:extLst>
              <a:ext uri="{FF2B5EF4-FFF2-40B4-BE49-F238E27FC236}">
                <a16:creationId xmlns:a16="http://schemas.microsoft.com/office/drawing/2014/main" id="{E5893BE8-696E-D0A6-3238-2CA4A2C2A666}"/>
              </a:ext>
            </a:extLst>
          </p:cNvPr>
          <p:cNvSpPr txBox="1"/>
          <p:nvPr/>
        </p:nvSpPr>
        <p:spPr>
          <a:xfrm>
            <a:off x="914400" y="1219200"/>
            <a:ext cx="8229600" cy="369332"/>
          </a:xfrm>
          <a:prstGeom prst="rect">
            <a:avLst/>
          </a:prstGeom>
          <a:noFill/>
        </p:spPr>
        <p:txBody>
          <a:bodyPr wrap="square" rtlCol="0">
            <a:spAutoFit/>
          </a:bodyPr>
          <a:lstStyle/>
          <a:p>
            <a:pPr algn="ctr"/>
            <a:r>
              <a:rPr lang="en-US" i="0" u="none" strike="noStrike" dirty="0">
                <a:solidFill>
                  <a:srgbClr val="000000"/>
                </a:solidFill>
                <a:effectLst/>
                <a:latin typeface="Times New Roman" panose="02020603050405020304" pitchFamily="18" charset="0"/>
              </a:rPr>
              <a:t>Patient Functions</a:t>
            </a:r>
            <a:endParaRPr lang="en-US" sz="3600" dirty="0">
              <a:latin typeface="Times New Roman"/>
              <a:cs typeface="Times New Roman"/>
            </a:endParaRPr>
          </a:p>
        </p:txBody>
      </p:sp>
      <p:sp>
        <p:nvSpPr>
          <p:cNvPr id="6" name="Slide Number Placeholder 5">
            <a:extLst>
              <a:ext uri="{FF2B5EF4-FFF2-40B4-BE49-F238E27FC236}">
                <a16:creationId xmlns:a16="http://schemas.microsoft.com/office/drawing/2014/main" id="{D4E60E54-61D8-6140-87C8-60554FA16AF1}"/>
              </a:ext>
            </a:extLst>
          </p:cNvPr>
          <p:cNvSpPr>
            <a:spLocks noGrp="1"/>
          </p:cNvSpPr>
          <p:nvPr>
            <p:ph type="sldNum" sz="quarter" idx="12"/>
          </p:nvPr>
        </p:nvSpPr>
        <p:spPr/>
        <p:txBody>
          <a:bodyPr/>
          <a:lstStyle/>
          <a:p>
            <a:fld id="{29F57C97-B46C-4A57-8520-F5BBDB84AE72}" type="slidenum">
              <a:rPr lang="en-US" smtClean="0"/>
              <a:pPr/>
              <a:t>15</a:t>
            </a:fld>
            <a:endParaRPr lang="en-US" dirty="0"/>
          </a:p>
        </p:txBody>
      </p:sp>
      <p:pic>
        <p:nvPicPr>
          <p:cNvPr id="10" name="Picture 9">
            <a:extLst>
              <a:ext uri="{FF2B5EF4-FFF2-40B4-BE49-F238E27FC236}">
                <a16:creationId xmlns:a16="http://schemas.microsoft.com/office/drawing/2014/main" id="{140CCD60-6EE8-C5D7-4B85-89456432FD7B}"/>
              </a:ext>
            </a:extLst>
          </p:cNvPr>
          <p:cNvPicPr>
            <a:picLocks noChangeAspect="1"/>
          </p:cNvPicPr>
          <p:nvPr/>
        </p:nvPicPr>
        <p:blipFill>
          <a:blip r:embed="rId3"/>
          <a:stretch>
            <a:fillRect/>
          </a:stretch>
        </p:blipFill>
        <p:spPr>
          <a:xfrm>
            <a:off x="1889070" y="2150271"/>
            <a:ext cx="6280259" cy="2823640"/>
          </a:xfrm>
          <a:prstGeom prst="rect">
            <a:avLst/>
          </a:prstGeom>
        </p:spPr>
      </p:pic>
    </p:spTree>
    <p:extLst>
      <p:ext uri="{BB962C8B-B14F-4D97-AF65-F5344CB8AC3E}">
        <p14:creationId xmlns:p14="http://schemas.microsoft.com/office/powerpoint/2010/main" val="3857853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252709"/>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SMART CONTRACTS</a:t>
            </a:r>
            <a:endParaRPr lang="en-US" sz="4000" dirty="0">
              <a:latin typeface="Times New Roman"/>
              <a:cs typeface="Times New Roman"/>
            </a:endParaRPr>
          </a:p>
        </p:txBody>
      </p:sp>
      <p:sp>
        <p:nvSpPr>
          <p:cNvPr id="9" name="TextBox 8">
            <a:extLst>
              <a:ext uri="{FF2B5EF4-FFF2-40B4-BE49-F238E27FC236}">
                <a16:creationId xmlns:a16="http://schemas.microsoft.com/office/drawing/2014/main" id="{E5893BE8-696E-D0A6-3238-2CA4A2C2A666}"/>
              </a:ext>
            </a:extLst>
          </p:cNvPr>
          <p:cNvSpPr txBox="1"/>
          <p:nvPr/>
        </p:nvSpPr>
        <p:spPr>
          <a:xfrm>
            <a:off x="914400" y="862309"/>
            <a:ext cx="8229600" cy="369332"/>
          </a:xfrm>
          <a:prstGeom prst="rect">
            <a:avLst/>
          </a:prstGeom>
          <a:noFill/>
        </p:spPr>
        <p:txBody>
          <a:bodyPr wrap="square" rtlCol="0">
            <a:spAutoFit/>
          </a:bodyPr>
          <a:lstStyle/>
          <a:p>
            <a:pPr algn="ctr"/>
            <a:r>
              <a:rPr lang="en-US" i="0" u="none" strike="noStrike" dirty="0">
                <a:solidFill>
                  <a:srgbClr val="000000"/>
                </a:solidFill>
                <a:effectLst/>
                <a:latin typeface="Times New Roman" panose="02020603050405020304" pitchFamily="18" charset="0"/>
              </a:rPr>
              <a:t>Doctor Functions</a:t>
            </a:r>
            <a:endParaRPr lang="en-US" sz="3600" dirty="0">
              <a:latin typeface="Times New Roman"/>
              <a:cs typeface="Times New Roman"/>
            </a:endParaRPr>
          </a:p>
        </p:txBody>
      </p:sp>
      <p:sp>
        <p:nvSpPr>
          <p:cNvPr id="6" name="Slide Number Placeholder 5">
            <a:extLst>
              <a:ext uri="{FF2B5EF4-FFF2-40B4-BE49-F238E27FC236}">
                <a16:creationId xmlns:a16="http://schemas.microsoft.com/office/drawing/2014/main" id="{9C81E803-F26B-DDB8-094D-ED3FC0F7A953}"/>
              </a:ext>
            </a:extLst>
          </p:cNvPr>
          <p:cNvSpPr>
            <a:spLocks noGrp="1"/>
          </p:cNvSpPr>
          <p:nvPr>
            <p:ph type="sldNum" sz="quarter" idx="12"/>
          </p:nvPr>
        </p:nvSpPr>
        <p:spPr/>
        <p:txBody>
          <a:bodyPr/>
          <a:lstStyle/>
          <a:p>
            <a:fld id="{29F57C97-B46C-4A57-8520-F5BBDB84AE72}" type="slidenum">
              <a:rPr lang="en-US" smtClean="0"/>
              <a:pPr/>
              <a:t>16</a:t>
            </a:fld>
            <a:endParaRPr lang="en-US" dirty="0"/>
          </a:p>
        </p:txBody>
      </p:sp>
      <p:pic>
        <p:nvPicPr>
          <p:cNvPr id="10" name="Picture 9">
            <a:extLst>
              <a:ext uri="{FF2B5EF4-FFF2-40B4-BE49-F238E27FC236}">
                <a16:creationId xmlns:a16="http://schemas.microsoft.com/office/drawing/2014/main" id="{5A835E8A-B6B2-3F39-D7CE-EB5F53842B94}"/>
              </a:ext>
            </a:extLst>
          </p:cNvPr>
          <p:cNvPicPr>
            <a:picLocks noChangeAspect="1"/>
          </p:cNvPicPr>
          <p:nvPr/>
        </p:nvPicPr>
        <p:blipFill>
          <a:blip r:embed="rId3"/>
          <a:stretch>
            <a:fillRect/>
          </a:stretch>
        </p:blipFill>
        <p:spPr>
          <a:xfrm>
            <a:off x="2022820" y="1429837"/>
            <a:ext cx="6012759" cy="4502731"/>
          </a:xfrm>
          <a:prstGeom prst="rect">
            <a:avLst/>
          </a:prstGeom>
        </p:spPr>
      </p:pic>
    </p:spTree>
    <p:extLst>
      <p:ext uri="{BB962C8B-B14F-4D97-AF65-F5344CB8AC3E}">
        <p14:creationId xmlns:p14="http://schemas.microsoft.com/office/powerpoint/2010/main" val="213111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354968"/>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SMART CONTRACTS</a:t>
            </a:r>
            <a:endParaRPr lang="en-US" sz="4000" dirty="0">
              <a:latin typeface="Times New Roman"/>
              <a:cs typeface="Times New Roman"/>
            </a:endParaRPr>
          </a:p>
        </p:txBody>
      </p:sp>
      <p:sp>
        <p:nvSpPr>
          <p:cNvPr id="9" name="TextBox 8">
            <a:extLst>
              <a:ext uri="{FF2B5EF4-FFF2-40B4-BE49-F238E27FC236}">
                <a16:creationId xmlns:a16="http://schemas.microsoft.com/office/drawing/2014/main" id="{E5893BE8-696E-D0A6-3238-2CA4A2C2A666}"/>
              </a:ext>
            </a:extLst>
          </p:cNvPr>
          <p:cNvSpPr txBox="1"/>
          <p:nvPr/>
        </p:nvSpPr>
        <p:spPr>
          <a:xfrm>
            <a:off x="914400" y="901077"/>
            <a:ext cx="8229600" cy="369332"/>
          </a:xfrm>
          <a:prstGeom prst="rect">
            <a:avLst/>
          </a:prstGeom>
          <a:noFill/>
        </p:spPr>
        <p:txBody>
          <a:bodyPr wrap="square" rtlCol="0">
            <a:spAutoFit/>
          </a:bodyPr>
          <a:lstStyle/>
          <a:p>
            <a:pPr algn="ctr"/>
            <a:r>
              <a:rPr lang="en-US" i="0" u="none" strike="noStrike" dirty="0">
                <a:solidFill>
                  <a:srgbClr val="000000"/>
                </a:solidFill>
                <a:effectLst/>
                <a:latin typeface="Times New Roman" panose="02020603050405020304" pitchFamily="18" charset="0"/>
              </a:rPr>
              <a:t>Doctor Functions</a:t>
            </a:r>
            <a:endParaRPr lang="en-US" sz="3600" dirty="0">
              <a:latin typeface="Times New Roman"/>
              <a:cs typeface="Times New Roman"/>
            </a:endParaRPr>
          </a:p>
        </p:txBody>
      </p:sp>
      <p:sp>
        <p:nvSpPr>
          <p:cNvPr id="6" name="Slide Number Placeholder 5">
            <a:extLst>
              <a:ext uri="{FF2B5EF4-FFF2-40B4-BE49-F238E27FC236}">
                <a16:creationId xmlns:a16="http://schemas.microsoft.com/office/drawing/2014/main" id="{5EE46866-1726-871C-36F5-6E803A45DE4B}"/>
              </a:ext>
            </a:extLst>
          </p:cNvPr>
          <p:cNvSpPr>
            <a:spLocks noGrp="1"/>
          </p:cNvSpPr>
          <p:nvPr>
            <p:ph type="sldNum" sz="quarter" idx="12"/>
          </p:nvPr>
        </p:nvSpPr>
        <p:spPr/>
        <p:txBody>
          <a:bodyPr/>
          <a:lstStyle/>
          <a:p>
            <a:fld id="{29F57C97-B46C-4A57-8520-F5BBDB84AE72}" type="slidenum">
              <a:rPr lang="en-US" smtClean="0"/>
              <a:pPr/>
              <a:t>17</a:t>
            </a:fld>
            <a:endParaRPr lang="en-US" dirty="0"/>
          </a:p>
        </p:txBody>
      </p:sp>
      <p:pic>
        <p:nvPicPr>
          <p:cNvPr id="10" name="Picture 9">
            <a:extLst>
              <a:ext uri="{FF2B5EF4-FFF2-40B4-BE49-F238E27FC236}">
                <a16:creationId xmlns:a16="http://schemas.microsoft.com/office/drawing/2014/main" id="{E8404926-7570-5208-EFC6-C739CB8E2A0A}"/>
              </a:ext>
            </a:extLst>
          </p:cNvPr>
          <p:cNvPicPr>
            <a:picLocks noChangeAspect="1"/>
          </p:cNvPicPr>
          <p:nvPr/>
        </p:nvPicPr>
        <p:blipFill>
          <a:blip r:embed="rId3"/>
          <a:stretch>
            <a:fillRect/>
          </a:stretch>
        </p:blipFill>
        <p:spPr>
          <a:xfrm>
            <a:off x="1904999" y="1416408"/>
            <a:ext cx="6426925" cy="4571382"/>
          </a:xfrm>
          <a:prstGeom prst="rect">
            <a:avLst/>
          </a:prstGeom>
        </p:spPr>
      </p:pic>
    </p:spTree>
    <p:extLst>
      <p:ext uri="{BB962C8B-B14F-4D97-AF65-F5344CB8AC3E}">
        <p14:creationId xmlns:p14="http://schemas.microsoft.com/office/powerpoint/2010/main" val="184890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463799"/>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SMART CONTRACTS</a:t>
            </a:r>
            <a:endParaRPr lang="en-US" sz="4000" dirty="0">
              <a:latin typeface="Times New Roman"/>
              <a:cs typeface="Times New Roman"/>
            </a:endParaRPr>
          </a:p>
        </p:txBody>
      </p:sp>
      <p:sp>
        <p:nvSpPr>
          <p:cNvPr id="9" name="TextBox 8">
            <a:extLst>
              <a:ext uri="{FF2B5EF4-FFF2-40B4-BE49-F238E27FC236}">
                <a16:creationId xmlns:a16="http://schemas.microsoft.com/office/drawing/2014/main" id="{E5893BE8-696E-D0A6-3238-2CA4A2C2A666}"/>
              </a:ext>
            </a:extLst>
          </p:cNvPr>
          <p:cNvSpPr txBox="1"/>
          <p:nvPr/>
        </p:nvSpPr>
        <p:spPr>
          <a:xfrm>
            <a:off x="914400" y="949992"/>
            <a:ext cx="8229600" cy="369332"/>
          </a:xfrm>
          <a:prstGeom prst="rect">
            <a:avLst/>
          </a:prstGeom>
          <a:noFill/>
        </p:spPr>
        <p:txBody>
          <a:bodyPr wrap="square" rtlCol="0">
            <a:spAutoFit/>
          </a:bodyPr>
          <a:lstStyle/>
          <a:p>
            <a:pPr algn="ctr"/>
            <a:r>
              <a:rPr lang="en-US" i="0" u="none" strike="noStrike" dirty="0">
                <a:solidFill>
                  <a:srgbClr val="000000"/>
                </a:solidFill>
                <a:effectLst/>
                <a:latin typeface="Times New Roman" panose="02020603050405020304" pitchFamily="18" charset="0"/>
              </a:rPr>
              <a:t>Pharmacist Functions</a:t>
            </a:r>
            <a:endParaRPr lang="en-US" sz="3600" dirty="0">
              <a:latin typeface="Times New Roman"/>
              <a:cs typeface="Times New Roman"/>
            </a:endParaRPr>
          </a:p>
        </p:txBody>
      </p:sp>
      <p:sp>
        <p:nvSpPr>
          <p:cNvPr id="10" name="Slide Number Placeholder 9">
            <a:extLst>
              <a:ext uri="{FF2B5EF4-FFF2-40B4-BE49-F238E27FC236}">
                <a16:creationId xmlns:a16="http://schemas.microsoft.com/office/drawing/2014/main" id="{19A2C98D-1D87-0498-86E3-EC7EA9DDC259}"/>
              </a:ext>
            </a:extLst>
          </p:cNvPr>
          <p:cNvSpPr>
            <a:spLocks noGrp="1"/>
          </p:cNvSpPr>
          <p:nvPr>
            <p:ph type="sldNum" sz="quarter" idx="12"/>
          </p:nvPr>
        </p:nvSpPr>
        <p:spPr/>
        <p:txBody>
          <a:bodyPr/>
          <a:lstStyle/>
          <a:p>
            <a:fld id="{29F57C97-B46C-4A57-8520-F5BBDB84AE72}" type="slidenum">
              <a:rPr lang="en-US" smtClean="0"/>
              <a:pPr/>
              <a:t>18</a:t>
            </a:fld>
            <a:endParaRPr lang="en-US" dirty="0"/>
          </a:p>
        </p:txBody>
      </p:sp>
      <p:pic>
        <p:nvPicPr>
          <p:cNvPr id="3" name="Picture 2">
            <a:extLst>
              <a:ext uri="{FF2B5EF4-FFF2-40B4-BE49-F238E27FC236}">
                <a16:creationId xmlns:a16="http://schemas.microsoft.com/office/drawing/2014/main" id="{411331C3-6D98-49D2-FDD3-A2D8774DF495}"/>
              </a:ext>
            </a:extLst>
          </p:cNvPr>
          <p:cNvPicPr>
            <a:picLocks noChangeAspect="1"/>
          </p:cNvPicPr>
          <p:nvPr/>
        </p:nvPicPr>
        <p:blipFill>
          <a:blip r:embed="rId3"/>
          <a:stretch>
            <a:fillRect/>
          </a:stretch>
        </p:blipFill>
        <p:spPr>
          <a:xfrm>
            <a:off x="1772099" y="1905000"/>
            <a:ext cx="6654255" cy="3466073"/>
          </a:xfrm>
          <a:prstGeom prst="rect">
            <a:avLst/>
          </a:prstGeom>
        </p:spPr>
      </p:pic>
    </p:spTree>
    <p:extLst>
      <p:ext uri="{BB962C8B-B14F-4D97-AF65-F5344CB8AC3E}">
        <p14:creationId xmlns:p14="http://schemas.microsoft.com/office/powerpoint/2010/main" val="156393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EBEA07-5FF7-D459-29DB-8ED11B26A381}"/>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id="{A9B93138-2169-9ADC-F0A0-87EC4C2190ED}"/>
              </a:ext>
            </a:extLst>
          </p:cNvPr>
          <p:cNvSpPr>
            <a:spLocks noGrp="1"/>
          </p:cNvSpPr>
          <p:nvPr>
            <p:ph type="title"/>
          </p:nvPr>
        </p:nvSpPr>
        <p:spPr>
          <a:xfrm>
            <a:off x="1358080" y="798976"/>
            <a:ext cx="7391400" cy="1143000"/>
          </a:xfrm>
        </p:spPr>
        <p:txBody>
          <a:bodyPr>
            <a:normAutofit/>
          </a:bodyPr>
          <a:lstStyle/>
          <a:p>
            <a:r>
              <a:rPr lang="en-IN" sz="2400" dirty="0">
                <a:latin typeface="Times New Roman" panose="02020603050405020304" pitchFamily="18" charset="0"/>
                <a:cs typeface="Times New Roman" panose="02020603050405020304" pitchFamily="18" charset="0"/>
              </a:rPr>
              <a:t>TECH FRAMEWORKS USED</a:t>
            </a:r>
            <a:endParaRPr lang="en-IN" sz="2400" dirty="0"/>
          </a:p>
        </p:txBody>
      </p:sp>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19</a:t>
            </a:fld>
            <a:endParaRPr lang="en-US" dirty="0"/>
          </a:p>
        </p:txBody>
      </p:sp>
      <p:sp>
        <p:nvSpPr>
          <p:cNvPr id="10" name="Content Placeholder 9">
            <a:extLst>
              <a:ext uri="{FF2B5EF4-FFF2-40B4-BE49-F238E27FC236}">
                <a16:creationId xmlns:a16="http://schemas.microsoft.com/office/drawing/2014/main" id="{E64AAE00-24BB-0957-C133-DFF4FCF45CCA}"/>
              </a:ext>
            </a:extLst>
          </p:cNvPr>
          <p:cNvSpPr>
            <a:spLocks noGrp="1"/>
          </p:cNvSpPr>
          <p:nvPr>
            <p:ph idx="1"/>
          </p:nvPr>
        </p:nvSpPr>
        <p:spPr>
          <a:xfrm>
            <a:off x="2376948" y="1966557"/>
            <a:ext cx="5715000" cy="3687763"/>
          </a:xfrm>
        </p:spPr>
        <p:txBody>
          <a:bodyPr>
            <a:normAutofit/>
          </a:bodyPr>
          <a:lstStyle/>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BLOCKCHAIN NETWORK</a:t>
            </a:r>
            <a:r>
              <a:rPr lang="en-IN" sz="1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Ethereum</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LOCAL BLOCKCHAIN</a:t>
            </a:r>
            <a:r>
              <a:rPr lang="en-IN" sz="2000" dirty="0">
                <a:latin typeface="Times New Roman" panose="02020603050405020304" pitchFamily="18" charset="0"/>
                <a:cs typeface="Times New Roman" panose="02020603050405020304" pitchFamily="18" charset="0"/>
              </a:rPr>
              <a:t> Ganache</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FRONTEND</a:t>
            </a:r>
            <a:r>
              <a:rPr lang="en-IN" sz="2000" dirty="0">
                <a:latin typeface="Times New Roman" panose="02020603050405020304" pitchFamily="18" charset="0"/>
                <a:cs typeface="Times New Roman" panose="02020603050405020304" pitchFamily="18" charset="0"/>
              </a:rPr>
              <a:t>	ReactJS</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DEVELOPMENT ENVIRONMENT</a:t>
            </a:r>
            <a:r>
              <a:rPr lang="en-IN" sz="1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Truffle</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IPFS SERVICE PROVIDER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Infura</a:t>
            </a:r>
            <a:endParaRPr lang="en-IN" sz="2000" dirty="0">
              <a:latin typeface="Times New Roman" panose="02020603050405020304" pitchFamily="18" charset="0"/>
              <a:cs typeface="Times New Roman" panose="02020603050405020304" pitchFamily="18" charset="0"/>
            </a:endParaRP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CRYPTOCURRENCY WALLET</a:t>
            </a:r>
            <a:r>
              <a:rPr lang="en-IN" sz="2000" dirty="0">
                <a:latin typeface="Times New Roman" panose="02020603050405020304" pitchFamily="18" charset="0"/>
                <a:cs typeface="Times New Roman" panose="02020603050405020304" pitchFamily="18" charset="0"/>
              </a:rPr>
              <a:t> MetaMask</a:t>
            </a:r>
          </a:p>
          <a:p>
            <a:pPr lvl="1" indent="-342900">
              <a:buFont typeface="Wingdings" panose="05000000000000000000" pitchFamily="2" charset="2"/>
              <a:buChar char="§"/>
            </a:pPr>
            <a:r>
              <a:rPr lang="en-IN" sz="1400" dirty="0">
                <a:highlight>
                  <a:srgbClr val="C0C0C0"/>
                </a:highlight>
                <a:latin typeface="Times New Roman" panose="02020603050405020304" pitchFamily="18" charset="0"/>
                <a:cs typeface="Times New Roman" panose="02020603050405020304" pitchFamily="18" charset="0"/>
              </a:rPr>
              <a:t>JAVASCRIPT FOR BLOCKCHAIN</a:t>
            </a:r>
            <a:r>
              <a:rPr lang="en-IN" sz="2000" dirty="0">
                <a:latin typeface="Times New Roman" panose="02020603050405020304" pitchFamily="18" charset="0"/>
                <a:cs typeface="Times New Roman" panose="02020603050405020304" pitchFamily="18" charset="0"/>
              </a:rPr>
              <a:t> Web3.js</a:t>
            </a:r>
          </a:p>
        </p:txBody>
      </p:sp>
      <p:sp>
        <p:nvSpPr>
          <p:cNvPr id="5" name="TextBox 4">
            <a:extLst>
              <a:ext uri="{FF2B5EF4-FFF2-40B4-BE49-F238E27FC236}">
                <a16:creationId xmlns:a16="http://schemas.microsoft.com/office/drawing/2014/main" id="{EF305B79-EDF5-1301-781F-8AA33A1358D8}"/>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Tree>
    <p:extLst>
      <p:ext uri="{BB962C8B-B14F-4D97-AF65-F5344CB8AC3E}">
        <p14:creationId xmlns:p14="http://schemas.microsoft.com/office/powerpoint/2010/main" val="338216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242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16950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TABLE OF CONTENTS</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905000" y="692720"/>
            <a:ext cx="6400800" cy="5355312"/>
          </a:xfrm>
          <a:prstGeom prst="rect">
            <a:avLst/>
          </a:prstGeom>
          <a:noFill/>
        </p:spPr>
        <p:txBody>
          <a:bodyPr wrap="square" rtlCol="0">
            <a:spAutoFit/>
          </a:bodyPr>
          <a:lstStyle/>
          <a:p>
            <a:pPr marL="342900" indent="-342900" rtl="0">
              <a:spcBef>
                <a:spcPts val="0"/>
              </a:spcBef>
              <a:spcAft>
                <a:spcPts val="0"/>
              </a:spcAft>
              <a:buAutoNum type="arabicPeriod"/>
            </a:pPr>
            <a:r>
              <a:rPr lang="en-US" sz="1800" b="0" i="0" u="none" strike="noStrike" dirty="0">
                <a:solidFill>
                  <a:srgbClr val="000000"/>
                </a:solidFill>
                <a:effectLst/>
                <a:latin typeface="Times New Roman" panose="02020603050405020304" pitchFamily="18" charset="0"/>
              </a:rPr>
              <a:t>Abstract					03</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Introduction					04</a:t>
            </a:r>
          </a:p>
          <a:p>
            <a:pPr marL="342900" indent="-342900" rtl="0">
              <a:spcBef>
                <a:spcPts val="0"/>
              </a:spcBef>
              <a:spcAft>
                <a:spcPts val="0"/>
              </a:spcAft>
              <a:buAutoNum type="arabicPeriod"/>
            </a:pPr>
            <a:r>
              <a:rPr lang="en-US" sz="1800" b="0" i="0" u="none" strike="noStrike" dirty="0">
                <a:solidFill>
                  <a:srgbClr val="000000"/>
                </a:solidFill>
                <a:effectLst/>
                <a:latin typeface="Times New Roman" panose="02020603050405020304" pitchFamily="18" charset="0"/>
              </a:rPr>
              <a:t>Literature Survey				05</a:t>
            </a:r>
          </a:p>
          <a:p>
            <a:pPr marL="342900" indent="-342900" rtl="0">
              <a:spcBef>
                <a:spcPts val="0"/>
              </a:spcBef>
              <a:spcAft>
                <a:spcPts val="0"/>
              </a:spcAft>
              <a:buAutoNum type="arabicPeriod"/>
            </a:pPr>
            <a:r>
              <a:rPr lang="en-US" sz="1800" b="0" i="0" u="none" strike="noStrike" dirty="0">
                <a:solidFill>
                  <a:srgbClr val="000000"/>
                </a:solidFill>
                <a:effectLst/>
                <a:latin typeface="Times New Roman" panose="02020603050405020304" pitchFamily="18" charset="0"/>
              </a:rPr>
              <a:t>System Design					06</a:t>
            </a:r>
          </a:p>
          <a:p>
            <a:pPr marL="857250" lvl="1" indent="-400050">
              <a:buFont typeface="+mj-lt"/>
              <a:buAutoNum type="romanLcPeriod"/>
            </a:pPr>
            <a:r>
              <a:rPr lang="en-US" i="1" dirty="0">
                <a:solidFill>
                  <a:srgbClr val="000000"/>
                </a:solidFill>
                <a:latin typeface="Times New Roman" panose="02020603050405020304" pitchFamily="18" charset="0"/>
              </a:rPr>
              <a:t>Authentication</a:t>
            </a:r>
            <a:r>
              <a:rPr lang="en-US" dirty="0">
                <a:solidFill>
                  <a:srgbClr val="000000"/>
                </a:solidFill>
                <a:latin typeface="Times New Roman" panose="02020603050405020304" pitchFamily="18" charset="0"/>
              </a:rPr>
              <a:t> Module			09</a:t>
            </a:r>
          </a:p>
          <a:p>
            <a:pPr marL="857250" lvl="1" indent="-400050">
              <a:buFont typeface="+mj-lt"/>
              <a:buAutoNum type="romanLcPeriod"/>
            </a:pPr>
            <a:r>
              <a:rPr lang="en-US" b="0" i="1" u="none" strike="noStrike" dirty="0">
                <a:solidFill>
                  <a:srgbClr val="000000"/>
                </a:solidFill>
                <a:effectLst/>
                <a:latin typeface="Times New Roman" panose="02020603050405020304" pitchFamily="18" charset="0"/>
              </a:rPr>
              <a:t>Appointments</a:t>
            </a:r>
            <a:r>
              <a:rPr lang="en-US" b="0" i="0" u="none" strike="noStrike" dirty="0">
                <a:solidFill>
                  <a:srgbClr val="000000"/>
                </a:solidFill>
                <a:effectLst/>
                <a:latin typeface="Times New Roman" panose="02020603050405020304" pitchFamily="18" charset="0"/>
              </a:rPr>
              <a:t> Module </a:t>
            </a:r>
            <a:r>
              <a:rPr lang="en-US" dirty="0">
                <a:solidFill>
                  <a:srgbClr val="000000"/>
                </a:solidFill>
                <a:latin typeface="Times New Roman" panose="02020603050405020304" pitchFamily="18" charset="0"/>
              </a:rPr>
              <a:t>			10</a:t>
            </a:r>
          </a:p>
          <a:p>
            <a:pPr marL="857250" lvl="1" indent="-400050">
              <a:buFont typeface="+mj-lt"/>
              <a:buAutoNum type="romanLcPeriod"/>
            </a:pPr>
            <a:r>
              <a:rPr lang="en-US" i="1" dirty="0">
                <a:solidFill>
                  <a:srgbClr val="000000"/>
                </a:solidFill>
                <a:latin typeface="Times New Roman" panose="02020603050405020304" pitchFamily="18" charset="0"/>
              </a:rPr>
              <a:t>Record storage &amp; Retrieval </a:t>
            </a:r>
            <a:r>
              <a:rPr lang="en-US" dirty="0">
                <a:solidFill>
                  <a:srgbClr val="000000"/>
                </a:solidFill>
                <a:latin typeface="Times New Roman" panose="02020603050405020304" pitchFamily="18" charset="0"/>
              </a:rPr>
              <a:t>Module		11</a:t>
            </a:r>
          </a:p>
          <a:p>
            <a:pPr marL="857250" lvl="1" indent="-400050">
              <a:buFont typeface="+mj-lt"/>
              <a:buAutoNum type="romanLcPeriod"/>
            </a:pPr>
            <a:r>
              <a:rPr lang="en-US" b="0" i="1" u="none" strike="noStrike" dirty="0">
                <a:solidFill>
                  <a:srgbClr val="000000"/>
                </a:solidFill>
                <a:effectLst/>
                <a:latin typeface="Times New Roman" panose="02020603050405020304" pitchFamily="18" charset="0"/>
              </a:rPr>
              <a:t>Access Managemen</a:t>
            </a:r>
            <a:r>
              <a:rPr lang="en-US" i="1" dirty="0">
                <a:solidFill>
                  <a:srgbClr val="000000"/>
                </a:solidFill>
                <a:latin typeface="Times New Roman" panose="02020603050405020304" pitchFamily="18" charset="0"/>
              </a:rPr>
              <a:t>t </a:t>
            </a:r>
            <a:r>
              <a:rPr lang="en-US" dirty="0">
                <a:solidFill>
                  <a:srgbClr val="000000"/>
                </a:solidFill>
                <a:latin typeface="Times New Roman" panose="02020603050405020304" pitchFamily="18" charset="0"/>
              </a:rPr>
              <a:t>Module			12</a:t>
            </a:r>
          </a:p>
          <a:p>
            <a:pPr marL="857250" lvl="1" indent="-400050">
              <a:buFont typeface="+mj-lt"/>
              <a:buAutoNum type="romanLcPeriod"/>
            </a:pPr>
            <a:r>
              <a:rPr lang="en-US" i="1" dirty="0">
                <a:solidFill>
                  <a:srgbClr val="000000"/>
                </a:solidFill>
                <a:latin typeface="Times New Roman" panose="02020603050405020304" pitchFamily="18" charset="0"/>
              </a:rPr>
              <a:t>Pharmacy</a:t>
            </a:r>
            <a:r>
              <a:rPr lang="en-US" dirty="0">
                <a:solidFill>
                  <a:srgbClr val="000000"/>
                </a:solidFill>
                <a:latin typeface="Times New Roman" panose="02020603050405020304" pitchFamily="18" charset="0"/>
              </a:rPr>
              <a:t> Module				13</a:t>
            </a:r>
            <a:endParaRPr lang="en-US" b="0" i="0" u="none" strike="noStrike" dirty="0">
              <a:solidFill>
                <a:srgbClr val="000000"/>
              </a:solidFill>
              <a:effectLst/>
              <a:latin typeface="Times New Roman" panose="02020603050405020304" pitchFamily="18" charset="0"/>
            </a:endParaRPr>
          </a:p>
          <a:p>
            <a:pPr marL="342900" indent="-342900" rtl="0">
              <a:spcBef>
                <a:spcPts val="0"/>
              </a:spcBef>
              <a:spcAft>
                <a:spcPts val="0"/>
              </a:spcAft>
              <a:buAutoNum type="arabicPeriod"/>
            </a:pPr>
            <a:r>
              <a:rPr lang="en-US" sz="1800" b="0" i="0" u="none" strike="noStrike" dirty="0">
                <a:solidFill>
                  <a:srgbClr val="000000"/>
                </a:solidFill>
                <a:effectLst/>
                <a:latin typeface="Times New Roman" panose="02020603050405020304" pitchFamily="18" charset="0"/>
              </a:rPr>
              <a:t>Smart Contracts				</a:t>
            </a:r>
          </a:p>
          <a:p>
            <a:pPr marL="857250" lvl="1" indent="-400050">
              <a:buFont typeface="+mj-lt"/>
              <a:buAutoNum type="romanLcPeriod"/>
            </a:pPr>
            <a:r>
              <a:rPr lang="en-US" i="1" dirty="0">
                <a:solidFill>
                  <a:srgbClr val="000000"/>
                </a:solidFill>
                <a:latin typeface="Times New Roman" panose="02020603050405020304" pitchFamily="18" charset="0"/>
              </a:rPr>
              <a:t>Patient Functions</a:t>
            </a:r>
            <a:r>
              <a:rPr lang="en-US" dirty="0">
                <a:solidFill>
                  <a:srgbClr val="000000"/>
                </a:solidFill>
                <a:latin typeface="Times New Roman" panose="02020603050405020304" pitchFamily="18" charset="0"/>
              </a:rPr>
              <a:t>				14</a:t>
            </a:r>
          </a:p>
          <a:p>
            <a:pPr marL="857250" lvl="1" indent="-400050">
              <a:buFont typeface="+mj-lt"/>
              <a:buAutoNum type="romanLcPeriod"/>
            </a:pPr>
            <a:r>
              <a:rPr lang="en-US" b="0" i="1" u="none" strike="noStrike" dirty="0">
                <a:solidFill>
                  <a:srgbClr val="000000"/>
                </a:solidFill>
                <a:effectLst/>
                <a:latin typeface="Times New Roman" panose="02020603050405020304" pitchFamily="18" charset="0"/>
              </a:rPr>
              <a:t>Doctor Functions</a:t>
            </a:r>
            <a:r>
              <a:rPr lang="en-US" b="0" i="0" u="none" strike="noStrike" dirty="0">
                <a:solidFill>
                  <a:srgbClr val="000000"/>
                </a:solidFill>
                <a:effectLst/>
                <a:latin typeface="Times New Roman" panose="02020603050405020304" pitchFamily="18" charset="0"/>
              </a:rPr>
              <a:t>				16</a:t>
            </a:r>
          </a:p>
          <a:p>
            <a:pPr marL="857250" lvl="1" indent="-400050">
              <a:buFont typeface="+mj-lt"/>
              <a:buAutoNum type="romanLcPeriod"/>
            </a:pPr>
            <a:r>
              <a:rPr lang="en-US" i="1" dirty="0">
                <a:solidFill>
                  <a:srgbClr val="000000"/>
                </a:solidFill>
                <a:latin typeface="Times New Roman" panose="02020603050405020304" pitchFamily="18" charset="0"/>
              </a:rPr>
              <a:t>Pharmacist Functions</a:t>
            </a:r>
            <a:r>
              <a:rPr lang="en-US" dirty="0">
                <a:solidFill>
                  <a:srgbClr val="000000"/>
                </a:solidFill>
                <a:latin typeface="Times New Roman" panose="02020603050405020304" pitchFamily="18" charset="0"/>
              </a:rPr>
              <a:t>			18</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Tech Frameworks Used				19</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Experimental Results				20</a:t>
            </a:r>
          </a:p>
          <a:p>
            <a:pPr marL="342900" indent="-342900" rtl="0">
              <a:spcBef>
                <a:spcPts val="0"/>
              </a:spcBef>
              <a:spcAft>
                <a:spcPts val="0"/>
              </a:spcAft>
              <a:buAutoNum type="arabicPeriod"/>
            </a:pPr>
            <a:r>
              <a:rPr lang="en-US" sz="1800" b="0" i="0" u="none" strike="noStrike" dirty="0">
                <a:solidFill>
                  <a:srgbClr val="000000"/>
                </a:solidFill>
                <a:effectLst/>
                <a:latin typeface="Times New Roman" panose="02020603050405020304" pitchFamily="18" charset="0"/>
              </a:rPr>
              <a:t>Team Contributions				</a:t>
            </a:r>
            <a:r>
              <a:rPr lang="en-US" dirty="0">
                <a:solidFill>
                  <a:srgbClr val="000000"/>
                </a:solidFill>
                <a:latin typeface="Times New Roman" panose="02020603050405020304" pitchFamily="18" charset="0"/>
              </a:rPr>
              <a:t>24</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Co-guide Interactions				25</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Conclusion and Future Work			26</a:t>
            </a:r>
          </a:p>
          <a:p>
            <a:pPr marL="342900" indent="-342900" rtl="0">
              <a:spcBef>
                <a:spcPts val="0"/>
              </a:spcBef>
              <a:spcAft>
                <a:spcPts val="0"/>
              </a:spcAft>
              <a:buAutoNum type="arabicPeriod"/>
            </a:pPr>
            <a:r>
              <a:rPr lang="en-US" dirty="0">
                <a:solidFill>
                  <a:srgbClr val="000000"/>
                </a:solidFill>
                <a:latin typeface="Times New Roman" panose="02020603050405020304" pitchFamily="18" charset="0"/>
              </a:rPr>
              <a:t> Project Management Tool			28</a:t>
            </a:r>
            <a:endParaRPr lang="en-US" sz="1800" b="0" i="0" u="none" strike="noStrike" dirty="0">
              <a:solidFill>
                <a:srgbClr val="000000"/>
              </a:solidFill>
              <a:effectLst/>
              <a:latin typeface="Times New Roman" panose="02020603050405020304" pitchFamily="18" charset="0"/>
            </a:endParaRPr>
          </a:p>
        </p:txBody>
      </p:sp>
      <p:sp>
        <p:nvSpPr>
          <p:cNvPr id="9" name="Slide Number Placeholder 8">
            <a:extLst>
              <a:ext uri="{FF2B5EF4-FFF2-40B4-BE49-F238E27FC236}">
                <a16:creationId xmlns:a16="http://schemas.microsoft.com/office/drawing/2014/main" id="{F201900C-3B5F-212F-AE19-EC8E21E716C5}"/>
              </a:ext>
            </a:extLst>
          </p:cNvPr>
          <p:cNvSpPr>
            <a:spLocks noGrp="1"/>
          </p:cNvSpPr>
          <p:nvPr>
            <p:ph type="sldNum" sz="quarter" idx="12"/>
          </p:nvPr>
        </p:nvSpPr>
        <p:spPr/>
        <p:txBody>
          <a:bodyPr/>
          <a:lstStyle/>
          <a:p>
            <a:fld id="{29F57C97-B46C-4A57-8520-F5BBDB84AE72}" type="slidenum">
              <a:rPr lang="en-US" smtClean="0"/>
              <a:pPr/>
              <a:t>2</a:t>
            </a:fld>
            <a:endParaRPr lang="en-US" dirty="0"/>
          </a:p>
        </p:txBody>
      </p:sp>
    </p:spTree>
    <p:extLst>
      <p:ext uri="{BB962C8B-B14F-4D97-AF65-F5344CB8AC3E}">
        <p14:creationId xmlns:p14="http://schemas.microsoft.com/office/powerpoint/2010/main" val="6758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9EBEA07-5FF7-D459-29DB-8ED11B26A381}"/>
              </a:ext>
            </a:extLst>
          </p:cNvPr>
          <p:cNvPicPr>
            <a:picLocks noChangeAspect="1"/>
          </p:cNvPicPr>
          <p:nvPr/>
        </p:nvPicPr>
        <p:blipFill>
          <a:blip r:embed="rId2"/>
          <a:stretch>
            <a:fillRect/>
          </a:stretch>
        </p:blipFill>
        <p:spPr>
          <a:xfrm>
            <a:off x="0" y="0"/>
            <a:ext cx="9144000" cy="6857999"/>
          </a:xfrm>
          <a:prstGeom prst="rect">
            <a:avLst/>
          </a:prstGeom>
        </p:spPr>
      </p:pic>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20</a:t>
            </a:fld>
            <a:endParaRPr lang="en-US" dirty="0"/>
          </a:p>
        </p:txBody>
      </p:sp>
      <p:sp>
        <p:nvSpPr>
          <p:cNvPr id="5" name="CSE, DSCE">
            <a:extLst>
              <a:ext uri="{FF2B5EF4-FFF2-40B4-BE49-F238E27FC236}">
                <a16:creationId xmlns:a16="http://schemas.microsoft.com/office/drawing/2014/main" id="{EF305B79-EDF5-1301-781F-8AA33A1358D8}"/>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11" name="Title">
            <a:extLst>
              <a:ext uri="{FF2B5EF4-FFF2-40B4-BE49-F238E27FC236}">
                <a16:creationId xmlns:a16="http://schemas.microsoft.com/office/drawing/2014/main" id="{3608460B-FFCF-9720-CC96-0F061F74C9B3}"/>
              </a:ext>
            </a:extLst>
          </p:cNvPr>
          <p:cNvSpPr txBox="1"/>
          <p:nvPr/>
        </p:nvSpPr>
        <p:spPr>
          <a:xfrm>
            <a:off x="914400" y="287018"/>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EXPERIMENTAL RESULTS</a:t>
            </a:r>
            <a:endParaRPr lang="en-US" sz="4800" dirty="0">
              <a:latin typeface="Times New Roman"/>
              <a:cs typeface="Times New Roman"/>
            </a:endParaRPr>
          </a:p>
        </p:txBody>
      </p:sp>
      <p:pic>
        <p:nvPicPr>
          <p:cNvPr id="13" name="Picture 12">
            <a:extLst>
              <a:ext uri="{FF2B5EF4-FFF2-40B4-BE49-F238E27FC236}">
                <a16:creationId xmlns:a16="http://schemas.microsoft.com/office/drawing/2014/main" id="{D0C299B1-D6A3-87D2-74E3-86402AE26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219200"/>
            <a:ext cx="8123067" cy="4357687"/>
          </a:xfrm>
          <a:prstGeom prst="rect">
            <a:avLst/>
          </a:prstGeom>
        </p:spPr>
      </p:pic>
      <p:sp>
        <p:nvSpPr>
          <p:cNvPr id="14" name="Caption">
            <a:extLst>
              <a:ext uri="{FF2B5EF4-FFF2-40B4-BE49-F238E27FC236}">
                <a16:creationId xmlns:a16="http://schemas.microsoft.com/office/drawing/2014/main" id="{AF666818-F3F1-7C92-0ABD-1F231BA0FCF6}"/>
              </a:ext>
            </a:extLst>
          </p:cNvPr>
          <p:cNvSpPr txBox="1"/>
          <p:nvPr/>
        </p:nvSpPr>
        <p:spPr>
          <a:xfrm>
            <a:off x="2454502" y="5612368"/>
            <a:ext cx="5094665" cy="369332"/>
          </a:xfrm>
          <a:prstGeom prst="rect">
            <a:avLst/>
          </a:prstGeom>
          <a:noFill/>
        </p:spPr>
        <p:txBody>
          <a:bodyPr wrap="square" rtlCol="0">
            <a:spAutoFit/>
          </a:bodyPr>
          <a:lstStyle/>
          <a:p>
            <a:pPr algn="ctr"/>
            <a:r>
              <a:rPr lang="en-US" i="1" dirty="0">
                <a:latin typeface="Times New Roman"/>
                <a:cs typeface="Times New Roman"/>
              </a:rPr>
              <a:t>Screenshot 1  Login Page</a:t>
            </a:r>
          </a:p>
        </p:txBody>
      </p:sp>
    </p:spTree>
    <p:extLst>
      <p:ext uri="{BB962C8B-B14F-4D97-AF65-F5344CB8AC3E}">
        <p14:creationId xmlns:p14="http://schemas.microsoft.com/office/powerpoint/2010/main" val="2460789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9EBEA07-5FF7-D459-29DB-8ED11B26A381}"/>
              </a:ext>
            </a:extLst>
          </p:cNvPr>
          <p:cNvPicPr>
            <a:picLocks noChangeAspect="1"/>
          </p:cNvPicPr>
          <p:nvPr/>
        </p:nvPicPr>
        <p:blipFill>
          <a:blip r:embed="rId2"/>
          <a:stretch>
            <a:fillRect/>
          </a:stretch>
        </p:blipFill>
        <p:spPr>
          <a:xfrm>
            <a:off x="0" y="0"/>
            <a:ext cx="9144000" cy="6857999"/>
          </a:xfrm>
          <a:prstGeom prst="rect">
            <a:avLst/>
          </a:prstGeom>
        </p:spPr>
      </p:pic>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21</a:t>
            </a:fld>
            <a:endParaRPr lang="en-US" dirty="0"/>
          </a:p>
        </p:txBody>
      </p:sp>
      <p:sp>
        <p:nvSpPr>
          <p:cNvPr id="5" name="CSE, DSCE">
            <a:extLst>
              <a:ext uri="{FF2B5EF4-FFF2-40B4-BE49-F238E27FC236}">
                <a16:creationId xmlns:a16="http://schemas.microsoft.com/office/drawing/2014/main" id="{EF305B79-EDF5-1301-781F-8AA33A1358D8}"/>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11" name="Title">
            <a:extLst>
              <a:ext uri="{FF2B5EF4-FFF2-40B4-BE49-F238E27FC236}">
                <a16:creationId xmlns:a16="http://schemas.microsoft.com/office/drawing/2014/main" id="{3608460B-FFCF-9720-CC96-0F061F74C9B3}"/>
              </a:ext>
            </a:extLst>
          </p:cNvPr>
          <p:cNvSpPr txBox="1"/>
          <p:nvPr/>
        </p:nvSpPr>
        <p:spPr>
          <a:xfrm>
            <a:off x="914400" y="409545"/>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EXPERIMENTAL RESULTS</a:t>
            </a:r>
            <a:endParaRPr lang="en-US" sz="4000" dirty="0">
              <a:latin typeface="Times New Roman"/>
              <a:cs typeface="Times New Roman"/>
            </a:endParaRPr>
          </a:p>
        </p:txBody>
      </p:sp>
      <p:sp>
        <p:nvSpPr>
          <p:cNvPr id="14" name="Caption">
            <a:extLst>
              <a:ext uri="{FF2B5EF4-FFF2-40B4-BE49-F238E27FC236}">
                <a16:creationId xmlns:a16="http://schemas.microsoft.com/office/drawing/2014/main" id="{AF666818-F3F1-7C92-0ABD-1F231BA0FCF6}"/>
              </a:ext>
            </a:extLst>
          </p:cNvPr>
          <p:cNvSpPr txBox="1"/>
          <p:nvPr/>
        </p:nvSpPr>
        <p:spPr>
          <a:xfrm>
            <a:off x="2454502" y="5612368"/>
            <a:ext cx="5094665" cy="369332"/>
          </a:xfrm>
          <a:prstGeom prst="rect">
            <a:avLst/>
          </a:prstGeom>
          <a:noFill/>
        </p:spPr>
        <p:txBody>
          <a:bodyPr wrap="square" rtlCol="0">
            <a:spAutoFit/>
          </a:bodyPr>
          <a:lstStyle/>
          <a:p>
            <a:pPr algn="ctr"/>
            <a:r>
              <a:rPr lang="en-US" i="1" dirty="0">
                <a:latin typeface="Times New Roman"/>
                <a:cs typeface="Times New Roman"/>
              </a:rPr>
              <a:t>Screenshot 2  Patient – Manage Access Page</a:t>
            </a:r>
          </a:p>
        </p:txBody>
      </p:sp>
      <p:pic>
        <p:nvPicPr>
          <p:cNvPr id="9" name="Picture 8">
            <a:extLst>
              <a:ext uri="{FF2B5EF4-FFF2-40B4-BE49-F238E27FC236}">
                <a16:creationId xmlns:a16="http://schemas.microsoft.com/office/drawing/2014/main" id="{F8B61994-69DB-D17B-DFA5-20F40384F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057360"/>
            <a:ext cx="8105347" cy="4348181"/>
          </a:xfrm>
          <a:prstGeom prst="rect">
            <a:avLst/>
          </a:prstGeom>
        </p:spPr>
      </p:pic>
    </p:spTree>
    <p:extLst>
      <p:ext uri="{BB962C8B-B14F-4D97-AF65-F5344CB8AC3E}">
        <p14:creationId xmlns:p14="http://schemas.microsoft.com/office/powerpoint/2010/main" val="1444264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9EBEA07-5FF7-D459-29DB-8ED11B26A381}"/>
              </a:ext>
            </a:extLst>
          </p:cNvPr>
          <p:cNvPicPr>
            <a:picLocks noChangeAspect="1"/>
          </p:cNvPicPr>
          <p:nvPr/>
        </p:nvPicPr>
        <p:blipFill>
          <a:blip r:embed="rId2"/>
          <a:stretch>
            <a:fillRect/>
          </a:stretch>
        </p:blipFill>
        <p:spPr>
          <a:xfrm>
            <a:off x="0" y="0"/>
            <a:ext cx="9144000" cy="6857999"/>
          </a:xfrm>
          <a:prstGeom prst="rect">
            <a:avLst/>
          </a:prstGeom>
        </p:spPr>
      </p:pic>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22</a:t>
            </a:fld>
            <a:endParaRPr lang="en-US" dirty="0"/>
          </a:p>
        </p:txBody>
      </p:sp>
      <p:sp>
        <p:nvSpPr>
          <p:cNvPr id="5" name="CSE, DSCE">
            <a:extLst>
              <a:ext uri="{FF2B5EF4-FFF2-40B4-BE49-F238E27FC236}">
                <a16:creationId xmlns:a16="http://schemas.microsoft.com/office/drawing/2014/main" id="{EF305B79-EDF5-1301-781F-8AA33A1358D8}"/>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11" name="Title">
            <a:extLst>
              <a:ext uri="{FF2B5EF4-FFF2-40B4-BE49-F238E27FC236}">
                <a16:creationId xmlns:a16="http://schemas.microsoft.com/office/drawing/2014/main" id="{3608460B-FFCF-9720-CC96-0F061F74C9B3}"/>
              </a:ext>
            </a:extLst>
          </p:cNvPr>
          <p:cNvSpPr txBox="1"/>
          <p:nvPr/>
        </p:nvSpPr>
        <p:spPr>
          <a:xfrm>
            <a:off x="914400" y="409545"/>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EXPERIMENTAL RESULTS</a:t>
            </a:r>
            <a:endParaRPr lang="en-US" sz="4000" dirty="0">
              <a:latin typeface="Times New Roman"/>
              <a:cs typeface="Times New Roman"/>
            </a:endParaRPr>
          </a:p>
        </p:txBody>
      </p:sp>
      <p:sp>
        <p:nvSpPr>
          <p:cNvPr id="14" name="Caption">
            <a:extLst>
              <a:ext uri="{FF2B5EF4-FFF2-40B4-BE49-F238E27FC236}">
                <a16:creationId xmlns:a16="http://schemas.microsoft.com/office/drawing/2014/main" id="{AF666818-F3F1-7C92-0ABD-1F231BA0FCF6}"/>
              </a:ext>
            </a:extLst>
          </p:cNvPr>
          <p:cNvSpPr txBox="1"/>
          <p:nvPr/>
        </p:nvSpPr>
        <p:spPr>
          <a:xfrm>
            <a:off x="2454502" y="5612368"/>
            <a:ext cx="5094665" cy="369332"/>
          </a:xfrm>
          <a:prstGeom prst="rect">
            <a:avLst/>
          </a:prstGeom>
          <a:noFill/>
        </p:spPr>
        <p:txBody>
          <a:bodyPr wrap="square" rtlCol="0">
            <a:spAutoFit/>
          </a:bodyPr>
          <a:lstStyle/>
          <a:p>
            <a:pPr algn="ctr"/>
            <a:r>
              <a:rPr lang="en-US" i="1" dirty="0">
                <a:latin typeface="Times New Roman"/>
                <a:cs typeface="Times New Roman"/>
              </a:rPr>
              <a:t>Screenshot 3  Doctor – Appointment Page</a:t>
            </a:r>
          </a:p>
        </p:txBody>
      </p:sp>
      <p:pic>
        <p:nvPicPr>
          <p:cNvPr id="7" name="Picture 6">
            <a:extLst>
              <a:ext uri="{FF2B5EF4-FFF2-40B4-BE49-F238E27FC236}">
                <a16:creationId xmlns:a16="http://schemas.microsoft.com/office/drawing/2014/main" id="{4C644C6B-94DB-22EA-A4D6-762B0CDB6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43000"/>
            <a:ext cx="8077200" cy="4333081"/>
          </a:xfrm>
          <a:prstGeom prst="rect">
            <a:avLst/>
          </a:prstGeom>
        </p:spPr>
      </p:pic>
    </p:spTree>
    <p:extLst>
      <p:ext uri="{BB962C8B-B14F-4D97-AF65-F5344CB8AC3E}">
        <p14:creationId xmlns:p14="http://schemas.microsoft.com/office/powerpoint/2010/main" val="421972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9EBEA07-5FF7-D459-29DB-8ED11B26A381}"/>
              </a:ext>
            </a:extLst>
          </p:cNvPr>
          <p:cNvPicPr>
            <a:picLocks noChangeAspect="1"/>
          </p:cNvPicPr>
          <p:nvPr/>
        </p:nvPicPr>
        <p:blipFill>
          <a:blip r:embed="rId2"/>
          <a:stretch>
            <a:fillRect/>
          </a:stretch>
        </p:blipFill>
        <p:spPr>
          <a:xfrm>
            <a:off x="0" y="0"/>
            <a:ext cx="9144000" cy="6857999"/>
          </a:xfrm>
          <a:prstGeom prst="rect">
            <a:avLst/>
          </a:prstGeom>
        </p:spPr>
      </p:pic>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23</a:t>
            </a:fld>
            <a:endParaRPr lang="en-US" dirty="0"/>
          </a:p>
        </p:txBody>
      </p:sp>
      <p:sp>
        <p:nvSpPr>
          <p:cNvPr id="5" name="CSE, DSCE">
            <a:extLst>
              <a:ext uri="{FF2B5EF4-FFF2-40B4-BE49-F238E27FC236}">
                <a16:creationId xmlns:a16="http://schemas.microsoft.com/office/drawing/2014/main" id="{EF305B79-EDF5-1301-781F-8AA33A1358D8}"/>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11" name="Title">
            <a:extLst>
              <a:ext uri="{FF2B5EF4-FFF2-40B4-BE49-F238E27FC236}">
                <a16:creationId xmlns:a16="http://schemas.microsoft.com/office/drawing/2014/main" id="{3608460B-FFCF-9720-CC96-0F061F74C9B3}"/>
              </a:ext>
            </a:extLst>
          </p:cNvPr>
          <p:cNvSpPr txBox="1"/>
          <p:nvPr/>
        </p:nvSpPr>
        <p:spPr>
          <a:xfrm>
            <a:off x="914400" y="409545"/>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EXPERIMENTAL RESULTS</a:t>
            </a:r>
            <a:endParaRPr lang="en-US" sz="4000" dirty="0">
              <a:latin typeface="Times New Roman"/>
              <a:cs typeface="Times New Roman"/>
            </a:endParaRPr>
          </a:p>
        </p:txBody>
      </p:sp>
      <p:sp>
        <p:nvSpPr>
          <p:cNvPr id="14" name="Caption">
            <a:extLst>
              <a:ext uri="{FF2B5EF4-FFF2-40B4-BE49-F238E27FC236}">
                <a16:creationId xmlns:a16="http://schemas.microsoft.com/office/drawing/2014/main" id="{AF666818-F3F1-7C92-0ABD-1F231BA0FCF6}"/>
              </a:ext>
            </a:extLst>
          </p:cNvPr>
          <p:cNvSpPr txBox="1"/>
          <p:nvPr/>
        </p:nvSpPr>
        <p:spPr>
          <a:xfrm>
            <a:off x="2454502" y="5612368"/>
            <a:ext cx="5094665" cy="369332"/>
          </a:xfrm>
          <a:prstGeom prst="rect">
            <a:avLst/>
          </a:prstGeom>
          <a:noFill/>
        </p:spPr>
        <p:txBody>
          <a:bodyPr wrap="square" rtlCol="0">
            <a:spAutoFit/>
          </a:bodyPr>
          <a:lstStyle/>
          <a:p>
            <a:pPr algn="ctr"/>
            <a:r>
              <a:rPr lang="en-US" i="1" dirty="0">
                <a:latin typeface="Times New Roman"/>
                <a:cs typeface="Times New Roman"/>
              </a:rPr>
              <a:t>Screenshot 4  Pharmacy Page</a:t>
            </a:r>
          </a:p>
        </p:txBody>
      </p:sp>
      <p:pic>
        <p:nvPicPr>
          <p:cNvPr id="6" name="Picture 5">
            <a:extLst>
              <a:ext uri="{FF2B5EF4-FFF2-40B4-BE49-F238E27FC236}">
                <a16:creationId xmlns:a16="http://schemas.microsoft.com/office/drawing/2014/main" id="{9AE08377-DDD6-FE15-1CEE-99F7EC15A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11309"/>
            <a:ext cx="8123255" cy="4357788"/>
          </a:xfrm>
          <a:prstGeom prst="rect">
            <a:avLst/>
          </a:prstGeom>
        </p:spPr>
      </p:pic>
    </p:spTree>
    <p:extLst>
      <p:ext uri="{BB962C8B-B14F-4D97-AF65-F5344CB8AC3E}">
        <p14:creationId xmlns:p14="http://schemas.microsoft.com/office/powerpoint/2010/main" val="1072827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BB3D75-DB1F-343B-737D-F95C11AF9FD0}"/>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id="{A9B93138-2169-9ADC-F0A0-87EC4C2190ED}"/>
              </a:ext>
            </a:extLst>
          </p:cNvPr>
          <p:cNvSpPr>
            <a:spLocks noGrp="1"/>
          </p:cNvSpPr>
          <p:nvPr>
            <p:ph type="title"/>
          </p:nvPr>
        </p:nvSpPr>
        <p:spPr>
          <a:xfrm>
            <a:off x="1447800" y="533400"/>
            <a:ext cx="7086600" cy="759215"/>
          </a:xfrm>
          <a:noFill/>
        </p:spPr>
        <p:txBody>
          <a:bodyPr>
            <a:normAutofit/>
          </a:bodyPr>
          <a:lstStyle/>
          <a:p>
            <a:r>
              <a:rPr lang="en-IN" sz="2800" dirty="0">
                <a:latin typeface="Times New Roman" panose="02020603050405020304" pitchFamily="18" charset="0"/>
                <a:cs typeface="Times New Roman" panose="02020603050405020304" pitchFamily="18" charset="0"/>
              </a:rPr>
              <a:t>TEAM CONTRIBUTIONS</a:t>
            </a:r>
            <a:endParaRPr lang="en-IN" sz="2800" dirty="0"/>
          </a:p>
        </p:txBody>
      </p:sp>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24</a:t>
            </a:fld>
            <a:endParaRPr lang="en-US" dirty="0"/>
          </a:p>
        </p:txBody>
      </p:sp>
      <p:graphicFrame>
        <p:nvGraphicFramePr>
          <p:cNvPr id="6" name="Table 6">
            <a:extLst>
              <a:ext uri="{FF2B5EF4-FFF2-40B4-BE49-F238E27FC236}">
                <a16:creationId xmlns:a16="http://schemas.microsoft.com/office/drawing/2014/main" id="{0224CDE6-7F80-AD72-288B-18F1705137A8}"/>
              </a:ext>
            </a:extLst>
          </p:cNvPr>
          <p:cNvGraphicFramePr>
            <a:graphicFrameLocks noGrp="1"/>
          </p:cNvGraphicFramePr>
          <p:nvPr>
            <p:ph idx="1"/>
            <p:extLst>
              <p:ext uri="{D42A27DB-BD31-4B8C-83A1-F6EECF244321}">
                <p14:modId xmlns:p14="http://schemas.microsoft.com/office/powerpoint/2010/main" val="712690071"/>
              </p:ext>
            </p:extLst>
          </p:nvPr>
        </p:nvGraphicFramePr>
        <p:xfrm>
          <a:off x="1143000" y="1524000"/>
          <a:ext cx="7848600" cy="3975101"/>
        </p:xfrm>
        <a:graphic>
          <a:graphicData uri="http://schemas.openxmlformats.org/drawingml/2006/table">
            <a:tbl>
              <a:tblPr firstRow="1" bandRow="1">
                <a:tableStyleId>{2D5ABB26-0587-4C30-8999-92F81FD0307C}</a:tableStyleId>
              </a:tblPr>
              <a:tblGrid>
                <a:gridCol w="2252839">
                  <a:extLst>
                    <a:ext uri="{9D8B030D-6E8A-4147-A177-3AD203B41FA5}">
                      <a16:colId xmlns:a16="http://schemas.microsoft.com/office/drawing/2014/main" val="3970857738"/>
                    </a:ext>
                  </a:extLst>
                </a:gridCol>
                <a:gridCol w="5595761">
                  <a:extLst>
                    <a:ext uri="{9D8B030D-6E8A-4147-A177-3AD203B41FA5}">
                      <a16:colId xmlns:a16="http://schemas.microsoft.com/office/drawing/2014/main" val="3568284381"/>
                    </a:ext>
                  </a:extLst>
                </a:gridCol>
              </a:tblGrid>
              <a:tr h="644756">
                <a:tc>
                  <a:txBody>
                    <a:bodyPr/>
                    <a:lstStyle/>
                    <a:p>
                      <a:pPr algn="ctr"/>
                      <a:r>
                        <a:rPr lang="en-IN" sz="2000" b="1" dirty="0">
                          <a:latin typeface="Times New Roman" panose="02020603050405020304" pitchFamily="18" charset="0"/>
                          <a:cs typeface="Times New Roman" panose="02020603050405020304" pitchFamily="18" charset="0"/>
                        </a:rPr>
                        <a:t>Member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latin typeface="Times New Roman" panose="02020603050405020304" pitchFamily="18" charset="0"/>
                          <a:cs typeface="Times New Roman" panose="02020603050405020304" pitchFamily="18" charset="0"/>
                        </a:rPr>
                        <a:t>Contribution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85646"/>
                  </a:ext>
                </a:extLst>
              </a:tr>
              <a:tr h="859675">
                <a:tc>
                  <a:txBody>
                    <a:bodyPr/>
                    <a:lstStyle/>
                    <a:p>
                      <a:pPr algn="ctr"/>
                      <a:r>
                        <a:rPr lang="en-IN" sz="1600" dirty="0">
                          <a:latin typeface="Times New Roman" panose="02020603050405020304" pitchFamily="18" charset="0"/>
                          <a:cs typeface="Times New Roman" panose="02020603050405020304" pitchFamily="18" charset="0"/>
                        </a:rPr>
                        <a:t>Govardhan R</a:t>
                      </a:r>
                    </a:p>
                    <a:p>
                      <a:pPr algn="ctr"/>
                      <a:r>
                        <a:rPr lang="en-IN" sz="1600" dirty="0">
                          <a:latin typeface="Times New Roman" panose="02020603050405020304" pitchFamily="18" charset="0"/>
                          <a:cs typeface="Times New Roman" panose="02020603050405020304" pitchFamily="18" charset="0"/>
                        </a:rPr>
                        <a:t>1DS19CS052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Design and development of </a:t>
                      </a:r>
                      <a:r>
                        <a:rPr lang="en-US" sz="1600" dirty="0">
                          <a:latin typeface="Consolas" panose="020B0609020204030204" pitchFamily="49" charset="0"/>
                          <a:cs typeface="Times New Roman" panose="02020603050405020304" pitchFamily="18" charset="0"/>
                        </a:rPr>
                        <a:t>Health</a:t>
                      </a:r>
                      <a:r>
                        <a:rPr lang="en-US" sz="1600" dirty="0">
                          <a:latin typeface="Times New Roman" panose="02020603050405020304" pitchFamily="18" charset="0"/>
                          <a:cs typeface="Times New Roman" panose="02020603050405020304" pitchFamily="18" charset="0"/>
                        </a:rPr>
                        <a:t> smart contract</a:t>
                      </a:r>
                    </a:p>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Design and development of </a:t>
                      </a:r>
                      <a:r>
                        <a:rPr lang="en-US" sz="1600" dirty="0">
                          <a:latin typeface="Consolas" panose="020B0609020204030204" pitchFamily="49" charset="0"/>
                          <a:cs typeface="Times New Roman" panose="02020603050405020304" pitchFamily="18" charset="0"/>
                        </a:rPr>
                        <a:t>Appointment</a:t>
                      </a:r>
                      <a:r>
                        <a:rPr lang="en-US" sz="1600" dirty="0">
                          <a:latin typeface="Times New Roman" panose="02020603050405020304" pitchFamily="18" charset="0"/>
                          <a:cs typeface="Times New Roman" panose="02020603050405020304" pitchFamily="18" charset="0"/>
                        </a:rPr>
                        <a:t> smart contract</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941590"/>
                  </a:ext>
                </a:extLst>
              </a:tr>
              <a:tr h="859675">
                <a:tc>
                  <a:txBody>
                    <a:bodyPr/>
                    <a:lstStyle/>
                    <a:p>
                      <a:pPr algn="ctr"/>
                      <a:r>
                        <a:rPr lang="en-IN" sz="1600" dirty="0">
                          <a:latin typeface="Times New Roman" panose="02020603050405020304" pitchFamily="18" charset="0"/>
                          <a:cs typeface="Times New Roman" panose="02020603050405020304" pitchFamily="18" charset="0"/>
                        </a:rPr>
                        <a:t>Jagadeesh V </a:t>
                      </a:r>
                      <a:r>
                        <a:rPr lang="en-IN" sz="1600" dirty="0" err="1">
                          <a:latin typeface="Times New Roman" panose="02020603050405020304" pitchFamily="18" charset="0"/>
                          <a:cs typeface="Times New Roman" panose="02020603050405020304" pitchFamily="18" charset="0"/>
                        </a:rPr>
                        <a:t>Ranagatti</a:t>
                      </a: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1DS19CS058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IN" sz="1600" dirty="0">
                          <a:latin typeface="Times New Roman" panose="02020603050405020304" pitchFamily="18" charset="0"/>
                          <a:cs typeface="Times New Roman" panose="02020603050405020304" pitchFamily="18" charset="0"/>
                        </a:rPr>
                        <a:t>Development of the </a:t>
                      </a:r>
                      <a:r>
                        <a:rPr lang="en-IN" sz="1600" dirty="0">
                          <a:latin typeface="Consolas" panose="020B0609020204030204" pitchFamily="49" charset="0"/>
                          <a:cs typeface="Times New Roman" panose="02020603050405020304" pitchFamily="18" charset="0"/>
                        </a:rPr>
                        <a:t>Login</a:t>
                      </a:r>
                      <a:r>
                        <a:rPr lang="en-IN" sz="1600" dirty="0">
                          <a:latin typeface="Times New Roman" panose="02020603050405020304" pitchFamily="18" charset="0"/>
                          <a:cs typeface="Times New Roman" panose="02020603050405020304" pitchFamily="18" charset="0"/>
                        </a:rPr>
                        <a:t> page</a:t>
                      </a:r>
                    </a:p>
                    <a:p>
                      <a:pPr marL="285750" indent="-285750" algn="l">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Development of the </a:t>
                      </a:r>
                      <a:r>
                        <a:rPr lang="en-IN" sz="1600" dirty="0">
                          <a:latin typeface="Consolas" panose="020B0609020204030204" pitchFamily="49" charset="0"/>
                          <a:cs typeface="Times New Roman" panose="02020603050405020304" pitchFamily="18" charset="0"/>
                        </a:rPr>
                        <a:t>Pharmacy</a:t>
                      </a:r>
                      <a:r>
                        <a:rPr lang="en-IN" sz="1600" dirty="0">
                          <a:latin typeface="Times New Roman" panose="02020603050405020304" pitchFamily="18" charset="0"/>
                          <a:cs typeface="Times New Roman" panose="02020603050405020304" pitchFamily="18" charset="0"/>
                        </a:rPr>
                        <a:t> page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189066"/>
                  </a:ext>
                </a:extLst>
              </a:tr>
              <a:tr h="788035">
                <a:tc>
                  <a:txBody>
                    <a:bodyPr/>
                    <a:lstStyle/>
                    <a:p>
                      <a:pPr algn="ctr"/>
                      <a:r>
                        <a:rPr lang="en-IN" sz="1600" dirty="0">
                          <a:latin typeface="Times New Roman" panose="02020603050405020304" pitchFamily="18" charset="0"/>
                          <a:cs typeface="Times New Roman" panose="02020603050405020304" pitchFamily="18" charset="0"/>
                        </a:rPr>
                        <a:t>Lakshminath S M</a:t>
                      </a:r>
                    </a:p>
                    <a:p>
                      <a:pPr algn="ctr"/>
                      <a:r>
                        <a:rPr lang="en-IN" sz="1600" dirty="0">
                          <a:latin typeface="Times New Roman" panose="02020603050405020304" pitchFamily="18" charset="0"/>
                          <a:cs typeface="Times New Roman" panose="02020603050405020304" pitchFamily="18" charset="0"/>
                        </a:rPr>
                        <a:t>1DS19CS079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Designing the </a:t>
                      </a:r>
                      <a:r>
                        <a:rPr lang="en-US" sz="1600" i="1" dirty="0">
                          <a:latin typeface="Times New Roman" panose="02020603050405020304" pitchFamily="18" charset="0"/>
                          <a:cs typeface="Times New Roman" panose="02020603050405020304" pitchFamily="18" charset="0"/>
                        </a:rPr>
                        <a:t>look and feel </a:t>
                      </a:r>
                      <a:r>
                        <a:rPr lang="en-US" sz="1600" dirty="0">
                          <a:latin typeface="Times New Roman" panose="02020603050405020304" pitchFamily="18" charset="0"/>
                          <a:cs typeface="Times New Roman" panose="02020603050405020304" pitchFamily="18" charset="0"/>
                        </a:rPr>
                        <a:t>of the website</a:t>
                      </a:r>
                    </a:p>
                    <a:p>
                      <a:pPr marL="285750" indent="-285750" algn="l">
                        <a:buFont typeface="Wingdings" panose="05000000000000000000" pitchFamily="2" charset="2"/>
                        <a:buChar char="q"/>
                      </a:pPr>
                      <a:r>
                        <a:rPr lang="en-US" sz="1600" dirty="0">
                          <a:latin typeface="Consolas" panose="020B0609020204030204" pitchFamily="49" charset="0"/>
                          <a:cs typeface="Times New Roman" panose="02020603050405020304" pitchFamily="18" charset="0"/>
                        </a:rPr>
                        <a:t>IPFS</a:t>
                      </a:r>
                      <a:r>
                        <a:rPr lang="en-US" sz="1600" dirty="0">
                          <a:latin typeface="Times New Roman" panose="02020603050405020304" pitchFamily="18" charset="0"/>
                          <a:cs typeface="Times New Roman" panose="02020603050405020304" pitchFamily="18" charset="0"/>
                        </a:rPr>
                        <a:t> setup and integration</a:t>
                      </a:r>
                    </a:p>
                    <a:p>
                      <a:pPr marL="285750" indent="-28575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Development of the </a:t>
                      </a:r>
                      <a:r>
                        <a:rPr lang="en-US" sz="1600" dirty="0">
                          <a:latin typeface="Consolas" panose="020B0609020204030204" pitchFamily="49" charset="0"/>
                          <a:cs typeface="Times New Roman" panose="02020603050405020304" pitchFamily="18" charset="0"/>
                        </a:rPr>
                        <a:t>Doctor</a:t>
                      </a:r>
                      <a:r>
                        <a:rPr lang="en-US" sz="1600" dirty="0">
                          <a:latin typeface="Times New Roman" panose="02020603050405020304" pitchFamily="18" charset="0"/>
                          <a:cs typeface="Times New Roman" panose="02020603050405020304" pitchFamily="18" charset="0"/>
                        </a:rPr>
                        <a:t> webpages</a:t>
                      </a:r>
                      <a:endParaRPr lang="en-IN" sz="1600" dirty="0">
                        <a:latin typeface="Consolas" panose="020B0609020204030204" pitchFamily="49"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452880"/>
                  </a:ext>
                </a:extLst>
              </a:tr>
              <a:tr h="788035">
                <a:tc>
                  <a:txBody>
                    <a:bodyPr/>
                    <a:lstStyle/>
                    <a:p>
                      <a:pPr algn="ctr"/>
                      <a:r>
                        <a:rPr lang="en-IN" sz="1600" dirty="0" err="1">
                          <a:latin typeface="Times New Roman" panose="02020603050405020304" pitchFamily="18" charset="0"/>
                          <a:cs typeface="Times New Roman" panose="02020603050405020304" pitchFamily="18" charset="0"/>
                        </a:rPr>
                        <a:t>Linganand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Sangamad</a:t>
                      </a: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1DS19CS080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Wingdings" panose="05000000000000000000" pitchFamily="2" charset="2"/>
                        <a:buChar char="q"/>
                      </a:pPr>
                      <a:r>
                        <a:rPr lang="en-IN" sz="1600" dirty="0">
                          <a:latin typeface="Consolas" panose="020B0609020204030204" pitchFamily="49" charset="0"/>
                          <a:cs typeface="Times New Roman" panose="02020603050405020304" pitchFamily="18" charset="0"/>
                        </a:rPr>
                        <a:t>Truffle</a:t>
                      </a:r>
                      <a:r>
                        <a:rPr lang="en-IN" sz="1600" dirty="0">
                          <a:latin typeface="Times New Roman" panose="02020603050405020304" pitchFamily="18" charset="0"/>
                          <a:cs typeface="Times New Roman" panose="02020603050405020304" pitchFamily="18" charset="0"/>
                        </a:rPr>
                        <a:t> and </a:t>
                      </a:r>
                      <a:r>
                        <a:rPr lang="en-IN" sz="1600" dirty="0">
                          <a:latin typeface="Consolas" panose="020B0609020204030204" pitchFamily="49" charset="0"/>
                          <a:cs typeface="Times New Roman" panose="02020603050405020304" pitchFamily="18" charset="0"/>
                        </a:rPr>
                        <a:t>Ganache</a:t>
                      </a:r>
                      <a:r>
                        <a:rPr lang="en-IN" sz="1600" dirty="0">
                          <a:latin typeface="Times New Roman" panose="02020603050405020304" pitchFamily="18" charset="0"/>
                          <a:cs typeface="Times New Roman" panose="02020603050405020304" pitchFamily="18" charset="0"/>
                        </a:rPr>
                        <a:t> setup and configuration</a:t>
                      </a:r>
                    </a:p>
                    <a:p>
                      <a:pPr marL="285750" indent="-285750" algn="l">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Development of the </a:t>
                      </a:r>
                      <a:r>
                        <a:rPr lang="en-IN" sz="1600" dirty="0">
                          <a:latin typeface="Consolas" panose="020B0609020204030204" pitchFamily="49" charset="0"/>
                          <a:cs typeface="Times New Roman" panose="02020603050405020304" pitchFamily="18" charset="0"/>
                        </a:rPr>
                        <a:t>Patient</a:t>
                      </a:r>
                      <a:r>
                        <a:rPr lang="en-IN" sz="1600" dirty="0">
                          <a:latin typeface="Times New Roman" panose="02020603050405020304" pitchFamily="18" charset="0"/>
                          <a:cs typeface="Times New Roman" panose="02020603050405020304" pitchFamily="18" charset="0"/>
                        </a:rPr>
                        <a:t> webpages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648305"/>
                  </a:ext>
                </a:extLst>
              </a:tr>
            </a:tbl>
          </a:graphicData>
        </a:graphic>
      </p:graphicFrame>
      <p:sp>
        <p:nvSpPr>
          <p:cNvPr id="5" name="TextBox 4">
            <a:extLst>
              <a:ext uri="{FF2B5EF4-FFF2-40B4-BE49-F238E27FC236}">
                <a16:creationId xmlns:a16="http://schemas.microsoft.com/office/drawing/2014/main" id="{8331DF62-6328-BB27-1210-AA57098E78DD}"/>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Tree>
    <p:extLst>
      <p:ext uri="{BB962C8B-B14F-4D97-AF65-F5344CB8AC3E}">
        <p14:creationId xmlns:p14="http://schemas.microsoft.com/office/powerpoint/2010/main" val="399155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BC35E-C58E-D9F5-0B29-205062CF50B1}"/>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id="{A9B93138-2169-9ADC-F0A0-87EC4C2190ED}"/>
              </a:ext>
            </a:extLst>
          </p:cNvPr>
          <p:cNvSpPr>
            <a:spLocks noGrp="1"/>
          </p:cNvSpPr>
          <p:nvPr>
            <p:ph type="title"/>
          </p:nvPr>
        </p:nvSpPr>
        <p:spPr>
          <a:xfrm>
            <a:off x="1335055" y="320676"/>
            <a:ext cx="7464490" cy="685800"/>
          </a:xfrm>
        </p:spPr>
        <p:txBody>
          <a:bodyPr>
            <a:normAutofit/>
          </a:bodyPr>
          <a:lstStyle/>
          <a:p>
            <a:r>
              <a:rPr lang="en-IN" sz="2800" dirty="0">
                <a:latin typeface="Times New Roman" panose="02020603050405020304" pitchFamily="18" charset="0"/>
                <a:cs typeface="Times New Roman" panose="02020603050405020304" pitchFamily="18" charset="0"/>
              </a:rPr>
              <a:t>CO-GUIDE INTERACTIONS</a:t>
            </a:r>
            <a:endParaRPr lang="en-IN" sz="2800" dirty="0"/>
          </a:p>
        </p:txBody>
      </p:sp>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25</a:t>
            </a:fld>
            <a:endParaRPr lang="en-US" dirty="0"/>
          </a:p>
        </p:txBody>
      </p:sp>
      <p:graphicFrame>
        <p:nvGraphicFramePr>
          <p:cNvPr id="6" name="Table 6">
            <a:extLst>
              <a:ext uri="{FF2B5EF4-FFF2-40B4-BE49-F238E27FC236}">
                <a16:creationId xmlns:a16="http://schemas.microsoft.com/office/drawing/2014/main" id="{0224CDE6-7F80-AD72-288B-18F1705137A8}"/>
              </a:ext>
            </a:extLst>
          </p:cNvPr>
          <p:cNvGraphicFramePr>
            <a:graphicFrameLocks noGrp="1"/>
          </p:cNvGraphicFramePr>
          <p:nvPr>
            <p:ph idx="1"/>
            <p:extLst>
              <p:ext uri="{D42A27DB-BD31-4B8C-83A1-F6EECF244321}">
                <p14:modId xmlns:p14="http://schemas.microsoft.com/office/powerpoint/2010/main" val="4165294233"/>
              </p:ext>
            </p:extLst>
          </p:nvPr>
        </p:nvGraphicFramePr>
        <p:xfrm>
          <a:off x="1219200" y="1143000"/>
          <a:ext cx="7696200" cy="4582216"/>
        </p:xfrm>
        <a:graphic>
          <a:graphicData uri="http://schemas.openxmlformats.org/drawingml/2006/table">
            <a:tbl>
              <a:tblPr firstRow="1" bandRow="1">
                <a:tableStyleId>{2D5ABB26-0587-4C30-8999-92F81FD0307C}</a:tableStyleId>
              </a:tblPr>
              <a:tblGrid>
                <a:gridCol w="1639006">
                  <a:extLst>
                    <a:ext uri="{9D8B030D-6E8A-4147-A177-3AD203B41FA5}">
                      <a16:colId xmlns:a16="http://schemas.microsoft.com/office/drawing/2014/main" val="3970857738"/>
                    </a:ext>
                  </a:extLst>
                </a:gridCol>
                <a:gridCol w="6057194">
                  <a:extLst>
                    <a:ext uri="{9D8B030D-6E8A-4147-A177-3AD203B41FA5}">
                      <a16:colId xmlns:a16="http://schemas.microsoft.com/office/drawing/2014/main" val="3568284381"/>
                    </a:ext>
                  </a:extLst>
                </a:gridCol>
              </a:tblGrid>
              <a:tr h="609600">
                <a:tc>
                  <a:txBody>
                    <a:bodyPr/>
                    <a:lstStyle/>
                    <a:p>
                      <a:pPr algn="ctr"/>
                      <a:r>
                        <a:rPr lang="en-IN" sz="2000" b="1" dirty="0">
                          <a:latin typeface="Times New Roman" panose="02020603050405020304" pitchFamily="18" charset="0"/>
                          <a:cs typeface="Times New Roman" panose="02020603050405020304" pitchFamily="18" charset="0"/>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latin typeface="Times New Roman" panose="02020603050405020304" pitchFamily="18" charset="0"/>
                          <a:cs typeface="Times New Roman" panose="02020603050405020304" pitchFamily="18" charset="0"/>
                        </a:rPr>
                        <a:t>Particulars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285646"/>
                  </a:ext>
                </a:extLst>
              </a:tr>
              <a:tr h="921133">
                <a:tc>
                  <a:txBody>
                    <a:bodyPr/>
                    <a:lstStyle/>
                    <a:p>
                      <a:pPr algn="ctr"/>
                      <a:r>
                        <a:rPr lang="en-IN" dirty="0">
                          <a:latin typeface="Times New Roman" panose="02020603050405020304" pitchFamily="18" charset="0"/>
                          <a:cs typeface="Times New Roman" panose="02020603050405020304" pitchFamily="18" charset="0"/>
                        </a:rPr>
                        <a:t>14</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January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discussed the problem statement selected</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put forth our understanding of the base paper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941590"/>
                  </a:ext>
                </a:extLst>
              </a:tr>
              <a:tr h="1395483">
                <a:tc>
                  <a:txBody>
                    <a:bodyPr/>
                    <a:lstStyle/>
                    <a:p>
                      <a:pPr algn="ctr"/>
                      <a:r>
                        <a:rPr lang="en-IN" dirty="0">
                          <a:latin typeface="Times New Roman" panose="02020603050405020304" pitchFamily="18" charset="0"/>
                          <a:cs typeface="Times New Roman" panose="02020603050405020304" pitchFamily="18" charset="0"/>
                        </a:rPr>
                        <a:t>30</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January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presented our literature survey work</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Some implementation ideas were discussed</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Suggestions given:</a:t>
                      </a:r>
                    </a:p>
                    <a:p>
                      <a:pPr marL="742950" lvl="1" indent="-285750" algn="l">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Use boilerplate code to get started, and build from there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452880"/>
                  </a:ext>
                </a:extLst>
              </a:tr>
              <a:tr h="165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12th April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demonstrated the completed modules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Times New Roman" panose="02020603050405020304" pitchFamily="18" charset="0"/>
                          <a:cs typeface="Times New Roman" panose="02020603050405020304" pitchFamily="18" charset="0"/>
                        </a:rPr>
                        <a:t>Discussed about the pending modules</a:t>
                      </a: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Suggestions given:</a:t>
                      </a:r>
                    </a:p>
                    <a:p>
                      <a:pPr marL="742950" lvl="1" indent="-285750" algn="l">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Optimize of smart contract code by avoiding code repetitions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2156155"/>
                  </a:ext>
                </a:extLst>
              </a:tr>
            </a:tbl>
          </a:graphicData>
        </a:graphic>
      </p:graphicFrame>
      <p:sp>
        <p:nvSpPr>
          <p:cNvPr id="5" name="TextBox 4">
            <a:extLst>
              <a:ext uri="{FF2B5EF4-FFF2-40B4-BE49-F238E27FC236}">
                <a16:creationId xmlns:a16="http://schemas.microsoft.com/office/drawing/2014/main" id="{472FE69D-ACE4-7DAD-C65D-49EB6BC481B4}"/>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Tree>
    <p:extLst>
      <p:ext uri="{BB962C8B-B14F-4D97-AF65-F5344CB8AC3E}">
        <p14:creationId xmlns:p14="http://schemas.microsoft.com/office/powerpoint/2010/main" val="24271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822198" y="103767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CONCLUSION</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371600" y="2184499"/>
            <a:ext cx="7130796" cy="2616101"/>
          </a:xfrm>
          <a:prstGeom prst="rect">
            <a:avLst/>
          </a:prstGeom>
          <a:noFill/>
        </p:spPr>
        <p:txBody>
          <a:bodyPr wrap="square" rtlCol="0">
            <a:spAutoFit/>
          </a:bodyPr>
          <a:lstStyle/>
          <a:p>
            <a:pPr marL="285750" indent="-285750" algn="just" rtl="0">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This system represents a promising blockchain-based health solution designed to address the challenges faced by existing systems. </a:t>
            </a:r>
          </a:p>
          <a:p>
            <a:pPr marL="285750" indent="-285750" algn="just" rtl="0">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By leveraging the advantages of blockchain technology and smart contracts, proposed system offers a secure, reliable, and decentralized system for managing health-related information.</a:t>
            </a:r>
          </a:p>
          <a:p>
            <a:pPr marL="285750" indent="-285750" algn="just" rtl="0">
              <a:spcBef>
                <a:spcPts val="1200"/>
              </a:spcBef>
              <a:spcAft>
                <a:spcPts val="0"/>
              </a:spcAft>
              <a:buFont typeface="Arial" panose="020B0604020202020204" pitchFamily="34" charset="0"/>
              <a:buChar char="•"/>
            </a:pPr>
            <a:r>
              <a:rPr lang="en-US" dirty="0">
                <a:solidFill>
                  <a:srgbClr val="000000"/>
                </a:solidFill>
                <a:latin typeface="Times New Roman" panose="02020603050405020304" pitchFamily="18" charset="0"/>
              </a:rPr>
              <a:t>The proposed system provides a complete solution for all the processes involved in the healthcare service from making an appointment to dispensing of medicines.</a:t>
            </a:r>
            <a:endParaRPr lang="en-US" sz="1800" b="0" i="0" u="none" strike="noStrike" dirty="0">
              <a:solidFill>
                <a:srgbClr val="000000"/>
              </a:solidFill>
              <a:effectLst/>
              <a:latin typeface="Times New Roman" panose="02020603050405020304" pitchFamily="18" charset="0"/>
            </a:endParaRPr>
          </a:p>
        </p:txBody>
      </p:sp>
      <p:sp>
        <p:nvSpPr>
          <p:cNvPr id="7" name="Slide Number Placeholder 6">
            <a:extLst>
              <a:ext uri="{FF2B5EF4-FFF2-40B4-BE49-F238E27FC236}">
                <a16:creationId xmlns:a16="http://schemas.microsoft.com/office/drawing/2014/main" id="{BF9B1F3C-A484-E55A-FC9E-1E2D9C8630EE}"/>
              </a:ext>
            </a:extLst>
          </p:cNvPr>
          <p:cNvSpPr>
            <a:spLocks noGrp="1"/>
          </p:cNvSpPr>
          <p:nvPr>
            <p:ph type="sldNum" sz="quarter" idx="12"/>
          </p:nvPr>
        </p:nvSpPr>
        <p:spPr/>
        <p:txBody>
          <a:bodyPr/>
          <a:lstStyle/>
          <a:p>
            <a:fld id="{29F57C97-B46C-4A57-8520-F5BBDB84AE72}" type="slidenum">
              <a:rPr lang="en-US" smtClean="0"/>
              <a:pPr/>
              <a:t>26</a:t>
            </a:fld>
            <a:endParaRPr lang="en-US" dirty="0"/>
          </a:p>
        </p:txBody>
      </p:sp>
    </p:spTree>
    <p:extLst>
      <p:ext uri="{BB962C8B-B14F-4D97-AF65-F5344CB8AC3E}">
        <p14:creationId xmlns:p14="http://schemas.microsoft.com/office/powerpoint/2010/main" val="3495093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822198" y="103767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FUTURE WORK</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371600" y="2184499"/>
            <a:ext cx="7130796" cy="3200876"/>
          </a:xfrm>
          <a:prstGeom prst="rect">
            <a:avLst/>
          </a:prstGeom>
          <a:noFill/>
        </p:spPr>
        <p:txBody>
          <a:bodyPr wrap="square" rtlCol="0">
            <a:spAutoFit/>
          </a:bodyPr>
          <a:lstStyle/>
          <a:p>
            <a:pPr marL="285750" indent="-285750" algn="just" rtl="0">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 separate application can be built for Admin for managing doctors and pharmacists.</a:t>
            </a:r>
          </a:p>
          <a:p>
            <a:pPr marL="285750" indent="-285750" algn="just" rtl="0">
              <a:spcBef>
                <a:spcPts val="1200"/>
              </a:spcBef>
              <a:spcAft>
                <a:spcPts val="0"/>
              </a:spcAft>
              <a:buFont typeface="Arial" panose="020B0604020202020204" pitchFamily="34" charset="0"/>
              <a:buChar char="•"/>
            </a:pPr>
            <a:r>
              <a:rPr lang="en-US" dirty="0">
                <a:solidFill>
                  <a:srgbClr val="000000"/>
                </a:solidFill>
                <a:latin typeface="Times New Roman" panose="02020603050405020304" pitchFamily="18" charset="0"/>
              </a:rPr>
              <a:t>Granular access to medical records can be provided. This will allow patients to manage who will have access to individual records of patient.</a:t>
            </a:r>
          </a:p>
          <a:p>
            <a:pPr marL="285750" indent="-285750" algn="just" rtl="0">
              <a:spcBef>
                <a:spcPts val="1200"/>
              </a:spcBef>
              <a:spcAft>
                <a:spcPts val="0"/>
              </a:spcAft>
              <a:buFont typeface="Arial" panose="020B0604020202020204" pitchFamily="34" charset="0"/>
              <a:buChar char="•"/>
            </a:pPr>
            <a:r>
              <a:rPr lang="en-US" dirty="0">
                <a:solidFill>
                  <a:srgbClr val="000000"/>
                </a:solidFill>
                <a:latin typeface="Times New Roman" panose="02020603050405020304" pitchFamily="18" charset="0"/>
              </a:rPr>
              <a:t>Pharmacy module can further be developed to manage availability of medicines.</a:t>
            </a:r>
          </a:p>
          <a:p>
            <a:pPr marL="285750" indent="-285750" algn="just">
              <a:spcBef>
                <a:spcPts val="1200"/>
              </a:spcBef>
              <a:buFont typeface="Arial" panose="020B0604020202020204" pitchFamily="34" charset="0"/>
              <a:buChar char="•"/>
            </a:pPr>
            <a:r>
              <a:rPr lang="en-US" dirty="0">
                <a:solidFill>
                  <a:srgbClr val="000000"/>
                </a:solidFill>
                <a:latin typeface="Times New Roman" panose="02020603050405020304" pitchFamily="18" charset="0"/>
              </a:rPr>
              <a:t>Further, lab technicians can also be added into the system that will allow them in adding the reports or scan results of patients directly.</a:t>
            </a:r>
          </a:p>
          <a:p>
            <a:pPr marL="285750" indent="-285750" algn="just" rtl="0">
              <a:spcBef>
                <a:spcPts val="1200"/>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p:txBody>
      </p:sp>
      <p:sp>
        <p:nvSpPr>
          <p:cNvPr id="7" name="Slide Number Placeholder 6">
            <a:extLst>
              <a:ext uri="{FF2B5EF4-FFF2-40B4-BE49-F238E27FC236}">
                <a16:creationId xmlns:a16="http://schemas.microsoft.com/office/drawing/2014/main" id="{48634C1E-36DA-27F9-AB0E-6766C2132E23}"/>
              </a:ext>
            </a:extLst>
          </p:cNvPr>
          <p:cNvSpPr>
            <a:spLocks noGrp="1"/>
          </p:cNvSpPr>
          <p:nvPr>
            <p:ph type="sldNum" sz="quarter" idx="12"/>
          </p:nvPr>
        </p:nvSpPr>
        <p:spPr/>
        <p:txBody>
          <a:bodyPr/>
          <a:lstStyle/>
          <a:p>
            <a:fld id="{29F57C97-B46C-4A57-8520-F5BBDB84AE72}" type="slidenum">
              <a:rPr lang="en-US" smtClean="0"/>
              <a:pPr/>
              <a:t>27</a:t>
            </a:fld>
            <a:endParaRPr lang="en-US" dirty="0"/>
          </a:p>
        </p:txBody>
      </p:sp>
    </p:spTree>
    <p:extLst>
      <p:ext uri="{BB962C8B-B14F-4D97-AF65-F5344CB8AC3E}">
        <p14:creationId xmlns:p14="http://schemas.microsoft.com/office/powerpoint/2010/main" val="400312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3138-2169-9ADC-F0A0-87EC4C2190ED}"/>
              </a:ext>
            </a:extLst>
          </p:cNvPr>
          <p:cNvSpPr>
            <a:spLocks noGrp="1"/>
          </p:cNvSpPr>
          <p:nvPr>
            <p:ph type="title"/>
          </p:nvPr>
        </p:nvSpPr>
        <p:spPr>
          <a:xfrm>
            <a:off x="457200" y="304800"/>
            <a:ext cx="8229600" cy="1143000"/>
          </a:xfrm>
        </p:spPr>
        <p:txBody>
          <a:bodyPr>
            <a:normAutofit/>
          </a:bodyPr>
          <a:lstStyle/>
          <a:p>
            <a:r>
              <a:rPr lang="en-IN" sz="2400" dirty="0">
                <a:latin typeface="Times New Roman" panose="02020603050405020304" pitchFamily="18" charset="0"/>
                <a:cs typeface="Times New Roman" panose="02020603050405020304" pitchFamily="18" charset="0"/>
              </a:rPr>
              <a:t>PROJECT MANAGEMENT TOOL</a:t>
            </a:r>
            <a:br>
              <a:rPr lang="en-IN" sz="2400" dirty="0">
                <a:latin typeface="Times New Roman" panose="02020603050405020304" pitchFamily="18" charset="0"/>
                <a:cs typeface="Times New Roman" panose="02020603050405020304" pitchFamily="18" charset="0"/>
              </a:rPr>
            </a:br>
            <a:r>
              <a:rPr lang="en-IN" sz="2400" i="1" dirty="0" err="1">
                <a:solidFill>
                  <a:schemeClr val="tx2">
                    <a:lumMod val="75000"/>
                  </a:schemeClr>
                </a:solidFill>
                <a:latin typeface="Times New Roman" panose="02020603050405020304" pitchFamily="18" charset="0"/>
                <a:cs typeface="Times New Roman" panose="02020603050405020304" pitchFamily="18" charset="0"/>
              </a:rPr>
              <a:t>YouTrack</a:t>
            </a:r>
            <a:endParaRPr lang="en-IN" sz="2400" i="1" dirty="0">
              <a:solidFill>
                <a:schemeClr val="tx2">
                  <a:lumMod val="75000"/>
                </a:schemeClr>
              </a:solidFill>
            </a:endParaRPr>
          </a:p>
        </p:txBody>
      </p:sp>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28</a:t>
            </a:fld>
            <a:endParaRPr lang="en-US" dirty="0"/>
          </a:p>
        </p:txBody>
      </p:sp>
      <p:sp>
        <p:nvSpPr>
          <p:cNvPr id="5" name="Content Placeholder 4">
            <a:extLst>
              <a:ext uri="{FF2B5EF4-FFF2-40B4-BE49-F238E27FC236}">
                <a16:creationId xmlns:a16="http://schemas.microsoft.com/office/drawing/2014/main" id="{4AEAA591-5D19-4CE4-F4D9-8D0A723A86D6}"/>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1D69DC39-F6A9-0556-EA95-F78FF86B73C8}"/>
              </a:ext>
            </a:extLst>
          </p:cNvPr>
          <p:cNvPicPr>
            <a:picLocks noChangeAspect="1"/>
          </p:cNvPicPr>
          <p:nvPr/>
        </p:nvPicPr>
        <p:blipFill>
          <a:blip r:embed="rId2"/>
          <a:stretch>
            <a:fillRect/>
          </a:stretch>
        </p:blipFill>
        <p:spPr>
          <a:xfrm>
            <a:off x="0" y="1419225"/>
            <a:ext cx="9144000" cy="4905375"/>
          </a:xfrm>
          <a:prstGeom prst="rect">
            <a:avLst/>
          </a:prstGeom>
        </p:spPr>
      </p:pic>
    </p:spTree>
    <p:extLst>
      <p:ext uri="{BB962C8B-B14F-4D97-AF65-F5344CB8AC3E}">
        <p14:creationId xmlns:p14="http://schemas.microsoft.com/office/powerpoint/2010/main" val="786321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3138-2169-9ADC-F0A0-87EC4C2190ED}"/>
              </a:ext>
            </a:extLst>
          </p:cNvPr>
          <p:cNvSpPr>
            <a:spLocks noGrp="1"/>
          </p:cNvSpPr>
          <p:nvPr>
            <p:ph type="title"/>
          </p:nvPr>
        </p:nvSpPr>
        <p:spPr>
          <a:xfrm>
            <a:off x="457200" y="304800"/>
            <a:ext cx="8229600" cy="1143000"/>
          </a:xfrm>
        </p:spPr>
        <p:txBody>
          <a:bodyPr>
            <a:normAutofit/>
          </a:bodyPr>
          <a:lstStyle/>
          <a:p>
            <a:r>
              <a:rPr lang="en-IN" sz="2400" dirty="0">
                <a:latin typeface="Times New Roman" panose="02020603050405020304" pitchFamily="18" charset="0"/>
                <a:cs typeface="Times New Roman" panose="02020603050405020304" pitchFamily="18" charset="0"/>
              </a:rPr>
              <a:t>PROJECT MANAGEMENT TOOL</a:t>
            </a:r>
            <a:br>
              <a:rPr lang="en-IN" sz="2400" dirty="0">
                <a:latin typeface="Times New Roman" panose="02020603050405020304" pitchFamily="18" charset="0"/>
                <a:cs typeface="Times New Roman" panose="02020603050405020304" pitchFamily="18" charset="0"/>
              </a:rPr>
            </a:br>
            <a:r>
              <a:rPr lang="en-IN" sz="2400" i="1" dirty="0" err="1">
                <a:solidFill>
                  <a:schemeClr val="tx2">
                    <a:lumMod val="75000"/>
                  </a:schemeClr>
                </a:solidFill>
                <a:latin typeface="Times New Roman" panose="02020603050405020304" pitchFamily="18" charset="0"/>
                <a:cs typeface="Times New Roman" panose="02020603050405020304" pitchFamily="18" charset="0"/>
              </a:rPr>
              <a:t>YouTrack</a:t>
            </a:r>
            <a:endParaRPr lang="en-IN" sz="2400" i="1" dirty="0">
              <a:solidFill>
                <a:schemeClr val="tx2">
                  <a:lumMod val="75000"/>
                </a:schemeClr>
              </a:solidFill>
            </a:endParaRPr>
          </a:p>
        </p:txBody>
      </p:sp>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29</a:t>
            </a:fld>
            <a:endParaRPr lang="en-US" dirty="0"/>
          </a:p>
        </p:txBody>
      </p:sp>
      <p:pic>
        <p:nvPicPr>
          <p:cNvPr id="7" name="Content Placeholder 6">
            <a:extLst>
              <a:ext uri="{FF2B5EF4-FFF2-40B4-BE49-F238E27FC236}">
                <a16:creationId xmlns:a16="http://schemas.microsoft.com/office/drawing/2014/main" id="{44E15525-D87B-25D6-5846-363899735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416050"/>
            <a:ext cx="9007876" cy="4832350"/>
          </a:xfrm>
        </p:spPr>
      </p:pic>
    </p:spTree>
    <p:extLst>
      <p:ext uri="{BB962C8B-B14F-4D97-AF65-F5344CB8AC3E}">
        <p14:creationId xmlns:p14="http://schemas.microsoft.com/office/powerpoint/2010/main" val="361615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89828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ABSTRACT</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479804" y="1799724"/>
            <a:ext cx="7130796" cy="3447098"/>
          </a:xfrm>
          <a:prstGeom prst="rect">
            <a:avLst/>
          </a:prstGeom>
          <a:noFill/>
        </p:spPr>
        <p:txBody>
          <a:bodyPr wrap="square" rtlCol="0">
            <a:spAutoFit/>
          </a:bodyPr>
          <a:lstStyle/>
          <a:p>
            <a:pPr marL="285750" indent="-285750" algn="just" rtl="0">
              <a:spcBef>
                <a:spcPts val="1200"/>
              </a:spcBef>
              <a:spcAft>
                <a:spcPts val="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Patient health data is very sensitive and digitization of healthcare data has led to increased concerns regarding patient privacy, data security, and control over personal health information. </a:t>
            </a:r>
          </a:p>
          <a:p>
            <a:pPr marL="285750" indent="-285750" algn="just" rtl="0">
              <a:spcBef>
                <a:spcPts val="1200"/>
              </a:spcBef>
              <a:spcAft>
                <a:spcPts val="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Healthcare organizations face numerous obstacles, including unauthorized access to sensitive patient information, data breaches, lack of transparency in data sharing, and difficulties in achieving regulatory compliance. </a:t>
            </a:r>
          </a:p>
          <a:p>
            <a:pPr marL="285750" indent="-285750" algn="just" rtl="0">
              <a:spcBef>
                <a:spcPts val="1200"/>
              </a:spcBef>
              <a:spcAft>
                <a:spcPts val="0"/>
              </a:spcAf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This project proposes a solution that uses the decentralized and immutable nature of blockchain technology, integrated with the distributed storage capabilities of the InterPlanetary File System (IPFS), to address these challenges effectively.</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0B90389-D790-6D0F-834C-F62DC8715F2D}"/>
              </a:ext>
            </a:extLst>
          </p:cNvPr>
          <p:cNvSpPr>
            <a:spLocks noGrp="1"/>
          </p:cNvSpPr>
          <p:nvPr>
            <p:ph type="sldNum" sz="quarter" idx="12"/>
          </p:nvPr>
        </p:nvSpPr>
        <p:spPr/>
        <p:txBody>
          <a:bodyPr/>
          <a:lstStyle/>
          <a:p>
            <a:fld id="{29F57C97-B46C-4A57-8520-F5BBDB84AE72}" type="slidenum">
              <a:rPr lang="en-US" smtClean="0"/>
              <a:pPr/>
              <a:t>3</a:t>
            </a:fld>
            <a:endParaRPr lang="en-US" dirty="0"/>
          </a:p>
        </p:txBody>
      </p:sp>
    </p:spTree>
    <p:extLst>
      <p:ext uri="{BB962C8B-B14F-4D97-AF65-F5344CB8AC3E}">
        <p14:creationId xmlns:p14="http://schemas.microsoft.com/office/powerpoint/2010/main" val="155448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78302"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08304" y="832442"/>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REFERENCES</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457706" y="1772327"/>
            <a:ext cx="7130796" cy="3570208"/>
          </a:xfrm>
          <a:prstGeom prst="rect">
            <a:avLst/>
          </a:prstGeom>
          <a:noFill/>
        </p:spPr>
        <p:txBody>
          <a:bodyPr wrap="square" rtlCol="0">
            <a:spAutoFit/>
          </a:bodyPr>
          <a:lstStyle/>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[1] X. Liu, Z. Wang, C. </a:t>
            </a:r>
            <a:r>
              <a:rPr lang="en-IN" sz="1600" b="0" i="0" u="none" strike="noStrike" dirty="0" err="1">
                <a:solidFill>
                  <a:srgbClr val="000000"/>
                </a:solidFill>
                <a:effectLst/>
                <a:latin typeface="Times New Roman" panose="02020603050405020304" pitchFamily="18" charset="0"/>
              </a:rPr>
              <a:t>Jin</a:t>
            </a:r>
            <a:r>
              <a:rPr lang="en-IN" sz="1600" b="0" i="0" u="none" strike="noStrike" dirty="0">
                <a:solidFill>
                  <a:srgbClr val="000000"/>
                </a:solidFill>
                <a:effectLst/>
                <a:latin typeface="Times New Roman" panose="02020603050405020304" pitchFamily="18" charset="0"/>
              </a:rPr>
              <a:t>, F. Li and G. Li, "A Blockchain-Based Medical Data Sharing and Protection Scheme," in IEEE Access, vol. 7, pp. 118943-118953, 2019,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10.1109/ACCESS.2019.2937685. </a:t>
            </a: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[2] S. Jiang, J. Cao, H. Wu, Y. Yang, M. Ma and J. He, "</a:t>
            </a:r>
            <a:r>
              <a:rPr lang="en-IN" sz="1600" b="0" i="0" u="none" strike="noStrike" dirty="0" err="1">
                <a:solidFill>
                  <a:srgbClr val="000000"/>
                </a:solidFill>
                <a:effectLst/>
                <a:latin typeface="Times New Roman" panose="02020603050405020304" pitchFamily="18" charset="0"/>
              </a:rPr>
              <a:t>BlocHIE</a:t>
            </a:r>
            <a:r>
              <a:rPr lang="en-IN" sz="1600" b="0" i="0" u="none" strike="noStrike" dirty="0">
                <a:solidFill>
                  <a:srgbClr val="000000"/>
                </a:solidFill>
                <a:effectLst/>
                <a:latin typeface="Times New Roman" panose="02020603050405020304" pitchFamily="18" charset="0"/>
              </a:rPr>
              <a:t>: A </a:t>
            </a:r>
            <a:r>
              <a:rPr lang="en-IN" sz="1600" b="0" i="0" u="none" strike="noStrike" dirty="0" err="1">
                <a:solidFill>
                  <a:srgbClr val="000000"/>
                </a:solidFill>
                <a:effectLst/>
                <a:latin typeface="Times New Roman" panose="02020603050405020304" pitchFamily="18" charset="0"/>
              </a:rPr>
              <a:t>BLOCkchain</a:t>
            </a:r>
            <a:r>
              <a:rPr lang="en-IN" sz="1600" b="0" i="0" u="none" strike="noStrike" dirty="0">
                <a:solidFill>
                  <a:srgbClr val="000000"/>
                </a:solidFill>
                <a:effectLst/>
                <a:latin typeface="Times New Roman" panose="02020603050405020304" pitchFamily="18" charset="0"/>
              </a:rPr>
              <a:t>-Based Platform for Healthcare Information Exchange," 2018 IEEE International Conference on Smart Computing (SMARTCOMP), 2018, pp. 49-56,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10.1109/SMARTCOMP.2018.00073.</a:t>
            </a: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[3] A. Azaria, A. </a:t>
            </a:r>
            <a:r>
              <a:rPr lang="en-IN" sz="1600" b="0" i="0" u="none" strike="noStrike" dirty="0" err="1">
                <a:solidFill>
                  <a:srgbClr val="000000"/>
                </a:solidFill>
                <a:effectLst/>
                <a:latin typeface="Times New Roman" panose="02020603050405020304" pitchFamily="18" charset="0"/>
              </a:rPr>
              <a:t>Ekblaw</a:t>
            </a:r>
            <a:r>
              <a:rPr lang="en-IN" sz="1600" b="0" i="0" u="none" strike="noStrike" dirty="0">
                <a:solidFill>
                  <a:srgbClr val="000000"/>
                </a:solidFill>
                <a:effectLst/>
                <a:latin typeface="Times New Roman" panose="02020603050405020304" pitchFamily="18" charset="0"/>
              </a:rPr>
              <a:t>, T. Vieira and A. Lippman, "</a:t>
            </a:r>
            <a:r>
              <a:rPr lang="en-IN" sz="1600" b="0" i="0" u="none" strike="noStrike" dirty="0" err="1">
                <a:solidFill>
                  <a:srgbClr val="000000"/>
                </a:solidFill>
                <a:effectLst/>
                <a:latin typeface="Times New Roman" panose="02020603050405020304" pitchFamily="18" charset="0"/>
              </a:rPr>
              <a:t>MedRec</a:t>
            </a:r>
            <a:r>
              <a:rPr lang="en-IN" sz="1600" b="0" i="0" u="none" strike="noStrike" dirty="0">
                <a:solidFill>
                  <a:srgbClr val="000000"/>
                </a:solidFill>
                <a:effectLst/>
                <a:latin typeface="Times New Roman" panose="02020603050405020304" pitchFamily="18" charset="0"/>
              </a:rPr>
              <a:t>: Using Blockchain for Medical Data Access and Permission Management," 2016 2nd International Conference on Open and Big Data (OBD), 2016, pp. 25-30,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10.1109/OBD.2016.11.</a:t>
            </a:r>
          </a:p>
          <a:p>
            <a:pPr algn="just" rtl="0">
              <a:spcBef>
                <a:spcPts val="0"/>
              </a:spcBef>
              <a:spcAft>
                <a:spcPts val="0"/>
              </a:spcAft>
            </a:pPr>
            <a:endParaRPr lang="en-US" sz="1600" b="0" dirty="0">
              <a:effectLst/>
            </a:endParaRPr>
          </a:p>
        </p:txBody>
      </p:sp>
      <p:sp>
        <p:nvSpPr>
          <p:cNvPr id="9" name="Slide Number Placeholder 8">
            <a:extLst>
              <a:ext uri="{FF2B5EF4-FFF2-40B4-BE49-F238E27FC236}">
                <a16:creationId xmlns:a16="http://schemas.microsoft.com/office/drawing/2014/main" id="{12ED5840-A497-C5BB-F3C6-4B7E3F7FD419}"/>
              </a:ext>
            </a:extLst>
          </p:cNvPr>
          <p:cNvSpPr>
            <a:spLocks noGrp="1"/>
          </p:cNvSpPr>
          <p:nvPr>
            <p:ph type="sldNum" sz="quarter" idx="12"/>
          </p:nvPr>
        </p:nvSpPr>
        <p:spPr/>
        <p:txBody>
          <a:bodyPr/>
          <a:lstStyle/>
          <a:p>
            <a:fld id="{29F57C97-B46C-4A57-8520-F5BBDB84AE72}" type="slidenum">
              <a:rPr lang="en-US" smtClean="0"/>
              <a:pPr/>
              <a:t>30</a:t>
            </a:fld>
            <a:endParaRPr lang="en-US" dirty="0"/>
          </a:p>
        </p:txBody>
      </p:sp>
    </p:spTree>
    <p:extLst>
      <p:ext uri="{BB962C8B-B14F-4D97-AF65-F5344CB8AC3E}">
        <p14:creationId xmlns:p14="http://schemas.microsoft.com/office/powerpoint/2010/main" val="327045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4"/>
            <a:ext cx="3139059"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868211"/>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REFERENCES</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471139" y="1489771"/>
            <a:ext cx="7052310" cy="4031873"/>
          </a:xfrm>
          <a:prstGeom prst="rect">
            <a:avLst/>
          </a:prstGeom>
          <a:noFill/>
        </p:spPr>
        <p:txBody>
          <a:bodyPr wrap="square" rtlCol="0">
            <a:spAutoFit/>
          </a:bodyPr>
          <a:lstStyle/>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[4] Griggs, K.N., </a:t>
            </a:r>
            <a:r>
              <a:rPr lang="en-IN" sz="1600" b="0" i="0" u="none" strike="noStrike" dirty="0" err="1">
                <a:solidFill>
                  <a:srgbClr val="000000"/>
                </a:solidFill>
                <a:effectLst/>
                <a:latin typeface="Times New Roman" panose="02020603050405020304" pitchFamily="18" charset="0"/>
              </a:rPr>
              <a:t>Ossipova</a:t>
            </a:r>
            <a:r>
              <a:rPr lang="en-IN" sz="1600" b="0" i="0" u="none" strike="noStrike" dirty="0">
                <a:solidFill>
                  <a:srgbClr val="000000"/>
                </a:solidFill>
                <a:effectLst/>
                <a:latin typeface="Times New Roman" panose="02020603050405020304" pitchFamily="18" charset="0"/>
              </a:rPr>
              <a:t>, O., </a:t>
            </a:r>
            <a:r>
              <a:rPr lang="en-IN" sz="1600" b="0" i="0" u="none" strike="noStrike" dirty="0" err="1">
                <a:solidFill>
                  <a:srgbClr val="000000"/>
                </a:solidFill>
                <a:effectLst/>
                <a:latin typeface="Times New Roman" panose="02020603050405020304" pitchFamily="18" charset="0"/>
              </a:rPr>
              <a:t>Kohlios</a:t>
            </a:r>
            <a:r>
              <a:rPr lang="en-IN" sz="1600" b="0" i="0" u="none" strike="noStrike" dirty="0">
                <a:solidFill>
                  <a:srgbClr val="000000"/>
                </a:solidFill>
                <a:effectLst/>
                <a:latin typeface="Times New Roman" panose="02020603050405020304" pitchFamily="18" charset="0"/>
              </a:rPr>
              <a:t>, C.P. et al. Healthcare Blockchain System Using Smart Contracts for Secure Automated Remote Patient Monitoring. J Med </a:t>
            </a:r>
            <a:r>
              <a:rPr lang="en-IN" sz="1600" b="0" i="0" u="none" strike="noStrike" dirty="0" err="1">
                <a:solidFill>
                  <a:srgbClr val="000000"/>
                </a:solidFill>
                <a:effectLst/>
                <a:latin typeface="Times New Roman" panose="02020603050405020304" pitchFamily="18" charset="0"/>
              </a:rPr>
              <a:t>Syst</a:t>
            </a:r>
            <a:r>
              <a:rPr lang="en-IN" sz="1600" b="0" i="0" u="none" strike="noStrike" dirty="0">
                <a:solidFill>
                  <a:srgbClr val="000000"/>
                </a:solidFill>
                <a:effectLst/>
                <a:latin typeface="Times New Roman" panose="02020603050405020304" pitchFamily="18" charset="0"/>
              </a:rPr>
              <a:t> 42, 130 (2018). </a:t>
            </a:r>
            <a:r>
              <a:rPr lang="en-IN" sz="1600" b="0" i="0" u="none" strike="noStrike" dirty="0">
                <a:solidFill>
                  <a:srgbClr val="000000"/>
                </a:solidFill>
                <a:effectLst/>
                <a:latin typeface="Times New Roman" panose="02020603050405020304" pitchFamily="18" charset="0"/>
                <a:hlinkClick r:id="rId3"/>
              </a:rPr>
              <a:t>https://doi.org/10.1007/s10916-018-0982-x</a:t>
            </a: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[5] Gaby G. Dagher, Jordan Mohler, </a:t>
            </a:r>
            <a:r>
              <a:rPr lang="en-IN" sz="1600" b="0" i="0" u="none" strike="noStrike" dirty="0" err="1">
                <a:solidFill>
                  <a:srgbClr val="000000"/>
                </a:solidFill>
                <a:effectLst/>
                <a:latin typeface="Times New Roman" panose="02020603050405020304" pitchFamily="18" charset="0"/>
              </a:rPr>
              <a:t>Matea</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Milojkovic</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Praneeth</a:t>
            </a:r>
            <a:r>
              <a:rPr lang="en-IN" sz="1600" b="0" i="0" u="none" strike="noStrike" dirty="0">
                <a:solidFill>
                  <a:srgbClr val="000000"/>
                </a:solidFill>
                <a:effectLst/>
                <a:latin typeface="Times New Roman" panose="02020603050405020304" pitchFamily="18" charset="0"/>
              </a:rPr>
              <a:t> Babu Marella, Ancile: Privacy-preserving framework for access control and interoperability of electronic health records using blockchain technology, Sustainable Cities and Society, Volume 39, 2018, Pages 283-297, ISSN 2210-6707, </a:t>
            </a:r>
            <a:r>
              <a:rPr lang="en-IN" sz="1600" b="0" i="0" u="none" strike="noStrike" dirty="0">
                <a:solidFill>
                  <a:srgbClr val="000000"/>
                </a:solidFill>
                <a:effectLst/>
                <a:latin typeface="Times New Roman" panose="02020603050405020304" pitchFamily="18" charset="0"/>
                <a:hlinkClick r:id="rId4"/>
              </a:rPr>
              <a:t>https://doi.org/10.1016/j.scs.2018.02.014</a:t>
            </a: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[6] Han, H., Huang, M., Zhang, Y., Bhatti, U.A. (2018). An Architecture of Secure Health Information Storage System Based on Blockchain Technology. In: Sun, X., Pan, Z., </a:t>
            </a:r>
            <a:r>
              <a:rPr lang="en-IN" sz="1600" b="0" i="0" u="none" strike="noStrike" dirty="0" err="1">
                <a:solidFill>
                  <a:srgbClr val="000000"/>
                </a:solidFill>
                <a:effectLst/>
                <a:latin typeface="Times New Roman" panose="02020603050405020304" pitchFamily="18" charset="0"/>
              </a:rPr>
              <a:t>Bertino</a:t>
            </a:r>
            <a:r>
              <a:rPr lang="en-IN" sz="1600" b="0" i="0" u="none" strike="noStrike" dirty="0">
                <a:solidFill>
                  <a:srgbClr val="000000"/>
                </a:solidFill>
                <a:effectLst/>
                <a:latin typeface="Times New Roman" panose="02020603050405020304" pitchFamily="18" charset="0"/>
              </a:rPr>
              <a:t>, E. (eds) Cloud Computing and Security. ICCCS 2018. Lecture Notes in Computer Science(), vol 11064. Springer, Cham. </a:t>
            </a:r>
            <a:r>
              <a:rPr lang="en-IN" sz="1600" b="0" i="0" u="none" strike="noStrike" dirty="0">
                <a:solidFill>
                  <a:srgbClr val="000000"/>
                </a:solidFill>
                <a:effectLst/>
                <a:latin typeface="Times New Roman" panose="02020603050405020304" pitchFamily="18" charset="0"/>
                <a:hlinkClick r:id="rId5"/>
              </a:rPr>
              <a:t>https://doi.org/10.1007/978-3-030-00009-7_52</a:t>
            </a: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p:txBody>
      </p:sp>
      <p:sp>
        <p:nvSpPr>
          <p:cNvPr id="7" name="Slide Number Placeholder 6">
            <a:extLst>
              <a:ext uri="{FF2B5EF4-FFF2-40B4-BE49-F238E27FC236}">
                <a16:creationId xmlns:a16="http://schemas.microsoft.com/office/drawing/2014/main" id="{25267D52-794F-C830-964B-24C445631F74}"/>
              </a:ext>
            </a:extLst>
          </p:cNvPr>
          <p:cNvSpPr>
            <a:spLocks noGrp="1"/>
          </p:cNvSpPr>
          <p:nvPr>
            <p:ph type="sldNum" sz="quarter" idx="12"/>
          </p:nvPr>
        </p:nvSpPr>
        <p:spPr/>
        <p:txBody>
          <a:bodyPr/>
          <a:lstStyle/>
          <a:p>
            <a:fld id="{29F57C97-B46C-4A57-8520-F5BBDB84AE72}" type="slidenum">
              <a:rPr lang="en-US" smtClean="0"/>
              <a:pPr/>
              <a:t>31</a:t>
            </a:fld>
            <a:endParaRPr lang="en-US" dirty="0"/>
          </a:p>
        </p:txBody>
      </p:sp>
    </p:spTree>
    <p:extLst>
      <p:ext uri="{BB962C8B-B14F-4D97-AF65-F5344CB8AC3E}">
        <p14:creationId xmlns:p14="http://schemas.microsoft.com/office/powerpoint/2010/main" val="998584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139059"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08304" y="465048"/>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REFERENCES</a:t>
            </a:r>
            <a:endParaRPr lang="en-US" sz="40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496949" y="1111106"/>
            <a:ext cx="7052310" cy="4524315"/>
          </a:xfrm>
          <a:prstGeom prst="rect">
            <a:avLst/>
          </a:prstGeom>
          <a:noFill/>
        </p:spPr>
        <p:txBody>
          <a:bodyPr wrap="square" rtlCol="0">
            <a:spAutoFit/>
          </a:bodyPr>
          <a:lstStyle/>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[7] Purohit, S., </a:t>
            </a:r>
            <a:r>
              <a:rPr lang="en-IN" sz="1600" b="0" i="0" u="none" strike="noStrike" dirty="0" err="1">
                <a:solidFill>
                  <a:srgbClr val="000000"/>
                </a:solidFill>
                <a:effectLst/>
                <a:latin typeface="Times New Roman" panose="02020603050405020304" pitchFamily="18" charset="0"/>
              </a:rPr>
              <a:t>Calyam</a:t>
            </a:r>
            <a:r>
              <a:rPr lang="en-IN" sz="1600" b="0" i="0" u="none" strike="noStrike" dirty="0">
                <a:solidFill>
                  <a:srgbClr val="000000"/>
                </a:solidFill>
                <a:effectLst/>
                <a:latin typeface="Times New Roman" panose="02020603050405020304" pitchFamily="18" charset="0"/>
              </a:rPr>
              <a:t>, P., Alarcon, M.L. et al. </a:t>
            </a:r>
            <a:r>
              <a:rPr lang="en-IN" sz="1600" b="0" i="0" u="none" strike="noStrike" dirty="0" err="1">
                <a:solidFill>
                  <a:srgbClr val="000000"/>
                </a:solidFill>
                <a:effectLst/>
                <a:latin typeface="Times New Roman" panose="02020603050405020304" pitchFamily="18" charset="0"/>
              </a:rPr>
              <a:t>HonestChain</a:t>
            </a:r>
            <a:r>
              <a:rPr lang="en-IN" sz="1600" b="0" i="0" u="none" strike="noStrike" dirty="0">
                <a:solidFill>
                  <a:srgbClr val="000000"/>
                </a:solidFill>
                <a:effectLst/>
                <a:latin typeface="Times New Roman" panose="02020603050405020304" pitchFamily="18" charset="0"/>
              </a:rPr>
              <a:t>: Consortium blockchain for protected data sharing in health information systems. Peer-to-Peer </a:t>
            </a:r>
            <a:r>
              <a:rPr lang="en-IN" sz="1600" b="0" i="0" u="none" strike="noStrike" dirty="0" err="1">
                <a:solidFill>
                  <a:srgbClr val="000000"/>
                </a:solidFill>
                <a:effectLst/>
                <a:latin typeface="Times New Roman" panose="02020603050405020304" pitchFamily="18" charset="0"/>
              </a:rPr>
              <a:t>Netw</a:t>
            </a:r>
            <a:r>
              <a:rPr lang="en-IN" sz="1600" b="0" i="0" u="none" strike="noStrike" dirty="0">
                <a:solidFill>
                  <a:srgbClr val="000000"/>
                </a:solidFill>
                <a:effectLst/>
                <a:latin typeface="Times New Roman" panose="02020603050405020304" pitchFamily="18" charset="0"/>
              </a:rPr>
              <a:t>. Appl. 14, 3012–3028 (2021). </a:t>
            </a:r>
            <a:r>
              <a:rPr lang="en-IN" sz="1600" b="0" i="0" u="none" strike="noStrike" dirty="0">
                <a:solidFill>
                  <a:srgbClr val="000000"/>
                </a:solidFill>
                <a:effectLst/>
                <a:latin typeface="Times New Roman" panose="02020603050405020304" pitchFamily="18" charset="0"/>
                <a:hlinkClick r:id="rId3"/>
              </a:rPr>
              <a:t>https://doi.org/10.1007/s12083-021-01153-y</a:t>
            </a: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[8] Zhuang Y, Sheets L, Shae Z, Tsai JJP, </a:t>
            </a:r>
            <a:r>
              <a:rPr lang="en-IN" sz="1600" b="0" i="0" u="none" strike="noStrike" dirty="0" err="1">
                <a:solidFill>
                  <a:srgbClr val="000000"/>
                </a:solidFill>
                <a:effectLst/>
                <a:latin typeface="Times New Roman" panose="02020603050405020304" pitchFamily="18" charset="0"/>
              </a:rPr>
              <a:t>Shyu</a:t>
            </a:r>
            <a:r>
              <a:rPr lang="en-IN" sz="1600" b="0" i="0" u="none" strike="noStrike" dirty="0">
                <a:solidFill>
                  <a:srgbClr val="000000"/>
                </a:solidFill>
                <a:effectLst/>
                <a:latin typeface="Times New Roman" panose="02020603050405020304" pitchFamily="18" charset="0"/>
              </a:rPr>
              <a:t> CR. Applying Blockchain Technology for Health Information Exchange and Persistent Monitoring for Clinical Trials. AMIA </a:t>
            </a:r>
            <a:r>
              <a:rPr lang="en-IN" sz="1600" b="0" i="0" u="none" strike="noStrike" dirty="0" err="1">
                <a:solidFill>
                  <a:srgbClr val="000000"/>
                </a:solidFill>
                <a:effectLst/>
                <a:latin typeface="Times New Roman" panose="02020603050405020304" pitchFamily="18" charset="0"/>
              </a:rPr>
              <a:t>Annu</a:t>
            </a: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Symp</a:t>
            </a:r>
            <a:r>
              <a:rPr lang="en-IN" sz="1600" b="0" i="0" u="none" strike="noStrike" dirty="0">
                <a:solidFill>
                  <a:srgbClr val="000000"/>
                </a:solidFill>
                <a:effectLst/>
                <a:latin typeface="Times New Roman" panose="02020603050405020304" pitchFamily="18" charset="0"/>
              </a:rPr>
              <a:t> Proc. 2018 Dec 5;2018:1167-1175. PMID: 30815159; PMCID: PMC6371378.</a:t>
            </a: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[9] A. Buzachis, A. </a:t>
            </a:r>
            <a:r>
              <a:rPr lang="en-IN" sz="1600" b="0" i="0" u="none" strike="noStrike" dirty="0" err="1">
                <a:solidFill>
                  <a:srgbClr val="000000"/>
                </a:solidFill>
                <a:effectLst/>
                <a:latin typeface="Times New Roman" panose="02020603050405020304" pitchFamily="18" charset="0"/>
              </a:rPr>
              <a:t>Celesti</a:t>
            </a:r>
            <a:r>
              <a:rPr lang="en-IN" sz="1600" b="0" i="0" u="none" strike="noStrike" dirty="0">
                <a:solidFill>
                  <a:srgbClr val="000000"/>
                </a:solidFill>
                <a:effectLst/>
                <a:latin typeface="Times New Roman" panose="02020603050405020304" pitchFamily="18" charset="0"/>
              </a:rPr>
              <a:t>, M. Fazio and M. </a:t>
            </a:r>
            <a:r>
              <a:rPr lang="en-IN" sz="1600" b="0" i="0" u="none" strike="noStrike" dirty="0" err="1">
                <a:solidFill>
                  <a:srgbClr val="000000"/>
                </a:solidFill>
                <a:effectLst/>
                <a:latin typeface="Times New Roman" panose="02020603050405020304" pitchFamily="18" charset="0"/>
              </a:rPr>
              <a:t>Villari</a:t>
            </a:r>
            <a:r>
              <a:rPr lang="en-IN" sz="1600" b="0" i="0" u="none" strike="noStrike" dirty="0">
                <a:solidFill>
                  <a:srgbClr val="000000"/>
                </a:solidFill>
                <a:effectLst/>
                <a:latin typeface="Times New Roman" panose="02020603050405020304" pitchFamily="18" charset="0"/>
              </a:rPr>
              <a:t>, "On the Design of a Blockchain-as-a-Service-Based Health Information Exchange (</a:t>
            </a:r>
            <a:r>
              <a:rPr lang="en-IN" sz="1600" b="0" i="0" u="none" strike="noStrike" dirty="0" err="1">
                <a:solidFill>
                  <a:srgbClr val="000000"/>
                </a:solidFill>
                <a:effectLst/>
                <a:latin typeface="Times New Roman" panose="02020603050405020304" pitchFamily="18" charset="0"/>
              </a:rPr>
              <a:t>BaaSHIE</a:t>
            </a:r>
            <a:r>
              <a:rPr lang="en-IN" sz="1600" b="0" i="0" u="none" strike="noStrike" dirty="0">
                <a:solidFill>
                  <a:srgbClr val="000000"/>
                </a:solidFill>
                <a:effectLst/>
                <a:latin typeface="Times New Roman" panose="02020603050405020304" pitchFamily="18" charset="0"/>
              </a:rPr>
              <a:t>) System for Patient Monitoring," 2019 IEEE Symposium on Computers and Communications (ISCC), 2019, pp. 1-6, </a:t>
            </a:r>
            <a:r>
              <a:rPr lang="en-IN" sz="1600" b="0" i="0" u="none" strike="noStrike" dirty="0" err="1">
                <a:solidFill>
                  <a:srgbClr val="000000"/>
                </a:solidFill>
                <a:effectLst/>
                <a:latin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rPr>
              <a:t>: 10.1109/ISCC47284.2019.8969718.</a:t>
            </a: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r>
              <a:rPr lang="en-IN" sz="1600" b="0" i="0" u="none" strike="noStrike" dirty="0">
                <a:solidFill>
                  <a:srgbClr val="000000"/>
                </a:solidFill>
                <a:effectLst/>
                <a:latin typeface="Times New Roman" panose="02020603050405020304" pitchFamily="18" charset="0"/>
              </a:rPr>
              <a:t>[10] Zhang, A., Lin, X. Towards Secure and Privacy-Preserving Data Sharing in e-Health Systems via Consortium Blockchain. J Med </a:t>
            </a:r>
            <a:r>
              <a:rPr lang="en-IN" sz="1600" b="0" i="0" u="none" strike="noStrike" dirty="0" err="1">
                <a:solidFill>
                  <a:srgbClr val="000000"/>
                </a:solidFill>
                <a:effectLst/>
                <a:latin typeface="Times New Roman" panose="02020603050405020304" pitchFamily="18" charset="0"/>
              </a:rPr>
              <a:t>Syst</a:t>
            </a:r>
            <a:r>
              <a:rPr lang="en-IN" sz="1600" b="0" i="0" u="none" strike="noStrike" dirty="0">
                <a:solidFill>
                  <a:srgbClr val="000000"/>
                </a:solidFill>
                <a:effectLst/>
                <a:latin typeface="Times New Roman" panose="02020603050405020304" pitchFamily="18" charset="0"/>
              </a:rPr>
              <a:t> 42, 140 (2018). </a:t>
            </a:r>
            <a:r>
              <a:rPr lang="en-IN" sz="1600" b="0" i="0" u="none" strike="noStrike" dirty="0">
                <a:solidFill>
                  <a:srgbClr val="000000"/>
                </a:solidFill>
                <a:effectLst/>
                <a:latin typeface="Times New Roman" panose="02020603050405020304" pitchFamily="18" charset="0"/>
                <a:hlinkClick r:id="rId4"/>
              </a:rPr>
              <a:t>https://doi.org/10.1007/s10916-018-0995-5</a:t>
            </a:r>
            <a:endParaRPr lang="en-IN" sz="1600" b="0" i="0" u="none" strike="noStrike" dirty="0">
              <a:solidFill>
                <a:srgbClr val="000000"/>
              </a:solidFill>
              <a:effectLst/>
              <a:latin typeface="Times New Roman" panose="02020603050405020304" pitchFamily="18" charset="0"/>
            </a:endParaRPr>
          </a:p>
          <a:p>
            <a:pPr algn="just" rtl="0">
              <a:spcBef>
                <a:spcPts val="0"/>
              </a:spcBef>
              <a:spcAft>
                <a:spcPts val="0"/>
              </a:spcAft>
            </a:pPr>
            <a:endParaRPr lang="en-IN" sz="1600" b="0" i="0" u="none" strike="noStrike" dirty="0">
              <a:solidFill>
                <a:srgbClr val="000000"/>
              </a:solidFill>
              <a:effectLst/>
              <a:latin typeface="Times New Roman" panose="02020603050405020304" pitchFamily="18" charset="0"/>
            </a:endParaRPr>
          </a:p>
        </p:txBody>
      </p:sp>
      <p:sp>
        <p:nvSpPr>
          <p:cNvPr id="10" name="Rectangle 2">
            <a:extLst>
              <a:ext uri="{FF2B5EF4-FFF2-40B4-BE49-F238E27FC236}">
                <a16:creationId xmlns:a16="http://schemas.microsoft.com/office/drawing/2014/main" id="{9F3F7DA0-0E6B-3A11-0B80-0953C0485EF0}"/>
              </a:ext>
            </a:extLst>
          </p:cNvPr>
          <p:cNvSpPr>
            <a:spLocks noChangeArrowheads="1"/>
          </p:cNvSpPr>
          <p:nvPr/>
        </p:nvSpPr>
        <p:spPr bwMode="auto">
          <a:xfrm>
            <a:off x="2514600" y="23997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45348A38-7A77-0CDE-BF62-E007D0A7825C}"/>
              </a:ext>
            </a:extLst>
          </p:cNvPr>
          <p:cNvSpPr>
            <a:spLocks noGrp="1"/>
          </p:cNvSpPr>
          <p:nvPr>
            <p:ph type="sldNum" sz="quarter" idx="12"/>
          </p:nvPr>
        </p:nvSpPr>
        <p:spPr/>
        <p:txBody>
          <a:bodyPr/>
          <a:lstStyle/>
          <a:p>
            <a:fld id="{29F57C97-B46C-4A57-8520-F5BBDB84AE72}" type="slidenum">
              <a:rPr lang="en-US" smtClean="0"/>
              <a:pPr/>
              <a:t>32</a:t>
            </a:fld>
            <a:endParaRPr lang="en-US" dirty="0"/>
          </a:p>
        </p:txBody>
      </p:sp>
    </p:spTree>
    <p:extLst>
      <p:ext uri="{BB962C8B-B14F-4D97-AF65-F5344CB8AC3E}">
        <p14:creationId xmlns:p14="http://schemas.microsoft.com/office/powerpoint/2010/main" val="112563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541993"/>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INTRODUCTION</a:t>
            </a:r>
            <a:endParaRPr lang="en-US" sz="48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447800" y="1514594"/>
            <a:ext cx="7130796" cy="4124206"/>
          </a:xfrm>
          <a:prstGeom prst="rect">
            <a:avLst/>
          </a:prstGeom>
          <a:noFill/>
        </p:spPr>
        <p:txBody>
          <a:bodyPr wrap="square" rtlCol="0">
            <a:spAutoFit/>
          </a:bodyPr>
          <a:lstStyle/>
          <a:p>
            <a:pPr algn="just" rtl="0">
              <a:spcBef>
                <a:spcPts val="1200"/>
              </a:spcBef>
              <a:spcAft>
                <a:spcPts val="0"/>
              </a:spcAft>
            </a:pPr>
            <a:r>
              <a:rPr lang="en-US" sz="1800" b="0" i="0" u="none" strike="noStrike" dirty="0">
                <a:solidFill>
                  <a:srgbClr val="000000"/>
                </a:solidFill>
                <a:effectLst/>
                <a:latin typeface="Times New Roman" panose="02020603050405020304" pitchFamily="18" charset="0"/>
              </a:rPr>
              <a:t>Health related data is very sensitive. Access to such critical data must be limited to the individuals and entities that are directly associated with them, consequent to request and approval. Unauthorized access to the personal health data may expose the concerned person or group of people to potentially life threatening situations.</a:t>
            </a:r>
          </a:p>
          <a:p>
            <a:pPr algn="just" rtl="0">
              <a:spcBef>
                <a:spcPts val="1200"/>
              </a:spcBef>
              <a:spcAft>
                <a:spcPts val="0"/>
              </a:spcAft>
            </a:pPr>
            <a:r>
              <a:rPr lang="en-US" sz="1800" b="0" i="0" u="none" strike="noStrike" dirty="0">
                <a:solidFill>
                  <a:srgbClr val="000000"/>
                </a:solidFill>
                <a:effectLst/>
                <a:latin typeface="Times New Roman" panose="02020603050405020304" pitchFamily="18" charset="0"/>
              </a:rPr>
              <a:t>Blockchain technology has emerged in the last decade and has profoundly addressed concerns such as availability, distribution, trust, and privacy. This technology has ignited research in different platforms to implement its fascinating characteristics. It has circumvented the hurdle of the trust that undermined the performance of trustless distributed-nature systems by providing a tamper-proof and time-stamped record keeping properties. In addition to cryptocurrency, the technology has been adopted in several sectors such as but not limited to education, energy, governance and healthcare.</a:t>
            </a:r>
          </a:p>
        </p:txBody>
      </p:sp>
      <p:sp>
        <p:nvSpPr>
          <p:cNvPr id="7" name="Slide Number Placeholder 6">
            <a:extLst>
              <a:ext uri="{FF2B5EF4-FFF2-40B4-BE49-F238E27FC236}">
                <a16:creationId xmlns:a16="http://schemas.microsoft.com/office/drawing/2014/main" id="{40B90389-D790-6D0F-834C-F62DC8715F2D}"/>
              </a:ext>
            </a:extLst>
          </p:cNvPr>
          <p:cNvSpPr>
            <a:spLocks noGrp="1"/>
          </p:cNvSpPr>
          <p:nvPr>
            <p:ph type="sldNum" sz="quarter" idx="12"/>
          </p:nvPr>
        </p:nvSpPr>
        <p:spPr/>
        <p:txBody>
          <a:bodyPr/>
          <a:lstStyle/>
          <a:p>
            <a:fld id="{29F57C97-B46C-4A57-8520-F5BBDB84AE72}" type="slidenum">
              <a:rPr lang="en-US" smtClean="0"/>
              <a:pPr/>
              <a:t>4</a:t>
            </a:fld>
            <a:endParaRPr lang="en-US" dirty="0"/>
          </a:p>
        </p:txBody>
      </p:sp>
    </p:spTree>
    <p:extLst>
      <p:ext uri="{BB962C8B-B14F-4D97-AF65-F5344CB8AC3E}">
        <p14:creationId xmlns:p14="http://schemas.microsoft.com/office/powerpoint/2010/main" val="41134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132556"/>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LITERATURE SURVEY</a:t>
            </a:r>
            <a:endParaRPr lang="en-US" sz="4800" dirty="0">
              <a:latin typeface="Times New Roman"/>
              <a:cs typeface="Times New Roman"/>
            </a:endParaRPr>
          </a:p>
        </p:txBody>
      </p:sp>
      <p:sp>
        <p:nvSpPr>
          <p:cNvPr id="7" name="Slide Number Placeholder 6">
            <a:extLst>
              <a:ext uri="{FF2B5EF4-FFF2-40B4-BE49-F238E27FC236}">
                <a16:creationId xmlns:a16="http://schemas.microsoft.com/office/drawing/2014/main" id="{40B90389-D790-6D0F-834C-F62DC8715F2D}"/>
              </a:ext>
            </a:extLst>
          </p:cNvPr>
          <p:cNvSpPr>
            <a:spLocks noGrp="1"/>
          </p:cNvSpPr>
          <p:nvPr>
            <p:ph type="sldNum" sz="quarter" idx="12"/>
          </p:nvPr>
        </p:nvSpPr>
        <p:spPr/>
        <p:txBody>
          <a:bodyPr/>
          <a:lstStyle/>
          <a:p>
            <a:fld id="{29F57C97-B46C-4A57-8520-F5BBDB84AE72}" type="slidenum">
              <a:rPr lang="en-US" smtClean="0"/>
              <a:pPr/>
              <a:t>5</a:t>
            </a:fld>
            <a:endParaRPr lang="en-US" dirty="0"/>
          </a:p>
        </p:txBody>
      </p:sp>
      <p:graphicFrame>
        <p:nvGraphicFramePr>
          <p:cNvPr id="8" name="Table 5">
            <a:extLst>
              <a:ext uri="{FF2B5EF4-FFF2-40B4-BE49-F238E27FC236}">
                <a16:creationId xmlns:a16="http://schemas.microsoft.com/office/drawing/2014/main" id="{AB3CF94C-BC8E-8975-D3AD-B01EB7E1C8AB}"/>
              </a:ext>
            </a:extLst>
          </p:cNvPr>
          <p:cNvGraphicFramePr>
            <a:graphicFrameLocks noGrp="1"/>
          </p:cNvGraphicFramePr>
          <p:nvPr>
            <p:extLst>
              <p:ext uri="{D42A27DB-BD31-4B8C-83A1-F6EECF244321}">
                <p14:modId xmlns:p14="http://schemas.microsoft.com/office/powerpoint/2010/main" val="1607652029"/>
              </p:ext>
            </p:extLst>
          </p:nvPr>
        </p:nvGraphicFramePr>
        <p:xfrm>
          <a:off x="1219200" y="788332"/>
          <a:ext cx="7772400" cy="4934350"/>
        </p:xfrm>
        <a:graphic>
          <a:graphicData uri="http://schemas.openxmlformats.org/drawingml/2006/table">
            <a:tbl>
              <a:tblPr firstRow="1" bandRow="1">
                <a:tableStyleId>{5940675A-B579-460E-94D1-54222C63F5DA}</a:tableStyleId>
              </a:tblPr>
              <a:tblGrid>
                <a:gridCol w="1257300">
                  <a:extLst>
                    <a:ext uri="{9D8B030D-6E8A-4147-A177-3AD203B41FA5}">
                      <a16:colId xmlns:a16="http://schemas.microsoft.com/office/drawing/2014/main" val="3898500135"/>
                    </a:ext>
                  </a:extLst>
                </a:gridCol>
                <a:gridCol w="533400">
                  <a:extLst>
                    <a:ext uri="{9D8B030D-6E8A-4147-A177-3AD203B41FA5}">
                      <a16:colId xmlns:a16="http://schemas.microsoft.com/office/drawing/2014/main" val="2893754634"/>
                    </a:ext>
                  </a:extLst>
                </a:gridCol>
                <a:gridCol w="1981200">
                  <a:extLst>
                    <a:ext uri="{9D8B030D-6E8A-4147-A177-3AD203B41FA5}">
                      <a16:colId xmlns:a16="http://schemas.microsoft.com/office/drawing/2014/main" val="3120823667"/>
                    </a:ext>
                  </a:extLst>
                </a:gridCol>
                <a:gridCol w="1828800">
                  <a:extLst>
                    <a:ext uri="{9D8B030D-6E8A-4147-A177-3AD203B41FA5}">
                      <a16:colId xmlns:a16="http://schemas.microsoft.com/office/drawing/2014/main" val="2145699204"/>
                    </a:ext>
                  </a:extLst>
                </a:gridCol>
                <a:gridCol w="1143000">
                  <a:extLst>
                    <a:ext uri="{9D8B030D-6E8A-4147-A177-3AD203B41FA5}">
                      <a16:colId xmlns:a16="http://schemas.microsoft.com/office/drawing/2014/main" val="891425703"/>
                    </a:ext>
                  </a:extLst>
                </a:gridCol>
                <a:gridCol w="1028700">
                  <a:extLst>
                    <a:ext uri="{9D8B030D-6E8A-4147-A177-3AD203B41FA5}">
                      <a16:colId xmlns:a16="http://schemas.microsoft.com/office/drawing/2014/main" val="2847208405"/>
                    </a:ext>
                  </a:extLst>
                </a:gridCol>
              </a:tblGrid>
              <a:tr h="433999">
                <a:tc>
                  <a:txBody>
                    <a:bodyPr/>
                    <a:lstStyle/>
                    <a:p>
                      <a:r>
                        <a:rPr lang="en-US" sz="1100" b="1" dirty="0">
                          <a:latin typeface="Times New Roman" panose="02020603050405020304" pitchFamily="18" charset="0"/>
                          <a:cs typeface="Times New Roman" panose="02020603050405020304" pitchFamily="18" charset="0"/>
                        </a:rPr>
                        <a:t>Author</a:t>
                      </a:r>
                      <a:endParaRPr lang="en-IN" sz="11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sz="1100" b="1" dirty="0">
                          <a:latin typeface="Times New Roman" panose="02020603050405020304" pitchFamily="18" charset="0"/>
                          <a:cs typeface="Times New Roman" panose="02020603050405020304" pitchFamily="18" charset="0"/>
                        </a:rPr>
                        <a:t>Year</a:t>
                      </a:r>
                      <a:endParaRPr lang="en-IN" sz="11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sz="1100" b="1" dirty="0">
                          <a:latin typeface="Times New Roman" panose="02020603050405020304" pitchFamily="18" charset="0"/>
                          <a:cs typeface="Times New Roman" panose="02020603050405020304" pitchFamily="18" charset="0"/>
                        </a:rPr>
                        <a:t>Blockchain Type</a:t>
                      </a:r>
                      <a:endParaRPr lang="en-IN" sz="11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sz="1100" b="1" dirty="0">
                          <a:latin typeface="Times New Roman" panose="02020603050405020304" pitchFamily="18" charset="0"/>
                          <a:cs typeface="Times New Roman" panose="02020603050405020304" pitchFamily="18" charset="0"/>
                        </a:rPr>
                        <a:t>Consensus Mechanism</a:t>
                      </a:r>
                      <a:endParaRPr lang="en-IN" sz="11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sz="1100" b="1" dirty="0">
                          <a:latin typeface="Times New Roman" panose="02020603050405020304" pitchFamily="18" charset="0"/>
                          <a:cs typeface="Times New Roman" panose="02020603050405020304" pitchFamily="18" charset="0"/>
                        </a:rPr>
                        <a:t>Implementation</a:t>
                      </a:r>
                      <a:endParaRPr lang="en-IN" sz="11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US" sz="1100" b="1" dirty="0">
                          <a:latin typeface="Times New Roman" panose="02020603050405020304" pitchFamily="18" charset="0"/>
                          <a:cs typeface="Times New Roman" panose="02020603050405020304" pitchFamily="18" charset="0"/>
                        </a:rPr>
                        <a:t>Performance Analysis</a:t>
                      </a:r>
                      <a:endParaRPr lang="en-IN" sz="11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19881440"/>
                  </a:ext>
                </a:extLst>
              </a:tr>
              <a:tr h="433999">
                <a:tc>
                  <a:txBody>
                    <a:bodyPr/>
                    <a:lstStyle/>
                    <a:p>
                      <a:r>
                        <a:rPr lang="en-IN" sz="1100" dirty="0">
                          <a:latin typeface="Times New Roman" panose="02020603050405020304" pitchFamily="18" charset="0"/>
                          <a:cs typeface="Times New Roman" panose="02020603050405020304" pitchFamily="18" charset="0"/>
                        </a:rPr>
                        <a:t>Liu et. al. [1]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2019</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Private Blockchain</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Improved delegated proof of stake</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1216324"/>
                  </a:ext>
                </a:extLst>
              </a:tr>
              <a:tr h="433999">
                <a:tc>
                  <a:txBody>
                    <a:bodyPr/>
                    <a:lstStyle/>
                    <a:p>
                      <a:r>
                        <a:rPr lang="en-IN" sz="1100" dirty="0">
                          <a:latin typeface="Times New Roman" panose="02020603050405020304" pitchFamily="18" charset="0"/>
                          <a:cs typeface="Times New Roman" panose="02020603050405020304" pitchFamily="18" charset="0"/>
                        </a:rPr>
                        <a:t>Jiang et. al. [2]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Two loosely-coupled Blockchain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Proof of Work (PoW)</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67320026"/>
                  </a:ext>
                </a:extLst>
              </a:tr>
              <a:tr h="433999">
                <a:tc>
                  <a:txBody>
                    <a:bodyPr/>
                    <a:lstStyle/>
                    <a:p>
                      <a:r>
                        <a:rPr lang="en-IN" sz="1100" dirty="0">
                          <a:latin typeface="Times New Roman" panose="02020603050405020304" pitchFamily="18" charset="0"/>
                          <a:cs typeface="Times New Roman" panose="02020603050405020304" pitchFamily="18" charset="0"/>
                        </a:rPr>
                        <a:t>Azaria et. al. [3]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2016</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Times New Roman" panose="02020603050405020304" pitchFamily="18" charset="0"/>
                          <a:cs typeface="Times New Roman" panose="02020603050405020304" pitchFamily="18" charset="0"/>
                        </a:rPr>
                        <a:t>Ethereum based Blockchain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Proof of Work (PoW)</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6455781"/>
                  </a:ext>
                </a:extLst>
              </a:tr>
              <a:tr h="433999">
                <a:tc>
                  <a:txBody>
                    <a:bodyPr/>
                    <a:lstStyle/>
                    <a:p>
                      <a:r>
                        <a:rPr lang="en-IN" sz="1100" dirty="0">
                          <a:latin typeface="Times New Roman" panose="02020603050405020304" pitchFamily="18" charset="0"/>
                          <a:cs typeface="Times New Roman" panose="02020603050405020304" pitchFamily="18" charset="0"/>
                        </a:rPr>
                        <a:t>Griggs et. al. [4]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Private Blockchain</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Practical Byzantine Fault Tolerance (PBFT)</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5585298"/>
                  </a:ext>
                </a:extLst>
              </a:tr>
              <a:tr h="433999">
                <a:tc>
                  <a:txBody>
                    <a:bodyPr/>
                    <a:lstStyle/>
                    <a:p>
                      <a:r>
                        <a:rPr lang="en-IN" sz="1100" dirty="0">
                          <a:latin typeface="Times New Roman" panose="02020603050405020304" pitchFamily="18" charset="0"/>
                          <a:cs typeface="Times New Roman" panose="02020603050405020304" pitchFamily="18" charset="0"/>
                        </a:rPr>
                        <a:t>Dagher et. al.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Permissioned Ethereum Blockchain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QuorumChain Consensus algorithm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2888536"/>
                  </a:ext>
                </a:extLst>
              </a:tr>
              <a:tr h="433999">
                <a:tc>
                  <a:txBody>
                    <a:bodyPr/>
                    <a:lstStyle/>
                    <a:p>
                      <a:r>
                        <a:rPr lang="en-IN" sz="1100" dirty="0">
                          <a:latin typeface="Times New Roman" panose="02020603050405020304" pitchFamily="18" charset="0"/>
                          <a:cs typeface="Times New Roman" panose="02020603050405020304" pitchFamily="18" charset="0"/>
                        </a:rPr>
                        <a:t>Han et. al. [6]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Consortium Blockchain and Fully Private Blockchain as a Hybrid Blockchain</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Proof of Work (PoW)</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4877929"/>
                  </a:ext>
                </a:extLst>
              </a:tr>
              <a:tr h="433999">
                <a:tc>
                  <a:txBody>
                    <a:bodyPr/>
                    <a:lstStyle/>
                    <a:p>
                      <a:r>
                        <a:rPr lang="en-IN" sz="1100" dirty="0">
                          <a:latin typeface="Times New Roman" panose="02020603050405020304" pitchFamily="18" charset="0"/>
                          <a:cs typeface="Times New Roman" panose="02020603050405020304" pitchFamily="18" charset="0"/>
                        </a:rPr>
                        <a:t>Purohit et. al. [7]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Consortium Blockchain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Proof of Authorization (POA)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50217686"/>
                  </a:ext>
                </a:extLst>
              </a:tr>
              <a:tr h="433999">
                <a:tc>
                  <a:txBody>
                    <a:bodyPr/>
                    <a:lstStyle/>
                    <a:p>
                      <a:r>
                        <a:rPr lang="en-IN" sz="1100" dirty="0">
                          <a:latin typeface="Times New Roman" panose="02020603050405020304" pitchFamily="18" charset="0"/>
                          <a:cs typeface="Times New Roman" panose="02020603050405020304" pitchFamily="18" charset="0"/>
                        </a:rPr>
                        <a:t>Zhuang et. al. [8]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Private Blockchain</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Proof of Stake (PoS)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3904037"/>
                  </a:ext>
                </a:extLst>
              </a:tr>
              <a:tr h="433999">
                <a:tc>
                  <a:txBody>
                    <a:bodyPr/>
                    <a:lstStyle/>
                    <a:p>
                      <a:r>
                        <a:rPr lang="en-IN" sz="1100" dirty="0">
                          <a:latin typeface="Times New Roman" panose="02020603050405020304" pitchFamily="18" charset="0"/>
                          <a:cs typeface="Times New Roman" panose="02020603050405020304" pitchFamily="18" charset="0"/>
                        </a:rPr>
                        <a:t>Buzachis et. al. [9]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2019</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Private Blockchain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Clique - Proof-Of-Authority (PoA)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788553"/>
                  </a:ext>
                </a:extLst>
              </a:tr>
              <a:tr h="433999">
                <a:tc>
                  <a:txBody>
                    <a:bodyPr/>
                    <a:lstStyle/>
                    <a:p>
                      <a:r>
                        <a:rPr lang="en-IN" sz="1100" dirty="0">
                          <a:latin typeface="Times New Roman" panose="02020603050405020304" pitchFamily="18" charset="0"/>
                          <a:cs typeface="Times New Roman" panose="02020603050405020304" pitchFamily="18" charset="0"/>
                        </a:rPr>
                        <a:t>Zhang et. al. [10]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2018</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latin typeface="Times New Roman" panose="02020603050405020304" pitchFamily="18" charset="0"/>
                          <a:cs typeface="Times New Roman" panose="02020603050405020304" pitchFamily="18" charset="0"/>
                        </a:rPr>
                        <a:t>Private blockchain and consortium blockchain</a:t>
                      </a:r>
                      <a:endParaRPr lang="en-IN"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1100" dirty="0">
                          <a:latin typeface="Times New Roman" panose="02020603050405020304" pitchFamily="18" charset="0"/>
                          <a:cs typeface="Times New Roman" panose="02020603050405020304" pitchFamily="18" charset="0"/>
                        </a:rPr>
                        <a:t>Proof of conformance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a:t>
                      </a:r>
                      <a:endParaRPr lang="en-IN" sz="10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3194502"/>
                  </a:ext>
                </a:extLst>
              </a:tr>
            </a:tbl>
          </a:graphicData>
        </a:graphic>
      </p:graphicFrame>
    </p:spTree>
    <p:extLst>
      <p:ext uri="{BB962C8B-B14F-4D97-AF65-F5344CB8AC3E}">
        <p14:creationId xmlns:p14="http://schemas.microsoft.com/office/powerpoint/2010/main" val="45279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715215"/>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LITERATURE SURVEY</a:t>
            </a:r>
            <a:endParaRPr lang="en-US" sz="4000" dirty="0">
              <a:latin typeface="Times New Roman"/>
              <a:cs typeface="Times New Roman"/>
            </a:endParaRPr>
          </a:p>
        </p:txBody>
      </p:sp>
      <p:sp>
        <p:nvSpPr>
          <p:cNvPr id="6" name="TextBox 5">
            <a:extLst>
              <a:ext uri="{FF2B5EF4-FFF2-40B4-BE49-F238E27FC236}">
                <a16:creationId xmlns:a16="http://schemas.microsoft.com/office/drawing/2014/main" id="{EBDFF02F-DA59-1D44-5E51-CB319017F8B5}"/>
              </a:ext>
            </a:extLst>
          </p:cNvPr>
          <p:cNvSpPr txBox="1"/>
          <p:nvPr/>
        </p:nvSpPr>
        <p:spPr>
          <a:xfrm>
            <a:off x="1463802" y="1643896"/>
            <a:ext cx="7130796" cy="3570208"/>
          </a:xfrm>
          <a:prstGeom prst="rect">
            <a:avLst/>
          </a:prstGeom>
          <a:noFill/>
        </p:spPr>
        <p:txBody>
          <a:bodyPr wrap="square" rtlCol="0">
            <a:spAutoFit/>
          </a:bodyPr>
          <a:lstStyle/>
          <a:p>
            <a:pPr algn="just" rtl="0">
              <a:spcBef>
                <a:spcPts val="1200"/>
              </a:spcBef>
              <a:spcAft>
                <a:spcPts val="0"/>
              </a:spcAft>
            </a:pPr>
            <a:r>
              <a:rPr lang="en-US" sz="1800" b="0" i="0" u="none" strike="noStrike" dirty="0">
                <a:solidFill>
                  <a:srgbClr val="000000"/>
                </a:solidFill>
                <a:effectLst/>
                <a:latin typeface="Times New Roman" panose="02020603050405020304" pitchFamily="18" charset="0"/>
              </a:rPr>
              <a:t>We surveyed the relevant papers of research on blockchain technology and how blockchain is being utilized in the sphere of healthcare, we mapped all of the relevant research into a literature review. Our findings show that blockchain has generated a lot of interest and attention to be implemented as a platform to improve the authenticity and transparency of healthcare data.</a:t>
            </a:r>
          </a:p>
          <a:p>
            <a:pPr algn="just" rtl="0">
              <a:spcBef>
                <a:spcPts val="1200"/>
              </a:spcBef>
              <a:spcAft>
                <a:spcPts val="0"/>
              </a:spcAft>
            </a:pPr>
            <a:r>
              <a:rPr lang="en-US" sz="1800" b="0" i="0" u="none" strike="noStrike" dirty="0">
                <a:solidFill>
                  <a:srgbClr val="000000"/>
                </a:solidFill>
                <a:effectLst/>
                <a:latin typeface="Times New Roman" panose="02020603050405020304" pitchFamily="18" charset="0"/>
              </a:rPr>
              <a:t>We have observed that in majority of the papers surveyed, the patient is not given enough control over his data. </a:t>
            </a:r>
            <a:r>
              <a:rPr lang="en-US" dirty="0">
                <a:solidFill>
                  <a:srgbClr val="000000"/>
                </a:solidFill>
                <a:latin typeface="Times New Roman" panose="02020603050405020304" pitchFamily="18" charset="0"/>
              </a:rPr>
              <a:t>Health providers are effectively free to access the client’s entire health information. In order to bring back the balance and control to the hands of the patient, we suggest a patient-centric approach. Here, the patient can control who can access his data, and to what extent.</a:t>
            </a:r>
            <a:endParaRPr lang="en-US" sz="1800" b="0" i="0" u="none" strike="noStrike" dirty="0">
              <a:solidFill>
                <a:srgbClr val="000000"/>
              </a:solidFill>
              <a:effectLst/>
              <a:latin typeface="Times New Roman" panose="02020603050405020304" pitchFamily="18" charset="0"/>
            </a:endParaRPr>
          </a:p>
        </p:txBody>
      </p:sp>
      <p:sp>
        <p:nvSpPr>
          <p:cNvPr id="7" name="Slide Number Placeholder 6">
            <a:extLst>
              <a:ext uri="{FF2B5EF4-FFF2-40B4-BE49-F238E27FC236}">
                <a16:creationId xmlns:a16="http://schemas.microsoft.com/office/drawing/2014/main" id="{40B90389-D790-6D0F-834C-F62DC8715F2D}"/>
              </a:ext>
            </a:extLst>
          </p:cNvPr>
          <p:cNvSpPr>
            <a:spLocks noGrp="1"/>
          </p:cNvSpPr>
          <p:nvPr>
            <p:ph type="sldNum" sz="quarter" idx="12"/>
          </p:nvPr>
        </p:nvSpPr>
        <p:spPr/>
        <p:txBody>
          <a:bodyPr/>
          <a:lstStyle/>
          <a:p>
            <a:fld id="{29F57C97-B46C-4A57-8520-F5BBDB84AE72}" type="slidenum">
              <a:rPr lang="en-US" smtClean="0"/>
              <a:pPr/>
              <a:t>6</a:t>
            </a:fld>
            <a:endParaRPr lang="en-US" dirty="0"/>
          </a:p>
        </p:txBody>
      </p:sp>
    </p:spTree>
    <p:extLst>
      <p:ext uri="{BB962C8B-B14F-4D97-AF65-F5344CB8AC3E}">
        <p14:creationId xmlns:p14="http://schemas.microsoft.com/office/powerpoint/2010/main" val="395318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822198" y="685800"/>
            <a:ext cx="8229600" cy="523220"/>
          </a:xfrm>
          <a:prstGeom prst="rect">
            <a:avLst/>
          </a:prstGeom>
          <a:noFill/>
        </p:spPr>
        <p:txBody>
          <a:bodyPr wrap="square" rtlCol="0">
            <a:spAutoFit/>
          </a:bodyPr>
          <a:lstStyle/>
          <a:p>
            <a:pPr algn="ctr"/>
            <a:r>
              <a:rPr lang="en-US" sz="2800" i="0" u="none" strike="noStrike" dirty="0">
                <a:solidFill>
                  <a:srgbClr val="000000"/>
                </a:solidFill>
                <a:effectLst/>
                <a:latin typeface="Times New Roman" panose="02020603050405020304" pitchFamily="18" charset="0"/>
              </a:rPr>
              <a:t>SYSTEM DESIGN</a:t>
            </a:r>
            <a:endParaRPr lang="en-US" sz="4800" dirty="0">
              <a:latin typeface="Times New Roman"/>
              <a:cs typeface="Times New Roman"/>
            </a:endParaRPr>
          </a:p>
        </p:txBody>
      </p:sp>
      <p:pic>
        <p:nvPicPr>
          <p:cNvPr id="8" name="Picture 7">
            <a:extLst>
              <a:ext uri="{FF2B5EF4-FFF2-40B4-BE49-F238E27FC236}">
                <a16:creationId xmlns:a16="http://schemas.microsoft.com/office/drawing/2014/main" id="{A0260576-8886-D1BE-746E-DCD87A772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085" y="1676400"/>
            <a:ext cx="6219825" cy="3486150"/>
          </a:xfrm>
          <a:prstGeom prst="rect">
            <a:avLst/>
          </a:prstGeom>
        </p:spPr>
      </p:pic>
      <p:sp>
        <p:nvSpPr>
          <p:cNvPr id="6" name="Slide Number Placeholder 5">
            <a:extLst>
              <a:ext uri="{FF2B5EF4-FFF2-40B4-BE49-F238E27FC236}">
                <a16:creationId xmlns:a16="http://schemas.microsoft.com/office/drawing/2014/main" id="{52E9BC31-6D0F-8BDA-96AA-BD63722EB438}"/>
              </a:ext>
            </a:extLst>
          </p:cNvPr>
          <p:cNvSpPr>
            <a:spLocks noGrp="1"/>
          </p:cNvSpPr>
          <p:nvPr>
            <p:ph type="sldNum" sz="quarter" idx="12"/>
          </p:nvPr>
        </p:nvSpPr>
        <p:spPr/>
        <p:txBody>
          <a:bodyPr/>
          <a:lstStyle/>
          <a:p>
            <a:fld id="{29F57C97-B46C-4A57-8520-F5BBDB84AE72}" type="slidenum">
              <a:rPr lang="en-US" smtClean="0"/>
              <a:pPr/>
              <a:t>7</a:t>
            </a:fld>
            <a:endParaRPr lang="en-US" dirty="0"/>
          </a:p>
        </p:txBody>
      </p:sp>
      <p:sp>
        <p:nvSpPr>
          <p:cNvPr id="7" name="TextBox 6">
            <a:extLst>
              <a:ext uri="{FF2B5EF4-FFF2-40B4-BE49-F238E27FC236}">
                <a16:creationId xmlns:a16="http://schemas.microsoft.com/office/drawing/2014/main" id="{FE82690B-CBBE-A5C6-1C0D-37B80EF6052A}"/>
              </a:ext>
            </a:extLst>
          </p:cNvPr>
          <p:cNvSpPr txBox="1"/>
          <p:nvPr/>
        </p:nvSpPr>
        <p:spPr>
          <a:xfrm>
            <a:off x="3603497" y="5084166"/>
            <a:ext cx="2667000" cy="369332"/>
          </a:xfrm>
          <a:prstGeom prst="rect">
            <a:avLst/>
          </a:prstGeom>
          <a:noFill/>
        </p:spPr>
        <p:txBody>
          <a:bodyPr wrap="square" rtlCol="0">
            <a:spAutoFit/>
          </a:bodyPr>
          <a:lstStyle/>
          <a:p>
            <a:pPr algn="ctr"/>
            <a:r>
              <a:rPr lang="en-US" i="1" dirty="0">
                <a:latin typeface="Times New Roman"/>
                <a:cs typeface="Times New Roman"/>
              </a:rPr>
              <a:t>Fig 1 System Diagram</a:t>
            </a:r>
          </a:p>
        </p:txBody>
      </p:sp>
    </p:spTree>
    <p:extLst>
      <p:ext uri="{BB962C8B-B14F-4D97-AF65-F5344CB8AC3E}">
        <p14:creationId xmlns:p14="http://schemas.microsoft.com/office/powerpoint/2010/main" val="126860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30480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6673C0C9-8C0B-90A9-8CF0-AB12DCD80B16}"/>
              </a:ext>
            </a:extLst>
          </p:cNvPr>
          <p:cNvSpPr txBox="1"/>
          <p:nvPr/>
        </p:nvSpPr>
        <p:spPr>
          <a:xfrm>
            <a:off x="914400" y="289471"/>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SYSTEM DESIGN</a:t>
            </a:r>
            <a:endParaRPr lang="en-US" sz="4000" dirty="0">
              <a:latin typeface="Times New Roman"/>
              <a:cs typeface="Times New Roman"/>
            </a:endParaRPr>
          </a:p>
        </p:txBody>
      </p:sp>
      <p:graphicFrame>
        <p:nvGraphicFramePr>
          <p:cNvPr id="10" name="Diagram 9">
            <a:extLst>
              <a:ext uri="{FF2B5EF4-FFF2-40B4-BE49-F238E27FC236}">
                <a16:creationId xmlns:a16="http://schemas.microsoft.com/office/drawing/2014/main" id="{9B3F645D-03B9-1727-7509-9DD85A819441}"/>
              </a:ext>
            </a:extLst>
          </p:cNvPr>
          <p:cNvGraphicFramePr/>
          <p:nvPr>
            <p:extLst>
              <p:ext uri="{D42A27DB-BD31-4B8C-83A1-F6EECF244321}">
                <p14:modId xmlns:p14="http://schemas.microsoft.com/office/powerpoint/2010/main" val="2213900565"/>
              </p:ext>
            </p:extLst>
          </p:nvPr>
        </p:nvGraphicFramePr>
        <p:xfrm>
          <a:off x="1181100" y="914401"/>
          <a:ext cx="7620000" cy="4900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ED8F4635-ED2D-6A59-E1EB-2B9C1E33930E}"/>
              </a:ext>
            </a:extLst>
          </p:cNvPr>
          <p:cNvSpPr>
            <a:spLocks noGrp="1"/>
          </p:cNvSpPr>
          <p:nvPr>
            <p:ph type="sldNum" sz="quarter" idx="12"/>
          </p:nvPr>
        </p:nvSpPr>
        <p:spPr/>
        <p:txBody>
          <a:bodyPr/>
          <a:lstStyle/>
          <a:p>
            <a:fld id="{29F57C97-B46C-4A57-8520-F5BBDB84AE72}" type="slidenum">
              <a:rPr lang="en-US" smtClean="0"/>
              <a:pPr/>
              <a:t>8</a:t>
            </a:fld>
            <a:endParaRPr lang="en-US" dirty="0"/>
          </a:p>
        </p:txBody>
      </p:sp>
    </p:spTree>
    <p:extLst>
      <p:ext uri="{BB962C8B-B14F-4D97-AF65-F5344CB8AC3E}">
        <p14:creationId xmlns:p14="http://schemas.microsoft.com/office/powerpoint/2010/main" val="4995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C41253-69DB-4FD1-A210-956A7EDFF796}"/>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a:extLst>
              <a:ext uri="{FF2B5EF4-FFF2-40B4-BE49-F238E27FC236}">
                <a16:creationId xmlns:a16="http://schemas.microsoft.com/office/drawing/2014/main" id="{A9B93138-2169-9ADC-F0A0-87EC4C2190ED}"/>
              </a:ext>
            </a:extLst>
          </p:cNvPr>
          <p:cNvSpPr>
            <a:spLocks noGrp="1"/>
          </p:cNvSpPr>
          <p:nvPr>
            <p:ph type="title"/>
          </p:nvPr>
        </p:nvSpPr>
        <p:spPr>
          <a:xfrm>
            <a:off x="1039434" y="637159"/>
            <a:ext cx="7924800" cy="506968"/>
          </a:xfrm>
        </p:spPr>
        <p:txBody>
          <a:bodyPr>
            <a:normAutofit/>
          </a:bodyPr>
          <a:lstStyle/>
          <a:p>
            <a:r>
              <a:rPr lang="en-IN" sz="2000" dirty="0">
                <a:latin typeface="Times New Roman" panose="02020603050405020304" pitchFamily="18" charset="0"/>
                <a:cs typeface="Times New Roman" panose="02020603050405020304" pitchFamily="18" charset="0"/>
              </a:rPr>
              <a:t>1. </a:t>
            </a:r>
            <a:r>
              <a:rPr lang="en-IN" sz="2000" i="1" dirty="0">
                <a:latin typeface="Times New Roman" panose="02020603050405020304" pitchFamily="18" charset="0"/>
                <a:cs typeface="Times New Roman" panose="02020603050405020304" pitchFamily="18" charset="0"/>
              </a:rPr>
              <a:t>Authentication</a:t>
            </a:r>
            <a:r>
              <a:rPr lang="en-IN" sz="2000" dirty="0">
                <a:latin typeface="Times New Roman" panose="02020603050405020304" pitchFamily="18" charset="0"/>
                <a:cs typeface="Times New Roman" panose="02020603050405020304" pitchFamily="18" charset="0"/>
              </a:rPr>
              <a:t> Module</a:t>
            </a:r>
            <a:endParaRPr lang="en-IN" sz="2000" dirty="0"/>
          </a:p>
        </p:txBody>
      </p:sp>
      <p:sp>
        <p:nvSpPr>
          <p:cNvPr id="4" name="Slide Number Placeholder 3">
            <a:extLst>
              <a:ext uri="{FF2B5EF4-FFF2-40B4-BE49-F238E27FC236}">
                <a16:creationId xmlns:a16="http://schemas.microsoft.com/office/drawing/2014/main" id="{4F95B39A-6216-9869-9315-EE17215B941D}"/>
              </a:ext>
            </a:extLst>
          </p:cNvPr>
          <p:cNvSpPr>
            <a:spLocks noGrp="1"/>
          </p:cNvSpPr>
          <p:nvPr>
            <p:ph type="sldNum" sz="quarter" idx="12"/>
          </p:nvPr>
        </p:nvSpPr>
        <p:spPr/>
        <p:txBody>
          <a:bodyPr/>
          <a:lstStyle/>
          <a:p>
            <a:fld id="{29F57C97-B46C-4A57-8520-F5BBDB84AE72}" type="slidenum">
              <a:rPr lang="en-US" smtClean="0"/>
              <a:pPr/>
              <a:t>9</a:t>
            </a:fld>
            <a:endParaRPr lang="en-US" dirty="0"/>
          </a:p>
        </p:txBody>
      </p:sp>
      <p:pic>
        <p:nvPicPr>
          <p:cNvPr id="1026" name="Picture 2">
            <a:extLst>
              <a:ext uri="{FF2B5EF4-FFF2-40B4-BE49-F238E27FC236}">
                <a16:creationId xmlns:a16="http://schemas.microsoft.com/office/drawing/2014/main" id="{9ECC7D5D-389F-2B5B-E4D2-77BD5CA64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235" y="1259975"/>
            <a:ext cx="5791200" cy="43523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027A341-9D66-2081-3D1A-FE0DC02B757E}"/>
              </a:ext>
            </a:extLst>
          </p:cNvPr>
          <p:cNvSpPr txBox="1"/>
          <p:nvPr/>
        </p:nvSpPr>
        <p:spPr>
          <a:xfrm>
            <a:off x="5410200" y="6664673"/>
            <a:ext cx="327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a:extLst>
              <a:ext uri="{FF2B5EF4-FFF2-40B4-BE49-F238E27FC236}">
                <a16:creationId xmlns:a16="http://schemas.microsoft.com/office/drawing/2014/main" id="{E7AEE8FF-FF47-E703-CA6A-289A2D1DF931}"/>
              </a:ext>
            </a:extLst>
          </p:cNvPr>
          <p:cNvSpPr txBox="1"/>
          <p:nvPr/>
        </p:nvSpPr>
        <p:spPr>
          <a:xfrm>
            <a:off x="2454502" y="5612368"/>
            <a:ext cx="5094665" cy="369332"/>
          </a:xfrm>
          <a:prstGeom prst="rect">
            <a:avLst/>
          </a:prstGeom>
          <a:noFill/>
        </p:spPr>
        <p:txBody>
          <a:bodyPr wrap="square" rtlCol="0">
            <a:spAutoFit/>
          </a:bodyPr>
          <a:lstStyle/>
          <a:p>
            <a:pPr algn="ctr"/>
            <a:r>
              <a:rPr lang="en-US" i="1" dirty="0">
                <a:latin typeface="Times New Roman"/>
                <a:cs typeface="Times New Roman"/>
              </a:rPr>
              <a:t>Fig 2 Authentication Module Sequence Diagram</a:t>
            </a:r>
          </a:p>
        </p:txBody>
      </p:sp>
      <p:sp>
        <p:nvSpPr>
          <p:cNvPr id="7" name="TextBox 6">
            <a:extLst>
              <a:ext uri="{FF2B5EF4-FFF2-40B4-BE49-F238E27FC236}">
                <a16:creationId xmlns:a16="http://schemas.microsoft.com/office/drawing/2014/main" id="{59DCD325-C349-356F-DCF9-7D94EE2FA5C4}"/>
              </a:ext>
            </a:extLst>
          </p:cNvPr>
          <p:cNvSpPr txBox="1"/>
          <p:nvPr/>
        </p:nvSpPr>
        <p:spPr>
          <a:xfrm>
            <a:off x="914400" y="289471"/>
            <a:ext cx="8229600" cy="400110"/>
          </a:xfrm>
          <a:prstGeom prst="rect">
            <a:avLst/>
          </a:prstGeom>
          <a:noFill/>
        </p:spPr>
        <p:txBody>
          <a:bodyPr wrap="square" rtlCol="0">
            <a:spAutoFit/>
          </a:bodyPr>
          <a:lstStyle/>
          <a:p>
            <a:pPr algn="ctr"/>
            <a:r>
              <a:rPr lang="en-US" sz="2000" i="0" u="none" strike="noStrike" dirty="0">
                <a:solidFill>
                  <a:srgbClr val="000000"/>
                </a:solidFill>
                <a:effectLst/>
                <a:latin typeface="Times New Roman" panose="02020603050405020304" pitchFamily="18" charset="0"/>
              </a:rPr>
              <a:t>SYSTEM DESIGN</a:t>
            </a:r>
            <a:endParaRPr lang="en-US" sz="4000" dirty="0">
              <a:latin typeface="Times New Roman"/>
              <a:cs typeface="Times New Roman"/>
            </a:endParaRPr>
          </a:p>
        </p:txBody>
      </p:sp>
    </p:spTree>
    <p:extLst>
      <p:ext uri="{BB962C8B-B14F-4D97-AF65-F5344CB8AC3E}">
        <p14:creationId xmlns:p14="http://schemas.microsoft.com/office/powerpoint/2010/main" val="1205318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2273</TotalTime>
  <Words>2199</Words>
  <Application>Microsoft Office PowerPoint</Application>
  <PresentationFormat>On-screen Show (4:3)</PresentationFormat>
  <Paragraphs>312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Courier New</vt:lpstr>
      <vt:lpstr>Times New Roman</vt:lpstr>
      <vt:lpstr>Wingdings</vt:lpstr>
      <vt:lpstr>Office Theme</vt:lpstr>
      <vt:lpstr>cv</vt:lpstr>
      <vt:lpstr>PowerPoint Presentation</vt:lpstr>
      <vt:lpstr>cv</vt:lpstr>
      <vt:lpstr>cv</vt:lpstr>
      <vt:lpstr>cv</vt:lpstr>
      <vt:lpstr>cv</vt:lpstr>
      <vt:lpstr>cv</vt:lpstr>
      <vt:lpstr>cv</vt:lpstr>
      <vt:lpstr>1. Authentication Module</vt:lpstr>
      <vt:lpstr>2. Appointment Module</vt:lpstr>
      <vt:lpstr>3. Record Storage &amp; Retrieval Module</vt:lpstr>
      <vt:lpstr>4. Access Management Module</vt:lpstr>
      <vt:lpstr>5. Pharmacy Module</vt:lpstr>
      <vt:lpstr>cv</vt:lpstr>
      <vt:lpstr>cv</vt:lpstr>
      <vt:lpstr>cv</vt:lpstr>
      <vt:lpstr>cv</vt:lpstr>
      <vt:lpstr>PowerPoint Presentation</vt:lpstr>
      <vt:lpstr>TECH FRAMEWORKS USED</vt:lpstr>
      <vt:lpstr>PowerPoint Presentation</vt:lpstr>
      <vt:lpstr>PowerPoint Presentation</vt:lpstr>
      <vt:lpstr>PowerPoint Presentation</vt:lpstr>
      <vt:lpstr>PowerPoint Presentation</vt:lpstr>
      <vt:lpstr>TEAM CONTRIBUTIONS</vt:lpstr>
      <vt:lpstr>CO-GUIDE INTERACTIONS</vt:lpstr>
      <vt:lpstr>cv</vt:lpstr>
      <vt:lpstr>cv</vt:lpstr>
      <vt:lpstr>PROJECT MANAGEMENT TOOL YouTrack</vt:lpstr>
      <vt:lpstr>PROJECT MANAGEMENT TOOL YouTrack</vt:lpstr>
      <vt:lpstr>PowerPoint Presentation</vt:lpstr>
      <vt:lpstr>PowerPoint Presentation</vt:lpstr>
      <vt:lpstr>cv</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Govardhan R</cp:lastModifiedBy>
  <cp:revision>79</cp:revision>
  <cp:lastPrinted>2023-05-27T02:33:35Z</cp:lastPrinted>
  <dcterms:created xsi:type="dcterms:W3CDTF">2013-03-22T06:20:01Z</dcterms:created>
  <dcterms:modified xsi:type="dcterms:W3CDTF">2023-05-27T05:06:08Z</dcterms:modified>
</cp:coreProperties>
</file>