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72" r:id="rId8"/>
    <p:sldId id="268" r:id="rId9"/>
    <p:sldId id="277" r:id="rId10"/>
    <p:sldId id="278" r:id="rId11"/>
    <p:sldId id="279" r:id="rId12"/>
    <p:sldId id="269" r:id="rId13"/>
    <p:sldId id="273" r:id="rId14"/>
    <p:sldId id="274" r:id="rId15"/>
    <p:sldId id="275" r:id="rId16"/>
    <p:sldId id="276" r:id="rId17"/>
    <p:sldId id="260" r:id="rId18"/>
    <p:sldId id="266"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6822FD-E690-49F9-9034-6599D43683F7}" v="21" dt="2023-04-01T16:54:47.2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0704" autoAdjust="0"/>
  </p:normalViewPr>
  <p:slideViewPr>
    <p:cSldViewPr snapToGrid="0">
      <p:cViewPr varScale="1">
        <p:scale>
          <a:sx n="69" d="100"/>
          <a:sy n="69" d="100"/>
        </p:scale>
        <p:origin x="762"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4/12/2023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hyperlink" Target="https://www.cloudflare.com/learning/cloud/what-is-a-virtual-machine/" TargetMode="Externa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hyperlink" Target="https://www.cloudflare.com/learning/cdn/glossary/data-center/"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cloudflare.com/learning/cloud/what-is-a-public-cloud/" TargetMode="External"/><Relationship Id="rId2" Type="http://schemas.openxmlformats.org/officeDocument/2006/relationships/hyperlink" Target="https://www.cloudflare.com/learning/cloud/what-is-a-virtual-private-cloud/" TargetMode="External"/><Relationship Id="rId1" Type="http://schemas.openxmlformats.org/officeDocument/2006/relationships/slideLayout" Target="../slideLayouts/slideLayout6.xml"/><Relationship Id="rId6" Type="http://schemas.openxmlformats.org/officeDocument/2006/relationships/hyperlink" Target="https://www.cloudflare.com/learning/cloud/what-is-multicloud/" TargetMode="External"/><Relationship Id="rId5" Type="http://schemas.openxmlformats.org/officeDocument/2006/relationships/hyperlink" Target="https://www.cloudflare.com/learning/cloud/what-is-hybrid-cloud/" TargetMode="External"/><Relationship Id="rId4" Type="http://schemas.openxmlformats.org/officeDocument/2006/relationships/hyperlink" Target="https://www.cloudflare.com/learning/cloud/what-is-multitenancy/"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9.png"/><Relationship Id="rId2" Type="http://schemas.openxmlformats.org/officeDocument/2006/relationships/image" Target="../media/image31.png"/><Relationship Id="rId1" Type="http://schemas.openxmlformats.org/officeDocument/2006/relationships/slideLayout" Target="../slideLayouts/slideLayout1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5.xml"/><Relationship Id="rId4" Type="http://schemas.openxmlformats.org/officeDocument/2006/relationships/image" Target="../media/image22.jpeg"/></Relationships>
</file>

<file path=ppt/slides/_rels/slide7.xml.rels><?xml version="1.0" encoding="UTF-8" standalone="yes"?>
<Relationships xmlns="http://schemas.openxmlformats.org/package/2006/relationships"><Relationship Id="rId3" Type="http://schemas.openxmlformats.org/officeDocument/2006/relationships/hyperlink" Target="https://www.icann.org/" TargetMode="External"/><Relationship Id="rId2" Type="http://schemas.openxmlformats.org/officeDocument/2006/relationships/hyperlink" Target="https://www.iana.org/" TargetMode="Externa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Data Engineering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DFAD-CE5A-05E8-3058-134B5901BB6B}"/>
              </a:ext>
            </a:extLst>
          </p:cNvPr>
          <p:cNvSpPr>
            <a:spLocks noGrp="1"/>
          </p:cNvSpPr>
          <p:nvPr>
            <p:ph type="title"/>
          </p:nvPr>
        </p:nvSpPr>
        <p:spPr>
          <a:xfrm>
            <a:off x="838200" y="136525"/>
            <a:ext cx="10515600" cy="636581"/>
          </a:xfrm>
        </p:spPr>
        <p:txBody>
          <a:bodyPr/>
          <a:lstStyle/>
          <a:p>
            <a:r>
              <a:rPr lang="en-IN" dirty="0"/>
              <a:t>cloud</a:t>
            </a:r>
          </a:p>
        </p:txBody>
      </p:sp>
      <p:sp>
        <p:nvSpPr>
          <p:cNvPr id="6" name="Slide Number Placeholder 5">
            <a:extLst>
              <a:ext uri="{FF2B5EF4-FFF2-40B4-BE49-F238E27FC236}">
                <a16:creationId xmlns:a16="http://schemas.microsoft.com/office/drawing/2014/main" id="{D47D2C49-BCF3-6E2D-B102-470098E09553}"/>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8" name="TextBox 7">
            <a:extLst>
              <a:ext uri="{FF2B5EF4-FFF2-40B4-BE49-F238E27FC236}">
                <a16:creationId xmlns:a16="http://schemas.microsoft.com/office/drawing/2014/main" id="{DD7DC7C7-BA83-4281-EAFE-AC9C9C3DEF45}"/>
              </a:ext>
            </a:extLst>
          </p:cNvPr>
          <p:cNvSpPr txBox="1"/>
          <p:nvPr/>
        </p:nvSpPr>
        <p:spPr>
          <a:xfrm>
            <a:off x="8610600" y="2568594"/>
            <a:ext cx="2985654" cy="3970318"/>
          </a:xfrm>
          <a:prstGeom prst="rect">
            <a:avLst/>
          </a:prstGeom>
          <a:noFill/>
        </p:spPr>
        <p:txBody>
          <a:bodyPr wrap="square">
            <a:spAutoFit/>
          </a:bodyPr>
          <a:lstStyle/>
          <a:p>
            <a:r>
              <a:rPr lang="en-US" b="0" i="0" dirty="0">
                <a:solidFill>
                  <a:srgbClr val="002060"/>
                </a:solidFill>
                <a:effectLst/>
              </a:rPr>
              <a:t>Cloud computing </a:t>
            </a:r>
            <a:r>
              <a:rPr lang="en-US" b="0" i="0" dirty="0">
                <a:solidFill>
                  <a:srgbClr val="C00000"/>
                </a:solidFill>
                <a:effectLst/>
              </a:rPr>
              <a:t>is possible because of a technology called virtualization.</a:t>
            </a:r>
          </a:p>
          <a:p>
            <a:endParaRPr lang="en-US" dirty="0">
              <a:solidFill>
                <a:srgbClr val="C00000"/>
              </a:solidFill>
            </a:endParaRPr>
          </a:p>
          <a:p>
            <a:r>
              <a:rPr lang="en-US" b="0" i="0" dirty="0">
                <a:solidFill>
                  <a:srgbClr val="C00000"/>
                </a:solidFill>
                <a:effectLst/>
              </a:rPr>
              <a:t> </a:t>
            </a:r>
            <a:r>
              <a:rPr lang="en-US" b="0" i="0" dirty="0">
                <a:solidFill>
                  <a:srgbClr val="002060"/>
                </a:solidFill>
                <a:effectLst/>
              </a:rPr>
              <a:t>Virtualization</a:t>
            </a:r>
            <a:r>
              <a:rPr lang="en-US" b="0" i="0" dirty="0">
                <a:solidFill>
                  <a:srgbClr val="C00000"/>
                </a:solidFill>
                <a:effectLst/>
              </a:rPr>
              <a:t> allows for the creation of a simulated, digital-only "virtual" computer that behaves as if it were a physical computer with its own hardware. </a:t>
            </a:r>
          </a:p>
          <a:p>
            <a:endParaRPr lang="en-US" dirty="0">
              <a:solidFill>
                <a:srgbClr val="C00000"/>
              </a:solidFill>
            </a:endParaRPr>
          </a:p>
          <a:p>
            <a:r>
              <a:rPr lang="en-US" b="0" i="0" dirty="0">
                <a:solidFill>
                  <a:srgbClr val="C00000"/>
                </a:solidFill>
                <a:effectLst/>
              </a:rPr>
              <a:t>The technical term for such a computer is</a:t>
            </a:r>
            <a:r>
              <a:rPr lang="en-US" b="0" i="0" dirty="0">
                <a:solidFill>
                  <a:srgbClr val="002060"/>
                </a:solidFill>
                <a:effectLst/>
              </a:rPr>
              <a:t> </a:t>
            </a:r>
            <a:r>
              <a:rPr lang="en-US" dirty="0">
                <a:solidFill>
                  <a:srgbClr val="002060"/>
                </a:solidFill>
                <a:hlinkClick r:id="rId2">
                  <a:extLst>
                    <a:ext uri="{A12FA001-AC4F-418D-AE19-62706E023703}">
                      <ahyp:hlinkClr xmlns:ahyp="http://schemas.microsoft.com/office/drawing/2018/hyperlinkcolor" val="tx"/>
                    </a:ext>
                  </a:extLst>
                </a:hlinkClick>
              </a:rPr>
              <a:t>virtual machine</a:t>
            </a:r>
            <a:r>
              <a:rPr lang="en-US" dirty="0">
                <a:solidFill>
                  <a:srgbClr val="C00000"/>
                </a:solidFill>
              </a:rPr>
              <a:t>.</a:t>
            </a:r>
            <a:endParaRPr lang="en-IN" dirty="0">
              <a:solidFill>
                <a:srgbClr val="C00000"/>
              </a:solidFill>
            </a:endParaRPr>
          </a:p>
        </p:txBody>
      </p:sp>
      <p:pic>
        <p:nvPicPr>
          <p:cNvPr id="10" name="Picture 9">
            <a:extLst>
              <a:ext uri="{FF2B5EF4-FFF2-40B4-BE49-F238E27FC236}">
                <a16:creationId xmlns:a16="http://schemas.microsoft.com/office/drawing/2014/main" id="{C34E26AE-68BD-49C5-2A13-877B3478B02C}"/>
              </a:ext>
            </a:extLst>
          </p:cNvPr>
          <p:cNvPicPr>
            <a:picLocks noChangeAspect="1"/>
          </p:cNvPicPr>
          <p:nvPr/>
        </p:nvPicPr>
        <p:blipFill>
          <a:blip r:embed="rId3"/>
          <a:stretch>
            <a:fillRect/>
          </a:stretch>
        </p:blipFill>
        <p:spPr>
          <a:xfrm>
            <a:off x="838200" y="2115350"/>
            <a:ext cx="6805948" cy="3644835"/>
          </a:xfrm>
          <a:prstGeom prst="rect">
            <a:avLst/>
          </a:prstGeom>
        </p:spPr>
      </p:pic>
      <p:sp>
        <p:nvSpPr>
          <p:cNvPr id="12" name="TextBox 11">
            <a:extLst>
              <a:ext uri="{FF2B5EF4-FFF2-40B4-BE49-F238E27FC236}">
                <a16:creationId xmlns:a16="http://schemas.microsoft.com/office/drawing/2014/main" id="{8497543D-600F-FD10-5784-1D5253EA2736}"/>
              </a:ext>
            </a:extLst>
          </p:cNvPr>
          <p:cNvSpPr txBox="1"/>
          <p:nvPr/>
        </p:nvSpPr>
        <p:spPr>
          <a:xfrm>
            <a:off x="602673" y="915021"/>
            <a:ext cx="10986654" cy="1200329"/>
          </a:xfrm>
          <a:prstGeom prst="rect">
            <a:avLst/>
          </a:prstGeom>
          <a:noFill/>
        </p:spPr>
        <p:txBody>
          <a:bodyPr wrap="square">
            <a:spAutoFit/>
          </a:bodyPr>
          <a:lstStyle/>
          <a:p>
            <a:pPr algn="just"/>
            <a:r>
              <a:rPr lang="en-US" b="0" i="0" dirty="0">
                <a:solidFill>
                  <a:srgbClr val="222222"/>
                </a:solidFill>
                <a:effectLst/>
              </a:rPr>
              <a:t>"The cloud" refers to servers that are accessed over the Internet, and the software and databases that run on those servers. Cloud servers are located in </a:t>
            </a:r>
            <a:r>
              <a:rPr lang="en-US" dirty="0">
                <a:solidFill>
                  <a:srgbClr val="222222"/>
                </a:solidFill>
                <a:hlinkClick r:id="rId4">
                  <a:extLst>
                    <a:ext uri="{A12FA001-AC4F-418D-AE19-62706E023703}">
                      <ahyp:hlinkClr xmlns:ahyp="http://schemas.microsoft.com/office/drawing/2018/hyperlinkcolor" val="tx"/>
                    </a:ext>
                  </a:extLst>
                </a:hlinkClick>
              </a:rPr>
              <a:t>data centers</a:t>
            </a:r>
            <a:r>
              <a:rPr lang="en-US" dirty="0">
                <a:solidFill>
                  <a:srgbClr val="222222"/>
                </a:solidFill>
              </a:rPr>
              <a:t> </a:t>
            </a:r>
            <a:r>
              <a:rPr lang="en-US" b="0" i="0" dirty="0">
                <a:solidFill>
                  <a:srgbClr val="222222"/>
                </a:solidFill>
                <a:effectLst/>
              </a:rPr>
              <a:t>all over the world. By using cloud computing, users and companies do not have to manage physical servers themselves or run software applications on their own machines.</a:t>
            </a:r>
            <a:endParaRPr lang="en-IN" dirty="0"/>
          </a:p>
        </p:txBody>
      </p:sp>
      <p:pic>
        <p:nvPicPr>
          <p:cNvPr id="4098" name="Picture 2" descr="Insight Terra &amp; AWS">
            <a:extLst>
              <a:ext uri="{FF2B5EF4-FFF2-40B4-BE49-F238E27FC236}">
                <a16:creationId xmlns:a16="http://schemas.microsoft.com/office/drawing/2014/main" id="{2A54A3A9-392C-CB0D-3999-1BAF0D38D5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870" y="5700649"/>
            <a:ext cx="1323329" cy="99122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Q1-2020 Release: Microsoft Azure Officially Supported with Openbravo Cloud  | Openbravo Blog">
            <a:extLst>
              <a:ext uri="{FF2B5EF4-FFF2-40B4-BE49-F238E27FC236}">
                <a16:creationId xmlns:a16="http://schemas.microsoft.com/office/drawing/2014/main" id="{17EC8C8B-6E3E-137D-EF26-5C1E40307A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4006" y="5822405"/>
            <a:ext cx="1240281" cy="69455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Google CloudPlatform?? | GCP | uCloudStore Partner Premier Google">
            <a:extLst>
              <a:ext uri="{FF2B5EF4-FFF2-40B4-BE49-F238E27FC236}">
                <a16:creationId xmlns:a16="http://schemas.microsoft.com/office/drawing/2014/main" id="{DA54FDE7-9D07-5E77-B9BA-8105107472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1097" y="5822405"/>
            <a:ext cx="1045152" cy="869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795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73FD6-38FB-7DB8-92FC-DAE58DC98201}"/>
              </a:ext>
            </a:extLst>
          </p:cNvPr>
          <p:cNvSpPr>
            <a:spLocks noGrp="1"/>
          </p:cNvSpPr>
          <p:nvPr>
            <p:ph type="title"/>
          </p:nvPr>
        </p:nvSpPr>
        <p:spPr>
          <a:xfrm>
            <a:off x="1849582" y="136525"/>
            <a:ext cx="7710055" cy="639330"/>
          </a:xfrm>
        </p:spPr>
        <p:txBody>
          <a:bodyPr/>
          <a:lstStyle/>
          <a:p>
            <a:r>
              <a:rPr lang="en-IN" dirty="0"/>
              <a:t>Types of cloud</a:t>
            </a:r>
          </a:p>
        </p:txBody>
      </p:sp>
      <p:sp>
        <p:nvSpPr>
          <p:cNvPr id="6" name="Slide Number Placeholder 5">
            <a:extLst>
              <a:ext uri="{FF2B5EF4-FFF2-40B4-BE49-F238E27FC236}">
                <a16:creationId xmlns:a16="http://schemas.microsoft.com/office/drawing/2014/main" id="{8A01061B-158A-68E5-CBF9-F8C0EA00B632}"/>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8" name="TextBox 7">
            <a:extLst>
              <a:ext uri="{FF2B5EF4-FFF2-40B4-BE49-F238E27FC236}">
                <a16:creationId xmlns:a16="http://schemas.microsoft.com/office/drawing/2014/main" id="{3DCAB35D-C877-FA47-FE70-E5FF3529627B}"/>
              </a:ext>
            </a:extLst>
          </p:cNvPr>
          <p:cNvSpPr txBox="1"/>
          <p:nvPr/>
        </p:nvSpPr>
        <p:spPr>
          <a:xfrm>
            <a:off x="727362" y="1166842"/>
            <a:ext cx="9926783" cy="5078313"/>
          </a:xfrm>
          <a:prstGeom prst="rect">
            <a:avLst/>
          </a:prstGeom>
          <a:noFill/>
        </p:spPr>
        <p:txBody>
          <a:bodyPr wrap="square">
            <a:spAutoFit/>
          </a:bodyPr>
          <a:lstStyle/>
          <a:p>
            <a:pPr algn="just">
              <a:buFont typeface="Arial" panose="020B0604020202020204" pitchFamily="34" charset="0"/>
              <a:buChar char="•"/>
            </a:pPr>
            <a:r>
              <a:rPr lang="en-US" b="1" i="0" dirty="0">
                <a:solidFill>
                  <a:srgbClr val="222222"/>
                </a:solidFill>
                <a:effectLst/>
              </a:rPr>
              <a:t>Private cloud</a:t>
            </a:r>
            <a:r>
              <a:rPr lang="en-US" b="0" i="0" dirty="0">
                <a:solidFill>
                  <a:srgbClr val="222222"/>
                </a:solidFill>
                <a:effectLst/>
              </a:rPr>
              <a:t>: A </a:t>
            </a:r>
            <a:r>
              <a:rPr lang="en-US" b="0" i="0" u="none" strike="noStrike" dirty="0">
                <a:solidFill>
                  <a:srgbClr val="0051C3"/>
                </a:solidFill>
                <a:effectLst/>
                <a:hlinkClick r:id="rId2"/>
              </a:rPr>
              <a:t>private cloud</a:t>
            </a:r>
            <a:r>
              <a:rPr lang="en-US" b="0" i="0" dirty="0">
                <a:solidFill>
                  <a:srgbClr val="222222"/>
                </a:solidFill>
                <a:effectLst/>
              </a:rPr>
              <a:t> is a server, data center, or distributed network wholly dedicated to one organization.</a:t>
            </a:r>
          </a:p>
          <a:p>
            <a:pPr algn="just">
              <a:buFont typeface="Arial" panose="020B0604020202020204" pitchFamily="34" charset="0"/>
              <a:buChar char="•"/>
            </a:pPr>
            <a:endParaRPr lang="en-US" b="0" i="0" dirty="0">
              <a:solidFill>
                <a:srgbClr val="222222"/>
              </a:solidFill>
              <a:effectLst/>
            </a:endParaRPr>
          </a:p>
          <a:p>
            <a:pPr algn="just">
              <a:buFont typeface="Arial" panose="020B0604020202020204" pitchFamily="34" charset="0"/>
              <a:buChar char="•"/>
            </a:pPr>
            <a:r>
              <a:rPr lang="en-US" b="1" i="0" dirty="0">
                <a:solidFill>
                  <a:srgbClr val="222222"/>
                </a:solidFill>
                <a:effectLst/>
              </a:rPr>
              <a:t>Public cloud</a:t>
            </a:r>
            <a:r>
              <a:rPr lang="en-US" b="0" i="0" dirty="0">
                <a:solidFill>
                  <a:srgbClr val="222222"/>
                </a:solidFill>
                <a:effectLst/>
              </a:rPr>
              <a:t>: A </a:t>
            </a:r>
            <a:r>
              <a:rPr lang="en-US" b="0" i="0" u="none" strike="noStrike" dirty="0">
                <a:solidFill>
                  <a:srgbClr val="0051C3"/>
                </a:solidFill>
                <a:effectLst/>
                <a:hlinkClick r:id="rId3"/>
              </a:rPr>
              <a:t>public cloud</a:t>
            </a:r>
            <a:r>
              <a:rPr lang="en-US" b="0" i="0" dirty="0">
                <a:solidFill>
                  <a:srgbClr val="222222"/>
                </a:solidFill>
                <a:effectLst/>
              </a:rPr>
              <a:t> is a service run by an external vendor that may include servers in one or multiple data centers. Unlike a private cloud, public clouds are shared by multiple organizations. Using virtual machines, individual servers may be shared by different companies, a situation that is called "</a:t>
            </a:r>
            <a:r>
              <a:rPr lang="en-US" b="0" i="0" u="none" strike="noStrike" dirty="0">
                <a:solidFill>
                  <a:srgbClr val="0051C3"/>
                </a:solidFill>
                <a:effectLst/>
                <a:hlinkClick r:id="rId4"/>
              </a:rPr>
              <a:t>multitenancy</a:t>
            </a:r>
            <a:r>
              <a:rPr lang="en-US" b="0" i="0" dirty="0">
                <a:solidFill>
                  <a:srgbClr val="222222"/>
                </a:solidFill>
                <a:effectLst/>
              </a:rPr>
              <a:t>" because multiple tenants are renting server space within the same server.</a:t>
            </a:r>
          </a:p>
          <a:p>
            <a:pPr algn="just">
              <a:buFont typeface="Arial" panose="020B0604020202020204" pitchFamily="34" charset="0"/>
              <a:buChar char="•"/>
            </a:pPr>
            <a:endParaRPr lang="en-US" b="0" i="0" dirty="0">
              <a:solidFill>
                <a:srgbClr val="222222"/>
              </a:solidFill>
              <a:effectLst/>
            </a:endParaRPr>
          </a:p>
          <a:p>
            <a:pPr algn="just">
              <a:buFont typeface="Arial" panose="020B0604020202020204" pitchFamily="34" charset="0"/>
              <a:buChar char="•"/>
            </a:pPr>
            <a:r>
              <a:rPr lang="en-US" b="1" i="0" dirty="0">
                <a:solidFill>
                  <a:srgbClr val="222222"/>
                </a:solidFill>
                <a:effectLst/>
              </a:rPr>
              <a:t>Hybrid cloud</a:t>
            </a:r>
            <a:r>
              <a:rPr lang="en-US" b="0" i="0" dirty="0">
                <a:solidFill>
                  <a:srgbClr val="222222"/>
                </a:solidFill>
                <a:effectLst/>
              </a:rPr>
              <a:t>: </a:t>
            </a:r>
            <a:r>
              <a:rPr lang="en-US" b="0" i="0" u="none" strike="noStrike" dirty="0">
                <a:solidFill>
                  <a:srgbClr val="0051C3"/>
                </a:solidFill>
                <a:effectLst/>
                <a:hlinkClick r:id="rId5"/>
              </a:rPr>
              <a:t>hybrid cloud</a:t>
            </a:r>
            <a:r>
              <a:rPr lang="en-US" b="0" i="0" dirty="0">
                <a:solidFill>
                  <a:srgbClr val="222222"/>
                </a:solidFill>
                <a:effectLst/>
              </a:rPr>
              <a:t> deployments combine public and private clouds and may even include on-premises legacy servers. An organization may use their private cloud for some services and their public cloud for others, or they may use the public cloud as backup for their private cloud.</a:t>
            </a:r>
          </a:p>
          <a:p>
            <a:pPr algn="just">
              <a:buFont typeface="Arial" panose="020B0604020202020204" pitchFamily="34" charset="0"/>
              <a:buChar char="•"/>
            </a:pPr>
            <a:endParaRPr lang="en-US" b="0" i="0" dirty="0">
              <a:solidFill>
                <a:srgbClr val="222222"/>
              </a:solidFill>
              <a:effectLst/>
            </a:endParaRPr>
          </a:p>
          <a:p>
            <a:pPr algn="just">
              <a:buFont typeface="Arial" panose="020B0604020202020204" pitchFamily="34" charset="0"/>
              <a:buChar char="•"/>
            </a:pPr>
            <a:r>
              <a:rPr lang="en-US" b="1" i="0" dirty="0">
                <a:solidFill>
                  <a:srgbClr val="222222"/>
                </a:solidFill>
                <a:effectLst/>
              </a:rPr>
              <a:t>Multi-cloud</a:t>
            </a:r>
            <a:r>
              <a:rPr lang="en-US" b="0" i="0" dirty="0">
                <a:solidFill>
                  <a:srgbClr val="222222"/>
                </a:solidFill>
                <a:effectLst/>
              </a:rPr>
              <a:t>: </a:t>
            </a:r>
            <a:r>
              <a:rPr lang="en-US" b="0" i="0" u="none" strike="noStrike" dirty="0">
                <a:solidFill>
                  <a:srgbClr val="0051C3"/>
                </a:solidFill>
                <a:effectLst/>
                <a:hlinkClick r:id="rId6"/>
              </a:rPr>
              <a:t>multi-cloud</a:t>
            </a:r>
            <a:r>
              <a:rPr lang="en-US" b="0" i="0" dirty="0">
                <a:solidFill>
                  <a:srgbClr val="222222"/>
                </a:solidFill>
                <a:effectLst/>
              </a:rPr>
              <a:t> is a type of cloud deployment that involves using multiple public clouds. In other words, an organization with a multi-cloud deployment rents virtual servers and services from several external vendors — to continue the analogy used above, this is like leasing several adjacent plots of land from different landlords. Multi-cloud deployments can also be hybrid cloud, and vice versa.</a:t>
            </a:r>
          </a:p>
        </p:txBody>
      </p:sp>
    </p:spTree>
    <p:extLst>
      <p:ext uri="{BB962C8B-B14F-4D97-AF65-F5344CB8AC3E}">
        <p14:creationId xmlns:p14="http://schemas.microsoft.com/office/powerpoint/2010/main" val="2005661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87EADD-58FA-3A81-8D24-0AA00F0A2FA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492E6E1-1906-3A41-103A-5565F6B6249B}"/>
              </a:ext>
            </a:extLst>
          </p:cNvPr>
          <p:cNvSpPr>
            <a:spLocks noGrp="1"/>
          </p:cNvSpPr>
          <p:nvPr>
            <p:ph type="ftr" sz="quarter" idx="11"/>
          </p:nvPr>
        </p:nvSpPr>
        <p:spPr/>
        <p:txBody>
          <a:bodyPr/>
          <a:lstStyle/>
          <a:p>
            <a:r>
              <a:rPr lang="en-US" dirty="0"/>
              <a:t>Kasmo Inc</a:t>
            </a:r>
          </a:p>
        </p:txBody>
      </p:sp>
      <p:sp>
        <p:nvSpPr>
          <p:cNvPr id="6" name="Slide Number Placeholder 5">
            <a:extLst>
              <a:ext uri="{FF2B5EF4-FFF2-40B4-BE49-F238E27FC236}">
                <a16:creationId xmlns:a16="http://schemas.microsoft.com/office/drawing/2014/main" id="{F632F41A-8EBE-41B6-A95F-395D917CF379}"/>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8" name="Picture 7">
            <a:extLst>
              <a:ext uri="{FF2B5EF4-FFF2-40B4-BE49-F238E27FC236}">
                <a16:creationId xmlns:a16="http://schemas.microsoft.com/office/drawing/2014/main" id="{122F9868-FB58-D1A4-55B0-50FE8B8864E8}"/>
              </a:ext>
            </a:extLst>
          </p:cNvPr>
          <p:cNvPicPr>
            <a:picLocks noChangeAspect="1"/>
          </p:cNvPicPr>
          <p:nvPr/>
        </p:nvPicPr>
        <p:blipFill>
          <a:blip r:embed="rId2"/>
          <a:stretch>
            <a:fillRect/>
          </a:stretch>
        </p:blipFill>
        <p:spPr>
          <a:xfrm>
            <a:off x="838200" y="1106027"/>
            <a:ext cx="10543557" cy="4823718"/>
          </a:xfrm>
          <a:prstGeom prst="rect">
            <a:avLst/>
          </a:prstGeom>
        </p:spPr>
      </p:pic>
      <p:sp>
        <p:nvSpPr>
          <p:cNvPr id="11" name="TextBox 10">
            <a:extLst>
              <a:ext uri="{FF2B5EF4-FFF2-40B4-BE49-F238E27FC236}">
                <a16:creationId xmlns:a16="http://schemas.microsoft.com/office/drawing/2014/main" id="{93288B62-A190-998B-AB59-89BC1647806E}"/>
              </a:ext>
            </a:extLst>
          </p:cNvPr>
          <p:cNvSpPr txBox="1"/>
          <p:nvPr/>
        </p:nvSpPr>
        <p:spPr>
          <a:xfrm>
            <a:off x="3678382" y="290945"/>
            <a:ext cx="5770418" cy="584775"/>
          </a:xfrm>
          <a:prstGeom prst="rect">
            <a:avLst/>
          </a:prstGeom>
          <a:noFill/>
        </p:spPr>
        <p:txBody>
          <a:bodyPr wrap="square" rtlCol="0">
            <a:spAutoFit/>
          </a:bodyPr>
          <a:lstStyle/>
          <a:p>
            <a:r>
              <a:rPr lang="en-IN" sz="3200" dirty="0"/>
              <a:t>Cloud Service Offerings</a:t>
            </a:r>
          </a:p>
        </p:txBody>
      </p:sp>
    </p:spTree>
    <p:extLst>
      <p:ext uri="{BB962C8B-B14F-4D97-AF65-F5344CB8AC3E}">
        <p14:creationId xmlns:p14="http://schemas.microsoft.com/office/powerpoint/2010/main" val="1072952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DFB2-B905-9F48-ADCC-C49E10434A11}"/>
              </a:ext>
            </a:extLst>
          </p:cNvPr>
          <p:cNvSpPr>
            <a:spLocks noGrp="1"/>
          </p:cNvSpPr>
          <p:nvPr>
            <p:ph type="title"/>
          </p:nvPr>
        </p:nvSpPr>
        <p:spPr>
          <a:xfrm>
            <a:off x="547255" y="54727"/>
            <a:ext cx="10515600" cy="684213"/>
          </a:xfrm>
        </p:spPr>
        <p:txBody>
          <a:bodyPr/>
          <a:lstStyle/>
          <a:p>
            <a:r>
              <a:rPr lang="en-IN" dirty="0"/>
              <a:t>Cloud data services</a:t>
            </a:r>
          </a:p>
        </p:txBody>
      </p:sp>
      <p:sp>
        <p:nvSpPr>
          <p:cNvPr id="4" name="Date Placeholder 3">
            <a:extLst>
              <a:ext uri="{FF2B5EF4-FFF2-40B4-BE49-F238E27FC236}">
                <a16:creationId xmlns:a16="http://schemas.microsoft.com/office/drawing/2014/main" id="{2E300CAA-84A3-00EA-5200-5D31B946A35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03B138C-9882-9C40-B86E-86917958035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3084EF1-6B61-7679-7A16-CA3D315CB3F4}"/>
              </a:ext>
            </a:extLst>
          </p:cNvPr>
          <p:cNvSpPr>
            <a:spLocks noGrp="1"/>
          </p:cNvSpPr>
          <p:nvPr>
            <p:ph type="sldNum" sz="quarter" idx="12"/>
          </p:nvPr>
        </p:nvSpPr>
        <p:spPr/>
        <p:txBody>
          <a:bodyPr/>
          <a:lstStyle/>
          <a:p>
            <a:fld id="{A49DFD55-3C28-40EF-9E31-A92D2E4017FF}" type="slidenum">
              <a:rPr lang="en-US" smtClean="0"/>
              <a:pPr/>
              <a:t>13</a:t>
            </a:fld>
            <a:endParaRPr lang="en-US" dirty="0"/>
          </a:p>
        </p:txBody>
      </p:sp>
      <p:pic>
        <p:nvPicPr>
          <p:cNvPr id="10" name="Picture 9">
            <a:extLst>
              <a:ext uri="{FF2B5EF4-FFF2-40B4-BE49-F238E27FC236}">
                <a16:creationId xmlns:a16="http://schemas.microsoft.com/office/drawing/2014/main" id="{987EC8E0-332D-AD8D-07A4-87B29D81BBA7}"/>
              </a:ext>
            </a:extLst>
          </p:cNvPr>
          <p:cNvPicPr>
            <a:picLocks noChangeAspect="1"/>
          </p:cNvPicPr>
          <p:nvPr/>
        </p:nvPicPr>
        <p:blipFill>
          <a:blip r:embed="rId2"/>
          <a:stretch>
            <a:fillRect/>
          </a:stretch>
        </p:blipFill>
        <p:spPr>
          <a:xfrm>
            <a:off x="547255" y="738940"/>
            <a:ext cx="11422069" cy="2438740"/>
          </a:xfrm>
          <a:prstGeom prst="rect">
            <a:avLst/>
          </a:prstGeom>
        </p:spPr>
      </p:pic>
      <p:pic>
        <p:nvPicPr>
          <p:cNvPr id="12" name="Picture 11">
            <a:extLst>
              <a:ext uri="{FF2B5EF4-FFF2-40B4-BE49-F238E27FC236}">
                <a16:creationId xmlns:a16="http://schemas.microsoft.com/office/drawing/2014/main" id="{BAB282BD-765B-007F-3ED5-54D85DE8FF24}"/>
              </a:ext>
            </a:extLst>
          </p:cNvPr>
          <p:cNvPicPr>
            <a:picLocks noChangeAspect="1"/>
          </p:cNvPicPr>
          <p:nvPr/>
        </p:nvPicPr>
        <p:blipFill>
          <a:blip r:embed="rId3"/>
          <a:stretch>
            <a:fillRect/>
          </a:stretch>
        </p:blipFill>
        <p:spPr>
          <a:xfrm>
            <a:off x="561544" y="3259478"/>
            <a:ext cx="11393490" cy="3543795"/>
          </a:xfrm>
          <a:prstGeom prst="rect">
            <a:avLst/>
          </a:prstGeom>
        </p:spPr>
      </p:pic>
    </p:spTree>
    <p:extLst>
      <p:ext uri="{BB962C8B-B14F-4D97-AF65-F5344CB8AC3E}">
        <p14:creationId xmlns:p14="http://schemas.microsoft.com/office/powerpoint/2010/main" val="452487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660394" y="569138"/>
            <a:ext cx="8421688" cy="1325563"/>
          </a:xfrm>
        </p:spPr>
        <p:txBody>
          <a:bodyPr/>
          <a:lstStyle/>
          <a:p>
            <a:r>
              <a:rPr lang="en-US" dirty="0"/>
              <a:t>AREAS OF FOCUS</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644146" y="1084129"/>
            <a:ext cx="3437936" cy="823912"/>
          </a:xfrm>
        </p:spPr>
        <p:txBody>
          <a:bodyPr/>
          <a:lstStyle/>
          <a:p>
            <a:r>
              <a:rPr lang="en-US" dirty="0"/>
              <a:t>CLOUD-BASED</a:t>
            </a:r>
          </a:p>
          <a:p>
            <a:r>
              <a:rPr lang="en-US" dirty="0"/>
              <a:t>                 Data Services</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Kasmo Inc.</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16" name="Picture 2" descr="Insight Terra &amp; AWS">
            <a:extLst>
              <a:ext uri="{FF2B5EF4-FFF2-40B4-BE49-F238E27FC236}">
                <a16:creationId xmlns:a16="http://schemas.microsoft.com/office/drawing/2014/main" id="{B98EAB30-1A3A-A24E-F364-9E86379FC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032" y="2388678"/>
            <a:ext cx="1961181" cy="146899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Google CloudPlatform?? | GCP | uCloudStore Partner Premier Google">
            <a:extLst>
              <a:ext uri="{FF2B5EF4-FFF2-40B4-BE49-F238E27FC236}">
                <a16:creationId xmlns:a16="http://schemas.microsoft.com/office/drawing/2014/main" id="{4ACB34BB-B00F-C4AB-A648-BFB8BECD4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319" y="1803475"/>
            <a:ext cx="2034196" cy="16922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Q1-2020 Release: Microsoft Azure Officially Supported with Openbravo Cloud  | Openbravo Blog">
            <a:extLst>
              <a:ext uri="{FF2B5EF4-FFF2-40B4-BE49-F238E27FC236}">
                <a16:creationId xmlns:a16="http://schemas.microsoft.com/office/drawing/2014/main" id="{CC3D60EC-8FDD-9DC2-E408-84B1A7E628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0" y="2149499"/>
            <a:ext cx="1953233" cy="132556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Databricks - YouTube">
            <a:extLst>
              <a:ext uri="{FF2B5EF4-FFF2-40B4-BE49-F238E27FC236}">
                <a16:creationId xmlns:a16="http://schemas.microsoft.com/office/drawing/2014/main" id="{AE43982F-E410-283D-407B-3DEE2FE48A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4943" y="4351649"/>
            <a:ext cx="2034196" cy="203419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ivetran - Crunchbase Company Profile &amp; Funding">
            <a:extLst>
              <a:ext uri="{FF2B5EF4-FFF2-40B4-BE49-F238E27FC236}">
                <a16:creationId xmlns:a16="http://schemas.microsoft.com/office/drawing/2014/main" id="{0D31CD17-7465-F7AA-1F4E-90D3F12C3E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3400" y="4846660"/>
            <a:ext cx="1692252" cy="169225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dbt - YouTube">
            <a:extLst>
              <a:ext uri="{FF2B5EF4-FFF2-40B4-BE49-F238E27FC236}">
                <a16:creationId xmlns:a16="http://schemas.microsoft.com/office/drawing/2014/main" id="{169D7115-7F39-F0E9-DC03-7B21B808A6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3262" y="4079912"/>
            <a:ext cx="1692253" cy="1692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780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pic>
        <p:nvPicPr>
          <p:cNvPr id="6146" name="Picture 2" descr="Data is Fun - Inicio | Facebook">
            <a:extLst>
              <a:ext uri="{FF2B5EF4-FFF2-40B4-BE49-F238E27FC236}">
                <a16:creationId xmlns:a16="http://schemas.microsoft.com/office/drawing/2014/main" id="{4766EBC8-26CF-2358-B393-2F1ED42E4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2819" y="3210790"/>
            <a:ext cx="6850895" cy="2524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86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Chakrapani</a:t>
            </a:r>
          </a:p>
          <a:p>
            <a:r>
              <a:rPr lang="en-US" dirty="0"/>
              <a:t>chakri@kasmo.co</a:t>
            </a:r>
          </a:p>
          <a:p>
            <a:r>
              <a:rPr lang="en-US" dirty="0"/>
              <a:t>www.kasmo.co</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690748" y="136525"/>
            <a:ext cx="2895600" cy="65575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222086" y="1025670"/>
            <a:ext cx="2895600" cy="4363316"/>
          </a:xfrm>
        </p:spPr>
        <p:txBody>
          <a:bodyPr>
            <a:normAutofit/>
          </a:bodyPr>
          <a:lstStyle/>
          <a:p>
            <a:r>
              <a:rPr lang="en-US" sz="2000" dirty="0"/>
              <a:t>Introduction</a:t>
            </a:r>
          </a:p>
          <a:p>
            <a:r>
              <a:rPr lang="en-US" sz="2000" dirty="0"/>
              <a:t>Data Engineering</a:t>
            </a:r>
          </a:p>
          <a:p>
            <a:r>
              <a:rPr lang="en-US" sz="2000" dirty="0"/>
              <a:t>Data Storage</a:t>
            </a:r>
          </a:p>
          <a:p>
            <a:r>
              <a:rPr lang="en-US" sz="2000" dirty="0"/>
              <a:t>Data Processing</a:t>
            </a:r>
          </a:p>
          <a:p>
            <a:r>
              <a:rPr lang="en-US" sz="2000" dirty="0"/>
              <a:t>Cloud</a:t>
            </a:r>
          </a:p>
          <a:p>
            <a:r>
              <a:rPr lang="en-US" sz="2000" dirty="0"/>
              <a:t>IaaS – PaaS - SaaS</a:t>
            </a:r>
          </a:p>
          <a:p>
            <a:r>
              <a:rPr lang="en-US" sz="2000" dirty="0"/>
              <a:t>Data Services – Cloud</a:t>
            </a:r>
          </a:p>
          <a:p>
            <a:endParaRPr lang="en-US" sz="2000" dirty="0"/>
          </a:p>
          <a:p>
            <a:endParaRPr lang="en-US" sz="2000" dirty="0"/>
          </a:p>
          <a:p>
            <a:endParaRPr lang="en-US" sz="2000" dirty="0"/>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Kasmo Inc</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97056" y="484908"/>
            <a:ext cx="5111750" cy="632115"/>
          </a:xfrm>
        </p:spPr>
        <p:txBody>
          <a:bodyPr/>
          <a:lstStyle/>
          <a:p>
            <a:r>
              <a:rPr lang="en-US" dirty="0"/>
              <a:t>INTRODUCTION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Kasmo Inc.</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10" name="AutoShape 4" descr="Data - Wikipedia">
            <a:extLst>
              <a:ext uri="{FF2B5EF4-FFF2-40B4-BE49-F238E27FC236}">
                <a16:creationId xmlns:a16="http://schemas.microsoft.com/office/drawing/2014/main" id="{3F50A0E2-A3C3-6EDC-FE73-1B08F38695A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80" name="Picture 8" descr="undefined">
            <a:extLst>
              <a:ext uri="{FF2B5EF4-FFF2-40B4-BE49-F238E27FC236}">
                <a16:creationId xmlns:a16="http://schemas.microsoft.com/office/drawing/2014/main" id="{CF73B584-F292-DAA9-D41C-10FCF981B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829" y="1290111"/>
            <a:ext cx="4915044" cy="511761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43B3C05-6E45-5A13-A7D0-506EAE537509}"/>
              </a:ext>
            </a:extLst>
          </p:cNvPr>
          <p:cNvSpPr txBox="1"/>
          <p:nvPr/>
        </p:nvSpPr>
        <p:spPr>
          <a:xfrm>
            <a:off x="6350000" y="1217429"/>
            <a:ext cx="4574309" cy="5262979"/>
          </a:xfrm>
          <a:prstGeom prst="rect">
            <a:avLst/>
          </a:prstGeom>
          <a:noFill/>
        </p:spPr>
        <p:txBody>
          <a:bodyPr wrap="square">
            <a:spAutoFit/>
          </a:bodyPr>
          <a:lstStyle/>
          <a:p>
            <a:pPr algn="just"/>
            <a:r>
              <a:rPr lang="en-IN" sz="2400" dirty="0"/>
              <a:t>Data is a collection of discrete values that convey information, describing quantity, quality, fact, statistics, other basic units of meaning, or simply sequences of symbols that may be further interpreted. A datum is an individual value in a collection of data. Data is usually organized into structures such as tables that provide additional context and meaning, and which may </a:t>
            </a:r>
          </a:p>
          <a:p>
            <a:pPr algn="just"/>
            <a:r>
              <a:rPr lang="en-IN" sz="2400" dirty="0"/>
              <a:t>themselves be used as data in larger structures.</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1378F-0EDA-CA7B-80E1-FE594894D632}"/>
              </a:ext>
            </a:extLst>
          </p:cNvPr>
          <p:cNvSpPr>
            <a:spLocks noGrp="1"/>
          </p:cNvSpPr>
          <p:nvPr>
            <p:ph type="title"/>
          </p:nvPr>
        </p:nvSpPr>
        <p:spPr>
          <a:xfrm>
            <a:off x="281421" y="136525"/>
            <a:ext cx="3708688" cy="590551"/>
          </a:xfrm>
        </p:spPr>
        <p:txBody>
          <a:bodyPr/>
          <a:lstStyle/>
          <a:p>
            <a:r>
              <a:rPr lang="en-IN" dirty="0"/>
              <a:t>Data engineering</a:t>
            </a:r>
          </a:p>
        </p:txBody>
      </p:sp>
      <p:sp>
        <p:nvSpPr>
          <p:cNvPr id="4" name="Date Placeholder 3">
            <a:extLst>
              <a:ext uri="{FF2B5EF4-FFF2-40B4-BE49-F238E27FC236}">
                <a16:creationId xmlns:a16="http://schemas.microsoft.com/office/drawing/2014/main" id="{E5525522-F687-09C7-51C4-AA092427FC1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60DA15F-DDF2-86EA-85C0-3FC97AA5ED7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FE4671C-33C7-F9CA-51F2-FA30C83DD3D1}"/>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8" name="TextBox 7">
            <a:extLst>
              <a:ext uri="{FF2B5EF4-FFF2-40B4-BE49-F238E27FC236}">
                <a16:creationId xmlns:a16="http://schemas.microsoft.com/office/drawing/2014/main" id="{EC339DEC-E55E-30A6-A790-CCFA96D61CEC}"/>
              </a:ext>
            </a:extLst>
          </p:cNvPr>
          <p:cNvSpPr txBox="1"/>
          <p:nvPr/>
        </p:nvSpPr>
        <p:spPr>
          <a:xfrm>
            <a:off x="143908" y="837512"/>
            <a:ext cx="8557779" cy="1200329"/>
          </a:xfrm>
          <a:prstGeom prst="rect">
            <a:avLst/>
          </a:prstGeom>
          <a:noFill/>
        </p:spPr>
        <p:txBody>
          <a:bodyPr wrap="square">
            <a:spAutoFit/>
          </a:bodyPr>
          <a:lstStyle/>
          <a:p>
            <a:pPr algn="just"/>
            <a:r>
              <a:rPr lang="en-US" sz="2400" b="0" i="0" dirty="0">
                <a:solidFill>
                  <a:srgbClr val="202124"/>
                </a:solidFill>
                <a:effectLst/>
              </a:rPr>
              <a:t>Data engineering refers to </a:t>
            </a:r>
            <a:r>
              <a:rPr lang="en-US" sz="2400" b="0" i="0" dirty="0">
                <a:solidFill>
                  <a:srgbClr val="040C28"/>
                </a:solidFill>
                <a:effectLst/>
              </a:rPr>
              <a:t>the building of systems to enable the collection and usage of data</a:t>
            </a:r>
            <a:r>
              <a:rPr lang="en-US" sz="2400" b="0" i="0" dirty="0">
                <a:solidFill>
                  <a:srgbClr val="202124"/>
                </a:solidFill>
                <a:effectLst/>
              </a:rPr>
              <a:t>. This data is usually used to enable subsequent analysis and data science.</a:t>
            </a:r>
            <a:endParaRPr lang="en-IN" sz="2400" dirty="0"/>
          </a:p>
        </p:txBody>
      </p:sp>
      <p:pic>
        <p:nvPicPr>
          <p:cNvPr id="10" name="Picture 9">
            <a:extLst>
              <a:ext uri="{FF2B5EF4-FFF2-40B4-BE49-F238E27FC236}">
                <a16:creationId xmlns:a16="http://schemas.microsoft.com/office/drawing/2014/main" id="{3292E474-F8EA-1C3A-ABC1-1D6B7379F0B5}"/>
              </a:ext>
            </a:extLst>
          </p:cNvPr>
          <p:cNvPicPr>
            <a:picLocks noChangeAspect="1"/>
          </p:cNvPicPr>
          <p:nvPr/>
        </p:nvPicPr>
        <p:blipFill>
          <a:blip r:embed="rId2"/>
          <a:stretch>
            <a:fillRect/>
          </a:stretch>
        </p:blipFill>
        <p:spPr>
          <a:xfrm>
            <a:off x="0" y="2597923"/>
            <a:ext cx="7001406" cy="4053445"/>
          </a:xfrm>
          <a:prstGeom prst="rect">
            <a:avLst/>
          </a:prstGeom>
        </p:spPr>
      </p:pic>
      <p:sp>
        <p:nvSpPr>
          <p:cNvPr id="12" name="TextBox 11">
            <a:extLst>
              <a:ext uri="{FF2B5EF4-FFF2-40B4-BE49-F238E27FC236}">
                <a16:creationId xmlns:a16="http://schemas.microsoft.com/office/drawing/2014/main" id="{EE3B565D-26F3-64D2-D632-F5DFC7CBC9A8}"/>
              </a:ext>
            </a:extLst>
          </p:cNvPr>
          <p:cNvSpPr txBox="1"/>
          <p:nvPr/>
        </p:nvSpPr>
        <p:spPr>
          <a:xfrm>
            <a:off x="8792775" y="2014597"/>
            <a:ext cx="3061854" cy="4524315"/>
          </a:xfrm>
          <a:prstGeom prst="rect">
            <a:avLst/>
          </a:prstGeom>
          <a:noFill/>
        </p:spPr>
        <p:txBody>
          <a:bodyPr wrap="square">
            <a:spAutoFit/>
          </a:bodyPr>
          <a:lstStyle/>
          <a:p>
            <a:pPr algn="l">
              <a:buFont typeface="Arial" panose="020B0604020202020204" pitchFamily="34" charset="0"/>
              <a:buChar char="•"/>
            </a:pPr>
            <a:r>
              <a:rPr lang="en-US" b="0" i="0" dirty="0">
                <a:solidFill>
                  <a:srgbClr val="C00000"/>
                </a:solidFill>
                <a:effectLst/>
              </a:rPr>
              <a:t>Analyze and organize raw data.</a:t>
            </a:r>
          </a:p>
          <a:p>
            <a:pPr algn="l">
              <a:buFont typeface="Arial" panose="020B0604020202020204" pitchFamily="34" charset="0"/>
              <a:buChar char="•"/>
            </a:pPr>
            <a:r>
              <a:rPr lang="en-US" b="0" i="0" dirty="0">
                <a:solidFill>
                  <a:srgbClr val="C00000"/>
                </a:solidFill>
                <a:effectLst/>
              </a:rPr>
              <a:t>Build data systems and pipelines.</a:t>
            </a:r>
          </a:p>
          <a:p>
            <a:pPr algn="l">
              <a:buFont typeface="Arial" panose="020B0604020202020204" pitchFamily="34" charset="0"/>
              <a:buChar char="•"/>
            </a:pPr>
            <a:r>
              <a:rPr lang="en-US" b="0" i="0" dirty="0">
                <a:solidFill>
                  <a:srgbClr val="C00000"/>
                </a:solidFill>
                <a:effectLst/>
              </a:rPr>
              <a:t>Evaluate business needs and objectives.</a:t>
            </a:r>
          </a:p>
          <a:p>
            <a:pPr algn="l">
              <a:buFont typeface="Arial" panose="020B0604020202020204" pitchFamily="34" charset="0"/>
              <a:buChar char="•"/>
            </a:pPr>
            <a:r>
              <a:rPr lang="en-US" b="0" i="0" dirty="0">
                <a:solidFill>
                  <a:srgbClr val="C00000"/>
                </a:solidFill>
                <a:effectLst/>
              </a:rPr>
              <a:t>Interpret trends and patterns.</a:t>
            </a:r>
          </a:p>
          <a:p>
            <a:pPr algn="l">
              <a:buFont typeface="Arial" panose="020B0604020202020204" pitchFamily="34" charset="0"/>
              <a:buChar char="•"/>
            </a:pPr>
            <a:r>
              <a:rPr lang="en-US" b="0" i="0" dirty="0">
                <a:solidFill>
                  <a:srgbClr val="C00000"/>
                </a:solidFill>
                <a:effectLst/>
              </a:rPr>
              <a:t>Conduct complex data analysis and report on results.</a:t>
            </a:r>
          </a:p>
          <a:p>
            <a:pPr algn="l">
              <a:buFont typeface="Arial" panose="020B0604020202020204" pitchFamily="34" charset="0"/>
              <a:buChar char="•"/>
            </a:pPr>
            <a:r>
              <a:rPr lang="en-US" b="0" i="0" dirty="0">
                <a:solidFill>
                  <a:srgbClr val="C00000"/>
                </a:solidFill>
                <a:effectLst/>
              </a:rPr>
              <a:t>Prepare data for prescriptive and predictive modeling.</a:t>
            </a:r>
          </a:p>
          <a:p>
            <a:pPr algn="l">
              <a:buFont typeface="Arial" panose="020B0604020202020204" pitchFamily="34" charset="0"/>
              <a:buChar char="•"/>
            </a:pPr>
            <a:r>
              <a:rPr lang="en-US" b="0" i="0" dirty="0">
                <a:solidFill>
                  <a:srgbClr val="C00000"/>
                </a:solidFill>
                <a:effectLst/>
              </a:rPr>
              <a:t>Build algorithms and prototypes.</a:t>
            </a:r>
          </a:p>
        </p:txBody>
      </p:sp>
    </p:spTree>
    <p:extLst>
      <p:ext uri="{BB962C8B-B14F-4D97-AF65-F5344CB8AC3E}">
        <p14:creationId xmlns:p14="http://schemas.microsoft.com/office/powerpoint/2010/main" val="2430592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713509" y="136526"/>
            <a:ext cx="10515600" cy="611620"/>
          </a:xfrm>
        </p:spPr>
        <p:txBody>
          <a:bodyPr/>
          <a:lstStyle/>
          <a:p>
            <a:r>
              <a:rPr lang="en-US" dirty="0"/>
              <a:t>Data Storage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1026" name="Picture 2" descr="The 7 Parts of a Computer: Beginner's Guide – Voltcave">
            <a:extLst>
              <a:ext uri="{FF2B5EF4-FFF2-40B4-BE49-F238E27FC236}">
                <a16:creationId xmlns:a16="http://schemas.microsoft.com/office/drawing/2014/main" id="{B5C05A5C-03DA-1B3E-18DA-2B30C58E9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648" y="1039092"/>
            <a:ext cx="10030026" cy="557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66A1-9CF2-84EA-094C-7D5A646EA334}"/>
              </a:ext>
            </a:extLst>
          </p:cNvPr>
          <p:cNvSpPr>
            <a:spLocks noGrp="1"/>
          </p:cNvSpPr>
          <p:nvPr>
            <p:ph type="title"/>
          </p:nvPr>
        </p:nvSpPr>
        <p:spPr>
          <a:xfrm>
            <a:off x="838200" y="365125"/>
            <a:ext cx="10515600" cy="661817"/>
          </a:xfrm>
        </p:spPr>
        <p:txBody>
          <a:bodyPr/>
          <a:lstStyle/>
          <a:p>
            <a:r>
              <a:rPr lang="en-IN" dirty="0"/>
              <a:t>networking</a:t>
            </a:r>
          </a:p>
        </p:txBody>
      </p:sp>
      <p:sp>
        <p:nvSpPr>
          <p:cNvPr id="3" name="Date Placeholder 2">
            <a:extLst>
              <a:ext uri="{FF2B5EF4-FFF2-40B4-BE49-F238E27FC236}">
                <a16:creationId xmlns:a16="http://schemas.microsoft.com/office/drawing/2014/main" id="{5F84227F-D186-B181-334F-7F87C7AC069D}"/>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6ECC40D9-020E-1202-5199-6F48D161A79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EBA9506-5696-4EEC-B658-BC9247241EF9}"/>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7170" name="Picture 2" descr="8,731,341 Networking Images, Stock Photos &amp; Vectors | Shutterstock">
            <a:extLst>
              <a:ext uri="{FF2B5EF4-FFF2-40B4-BE49-F238E27FC236}">
                <a16:creationId xmlns:a16="http://schemas.microsoft.com/office/drawing/2014/main" id="{BB35A6B3-0F61-A465-79DE-A4663A592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82452">
            <a:off x="1258024" y="1065722"/>
            <a:ext cx="4606756" cy="261255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Fundamentals of Computer Networking - javatpoint">
            <a:extLst>
              <a:ext uri="{FF2B5EF4-FFF2-40B4-BE49-F238E27FC236}">
                <a16:creationId xmlns:a16="http://schemas.microsoft.com/office/drawing/2014/main" id="{73A2915D-6B0C-13EC-A91C-C4C3FCB3B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3054" y="1026942"/>
            <a:ext cx="5007743" cy="260516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Networking &amp; Telecommunications | Enterprise Technology &amp; Services">
            <a:extLst>
              <a:ext uri="{FF2B5EF4-FFF2-40B4-BE49-F238E27FC236}">
                <a16:creationId xmlns:a16="http://schemas.microsoft.com/office/drawing/2014/main" id="{2720607F-55E1-597F-2EEB-05AA13C45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5112" y="3688034"/>
            <a:ext cx="8649214" cy="3028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450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4B1D-A30C-F345-1586-F1EA25552B36}"/>
              </a:ext>
            </a:extLst>
          </p:cNvPr>
          <p:cNvSpPr>
            <a:spLocks noGrp="1"/>
          </p:cNvSpPr>
          <p:nvPr>
            <p:ph type="title"/>
          </p:nvPr>
        </p:nvSpPr>
        <p:spPr>
          <a:xfrm>
            <a:off x="630382" y="111703"/>
            <a:ext cx="10515600" cy="618548"/>
          </a:xfrm>
        </p:spPr>
        <p:txBody>
          <a:bodyPr/>
          <a:lstStyle/>
          <a:p>
            <a:r>
              <a:rPr lang="en-IN" dirty="0"/>
              <a:t>networking</a:t>
            </a:r>
          </a:p>
        </p:txBody>
      </p:sp>
      <p:sp>
        <p:nvSpPr>
          <p:cNvPr id="3" name="Date Placeholder 2">
            <a:extLst>
              <a:ext uri="{FF2B5EF4-FFF2-40B4-BE49-F238E27FC236}">
                <a16:creationId xmlns:a16="http://schemas.microsoft.com/office/drawing/2014/main" id="{4D8B05A9-534F-5842-2B8B-0758284EB06E}"/>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319E9B5-227D-26D3-D8B6-8EEAF648BEF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3347B70-27C6-7D42-599C-0F9136B076E6}"/>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8" name="TextBox 7">
            <a:extLst>
              <a:ext uri="{FF2B5EF4-FFF2-40B4-BE49-F238E27FC236}">
                <a16:creationId xmlns:a16="http://schemas.microsoft.com/office/drawing/2014/main" id="{DD1976EA-4F51-5A3D-7DAB-A7A9E438016C}"/>
              </a:ext>
            </a:extLst>
          </p:cNvPr>
          <p:cNvSpPr txBox="1"/>
          <p:nvPr/>
        </p:nvSpPr>
        <p:spPr>
          <a:xfrm>
            <a:off x="422563" y="957977"/>
            <a:ext cx="11603181" cy="3139321"/>
          </a:xfrm>
          <a:prstGeom prst="rect">
            <a:avLst/>
          </a:prstGeom>
          <a:noFill/>
        </p:spPr>
        <p:txBody>
          <a:bodyPr wrap="square">
            <a:spAutoFit/>
          </a:bodyPr>
          <a:lstStyle/>
          <a:p>
            <a:pPr algn="l" fontAlgn="base"/>
            <a:r>
              <a:rPr lang="en-US" b="1" i="0" dirty="0">
                <a:solidFill>
                  <a:srgbClr val="444444"/>
                </a:solidFill>
                <a:effectLst/>
                <a:latin typeface="MuseoSans"/>
              </a:rPr>
              <a:t>What is an IP Address?</a:t>
            </a:r>
          </a:p>
          <a:p>
            <a:pPr algn="l" fontAlgn="base"/>
            <a:endParaRPr lang="en-US" b="1" i="0" dirty="0">
              <a:solidFill>
                <a:srgbClr val="444444"/>
              </a:solidFill>
              <a:effectLst/>
              <a:latin typeface="MuseoSans"/>
            </a:endParaRPr>
          </a:p>
          <a:p>
            <a:pPr algn="l" fontAlgn="base"/>
            <a:r>
              <a:rPr lang="en-US" b="0" i="0" dirty="0">
                <a:solidFill>
                  <a:srgbClr val="8F8F8F"/>
                </a:solidFill>
                <a:effectLst/>
                <a:latin typeface="MuseoSans"/>
              </a:rPr>
              <a:t>An IP address is a string of numbers separated by periods. IP addresses are expressed as a set of four numbers — an example address might be 192.158.1.38. Each number in the set can range from 0 to 255. So, the full IP addressing range goes from 0.0.0.0 to 255.255.255.255.</a:t>
            </a:r>
          </a:p>
          <a:p>
            <a:pPr algn="l" fontAlgn="base"/>
            <a:endParaRPr lang="en-US" b="0" i="0" dirty="0">
              <a:solidFill>
                <a:srgbClr val="8F8F8F"/>
              </a:solidFill>
              <a:effectLst/>
              <a:latin typeface="MuseoSans"/>
            </a:endParaRPr>
          </a:p>
          <a:p>
            <a:pPr algn="l" fontAlgn="base"/>
            <a:r>
              <a:rPr lang="en-US" b="0" i="0" dirty="0">
                <a:solidFill>
                  <a:srgbClr val="8F8F8F"/>
                </a:solidFill>
                <a:effectLst/>
                <a:latin typeface="MuseoSans"/>
              </a:rPr>
              <a:t>IP addresses are not random. They are mathematically produced and allocated by the </a:t>
            </a:r>
            <a:r>
              <a:rPr lang="en-US" b="1" i="0" u="sng" strike="noStrike" dirty="0">
                <a:solidFill>
                  <a:srgbClr val="006D5C"/>
                </a:solidFill>
                <a:effectLst/>
                <a:latin typeface="MuseoSans"/>
                <a:hlinkClick r:id="rId2"/>
              </a:rPr>
              <a:t>Internet Assigned Numbers Authority</a:t>
            </a:r>
            <a:r>
              <a:rPr lang="en-US" b="1" i="0" u="sng" dirty="0">
                <a:solidFill>
                  <a:srgbClr val="8F8F8F"/>
                </a:solidFill>
                <a:effectLst/>
                <a:latin typeface="MuseoSans"/>
              </a:rPr>
              <a:t> </a:t>
            </a:r>
            <a:r>
              <a:rPr lang="en-US" b="0" i="0" dirty="0">
                <a:solidFill>
                  <a:srgbClr val="8F8F8F"/>
                </a:solidFill>
                <a:effectLst/>
                <a:latin typeface="MuseoSans"/>
              </a:rPr>
              <a:t>(IANA), a division of the </a:t>
            </a:r>
            <a:r>
              <a:rPr lang="en-US" b="0" i="0" u="none" strike="noStrike" dirty="0">
                <a:solidFill>
                  <a:srgbClr val="006D5C"/>
                </a:solidFill>
                <a:effectLst/>
                <a:latin typeface="MuseoSans"/>
                <a:hlinkClick r:id="rId3"/>
              </a:rPr>
              <a:t>Internet Corporation for Assigned Names and Numbers</a:t>
            </a:r>
            <a:r>
              <a:rPr lang="en-US" b="0" i="0" dirty="0">
                <a:solidFill>
                  <a:srgbClr val="8F8F8F"/>
                </a:solidFill>
                <a:effectLst/>
                <a:latin typeface="MuseoSans"/>
              </a:rPr>
              <a:t> (ICANN). ICANN is a non-profit organization that was established in the United States in 1998 to help maintain the security of the internet and allow it to be usable by all. Each time anyone registers a domain on the internet, they go through a domain name registrar, who pays a small fee to ICANN to register the domain.</a:t>
            </a:r>
          </a:p>
        </p:txBody>
      </p:sp>
      <p:sp>
        <p:nvSpPr>
          <p:cNvPr id="10" name="TextBox 9">
            <a:extLst>
              <a:ext uri="{FF2B5EF4-FFF2-40B4-BE49-F238E27FC236}">
                <a16:creationId xmlns:a16="http://schemas.microsoft.com/office/drawing/2014/main" id="{DC5AAC36-C551-A095-CB75-0A52FF7CF091}"/>
              </a:ext>
            </a:extLst>
          </p:cNvPr>
          <p:cNvSpPr txBox="1"/>
          <p:nvPr/>
        </p:nvSpPr>
        <p:spPr>
          <a:xfrm>
            <a:off x="422563" y="4152720"/>
            <a:ext cx="3394364" cy="1754326"/>
          </a:xfrm>
          <a:prstGeom prst="rect">
            <a:avLst/>
          </a:prstGeom>
          <a:noFill/>
        </p:spPr>
        <p:txBody>
          <a:bodyPr wrap="square">
            <a:spAutoFit/>
          </a:bodyPr>
          <a:lstStyle/>
          <a:p>
            <a:pPr algn="l" fontAlgn="base"/>
            <a:r>
              <a:rPr lang="en-IN" b="1" i="0" dirty="0">
                <a:solidFill>
                  <a:srgbClr val="444444"/>
                </a:solidFill>
                <a:effectLst/>
                <a:latin typeface="MuseoSans"/>
              </a:rPr>
              <a:t>Consumer IP addresses</a:t>
            </a:r>
          </a:p>
          <a:p>
            <a:pPr fontAlgn="base"/>
            <a:r>
              <a:rPr lang="en-IN" b="1" i="0" dirty="0">
                <a:solidFill>
                  <a:srgbClr val="444444"/>
                </a:solidFill>
                <a:effectLst/>
                <a:latin typeface="MuseoSans"/>
              </a:rPr>
              <a:t>Private IP addresses</a:t>
            </a:r>
          </a:p>
          <a:p>
            <a:pPr fontAlgn="base"/>
            <a:r>
              <a:rPr lang="en-IN" b="1" i="0" dirty="0">
                <a:solidFill>
                  <a:srgbClr val="444444"/>
                </a:solidFill>
                <a:effectLst/>
                <a:latin typeface="MuseoSans"/>
              </a:rPr>
              <a:t>Public IP addresses</a:t>
            </a:r>
          </a:p>
          <a:p>
            <a:pPr fontAlgn="base"/>
            <a:r>
              <a:rPr lang="en-IN" b="1" dirty="0">
                <a:solidFill>
                  <a:srgbClr val="444444"/>
                </a:solidFill>
                <a:latin typeface="MuseoSans"/>
              </a:rPr>
              <a:t>	</a:t>
            </a:r>
            <a:r>
              <a:rPr lang="en-IN" b="1" i="0" dirty="0">
                <a:solidFill>
                  <a:srgbClr val="444444"/>
                </a:solidFill>
                <a:effectLst/>
                <a:latin typeface="MuseoSans"/>
              </a:rPr>
              <a:t>Dynamic IP addresses</a:t>
            </a:r>
          </a:p>
          <a:p>
            <a:pPr fontAlgn="base"/>
            <a:r>
              <a:rPr lang="en-IN" b="1" dirty="0">
                <a:solidFill>
                  <a:srgbClr val="444444"/>
                </a:solidFill>
                <a:latin typeface="MuseoSans"/>
              </a:rPr>
              <a:t>	</a:t>
            </a:r>
            <a:r>
              <a:rPr lang="en-IN" b="1" i="0" dirty="0">
                <a:solidFill>
                  <a:srgbClr val="444444"/>
                </a:solidFill>
                <a:effectLst/>
                <a:latin typeface="MuseoSans"/>
              </a:rPr>
              <a:t>Static IP addresses</a:t>
            </a:r>
            <a:endParaRPr lang="en-IN" b="1" dirty="0">
              <a:solidFill>
                <a:srgbClr val="444444"/>
              </a:solidFill>
              <a:latin typeface="MuseoSans"/>
            </a:endParaRPr>
          </a:p>
          <a:p>
            <a:pPr algn="l" fontAlgn="base"/>
            <a:endParaRPr lang="en-IN" b="1" i="0" dirty="0">
              <a:solidFill>
                <a:srgbClr val="444444"/>
              </a:solidFill>
              <a:effectLst/>
              <a:latin typeface="MuseoSans"/>
            </a:endParaRPr>
          </a:p>
        </p:txBody>
      </p:sp>
      <p:pic>
        <p:nvPicPr>
          <p:cNvPr id="12" name="Picture 11">
            <a:extLst>
              <a:ext uri="{FF2B5EF4-FFF2-40B4-BE49-F238E27FC236}">
                <a16:creationId xmlns:a16="http://schemas.microsoft.com/office/drawing/2014/main" id="{29C4757E-053F-CAA8-790B-39252A759974}"/>
              </a:ext>
            </a:extLst>
          </p:cNvPr>
          <p:cNvPicPr>
            <a:picLocks noChangeAspect="1"/>
          </p:cNvPicPr>
          <p:nvPr/>
        </p:nvPicPr>
        <p:blipFill>
          <a:blip r:embed="rId4"/>
          <a:stretch>
            <a:fillRect/>
          </a:stretch>
        </p:blipFill>
        <p:spPr>
          <a:xfrm>
            <a:off x="2902528" y="4255139"/>
            <a:ext cx="2486372" cy="647790"/>
          </a:xfrm>
          <a:prstGeom prst="rect">
            <a:avLst/>
          </a:prstGeom>
        </p:spPr>
      </p:pic>
      <p:pic>
        <p:nvPicPr>
          <p:cNvPr id="14" name="Picture 13">
            <a:extLst>
              <a:ext uri="{FF2B5EF4-FFF2-40B4-BE49-F238E27FC236}">
                <a16:creationId xmlns:a16="http://schemas.microsoft.com/office/drawing/2014/main" id="{8A2CDA45-2168-5EE7-F666-BF7EC7AEF422}"/>
              </a:ext>
            </a:extLst>
          </p:cNvPr>
          <p:cNvPicPr>
            <a:picLocks noChangeAspect="1"/>
          </p:cNvPicPr>
          <p:nvPr/>
        </p:nvPicPr>
        <p:blipFill>
          <a:blip r:embed="rId5"/>
          <a:stretch>
            <a:fillRect/>
          </a:stretch>
        </p:blipFill>
        <p:spPr>
          <a:xfrm>
            <a:off x="5388900" y="4224635"/>
            <a:ext cx="6411220" cy="2172003"/>
          </a:xfrm>
          <a:prstGeom prst="rect">
            <a:avLst/>
          </a:prstGeom>
        </p:spPr>
      </p:pic>
    </p:spTree>
    <p:extLst>
      <p:ext uri="{BB962C8B-B14F-4D97-AF65-F5344CB8AC3E}">
        <p14:creationId xmlns:p14="http://schemas.microsoft.com/office/powerpoint/2010/main" val="147836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DAD69F4-64FF-E778-BD76-0EE75C03C957}"/>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E12B2336-58CA-0A36-D34E-E0325E90CFA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D84FB19-31C1-67DA-93AA-1D82E649EA0E}"/>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8" name="Picture 7">
            <a:extLst>
              <a:ext uri="{FF2B5EF4-FFF2-40B4-BE49-F238E27FC236}">
                <a16:creationId xmlns:a16="http://schemas.microsoft.com/office/drawing/2014/main" id="{C6EAD713-891B-A6A6-DFCC-843EB13167A4}"/>
              </a:ext>
            </a:extLst>
          </p:cNvPr>
          <p:cNvPicPr>
            <a:picLocks noChangeAspect="1"/>
          </p:cNvPicPr>
          <p:nvPr/>
        </p:nvPicPr>
        <p:blipFill>
          <a:blip r:embed="rId2"/>
          <a:stretch>
            <a:fillRect/>
          </a:stretch>
        </p:blipFill>
        <p:spPr>
          <a:xfrm>
            <a:off x="684177" y="103257"/>
            <a:ext cx="4816079" cy="3504204"/>
          </a:xfrm>
          <a:prstGeom prst="rect">
            <a:avLst/>
          </a:prstGeom>
        </p:spPr>
      </p:pic>
      <p:pic>
        <p:nvPicPr>
          <p:cNvPr id="10" name="Picture 9">
            <a:extLst>
              <a:ext uri="{FF2B5EF4-FFF2-40B4-BE49-F238E27FC236}">
                <a16:creationId xmlns:a16="http://schemas.microsoft.com/office/drawing/2014/main" id="{2E977F04-D89B-C424-43A9-1745AAC327FC}"/>
              </a:ext>
            </a:extLst>
          </p:cNvPr>
          <p:cNvPicPr>
            <a:picLocks noChangeAspect="1"/>
          </p:cNvPicPr>
          <p:nvPr/>
        </p:nvPicPr>
        <p:blipFill>
          <a:blip r:embed="rId3"/>
          <a:stretch>
            <a:fillRect/>
          </a:stretch>
        </p:blipFill>
        <p:spPr>
          <a:xfrm>
            <a:off x="6816437" y="123728"/>
            <a:ext cx="4397583" cy="3504204"/>
          </a:xfrm>
          <a:prstGeom prst="rect">
            <a:avLst/>
          </a:prstGeom>
        </p:spPr>
      </p:pic>
      <p:pic>
        <p:nvPicPr>
          <p:cNvPr id="14" name="Picture 13">
            <a:extLst>
              <a:ext uri="{FF2B5EF4-FFF2-40B4-BE49-F238E27FC236}">
                <a16:creationId xmlns:a16="http://schemas.microsoft.com/office/drawing/2014/main" id="{57649CD7-916F-F14C-F65C-0384C6DE1AC1}"/>
              </a:ext>
            </a:extLst>
          </p:cNvPr>
          <p:cNvPicPr>
            <a:picLocks noChangeAspect="1"/>
          </p:cNvPicPr>
          <p:nvPr/>
        </p:nvPicPr>
        <p:blipFill>
          <a:blip r:embed="rId4"/>
          <a:stretch>
            <a:fillRect/>
          </a:stretch>
        </p:blipFill>
        <p:spPr>
          <a:xfrm>
            <a:off x="684176" y="3688977"/>
            <a:ext cx="4816079" cy="3032498"/>
          </a:xfrm>
          <a:prstGeom prst="rect">
            <a:avLst/>
          </a:prstGeom>
        </p:spPr>
      </p:pic>
      <p:pic>
        <p:nvPicPr>
          <p:cNvPr id="16" name="Picture 15">
            <a:extLst>
              <a:ext uri="{FF2B5EF4-FFF2-40B4-BE49-F238E27FC236}">
                <a16:creationId xmlns:a16="http://schemas.microsoft.com/office/drawing/2014/main" id="{F8E9D00C-4DA4-D9BC-A85F-8971CD01E83F}"/>
              </a:ext>
            </a:extLst>
          </p:cNvPr>
          <p:cNvPicPr>
            <a:picLocks noChangeAspect="1"/>
          </p:cNvPicPr>
          <p:nvPr/>
        </p:nvPicPr>
        <p:blipFill>
          <a:blip r:embed="rId5"/>
          <a:stretch>
            <a:fillRect/>
          </a:stretch>
        </p:blipFill>
        <p:spPr>
          <a:xfrm>
            <a:off x="6816437" y="3740728"/>
            <a:ext cx="4433015" cy="2933496"/>
          </a:xfrm>
          <a:prstGeom prst="rect">
            <a:avLst/>
          </a:prstGeom>
        </p:spPr>
      </p:pic>
    </p:spTree>
    <p:extLst>
      <p:ext uri="{BB962C8B-B14F-4D97-AF65-F5344CB8AC3E}">
        <p14:creationId xmlns:p14="http://schemas.microsoft.com/office/powerpoint/2010/main" val="3082934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171279"/>
            <a:ext cx="10515600" cy="671196"/>
          </a:xfrm>
        </p:spPr>
        <p:txBody>
          <a:bodyPr/>
          <a:lstStyle/>
          <a:p>
            <a:r>
              <a:rPr lang="en-US" dirty="0"/>
              <a:t>DATA PROCESSING</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pic>
        <p:nvPicPr>
          <p:cNvPr id="2050" name="Picture 2" descr="Components of Data Processing Stock Illustration - Illustration of  processing, forecasting: 147419496">
            <a:extLst>
              <a:ext uri="{FF2B5EF4-FFF2-40B4-BE49-F238E27FC236}">
                <a16:creationId xmlns:a16="http://schemas.microsoft.com/office/drawing/2014/main" id="{009AB535-3453-8BA5-63B9-40A953E59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5317" y="1202055"/>
            <a:ext cx="5971309" cy="533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68261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{8D46BDBA-2B31-4694-A655-AD579C950FAD}tf67328976_win32</Template>
  <TotalTime>2391</TotalTime>
  <Words>761</Words>
  <Application>Microsoft Office PowerPoint</Application>
  <PresentationFormat>Widescreen</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Data Engineering</vt:lpstr>
      <vt:lpstr>AGENDA</vt:lpstr>
      <vt:lpstr>INTRODUCTION</vt:lpstr>
      <vt:lpstr>Data engineering</vt:lpstr>
      <vt:lpstr>Data Storage</vt:lpstr>
      <vt:lpstr>networking</vt:lpstr>
      <vt:lpstr>networking</vt:lpstr>
      <vt:lpstr>PowerPoint Presentation</vt:lpstr>
      <vt:lpstr>DATA PROCESSING</vt:lpstr>
      <vt:lpstr>cloud</vt:lpstr>
      <vt:lpstr>Types of cloud</vt:lpstr>
      <vt:lpstr>PowerPoint Presentation</vt:lpstr>
      <vt:lpstr>Cloud data services</vt:lpstr>
      <vt:lpstr>AREAS OF FOCUS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dc:title>
  <dc:creator>Chakrapani</dc:creator>
  <cp:lastModifiedBy>Chakrapani</cp:lastModifiedBy>
  <cp:revision>2</cp:revision>
  <dcterms:created xsi:type="dcterms:W3CDTF">2023-03-31T15:26:55Z</dcterms:created>
  <dcterms:modified xsi:type="dcterms:W3CDTF">2023-04-12T11:05:59Z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