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3F8F-3302-404F-AD0F-B1D32D406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66E1C8-6133-4AB6-BD77-23873AC1F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BF0E0-7C83-46FD-B260-3F2AED25B5F0}"/>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74114981-9147-4F89-82B8-4151DCDB72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DF1EAA-3123-4AFC-A972-19E4B2FC4AD1}"/>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9531602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23E4-D190-406C-9F8B-92E7E0EE8B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30B1D-A82D-4A8B-AF5F-25FE5A4B62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BB3A3-FDF2-4E1F-B3F3-3A38B3D06B4D}"/>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440FF410-ED1E-40A2-B7B0-B2010139321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5806D60-A0CA-4FCB-A8D6-BF6BE2916503}"/>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3976020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FB3EC-26A8-4BD6-9B17-A70DBF8DB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014C44-939F-4492-9A60-4FD55E7C17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4D17E-826F-4DAF-AC4A-9F590F5D1290}"/>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2CA1D72D-0027-490C-B5B3-425A5CEB9B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D89367-2860-402A-A03A-ED93DA40C77F}"/>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88068110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807A-7F94-4B51-9E57-B1B0B860B1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1F54E-47C8-4A83-8C7D-2089A9BD12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050E3-02F9-4799-833D-E6469D688F15}"/>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2183CDC3-8D57-491D-88A8-62181F9A3A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F16AC7-919D-4B88-BCF0-9C86AC1BCA19}"/>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12739021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C118-B0A0-4FD0-AF3B-981A70352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4CF179-A819-48A3-B819-1F594E729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CCD5CF-7918-4E03-955A-AF66BAC6A709}"/>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37B36CE5-49AD-46AB-B2E6-F91DFDC1C2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BE036E-0C34-4351-AECD-88ED7832E826}"/>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19171106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510B-9F02-4A16-ADF3-7F8B0EC923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640F7-D211-4375-BE8C-E640002D9F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DE27A0-D144-4FD7-9AC5-0F992B7C69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C44D46-A08A-4ADF-A091-42EE06A43102}"/>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6" name="Footer Placeholder 5">
            <a:extLst>
              <a:ext uri="{FF2B5EF4-FFF2-40B4-BE49-F238E27FC236}">
                <a16:creationId xmlns:a16="http://schemas.microsoft.com/office/drawing/2014/main" id="{CEE2D732-410B-48C2-9A9F-04877DEB40E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308876C-A1C1-43FA-84AE-0363E020B77D}"/>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57056322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3173-99E6-406B-A14D-08420D447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79044-8001-48C8-82E5-76DBDFDFA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2E375E-22FF-4DF2-AE31-613D230F19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8BAE3-BA7C-4169-B91B-3D4121D5A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DD294-3DA3-432D-AEE4-BE7F121EE3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0761B-66BC-440F-8638-9485D177058B}"/>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8" name="Footer Placeholder 7">
            <a:extLst>
              <a:ext uri="{FF2B5EF4-FFF2-40B4-BE49-F238E27FC236}">
                <a16:creationId xmlns:a16="http://schemas.microsoft.com/office/drawing/2014/main" id="{64BF8DAC-E0C0-40D8-8F82-90520FB0875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7B9EE68-C41D-4173-B237-D8DB5EDE73E2}"/>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69255744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E367-0052-4C1B-9FCC-23E1CCEA72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6790C4-4B8A-4222-855A-721175706AC5}"/>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4" name="Footer Placeholder 3">
            <a:extLst>
              <a:ext uri="{FF2B5EF4-FFF2-40B4-BE49-F238E27FC236}">
                <a16:creationId xmlns:a16="http://schemas.microsoft.com/office/drawing/2014/main" id="{2932E3C2-A5FF-421A-B04B-26A20A411D5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5263973-5333-4EEE-AC7C-6DAB0238F607}"/>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91647639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C7595-EF61-4FE7-A78A-A5037A585C70}"/>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3" name="Footer Placeholder 2">
            <a:extLst>
              <a:ext uri="{FF2B5EF4-FFF2-40B4-BE49-F238E27FC236}">
                <a16:creationId xmlns:a16="http://schemas.microsoft.com/office/drawing/2014/main" id="{057FA1A6-E99B-4747-AF81-D9BC8334E79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6EF6C57-75CA-4724-A4C6-0CB560BDC7C8}"/>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417268032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0852-D730-443D-9A37-18A57796F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852FA1-B351-4CDC-A20B-EB3CA9AA2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E11029-B34A-492F-A054-66EF26E90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61BFE-8B43-4355-B5DD-31DC628CF6F2}"/>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6" name="Footer Placeholder 5">
            <a:extLst>
              <a:ext uri="{FF2B5EF4-FFF2-40B4-BE49-F238E27FC236}">
                <a16:creationId xmlns:a16="http://schemas.microsoft.com/office/drawing/2014/main" id="{6106CCD0-E500-4243-B3F3-F4AEE45EA9C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B7D9766-91D5-45DB-898C-BAC9F70DCFD6}"/>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13994764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F808-5458-4099-8E94-777BDCEEC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379F8D-758E-48B9-80D2-AC454A988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8C39EE3-619D-4EB4-9CB7-49F01A691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DDAA40-B496-43AC-95A7-F5C84D4B082B}"/>
              </a:ext>
            </a:extLst>
          </p:cNvPr>
          <p:cNvSpPr>
            <a:spLocks noGrp="1"/>
          </p:cNvSpPr>
          <p:nvPr>
            <p:ph type="dt" sz="half" idx="10"/>
          </p:nvPr>
        </p:nvSpPr>
        <p:spPr/>
        <p:txBody>
          <a:bodyPr/>
          <a:lstStyle/>
          <a:p>
            <a:fld id="{BA91CDF9-B80F-4508-9F2E-B2E297C81CA9}" type="datetimeFigureOut">
              <a:rPr lang="en-IN" smtClean="0"/>
              <a:t>06-02-2022</a:t>
            </a:fld>
            <a:endParaRPr lang="en-IN" dirty="0"/>
          </a:p>
        </p:txBody>
      </p:sp>
      <p:sp>
        <p:nvSpPr>
          <p:cNvPr id="6" name="Footer Placeholder 5">
            <a:extLst>
              <a:ext uri="{FF2B5EF4-FFF2-40B4-BE49-F238E27FC236}">
                <a16:creationId xmlns:a16="http://schemas.microsoft.com/office/drawing/2014/main" id="{C754206C-7A42-4A7F-8702-8C58A800BDB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08B9BCB-1380-4A33-A428-970FECF42D70}"/>
              </a:ext>
            </a:extLst>
          </p:cNvPr>
          <p:cNvSpPr>
            <a:spLocks noGrp="1"/>
          </p:cNvSpPr>
          <p:nvPr>
            <p:ph type="sldNum" sz="quarter" idx="12"/>
          </p:nvPr>
        </p:nvSpPr>
        <p:spPr/>
        <p:txBody>
          <a:bodyPr/>
          <a:lstStyle/>
          <a:p>
            <a:fld id="{9A775293-D2E8-4FB2-8D25-9783381E93A7}" type="slidenum">
              <a:rPr lang="en-IN" smtClean="0"/>
              <a:t>‹#›</a:t>
            </a:fld>
            <a:endParaRPr lang="en-IN" dirty="0"/>
          </a:p>
        </p:txBody>
      </p:sp>
    </p:spTree>
    <p:extLst>
      <p:ext uri="{BB962C8B-B14F-4D97-AF65-F5344CB8AC3E}">
        <p14:creationId xmlns:p14="http://schemas.microsoft.com/office/powerpoint/2010/main" val="31989703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2E4188-7CF3-44B9-8D35-96CF173B68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6A684F-5BAB-4633-8A0B-4E30B4CF9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B66F3-84E6-4294-87DB-DB013CCFA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1CDF9-B80F-4508-9F2E-B2E297C81CA9}" type="datetimeFigureOut">
              <a:rPr lang="en-IN" smtClean="0"/>
              <a:t>06-02-2022</a:t>
            </a:fld>
            <a:endParaRPr lang="en-IN" dirty="0"/>
          </a:p>
        </p:txBody>
      </p:sp>
      <p:sp>
        <p:nvSpPr>
          <p:cNvPr id="5" name="Footer Placeholder 4">
            <a:extLst>
              <a:ext uri="{FF2B5EF4-FFF2-40B4-BE49-F238E27FC236}">
                <a16:creationId xmlns:a16="http://schemas.microsoft.com/office/drawing/2014/main" id="{21115D68-731C-4773-B3E5-1F4F6673C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2558AD1-53AE-44F5-B3A8-2A541FC01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75293-D2E8-4FB2-8D25-9783381E93A7}" type="slidenum">
              <a:rPr lang="en-IN" smtClean="0"/>
              <a:t>‹#›</a:t>
            </a:fld>
            <a:endParaRPr lang="en-IN" dirty="0"/>
          </a:p>
        </p:txBody>
      </p:sp>
    </p:spTree>
    <p:extLst>
      <p:ext uri="{BB962C8B-B14F-4D97-AF65-F5344CB8AC3E}">
        <p14:creationId xmlns:p14="http://schemas.microsoft.com/office/powerpoint/2010/main" val="671042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A00F-4BC1-4D26-93E3-2C28DD44F3E8}"/>
              </a:ext>
            </a:extLst>
          </p:cNvPr>
          <p:cNvSpPr>
            <a:spLocks noGrp="1"/>
          </p:cNvSpPr>
          <p:nvPr>
            <p:ph type="ctrTitle"/>
          </p:nvPr>
        </p:nvSpPr>
        <p:spPr>
          <a:xfrm>
            <a:off x="1622474" y="159657"/>
            <a:ext cx="9144000" cy="1655763"/>
          </a:xfrm>
        </p:spPr>
        <p:txBody>
          <a:bodyPr>
            <a:normAutofit fontScale="90000"/>
          </a:bodyPr>
          <a:lstStyle/>
          <a:p>
            <a:r>
              <a:rPr lang="en-IN" dirty="0">
                <a:latin typeface="Aharoni" panose="02010803020104030203" pitchFamily="2" charset="-79"/>
                <a:cs typeface="Aharoni" panose="02010803020104030203" pitchFamily="2" charset="-79"/>
              </a:rPr>
              <a:t>APPLIED PHYSICS</a:t>
            </a:r>
            <a:br>
              <a:rPr lang="en-IN" dirty="0">
                <a:latin typeface="Algerian" panose="04020705040A02060702" pitchFamily="82" charset="0"/>
                <a:cs typeface="Aharoni" panose="02010803020104030203" pitchFamily="2" charset="-79"/>
              </a:rPr>
            </a:br>
            <a:r>
              <a:rPr lang="en-IN" dirty="0">
                <a:latin typeface="Algerian" panose="04020705040A02060702" pitchFamily="82" charset="0"/>
                <a:cs typeface="Aharoni" panose="02010803020104030203" pitchFamily="2" charset="-79"/>
              </a:rPr>
              <a:t>Applications Of Lasers</a:t>
            </a:r>
          </a:p>
        </p:txBody>
      </p:sp>
      <p:sp>
        <p:nvSpPr>
          <p:cNvPr id="3" name="Subtitle 2">
            <a:extLst>
              <a:ext uri="{FF2B5EF4-FFF2-40B4-BE49-F238E27FC236}">
                <a16:creationId xmlns:a16="http://schemas.microsoft.com/office/drawing/2014/main" id="{B3FECB2E-05DD-47A1-93FC-0505E0CD22D2}"/>
              </a:ext>
            </a:extLst>
          </p:cNvPr>
          <p:cNvSpPr>
            <a:spLocks noGrp="1"/>
          </p:cNvSpPr>
          <p:nvPr>
            <p:ph type="subTitle" idx="1"/>
          </p:nvPr>
        </p:nvSpPr>
        <p:spPr>
          <a:xfrm>
            <a:off x="-2658793" y="4100732"/>
            <a:ext cx="9144000" cy="1655762"/>
          </a:xfrm>
        </p:spPr>
        <p:txBody>
          <a:bodyPr>
            <a:noAutofit/>
          </a:bodyPr>
          <a:lstStyle/>
          <a:p>
            <a:r>
              <a:rPr lang="en-IN" sz="4000" dirty="0">
                <a:latin typeface="Agency FB" panose="020B0503020202020204" pitchFamily="34" charset="0"/>
              </a:rPr>
              <a:t>Prepaid By:-</a:t>
            </a:r>
          </a:p>
          <a:p>
            <a:r>
              <a:rPr lang="en-IN" sz="4000" dirty="0">
                <a:latin typeface="Agency FB" panose="020B0503020202020204" pitchFamily="34" charset="0"/>
              </a:rPr>
              <a:t>Name:-S.Goavrdhann</a:t>
            </a:r>
          </a:p>
          <a:p>
            <a:r>
              <a:rPr lang="en-IN" sz="4000" dirty="0">
                <a:latin typeface="Agency FB" panose="020B0503020202020204" pitchFamily="34" charset="0"/>
              </a:rPr>
              <a:t>RollNo:-218T1A05B5</a:t>
            </a:r>
          </a:p>
          <a:p>
            <a:r>
              <a:rPr lang="en-IN" sz="4000" dirty="0">
                <a:latin typeface="Agency FB" panose="020B0503020202020204" pitchFamily="34" charset="0"/>
              </a:rPr>
              <a:t>Branch:-CSE-B</a:t>
            </a:r>
          </a:p>
        </p:txBody>
      </p:sp>
    </p:spTree>
    <p:extLst>
      <p:ext uri="{BB962C8B-B14F-4D97-AF65-F5344CB8AC3E}">
        <p14:creationId xmlns:p14="http://schemas.microsoft.com/office/powerpoint/2010/main" val="947189729"/>
      </p:ext>
    </p:extLst>
  </p:cSld>
  <p:clrMapOvr>
    <a:masterClrMapping/>
  </p:clrMapOvr>
  <p:transition spd="slow" advTm="2757">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4BA7-A889-47ED-937B-C90618E39966}"/>
              </a:ext>
            </a:extLst>
          </p:cNvPr>
          <p:cNvSpPr>
            <a:spLocks noGrp="1"/>
          </p:cNvSpPr>
          <p:nvPr>
            <p:ph type="title"/>
          </p:nvPr>
        </p:nvSpPr>
        <p:spPr>
          <a:xfrm>
            <a:off x="838200" y="351057"/>
            <a:ext cx="10515600" cy="1325563"/>
          </a:xfrm>
        </p:spPr>
        <p:txBody>
          <a:bodyPr/>
          <a:lstStyle/>
          <a:p>
            <a:r>
              <a:rPr lang="en-IN" dirty="0">
                <a:solidFill>
                  <a:schemeClr val="accent3">
                    <a:lumMod val="40000"/>
                    <a:lumOff val="60000"/>
                  </a:schemeClr>
                </a:solidFill>
                <a:latin typeface="Arial Rounded MT Bold" panose="020F0704030504030204" pitchFamily="34" charset="0"/>
              </a:rPr>
              <a:t>DEFINITION</a:t>
            </a:r>
            <a:r>
              <a:rPr lang="en-IN" dirty="0">
                <a:solidFill>
                  <a:schemeClr val="accent3">
                    <a:lumMod val="40000"/>
                    <a:lumOff val="60000"/>
                  </a:schemeClr>
                </a:solidFill>
              </a:rPr>
              <a:t>:-</a:t>
            </a:r>
          </a:p>
        </p:txBody>
      </p:sp>
      <p:sp>
        <p:nvSpPr>
          <p:cNvPr id="3" name="Content Placeholder 2">
            <a:extLst>
              <a:ext uri="{FF2B5EF4-FFF2-40B4-BE49-F238E27FC236}">
                <a16:creationId xmlns:a16="http://schemas.microsoft.com/office/drawing/2014/main" id="{5AD6BC40-7975-49E2-B0F9-2E1BEE616A44}"/>
              </a:ext>
            </a:extLst>
          </p:cNvPr>
          <p:cNvSpPr>
            <a:spLocks noGrp="1"/>
          </p:cNvSpPr>
          <p:nvPr>
            <p:ph idx="1"/>
          </p:nvPr>
        </p:nvSpPr>
        <p:spPr>
          <a:xfrm>
            <a:off x="1400907" y="1676620"/>
            <a:ext cx="10515600" cy="4351338"/>
          </a:xfrm>
        </p:spPr>
        <p:txBody>
          <a:bodyPr>
            <a:normAutofit lnSpcReduction="10000"/>
          </a:bodyPr>
          <a:lstStyle/>
          <a:p>
            <a:pPr>
              <a:buFont typeface="Wingdings" panose="05000000000000000000" pitchFamily="2" charset="2"/>
              <a:buChar char="Ø"/>
            </a:pPr>
            <a:r>
              <a:rPr lang="en-IN" sz="2400" dirty="0">
                <a:solidFill>
                  <a:schemeClr val="bg1">
                    <a:lumMod val="95000"/>
                  </a:schemeClr>
                </a:solidFill>
              </a:rPr>
              <a:t>In my opinion, the laser technology comes from focusing photons of lights on a single spot and such approach makes it more powerful than a beam of light. In addition, I heard many times that it is dangerous to point out a laser dot in someone’s eye.</a:t>
            </a:r>
          </a:p>
          <a:p>
            <a:pPr>
              <a:buFont typeface="Wingdings" panose="05000000000000000000" pitchFamily="2" charset="2"/>
              <a:buChar char="Ø"/>
            </a:pPr>
            <a:r>
              <a:rPr lang="en-IN" sz="2400" dirty="0">
                <a:solidFill>
                  <a:schemeClr val="bg1">
                    <a:lumMod val="95000"/>
                  </a:schemeClr>
                </a:solidFill>
              </a:rPr>
              <a:t>Furthermore, as we learned about LEDs and that recently blue LED got invented, now that I think about it, I assume I have never seen a blue laser, although I’ve seen red laser and in few cases green laser. Therefore, I assume lasers and LEDs must have a very similar structure for that reason. (additional question: why blue laser was the last one to be invented, if it got invented, and is it similar to LED concept and reason?) I also assume practically it is harder to create green laser comparing to red ones, since, red light laser devices are much more and cheaper comparing to green ones. (additional question: why is it more difficult and more expensive to create green laser comparing to red ones?)</a:t>
            </a:r>
          </a:p>
          <a:p>
            <a:endParaRPr lang="en-IN" sz="2400" dirty="0">
              <a:solidFill>
                <a:schemeClr val="bg1">
                  <a:lumMod val="95000"/>
                </a:schemeClr>
              </a:solidFill>
            </a:endParaRPr>
          </a:p>
        </p:txBody>
      </p:sp>
    </p:spTree>
    <p:extLst>
      <p:ext uri="{BB962C8B-B14F-4D97-AF65-F5344CB8AC3E}">
        <p14:creationId xmlns:p14="http://schemas.microsoft.com/office/powerpoint/2010/main" val="4276417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974">
        <p15:prstTrans prst="prestige"/>
      </p:transition>
    </mc:Choice>
    <mc:Fallback>
      <p:transition spd="slow" advTm="59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DE5-5038-477D-A456-C19BD5634670}"/>
              </a:ext>
            </a:extLst>
          </p:cNvPr>
          <p:cNvSpPr>
            <a:spLocks noGrp="1"/>
          </p:cNvSpPr>
          <p:nvPr>
            <p:ph type="title"/>
          </p:nvPr>
        </p:nvSpPr>
        <p:spPr>
          <a:xfrm>
            <a:off x="2033954" y="1234171"/>
            <a:ext cx="10515600" cy="1325563"/>
          </a:xfrm>
        </p:spPr>
        <p:txBody>
          <a:bodyPr/>
          <a:lstStyle/>
          <a:p>
            <a:r>
              <a:rPr lang="en-IN" dirty="0">
                <a:solidFill>
                  <a:srgbClr val="00B0F0"/>
                </a:solidFill>
                <a:latin typeface="Arial Rounded MT Bold" panose="020F0704030504030204" pitchFamily="34" charset="0"/>
              </a:rPr>
              <a:t>APPLICATIONS</a:t>
            </a:r>
            <a:r>
              <a:rPr lang="en-IN" dirty="0">
                <a:solidFill>
                  <a:srgbClr val="00B0F0"/>
                </a:solidFill>
              </a:rPr>
              <a:t>:-</a:t>
            </a:r>
          </a:p>
        </p:txBody>
      </p:sp>
      <p:sp>
        <p:nvSpPr>
          <p:cNvPr id="3" name="Content Placeholder 2">
            <a:extLst>
              <a:ext uri="{FF2B5EF4-FFF2-40B4-BE49-F238E27FC236}">
                <a16:creationId xmlns:a16="http://schemas.microsoft.com/office/drawing/2014/main" id="{129C0896-CF3A-4CFB-B2AB-1B3CE9C6E86C}"/>
              </a:ext>
            </a:extLst>
          </p:cNvPr>
          <p:cNvSpPr>
            <a:spLocks noGrp="1"/>
          </p:cNvSpPr>
          <p:nvPr>
            <p:ph idx="1"/>
          </p:nvPr>
        </p:nvSpPr>
        <p:spPr>
          <a:xfrm>
            <a:off x="1255542" y="2559734"/>
            <a:ext cx="10238935" cy="4132654"/>
          </a:xfrm>
        </p:spPr>
        <p:txBody>
          <a:bodyPr>
            <a:normAutofit fontScale="92500" lnSpcReduction="10000"/>
          </a:bodyPr>
          <a:lstStyle/>
          <a:p>
            <a:pPr>
              <a:buFont typeface="Wingdings" panose="05000000000000000000" pitchFamily="2" charset="2"/>
              <a:buChar char="Ø"/>
            </a:pPr>
            <a:r>
              <a:rPr lang="en-IN" dirty="0">
                <a:solidFill>
                  <a:srgbClr val="00B0F0"/>
                </a:solidFill>
              </a:rPr>
              <a:t>Laser technology must have a various application fields, in almost any of the science field you may observe laser technology applications and devices. In the following I mention the applications of such technology as far as I encountered, observed, used, or read about:</a:t>
            </a:r>
          </a:p>
          <a:p>
            <a:pPr>
              <a:buFont typeface="Wingdings" panose="05000000000000000000" pitchFamily="2" charset="2"/>
              <a:buChar char="Ø"/>
            </a:pPr>
            <a:r>
              <a:rPr lang="en-IN" dirty="0">
                <a:solidFill>
                  <a:srgbClr val="00B0F0"/>
                </a:solidFill>
              </a:rPr>
              <a:t>Computer devices such as laser mouse, laser presentation, CD ROMs and DVD ROMs</a:t>
            </a:r>
          </a:p>
          <a:p>
            <a:pPr>
              <a:buFont typeface="Wingdings" panose="05000000000000000000" pitchFamily="2" charset="2"/>
              <a:buChar char="Ø"/>
            </a:pPr>
            <a:r>
              <a:rPr lang="en-IN" dirty="0">
                <a:solidFill>
                  <a:srgbClr val="00B0F0"/>
                </a:solidFill>
              </a:rPr>
              <a:t>Astronomy and communication applications</a:t>
            </a:r>
          </a:p>
          <a:p>
            <a:pPr>
              <a:buFont typeface="Wingdings" panose="05000000000000000000" pitchFamily="2" charset="2"/>
              <a:buChar char="Ø"/>
            </a:pPr>
            <a:r>
              <a:rPr lang="en-IN" dirty="0">
                <a:solidFill>
                  <a:srgbClr val="00B0F0"/>
                </a:solidFill>
              </a:rPr>
              <a:t>Medicine, surgery, and health</a:t>
            </a:r>
          </a:p>
          <a:p>
            <a:pPr>
              <a:buFont typeface="Wingdings" panose="05000000000000000000" pitchFamily="2" charset="2"/>
              <a:buChar char="Ø"/>
            </a:pPr>
            <a:r>
              <a:rPr lang="en-IN" dirty="0">
                <a:solidFill>
                  <a:srgbClr val="00B0F0"/>
                </a:solidFill>
              </a:rPr>
              <a:t>War machines, guns and tanks</a:t>
            </a:r>
          </a:p>
          <a:p>
            <a:pPr>
              <a:buFont typeface="Wingdings" panose="05000000000000000000" pitchFamily="2" charset="2"/>
              <a:buChar char="Ø"/>
            </a:pPr>
            <a:r>
              <a:rPr lang="en-IN" dirty="0">
                <a:solidFill>
                  <a:srgbClr val="00B0F0"/>
                </a:solidFill>
              </a:rPr>
              <a:t>Cutting matters in metallurgy industry and related industries</a:t>
            </a:r>
          </a:p>
          <a:p>
            <a:endParaRPr lang="en-IN" dirty="0">
              <a:solidFill>
                <a:srgbClr val="00B0F0"/>
              </a:solidFill>
            </a:endParaRPr>
          </a:p>
        </p:txBody>
      </p:sp>
    </p:spTree>
    <p:extLst>
      <p:ext uri="{BB962C8B-B14F-4D97-AF65-F5344CB8AC3E}">
        <p14:creationId xmlns:p14="http://schemas.microsoft.com/office/powerpoint/2010/main" val="2674491909"/>
      </p:ext>
    </p:extLst>
  </p:cSld>
  <p:clrMapOvr>
    <a:masterClrMapping/>
  </p:clrMapOvr>
  <mc:AlternateContent xmlns:mc="http://schemas.openxmlformats.org/markup-compatibility/2006">
    <mc:Choice xmlns:p14="http://schemas.microsoft.com/office/powerpoint/2010/main" Requires="p14">
      <p:transition spd="med" p14:dur="700" advTm="5822">
        <p:fade/>
      </p:transition>
    </mc:Choice>
    <mc:Fallback>
      <p:transition spd="med" advTm="582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7C26-3003-4072-9846-B3841B456981}"/>
              </a:ext>
            </a:extLst>
          </p:cNvPr>
          <p:cNvSpPr>
            <a:spLocks noGrp="1"/>
          </p:cNvSpPr>
          <p:nvPr>
            <p:ph type="title"/>
          </p:nvPr>
        </p:nvSpPr>
        <p:spPr>
          <a:xfrm>
            <a:off x="2347686" y="336323"/>
            <a:ext cx="10515600" cy="1325563"/>
          </a:xfrm>
        </p:spPr>
        <p:txBody>
          <a:bodyPr/>
          <a:lstStyle/>
          <a:p>
            <a:r>
              <a:rPr lang="en-IN" b="1" dirty="0">
                <a:latin typeface="Arial Rounded MT Bold" panose="020F0704030504030204" pitchFamily="34" charset="0"/>
              </a:rPr>
              <a:t>Computer devices:-</a:t>
            </a:r>
            <a:br>
              <a:rPr lang="en-IN" b="1"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4B3F54-893A-44D1-84F8-3018A003F18D}"/>
              </a:ext>
            </a:extLst>
          </p:cNvPr>
          <p:cNvSpPr>
            <a:spLocks noGrp="1"/>
          </p:cNvSpPr>
          <p:nvPr>
            <p:ph idx="1"/>
          </p:nvPr>
        </p:nvSpPr>
        <p:spPr>
          <a:xfrm>
            <a:off x="1767115" y="1126105"/>
            <a:ext cx="9989457" cy="3942783"/>
          </a:xfrm>
        </p:spPr>
        <p:txBody>
          <a:bodyPr>
            <a:normAutofit fontScale="92500" lnSpcReduction="10000"/>
          </a:bodyPr>
          <a:lstStyle/>
          <a:p>
            <a:pPr>
              <a:buFont typeface="Wingdings" panose="05000000000000000000" pitchFamily="2" charset="2"/>
              <a:buChar char="Ø"/>
            </a:pPr>
            <a:r>
              <a:rPr lang="en-IN" dirty="0"/>
              <a:t>In computer industry there are several devices which I encountered that they were using laser technology to function. The reason for selecting such technology were three main reasons. First, the reason was to show a laser light and show a certain spot in places, such as presentations. Second, the reason was to use this technology as a method to navigate through surfaces to understand movement, for instance, laser mouses. Third, the reason was to emit a laser light and by receiving that certain laser understand the data, for instance CD ROMs and DVD ROMs that they emit a laser beam and it hit the surface of a CD or a DVD then it reflects to a receiver looking like an eye and it determines if the data was 0 or 1</a:t>
            </a:r>
          </a:p>
        </p:txBody>
      </p:sp>
      <p:pic>
        <p:nvPicPr>
          <p:cNvPr id="5" name="Picture 4">
            <a:extLst>
              <a:ext uri="{FF2B5EF4-FFF2-40B4-BE49-F238E27FC236}">
                <a16:creationId xmlns:a16="http://schemas.microsoft.com/office/drawing/2014/main" id="{7234B4D8-03EA-4F08-A1CA-9175BF02D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052" y="5004707"/>
            <a:ext cx="2524125" cy="1809750"/>
          </a:xfrm>
          <a:prstGeom prst="rect">
            <a:avLst/>
          </a:prstGeom>
        </p:spPr>
      </p:pic>
      <p:pic>
        <p:nvPicPr>
          <p:cNvPr id="7" name="Picture 6">
            <a:extLst>
              <a:ext uri="{FF2B5EF4-FFF2-40B4-BE49-F238E27FC236}">
                <a16:creationId xmlns:a16="http://schemas.microsoft.com/office/drawing/2014/main" id="{1E7E4C76-D322-4352-BF2E-60AFBCF00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904" y="4533106"/>
            <a:ext cx="2143125" cy="2143125"/>
          </a:xfrm>
          <a:prstGeom prst="rect">
            <a:avLst/>
          </a:prstGeom>
        </p:spPr>
      </p:pic>
    </p:spTree>
    <p:extLst>
      <p:ext uri="{BB962C8B-B14F-4D97-AF65-F5344CB8AC3E}">
        <p14:creationId xmlns:p14="http://schemas.microsoft.com/office/powerpoint/2010/main" val="3010119671"/>
      </p:ext>
    </p:extLst>
  </p:cSld>
  <p:clrMapOvr>
    <a:masterClrMapping/>
  </p:clrMapOvr>
  <p:transition spd="slow" advTm="582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2E3D-CD82-47BD-A31E-9499645C01A3}"/>
              </a:ext>
            </a:extLst>
          </p:cNvPr>
          <p:cNvSpPr>
            <a:spLocks noGrp="1"/>
          </p:cNvSpPr>
          <p:nvPr>
            <p:ph type="title"/>
          </p:nvPr>
        </p:nvSpPr>
        <p:spPr>
          <a:xfrm>
            <a:off x="838200" y="369433"/>
            <a:ext cx="10515600" cy="1325563"/>
          </a:xfrm>
        </p:spPr>
        <p:txBody>
          <a:bodyPr>
            <a:normAutofit fontScale="90000"/>
          </a:bodyPr>
          <a:lstStyle/>
          <a:p>
            <a:r>
              <a:rPr lang="en-IN" b="1" dirty="0">
                <a:latin typeface="Arial Rounded MT Bold" panose="020F0704030504030204" pitchFamily="34" charset="0"/>
              </a:rPr>
              <a:t>Astronomy and communication applications:-</a:t>
            </a:r>
            <a:br>
              <a:rPr lang="en-IN" b="1"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D50536B-9340-4432-BA46-00E134B74974}"/>
              </a:ext>
            </a:extLst>
          </p:cNvPr>
          <p:cNvSpPr>
            <a:spLocks noGrp="1"/>
          </p:cNvSpPr>
          <p:nvPr>
            <p:ph idx="1"/>
          </p:nvPr>
        </p:nvSpPr>
        <p:spPr/>
        <p:txBody>
          <a:bodyPr/>
          <a:lstStyle/>
          <a:p>
            <a:pPr>
              <a:buFont typeface="Wingdings" panose="05000000000000000000" pitchFamily="2" charset="2"/>
              <a:buChar char="Ø"/>
            </a:pPr>
            <a:r>
              <a:rPr lang="en-IN" dirty="0"/>
              <a:t>In astronomy field, I’ve seen a documentary that briefly described the application of communicating satellites with each other using lasers. My assumptions is that they use binary to communicate with each other. By sending bits of data for instance 0 and 1. </a:t>
            </a:r>
          </a:p>
        </p:txBody>
      </p:sp>
      <p:pic>
        <p:nvPicPr>
          <p:cNvPr id="5" name="Picture 4">
            <a:extLst>
              <a:ext uri="{FF2B5EF4-FFF2-40B4-BE49-F238E27FC236}">
                <a16:creationId xmlns:a16="http://schemas.microsoft.com/office/drawing/2014/main" id="{1447F2C1-2DC1-4DBF-A026-03A22ADA1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849" y="4001293"/>
            <a:ext cx="3885123" cy="2175669"/>
          </a:xfrm>
          <a:prstGeom prst="rect">
            <a:avLst/>
          </a:prstGeom>
        </p:spPr>
      </p:pic>
      <p:pic>
        <p:nvPicPr>
          <p:cNvPr id="7" name="Picture 6">
            <a:extLst>
              <a:ext uri="{FF2B5EF4-FFF2-40B4-BE49-F238E27FC236}">
                <a16:creationId xmlns:a16="http://schemas.microsoft.com/office/drawing/2014/main" id="{5FB7E2AE-ACE5-444C-A083-0B55220D3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848" y="3890399"/>
            <a:ext cx="3885123" cy="2598168"/>
          </a:xfrm>
          <a:prstGeom prst="rect">
            <a:avLst/>
          </a:prstGeom>
        </p:spPr>
      </p:pic>
    </p:spTree>
    <p:extLst>
      <p:ext uri="{BB962C8B-B14F-4D97-AF65-F5344CB8AC3E}">
        <p14:creationId xmlns:p14="http://schemas.microsoft.com/office/powerpoint/2010/main" val="1372319528"/>
      </p:ext>
    </p:extLst>
  </p:cSld>
  <p:clrMapOvr>
    <a:masterClrMapping/>
  </p:clrMapOvr>
  <mc:AlternateContent xmlns:mc="http://schemas.openxmlformats.org/markup-compatibility/2006">
    <mc:Choice xmlns:p14="http://schemas.microsoft.com/office/powerpoint/2010/main" Requires="p14">
      <p:transition spd="slow" p14:dur="1500" advTm="6021">
        <p:split orient="vert"/>
      </p:transition>
    </mc:Choice>
    <mc:Fallback>
      <p:transition spd="slow" advTm="6021">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F4B0-8575-4A14-BAE0-37E4AE388BC4}"/>
              </a:ext>
            </a:extLst>
          </p:cNvPr>
          <p:cNvSpPr>
            <a:spLocks noGrp="1"/>
          </p:cNvSpPr>
          <p:nvPr>
            <p:ph type="title"/>
          </p:nvPr>
        </p:nvSpPr>
        <p:spPr/>
        <p:txBody>
          <a:bodyPr/>
          <a:lstStyle/>
          <a:p>
            <a:r>
              <a:rPr lang="en-IN" b="1" dirty="0">
                <a:latin typeface="Arial Rounded MT Bold" panose="020F0704030504030204" pitchFamily="34" charset="0"/>
              </a:rPr>
              <a:t>Medicine, surgery, and health:-</a:t>
            </a:r>
            <a:br>
              <a:rPr lang="en-IN" b="1"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CE5B934-E089-4959-A3D3-DDAD4A9C511F}"/>
              </a:ext>
            </a:extLst>
          </p:cNvPr>
          <p:cNvSpPr>
            <a:spLocks noGrp="1"/>
          </p:cNvSpPr>
          <p:nvPr>
            <p:ph idx="1"/>
          </p:nvPr>
        </p:nvSpPr>
        <p:spPr/>
        <p:txBody>
          <a:bodyPr/>
          <a:lstStyle/>
          <a:p>
            <a:r>
              <a:rPr lang="en-IN" dirty="0"/>
              <a:t>In health related topics, lasers had great impact. By using lasers scientists and doctors are able to point out to cancer cells to destroy them and sometimes they do not need to cut the patient's body in order to apply their surgery in cases that cutting may create other disease and in some parts may not even be possible. </a:t>
            </a:r>
            <a:br>
              <a:rPr lang="en-IN" dirty="0"/>
            </a:br>
            <a:endParaRPr lang="en-IN" dirty="0"/>
          </a:p>
        </p:txBody>
      </p:sp>
      <p:pic>
        <p:nvPicPr>
          <p:cNvPr id="5" name="Picture 4">
            <a:extLst>
              <a:ext uri="{FF2B5EF4-FFF2-40B4-BE49-F238E27FC236}">
                <a16:creationId xmlns:a16="http://schemas.microsoft.com/office/drawing/2014/main" id="{4E1DFA0B-D70C-4717-A2FF-1356CD8F3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0" y="4098470"/>
            <a:ext cx="3111511" cy="2394405"/>
          </a:xfrm>
          <a:prstGeom prst="rect">
            <a:avLst/>
          </a:prstGeom>
        </p:spPr>
      </p:pic>
      <p:pic>
        <p:nvPicPr>
          <p:cNvPr id="7" name="Picture 6">
            <a:extLst>
              <a:ext uri="{FF2B5EF4-FFF2-40B4-BE49-F238E27FC236}">
                <a16:creationId xmlns:a16="http://schemas.microsoft.com/office/drawing/2014/main" id="{0B35AD54-20FA-4366-B580-F43259717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654" y="4098470"/>
            <a:ext cx="3516692" cy="2310606"/>
          </a:xfrm>
          <a:prstGeom prst="rect">
            <a:avLst/>
          </a:prstGeom>
        </p:spPr>
      </p:pic>
      <p:pic>
        <p:nvPicPr>
          <p:cNvPr id="9" name="Picture 8">
            <a:extLst>
              <a:ext uri="{FF2B5EF4-FFF2-40B4-BE49-F238E27FC236}">
                <a16:creationId xmlns:a16="http://schemas.microsoft.com/office/drawing/2014/main" id="{3807FE63-BA84-4677-BF5D-5E44AE825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9915" y="4098470"/>
            <a:ext cx="3472222" cy="2310606"/>
          </a:xfrm>
          <a:prstGeom prst="rect">
            <a:avLst/>
          </a:prstGeom>
        </p:spPr>
      </p:pic>
    </p:spTree>
    <p:extLst>
      <p:ext uri="{BB962C8B-B14F-4D97-AF65-F5344CB8AC3E}">
        <p14:creationId xmlns:p14="http://schemas.microsoft.com/office/powerpoint/2010/main" val="2299595141"/>
      </p:ext>
    </p:extLst>
  </p:cSld>
  <p:clrMapOvr>
    <a:masterClrMapping/>
  </p:clrMapOvr>
  <mc:AlternateContent xmlns:mc="http://schemas.openxmlformats.org/markup-compatibility/2006">
    <mc:Choice xmlns:p14="http://schemas.microsoft.com/office/powerpoint/2010/main" Requires="p14">
      <p:transition spd="slow" p14:dur="3400" advTm="6081">
        <p14:reveal/>
      </p:transition>
    </mc:Choice>
    <mc:Fallback>
      <p:transition spd="slow" advTm="608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ACD7-3314-4817-8F5E-5C49964CF06F}"/>
              </a:ext>
            </a:extLst>
          </p:cNvPr>
          <p:cNvSpPr>
            <a:spLocks noGrp="1"/>
          </p:cNvSpPr>
          <p:nvPr>
            <p:ph type="title"/>
          </p:nvPr>
        </p:nvSpPr>
        <p:spPr>
          <a:xfrm>
            <a:off x="1676400" y="500062"/>
            <a:ext cx="10515600" cy="1325563"/>
          </a:xfrm>
        </p:spPr>
        <p:txBody>
          <a:bodyPr/>
          <a:lstStyle/>
          <a:p>
            <a:r>
              <a:rPr lang="en-IN" b="1" dirty="0">
                <a:latin typeface="Arial Rounded MT Bold" panose="020F0704030504030204" pitchFamily="34" charset="0"/>
              </a:rPr>
              <a:t>War machines, guns and tanks:-</a:t>
            </a:r>
            <a:br>
              <a:rPr lang="en-IN" b="1"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8234040-E6E1-48B5-B527-20444E293D18}"/>
              </a:ext>
            </a:extLst>
          </p:cNvPr>
          <p:cNvSpPr>
            <a:spLocks noGrp="1"/>
          </p:cNvSpPr>
          <p:nvPr>
            <p:ph idx="1"/>
          </p:nvPr>
        </p:nvSpPr>
        <p:spPr>
          <a:xfrm>
            <a:off x="1676400" y="1822450"/>
            <a:ext cx="10515600" cy="4351338"/>
          </a:xfrm>
        </p:spPr>
        <p:txBody>
          <a:bodyPr/>
          <a:lstStyle/>
          <a:p>
            <a:pPr>
              <a:buFont typeface="Wingdings" panose="05000000000000000000" pitchFamily="2" charset="2"/>
              <a:buChar char="Ø"/>
            </a:pPr>
            <a:r>
              <a:rPr lang="en-IN" dirty="0"/>
              <a:t>There are guns that by using laser beams it will fully show the place of bullet in the target’s object. And laser more heavy machinery may use laser as a weapon to create a devastatingly strong armor.</a:t>
            </a:r>
          </a:p>
        </p:txBody>
      </p:sp>
      <p:pic>
        <p:nvPicPr>
          <p:cNvPr id="5" name="Picture 4">
            <a:extLst>
              <a:ext uri="{FF2B5EF4-FFF2-40B4-BE49-F238E27FC236}">
                <a16:creationId xmlns:a16="http://schemas.microsoft.com/office/drawing/2014/main" id="{D0339C97-751B-4AED-827A-C449FA14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33" y="3428999"/>
            <a:ext cx="6012854" cy="3063875"/>
          </a:xfrm>
          <a:prstGeom prst="rect">
            <a:avLst/>
          </a:prstGeom>
        </p:spPr>
      </p:pic>
    </p:spTree>
    <p:extLst>
      <p:ext uri="{BB962C8B-B14F-4D97-AF65-F5344CB8AC3E}">
        <p14:creationId xmlns:p14="http://schemas.microsoft.com/office/powerpoint/2010/main" val="4034620079"/>
      </p:ext>
    </p:extLst>
  </p:cSld>
  <p:clrMapOvr>
    <a:masterClrMapping/>
  </p:clrMapOvr>
  <p:transition spd="slow" advTm="596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CC19-B1D7-4C1A-B438-C6626B6DE3A4}"/>
              </a:ext>
            </a:extLst>
          </p:cNvPr>
          <p:cNvSpPr>
            <a:spLocks noGrp="1"/>
          </p:cNvSpPr>
          <p:nvPr>
            <p:ph type="title"/>
          </p:nvPr>
        </p:nvSpPr>
        <p:spPr/>
        <p:txBody>
          <a:bodyPr/>
          <a:lstStyle/>
          <a:p>
            <a:r>
              <a:rPr lang="en-IN" b="1" dirty="0">
                <a:latin typeface="Arial Rounded MT Bold" panose="020F0704030504030204" pitchFamily="34" charset="0"/>
              </a:rPr>
              <a:t>Metallurgy industry:-</a:t>
            </a:r>
            <a:br>
              <a:rPr lang="en-IN" b="1" dirty="0">
                <a:latin typeface="Arial Rounded MT Bold" panose="020F0704030504030204" pitchFamily="34"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B11F365-A576-44EB-8176-9BC5D58E5CEB}"/>
              </a:ext>
            </a:extLst>
          </p:cNvPr>
          <p:cNvSpPr>
            <a:spLocks noGrp="1"/>
          </p:cNvSpPr>
          <p:nvPr>
            <p:ph idx="1"/>
          </p:nvPr>
        </p:nvSpPr>
        <p:spPr/>
        <p:txBody>
          <a:bodyPr/>
          <a:lstStyle/>
          <a:p>
            <a:pPr>
              <a:buFont typeface="Wingdings" panose="05000000000000000000" pitchFamily="2" charset="2"/>
              <a:buChar char="Ø"/>
            </a:pPr>
            <a:r>
              <a:rPr lang="en-IN" dirty="0"/>
              <a:t>To shape, and cut strong matters sometimes in related fields they use laser.</a:t>
            </a:r>
          </a:p>
        </p:txBody>
      </p:sp>
      <p:pic>
        <p:nvPicPr>
          <p:cNvPr id="5" name="Picture 4">
            <a:extLst>
              <a:ext uri="{FF2B5EF4-FFF2-40B4-BE49-F238E27FC236}">
                <a16:creationId xmlns:a16="http://schemas.microsoft.com/office/drawing/2014/main" id="{57115455-AC80-403B-99F8-48D480BD3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408" y="3052445"/>
            <a:ext cx="5215817" cy="3470890"/>
          </a:xfrm>
          <a:prstGeom prst="rect">
            <a:avLst/>
          </a:prstGeom>
        </p:spPr>
      </p:pic>
    </p:spTree>
    <p:extLst>
      <p:ext uri="{BB962C8B-B14F-4D97-AF65-F5344CB8AC3E}">
        <p14:creationId xmlns:p14="http://schemas.microsoft.com/office/powerpoint/2010/main" val="1724049576"/>
      </p:ext>
    </p:extLst>
  </p:cSld>
  <p:clrMapOvr>
    <a:masterClrMapping/>
  </p:clrMapOvr>
  <mc:AlternateContent xmlns:mc="http://schemas.openxmlformats.org/markup-compatibility/2006">
    <mc:Choice xmlns:p14="http://schemas.microsoft.com/office/powerpoint/2010/main" Requires="p14">
      <p:transition spd="slow" p14:dur="800" advTm="6202">
        <p:circle/>
      </p:transition>
    </mc:Choice>
    <mc:Fallback>
      <p:transition spd="slow" advTm="6202">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0075-C1E2-4C71-8D7D-96370724ABF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FFCFF05-7001-4836-9079-740B23ED3259}"/>
              </a:ext>
            </a:extLst>
          </p:cNvPr>
          <p:cNvSpPr>
            <a:spLocks noGrp="1"/>
          </p:cNvSpPr>
          <p:nvPr>
            <p:ph idx="1"/>
          </p:nvPr>
        </p:nvSpPr>
        <p:spPr>
          <a:xfrm>
            <a:off x="2464860" y="1565707"/>
            <a:ext cx="10515600" cy="4351338"/>
          </a:xfrm>
          <a:noFill/>
        </p:spPr>
        <p:txBody>
          <a:bodyPr>
            <a:normAutofit/>
          </a:bodyPr>
          <a:lstStyle/>
          <a:p>
            <a:pPr marL="0" indent="0">
              <a:buNone/>
            </a:pPr>
            <a:r>
              <a:rPr lang="en-IN" sz="9600" dirty="0">
                <a:latin typeface="Arial Rounded MT Bold" panose="020F0704030504030204" pitchFamily="34" charset="0"/>
              </a:rPr>
              <a:t>                                                     THANKYOU</a:t>
            </a:r>
          </a:p>
        </p:txBody>
      </p:sp>
    </p:spTree>
    <p:extLst>
      <p:ext uri="{BB962C8B-B14F-4D97-AF65-F5344CB8AC3E}">
        <p14:creationId xmlns:p14="http://schemas.microsoft.com/office/powerpoint/2010/main" val="270203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2682">
        <p15:prstTrans prst="curtains"/>
      </p:transition>
    </mc:Choice>
    <mc:Fallback>
      <p:transition spd="slow" advTm="2682">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551</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Aharoni</vt:lpstr>
      <vt:lpstr>Algerian</vt:lpstr>
      <vt:lpstr>Arial</vt:lpstr>
      <vt:lpstr>Arial Rounded MT Bold</vt:lpstr>
      <vt:lpstr>Calibri</vt:lpstr>
      <vt:lpstr>Calibri Light</vt:lpstr>
      <vt:lpstr>Wingdings</vt:lpstr>
      <vt:lpstr>Office Theme</vt:lpstr>
      <vt:lpstr>APPLIED PHYSICS Applications Of Lasers</vt:lpstr>
      <vt:lpstr>DEFINITION:-</vt:lpstr>
      <vt:lpstr>APPLICATIONS:-</vt:lpstr>
      <vt:lpstr>Computer devices:- </vt:lpstr>
      <vt:lpstr>Astronomy and communication applications:- </vt:lpstr>
      <vt:lpstr>Medicine, surgery, and health:- </vt:lpstr>
      <vt:lpstr>War machines, guns and tanks:- </vt:lpstr>
      <vt:lpstr>Metallurgy industry:-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dc:title>
  <dc:creator>Somala Govardhann</dc:creator>
  <cp:lastModifiedBy>Somala Govardhann</cp:lastModifiedBy>
  <cp:revision>7</cp:revision>
  <dcterms:created xsi:type="dcterms:W3CDTF">2022-02-06T12:11:57Z</dcterms:created>
  <dcterms:modified xsi:type="dcterms:W3CDTF">2022-02-06T12:57:22Z</dcterms:modified>
</cp:coreProperties>
</file>