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4" roundtripDataSignature="AMtx7mgrGHU+gkybIWoUg+jX4j568JLF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7242FB-4103-44CF-BF3B-9FAE578446A0}">
  <a:tblStyle styleId="{227242FB-4103-44CF-BF3B-9FAE578446A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5.xml"/><Relationship Id="rId22" Type="http://schemas.openxmlformats.org/officeDocument/2006/relationships/font" Target="fonts/Roboto-italic.fntdata"/><Relationship Id="rId10" Type="http://schemas.openxmlformats.org/officeDocument/2006/relationships/slide" Target="slides/slide4.xml"/><Relationship Id="rId21" Type="http://schemas.openxmlformats.org/officeDocument/2006/relationships/font" Target="fonts/Roboto-bold.fntdata"/><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ee96511d54_1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2ee96511d54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0.jpg"/><Relationship Id="rId5" Type="http://schemas.openxmlformats.org/officeDocument/2006/relationships/image" Target="../media/image5.png"/><Relationship Id="rId6"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56" name="Google Shape;56;p1"/>
          <p:cNvPicPr preferRelativeResize="0"/>
          <p:nvPr/>
        </p:nvPicPr>
        <p:blipFill rotWithShape="1">
          <a:blip r:embed="rId3">
            <a:alphaModFix/>
          </a:blip>
          <a:srcRect b="0" l="0" r="0" t="0"/>
          <a:stretch/>
        </p:blipFill>
        <p:spPr>
          <a:xfrm>
            <a:off x="0" y="0"/>
            <a:ext cx="9144000" cy="5145935"/>
          </a:xfrm>
          <a:prstGeom prst="rect">
            <a:avLst/>
          </a:prstGeom>
          <a:noFill/>
          <a:ln>
            <a:noFill/>
          </a:ln>
        </p:spPr>
      </p:pic>
      <p:sp>
        <p:nvSpPr>
          <p:cNvPr id="57" name="Google Shape;57;p1"/>
          <p:cNvSpPr txBox="1"/>
          <p:nvPr/>
        </p:nvSpPr>
        <p:spPr>
          <a:xfrm>
            <a:off x="222800" y="2883300"/>
            <a:ext cx="8836800" cy="201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Team Details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Team Name:  AGR</a:t>
            </a:r>
            <a:r>
              <a:rPr lang="en-US" sz="1800"/>
              <a:t>OPRENEURS</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Team Leader Name: Mr </a:t>
            </a:r>
            <a:r>
              <a:rPr lang="en-US" sz="1800"/>
              <a:t>DEENADHAYALAN</a:t>
            </a:r>
            <a:r>
              <a:rPr lang="en-US" sz="1800"/>
              <a:t> M</a:t>
            </a:r>
            <a:r>
              <a:rPr b="0" i="0" lang="en-US" sz="18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Problem Statement: </a:t>
            </a:r>
            <a:r>
              <a:rPr lang="en-US" sz="1800"/>
              <a:t>Tech Solutions Making Regenerative Agriculture Remunerative</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96" name="Google Shape;196;p1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197" name="Google Shape;197;p10"/>
          <p:cNvPicPr preferRelativeResize="0"/>
          <p:nvPr/>
        </p:nvPicPr>
        <p:blipFill rotWithShape="1">
          <a:blip r:embed="rId3">
            <a:alphaModFix/>
          </a:blip>
          <a:srcRect b="0" l="0" r="0" t="0"/>
          <a:stretch/>
        </p:blipFill>
        <p:spPr>
          <a:xfrm>
            <a:off x="-35600" y="-1212"/>
            <a:ext cx="9144000" cy="5145935"/>
          </a:xfrm>
          <a:prstGeom prst="rect">
            <a:avLst/>
          </a:prstGeom>
          <a:noFill/>
          <a:ln>
            <a:noFill/>
          </a:ln>
        </p:spPr>
      </p:pic>
      <p:sp>
        <p:nvSpPr>
          <p:cNvPr id="198" name="Google Shape;198;p10"/>
          <p:cNvSpPr txBox="1"/>
          <p:nvPr/>
        </p:nvSpPr>
        <p:spPr>
          <a:xfrm>
            <a:off x="141175" y="804325"/>
            <a:ext cx="7075200" cy="388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Prototype Performance report/benchmarking</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sz="1800"/>
          </a:p>
          <a:p>
            <a:pPr indent="-330200" lvl="0" marL="457200" marR="0" rtl="0" algn="l">
              <a:lnSpc>
                <a:spcPct val="100000"/>
              </a:lnSpc>
              <a:spcBef>
                <a:spcPts val="0"/>
              </a:spcBef>
              <a:spcAft>
                <a:spcPts val="0"/>
              </a:spcAft>
              <a:buSzPts val="1600"/>
              <a:buChar char="●"/>
            </a:pPr>
            <a:r>
              <a:rPr lang="en-US" sz="1600"/>
              <a:t>Population set: 46 farmers [Both Male (32) &amp; Female (14)]</a:t>
            </a:r>
            <a:endParaRPr sz="1600"/>
          </a:p>
          <a:p>
            <a:pPr indent="-330200" lvl="0" marL="457200" marR="0" rtl="0" algn="l">
              <a:lnSpc>
                <a:spcPct val="100000"/>
              </a:lnSpc>
              <a:spcBef>
                <a:spcPts val="0"/>
              </a:spcBef>
              <a:spcAft>
                <a:spcPts val="0"/>
              </a:spcAft>
              <a:buSzPts val="1600"/>
              <a:buChar char="●"/>
            </a:pPr>
            <a:r>
              <a:rPr lang="en-US" sz="1600"/>
              <a:t>Region: Sathyamangalam, Erode, Tamil Nadu</a:t>
            </a:r>
            <a:endParaRPr sz="1600"/>
          </a:p>
          <a:p>
            <a:pPr indent="-330200" lvl="0" marL="457200" marR="0" rtl="0" algn="l">
              <a:lnSpc>
                <a:spcPct val="100000"/>
              </a:lnSpc>
              <a:spcBef>
                <a:spcPts val="0"/>
              </a:spcBef>
              <a:spcAft>
                <a:spcPts val="0"/>
              </a:spcAft>
              <a:buSzPts val="1600"/>
              <a:buChar char="●"/>
            </a:pPr>
            <a:r>
              <a:rPr lang="en-US" sz="1600"/>
              <a:t>Major crops grown: Sugarcane, Banana, Tomato, Paddy, Jasmine</a:t>
            </a:r>
            <a:endParaRPr sz="1600"/>
          </a:p>
          <a:p>
            <a:pPr indent="0" lvl="0" marL="457200" marR="0" rtl="0" algn="l">
              <a:lnSpc>
                <a:spcPct val="100000"/>
              </a:lnSpc>
              <a:spcBef>
                <a:spcPts val="0"/>
              </a:spcBef>
              <a:spcAft>
                <a:spcPts val="0"/>
              </a:spcAft>
              <a:buNone/>
            </a:pPr>
            <a:r>
              <a:t/>
            </a:r>
            <a:endParaRPr sz="1800"/>
          </a:p>
        </p:txBody>
      </p:sp>
      <p:graphicFrame>
        <p:nvGraphicFramePr>
          <p:cNvPr id="199" name="Google Shape;199;p10"/>
          <p:cNvGraphicFramePr/>
          <p:nvPr/>
        </p:nvGraphicFramePr>
        <p:xfrm>
          <a:off x="804225" y="2457775"/>
          <a:ext cx="3000000" cy="3000000"/>
        </p:xfrm>
        <a:graphic>
          <a:graphicData uri="http://schemas.openxmlformats.org/drawingml/2006/table">
            <a:tbl>
              <a:tblPr>
                <a:noFill/>
                <a:tableStyleId>{227242FB-4103-44CF-BF3B-9FAE578446A0}</a:tableStyleId>
              </a:tblPr>
              <a:tblGrid>
                <a:gridCol w="2470775"/>
                <a:gridCol w="1719975"/>
                <a:gridCol w="2649825"/>
              </a:tblGrid>
              <a:tr h="353550">
                <a:tc>
                  <a:txBody>
                    <a:bodyPr/>
                    <a:lstStyle/>
                    <a:p>
                      <a:pPr indent="0" lvl="0" marL="0" rtl="0" algn="ctr">
                        <a:spcBef>
                          <a:spcPts val="0"/>
                        </a:spcBef>
                        <a:spcAft>
                          <a:spcPts val="0"/>
                        </a:spcAft>
                        <a:buNone/>
                      </a:pPr>
                      <a:r>
                        <a:rPr b="1" lang="en-US"/>
                        <a:t>Feature</a:t>
                      </a:r>
                      <a:endParaRPr b="1"/>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a:t>Rating from users</a:t>
                      </a:r>
                      <a:endParaRPr b="1"/>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a:t>Suggestion provided</a:t>
                      </a:r>
                      <a:endParaRPr b="1"/>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53550">
                <a:tc>
                  <a:txBody>
                    <a:bodyPr/>
                    <a:lstStyle/>
                    <a:p>
                      <a:pPr indent="0" lvl="0" marL="0" rtl="0" algn="l">
                        <a:spcBef>
                          <a:spcPts val="0"/>
                        </a:spcBef>
                        <a:spcAft>
                          <a:spcPts val="0"/>
                        </a:spcAft>
                        <a:buNone/>
                      </a:pPr>
                      <a:r>
                        <a:rPr lang="en-US"/>
                        <a:t>Soil Quality results</a:t>
                      </a:r>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3.74/5</a:t>
                      </a:r>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rowSpan="4">
                  <a:txBody>
                    <a:bodyPr/>
                    <a:lstStyle/>
                    <a:p>
                      <a:pPr indent="-317500" lvl="0" marL="457200" rtl="0" algn="l">
                        <a:spcBef>
                          <a:spcPts val="0"/>
                        </a:spcBef>
                        <a:spcAft>
                          <a:spcPts val="0"/>
                        </a:spcAft>
                        <a:buSzPts val="1400"/>
                        <a:buAutoNum type="arabicPeriod"/>
                      </a:pPr>
                      <a:r>
                        <a:rPr lang="en-US"/>
                        <a:t>Addition of Irrigation practices recommendations</a:t>
                      </a:r>
                      <a:endParaRPr/>
                    </a:p>
                    <a:p>
                      <a:pPr indent="-317500" lvl="0" marL="457200" rtl="0" algn="l">
                        <a:spcBef>
                          <a:spcPts val="0"/>
                        </a:spcBef>
                        <a:spcAft>
                          <a:spcPts val="0"/>
                        </a:spcAft>
                        <a:buSzPts val="1400"/>
                        <a:buAutoNum type="arabicPeriod"/>
                      </a:pPr>
                      <a:r>
                        <a:rPr lang="en-US">
                          <a:solidFill>
                            <a:schemeClr val="dk1"/>
                          </a:solidFill>
                        </a:rPr>
                        <a:t>Suggestions for suitable soil specific crop varieties</a:t>
                      </a:r>
                      <a:endParaRPr>
                        <a:solidFill>
                          <a:schemeClr val="dk1"/>
                        </a:solidFill>
                      </a:endParaRPr>
                    </a:p>
                    <a:p>
                      <a:pPr indent="-317500" lvl="0" marL="457200" rtl="0" algn="l">
                        <a:spcBef>
                          <a:spcPts val="0"/>
                        </a:spcBef>
                        <a:spcAft>
                          <a:spcPts val="0"/>
                        </a:spcAft>
                        <a:buSzPts val="1400"/>
                        <a:buAutoNum type="arabicPeriod"/>
                      </a:pPr>
                      <a:r>
                        <a:rPr lang="en-US"/>
                        <a:t>Suggestions for nearby markets</a:t>
                      </a:r>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53550">
                <a:tc>
                  <a:txBody>
                    <a:bodyPr/>
                    <a:lstStyle/>
                    <a:p>
                      <a:pPr indent="0" lvl="0" marL="0" rtl="0" algn="l">
                        <a:spcBef>
                          <a:spcPts val="0"/>
                        </a:spcBef>
                        <a:spcAft>
                          <a:spcPts val="0"/>
                        </a:spcAft>
                        <a:buNone/>
                      </a:pPr>
                      <a:r>
                        <a:rPr lang="en-US"/>
                        <a:t>Water </a:t>
                      </a:r>
                      <a:r>
                        <a:rPr lang="en-US">
                          <a:solidFill>
                            <a:schemeClr val="dk1"/>
                          </a:solidFill>
                        </a:rPr>
                        <a:t>Quality results</a:t>
                      </a:r>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3.61/5</a:t>
                      </a:r>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vMerge="1"/>
              </a:tr>
              <a:tr h="543925">
                <a:tc>
                  <a:txBody>
                    <a:bodyPr/>
                    <a:lstStyle/>
                    <a:p>
                      <a:pPr indent="0" lvl="0" marL="0" rtl="0" algn="l">
                        <a:spcBef>
                          <a:spcPts val="0"/>
                        </a:spcBef>
                        <a:spcAft>
                          <a:spcPts val="0"/>
                        </a:spcAft>
                        <a:buNone/>
                      </a:pPr>
                      <a:r>
                        <a:rPr lang="en-US"/>
                        <a:t>Bio-fertilizer recommendation</a:t>
                      </a:r>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3.72/5</a:t>
                      </a:r>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vMerge="1"/>
              </a:tr>
              <a:tr h="521450">
                <a:tc>
                  <a:txBody>
                    <a:bodyPr/>
                    <a:lstStyle/>
                    <a:p>
                      <a:pPr indent="0" lvl="0" marL="0" rtl="0" algn="l">
                        <a:spcBef>
                          <a:spcPts val="0"/>
                        </a:spcBef>
                        <a:spcAft>
                          <a:spcPts val="0"/>
                        </a:spcAft>
                        <a:buNone/>
                      </a:pPr>
                      <a:r>
                        <a:rPr lang="en-US"/>
                        <a:t>Overall device performance</a:t>
                      </a:r>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3.92/5</a:t>
                      </a:r>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vMerge="1"/>
              </a:tr>
            </a:tbl>
          </a:graphicData>
        </a:graphic>
      </p:graphicFrame>
      <p:pic>
        <p:nvPicPr>
          <p:cNvPr id="200" name="Google Shape;200;p10"/>
          <p:cNvPicPr preferRelativeResize="0"/>
          <p:nvPr/>
        </p:nvPicPr>
        <p:blipFill rotWithShape="1">
          <a:blip r:embed="rId4">
            <a:alphaModFix/>
          </a:blip>
          <a:srcRect b="0" l="0" r="0" t="0"/>
          <a:stretch/>
        </p:blipFill>
        <p:spPr>
          <a:xfrm>
            <a:off x="6686425" y="946800"/>
            <a:ext cx="2224225" cy="1368808"/>
          </a:xfrm>
          <a:prstGeom prst="rect">
            <a:avLst/>
          </a:prstGeom>
          <a:noFill/>
          <a:ln cap="flat" cmpd="sng" w="9525">
            <a:solidFill>
              <a:schemeClr val="dk2"/>
            </a:solidFill>
            <a:prstDash val="solid"/>
            <a:round/>
            <a:headEnd len="sm" w="sm" type="none"/>
            <a:tailEnd len="sm" w="sm" type="none"/>
          </a:ln>
        </p:spPr>
      </p:pic>
      <p:sp>
        <p:nvSpPr>
          <p:cNvPr id="201" name="Google Shape;201;p10"/>
          <p:cNvSpPr txBox="1"/>
          <p:nvPr/>
        </p:nvSpPr>
        <p:spPr>
          <a:xfrm>
            <a:off x="6757675" y="1833100"/>
            <a:ext cx="2081700" cy="27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900">
                <a:solidFill>
                  <a:schemeClr val="lt1"/>
                </a:solidFill>
              </a:rPr>
              <a:t>Testing the Soil and Water Quality tester at the Farmer field</a:t>
            </a:r>
            <a:endParaRPr sz="9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207" name="Google Shape;207;p1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208" name="Google Shape;208;p11"/>
          <p:cNvPicPr preferRelativeResize="0"/>
          <p:nvPr/>
        </p:nvPicPr>
        <p:blipFill rotWithShape="1">
          <a:blip r:embed="rId3">
            <a:alphaModFix/>
          </a:blip>
          <a:srcRect b="0" l="0" r="0" t="0"/>
          <a:stretch/>
        </p:blipFill>
        <p:spPr>
          <a:xfrm>
            <a:off x="0" y="0"/>
            <a:ext cx="9144000" cy="5145935"/>
          </a:xfrm>
          <a:prstGeom prst="rect">
            <a:avLst/>
          </a:prstGeom>
          <a:noFill/>
          <a:ln>
            <a:noFill/>
          </a:ln>
        </p:spPr>
      </p:pic>
      <p:sp>
        <p:nvSpPr>
          <p:cNvPr id="209" name="Google Shape;209;p11"/>
          <p:cNvSpPr txBox="1"/>
          <p:nvPr/>
        </p:nvSpPr>
        <p:spPr>
          <a:xfrm>
            <a:off x="158825" y="904075"/>
            <a:ext cx="8747700" cy="363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Future Developments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sz="1800"/>
          </a:p>
          <a:p>
            <a:pPr indent="-342900" lvl="0" marL="457200" marR="0" rtl="0" algn="l">
              <a:lnSpc>
                <a:spcPct val="150000"/>
              </a:lnSpc>
              <a:spcBef>
                <a:spcPts val="0"/>
              </a:spcBef>
              <a:spcAft>
                <a:spcPts val="0"/>
              </a:spcAft>
              <a:buClr>
                <a:srgbClr val="0B5394"/>
              </a:buClr>
              <a:buSzPts val="1800"/>
              <a:buAutoNum type="arabicPeriod"/>
            </a:pPr>
            <a:r>
              <a:rPr lang="en-US" sz="1800">
                <a:solidFill>
                  <a:srgbClr val="0B5394"/>
                </a:solidFill>
              </a:rPr>
              <a:t>Suggestions for Soil specific crop varieties to farmers.</a:t>
            </a:r>
            <a:endParaRPr sz="1800">
              <a:solidFill>
                <a:srgbClr val="0B5394"/>
              </a:solidFill>
            </a:endParaRPr>
          </a:p>
          <a:p>
            <a:pPr indent="-342900" lvl="0" marL="457200" marR="0" rtl="0" algn="l">
              <a:lnSpc>
                <a:spcPct val="150000"/>
              </a:lnSpc>
              <a:spcBef>
                <a:spcPts val="0"/>
              </a:spcBef>
              <a:spcAft>
                <a:spcPts val="0"/>
              </a:spcAft>
              <a:buClr>
                <a:srgbClr val="0B5394"/>
              </a:buClr>
              <a:buSzPts val="1800"/>
              <a:buAutoNum type="arabicPeriod"/>
            </a:pPr>
            <a:r>
              <a:rPr lang="en-US" sz="1800">
                <a:solidFill>
                  <a:srgbClr val="0B5394"/>
                </a:solidFill>
              </a:rPr>
              <a:t>Linking KVK and farmers (Establishing contact)</a:t>
            </a:r>
            <a:endParaRPr sz="1800">
              <a:solidFill>
                <a:srgbClr val="0B5394"/>
              </a:solidFill>
            </a:endParaRPr>
          </a:p>
          <a:p>
            <a:pPr indent="-342900" lvl="0" marL="457200" marR="0" rtl="0" algn="l">
              <a:lnSpc>
                <a:spcPct val="150000"/>
              </a:lnSpc>
              <a:spcBef>
                <a:spcPts val="0"/>
              </a:spcBef>
              <a:spcAft>
                <a:spcPts val="0"/>
              </a:spcAft>
              <a:buClr>
                <a:srgbClr val="0B5394"/>
              </a:buClr>
              <a:buSzPts val="1800"/>
              <a:buAutoNum type="arabicPeriod"/>
            </a:pPr>
            <a:r>
              <a:rPr lang="en-US" sz="1800">
                <a:solidFill>
                  <a:srgbClr val="0B5394"/>
                </a:solidFill>
              </a:rPr>
              <a:t>Addition of upcoming and updated government schemes in agriculture (state-wise)</a:t>
            </a:r>
            <a:endParaRPr sz="1800">
              <a:solidFill>
                <a:srgbClr val="0B539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215" name="Google Shape;215;p1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216" name="Google Shape;216;p12"/>
          <p:cNvPicPr preferRelativeResize="0"/>
          <p:nvPr/>
        </p:nvPicPr>
        <p:blipFill rotWithShape="1">
          <a:blip r:embed="rId3">
            <a:alphaModFix/>
          </a:blip>
          <a:srcRect b="0" l="0" r="0" t="0"/>
          <a:stretch/>
        </p:blipFill>
        <p:spPr>
          <a:xfrm>
            <a:off x="0" y="0"/>
            <a:ext cx="9144000" cy="5145935"/>
          </a:xfrm>
          <a:prstGeom prst="rect">
            <a:avLst/>
          </a:prstGeom>
          <a:noFill/>
          <a:ln>
            <a:noFill/>
          </a:ln>
        </p:spPr>
      </p:pic>
      <p:sp>
        <p:nvSpPr>
          <p:cNvPr id="217" name="Google Shape;217;p12"/>
          <p:cNvSpPr txBox="1"/>
          <p:nvPr/>
        </p:nvSpPr>
        <p:spPr>
          <a:xfrm>
            <a:off x="158825" y="904075"/>
            <a:ext cx="8747700" cy="340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GitHub Public Repository Link &amp; Demo Video Link</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sz="1800"/>
          </a:p>
          <a:p>
            <a:pPr indent="-342900" lvl="0" marL="457200" marR="0" rtl="0" algn="l">
              <a:lnSpc>
                <a:spcPct val="150000"/>
              </a:lnSpc>
              <a:spcBef>
                <a:spcPts val="0"/>
              </a:spcBef>
              <a:spcAft>
                <a:spcPts val="0"/>
              </a:spcAft>
              <a:buSzPts val="1800"/>
              <a:buAutoNum type="arabicPeriod"/>
            </a:pPr>
            <a:r>
              <a:rPr lang="en-US" sz="1800"/>
              <a:t>GitHub Public Repository Link:</a:t>
            </a:r>
            <a:endParaRPr sz="1800"/>
          </a:p>
          <a:p>
            <a:pPr indent="-342900" lvl="0" marL="457200" marR="0" rtl="0" algn="l">
              <a:lnSpc>
                <a:spcPct val="150000"/>
              </a:lnSpc>
              <a:spcBef>
                <a:spcPts val="0"/>
              </a:spcBef>
              <a:spcAft>
                <a:spcPts val="0"/>
              </a:spcAft>
              <a:buSzPts val="1800"/>
              <a:buAutoNum type="arabicPeriod"/>
            </a:pPr>
            <a:r>
              <a:rPr lang="en-US" sz="1800"/>
              <a:t>Demo </a:t>
            </a:r>
            <a:r>
              <a:rPr lang="en-US" sz="1800"/>
              <a:t>video: https://drive.google.com/drive/folders/1OUZhVrhCTUhQRNv9hixLOk-vHmyWcfDB?usp=sharing</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Clr>
                <a:srgbClr val="000000"/>
              </a:buClr>
              <a:buSzPts val="1800"/>
              <a:buFont typeface="Arial"/>
              <a:buNone/>
            </a:pPr>
            <a:r>
              <a:t/>
            </a:r>
            <a:endParaRPr sz="1800"/>
          </a:p>
          <a:p>
            <a:pPr indent="0" lvl="0" marL="0" marR="0" rtl="0" algn="l">
              <a:lnSpc>
                <a:spcPct val="100000"/>
              </a:lnSpc>
              <a:spcBef>
                <a:spcPts val="0"/>
              </a:spcBef>
              <a:spcAft>
                <a:spcPts val="0"/>
              </a:spcAft>
              <a:buClr>
                <a:srgbClr val="000000"/>
              </a:buClr>
              <a:buSzPts val="1800"/>
              <a:buFont typeface="Arial"/>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223" name="Google Shape;223;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224" name="Google Shape;224;p13"/>
          <p:cNvPicPr preferRelativeResize="0"/>
          <p:nvPr/>
        </p:nvPicPr>
        <p:blipFill rotWithShape="1">
          <a:blip r:embed="rId3">
            <a:alphaModFix/>
          </a:blip>
          <a:srcRect b="0" l="0" r="0" t="0"/>
          <a:stretch/>
        </p:blipFill>
        <p:spPr>
          <a:xfrm>
            <a:off x="0" y="0"/>
            <a:ext cx="9144000" cy="514593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63" name="Google Shape;63;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64" name="Google Shape;64;p2"/>
          <p:cNvPicPr preferRelativeResize="0"/>
          <p:nvPr/>
        </p:nvPicPr>
        <p:blipFill rotWithShape="1">
          <a:blip r:embed="rId3">
            <a:alphaModFix/>
          </a:blip>
          <a:srcRect b="0" l="0" r="0" t="0"/>
          <a:stretch/>
        </p:blipFill>
        <p:spPr>
          <a:xfrm>
            <a:off x="0" y="-1212"/>
            <a:ext cx="9144000" cy="5145935"/>
          </a:xfrm>
          <a:prstGeom prst="rect">
            <a:avLst/>
          </a:prstGeom>
          <a:noFill/>
          <a:ln>
            <a:noFill/>
          </a:ln>
        </p:spPr>
      </p:pic>
      <p:sp>
        <p:nvSpPr>
          <p:cNvPr id="65" name="Google Shape;65;p2"/>
          <p:cNvSpPr txBox="1"/>
          <p:nvPr/>
        </p:nvSpPr>
        <p:spPr>
          <a:xfrm>
            <a:off x="124625" y="650100"/>
            <a:ext cx="5460600" cy="36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Brief about the idea:</a:t>
            </a:r>
            <a:endParaRPr b="0" i="0" sz="1800" u="none" cap="none" strike="noStrike">
              <a:solidFill>
                <a:srgbClr val="000000"/>
              </a:solidFill>
              <a:latin typeface="Arial"/>
              <a:ea typeface="Arial"/>
              <a:cs typeface="Arial"/>
              <a:sym typeface="Arial"/>
            </a:endParaRPr>
          </a:p>
        </p:txBody>
      </p:sp>
      <p:sp>
        <p:nvSpPr>
          <p:cNvPr id="66" name="Google Shape;66;p2"/>
          <p:cNvSpPr/>
          <p:nvPr/>
        </p:nvSpPr>
        <p:spPr>
          <a:xfrm>
            <a:off x="185275" y="981075"/>
            <a:ext cx="6029700" cy="3730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lang="en-US" sz="1300"/>
              <a:t>Problem Statement: </a:t>
            </a:r>
            <a:r>
              <a:rPr lang="en-US" sz="1300">
                <a:solidFill>
                  <a:schemeClr val="dk2"/>
                </a:solidFill>
              </a:rPr>
              <a:t>The important parameters that limit progress in regenerative agriculture are Soil &amp; Water quality and chemical fertilizers used during crop cultivation. Lack of awareness among farmers about the frequent monitoring of depleting quality of soil and water utilized. In addition, chemical fertilizers pose as a major obstacle in sustainability in agriculture.</a:t>
            </a:r>
            <a:endParaRPr i="0" sz="1300" u="none" cap="none" strike="noStrike">
              <a:solidFill>
                <a:schemeClr val="dk2"/>
              </a:solidFill>
            </a:endParaRPr>
          </a:p>
          <a:p>
            <a:pPr indent="0" lvl="0" marL="0" marR="0" rtl="0" algn="just">
              <a:lnSpc>
                <a:spcPct val="100000"/>
              </a:lnSpc>
              <a:spcBef>
                <a:spcPts val="0"/>
              </a:spcBef>
              <a:spcAft>
                <a:spcPts val="0"/>
              </a:spcAft>
              <a:buNone/>
            </a:pPr>
            <a:r>
              <a:t/>
            </a:r>
            <a:endParaRPr sz="1300"/>
          </a:p>
          <a:p>
            <a:pPr indent="0" lvl="0" marL="0" marR="0" rtl="0" algn="just">
              <a:lnSpc>
                <a:spcPct val="100000"/>
              </a:lnSpc>
              <a:spcBef>
                <a:spcPts val="0"/>
              </a:spcBef>
              <a:spcAft>
                <a:spcPts val="0"/>
              </a:spcAft>
              <a:buNone/>
            </a:pPr>
            <a:r>
              <a:rPr lang="en-US" sz="1300" u="sng"/>
              <a:t>Solution: </a:t>
            </a:r>
            <a:endParaRPr sz="1300" u="sng"/>
          </a:p>
          <a:p>
            <a:pPr indent="0" lvl="0" marL="0" marR="0" rtl="0" algn="just">
              <a:lnSpc>
                <a:spcPct val="100000"/>
              </a:lnSpc>
              <a:spcBef>
                <a:spcPts val="0"/>
              </a:spcBef>
              <a:spcAft>
                <a:spcPts val="0"/>
              </a:spcAft>
              <a:buNone/>
            </a:pPr>
            <a:r>
              <a:rPr lang="en-US" sz="1300"/>
              <a:t>We propose the following,</a:t>
            </a:r>
            <a:endParaRPr sz="1300"/>
          </a:p>
          <a:p>
            <a:pPr indent="-311150" lvl="0" marL="457200" marR="0" rtl="0" algn="just">
              <a:lnSpc>
                <a:spcPct val="100000"/>
              </a:lnSpc>
              <a:spcBef>
                <a:spcPts val="0"/>
              </a:spcBef>
              <a:spcAft>
                <a:spcPts val="0"/>
              </a:spcAft>
              <a:buClr>
                <a:srgbClr val="3B7FF2"/>
              </a:buClr>
              <a:buSzPts val="1300"/>
              <a:buChar char="●"/>
            </a:pPr>
            <a:r>
              <a:rPr lang="en-US" sz="1300">
                <a:solidFill>
                  <a:srgbClr val="1155CC"/>
                </a:solidFill>
              </a:rPr>
              <a:t>A </a:t>
            </a:r>
            <a:r>
              <a:rPr b="1" lang="en-US" sz="1300">
                <a:solidFill>
                  <a:srgbClr val="38761D"/>
                </a:solidFill>
              </a:rPr>
              <a:t>Portable Water and Soil Quality Tester</a:t>
            </a:r>
            <a:endParaRPr b="1" sz="1300">
              <a:solidFill>
                <a:srgbClr val="38761D"/>
              </a:solidFill>
            </a:endParaRPr>
          </a:p>
          <a:p>
            <a:pPr indent="-311150" lvl="0" marL="457200" marR="0" rtl="0" algn="just">
              <a:lnSpc>
                <a:spcPct val="100000"/>
              </a:lnSpc>
              <a:spcBef>
                <a:spcPts val="0"/>
              </a:spcBef>
              <a:spcAft>
                <a:spcPts val="0"/>
              </a:spcAft>
              <a:buClr>
                <a:srgbClr val="1155CC"/>
              </a:buClr>
              <a:buSzPts val="1300"/>
              <a:buChar char="●"/>
            </a:pPr>
            <a:r>
              <a:rPr lang="en-US" sz="1300">
                <a:solidFill>
                  <a:srgbClr val="1155CC"/>
                </a:solidFill>
              </a:rPr>
              <a:t>The soil and water quality </a:t>
            </a:r>
            <a:r>
              <a:rPr lang="en-US" sz="1300">
                <a:solidFill>
                  <a:srgbClr val="A64D79"/>
                </a:solidFill>
              </a:rPr>
              <a:t>results (numerical values)</a:t>
            </a:r>
            <a:r>
              <a:rPr lang="en-US" sz="1300">
                <a:solidFill>
                  <a:srgbClr val="1155CC"/>
                </a:solidFill>
              </a:rPr>
              <a:t> are sent to the </a:t>
            </a:r>
            <a:r>
              <a:rPr lang="en-US" sz="1300">
                <a:solidFill>
                  <a:srgbClr val="A64D79"/>
                </a:solidFill>
              </a:rPr>
              <a:t>users’ registered mobile number</a:t>
            </a:r>
            <a:r>
              <a:rPr lang="en-US" sz="1300">
                <a:solidFill>
                  <a:srgbClr val="1155CC"/>
                </a:solidFill>
              </a:rPr>
              <a:t>.</a:t>
            </a:r>
            <a:endParaRPr sz="1300">
              <a:solidFill>
                <a:srgbClr val="1155CC"/>
              </a:solidFill>
            </a:endParaRPr>
          </a:p>
          <a:p>
            <a:pPr indent="-311150" lvl="0" marL="457200" marR="0" rtl="0" algn="just">
              <a:lnSpc>
                <a:spcPct val="100000"/>
              </a:lnSpc>
              <a:spcBef>
                <a:spcPts val="0"/>
              </a:spcBef>
              <a:spcAft>
                <a:spcPts val="0"/>
              </a:spcAft>
              <a:buClr>
                <a:srgbClr val="1155CC"/>
              </a:buClr>
              <a:buSzPts val="1300"/>
              <a:buChar char="●"/>
            </a:pPr>
            <a:r>
              <a:rPr lang="en-US" sz="1300">
                <a:solidFill>
                  <a:srgbClr val="1155CC"/>
                </a:solidFill>
              </a:rPr>
              <a:t>The quality is conveyed to farmers denoting “</a:t>
            </a:r>
            <a:r>
              <a:rPr lang="en-US" sz="1300">
                <a:solidFill>
                  <a:srgbClr val="FF0000"/>
                </a:solidFill>
              </a:rPr>
              <a:t>HIGH</a:t>
            </a:r>
            <a:r>
              <a:rPr lang="en-US" sz="1300">
                <a:solidFill>
                  <a:srgbClr val="1155CC"/>
                </a:solidFill>
              </a:rPr>
              <a:t>”, “</a:t>
            </a:r>
            <a:r>
              <a:rPr lang="en-US" sz="1300">
                <a:solidFill>
                  <a:srgbClr val="38761D"/>
                </a:solidFill>
              </a:rPr>
              <a:t>OPTIMUM</a:t>
            </a:r>
            <a:r>
              <a:rPr lang="en-US" sz="1300">
                <a:solidFill>
                  <a:srgbClr val="1155CC"/>
                </a:solidFill>
              </a:rPr>
              <a:t>” and “</a:t>
            </a:r>
            <a:r>
              <a:rPr lang="en-US" sz="1300">
                <a:solidFill>
                  <a:srgbClr val="6D9EEB"/>
                </a:solidFill>
              </a:rPr>
              <a:t>LOW</a:t>
            </a:r>
            <a:r>
              <a:rPr lang="en-US" sz="1300">
                <a:solidFill>
                  <a:srgbClr val="1155CC"/>
                </a:solidFill>
              </a:rPr>
              <a:t>” (</a:t>
            </a:r>
            <a:r>
              <a:rPr b="1" lang="en-US" sz="1300">
                <a:solidFill>
                  <a:srgbClr val="1155CC"/>
                </a:solidFill>
              </a:rPr>
              <a:t>Comparison with recommendation from ICAR</a:t>
            </a:r>
            <a:r>
              <a:rPr lang="en-US" sz="1300">
                <a:solidFill>
                  <a:srgbClr val="1155CC"/>
                </a:solidFill>
              </a:rPr>
              <a:t>).</a:t>
            </a:r>
            <a:endParaRPr sz="1300">
              <a:solidFill>
                <a:srgbClr val="1155CC"/>
              </a:solidFill>
            </a:endParaRPr>
          </a:p>
          <a:p>
            <a:pPr indent="-311150" lvl="0" marL="457200" marR="0" rtl="0" algn="just">
              <a:lnSpc>
                <a:spcPct val="100000"/>
              </a:lnSpc>
              <a:spcBef>
                <a:spcPts val="0"/>
              </a:spcBef>
              <a:spcAft>
                <a:spcPts val="0"/>
              </a:spcAft>
              <a:buClr>
                <a:srgbClr val="3B7FF2"/>
              </a:buClr>
              <a:buSzPts val="1300"/>
              <a:buChar char="●"/>
            </a:pPr>
            <a:r>
              <a:rPr lang="en-US" sz="1300">
                <a:solidFill>
                  <a:srgbClr val="1155CC"/>
                </a:solidFill>
              </a:rPr>
              <a:t>The device, whose quality results are linked with an application that provides </a:t>
            </a:r>
            <a:r>
              <a:rPr lang="en-US" sz="1300">
                <a:solidFill>
                  <a:srgbClr val="33CC11"/>
                </a:solidFill>
              </a:rPr>
              <a:t>Bio-Fertilizers recommendations</a:t>
            </a:r>
            <a:r>
              <a:rPr lang="en-US" sz="1300">
                <a:solidFill>
                  <a:srgbClr val="1155CC"/>
                </a:solidFill>
              </a:rPr>
              <a:t> (available in market) to farmers. </a:t>
            </a:r>
            <a:endParaRPr sz="1300">
              <a:solidFill>
                <a:srgbClr val="1155CC"/>
              </a:solidFill>
            </a:endParaRPr>
          </a:p>
          <a:p>
            <a:pPr indent="-311150" lvl="0" marL="457200" marR="0" rtl="0" algn="just">
              <a:lnSpc>
                <a:spcPct val="100000"/>
              </a:lnSpc>
              <a:spcBef>
                <a:spcPts val="0"/>
              </a:spcBef>
              <a:spcAft>
                <a:spcPts val="0"/>
              </a:spcAft>
              <a:buClr>
                <a:srgbClr val="3B7FF2"/>
              </a:buClr>
              <a:buSzPts val="1300"/>
              <a:buChar char="●"/>
            </a:pPr>
            <a:r>
              <a:rPr lang="en-US" sz="1300">
                <a:solidFill>
                  <a:srgbClr val="1155CC"/>
                </a:solidFill>
              </a:rPr>
              <a:t>The recommendations are purely based on the results obtained from the real-time soil testing done at the farm.</a:t>
            </a:r>
            <a:endParaRPr sz="1300">
              <a:solidFill>
                <a:srgbClr val="1155CC"/>
              </a:solidFill>
            </a:endParaRPr>
          </a:p>
          <a:p>
            <a:pPr indent="-311150" lvl="0" marL="457200" marR="0" rtl="0" algn="just">
              <a:lnSpc>
                <a:spcPct val="100000"/>
              </a:lnSpc>
              <a:spcBef>
                <a:spcPts val="0"/>
              </a:spcBef>
              <a:spcAft>
                <a:spcPts val="0"/>
              </a:spcAft>
              <a:buClr>
                <a:srgbClr val="1155CC"/>
              </a:buClr>
              <a:buSzPts val="1300"/>
              <a:buChar char="●"/>
            </a:pPr>
            <a:r>
              <a:rPr lang="en-US" sz="1300">
                <a:solidFill>
                  <a:srgbClr val="1155CC"/>
                </a:solidFill>
              </a:rPr>
              <a:t>This </a:t>
            </a:r>
            <a:r>
              <a:rPr lang="en-US" sz="1300">
                <a:solidFill>
                  <a:srgbClr val="CD7721"/>
                </a:solidFill>
              </a:rPr>
              <a:t>reduces cost of fertilizer inputs</a:t>
            </a:r>
            <a:r>
              <a:rPr lang="en-US" sz="1300">
                <a:solidFill>
                  <a:srgbClr val="1155CC"/>
                </a:solidFill>
              </a:rPr>
              <a:t>, thereby </a:t>
            </a:r>
            <a:r>
              <a:rPr lang="en-US" sz="1300">
                <a:solidFill>
                  <a:srgbClr val="CD7721"/>
                </a:solidFill>
              </a:rPr>
              <a:t>boosting the yield</a:t>
            </a:r>
            <a:r>
              <a:rPr lang="en-US" sz="1300">
                <a:solidFill>
                  <a:srgbClr val="1155CC"/>
                </a:solidFill>
              </a:rPr>
              <a:t> that results in </a:t>
            </a:r>
            <a:r>
              <a:rPr lang="en-US" sz="1300">
                <a:solidFill>
                  <a:srgbClr val="CD7721"/>
                </a:solidFill>
              </a:rPr>
              <a:t>higher productivity</a:t>
            </a:r>
            <a:r>
              <a:rPr lang="en-US" sz="1300">
                <a:solidFill>
                  <a:srgbClr val="1155CC"/>
                </a:solidFill>
              </a:rPr>
              <a:t>.</a:t>
            </a:r>
            <a:endParaRPr sz="1300">
              <a:solidFill>
                <a:srgbClr val="1155CC"/>
              </a:solidFill>
            </a:endParaRPr>
          </a:p>
          <a:p>
            <a:pPr indent="0" lvl="0" marL="0" marR="0" rtl="0" algn="just">
              <a:lnSpc>
                <a:spcPct val="100000"/>
              </a:lnSpc>
              <a:spcBef>
                <a:spcPts val="0"/>
              </a:spcBef>
              <a:spcAft>
                <a:spcPts val="0"/>
              </a:spcAft>
              <a:buNone/>
            </a:pPr>
            <a:r>
              <a:t/>
            </a:r>
            <a:endParaRPr sz="1300"/>
          </a:p>
          <a:p>
            <a:pPr indent="0" lvl="0" marL="0" marR="0" rtl="0" algn="l">
              <a:lnSpc>
                <a:spcPct val="100000"/>
              </a:lnSpc>
              <a:spcBef>
                <a:spcPts val="0"/>
              </a:spcBef>
              <a:spcAft>
                <a:spcPts val="0"/>
              </a:spcAft>
              <a:buNone/>
            </a:pPr>
            <a:br>
              <a:rPr b="0" i="0" lang="en-US" sz="1300" u="none" cap="none" strike="noStrike">
                <a:solidFill>
                  <a:srgbClr val="000000"/>
                </a:solidFill>
                <a:latin typeface="Arial"/>
                <a:ea typeface="Arial"/>
                <a:cs typeface="Arial"/>
                <a:sym typeface="Arial"/>
              </a:rPr>
            </a:br>
            <a:r>
              <a:rPr b="0" i="0" lang="en-US" sz="1300" u="none" cap="none" strike="noStrike">
                <a:solidFill>
                  <a:srgbClr val="000000"/>
                </a:solidFill>
                <a:latin typeface="Arial"/>
                <a:ea typeface="Arial"/>
                <a:cs typeface="Arial"/>
                <a:sym typeface="Arial"/>
              </a:rPr>
              <a:t>  </a:t>
            </a:r>
            <a:endParaRPr b="0" i="0" sz="1300" u="none" cap="none" strike="noStrike">
              <a:solidFill>
                <a:srgbClr val="000000"/>
              </a:solidFill>
              <a:latin typeface="Arial"/>
              <a:ea typeface="Arial"/>
              <a:cs typeface="Arial"/>
              <a:sym typeface="Arial"/>
            </a:endParaRPr>
          </a:p>
        </p:txBody>
      </p:sp>
      <p:grpSp>
        <p:nvGrpSpPr>
          <p:cNvPr id="67" name="Google Shape;67;p2"/>
          <p:cNvGrpSpPr/>
          <p:nvPr/>
        </p:nvGrpSpPr>
        <p:grpSpPr>
          <a:xfrm flipH="1">
            <a:off x="6704995" y="1016704"/>
            <a:ext cx="2005737" cy="1422748"/>
            <a:chOff x="2902488" y="902232"/>
            <a:chExt cx="3339000" cy="3339000"/>
          </a:xfrm>
        </p:grpSpPr>
        <p:sp>
          <p:nvSpPr>
            <p:cNvPr id="68" name="Google Shape;68;p2"/>
            <p:cNvSpPr/>
            <p:nvPr/>
          </p:nvSpPr>
          <p:spPr>
            <a:xfrm rot="-5400000">
              <a:off x="2902488" y="902232"/>
              <a:ext cx="3339000" cy="3339000"/>
            </a:xfrm>
            <a:prstGeom prst="ellipse">
              <a:avLst/>
            </a:prstGeom>
            <a:noFill/>
            <a:ln cap="flat" cmpd="sng" w="19050">
              <a:solidFill>
                <a:srgbClr val="1D7E7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3123738" y="1123632"/>
              <a:ext cx="2896500" cy="2896200"/>
            </a:xfrm>
            <a:prstGeom prst="pie">
              <a:avLst>
                <a:gd fmla="val 21577108" name="adj1"/>
                <a:gd fmla="val 16214886" name="adj2"/>
              </a:avLst>
            </a:prstGeom>
            <a:solidFill>
              <a:srgbClr val="83E3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2"/>
          <p:cNvGrpSpPr/>
          <p:nvPr/>
        </p:nvGrpSpPr>
        <p:grpSpPr>
          <a:xfrm flipH="1">
            <a:off x="7027534" y="1277501"/>
            <a:ext cx="1220286" cy="902865"/>
            <a:chOff x="3664037" y="1663782"/>
            <a:chExt cx="1815902" cy="1815900"/>
          </a:xfrm>
        </p:grpSpPr>
        <p:sp>
          <p:nvSpPr>
            <p:cNvPr id="71" name="Google Shape;71;p2"/>
            <p:cNvSpPr/>
            <p:nvPr/>
          </p:nvSpPr>
          <p:spPr>
            <a:xfrm>
              <a:off x="3664038" y="1663782"/>
              <a:ext cx="1815900" cy="1815900"/>
            </a:xfrm>
            <a:prstGeom prst="ellipse">
              <a:avLst/>
            </a:prstGeom>
            <a:solidFill>
              <a:srgbClr val="1B786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txBox="1"/>
            <p:nvPr/>
          </p:nvSpPr>
          <p:spPr>
            <a:xfrm>
              <a:off x="3664037" y="2158519"/>
              <a:ext cx="1815900" cy="826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US">
                  <a:solidFill>
                    <a:srgbClr val="FFFFFF"/>
                  </a:solidFill>
                  <a:latin typeface="Roboto"/>
                  <a:ea typeface="Roboto"/>
                  <a:cs typeface="Roboto"/>
                  <a:sym typeface="Roboto"/>
                </a:rPr>
                <a:t>Water Quality parameter</a:t>
              </a:r>
              <a:endParaRPr b="1">
                <a:solidFill>
                  <a:srgbClr val="FFFFFF"/>
                </a:solidFill>
                <a:latin typeface="Roboto"/>
                <a:ea typeface="Roboto"/>
                <a:cs typeface="Roboto"/>
                <a:sym typeface="Roboto"/>
              </a:endParaRPr>
            </a:p>
          </p:txBody>
        </p:sp>
      </p:grpSp>
      <p:grpSp>
        <p:nvGrpSpPr>
          <p:cNvPr id="73" name="Google Shape;73;p2"/>
          <p:cNvGrpSpPr/>
          <p:nvPr/>
        </p:nvGrpSpPr>
        <p:grpSpPr>
          <a:xfrm flipH="1">
            <a:off x="7317054" y="822183"/>
            <a:ext cx="641908" cy="455330"/>
            <a:chOff x="2859873" y="853971"/>
            <a:chExt cx="1068600" cy="1068600"/>
          </a:xfrm>
        </p:grpSpPr>
        <p:sp>
          <p:nvSpPr>
            <p:cNvPr id="74" name="Google Shape;74;p2"/>
            <p:cNvSpPr/>
            <p:nvPr/>
          </p:nvSpPr>
          <p:spPr>
            <a:xfrm>
              <a:off x="2859873" y="853971"/>
              <a:ext cx="1068600" cy="1068600"/>
            </a:xfrm>
            <a:prstGeom prst="ellipse">
              <a:avLst/>
            </a:prstGeom>
            <a:solidFill>
              <a:srgbClr val="15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5" name="Google Shape;75;p2"/>
            <p:cNvSpPr txBox="1"/>
            <p:nvPr/>
          </p:nvSpPr>
          <p:spPr>
            <a:xfrm>
              <a:off x="3012800" y="1022197"/>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US" sz="800">
                  <a:solidFill>
                    <a:srgbClr val="FFFFFF"/>
                  </a:solidFill>
                </a:rPr>
                <a:t>pH</a:t>
              </a:r>
              <a:endParaRPr b="1" sz="800">
                <a:solidFill>
                  <a:srgbClr val="FFFFFF"/>
                </a:solidFill>
              </a:endParaRPr>
            </a:p>
          </p:txBody>
        </p:sp>
      </p:grpSp>
      <p:grpSp>
        <p:nvGrpSpPr>
          <p:cNvPr id="76" name="Google Shape;76;p2"/>
          <p:cNvGrpSpPr/>
          <p:nvPr/>
        </p:nvGrpSpPr>
        <p:grpSpPr>
          <a:xfrm flipH="1">
            <a:off x="8248142" y="1765219"/>
            <a:ext cx="641908" cy="455330"/>
            <a:chOff x="5372440" y="3852021"/>
            <a:chExt cx="1068600" cy="1068600"/>
          </a:xfrm>
        </p:grpSpPr>
        <p:sp>
          <p:nvSpPr>
            <p:cNvPr id="77" name="Google Shape;77;p2"/>
            <p:cNvSpPr/>
            <p:nvPr/>
          </p:nvSpPr>
          <p:spPr>
            <a:xfrm>
              <a:off x="5372440" y="3852021"/>
              <a:ext cx="1068600" cy="1068600"/>
            </a:xfrm>
            <a:prstGeom prst="ellipse">
              <a:avLst/>
            </a:prstGeom>
            <a:solidFill>
              <a:srgbClr val="15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8" name="Google Shape;78;p2"/>
            <p:cNvSpPr txBox="1"/>
            <p:nvPr/>
          </p:nvSpPr>
          <p:spPr>
            <a:xfrm>
              <a:off x="5522908" y="4020169"/>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US" sz="800">
                  <a:solidFill>
                    <a:srgbClr val="FFFFFF"/>
                  </a:solidFill>
                </a:rPr>
                <a:t>EC</a:t>
              </a:r>
              <a:endParaRPr b="1" sz="800">
                <a:solidFill>
                  <a:srgbClr val="FFFFFF"/>
                </a:solidFill>
              </a:endParaRPr>
            </a:p>
          </p:txBody>
        </p:sp>
      </p:grpSp>
      <p:grpSp>
        <p:nvGrpSpPr>
          <p:cNvPr id="79" name="Google Shape;79;p2"/>
          <p:cNvGrpSpPr/>
          <p:nvPr/>
        </p:nvGrpSpPr>
        <p:grpSpPr>
          <a:xfrm flipH="1">
            <a:off x="6437808" y="1765208"/>
            <a:ext cx="641908" cy="455330"/>
            <a:chOff x="5214448" y="3234278"/>
            <a:chExt cx="1068600" cy="1068600"/>
          </a:xfrm>
        </p:grpSpPr>
        <p:sp>
          <p:nvSpPr>
            <p:cNvPr id="80" name="Google Shape;80;p2"/>
            <p:cNvSpPr/>
            <p:nvPr/>
          </p:nvSpPr>
          <p:spPr>
            <a:xfrm>
              <a:off x="5214448" y="3234278"/>
              <a:ext cx="1068600" cy="1068600"/>
            </a:xfrm>
            <a:prstGeom prst="ellipse">
              <a:avLst/>
            </a:prstGeom>
            <a:solidFill>
              <a:srgbClr val="15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81" name="Google Shape;81;p2"/>
            <p:cNvSpPr txBox="1"/>
            <p:nvPr/>
          </p:nvSpPr>
          <p:spPr>
            <a:xfrm>
              <a:off x="5367375" y="3402503"/>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US" sz="800">
                  <a:solidFill>
                    <a:srgbClr val="FFFFFF"/>
                  </a:solidFill>
                </a:rPr>
                <a:t>TDS</a:t>
              </a:r>
              <a:endParaRPr b="1" sz="800">
                <a:solidFill>
                  <a:srgbClr val="FFFFFF"/>
                </a:solidFill>
              </a:endParaRPr>
            </a:p>
          </p:txBody>
        </p:sp>
      </p:grpSp>
      <p:grpSp>
        <p:nvGrpSpPr>
          <p:cNvPr id="82" name="Google Shape;82;p2"/>
          <p:cNvGrpSpPr/>
          <p:nvPr/>
        </p:nvGrpSpPr>
        <p:grpSpPr>
          <a:xfrm>
            <a:off x="6646506" y="3168705"/>
            <a:ext cx="2029444" cy="1610400"/>
            <a:chOff x="2902488" y="902232"/>
            <a:chExt cx="3339000" cy="3339000"/>
          </a:xfrm>
        </p:grpSpPr>
        <p:sp>
          <p:nvSpPr>
            <p:cNvPr id="83" name="Google Shape;83;p2"/>
            <p:cNvSpPr/>
            <p:nvPr/>
          </p:nvSpPr>
          <p:spPr>
            <a:xfrm rot="-5400000">
              <a:off x="2902488" y="902232"/>
              <a:ext cx="3339000" cy="3339000"/>
            </a:xfrm>
            <a:prstGeom prst="ellipse">
              <a:avLst/>
            </a:prstGeom>
            <a:noFill/>
            <a:ln cap="flat" cmpd="sng" w="19050">
              <a:solidFill>
                <a:srgbClr val="771E86"/>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84" name="Google Shape;84;p2"/>
            <p:cNvSpPr/>
            <p:nvPr/>
          </p:nvSpPr>
          <p:spPr>
            <a:xfrm>
              <a:off x="3123738" y="1123632"/>
              <a:ext cx="2896500" cy="2896200"/>
            </a:xfrm>
            <a:prstGeom prst="pie">
              <a:avLst>
                <a:gd fmla="val 21577108" name="adj1"/>
                <a:gd fmla="val 16214886" name="adj2"/>
              </a:avLst>
            </a:prstGeom>
            <a:solidFill>
              <a:srgbClr val="D78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grpSp>
        <p:nvGrpSpPr>
          <p:cNvPr id="85" name="Google Shape;85;p2"/>
          <p:cNvGrpSpPr/>
          <p:nvPr/>
        </p:nvGrpSpPr>
        <p:grpSpPr>
          <a:xfrm>
            <a:off x="7094174" y="3536001"/>
            <a:ext cx="1118907" cy="875809"/>
            <a:chOff x="3639026" y="1663782"/>
            <a:chExt cx="1840913" cy="1815900"/>
          </a:xfrm>
        </p:grpSpPr>
        <p:sp>
          <p:nvSpPr>
            <p:cNvPr id="86" name="Google Shape;86;p2"/>
            <p:cNvSpPr/>
            <p:nvPr/>
          </p:nvSpPr>
          <p:spPr>
            <a:xfrm>
              <a:off x="3664038" y="1663782"/>
              <a:ext cx="1815900" cy="1815900"/>
            </a:xfrm>
            <a:prstGeom prst="ellipse">
              <a:avLst/>
            </a:prstGeom>
            <a:solidFill>
              <a:srgbClr val="701C7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txBox="1"/>
            <p:nvPr/>
          </p:nvSpPr>
          <p:spPr>
            <a:xfrm>
              <a:off x="3639026" y="2158457"/>
              <a:ext cx="1840800" cy="826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US">
                  <a:solidFill>
                    <a:srgbClr val="FFFFFF"/>
                  </a:solidFill>
                  <a:latin typeface="Roboto"/>
                  <a:ea typeface="Roboto"/>
                  <a:cs typeface="Roboto"/>
                  <a:sym typeface="Roboto"/>
                </a:rPr>
                <a:t>Soil Quality parameter</a:t>
              </a:r>
              <a:endParaRPr b="1">
                <a:solidFill>
                  <a:srgbClr val="FFFFFF"/>
                </a:solidFill>
                <a:latin typeface="Roboto"/>
                <a:ea typeface="Roboto"/>
                <a:cs typeface="Roboto"/>
                <a:sym typeface="Roboto"/>
              </a:endParaRPr>
            </a:p>
          </p:txBody>
        </p:sp>
      </p:grpSp>
      <p:grpSp>
        <p:nvGrpSpPr>
          <p:cNvPr id="88" name="Google Shape;88;p2"/>
          <p:cNvGrpSpPr/>
          <p:nvPr/>
        </p:nvGrpSpPr>
        <p:grpSpPr>
          <a:xfrm>
            <a:off x="7339179" y="2948600"/>
            <a:ext cx="649495" cy="515386"/>
            <a:chOff x="2859873" y="853971"/>
            <a:chExt cx="1068600" cy="1068600"/>
          </a:xfrm>
        </p:grpSpPr>
        <p:sp>
          <p:nvSpPr>
            <p:cNvPr id="89" name="Google Shape;89;p2"/>
            <p:cNvSpPr/>
            <p:nvPr/>
          </p:nvSpPr>
          <p:spPr>
            <a:xfrm>
              <a:off x="2859873" y="853971"/>
              <a:ext cx="1068600" cy="1068600"/>
            </a:xfrm>
            <a:prstGeom prst="ellipse">
              <a:avLst/>
            </a:prstGeom>
            <a:solidFill>
              <a:srgbClr val="5615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0" name="Google Shape;90;p2"/>
            <p:cNvSpPr txBox="1"/>
            <p:nvPr/>
          </p:nvSpPr>
          <p:spPr>
            <a:xfrm>
              <a:off x="3012800" y="1022197"/>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US" sz="700">
                  <a:solidFill>
                    <a:srgbClr val="FFFFFF"/>
                  </a:solidFill>
                </a:rPr>
                <a:t>pH</a:t>
              </a:r>
              <a:endParaRPr sz="700">
                <a:solidFill>
                  <a:srgbClr val="FFFFFF"/>
                </a:solidFill>
              </a:endParaRPr>
            </a:p>
          </p:txBody>
        </p:sp>
      </p:grpSp>
      <p:grpSp>
        <p:nvGrpSpPr>
          <p:cNvPr id="91" name="Google Shape;91;p2"/>
          <p:cNvGrpSpPr/>
          <p:nvPr/>
        </p:nvGrpSpPr>
        <p:grpSpPr>
          <a:xfrm>
            <a:off x="7223879" y="4485916"/>
            <a:ext cx="879973" cy="515386"/>
            <a:chOff x="5034692" y="3234278"/>
            <a:chExt cx="1447800" cy="1068600"/>
          </a:xfrm>
        </p:grpSpPr>
        <p:sp>
          <p:nvSpPr>
            <p:cNvPr id="92" name="Google Shape;92;p2"/>
            <p:cNvSpPr/>
            <p:nvPr/>
          </p:nvSpPr>
          <p:spPr>
            <a:xfrm>
              <a:off x="5214448" y="3234278"/>
              <a:ext cx="1068600" cy="1068600"/>
            </a:xfrm>
            <a:prstGeom prst="ellipse">
              <a:avLst/>
            </a:prstGeom>
            <a:solidFill>
              <a:srgbClr val="5615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3" name="Google Shape;93;p2"/>
            <p:cNvSpPr txBox="1"/>
            <p:nvPr/>
          </p:nvSpPr>
          <p:spPr>
            <a:xfrm>
              <a:off x="5034692" y="3402414"/>
              <a:ext cx="14478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US" sz="700">
                  <a:solidFill>
                    <a:srgbClr val="FFFFFF"/>
                  </a:solidFill>
                </a:rPr>
                <a:t>Temperature</a:t>
              </a:r>
              <a:endParaRPr sz="700">
                <a:solidFill>
                  <a:srgbClr val="FFFFFF"/>
                </a:solidFill>
              </a:endParaRPr>
            </a:p>
          </p:txBody>
        </p:sp>
      </p:grpSp>
      <p:grpSp>
        <p:nvGrpSpPr>
          <p:cNvPr id="94" name="Google Shape;94;p2"/>
          <p:cNvGrpSpPr/>
          <p:nvPr/>
        </p:nvGrpSpPr>
        <p:grpSpPr>
          <a:xfrm>
            <a:off x="6368916" y="3717999"/>
            <a:ext cx="649495" cy="515386"/>
            <a:chOff x="5214448" y="3234278"/>
            <a:chExt cx="1068600" cy="1068600"/>
          </a:xfrm>
        </p:grpSpPr>
        <p:sp>
          <p:nvSpPr>
            <p:cNvPr id="95" name="Google Shape;95;p2"/>
            <p:cNvSpPr/>
            <p:nvPr/>
          </p:nvSpPr>
          <p:spPr>
            <a:xfrm>
              <a:off x="5214448" y="3234278"/>
              <a:ext cx="1068600" cy="1068600"/>
            </a:xfrm>
            <a:prstGeom prst="ellipse">
              <a:avLst/>
            </a:prstGeom>
            <a:solidFill>
              <a:srgbClr val="5615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6" name="Google Shape;96;p2"/>
            <p:cNvSpPr txBox="1"/>
            <p:nvPr/>
          </p:nvSpPr>
          <p:spPr>
            <a:xfrm>
              <a:off x="5367375" y="3402503"/>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US" sz="700">
                  <a:solidFill>
                    <a:srgbClr val="FFFFFF"/>
                  </a:solidFill>
                </a:rPr>
                <a:t>N, P, K</a:t>
              </a:r>
              <a:endParaRPr sz="700">
                <a:solidFill>
                  <a:srgbClr val="FFFFFF"/>
                </a:solidFill>
              </a:endParaRPr>
            </a:p>
          </p:txBody>
        </p:sp>
      </p:grpSp>
      <p:grpSp>
        <p:nvGrpSpPr>
          <p:cNvPr id="97" name="Google Shape;97;p2"/>
          <p:cNvGrpSpPr/>
          <p:nvPr/>
        </p:nvGrpSpPr>
        <p:grpSpPr>
          <a:xfrm>
            <a:off x="8305169" y="3717999"/>
            <a:ext cx="649495" cy="515386"/>
            <a:chOff x="5214448" y="3234278"/>
            <a:chExt cx="1068600" cy="1068600"/>
          </a:xfrm>
        </p:grpSpPr>
        <p:sp>
          <p:nvSpPr>
            <p:cNvPr id="98" name="Google Shape;98;p2"/>
            <p:cNvSpPr/>
            <p:nvPr/>
          </p:nvSpPr>
          <p:spPr>
            <a:xfrm>
              <a:off x="5214448" y="3234278"/>
              <a:ext cx="1068600" cy="1068600"/>
            </a:xfrm>
            <a:prstGeom prst="ellipse">
              <a:avLst/>
            </a:prstGeom>
            <a:solidFill>
              <a:srgbClr val="5615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99" name="Google Shape;99;p2"/>
            <p:cNvSpPr txBox="1"/>
            <p:nvPr/>
          </p:nvSpPr>
          <p:spPr>
            <a:xfrm>
              <a:off x="5367375" y="3402503"/>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US" sz="700">
                  <a:solidFill>
                    <a:srgbClr val="FFFFFF"/>
                  </a:solidFill>
                </a:rPr>
                <a:t>EC</a:t>
              </a:r>
              <a:endParaRPr sz="700">
                <a:solidFill>
                  <a:srgbClr val="FFFFFF"/>
                </a:solidFill>
              </a:endParaRPr>
            </a:p>
          </p:txBody>
        </p:sp>
      </p:grpSp>
      <p:sp>
        <p:nvSpPr>
          <p:cNvPr id="100" name="Google Shape;100;p2"/>
          <p:cNvSpPr txBox="1"/>
          <p:nvPr/>
        </p:nvSpPr>
        <p:spPr>
          <a:xfrm>
            <a:off x="6167275" y="2632363"/>
            <a:ext cx="3088500" cy="22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100">
                <a:latin typeface="Verdana"/>
                <a:ea typeface="Verdana"/>
                <a:cs typeface="Verdana"/>
                <a:sym typeface="Verdana"/>
              </a:rPr>
              <a:t>PARAMETERS ANALYZED</a:t>
            </a:r>
            <a:endParaRPr sz="1100">
              <a:latin typeface="Verdana"/>
              <a:ea typeface="Verdana"/>
              <a:cs typeface="Verdana"/>
              <a:sym typeface="Verdana"/>
            </a:endParaRPr>
          </a:p>
        </p:txBody>
      </p:sp>
      <p:sp>
        <p:nvSpPr>
          <p:cNvPr id="101" name="Google Shape;101;p2"/>
          <p:cNvSpPr/>
          <p:nvPr/>
        </p:nvSpPr>
        <p:spPr>
          <a:xfrm>
            <a:off x="8662725" y="2785475"/>
            <a:ext cx="384600" cy="5865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 name="Google Shape;102;p2"/>
          <p:cNvSpPr/>
          <p:nvPr/>
        </p:nvSpPr>
        <p:spPr>
          <a:xfrm rot="10800000">
            <a:off x="6351049" y="2311038"/>
            <a:ext cx="384600" cy="5865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08" name="Google Shape;108;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109" name="Google Shape;109;p3"/>
          <p:cNvPicPr preferRelativeResize="0"/>
          <p:nvPr/>
        </p:nvPicPr>
        <p:blipFill rotWithShape="1">
          <a:blip r:embed="rId3">
            <a:alphaModFix/>
          </a:blip>
          <a:srcRect b="0" l="0" r="0" t="0"/>
          <a:stretch/>
        </p:blipFill>
        <p:spPr>
          <a:xfrm>
            <a:off x="0" y="0"/>
            <a:ext cx="9144000" cy="5145935"/>
          </a:xfrm>
          <a:prstGeom prst="rect">
            <a:avLst/>
          </a:prstGeom>
          <a:noFill/>
          <a:ln>
            <a:noFill/>
          </a:ln>
        </p:spPr>
      </p:pic>
      <p:sp>
        <p:nvSpPr>
          <p:cNvPr id="110" name="Google Shape;110;p3"/>
          <p:cNvSpPr txBox="1"/>
          <p:nvPr/>
        </p:nvSpPr>
        <p:spPr>
          <a:xfrm>
            <a:off x="148315" y="893565"/>
            <a:ext cx="8747700" cy="128207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Opportunities:</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111" name="Google Shape;111;p3"/>
          <p:cNvSpPr txBox="1"/>
          <p:nvPr/>
        </p:nvSpPr>
        <p:spPr>
          <a:xfrm>
            <a:off x="630625" y="1457850"/>
            <a:ext cx="8161200" cy="33267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US" sz="1400" u="none" cap="none" strike="noStrike">
                <a:solidFill>
                  <a:srgbClr val="000000"/>
                </a:solidFill>
                <a:latin typeface="Arial"/>
                <a:ea typeface="Arial"/>
                <a:cs typeface="Arial"/>
                <a:sym typeface="Arial"/>
              </a:rPr>
              <a:t>How different is it from any of the other existing ideas?</a:t>
            </a:r>
            <a:endParaRPr b="0" i="0" sz="1400" u="none" cap="none" strike="noStrike">
              <a:solidFill>
                <a:srgbClr val="000000"/>
              </a:solidFill>
              <a:latin typeface="Arial"/>
              <a:ea typeface="Arial"/>
              <a:cs typeface="Arial"/>
              <a:sym typeface="Arial"/>
            </a:endParaRPr>
          </a:p>
          <a:p>
            <a:pPr indent="-317500" lvl="0" marL="914400" marR="0" rtl="0" algn="l">
              <a:lnSpc>
                <a:spcPct val="100000"/>
              </a:lnSpc>
              <a:spcBef>
                <a:spcPts val="0"/>
              </a:spcBef>
              <a:spcAft>
                <a:spcPts val="0"/>
              </a:spcAft>
              <a:buSzPts val="1400"/>
              <a:buAutoNum type="arabicPeriod"/>
            </a:pPr>
            <a:r>
              <a:rPr lang="en-US"/>
              <a:t>This portable soil and water quality tester is the </a:t>
            </a:r>
            <a:r>
              <a:rPr lang="en-US">
                <a:solidFill>
                  <a:srgbClr val="674EA7"/>
                </a:solidFill>
              </a:rPr>
              <a:t>first device that test </a:t>
            </a:r>
            <a:r>
              <a:rPr lang="en-US">
                <a:solidFill>
                  <a:srgbClr val="674EA7"/>
                </a:solidFill>
              </a:rPr>
              <a:t>soil and water quality in agriculture.</a:t>
            </a:r>
            <a:endParaRPr>
              <a:solidFill>
                <a:srgbClr val="674EA7"/>
              </a:solidFill>
            </a:endParaRPr>
          </a:p>
          <a:p>
            <a:pPr indent="-317500" lvl="0" marL="914400" marR="0" rtl="0" algn="l">
              <a:lnSpc>
                <a:spcPct val="100000"/>
              </a:lnSpc>
              <a:spcBef>
                <a:spcPts val="0"/>
              </a:spcBef>
              <a:spcAft>
                <a:spcPts val="0"/>
              </a:spcAft>
              <a:buSzPts val="1400"/>
              <a:buAutoNum type="arabicPeriod"/>
            </a:pPr>
            <a:r>
              <a:rPr lang="en-US"/>
              <a:t>No existing automated setup </a:t>
            </a:r>
            <a:r>
              <a:rPr lang="en-US">
                <a:solidFill>
                  <a:schemeClr val="accent3"/>
                </a:solidFill>
              </a:rPr>
              <a:t>uses Irrigation Water Requirement</a:t>
            </a:r>
            <a:r>
              <a:rPr lang="en-US"/>
              <a:t> to irrigate the crops.</a:t>
            </a:r>
            <a:endParaRPr/>
          </a:p>
          <a:p>
            <a:pPr indent="-317500" lvl="0" marL="914400" marR="0" rtl="0" algn="l">
              <a:lnSpc>
                <a:spcPct val="100000"/>
              </a:lnSpc>
              <a:spcBef>
                <a:spcPts val="0"/>
              </a:spcBef>
              <a:spcAft>
                <a:spcPts val="0"/>
              </a:spcAft>
              <a:buSzPts val="1400"/>
              <a:buAutoNum type="arabicPeriod"/>
            </a:pPr>
            <a:r>
              <a:rPr lang="en-US"/>
              <a:t>No application provides </a:t>
            </a:r>
            <a:r>
              <a:rPr lang="en-US">
                <a:solidFill>
                  <a:srgbClr val="1155CC"/>
                </a:solidFill>
              </a:rPr>
              <a:t>Bio-Fertilizer recommendations</a:t>
            </a:r>
            <a:r>
              <a:rPr lang="en-US"/>
              <a:t> to farmers.</a:t>
            </a:r>
            <a:endParaRPr/>
          </a:p>
          <a:p>
            <a:pPr indent="0" lvl="0" marL="1371600" marR="0" rtl="0" algn="l">
              <a:lnSpc>
                <a:spcPct val="100000"/>
              </a:lnSpc>
              <a:spcBef>
                <a:spcPts val="0"/>
              </a:spcBef>
              <a:spcAft>
                <a:spcPts val="0"/>
              </a:spcAft>
              <a:buNone/>
            </a:pPr>
            <a:r>
              <a:t/>
            </a:r>
            <a:endParaRPr/>
          </a:p>
          <a:p>
            <a:pPr indent="-342900" lvl="0" marL="457200" marR="0" rtl="0" algn="l">
              <a:lnSpc>
                <a:spcPct val="100000"/>
              </a:lnSpc>
              <a:spcBef>
                <a:spcPts val="0"/>
              </a:spcBef>
              <a:spcAft>
                <a:spcPts val="0"/>
              </a:spcAft>
              <a:buClr>
                <a:srgbClr val="000000"/>
              </a:buClr>
              <a:buSzPts val="1800"/>
              <a:buFont typeface="Arial"/>
              <a:buChar char="●"/>
            </a:pPr>
            <a:r>
              <a:rPr b="0" i="0" lang="en-US" sz="1400" u="none" cap="none" strike="noStrike">
                <a:solidFill>
                  <a:srgbClr val="000000"/>
                </a:solidFill>
                <a:latin typeface="Arial"/>
                <a:ea typeface="Arial"/>
                <a:cs typeface="Arial"/>
                <a:sym typeface="Arial"/>
              </a:rPr>
              <a:t>How will it be able to solve the problem?</a:t>
            </a:r>
            <a:endParaRPr b="0" i="0" sz="1400" u="none" cap="none" strike="noStrike">
              <a:solidFill>
                <a:srgbClr val="000000"/>
              </a:solidFill>
              <a:latin typeface="Arial"/>
              <a:ea typeface="Arial"/>
              <a:cs typeface="Arial"/>
              <a:sym typeface="Arial"/>
            </a:endParaRPr>
          </a:p>
          <a:p>
            <a:pPr indent="-317500" lvl="0" marL="914400" marR="0" rtl="0" algn="l">
              <a:lnSpc>
                <a:spcPct val="100000"/>
              </a:lnSpc>
              <a:spcBef>
                <a:spcPts val="0"/>
              </a:spcBef>
              <a:spcAft>
                <a:spcPts val="0"/>
              </a:spcAft>
              <a:buSzPts val="1400"/>
              <a:buAutoNum type="arabicPeriod"/>
            </a:pPr>
            <a:r>
              <a:rPr lang="en-US"/>
              <a:t>Optimum irrigation </a:t>
            </a:r>
            <a:r>
              <a:rPr lang="en-US">
                <a:solidFill>
                  <a:srgbClr val="00B050"/>
                </a:solidFill>
              </a:rPr>
              <a:t>water application reduces water demand</a:t>
            </a:r>
            <a:r>
              <a:rPr lang="en-US"/>
              <a:t> in agriculture.</a:t>
            </a:r>
            <a:endParaRPr/>
          </a:p>
          <a:p>
            <a:pPr indent="-317500" lvl="0" marL="914400" marR="0" rtl="0" algn="l">
              <a:lnSpc>
                <a:spcPct val="100000"/>
              </a:lnSpc>
              <a:spcBef>
                <a:spcPts val="0"/>
              </a:spcBef>
              <a:spcAft>
                <a:spcPts val="0"/>
              </a:spcAft>
              <a:buSzPts val="1400"/>
              <a:buAutoNum type="arabicPeriod"/>
            </a:pPr>
            <a:r>
              <a:rPr lang="en-US"/>
              <a:t>Using bio-fertilizer </a:t>
            </a:r>
            <a:r>
              <a:rPr lang="en-US">
                <a:solidFill>
                  <a:srgbClr val="FF0000"/>
                </a:solidFill>
              </a:rPr>
              <a:t>eliminates the inorganic fertilizers</a:t>
            </a:r>
            <a:r>
              <a:rPr lang="en-US"/>
              <a:t> usage in the field.</a:t>
            </a:r>
            <a:endParaRPr/>
          </a:p>
          <a:p>
            <a:pPr indent="0" lvl="0" marL="1371600" marR="0" rtl="0" algn="l">
              <a:lnSpc>
                <a:spcPct val="100000"/>
              </a:lnSpc>
              <a:spcBef>
                <a:spcPts val="0"/>
              </a:spcBef>
              <a:spcAft>
                <a:spcPts val="0"/>
              </a:spcAft>
              <a:buNone/>
            </a:pPr>
            <a:r>
              <a:t/>
            </a:r>
            <a:endParaRPr/>
          </a:p>
          <a:p>
            <a:pPr indent="-342900" lvl="0" marL="457200" marR="0" rtl="0" algn="l">
              <a:lnSpc>
                <a:spcPct val="100000"/>
              </a:lnSpc>
              <a:spcBef>
                <a:spcPts val="0"/>
              </a:spcBef>
              <a:spcAft>
                <a:spcPts val="0"/>
              </a:spcAft>
              <a:buClr>
                <a:srgbClr val="000000"/>
              </a:buClr>
              <a:buSzPts val="1800"/>
              <a:buFont typeface="Arial"/>
              <a:buChar char="●"/>
            </a:pPr>
            <a:r>
              <a:rPr b="0" i="0" lang="en-US" sz="1400" u="none" cap="none" strike="noStrike">
                <a:solidFill>
                  <a:srgbClr val="000000"/>
                </a:solidFill>
                <a:latin typeface="Arial"/>
                <a:ea typeface="Arial"/>
                <a:cs typeface="Arial"/>
                <a:sym typeface="Arial"/>
              </a:rPr>
              <a:t>USP of the proposed solution</a:t>
            </a:r>
            <a:endParaRPr b="0" i="0" sz="1400" u="none" cap="none" strike="noStrike">
              <a:solidFill>
                <a:srgbClr val="000000"/>
              </a:solidFill>
              <a:latin typeface="Arial"/>
              <a:ea typeface="Arial"/>
              <a:cs typeface="Arial"/>
              <a:sym typeface="Arial"/>
            </a:endParaRPr>
          </a:p>
          <a:p>
            <a:pPr indent="-317500" lvl="0" marL="914400" marR="0" rtl="0" algn="l">
              <a:lnSpc>
                <a:spcPct val="100000"/>
              </a:lnSpc>
              <a:spcBef>
                <a:spcPts val="0"/>
              </a:spcBef>
              <a:spcAft>
                <a:spcPts val="0"/>
              </a:spcAft>
              <a:buSzPts val="1400"/>
              <a:buAutoNum type="arabicPeriod"/>
            </a:pPr>
            <a:r>
              <a:rPr lang="en-US">
                <a:solidFill>
                  <a:schemeClr val="dk1"/>
                </a:solidFill>
              </a:rPr>
              <a:t>Only device recommending</a:t>
            </a:r>
            <a:r>
              <a:rPr lang="en-US"/>
              <a:t> organic farming among </a:t>
            </a:r>
            <a:r>
              <a:rPr lang="en-US">
                <a:solidFill>
                  <a:schemeClr val="accent1"/>
                </a:solidFill>
              </a:rPr>
              <a:t>new-age farmers</a:t>
            </a:r>
            <a:r>
              <a:rPr lang="en-US"/>
              <a:t>.</a:t>
            </a:r>
            <a:endParaRPr/>
          </a:p>
          <a:p>
            <a:pPr indent="-317500" lvl="0" marL="914400" marR="0" rtl="0" algn="l">
              <a:lnSpc>
                <a:spcPct val="100000"/>
              </a:lnSpc>
              <a:spcBef>
                <a:spcPts val="0"/>
              </a:spcBef>
              <a:spcAft>
                <a:spcPts val="0"/>
              </a:spcAft>
              <a:buSzPts val="1400"/>
              <a:buAutoNum type="arabicPeriod"/>
            </a:pPr>
            <a:r>
              <a:rPr lang="en-US"/>
              <a:t>Enhances sustainability in agriculture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17" name="Google Shape;117;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118" name="Google Shape;118;p4"/>
          <p:cNvPicPr preferRelativeResize="0"/>
          <p:nvPr/>
        </p:nvPicPr>
        <p:blipFill rotWithShape="1">
          <a:blip r:embed="rId3">
            <a:alphaModFix/>
          </a:blip>
          <a:srcRect b="0" l="0" r="0" t="0"/>
          <a:stretch/>
        </p:blipFill>
        <p:spPr>
          <a:xfrm>
            <a:off x="0" y="0"/>
            <a:ext cx="9144000" cy="5145935"/>
          </a:xfrm>
          <a:prstGeom prst="rect">
            <a:avLst/>
          </a:prstGeom>
          <a:noFill/>
          <a:ln>
            <a:noFill/>
          </a:ln>
        </p:spPr>
      </p:pic>
      <p:sp>
        <p:nvSpPr>
          <p:cNvPr id="119" name="Google Shape;119;p4"/>
          <p:cNvSpPr txBox="1"/>
          <p:nvPr/>
        </p:nvSpPr>
        <p:spPr>
          <a:xfrm>
            <a:off x="158825" y="904075"/>
            <a:ext cx="8747700" cy="317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List of features offered by the solution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sz="1800"/>
          </a:p>
          <a:p>
            <a:pPr indent="-342900" lvl="0" marL="457200" marR="0" rtl="0" algn="l">
              <a:lnSpc>
                <a:spcPct val="100000"/>
              </a:lnSpc>
              <a:spcBef>
                <a:spcPts val="0"/>
              </a:spcBef>
              <a:spcAft>
                <a:spcPts val="0"/>
              </a:spcAft>
              <a:buClr>
                <a:srgbClr val="1155CC"/>
              </a:buClr>
              <a:buSzPts val="1800"/>
              <a:buChar char="●"/>
            </a:pPr>
            <a:r>
              <a:rPr lang="en-US" sz="1800">
                <a:solidFill>
                  <a:srgbClr val="1155CC"/>
                </a:solidFill>
              </a:rPr>
              <a:t>Real-time soil and water quality </a:t>
            </a:r>
            <a:r>
              <a:rPr lang="en-US" sz="1800">
                <a:solidFill>
                  <a:srgbClr val="1155CC"/>
                </a:solidFill>
              </a:rPr>
              <a:t>testing</a:t>
            </a:r>
            <a:endParaRPr sz="1800">
              <a:solidFill>
                <a:srgbClr val="1155CC"/>
              </a:solidFill>
            </a:endParaRPr>
          </a:p>
          <a:p>
            <a:pPr indent="-342900" lvl="0" marL="457200" marR="0" rtl="0" algn="l">
              <a:lnSpc>
                <a:spcPct val="100000"/>
              </a:lnSpc>
              <a:spcBef>
                <a:spcPts val="0"/>
              </a:spcBef>
              <a:spcAft>
                <a:spcPts val="0"/>
              </a:spcAft>
              <a:buClr>
                <a:srgbClr val="1155CC"/>
              </a:buClr>
              <a:buSzPts val="1800"/>
              <a:buChar char="●"/>
            </a:pPr>
            <a:r>
              <a:rPr lang="en-US" sz="1800">
                <a:solidFill>
                  <a:srgbClr val="BF9000"/>
                </a:solidFill>
              </a:rPr>
              <a:t>Portable devic</a:t>
            </a:r>
            <a:r>
              <a:rPr lang="en-US" sz="1800">
                <a:solidFill>
                  <a:srgbClr val="E69138"/>
                </a:solidFill>
              </a:rPr>
              <a:t>e</a:t>
            </a:r>
            <a:endParaRPr sz="1800">
              <a:solidFill>
                <a:srgbClr val="E69138"/>
              </a:solidFill>
            </a:endParaRPr>
          </a:p>
          <a:p>
            <a:pPr indent="-342900" lvl="0" marL="457200" marR="0" rtl="0" algn="l">
              <a:lnSpc>
                <a:spcPct val="100000"/>
              </a:lnSpc>
              <a:spcBef>
                <a:spcPts val="0"/>
              </a:spcBef>
              <a:spcAft>
                <a:spcPts val="0"/>
              </a:spcAft>
              <a:buClr>
                <a:srgbClr val="674EA7"/>
              </a:buClr>
              <a:buSzPts val="1800"/>
              <a:buChar char="●"/>
            </a:pPr>
            <a:r>
              <a:rPr lang="en-US" sz="1800">
                <a:solidFill>
                  <a:srgbClr val="674EA7"/>
                </a:solidFill>
              </a:rPr>
              <a:t>Results sent to farmers’ registered mobile number</a:t>
            </a:r>
            <a:endParaRPr sz="1800">
              <a:solidFill>
                <a:srgbClr val="674EA7"/>
              </a:solidFill>
            </a:endParaRPr>
          </a:p>
          <a:p>
            <a:pPr indent="-342900" lvl="0" marL="457200" marR="0" rtl="0" algn="l">
              <a:lnSpc>
                <a:spcPct val="100000"/>
              </a:lnSpc>
              <a:spcBef>
                <a:spcPts val="0"/>
              </a:spcBef>
              <a:spcAft>
                <a:spcPts val="0"/>
              </a:spcAft>
              <a:buClr>
                <a:srgbClr val="FF9900"/>
              </a:buClr>
              <a:buSzPts val="1800"/>
              <a:buChar char="●"/>
            </a:pPr>
            <a:r>
              <a:rPr lang="en-US" sz="1800">
                <a:solidFill>
                  <a:srgbClr val="FF9900"/>
                </a:solidFill>
              </a:rPr>
              <a:t>Soil and water suitability identification</a:t>
            </a:r>
            <a:endParaRPr sz="1800">
              <a:solidFill>
                <a:srgbClr val="FF9900"/>
              </a:solidFill>
            </a:endParaRPr>
          </a:p>
          <a:p>
            <a:pPr indent="-342900" lvl="0" marL="457200" marR="0" rtl="0" algn="l">
              <a:lnSpc>
                <a:spcPct val="100000"/>
              </a:lnSpc>
              <a:spcBef>
                <a:spcPts val="0"/>
              </a:spcBef>
              <a:spcAft>
                <a:spcPts val="0"/>
              </a:spcAft>
              <a:buClr>
                <a:srgbClr val="38761D"/>
              </a:buClr>
              <a:buSzPts val="1800"/>
              <a:buChar char="●"/>
            </a:pPr>
            <a:r>
              <a:rPr lang="en-US" sz="1800">
                <a:solidFill>
                  <a:srgbClr val="38761D"/>
                </a:solidFill>
              </a:rPr>
              <a:t>Bio-fertilizer recommendation based on results</a:t>
            </a:r>
            <a:endParaRPr sz="1800">
              <a:solidFill>
                <a:srgbClr val="38761D"/>
              </a:solidFill>
            </a:endParaRPr>
          </a:p>
          <a:p>
            <a:pPr indent="-342900" lvl="0" marL="457200" marR="0" rtl="0" algn="l">
              <a:lnSpc>
                <a:spcPct val="100000"/>
              </a:lnSpc>
              <a:spcBef>
                <a:spcPts val="0"/>
              </a:spcBef>
              <a:spcAft>
                <a:spcPts val="0"/>
              </a:spcAft>
              <a:buClr>
                <a:srgbClr val="351C75"/>
              </a:buClr>
              <a:buSzPts val="1800"/>
              <a:buChar char="●"/>
            </a:pPr>
            <a:r>
              <a:rPr lang="en-US" sz="1800">
                <a:solidFill>
                  <a:srgbClr val="351C75"/>
                </a:solidFill>
              </a:rPr>
              <a:t>Soil quality </a:t>
            </a:r>
            <a:r>
              <a:rPr lang="en-US" sz="1800">
                <a:solidFill>
                  <a:srgbClr val="351C75"/>
                </a:solidFill>
              </a:rPr>
              <a:t>improving</a:t>
            </a:r>
            <a:r>
              <a:rPr lang="en-US" sz="1800">
                <a:solidFill>
                  <a:srgbClr val="351C75"/>
                </a:solidFill>
              </a:rPr>
              <a:t> measures</a:t>
            </a:r>
            <a:endParaRPr sz="1800">
              <a:solidFill>
                <a:srgbClr val="351C7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25" name="Google Shape;125;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126" name="Google Shape;126;p5"/>
          <p:cNvPicPr preferRelativeResize="0"/>
          <p:nvPr/>
        </p:nvPicPr>
        <p:blipFill rotWithShape="1">
          <a:blip r:embed="rId3">
            <a:alphaModFix/>
          </a:blip>
          <a:srcRect b="0" l="0" r="0" t="0"/>
          <a:stretch/>
        </p:blipFill>
        <p:spPr>
          <a:xfrm>
            <a:off x="0" y="-2435"/>
            <a:ext cx="9144000" cy="5145935"/>
          </a:xfrm>
          <a:prstGeom prst="rect">
            <a:avLst/>
          </a:prstGeom>
          <a:noFill/>
          <a:ln>
            <a:noFill/>
          </a:ln>
        </p:spPr>
      </p:pic>
      <p:sp>
        <p:nvSpPr>
          <p:cNvPr id="127" name="Google Shape;127;p5"/>
          <p:cNvSpPr txBox="1"/>
          <p:nvPr/>
        </p:nvSpPr>
        <p:spPr>
          <a:xfrm>
            <a:off x="158825" y="904075"/>
            <a:ext cx="8747700" cy="58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Process flow diagram or Use-case diagram</a:t>
            </a:r>
            <a:endParaRPr b="0" i="0" sz="1800" u="none" cap="none" strike="noStrike">
              <a:solidFill>
                <a:srgbClr val="000000"/>
              </a:solidFill>
              <a:latin typeface="Arial"/>
              <a:ea typeface="Arial"/>
              <a:cs typeface="Arial"/>
              <a:sym typeface="Arial"/>
            </a:endParaRPr>
          </a:p>
        </p:txBody>
      </p:sp>
      <p:pic>
        <p:nvPicPr>
          <p:cNvPr descr="https://lh7-rt.googleusercontent.com/slidesz/AGV_vUcqakvva4PsMGdmbienyurMspX1ClYDYZS5q_9FdQKg4Lzm4YcSAVaW0wNDG7L2Z7Nbi80pqr3wVj8mwp4n622kb1Y3ouK6BJ2MKHzYJ4nQppXOUWX6ZbDPNaou9YIHXgSvmJx2WoUFWgqhnwybxLarGxwp2QJEISCXcTlF1taZ3T-wletfTyA=s2048?key=KRVr823VbNFk7mfS-iVizA" id="128" name="Google Shape;128;p5"/>
          <p:cNvPicPr preferRelativeResize="0"/>
          <p:nvPr/>
        </p:nvPicPr>
        <p:blipFill rotWithShape="1">
          <a:blip r:embed="rId4">
            <a:alphaModFix/>
          </a:blip>
          <a:srcRect b="0" l="0" r="0" t="0"/>
          <a:stretch/>
        </p:blipFill>
        <p:spPr>
          <a:xfrm>
            <a:off x="13220700" y="2640607"/>
            <a:ext cx="5222874" cy="2937867"/>
          </a:xfrm>
          <a:prstGeom prst="rect">
            <a:avLst/>
          </a:prstGeom>
          <a:noFill/>
          <a:ln>
            <a:noFill/>
          </a:ln>
        </p:spPr>
      </p:pic>
      <p:sp>
        <p:nvSpPr>
          <p:cNvPr id="129" name="Google Shape;129;p5"/>
          <p:cNvSpPr txBox="1"/>
          <p:nvPr/>
        </p:nvSpPr>
        <p:spPr>
          <a:xfrm>
            <a:off x="1135666" y="1856684"/>
            <a:ext cx="1115568" cy="307777"/>
          </a:xfrm>
          <a:prstGeom prst="rect">
            <a:avLst/>
          </a:prstGeom>
          <a:solidFill>
            <a:srgbClr val="00B05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pH sensor</a:t>
            </a:r>
            <a:endParaRPr b="0" i="0" sz="1400" u="none" cap="none" strike="noStrike">
              <a:solidFill>
                <a:srgbClr val="000000"/>
              </a:solidFill>
              <a:latin typeface="Arial"/>
              <a:ea typeface="Arial"/>
              <a:cs typeface="Arial"/>
              <a:sym typeface="Arial"/>
            </a:endParaRPr>
          </a:p>
        </p:txBody>
      </p:sp>
      <p:sp>
        <p:nvSpPr>
          <p:cNvPr id="130" name="Google Shape;130;p5"/>
          <p:cNvSpPr txBox="1"/>
          <p:nvPr/>
        </p:nvSpPr>
        <p:spPr>
          <a:xfrm>
            <a:off x="1080801" y="2706082"/>
            <a:ext cx="1188720" cy="307777"/>
          </a:xfrm>
          <a:prstGeom prst="rect">
            <a:avLst/>
          </a:prstGeom>
          <a:solidFill>
            <a:srgbClr val="00B05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TD</a:t>
            </a:r>
            <a:r>
              <a:rPr b="0" i="0" lang="en-US" sz="1400" u="none" cap="none" strike="noStrike">
                <a:solidFill>
                  <a:srgbClr val="000000"/>
                </a:solidFill>
                <a:latin typeface="Arial"/>
                <a:ea typeface="Arial"/>
                <a:cs typeface="Arial"/>
                <a:sym typeface="Arial"/>
                <a:extLst>
                  <a:ext uri="http://customooxmlschemas.google.com/">
                    <go:slidesCustomData xmlns:go="http://customooxmlschemas.google.com/" textRoundtripDataId="0"/>
                  </a:ext>
                </a:extLst>
              </a:rPr>
              <a:t>S sensor</a:t>
            </a:r>
            <a:endParaRPr b="0" i="0" sz="1400" u="none" cap="none" strike="noStrike">
              <a:solidFill>
                <a:srgbClr val="000000"/>
              </a:solidFill>
              <a:latin typeface="Arial"/>
              <a:ea typeface="Arial"/>
              <a:cs typeface="Arial"/>
              <a:sym typeface="Arial"/>
            </a:endParaRPr>
          </a:p>
        </p:txBody>
      </p:sp>
      <p:sp>
        <p:nvSpPr>
          <p:cNvPr id="131" name="Google Shape;131;p5"/>
          <p:cNvSpPr txBox="1"/>
          <p:nvPr/>
        </p:nvSpPr>
        <p:spPr>
          <a:xfrm>
            <a:off x="1063058" y="3391970"/>
            <a:ext cx="1182202" cy="307777"/>
          </a:xfrm>
          <a:prstGeom prst="rect">
            <a:avLst/>
          </a:prstGeom>
          <a:solidFill>
            <a:srgbClr val="00B05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NPK sensor</a:t>
            </a:r>
            <a:endParaRPr b="0" i="0" sz="1400" u="none" cap="none" strike="noStrike">
              <a:solidFill>
                <a:srgbClr val="000000"/>
              </a:solidFill>
              <a:latin typeface="Arial"/>
              <a:ea typeface="Arial"/>
              <a:cs typeface="Arial"/>
              <a:sym typeface="Arial"/>
            </a:endParaRPr>
          </a:p>
        </p:txBody>
      </p:sp>
      <p:sp>
        <p:nvSpPr>
          <p:cNvPr id="132" name="Google Shape;132;p5"/>
          <p:cNvSpPr txBox="1"/>
          <p:nvPr/>
        </p:nvSpPr>
        <p:spPr>
          <a:xfrm>
            <a:off x="407405" y="4086373"/>
            <a:ext cx="1810693" cy="307777"/>
          </a:xfrm>
          <a:prstGeom prst="rect">
            <a:avLst/>
          </a:prstGeom>
          <a:solidFill>
            <a:srgbClr val="00B05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Soil moisture sensor</a:t>
            </a:r>
            <a:endParaRPr b="0" i="0" sz="1400" u="none" cap="none" strike="noStrike">
              <a:solidFill>
                <a:srgbClr val="000000"/>
              </a:solidFill>
              <a:latin typeface="Arial"/>
              <a:ea typeface="Arial"/>
              <a:cs typeface="Arial"/>
              <a:sym typeface="Arial"/>
            </a:endParaRPr>
          </a:p>
        </p:txBody>
      </p:sp>
      <p:sp>
        <p:nvSpPr>
          <p:cNvPr id="133" name="Google Shape;133;p5"/>
          <p:cNvSpPr txBox="1"/>
          <p:nvPr/>
        </p:nvSpPr>
        <p:spPr>
          <a:xfrm>
            <a:off x="3560003" y="2370921"/>
            <a:ext cx="740392" cy="307777"/>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5V DC </a:t>
            </a:r>
            <a:endParaRPr b="0" i="0" sz="1400" u="none" cap="none" strike="noStrike">
              <a:solidFill>
                <a:srgbClr val="000000"/>
              </a:solidFill>
              <a:latin typeface="Arial"/>
              <a:ea typeface="Arial"/>
              <a:cs typeface="Arial"/>
              <a:sym typeface="Arial"/>
            </a:endParaRPr>
          </a:p>
        </p:txBody>
      </p:sp>
      <p:sp>
        <p:nvSpPr>
          <p:cNvPr id="134" name="Google Shape;134;p5"/>
          <p:cNvSpPr txBox="1"/>
          <p:nvPr/>
        </p:nvSpPr>
        <p:spPr>
          <a:xfrm>
            <a:off x="3571230" y="3674258"/>
            <a:ext cx="819701" cy="307777"/>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EP8266</a:t>
            </a:r>
            <a:endParaRPr b="0" i="0" sz="1400" u="none" cap="none" strike="noStrike">
              <a:solidFill>
                <a:srgbClr val="000000"/>
              </a:solidFill>
              <a:latin typeface="Arial"/>
              <a:ea typeface="Arial"/>
              <a:cs typeface="Arial"/>
              <a:sym typeface="Arial"/>
            </a:endParaRPr>
          </a:p>
        </p:txBody>
      </p:sp>
      <p:sp>
        <p:nvSpPr>
          <p:cNvPr id="135" name="Google Shape;135;p5"/>
          <p:cNvSpPr txBox="1"/>
          <p:nvPr/>
        </p:nvSpPr>
        <p:spPr>
          <a:xfrm>
            <a:off x="5857410" y="3657963"/>
            <a:ext cx="1426464" cy="307777"/>
          </a:xfrm>
          <a:prstGeom prst="rect">
            <a:avLst/>
          </a:prstGeom>
          <a:solidFill>
            <a:srgbClr val="92D05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GSM  Module </a:t>
            </a:r>
            <a:endParaRPr b="0" i="0" sz="1400" u="none" cap="none" strike="noStrike">
              <a:solidFill>
                <a:srgbClr val="000000"/>
              </a:solidFill>
              <a:latin typeface="Arial"/>
              <a:ea typeface="Arial"/>
              <a:cs typeface="Arial"/>
              <a:sym typeface="Arial"/>
            </a:endParaRPr>
          </a:p>
        </p:txBody>
      </p:sp>
      <p:sp>
        <p:nvSpPr>
          <p:cNvPr id="136" name="Google Shape;136;p5"/>
          <p:cNvSpPr txBox="1"/>
          <p:nvPr/>
        </p:nvSpPr>
        <p:spPr>
          <a:xfrm>
            <a:off x="5792407" y="2199088"/>
            <a:ext cx="1664208" cy="307777"/>
          </a:xfrm>
          <a:prstGeom prst="rect">
            <a:avLst/>
          </a:prstGeom>
          <a:solidFill>
            <a:srgbClr val="92D05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SMS to farmer</a:t>
            </a:r>
            <a:endParaRPr b="0" i="0" sz="1400" u="none" cap="none" strike="noStrike">
              <a:solidFill>
                <a:srgbClr val="000000"/>
              </a:solidFill>
              <a:latin typeface="Arial"/>
              <a:ea typeface="Arial"/>
              <a:cs typeface="Arial"/>
              <a:sym typeface="Arial"/>
            </a:endParaRPr>
          </a:p>
        </p:txBody>
      </p:sp>
      <p:cxnSp>
        <p:nvCxnSpPr>
          <p:cNvPr id="137" name="Google Shape;137;p5"/>
          <p:cNvCxnSpPr/>
          <p:nvPr/>
        </p:nvCxnSpPr>
        <p:spPr>
          <a:xfrm rot="10800000">
            <a:off x="2399175" y="2009869"/>
            <a:ext cx="298759" cy="9055"/>
          </a:xfrm>
          <a:prstGeom prst="straightConnector1">
            <a:avLst/>
          </a:prstGeom>
          <a:noFill/>
          <a:ln cap="flat" cmpd="sng" w="9525">
            <a:solidFill>
              <a:srgbClr val="3B7FF2"/>
            </a:solidFill>
            <a:prstDash val="solid"/>
            <a:round/>
            <a:headEnd len="sm" w="sm" type="none"/>
            <a:tailEnd len="med" w="med" type="stealth"/>
          </a:ln>
        </p:spPr>
      </p:cxnSp>
      <p:cxnSp>
        <p:nvCxnSpPr>
          <p:cNvPr id="138" name="Google Shape;138;p5"/>
          <p:cNvCxnSpPr/>
          <p:nvPr/>
        </p:nvCxnSpPr>
        <p:spPr>
          <a:xfrm flipH="1">
            <a:off x="2432370" y="2851842"/>
            <a:ext cx="283670" cy="6034"/>
          </a:xfrm>
          <a:prstGeom prst="straightConnector1">
            <a:avLst/>
          </a:prstGeom>
          <a:noFill/>
          <a:ln cap="flat" cmpd="sng" w="9525">
            <a:solidFill>
              <a:srgbClr val="3B7FF2"/>
            </a:solidFill>
            <a:prstDash val="solid"/>
            <a:round/>
            <a:headEnd len="sm" w="sm" type="none"/>
            <a:tailEnd len="med" w="med" type="stealth"/>
          </a:ln>
        </p:spPr>
      </p:cxnSp>
      <p:cxnSp>
        <p:nvCxnSpPr>
          <p:cNvPr id="139" name="Google Shape;139;p5"/>
          <p:cNvCxnSpPr/>
          <p:nvPr/>
        </p:nvCxnSpPr>
        <p:spPr>
          <a:xfrm flipH="1">
            <a:off x="2430862" y="3539904"/>
            <a:ext cx="285179" cy="13579"/>
          </a:xfrm>
          <a:prstGeom prst="straightConnector1">
            <a:avLst/>
          </a:prstGeom>
          <a:noFill/>
          <a:ln cap="flat" cmpd="sng" w="9525">
            <a:solidFill>
              <a:srgbClr val="3B7FF2"/>
            </a:solidFill>
            <a:prstDash val="solid"/>
            <a:round/>
            <a:headEnd len="sm" w="sm" type="none"/>
            <a:tailEnd len="med" w="med" type="stealth"/>
          </a:ln>
        </p:spPr>
      </p:cxnSp>
      <p:cxnSp>
        <p:nvCxnSpPr>
          <p:cNvPr id="140" name="Google Shape;140;p5"/>
          <p:cNvCxnSpPr/>
          <p:nvPr/>
        </p:nvCxnSpPr>
        <p:spPr>
          <a:xfrm flipH="1">
            <a:off x="2384101" y="4227968"/>
            <a:ext cx="359100" cy="12000"/>
          </a:xfrm>
          <a:prstGeom prst="straightConnector1">
            <a:avLst/>
          </a:prstGeom>
          <a:noFill/>
          <a:ln cap="flat" cmpd="sng" w="9525">
            <a:solidFill>
              <a:srgbClr val="3B7FF2"/>
            </a:solidFill>
            <a:prstDash val="solid"/>
            <a:round/>
            <a:headEnd len="sm" w="sm" type="none"/>
            <a:tailEnd len="med" w="med" type="stealth"/>
          </a:ln>
        </p:spPr>
      </p:cxnSp>
      <p:cxnSp>
        <p:nvCxnSpPr>
          <p:cNvPr id="141" name="Google Shape;141;p5"/>
          <p:cNvCxnSpPr/>
          <p:nvPr/>
        </p:nvCxnSpPr>
        <p:spPr>
          <a:xfrm flipH="1" rot="5400000">
            <a:off x="1606990" y="3100812"/>
            <a:ext cx="2209046" cy="27160"/>
          </a:xfrm>
          <a:prstGeom prst="straightConnector1">
            <a:avLst/>
          </a:prstGeom>
          <a:noFill/>
          <a:ln cap="flat" cmpd="sng" w="9525">
            <a:solidFill>
              <a:srgbClr val="3B7FF2"/>
            </a:solidFill>
            <a:prstDash val="solid"/>
            <a:round/>
            <a:headEnd len="sm" w="sm" type="none"/>
            <a:tailEnd len="sm" w="sm" type="none"/>
          </a:ln>
        </p:spPr>
      </p:cxnSp>
      <p:cxnSp>
        <p:nvCxnSpPr>
          <p:cNvPr id="142" name="Google Shape;142;p5"/>
          <p:cNvCxnSpPr>
            <a:stCxn id="133" idx="2"/>
          </p:cNvCxnSpPr>
          <p:nvPr/>
        </p:nvCxnSpPr>
        <p:spPr>
          <a:xfrm>
            <a:off x="3930199" y="2678698"/>
            <a:ext cx="8100" cy="888300"/>
          </a:xfrm>
          <a:prstGeom prst="straightConnector1">
            <a:avLst/>
          </a:prstGeom>
          <a:noFill/>
          <a:ln cap="flat" cmpd="sng" w="9525">
            <a:solidFill>
              <a:srgbClr val="3B7FF2"/>
            </a:solidFill>
            <a:prstDash val="solid"/>
            <a:round/>
            <a:headEnd len="sm" w="sm" type="none"/>
            <a:tailEnd len="med" w="med" type="stealth"/>
          </a:ln>
        </p:spPr>
      </p:cxnSp>
      <p:cxnSp>
        <p:nvCxnSpPr>
          <p:cNvPr id="143" name="Google Shape;143;p5"/>
          <p:cNvCxnSpPr/>
          <p:nvPr/>
        </p:nvCxnSpPr>
        <p:spPr>
          <a:xfrm rot="10800000">
            <a:off x="2869949" y="3856776"/>
            <a:ext cx="642796" cy="9054"/>
          </a:xfrm>
          <a:prstGeom prst="straightConnector1">
            <a:avLst/>
          </a:prstGeom>
          <a:noFill/>
          <a:ln cap="flat" cmpd="sng" w="9525">
            <a:solidFill>
              <a:srgbClr val="3B7FF2"/>
            </a:solidFill>
            <a:prstDash val="solid"/>
            <a:round/>
            <a:headEnd len="sm" w="sm" type="none"/>
            <a:tailEnd len="med" w="med" type="stealth"/>
          </a:ln>
        </p:spPr>
      </p:cxnSp>
      <p:cxnSp>
        <p:nvCxnSpPr>
          <p:cNvPr id="144" name="Google Shape;144;p5"/>
          <p:cNvCxnSpPr/>
          <p:nvPr/>
        </p:nvCxnSpPr>
        <p:spPr>
          <a:xfrm flipH="1" rot="10800000">
            <a:off x="4508626" y="3802458"/>
            <a:ext cx="1258435" cy="18104"/>
          </a:xfrm>
          <a:prstGeom prst="straightConnector1">
            <a:avLst/>
          </a:prstGeom>
          <a:noFill/>
          <a:ln cap="flat" cmpd="sng" w="9525">
            <a:solidFill>
              <a:srgbClr val="3B7FF2"/>
            </a:solidFill>
            <a:prstDash val="solid"/>
            <a:round/>
            <a:headEnd len="sm" w="sm" type="none"/>
            <a:tailEnd len="med" w="med" type="stealth"/>
          </a:ln>
        </p:spPr>
      </p:cxnSp>
      <p:cxnSp>
        <p:nvCxnSpPr>
          <p:cNvPr id="145" name="Google Shape;145;p5"/>
          <p:cNvCxnSpPr/>
          <p:nvPr/>
        </p:nvCxnSpPr>
        <p:spPr>
          <a:xfrm flipH="1" rot="5400000">
            <a:off x="6006982" y="3010281"/>
            <a:ext cx="905341" cy="9052"/>
          </a:xfrm>
          <a:prstGeom prst="straightConnector1">
            <a:avLst/>
          </a:prstGeom>
          <a:noFill/>
          <a:ln cap="flat" cmpd="sng" w="9525">
            <a:solidFill>
              <a:srgbClr val="3B7FF2"/>
            </a:solidFill>
            <a:prstDash val="solid"/>
            <a:round/>
            <a:headEnd len="sm" w="sm" type="none"/>
            <a:tailEnd len="med" w="med" type="stealth"/>
          </a:ln>
        </p:spPr>
      </p:cxnSp>
      <p:sp>
        <p:nvSpPr>
          <p:cNvPr id="146" name="Google Shape;146;p5"/>
          <p:cNvSpPr txBox="1"/>
          <p:nvPr/>
        </p:nvSpPr>
        <p:spPr>
          <a:xfrm>
            <a:off x="959600" y="4567575"/>
            <a:ext cx="1258500" cy="307800"/>
          </a:xfrm>
          <a:prstGeom prst="rect">
            <a:avLst/>
          </a:prstGeom>
          <a:solidFill>
            <a:srgbClr val="00B05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a:t>Ec sensor</a:t>
            </a:r>
            <a:endParaRPr b="0" i="0" sz="1400" u="none" cap="none" strike="noStrike">
              <a:solidFill>
                <a:srgbClr val="000000"/>
              </a:solidFill>
              <a:latin typeface="Arial"/>
              <a:ea typeface="Arial"/>
              <a:cs typeface="Arial"/>
              <a:sym typeface="Arial"/>
            </a:endParaRPr>
          </a:p>
        </p:txBody>
      </p:sp>
      <p:cxnSp>
        <p:nvCxnSpPr>
          <p:cNvPr id="147" name="Google Shape;147;p5"/>
          <p:cNvCxnSpPr/>
          <p:nvPr/>
        </p:nvCxnSpPr>
        <p:spPr>
          <a:xfrm>
            <a:off x="2732275" y="4229625"/>
            <a:ext cx="0" cy="626100"/>
          </a:xfrm>
          <a:prstGeom prst="straightConnector1">
            <a:avLst/>
          </a:prstGeom>
          <a:noFill/>
          <a:ln cap="flat" cmpd="sng" w="9525">
            <a:solidFill>
              <a:schemeClr val="accent1"/>
            </a:solidFill>
            <a:prstDash val="solid"/>
            <a:round/>
            <a:headEnd len="med" w="med" type="none"/>
            <a:tailEnd len="med" w="med" type="none"/>
          </a:ln>
        </p:spPr>
      </p:cxnSp>
      <p:cxnSp>
        <p:nvCxnSpPr>
          <p:cNvPr id="148" name="Google Shape;148;p5"/>
          <p:cNvCxnSpPr/>
          <p:nvPr/>
        </p:nvCxnSpPr>
        <p:spPr>
          <a:xfrm flipH="1">
            <a:off x="2412475" y="4862425"/>
            <a:ext cx="319800" cy="6600"/>
          </a:xfrm>
          <a:prstGeom prst="straightConnector1">
            <a:avLst/>
          </a:prstGeom>
          <a:noFill/>
          <a:ln cap="flat" cmpd="sng" w="9525">
            <a:solidFill>
              <a:schemeClr val="accent1"/>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54" name="Google Shape;154;p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155" name="Google Shape;155;p7"/>
          <p:cNvPicPr preferRelativeResize="0"/>
          <p:nvPr/>
        </p:nvPicPr>
        <p:blipFill rotWithShape="1">
          <a:blip r:embed="rId3">
            <a:alphaModFix/>
          </a:blip>
          <a:srcRect b="0" l="0" r="0" t="0"/>
          <a:stretch/>
        </p:blipFill>
        <p:spPr>
          <a:xfrm>
            <a:off x="0" y="0"/>
            <a:ext cx="9144000" cy="5145935"/>
          </a:xfrm>
          <a:prstGeom prst="rect">
            <a:avLst/>
          </a:prstGeom>
          <a:noFill/>
          <a:ln>
            <a:noFill/>
          </a:ln>
        </p:spPr>
      </p:pic>
      <p:sp>
        <p:nvSpPr>
          <p:cNvPr id="156" name="Google Shape;156;p7"/>
          <p:cNvSpPr txBox="1"/>
          <p:nvPr/>
        </p:nvSpPr>
        <p:spPr>
          <a:xfrm>
            <a:off x="158825" y="904075"/>
            <a:ext cx="8747700" cy="58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Architecture diagram of the proposed solution</a:t>
            </a:r>
            <a:endParaRPr b="0" i="0" sz="1800" u="none" cap="none" strike="noStrike">
              <a:solidFill>
                <a:schemeClr val="dk2"/>
              </a:solidFill>
              <a:latin typeface="Arial"/>
              <a:ea typeface="Arial"/>
              <a:cs typeface="Arial"/>
              <a:sym typeface="Arial"/>
            </a:endParaRPr>
          </a:p>
        </p:txBody>
      </p:sp>
      <p:pic>
        <p:nvPicPr>
          <p:cNvPr id="157" name="Google Shape;157;p7"/>
          <p:cNvPicPr preferRelativeResize="0"/>
          <p:nvPr/>
        </p:nvPicPr>
        <p:blipFill>
          <a:blip r:embed="rId4">
            <a:alphaModFix/>
          </a:blip>
          <a:stretch>
            <a:fillRect/>
          </a:stretch>
        </p:blipFill>
        <p:spPr>
          <a:xfrm>
            <a:off x="1322600" y="1374900"/>
            <a:ext cx="6422050" cy="3612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63" name="Google Shape;163;p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164" name="Google Shape;164;p8"/>
          <p:cNvPicPr preferRelativeResize="0"/>
          <p:nvPr/>
        </p:nvPicPr>
        <p:blipFill rotWithShape="1">
          <a:blip r:embed="rId3">
            <a:alphaModFix/>
          </a:blip>
          <a:srcRect b="0" l="0" r="0" t="0"/>
          <a:stretch/>
        </p:blipFill>
        <p:spPr>
          <a:xfrm>
            <a:off x="0" y="0"/>
            <a:ext cx="9144000" cy="4725311"/>
          </a:xfrm>
          <a:prstGeom prst="rect">
            <a:avLst/>
          </a:prstGeom>
          <a:noFill/>
          <a:ln>
            <a:noFill/>
          </a:ln>
        </p:spPr>
      </p:pic>
      <p:sp>
        <p:nvSpPr>
          <p:cNvPr id="165" name="Google Shape;165;p8"/>
          <p:cNvSpPr txBox="1"/>
          <p:nvPr/>
        </p:nvSpPr>
        <p:spPr>
          <a:xfrm>
            <a:off x="158825" y="904075"/>
            <a:ext cx="8747700" cy="58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Technologies to be used in the solution</a:t>
            </a:r>
            <a:endParaRPr b="0" i="0" sz="1800" u="none" cap="none" strike="noStrike">
              <a:solidFill>
                <a:srgbClr val="000000"/>
              </a:solidFill>
              <a:latin typeface="Arial"/>
              <a:ea typeface="Arial"/>
              <a:cs typeface="Arial"/>
              <a:sym typeface="Arial"/>
            </a:endParaRPr>
          </a:p>
        </p:txBody>
      </p:sp>
      <p:sp>
        <p:nvSpPr>
          <p:cNvPr id="166" name="Google Shape;166;p8"/>
          <p:cNvSpPr txBox="1"/>
          <p:nvPr/>
        </p:nvSpPr>
        <p:spPr>
          <a:xfrm>
            <a:off x="1005840" y="1362313"/>
            <a:ext cx="7388400" cy="3324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The technologies used in the solution:</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 </a:t>
            </a:r>
            <a:r>
              <a:rPr b="1" i="0" lang="en-US" sz="1400" u="none" cap="none" strike="noStrike">
                <a:solidFill>
                  <a:srgbClr val="000000"/>
                </a:solidFill>
                <a:latin typeface="Arial"/>
                <a:ea typeface="Arial"/>
                <a:cs typeface="Arial"/>
                <a:sym typeface="Arial"/>
              </a:rPr>
              <a:t>ESP8233: </a:t>
            </a:r>
            <a:r>
              <a:rPr b="0" i="0" lang="en-US" sz="1400" u="none" cap="none" strike="noStrike">
                <a:solidFill>
                  <a:srgbClr val="000000"/>
                </a:solidFill>
                <a:latin typeface="Arial"/>
                <a:ea typeface="Arial"/>
                <a:cs typeface="Arial"/>
                <a:sym typeface="Arial"/>
              </a:rPr>
              <a:t>The ESP8266 is a similar chip with a built-n 1 MiB flash memory ,allowing the design of single chip devices capable of connect.</a:t>
            </a:r>
            <a:endParaRPr/>
          </a:p>
          <a:p>
            <a:pPr indent="0" lvl="0" marL="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 </a:t>
            </a:r>
            <a:r>
              <a:rPr b="1" i="0" lang="en-US" sz="1400" u="none" cap="none" strike="noStrike">
                <a:solidFill>
                  <a:srgbClr val="000000"/>
                </a:solidFill>
                <a:latin typeface="Arial"/>
                <a:ea typeface="Arial"/>
                <a:cs typeface="Arial"/>
                <a:sym typeface="Arial"/>
              </a:rPr>
              <a:t>GSM module: </a:t>
            </a:r>
            <a:r>
              <a:rPr b="0" i="0" lang="en-US" sz="1400" u="none" cap="none" strike="noStrike">
                <a:solidFill>
                  <a:srgbClr val="000000"/>
                </a:solidFill>
                <a:latin typeface="Arial"/>
                <a:ea typeface="Arial"/>
                <a:cs typeface="Arial"/>
                <a:sym typeface="Arial"/>
              </a:rPr>
              <a:t>GSM module is a chip that will be used to establish communication between a mobile device.</a:t>
            </a:r>
            <a:endParaRPr/>
          </a:p>
          <a:p>
            <a:pPr indent="0" lvl="0" marL="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 </a:t>
            </a:r>
            <a:r>
              <a:rPr b="1" i="0" lang="en-US" sz="1400" u="none" cap="none" strike="noStrike">
                <a:solidFill>
                  <a:srgbClr val="000000"/>
                </a:solidFill>
                <a:latin typeface="Arial"/>
                <a:ea typeface="Arial"/>
                <a:cs typeface="Arial"/>
                <a:sym typeface="Arial"/>
              </a:rPr>
              <a:t>TDS sensor: </a:t>
            </a:r>
            <a:r>
              <a:rPr b="0" i="0" lang="en-US" sz="1400" u="none" cap="none" strike="noStrike">
                <a:solidFill>
                  <a:srgbClr val="000000"/>
                </a:solidFill>
                <a:latin typeface="Arial"/>
                <a:ea typeface="Arial"/>
                <a:cs typeface="Arial"/>
                <a:sym typeface="Arial"/>
              </a:rPr>
              <a:t>TDS sensor detect the  Total dissolved solids level in the soil  which can be used to indicate the soil quality.</a:t>
            </a:r>
            <a:endParaRPr/>
          </a:p>
          <a:p>
            <a:pPr indent="0" lvl="0" marL="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Noto Sans Symbols"/>
              <a:buChar char="❖"/>
            </a:pPr>
            <a:r>
              <a:rPr b="1" i="0" lang="en-US" sz="1400" u="none" cap="none" strike="noStrike">
                <a:solidFill>
                  <a:srgbClr val="000000"/>
                </a:solidFill>
                <a:latin typeface="Arial"/>
                <a:ea typeface="Arial"/>
                <a:cs typeface="Arial"/>
                <a:sym typeface="Arial"/>
              </a:rPr>
              <a:t>pH sensor: </a:t>
            </a:r>
            <a:r>
              <a:rPr b="0" i="0" lang="en-US" sz="1400" u="none" cap="none" strike="noStrike">
                <a:solidFill>
                  <a:srgbClr val="000000"/>
                </a:solidFill>
                <a:latin typeface="Arial"/>
                <a:ea typeface="Arial"/>
                <a:cs typeface="Arial"/>
                <a:sym typeface="Arial"/>
              </a:rPr>
              <a:t>pH sensor helps to measure the acidity or alkalinity of the soil with a value between 0-14.</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a:p>
          <a:p>
            <a:pPr indent="-88900" lvl="0" marL="0" marR="0" rtl="0" algn="l">
              <a:lnSpc>
                <a:spcPct val="100000"/>
              </a:lnSpc>
              <a:spcBef>
                <a:spcPts val="0"/>
              </a:spcBef>
              <a:spcAft>
                <a:spcPts val="0"/>
              </a:spcAft>
              <a:buSzPts val="1400"/>
              <a:buChar char="❖"/>
            </a:pPr>
            <a:r>
              <a:rPr b="1" lang="en-US"/>
              <a:t>WEBSITE :</a:t>
            </a:r>
            <a:r>
              <a:rPr lang="en-US"/>
              <a:t>Using of figma to transfer the fertilizer application information to farmers.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ee96511d54_1_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72" name="Google Shape;172;g2ee96511d54_1_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173" name="Google Shape;173;g2ee96511d54_1_6"/>
          <p:cNvPicPr preferRelativeResize="0"/>
          <p:nvPr/>
        </p:nvPicPr>
        <p:blipFill rotWithShape="1">
          <a:blip r:embed="rId3">
            <a:alphaModFix/>
          </a:blip>
          <a:srcRect b="0" l="0" r="0" t="0"/>
          <a:stretch/>
        </p:blipFill>
        <p:spPr>
          <a:xfrm>
            <a:off x="0" y="0"/>
            <a:ext cx="9144000" cy="4725311"/>
          </a:xfrm>
          <a:prstGeom prst="rect">
            <a:avLst/>
          </a:prstGeom>
          <a:noFill/>
          <a:ln>
            <a:noFill/>
          </a:ln>
        </p:spPr>
      </p:pic>
      <p:sp>
        <p:nvSpPr>
          <p:cNvPr id="174" name="Google Shape;174;g2ee96511d54_1_6"/>
          <p:cNvSpPr txBox="1"/>
          <p:nvPr/>
        </p:nvSpPr>
        <p:spPr>
          <a:xfrm>
            <a:off x="158825" y="904075"/>
            <a:ext cx="8747700" cy="58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US" sz="1800"/>
              <a:t>Implementation cost</a:t>
            </a:r>
            <a:endParaRPr b="0" i="0" sz="1800" u="none" cap="none" strike="noStrike">
              <a:solidFill>
                <a:srgbClr val="000000"/>
              </a:solidFill>
              <a:latin typeface="Arial"/>
              <a:ea typeface="Arial"/>
              <a:cs typeface="Arial"/>
              <a:sym typeface="Arial"/>
            </a:endParaRPr>
          </a:p>
        </p:txBody>
      </p:sp>
      <p:sp>
        <p:nvSpPr>
          <p:cNvPr id="175" name="Google Shape;175;g2ee96511d54_1_6"/>
          <p:cNvSpPr txBox="1"/>
          <p:nvPr/>
        </p:nvSpPr>
        <p:spPr>
          <a:xfrm>
            <a:off x="1138525" y="1362425"/>
            <a:ext cx="5465100" cy="3098100"/>
          </a:xfrm>
          <a:prstGeom prst="rect">
            <a:avLst/>
          </a:prstGeom>
          <a:noFill/>
          <a:ln>
            <a:noFill/>
          </a:ln>
        </p:spPr>
        <p:txBody>
          <a:bodyPr anchorCtr="0" anchor="t" bIns="45700" lIns="91425" spcFirstLastPara="1" rIns="91425" wrap="square" tIns="45700">
            <a:noAutofit/>
          </a:bodyPr>
          <a:lstStyle/>
          <a:p>
            <a:pPr indent="-88900" lvl="0" marL="0" marR="0" rtl="0" algn="l">
              <a:lnSpc>
                <a:spcPct val="100000"/>
              </a:lnSpc>
              <a:spcBef>
                <a:spcPts val="0"/>
              </a:spcBef>
              <a:spcAft>
                <a:spcPts val="0"/>
              </a:spcAft>
              <a:buSzPts val="1400"/>
              <a:buChar char="❖"/>
            </a:pPr>
            <a:r>
              <a:t/>
            </a:r>
            <a:endParaRPr/>
          </a:p>
        </p:txBody>
      </p:sp>
      <p:pic>
        <p:nvPicPr>
          <p:cNvPr id="176" name="Google Shape;176;g2ee96511d54_1_6"/>
          <p:cNvPicPr preferRelativeResize="0"/>
          <p:nvPr/>
        </p:nvPicPr>
        <p:blipFill rotWithShape="1">
          <a:blip r:embed="rId4">
            <a:alphaModFix/>
          </a:blip>
          <a:srcRect b="25076" l="10910" r="5991" t="0"/>
          <a:stretch/>
        </p:blipFill>
        <p:spPr>
          <a:xfrm>
            <a:off x="2140075" y="1362425"/>
            <a:ext cx="3914251" cy="29238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82" name="Google Shape;182;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183" name="Google Shape;183;p9"/>
          <p:cNvPicPr preferRelativeResize="0"/>
          <p:nvPr/>
        </p:nvPicPr>
        <p:blipFill rotWithShape="1">
          <a:blip r:embed="rId3">
            <a:alphaModFix/>
          </a:blip>
          <a:srcRect b="0" l="0" r="0" t="0"/>
          <a:stretch/>
        </p:blipFill>
        <p:spPr>
          <a:xfrm>
            <a:off x="37400" y="-1212"/>
            <a:ext cx="9144000" cy="5145935"/>
          </a:xfrm>
          <a:prstGeom prst="rect">
            <a:avLst/>
          </a:prstGeom>
          <a:noFill/>
          <a:ln>
            <a:noFill/>
          </a:ln>
        </p:spPr>
      </p:pic>
      <p:sp>
        <p:nvSpPr>
          <p:cNvPr id="184" name="Google Shape;184;p9"/>
          <p:cNvSpPr txBox="1"/>
          <p:nvPr/>
        </p:nvSpPr>
        <p:spPr>
          <a:xfrm>
            <a:off x="158825" y="812725"/>
            <a:ext cx="8747700" cy="58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Snapshots of the prototype</a:t>
            </a:r>
            <a:endParaRPr b="0" i="0" sz="1800" u="none" cap="none" strike="noStrike">
              <a:solidFill>
                <a:schemeClr val="dk2"/>
              </a:solidFill>
              <a:latin typeface="Arial"/>
              <a:ea typeface="Arial"/>
              <a:cs typeface="Arial"/>
              <a:sym typeface="Arial"/>
            </a:endParaRPr>
          </a:p>
        </p:txBody>
      </p:sp>
      <p:pic>
        <p:nvPicPr>
          <p:cNvPr id="185" name="Google Shape;185;p9"/>
          <p:cNvPicPr preferRelativeResize="0"/>
          <p:nvPr/>
        </p:nvPicPr>
        <p:blipFill>
          <a:blip r:embed="rId4">
            <a:alphaModFix/>
          </a:blip>
          <a:stretch>
            <a:fillRect/>
          </a:stretch>
        </p:blipFill>
        <p:spPr>
          <a:xfrm>
            <a:off x="879900" y="1399225"/>
            <a:ext cx="2942476" cy="1397975"/>
          </a:xfrm>
          <a:prstGeom prst="rect">
            <a:avLst/>
          </a:prstGeom>
          <a:noFill/>
          <a:ln cap="flat" cmpd="sng" w="19050">
            <a:solidFill>
              <a:schemeClr val="dk2"/>
            </a:solidFill>
            <a:prstDash val="solid"/>
            <a:round/>
            <a:headEnd len="sm" w="sm" type="none"/>
            <a:tailEnd len="sm" w="sm" type="none"/>
          </a:ln>
        </p:spPr>
      </p:pic>
      <p:pic>
        <p:nvPicPr>
          <p:cNvPr id="186" name="Google Shape;186;p9"/>
          <p:cNvPicPr preferRelativeResize="0"/>
          <p:nvPr/>
        </p:nvPicPr>
        <p:blipFill rotWithShape="1">
          <a:blip r:embed="rId5">
            <a:alphaModFix/>
          </a:blip>
          <a:srcRect b="33286" l="0" r="0" t="32992"/>
          <a:stretch/>
        </p:blipFill>
        <p:spPr>
          <a:xfrm>
            <a:off x="1279475" y="3289600"/>
            <a:ext cx="2313200" cy="1734451"/>
          </a:xfrm>
          <a:prstGeom prst="rect">
            <a:avLst/>
          </a:prstGeom>
          <a:noFill/>
          <a:ln cap="flat" cmpd="sng" w="19050">
            <a:solidFill>
              <a:schemeClr val="dk2"/>
            </a:solidFill>
            <a:prstDash val="solid"/>
            <a:round/>
            <a:headEnd len="sm" w="sm" type="none"/>
            <a:tailEnd len="sm" w="sm" type="none"/>
          </a:ln>
        </p:spPr>
      </p:pic>
      <p:sp>
        <p:nvSpPr>
          <p:cNvPr id="187" name="Google Shape;187;p9"/>
          <p:cNvSpPr txBox="1"/>
          <p:nvPr/>
        </p:nvSpPr>
        <p:spPr>
          <a:xfrm>
            <a:off x="440013" y="2799663"/>
            <a:ext cx="3992100" cy="32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600">
                <a:solidFill>
                  <a:schemeClr val="dk2"/>
                </a:solidFill>
              </a:rPr>
              <a:t>PROTOTYPE </a:t>
            </a:r>
            <a:endParaRPr sz="1600">
              <a:solidFill>
                <a:schemeClr val="dk2"/>
              </a:solidFill>
            </a:endParaRPr>
          </a:p>
        </p:txBody>
      </p:sp>
      <p:sp>
        <p:nvSpPr>
          <p:cNvPr id="188" name="Google Shape;188;p9"/>
          <p:cNvSpPr txBox="1"/>
          <p:nvPr/>
        </p:nvSpPr>
        <p:spPr>
          <a:xfrm>
            <a:off x="5337875" y="2825925"/>
            <a:ext cx="2265300" cy="2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89" name="Google Shape;189;p9"/>
          <p:cNvSpPr txBox="1"/>
          <p:nvPr/>
        </p:nvSpPr>
        <p:spPr>
          <a:xfrm>
            <a:off x="4395900" y="1168975"/>
            <a:ext cx="45108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dk2"/>
                </a:solidFill>
              </a:rPr>
              <a:t>TEST RESULTS SENT TO FARMERS’ PHONE</a:t>
            </a:r>
            <a:endParaRPr sz="1600">
              <a:solidFill>
                <a:schemeClr val="dk2"/>
              </a:solidFill>
            </a:endParaRPr>
          </a:p>
        </p:txBody>
      </p:sp>
      <p:pic>
        <p:nvPicPr>
          <p:cNvPr id="190" name="Google Shape;190;p9"/>
          <p:cNvPicPr preferRelativeResize="0"/>
          <p:nvPr/>
        </p:nvPicPr>
        <p:blipFill rotWithShape="1">
          <a:blip r:embed="rId6">
            <a:alphaModFix/>
          </a:blip>
          <a:srcRect b="23549" l="0" r="0" t="4081"/>
          <a:stretch/>
        </p:blipFill>
        <p:spPr>
          <a:xfrm>
            <a:off x="5602400" y="1768000"/>
            <a:ext cx="1736249" cy="27923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coreProperties>
</file>