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 id="263" r:id="rId27"/>
    <p:sldId id="264" r:id="rId28"/>
    <p:sldId id="265" r:id="rId29"/>
  </p:sldIdLst>
  <p:sldSz cx="12192000" cy="6858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Trebuchet MS" charset="1" panose="020B0603020202020204"/>
      <p:regular r:id="rId10"/>
    </p:embeddedFont>
    <p:embeddedFont>
      <p:font typeface="Trebuchet MS Bold" charset="1" panose="020B0703020202020204"/>
      <p:regular r:id="rId11"/>
    </p:embeddedFont>
    <p:embeddedFont>
      <p:font typeface="Trebuchet MS Italics" charset="1" panose="020B0603020202090204"/>
      <p:regular r:id="rId12"/>
    </p:embeddedFont>
    <p:embeddedFont>
      <p:font typeface="Trebuchet MS Bold Italics" charset="1" panose="020B0703020202090204"/>
      <p:regular r:id="rId13"/>
    </p:embeddedFont>
    <p:embeddedFont>
      <p:font typeface="Canva Sans" charset="1" panose="020B0503030501040103"/>
      <p:regular r:id="rId14"/>
    </p:embeddedFont>
    <p:embeddedFont>
      <p:font typeface="Canva Sans Bold" charset="1" panose="020B0803030501040103"/>
      <p:regular r:id="rId15"/>
    </p:embeddedFont>
    <p:embeddedFont>
      <p:font typeface="Canva Sans Italics" charset="1" panose="020B0503030501040103"/>
      <p:regular r:id="rId16"/>
    </p:embeddedFont>
    <p:embeddedFont>
      <p:font typeface="Canva Sans Bold Italics" charset="1" panose="020B0803030501040103"/>
      <p:regular r:id="rId17"/>
    </p:embeddedFont>
    <p:embeddedFont>
      <p:font typeface="Canva Sans Medium" charset="1" panose="020B0603030501040103"/>
      <p:regular r:id="rId18"/>
    </p:embeddedFont>
    <p:embeddedFont>
      <p:font typeface="Canva Sans Medium Italics" charset="1" panose="020B0603030501040103"/>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slides/slide9.xml" Type="http://schemas.openxmlformats.org/officeDocument/2006/relationships/slide"/><Relationship Id="rId29" Target="slides/slide10.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jpe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1.jpeg" Type="http://schemas.openxmlformats.org/officeDocument/2006/relationships/image"/><Relationship Id="rId7" Target="../media/image16.png" Type="http://schemas.openxmlformats.org/officeDocument/2006/relationships/image"/><Relationship Id="rId8" Target="../media/image17.svg" Type="http://schemas.openxmlformats.org/officeDocument/2006/relationships/image"/><Relationship Id="rId9" Target="../media/image1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 Id="rId8" Target="../media/image26.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27.png" Type="http://schemas.openxmlformats.org/officeDocument/2006/relationships/image"/><Relationship Id="rId7" Target="../media/image1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28.png" Type="http://schemas.openxmlformats.org/officeDocument/2006/relationships/image"/><Relationship Id="rId7" Target="../media/image11.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1.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29.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1.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10025"/>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79447" y="1041397"/>
            <a:ext cx="1870072" cy="1460497"/>
          </a:xfrm>
          <a:custGeom>
            <a:avLst/>
            <a:gdLst/>
            <a:ahLst/>
            <a:cxnLst/>
            <a:rect r="r" b="b" t="t" l="l"/>
            <a:pathLst>
              <a:path h="1460497" w="1870072">
                <a:moveTo>
                  <a:pt x="0" y="0"/>
                </a:moveTo>
                <a:lnTo>
                  <a:pt x="1870072" y="0"/>
                </a:lnTo>
                <a:lnTo>
                  <a:pt x="1870072" y="1460497"/>
                </a:lnTo>
                <a:lnTo>
                  <a:pt x="0" y="1460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752850" y="1190625"/>
            <a:ext cx="1666875" cy="1438275"/>
          </a:xfrm>
          <a:custGeom>
            <a:avLst/>
            <a:gdLst/>
            <a:ahLst/>
            <a:cxnLst/>
            <a:rect r="r" b="b" t="t" l="l"/>
            <a:pathLst>
              <a:path h="1438275" w="1666875">
                <a:moveTo>
                  <a:pt x="0" y="0"/>
                </a:moveTo>
                <a:lnTo>
                  <a:pt x="1666875" y="0"/>
                </a:lnTo>
                <a:lnTo>
                  <a:pt x="1666875" y="1438275"/>
                </a:lnTo>
                <a:lnTo>
                  <a:pt x="0" y="143827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3800475" y="5229225"/>
            <a:ext cx="723900" cy="619125"/>
          </a:xfrm>
          <a:custGeom>
            <a:avLst/>
            <a:gdLst/>
            <a:ahLst/>
            <a:cxnLst/>
            <a:rect r="r" b="b" t="t" l="l"/>
            <a:pathLst>
              <a:path h="619125" w="723900">
                <a:moveTo>
                  <a:pt x="0" y="0"/>
                </a:moveTo>
                <a:lnTo>
                  <a:pt x="723900" y="0"/>
                </a:lnTo>
                <a:lnTo>
                  <a:pt x="723900" y="619125"/>
                </a:lnTo>
                <a:lnTo>
                  <a:pt x="0" y="61912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7365406" y="-63503"/>
            <a:ext cx="4890097" cy="6985006"/>
          </a:xfrm>
          <a:custGeom>
            <a:avLst/>
            <a:gdLst/>
            <a:ahLst/>
            <a:cxnLst/>
            <a:rect r="r" b="b" t="t" l="l"/>
            <a:pathLst>
              <a:path h="6985006" w="4890097">
                <a:moveTo>
                  <a:pt x="0" y="0"/>
                </a:moveTo>
                <a:lnTo>
                  <a:pt x="4890097" y="0"/>
                </a:lnTo>
                <a:lnTo>
                  <a:pt x="4890097" y="6985006"/>
                </a:lnTo>
                <a:lnTo>
                  <a:pt x="0" y="698500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676275" y="6467475"/>
            <a:ext cx="2143125" cy="200025"/>
          </a:xfrm>
          <a:custGeom>
            <a:avLst/>
            <a:gdLst/>
            <a:ahLst/>
            <a:cxnLst/>
            <a:rect r="r" b="b" t="t" l="l"/>
            <a:pathLst>
              <a:path h="200025" w="2143125">
                <a:moveTo>
                  <a:pt x="0" y="0"/>
                </a:moveTo>
                <a:lnTo>
                  <a:pt x="2143125" y="0"/>
                </a:lnTo>
                <a:lnTo>
                  <a:pt x="2143125" y="200025"/>
                </a:lnTo>
                <a:lnTo>
                  <a:pt x="0" y="200025"/>
                </a:lnTo>
                <a:lnTo>
                  <a:pt x="0" y="0"/>
                </a:lnTo>
                <a:close/>
              </a:path>
            </a:pathLst>
          </a:custGeom>
          <a:blipFill>
            <a:blip r:embed="rId12"/>
            <a:stretch>
              <a:fillRect l="0" t="0" r="0" b="0"/>
            </a:stretch>
          </a:blipFill>
        </p:spPr>
      </p:sp>
      <p:sp>
        <p:nvSpPr>
          <p:cNvPr name="Freeform 8" id="8"/>
          <p:cNvSpPr/>
          <p:nvPr/>
        </p:nvSpPr>
        <p:spPr>
          <a:xfrm flipH="false" flipV="false" rot="0">
            <a:off x="6813749" y="538162"/>
            <a:ext cx="2735880" cy="2743200"/>
          </a:xfrm>
          <a:custGeom>
            <a:avLst/>
            <a:gdLst/>
            <a:ahLst/>
            <a:cxnLst/>
            <a:rect r="r" b="b" t="t" l="l"/>
            <a:pathLst>
              <a:path h="2743200" w="2735880">
                <a:moveTo>
                  <a:pt x="0" y="0"/>
                </a:moveTo>
                <a:lnTo>
                  <a:pt x="2735880" y="0"/>
                </a:lnTo>
                <a:lnTo>
                  <a:pt x="2735880" y="2743200"/>
                </a:lnTo>
                <a:lnTo>
                  <a:pt x="0" y="27432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9" id="9"/>
          <p:cNvSpPr txBox="true"/>
          <p:nvPr/>
        </p:nvSpPr>
        <p:spPr>
          <a:xfrm rot="0">
            <a:off x="11391519" y="6452930"/>
            <a:ext cx="74866" cy="198634"/>
          </a:xfrm>
          <a:prstGeom prst="rect">
            <a:avLst/>
          </a:prstGeom>
        </p:spPr>
        <p:txBody>
          <a:bodyPr anchor="t" rtlCol="false" tIns="0" lIns="0" bIns="0" rIns="0">
            <a:spAutoFit/>
          </a:bodyPr>
          <a:lstStyle/>
          <a:p>
            <a:pPr algn="l">
              <a:lnSpc>
                <a:spcPts val="1574"/>
              </a:lnSpc>
            </a:pPr>
            <a:r>
              <a:rPr lang="en-US" sz="1125">
                <a:solidFill>
                  <a:srgbClr val="2E946B"/>
                </a:solidFill>
                <a:latin typeface="Trebuchet MS"/>
              </a:rPr>
              <a:t>1</a:t>
            </a:r>
          </a:p>
        </p:txBody>
      </p:sp>
      <p:sp>
        <p:nvSpPr>
          <p:cNvPr name="TextBox 10" id="10"/>
          <p:cNvSpPr txBox="true"/>
          <p:nvPr/>
        </p:nvSpPr>
        <p:spPr>
          <a:xfrm rot="0">
            <a:off x="1239818" y="2863852"/>
            <a:ext cx="9016484" cy="1746248"/>
          </a:xfrm>
          <a:prstGeom prst="rect">
            <a:avLst/>
          </a:prstGeom>
        </p:spPr>
        <p:txBody>
          <a:bodyPr anchor="t" rtlCol="false" tIns="0" lIns="0" bIns="0" rIns="0">
            <a:spAutoFit/>
          </a:bodyPr>
          <a:lstStyle/>
          <a:p>
            <a:pPr>
              <a:lnSpc>
                <a:spcPts val="3500"/>
              </a:lnSpc>
            </a:pPr>
            <a:r>
              <a:rPr lang="en-US" sz="2500">
                <a:solidFill>
                  <a:srgbClr val="000000"/>
                </a:solidFill>
                <a:latin typeface="Canva Sans Bold"/>
              </a:rPr>
              <a:t>NAME:GOVARTHANI S</a:t>
            </a:r>
          </a:p>
          <a:p>
            <a:pPr>
              <a:lnSpc>
                <a:spcPts val="3500"/>
              </a:lnSpc>
            </a:pPr>
            <a:r>
              <a:rPr lang="en-US" sz="2500">
                <a:solidFill>
                  <a:srgbClr val="000000"/>
                </a:solidFill>
                <a:latin typeface="Canva Sans Bold"/>
              </a:rPr>
              <a:t>REG NO: 211521104047</a:t>
            </a:r>
          </a:p>
          <a:p>
            <a:pPr>
              <a:lnSpc>
                <a:spcPts val="3500"/>
              </a:lnSpc>
            </a:pPr>
            <a:r>
              <a:rPr lang="en-US" sz="2500">
                <a:solidFill>
                  <a:srgbClr val="000000"/>
                </a:solidFill>
                <a:latin typeface="Canva Sans Bold"/>
              </a:rPr>
              <a:t>NAAN MUDHALVAN ID:au211521104047</a:t>
            </a:r>
          </a:p>
          <a:p>
            <a:pPr>
              <a:lnSpc>
                <a:spcPts val="3500"/>
              </a:lnSpc>
            </a:pPr>
            <a:r>
              <a:rPr lang="en-US" sz="2500">
                <a:solidFill>
                  <a:srgbClr val="000000"/>
                </a:solidFill>
                <a:latin typeface="Canva Sans Bold"/>
              </a:rPr>
              <a:t>COLLEGE NAME:PANIMALAR INSTITUTE OF TECHNOLOGY</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10025"/>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65406" y="-63503"/>
            <a:ext cx="4890097" cy="6985006"/>
          </a:xfrm>
          <a:custGeom>
            <a:avLst/>
            <a:gdLst/>
            <a:ahLst/>
            <a:cxnLst/>
            <a:rect r="r" b="b" t="t" l="l"/>
            <a:pathLst>
              <a:path h="6985006" w="4890097">
                <a:moveTo>
                  <a:pt x="0" y="0"/>
                </a:moveTo>
                <a:lnTo>
                  <a:pt x="4890097" y="0"/>
                </a:lnTo>
                <a:lnTo>
                  <a:pt x="4890097" y="6985006"/>
                </a:lnTo>
                <a:lnTo>
                  <a:pt x="0" y="69850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1315319" y="6452930"/>
            <a:ext cx="151066" cy="198634"/>
          </a:xfrm>
          <a:prstGeom prst="rect">
            <a:avLst/>
          </a:prstGeom>
        </p:spPr>
        <p:txBody>
          <a:bodyPr anchor="t" rtlCol="false" tIns="0" lIns="0" bIns="0" rIns="0">
            <a:spAutoFit/>
          </a:bodyPr>
          <a:lstStyle/>
          <a:p>
            <a:pPr algn="l">
              <a:lnSpc>
                <a:spcPts val="1574"/>
              </a:lnSpc>
            </a:pPr>
            <a:r>
              <a:rPr lang="en-US" sz="1125" spc="10">
                <a:solidFill>
                  <a:srgbClr val="2E946B"/>
                </a:solidFill>
                <a:latin typeface="Trebuchet MS"/>
              </a:rPr>
              <a:t>10</a:t>
            </a:r>
          </a:p>
        </p:txBody>
      </p:sp>
      <p:sp>
        <p:nvSpPr>
          <p:cNvPr name="TextBox 5" id="5"/>
          <p:cNvSpPr txBox="true"/>
          <p:nvPr/>
        </p:nvSpPr>
        <p:spPr>
          <a:xfrm rot="0">
            <a:off x="768029" y="311248"/>
            <a:ext cx="2594715" cy="831123"/>
          </a:xfrm>
          <a:prstGeom prst="rect">
            <a:avLst/>
          </a:prstGeom>
        </p:spPr>
        <p:txBody>
          <a:bodyPr anchor="t" rtlCol="false" tIns="0" lIns="0" bIns="0" rIns="0">
            <a:spAutoFit/>
          </a:bodyPr>
          <a:lstStyle/>
          <a:p>
            <a:pPr algn="l">
              <a:lnSpc>
                <a:spcPts val="6726"/>
              </a:lnSpc>
            </a:pPr>
            <a:r>
              <a:rPr lang="en-US" sz="4804">
                <a:solidFill>
                  <a:srgbClr val="000000"/>
                </a:solidFill>
                <a:latin typeface="Trebuchet MS Bold"/>
              </a:rPr>
              <a:t>RESULTS </a:t>
            </a:r>
          </a:p>
        </p:txBody>
      </p:sp>
      <p:sp>
        <p:nvSpPr>
          <p:cNvPr name="TextBox 6" id="6"/>
          <p:cNvSpPr txBox="true"/>
          <p:nvPr/>
        </p:nvSpPr>
        <p:spPr>
          <a:xfrm rot="0">
            <a:off x="2966692" y="1075696"/>
            <a:ext cx="5442787" cy="3136194"/>
          </a:xfrm>
          <a:prstGeom prst="rect">
            <a:avLst/>
          </a:prstGeom>
        </p:spPr>
        <p:txBody>
          <a:bodyPr anchor="t" rtlCol="false" tIns="0" lIns="0" bIns="0" rIns="0">
            <a:spAutoFit/>
          </a:bodyPr>
          <a:lstStyle/>
          <a:p>
            <a:pPr marL="545752" indent="-272876" lvl="1">
              <a:lnSpc>
                <a:spcPts val="3538"/>
              </a:lnSpc>
              <a:buFont typeface="Arial"/>
              <a:buChar char="•"/>
            </a:pPr>
            <a:r>
              <a:rPr lang="en-US" sz="2527">
                <a:solidFill>
                  <a:srgbClr val="17B0E4"/>
                </a:solidFill>
                <a:latin typeface="Trebuchet MS Bold"/>
              </a:rPr>
              <a:t>Improved User Satisfaction:</a:t>
            </a:r>
            <a:r>
              <a:rPr lang="en-US" sz="2527">
                <a:solidFill>
                  <a:srgbClr val="000000"/>
                </a:solidFill>
                <a:latin typeface="Trebuchet MS Bold"/>
              </a:rPr>
              <a:t> Users receive personalized music recommendations that align with their preferences, leading to higher satisfaction and engagement.</a:t>
            </a:r>
          </a:p>
          <a:p>
            <a:pPr>
              <a:lnSpc>
                <a:spcPts val="3538"/>
              </a:lnSpc>
            </a:pPr>
          </a:p>
        </p:txBody>
      </p:sp>
      <p:sp>
        <p:nvSpPr>
          <p:cNvPr name="TextBox 7" id="7"/>
          <p:cNvSpPr txBox="true"/>
          <p:nvPr/>
        </p:nvSpPr>
        <p:spPr>
          <a:xfrm rot="0">
            <a:off x="3090420" y="3844426"/>
            <a:ext cx="4533537" cy="2623049"/>
          </a:xfrm>
          <a:prstGeom prst="rect">
            <a:avLst/>
          </a:prstGeom>
        </p:spPr>
        <p:txBody>
          <a:bodyPr anchor="t" rtlCol="false" tIns="0" lIns="0" bIns="0" rIns="0">
            <a:spAutoFit/>
          </a:bodyPr>
          <a:lstStyle/>
          <a:p>
            <a:pPr marL="535507" indent="-267754" lvl="1">
              <a:lnSpc>
                <a:spcPts val="3472"/>
              </a:lnSpc>
              <a:buFont typeface="Arial"/>
              <a:buChar char="•"/>
            </a:pPr>
            <a:r>
              <a:rPr lang="en-US" sz="2480">
                <a:solidFill>
                  <a:srgbClr val="17B0E4"/>
                </a:solidFill>
                <a:latin typeface="Trebuchet MS Bold"/>
              </a:rPr>
              <a:t>Increased User Retention:</a:t>
            </a:r>
            <a:r>
              <a:rPr lang="en-US" sz="2480">
                <a:solidFill>
                  <a:srgbClr val="000000"/>
                </a:solidFill>
                <a:latin typeface="Trebuchet MS Bold"/>
              </a:rPr>
              <a:t> Agenta's ability to provide                relevant suggestions enhances user loyalty and encourages prolonged usage of the platform.</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0" y="4010025"/>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65406" y="-63503"/>
            <a:ext cx="4890097" cy="6985006"/>
          </a:xfrm>
          <a:custGeom>
            <a:avLst/>
            <a:gdLst/>
            <a:ahLst/>
            <a:cxnLst/>
            <a:rect r="r" b="b" t="t" l="l"/>
            <a:pathLst>
              <a:path h="6985006" w="4890097">
                <a:moveTo>
                  <a:pt x="0" y="0"/>
                </a:moveTo>
                <a:lnTo>
                  <a:pt x="4890097" y="0"/>
                </a:lnTo>
                <a:lnTo>
                  <a:pt x="4890097" y="6985006"/>
                </a:lnTo>
                <a:lnTo>
                  <a:pt x="0" y="69850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76275" y="6467475"/>
            <a:ext cx="2143125" cy="200025"/>
          </a:xfrm>
          <a:custGeom>
            <a:avLst/>
            <a:gdLst/>
            <a:ahLst/>
            <a:cxnLst/>
            <a:rect r="r" b="b" t="t" l="l"/>
            <a:pathLst>
              <a:path h="200025" w="2143125">
                <a:moveTo>
                  <a:pt x="0" y="0"/>
                </a:moveTo>
                <a:lnTo>
                  <a:pt x="2143125" y="0"/>
                </a:lnTo>
                <a:lnTo>
                  <a:pt x="2143125" y="200025"/>
                </a:lnTo>
                <a:lnTo>
                  <a:pt x="0" y="200025"/>
                </a:lnTo>
                <a:lnTo>
                  <a:pt x="0" y="0"/>
                </a:lnTo>
                <a:close/>
              </a:path>
            </a:pathLst>
          </a:custGeom>
          <a:blipFill>
            <a:blip r:embed="rId6"/>
            <a:stretch>
              <a:fillRect l="0" t="0" r="0" b="0"/>
            </a:stretch>
          </a:blipFill>
        </p:spPr>
      </p:sp>
      <p:grpSp>
        <p:nvGrpSpPr>
          <p:cNvPr name="Group 5" id="5"/>
          <p:cNvGrpSpPr>
            <a:grpSpLocks noChangeAspect="true"/>
          </p:cNvGrpSpPr>
          <p:nvPr/>
        </p:nvGrpSpPr>
        <p:grpSpPr>
          <a:xfrm rot="0">
            <a:off x="466725" y="6410325"/>
            <a:ext cx="3705225" cy="295275"/>
            <a:chOff x="0" y="0"/>
            <a:chExt cx="3705225" cy="295275"/>
          </a:xfrm>
        </p:grpSpPr>
        <p:sp>
          <p:nvSpPr>
            <p:cNvPr name="Freeform 6" id="6"/>
            <p:cNvSpPr/>
            <p:nvPr/>
          </p:nvSpPr>
          <p:spPr>
            <a:xfrm flipH="false" flipV="false" rot="0">
              <a:off x="0" y="0"/>
              <a:ext cx="3705225" cy="295275"/>
            </a:xfrm>
            <a:custGeom>
              <a:avLst/>
              <a:gdLst/>
              <a:ahLst/>
              <a:cxnLst/>
              <a:rect r="r" b="b" t="t" l="l"/>
              <a:pathLst>
                <a:path h="295275" w="3705225">
                  <a:moveTo>
                    <a:pt x="0" y="295275"/>
                  </a:moveTo>
                  <a:lnTo>
                    <a:pt x="3705225" y="295275"/>
                  </a:lnTo>
                  <a:lnTo>
                    <a:pt x="3705225" y="0"/>
                  </a:lnTo>
                  <a:lnTo>
                    <a:pt x="0" y="0"/>
                  </a:lnTo>
                  <a:lnTo>
                    <a:pt x="0" y="295275"/>
                  </a:lnTo>
                  <a:close/>
                </a:path>
              </a:pathLst>
            </a:custGeom>
            <a:solidFill>
              <a:srgbClr val="F2F2F2"/>
            </a:solidFill>
          </p:spPr>
        </p:sp>
      </p:grpSp>
      <p:sp>
        <p:nvSpPr>
          <p:cNvPr name="Freeform 7" id="7"/>
          <p:cNvSpPr/>
          <p:nvPr/>
        </p:nvSpPr>
        <p:spPr>
          <a:xfrm flipH="false" flipV="false" rot="0">
            <a:off x="1349242" y="3312348"/>
            <a:ext cx="1940191" cy="2743200"/>
          </a:xfrm>
          <a:custGeom>
            <a:avLst/>
            <a:gdLst/>
            <a:ahLst/>
            <a:cxnLst/>
            <a:rect r="r" b="b" t="t" l="l"/>
            <a:pathLst>
              <a:path h="2743200" w="1940191">
                <a:moveTo>
                  <a:pt x="0" y="0"/>
                </a:moveTo>
                <a:lnTo>
                  <a:pt x="1940191" y="0"/>
                </a:lnTo>
                <a:lnTo>
                  <a:pt x="1940191" y="2743200"/>
                </a:lnTo>
                <a:lnTo>
                  <a:pt x="0" y="27432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7365406" y="2928153"/>
            <a:ext cx="3786308" cy="2743200"/>
          </a:xfrm>
          <a:custGeom>
            <a:avLst/>
            <a:gdLst/>
            <a:ahLst/>
            <a:cxnLst/>
            <a:rect r="r" b="b" t="t" l="l"/>
            <a:pathLst>
              <a:path h="2743200" w="3786308">
                <a:moveTo>
                  <a:pt x="0" y="0"/>
                </a:moveTo>
                <a:lnTo>
                  <a:pt x="3786308" y="0"/>
                </a:lnTo>
                <a:lnTo>
                  <a:pt x="3786308" y="2743200"/>
                </a:lnTo>
                <a:lnTo>
                  <a:pt x="0" y="27432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9" id="9"/>
          <p:cNvSpPr txBox="true"/>
          <p:nvPr/>
        </p:nvSpPr>
        <p:spPr>
          <a:xfrm rot="0">
            <a:off x="11391519" y="6452930"/>
            <a:ext cx="74866" cy="198634"/>
          </a:xfrm>
          <a:prstGeom prst="rect">
            <a:avLst/>
          </a:prstGeom>
        </p:spPr>
        <p:txBody>
          <a:bodyPr anchor="t" rtlCol="false" tIns="0" lIns="0" bIns="0" rIns="0">
            <a:spAutoFit/>
          </a:bodyPr>
          <a:lstStyle/>
          <a:p>
            <a:pPr algn="l">
              <a:lnSpc>
                <a:spcPts val="1574"/>
              </a:lnSpc>
            </a:pPr>
            <a:r>
              <a:rPr lang="en-US" sz="1125">
                <a:solidFill>
                  <a:srgbClr val="2E946B"/>
                </a:solidFill>
                <a:latin typeface="Trebuchet MS"/>
              </a:rPr>
              <a:t>2</a:t>
            </a:r>
          </a:p>
        </p:txBody>
      </p:sp>
      <p:sp>
        <p:nvSpPr>
          <p:cNvPr name="TextBox 10" id="10"/>
          <p:cNvSpPr txBox="true"/>
          <p:nvPr/>
        </p:nvSpPr>
        <p:spPr>
          <a:xfrm rot="0">
            <a:off x="752475" y="772535"/>
            <a:ext cx="3883828" cy="733092"/>
          </a:xfrm>
          <a:prstGeom prst="rect">
            <a:avLst/>
          </a:prstGeom>
        </p:spPr>
        <p:txBody>
          <a:bodyPr anchor="t" rtlCol="false" tIns="0" lIns="0" bIns="0" rIns="0">
            <a:spAutoFit/>
          </a:bodyPr>
          <a:lstStyle/>
          <a:p>
            <a:pPr algn="l">
              <a:lnSpc>
                <a:spcPts val="5995"/>
              </a:lnSpc>
            </a:pPr>
            <a:r>
              <a:rPr lang="en-US" sz="4282">
                <a:solidFill>
                  <a:srgbClr val="000000"/>
                </a:solidFill>
                <a:latin typeface="Trebuchet MS Bold"/>
              </a:rPr>
              <a:t>PROJECT TITLE</a:t>
            </a:r>
          </a:p>
        </p:txBody>
      </p:sp>
      <p:sp>
        <p:nvSpPr>
          <p:cNvPr name="TextBox 11" id="11"/>
          <p:cNvSpPr txBox="true"/>
          <p:nvPr/>
        </p:nvSpPr>
        <p:spPr>
          <a:xfrm rot="0">
            <a:off x="1999516" y="2105025"/>
            <a:ext cx="7810938" cy="1788935"/>
          </a:xfrm>
          <a:prstGeom prst="rect">
            <a:avLst/>
          </a:prstGeom>
        </p:spPr>
        <p:txBody>
          <a:bodyPr anchor="t" rtlCol="false" tIns="0" lIns="0" bIns="0" rIns="0">
            <a:spAutoFit/>
          </a:bodyPr>
          <a:lstStyle/>
          <a:p>
            <a:pPr algn="ctr">
              <a:lnSpc>
                <a:spcPts val="7145"/>
              </a:lnSpc>
            </a:pPr>
            <a:r>
              <a:rPr lang="en-US" sz="5104">
                <a:solidFill>
                  <a:srgbClr val="000000"/>
                </a:solidFill>
                <a:latin typeface="Canva Sans Bold"/>
              </a:rPr>
              <a:t>Music Recommendation </a:t>
            </a:r>
          </a:p>
          <a:p>
            <a:pPr algn="ctr">
              <a:lnSpc>
                <a:spcPts val="7145"/>
              </a:lnSpc>
            </a:pPr>
            <a:r>
              <a:rPr lang="en-US" sz="5104">
                <a:solidFill>
                  <a:srgbClr val="000000"/>
                </a:solidFill>
                <a:latin typeface="Canva Sans Bold"/>
              </a:rPr>
              <a:t>System</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63503" y="3946522"/>
            <a:ext cx="4298947" cy="2974972"/>
          </a:xfrm>
          <a:custGeom>
            <a:avLst/>
            <a:gdLst/>
            <a:ahLst/>
            <a:cxnLst/>
            <a:rect r="r" b="b" t="t" l="l"/>
            <a:pathLst>
              <a:path h="2974972" w="4298947">
                <a:moveTo>
                  <a:pt x="0" y="0"/>
                </a:moveTo>
                <a:lnTo>
                  <a:pt x="4298947" y="0"/>
                </a:lnTo>
                <a:lnTo>
                  <a:pt x="4298947" y="2974972"/>
                </a:lnTo>
                <a:lnTo>
                  <a:pt x="0" y="29749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62825" y="447675"/>
            <a:ext cx="361950" cy="361950"/>
          </a:xfrm>
          <a:custGeom>
            <a:avLst/>
            <a:gdLst/>
            <a:ahLst/>
            <a:cxnLst/>
            <a:rect r="r" b="b" t="t" l="l"/>
            <a:pathLst>
              <a:path h="361950" w="361950">
                <a:moveTo>
                  <a:pt x="0" y="0"/>
                </a:moveTo>
                <a:lnTo>
                  <a:pt x="361950" y="0"/>
                </a:lnTo>
                <a:lnTo>
                  <a:pt x="361950" y="361950"/>
                </a:lnTo>
                <a:lnTo>
                  <a:pt x="0" y="3619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365406" y="-63503"/>
            <a:ext cx="4890097" cy="6985006"/>
          </a:xfrm>
          <a:custGeom>
            <a:avLst/>
            <a:gdLst/>
            <a:ahLst/>
            <a:cxnLst/>
            <a:rect r="r" b="b" t="t" l="l"/>
            <a:pathLst>
              <a:path h="6985006" w="4890097">
                <a:moveTo>
                  <a:pt x="0" y="0"/>
                </a:moveTo>
                <a:lnTo>
                  <a:pt x="4890097" y="0"/>
                </a:lnTo>
                <a:lnTo>
                  <a:pt x="4890097" y="6985006"/>
                </a:lnTo>
                <a:lnTo>
                  <a:pt x="0" y="698500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47625" y="3819525"/>
            <a:ext cx="1733550" cy="3009900"/>
          </a:xfrm>
          <a:custGeom>
            <a:avLst/>
            <a:gdLst/>
            <a:ahLst/>
            <a:cxnLst/>
            <a:rect r="r" b="b" t="t" l="l"/>
            <a:pathLst>
              <a:path h="3009900" w="1733550">
                <a:moveTo>
                  <a:pt x="1733550" y="0"/>
                </a:moveTo>
                <a:lnTo>
                  <a:pt x="0" y="0"/>
                </a:lnTo>
                <a:lnTo>
                  <a:pt x="0" y="3009900"/>
                </a:lnTo>
                <a:lnTo>
                  <a:pt x="1733550" y="3009900"/>
                </a:lnTo>
                <a:lnTo>
                  <a:pt x="1733550" y="0"/>
                </a:lnTo>
                <a:close/>
              </a:path>
            </a:pathLst>
          </a:custGeom>
          <a:blipFill>
            <a:blip r:embed="rId8"/>
            <a:stretch>
              <a:fillRect l="0" t="0" r="0" b="0"/>
            </a:stretch>
          </a:blipFill>
        </p:spPr>
      </p:sp>
      <p:sp>
        <p:nvSpPr>
          <p:cNvPr name="TextBox 6" id="6"/>
          <p:cNvSpPr txBox="true"/>
          <p:nvPr/>
        </p:nvSpPr>
        <p:spPr>
          <a:xfrm rot="0">
            <a:off x="11391519" y="6452930"/>
            <a:ext cx="74866" cy="198634"/>
          </a:xfrm>
          <a:prstGeom prst="rect">
            <a:avLst/>
          </a:prstGeom>
        </p:spPr>
        <p:txBody>
          <a:bodyPr anchor="t" rtlCol="false" tIns="0" lIns="0" bIns="0" rIns="0">
            <a:spAutoFit/>
          </a:bodyPr>
          <a:lstStyle/>
          <a:p>
            <a:pPr algn="l">
              <a:lnSpc>
                <a:spcPts val="1574"/>
              </a:lnSpc>
            </a:pPr>
            <a:r>
              <a:rPr lang="en-US" sz="1125">
                <a:solidFill>
                  <a:srgbClr val="2E946B"/>
                </a:solidFill>
                <a:latin typeface="Trebuchet MS"/>
              </a:rPr>
              <a:t>3</a:t>
            </a:r>
          </a:p>
        </p:txBody>
      </p:sp>
      <p:sp>
        <p:nvSpPr>
          <p:cNvPr name="TextBox 7" id="7"/>
          <p:cNvSpPr txBox="true"/>
          <p:nvPr/>
        </p:nvSpPr>
        <p:spPr>
          <a:xfrm rot="0">
            <a:off x="752475" y="371189"/>
            <a:ext cx="2331101" cy="831123"/>
          </a:xfrm>
          <a:prstGeom prst="rect">
            <a:avLst/>
          </a:prstGeom>
        </p:spPr>
        <p:txBody>
          <a:bodyPr anchor="t" rtlCol="false" tIns="0" lIns="0" bIns="0" rIns="0">
            <a:spAutoFit/>
          </a:bodyPr>
          <a:lstStyle/>
          <a:p>
            <a:pPr algn="l">
              <a:lnSpc>
                <a:spcPts val="6726"/>
              </a:lnSpc>
            </a:pPr>
            <a:r>
              <a:rPr lang="en-US" sz="4804" spc="4">
                <a:solidFill>
                  <a:srgbClr val="000000"/>
                </a:solidFill>
                <a:latin typeface="Trebuchet MS Bold"/>
              </a:rPr>
              <a:t>AGENDA</a:t>
            </a:r>
          </a:p>
        </p:txBody>
      </p:sp>
      <p:sp>
        <p:nvSpPr>
          <p:cNvPr name="TextBox 8" id="8"/>
          <p:cNvSpPr txBox="true"/>
          <p:nvPr/>
        </p:nvSpPr>
        <p:spPr>
          <a:xfrm rot="0">
            <a:off x="3184786" y="1307835"/>
            <a:ext cx="4996577" cy="5077033"/>
          </a:xfrm>
          <a:prstGeom prst="rect">
            <a:avLst/>
          </a:prstGeom>
        </p:spPr>
        <p:txBody>
          <a:bodyPr anchor="t" rtlCol="false" tIns="0" lIns="0" bIns="0" rIns="0">
            <a:spAutoFit/>
          </a:bodyPr>
          <a:lstStyle/>
          <a:p>
            <a:pPr algn="ctr" marL="484008" indent="-242004" lvl="1">
              <a:lnSpc>
                <a:spcPts val="3138"/>
              </a:lnSpc>
              <a:buFont typeface="Arial"/>
              <a:buChar char="•"/>
            </a:pPr>
            <a:r>
              <a:rPr lang="en-US" sz="2241">
                <a:solidFill>
                  <a:srgbClr val="000000"/>
                </a:solidFill>
                <a:latin typeface="Trebuchet MS Bold"/>
              </a:rPr>
              <a:t>Problem Statement</a:t>
            </a:r>
          </a:p>
          <a:p>
            <a:pPr algn="ctr">
              <a:lnSpc>
                <a:spcPts val="3138"/>
              </a:lnSpc>
              <a:spcBef>
                <a:spcPct val="0"/>
              </a:spcBef>
            </a:pPr>
          </a:p>
          <a:p>
            <a:pPr algn="ctr" marL="484008" indent="-242004" lvl="1">
              <a:lnSpc>
                <a:spcPts val="3138"/>
              </a:lnSpc>
              <a:buFont typeface="Arial"/>
              <a:buChar char="•"/>
            </a:pPr>
            <a:r>
              <a:rPr lang="en-US" sz="2241">
                <a:solidFill>
                  <a:srgbClr val="000000"/>
                </a:solidFill>
                <a:latin typeface="Trebuchet MS Bold"/>
              </a:rPr>
              <a:t>Project Overview</a:t>
            </a:r>
          </a:p>
          <a:p>
            <a:pPr algn="ctr">
              <a:lnSpc>
                <a:spcPts val="3138"/>
              </a:lnSpc>
              <a:spcBef>
                <a:spcPct val="0"/>
              </a:spcBef>
            </a:pPr>
          </a:p>
          <a:p>
            <a:pPr algn="ctr" marL="484008" indent="-242004" lvl="1">
              <a:lnSpc>
                <a:spcPts val="3138"/>
              </a:lnSpc>
              <a:buFont typeface="Arial"/>
              <a:buChar char="•"/>
            </a:pPr>
            <a:r>
              <a:rPr lang="en-US" sz="2241">
                <a:solidFill>
                  <a:srgbClr val="000000"/>
                </a:solidFill>
                <a:latin typeface="Trebuchet MS Bold"/>
              </a:rPr>
              <a:t>End Users</a:t>
            </a:r>
          </a:p>
          <a:p>
            <a:pPr algn="ctr">
              <a:lnSpc>
                <a:spcPts val="3138"/>
              </a:lnSpc>
              <a:spcBef>
                <a:spcPct val="0"/>
              </a:spcBef>
            </a:pPr>
          </a:p>
          <a:p>
            <a:pPr algn="ctr" marL="484008" indent="-242004" lvl="1">
              <a:lnSpc>
                <a:spcPts val="3138"/>
              </a:lnSpc>
              <a:buFont typeface="Arial"/>
              <a:buChar char="•"/>
            </a:pPr>
            <a:r>
              <a:rPr lang="en-US" sz="2241">
                <a:solidFill>
                  <a:srgbClr val="000000"/>
                </a:solidFill>
                <a:latin typeface="Trebuchet MS Bold"/>
              </a:rPr>
              <a:t>     </a:t>
            </a:r>
            <a:r>
              <a:rPr lang="en-US" sz="2241">
                <a:solidFill>
                  <a:srgbClr val="000000"/>
                </a:solidFill>
                <a:latin typeface="Trebuchet MS Bold"/>
              </a:rPr>
              <a:t>Solution and Value Proposition</a:t>
            </a:r>
          </a:p>
          <a:p>
            <a:pPr algn="ctr">
              <a:lnSpc>
                <a:spcPts val="3138"/>
              </a:lnSpc>
              <a:spcBef>
                <a:spcPct val="0"/>
              </a:spcBef>
            </a:pPr>
          </a:p>
          <a:p>
            <a:pPr algn="ctr" marL="484008" indent="-242004" lvl="1">
              <a:lnSpc>
                <a:spcPts val="3138"/>
              </a:lnSpc>
              <a:buFont typeface="Arial"/>
              <a:buChar char="•"/>
            </a:pPr>
            <a:r>
              <a:rPr lang="en-US" sz="2241">
                <a:solidFill>
                  <a:srgbClr val="000000"/>
                </a:solidFill>
                <a:latin typeface="Trebuchet MS Bold"/>
              </a:rPr>
              <a:t>The Wow in Your Solution</a:t>
            </a:r>
          </a:p>
          <a:p>
            <a:pPr algn="ctr">
              <a:lnSpc>
                <a:spcPts val="3138"/>
              </a:lnSpc>
              <a:spcBef>
                <a:spcPct val="0"/>
              </a:spcBef>
            </a:pPr>
          </a:p>
          <a:p>
            <a:pPr algn="ctr" marL="484008" indent="-242004" lvl="1">
              <a:lnSpc>
                <a:spcPts val="3138"/>
              </a:lnSpc>
              <a:buFont typeface="Arial"/>
              <a:buChar char="•"/>
            </a:pPr>
            <a:r>
              <a:rPr lang="en-US" sz="2241">
                <a:solidFill>
                  <a:srgbClr val="000000"/>
                </a:solidFill>
                <a:latin typeface="Trebuchet MS Bold"/>
              </a:rPr>
              <a:t>Modelling</a:t>
            </a:r>
          </a:p>
          <a:p>
            <a:pPr algn="ctr">
              <a:lnSpc>
                <a:spcPts val="3138"/>
              </a:lnSpc>
              <a:spcBef>
                <a:spcPct val="0"/>
              </a:spcBef>
            </a:pPr>
          </a:p>
          <a:p>
            <a:pPr algn="ctr" marL="484008" indent="-242004" lvl="1">
              <a:lnSpc>
                <a:spcPts val="3138"/>
              </a:lnSpc>
              <a:buFont typeface="Arial"/>
              <a:buChar char="•"/>
            </a:pPr>
            <a:r>
              <a:rPr lang="en-US" sz="2241">
                <a:solidFill>
                  <a:srgbClr val="000000"/>
                </a:solidFill>
                <a:latin typeface="Trebuchet MS Bold"/>
              </a:rPr>
              <a:t>Results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10025"/>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65406" y="-63503"/>
            <a:ext cx="4890097" cy="6985006"/>
          </a:xfrm>
          <a:custGeom>
            <a:avLst/>
            <a:gdLst/>
            <a:ahLst/>
            <a:cxnLst/>
            <a:rect r="r" b="b" t="t" l="l"/>
            <a:pathLst>
              <a:path h="6985006" w="4890097">
                <a:moveTo>
                  <a:pt x="0" y="0"/>
                </a:moveTo>
                <a:lnTo>
                  <a:pt x="4890097" y="0"/>
                </a:lnTo>
                <a:lnTo>
                  <a:pt x="4890097" y="6985006"/>
                </a:lnTo>
                <a:lnTo>
                  <a:pt x="0" y="69850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991475" y="2933700"/>
            <a:ext cx="2762250" cy="3257550"/>
          </a:xfrm>
          <a:custGeom>
            <a:avLst/>
            <a:gdLst/>
            <a:ahLst/>
            <a:cxnLst/>
            <a:rect r="r" b="b" t="t" l="l"/>
            <a:pathLst>
              <a:path h="3257550" w="2762250">
                <a:moveTo>
                  <a:pt x="0" y="0"/>
                </a:moveTo>
                <a:lnTo>
                  <a:pt x="2762250" y="0"/>
                </a:lnTo>
                <a:lnTo>
                  <a:pt x="2762250" y="3257550"/>
                </a:lnTo>
                <a:lnTo>
                  <a:pt x="0" y="3257550"/>
                </a:lnTo>
                <a:lnTo>
                  <a:pt x="0" y="0"/>
                </a:lnTo>
                <a:close/>
              </a:path>
            </a:pathLst>
          </a:custGeom>
          <a:blipFill>
            <a:blip r:embed="rId6"/>
            <a:stretch>
              <a:fillRect l="0" t="0" r="0" b="0"/>
            </a:stretch>
          </a:blipFill>
        </p:spPr>
      </p:sp>
      <p:sp>
        <p:nvSpPr>
          <p:cNvPr name="Freeform 5" id="5"/>
          <p:cNvSpPr/>
          <p:nvPr/>
        </p:nvSpPr>
        <p:spPr>
          <a:xfrm flipH="false" flipV="false" rot="0">
            <a:off x="676275" y="6467475"/>
            <a:ext cx="2143125" cy="200025"/>
          </a:xfrm>
          <a:custGeom>
            <a:avLst/>
            <a:gdLst/>
            <a:ahLst/>
            <a:cxnLst/>
            <a:rect r="r" b="b" t="t" l="l"/>
            <a:pathLst>
              <a:path h="200025" w="2143125">
                <a:moveTo>
                  <a:pt x="0" y="0"/>
                </a:moveTo>
                <a:lnTo>
                  <a:pt x="2143125" y="0"/>
                </a:lnTo>
                <a:lnTo>
                  <a:pt x="2143125" y="200025"/>
                </a:lnTo>
                <a:lnTo>
                  <a:pt x="0" y="200025"/>
                </a:lnTo>
                <a:lnTo>
                  <a:pt x="0" y="0"/>
                </a:lnTo>
                <a:close/>
              </a:path>
            </a:pathLst>
          </a:custGeom>
          <a:blipFill>
            <a:blip r:embed="rId7"/>
            <a:stretch>
              <a:fillRect l="0" t="0" r="0" b="0"/>
            </a:stretch>
          </a:blipFill>
        </p:spPr>
      </p:sp>
      <p:sp>
        <p:nvSpPr>
          <p:cNvPr name="TextBox 6" id="6"/>
          <p:cNvSpPr txBox="true"/>
          <p:nvPr/>
        </p:nvSpPr>
        <p:spPr>
          <a:xfrm rot="0">
            <a:off x="11391519" y="6452930"/>
            <a:ext cx="74866" cy="198634"/>
          </a:xfrm>
          <a:prstGeom prst="rect">
            <a:avLst/>
          </a:prstGeom>
        </p:spPr>
        <p:txBody>
          <a:bodyPr anchor="t" rtlCol="false" tIns="0" lIns="0" bIns="0" rIns="0">
            <a:spAutoFit/>
          </a:bodyPr>
          <a:lstStyle/>
          <a:p>
            <a:pPr algn="l">
              <a:lnSpc>
                <a:spcPts val="1574"/>
              </a:lnSpc>
            </a:pPr>
            <a:r>
              <a:rPr lang="en-US" sz="1125">
                <a:solidFill>
                  <a:srgbClr val="2E946B"/>
                </a:solidFill>
                <a:latin typeface="Trebuchet MS"/>
              </a:rPr>
              <a:t>4</a:t>
            </a:r>
          </a:p>
        </p:txBody>
      </p:sp>
      <p:sp>
        <p:nvSpPr>
          <p:cNvPr name="TextBox 7" id="7"/>
          <p:cNvSpPr txBox="true"/>
          <p:nvPr/>
        </p:nvSpPr>
        <p:spPr>
          <a:xfrm rot="0">
            <a:off x="846773" y="517950"/>
            <a:ext cx="5611711" cy="732711"/>
          </a:xfrm>
          <a:prstGeom prst="rect">
            <a:avLst/>
          </a:prstGeom>
        </p:spPr>
        <p:txBody>
          <a:bodyPr anchor="t" rtlCol="false" tIns="0" lIns="0" bIns="0" rIns="0">
            <a:spAutoFit/>
          </a:bodyPr>
          <a:lstStyle/>
          <a:p>
            <a:pPr algn="l">
              <a:lnSpc>
                <a:spcPts val="5991"/>
              </a:lnSpc>
            </a:pPr>
            <a:r>
              <a:rPr lang="en-US" sz="4279">
                <a:solidFill>
                  <a:srgbClr val="000000"/>
                </a:solidFill>
                <a:latin typeface="Trebuchet MS Bold"/>
              </a:rPr>
              <a:t>PROBLEM STATEMENT</a:t>
            </a:r>
          </a:p>
        </p:txBody>
      </p:sp>
      <p:sp>
        <p:nvSpPr>
          <p:cNvPr name="TextBox 8" id="8"/>
          <p:cNvSpPr txBox="true"/>
          <p:nvPr/>
        </p:nvSpPr>
        <p:spPr>
          <a:xfrm rot="0">
            <a:off x="1092580" y="1916546"/>
            <a:ext cx="5971184" cy="3517466"/>
          </a:xfrm>
          <a:prstGeom prst="rect">
            <a:avLst/>
          </a:prstGeom>
        </p:spPr>
        <p:txBody>
          <a:bodyPr anchor="t" rtlCol="false" tIns="0" lIns="0" bIns="0" rIns="0">
            <a:spAutoFit/>
          </a:bodyPr>
          <a:lstStyle/>
          <a:p>
            <a:pPr>
              <a:lnSpc>
                <a:spcPts val="4048"/>
              </a:lnSpc>
              <a:spcBef>
                <a:spcPct val="0"/>
              </a:spcBef>
            </a:pPr>
            <a:r>
              <a:rPr lang="en-US" sz="2892">
                <a:solidFill>
                  <a:srgbClr val="000000"/>
                </a:solidFill>
                <a:latin typeface="Trebuchet MS Bold"/>
              </a:rPr>
              <a:t>Many music streaming platforms struggle to accurately recommend music to users, leading to reduced user engagement and satisfaction. Users often face difficulty in discovering new music that aligns with their preferences.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10025"/>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65406" y="-63503"/>
            <a:ext cx="4890097" cy="6985006"/>
          </a:xfrm>
          <a:custGeom>
            <a:avLst/>
            <a:gdLst/>
            <a:ahLst/>
            <a:cxnLst/>
            <a:rect r="r" b="b" t="t" l="l"/>
            <a:pathLst>
              <a:path h="6985006" w="4890097">
                <a:moveTo>
                  <a:pt x="0" y="0"/>
                </a:moveTo>
                <a:lnTo>
                  <a:pt x="4890097" y="0"/>
                </a:lnTo>
                <a:lnTo>
                  <a:pt x="4890097" y="6985006"/>
                </a:lnTo>
                <a:lnTo>
                  <a:pt x="0" y="69850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658225" y="2647950"/>
            <a:ext cx="3533775" cy="3810000"/>
          </a:xfrm>
          <a:custGeom>
            <a:avLst/>
            <a:gdLst/>
            <a:ahLst/>
            <a:cxnLst/>
            <a:rect r="r" b="b" t="t" l="l"/>
            <a:pathLst>
              <a:path h="3810000" w="3533775">
                <a:moveTo>
                  <a:pt x="0" y="0"/>
                </a:moveTo>
                <a:lnTo>
                  <a:pt x="3533775" y="0"/>
                </a:lnTo>
                <a:lnTo>
                  <a:pt x="3533775" y="3810000"/>
                </a:lnTo>
                <a:lnTo>
                  <a:pt x="0" y="3810000"/>
                </a:lnTo>
                <a:lnTo>
                  <a:pt x="0" y="0"/>
                </a:lnTo>
                <a:close/>
              </a:path>
            </a:pathLst>
          </a:custGeom>
          <a:blipFill>
            <a:blip r:embed="rId6"/>
            <a:stretch>
              <a:fillRect l="0" t="0" r="-7816" b="0"/>
            </a:stretch>
          </a:blipFill>
        </p:spPr>
      </p:sp>
      <p:sp>
        <p:nvSpPr>
          <p:cNvPr name="Freeform 5" id="5"/>
          <p:cNvSpPr/>
          <p:nvPr/>
        </p:nvSpPr>
        <p:spPr>
          <a:xfrm flipH="false" flipV="false" rot="0">
            <a:off x="676275" y="6467475"/>
            <a:ext cx="2143125" cy="200025"/>
          </a:xfrm>
          <a:custGeom>
            <a:avLst/>
            <a:gdLst/>
            <a:ahLst/>
            <a:cxnLst/>
            <a:rect r="r" b="b" t="t" l="l"/>
            <a:pathLst>
              <a:path h="200025" w="2143125">
                <a:moveTo>
                  <a:pt x="0" y="0"/>
                </a:moveTo>
                <a:lnTo>
                  <a:pt x="2143125" y="0"/>
                </a:lnTo>
                <a:lnTo>
                  <a:pt x="2143125" y="200025"/>
                </a:lnTo>
                <a:lnTo>
                  <a:pt x="0" y="200025"/>
                </a:lnTo>
                <a:lnTo>
                  <a:pt x="0" y="0"/>
                </a:lnTo>
                <a:close/>
              </a:path>
            </a:pathLst>
          </a:custGeom>
          <a:blipFill>
            <a:blip r:embed="rId7"/>
            <a:stretch>
              <a:fillRect l="0" t="0" r="0" b="0"/>
            </a:stretch>
          </a:blipFill>
        </p:spPr>
      </p:sp>
      <p:sp>
        <p:nvSpPr>
          <p:cNvPr name="TextBox 6" id="6"/>
          <p:cNvSpPr txBox="true"/>
          <p:nvPr/>
        </p:nvSpPr>
        <p:spPr>
          <a:xfrm rot="0">
            <a:off x="11391519" y="6452930"/>
            <a:ext cx="74866" cy="198634"/>
          </a:xfrm>
          <a:prstGeom prst="rect">
            <a:avLst/>
          </a:prstGeom>
        </p:spPr>
        <p:txBody>
          <a:bodyPr anchor="t" rtlCol="false" tIns="0" lIns="0" bIns="0" rIns="0">
            <a:spAutoFit/>
          </a:bodyPr>
          <a:lstStyle/>
          <a:p>
            <a:pPr algn="l">
              <a:lnSpc>
                <a:spcPts val="1574"/>
              </a:lnSpc>
            </a:pPr>
            <a:r>
              <a:rPr lang="en-US" sz="1125">
                <a:solidFill>
                  <a:srgbClr val="2E946B"/>
                </a:solidFill>
                <a:latin typeface="Trebuchet MS"/>
              </a:rPr>
              <a:t>5</a:t>
            </a:r>
          </a:p>
        </p:txBody>
      </p:sp>
      <p:sp>
        <p:nvSpPr>
          <p:cNvPr name="TextBox 7" id="7"/>
          <p:cNvSpPr txBox="true"/>
          <p:nvPr/>
        </p:nvSpPr>
        <p:spPr>
          <a:xfrm rot="0">
            <a:off x="752475" y="772535"/>
            <a:ext cx="5238083" cy="733092"/>
          </a:xfrm>
          <a:prstGeom prst="rect">
            <a:avLst/>
          </a:prstGeom>
        </p:spPr>
        <p:txBody>
          <a:bodyPr anchor="t" rtlCol="false" tIns="0" lIns="0" bIns="0" rIns="0">
            <a:spAutoFit/>
          </a:bodyPr>
          <a:lstStyle/>
          <a:p>
            <a:pPr algn="l">
              <a:lnSpc>
                <a:spcPts val="5995"/>
              </a:lnSpc>
            </a:pPr>
            <a:r>
              <a:rPr lang="en-US" sz="4282">
                <a:solidFill>
                  <a:srgbClr val="000000"/>
                </a:solidFill>
                <a:latin typeface="Trebuchet MS Bold"/>
              </a:rPr>
              <a:t>PROJECT OVERVIEW</a:t>
            </a:r>
          </a:p>
        </p:txBody>
      </p:sp>
      <p:sp>
        <p:nvSpPr>
          <p:cNvPr name="TextBox 8" id="8"/>
          <p:cNvSpPr txBox="true"/>
          <p:nvPr/>
        </p:nvSpPr>
        <p:spPr>
          <a:xfrm rot="0">
            <a:off x="1300379" y="2022139"/>
            <a:ext cx="6505142" cy="3862147"/>
          </a:xfrm>
          <a:prstGeom prst="rect">
            <a:avLst/>
          </a:prstGeom>
        </p:spPr>
        <p:txBody>
          <a:bodyPr anchor="t" rtlCol="false" tIns="0" lIns="0" bIns="0" rIns="0">
            <a:spAutoFit/>
          </a:bodyPr>
          <a:lstStyle/>
          <a:p>
            <a:pPr>
              <a:lnSpc>
                <a:spcPts val="3425"/>
              </a:lnSpc>
              <a:spcBef>
                <a:spcPct val="0"/>
              </a:spcBef>
            </a:pPr>
            <a:r>
              <a:rPr lang="en-US" sz="2446">
                <a:solidFill>
                  <a:srgbClr val="000000"/>
                </a:solidFill>
                <a:latin typeface="Trebuchet MS Bold"/>
              </a:rPr>
              <a:t>The aim of this project is to develop a Music Recommendation System using machine learning techniques, specifically clustering algorithms, to provide personalized music recommendations to users. By analyzing user preferences and music attributes, Agenta will group similar songs together and recommend them to users based on their listening history and preferences.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10025"/>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a:grpSpLocks noChangeAspect="true"/>
          </p:cNvGrpSpPr>
          <p:nvPr/>
        </p:nvGrpSpPr>
        <p:grpSpPr>
          <a:xfrm rot="0">
            <a:off x="723900" y="6172200"/>
            <a:ext cx="2181225" cy="485775"/>
            <a:chOff x="0" y="0"/>
            <a:chExt cx="2181225" cy="485775"/>
          </a:xfrm>
        </p:grpSpPr>
        <p:sp>
          <p:nvSpPr>
            <p:cNvPr name="Freeform 4" id="4"/>
            <p:cNvSpPr/>
            <p:nvPr/>
          </p:nvSpPr>
          <p:spPr>
            <a:xfrm flipH="false" flipV="false" rot="0">
              <a:off x="0" y="0"/>
              <a:ext cx="2181225" cy="485775"/>
            </a:xfrm>
            <a:custGeom>
              <a:avLst/>
              <a:gdLst/>
              <a:ahLst/>
              <a:cxnLst/>
              <a:rect r="r" b="b" t="t" l="l"/>
              <a:pathLst>
                <a:path h="485775" w="2181225">
                  <a:moveTo>
                    <a:pt x="0" y="485775"/>
                  </a:moveTo>
                  <a:lnTo>
                    <a:pt x="2181225" y="485775"/>
                  </a:lnTo>
                  <a:lnTo>
                    <a:pt x="2181225" y="0"/>
                  </a:lnTo>
                  <a:lnTo>
                    <a:pt x="0" y="0"/>
                  </a:lnTo>
                  <a:lnTo>
                    <a:pt x="0" y="485775"/>
                  </a:lnTo>
                  <a:close/>
                </a:path>
              </a:pathLst>
            </a:custGeom>
            <a:solidFill>
              <a:srgbClr val="FFFFFF"/>
            </a:solidFill>
          </p:spPr>
        </p:sp>
      </p:grpSp>
      <p:sp>
        <p:nvSpPr>
          <p:cNvPr name="Freeform 5" id="5"/>
          <p:cNvSpPr/>
          <p:nvPr/>
        </p:nvSpPr>
        <p:spPr>
          <a:xfrm flipH="false" flipV="false" rot="0">
            <a:off x="7365406" y="-63503"/>
            <a:ext cx="4890097" cy="6985006"/>
          </a:xfrm>
          <a:custGeom>
            <a:avLst/>
            <a:gdLst/>
            <a:ahLst/>
            <a:cxnLst/>
            <a:rect r="r" b="b" t="t" l="l"/>
            <a:pathLst>
              <a:path h="6985006" w="4890097">
                <a:moveTo>
                  <a:pt x="0" y="0"/>
                </a:moveTo>
                <a:lnTo>
                  <a:pt x="4890097" y="0"/>
                </a:lnTo>
                <a:lnTo>
                  <a:pt x="4890097" y="6985006"/>
                </a:lnTo>
                <a:lnTo>
                  <a:pt x="0" y="69850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1391519" y="6452930"/>
            <a:ext cx="74866" cy="198634"/>
          </a:xfrm>
          <a:prstGeom prst="rect">
            <a:avLst/>
          </a:prstGeom>
        </p:spPr>
        <p:txBody>
          <a:bodyPr anchor="t" rtlCol="false" tIns="0" lIns="0" bIns="0" rIns="0">
            <a:spAutoFit/>
          </a:bodyPr>
          <a:lstStyle/>
          <a:p>
            <a:pPr algn="l">
              <a:lnSpc>
                <a:spcPts val="1574"/>
              </a:lnSpc>
            </a:pPr>
            <a:r>
              <a:rPr lang="en-US" sz="1125">
                <a:solidFill>
                  <a:srgbClr val="2E946B"/>
                </a:solidFill>
                <a:latin typeface="Trebuchet MS"/>
              </a:rPr>
              <a:t>6</a:t>
            </a:r>
          </a:p>
        </p:txBody>
      </p:sp>
      <p:sp>
        <p:nvSpPr>
          <p:cNvPr name="TextBox 7" id="7"/>
          <p:cNvSpPr txBox="true"/>
          <p:nvPr/>
        </p:nvSpPr>
        <p:spPr>
          <a:xfrm rot="0">
            <a:off x="712156" y="849830"/>
            <a:ext cx="4988976" cy="554946"/>
          </a:xfrm>
          <a:prstGeom prst="rect">
            <a:avLst/>
          </a:prstGeom>
        </p:spPr>
        <p:txBody>
          <a:bodyPr anchor="t" rtlCol="false" tIns="0" lIns="0" bIns="0" rIns="0">
            <a:spAutoFit/>
          </a:bodyPr>
          <a:lstStyle/>
          <a:p>
            <a:pPr algn="l">
              <a:lnSpc>
                <a:spcPts val="4521"/>
              </a:lnSpc>
            </a:pPr>
            <a:r>
              <a:rPr lang="en-US" sz="3229">
                <a:solidFill>
                  <a:srgbClr val="000000"/>
                </a:solidFill>
                <a:latin typeface="Trebuchet MS Bold"/>
              </a:rPr>
              <a:t>WHO ARE THE END USERS?</a:t>
            </a:r>
          </a:p>
        </p:txBody>
      </p:sp>
      <p:sp>
        <p:nvSpPr>
          <p:cNvPr name="TextBox 8" id="8"/>
          <p:cNvSpPr txBox="true"/>
          <p:nvPr/>
        </p:nvSpPr>
        <p:spPr>
          <a:xfrm rot="0">
            <a:off x="2156418" y="2010073"/>
            <a:ext cx="5703897" cy="3863380"/>
          </a:xfrm>
          <a:prstGeom prst="rect">
            <a:avLst/>
          </a:prstGeom>
        </p:spPr>
        <p:txBody>
          <a:bodyPr anchor="t" rtlCol="false" tIns="0" lIns="0" bIns="0" rIns="0">
            <a:spAutoFit/>
          </a:bodyPr>
          <a:lstStyle/>
          <a:p>
            <a:pPr>
              <a:lnSpc>
                <a:spcPts val="3882"/>
              </a:lnSpc>
              <a:spcBef>
                <a:spcPct val="0"/>
              </a:spcBef>
            </a:pPr>
            <a:r>
              <a:rPr lang="en-US" sz="2773">
                <a:solidFill>
                  <a:srgbClr val="000000"/>
                </a:solidFill>
                <a:latin typeface="Trebuchet MS Bold"/>
              </a:rPr>
              <a:t>The end users of Agenta are music enthusiasts and subscribers of the streaming platform. These users seek personalized music recommendations that align with their tastes and preferences, enhancing their overall listening experience.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10025"/>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65406" y="-63503"/>
            <a:ext cx="4890097" cy="6985006"/>
          </a:xfrm>
          <a:custGeom>
            <a:avLst/>
            <a:gdLst/>
            <a:ahLst/>
            <a:cxnLst/>
            <a:rect r="r" b="b" t="t" l="l"/>
            <a:pathLst>
              <a:path h="6985006" w="4890097">
                <a:moveTo>
                  <a:pt x="0" y="0"/>
                </a:moveTo>
                <a:lnTo>
                  <a:pt x="4890097" y="0"/>
                </a:lnTo>
                <a:lnTo>
                  <a:pt x="4890097" y="6985006"/>
                </a:lnTo>
                <a:lnTo>
                  <a:pt x="0" y="69850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76275" y="6467475"/>
            <a:ext cx="2143125" cy="200025"/>
          </a:xfrm>
          <a:custGeom>
            <a:avLst/>
            <a:gdLst/>
            <a:ahLst/>
            <a:cxnLst/>
            <a:rect r="r" b="b" t="t" l="l"/>
            <a:pathLst>
              <a:path h="200025" w="2143125">
                <a:moveTo>
                  <a:pt x="0" y="0"/>
                </a:moveTo>
                <a:lnTo>
                  <a:pt x="2143125" y="0"/>
                </a:lnTo>
                <a:lnTo>
                  <a:pt x="2143125" y="200025"/>
                </a:lnTo>
                <a:lnTo>
                  <a:pt x="0" y="200025"/>
                </a:lnTo>
                <a:lnTo>
                  <a:pt x="0" y="0"/>
                </a:lnTo>
                <a:close/>
              </a:path>
            </a:pathLst>
          </a:custGeom>
          <a:blipFill>
            <a:blip r:embed="rId6"/>
            <a:stretch>
              <a:fillRect l="0" t="0" r="0" b="0"/>
            </a:stretch>
          </a:blipFill>
        </p:spPr>
      </p:sp>
      <p:sp>
        <p:nvSpPr>
          <p:cNvPr name="TextBox 5" id="5"/>
          <p:cNvSpPr txBox="true"/>
          <p:nvPr/>
        </p:nvSpPr>
        <p:spPr>
          <a:xfrm rot="0">
            <a:off x="11391519" y="6452930"/>
            <a:ext cx="74866" cy="198634"/>
          </a:xfrm>
          <a:prstGeom prst="rect">
            <a:avLst/>
          </a:prstGeom>
        </p:spPr>
        <p:txBody>
          <a:bodyPr anchor="t" rtlCol="false" tIns="0" lIns="0" bIns="0" rIns="0">
            <a:spAutoFit/>
          </a:bodyPr>
          <a:lstStyle/>
          <a:p>
            <a:pPr algn="l">
              <a:lnSpc>
                <a:spcPts val="1574"/>
              </a:lnSpc>
            </a:pPr>
            <a:r>
              <a:rPr lang="en-US" sz="1125">
                <a:solidFill>
                  <a:srgbClr val="2E946B"/>
                </a:solidFill>
                <a:latin typeface="Trebuchet MS"/>
              </a:rPr>
              <a:t>7</a:t>
            </a:r>
          </a:p>
        </p:txBody>
      </p:sp>
      <p:sp>
        <p:nvSpPr>
          <p:cNvPr name="TextBox 6" id="6"/>
          <p:cNvSpPr txBox="true"/>
          <p:nvPr/>
        </p:nvSpPr>
        <p:spPr>
          <a:xfrm rot="0">
            <a:off x="570862" y="807796"/>
            <a:ext cx="9738150" cy="621154"/>
          </a:xfrm>
          <a:prstGeom prst="rect">
            <a:avLst/>
          </a:prstGeom>
        </p:spPr>
        <p:txBody>
          <a:bodyPr anchor="t" rtlCol="false" tIns="0" lIns="0" bIns="0" rIns="0">
            <a:spAutoFit/>
          </a:bodyPr>
          <a:lstStyle/>
          <a:p>
            <a:pPr algn="l">
              <a:lnSpc>
                <a:spcPts val="5046"/>
              </a:lnSpc>
            </a:pPr>
            <a:r>
              <a:rPr lang="en-US" sz="3604">
                <a:solidFill>
                  <a:srgbClr val="000000"/>
                </a:solidFill>
                <a:latin typeface="Trebuchet MS Bold"/>
              </a:rPr>
              <a:t>YOUR SOLUTION AND ITS VALUE PROPOSITION</a:t>
            </a:r>
          </a:p>
        </p:txBody>
      </p:sp>
      <p:sp>
        <p:nvSpPr>
          <p:cNvPr name="TextBox 7" id="7"/>
          <p:cNvSpPr txBox="true"/>
          <p:nvPr/>
        </p:nvSpPr>
        <p:spPr>
          <a:xfrm rot="0">
            <a:off x="1747837" y="1694890"/>
            <a:ext cx="6513164" cy="4390461"/>
          </a:xfrm>
          <a:prstGeom prst="rect">
            <a:avLst/>
          </a:prstGeom>
        </p:spPr>
        <p:txBody>
          <a:bodyPr anchor="t" rtlCol="false" tIns="0" lIns="0" bIns="0" rIns="0">
            <a:spAutoFit/>
          </a:bodyPr>
          <a:lstStyle/>
          <a:p>
            <a:pPr>
              <a:lnSpc>
                <a:spcPts val="3181"/>
              </a:lnSpc>
              <a:spcBef>
                <a:spcPct val="0"/>
              </a:spcBef>
            </a:pPr>
            <a:r>
              <a:rPr lang="en-US" sz="2272">
                <a:solidFill>
                  <a:srgbClr val="000000"/>
                </a:solidFill>
                <a:latin typeface="Trebuchet MS Bold"/>
              </a:rPr>
              <a:t>Agenta leverages clustering algorithms to categorize songs into groups based on their features, such as genre, tempo, mood, and instrumentation. By analyzing user behavior and preferences, Agenta identifies clusters of songs that are likely to appeal to the user and recommends them accordingly. This personalized approach enhances user satisfaction and engagement by providing relevant music suggestions tailored to individual tastes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10025"/>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65406" y="-63503"/>
            <a:ext cx="4890097" cy="6985006"/>
          </a:xfrm>
          <a:custGeom>
            <a:avLst/>
            <a:gdLst/>
            <a:ahLst/>
            <a:cxnLst/>
            <a:rect r="r" b="b" t="t" l="l"/>
            <a:pathLst>
              <a:path h="6985006" w="4890097">
                <a:moveTo>
                  <a:pt x="0" y="0"/>
                </a:moveTo>
                <a:lnTo>
                  <a:pt x="4890097" y="0"/>
                </a:lnTo>
                <a:lnTo>
                  <a:pt x="4890097" y="6985006"/>
                </a:lnTo>
                <a:lnTo>
                  <a:pt x="0" y="69850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6675" y="3381375"/>
            <a:ext cx="2466975" cy="3419475"/>
          </a:xfrm>
          <a:custGeom>
            <a:avLst/>
            <a:gdLst/>
            <a:ahLst/>
            <a:cxnLst/>
            <a:rect r="r" b="b" t="t" l="l"/>
            <a:pathLst>
              <a:path h="3419475" w="2466975">
                <a:moveTo>
                  <a:pt x="0" y="0"/>
                </a:moveTo>
                <a:lnTo>
                  <a:pt x="2466975" y="0"/>
                </a:lnTo>
                <a:lnTo>
                  <a:pt x="2466975" y="3419475"/>
                </a:lnTo>
                <a:lnTo>
                  <a:pt x="0" y="3419475"/>
                </a:lnTo>
                <a:lnTo>
                  <a:pt x="0" y="0"/>
                </a:lnTo>
                <a:close/>
              </a:path>
            </a:pathLst>
          </a:custGeom>
          <a:blipFill>
            <a:blip r:embed="rId6"/>
            <a:stretch>
              <a:fillRect l="0" t="0" r="0" b="0"/>
            </a:stretch>
          </a:blipFill>
        </p:spPr>
      </p:sp>
      <p:sp>
        <p:nvSpPr>
          <p:cNvPr name="TextBox 5" id="5"/>
          <p:cNvSpPr txBox="true"/>
          <p:nvPr/>
        </p:nvSpPr>
        <p:spPr>
          <a:xfrm rot="0">
            <a:off x="752475" y="6452930"/>
            <a:ext cx="1773155" cy="198634"/>
          </a:xfrm>
          <a:prstGeom prst="rect">
            <a:avLst/>
          </a:prstGeom>
        </p:spPr>
        <p:txBody>
          <a:bodyPr anchor="t" rtlCol="false" tIns="0" lIns="0" bIns="0" rIns="0">
            <a:spAutoFit/>
          </a:bodyPr>
          <a:lstStyle/>
          <a:p>
            <a:pPr algn="l">
              <a:lnSpc>
                <a:spcPts val="1574"/>
              </a:lnSpc>
            </a:pPr>
            <a:r>
              <a:rPr lang="en-US" sz="1125" spc="1">
                <a:solidFill>
                  <a:srgbClr val="2E83C3"/>
                </a:solidFill>
                <a:latin typeface="Trebuchet MS"/>
              </a:rPr>
              <a:t>3/21/2024</a:t>
            </a:r>
            <a:r>
              <a:rPr lang="en-US" sz="1125" spc="1">
                <a:solidFill>
                  <a:srgbClr val="2E83C3"/>
                </a:solidFill>
                <a:latin typeface="Trebuchet MS Bold"/>
              </a:rPr>
              <a:t>Annual Review</a:t>
            </a:r>
          </a:p>
        </p:txBody>
      </p:sp>
      <p:sp>
        <p:nvSpPr>
          <p:cNvPr name="TextBox 6" id="6"/>
          <p:cNvSpPr txBox="true"/>
          <p:nvPr/>
        </p:nvSpPr>
        <p:spPr>
          <a:xfrm rot="0">
            <a:off x="11391519" y="6452930"/>
            <a:ext cx="74866" cy="198634"/>
          </a:xfrm>
          <a:prstGeom prst="rect">
            <a:avLst/>
          </a:prstGeom>
        </p:spPr>
        <p:txBody>
          <a:bodyPr anchor="t" rtlCol="false" tIns="0" lIns="0" bIns="0" rIns="0">
            <a:spAutoFit/>
          </a:bodyPr>
          <a:lstStyle/>
          <a:p>
            <a:pPr algn="l">
              <a:lnSpc>
                <a:spcPts val="1574"/>
              </a:lnSpc>
            </a:pPr>
            <a:r>
              <a:rPr lang="en-US" sz="1125">
                <a:solidFill>
                  <a:srgbClr val="2E946B"/>
                </a:solidFill>
                <a:latin typeface="Trebuchet MS"/>
              </a:rPr>
              <a:t>8</a:t>
            </a:r>
          </a:p>
        </p:txBody>
      </p:sp>
      <p:sp>
        <p:nvSpPr>
          <p:cNvPr name="TextBox 7" id="7"/>
          <p:cNvSpPr txBox="true"/>
          <p:nvPr/>
        </p:nvSpPr>
        <p:spPr>
          <a:xfrm rot="0">
            <a:off x="752475" y="597837"/>
            <a:ext cx="7517978" cy="732711"/>
          </a:xfrm>
          <a:prstGeom prst="rect">
            <a:avLst/>
          </a:prstGeom>
        </p:spPr>
        <p:txBody>
          <a:bodyPr anchor="t" rtlCol="false" tIns="0" lIns="0" bIns="0" rIns="0">
            <a:spAutoFit/>
          </a:bodyPr>
          <a:lstStyle/>
          <a:p>
            <a:pPr algn="l">
              <a:lnSpc>
                <a:spcPts val="5991"/>
              </a:lnSpc>
            </a:pPr>
            <a:r>
              <a:rPr lang="en-US" sz="4279" spc="8">
                <a:solidFill>
                  <a:srgbClr val="000000"/>
                </a:solidFill>
                <a:latin typeface="Trebuchet MS Bold"/>
              </a:rPr>
              <a:t>THE WOW IN YOUR SOLUTION</a:t>
            </a:r>
          </a:p>
        </p:txBody>
      </p:sp>
      <p:sp>
        <p:nvSpPr>
          <p:cNvPr name="TextBox 8" id="8"/>
          <p:cNvSpPr txBox="true"/>
          <p:nvPr/>
        </p:nvSpPr>
        <p:spPr>
          <a:xfrm rot="0">
            <a:off x="2941907" y="1708047"/>
            <a:ext cx="4904248" cy="1962513"/>
          </a:xfrm>
          <a:prstGeom prst="rect">
            <a:avLst/>
          </a:prstGeom>
        </p:spPr>
        <p:txBody>
          <a:bodyPr anchor="t" rtlCol="false" tIns="0" lIns="0" bIns="0" rIns="0">
            <a:spAutoFit/>
          </a:bodyPr>
          <a:lstStyle/>
          <a:p>
            <a:pPr marL="482689" indent="-241344" lvl="1">
              <a:lnSpc>
                <a:spcPts val="3129"/>
              </a:lnSpc>
              <a:buFont typeface="Arial"/>
              <a:buChar char="•"/>
            </a:pPr>
            <a:r>
              <a:rPr lang="en-US" sz="2235">
                <a:solidFill>
                  <a:srgbClr val="0070C0"/>
                </a:solidFill>
                <a:latin typeface="Trebuchet MS Bold"/>
              </a:rPr>
              <a:t>Personalized Recommendations</a:t>
            </a:r>
            <a:r>
              <a:rPr lang="en-US" sz="2235">
                <a:solidFill>
                  <a:srgbClr val="17B0E4"/>
                </a:solidFill>
                <a:latin typeface="Trebuchet MS"/>
              </a:rPr>
              <a:t>:</a:t>
            </a:r>
            <a:r>
              <a:rPr lang="en-US" sz="2235">
                <a:solidFill>
                  <a:srgbClr val="000000"/>
                </a:solidFill>
                <a:latin typeface="Trebuchet MS"/>
              </a:rPr>
              <a:t>  </a:t>
            </a:r>
            <a:r>
              <a:rPr lang="en-US" sz="2235">
                <a:solidFill>
                  <a:srgbClr val="000000"/>
                </a:solidFill>
                <a:latin typeface="Trebuchet MS Bold"/>
              </a:rPr>
              <a:t>Agent offers highly personalized music recommendations by analyzing user preferences and behavior.</a:t>
            </a:r>
          </a:p>
        </p:txBody>
      </p:sp>
      <p:sp>
        <p:nvSpPr>
          <p:cNvPr name="TextBox 9" id="9"/>
          <p:cNvSpPr txBox="true"/>
          <p:nvPr/>
        </p:nvSpPr>
        <p:spPr>
          <a:xfrm rot="0">
            <a:off x="2941907" y="4027081"/>
            <a:ext cx="5736803" cy="1406932"/>
          </a:xfrm>
          <a:prstGeom prst="rect">
            <a:avLst/>
          </a:prstGeom>
        </p:spPr>
        <p:txBody>
          <a:bodyPr anchor="t" rtlCol="false" tIns="0" lIns="0" bIns="0" rIns="0">
            <a:spAutoFit/>
          </a:bodyPr>
          <a:lstStyle/>
          <a:p>
            <a:pPr marL="428342" indent="-214171" lvl="1">
              <a:lnSpc>
                <a:spcPts val="2777"/>
              </a:lnSpc>
              <a:buFont typeface="Arial"/>
              <a:buChar char="•"/>
            </a:pPr>
            <a:r>
              <a:rPr lang="en-US" sz="1983">
                <a:solidFill>
                  <a:srgbClr val="0070C0"/>
                </a:solidFill>
                <a:latin typeface="Trebuchet MS Bold"/>
              </a:rPr>
              <a:t>Dynamic Updates: </a:t>
            </a:r>
          </a:p>
          <a:p>
            <a:pPr>
              <a:lnSpc>
                <a:spcPts val="2777"/>
              </a:lnSpc>
              <a:spcBef>
                <a:spcPct val="0"/>
              </a:spcBef>
            </a:pPr>
            <a:r>
              <a:rPr lang="en-US" sz="1983">
                <a:solidFill>
                  <a:srgbClr val="000000"/>
                </a:solidFill>
                <a:latin typeface="Trebuchet MS Bold"/>
              </a:rPr>
              <a:t>The system continuously learns from user interactions and updates recommendations in real-time, ensuring relevance and freshness.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10025"/>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65406" y="-63503"/>
            <a:ext cx="4890097" cy="6985006"/>
          </a:xfrm>
          <a:custGeom>
            <a:avLst/>
            <a:gdLst/>
            <a:ahLst/>
            <a:cxnLst/>
            <a:rect r="r" b="b" t="t" l="l"/>
            <a:pathLst>
              <a:path h="6985006" w="4890097">
                <a:moveTo>
                  <a:pt x="0" y="0"/>
                </a:moveTo>
                <a:lnTo>
                  <a:pt x="4890097" y="0"/>
                </a:lnTo>
                <a:lnTo>
                  <a:pt x="4890097" y="6985006"/>
                </a:lnTo>
                <a:lnTo>
                  <a:pt x="0" y="69850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76275" y="6467475"/>
            <a:ext cx="2143125" cy="200025"/>
          </a:xfrm>
          <a:custGeom>
            <a:avLst/>
            <a:gdLst/>
            <a:ahLst/>
            <a:cxnLst/>
            <a:rect r="r" b="b" t="t" l="l"/>
            <a:pathLst>
              <a:path h="200025" w="2143125">
                <a:moveTo>
                  <a:pt x="0" y="0"/>
                </a:moveTo>
                <a:lnTo>
                  <a:pt x="2143125" y="0"/>
                </a:lnTo>
                <a:lnTo>
                  <a:pt x="2143125" y="200025"/>
                </a:lnTo>
                <a:lnTo>
                  <a:pt x="0" y="200025"/>
                </a:lnTo>
                <a:lnTo>
                  <a:pt x="0" y="0"/>
                </a:lnTo>
                <a:close/>
              </a:path>
            </a:pathLst>
          </a:custGeom>
          <a:blipFill>
            <a:blip r:embed="rId6"/>
            <a:stretch>
              <a:fillRect l="0" t="0" r="0" b="0"/>
            </a:stretch>
          </a:blipFill>
        </p:spPr>
      </p:sp>
      <p:sp>
        <p:nvSpPr>
          <p:cNvPr name="TextBox 5" id="5"/>
          <p:cNvSpPr txBox="true"/>
          <p:nvPr/>
        </p:nvSpPr>
        <p:spPr>
          <a:xfrm rot="0">
            <a:off x="11391519" y="6452930"/>
            <a:ext cx="74866" cy="198634"/>
          </a:xfrm>
          <a:prstGeom prst="rect">
            <a:avLst/>
          </a:prstGeom>
        </p:spPr>
        <p:txBody>
          <a:bodyPr anchor="t" rtlCol="false" tIns="0" lIns="0" bIns="0" rIns="0">
            <a:spAutoFit/>
          </a:bodyPr>
          <a:lstStyle/>
          <a:p>
            <a:pPr algn="l">
              <a:lnSpc>
                <a:spcPts val="1574"/>
              </a:lnSpc>
            </a:pPr>
            <a:r>
              <a:rPr lang="en-US" sz="1125">
                <a:solidFill>
                  <a:srgbClr val="2E946B"/>
                </a:solidFill>
                <a:latin typeface="Trebuchet MS"/>
              </a:rPr>
              <a:t>9</a:t>
            </a:r>
          </a:p>
        </p:txBody>
      </p:sp>
      <p:sp>
        <p:nvSpPr>
          <p:cNvPr name="TextBox 6" id="6"/>
          <p:cNvSpPr txBox="true"/>
          <p:nvPr/>
        </p:nvSpPr>
        <p:spPr>
          <a:xfrm rot="0">
            <a:off x="752475" y="216960"/>
            <a:ext cx="3278057" cy="831504"/>
          </a:xfrm>
          <a:prstGeom prst="rect">
            <a:avLst/>
          </a:prstGeom>
        </p:spPr>
        <p:txBody>
          <a:bodyPr anchor="t" rtlCol="false" tIns="0" lIns="0" bIns="0" rIns="0">
            <a:spAutoFit/>
          </a:bodyPr>
          <a:lstStyle/>
          <a:p>
            <a:pPr algn="l">
              <a:lnSpc>
                <a:spcPts val="6730"/>
              </a:lnSpc>
            </a:pPr>
            <a:r>
              <a:rPr lang="en-US" sz="4807">
                <a:solidFill>
                  <a:srgbClr val="000000"/>
                </a:solidFill>
                <a:latin typeface="Trebuchet MS Bold"/>
              </a:rPr>
              <a:t>MODELLING</a:t>
            </a:r>
          </a:p>
        </p:txBody>
      </p:sp>
      <p:sp>
        <p:nvSpPr>
          <p:cNvPr name="TextBox 7" id="7"/>
          <p:cNvSpPr txBox="true"/>
          <p:nvPr/>
        </p:nvSpPr>
        <p:spPr>
          <a:xfrm rot="0">
            <a:off x="1995292" y="991314"/>
            <a:ext cx="6841563" cy="6030644"/>
          </a:xfrm>
          <a:prstGeom prst="rect">
            <a:avLst/>
          </a:prstGeom>
        </p:spPr>
        <p:txBody>
          <a:bodyPr anchor="t" rtlCol="false" tIns="0" lIns="0" bIns="0" rIns="0">
            <a:spAutoFit/>
          </a:bodyPr>
          <a:lstStyle/>
          <a:p>
            <a:pPr algn="ctr">
              <a:lnSpc>
                <a:spcPts val="3024"/>
              </a:lnSpc>
              <a:spcBef>
                <a:spcPct val="0"/>
              </a:spcBef>
            </a:pPr>
            <a:r>
              <a:rPr lang="en-US" sz="2160">
                <a:solidFill>
                  <a:srgbClr val="17B0E4"/>
                </a:solidFill>
                <a:latin typeface="Trebuchet MS Bold"/>
              </a:rPr>
              <a:t>Data Collection:</a:t>
            </a:r>
            <a:r>
              <a:rPr lang="en-US" sz="2160">
                <a:solidFill>
                  <a:srgbClr val="000000"/>
                </a:solidFill>
                <a:latin typeface="Trebuchet MS Bold"/>
              </a:rPr>
              <a:t> Gather a diverse dataset of songs including metadata such as genre, artist, tempo, </a:t>
            </a:r>
            <a:r>
              <a:rPr lang="en-US" sz="2160">
                <a:solidFill>
                  <a:srgbClr val="000000"/>
                </a:solidFill>
                <a:latin typeface="Trebuchet MS Bold"/>
              </a:rPr>
              <a:t>mood, etc.</a:t>
            </a:r>
          </a:p>
          <a:p>
            <a:pPr algn="ctr">
              <a:lnSpc>
                <a:spcPts val="3024"/>
              </a:lnSpc>
              <a:spcBef>
                <a:spcPct val="0"/>
              </a:spcBef>
            </a:pPr>
          </a:p>
          <a:p>
            <a:pPr algn="ctr">
              <a:lnSpc>
                <a:spcPts val="3024"/>
              </a:lnSpc>
              <a:spcBef>
                <a:spcPct val="0"/>
              </a:spcBef>
            </a:pPr>
            <a:r>
              <a:rPr lang="en-US" sz="2160">
                <a:solidFill>
                  <a:srgbClr val="17B0E4"/>
                </a:solidFill>
                <a:latin typeface="Trebuchet MS Bold"/>
              </a:rPr>
              <a:t>Feature Extraction:</a:t>
            </a:r>
            <a:r>
              <a:rPr lang="en-US" sz="2160">
                <a:solidFill>
                  <a:srgbClr val="000000"/>
                </a:solidFill>
                <a:latin typeface="Trebuchet MS Bold"/>
              </a:rPr>
              <a:t> Extract relevant features from the dataset using techniques like audio analysis and natural language processing for metadata.</a:t>
            </a:r>
          </a:p>
          <a:p>
            <a:pPr algn="ctr">
              <a:lnSpc>
                <a:spcPts val="3024"/>
              </a:lnSpc>
              <a:spcBef>
                <a:spcPct val="0"/>
              </a:spcBef>
            </a:pPr>
          </a:p>
          <a:p>
            <a:pPr algn="ctr">
              <a:lnSpc>
                <a:spcPts val="3024"/>
              </a:lnSpc>
              <a:spcBef>
                <a:spcPct val="0"/>
              </a:spcBef>
            </a:pPr>
            <a:r>
              <a:rPr lang="en-US" sz="2160">
                <a:solidFill>
                  <a:srgbClr val="17B0E4"/>
                </a:solidFill>
                <a:latin typeface="Trebuchet MS Bold"/>
              </a:rPr>
              <a:t>Clustering:</a:t>
            </a:r>
            <a:r>
              <a:rPr lang="en-US" sz="2160">
                <a:solidFill>
                  <a:srgbClr val="000000"/>
                </a:solidFill>
                <a:latin typeface="Trebuchet MS Bold"/>
              </a:rPr>
              <a:t> Apply clustering algorithms such as K-means or DBSCAN to group similar songs together based on their features.</a:t>
            </a:r>
          </a:p>
          <a:p>
            <a:pPr algn="ctr">
              <a:lnSpc>
                <a:spcPts val="3024"/>
              </a:lnSpc>
              <a:spcBef>
                <a:spcPct val="0"/>
              </a:spcBef>
            </a:pPr>
          </a:p>
          <a:p>
            <a:pPr algn="ctr">
              <a:lnSpc>
                <a:spcPts val="3024"/>
              </a:lnSpc>
              <a:spcBef>
                <a:spcPct val="0"/>
              </a:spcBef>
            </a:pPr>
            <a:r>
              <a:rPr lang="en-US" sz="2160">
                <a:solidFill>
                  <a:srgbClr val="17B0E4"/>
                </a:solidFill>
                <a:latin typeface="Trebuchet MS Bold"/>
              </a:rPr>
              <a:t>User Profiling:</a:t>
            </a:r>
            <a:r>
              <a:rPr lang="en-US" sz="2160">
                <a:solidFill>
                  <a:srgbClr val="000000"/>
                </a:solidFill>
                <a:latin typeface="Trebuchet MS Bold"/>
              </a:rPr>
              <a:t> Analyze user listening history and preferences to create user profiles.</a:t>
            </a:r>
          </a:p>
          <a:p>
            <a:pPr algn="ctr">
              <a:lnSpc>
                <a:spcPts val="2464"/>
              </a:lnSpc>
              <a:spcBef>
                <a:spcPct val="0"/>
              </a:spcBef>
            </a:pPr>
          </a:p>
          <a:p>
            <a:pPr algn="ctr">
              <a:lnSpc>
                <a:spcPts val="3129"/>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DAGBLPe8A_c</dc:identifier>
  <dcterms:modified xsi:type="dcterms:W3CDTF">2011-08-01T06:04:30Z</dcterms:modified>
  <cp:revision>1</cp:revision>
  <dc:title>Music Recommendation System ML Project</dc:title>
</cp:coreProperties>
</file>