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erriweather Sans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92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92" orient="horz"/>
        <p:guide pos="29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Sans-bold.fntdata"/><Relationship Id="rId14" Type="http://schemas.openxmlformats.org/officeDocument/2006/relationships/font" Target="fonts/MerriweatherSans-regular.fntdata"/><Relationship Id="rId17" Type="http://schemas.openxmlformats.org/officeDocument/2006/relationships/font" Target="fonts/MerriweatherSans-boldItalic.fntdata"/><Relationship Id="rId16" Type="http://schemas.openxmlformats.org/officeDocument/2006/relationships/font" Target="fonts/MerriweatherSans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25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" name="Google Shape;5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NIC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1525e8da6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1525e8da6_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316e44ec_1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59316e44ec_1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9316e44ec_1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9316e44ec_1_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9316e44ec_3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9316e44ec_3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tx">
  <p:cSld name="TITLE_AND_BODY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4000"/>
          </a:blip>
          <a:srcRect b="0" l="0" r="0" t="0"/>
          <a:stretch/>
        </p:blipFill>
        <p:spPr>
          <a:xfrm>
            <a:off x="7638595" y="4829499"/>
            <a:ext cx="1349957" cy="146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Image" showMasterSp="0">
  <p:cSld name="Full Image">
    <p:bg>
      <p:bgPr>
        <a:solidFill>
          <a:schemeClr val="l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 amt="49000"/>
          </a:blip>
          <a:srcRect b="0" l="0" r="0" t="0"/>
          <a:stretch/>
        </p:blipFill>
        <p:spPr>
          <a:xfrm>
            <a:off x="7638594" y="4843891"/>
            <a:ext cx="1349957" cy="146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rstitial" showMasterSp="0">
  <p:cSld name="Interstitial">
    <p:bg>
      <p:bgPr>
        <a:solidFill>
          <a:schemeClr val="accen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571500" y="2143125"/>
            <a:ext cx="8001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12" name="Google Shape;12;p3"/>
          <p:cNvPicPr preferRelativeResize="0"/>
          <p:nvPr/>
        </p:nvPicPr>
        <p:blipFill rotWithShape="1">
          <a:blip r:embed="rId2">
            <a:alphaModFix amt="49000"/>
          </a:blip>
          <a:srcRect b="0" l="0" r="0" t="0"/>
          <a:stretch/>
        </p:blipFill>
        <p:spPr>
          <a:xfrm>
            <a:off x="7638594" y="4843891"/>
            <a:ext cx="1349957" cy="146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" showMasterSp="0">
  <p:cSld name="Bullet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571500" y="390526"/>
            <a:ext cx="8001000" cy="689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571500" y="1166813"/>
            <a:ext cx="80010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95287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625"/>
              <a:buFont typeface="Arial"/>
              <a:buChar char="•"/>
              <a:defRPr b="0" i="0" sz="2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5762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475"/>
              <a:buFont typeface="Arial"/>
              <a:buChar char="•"/>
              <a:defRPr b="0" i="0" sz="24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250"/>
              <a:buFont typeface="Arial"/>
              <a:buChar char="•"/>
              <a:defRPr b="0" i="0" sz="22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7187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025"/>
              <a:buFont typeface="Arial"/>
              <a:buChar char="•"/>
              <a:defRPr b="0" i="0" sz="20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16" name="Google Shape;16;p4"/>
          <p:cNvPicPr preferRelativeResize="0"/>
          <p:nvPr/>
        </p:nvPicPr>
        <p:blipFill rotWithShape="1">
          <a:blip r:embed="rId2">
            <a:alphaModFix amt="24000"/>
          </a:blip>
          <a:srcRect b="0" l="0" r="0" t="0"/>
          <a:stretch/>
        </p:blipFill>
        <p:spPr>
          <a:xfrm>
            <a:off x="7638595" y="4829499"/>
            <a:ext cx="1349957" cy="146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 Subtitle" showMasterSp="0">
  <p:cSld name="Bullet Subtitle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idx="1" type="body"/>
          </p:nvPr>
        </p:nvSpPr>
        <p:spPr>
          <a:xfrm>
            <a:off x="571500" y="1809750"/>
            <a:ext cx="8001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95287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625"/>
              <a:buFont typeface="Arial"/>
              <a:buChar char="•"/>
              <a:defRPr b="0" i="0" sz="2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5762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475"/>
              <a:buFont typeface="Arial"/>
              <a:buChar char="•"/>
              <a:defRPr b="0" i="0" sz="24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250"/>
              <a:buFont typeface="Arial"/>
              <a:buChar char="•"/>
              <a:defRPr b="0" i="0" sz="22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7187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025"/>
              <a:buFont typeface="Arial"/>
              <a:buChar char="•"/>
              <a:defRPr b="0" i="0" sz="20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type="title"/>
          </p:nvPr>
        </p:nvSpPr>
        <p:spPr>
          <a:xfrm>
            <a:off x="571500" y="390526"/>
            <a:ext cx="8001000" cy="689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 amt="24000"/>
          </a:blip>
          <a:srcRect b="0" l="0" r="0" t="0"/>
          <a:stretch/>
        </p:blipFill>
        <p:spPr>
          <a:xfrm>
            <a:off x="7638595" y="4829499"/>
            <a:ext cx="1349957" cy="146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agraph Subtitle" showMasterSp="0">
  <p:cSld name="Paragraph Subtitle">
    <p:bg>
      <p:bgPr>
        <a:solidFill>
          <a:schemeClr val="lt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571500" y="1809750"/>
            <a:ext cx="8001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625"/>
              <a:buFont typeface="Arial"/>
              <a:buNone/>
              <a:defRPr b="0" i="0" sz="2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5762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475"/>
              <a:buFont typeface="Arial"/>
              <a:buChar char="•"/>
              <a:defRPr b="0" i="0" sz="24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250"/>
              <a:buFont typeface="Arial"/>
              <a:buChar char="•"/>
              <a:defRPr b="0" i="0" sz="22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7187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025"/>
              <a:buFont typeface="Arial"/>
              <a:buChar char="•"/>
              <a:defRPr b="0" i="0" sz="20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type="title"/>
          </p:nvPr>
        </p:nvSpPr>
        <p:spPr>
          <a:xfrm>
            <a:off x="571500" y="390526"/>
            <a:ext cx="8001000" cy="689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26" name="Google Shape;26;p6"/>
          <p:cNvPicPr preferRelativeResize="0"/>
          <p:nvPr/>
        </p:nvPicPr>
        <p:blipFill rotWithShape="1">
          <a:blip r:embed="rId2">
            <a:alphaModFix amt="24000"/>
          </a:blip>
          <a:srcRect b="0" l="0" r="0" t="0"/>
          <a:stretch/>
        </p:blipFill>
        <p:spPr>
          <a:xfrm>
            <a:off x="7638595" y="4829499"/>
            <a:ext cx="1349957" cy="146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&amp; Text" showMasterSp="0">
  <p:cSld name="Image &amp; Text">
    <p:bg>
      <p:bgPr>
        <a:solidFill>
          <a:schemeClr val="l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4407408" y="1809750"/>
            <a:ext cx="4165092" cy="2917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95287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625"/>
              <a:buFont typeface="Arial"/>
              <a:buChar char="•"/>
              <a:defRPr b="0" i="0" sz="2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5762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475"/>
              <a:buFont typeface="Arial"/>
              <a:buChar char="•"/>
              <a:defRPr b="0" i="0" sz="24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250"/>
              <a:buFont typeface="Arial"/>
              <a:buChar char="•"/>
              <a:defRPr b="0" i="0" sz="22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7187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025"/>
              <a:buFont typeface="Arial"/>
              <a:buChar char="•"/>
              <a:defRPr b="0" i="0" sz="20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571500" y="390526"/>
            <a:ext cx="8001000" cy="689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1" name="Google Shape;31;p7"/>
          <p:cNvSpPr/>
          <p:nvPr>
            <p:ph idx="3" type="pic"/>
          </p:nvPr>
        </p:nvSpPr>
        <p:spPr>
          <a:xfrm>
            <a:off x="571500" y="1809750"/>
            <a:ext cx="3679825" cy="291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32" name="Google Shape;32;p7"/>
          <p:cNvPicPr preferRelativeResize="0"/>
          <p:nvPr/>
        </p:nvPicPr>
        <p:blipFill rotWithShape="1">
          <a:blip r:embed="rId2">
            <a:alphaModFix amt="24000"/>
          </a:blip>
          <a:srcRect b="0" l="0" r="0" t="0"/>
          <a:stretch/>
        </p:blipFill>
        <p:spPr>
          <a:xfrm>
            <a:off x="7638595" y="4829499"/>
            <a:ext cx="1349957" cy="146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&amp; Image 2" showMasterSp="0">
  <p:cSld name="Text &amp; Image 2">
    <p:bg>
      <p:bgPr>
        <a:solidFill>
          <a:schemeClr val="l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idx="1" type="body"/>
          </p:nvPr>
        </p:nvSpPr>
        <p:spPr>
          <a:xfrm>
            <a:off x="571500" y="1809750"/>
            <a:ext cx="4165092" cy="2917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95287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625"/>
              <a:buFont typeface="Arial"/>
              <a:buChar char="•"/>
              <a:defRPr b="0" i="0" sz="2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5762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475"/>
              <a:buFont typeface="Arial"/>
              <a:buChar char="•"/>
              <a:defRPr b="0" i="0" sz="24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250"/>
              <a:buFont typeface="Arial"/>
              <a:buChar char="•"/>
              <a:defRPr b="0" i="0" sz="22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7187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025"/>
              <a:buFont typeface="Arial"/>
              <a:buChar char="•"/>
              <a:defRPr b="0" i="0" sz="20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571500" y="390526"/>
            <a:ext cx="8001000" cy="689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Google Shape;37;p8"/>
          <p:cNvSpPr/>
          <p:nvPr>
            <p:ph idx="3" type="pic"/>
          </p:nvPr>
        </p:nvSpPr>
        <p:spPr>
          <a:xfrm>
            <a:off x="4892675" y="1809750"/>
            <a:ext cx="3679825" cy="1380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8" name="Google Shape;38;p8"/>
          <p:cNvSpPr/>
          <p:nvPr>
            <p:ph idx="4" type="pic"/>
          </p:nvPr>
        </p:nvSpPr>
        <p:spPr>
          <a:xfrm>
            <a:off x="4892675" y="3328416"/>
            <a:ext cx="3679825" cy="1380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 amt="24000"/>
          </a:blip>
          <a:srcRect b="0" l="0" r="0" t="0"/>
          <a:stretch/>
        </p:blipFill>
        <p:spPr>
          <a:xfrm>
            <a:off x="7638595" y="4829499"/>
            <a:ext cx="1349957" cy="146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Images" showMasterSp="0">
  <p:cSld name="3 Images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571500" y="390526"/>
            <a:ext cx="8001000" cy="689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9"/>
          <p:cNvSpPr/>
          <p:nvPr>
            <p:ph idx="2" type="pic"/>
          </p:nvPr>
        </p:nvSpPr>
        <p:spPr>
          <a:xfrm>
            <a:off x="571500" y="1809750"/>
            <a:ext cx="3679825" cy="1380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Google Shape;44;p9"/>
          <p:cNvSpPr/>
          <p:nvPr>
            <p:ph idx="3" type="pic"/>
          </p:nvPr>
        </p:nvSpPr>
        <p:spPr>
          <a:xfrm>
            <a:off x="571500" y="3328416"/>
            <a:ext cx="3679825" cy="1380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9"/>
          <p:cNvSpPr/>
          <p:nvPr>
            <p:ph idx="4" type="pic"/>
          </p:nvPr>
        </p:nvSpPr>
        <p:spPr>
          <a:xfrm>
            <a:off x="4370832" y="1809749"/>
            <a:ext cx="4201668" cy="289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46" name="Google Shape;46;p9"/>
          <p:cNvPicPr preferRelativeResize="0"/>
          <p:nvPr/>
        </p:nvPicPr>
        <p:blipFill rotWithShape="1">
          <a:blip r:embed="rId2">
            <a:alphaModFix amt="24000"/>
          </a:blip>
          <a:srcRect b="0" l="0" r="0" t="0"/>
          <a:stretch/>
        </p:blipFill>
        <p:spPr>
          <a:xfrm>
            <a:off x="7638595" y="4829499"/>
            <a:ext cx="1349957" cy="146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dd Video" showMasterSp="0">
  <p:cSld name="Add Video">
    <p:bg>
      <p:bgPr>
        <a:solidFill>
          <a:schemeClr val="lt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571500" y="390526"/>
            <a:ext cx="8001000" cy="689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10"/>
          <p:cNvSpPr/>
          <p:nvPr>
            <p:ph idx="2" type="media"/>
          </p:nvPr>
        </p:nvSpPr>
        <p:spPr>
          <a:xfrm>
            <a:off x="571500" y="1271016"/>
            <a:ext cx="8001000" cy="3510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 amt="24000"/>
          </a:blip>
          <a:srcRect b="0" l="0" r="0" t="0"/>
          <a:stretch/>
        </p:blipFill>
        <p:spPr>
          <a:xfrm>
            <a:off x="7638595" y="4829499"/>
            <a:ext cx="1349957" cy="146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dmark-Cover.pdf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676637" y="1905000"/>
            <a:ext cx="3789947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 amt="49000"/>
          </a:blip>
          <a:srcRect b="0" l="0" r="0" t="0"/>
          <a:stretch/>
        </p:blipFill>
        <p:spPr>
          <a:xfrm>
            <a:off x="7638594" y="4843891"/>
            <a:ext cx="1349957" cy="14624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13.jpg"/><Relationship Id="rId5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16.pn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jpg"/><Relationship Id="rId9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9.jp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571500" y="4023360"/>
            <a:ext cx="8001000" cy="570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MENTOR: Maury Turay</a:t>
            </a:r>
            <a:endParaRPr/>
          </a:p>
        </p:txBody>
      </p:sp>
      <p:sp>
        <p:nvSpPr>
          <p:cNvPr id="59" name="Google Shape;59;p12"/>
          <p:cNvSpPr txBox="1"/>
          <p:nvPr>
            <p:ph type="title"/>
          </p:nvPr>
        </p:nvSpPr>
        <p:spPr>
          <a:xfrm>
            <a:off x="571500" y="390526"/>
            <a:ext cx="8001000" cy="689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Hikers</a:t>
            </a:r>
            <a:endParaRPr/>
          </a:p>
        </p:txBody>
      </p:sp>
      <p:grpSp>
        <p:nvGrpSpPr>
          <p:cNvPr id="60" name="Google Shape;60;p12"/>
          <p:cNvGrpSpPr/>
          <p:nvPr/>
        </p:nvGrpSpPr>
        <p:grpSpPr>
          <a:xfrm>
            <a:off x="1669007" y="1602676"/>
            <a:ext cx="5958394" cy="1897899"/>
            <a:chOff x="2691" y="431340"/>
            <a:chExt cx="5958394" cy="1897899"/>
          </a:xfrm>
        </p:grpSpPr>
        <p:sp>
          <p:nvSpPr>
            <p:cNvPr id="61" name="Google Shape;61;p12"/>
            <p:cNvSpPr/>
            <p:nvPr/>
          </p:nvSpPr>
          <p:spPr>
            <a:xfrm>
              <a:off x="2691" y="431340"/>
              <a:ext cx="1613214" cy="1897899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cap="flat" cmpd="sng" w="9525">
              <a:solidFill>
                <a:srgbClr val="38599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83352" y="507256"/>
              <a:ext cx="1451893" cy="1233634"/>
            </a:xfrm>
            <a:prstGeom prst="rect">
              <a:avLst/>
            </a:prstGeom>
            <a:solidFill>
              <a:srgbClr val="BDC2D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83352" y="1930696"/>
              <a:ext cx="1451893" cy="322627"/>
            </a:xfrm>
            <a:prstGeom prst="rect">
              <a:avLst/>
            </a:prstGeom>
            <a:solidFill>
              <a:srgbClr val="38599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2"/>
            <p:cNvSpPr txBox="1"/>
            <p:nvPr/>
          </p:nvSpPr>
          <p:spPr>
            <a:xfrm>
              <a:off x="83352" y="1930696"/>
              <a:ext cx="1451893" cy="322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lt1"/>
                  </a:solidFill>
                </a:rPr>
                <a:t>Camila Valdebenito</a:t>
              </a:r>
              <a:endParaRPr/>
            </a:p>
          </p:txBody>
        </p:sp>
        <p:sp>
          <p:nvSpPr>
            <p:cNvPr id="65" name="Google Shape;65;p12"/>
            <p:cNvSpPr/>
            <p:nvPr/>
          </p:nvSpPr>
          <p:spPr>
            <a:xfrm>
              <a:off x="83352" y="1740891"/>
              <a:ext cx="1451893" cy="189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2"/>
            <p:cNvSpPr txBox="1"/>
            <p:nvPr/>
          </p:nvSpPr>
          <p:spPr>
            <a:xfrm>
              <a:off x="83352" y="1740891"/>
              <a:ext cx="1451893" cy="189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/>
                <a:t>University of Washington</a:t>
              </a:r>
              <a:endParaRPr/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2175281" y="431340"/>
              <a:ext cx="1613214" cy="1897899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cap="flat" cmpd="sng" w="9525">
              <a:solidFill>
                <a:srgbClr val="38599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2255942" y="507256"/>
              <a:ext cx="1451893" cy="1233634"/>
            </a:xfrm>
            <a:prstGeom prst="rect">
              <a:avLst/>
            </a:prstGeom>
            <a:solidFill>
              <a:srgbClr val="BDC2D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2255942" y="1930696"/>
              <a:ext cx="1451893" cy="322627"/>
            </a:xfrm>
            <a:prstGeom prst="rect">
              <a:avLst/>
            </a:prstGeom>
            <a:solidFill>
              <a:srgbClr val="38599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2"/>
            <p:cNvSpPr txBox="1"/>
            <p:nvPr/>
          </p:nvSpPr>
          <p:spPr>
            <a:xfrm>
              <a:off x="2255942" y="1930696"/>
              <a:ext cx="1451893" cy="322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lt1"/>
                  </a:solidFill>
                </a:rPr>
                <a:t>Allston Fojas</a:t>
              </a:r>
              <a:endParaRPr/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2255942" y="1740891"/>
              <a:ext cx="1451893" cy="189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2"/>
            <p:cNvSpPr txBox="1"/>
            <p:nvPr/>
          </p:nvSpPr>
          <p:spPr>
            <a:xfrm>
              <a:off x="2255942" y="1740891"/>
              <a:ext cx="1451893" cy="189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700"/>
                <a:t>University of California - San Diego</a:t>
              </a:r>
              <a:endParaRPr sz="700"/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4347871" y="431340"/>
              <a:ext cx="1613214" cy="1897899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cap="flat" cmpd="sng" w="9525">
              <a:solidFill>
                <a:srgbClr val="38599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4428531" y="507256"/>
              <a:ext cx="1451893" cy="1233634"/>
            </a:xfrm>
            <a:prstGeom prst="rect">
              <a:avLst/>
            </a:prstGeom>
            <a:solidFill>
              <a:srgbClr val="BDC2D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4428531" y="1930696"/>
              <a:ext cx="1451893" cy="322627"/>
            </a:xfrm>
            <a:prstGeom prst="rect">
              <a:avLst/>
            </a:prstGeom>
            <a:solidFill>
              <a:srgbClr val="38599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2"/>
            <p:cNvSpPr txBox="1"/>
            <p:nvPr/>
          </p:nvSpPr>
          <p:spPr>
            <a:xfrm>
              <a:off x="4428531" y="1930696"/>
              <a:ext cx="1451893" cy="322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lt1"/>
                  </a:solidFill>
                </a:rPr>
                <a:t>Governess Simpson</a:t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4428531" y="1740891"/>
              <a:ext cx="1451893" cy="189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2"/>
            <p:cNvSpPr txBox="1"/>
            <p:nvPr/>
          </p:nvSpPr>
          <p:spPr>
            <a:xfrm>
              <a:off x="4428531" y="1740891"/>
              <a:ext cx="1451893" cy="189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/>
                <a:t>University of Minnesota</a:t>
              </a:r>
              <a:endParaRPr/>
            </a:p>
          </p:txBody>
        </p:sp>
      </p:grpSp>
      <p:pic>
        <p:nvPicPr>
          <p:cNvPr id="79" name="Google Shape;7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175" y="1711650"/>
            <a:ext cx="1430600" cy="119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625" y="1711650"/>
            <a:ext cx="1434150" cy="1199776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2900" y="1711650"/>
            <a:ext cx="1430599" cy="119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571500" y="1079897"/>
            <a:ext cx="8001000" cy="3513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7625" lvl="0" marL="2143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625"/>
              <a:buFont typeface="Arial"/>
              <a:buNone/>
            </a:pPr>
            <a:r>
              <a:t/>
            </a:r>
            <a:endParaRPr/>
          </a:p>
          <a:p>
            <a:pPr indent="-47625" lvl="0" marL="2143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625"/>
              <a:buFont typeface="Arial"/>
              <a:buNone/>
            </a:pPr>
            <a:r>
              <a:t/>
            </a:r>
            <a:endParaRPr/>
          </a:p>
          <a:p>
            <a:pPr indent="-47625" lvl="0" marL="2143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625"/>
              <a:buFont typeface="Arial"/>
              <a:buNone/>
            </a:pPr>
            <a:r>
              <a:t/>
            </a:r>
            <a:endParaRPr/>
          </a:p>
          <a:p>
            <a:pPr indent="-47625" lvl="0" marL="2143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625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-US" sz="1800">
                <a:solidFill>
                  <a:srgbClr val="000000"/>
                </a:solidFill>
              </a:rPr>
              <a:t>Hypothesis: Our business will be successful in Zip Codes where business longevity, population density and high median income are historically high.  </a:t>
            </a:r>
            <a:endParaRPr b="1" sz="1800">
              <a:solidFill>
                <a:srgbClr val="000000"/>
              </a:solidFill>
            </a:endParaRPr>
          </a:p>
          <a:p>
            <a:pPr indent="-47625" lvl="0" marL="2143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625"/>
              <a:buFont typeface="Arial"/>
              <a:buNone/>
            </a:pPr>
            <a:r>
              <a:t/>
            </a:r>
            <a:endParaRPr/>
          </a:p>
          <a:p>
            <a:pPr indent="-47625" lvl="0" marL="21431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62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571500" y="390526"/>
            <a:ext cx="8001000" cy="689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LANDSCAPE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1773625" y="4593525"/>
            <a:ext cx="2031600" cy="451500"/>
          </a:xfrm>
          <a:prstGeom prst="chevron">
            <a:avLst>
              <a:gd fmla="val 50000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5389900" y="4593525"/>
            <a:ext cx="2031600" cy="451500"/>
          </a:xfrm>
          <a:prstGeom prst="chevron">
            <a:avLst>
              <a:gd fmla="val 5000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3595700" y="4593525"/>
            <a:ext cx="2031600" cy="451500"/>
          </a:xfrm>
          <a:prstGeom prst="chevron">
            <a:avLst>
              <a:gd fmla="val 50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2180900" y="4593525"/>
            <a:ext cx="1414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</a:rPr>
              <a:t>Landscape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3860000" y="4593525"/>
            <a:ext cx="1530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</a:rPr>
              <a:t>Business Type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869075" y="4593525"/>
            <a:ext cx="1012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</a:rPr>
              <a:t>Product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571500" y="1176650"/>
            <a:ext cx="1773600" cy="16443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</a:rPr>
              <a:t>Key Takeaways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2483075" y="1338275"/>
            <a:ext cx="5836800" cy="1386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What makes a business successful?</a:t>
            </a:r>
            <a:endParaRPr b="1" sz="19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-US"/>
              <a:t>Business Longevity 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-US"/>
              <a:t>High Population Density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-US"/>
              <a:t>High Median Income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773625" y="4593525"/>
            <a:ext cx="2031600" cy="451500"/>
          </a:xfrm>
          <a:prstGeom prst="chevron">
            <a:avLst>
              <a:gd fmla="val 50000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595700" y="4593525"/>
            <a:ext cx="2031600" cy="451500"/>
          </a:xfrm>
          <a:prstGeom prst="chevron">
            <a:avLst>
              <a:gd fmla="val 50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5389900" y="4593525"/>
            <a:ext cx="2031600" cy="451500"/>
          </a:xfrm>
          <a:prstGeom prst="chevron">
            <a:avLst>
              <a:gd fmla="val 5000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2180900" y="4593525"/>
            <a:ext cx="1414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</a:rPr>
              <a:t>Landscape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3860000" y="4593525"/>
            <a:ext cx="1530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</a:rPr>
              <a:t>Business Type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5869075" y="4593525"/>
            <a:ext cx="1012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</a:rPr>
              <a:t>Product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 rotWithShape="1">
          <a:blip r:embed="rId3">
            <a:alphaModFix/>
          </a:blip>
          <a:srcRect b="22052" l="14021" r="12024" t="19790"/>
          <a:stretch/>
        </p:blipFill>
        <p:spPr>
          <a:xfrm>
            <a:off x="259150" y="3137125"/>
            <a:ext cx="4200724" cy="140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/>
          <p:nvPr/>
        </p:nvSpPr>
        <p:spPr>
          <a:xfrm>
            <a:off x="5474525" y="665825"/>
            <a:ext cx="2868300" cy="1565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Landscape Metrics: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Business Longevity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Population Density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Median Income</a:t>
            </a:r>
            <a:endParaRPr/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250" y="762000"/>
            <a:ext cx="4108150" cy="21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b="29193" l="90654" r="0" t="0"/>
          <a:stretch/>
        </p:blipFill>
        <p:spPr>
          <a:xfrm rot="5400000">
            <a:off x="3642776" y="2710775"/>
            <a:ext cx="293874" cy="11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>
            <p:ph type="title"/>
          </p:nvPr>
        </p:nvSpPr>
        <p:spPr>
          <a:xfrm>
            <a:off x="259150" y="85725"/>
            <a:ext cx="8710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BUSINESS LANDSCAPE BY ZIP CODE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5303050" y="3313100"/>
            <a:ext cx="19713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 rot="2068">
            <a:off x="1630705" y="1722098"/>
            <a:ext cx="498600" cy="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94123</a:t>
            </a:r>
            <a:endParaRPr sz="700"/>
          </a:p>
        </p:txBody>
      </p:sp>
      <p:sp>
        <p:nvSpPr>
          <p:cNvPr id="113" name="Google Shape;113;p14"/>
          <p:cNvSpPr txBox="1"/>
          <p:nvPr/>
        </p:nvSpPr>
        <p:spPr>
          <a:xfrm rot="2068">
            <a:off x="1630705" y="3261423"/>
            <a:ext cx="498600" cy="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94123</a:t>
            </a:r>
            <a:endParaRPr sz="700"/>
          </a:p>
        </p:txBody>
      </p:sp>
      <p:sp>
        <p:nvSpPr>
          <p:cNvPr id="114" name="Google Shape;114;p14"/>
          <p:cNvSpPr txBox="1"/>
          <p:nvPr/>
        </p:nvSpPr>
        <p:spPr>
          <a:xfrm>
            <a:off x="2102025" y="1755875"/>
            <a:ext cx="498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94133</a:t>
            </a:r>
            <a:endParaRPr sz="700"/>
          </a:p>
        </p:txBody>
      </p:sp>
      <p:sp>
        <p:nvSpPr>
          <p:cNvPr id="115" name="Google Shape;115;p14"/>
          <p:cNvSpPr txBox="1"/>
          <p:nvPr/>
        </p:nvSpPr>
        <p:spPr>
          <a:xfrm>
            <a:off x="2110212" y="3174700"/>
            <a:ext cx="498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94133</a:t>
            </a:r>
            <a:endParaRPr sz="700"/>
          </a:p>
        </p:txBody>
      </p:sp>
      <p:sp>
        <p:nvSpPr>
          <p:cNvPr id="116" name="Google Shape;116;p14"/>
          <p:cNvSpPr txBox="1"/>
          <p:nvPr/>
        </p:nvSpPr>
        <p:spPr>
          <a:xfrm rot="2068">
            <a:off x="1603430" y="2077048"/>
            <a:ext cx="498600" cy="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94115</a:t>
            </a:r>
            <a:endParaRPr sz="700"/>
          </a:p>
        </p:txBody>
      </p:sp>
      <p:sp>
        <p:nvSpPr>
          <p:cNvPr id="117" name="Google Shape;117;p14"/>
          <p:cNvSpPr txBox="1"/>
          <p:nvPr/>
        </p:nvSpPr>
        <p:spPr>
          <a:xfrm rot="2068">
            <a:off x="1630705" y="3564748"/>
            <a:ext cx="498600" cy="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94115</a:t>
            </a:r>
            <a:endParaRPr sz="700"/>
          </a:p>
        </p:txBody>
      </p:sp>
      <p:sp>
        <p:nvSpPr>
          <p:cNvPr id="118" name="Google Shape;118;p14"/>
          <p:cNvSpPr txBox="1"/>
          <p:nvPr/>
        </p:nvSpPr>
        <p:spPr>
          <a:xfrm rot="2068">
            <a:off x="1456780" y="2429698"/>
            <a:ext cx="498600" cy="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94117</a:t>
            </a:r>
            <a:endParaRPr sz="700"/>
          </a:p>
        </p:txBody>
      </p:sp>
      <p:sp>
        <p:nvSpPr>
          <p:cNvPr id="119" name="Google Shape;119;p14"/>
          <p:cNvSpPr txBox="1"/>
          <p:nvPr/>
        </p:nvSpPr>
        <p:spPr>
          <a:xfrm rot="2068">
            <a:off x="1532980" y="3805398"/>
            <a:ext cx="498600" cy="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94117</a:t>
            </a:r>
            <a:endParaRPr sz="700"/>
          </a:p>
        </p:txBody>
      </p:sp>
      <p:sp>
        <p:nvSpPr>
          <p:cNvPr id="120" name="Google Shape;120;p14"/>
          <p:cNvSpPr txBox="1"/>
          <p:nvPr/>
        </p:nvSpPr>
        <p:spPr>
          <a:xfrm rot="2068">
            <a:off x="1887830" y="2253373"/>
            <a:ext cx="498600" cy="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94102</a:t>
            </a:r>
            <a:endParaRPr sz="700"/>
          </a:p>
        </p:txBody>
      </p:sp>
      <p:sp>
        <p:nvSpPr>
          <p:cNvPr id="121" name="Google Shape;121;p14"/>
          <p:cNvSpPr txBox="1"/>
          <p:nvPr/>
        </p:nvSpPr>
        <p:spPr>
          <a:xfrm rot="2068">
            <a:off x="1955380" y="3655573"/>
            <a:ext cx="498600" cy="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94102</a:t>
            </a:r>
            <a:endParaRPr sz="700"/>
          </a:p>
        </p:txBody>
      </p:sp>
      <p:sp>
        <p:nvSpPr>
          <p:cNvPr id="122" name="Google Shape;122;p14"/>
          <p:cNvSpPr txBox="1"/>
          <p:nvPr/>
        </p:nvSpPr>
        <p:spPr>
          <a:xfrm rot="2068">
            <a:off x="2231630" y="3423523"/>
            <a:ext cx="498600" cy="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94108</a:t>
            </a:r>
            <a:endParaRPr sz="700"/>
          </a:p>
        </p:txBody>
      </p:sp>
      <p:sp>
        <p:nvSpPr>
          <p:cNvPr id="123" name="Google Shape;123;p14"/>
          <p:cNvSpPr txBox="1"/>
          <p:nvPr/>
        </p:nvSpPr>
        <p:spPr>
          <a:xfrm rot="-155214">
            <a:off x="2110257" y="1899691"/>
            <a:ext cx="498508" cy="1504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94108</a:t>
            </a:r>
            <a:endParaRPr sz="500"/>
          </a:p>
        </p:txBody>
      </p:sp>
      <p:pic>
        <p:nvPicPr>
          <p:cNvPr id="124" name="Google Shape;12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1925" y="2411125"/>
            <a:ext cx="2956800" cy="210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4"/>
          <p:cNvSpPr txBox="1"/>
          <p:nvPr/>
        </p:nvSpPr>
        <p:spPr>
          <a:xfrm>
            <a:off x="251025" y="423400"/>
            <a:ext cx="42006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Longevity by Zip Code</a:t>
            </a:r>
            <a:endParaRPr/>
          </a:p>
        </p:txBody>
      </p:sp>
      <p:sp>
        <p:nvSpPr>
          <p:cNvPr id="126" name="Google Shape;126;p14"/>
          <p:cNvSpPr txBox="1"/>
          <p:nvPr/>
        </p:nvSpPr>
        <p:spPr>
          <a:xfrm>
            <a:off x="251025" y="2801950"/>
            <a:ext cx="42006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Population</a:t>
            </a:r>
            <a:r>
              <a:rPr lang="en-US"/>
              <a:t> Density by Zip 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idx="1" type="body"/>
          </p:nvPr>
        </p:nvSpPr>
        <p:spPr>
          <a:xfrm>
            <a:off x="571500" y="1079897"/>
            <a:ext cx="8001000" cy="3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7625" lvl="0" marL="2143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625"/>
              <a:buFont typeface="Arial"/>
              <a:buNone/>
            </a:pPr>
            <a:r>
              <a:t/>
            </a:r>
            <a:endParaRPr/>
          </a:p>
          <a:p>
            <a:pPr indent="-47625" lvl="0" marL="2143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625"/>
              <a:buFont typeface="Arial"/>
              <a:buNone/>
            </a:pPr>
            <a:r>
              <a:t/>
            </a:r>
            <a:endParaRPr/>
          </a:p>
          <a:p>
            <a:pPr indent="-47625" lvl="0" marL="2143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625"/>
              <a:buFont typeface="Arial"/>
              <a:buNone/>
            </a:pPr>
            <a:r>
              <a:t/>
            </a:r>
            <a:endParaRPr/>
          </a:p>
          <a:p>
            <a:pPr indent="-47625" lvl="0" marL="2143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625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US" sz="1800"/>
              <a:t>We calculated the top </a:t>
            </a:r>
            <a:r>
              <a:rPr b="1" lang="en-US" sz="1800">
                <a:solidFill>
                  <a:srgbClr val="000000"/>
                </a:solidFill>
              </a:rPr>
              <a:t>6</a:t>
            </a:r>
            <a:r>
              <a:rPr b="1" lang="en-US" sz="1800"/>
              <a:t> </a:t>
            </a:r>
            <a:r>
              <a:rPr lang="en-US" sz="1800"/>
              <a:t>Zip Codes based on </a:t>
            </a:r>
            <a:r>
              <a:rPr lang="en-US" sz="1800" u="sng"/>
              <a:t>business longevity</a:t>
            </a:r>
            <a:r>
              <a:rPr lang="en-US" sz="1800"/>
              <a:t> and determined their different business specializations.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1800"/>
              <a:t>To find business specializations, we found the </a:t>
            </a:r>
            <a:r>
              <a:rPr b="1" lang="en-US" sz="1800">
                <a:solidFill>
                  <a:srgbClr val="000000"/>
                </a:solidFill>
              </a:rPr>
              <a:t>most frequent industries</a:t>
            </a:r>
            <a:r>
              <a:rPr b="1" lang="en-US" sz="1800"/>
              <a:t> </a:t>
            </a:r>
            <a:r>
              <a:rPr lang="en-US" sz="1800"/>
              <a:t>per Zip Code</a:t>
            </a:r>
            <a:r>
              <a:rPr b="1" lang="en-US" sz="1800"/>
              <a:t>.</a:t>
            </a:r>
            <a:endParaRPr b="1"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2" name="Google Shape;132;p15"/>
          <p:cNvSpPr txBox="1"/>
          <p:nvPr>
            <p:ph type="title"/>
          </p:nvPr>
        </p:nvSpPr>
        <p:spPr>
          <a:xfrm>
            <a:off x="571500" y="390526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TYPE/LOCATION OF BUSINESS</a:t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1773625" y="4593525"/>
            <a:ext cx="2031600" cy="451500"/>
          </a:xfrm>
          <a:prstGeom prst="chevron">
            <a:avLst>
              <a:gd fmla="val 50000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5389900" y="4593525"/>
            <a:ext cx="2031600" cy="451500"/>
          </a:xfrm>
          <a:prstGeom prst="chevron">
            <a:avLst>
              <a:gd fmla="val 5000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3595700" y="4593525"/>
            <a:ext cx="2031600" cy="451500"/>
          </a:xfrm>
          <a:prstGeom prst="chevron">
            <a:avLst>
              <a:gd fmla="val 50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2180900" y="4593525"/>
            <a:ext cx="1414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</a:rPr>
              <a:t>Landscape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3860000" y="4593525"/>
            <a:ext cx="16059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Business Type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5869075" y="4593525"/>
            <a:ext cx="1012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</a:rPr>
              <a:t>Product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571500" y="1176650"/>
            <a:ext cx="1773600" cy="16443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</a:rPr>
              <a:t>Key Takeaway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2483075" y="1338275"/>
            <a:ext cx="5836800" cy="1386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-US"/>
              <a:t>Our recommendation: Zip Code </a:t>
            </a:r>
            <a:r>
              <a:rPr b="1" lang="en-US">
                <a:solidFill>
                  <a:schemeClr val="accent1"/>
                </a:solidFill>
              </a:rPr>
              <a:t>94117 </a:t>
            </a:r>
            <a:r>
              <a:rPr b="1" lang="en-US"/>
              <a:t>(Hayes Valley and Haight-Ashbury) is best suited for a </a:t>
            </a:r>
            <a:r>
              <a:rPr b="1" lang="en-US">
                <a:solidFill>
                  <a:schemeClr val="accent1"/>
                </a:solidFill>
              </a:rPr>
              <a:t>retail-based business.</a:t>
            </a:r>
            <a:endParaRPr b="1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-US"/>
              <a:t>Relative to adjacent neighborhood, retail-based businesses were underserved in this area.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571500" y="1079897"/>
            <a:ext cx="8001000" cy="3513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7625" lvl="0" marL="2143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625"/>
              <a:buFont typeface="Arial"/>
              <a:buNone/>
            </a:pPr>
            <a:r>
              <a:t/>
            </a:r>
            <a:endParaRPr/>
          </a:p>
          <a:p>
            <a:pPr indent="-47625" lvl="0" marL="2143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625"/>
              <a:buFont typeface="Arial"/>
              <a:buNone/>
            </a:pPr>
            <a:r>
              <a:t/>
            </a:r>
            <a:endParaRPr/>
          </a:p>
          <a:p>
            <a:pPr indent="-47625" lvl="0" marL="2143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625"/>
              <a:buFont typeface="Arial"/>
              <a:buNone/>
            </a:pPr>
            <a:r>
              <a:t/>
            </a:r>
            <a:endParaRPr/>
          </a:p>
          <a:p>
            <a:pPr indent="-47625" lvl="0" marL="2143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625"/>
              <a:buFont typeface="Arial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US" sz="1600"/>
              <a:t>We defined business longevity as the number of days that businesses in a Zip Code have been open.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US" sz="1600"/>
              <a:t>Additionally, we cross-referenced business longevity from the SF business data set with population density and median income from census data.</a:t>
            </a:r>
            <a:endParaRPr sz="1600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6" name="Google Shape;146;p16"/>
          <p:cNvSpPr txBox="1"/>
          <p:nvPr>
            <p:ph type="title"/>
          </p:nvPr>
        </p:nvSpPr>
        <p:spPr>
          <a:xfrm>
            <a:off x="571500" y="390526"/>
            <a:ext cx="8001000" cy="689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3595700" y="4593525"/>
            <a:ext cx="2031600" cy="451500"/>
          </a:xfrm>
          <a:prstGeom prst="chevron">
            <a:avLst>
              <a:gd fmla="val 50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1773625" y="4593525"/>
            <a:ext cx="2031600" cy="451500"/>
          </a:xfrm>
          <a:prstGeom prst="chevron">
            <a:avLst>
              <a:gd fmla="val 50000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5389900" y="4593525"/>
            <a:ext cx="2031600" cy="451500"/>
          </a:xfrm>
          <a:prstGeom prst="chevron">
            <a:avLst>
              <a:gd fmla="val 5000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2180900" y="4593525"/>
            <a:ext cx="1414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</a:rPr>
              <a:t>Landscape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3860000" y="4593525"/>
            <a:ext cx="1683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Business Type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5869075" y="4593525"/>
            <a:ext cx="1012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</a:rPr>
              <a:t>Product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571500" y="1176650"/>
            <a:ext cx="1773600" cy="16443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</a:rPr>
              <a:t>Key Takeaways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2483075" y="1338275"/>
            <a:ext cx="5836800" cy="1386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-US"/>
              <a:t>We found the top 6 Zip Codes based on business longevity.</a:t>
            </a:r>
            <a:endParaRPr b="1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-US"/>
              <a:t>We integrated Census data with the SF Business Data Set.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571500" y="1079897"/>
            <a:ext cx="8001000" cy="3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7625" lvl="0" marL="2143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625"/>
              <a:buFont typeface="Arial"/>
              <a:buNone/>
            </a:pPr>
            <a:r>
              <a:t/>
            </a:r>
            <a:endParaRPr/>
          </a:p>
          <a:p>
            <a:pPr indent="-47625" lvl="0" marL="2143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625"/>
              <a:buFont typeface="Arial"/>
              <a:buNone/>
            </a:pPr>
            <a:r>
              <a:t/>
            </a:r>
            <a:endParaRPr/>
          </a:p>
          <a:p>
            <a:pPr indent="-47625" lvl="0" marL="2143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625"/>
              <a:buFont typeface="Arial"/>
              <a:buNone/>
            </a:pPr>
            <a:r>
              <a:t/>
            </a:r>
            <a:endParaRPr/>
          </a:p>
          <a:p>
            <a:pPr indent="-47625" lvl="0" marL="2143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625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0" name="Google Shape;160;p17"/>
          <p:cNvSpPr txBox="1"/>
          <p:nvPr>
            <p:ph type="title"/>
          </p:nvPr>
        </p:nvSpPr>
        <p:spPr>
          <a:xfrm>
            <a:off x="571500" y="390526"/>
            <a:ext cx="8001000" cy="689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PRODUCT</a:t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3595700" y="4593525"/>
            <a:ext cx="2031600" cy="451500"/>
          </a:xfrm>
          <a:prstGeom prst="chevron">
            <a:avLst>
              <a:gd fmla="val 50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1773625" y="4593525"/>
            <a:ext cx="2031600" cy="451500"/>
          </a:xfrm>
          <a:prstGeom prst="chevron">
            <a:avLst>
              <a:gd fmla="val 50000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5389900" y="4593525"/>
            <a:ext cx="2031600" cy="451500"/>
          </a:xfrm>
          <a:prstGeom prst="chevron">
            <a:avLst>
              <a:gd fmla="val 5000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2180900" y="4593525"/>
            <a:ext cx="1414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</a:rPr>
              <a:t>Landscape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3860000" y="4593525"/>
            <a:ext cx="1530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</a:rPr>
              <a:t>Business Type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5869075" y="4593525"/>
            <a:ext cx="1012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Product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571500" y="1176650"/>
            <a:ext cx="1773600" cy="16443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</a:rPr>
              <a:t>Key Takeaway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2483075" y="1338275"/>
            <a:ext cx="5836800" cy="1386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-US"/>
              <a:t>Our recommendation: </a:t>
            </a:r>
            <a:r>
              <a:rPr b="1" lang="en-US">
                <a:solidFill>
                  <a:schemeClr val="accent1"/>
                </a:solidFill>
              </a:rPr>
              <a:t>A </a:t>
            </a:r>
            <a:r>
              <a:rPr b="1" lang="en-US">
                <a:solidFill>
                  <a:schemeClr val="accent1"/>
                </a:solidFill>
              </a:rPr>
              <a:t>Recommender-based </a:t>
            </a:r>
            <a:r>
              <a:rPr b="1" lang="en-US">
                <a:solidFill>
                  <a:schemeClr val="accent1"/>
                </a:solidFill>
              </a:rPr>
              <a:t>widget</a:t>
            </a:r>
            <a:r>
              <a:rPr b="1" lang="en-US"/>
              <a:t> within </a:t>
            </a:r>
            <a:r>
              <a:rPr b="1" lang="en-US">
                <a:solidFill>
                  <a:schemeClr val="accent1"/>
                </a:solidFill>
              </a:rPr>
              <a:t>Messenger App</a:t>
            </a:r>
            <a:r>
              <a:rPr b="1" lang="en-US"/>
              <a:t> to promote </a:t>
            </a:r>
            <a:r>
              <a:rPr b="1" lang="en-US" u="sng"/>
              <a:t>newly-opened, trending businesses</a:t>
            </a:r>
            <a:r>
              <a:rPr b="1" lang="en-US"/>
              <a:t> to tourists in San Francisco</a:t>
            </a:r>
            <a:endParaRPr/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50" y="3124288"/>
            <a:ext cx="1165924" cy="116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549" y="3271641"/>
            <a:ext cx="1414800" cy="775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4050" y="3256975"/>
            <a:ext cx="1350751" cy="90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7187" y="3124287"/>
            <a:ext cx="1175648" cy="116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01600" y="2854917"/>
            <a:ext cx="1175650" cy="614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01599" y="4046750"/>
            <a:ext cx="1269651" cy="37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21491" y="2976976"/>
            <a:ext cx="1350750" cy="1364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17"/>
          <p:cNvCxnSpPr>
            <a:stCxn id="169" idx="3"/>
            <a:endCxn id="171" idx="1"/>
          </p:cNvCxnSpPr>
          <p:nvPr/>
        </p:nvCxnSpPr>
        <p:spPr>
          <a:xfrm>
            <a:off x="1541674" y="3707250"/>
            <a:ext cx="57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7"/>
          <p:cNvCxnSpPr>
            <a:endCxn id="175" idx="1"/>
          </p:cNvCxnSpPr>
          <p:nvPr/>
        </p:nvCxnSpPr>
        <p:spPr>
          <a:xfrm>
            <a:off x="6623491" y="3659200"/>
            <a:ext cx="79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7"/>
          <p:cNvCxnSpPr>
            <a:stCxn id="171" idx="3"/>
            <a:endCxn id="172" idx="1"/>
          </p:cNvCxnSpPr>
          <p:nvPr/>
        </p:nvCxnSpPr>
        <p:spPr>
          <a:xfrm>
            <a:off x="3464801" y="3707226"/>
            <a:ext cx="57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idx="1" type="body"/>
          </p:nvPr>
        </p:nvSpPr>
        <p:spPr>
          <a:xfrm>
            <a:off x="571500" y="1809750"/>
            <a:ext cx="8001000" cy="22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 txBox="1"/>
          <p:nvPr>
            <p:ph type="title"/>
          </p:nvPr>
        </p:nvSpPr>
        <p:spPr>
          <a:xfrm>
            <a:off x="571500" y="390526"/>
            <a:ext cx="8001000" cy="68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WHO DOES IT APPEAL TO?</a:t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401825" y="1079925"/>
            <a:ext cx="2361600" cy="2398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Gen-Z and Millennials</a:t>
            </a:r>
            <a:endParaRPr b="1" sz="20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Instagram integration of trending/most popular businesses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3353625" y="1079925"/>
            <a:ext cx="2472600" cy="2398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Gen X and Older Generations</a:t>
            </a:r>
            <a:endParaRPr b="1" sz="20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Customization and ability to alter recommendations that are not necessarily trending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6398425" y="1079925"/>
            <a:ext cx="2361600" cy="2398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Entrepreneurs and Business Owners</a:t>
            </a:r>
            <a:endParaRPr b="1" sz="20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Perform research on most popular businesses and their location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392850" y="3778850"/>
            <a:ext cx="8358300" cy="5142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Start/End Dates | Business Type/Industry | Neighborhood | Longitude/Latitude 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1773625" y="4593525"/>
            <a:ext cx="2031600" cy="451500"/>
          </a:xfrm>
          <a:prstGeom prst="chevron">
            <a:avLst>
              <a:gd fmla="val 50000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5389900" y="4593525"/>
            <a:ext cx="2031600" cy="451500"/>
          </a:xfrm>
          <a:prstGeom prst="chevron">
            <a:avLst>
              <a:gd fmla="val 5000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3595700" y="4593525"/>
            <a:ext cx="2031600" cy="451500"/>
          </a:xfrm>
          <a:prstGeom prst="chevron">
            <a:avLst>
              <a:gd fmla="val 50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 txBox="1"/>
          <p:nvPr/>
        </p:nvSpPr>
        <p:spPr>
          <a:xfrm>
            <a:off x="2180900" y="4593525"/>
            <a:ext cx="1414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</a:rPr>
              <a:t>Landscape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3860000" y="4593525"/>
            <a:ext cx="1530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</a:rPr>
              <a:t>Business Type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5869075" y="4593525"/>
            <a:ext cx="1012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Product</a:t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type="title"/>
          </p:nvPr>
        </p:nvSpPr>
        <p:spPr>
          <a:xfrm>
            <a:off x="571500" y="390526"/>
            <a:ext cx="8001000" cy="68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</a:t>
            </a:r>
            <a:endParaRPr/>
          </a:p>
        </p:txBody>
      </p:sp>
      <p:pic>
        <p:nvPicPr>
          <p:cNvPr id="200" name="Google Shape;2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99" y="2610100"/>
            <a:ext cx="7649726" cy="21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" y="1079925"/>
            <a:ext cx="2037150" cy="14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Facebook">
      <a:dk1>
        <a:srgbClr val="53585F"/>
      </a:dk1>
      <a:lt1>
        <a:srgbClr val="FFFFFF"/>
      </a:lt1>
      <a:dk2>
        <a:srgbClr val="7D8490"/>
      </a:dk2>
      <a:lt2>
        <a:srgbClr val="EDEEF1"/>
      </a:lt2>
      <a:accent1>
        <a:srgbClr val="3B5998"/>
      </a:accent1>
      <a:accent2>
        <a:srgbClr val="6D84B4"/>
      </a:accent2>
      <a:accent3>
        <a:srgbClr val="D8DFEA"/>
      </a:accent3>
      <a:accent4>
        <a:srgbClr val="FBC300"/>
      </a:accent4>
      <a:accent5>
        <a:srgbClr val="FBEAAD"/>
      </a:accent5>
      <a:accent6>
        <a:srgbClr val="5890FF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