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3ACC-063B-27B1-3483-FF6D74340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451EE0-1E9A-71FE-D59E-8C595BEA5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EB997-07D4-6B0D-6AE2-AB7FFD28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786D1-803A-DC94-CED9-7E479EF3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32213-76F6-59C0-3501-3A72FAD3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069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288F5-7B1B-D8C8-74F3-C5B501BF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029F53-3978-68EC-087E-0915861B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369C-FB3E-BC22-E7A7-93E247A0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C7442-AF85-C42D-99F8-4224BC63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AB01C-5EC3-6E3F-AD4B-CFB6600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723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B61404-8162-1EAD-BF59-9E8DF1D54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2749DA-8A19-4F40-5884-8793C927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7A4AF-2D4A-DDEC-ADAC-8DCD93D6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B7AAC-7F35-E7BA-1E19-581D91C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2BCDF-8F26-B6A2-7200-382CDE0E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10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60702-8C7C-C74A-3691-7E7295C7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CFA38-9881-1377-EDE2-E583B7DF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72F39-340C-1AD0-9316-0291703F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C454B-5647-7F1B-FDB2-22EE35CA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61065-8AD7-CD7C-8AE6-BF016E76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610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28B3C-3788-753B-3C1F-529E3BAD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2E6988-8F36-BC13-AAFB-984FC050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EC153-5EFF-5B95-4668-7205B0E3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FC546-43FE-883A-C2DC-72411364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D3732-F22E-F277-0628-AD2D987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88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358C6-2DA8-B1FB-2FCA-38D3399F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BF617-CEB0-A52A-E347-13C669FD6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8BE555-5A7B-9AAC-8476-3E120C0B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AFB9F-F983-248E-A807-3FE9C49E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BDAD1-4947-C7F6-C9AB-C1D85E86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7CD596-1927-B67A-C01C-08D521AD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510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318B7-1C37-7484-C2B9-B392B776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3F5CB6-04F2-4C64-8E6D-D586648C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C24182-BFE1-6697-C6AB-6EBF6687C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F56081-74EC-695D-07DA-0B406FDC7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57D428-CF0A-5ADC-B565-D35EEEEA8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3BE722-AEB5-29A2-3C07-AD713C3C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17F4D-7AFC-D3FD-289A-B49E32CB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966F92-6D2F-6A46-BF39-F29B13D0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675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8E882-A3D5-41DD-16D7-EB015F07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9456C9-9939-D7BB-2951-BE007760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5C236-A6E7-9888-ADB2-EE33E690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2F54A0-ED50-C29B-E8EE-B4237A88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64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8EAC3D-37FB-68D9-C288-32AF067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50235D-412B-0927-70A1-028661C9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71880-43EC-9A0B-0D32-47990931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573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02654-FE5B-F215-57C5-21AD2648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103DD-7EA7-D4E3-0BF7-679E6FC9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94AF01-1B6B-0741-F96B-F577B361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178E1-6A33-FAF4-749A-A650F447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DE42E-AF92-61F3-E07F-F7F6ED73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867A43-8619-70BC-1802-B3CA3A8D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674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4A6FE-0088-BF14-D297-412A3A00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4F6F70-4001-A236-06BD-989F64847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AC1B20-DEA3-D129-9326-C421AA13F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E4288-367D-A20A-73EF-2324627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BE2638-87FA-86E0-F1EA-49FBBCDB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DECD-C5DD-EAD0-1F09-5A09C269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093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EEAB3F-295D-E1BE-4C7F-E6122B7E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60BEC-5B54-FC3B-BE8C-0BE956CB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7D4DF-2F60-7A6A-B207-32C9E3857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F5D0-200B-495B-A6FE-3F417A7C4376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D6646-DA79-9A2C-493B-041F598C3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7CBCB-0594-0F62-C149-1DD19BF3E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FA216-857B-F72D-ACD5-884B18383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SDG Connector Implementation Images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BDB84-F54A-9B18-3064-56CC98ED5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Non-normative</a:t>
            </a:r>
          </a:p>
        </p:txBody>
      </p:sp>
    </p:spTree>
    <p:extLst>
      <p:ext uri="{BB962C8B-B14F-4D97-AF65-F5344CB8AC3E}">
        <p14:creationId xmlns:p14="http://schemas.microsoft.com/office/powerpoint/2010/main" val="381589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047A08E-E425-E333-C325-9FC14E2C55B1}"/>
              </a:ext>
            </a:extLst>
          </p:cNvPr>
          <p:cNvSpPr/>
          <p:nvPr/>
        </p:nvSpPr>
        <p:spPr>
          <a:xfrm>
            <a:off x="7839742" y="407895"/>
            <a:ext cx="2058020" cy="2076832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de-AT" dirty="0"/>
              <a:t>DE Teil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0767392-7513-2E01-24E9-A4DE5ECD865C}"/>
              </a:ext>
            </a:extLst>
          </p:cNvPr>
          <p:cNvSpPr/>
          <p:nvPr/>
        </p:nvSpPr>
        <p:spPr>
          <a:xfrm>
            <a:off x="127980" y="610602"/>
            <a:ext cx="3216582" cy="470939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de-AT" dirty="0"/>
              <a:t>DE Teil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CFB238-8F08-0A95-16F0-F9C42EDAA4FF}"/>
              </a:ext>
            </a:extLst>
          </p:cNvPr>
          <p:cNvSpPr/>
          <p:nvPr/>
        </p:nvSpPr>
        <p:spPr>
          <a:xfrm>
            <a:off x="3352798" y="3429000"/>
            <a:ext cx="6549081" cy="18909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FD67D56-909F-6D5D-A690-C4CBC5E4DB95}"/>
              </a:ext>
            </a:extLst>
          </p:cNvPr>
          <p:cNvSpPr/>
          <p:nvPr/>
        </p:nvSpPr>
        <p:spPr>
          <a:xfrm>
            <a:off x="3352797" y="610603"/>
            <a:ext cx="3903587" cy="47093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/>
              <a:t>SDG Connector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6F60DC-B5A8-77D6-DDBE-6C7B4983AA37}"/>
              </a:ext>
            </a:extLst>
          </p:cNvPr>
          <p:cNvSpPr/>
          <p:nvPr/>
        </p:nvSpPr>
        <p:spPr>
          <a:xfrm>
            <a:off x="5395784" y="3721866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AS4-Gateway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BD81DB69-5960-4BD7-5177-D1BF9EF04383}"/>
              </a:ext>
            </a:extLst>
          </p:cNvPr>
          <p:cNvSpPr/>
          <p:nvPr/>
        </p:nvSpPr>
        <p:spPr>
          <a:xfrm>
            <a:off x="3328117" y="5779950"/>
            <a:ext cx="1507524" cy="939114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6"/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Connection details</a:t>
            </a:r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C1F2C6FC-7FE1-E257-D5D3-18697CB3CF58}"/>
              </a:ext>
            </a:extLst>
          </p:cNvPr>
          <p:cNvSpPr/>
          <p:nvPr/>
        </p:nvSpPr>
        <p:spPr>
          <a:xfrm>
            <a:off x="428791" y="5779949"/>
            <a:ext cx="1507524" cy="9391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 properties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83615A-ED64-F392-25F8-28680D4B3BFC}"/>
              </a:ext>
            </a:extLst>
          </p:cNvPr>
          <p:cNvSpPr/>
          <p:nvPr/>
        </p:nvSpPr>
        <p:spPr>
          <a:xfrm>
            <a:off x="8212695" y="3721866"/>
            <a:ext cx="1486933" cy="632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Remote AS4 Gateway</a:t>
            </a:r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5D42E6CB-46EF-87EF-DF75-DED22E3661AF}"/>
              </a:ext>
            </a:extLst>
          </p:cNvPr>
          <p:cNvSpPr/>
          <p:nvPr/>
        </p:nvSpPr>
        <p:spPr>
          <a:xfrm>
            <a:off x="7162747" y="5776183"/>
            <a:ext cx="1507524" cy="93911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Certificate Configuration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A35E69-8DC4-975A-FAB0-5353205427E8}"/>
              </a:ext>
            </a:extLst>
          </p:cNvPr>
          <p:cNvSpPr/>
          <p:nvPr/>
        </p:nvSpPr>
        <p:spPr>
          <a:xfrm>
            <a:off x="5395784" y="2670655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CS Client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B4AE5C-2514-1B7C-9F80-B5A150001930}"/>
              </a:ext>
            </a:extLst>
          </p:cNvPr>
          <p:cNvSpPr/>
          <p:nvPr/>
        </p:nvSpPr>
        <p:spPr>
          <a:xfrm>
            <a:off x="8222990" y="2678117"/>
            <a:ext cx="1486933" cy="632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Remote CS Server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7AB3AAE0-77BA-1150-CCD0-36DA5723A144}"/>
              </a:ext>
            </a:extLst>
          </p:cNvPr>
          <p:cNvCxnSpPr>
            <a:cxnSpLocks/>
            <a:stCxn id="67" idx="2"/>
            <a:endCxn id="9" idx="1"/>
          </p:cNvCxnSpPr>
          <p:nvPr/>
        </p:nvCxnSpPr>
        <p:spPr>
          <a:xfrm>
            <a:off x="6778128" y="5193717"/>
            <a:ext cx="1138381" cy="5824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4280C37-CEC5-A02D-BA9A-1F036090DE6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886831" y="4037963"/>
            <a:ext cx="1325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4C02A63-9C33-EE9C-8CA1-16FD9D41BF3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886831" y="2986752"/>
            <a:ext cx="1336159" cy="74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14">
            <a:extLst>
              <a:ext uri="{FF2B5EF4-FFF2-40B4-BE49-F238E27FC236}">
                <a16:creationId xmlns:a16="http://schemas.microsoft.com/office/drawing/2014/main" id="{AAA8E776-420C-80EF-D8BD-87FDEA345C76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flipH="1">
            <a:off x="4081879" y="5196369"/>
            <a:ext cx="1644994" cy="5835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4E48DCA-A6F5-97A4-931C-B9D1B97FDBAB}"/>
              </a:ext>
            </a:extLst>
          </p:cNvPr>
          <p:cNvSpPr/>
          <p:nvPr/>
        </p:nvSpPr>
        <p:spPr>
          <a:xfrm>
            <a:off x="267595" y="4040392"/>
            <a:ext cx="1894702" cy="63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Remote National IP / NOOTS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B336B57-459C-9111-7C35-C42C4E96CC3F}"/>
              </a:ext>
            </a:extLst>
          </p:cNvPr>
          <p:cNvSpPr/>
          <p:nvPr/>
        </p:nvSpPr>
        <p:spPr>
          <a:xfrm>
            <a:off x="3575222" y="3532379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Sending API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BD66E5-2DBB-4A33-22CB-5B4E984A179C}"/>
              </a:ext>
            </a:extLst>
          </p:cNvPr>
          <p:cNvSpPr/>
          <p:nvPr/>
        </p:nvSpPr>
        <p:spPr>
          <a:xfrm>
            <a:off x="3575222" y="4549813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Receiving API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BBD4DB0-29D9-DDF9-300F-315BBC720ECC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2299126" y="2764296"/>
            <a:ext cx="191916" cy="2360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6E33959E-FF51-BD5A-C195-CEF4BBC6EEFA}"/>
              </a:ext>
            </a:extLst>
          </p:cNvPr>
          <p:cNvCxnSpPr>
            <a:cxnSpLocks/>
            <a:stCxn id="26" idx="1"/>
            <a:endCxn id="24" idx="2"/>
          </p:cNvCxnSpPr>
          <p:nvPr/>
        </p:nvCxnSpPr>
        <p:spPr>
          <a:xfrm rot="10800000">
            <a:off x="1214946" y="4673992"/>
            <a:ext cx="2360276" cy="191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3F5A9F6-A256-8E4D-5930-1B7FE6B15D1E}"/>
              </a:ext>
            </a:extLst>
          </p:cNvPr>
          <p:cNvCxnSpPr>
            <a:cxnSpLocks/>
            <a:endCxn id="7" idx="1"/>
          </p:cNvCxnSpPr>
          <p:nvPr/>
        </p:nvCxnSpPr>
        <p:spPr>
          <a:xfrm flipH="1">
            <a:off x="1182553" y="5344721"/>
            <a:ext cx="2269766" cy="4352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951E7D8-902B-7196-3D7A-DF947A2EAE2D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5066269" y="3848476"/>
            <a:ext cx="329515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ADEEDE3-EC9E-902C-F22A-CF0029B61E05}"/>
              </a:ext>
            </a:extLst>
          </p:cNvPr>
          <p:cNvCxnSpPr>
            <a:cxnSpLocks/>
            <a:stCxn id="4" idx="1"/>
            <a:endCxn id="26" idx="3"/>
          </p:cNvCxnSpPr>
          <p:nvPr/>
        </p:nvCxnSpPr>
        <p:spPr>
          <a:xfrm flipH="1">
            <a:off x="5066269" y="4037963"/>
            <a:ext cx="329515" cy="8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35A119AC-7113-F1F8-524F-046933AD3FD6}"/>
              </a:ext>
            </a:extLst>
          </p:cNvPr>
          <p:cNvSpPr/>
          <p:nvPr/>
        </p:nvSpPr>
        <p:spPr>
          <a:xfrm>
            <a:off x="5387547" y="1838441"/>
            <a:ext cx="1491047" cy="6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Validation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479D37E-223B-4612-A7A9-544C363CE855}"/>
              </a:ext>
            </a:extLst>
          </p:cNvPr>
          <p:cNvSpPr/>
          <p:nvPr/>
        </p:nvSpPr>
        <p:spPr>
          <a:xfrm>
            <a:off x="5387547" y="1009441"/>
            <a:ext cx="1491047" cy="6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Logging / Auditing</a:t>
            </a:r>
          </a:p>
        </p:txBody>
      </p:sp>
      <p:sp>
        <p:nvSpPr>
          <p:cNvPr id="79" name="Zylinder 78">
            <a:extLst>
              <a:ext uri="{FF2B5EF4-FFF2-40B4-BE49-F238E27FC236}">
                <a16:creationId xmlns:a16="http://schemas.microsoft.com/office/drawing/2014/main" id="{EACC1306-6435-0305-68C0-46E1F23ED6F4}"/>
              </a:ext>
            </a:extLst>
          </p:cNvPr>
          <p:cNvSpPr/>
          <p:nvPr/>
        </p:nvSpPr>
        <p:spPr>
          <a:xfrm>
            <a:off x="8212695" y="821397"/>
            <a:ext cx="1507524" cy="70733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Log data</a:t>
            </a:r>
          </a:p>
        </p:txBody>
      </p:sp>
      <p:sp>
        <p:nvSpPr>
          <p:cNvPr id="80" name="Zylinder 79">
            <a:extLst>
              <a:ext uri="{FF2B5EF4-FFF2-40B4-BE49-F238E27FC236}">
                <a16:creationId xmlns:a16="http://schemas.microsoft.com/office/drawing/2014/main" id="{AC32287C-2736-1A12-1C0C-DC18A957B234}"/>
              </a:ext>
            </a:extLst>
          </p:cNvPr>
          <p:cNvSpPr/>
          <p:nvPr/>
        </p:nvSpPr>
        <p:spPr>
          <a:xfrm>
            <a:off x="8212695" y="1664632"/>
            <a:ext cx="1507524" cy="70733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Audits</a:t>
            </a:r>
          </a:p>
        </p:txBody>
      </p: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957CF19D-EF38-B67F-F00F-D65B48A39FCA}"/>
              </a:ext>
            </a:extLst>
          </p:cNvPr>
          <p:cNvCxnSpPr>
            <a:cxnSpLocks/>
            <a:stCxn id="77" idx="3"/>
            <a:endCxn id="79" idx="2"/>
          </p:cNvCxnSpPr>
          <p:nvPr/>
        </p:nvCxnSpPr>
        <p:spPr>
          <a:xfrm flipV="1">
            <a:off x="6878594" y="1175063"/>
            <a:ext cx="1334101" cy="151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7F2D8673-46B4-65DE-EC0F-5E902B0F86AB}"/>
              </a:ext>
            </a:extLst>
          </p:cNvPr>
          <p:cNvCxnSpPr>
            <a:cxnSpLocks/>
            <a:stCxn id="77" idx="3"/>
            <a:endCxn id="80" idx="2"/>
          </p:cNvCxnSpPr>
          <p:nvPr/>
        </p:nvCxnSpPr>
        <p:spPr>
          <a:xfrm>
            <a:off x="6878594" y="1326241"/>
            <a:ext cx="1334101" cy="692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895B2F41-C938-16C9-867F-D73E66E86BF2}"/>
              </a:ext>
            </a:extLst>
          </p:cNvPr>
          <p:cNvSpPr txBox="1"/>
          <p:nvPr/>
        </p:nvSpPr>
        <p:spPr>
          <a:xfrm>
            <a:off x="7350018" y="372186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D38D7B4-6E70-AC0A-3692-8E22FF900A2D}"/>
              </a:ext>
            </a:extLst>
          </p:cNvPr>
          <p:cNvSpPr txBox="1"/>
          <p:nvPr/>
        </p:nvSpPr>
        <p:spPr>
          <a:xfrm>
            <a:off x="7257474" y="264976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2F3BB5F-AC31-FD68-82CA-13294C79EB60}"/>
              </a:ext>
            </a:extLst>
          </p:cNvPr>
          <p:cNvSpPr txBox="1"/>
          <p:nvPr/>
        </p:nvSpPr>
        <p:spPr>
          <a:xfrm>
            <a:off x="1704349" y="3493771"/>
            <a:ext cx="15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XTA2 / …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C4734AC-DBCD-B06E-224C-74F0A7982C2A}"/>
              </a:ext>
            </a:extLst>
          </p:cNvPr>
          <p:cNvSpPr txBox="1"/>
          <p:nvPr/>
        </p:nvSpPr>
        <p:spPr>
          <a:xfrm>
            <a:off x="1704349" y="4890945"/>
            <a:ext cx="15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XTA2 / …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3A58F8F0-E85A-029D-C931-1802C804CBB3}"/>
              </a:ext>
            </a:extLst>
          </p:cNvPr>
          <p:cNvSpPr/>
          <p:nvPr/>
        </p:nvSpPr>
        <p:spPr>
          <a:xfrm>
            <a:off x="3575222" y="2673147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 Client API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AD0F9DE-8B9F-F0A7-9180-214468F8ADDC}"/>
              </a:ext>
            </a:extLst>
          </p:cNvPr>
          <p:cNvCxnSpPr>
            <a:stCxn id="94" idx="3"/>
            <a:endCxn id="10" idx="1"/>
          </p:cNvCxnSpPr>
          <p:nvPr/>
        </p:nvCxnSpPr>
        <p:spPr>
          <a:xfrm flipV="1">
            <a:off x="5066269" y="2986752"/>
            <a:ext cx="329515" cy="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27">
            <a:extLst>
              <a:ext uri="{FF2B5EF4-FFF2-40B4-BE49-F238E27FC236}">
                <a16:creationId xmlns:a16="http://schemas.microsoft.com/office/drawing/2014/main" id="{5C8FADF6-10C0-4D8E-679D-F6BD2D84D462}"/>
              </a:ext>
            </a:extLst>
          </p:cNvPr>
          <p:cNvCxnSpPr>
            <a:cxnSpLocks/>
            <a:stCxn id="24" idx="0"/>
            <a:endCxn id="94" idx="1"/>
          </p:cNvCxnSpPr>
          <p:nvPr/>
        </p:nvCxnSpPr>
        <p:spPr>
          <a:xfrm rot="5400000" flipH="1" flipV="1">
            <a:off x="1869510" y="2334680"/>
            <a:ext cx="1051148" cy="2360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3BEDED3B-1CE8-014F-8CD9-573C4122714E}"/>
              </a:ext>
            </a:extLst>
          </p:cNvPr>
          <p:cNvSpPr txBox="1"/>
          <p:nvPr/>
        </p:nvSpPr>
        <p:spPr>
          <a:xfrm>
            <a:off x="1446265" y="2615199"/>
            <a:ext cx="18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XTA2 (?) / …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C2AF947-0B59-7DA9-99EB-FB1241075F10}"/>
              </a:ext>
            </a:extLst>
          </p:cNvPr>
          <p:cNvSpPr/>
          <p:nvPr/>
        </p:nvSpPr>
        <p:spPr>
          <a:xfrm>
            <a:off x="3575222" y="1838441"/>
            <a:ext cx="1491047" cy="633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Validation API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7F5A39E6-36C6-92BF-715F-00190105C17C}"/>
              </a:ext>
            </a:extLst>
          </p:cNvPr>
          <p:cNvCxnSpPr>
            <a:cxnSpLocks/>
            <a:stCxn id="107" idx="3"/>
            <a:endCxn id="62" idx="1"/>
          </p:cNvCxnSpPr>
          <p:nvPr/>
        </p:nvCxnSpPr>
        <p:spPr>
          <a:xfrm>
            <a:off x="5066269" y="2155241"/>
            <a:ext cx="32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27">
            <a:extLst>
              <a:ext uri="{FF2B5EF4-FFF2-40B4-BE49-F238E27FC236}">
                <a16:creationId xmlns:a16="http://schemas.microsoft.com/office/drawing/2014/main" id="{C0B283DA-D0B9-E4BC-6ECD-BF9B2A81C4C5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1371452" y="2155241"/>
            <a:ext cx="22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1B41FDCD-19B8-1AE8-D3DD-2E9368AB95AE}"/>
              </a:ext>
            </a:extLst>
          </p:cNvPr>
          <p:cNvSpPr txBox="1"/>
          <p:nvPr/>
        </p:nvSpPr>
        <p:spPr>
          <a:xfrm>
            <a:off x="2090352" y="1796934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REST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9D34B90-4219-3BCD-65B7-4D413A91D6C9}"/>
              </a:ext>
            </a:extLst>
          </p:cNvPr>
          <p:cNvSpPr/>
          <p:nvPr/>
        </p:nvSpPr>
        <p:spPr>
          <a:xfrm>
            <a:off x="3609787" y="1028138"/>
            <a:ext cx="1491047" cy="6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SDG EDM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81815B6-8FC2-FF8D-1F99-50D94D2F64D5}"/>
              </a:ext>
            </a:extLst>
          </p:cNvPr>
          <p:cNvSpPr/>
          <p:nvPr/>
        </p:nvSpPr>
        <p:spPr>
          <a:xfrm>
            <a:off x="3221054" y="3493771"/>
            <a:ext cx="222424" cy="16882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8A61EC2-7185-A4C1-3E2E-4B271712354E}"/>
              </a:ext>
            </a:extLst>
          </p:cNvPr>
          <p:cNvSpPr/>
          <p:nvPr/>
        </p:nvSpPr>
        <p:spPr>
          <a:xfrm>
            <a:off x="3216905" y="1810061"/>
            <a:ext cx="222424" cy="6697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67F0AAA-B078-F864-DF1F-9EFCBA1E07E2}"/>
              </a:ext>
            </a:extLst>
          </p:cNvPr>
          <p:cNvSpPr/>
          <p:nvPr/>
        </p:nvSpPr>
        <p:spPr>
          <a:xfrm>
            <a:off x="7517263" y="1710968"/>
            <a:ext cx="222424" cy="6697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46E079B-02EE-63DD-0F4C-6998AF310C64}"/>
              </a:ext>
            </a:extLst>
          </p:cNvPr>
          <p:cNvSpPr/>
          <p:nvPr/>
        </p:nvSpPr>
        <p:spPr>
          <a:xfrm>
            <a:off x="10219004" y="2167672"/>
            <a:ext cx="1486933" cy="6321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Audit Reader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495DC56B-1516-7D35-4CA1-CDA0B5D18F43}"/>
              </a:ext>
            </a:extLst>
          </p:cNvPr>
          <p:cNvCxnSpPr>
            <a:stCxn id="19" idx="0"/>
            <a:endCxn id="80" idx="4"/>
          </p:cNvCxnSpPr>
          <p:nvPr/>
        </p:nvCxnSpPr>
        <p:spPr>
          <a:xfrm rot="16200000" flipV="1">
            <a:off x="10266658" y="1471859"/>
            <a:ext cx="149374" cy="1242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3CBD5196-2183-3E33-D754-24ACA8462445}"/>
              </a:ext>
            </a:extLst>
          </p:cNvPr>
          <p:cNvSpPr/>
          <p:nvPr/>
        </p:nvSpPr>
        <p:spPr>
          <a:xfrm>
            <a:off x="10219004" y="434621"/>
            <a:ext cx="1486933" cy="6321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 Reader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662CBB5C-07EA-F48C-E6D7-130D94BF1F8C}"/>
              </a:ext>
            </a:extLst>
          </p:cNvPr>
          <p:cNvCxnSpPr>
            <a:stCxn id="27" idx="2"/>
            <a:endCxn id="79" idx="4"/>
          </p:cNvCxnSpPr>
          <p:nvPr/>
        </p:nvCxnSpPr>
        <p:spPr>
          <a:xfrm rot="5400000">
            <a:off x="10287221" y="499812"/>
            <a:ext cx="108249" cy="1242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BE07168-C3E2-1CC7-0E9D-373C21E7C3EE}"/>
              </a:ext>
            </a:extLst>
          </p:cNvPr>
          <p:cNvCxnSpPr/>
          <p:nvPr/>
        </p:nvCxnSpPr>
        <p:spPr>
          <a:xfrm>
            <a:off x="10060441" y="115330"/>
            <a:ext cx="0" cy="665597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C7CFC9C-2712-C243-6C88-DA9D28EC212B}"/>
              </a:ext>
            </a:extLst>
          </p:cNvPr>
          <p:cNvSpPr txBox="1"/>
          <p:nvPr/>
        </p:nvSpPr>
        <p:spPr>
          <a:xfrm>
            <a:off x="10191955" y="5978582"/>
            <a:ext cx="16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SDG Connector extern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BA05269-74D3-71B7-51E8-C71D30667627}"/>
              </a:ext>
            </a:extLst>
          </p:cNvPr>
          <p:cNvSpPr/>
          <p:nvPr/>
        </p:nvSpPr>
        <p:spPr>
          <a:xfrm>
            <a:off x="5248615" y="4564176"/>
            <a:ext cx="956515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C.D.Mgr</a:t>
            </a:r>
            <a:endParaRPr lang="en-GB" dirty="0"/>
          </a:p>
        </p:txBody>
      </p:sp>
      <p:cxnSp>
        <p:nvCxnSpPr>
          <p:cNvPr id="48" name="Verbinder: gewinkelt 14">
            <a:extLst>
              <a:ext uri="{FF2B5EF4-FFF2-40B4-BE49-F238E27FC236}">
                <a16:creationId xmlns:a16="http://schemas.microsoft.com/office/drawing/2014/main" id="{ABECB5F9-6667-3308-887B-D4B478983AAD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5726873" y="4354059"/>
            <a:ext cx="414435" cy="2101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27">
            <a:extLst>
              <a:ext uri="{FF2B5EF4-FFF2-40B4-BE49-F238E27FC236}">
                <a16:creationId xmlns:a16="http://schemas.microsoft.com/office/drawing/2014/main" id="{43A2ACCB-B79F-D320-12F9-844B882942EB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5726873" y="5196369"/>
            <a:ext cx="1461" cy="85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E663D489-8069-A8E7-4DE2-DF8D070BFBB9}"/>
              </a:ext>
            </a:extLst>
          </p:cNvPr>
          <p:cNvSpPr/>
          <p:nvPr/>
        </p:nvSpPr>
        <p:spPr>
          <a:xfrm>
            <a:off x="4791437" y="5392123"/>
            <a:ext cx="984392" cy="25832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4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81E7ACF-9221-665A-22FF-4466BACF87BA}"/>
              </a:ext>
            </a:extLst>
          </p:cNvPr>
          <p:cNvSpPr txBox="1"/>
          <p:nvPr/>
        </p:nvSpPr>
        <p:spPr>
          <a:xfrm rot="5400000">
            <a:off x="5009656" y="6007185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REST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ED5CF9-8CF1-0897-1EDC-E438D1E50FBE}"/>
              </a:ext>
            </a:extLst>
          </p:cNvPr>
          <p:cNvSpPr/>
          <p:nvPr/>
        </p:nvSpPr>
        <p:spPr>
          <a:xfrm>
            <a:off x="6299870" y="4561524"/>
            <a:ext cx="956515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C.C.Mgr</a:t>
            </a:r>
            <a:endParaRPr lang="en-GB" dirty="0"/>
          </a:p>
        </p:txBody>
      </p:sp>
      <p:cxnSp>
        <p:nvCxnSpPr>
          <p:cNvPr id="69" name="Verbinder: gewinkelt 14">
            <a:extLst>
              <a:ext uri="{FF2B5EF4-FFF2-40B4-BE49-F238E27FC236}">
                <a16:creationId xmlns:a16="http://schemas.microsoft.com/office/drawing/2014/main" id="{DDC69703-617C-B14F-9C4C-455CA5CE65B8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>
            <a:off x="6141308" y="4354059"/>
            <a:ext cx="636820" cy="207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27">
            <a:extLst>
              <a:ext uri="{FF2B5EF4-FFF2-40B4-BE49-F238E27FC236}">
                <a16:creationId xmlns:a16="http://schemas.microsoft.com/office/drawing/2014/main" id="{2881FE76-4772-17DA-244F-0C6BD39D8DAD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6778128" y="5193717"/>
            <a:ext cx="0" cy="7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CA0E1C6-3DAE-02EC-A9ED-42830DBDFD17}"/>
              </a:ext>
            </a:extLst>
          </p:cNvPr>
          <p:cNvSpPr txBox="1"/>
          <p:nvPr/>
        </p:nvSpPr>
        <p:spPr>
          <a:xfrm rot="5400000">
            <a:off x="6044008" y="6016130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REST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53BF1FD-5726-8BD6-D499-00DC9535CDF9}"/>
              </a:ext>
            </a:extLst>
          </p:cNvPr>
          <p:cNvSpPr/>
          <p:nvPr/>
        </p:nvSpPr>
        <p:spPr>
          <a:xfrm>
            <a:off x="6634139" y="5395826"/>
            <a:ext cx="938302" cy="2585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5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D46D765-CEDC-31CF-C29B-1DF51084D764}"/>
              </a:ext>
            </a:extLst>
          </p:cNvPr>
          <p:cNvSpPr/>
          <p:nvPr/>
        </p:nvSpPr>
        <p:spPr>
          <a:xfrm>
            <a:off x="1911560" y="5466757"/>
            <a:ext cx="735945" cy="2585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710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C66FD4-11B4-234B-F98A-1C397FD745CB}"/>
              </a:ext>
            </a:extLst>
          </p:cNvPr>
          <p:cNvSpPr/>
          <p:nvPr/>
        </p:nvSpPr>
        <p:spPr>
          <a:xfrm>
            <a:off x="2034746" y="1507527"/>
            <a:ext cx="3163330" cy="16228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/>
              <a:t>SDG Connector</a:t>
            </a: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9D455406-D593-B62B-6385-93182577875F}"/>
              </a:ext>
            </a:extLst>
          </p:cNvPr>
          <p:cNvSpPr/>
          <p:nvPr/>
        </p:nvSpPr>
        <p:spPr>
          <a:xfrm>
            <a:off x="3690551" y="3840894"/>
            <a:ext cx="1507524" cy="939114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6"/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Connection details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E321C5-16F2-20DC-875D-66B84E5C4752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3616411" y="3130381"/>
            <a:ext cx="827902" cy="710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44A396BF-DD1B-119F-A98A-0FB11B637C3B}"/>
              </a:ext>
            </a:extLst>
          </p:cNvPr>
          <p:cNvSpPr/>
          <p:nvPr/>
        </p:nvSpPr>
        <p:spPr>
          <a:xfrm>
            <a:off x="6903308" y="2085203"/>
            <a:ext cx="4909751" cy="2453847"/>
          </a:xfrm>
          <a:prstGeom prst="borderCallout2">
            <a:avLst>
              <a:gd name="adj1" fmla="val 45644"/>
              <a:gd name="adj2" fmla="val -3619"/>
              <a:gd name="adj3" fmla="val 49676"/>
              <a:gd name="adj4" fmla="val -14684"/>
              <a:gd name="adj5" fmla="val 89335"/>
              <a:gd name="adj6" fmla="val -331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de-AT" dirty="0"/>
              <a:t>Ziel: Aktualisierung der Connection Details zur Laufzeit: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Key: Access Service ID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AS4-URL der Gegenseite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[TS] AS4-Crypt-Zertifikat-Chain der Gegenseite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[TS] AS4-Sign-Zertifikat-Chain der Gegenseite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[TS] TLS-Zertifikats-Chain der Gegenseite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InsecureTLS</a:t>
            </a:r>
            <a:r>
              <a:rPr lang="de-AT" dirty="0"/>
              <a:t>: </a:t>
            </a:r>
            <a:r>
              <a:rPr lang="de-AT" dirty="0" err="1"/>
              <a:t>boolean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2CA6A6-C4DD-94B4-C4B2-F1A683AA28AE}"/>
              </a:ext>
            </a:extLst>
          </p:cNvPr>
          <p:cNvSpPr/>
          <p:nvPr/>
        </p:nvSpPr>
        <p:spPr>
          <a:xfrm>
            <a:off x="3377513" y="2191267"/>
            <a:ext cx="1746420" cy="774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SDG Connection Details Manager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C36F175-12F3-68C5-BFFB-D8F3DDAEF132}"/>
              </a:ext>
            </a:extLst>
          </p:cNvPr>
          <p:cNvCxnSpPr>
            <a:cxnSpLocks/>
            <a:stCxn id="7" idx="2"/>
            <a:endCxn id="3" idx="1"/>
          </p:cNvCxnSpPr>
          <p:nvPr/>
        </p:nvCxnSpPr>
        <p:spPr>
          <a:xfrm>
            <a:off x="4250723" y="2965625"/>
            <a:ext cx="193590" cy="87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4FB1C6F-C31C-5631-18C6-064E73077745}"/>
              </a:ext>
            </a:extLst>
          </p:cNvPr>
          <p:cNvSpPr/>
          <p:nvPr/>
        </p:nvSpPr>
        <p:spPr>
          <a:xfrm>
            <a:off x="1392192" y="1507526"/>
            <a:ext cx="518984" cy="1622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AT" dirty="0"/>
              <a:t>HTTP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786F75A-32D1-0CD1-37D0-C598C12E5506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>
            <a:off x="1911176" y="2318953"/>
            <a:ext cx="1466337" cy="2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8AEC20B-EACA-DB21-DEAA-F6CA857190B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3208" y="2318953"/>
            <a:ext cx="518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9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79837-29F0-3D70-64A8-AC8F03BF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Sending</a:t>
            </a:r>
            <a:r>
              <a:rPr lang="de-AT" dirty="0"/>
              <a:t> &amp; </a:t>
            </a:r>
            <a:r>
              <a:rPr lang="de-AT" dirty="0" err="1"/>
              <a:t>Receiving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22C3F-EA11-F4BE-03ED-A5E33125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Abstraktion des Sendens und des Empfangens muss folgende Anforderungen erfüllen</a:t>
            </a:r>
          </a:p>
          <a:p>
            <a:pPr lvl="1"/>
            <a:r>
              <a:rPr lang="de-AT" dirty="0"/>
              <a:t>In DE muss XTA2 verwendet werden</a:t>
            </a:r>
          </a:p>
          <a:p>
            <a:pPr lvl="1"/>
            <a:r>
              <a:rPr lang="de-AT" dirty="0"/>
              <a:t>Außerhalb von DE können andere Technologien eingesetzt werden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1FED882-B00C-D320-6FBC-BE518744BFAB}"/>
              </a:ext>
            </a:extLst>
          </p:cNvPr>
          <p:cNvSpPr/>
          <p:nvPr/>
        </p:nvSpPr>
        <p:spPr>
          <a:xfrm>
            <a:off x="6829229" y="681037"/>
            <a:ext cx="477734" cy="67820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86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D2565-83C7-6C83-AED7-80059D9A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Validation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3151D-3AA5-AF6D-C3AA-A0582894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Kein XTA notwendig</a:t>
            </a:r>
          </a:p>
          <a:p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 Upload und dann Schematron Validierung</a:t>
            </a:r>
          </a:p>
          <a:p>
            <a:r>
              <a:rPr lang="de-AT" dirty="0"/>
              <a:t>Offene Punkte</a:t>
            </a:r>
          </a:p>
          <a:p>
            <a:pPr lvl="1"/>
            <a:r>
              <a:rPr lang="de-AT" dirty="0"/>
              <a:t>Wie wird mit aktualisierten SCH-Regeln umgegangen</a:t>
            </a:r>
          </a:p>
          <a:p>
            <a:pPr lvl="2"/>
            <a:r>
              <a:rPr lang="de-AT" dirty="0"/>
              <a:t>Verteilung muss generisch passieren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7F2D80-0DC4-161A-DA7D-3AE1FE29532A}"/>
              </a:ext>
            </a:extLst>
          </p:cNvPr>
          <p:cNvSpPr/>
          <p:nvPr/>
        </p:nvSpPr>
        <p:spPr>
          <a:xfrm>
            <a:off x="4823285" y="608992"/>
            <a:ext cx="605449" cy="73377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807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D2565-83C7-6C83-AED7-80059D9A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Auditing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3151D-3AA5-AF6D-C3AA-A0582894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Getrennt von </a:t>
            </a:r>
            <a:r>
              <a:rPr lang="de-AT" dirty="0" err="1"/>
              <a:t>Logging</a:t>
            </a:r>
            <a:endParaRPr lang="de-AT" dirty="0"/>
          </a:p>
          <a:p>
            <a:r>
              <a:rPr lang="de-AT" dirty="0"/>
              <a:t>Generische „Audit-Daten“ (aka Event)</a:t>
            </a:r>
          </a:p>
          <a:p>
            <a:pPr lvl="1"/>
            <a:r>
              <a:rPr lang="de-AT" dirty="0"/>
              <a:t>Date + Time (bis inkl. Millisekunde)</a:t>
            </a:r>
          </a:p>
          <a:p>
            <a:pPr lvl="1"/>
            <a:r>
              <a:rPr lang="de-AT" dirty="0"/>
              <a:t>ID (für konsistente Reihenfolge; muss keine UUID sein; fortlaufende ID pro Tag reicht)</a:t>
            </a:r>
          </a:p>
          <a:p>
            <a:pPr lvl="1"/>
            <a:r>
              <a:rPr lang="de-AT" dirty="0" err="1"/>
              <a:t>Author</a:t>
            </a:r>
            <a:r>
              <a:rPr lang="de-AT" dirty="0"/>
              <a:t> (User ID, System ID)</a:t>
            </a:r>
          </a:p>
          <a:p>
            <a:pPr lvl="1"/>
            <a:r>
              <a:rPr lang="de-AT" dirty="0" err="1"/>
              <a:t>Severity</a:t>
            </a:r>
            <a:r>
              <a:rPr lang="de-AT" dirty="0"/>
              <a:t> (Info, Warn, Error, …)</a:t>
            </a:r>
          </a:p>
          <a:p>
            <a:pPr lvl="1"/>
            <a:r>
              <a:rPr lang="de-AT" dirty="0"/>
              <a:t>Typ der Aktion (Read, Write, Modify, Execute, Other)</a:t>
            </a:r>
          </a:p>
          <a:p>
            <a:pPr lvl="1"/>
            <a:r>
              <a:rPr lang="de-AT" dirty="0"/>
              <a:t>Ergebnis der Aktion (</a:t>
            </a:r>
            <a:r>
              <a:rPr lang="de-AT" dirty="0" err="1"/>
              <a:t>Success</a:t>
            </a:r>
            <a:r>
              <a:rPr lang="de-AT" dirty="0"/>
              <a:t>, </a:t>
            </a:r>
            <a:r>
              <a:rPr lang="de-AT" dirty="0" err="1"/>
              <a:t>Failure</a:t>
            </a:r>
            <a:r>
              <a:rPr lang="de-AT" dirty="0"/>
              <a:t>, </a:t>
            </a:r>
            <a:r>
              <a:rPr lang="de-AT" dirty="0" err="1"/>
              <a:t>Undefined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Audit-Content (String, JSON)</a:t>
            </a:r>
          </a:p>
          <a:p>
            <a:r>
              <a:rPr lang="de-AT" dirty="0"/>
              <a:t>Flexibles Audit-Persistenz-Backend</a:t>
            </a:r>
          </a:p>
          <a:p>
            <a:pPr lvl="1"/>
            <a:r>
              <a:rPr lang="de-AT" dirty="0"/>
              <a:t>Z.B: Datei, Datenbank, S3, Kafka, /</a:t>
            </a:r>
            <a:r>
              <a:rPr lang="de-AT" dirty="0" err="1"/>
              <a:t>dev</a:t>
            </a:r>
            <a:r>
              <a:rPr lang="de-AT" dirty="0"/>
              <a:t>/null, ….</a:t>
            </a:r>
          </a:p>
          <a:p>
            <a:r>
              <a:rPr lang="de-AT" dirty="0"/>
              <a:t>SDG Connector: </a:t>
            </a:r>
            <a:r>
              <a:rPr lang="de-AT" dirty="0" err="1"/>
              <a:t>write-only</a:t>
            </a:r>
            <a:endParaRPr lang="de-AT" dirty="0"/>
          </a:p>
          <a:p>
            <a:r>
              <a:rPr lang="de-AT" dirty="0"/>
              <a:t>Zusätzliches </a:t>
            </a:r>
            <a:r>
              <a:rPr lang="de-AT" dirty="0" err="1"/>
              <a:t>Todo</a:t>
            </a:r>
            <a:r>
              <a:rPr lang="de-AT" dirty="0"/>
              <a:t>: </a:t>
            </a:r>
            <a:r>
              <a:rPr lang="de-AT" dirty="0" err="1"/>
              <a:t>Governance</a:t>
            </a:r>
            <a:r>
              <a:rPr lang="de-AT" dirty="0"/>
              <a:t> für Audit-Daten definieren (inkl. Löschfristen)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7F2D80-0DC4-161A-DA7D-3AE1FE29532A}"/>
              </a:ext>
            </a:extLst>
          </p:cNvPr>
          <p:cNvSpPr/>
          <p:nvPr/>
        </p:nvSpPr>
        <p:spPr>
          <a:xfrm>
            <a:off x="4823285" y="608992"/>
            <a:ext cx="605449" cy="73377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593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98A84-44CA-6AFA-7595-7B5E6A43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Connection Details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C8F61-E8BB-73A4-FDBE-FABE415B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255"/>
            <a:ext cx="10515600" cy="5353745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Verbindungsdatenmanagement zu entfernen „SDG </a:t>
            </a:r>
            <a:r>
              <a:rPr lang="de-AT" dirty="0" err="1"/>
              <a:t>Connectoren</a:t>
            </a:r>
            <a:r>
              <a:rPr lang="de-AT" dirty="0"/>
              <a:t>“ (den AS4 Gateways der Anderen)</a:t>
            </a:r>
          </a:p>
          <a:p>
            <a:r>
              <a:rPr lang="de-AT" dirty="0"/>
              <a:t>Backend: Datei, DB [präferiert], …</a:t>
            </a:r>
          </a:p>
          <a:p>
            <a:r>
              <a:rPr lang="de-AT" dirty="0"/>
              <a:t>Pro Empfänger muss konfiguriert werden können</a:t>
            </a:r>
          </a:p>
          <a:p>
            <a:pPr lvl="1"/>
            <a:r>
              <a:rPr lang="de-AT" dirty="0"/>
              <a:t>Empfänger ID (Access Service ID aus der DSD Antwort; VARCHAR(256))</a:t>
            </a:r>
          </a:p>
          <a:p>
            <a:pPr lvl="1"/>
            <a:r>
              <a:rPr lang="de-AT" dirty="0"/>
              <a:t>AS4 Endpunkt URL (AS4 MSH URL; VARCHAR(4096))</a:t>
            </a:r>
          </a:p>
          <a:p>
            <a:pPr lvl="1"/>
            <a:r>
              <a:rPr lang="de-AT" dirty="0"/>
              <a:t>Public X.509-Zertifikat zum AS4 verschlüsseln (PEM </a:t>
            </a:r>
            <a:r>
              <a:rPr lang="de-AT" dirty="0" err="1"/>
              <a:t>encoded</a:t>
            </a:r>
            <a:r>
              <a:rPr lang="de-AT" dirty="0"/>
              <a:t> [„-----BEGIN CERTIFICATE-----\n … -----END CERTIFICATE-----\n“] ; CLOB-Feld)</a:t>
            </a:r>
          </a:p>
          <a:p>
            <a:pPr lvl="1"/>
            <a:r>
              <a:rPr lang="de-AT" dirty="0"/>
              <a:t>TLS CA </a:t>
            </a:r>
            <a:r>
              <a:rPr lang="de-AT" dirty="0" err="1"/>
              <a:t>Certificate</a:t>
            </a:r>
            <a:r>
              <a:rPr lang="de-AT" dirty="0"/>
              <a:t> Chain (auch als PEM </a:t>
            </a:r>
            <a:r>
              <a:rPr lang="de-AT" dirty="0" err="1"/>
              <a:t>encoded</a:t>
            </a:r>
            <a:r>
              <a:rPr lang="de-AT" dirty="0"/>
              <a:t> Liste von Zertifikaten; CLOB-Feld)</a:t>
            </a:r>
          </a:p>
          <a:p>
            <a:r>
              <a:rPr lang="de-AT" dirty="0"/>
              <a:t>Konsequenz: jede Transaktion erfordert mehrere, dynamisch generierte Trust Stores</a:t>
            </a:r>
          </a:p>
          <a:p>
            <a:pPr lvl="1"/>
            <a:r>
              <a:rPr lang="de-AT" dirty="0"/>
              <a:t>Aus Security-Gründen wird TLS pro Empfänger konfiguriert und nicht in einen Pool geworfen</a:t>
            </a:r>
          </a:p>
          <a:p>
            <a:r>
              <a:rPr lang="de-AT" dirty="0"/>
              <a:t>Notwendige Aktionen:</a:t>
            </a:r>
          </a:p>
          <a:p>
            <a:pPr lvl="1"/>
            <a:r>
              <a:rPr lang="de-AT" dirty="0"/>
              <a:t>Finde die Connection Details einer Empfänger-ID („</a:t>
            </a:r>
            <a:r>
              <a:rPr lang="de-AT" dirty="0" err="1"/>
              <a:t>get</a:t>
            </a:r>
            <a:r>
              <a:rPr lang="de-AT" dirty="0"/>
              <a:t>“)</a:t>
            </a:r>
          </a:p>
          <a:p>
            <a:pPr lvl="1"/>
            <a:r>
              <a:rPr lang="de-AT" dirty="0"/>
              <a:t>Create and Update Connection Details einer Empfänger-ID („</a:t>
            </a:r>
            <a:r>
              <a:rPr lang="de-AT" dirty="0" err="1"/>
              <a:t>set</a:t>
            </a:r>
            <a:r>
              <a:rPr lang="de-AT" dirty="0"/>
              <a:t>“ mit ID, URL, </a:t>
            </a:r>
            <a:r>
              <a:rPr lang="de-AT" dirty="0" err="1"/>
              <a:t>Zert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Sämtliche schreibende Aktionen müssen im Audit landen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FB5C3A-047C-5117-3593-B4D132BB3377}"/>
              </a:ext>
            </a:extLst>
          </p:cNvPr>
          <p:cNvSpPr/>
          <p:nvPr/>
        </p:nvSpPr>
        <p:spPr>
          <a:xfrm>
            <a:off x="5597642" y="567802"/>
            <a:ext cx="605449" cy="73377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776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98A84-44CA-6AFA-7595-7B5E6A43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Certificate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r>
              <a:rPr lang="de-AT" dirty="0"/>
              <a:t> [AS4]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C8F61-E8BB-73A4-FDBE-FABE415B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Ziel: Verwaltung der eigenen AS4 Zertifikate</a:t>
            </a:r>
          </a:p>
          <a:p>
            <a:pPr lvl="1"/>
            <a:r>
              <a:rPr lang="de-AT" dirty="0"/>
              <a:t>Unterscheidung </a:t>
            </a:r>
            <a:r>
              <a:rPr lang="de-AT" dirty="0" err="1"/>
              <a:t>sign</a:t>
            </a:r>
            <a:r>
              <a:rPr lang="de-AT" dirty="0"/>
              <a:t>/</a:t>
            </a:r>
            <a:r>
              <a:rPr lang="de-AT" dirty="0" err="1"/>
              <a:t>crypt</a:t>
            </a:r>
            <a:r>
              <a:rPr lang="de-AT" dirty="0"/>
              <a:t> Zertifikate vordenken</a:t>
            </a:r>
          </a:p>
          <a:p>
            <a:pPr lvl="1"/>
            <a:r>
              <a:rPr lang="de-AT" dirty="0"/>
              <a:t>Historische Daten sollen einfach überprüfbar sein </a:t>
            </a:r>
            <a:r>
              <a:rPr lang="de-AT" dirty="0">
                <a:sym typeface="Wingdings" panose="05000000000000000000" pitchFamily="2" charset="2"/>
              </a:rPr>
              <a:t> alte Zertifikate aufheben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Andenken: bei Änderung, Notifikation der EU-Partner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Andenken: Unterstützung von PKCS11 (HSM)</a:t>
            </a:r>
          </a:p>
          <a:p>
            <a:pPr lvl="1"/>
            <a:r>
              <a:rPr lang="de-AT" dirty="0"/>
              <a:t>Aktualisierung des </a:t>
            </a:r>
            <a:r>
              <a:rPr lang="de-AT" dirty="0" err="1"/>
              <a:t>Keystores</a:t>
            </a:r>
            <a:r>
              <a:rPr lang="de-AT" dirty="0"/>
              <a:t> und Truststores zur Laufzeit</a:t>
            </a:r>
            <a:r>
              <a:rPr lang="de-AT" dirty="0">
                <a:sym typeface="Wingdings" panose="05000000000000000000" pitchFamily="2" charset="2"/>
              </a:rPr>
              <a:t> (via „Trigger“)</a:t>
            </a:r>
            <a:endParaRPr lang="de-AT" dirty="0"/>
          </a:p>
          <a:p>
            <a:r>
              <a:rPr lang="de-AT" dirty="0"/>
              <a:t>Nicht-Ziel:</a:t>
            </a:r>
          </a:p>
          <a:p>
            <a:pPr lvl="1"/>
            <a:r>
              <a:rPr lang="de-AT" dirty="0"/>
              <a:t>Verwaltung der TLS-Zertifikate</a:t>
            </a:r>
          </a:p>
          <a:p>
            <a:r>
              <a:rPr lang="de-AT" dirty="0"/>
              <a:t>Sämtliche schreibende Aktionen müssen im Audit landen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FB5C3A-047C-5117-3593-B4D132BB3377}"/>
              </a:ext>
            </a:extLst>
          </p:cNvPr>
          <p:cNvSpPr/>
          <p:nvPr/>
        </p:nvSpPr>
        <p:spPr>
          <a:xfrm>
            <a:off x="8019569" y="621838"/>
            <a:ext cx="605449" cy="73377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298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1ADE9-B236-00C6-5505-34E0916C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</a:t>
            </a:r>
            <a:r>
              <a:rPr lang="de-AT" dirty="0"/>
              <a:t>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B1142-43EC-CD92-3E5B-27435A7B9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Verschiedene, </a:t>
            </a:r>
            <a:r>
              <a:rPr lang="de-AT" dirty="0" err="1"/>
              <a:t>priorisierbare</a:t>
            </a:r>
            <a:r>
              <a:rPr lang="de-AT" dirty="0"/>
              <a:t> Quellen</a:t>
            </a:r>
          </a:p>
          <a:p>
            <a:pPr lvl="1"/>
            <a:r>
              <a:rPr lang="de-AT" dirty="0"/>
              <a:t>System Properties</a:t>
            </a:r>
          </a:p>
          <a:p>
            <a:pPr lvl="1"/>
            <a:r>
              <a:rPr lang="de-AT" dirty="0"/>
              <a:t>Umgebungsvariablen (</a:t>
            </a:r>
            <a:r>
              <a:rPr lang="de-AT" dirty="0" err="1"/>
              <a:t>Env</a:t>
            </a:r>
            <a:r>
              <a:rPr lang="de-AT" dirty="0"/>
              <a:t> </a:t>
            </a:r>
            <a:r>
              <a:rPr lang="de-AT" dirty="0" err="1"/>
              <a:t>Vars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Konfigurationsdateien</a:t>
            </a:r>
          </a:p>
          <a:p>
            <a:r>
              <a:rPr lang="de-AT" dirty="0"/>
              <a:t>Daten immer als Key-Value-Pairs</a:t>
            </a:r>
          </a:p>
          <a:p>
            <a:pPr lvl="1"/>
            <a:r>
              <a:rPr lang="de-AT" dirty="0"/>
              <a:t>Case sensitive Keys</a:t>
            </a:r>
          </a:p>
          <a:p>
            <a:r>
              <a:rPr lang="de-AT" dirty="0"/>
              <a:t>Alle Daten sind </a:t>
            </a:r>
            <a:r>
              <a:rPr lang="de-AT" dirty="0" err="1"/>
              <a:t>read-only</a:t>
            </a:r>
            <a:endParaRPr lang="de-AT" dirty="0"/>
          </a:p>
          <a:p>
            <a:r>
              <a:rPr lang="de-AT" dirty="0"/>
              <a:t>Optional: Je nach Quelle, Daten </a:t>
            </a:r>
            <a:r>
              <a:rPr lang="de-AT" dirty="0" err="1"/>
              <a:t>neuladen</a:t>
            </a:r>
            <a:r>
              <a:rPr lang="de-AT" dirty="0"/>
              <a:t>/</a:t>
            </a:r>
            <a:r>
              <a:rPr lang="de-AT" dirty="0" err="1"/>
              <a:t>refreshen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FAD81C-5D82-3249-E3DE-1522CB05DCF3}"/>
              </a:ext>
            </a:extLst>
          </p:cNvPr>
          <p:cNvSpPr/>
          <p:nvPr/>
        </p:nvSpPr>
        <p:spPr>
          <a:xfrm>
            <a:off x="6899219" y="621838"/>
            <a:ext cx="605449" cy="73377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8041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Breitbild</PresentationFormat>
  <Paragraphs>115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SDG Connector Implementation Images</vt:lpstr>
      <vt:lpstr>PowerPoint-Präsentation</vt:lpstr>
      <vt:lpstr>PowerPoint-Präsentation</vt:lpstr>
      <vt:lpstr>Sending &amp; Receiving API</vt:lpstr>
      <vt:lpstr>Validation API</vt:lpstr>
      <vt:lpstr>Auditing</vt:lpstr>
      <vt:lpstr>Connection Details </vt:lpstr>
      <vt:lpstr>Certificate Configuration [AS4]</vt:lpstr>
      <vt:lpstr>Configuration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Connector Implementation Images</dc:title>
  <dc:creator>Philip Helger</dc:creator>
  <cp:lastModifiedBy>Philip Helger</cp:lastModifiedBy>
  <cp:revision>46</cp:revision>
  <dcterms:created xsi:type="dcterms:W3CDTF">2023-03-30T10:31:47Z</dcterms:created>
  <dcterms:modified xsi:type="dcterms:W3CDTF">2023-05-03T15:26:50Z</dcterms:modified>
</cp:coreProperties>
</file>