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6" r:id="rId7"/>
    <p:sldId id="258" r:id="rId8"/>
    <p:sldId id="260" r:id="rId9"/>
    <p:sldId id="280" r:id="rId10"/>
    <p:sldId id="277" r:id="rId11"/>
    <p:sldId id="279"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718"/>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4400" dirty="0" err="1"/>
              <a:t>FavKart</a:t>
            </a:r>
            <a:br>
              <a:rPr lang="en-US" sz="4400" dirty="0"/>
            </a:br>
            <a:r>
              <a:rPr lang="en-US" sz="4400" dirty="0"/>
              <a:t>(e-Commerce website)</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Group Member’s Name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841816" y="1954837"/>
            <a:ext cx="9779182" cy="3366815"/>
          </a:xfrm>
        </p:spPr>
        <p:txBody>
          <a:bodyPr vert="horz" lIns="91440" tIns="45720" rIns="91440" bIns="45720" rtlCol="0" anchor="t">
            <a:normAutofit/>
          </a:bodyPr>
          <a:lstStyle/>
          <a:p>
            <a:r>
              <a:rPr lang="en-US" sz="3600" dirty="0"/>
              <a:t>Himanshu Pathak</a:t>
            </a:r>
          </a:p>
          <a:p>
            <a:r>
              <a:rPr lang="en-US" sz="3600" dirty="0"/>
              <a:t>Tarun Tripathi</a:t>
            </a:r>
          </a:p>
          <a:p>
            <a:r>
              <a:rPr lang="en-US" sz="3600" dirty="0"/>
              <a:t>Avanish Kumar Vishwakarma</a:t>
            </a:r>
          </a:p>
          <a:p>
            <a:r>
              <a:rPr lang="en-US" sz="3600" dirty="0" err="1"/>
              <a:t>Priyanshu</a:t>
            </a:r>
            <a:r>
              <a:rPr lang="en-US" sz="3600" dirty="0"/>
              <a:t> Singh</a:t>
            </a:r>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8/8/2023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8A41B-7162-1C8A-FE40-018A0B361C4E}"/>
              </a:ext>
            </a:extLst>
          </p:cNvPr>
          <p:cNvSpPr>
            <a:spLocks noGrp="1"/>
          </p:cNvSpPr>
          <p:nvPr>
            <p:ph type="title"/>
          </p:nvPr>
        </p:nvSpPr>
        <p:spPr/>
        <p:txBody>
          <a:bodyPr/>
          <a:lstStyle/>
          <a:p>
            <a:r>
              <a:rPr lang="en-IN" dirty="0"/>
              <a:t>Content		</a:t>
            </a:r>
          </a:p>
        </p:txBody>
      </p:sp>
      <p:sp>
        <p:nvSpPr>
          <p:cNvPr id="3" name="Content Placeholder 2">
            <a:extLst>
              <a:ext uri="{FF2B5EF4-FFF2-40B4-BE49-F238E27FC236}">
                <a16:creationId xmlns:a16="http://schemas.microsoft.com/office/drawing/2014/main" id="{4523F66F-F59C-DCB8-E17A-0BDDF77FD9E4}"/>
              </a:ext>
            </a:extLst>
          </p:cNvPr>
          <p:cNvSpPr>
            <a:spLocks noGrp="1"/>
          </p:cNvSpPr>
          <p:nvPr>
            <p:ph idx="1"/>
          </p:nvPr>
        </p:nvSpPr>
        <p:spPr/>
        <p:txBody>
          <a:bodyPr/>
          <a:lstStyle/>
          <a:p>
            <a:r>
              <a:rPr lang="en-IN" sz="3600" dirty="0"/>
              <a:t>Introduction </a:t>
            </a:r>
          </a:p>
          <a:p>
            <a:r>
              <a:rPr lang="en-IN" sz="3600" dirty="0"/>
              <a:t>Work </a:t>
            </a:r>
          </a:p>
          <a:p>
            <a:r>
              <a:rPr lang="en-IN" sz="3600" dirty="0"/>
              <a:t>Output</a:t>
            </a:r>
          </a:p>
          <a:p>
            <a:r>
              <a:rPr lang="en-IN" sz="3600" dirty="0"/>
              <a:t>Future Work</a:t>
            </a:r>
          </a:p>
          <a:p>
            <a:r>
              <a:rPr lang="en-IN" sz="3600" dirty="0"/>
              <a:t>Reference </a:t>
            </a:r>
          </a:p>
        </p:txBody>
      </p:sp>
      <p:sp>
        <p:nvSpPr>
          <p:cNvPr id="4" name="Date Placeholder 3">
            <a:extLst>
              <a:ext uri="{FF2B5EF4-FFF2-40B4-BE49-F238E27FC236}">
                <a16:creationId xmlns:a16="http://schemas.microsoft.com/office/drawing/2014/main" id="{8F0107EE-365A-0962-431A-2EC4FAB50A1C}"/>
              </a:ext>
            </a:extLst>
          </p:cNvPr>
          <p:cNvSpPr>
            <a:spLocks noGrp="1"/>
          </p:cNvSpPr>
          <p:nvPr>
            <p:ph type="dt" sz="half" idx="2"/>
          </p:nvPr>
        </p:nvSpPr>
        <p:spPr/>
        <p:txBody>
          <a:bodyPr/>
          <a:lstStyle/>
          <a:p>
            <a:fld id="{DD9C8446-696E-6942-B6C8-CC9CAD0B34E0}" type="datetime1">
              <a:rPr lang="en-US" smtClean="0"/>
              <a:pPr/>
              <a:t>8/8/2023</a:t>
            </a:fld>
            <a:endParaRPr lang="en-US" dirty="0"/>
          </a:p>
        </p:txBody>
      </p:sp>
      <p:sp>
        <p:nvSpPr>
          <p:cNvPr id="5" name="Footer Placeholder 4">
            <a:extLst>
              <a:ext uri="{FF2B5EF4-FFF2-40B4-BE49-F238E27FC236}">
                <a16:creationId xmlns:a16="http://schemas.microsoft.com/office/drawing/2014/main" id="{AACB85B0-6E4C-A4DE-34BC-40EAF8C5D8C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D5B2463-CCE2-1517-7393-81D513703E4A}"/>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1233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solidFill>
                  <a:srgbClr val="D1D5DB"/>
                </a:solidFill>
                <a:effectLst/>
                <a:highlight>
                  <a:srgbClr val="000000"/>
                </a:highlight>
                <a:latin typeface="Söhne"/>
              </a:rPr>
              <a:t>Welcome to our e-commerce website presentation. Today, we are thrilled to introduce our cutting-edge platform that is set to transform the way people shop online. With a user-friendly interface, an extensive product catalog, personalized recommendations, and exceptional customer service, we aim to provide an unmatched shopping experience. Thank you for joining us, and we look forward to showcasing our exciting new venture</a:t>
            </a:r>
            <a:r>
              <a:rPr lang="en-US" b="0" i="0" dirty="0">
                <a:solidFill>
                  <a:srgbClr val="D1D5DB"/>
                </a:solidFill>
                <a:effectLst/>
                <a:highlight>
                  <a:srgbClr val="0000FF"/>
                </a:highlight>
                <a:latin typeface="Söhne"/>
              </a:rPr>
              <a:t>.</a:t>
            </a:r>
            <a:endParaRPr lang="en-US" dirty="0">
              <a:highlight>
                <a:srgbClr val="0000FF"/>
              </a:highlight>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8/8/2023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flipV="1">
            <a:off x="4038600" y="6721475"/>
            <a:ext cx="2958966" cy="478222"/>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425233"/>
            <a:ext cx="9779183" cy="1472852"/>
          </a:xfrm>
        </p:spPr>
        <p:txBody>
          <a:bodyPr/>
          <a:lstStyle/>
          <a:p>
            <a:r>
              <a:rPr lang="en-US" dirty="0"/>
              <a:t>Tools Used</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8/8/2023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Content Placeholder 7">
            <a:extLst>
              <a:ext uri="{FF2B5EF4-FFF2-40B4-BE49-F238E27FC236}">
                <a16:creationId xmlns:a16="http://schemas.microsoft.com/office/drawing/2014/main" id="{2920B8F1-4970-DC63-712A-1E21561AA9B5}"/>
              </a:ext>
            </a:extLst>
          </p:cNvPr>
          <p:cNvSpPr>
            <a:spLocks noGrp="1"/>
          </p:cNvSpPr>
          <p:nvPr>
            <p:ph idx="1"/>
          </p:nvPr>
        </p:nvSpPr>
        <p:spPr>
          <a:xfrm>
            <a:off x="112734" y="2087563"/>
            <a:ext cx="11987407" cy="4268787"/>
          </a:xfrm>
        </p:spPr>
        <p:txBody>
          <a:bodyPr/>
          <a:lstStyle/>
          <a:p>
            <a:pPr marL="457200" indent="-457200">
              <a:buFont typeface="Arial" panose="020B0604020202020204" pitchFamily="34" charset="0"/>
              <a:buChar char="•"/>
            </a:pPr>
            <a:r>
              <a:rPr lang="en-IN" sz="2000" dirty="0">
                <a:solidFill>
                  <a:schemeClr val="accent1">
                    <a:lumMod val="75000"/>
                  </a:schemeClr>
                </a:solidFill>
              </a:rPr>
              <a:t>CSS </a:t>
            </a:r>
          </a:p>
          <a:p>
            <a:pPr marL="457200" indent="-457200">
              <a:buFont typeface="Arial" panose="020B0604020202020204" pitchFamily="34" charset="0"/>
              <a:buChar char="•"/>
            </a:pPr>
            <a:r>
              <a:rPr lang="en-IN" sz="2000" dirty="0">
                <a:solidFill>
                  <a:schemeClr val="accent1">
                    <a:lumMod val="75000"/>
                  </a:schemeClr>
                </a:solidFill>
              </a:rPr>
              <a:t>JAVA SCRIPT</a:t>
            </a:r>
          </a:p>
          <a:p>
            <a:pPr marL="457200" indent="-457200">
              <a:buFont typeface="Arial" panose="020B0604020202020204" pitchFamily="34" charset="0"/>
              <a:buChar char="•"/>
            </a:pPr>
            <a:r>
              <a:rPr lang="en-IN" sz="2000" dirty="0">
                <a:solidFill>
                  <a:schemeClr val="accent1">
                    <a:lumMod val="75000"/>
                  </a:schemeClr>
                </a:solidFill>
              </a:rPr>
              <a:t>HTML</a:t>
            </a:r>
          </a:p>
          <a:p>
            <a:pPr marL="457200" indent="-457200">
              <a:buFont typeface="Arial" panose="020B0604020202020204" pitchFamily="34" charset="0"/>
              <a:buChar char="•"/>
            </a:pPr>
            <a:r>
              <a:rPr lang="en-IN" sz="2000" dirty="0">
                <a:solidFill>
                  <a:schemeClr val="accent1">
                    <a:lumMod val="75000"/>
                  </a:schemeClr>
                </a:solidFill>
              </a:rPr>
              <a:t>PYTHON</a:t>
            </a:r>
          </a:p>
          <a:p>
            <a:pPr marL="457200" indent="-457200">
              <a:buFont typeface="Arial" panose="020B0604020202020204" pitchFamily="34" charset="0"/>
              <a:buChar char="•"/>
            </a:pPr>
            <a:r>
              <a:rPr lang="en-IN" sz="2000" dirty="0">
                <a:solidFill>
                  <a:schemeClr val="accent1">
                    <a:lumMod val="75000"/>
                  </a:schemeClr>
                </a:solidFill>
              </a:rPr>
              <a:t>FRAMEWORK-DJANGO</a:t>
            </a:r>
          </a:p>
          <a:p>
            <a:pPr marL="457200" indent="-457200">
              <a:buFont typeface="Arial" panose="020B0604020202020204" pitchFamily="34" charset="0"/>
              <a:buChar char="•"/>
            </a:pPr>
            <a:r>
              <a:rPr lang="en-IN" sz="2000" dirty="0">
                <a:solidFill>
                  <a:schemeClr val="accent1">
                    <a:lumMod val="75000"/>
                  </a:schemeClr>
                </a:solidFill>
              </a:rPr>
              <a:t>SQL</a:t>
            </a:r>
          </a:p>
          <a:p>
            <a:pPr marL="457200" indent="-457200">
              <a:buFont typeface="Arial" panose="020B0604020202020204" pitchFamily="34" charset="0"/>
              <a:buChar char="•"/>
            </a:pPr>
            <a:endParaRPr lang="en-IN" sz="2000" dirty="0">
              <a:solidFill>
                <a:schemeClr val="accent1">
                  <a:lumMod val="75000"/>
                </a:schemeClr>
              </a:solidFill>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425233"/>
            <a:ext cx="9779183" cy="1472852"/>
          </a:xfrm>
        </p:spPr>
        <p:txBody>
          <a:bodyPr/>
          <a:lstStyle/>
          <a:p>
            <a:r>
              <a:rPr lang="en-US" dirty="0"/>
              <a:t>Work</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8/8/2023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Content Placeholder 7">
            <a:extLst>
              <a:ext uri="{FF2B5EF4-FFF2-40B4-BE49-F238E27FC236}">
                <a16:creationId xmlns:a16="http://schemas.microsoft.com/office/drawing/2014/main" id="{2920B8F1-4970-DC63-712A-1E21561AA9B5}"/>
              </a:ext>
            </a:extLst>
          </p:cNvPr>
          <p:cNvSpPr>
            <a:spLocks noGrp="1"/>
          </p:cNvSpPr>
          <p:nvPr>
            <p:ph idx="1"/>
          </p:nvPr>
        </p:nvSpPr>
        <p:spPr>
          <a:xfrm>
            <a:off x="112734" y="2087563"/>
            <a:ext cx="11987407" cy="4268787"/>
          </a:xfrm>
        </p:spPr>
        <p:txBody>
          <a:bodyPr/>
          <a:lstStyle/>
          <a:p>
            <a:pPr marL="457200" indent="-457200">
              <a:buFont typeface="Arial" panose="020B0604020202020204" pitchFamily="34" charset="0"/>
              <a:buChar char="•"/>
            </a:pPr>
            <a:r>
              <a:rPr lang="en-US" sz="2000" b="0" i="0" dirty="0">
                <a:solidFill>
                  <a:schemeClr val="accent1">
                    <a:lumMod val="75000"/>
                  </a:schemeClr>
                </a:solidFill>
                <a:effectLst/>
                <a:latin typeface="Söhne"/>
              </a:rPr>
              <a:t>User Interface (UI) Design: The website should have an appealing and intuitive interface</a:t>
            </a:r>
          </a:p>
          <a:p>
            <a:pPr marL="457200" indent="-457200">
              <a:buFont typeface="Arial" panose="020B0604020202020204" pitchFamily="34" charset="0"/>
              <a:buChar char="•"/>
            </a:pPr>
            <a:r>
              <a:rPr lang="en-US" sz="2000" b="0" i="0" dirty="0">
                <a:solidFill>
                  <a:schemeClr val="accent1">
                    <a:lumMod val="75000"/>
                  </a:schemeClr>
                </a:solidFill>
                <a:effectLst/>
                <a:latin typeface="Söhne"/>
              </a:rPr>
              <a:t>Product Management: Curate and manage a diverse product catalog, including accurate descriptions, high-quality images, and relevant specifications.</a:t>
            </a:r>
            <a:endParaRPr lang="en-US" sz="1400" b="0" i="0" dirty="0">
              <a:solidFill>
                <a:srgbClr val="D1D5DB"/>
              </a:solidFill>
              <a:effectLst/>
              <a:latin typeface="Söhne"/>
            </a:endParaRPr>
          </a:p>
          <a:p>
            <a:pPr marL="457200" indent="-457200">
              <a:buFont typeface="Arial" panose="020B0604020202020204" pitchFamily="34" charset="0"/>
              <a:buChar char="•"/>
            </a:pPr>
            <a:r>
              <a:rPr lang="en-US" sz="2000" b="0" i="0" dirty="0">
                <a:solidFill>
                  <a:schemeClr val="accent1">
                    <a:lumMod val="75000"/>
                  </a:schemeClr>
                </a:solidFill>
                <a:effectLst/>
                <a:latin typeface="Söhne"/>
              </a:rPr>
              <a:t>Shopping Cart and Checkout Process: Implement a user-friendly shopping cart system that allows customers to add products, modify quantities, and proceed to a secure checkout process for seamless transactions</a:t>
            </a:r>
            <a:r>
              <a:rPr lang="en-US" sz="1400" b="0" i="0" dirty="0">
                <a:solidFill>
                  <a:srgbClr val="D1D5DB"/>
                </a:solidFill>
                <a:effectLst/>
                <a:latin typeface="Söhne"/>
              </a:rPr>
              <a:t>.</a:t>
            </a:r>
          </a:p>
          <a:p>
            <a:pPr marL="457200" indent="-457200">
              <a:buFont typeface="Arial" panose="020B0604020202020204" pitchFamily="34" charset="0"/>
              <a:buChar char="•"/>
            </a:pPr>
            <a:r>
              <a:rPr lang="en-US" sz="2000" b="0" i="0" dirty="0">
                <a:solidFill>
                  <a:schemeClr val="accent1">
                    <a:lumMod val="75000"/>
                  </a:schemeClr>
                </a:solidFill>
                <a:effectLst/>
                <a:latin typeface="Söhne"/>
              </a:rPr>
              <a:t>Payment Integration: Integrate secure payment gateways to facilitate online transactions, supporting various payment methods to enhance convenience for customers.</a:t>
            </a:r>
          </a:p>
          <a:p>
            <a:pPr marL="457200" indent="-457200">
              <a:buFont typeface="Arial" panose="020B0604020202020204" pitchFamily="34" charset="0"/>
              <a:buChar char="•"/>
            </a:pPr>
            <a:r>
              <a:rPr lang="en-US" sz="2000" b="0" i="0" dirty="0">
                <a:solidFill>
                  <a:schemeClr val="accent1">
                    <a:lumMod val="75000"/>
                  </a:schemeClr>
                </a:solidFill>
                <a:effectLst/>
                <a:latin typeface="Söhne"/>
              </a:rPr>
              <a:t>Order Processing and Fulfillment: Establish efficient order processing procedures, including order confirmation, packaging, and collaboration with reliable shipping partners for timely delivery.</a:t>
            </a:r>
          </a:p>
          <a:p>
            <a:pPr marL="457200" indent="-457200">
              <a:buFont typeface="Arial" panose="020B0604020202020204" pitchFamily="34" charset="0"/>
              <a:buChar char="•"/>
            </a:pPr>
            <a:r>
              <a:rPr lang="en-US" sz="2000" b="0" i="0" dirty="0">
                <a:solidFill>
                  <a:schemeClr val="accent1">
                    <a:lumMod val="75000"/>
                  </a:schemeClr>
                </a:solidFill>
                <a:effectLst/>
                <a:latin typeface="Söhne"/>
              </a:rPr>
              <a:t>Customer Support: Provide dedicated customer support channels to address inquiries, concerns, and complaints promptly, ensuring a high level of customer satisfaction.</a:t>
            </a:r>
          </a:p>
          <a:p>
            <a:pPr marL="457200" indent="-457200">
              <a:buFont typeface="Arial" panose="020B0604020202020204" pitchFamily="34" charset="0"/>
              <a:buChar char="•"/>
            </a:pPr>
            <a:endParaRPr lang="en-IN" sz="2000" dirty="0">
              <a:solidFill>
                <a:schemeClr val="accent1">
                  <a:lumMod val="75000"/>
                </a:schemeClr>
              </a:solidFill>
            </a:endParaRPr>
          </a:p>
        </p:txBody>
      </p:sp>
    </p:spTree>
    <p:extLst>
      <p:ext uri="{BB962C8B-B14F-4D97-AF65-F5344CB8AC3E}">
        <p14:creationId xmlns:p14="http://schemas.microsoft.com/office/powerpoint/2010/main" val="401358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425233"/>
            <a:ext cx="9779183" cy="1472852"/>
          </a:xfrm>
        </p:spPr>
        <p:txBody>
          <a:bodyPr/>
          <a:lstStyle/>
          <a:p>
            <a:r>
              <a:rPr lang="en-US" dirty="0"/>
              <a:t>Output</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8/8/2023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4" name="Rectangle 1">
            <a:extLst>
              <a:ext uri="{FF2B5EF4-FFF2-40B4-BE49-F238E27FC236}">
                <a16:creationId xmlns:a16="http://schemas.microsoft.com/office/drawing/2014/main" id="{81F72E0C-67FE-29EA-52C4-8FD5BA39A287}"/>
              </a:ext>
            </a:extLst>
          </p:cNvPr>
          <p:cNvSpPr>
            <a:spLocks noGrp="1" noChangeArrowheads="1"/>
          </p:cNvSpPr>
          <p:nvPr>
            <p:ph idx="1"/>
          </p:nvPr>
        </p:nvSpPr>
        <p:spPr bwMode="auto">
          <a:xfrm>
            <a:off x="112713" y="2374762"/>
            <a:ext cx="12079287" cy="44832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52525"/>
              </a:solidFill>
              <a:effectLst/>
              <a:latin typeface="Open Sans"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75000"/>
                  </a:schemeClr>
                </a:solidFill>
                <a:effectLst/>
                <a:latin typeface="Open Sans" panose="020B0604020202020204" pitchFamily="34" charset="0"/>
              </a:rPr>
              <a:t>User Interface: The e-commerce website features a modern and visually appealing design, with a clean and intuitive interface that makes navigation effortless for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75000"/>
                  </a:schemeClr>
                </a:solidFill>
                <a:effectLst/>
                <a:latin typeface="Open Sans" panose="020B0604020202020204" pitchFamily="34" charset="0"/>
              </a:rPr>
              <a:t>Personalization and Recommendations: The e-commerce website utilizes customer data and browsing history to offer personalized product recommendations, enhancing the shopping experience and encouraging further exploration.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75000"/>
                  </a:schemeClr>
                </a:solidFill>
                <a:effectLst/>
                <a:latin typeface="Open Sans" panose="020B0604020202020204" pitchFamily="34" charset="0"/>
              </a:rPr>
              <a:t>Mobile Responsiveness: The website is fully optimized for mobile devices, providing a seamless shopping experience for users on smartphones and tablets.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75000"/>
                  </a:schemeClr>
                </a:solidFill>
                <a:effectLst/>
                <a:latin typeface="Open Sans" panose="020B0604020202020204" pitchFamily="34" charset="0"/>
              </a:rPr>
              <a:t>Analytics and Insights: The e-commerce website utilizes analytics tools to gather data on user behavior, website traffic, and sales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75000"/>
                  </a:schemeClr>
                </a:solidFill>
                <a:effectLst/>
                <a:latin typeface="Open Sans" panose="020B0604020202020204" pitchFamily="34" charset="0"/>
              </a:rPr>
              <a:t>Reports and insights derived from the data are used to optimize marketing strategies, improve user experience, and identify growth opportunities</a:t>
            </a:r>
            <a:r>
              <a:rPr kumimoji="0" lang="en-US" altLang="en-US" b="0" i="0" u="none" strike="noStrike" cap="none" normalizeH="0" baseline="0" dirty="0">
                <a:ln>
                  <a:noFill/>
                </a:ln>
                <a:solidFill>
                  <a:srgbClr val="252525"/>
                </a:solidFill>
                <a:effectLst/>
                <a:latin typeface="Open Sans" panose="020B060402020202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323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425233"/>
            <a:ext cx="9779183" cy="1472852"/>
          </a:xfrm>
        </p:spPr>
        <p:txBody>
          <a:bodyPr/>
          <a:lstStyle/>
          <a:p>
            <a:r>
              <a:rPr lang="en-US" dirty="0"/>
              <a:t>Future Work</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8/8/2023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Content Placeholder 7">
            <a:extLst>
              <a:ext uri="{FF2B5EF4-FFF2-40B4-BE49-F238E27FC236}">
                <a16:creationId xmlns:a16="http://schemas.microsoft.com/office/drawing/2014/main" id="{2920B8F1-4970-DC63-712A-1E21561AA9B5}"/>
              </a:ext>
            </a:extLst>
          </p:cNvPr>
          <p:cNvSpPr>
            <a:spLocks noGrp="1"/>
          </p:cNvSpPr>
          <p:nvPr>
            <p:ph idx="1"/>
          </p:nvPr>
        </p:nvSpPr>
        <p:spPr>
          <a:xfrm>
            <a:off x="112734" y="2087563"/>
            <a:ext cx="11987407" cy="4268787"/>
          </a:xfrm>
        </p:spPr>
        <p:txBody>
          <a:bodyPr/>
          <a:lstStyle/>
          <a:p>
            <a:pPr marL="457200" indent="-457200">
              <a:buFont typeface="Arial" panose="020B0604020202020204" pitchFamily="34" charset="0"/>
              <a:buChar char="•"/>
            </a:pPr>
            <a:r>
              <a:rPr lang="en-US" sz="2000" b="0" i="0" dirty="0">
                <a:solidFill>
                  <a:schemeClr val="accent1">
                    <a:lumMod val="75000"/>
                  </a:schemeClr>
                </a:solidFill>
                <a:effectLst/>
                <a:latin typeface="Open Sans" panose="020B0604020202020204" pitchFamily="34" charset="0"/>
              </a:rPr>
              <a:t>Mobile Commerce: With the increasing use of smartphones, optimizing the e-commerce website for mobile devices is crucial.</a:t>
            </a:r>
          </a:p>
          <a:p>
            <a:pPr marL="457200" indent="-457200">
              <a:buFont typeface="Arial" panose="020B0604020202020204" pitchFamily="34" charset="0"/>
              <a:buChar char="•"/>
            </a:pPr>
            <a:r>
              <a:rPr lang="en-US" sz="2000" b="0" i="0" dirty="0">
                <a:solidFill>
                  <a:schemeClr val="accent1">
                    <a:lumMod val="75000"/>
                  </a:schemeClr>
                </a:solidFill>
                <a:effectLst/>
                <a:latin typeface="Open Sans" panose="020B0604020202020204" pitchFamily="34" charset="0"/>
              </a:rPr>
              <a:t>Investing in responsive design, mobile apps, and mobile payment options will cater to the growing number of mobile shoppers.</a:t>
            </a:r>
            <a:endParaRPr lang="en-US" sz="2000" dirty="0">
              <a:solidFill>
                <a:schemeClr val="accent1">
                  <a:lumMod val="75000"/>
                </a:schemeClr>
              </a:solidFill>
              <a:latin typeface="Open Sans" panose="020B0604020202020204" pitchFamily="34" charset="0"/>
            </a:endParaRPr>
          </a:p>
          <a:p>
            <a:pPr marL="457200" indent="-457200">
              <a:buFont typeface="Arial" panose="020B0604020202020204" pitchFamily="34" charset="0"/>
              <a:buChar char="•"/>
            </a:pPr>
            <a:r>
              <a:rPr lang="en-US" sz="2000" dirty="0">
                <a:solidFill>
                  <a:schemeClr val="accent1">
                    <a:lumMod val="75000"/>
                  </a:schemeClr>
                </a:solidFill>
                <a:latin typeface="Open Sans" panose="020B0604020202020204" pitchFamily="34" charset="0"/>
              </a:rPr>
              <a:t>I</a:t>
            </a:r>
            <a:r>
              <a:rPr lang="en-US" sz="2000" b="0" i="0" dirty="0">
                <a:solidFill>
                  <a:schemeClr val="accent1">
                    <a:lumMod val="75000"/>
                  </a:schemeClr>
                </a:solidFill>
                <a:effectLst/>
                <a:latin typeface="Open Sans" panose="020B0604020202020204" pitchFamily="34" charset="0"/>
              </a:rPr>
              <a:t>ntegrating voice search and voice-activated shopping features into the e-commerce website can enhance convenience and accessibility for customers.</a:t>
            </a:r>
          </a:p>
          <a:p>
            <a:pPr marL="457200" indent="-457200">
              <a:buFont typeface="Arial" panose="020B0604020202020204" pitchFamily="34" charset="0"/>
              <a:buChar char="•"/>
            </a:pPr>
            <a:r>
              <a:rPr lang="en-US" sz="2000" b="0" i="0" dirty="0">
                <a:solidFill>
                  <a:schemeClr val="accent1">
                    <a:lumMod val="75000"/>
                  </a:schemeClr>
                </a:solidFill>
                <a:effectLst/>
                <a:latin typeface="Open Sans" panose="020B0604020202020204" pitchFamily="34" charset="0"/>
              </a:rPr>
              <a:t>Social Commerce: Integrating social media platforms with the e-commerce website enables users to make purchases directly from social media posts or advertisements, leveraging social proof and social sharing to drive sales.</a:t>
            </a:r>
          </a:p>
          <a:p>
            <a:pPr marL="457200" indent="-457200">
              <a:buFont typeface="Arial" panose="020B0604020202020204" pitchFamily="34" charset="0"/>
              <a:buChar char="•"/>
            </a:pPr>
            <a:r>
              <a:rPr lang="en-US" sz="2000" b="0" i="0" dirty="0">
                <a:solidFill>
                  <a:schemeClr val="accent1">
                    <a:lumMod val="75000"/>
                  </a:schemeClr>
                </a:solidFill>
                <a:effectLst/>
                <a:latin typeface="Open Sans" panose="020B0604020202020204" pitchFamily="34" charset="0"/>
              </a:rPr>
              <a:t>Continuous Improvement through Analytics: Utilizing analytics tools and gathering insights on customer behavior, website performance, and sales metrics can drive data-driven decision-making and facilitate continuous improvement in various aspects of the e-commerce website.</a:t>
            </a:r>
            <a:endParaRPr lang="en-IN" sz="2000" dirty="0">
              <a:solidFill>
                <a:schemeClr val="accent1">
                  <a:lumMod val="75000"/>
                </a:schemeClr>
              </a:solidFill>
            </a:endParaRPr>
          </a:p>
        </p:txBody>
      </p:sp>
    </p:spTree>
    <p:extLst>
      <p:ext uri="{BB962C8B-B14F-4D97-AF65-F5344CB8AC3E}">
        <p14:creationId xmlns:p14="http://schemas.microsoft.com/office/powerpoint/2010/main" val="249157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flipH="1">
            <a:off x="1077238" y="3602038"/>
            <a:ext cx="90255" cy="45719"/>
          </a:xfrm>
        </p:spPr>
        <p:txBody>
          <a:bodyPr>
            <a:normAutofit fontScale="25000" lnSpcReduction="20000"/>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83</TotalTime>
  <Words>547</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Open Sans</vt:lpstr>
      <vt:lpstr>Söhne</vt:lpstr>
      <vt:lpstr>Tenorite</vt:lpstr>
      <vt:lpstr>Office Theme</vt:lpstr>
      <vt:lpstr>FavKart (e-Commerce website)</vt:lpstr>
      <vt:lpstr>Group Member’s Name</vt:lpstr>
      <vt:lpstr>Content  </vt:lpstr>
      <vt:lpstr>Introduction</vt:lpstr>
      <vt:lpstr>Tools Used</vt:lpstr>
      <vt:lpstr>Work</vt:lpstr>
      <vt:lpstr>Output</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SmartKart (e-Commerce website)</dc:title>
  <dc:creator>Tarun Tripathi</dc:creator>
  <cp:lastModifiedBy>Tarun Tripathi</cp:lastModifiedBy>
  <cp:revision>3</cp:revision>
  <dcterms:created xsi:type="dcterms:W3CDTF">2023-06-19T09:32:51Z</dcterms:created>
  <dcterms:modified xsi:type="dcterms:W3CDTF">2023-08-08T07:46:38Z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