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39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1"/>
  </p:notesMasterIdLst>
  <p:sldIdLst>
    <p:sldId id="263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7" r:id="rId23"/>
    <p:sldId id="288" r:id="rId24"/>
    <p:sldId id="289" r:id="rId25"/>
    <p:sldId id="290" r:id="rId26"/>
    <p:sldId id="297" r:id="rId27"/>
    <p:sldId id="291" r:id="rId28"/>
    <p:sldId id="298" r:id="rId29"/>
    <p:sldId id="292" r:id="rId30"/>
    <p:sldId id="299" r:id="rId31"/>
    <p:sldId id="293" r:id="rId32"/>
    <p:sldId id="300" r:id="rId33"/>
    <p:sldId id="294" r:id="rId34"/>
    <p:sldId id="301" r:id="rId35"/>
    <p:sldId id="295" r:id="rId36"/>
    <p:sldId id="296" r:id="rId37"/>
    <p:sldId id="302" r:id="rId38"/>
    <p:sldId id="303" r:id="rId39"/>
    <p:sldId id="26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9" autoAdjust="0"/>
    <p:restoredTop sz="94660"/>
  </p:normalViewPr>
  <p:slideViewPr>
    <p:cSldViewPr>
      <p:cViewPr varScale="1">
        <p:scale>
          <a:sx n="72" d="100"/>
          <a:sy n="72" d="100"/>
        </p:scale>
        <p:origin x="14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3CCA3-2556-405E-84C6-5B1B6F515F8D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CC87A-A904-41EF-8D4C-7A12C69D20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C87A-A904-41EF-8D4C-7A12C69D20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1232-BC66-4D96-A1B7-DB3E941D7C18}" type="datetime1">
              <a:rPr lang="en-US" smtClean="0"/>
              <a:pPr/>
              <a:t>3/10/2021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Sphata  property - Confidential.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1C07-70FC-49AF-AB2E-C3A47110503F}" type="datetime1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Sphata  property -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303-DA53-463F-8239-EF1C19AD1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32E-37CA-48FF-8F03-D83DAE2830A8}" type="datetime1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Sphata  property -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303-DA53-463F-8239-EF1C19AD1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DA75-AE06-4620-962E-A3CBA312E1F8}" type="datetime1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Sphata  property -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303-DA53-463F-8239-EF1C19AD1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DA42-28B4-4987-9EDA-B8ACD0040F08}" type="datetime1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Sphata  property -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303-DA53-463F-8239-EF1C19AD1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71E0-DBEC-41C4-9FFF-2C89B52343DA}" type="datetime1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Sphata  property -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303-DA53-463F-8239-EF1C19AD1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A2D3-7343-4AB2-9797-E723A931E18C}" type="datetime1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Sphata  property - Confidential.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303-DA53-463F-8239-EF1C19AD1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8A67-A22B-4E42-BBCF-638CD8E00D99}" type="datetime1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Sphata  property -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303-DA53-463F-8239-EF1C19AD1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503-9392-43E4-96E0-142F6E74D41A}" type="datetime1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Sphata  property -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303-DA53-463F-8239-EF1C19AD1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FED5-ABB3-4DBF-8BBD-66980E276FA4}" type="datetime1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Sphata  property -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303-DA53-463F-8239-EF1C19AD1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EB24-33F4-40A6-B0C0-214DA54889B2}" type="datetime1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Sphata  property -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9C8303-DA53-463F-8239-EF1C19AD1B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F5A5F7-A13C-4E2D-9099-27A9D088AA3A}" type="datetime1">
              <a:rPr lang="en-US" smtClean="0"/>
              <a:pPr/>
              <a:t>3/10/2021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Sphata  property - Confidential.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9C8303-DA53-463F-8239-EF1C19AD1B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2"/>
                </a:solidFill>
              </a:rPr>
              <a:t>Entity – Relationship Model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6F449C9-E9AF-417A-8962-EE818F512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5638800"/>
            <a:ext cx="7854696" cy="581464"/>
          </a:xfrm>
        </p:spPr>
        <p:txBody>
          <a:bodyPr/>
          <a:lstStyle/>
          <a:p>
            <a:r>
              <a:rPr lang="en-US" dirty="0"/>
              <a:t>Saraswathy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err="1"/>
              <a:t>Derived</a:t>
            </a:r>
            <a:r>
              <a:rPr lang="es-ES"/>
              <a:t> </a:t>
            </a:r>
            <a:r>
              <a:rPr lang="es-ES" err="1"/>
              <a:t>Attributes</a:t>
            </a:r>
            <a:endParaRPr lang="es-E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s-ES" b="1" err="1"/>
              <a:t>Derived</a:t>
            </a:r>
            <a:r>
              <a:rPr lang="es-ES" b="1"/>
              <a:t> </a:t>
            </a:r>
            <a:r>
              <a:rPr lang="es-ES" b="1" err="1"/>
              <a:t>Attributes</a:t>
            </a:r>
            <a:r>
              <a:rPr lang="es-ES" b="1"/>
              <a:t>:</a:t>
            </a:r>
            <a:r>
              <a:rPr lang="es-ES"/>
              <a:t> </a:t>
            </a:r>
          </a:p>
          <a:p>
            <a:pPr lvl="1"/>
            <a:r>
              <a:rPr lang="es-ES" err="1"/>
              <a:t>An</a:t>
            </a:r>
            <a:r>
              <a:rPr lang="es-ES"/>
              <a:t> </a:t>
            </a:r>
            <a:r>
              <a:rPr lang="es-ES" err="1"/>
              <a:t>attribute</a:t>
            </a:r>
            <a:r>
              <a:rPr lang="es-ES"/>
              <a:t> </a:t>
            </a:r>
            <a:r>
              <a:rPr lang="es-ES" err="1"/>
              <a:t>that</a:t>
            </a:r>
            <a:r>
              <a:rPr lang="es-ES"/>
              <a:t> </a:t>
            </a:r>
            <a:r>
              <a:rPr lang="es-ES" err="1"/>
              <a:t>represents</a:t>
            </a:r>
            <a:r>
              <a:rPr lang="es-ES"/>
              <a:t> a </a:t>
            </a:r>
            <a:r>
              <a:rPr lang="es-ES" err="1"/>
              <a:t>value</a:t>
            </a:r>
            <a:r>
              <a:rPr lang="es-ES"/>
              <a:t> </a:t>
            </a:r>
            <a:r>
              <a:rPr lang="es-ES" err="1"/>
              <a:t>that</a:t>
            </a:r>
            <a:r>
              <a:rPr lang="es-ES"/>
              <a:t> </a:t>
            </a:r>
            <a:r>
              <a:rPr lang="es-ES" err="1"/>
              <a:t>is</a:t>
            </a:r>
            <a:r>
              <a:rPr lang="es-ES"/>
              <a:t> derivable </a:t>
            </a:r>
            <a:r>
              <a:rPr lang="es-ES" err="1"/>
              <a:t>from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value</a:t>
            </a:r>
            <a:r>
              <a:rPr lang="es-ES"/>
              <a:t> of a </a:t>
            </a:r>
            <a:r>
              <a:rPr lang="es-ES" err="1"/>
              <a:t>related</a:t>
            </a:r>
            <a:r>
              <a:rPr lang="es-ES"/>
              <a:t> </a:t>
            </a:r>
            <a:r>
              <a:rPr lang="es-ES" err="1"/>
              <a:t>attribute</a:t>
            </a:r>
            <a:r>
              <a:rPr lang="es-ES"/>
              <a:t> </a:t>
            </a:r>
            <a:r>
              <a:rPr lang="es-ES" err="1"/>
              <a:t>or</a:t>
            </a:r>
            <a:r>
              <a:rPr lang="es-ES"/>
              <a:t> set of </a:t>
            </a:r>
            <a:r>
              <a:rPr lang="es-ES" err="1"/>
              <a:t>attributes</a:t>
            </a:r>
            <a:r>
              <a:rPr lang="es-ES"/>
              <a:t>.</a:t>
            </a:r>
          </a:p>
          <a:p>
            <a:pPr lvl="1"/>
            <a:r>
              <a:rPr lang="es-ES" err="1"/>
              <a:t>Not</a:t>
            </a:r>
            <a:r>
              <a:rPr lang="es-ES"/>
              <a:t> </a:t>
            </a:r>
            <a:r>
              <a:rPr lang="es-ES" err="1"/>
              <a:t>necessarily</a:t>
            </a:r>
            <a:r>
              <a:rPr lang="es-ES"/>
              <a:t> in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same</a:t>
            </a:r>
            <a:r>
              <a:rPr lang="es-ES"/>
              <a:t> </a:t>
            </a:r>
            <a:r>
              <a:rPr lang="es-ES" err="1"/>
              <a:t>entity</a:t>
            </a:r>
            <a:r>
              <a:rPr lang="es-ES"/>
              <a:t> </a:t>
            </a:r>
            <a:r>
              <a:rPr lang="es-ES" err="1"/>
              <a:t>type</a:t>
            </a:r>
            <a:r>
              <a:rPr lang="es-ES"/>
              <a:t>.</a:t>
            </a:r>
          </a:p>
          <a:p>
            <a:pPr lvl="1"/>
            <a:r>
              <a:rPr lang="es-ES" err="1"/>
              <a:t>E.g</a:t>
            </a:r>
            <a:r>
              <a:rPr lang="es-ES"/>
              <a:t> </a:t>
            </a:r>
            <a:r>
              <a:rPr lang="es-ES" err="1"/>
              <a:t>attribute</a:t>
            </a:r>
            <a:r>
              <a:rPr lang="es-ES"/>
              <a:t> </a:t>
            </a:r>
            <a:r>
              <a:rPr lang="es-ES" err="1"/>
              <a:t>duration</a:t>
            </a:r>
            <a:r>
              <a:rPr lang="es-ES"/>
              <a:t> </a:t>
            </a:r>
            <a:r>
              <a:rPr lang="es-ES" err="1"/>
              <a:t>which</a:t>
            </a:r>
            <a:r>
              <a:rPr lang="es-ES"/>
              <a:t> </a:t>
            </a:r>
            <a:r>
              <a:rPr lang="es-ES" err="1"/>
              <a:t>value</a:t>
            </a:r>
            <a:r>
              <a:rPr lang="es-ES"/>
              <a:t> </a:t>
            </a:r>
            <a:r>
              <a:rPr lang="es-ES" err="1"/>
              <a:t>is</a:t>
            </a:r>
            <a:r>
              <a:rPr lang="es-ES"/>
              <a:t> </a:t>
            </a:r>
            <a:r>
              <a:rPr lang="es-ES" err="1"/>
              <a:t>derived</a:t>
            </a:r>
            <a:r>
              <a:rPr lang="es-ES"/>
              <a:t> </a:t>
            </a:r>
            <a:r>
              <a:rPr lang="es-ES" err="1"/>
              <a:t>from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rentStart</a:t>
            </a:r>
            <a:r>
              <a:rPr lang="es-ES"/>
              <a:t> and </a:t>
            </a:r>
            <a:r>
              <a:rPr lang="es-ES" err="1"/>
              <a:t>rentFinish</a:t>
            </a:r>
            <a:r>
              <a:rPr lang="es-ES"/>
              <a:t> </a:t>
            </a:r>
            <a:r>
              <a:rPr lang="es-ES" err="1"/>
              <a:t>attributes</a:t>
            </a:r>
            <a:r>
              <a:rPr lang="es-ES"/>
              <a:t>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err="1"/>
              <a:t>Keys</a:t>
            </a:r>
            <a:endParaRPr lang="es-E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b="1"/>
              <a:t>Candidate</a:t>
            </a:r>
            <a:r>
              <a:rPr lang="es-ES" sz="2400" b="1"/>
              <a:t> Key</a:t>
            </a:r>
            <a:r>
              <a:rPr lang="es-ES" sz="2400"/>
              <a:t> (</a:t>
            </a:r>
            <a:r>
              <a:rPr lang="es-ES" sz="2400" err="1"/>
              <a:t>never</a:t>
            </a:r>
            <a:r>
              <a:rPr lang="es-ES" sz="2400"/>
              <a:t> NULL):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minimal</a:t>
            </a:r>
            <a:r>
              <a:rPr lang="es-ES" sz="2400"/>
              <a:t> </a:t>
            </a:r>
            <a:r>
              <a:rPr lang="es-ES" sz="2400" i="1"/>
              <a:t>set</a:t>
            </a:r>
            <a:r>
              <a:rPr lang="es-ES" sz="2400"/>
              <a:t> of </a:t>
            </a:r>
            <a:r>
              <a:rPr lang="es-ES" sz="2400" err="1"/>
              <a:t>attributes</a:t>
            </a:r>
            <a:r>
              <a:rPr lang="es-ES" sz="2400"/>
              <a:t> </a:t>
            </a:r>
            <a:r>
              <a:rPr lang="es-ES" sz="2400" err="1"/>
              <a:t>that</a:t>
            </a:r>
            <a:r>
              <a:rPr lang="es-ES" sz="2400"/>
              <a:t> </a:t>
            </a:r>
            <a:r>
              <a:rPr lang="es-ES" sz="2400" err="1"/>
              <a:t>uniquely</a:t>
            </a:r>
            <a:r>
              <a:rPr lang="es-ES" sz="2400"/>
              <a:t> </a:t>
            </a:r>
            <a:r>
              <a:rPr lang="es-ES" sz="2400" err="1"/>
              <a:t>identifies</a:t>
            </a:r>
            <a:r>
              <a:rPr lang="es-ES" sz="2400"/>
              <a:t> </a:t>
            </a:r>
            <a:r>
              <a:rPr lang="es-ES" sz="2400" err="1"/>
              <a:t>each</a:t>
            </a:r>
            <a:r>
              <a:rPr lang="es-ES" sz="2400"/>
              <a:t> </a:t>
            </a:r>
            <a:r>
              <a:rPr lang="es-ES" sz="2400" err="1"/>
              <a:t>occurrence</a:t>
            </a:r>
            <a:r>
              <a:rPr lang="es-ES" sz="2400"/>
              <a:t> of </a:t>
            </a:r>
            <a:r>
              <a:rPr lang="es-ES" sz="2400" err="1"/>
              <a:t>an</a:t>
            </a:r>
            <a:r>
              <a:rPr lang="es-ES" sz="2400"/>
              <a:t> </a:t>
            </a:r>
            <a:r>
              <a:rPr lang="es-ES" sz="2400" err="1"/>
              <a:t>entity</a:t>
            </a:r>
            <a:r>
              <a:rPr lang="es-ES" sz="2400"/>
              <a:t> </a:t>
            </a:r>
            <a:r>
              <a:rPr lang="es-ES" sz="2400" err="1"/>
              <a:t>type</a:t>
            </a:r>
            <a:r>
              <a:rPr lang="es-ES" sz="2400"/>
              <a:t>. </a:t>
            </a:r>
            <a:r>
              <a:rPr lang="es-ES" sz="2400" err="1"/>
              <a:t>E.g</a:t>
            </a:r>
            <a:r>
              <a:rPr lang="es-ES" sz="2400"/>
              <a:t>: </a:t>
            </a:r>
            <a:r>
              <a:rPr lang="es-ES" sz="2400" err="1"/>
              <a:t>branchNo</a:t>
            </a:r>
            <a:r>
              <a:rPr lang="es-ES" sz="2400"/>
              <a:t> in </a:t>
            </a:r>
            <a:r>
              <a:rPr lang="es-ES" sz="2400" err="1"/>
              <a:t>entity</a:t>
            </a:r>
            <a:r>
              <a:rPr lang="es-ES" sz="2400"/>
              <a:t> </a:t>
            </a:r>
            <a:r>
              <a:rPr lang="es-ES" sz="2400" err="1"/>
              <a:t>Branch</a:t>
            </a:r>
            <a:r>
              <a:rPr lang="es-ES" sz="2400"/>
              <a:t>.</a:t>
            </a:r>
          </a:p>
          <a:p>
            <a:pPr>
              <a:spcAft>
                <a:spcPts val="600"/>
              </a:spcAft>
            </a:pPr>
            <a:r>
              <a:rPr lang="es-ES" sz="2400" b="1" err="1"/>
              <a:t>Primary</a:t>
            </a:r>
            <a:r>
              <a:rPr lang="es-ES" sz="2400" b="1"/>
              <a:t> Key</a:t>
            </a:r>
            <a:r>
              <a:rPr lang="es-ES" sz="2400"/>
              <a:t>: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candidate</a:t>
            </a:r>
            <a:r>
              <a:rPr lang="es-ES" sz="2400"/>
              <a:t> </a:t>
            </a:r>
            <a:r>
              <a:rPr lang="es-ES" sz="2400" err="1"/>
              <a:t>key</a:t>
            </a:r>
            <a:r>
              <a:rPr lang="es-ES" sz="2400"/>
              <a:t> </a:t>
            </a:r>
            <a:r>
              <a:rPr lang="es-ES" sz="2400" err="1"/>
              <a:t>that</a:t>
            </a:r>
            <a:r>
              <a:rPr lang="es-ES" sz="2400"/>
              <a:t> </a:t>
            </a:r>
            <a:r>
              <a:rPr lang="es-ES" sz="2400" err="1"/>
              <a:t>is</a:t>
            </a:r>
            <a:r>
              <a:rPr lang="es-ES" sz="2400"/>
              <a:t> </a:t>
            </a:r>
            <a:r>
              <a:rPr lang="es-ES" sz="2400" err="1"/>
              <a:t>selected</a:t>
            </a:r>
            <a:r>
              <a:rPr lang="es-ES" sz="2400"/>
              <a:t> </a:t>
            </a:r>
            <a:r>
              <a:rPr lang="es-ES" sz="2400" err="1"/>
              <a:t>to</a:t>
            </a:r>
            <a:r>
              <a:rPr lang="es-ES" sz="2400"/>
              <a:t> </a:t>
            </a:r>
            <a:r>
              <a:rPr lang="es-ES" sz="2400" err="1"/>
              <a:t>uniquely</a:t>
            </a:r>
            <a:r>
              <a:rPr lang="es-ES" sz="2400"/>
              <a:t> </a:t>
            </a:r>
            <a:r>
              <a:rPr lang="es-ES" sz="2400" err="1"/>
              <a:t>identify</a:t>
            </a:r>
            <a:r>
              <a:rPr lang="es-ES" sz="2400"/>
              <a:t> </a:t>
            </a:r>
            <a:r>
              <a:rPr lang="es-ES" sz="2400" err="1"/>
              <a:t>each</a:t>
            </a:r>
            <a:r>
              <a:rPr lang="es-ES" sz="2400"/>
              <a:t> </a:t>
            </a:r>
            <a:r>
              <a:rPr lang="es-ES" sz="2400" err="1"/>
              <a:t>ocurrence</a:t>
            </a:r>
            <a:r>
              <a:rPr lang="es-ES" sz="2400"/>
              <a:t> of </a:t>
            </a:r>
            <a:r>
              <a:rPr lang="es-ES" sz="2400" err="1"/>
              <a:t>an</a:t>
            </a:r>
            <a:r>
              <a:rPr lang="es-ES" sz="2400"/>
              <a:t> </a:t>
            </a:r>
            <a:r>
              <a:rPr lang="es-ES" sz="2400" err="1"/>
              <a:t>entity</a:t>
            </a:r>
            <a:r>
              <a:rPr lang="es-ES" sz="2400"/>
              <a:t> </a:t>
            </a:r>
            <a:r>
              <a:rPr lang="es-ES" sz="2400" err="1"/>
              <a:t>type</a:t>
            </a:r>
            <a:r>
              <a:rPr lang="es-ES" sz="2400"/>
              <a:t>.                </a:t>
            </a:r>
          </a:p>
          <a:p>
            <a:pPr lvl="1">
              <a:spcAft>
                <a:spcPts val="600"/>
              </a:spcAft>
            </a:pPr>
            <a:r>
              <a:rPr lang="es-ES" sz="2000" err="1"/>
              <a:t>E.g:National</a:t>
            </a:r>
            <a:r>
              <a:rPr lang="es-ES" sz="2000"/>
              <a:t> </a:t>
            </a:r>
            <a:r>
              <a:rPr lang="es-ES" sz="2000" err="1"/>
              <a:t>Insurance</a:t>
            </a:r>
            <a:r>
              <a:rPr lang="es-ES" sz="2000"/>
              <a:t> </a:t>
            </a:r>
            <a:r>
              <a:rPr lang="es-ES" sz="2000" err="1"/>
              <a:t>Number</a:t>
            </a:r>
            <a:r>
              <a:rPr lang="es-ES" sz="2000"/>
              <a:t>.</a:t>
            </a:r>
          </a:p>
          <a:p>
            <a:pPr>
              <a:spcAft>
                <a:spcPts val="600"/>
              </a:spcAft>
            </a:pPr>
            <a:r>
              <a:rPr lang="es-ES" sz="2400" b="1" err="1"/>
              <a:t>Composite</a:t>
            </a:r>
            <a:r>
              <a:rPr lang="es-ES" sz="2400" b="1"/>
              <a:t> Key</a:t>
            </a:r>
            <a:r>
              <a:rPr lang="es-ES" sz="2400"/>
              <a:t>: A </a:t>
            </a:r>
            <a:r>
              <a:rPr lang="es-ES" sz="2400" err="1"/>
              <a:t>candidate</a:t>
            </a:r>
            <a:r>
              <a:rPr lang="es-ES" sz="2400"/>
              <a:t> </a:t>
            </a:r>
            <a:r>
              <a:rPr lang="es-ES" sz="2400" err="1"/>
              <a:t>key</a:t>
            </a:r>
            <a:r>
              <a:rPr lang="es-ES" sz="2400"/>
              <a:t> </a:t>
            </a:r>
            <a:r>
              <a:rPr lang="es-ES" sz="2400" err="1"/>
              <a:t>that</a:t>
            </a:r>
            <a:r>
              <a:rPr lang="es-ES" sz="2400"/>
              <a:t> </a:t>
            </a:r>
            <a:r>
              <a:rPr lang="es-ES" sz="2400" err="1"/>
              <a:t>consist</a:t>
            </a:r>
            <a:r>
              <a:rPr lang="es-ES" sz="2400"/>
              <a:t> of </a:t>
            </a:r>
            <a:r>
              <a:rPr lang="es-ES" sz="2400" err="1"/>
              <a:t>two</a:t>
            </a:r>
            <a:r>
              <a:rPr lang="es-ES" sz="2400"/>
              <a:t> </a:t>
            </a:r>
            <a:r>
              <a:rPr lang="es-ES" sz="2400" err="1"/>
              <a:t>or</a:t>
            </a:r>
            <a:r>
              <a:rPr lang="es-ES" sz="2400"/>
              <a:t> more </a:t>
            </a:r>
            <a:r>
              <a:rPr lang="es-ES" sz="2400" err="1"/>
              <a:t>attributes</a:t>
            </a:r>
            <a:r>
              <a:rPr lang="es-ES" sz="2400"/>
              <a:t>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ES" sz="3600" err="1"/>
              <a:t>Diagramatic</a:t>
            </a:r>
            <a:r>
              <a:rPr lang="es-ES" sz="3600"/>
              <a:t> </a:t>
            </a:r>
            <a:r>
              <a:rPr lang="es-ES" sz="3600" err="1"/>
              <a:t>Representation</a:t>
            </a:r>
            <a:r>
              <a:rPr lang="es-ES" sz="3600"/>
              <a:t> of </a:t>
            </a:r>
            <a:r>
              <a:rPr lang="es-ES" sz="3600" err="1"/>
              <a:t>attributes</a:t>
            </a:r>
            <a:endParaRPr lang="es-ES" sz="360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410200" y="2743200"/>
            <a:ext cx="1752600" cy="2819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057400" y="2743200"/>
            <a:ext cx="1752600" cy="2209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>
            <a:off x="2057400" y="3200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5410200" y="3200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2286000" y="2819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5368" name="Text Box 12"/>
          <p:cNvSpPr txBox="1">
            <a:spLocks noChangeArrowheads="1"/>
          </p:cNvSpPr>
          <p:nvPr/>
        </p:nvSpPr>
        <p:spPr bwMode="auto">
          <a:xfrm>
            <a:off x="2514600" y="27432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Staff</a:t>
            </a:r>
          </a:p>
        </p:txBody>
      </p:sp>
      <p:sp>
        <p:nvSpPr>
          <p:cNvPr id="15369" name="Text Box 13"/>
          <p:cNvSpPr txBox="1">
            <a:spLocks noChangeArrowheads="1"/>
          </p:cNvSpPr>
          <p:nvPr/>
        </p:nvSpPr>
        <p:spPr bwMode="auto">
          <a:xfrm>
            <a:off x="5791200" y="27432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Branch</a:t>
            </a:r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3810000" y="3657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1" name="Line 15"/>
          <p:cNvSpPr>
            <a:spLocks noChangeShapeType="1"/>
          </p:cNvSpPr>
          <p:nvPr/>
        </p:nvSpPr>
        <p:spPr bwMode="auto">
          <a:xfrm>
            <a:off x="3810000" y="4267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2" name="Text Box 16"/>
          <p:cNvSpPr txBox="1">
            <a:spLocks noChangeArrowheads="1"/>
          </p:cNvSpPr>
          <p:nvPr/>
        </p:nvSpPr>
        <p:spPr bwMode="auto">
          <a:xfrm>
            <a:off x="2133600" y="3352800"/>
            <a:ext cx="15240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 err="1"/>
              <a:t>satffNo</a:t>
            </a:r>
            <a:r>
              <a:rPr lang="es-ES" sz="1600"/>
              <a:t> {PK}</a:t>
            </a:r>
          </a:p>
          <a:p>
            <a:pPr>
              <a:spcBef>
                <a:spcPct val="50000"/>
              </a:spcBef>
            </a:pPr>
            <a:r>
              <a:rPr lang="es-ES" sz="1600" err="1"/>
              <a:t>name</a:t>
            </a:r>
            <a:endParaRPr lang="es-ES" sz="1600"/>
          </a:p>
          <a:p>
            <a:pPr>
              <a:spcBef>
                <a:spcPct val="50000"/>
              </a:spcBef>
            </a:pPr>
            <a:r>
              <a:rPr lang="es-ES" sz="1600"/>
              <a:t>position</a:t>
            </a:r>
          </a:p>
          <a:p>
            <a:pPr>
              <a:spcBef>
                <a:spcPct val="50000"/>
              </a:spcBef>
            </a:pPr>
            <a:r>
              <a:rPr lang="es-ES" sz="1600" err="1"/>
              <a:t>salary</a:t>
            </a:r>
            <a:r>
              <a:rPr lang="es-ES" sz="1600"/>
              <a:t>/</a:t>
            </a:r>
            <a:r>
              <a:rPr lang="es-ES" sz="1600" err="1"/>
              <a:t>totalStaff</a:t>
            </a:r>
            <a:endParaRPr lang="es-ES" sz="1600"/>
          </a:p>
        </p:txBody>
      </p:sp>
      <p:sp>
        <p:nvSpPr>
          <p:cNvPr id="15373" name="Text Box 17"/>
          <p:cNvSpPr txBox="1">
            <a:spLocks noChangeArrowheads="1"/>
          </p:cNvSpPr>
          <p:nvPr/>
        </p:nvSpPr>
        <p:spPr bwMode="auto">
          <a:xfrm>
            <a:off x="5486400" y="3352800"/>
            <a:ext cx="1524000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 err="1"/>
              <a:t>branchNo</a:t>
            </a:r>
            <a:r>
              <a:rPr lang="es-ES" sz="1600"/>
              <a:t> {PK}</a:t>
            </a:r>
          </a:p>
          <a:p>
            <a:pPr>
              <a:spcBef>
                <a:spcPct val="50000"/>
              </a:spcBef>
            </a:pPr>
            <a:r>
              <a:rPr lang="es-ES" sz="1600" err="1"/>
              <a:t>Address</a:t>
            </a:r>
            <a:endParaRPr lang="es-ES" sz="1600"/>
          </a:p>
          <a:p>
            <a:pPr>
              <a:spcBef>
                <a:spcPct val="50000"/>
              </a:spcBef>
            </a:pPr>
            <a:r>
              <a:rPr lang="es-ES" sz="1600"/>
              <a:t>    </a:t>
            </a:r>
            <a:r>
              <a:rPr lang="es-ES" sz="1600" err="1"/>
              <a:t>street</a:t>
            </a:r>
            <a:endParaRPr lang="es-ES" sz="1600"/>
          </a:p>
          <a:p>
            <a:pPr>
              <a:spcBef>
                <a:spcPct val="50000"/>
              </a:spcBef>
            </a:pPr>
            <a:r>
              <a:rPr lang="es-ES" sz="1600"/>
              <a:t>    </a:t>
            </a:r>
            <a:r>
              <a:rPr lang="es-ES" sz="1600" err="1"/>
              <a:t>city</a:t>
            </a:r>
            <a:endParaRPr lang="es-ES" sz="1600"/>
          </a:p>
          <a:p>
            <a:pPr>
              <a:spcBef>
                <a:spcPct val="50000"/>
              </a:spcBef>
            </a:pPr>
            <a:r>
              <a:rPr lang="es-ES" sz="1600"/>
              <a:t>    </a:t>
            </a:r>
            <a:r>
              <a:rPr lang="es-ES" sz="1600" err="1"/>
              <a:t>postcode</a:t>
            </a:r>
            <a:endParaRPr lang="es-ES" sz="1600"/>
          </a:p>
          <a:p>
            <a:pPr>
              <a:spcBef>
                <a:spcPct val="50000"/>
              </a:spcBef>
            </a:pPr>
            <a:r>
              <a:rPr lang="es-ES" sz="1600" err="1"/>
              <a:t>telNo</a:t>
            </a:r>
            <a:r>
              <a:rPr lang="es-ES" sz="1600"/>
              <a:t>[1..3]</a:t>
            </a:r>
          </a:p>
        </p:txBody>
      </p:sp>
      <p:sp>
        <p:nvSpPr>
          <p:cNvPr id="15374" name="Text Box 18"/>
          <p:cNvSpPr txBox="1">
            <a:spLocks noChangeArrowheads="1"/>
          </p:cNvSpPr>
          <p:nvPr/>
        </p:nvSpPr>
        <p:spPr bwMode="auto">
          <a:xfrm>
            <a:off x="3886200" y="32766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Manages</a:t>
            </a:r>
          </a:p>
        </p:txBody>
      </p:sp>
      <p:sp>
        <p:nvSpPr>
          <p:cNvPr id="15375" name="Text Box 19"/>
          <p:cNvSpPr txBox="1">
            <a:spLocks noChangeArrowheads="1"/>
          </p:cNvSpPr>
          <p:nvPr/>
        </p:nvSpPr>
        <p:spPr bwMode="auto">
          <a:xfrm>
            <a:off x="4876800" y="4267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Has</a:t>
            </a:r>
          </a:p>
        </p:txBody>
      </p:sp>
      <p:sp>
        <p:nvSpPr>
          <p:cNvPr id="15376" name="Line 20"/>
          <p:cNvSpPr>
            <a:spLocks noChangeShapeType="1"/>
          </p:cNvSpPr>
          <p:nvPr/>
        </p:nvSpPr>
        <p:spPr bwMode="auto">
          <a:xfrm>
            <a:off x="4953000" y="3505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7" name="Line 21"/>
          <p:cNvSpPr>
            <a:spLocks noChangeShapeType="1"/>
          </p:cNvSpPr>
          <p:nvPr/>
        </p:nvSpPr>
        <p:spPr bwMode="auto">
          <a:xfrm flipH="1">
            <a:off x="4648200" y="4419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8" name="Line 22"/>
          <p:cNvSpPr>
            <a:spLocks noChangeShapeType="1"/>
          </p:cNvSpPr>
          <p:nvPr/>
        </p:nvSpPr>
        <p:spPr bwMode="auto">
          <a:xfrm>
            <a:off x="17526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>
            <a:off x="17526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 flipV="1">
            <a:off x="1752600" y="3200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1" name="Text Box 27"/>
          <p:cNvSpPr txBox="1">
            <a:spLocks noChangeArrowheads="1"/>
          </p:cNvSpPr>
          <p:nvPr/>
        </p:nvSpPr>
        <p:spPr bwMode="auto">
          <a:xfrm>
            <a:off x="609600" y="3733800"/>
            <a:ext cx="1295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 b="1"/>
              <a:t>Area to list</a:t>
            </a:r>
          </a:p>
          <a:p>
            <a:pPr>
              <a:spcBef>
                <a:spcPct val="50000"/>
              </a:spcBef>
            </a:pPr>
            <a:r>
              <a:rPr lang="es-ES" sz="1600" b="1"/>
              <a:t>attributes</a:t>
            </a:r>
          </a:p>
        </p:txBody>
      </p:sp>
      <p:sp>
        <p:nvSpPr>
          <p:cNvPr id="15382" name="Line 29"/>
          <p:cNvSpPr>
            <a:spLocks noChangeShapeType="1"/>
          </p:cNvSpPr>
          <p:nvPr/>
        </p:nvSpPr>
        <p:spPr bwMode="auto">
          <a:xfrm flipH="1">
            <a:off x="3352800" y="22860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3" name="Line 30"/>
          <p:cNvSpPr>
            <a:spLocks noChangeShapeType="1"/>
          </p:cNvSpPr>
          <p:nvPr/>
        </p:nvSpPr>
        <p:spPr bwMode="auto">
          <a:xfrm>
            <a:off x="4495800" y="2286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4" name="Text Box 31"/>
          <p:cNvSpPr txBox="1">
            <a:spLocks noChangeArrowheads="1"/>
          </p:cNvSpPr>
          <p:nvPr/>
        </p:nvSpPr>
        <p:spPr bwMode="auto">
          <a:xfrm>
            <a:off x="3962400" y="19050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 b="1" err="1"/>
              <a:t>Primary</a:t>
            </a:r>
            <a:r>
              <a:rPr lang="es-ES" sz="1600" b="1"/>
              <a:t> Key</a:t>
            </a:r>
          </a:p>
        </p:txBody>
      </p:sp>
      <p:sp>
        <p:nvSpPr>
          <p:cNvPr id="15385" name="Line 33"/>
          <p:cNvSpPr>
            <a:spLocks noChangeShapeType="1"/>
          </p:cNvSpPr>
          <p:nvPr/>
        </p:nvSpPr>
        <p:spPr bwMode="auto">
          <a:xfrm flipV="1">
            <a:off x="4419600" y="5410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6" name="Text Box 34"/>
          <p:cNvSpPr txBox="1">
            <a:spLocks noChangeArrowheads="1"/>
          </p:cNvSpPr>
          <p:nvPr/>
        </p:nvSpPr>
        <p:spPr bwMode="auto">
          <a:xfrm>
            <a:off x="3124200" y="5791200"/>
            <a:ext cx="2438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 b="1" err="1"/>
              <a:t>Multi-valued</a:t>
            </a:r>
            <a:r>
              <a:rPr lang="es-ES" sz="1600" b="1"/>
              <a:t> </a:t>
            </a:r>
            <a:r>
              <a:rPr lang="es-ES" sz="1600" b="1" err="1"/>
              <a:t>attribute</a:t>
            </a:r>
            <a:endParaRPr lang="es-ES" sz="1600" b="1"/>
          </a:p>
        </p:txBody>
      </p:sp>
      <p:sp>
        <p:nvSpPr>
          <p:cNvPr id="15387" name="Line 36"/>
          <p:cNvSpPr>
            <a:spLocks noChangeShapeType="1"/>
          </p:cNvSpPr>
          <p:nvPr/>
        </p:nvSpPr>
        <p:spPr bwMode="auto">
          <a:xfrm flipH="1">
            <a:off x="6629400" y="5029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8" name="Line 37"/>
          <p:cNvSpPr>
            <a:spLocks noChangeShapeType="1"/>
          </p:cNvSpPr>
          <p:nvPr/>
        </p:nvSpPr>
        <p:spPr bwMode="auto">
          <a:xfrm flipH="1">
            <a:off x="66294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9" name="Line 38"/>
          <p:cNvSpPr>
            <a:spLocks noChangeShapeType="1"/>
          </p:cNvSpPr>
          <p:nvPr/>
        </p:nvSpPr>
        <p:spPr bwMode="auto">
          <a:xfrm>
            <a:off x="7848600" y="3886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90" name="Text Box 39"/>
          <p:cNvSpPr txBox="1">
            <a:spLocks noChangeArrowheads="1"/>
          </p:cNvSpPr>
          <p:nvPr/>
        </p:nvSpPr>
        <p:spPr bwMode="auto">
          <a:xfrm>
            <a:off x="7772400" y="4038600"/>
            <a:ext cx="1371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err="1"/>
              <a:t>Composite</a:t>
            </a:r>
            <a:endParaRPr lang="es-ES" sz="1800" b="1"/>
          </a:p>
          <a:p>
            <a:pPr>
              <a:spcBef>
                <a:spcPct val="50000"/>
              </a:spcBef>
            </a:pPr>
            <a:r>
              <a:rPr lang="es-ES" sz="1800" b="1" err="1"/>
              <a:t>attribute</a:t>
            </a:r>
            <a:endParaRPr lang="es-ES" sz="1800" b="1"/>
          </a:p>
        </p:txBody>
      </p:sp>
      <p:sp>
        <p:nvSpPr>
          <p:cNvPr id="15391" name="Line 40"/>
          <p:cNvSpPr>
            <a:spLocks noChangeShapeType="1"/>
          </p:cNvSpPr>
          <p:nvPr/>
        </p:nvSpPr>
        <p:spPr bwMode="auto">
          <a:xfrm flipV="1">
            <a:off x="2133600" y="4800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92" name="Text Box 41"/>
          <p:cNvSpPr txBox="1">
            <a:spLocks noChangeArrowheads="1"/>
          </p:cNvSpPr>
          <p:nvPr/>
        </p:nvSpPr>
        <p:spPr bwMode="auto">
          <a:xfrm>
            <a:off x="1219200" y="533400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 b="1" err="1"/>
              <a:t>Derived</a:t>
            </a:r>
            <a:r>
              <a:rPr lang="es-ES" sz="1600" b="1"/>
              <a:t> </a:t>
            </a:r>
            <a:r>
              <a:rPr lang="es-ES" sz="1600" b="1" err="1"/>
              <a:t>attribute</a:t>
            </a:r>
            <a:endParaRPr lang="es-ES" sz="1600" b="1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477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err="1"/>
              <a:t>Strong</a:t>
            </a:r>
            <a:r>
              <a:rPr lang="es-ES"/>
              <a:t> and </a:t>
            </a:r>
            <a:r>
              <a:rPr lang="es-ES" err="1"/>
              <a:t>Weak</a:t>
            </a:r>
            <a:r>
              <a:rPr lang="es-ES"/>
              <a:t> </a:t>
            </a:r>
            <a:r>
              <a:rPr lang="es-ES" err="1"/>
              <a:t>Entity</a:t>
            </a:r>
            <a:r>
              <a:rPr lang="es-ES"/>
              <a:t> </a:t>
            </a:r>
            <a:r>
              <a:rPr lang="es-ES" err="1"/>
              <a:t>Types</a:t>
            </a:r>
            <a:endParaRPr lang="es-E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2286000"/>
          </a:xfrm>
        </p:spPr>
        <p:txBody>
          <a:bodyPr>
            <a:noAutofit/>
          </a:bodyPr>
          <a:lstStyle/>
          <a:p>
            <a:r>
              <a:rPr lang="es-ES" sz="2300" err="1"/>
              <a:t>Strong</a:t>
            </a:r>
            <a:r>
              <a:rPr lang="es-ES" sz="2300"/>
              <a:t> </a:t>
            </a:r>
            <a:r>
              <a:rPr lang="es-ES" sz="2300" err="1"/>
              <a:t>Entity</a:t>
            </a:r>
            <a:r>
              <a:rPr lang="es-ES" sz="2300"/>
              <a:t> </a:t>
            </a:r>
            <a:r>
              <a:rPr lang="es-ES" sz="2300" err="1"/>
              <a:t>Type</a:t>
            </a:r>
            <a:endParaRPr lang="es-ES" sz="2300"/>
          </a:p>
          <a:p>
            <a:pPr lvl="1"/>
            <a:r>
              <a:rPr lang="es-ES" sz="2300" err="1"/>
              <a:t>An</a:t>
            </a:r>
            <a:r>
              <a:rPr lang="es-ES" sz="2300"/>
              <a:t> </a:t>
            </a:r>
            <a:r>
              <a:rPr lang="es-ES" sz="2300" err="1"/>
              <a:t>entity</a:t>
            </a:r>
            <a:r>
              <a:rPr lang="es-ES" sz="2300"/>
              <a:t> </a:t>
            </a:r>
            <a:r>
              <a:rPr lang="es-ES" sz="2300" err="1"/>
              <a:t>type</a:t>
            </a:r>
            <a:r>
              <a:rPr lang="es-ES" sz="2300"/>
              <a:t> </a:t>
            </a:r>
            <a:r>
              <a:rPr lang="es-ES" sz="2300" err="1"/>
              <a:t>that</a:t>
            </a:r>
            <a:r>
              <a:rPr lang="es-ES" sz="2300"/>
              <a:t> </a:t>
            </a:r>
            <a:r>
              <a:rPr lang="es-ES" sz="2300" err="1"/>
              <a:t>is</a:t>
            </a:r>
            <a:r>
              <a:rPr lang="es-ES" sz="2300"/>
              <a:t> </a:t>
            </a:r>
            <a:r>
              <a:rPr lang="es-ES" sz="2300" err="1"/>
              <a:t>exists</a:t>
            </a:r>
            <a:r>
              <a:rPr lang="es-ES" sz="2300"/>
              <a:t> </a:t>
            </a:r>
            <a:r>
              <a:rPr lang="es-ES" sz="2300" err="1"/>
              <a:t>irrespective</a:t>
            </a:r>
            <a:r>
              <a:rPr lang="es-ES" sz="2300"/>
              <a:t> of </a:t>
            </a:r>
            <a:r>
              <a:rPr lang="es-ES" sz="2300" err="1"/>
              <a:t>any</a:t>
            </a:r>
            <a:r>
              <a:rPr lang="es-ES" sz="2300"/>
              <a:t> </a:t>
            </a:r>
            <a:r>
              <a:rPr lang="es-ES" sz="2300" err="1"/>
              <a:t>other</a:t>
            </a:r>
            <a:r>
              <a:rPr lang="es-ES" sz="2300"/>
              <a:t> </a:t>
            </a:r>
            <a:r>
              <a:rPr lang="es-ES" sz="2300" err="1"/>
              <a:t>entity</a:t>
            </a:r>
            <a:r>
              <a:rPr lang="es-ES" sz="2300"/>
              <a:t> </a:t>
            </a:r>
            <a:r>
              <a:rPr lang="es-ES" sz="2300" err="1"/>
              <a:t>type</a:t>
            </a:r>
            <a:r>
              <a:rPr lang="es-ES" sz="2300"/>
              <a:t>.</a:t>
            </a:r>
          </a:p>
          <a:p>
            <a:r>
              <a:rPr lang="es-ES" sz="2300" err="1"/>
              <a:t>Weak</a:t>
            </a:r>
            <a:r>
              <a:rPr lang="es-ES" sz="2300"/>
              <a:t> </a:t>
            </a:r>
            <a:r>
              <a:rPr lang="es-ES" sz="2300" err="1"/>
              <a:t>Entity</a:t>
            </a:r>
            <a:r>
              <a:rPr lang="es-ES" sz="2300"/>
              <a:t> </a:t>
            </a:r>
            <a:r>
              <a:rPr lang="es-ES" sz="2300" err="1"/>
              <a:t>Type</a:t>
            </a:r>
            <a:endParaRPr lang="es-ES" sz="2300"/>
          </a:p>
          <a:p>
            <a:pPr lvl="1"/>
            <a:r>
              <a:rPr lang="es-ES" sz="2300" err="1"/>
              <a:t>An</a:t>
            </a:r>
            <a:r>
              <a:rPr lang="es-ES" sz="2300"/>
              <a:t> </a:t>
            </a:r>
            <a:r>
              <a:rPr lang="es-ES" sz="2300" err="1"/>
              <a:t>entity</a:t>
            </a:r>
            <a:r>
              <a:rPr lang="es-ES" sz="2300"/>
              <a:t> </a:t>
            </a:r>
            <a:r>
              <a:rPr lang="es-ES" sz="2300" err="1"/>
              <a:t>type</a:t>
            </a:r>
            <a:r>
              <a:rPr lang="es-ES" sz="2300"/>
              <a:t> </a:t>
            </a:r>
            <a:r>
              <a:rPr lang="es-ES" sz="2300" err="1"/>
              <a:t>that</a:t>
            </a:r>
            <a:r>
              <a:rPr lang="es-ES" sz="2300"/>
              <a:t> </a:t>
            </a:r>
            <a:r>
              <a:rPr lang="es-ES" sz="2300" err="1"/>
              <a:t>is</a:t>
            </a:r>
            <a:r>
              <a:rPr lang="es-ES" sz="2300"/>
              <a:t> </a:t>
            </a:r>
            <a:r>
              <a:rPr lang="es-ES" sz="2300" err="1"/>
              <a:t>existence-dependent</a:t>
            </a:r>
            <a:r>
              <a:rPr lang="es-ES" sz="2300"/>
              <a:t> </a:t>
            </a:r>
            <a:r>
              <a:rPr lang="es-ES" sz="2300" err="1"/>
              <a:t>on</a:t>
            </a:r>
            <a:r>
              <a:rPr lang="es-ES" sz="2300"/>
              <a:t> </a:t>
            </a:r>
            <a:r>
              <a:rPr lang="es-ES" sz="2300" err="1"/>
              <a:t>some</a:t>
            </a:r>
            <a:r>
              <a:rPr lang="es-ES" sz="2300"/>
              <a:t> </a:t>
            </a:r>
            <a:r>
              <a:rPr lang="es-ES" sz="2300" err="1"/>
              <a:t>other</a:t>
            </a:r>
            <a:r>
              <a:rPr lang="es-ES" sz="2300"/>
              <a:t> </a:t>
            </a:r>
            <a:r>
              <a:rPr lang="es-ES" sz="2300" err="1"/>
              <a:t>type</a:t>
            </a:r>
            <a:r>
              <a:rPr lang="es-ES" sz="2300"/>
              <a:t>.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905000" y="4419600"/>
            <a:ext cx="16002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181600" y="4419600"/>
            <a:ext cx="16002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1905000" y="4724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5181600" y="4724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362200" y="44196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Client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562600" y="44196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Preference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981200" y="4724400"/>
            <a:ext cx="14478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clientNo {PK}</a:t>
            </a:r>
          </a:p>
          <a:p>
            <a:pPr>
              <a:spcBef>
                <a:spcPct val="50000"/>
              </a:spcBef>
            </a:pPr>
            <a:r>
              <a:rPr lang="es-ES" sz="1400"/>
              <a:t>name</a:t>
            </a:r>
          </a:p>
          <a:p>
            <a:pPr>
              <a:spcBef>
                <a:spcPct val="50000"/>
              </a:spcBef>
            </a:pPr>
            <a:r>
              <a:rPr lang="es-ES" sz="1400"/>
              <a:t>   fName</a:t>
            </a:r>
          </a:p>
          <a:p>
            <a:pPr>
              <a:spcBef>
                <a:spcPct val="50000"/>
              </a:spcBef>
            </a:pPr>
            <a:r>
              <a:rPr lang="es-ES" sz="1400"/>
              <a:t>   lName</a:t>
            </a:r>
          </a:p>
          <a:p>
            <a:pPr>
              <a:spcBef>
                <a:spcPct val="50000"/>
              </a:spcBef>
            </a:pPr>
            <a:r>
              <a:rPr lang="es-ES" sz="1400"/>
              <a:t>telNo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257800" y="4724400"/>
            <a:ext cx="14478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prefType</a:t>
            </a:r>
          </a:p>
          <a:p>
            <a:pPr>
              <a:spcBef>
                <a:spcPct val="50000"/>
              </a:spcBef>
            </a:pPr>
            <a:r>
              <a:rPr lang="es-ES" sz="1400"/>
              <a:t>maxRent</a:t>
            </a: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505200" y="4876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733800" y="45720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States</a:t>
            </a: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4343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828800" y="381000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 b="1"/>
              <a:t>STRONG ENTITY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5257800" y="381000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 b="1"/>
              <a:t>WEAK ENTITY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667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5943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err="1"/>
              <a:t>Attributes</a:t>
            </a:r>
            <a:r>
              <a:rPr lang="es-ES"/>
              <a:t> </a:t>
            </a:r>
            <a:r>
              <a:rPr lang="es-ES" err="1"/>
              <a:t>on</a:t>
            </a:r>
            <a:r>
              <a:rPr lang="es-ES"/>
              <a:t> </a:t>
            </a:r>
            <a:r>
              <a:rPr lang="es-ES" err="1"/>
              <a:t>Relationships</a:t>
            </a:r>
            <a:endParaRPr lang="es-E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2400" err="1"/>
              <a:t>Attributes</a:t>
            </a:r>
            <a:r>
              <a:rPr lang="es-ES" sz="2400"/>
              <a:t> can </a:t>
            </a:r>
            <a:r>
              <a:rPr lang="es-ES" sz="2400" err="1"/>
              <a:t>also</a:t>
            </a:r>
            <a:r>
              <a:rPr lang="es-ES" sz="2400"/>
              <a:t> </a:t>
            </a:r>
            <a:r>
              <a:rPr lang="es-ES" sz="2400" err="1"/>
              <a:t>be</a:t>
            </a:r>
            <a:r>
              <a:rPr lang="es-ES" sz="2400"/>
              <a:t> </a:t>
            </a:r>
            <a:r>
              <a:rPr lang="es-ES" sz="2400" err="1"/>
              <a:t>assigned</a:t>
            </a:r>
            <a:r>
              <a:rPr lang="es-ES" sz="2400"/>
              <a:t> </a:t>
            </a:r>
            <a:r>
              <a:rPr lang="es-ES" sz="2400" err="1"/>
              <a:t>to</a:t>
            </a:r>
            <a:r>
              <a:rPr lang="es-ES" sz="2400"/>
              <a:t> </a:t>
            </a:r>
            <a:r>
              <a:rPr lang="es-ES" sz="2400" err="1"/>
              <a:t>relationships</a:t>
            </a:r>
            <a:r>
              <a:rPr lang="es-ES" sz="2400"/>
              <a:t>.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143000" y="2895600"/>
            <a:ext cx="21336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5105400" y="2895600"/>
            <a:ext cx="21336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3276600" y="3276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1143000" y="3200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5105400" y="3200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676400" y="289560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/>
              <a:t>Newspaper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334000" y="289560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/>
              <a:t>ProperityForRent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1219200" y="327660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/>
              <a:t>newspaperName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5105400" y="327660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/>
              <a:t>properityNo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429000" y="2895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Advertises</a:t>
            </a: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724400" y="3048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3200400" y="4572000"/>
            <a:ext cx="21336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3200400" y="4876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3200400" y="4800600"/>
            <a:ext cx="18288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/>
              <a:t>dateAdvert</a:t>
            </a:r>
          </a:p>
          <a:p>
            <a:pPr>
              <a:spcBef>
                <a:spcPct val="50000"/>
              </a:spcBef>
            </a:pPr>
            <a:r>
              <a:rPr lang="es-ES" sz="1600"/>
              <a:t>cost</a:t>
            </a: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4191000" y="3276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4343400" y="38862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sz="1600" b="1"/>
              <a:t>Dashed line!!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err="1"/>
              <a:t>Structural</a:t>
            </a:r>
            <a:r>
              <a:rPr lang="es-ES"/>
              <a:t> </a:t>
            </a:r>
            <a:r>
              <a:rPr lang="es-ES" err="1"/>
              <a:t>Constraints</a:t>
            </a:r>
            <a:endParaRPr lang="es-ES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s-ES" sz="2400" err="1"/>
              <a:t>Multiplicity</a:t>
            </a:r>
            <a:endParaRPr lang="es-ES" sz="2400"/>
          </a:p>
          <a:p>
            <a:pPr marL="933450" lvl="1" indent="0">
              <a:buNone/>
            </a:pPr>
            <a:r>
              <a:rPr lang="es-ES" sz="2000" err="1"/>
              <a:t>The</a:t>
            </a:r>
            <a:r>
              <a:rPr lang="es-ES" sz="2000"/>
              <a:t> </a:t>
            </a:r>
            <a:r>
              <a:rPr lang="es-ES" sz="2000" err="1"/>
              <a:t>number</a:t>
            </a:r>
            <a:r>
              <a:rPr lang="es-ES" sz="2000"/>
              <a:t> (</a:t>
            </a:r>
            <a:r>
              <a:rPr lang="es-ES" sz="2000" err="1"/>
              <a:t>or</a:t>
            </a:r>
            <a:r>
              <a:rPr lang="es-ES" sz="2000"/>
              <a:t> </a:t>
            </a:r>
            <a:r>
              <a:rPr lang="es-ES" sz="2000" err="1"/>
              <a:t>range</a:t>
            </a:r>
            <a:r>
              <a:rPr lang="es-ES" sz="2000"/>
              <a:t>) of </a:t>
            </a:r>
            <a:r>
              <a:rPr lang="es-ES" sz="2000" err="1"/>
              <a:t>possible</a:t>
            </a:r>
            <a:r>
              <a:rPr lang="es-ES" sz="2000"/>
              <a:t> </a:t>
            </a:r>
            <a:r>
              <a:rPr lang="es-ES" sz="2000" err="1"/>
              <a:t>occurrences</a:t>
            </a:r>
            <a:r>
              <a:rPr lang="es-ES" sz="2000"/>
              <a:t> of </a:t>
            </a:r>
            <a:r>
              <a:rPr lang="es-ES" sz="2000" err="1"/>
              <a:t>an</a:t>
            </a:r>
            <a:r>
              <a:rPr lang="es-ES" sz="2000"/>
              <a:t> </a:t>
            </a:r>
            <a:r>
              <a:rPr lang="es-ES" sz="2000" err="1"/>
              <a:t>entity</a:t>
            </a:r>
            <a:r>
              <a:rPr lang="es-ES" sz="2000"/>
              <a:t> </a:t>
            </a:r>
            <a:r>
              <a:rPr lang="es-ES" sz="2000" err="1"/>
              <a:t>type</a:t>
            </a:r>
            <a:r>
              <a:rPr lang="es-ES" sz="2000"/>
              <a:t> </a:t>
            </a:r>
            <a:r>
              <a:rPr lang="es-ES" sz="2000" err="1"/>
              <a:t>that</a:t>
            </a:r>
            <a:r>
              <a:rPr lang="es-ES" sz="2000"/>
              <a:t> </a:t>
            </a:r>
            <a:r>
              <a:rPr lang="es-ES" sz="2000" err="1"/>
              <a:t>may</a:t>
            </a:r>
            <a:r>
              <a:rPr lang="es-ES" sz="2000"/>
              <a:t> relate </a:t>
            </a:r>
            <a:r>
              <a:rPr lang="es-ES" sz="2000" err="1"/>
              <a:t>to</a:t>
            </a:r>
            <a:r>
              <a:rPr lang="es-ES" sz="2000"/>
              <a:t> a single </a:t>
            </a:r>
            <a:r>
              <a:rPr lang="es-ES" sz="2000" err="1"/>
              <a:t>occurrence</a:t>
            </a:r>
            <a:r>
              <a:rPr lang="es-ES" sz="2000"/>
              <a:t> of </a:t>
            </a:r>
            <a:r>
              <a:rPr lang="es-ES" sz="2000" err="1"/>
              <a:t>an</a:t>
            </a:r>
            <a:r>
              <a:rPr lang="es-ES" sz="2000"/>
              <a:t> </a:t>
            </a:r>
            <a:r>
              <a:rPr lang="es-ES" sz="2000" err="1"/>
              <a:t>associated</a:t>
            </a:r>
            <a:r>
              <a:rPr lang="es-ES" sz="2000"/>
              <a:t> </a:t>
            </a:r>
            <a:r>
              <a:rPr lang="es-ES" sz="2000" err="1"/>
              <a:t>entity</a:t>
            </a:r>
            <a:r>
              <a:rPr lang="es-ES" sz="2000"/>
              <a:t> </a:t>
            </a:r>
            <a:r>
              <a:rPr lang="es-ES" sz="2000" err="1"/>
              <a:t>type</a:t>
            </a:r>
            <a:r>
              <a:rPr lang="es-ES" sz="2000"/>
              <a:t> </a:t>
            </a:r>
            <a:r>
              <a:rPr lang="es-ES" sz="2000" err="1"/>
              <a:t>through</a:t>
            </a:r>
            <a:r>
              <a:rPr lang="es-ES" sz="2000"/>
              <a:t> a particular </a:t>
            </a:r>
            <a:r>
              <a:rPr lang="es-ES" sz="2000" err="1"/>
              <a:t>relationship</a:t>
            </a:r>
            <a:r>
              <a:rPr lang="es-ES" sz="2000"/>
              <a:t>.</a:t>
            </a:r>
          </a:p>
          <a:p>
            <a:pPr marL="533400" indent="-533400">
              <a:buFont typeface="Wingdings" pitchFamily="2" charset="2"/>
              <a:buNone/>
            </a:pPr>
            <a:r>
              <a:rPr lang="es-ES" sz="2400"/>
              <a:t>		</a:t>
            </a:r>
          </a:p>
          <a:p>
            <a:pPr marL="533400" indent="-533400">
              <a:buFont typeface="Wingdings" pitchFamily="2" charset="2"/>
              <a:buNone/>
            </a:pPr>
            <a:r>
              <a:rPr lang="es-ES" sz="2400"/>
              <a:t>	</a:t>
            </a:r>
            <a:r>
              <a:rPr lang="es-ES" sz="2400" b="1"/>
              <a:t>	· </a:t>
            </a:r>
            <a:r>
              <a:rPr lang="es-ES" sz="2400" b="1" err="1"/>
              <a:t>One-to-one</a:t>
            </a:r>
            <a:r>
              <a:rPr lang="es-ES" sz="2400" b="1"/>
              <a:t> (1:1)</a:t>
            </a:r>
          </a:p>
          <a:p>
            <a:pPr marL="533400" indent="-533400">
              <a:buFont typeface="Wingdings" pitchFamily="2" charset="2"/>
              <a:buNone/>
            </a:pPr>
            <a:r>
              <a:rPr lang="es-ES" sz="2400" b="1"/>
              <a:t>		· </a:t>
            </a:r>
            <a:r>
              <a:rPr lang="es-ES" sz="2400" b="1" err="1"/>
              <a:t>One-to-many</a:t>
            </a:r>
            <a:r>
              <a:rPr lang="es-ES" sz="2400" b="1"/>
              <a:t> (1:*)</a:t>
            </a:r>
          </a:p>
          <a:p>
            <a:pPr marL="533400" indent="-533400">
              <a:buFont typeface="Wingdings" pitchFamily="2" charset="2"/>
              <a:buNone/>
            </a:pPr>
            <a:r>
              <a:rPr lang="es-ES" sz="2400" b="1"/>
              <a:t>		· </a:t>
            </a:r>
            <a:r>
              <a:rPr lang="es-ES" sz="2400" b="1" err="1"/>
              <a:t>Many-to-many</a:t>
            </a:r>
            <a:r>
              <a:rPr lang="es-ES" sz="2400" b="1"/>
              <a:t> (*:*)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s-ES" err="1"/>
              <a:t>One-to-One</a:t>
            </a:r>
            <a:r>
              <a:rPr lang="es-ES"/>
              <a:t> (1:1)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219200" y="2286000"/>
            <a:ext cx="24384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5638800" y="2286000"/>
            <a:ext cx="24384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1219200" y="2667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>
            <a:off x="5638800" y="2667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3657600" y="2895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1981200" y="22860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Staff</a:t>
            </a:r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1295400" y="28956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staffNo</a:t>
            </a: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6324600" y="22860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Branch</a:t>
            </a:r>
          </a:p>
        </p:txBody>
      </p:sp>
      <p:sp>
        <p:nvSpPr>
          <p:cNvPr id="19467" name="Text Box 14"/>
          <p:cNvSpPr txBox="1">
            <a:spLocks noChangeArrowheads="1"/>
          </p:cNvSpPr>
          <p:nvPr/>
        </p:nvSpPr>
        <p:spPr bwMode="auto">
          <a:xfrm>
            <a:off x="5715000" y="28956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err="1"/>
              <a:t>branchNo</a:t>
            </a:r>
            <a:endParaRPr lang="es-ES" sz="1800"/>
          </a:p>
        </p:txBody>
      </p:sp>
      <p:sp>
        <p:nvSpPr>
          <p:cNvPr id="19468" name="Text Box 15"/>
          <p:cNvSpPr txBox="1">
            <a:spLocks noChangeArrowheads="1"/>
          </p:cNvSpPr>
          <p:nvPr/>
        </p:nvSpPr>
        <p:spPr bwMode="auto">
          <a:xfrm>
            <a:off x="3886200" y="2514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Manages</a:t>
            </a:r>
          </a:p>
        </p:txBody>
      </p:sp>
      <p:sp>
        <p:nvSpPr>
          <p:cNvPr id="19469" name="Line 16"/>
          <p:cNvSpPr>
            <a:spLocks noChangeShapeType="1"/>
          </p:cNvSpPr>
          <p:nvPr/>
        </p:nvSpPr>
        <p:spPr bwMode="auto">
          <a:xfrm>
            <a:off x="4876800" y="2743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0" name="Text Box 17"/>
          <p:cNvSpPr txBox="1">
            <a:spLocks noChangeArrowheads="1"/>
          </p:cNvSpPr>
          <p:nvPr/>
        </p:nvSpPr>
        <p:spPr bwMode="auto">
          <a:xfrm>
            <a:off x="3657600" y="2895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1..1</a:t>
            </a:r>
          </a:p>
        </p:txBody>
      </p:sp>
      <p:sp>
        <p:nvSpPr>
          <p:cNvPr id="19471" name="Text Box 18"/>
          <p:cNvSpPr txBox="1">
            <a:spLocks noChangeArrowheads="1"/>
          </p:cNvSpPr>
          <p:nvPr/>
        </p:nvSpPr>
        <p:spPr bwMode="auto">
          <a:xfrm>
            <a:off x="5105400" y="2895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0..1</a:t>
            </a:r>
          </a:p>
        </p:txBody>
      </p:sp>
      <p:sp>
        <p:nvSpPr>
          <p:cNvPr id="19472" name="Text Box 22"/>
          <p:cNvSpPr txBox="1">
            <a:spLocks noChangeArrowheads="1"/>
          </p:cNvSpPr>
          <p:nvPr/>
        </p:nvSpPr>
        <p:spPr bwMode="auto">
          <a:xfrm>
            <a:off x="1371600" y="4114800"/>
            <a:ext cx="2895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“</a:t>
            </a:r>
            <a:r>
              <a:rPr lang="es-ES" sz="1800" err="1"/>
              <a:t>Each</a:t>
            </a:r>
            <a:r>
              <a:rPr lang="es-ES" sz="1800"/>
              <a:t> </a:t>
            </a:r>
            <a:r>
              <a:rPr lang="es-ES" sz="1800" err="1"/>
              <a:t>branch</a:t>
            </a:r>
            <a:r>
              <a:rPr lang="es-ES" sz="1800"/>
              <a:t> </a:t>
            </a:r>
            <a:r>
              <a:rPr lang="es-ES" sz="1800" b="1" err="1"/>
              <a:t>is</a:t>
            </a:r>
            <a:r>
              <a:rPr lang="es-ES" sz="1800" b="1"/>
              <a:t> </a:t>
            </a:r>
            <a:r>
              <a:rPr lang="es-ES" sz="1800" b="1" err="1"/>
              <a:t>managed</a:t>
            </a:r>
            <a:r>
              <a:rPr lang="es-ES" sz="1800"/>
              <a:t> </a:t>
            </a:r>
            <a:r>
              <a:rPr lang="es-ES" sz="1800" err="1"/>
              <a:t>by</a:t>
            </a:r>
            <a:endParaRPr lang="es-ES" sz="1800"/>
          </a:p>
          <a:p>
            <a:pPr>
              <a:spcBef>
                <a:spcPct val="50000"/>
              </a:spcBef>
            </a:pPr>
            <a:r>
              <a:rPr lang="es-ES" sz="1800" err="1"/>
              <a:t>One</a:t>
            </a:r>
            <a:r>
              <a:rPr lang="es-ES" sz="1800"/>
              <a:t> </a:t>
            </a:r>
            <a:r>
              <a:rPr lang="es-ES" sz="1800" err="1"/>
              <a:t>member</a:t>
            </a:r>
            <a:r>
              <a:rPr lang="es-ES" sz="1800"/>
              <a:t> of </a:t>
            </a:r>
            <a:r>
              <a:rPr lang="es-ES" sz="1800" err="1"/>
              <a:t>the</a:t>
            </a:r>
            <a:r>
              <a:rPr lang="es-ES" sz="1800"/>
              <a:t> </a:t>
            </a:r>
            <a:r>
              <a:rPr lang="es-ES" sz="1800" err="1"/>
              <a:t>staff</a:t>
            </a:r>
            <a:r>
              <a:rPr lang="es-ES" sz="1800"/>
              <a:t>”</a:t>
            </a:r>
          </a:p>
        </p:txBody>
      </p:sp>
      <p:sp>
        <p:nvSpPr>
          <p:cNvPr id="19473" name="Line 23"/>
          <p:cNvSpPr>
            <a:spLocks noChangeShapeType="1"/>
          </p:cNvSpPr>
          <p:nvPr/>
        </p:nvSpPr>
        <p:spPr bwMode="auto">
          <a:xfrm flipV="1">
            <a:off x="2362200" y="32004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4" name="Text Box 24"/>
          <p:cNvSpPr txBox="1">
            <a:spLocks noChangeArrowheads="1"/>
          </p:cNvSpPr>
          <p:nvPr/>
        </p:nvSpPr>
        <p:spPr bwMode="auto">
          <a:xfrm>
            <a:off x="5410200" y="4114800"/>
            <a:ext cx="289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“A </a:t>
            </a:r>
            <a:r>
              <a:rPr lang="es-ES" sz="1800" err="1"/>
              <a:t>member</a:t>
            </a:r>
            <a:r>
              <a:rPr lang="es-ES" sz="1800"/>
              <a:t> of </a:t>
            </a:r>
            <a:r>
              <a:rPr lang="es-ES" sz="1800" err="1"/>
              <a:t>staff</a:t>
            </a:r>
            <a:r>
              <a:rPr lang="es-ES" sz="1800"/>
              <a:t> </a:t>
            </a:r>
            <a:r>
              <a:rPr lang="es-ES" sz="1800" b="1"/>
              <a:t>can </a:t>
            </a:r>
            <a:r>
              <a:rPr lang="es-ES" sz="1800" b="1" err="1"/>
              <a:t>manage</a:t>
            </a:r>
            <a:r>
              <a:rPr lang="es-ES" sz="1800"/>
              <a:t> </a:t>
            </a:r>
            <a:r>
              <a:rPr lang="es-ES" sz="1800" err="1"/>
              <a:t>zero</a:t>
            </a:r>
            <a:r>
              <a:rPr lang="es-ES" sz="1800"/>
              <a:t> </a:t>
            </a:r>
            <a:r>
              <a:rPr lang="es-ES" sz="1800" err="1"/>
              <a:t>or</a:t>
            </a:r>
            <a:r>
              <a:rPr lang="es-ES" sz="1800"/>
              <a:t> </a:t>
            </a:r>
            <a:r>
              <a:rPr lang="es-ES" sz="1800" err="1"/>
              <a:t>one</a:t>
            </a:r>
            <a:r>
              <a:rPr lang="es-ES" sz="1800"/>
              <a:t> </a:t>
            </a:r>
            <a:r>
              <a:rPr lang="es-ES" sz="1800" err="1"/>
              <a:t>branch</a:t>
            </a:r>
            <a:r>
              <a:rPr lang="es-ES" sz="1800"/>
              <a:t>”</a:t>
            </a:r>
          </a:p>
        </p:txBody>
      </p:sp>
      <p:sp>
        <p:nvSpPr>
          <p:cNvPr id="19475" name="Line 25"/>
          <p:cNvSpPr>
            <a:spLocks noChangeShapeType="1"/>
          </p:cNvSpPr>
          <p:nvPr/>
        </p:nvSpPr>
        <p:spPr bwMode="auto">
          <a:xfrm flipH="1" flipV="1">
            <a:off x="5334000" y="32004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s-ES" err="1"/>
              <a:t>One-to-Many</a:t>
            </a:r>
            <a:r>
              <a:rPr lang="es-ES"/>
              <a:t> (1:*)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143000" y="2590800"/>
            <a:ext cx="24384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5562600" y="2590800"/>
            <a:ext cx="24384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>
            <a:off x="1143000" y="2971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>
            <a:off x="5562600" y="2971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>
            <a:off x="3581400" y="3200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1905000" y="2590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Staff</a:t>
            </a:r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1219200" y="32004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staffNo</a:t>
            </a:r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5867400" y="25908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ProperityForRent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5638800" y="32004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properityNo</a:t>
            </a: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3810000" y="28194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Oversees</a:t>
            </a:r>
          </a:p>
        </p:txBody>
      </p:sp>
      <p:sp>
        <p:nvSpPr>
          <p:cNvPr id="20493" name="Line 14"/>
          <p:cNvSpPr>
            <a:spLocks noChangeShapeType="1"/>
          </p:cNvSpPr>
          <p:nvPr/>
        </p:nvSpPr>
        <p:spPr bwMode="auto">
          <a:xfrm>
            <a:off x="4800600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3581400" y="3200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0..1</a:t>
            </a:r>
          </a:p>
        </p:txBody>
      </p:sp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5029200" y="3200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0..*</a:t>
            </a:r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1295400" y="4419600"/>
            <a:ext cx="2895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“</a:t>
            </a:r>
            <a:r>
              <a:rPr lang="es-ES" sz="1800" err="1"/>
              <a:t>Each</a:t>
            </a:r>
            <a:r>
              <a:rPr lang="es-ES" sz="1800"/>
              <a:t> </a:t>
            </a:r>
            <a:r>
              <a:rPr lang="es-ES" sz="1800" err="1"/>
              <a:t>properity</a:t>
            </a:r>
            <a:r>
              <a:rPr lang="es-ES" sz="1800"/>
              <a:t> </a:t>
            </a:r>
            <a:r>
              <a:rPr lang="es-ES" sz="1800" err="1"/>
              <a:t>for</a:t>
            </a:r>
            <a:r>
              <a:rPr lang="es-ES" sz="1800"/>
              <a:t> </a:t>
            </a:r>
            <a:r>
              <a:rPr lang="es-ES" sz="1800" err="1"/>
              <a:t>rent</a:t>
            </a:r>
            <a:r>
              <a:rPr lang="es-ES" sz="1800"/>
              <a:t> </a:t>
            </a:r>
            <a:r>
              <a:rPr lang="es-ES" sz="1800" b="1" err="1"/>
              <a:t>is</a:t>
            </a:r>
            <a:r>
              <a:rPr lang="es-ES" sz="1800" b="1"/>
              <a:t> </a:t>
            </a:r>
            <a:r>
              <a:rPr lang="es-ES" sz="1800" b="1" err="1"/>
              <a:t>overseen</a:t>
            </a:r>
            <a:r>
              <a:rPr lang="es-ES" sz="1800"/>
              <a:t> </a:t>
            </a:r>
            <a:r>
              <a:rPr lang="es-ES" sz="1800" err="1"/>
              <a:t>by</a:t>
            </a:r>
            <a:r>
              <a:rPr lang="es-ES" sz="1800"/>
              <a:t> </a:t>
            </a:r>
            <a:r>
              <a:rPr lang="es-ES" sz="1800" err="1"/>
              <a:t>zero</a:t>
            </a:r>
            <a:r>
              <a:rPr lang="es-ES" sz="1800"/>
              <a:t> </a:t>
            </a:r>
            <a:r>
              <a:rPr lang="es-ES" sz="1800" err="1"/>
              <a:t>or</a:t>
            </a:r>
            <a:r>
              <a:rPr lang="es-ES" sz="1800"/>
              <a:t> </a:t>
            </a:r>
            <a:r>
              <a:rPr lang="es-ES" sz="1800" err="1"/>
              <a:t>one</a:t>
            </a:r>
            <a:r>
              <a:rPr lang="es-ES" sz="1800"/>
              <a:t> </a:t>
            </a:r>
            <a:r>
              <a:rPr lang="es-ES" sz="1800" err="1"/>
              <a:t>member</a:t>
            </a:r>
            <a:r>
              <a:rPr lang="es-ES" sz="1800"/>
              <a:t> of </a:t>
            </a:r>
            <a:r>
              <a:rPr lang="es-ES" sz="1800" err="1"/>
              <a:t>staff</a:t>
            </a:r>
            <a:r>
              <a:rPr lang="es-ES" sz="1800"/>
              <a:t>”</a:t>
            </a:r>
          </a:p>
        </p:txBody>
      </p:sp>
      <p:sp>
        <p:nvSpPr>
          <p:cNvPr id="20497" name="Line 18"/>
          <p:cNvSpPr>
            <a:spLocks noChangeShapeType="1"/>
          </p:cNvSpPr>
          <p:nvPr/>
        </p:nvSpPr>
        <p:spPr bwMode="auto">
          <a:xfrm flipV="1">
            <a:off x="2286000" y="35052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5334000" y="4419600"/>
            <a:ext cx="2895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“Each member of staff </a:t>
            </a:r>
            <a:r>
              <a:rPr lang="es-ES" sz="1800" b="1"/>
              <a:t>oversees</a:t>
            </a:r>
            <a:r>
              <a:rPr lang="es-ES" sz="1800"/>
              <a:t> zero or more properitys for rent”</a:t>
            </a:r>
          </a:p>
        </p:txBody>
      </p:sp>
      <p:sp>
        <p:nvSpPr>
          <p:cNvPr id="20499" name="Line 20"/>
          <p:cNvSpPr>
            <a:spLocks noChangeShapeType="1"/>
          </p:cNvSpPr>
          <p:nvPr/>
        </p:nvSpPr>
        <p:spPr bwMode="auto">
          <a:xfrm flipH="1" flipV="1">
            <a:off x="5257800" y="35052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s-ES" err="1"/>
              <a:t>Many-to-Many</a:t>
            </a:r>
            <a:r>
              <a:rPr lang="es-ES"/>
              <a:t> (*:*)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066800" y="2132012"/>
            <a:ext cx="24384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5486400" y="2132012"/>
            <a:ext cx="24384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>
            <a:off x="1066800" y="2513012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>
            <a:off x="5486400" y="2513012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3505200" y="2741612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1447800" y="2132013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err="1"/>
              <a:t>Newspaper</a:t>
            </a:r>
            <a:endParaRPr lang="es-ES" sz="1800"/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1143000" y="2741612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newspaperName</a:t>
            </a:r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5791200" y="2132012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ProperityForRent</a:t>
            </a:r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5562600" y="2741612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properityNo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3733800" y="2360612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Advertises</a:t>
            </a:r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>
            <a:off x="4953000" y="2513012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3505200" y="274161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0..*</a:t>
            </a:r>
          </a:p>
        </p:txBody>
      </p:sp>
      <p:sp>
        <p:nvSpPr>
          <p:cNvPr id="21519" name="Text Box 16"/>
          <p:cNvSpPr txBox="1">
            <a:spLocks noChangeArrowheads="1"/>
          </p:cNvSpPr>
          <p:nvPr/>
        </p:nvSpPr>
        <p:spPr bwMode="auto">
          <a:xfrm>
            <a:off x="4953000" y="274161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1..*</a:t>
            </a:r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1219200" y="3960812"/>
            <a:ext cx="2895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“Each properity for rent </a:t>
            </a:r>
            <a:r>
              <a:rPr lang="es-ES" sz="1800" b="1"/>
              <a:t>is advertised </a:t>
            </a:r>
            <a:r>
              <a:rPr lang="es-ES" sz="1800"/>
              <a:t>in zero or more newspapers”</a:t>
            </a:r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auto">
          <a:xfrm flipV="1">
            <a:off x="2209800" y="3046412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5257800" y="3960812"/>
            <a:ext cx="2895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“Each newspaper </a:t>
            </a:r>
            <a:r>
              <a:rPr lang="es-ES" sz="1800" b="1"/>
              <a:t>advertises</a:t>
            </a:r>
            <a:r>
              <a:rPr lang="es-ES" sz="1800"/>
              <a:t> one or more properties for rent”</a:t>
            </a:r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auto">
          <a:xfrm flipH="1" flipV="1">
            <a:off x="5181600" y="3046412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477000" cy="11430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ES" err="1"/>
              <a:t>Multiplicity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Complex</a:t>
            </a:r>
            <a:r>
              <a:rPr lang="es-ES"/>
              <a:t> </a:t>
            </a:r>
            <a:r>
              <a:rPr lang="es-ES" err="1"/>
              <a:t>Relationships</a:t>
            </a:r>
            <a:endParaRPr lang="es-E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s-ES" sz="2400" b="1" u="sng" err="1"/>
              <a:t>Multiplicity</a:t>
            </a:r>
            <a:r>
              <a:rPr lang="es-ES" sz="2400" b="1" u="sng"/>
              <a:t> </a:t>
            </a:r>
            <a:r>
              <a:rPr lang="es-ES" sz="2400"/>
              <a:t>(</a:t>
            </a:r>
            <a:r>
              <a:rPr lang="es-ES" sz="2400" err="1"/>
              <a:t>complex</a:t>
            </a:r>
            <a:r>
              <a:rPr lang="es-ES" sz="2400"/>
              <a:t> </a:t>
            </a:r>
            <a:r>
              <a:rPr lang="es-ES" sz="2400" err="1"/>
              <a:t>relationships</a:t>
            </a:r>
            <a:r>
              <a:rPr lang="es-ES" sz="2400"/>
              <a:t>):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number</a:t>
            </a:r>
            <a:r>
              <a:rPr lang="es-ES" sz="2400"/>
              <a:t> (</a:t>
            </a:r>
            <a:r>
              <a:rPr lang="es-ES" sz="2400" err="1"/>
              <a:t>or</a:t>
            </a:r>
            <a:r>
              <a:rPr lang="es-ES" sz="2400"/>
              <a:t> </a:t>
            </a:r>
            <a:r>
              <a:rPr lang="es-ES" sz="2400" err="1"/>
              <a:t>range</a:t>
            </a:r>
            <a:r>
              <a:rPr lang="es-ES" sz="2400"/>
              <a:t>) of </a:t>
            </a:r>
            <a:r>
              <a:rPr lang="es-ES" sz="2400" err="1"/>
              <a:t>possible</a:t>
            </a:r>
            <a:r>
              <a:rPr lang="es-ES" sz="2400"/>
              <a:t> </a:t>
            </a:r>
            <a:r>
              <a:rPr lang="es-ES" sz="2400" err="1"/>
              <a:t>occurrences</a:t>
            </a:r>
            <a:r>
              <a:rPr lang="es-ES" sz="2400"/>
              <a:t> of </a:t>
            </a:r>
            <a:r>
              <a:rPr lang="es-ES" sz="2400" err="1"/>
              <a:t>any</a:t>
            </a:r>
            <a:r>
              <a:rPr lang="es-ES" sz="2400"/>
              <a:t> </a:t>
            </a:r>
            <a:r>
              <a:rPr lang="es-ES" sz="2400" err="1"/>
              <a:t>entity</a:t>
            </a:r>
            <a:r>
              <a:rPr lang="es-ES" sz="2400"/>
              <a:t> </a:t>
            </a:r>
            <a:r>
              <a:rPr lang="es-ES" sz="2400" err="1"/>
              <a:t>type</a:t>
            </a:r>
            <a:r>
              <a:rPr lang="es-ES" sz="2400"/>
              <a:t> in </a:t>
            </a:r>
            <a:r>
              <a:rPr lang="es-ES" sz="2400" err="1"/>
              <a:t>any</a:t>
            </a:r>
            <a:r>
              <a:rPr lang="es-ES" sz="2400"/>
              <a:t> n-</a:t>
            </a:r>
            <a:r>
              <a:rPr lang="es-ES" sz="2400" err="1"/>
              <a:t>ary</a:t>
            </a:r>
            <a:r>
              <a:rPr lang="es-ES" sz="2400"/>
              <a:t> </a:t>
            </a:r>
            <a:r>
              <a:rPr lang="es-ES" sz="2400" err="1"/>
              <a:t>relationship</a:t>
            </a:r>
            <a:r>
              <a:rPr lang="es-ES" sz="2400"/>
              <a:t> </a:t>
            </a:r>
            <a:r>
              <a:rPr lang="es-ES" sz="2400" err="1"/>
              <a:t>when</a:t>
            </a:r>
            <a:r>
              <a:rPr lang="es-ES" sz="2400"/>
              <a:t>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other</a:t>
            </a:r>
            <a:r>
              <a:rPr lang="es-ES" sz="2400"/>
              <a:t> (n-1) </a:t>
            </a:r>
            <a:r>
              <a:rPr lang="es-ES" sz="2400" err="1"/>
              <a:t>values</a:t>
            </a:r>
            <a:r>
              <a:rPr lang="es-ES" sz="2400"/>
              <a:t> are </a:t>
            </a:r>
            <a:r>
              <a:rPr lang="es-ES" sz="2400" err="1"/>
              <a:t>fixed</a:t>
            </a:r>
            <a:r>
              <a:rPr lang="es-ES" sz="2400"/>
              <a:t>.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371600" y="3581400"/>
            <a:ext cx="1676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/>
              <a:t>Staff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810000" y="5334000"/>
            <a:ext cx="1676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/>
              <a:t>Client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6096000" y="3581400"/>
            <a:ext cx="1676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/>
              <a:t>Branch</a:t>
            </a:r>
          </a:p>
        </p:txBody>
      </p:sp>
      <p:sp>
        <p:nvSpPr>
          <p:cNvPr id="66567" name="AutoShape 7"/>
          <p:cNvSpPr>
            <a:spLocks noChangeArrowheads="1"/>
          </p:cNvSpPr>
          <p:nvPr/>
        </p:nvSpPr>
        <p:spPr bwMode="auto">
          <a:xfrm>
            <a:off x="3657600" y="3733800"/>
            <a:ext cx="1828800" cy="6096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30480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54864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4572000" y="4343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114800" y="38862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/>
              <a:t>Registers</a:t>
            </a:r>
          </a:p>
        </p:txBody>
      </p:sp>
      <p:sp>
        <p:nvSpPr>
          <p:cNvPr id="22540" name="Text Box 15"/>
          <p:cNvSpPr txBox="1">
            <a:spLocks noChangeArrowheads="1"/>
          </p:cNvSpPr>
          <p:nvPr/>
        </p:nvSpPr>
        <p:spPr bwMode="auto">
          <a:xfrm>
            <a:off x="3124200" y="4114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/>
              <a:t>1..1</a:t>
            </a:r>
          </a:p>
        </p:txBody>
      </p:sp>
      <p:sp>
        <p:nvSpPr>
          <p:cNvPr id="22541" name="Text Box 16"/>
          <p:cNvSpPr txBox="1">
            <a:spLocks noChangeArrowheads="1"/>
          </p:cNvSpPr>
          <p:nvPr/>
        </p:nvSpPr>
        <p:spPr bwMode="auto">
          <a:xfrm>
            <a:off x="3962400" y="49530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/>
              <a:t>0..*</a:t>
            </a:r>
          </a:p>
        </p:txBody>
      </p:sp>
      <p:sp>
        <p:nvSpPr>
          <p:cNvPr id="22542" name="Text Box 17"/>
          <p:cNvSpPr txBox="1">
            <a:spLocks noChangeArrowheads="1"/>
          </p:cNvSpPr>
          <p:nvPr/>
        </p:nvSpPr>
        <p:spPr bwMode="auto">
          <a:xfrm>
            <a:off x="5486400" y="40386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/>
              <a:t>1..1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N" sz="2400"/>
          </a:p>
          <a:p>
            <a:r>
              <a:rPr lang="es-ES" sz="2400" err="1"/>
              <a:t>How</a:t>
            </a:r>
            <a:r>
              <a:rPr lang="es-ES" sz="2400"/>
              <a:t> </a:t>
            </a:r>
            <a:r>
              <a:rPr lang="es-ES" sz="2400" err="1"/>
              <a:t>to</a:t>
            </a:r>
            <a:r>
              <a:rPr lang="es-ES" sz="2400"/>
              <a:t> use ER </a:t>
            </a:r>
            <a:r>
              <a:rPr lang="es-ES" sz="2400" err="1"/>
              <a:t>modeling</a:t>
            </a:r>
            <a:r>
              <a:rPr lang="es-ES" sz="2400"/>
              <a:t> in </a:t>
            </a:r>
            <a:r>
              <a:rPr lang="es-ES" sz="2400" err="1"/>
              <a:t>database</a:t>
            </a:r>
            <a:r>
              <a:rPr lang="es-ES" sz="2400"/>
              <a:t> </a:t>
            </a:r>
            <a:r>
              <a:rPr lang="es-ES" sz="2400" err="1"/>
              <a:t>design</a:t>
            </a:r>
            <a:r>
              <a:rPr lang="es-ES" sz="2400"/>
              <a:t>.</a:t>
            </a:r>
          </a:p>
          <a:p>
            <a:r>
              <a:rPr lang="es-ES" sz="2400"/>
              <a:t>Basic </a:t>
            </a:r>
            <a:r>
              <a:rPr lang="es-ES" sz="2400" noProof="1"/>
              <a:t>concepts</a:t>
            </a:r>
            <a:r>
              <a:rPr lang="es-ES" sz="2400"/>
              <a:t> </a:t>
            </a:r>
            <a:r>
              <a:rPr lang="es-ES" sz="2400" err="1"/>
              <a:t>about</a:t>
            </a:r>
            <a:r>
              <a:rPr lang="es-ES" sz="2400"/>
              <a:t> ER </a:t>
            </a:r>
            <a:r>
              <a:rPr lang="es-ES" sz="2400" err="1"/>
              <a:t>model</a:t>
            </a:r>
            <a:r>
              <a:rPr lang="es-ES" sz="2400"/>
              <a:t>.</a:t>
            </a:r>
          </a:p>
          <a:p>
            <a:r>
              <a:rPr lang="es-ES" sz="2400"/>
              <a:t>A </a:t>
            </a:r>
            <a:r>
              <a:rPr lang="es-ES" sz="2400" err="1"/>
              <a:t>diagrammatic</a:t>
            </a:r>
            <a:r>
              <a:rPr lang="es-ES" sz="2400"/>
              <a:t> </a:t>
            </a:r>
            <a:r>
              <a:rPr lang="es-ES" sz="2400" err="1"/>
              <a:t>technique</a:t>
            </a:r>
            <a:r>
              <a:rPr lang="es-ES" sz="2400"/>
              <a:t> </a:t>
            </a:r>
            <a:r>
              <a:rPr lang="es-ES" sz="2400" err="1"/>
              <a:t>for</a:t>
            </a:r>
            <a:r>
              <a:rPr lang="es-ES" sz="2400"/>
              <a:t> </a:t>
            </a:r>
            <a:r>
              <a:rPr lang="es-ES" sz="2400" err="1"/>
              <a:t>displaying</a:t>
            </a:r>
            <a:r>
              <a:rPr lang="es-ES" sz="2400"/>
              <a:t> </a:t>
            </a:r>
            <a:r>
              <a:rPr lang="es-ES" sz="2400" err="1"/>
              <a:t>an</a:t>
            </a:r>
            <a:r>
              <a:rPr lang="es-ES" sz="2400"/>
              <a:t> ER </a:t>
            </a:r>
            <a:r>
              <a:rPr lang="es-ES" sz="2400" err="1"/>
              <a:t>model</a:t>
            </a:r>
            <a:r>
              <a:rPr lang="es-ES" sz="2400"/>
              <a:t> </a:t>
            </a:r>
            <a:r>
              <a:rPr lang="es-ES" sz="2400" err="1"/>
              <a:t>using</a:t>
            </a:r>
            <a:r>
              <a:rPr lang="es-ES" sz="2400"/>
              <a:t>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Unified</a:t>
            </a:r>
            <a:r>
              <a:rPr lang="es-ES" sz="2400"/>
              <a:t> </a:t>
            </a:r>
            <a:r>
              <a:rPr lang="es-ES" sz="2400" err="1"/>
              <a:t>Modeling</a:t>
            </a:r>
            <a:r>
              <a:rPr lang="es-ES" sz="2400"/>
              <a:t> </a:t>
            </a:r>
            <a:r>
              <a:rPr lang="es-ES" sz="2400" err="1"/>
              <a:t>Languaje</a:t>
            </a:r>
            <a:r>
              <a:rPr lang="es-ES" sz="2400"/>
              <a:t> (UML).</a:t>
            </a:r>
          </a:p>
          <a:p>
            <a:r>
              <a:rPr lang="es-ES" sz="2400" err="1"/>
              <a:t>How</a:t>
            </a:r>
            <a:r>
              <a:rPr lang="es-ES" sz="2400"/>
              <a:t> </a:t>
            </a:r>
            <a:r>
              <a:rPr lang="es-ES" sz="2400" err="1"/>
              <a:t>to</a:t>
            </a:r>
            <a:r>
              <a:rPr lang="es-ES" sz="2400"/>
              <a:t> </a:t>
            </a:r>
            <a:r>
              <a:rPr lang="es-ES" sz="2400" err="1"/>
              <a:t>identify</a:t>
            </a:r>
            <a:r>
              <a:rPr lang="es-ES" sz="2400"/>
              <a:t> and </a:t>
            </a:r>
            <a:r>
              <a:rPr lang="es-ES" sz="2400" err="1"/>
              <a:t>resolve</a:t>
            </a:r>
            <a:r>
              <a:rPr lang="es-ES" sz="2400"/>
              <a:t> </a:t>
            </a:r>
            <a:r>
              <a:rPr lang="es-ES" sz="2400" err="1"/>
              <a:t>problems</a:t>
            </a:r>
            <a:r>
              <a:rPr lang="es-ES" sz="2400"/>
              <a:t> </a:t>
            </a:r>
            <a:r>
              <a:rPr lang="es-ES" sz="2400" err="1"/>
              <a:t>with</a:t>
            </a:r>
            <a:r>
              <a:rPr lang="es-ES" sz="2400"/>
              <a:t> ER </a:t>
            </a:r>
            <a:r>
              <a:rPr lang="es-ES" sz="2400" err="1"/>
              <a:t>models</a:t>
            </a:r>
            <a:r>
              <a:rPr lang="es-ES" sz="2400"/>
              <a:t>.</a:t>
            </a:r>
          </a:p>
          <a:p>
            <a:r>
              <a:rPr lang="es-ES" sz="2400" err="1"/>
              <a:t>How</a:t>
            </a:r>
            <a:r>
              <a:rPr lang="es-ES" sz="2400"/>
              <a:t> </a:t>
            </a:r>
            <a:r>
              <a:rPr lang="es-ES" sz="2400" err="1"/>
              <a:t>to</a:t>
            </a:r>
            <a:r>
              <a:rPr lang="es-ES" sz="2400"/>
              <a:t> </a:t>
            </a:r>
            <a:r>
              <a:rPr lang="es-ES" sz="2400" err="1"/>
              <a:t>build</a:t>
            </a:r>
            <a:r>
              <a:rPr lang="es-ES" sz="2400"/>
              <a:t> </a:t>
            </a:r>
            <a:r>
              <a:rPr lang="es-ES" sz="2400" err="1"/>
              <a:t>an</a:t>
            </a:r>
            <a:r>
              <a:rPr lang="es-ES" sz="2400"/>
              <a:t> ER </a:t>
            </a:r>
            <a:r>
              <a:rPr lang="es-ES" sz="2400" err="1"/>
              <a:t>model</a:t>
            </a:r>
            <a:r>
              <a:rPr lang="es-ES" sz="2400"/>
              <a:t> </a:t>
            </a:r>
            <a:r>
              <a:rPr lang="es-ES" sz="2400" err="1"/>
              <a:t>from</a:t>
            </a:r>
            <a:r>
              <a:rPr lang="es-ES" sz="2400"/>
              <a:t> a </a:t>
            </a:r>
            <a:r>
              <a:rPr lang="es-ES" sz="2400" err="1"/>
              <a:t>requirements</a:t>
            </a:r>
            <a:r>
              <a:rPr lang="es-ES" sz="2400"/>
              <a:t> </a:t>
            </a:r>
            <a:r>
              <a:rPr lang="es-ES" sz="2400" err="1"/>
              <a:t>specification</a:t>
            </a:r>
            <a:r>
              <a:rPr lang="es-ES" sz="2400"/>
              <a:t>.</a:t>
            </a:r>
          </a:p>
          <a:p>
            <a:pPr>
              <a:buFont typeface="Wingdings" pitchFamily="2" charset="2"/>
              <a:buNone/>
            </a:pPr>
            <a:endParaRPr lang="es-ES" sz="24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ES" dirty="0" err="1"/>
              <a:t>Cardinality</a:t>
            </a:r>
            <a:r>
              <a:rPr lang="es-ES" dirty="0"/>
              <a:t> and </a:t>
            </a:r>
            <a:r>
              <a:rPr lang="es-ES" dirty="0" err="1"/>
              <a:t>Participation</a:t>
            </a:r>
            <a:r>
              <a:rPr lang="es-ES" dirty="0"/>
              <a:t> </a:t>
            </a:r>
            <a:r>
              <a:rPr lang="es-ES" dirty="0" err="1"/>
              <a:t>Constraints</a:t>
            </a:r>
            <a:endParaRPr lang="es-E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r>
              <a:rPr lang="es-ES" sz="2400" b="1" u="sng" dirty="0" err="1"/>
              <a:t>Cardinality</a:t>
            </a:r>
            <a:r>
              <a:rPr lang="es-ES" sz="2400" b="1" dirty="0"/>
              <a:t>:</a:t>
            </a:r>
            <a:r>
              <a:rPr lang="es-ES" sz="2400" dirty="0"/>
              <a:t> Describes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maximum</a:t>
            </a:r>
            <a:r>
              <a:rPr lang="es-ES" sz="2400" dirty="0"/>
              <a:t> </a:t>
            </a:r>
            <a:r>
              <a:rPr lang="es-ES" sz="2400" dirty="0" err="1"/>
              <a:t>number</a:t>
            </a:r>
            <a:r>
              <a:rPr lang="es-ES" sz="2400" dirty="0"/>
              <a:t> of </a:t>
            </a:r>
            <a:r>
              <a:rPr lang="es-ES" sz="2400" dirty="0" err="1"/>
              <a:t>possible</a:t>
            </a:r>
            <a:r>
              <a:rPr lang="es-ES" sz="2400" dirty="0"/>
              <a:t> </a:t>
            </a:r>
            <a:r>
              <a:rPr lang="es-ES" sz="2400" dirty="0" err="1"/>
              <a:t>relationship</a:t>
            </a:r>
            <a:r>
              <a:rPr lang="es-ES" sz="2400" dirty="0"/>
              <a:t> </a:t>
            </a:r>
            <a:r>
              <a:rPr lang="es-ES" sz="2400" dirty="0" err="1"/>
              <a:t>occurrences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entity</a:t>
            </a:r>
            <a:r>
              <a:rPr lang="es-ES" sz="2400" dirty="0"/>
              <a:t> </a:t>
            </a:r>
            <a:r>
              <a:rPr lang="es-ES" sz="2400" dirty="0" err="1"/>
              <a:t>participating</a:t>
            </a:r>
            <a:r>
              <a:rPr lang="es-ES" sz="2400" dirty="0"/>
              <a:t> in a </a:t>
            </a:r>
            <a:r>
              <a:rPr lang="es-ES" sz="2400" dirty="0" err="1"/>
              <a:t>given</a:t>
            </a:r>
            <a:r>
              <a:rPr lang="es-ES" sz="2400" dirty="0"/>
              <a:t> </a:t>
            </a:r>
            <a:r>
              <a:rPr lang="es-ES" sz="2400" dirty="0" err="1"/>
              <a:t>relationship</a:t>
            </a:r>
            <a:r>
              <a:rPr lang="es-ES" sz="2400" dirty="0"/>
              <a:t> </a:t>
            </a:r>
            <a:r>
              <a:rPr lang="es-ES" sz="2400" dirty="0" err="1"/>
              <a:t>type</a:t>
            </a:r>
            <a:r>
              <a:rPr lang="es-ES" sz="2400" dirty="0"/>
              <a:t>. </a:t>
            </a:r>
            <a:r>
              <a:rPr lang="es-ES" sz="2400" dirty="0" err="1"/>
              <a:t>E.g</a:t>
            </a:r>
            <a:r>
              <a:rPr lang="es-ES" sz="2400" dirty="0"/>
              <a:t>: 1..1, 1..*, *..*, </a:t>
            </a:r>
            <a:r>
              <a:rPr lang="es-ES" sz="2400" dirty="0" err="1"/>
              <a:t>etc,etc</a:t>
            </a:r>
            <a:r>
              <a:rPr lang="es-ES" sz="2400" dirty="0"/>
              <a:t>.</a:t>
            </a:r>
          </a:p>
          <a:p>
            <a:r>
              <a:rPr lang="es-ES" sz="2400" b="1" u="sng" dirty="0" err="1"/>
              <a:t>Participation</a:t>
            </a:r>
            <a:r>
              <a:rPr lang="es-ES" sz="2400" b="1" dirty="0"/>
              <a:t>: </a:t>
            </a:r>
            <a:r>
              <a:rPr lang="es-ES" sz="2400" dirty="0"/>
              <a:t>Determines </a:t>
            </a:r>
            <a:r>
              <a:rPr lang="es-ES" sz="2400" dirty="0" err="1"/>
              <a:t>whether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some</a:t>
            </a:r>
            <a:r>
              <a:rPr lang="es-ES" sz="2400" dirty="0"/>
              <a:t> </a:t>
            </a:r>
            <a:r>
              <a:rPr lang="es-ES" sz="2400" dirty="0" err="1"/>
              <a:t>entity</a:t>
            </a:r>
            <a:r>
              <a:rPr lang="es-ES" sz="2400" dirty="0"/>
              <a:t> </a:t>
            </a:r>
            <a:r>
              <a:rPr lang="es-ES" sz="2400" dirty="0" err="1"/>
              <a:t>occurrences</a:t>
            </a:r>
            <a:r>
              <a:rPr lang="es-ES" sz="2400" dirty="0"/>
              <a:t> </a:t>
            </a:r>
            <a:r>
              <a:rPr lang="es-ES" sz="2400" dirty="0" err="1"/>
              <a:t>participate</a:t>
            </a:r>
            <a:r>
              <a:rPr lang="es-ES" sz="2400" dirty="0"/>
              <a:t> in a </a:t>
            </a:r>
            <a:r>
              <a:rPr lang="es-ES" sz="2400" dirty="0" err="1"/>
              <a:t>relationship</a:t>
            </a:r>
            <a:r>
              <a:rPr lang="es-ES" sz="2400" dirty="0"/>
              <a:t> (</a:t>
            </a:r>
            <a:r>
              <a:rPr lang="es-ES" sz="2400" dirty="0" err="1"/>
              <a:t>mandatory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optional</a:t>
            </a:r>
            <a:r>
              <a:rPr lang="es-ES" sz="2400" dirty="0"/>
              <a:t>).</a:t>
            </a:r>
            <a:endParaRPr lang="es-ES" sz="2400" b="1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295400" y="4800600"/>
            <a:ext cx="24384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715000" y="4800600"/>
            <a:ext cx="24384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1295400" y="5181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5715000" y="5181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3733800" y="5410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057400" y="4800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Staff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371600" y="5410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staffNo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324600" y="48006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Branch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791200" y="5410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branchNo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962400" y="50292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Manages</a:t>
            </a: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4953000" y="5257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733800" y="5410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1..1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181600" y="5410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0..1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Constructing an ER model -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Before beginning to draw the ER model, read the requirements specification carefully. </a:t>
            </a:r>
          </a:p>
          <a:p>
            <a:pPr lvl="1"/>
            <a:r>
              <a:rPr lang="en-US" sz="2400"/>
              <a:t>Document any assumptions you need to make.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Identify entities – </a:t>
            </a:r>
          </a:p>
          <a:p>
            <a:pPr lvl="1"/>
            <a:r>
              <a:rPr lang="en-US" sz="2400"/>
              <a:t>list all potential entity types.</a:t>
            </a:r>
          </a:p>
          <a:p>
            <a:pPr lvl="1"/>
            <a:r>
              <a:rPr lang="en-US" sz="2400"/>
              <a:t>These are the object of interest in the system.</a:t>
            </a:r>
          </a:p>
          <a:p>
            <a:pPr lvl="1"/>
            <a:r>
              <a:rPr lang="en-US" sz="2400"/>
              <a:t>It is better to put too many entities in at this stage and them discard them later if necessary.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Constructing an ER model -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Remove duplicate entities </a:t>
            </a:r>
          </a:p>
          <a:p>
            <a:pPr lvl="1"/>
            <a:r>
              <a:rPr lang="en-US" dirty="0"/>
              <a:t>Ensure that they really separate entity types or just two names for the same thing.</a:t>
            </a:r>
          </a:p>
          <a:p>
            <a:pPr lvl="1"/>
            <a:r>
              <a:rPr lang="en-US" dirty="0"/>
              <a:t>Also do not include the system as an entity type</a:t>
            </a:r>
          </a:p>
          <a:p>
            <a:pPr lvl="2"/>
            <a:r>
              <a:rPr lang="en-US" dirty="0"/>
              <a:t>e.g. if modeling a library, the entity types might be books, borrowers, etc.</a:t>
            </a:r>
          </a:p>
          <a:p>
            <a:pPr lvl="2"/>
            <a:r>
              <a:rPr lang="en-US" dirty="0"/>
              <a:t>The library is the system, thus should not be an entity type.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Constructing an ER model -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572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List the attributes of each entity (all properties to describe the entity which are relevant to the application).</a:t>
            </a:r>
          </a:p>
          <a:p>
            <a:pPr lvl="1"/>
            <a:r>
              <a:rPr lang="en-US" sz="2400" dirty="0"/>
              <a:t>Ensure that the entity types are really needed.</a:t>
            </a:r>
          </a:p>
          <a:p>
            <a:pPr lvl="2"/>
            <a:r>
              <a:rPr lang="en-US" sz="2000" dirty="0"/>
              <a:t>are any of them just attributes of another entity type?</a:t>
            </a:r>
          </a:p>
          <a:p>
            <a:pPr lvl="2"/>
            <a:r>
              <a:rPr lang="en-US" sz="2000" dirty="0"/>
              <a:t>if so keep them as attributes and cross them off the entity list.</a:t>
            </a:r>
          </a:p>
          <a:p>
            <a:pPr lvl="1"/>
            <a:r>
              <a:rPr lang="en-US" sz="2400" dirty="0"/>
              <a:t>Do not have attributes of one entity as attributes of another entity!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Mark the primary keys.</a:t>
            </a:r>
          </a:p>
          <a:p>
            <a:pPr lvl="1"/>
            <a:r>
              <a:rPr lang="en-US" sz="2400" dirty="0"/>
              <a:t>Which attributes uniquely identify instances of that entity type?</a:t>
            </a:r>
          </a:p>
          <a:p>
            <a:pPr lvl="1"/>
            <a:r>
              <a:rPr lang="en-US" sz="2400" dirty="0"/>
              <a:t>This may not be possible for some weak entities.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400800" cy="1143000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Constructing an ER model -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Define the relationships</a:t>
            </a:r>
          </a:p>
          <a:p>
            <a:pPr lvl="1"/>
            <a:r>
              <a:rPr lang="en-US" dirty="0"/>
              <a:t>Examine each entity type to see its relationship to the others.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Describe the cardinality and </a:t>
            </a:r>
            <a:r>
              <a:rPr lang="en-US" dirty="0" err="1"/>
              <a:t>optionality</a:t>
            </a:r>
            <a:r>
              <a:rPr lang="en-US" dirty="0"/>
              <a:t> of the relationships</a:t>
            </a:r>
          </a:p>
          <a:p>
            <a:pPr lvl="1"/>
            <a:r>
              <a:rPr lang="en-US" dirty="0"/>
              <a:t>Examine the constraints between participating entities.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Remove redundant relationships</a:t>
            </a:r>
          </a:p>
          <a:p>
            <a:pPr lvl="1"/>
            <a:r>
              <a:rPr lang="en-US" dirty="0"/>
              <a:t>Examine the ER model for redundant relationships.</a:t>
            </a:r>
          </a:p>
          <a:p>
            <a:r>
              <a:rPr lang="en-US" dirty="0"/>
              <a:t>ER modeling is iterative, so expect to draw several versions.</a:t>
            </a:r>
          </a:p>
          <a:p>
            <a:r>
              <a:rPr lang="en-US" dirty="0"/>
              <a:t>There is no one right answer to the problem, but some solutions are better than others!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Mapping ER Model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/>
              <a:t>For each strong (regular) entity type E in the ER schema:</a:t>
            </a:r>
          </a:p>
          <a:p>
            <a:pPr lvl="1">
              <a:lnSpc>
                <a:spcPct val="150000"/>
              </a:lnSpc>
            </a:pPr>
            <a:r>
              <a:rPr lang="en-US" sz="2400"/>
              <a:t>Create a relation R that includes all the simple attributes of E.</a:t>
            </a:r>
          </a:p>
          <a:p>
            <a:pPr lvl="1">
              <a:lnSpc>
                <a:spcPct val="150000"/>
              </a:lnSpc>
            </a:pPr>
            <a:r>
              <a:rPr lang="en-US" sz="2400"/>
              <a:t>Choose one of the key attributes of E as primary key for R.</a:t>
            </a:r>
          </a:p>
          <a:p>
            <a:pPr lvl="1">
              <a:lnSpc>
                <a:spcPct val="150000"/>
              </a:lnSpc>
            </a:pPr>
            <a:r>
              <a:rPr lang="en-US" sz="2400"/>
              <a:t>If the chosen key of E is composite, the set of simple attributes that form it will together form the primary key of 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Example – Strong Entity</a:t>
            </a:r>
          </a:p>
        </p:txBody>
      </p:sp>
      <p:pic>
        <p:nvPicPr>
          <p:cNvPr id="1031" name="Picture 7" descr="C:\Documents and Settings\svenkatesh\Local Settings\Temporary Internet Files\Content.IE5\HTIPGHFE\MC900434859[1]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714750" y="3272631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Weak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weak entity type W in the ERD with owner entity type E:</a:t>
            </a:r>
          </a:p>
          <a:p>
            <a:pPr lvl="1"/>
            <a:r>
              <a:rPr lang="en-US" dirty="0"/>
              <a:t>Create a relation R, include all the atomic attributes of W as attributes of R.</a:t>
            </a:r>
          </a:p>
          <a:p>
            <a:pPr lvl="1"/>
            <a:r>
              <a:rPr lang="en-US" dirty="0"/>
              <a:t>Include the primary key attributes of the owner entity as foreign key attributes of 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Example – Weak Entity</a:t>
            </a:r>
          </a:p>
        </p:txBody>
      </p:sp>
      <p:pic>
        <p:nvPicPr>
          <p:cNvPr id="2050" name="Picture 2" descr="C:\Documents and Settings\svenkatesh\Local Settings\Temporary Internet Files\Content.IE5\HTIPGHFE\MC900434859[1]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714750" y="3272631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1:1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binary 1:1 relationship type R in the ER schema</a:t>
            </a:r>
          </a:p>
          <a:p>
            <a:pPr lvl="1"/>
            <a:r>
              <a:rPr lang="en-US" dirty="0"/>
              <a:t>Identify the relations S and T that correspond to the entity types participating in R.</a:t>
            </a:r>
          </a:p>
          <a:p>
            <a:pPr lvl="1"/>
            <a:r>
              <a:rPr lang="en-US" dirty="0"/>
              <a:t>Choose one of the relations—S, say—and include the primary key of T as foreign key in 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err="1"/>
              <a:t>Entity</a:t>
            </a:r>
            <a:r>
              <a:rPr lang="es-ES"/>
              <a:t> </a:t>
            </a:r>
            <a:r>
              <a:rPr lang="es-ES" err="1"/>
              <a:t>Types</a:t>
            </a: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2400" b="1" u="sng"/>
              <a:t>Entity Type</a:t>
            </a:r>
            <a:r>
              <a:rPr lang="es-ES" sz="2400" b="1"/>
              <a:t>:</a:t>
            </a:r>
            <a:r>
              <a:rPr lang="es-ES" sz="2400"/>
              <a:t> A group of objects with the same properties, which are identified by the enterprises as having an independent existence.</a:t>
            </a:r>
          </a:p>
          <a:p>
            <a:r>
              <a:rPr lang="es-ES" sz="2400" b="1" u="sng"/>
              <a:t>Entity Occurrence</a:t>
            </a:r>
            <a:r>
              <a:rPr lang="es-ES" sz="2400" b="1"/>
              <a:t>:</a:t>
            </a:r>
            <a:r>
              <a:rPr lang="es-ES" sz="2400"/>
              <a:t> A uniquely identifiable object of a entity type.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676400" y="4419600"/>
            <a:ext cx="1828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 err="1"/>
              <a:t>Entity</a:t>
            </a:r>
            <a:r>
              <a:rPr lang="es-ES"/>
              <a:t> </a:t>
            </a:r>
            <a:r>
              <a:rPr lang="es-ES" err="1"/>
              <a:t>name</a:t>
            </a:r>
            <a:endParaRPr lang="es-ES"/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5394325" y="5451475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1600200" y="5410200"/>
            <a:ext cx="23780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200"/>
              <a:t>UML </a:t>
            </a:r>
            <a:r>
              <a:rPr lang="es-ES" sz="1200" err="1"/>
              <a:t>representation</a:t>
            </a:r>
            <a:r>
              <a:rPr lang="es-ES" sz="1200"/>
              <a:t> of a </a:t>
            </a:r>
            <a:r>
              <a:rPr lang="es-ES" sz="1200" err="1"/>
              <a:t>entity</a:t>
            </a:r>
            <a:endParaRPr lang="es-ES" sz="1200"/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4419600" y="4191000"/>
            <a:ext cx="39624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sz="1800"/>
              <a:t>Rectangle labeled with the name of the entity.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1800"/>
              <a:t>In UML representation, the first letter of the entity name is a capital letter.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Example 1:1 Relationship</a:t>
            </a:r>
          </a:p>
        </p:txBody>
      </p:sp>
      <p:pic>
        <p:nvPicPr>
          <p:cNvPr id="3074" name="Picture 2" descr="C:\Documents and Settings\svenkatesh\Local Settings\Temporary Internet Files\Content.IE5\HTIPGHFE\MC900434859[1]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714750" y="3272631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1:N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binary 1:N relationship type R:</a:t>
            </a:r>
          </a:p>
          <a:p>
            <a:pPr lvl="1"/>
            <a:r>
              <a:rPr lang="en-US" dirty="0"/>
              <a:t>Identify the relation S that represents the participation entity type at the N-side of the relationship type.</a:t>
            </a:r>
          </a:p>
          <a:p>
            <a:pPr lvl="1"/>
            <a:r>
              <a:rPr lang="en-US" dirty="0"/>
              <a:t>Include the primary key of the relation T that represents the entity type participating in R as foreign key in 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Example 1:N Relationship</a:t>
            </a:r>
          </a:p>
        </p:txBody>
      </p:sp>
      <p:pic>
        <p:nvPicPr>
          <p:cNvPr id="4098" name="Picture 2" descr="C:\Documents and Settings\svenkatesh\Local Settings\Temporary Internet Files\Content.IE5\HTIPGHFE\MC900434859[1]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714750" y="3272631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M:N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267199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For each binary M:N relationship type R:</a:t>
            </a:r>
          </a:p>
          <a:p>
            <a:pPr lvl="1" algn="just"/>
            <a:r>
              <a:rPr lang="en-US" sz="2400" dirty="0"/>
              <a:t>Create a new relation S to represent the participation entity types.</a:t>
            </a:r>
          </a:p>
          <a:p>
            <a:pPr lvl="1" algn="just"/>
            <a:r>
              <a:rPr lang="en-US" sz="2400" dirty="0"/>
              <a:t>Include </a:t>
            </a:r>
            <a:r>
              <a:rPr lang="en-US" dirty="0"/>
              <a:t>the primary keys of the relations that represent the participating entity types as </a:t>
            </a:r>
            <a:r>
              <a:rPr lang="en-US" sz="2400" dirty="0"/>
              <a:t>foreign key attributes in S. This combination forms the primary key of S.</a:t>
            </a:r>
          </a:p>
          <a:p>
            <a:pPr lvl="1" algn="just"/>
            <a:r>
              <a:rPr lang="en-US" sz="2400" dirty="0"/>
              <a:t>Include any atomic attributes of the M:N relationship type as attributes of 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Example M:N Relationship</a:t>
            </a:r>
          </a:p>
        </p:txBody>
      </p:sp>
      <p:pic>
        <p:nvPicPr>
          <p:cNvPr id="5123" name="Picture 3" descr="C:\Documents and Settings\svenkatesh\Local Settings\Temporary Internet Files\Content.IE5\HTIPGHFE\MC900434859[1]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714750" y="3272631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Multi-valued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3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For each multi-valued attribute A</a:t>
            </a:r>
          </a:p>
          <a:p>
            <a:pPr lvl="1" algn="just"/>
            <a:r>
              <a:rPr lang="en-US" sz="2700" dirty="0"/>
              <a:t>Create a new relation R.</a:t>
            </a:r>
          </a:p>
          <a:p>
            <a:pPr lvl="1" algn="just"/>
            <a:r>
              <a:rPr lang="en-US" sz="2700" dirty="0"/>
              <a:t>This relation R will include an attribute corresponding to A, plus the primary key attribute of the entity in which attribute A is present - as a foreign key in R.</a:t>
            </a:r>
          </a:p>
          <a:p>
            <a:pPr lvl="1" algn="just"/>
            <a:r>
              <a:rPr lang="en-US" sz="2700" dirty="0"/>
              <a:t>The primary key of R is the combination of A and K.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 – Multi-valued Attribute</a:t>
            </a:r>
          </a:p>
        </p:txBody>
      </p:sp>
      <p:pic>
        <p:nvPicPr>
          <p:cNvPr id="6146" name="Picture 2" descr="C:\Documents and Settings\svenkatesh\Local Settings\Temporary Internet Files\Content.IE5\HTIPGHFE\MC900434859[1]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714750" y="3272631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Composite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3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For the composite attribute A</a:t>
            </a:r>
          </a:p>
          <a:p>
            <a:pPr lvl="1" algn="just"/>
            <a:r>
              <a:rPr lang="en-US" sz="2700" dirty="0"/>
              <a:t>Create a new relation R.</a:t>
            </a:r>
          </a:p>
          <a:p>
            <a:pPr lvl="1" algn="just"/>
            <a:r>
              <a:rPr lang="en-US" sz="2700" dirty="0"/>
              <a:t>This relation R will include all attributes corresponding to A, plus the primary key attribute of the entity in which attribute A is present K- as a foreign key in R.</a:t>
            </a:r>
          </a:p>
          <a:p>
            <a:pPr lvl="1" algn="just"/>
            <a:r>
              <a:rPr lang="en-US" sz="2700" dirty="0"/>
              <a:t>The primary key of R is the K.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Example </a:t>
            </a:r>
            <a:r>
              <a:rPr lang="en-US"/>
              <a:t>– Composite </a:t>
            </a:r>
            <a:r>
              <a:rPr lang="en-US" dirty="0"/>
              <a:t>Attribute</a:t>
            </a:r>
          </a:p>
        </p:txBody>
      </p:sp>
      <p:pic>
        <p:nvPicPr>
          <p:cNvPr id="6146" name="Picture 2" descr="C:\Documents and Settings\svenkatesh\Local Settings\Temporary Internet Files\Content.IE5\HTIPGHFE\MC900434859[1]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714750" y="3272631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Conceptual design follows requirements analysis, </a:t>
            </a:r>
          </a:p>
          <a:p>
            <a:pPr lvl="1" algn="just"/>
            <a:r>
              <a:rPr lang="en-US" sz="2000" dirty="0"/>
              <a:t>Yields a high-level description of data to be stored </a:t>
            </a:r>
          </a:p>
          <a:p>
            <a:pPr algn="just"/>
            <a:r>
              <a:rPr lang="en-US" sz="2400" dirty="0"/>
              <a:t>ER model popular for conceptual design</a:t>
            </a:r>
          </a:p>
          <a:p>
            <a:pPr lvl="1" algn="just"/>
            <a:r>
              <a:rPr lang="en-US" sz="2000" dirty="0"/>
              <a:t>Constructs are expressive, close to the way people think about their applications.</a:t>
            </a:r>
          </a:p>
          <a:p>
            <a:pPr algn="just"/>
            <a:r>
              <a:rPr lang="en-US" sz="2400" dirty="0"/>
              <a:t>Basic constructs: entities, relationships, and attributes (of entities and relationships).</a:t>
            </a:r>
          </a:p>
          <a:p>
            <a:pPr algn="just"/>
            <a:r>
              <a:rPr lang="en-US" sz="2400" dirty="0"/>
              <a:t>Some additional constructs: weak entities, ISA hierarchies, and aggregation.</a:t>
            </a:r>
          </a:p>
          <a:p>
            <a:pPr algn="just"/>
            <a:r>
              <a:rPr lang="en-US" sz="2400" dirty="0"/>
              <a:t>Note: There are many variations on ER model.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err="1"/>
              <a:t>Relationship</a:t>
            </a:r>
            <a:r>
              <a:rPr lang="es-ES"/>
              <a:t> </a:t>
            </a:r>
            <a:r>
              <a:rPr lang="es-ES" err="1"/>
              <a:t>Types</a:t>
            </a:r>
            <a:endParaRPr lang="es-E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2400" b="1" u="sng"/>
              <a:t>Relationship Type</a:t>
            </a:r>
            <a:r>
              <a:rPr lang="es-ES" sz="2400" b="1"/>
              <a:t>:</a:t>
            </a:r>
            <a:r>
              <a:rPr lang="es-ES" sz="2400"/>
              <a:t> A set of meaningful associations among entity types.</a:t>
            </a:r>
          </a:p>
          <a:p>
            <a:r>
              <a:rPr lang="es-ES" sz="2400" b="1" u="sng"/>
              <a:t>Relationship Occurrence</a:t>
            </a:r>
            <a:r>
              <a:rPr lang="es-ES" sz="2400" b="1"/>
              <a:t>:</a:t>
            </a:r>
            <a:r>
              <a:rPr lang="es-ES" sz="2400"/>
              <a:t> A uniquely identifiable association, which includes one occurrence from each participating entity type.</a:t>
            </a:r>
          </a:p>
          <a:p>
            <a:pPr>
              <a:buFont typeface="Wingdings" pitchFamily="2" charset="2"/>
              <a:buNone/>
            </a:pPr>
            <a:endParaRPr lang="es-ES" sz="240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219200" y="4095750"/>
            <a:ext cx="1752600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/>
              <a:t>Staff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343400" y="4095750"/>
            <a:ext cx="1752600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/>
              <a:t>Branch</a:t>
            </a:r>
          </a:p>
        </p:txBody>
      </p:sp>
      <p:sp>
        <p:nvSpPr>
          <p:cNvPr id="7174" name="Line 9"/>
          <p:cNvSpPr>
            <a:spLocks noChangeShapeType="1"/>
          </p:cNvSpPr>
          <p:nvPr/>
        </p:nvSpPr>
        <p:spPr bwMode="auto">
          <a:xfrm>
            <a:off x="2971800" y="44767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3429000" y="4095750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800" b="1"/>
              <a:t>   Has</a:t>
            </a:r>
          </a:p>
        </p:txBody>
      </p:sp>
      <p:sp>
        <p:nvSpPr>
          <p:cNvPr id="7176" name="Line 13"/>
          <p:cNvSpPr>
            <a:spLocks noChangeShapeType="1"/>
          </p:cNvSpPr>
          <p:nvPr/>
        </p:nvSpPr>
        <p:spPr bwMode="auto">
          <a:xfrm flipH="1">
            <a:off x="3200400" y="42481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7" name="Text Box 14"/>
          <p:cNvSpPr txBox="1">
            <a:spLocks noChangeArrowheads="1"/>
          </p:cNvSpPr>
          <p:nvPr/>
        </p:nvSpPr>
        <p:spPr bwMode="auto">
          <a:xfrm>
            <a:off x="2667000" y="501015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/>
              <a:t>Branch has a </a:t>
            </a:r>
            <a:r>
              <a:rPr lang="es-ES" sz="2000" err="1"/>
              <a:t>Staff</a:t>
            </a:r>
            <a:endParaRPr lang="es-ES" sz="2000"/>
          </a:p>
        </p:txBody>
      </p:sp>
      <p:sp>
        <p:nvSpPr>
          <p:cNvPr id="7178" name="Text Box 15"/>
          <p:cNvSpPr txBox="1">
            <a:spLocks noChangeArrowheads="1"/>
          </p:cNvSpPr>
          <p:nvPr/>
        </p:nvSpPr>
        <p:spPr bwMode="auto">
          <a:xfrm>
            <a:off x="6400800" y="3943350"/>
            <a:ext cx="24384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sz="1800"/>
              <a:t>First capital letter.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1800"/>
              <a:t>Only labeled in one direction.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1800"/>
              <a:t>Arrow simbol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Degree</a:t>
            </a:r>
            <a:r>
              <a:rPr lang="es-ES"/>
              <a:t> of Relationship Type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1" u="sng" dirty="0" err="1"/>
              <a:t>Degree</a:t>
            </a:r>
            <a:r>
              <a:rPr lang="es-ES" sz="1800" b="1" u="sng" dirty="0"/>
              <a:t> of </a:t>
            </a:r>
            <a:r>
              <a:rPr lang="es-ES" sz="1800" b="1" u="sng" dirty="0" err="1"/>
              <a:t>Relationship</a:t>
            </a:r>
            <a:r>
              <a:rPr lang="es-ES" sz="1800" b="1" u="sng" dirty="0"/>
              <a:t> </a:t>
            </a:r>
            <a:r>
              <a:rPr lang="es-ES" sz="1800" b="1" u="sng" dirty="0" err="1"/>
              <a:t>type</a:t>
            </a:r>
            <a:r>
              <a:rPr lang="es-ES" sz="1800" b="1" dirty="0"/>
              <a:t>: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number</a:t>
            </a:r>
            <a:r>
              <a:rPr lang="es-ES" sz="1800" dirty="0"/>
              <a:t> of </a:t>
            </a:r>
            <a:r>
              <a:rPr lang="es-ES" sz="1800" dirty="0" err="1"/>
              <a:t>participating</a:t>
            </a:r>
            <a:r>
              <a:rPr lang="es-ES" sz="1800" dirty="0"/>
              <a:t> </a:t>
            </a:r>
            <a:r>
              <a:rPr lang="es-ES" sz="1800" dirty="0" err="1"/>
              <a:t>entity</a:t>
            </a:r>
            <a:r>
              <a:rPr lang="es-ES" sz="1800" dirty="0"/>
              <a:t> </a:t>
            </a:r>
            <a:r>
              <a:rPr lang="es-ES" sz="1800" dirty="0" err="1"/>
              <a:t>types</a:t>
            </a:r>
            <a:r>
              <a:rPr lang="es-ES" sz="1800" dirty="0"/>
              <a:t> in a </a:t>
            </a:r>
            <a:r>
              <a:rPr lang="es-ES" sz="1800" dirty="0" err="1"/>
              <a:t>relationship</a:t>
            </a:r>
            <a:r>
              <a:rPr lang="es-ES" sz="1800" dirty="0"/>
              <a:t>.</a:t>
            </a:r>
          </a:p>
          <a:p>
            <a:r>
              <a:rPr lang="es-ES" sz="1800" dirty="0"/>
              <a:t>A </a:t>
            </a:r>
            <a:r>
              <a:rPr lang="es-ES" sz="1800" dirty="0" err="1"/>
              <a:t>relationship</a:t>
            </a:r>
            <a:r>
              <a:rPr lang="es-ES" sz="1800" dirty="0"/>
              <a:t> of </a:t>
            </a:r>
            <a:r>
              <a:rPr lang="es-ES" sz="1800" dirty="0" err="1"/>
              <a:t>degree</a:t>
            </a:r>
            <a:r>
              <a:rPr lang="es-ES" sz="1800" dirty="0"/>
              <a:t> </a:t>
            </a:r>
            <a:r>
              <a:rPr lang="es-ES" sz="1800" dirty="0" err="1"/>
              <a:t>two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called</a:t>
            </a:r>
            <a:r>
              <a:rPr lang="es-ES" sz="1800" dirty="0"/>
              <a:t> </a:t>
            </a:r>
            <a:r>
              <a:rPr lang="es-ES" sz="1800" b="1" dirty="0" err="1"/>
              <a:t>binary</a:t>
            </a:r>
            <a:r>
              <a:rPr lang="es-ES" sz="1800" dirty="0"/>
              <a:t>, a </a:t>
            </a:r>
            <a:r>
              <a:rPr lang="es-ES" sz="1800" dirty="0" err="1"/>
              <a:t>relationship</a:t>
            </a:r>
            <a:r>
              <a:rPr lang="es-ES" sz="1800" dirty="0"/>
              <a:t> of </a:t>
            </a:r>
            <a:r>
              <a:rPr lang="es-ES" sz="1800" dirty="0" err="1"/>
              <a:t>degree</a:t>
            </a:r>
            <a:r>
              <a:rPr lang="es-ES" sz="1800" dirty="0"/>
              <a:t> </a:t>
            </a:r>
            <a:r>
              <a:rPr lang="es-ES" sz="1800" dirty="0" err="1"/>
              <a:t>three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called</a:t>
            </a:r>
            <a:r>
              <a:rPr lang="es-ES" sz="1800" dirty="0"/>
              <a:t> </a:t>
            </a:r>
            <a:r>
              <a:rPr lang="es-ES" sz="1800" b="1" dirty="0" err="1"/>
              <a:t>ternary</a:t>
            </a:r>
            <a:r>
              <a:rPr lang="es-ES" sz="1800" dirty="0"/>
              <a:t>...</a:t>
            </a:r>
            <a:endParaRPr lang="es-ES" sz="1800" b="1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133600" y="4800600"/>
            <a:ext cx="11430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/>
              <a:t>Client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810000" y="3505200"/>
            <a:ext cx="11430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 err="1"/>
              <a:t>Branch</a:t>
            </a:r>
            <a:endParaRPr lang="es-E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457200" y="3429000"/>
            <a:ext cx="11430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 err="1"/>
              <a:t>Staff</a:t>
            </a:r>
            <a:endParaRPr lang="es-E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6172200" y="5029200"/>
            <a:ext cx="11430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/>
              <a:t>Bid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6172200" y="3124200"/>
            <a:ext cx="11430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/>
              <a:t>Solicitor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4572000" y="4114800"/>
            <a:ext cx="11430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/>
              <a:t>Buyer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7772400" y="4114800"/>
            <a:ext cx="11430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 sz="2000"/>
              <a:t>Financial</a:t>
            </a:r>
          </a:p>
          <a:p>
            <a:pPr algn="ctr">
              <a:defRPr/>
            </a:pPr>
            <a:r>
              <a:rPr lang="es-ES" sz="2000"/>
              <a:t>Institution</a:t>
            </a:r>
          </a:p>
        </p:txBody>
      </p:sp>
      <p:sp>
        <p:nvSpPr>
          <p:cNvPr id="52244" name="AutoShape 20"/>
          <p:cNvSpPr>
            <a:spLocks noChangeArrowheads="1"/>
          </p:cNvSpPr>
          <p:nvPr/>
        </p:nvSpPr>
        <p:spPr bwMode="auto">
          <a:xfrm>
            <a:off x="1905000" y="3429000"/>
            <a:ext cx="1600200" cy="6096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 sz="2000"/>
              <a:t>Registers</a:t>
            </a:r>
          </a:p>
        </p:txBody>
      </p:sp>
      <p:sp>
        <p:nvSpPr>
          <p:cNvPr id="52245" name="AutoShape 21"/>
          <p:cNvSpPr>
            <a:spLocks noChangeArrowheads="1"/>
          </p:cNvSpPr>
          <p:nvPr/>
        </p:nvSpPr>
        <p:spPr bwMode="auto">
          <a:xfrm>
            <a:off x="5943600" y="4038600"/>
            <a:ext cx="1600200" cy="6096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 sz="2000"/>
              <a:t>Arranges</a:t>
            </a:r>
          </a:p>
        </p:txBody>
      </p:sp>
      <p:sp>
        <p:nvSpPr>
          <p:cNvPr id="8205" name="Line 22"/>
          <p:cNvSpPr>
            <a:spLocks noChangeShapeType="1"/>
          </p:cNvSpPr>
          <p:nvPr/>
        </p:nvSpPr>
        <p:spPr bwMode="auto">
          <a:xfrm flipH="1">
            <a:off x="16002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6" name="Line 23"/>
          <p:cNvSpPr>
            <a:spLocks noChangeShapeType="1"/>
          </p:cNvSpPr>
          <p:nvPr/>
        </p:nvSpPr>
        <p:spPr bwMode="auto">
          <a:xfrm>
            <a:off x="35052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7" name="Line 24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8" name="Line 26"/>
          <p:cNvSpPr>
            <a:spLocks noChangeShapeType="1"/>
          </p:cNvSpPr>
          <p:nvPr/>
        </p:nvSpPr>
        <p:spPr bwMode="auto">
          <a:xfrm flipH="1">
            <a:off x="57150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9" name="Line 27"/>
          <p:cNvSpPr>
            <a:spLocks noChangeShapeType="1"/>
          </p:cNvSpPr>
          <p:nvPr/>
        </p:nvSpPr>
        <p:spPr bwMode="auto">
          <a:xfrm>
            <a:off x="75438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0" name="Line 28"/>
          <p:cNvSpPr>
            <a:spLocks noChangeShapeType="1"/>
          </p:cNvSpPr>
          <p:nvPr/>
        </p:nvSpPr>
        <p:spPr bwMode="auto">
          <a:xfrm>
            <a:off x="67818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1" name="Line 29"/>
          <p:cNvSpPr>
            <a:spLocks noChangeShapeType="1"/>
          </p:cNvSpPr>
          <p:nvPr/>
        </p:nvSpPr>
        <p:spPr bwMode="auto">
          <a:xfrm flipV="1">
            <a:off x="67818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2" name="Text Box 31"/>
          <p:cNvSpPr txBox="1">
            <a:spLocks noChangeArrowheads="1"/>
          </p:cNvSpPr>
          <p:nvPr/>
        </p:nvSpPr>
        <p:spPr bwMode="auto">
          <a:xfrm>
            <a:off x="762000" y="5486400"/>
            <a:ext cx="344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800"/>
              <a:t>“</a:t>
            </a:r>
            <a:r>
              <a:rPr lang="es-ES" sz="1800" err="1"/>
              <a:t>Staff</a:t>
            </a:r>
            <a:r>
              <a:rPr lang="es-ES" sz="1800"/>
              <a:t> </a:t>
            </a:r>
            <a:r>
              <a:rPr lang="es-ES" sz="1800" err="1"/>
              <a:t>registers</a:t>
            </a:r>
            <a:r>
              <a:rPr lang="es-ES" sz="1800"/>
              <a:t> a </a:t>
            </a:r>
            <a:r>
              <a:rPr lang="es-ES" sz="1800" err="1"/>
              <a:t>client</a:t>
            </a:r>
            <a:r>
              <a:rPr lang="es-ES" sz="1800"/>
              <a:t> at a </a:t>
            </a:r>
            <a:r>
              <a:rPr lang="es-ES" sz="1800" err="1"/>
              <a:t>branch</a:t>
            </a:r>
            <a:r>
              <a:rPr lang="es-ES" sz="1800"/>
              <a:t>”</a:t>
            </a:r>
          </a:p>
        </p:txBody>
      </p:sp>
      <p:sp>
        <p:nvSpPr>
          <p:cNvPr id="8213" name="Text Box 32"/>
          <p:cNvSpPr txBox="1">
            <a:spLocks noChangeArrowheads="1"/>
          </p:cNvSpPr>
          <p:nvPr/>
        </p:nvSpPr>
        <p:spPr bwMode="auto">
          <a:xfrm>
            <a:off x="4648200" y="56388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“A </a:t>
            </a:r>
            <a:r>
              <a:rPr lang="es-ES" sz="1800" err="1"/>
              <a:t>solicitor</a:t>
            </a:r>
            <a:r>
              <a:rPr lang="es-ES" sz="1800"/>
              <a:t> </a:t>
            </a:r>
            <a:r>
              <a:rPr lang="es-ES" sz="1800" err="1"/>
              <a:t>arranges</a:t>
            </a:r>
            <a:r>
              <a:rPr lang="es-ES" sz="1800"/>
              <a:t> a </a:t>
            </a:r>
            <a:r>
              <a:rPr lang="es-ES" sz="1800" err="1"/>
              <a:t>bid</a:t>
            </a:r>
            <a:r>
              <a:rPr lang="es-ES" sz="1800"/>
              <a:t> </a:t>
            </a:r>
            <a:r>
              <a:rPr lang="es-ES" sz="1800" err="1"/>
              <a:t>on</a:t>
            </a:r>
            <a:r>
              <a:rPr lang="es-ES" sz="1800"/>
              <a:t> </a:t>
            </a:r>
            <a:r>
              <a:rPr lang="es-ES" sz="1800" err="1"/>
              <a:t>behalf</a:t>
            </a:r>
            <a:r>
              <a:rPr lang="es-ES" sz="1800"/>
              <a:t> of a </a:t>
            </a:r>
            <a:r>
              <a:rPr lang="es-ES" sz="1800" err="1"/>
              <a:t>buyer</a:t>
            </a:r>
            <a:r>
              <a:rPr lang="es-ES" sz="1800"/>
              <a:t> </a:t>
            </a:r>
            <a:r>
              <a:rPr lang="es-ES" sz="1800" err="1"/>
              <a:t>supported</a:t>
            </a:r>
            <a:r>
              <a:rPr lang="es-ES" sz="1800"/>
              <a:t> </a:t>
            </a:r>
            <a:r>
              <a:rPr lang="es-ES" sz="1800" err="1"/>
              <a:t>by</a:t>
            </a:r>
            <a:r>
              <a:rPr lang="es-ES" sz="1800"/>
              <a:t> a </a:t>
            </a:r>
            <a:r>
              <a:rPr lang="es-ES" sz="1800" err="1"/>
              <a:t>financial</a:t>
            </a:r>
            <a:r>
              <a:rPr lang="es-ES" sz="1800"/>
              <a:t> </a:t>
            </a:r>
            <a:r>
              <a:rPr lang="es-ES" sz="1800" err="1"/>
              <a:t>institution</a:t>
            </a:r>
            <a:r>
              <a:rPr lang="es-ES" sz="1800"/>
              <a:t>”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err="1"/>
              <a:t>Recursive</a:t>
            </a:r>
            <a:r>
              <a:rPr lang="es-ES"/>
              <a:t> </a:t>
            </a:r>
            <a:r>
              <a:rPr lang="es-ES" err="1"/>
              <a:t>Relationship</a:t>
            </a: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2400" b="1" u="sng"/>
              <a:t>Recursive Relationship</a:t>
            </a:r>
            <a:r>
              <a:rPr lang="es-ES" sz="2400" b="1"/>
              <a:t>:</a:t>
            </a:r>
            <a:r>
              <a:rPr lang="es-ES" sz="2400"/>
              <a:t> A relationship type where the same entity type participates more than once in different roles.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0" y="3595687"/>
            <a:ext cx="18288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/>
              <a:t>Staff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6324600" y="3595687"/>
            <a:ext cx="18288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/>
              <a:t>Branch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3352800" y="374808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3352800" y="4191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3657600" y="3367087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Manages</a:t>
            </a:r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5257800" y="4205287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Has</a:t>
            </a:r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 flipH="1">
            <a:off x="5029200" y="435768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>
            <a:off x="4648200" y="359568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Attributes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2400" b="1" u="sng" err="1"/>
              <a:t>Attribute</a:t>
            </a:r>
            <a:r>
              <a:rPr lang="es-ES" sz="2400" b="1"/>
              <a:t>:</a:t>
            </a:r>
            <a:r>
              <a:rPr lang="es-ES" sz="2400"/>
              <a:t> A </a:t>
            </a:r>
            <a:r>
              <a:rPr lang="es-ES" sz="2400" err="1"/>
              <a:t>properity</a:t>
            </a:r>
            <a:r>
              <a:rPr lang="es-ES" sz="2400"/>
              <a:t> of </a:t>
            </a:r>
            <a:r>
              <a:rPr lang="es-ES" sz="2400" err="1"/>
              <a:t>an</a:t>
            </a:r>
            <a:r>
              <a:rPr lang="es-ES" sz="2400"/>
              <a:t> </a:t>
            </a:r>
            <a:r>
              <a:rPr lang="es-ES" sz="2400" err="1"/>
              <a:t>entity</a:t>
            </a:r>
            <a:r>
              <a:rPr lang="es-ES" sz="2400"/>
              <a:t> </a:t>
            </a:r>
            <a:r>
              <a:rPr lang="es-ES" sz="2400" err="1"/>
              <a:t>or</a:t>
            </a:r>
            <a:r>
              <a:rPr lang="es-ES" sz="2400"/>
              <a:t> a </a:t>
            </a:r>
            <a:r>
              <a:rPr lang="es-ES" sz="2400" err="1"/>
              <a:t>relationship</a:t>
            </a:r>
            <a:r>
              <a:rPr lang="es-ES" sz="2400"/>
              <a:t> </a:t>
            </a:r>
            <a:r>
              <a:rPr lang="es-ES" sz="2400" err="1"/>
              <a:t>type</a:t>
            </a:r>
            <a:r>
              <a:rPr lang="es-ES" sz="2400"/>
              <a:t>. </a:t>
            </a:r>
            <a:r>
              <a:rPr lang="es-ES" sz="2400" err="1"/>
              <a:t>For</a:t>
            </a:r>
            <a:r>
              <a:rPr lang="es-ES" sz="2400"/>
              <a:t> </a:t>
            </a:r>
            <a:r>
              <a:rPr lang="es-ES" sz="2400" err="1"/>
              <a:t>example</a:t>
            </a:r>
            <a:r>
              <a:rPr lang="es-ES" sz="2400"/>
              <a:t>: </a:t>
            </a:r>
            <a:r>
              <a:rPr lang="es-ES" sz="2400" err="1"/>
              <a:t>staffNo</a:t>
            </a:r>
            <a:r>
              <a:rPr lang="es-ES" sz="2400"/>
              <a:t>, </a:t>
            </a:r>
            <a:r>
              <a:rPr lang="es-ES" sz="2400" err="1"/>
              <a:t>name</a:t>
            </a:r>
            <a:r>
              <a:rPr lang="es-ES" sz="2400"/>
              <a:t>, position... </a:t>
            </a:r>
            <a:r>
              <a:rPr lang="es-ES" sz="2400" err="1"/>
              <a:t>To</a:t>
            </a:r>
            <a:r>
              <a:rPr lang="es-ES" sz="2400"/>
              <a:t> describe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entity</a:t>
            </a:r>
            <a:r>
              <a:rPr lang="es-ES" sz="2400"/>
              <a:t>  </a:t>
            </a:r>
            <a:r>
              <a:rPr lang="es-ES" sz="2400" err="1"/>
              <a:t>Staff</a:t>
            </a:r>
            <a:r>
              <a:rPr lang="es-ES" sz="2400"/>
              <a:t>.</a:t>
            </a:r>
          </a:p>
          <a:p>
            <a:r>
              <a:rPr lang="es-ES" sz="2400" b="1" u="sng" err="1"/>
              <a:t>Attribute</a:t>
            </a:r>
            <a:r>
              <a:rPr lang="es-ES" sz="2400" b="1" u="sng"/>
              <a:t> </a:t>
            </a:r>
            <a:r>
              <a:rPr lang="es-ES" sz="2400" b="1" u="sng" err="1"/>
              <a:t>Domain</a:t>
            </a:r>
            <a:r>
              <a:rPr lang="es-ES" sz="2400" b="1"/>
              <a:t>: </a:t>
            </a:r>
            <a:r>
              <a:rPr lang="es-ES" sz="2400" err="1"/>
              <a:t>The</a:t>
            </a:r>
            <a:r>
              <a:rPr lang="es-ES" sz="2400"/>
              <a:t> set of </a:t>
            </a:r>
            <a:r>
              <a:rPr lang="es-ES" sz="2400" err="1"/>
              <a:t>allowable</a:t>
            </a:r>
            <a:r>
              <a:rPr lang="es-ES" sz="2400"/>
              <a:t> </a:t>
            </a:r>
            <a:r>
              <a:rPr lang="es-ES" sz="2400" err="1"/>
              <a:t>values</a:t>
            </a:r>
            <a:r>
              <a:rPr lang="es-ES" sz="2400"/>
              <a:t> </a:t>
            </a:r>
            <a:r>
              <a:rPr lang="es-ES" sz="2400" err="1"/>
              <a:t>for</a:t>
            </a:r>
            <a:r>
              <a:rPr lang="es-ES" sz="2400"/>
              <a:t> </a:t>
            </a:r>
            <a:r>
              <a:rPr lang="es-ES" sz="2400" err="1"/>
              <a:t>one</a:t>
            </a:r>
            <a:r>
              <a:rPr lang="es-ES" sz="2400"/>
              <a:t> </a:t>
            </a:r>
            <a:r>
              <a:rPr lang="es-ES" sz="2400" err="1"/>
              <a:t>or</a:t>
            </a:r>
            <a:r>
              <a:rPr lang="es-ES" sz="2400"/>
              <a:t> more </a:t>
            </a:r>
            <a:r>
              <a:rPr lang="es-ES" sz="2400" err="1"/>
              <a:t>attributes</a:t>
            </a:r>
            <a:r>
              <a:rPr lang="es-ES" sz="2400"/>
              <a:t>.</a:t>
            </a:r>
          </a:p>
          <a:p>
            <a:r>
              <a:rPr lang="es-ES" sz="2400" err="1"/>
              <a:t>Attributes</a:t>
            </a:r>
            <a:r>
              <a:rPr lang="es-ES" sz="2400"/>
              <a:t> can </a:t>
            </a:r>
            <a:r>
              <a:rPr lang="es-ES" sz="2400" err="1"/>
              <a:t>be</a:t>
            </a:r>
            <a:r>
              <a:rPr lang="es-ES" sz="2400"/>
              <a:t> </a:t>
            </a:r>
            <a:r>
              <a:rPr lang="es-ES" sz="2400" err="1"/>
              <a:t>classified</a:t>
            </a:r>
            <a:r>
              <a:rPr lang="es-ES" sz="2400"/>
              <a:t> as </a:t>
            </a:r>
            <a:r>
              <a:rPr lang="es-ES" sz="2400" err="1"/>
              <a:t>being</a:t>
            </a:r>
            <a:endParaRPr lang="es-ES" sz="2400"/>
          </a:p>
          <a:p>
            <a:pPr lvl="1"/>
            <a:r>
              <a:rPr lang="es-ES" sz="2000" i="1"/>
              <a:t>simple</a:t>
            </a:r>
            <a:r>
              <a:rPr lang="es-ES" sz="2000"/>
              <a:t> </a:t>
            </a:r>
            <a:r>
              <a:rPr lang="es-ES" sz="2000" err="1"/>
              <a:t>or</a:t>
            </a:r>
            <a:r>
              <a:rPr lang="es-ES" sz="2000"/>
              <a:t> </a:t>
            </a:r>
            <a:r>
              <a:rPr lang="es-ES" sz="2000" i="1" err="1"/>
              <a:t>composite</a:t>
            </a:r>
            <a:endParaRPr lang="es-ES" sz="2000" i="1"/>
          </a:p>
          <a:p>
            <a:pPr lvl="1"/>
            <a:r>
              <a:rPr lang="es-ES" sz="2000" i="1"/>
              <a:t>single-</a:t>
            </a:r>
            <a:r>
              <a:rPr lang="es-ES" sz="2000" i="1" err="1"/>
              <a:t>valued</a:t>
            </a:r>
            <a:r>
              <a:rPr lang="es-ES" sz="2000"/>
              <a:t> </a:t>
            </a:r>
            <a:r>
              <a:rPr lang="es-ES" sz="2000" err="1"/>
              <a:t>or</a:t>
            </a:r>
            <a:r>
              <a:rPr lang="es-ES" sz="2000"/>
              <a:t> </a:t>
            </a:r>
            <a:r>
              <a:rPr lang="es-ES" sz="2000" i="1" err="1"/>
              <a:t>multi-valued</a:t>
            </a:r>
            <a:endParaRPr lang="es-ES" sz="2000" i="1"/>
          </a:p>
          <a:p>
            <a:pPr lvl="1"/>
            <a:r>
              <a:rPr lang="es-ES" sz="2000" i="1" err="1"/>
              <a:t>derived</a:t>
            </a:r>
            <a:r>
              <a:rPr lang="es-ES" sz="2000"/>
              <a:t>.</a:t>
            </a:r>
            <a:endParaRPr lang="es-ES" sz="2000" b="1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/>
              <a:t>Simple and </a:t>
            </a:r>
            <a:r>
              <a:rPr lang="es-ES" err="1"/>
              <a:t>Composite</a:t>
            </a:r>
            <a:r>
              <a:rPr lang="es-ES"/>
              <a:t> </a:t>
            </a:r>
            <a:r>
              <a:rPr lang="es-ES" err="1"/>
              <a:t>Attributes</a:t>
            </a:r>
            <a:endParaRPr lang="es-ES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001000" cy="434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800" b="1"/>
              <a:t>Simple </a:t>
            </a:r>
            <a:r>
              <a:rPr lang="es-ES" sz="2800" b="1" err="1"/>
              <a:t>Attribute</a:t>
            </a:r>
            <a:r>
              <a:rPr lang="es-ES" sz="2800"/>
              <a:t>: </a:t>
            </a:r>
            <a:r>
              <a:rPr lang="es-ES" sz="2800" err="1"/>
              <a:t>An</a:t>
            </a:r>
            <a:r>
              <a:rPr lang="es-ES" sz="2800"/>
              <a:t> </a:t>
            </a:r>
            <a:r>
              <a:rPr lang="es-ES" sz="2800" err="1"/>
              <a:t>attribute</a:t>
            </a:r>
            <a:r>
              <a:rPr lang="es-ES" sz="2800"/>
              <a:t> </a:t>
            </a:r>
            <a:r>
              <a:rPr lang="es-ES" sz="2800" err="1"/>
              <a:t>composed</a:t>
            </a:r>
            <a:r>
              <a:rPr lang="es-ES" sz="2800"/>
              <a:t> of a single </a:t>
            </a:r>
            <a:r>
              <a:rPr lang="es-ES" sz="2800" err="1"/>
              <a:t>component</a:t>
            </a:r>
            <a:r>
              <a:rPr lang="es-ES" sz="2800"/>
              <a:t> </a:t>
            </a:r>
            <a:r>
              <a:rPr lang="es-ES" sz="2800" err="1"/>
              <a:t>with</a:t>
            </a:r>
            <a:r>
              <a:rPr lang="es-ES" sz="2800"/>
              <a:t> </a:t>
            </a:r>
            <a:r>
              <a:rPr lang="es-ES" sz="2800" err="1"/>
              <a:t>an</a:t>
            </a:r>
            <a:r>
              <a:rPr lang="es-ES" sz="2800"/>
              <a:t> </a:t>
            </a:r>
            <a:r>
              <a:rPr lang="es-ES" sz="2800" err="1"/>
              <a:t>independent</a:t>
            </a:r>
            <a:r>
              <a:rPr lang="es-ES" sz="2800"/>
              <a:t> </a:t>
            </a:r>
            <a:r>
              <a:rPr lang="es-ES" sz="2800" err="1"/>
              <a:t>existence</a:t>
            </a:r>
            <a:r>
              <a:rPr lang="es-ES" sz="2800"/>
              <a:t>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err="1"/>
              <a:t>E.g</a:t>
            </a:r>
            <a:r>
              <a:rPr lang="es-ES" sz="2400"/>
              <a:t> position and </a:t>
            </a:r>
            <a:r>
              <a:rPr lang="es-ES" sz="2400" err="1"/>
              <a:t>salary</a:t>
            </a:r>
            <a:r>
              <a:rPr lang="es-ES" sz="2400"/>
              <a:t> of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Staff</a:t>
            </a:r>
            <a:r>
              <a:rPr lang="es-ES" sz="2400"/>
              <a:t> </a:t>
            </a:r>
            <a:r>
              <a:rPr lang="es-ES" sz="2400" err="1"/>
              <a:t>entity</a:t>
            </a:r>
            <a:r>
              <a:rPr lang="es-ES" sz="240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800" b="1" err="1"/>
              <a:t>Composite</a:t>
            </a:r>
            <a:r>
              <a:rPr lang="es-ES" sz="2800" b="1"/>
              <a:t> </a:t>
            </a:r>
            <a:r>
              <a:rPr lang="es-ES" sz="2800" b="1" err="1"/>
              <a:t>Attribute</a:t>
            </a:r>
            <a:r>
              <a:rPr lang="es-ES" sz="2800"/>
              <a:t>: </a:t>
            </a:r>
            <a:r>
              <a:rPr lang="es-ES" sz="2800" err="1"/>
              <a:t>An</a:t>
            </a:r>
            <a:r>
              <a:rPr lang="es-ES" sz="2800"/>
              <a:t> </a:t>
            </a:r>
            <a:r>
              <a:rPr lang="es-ES" sz="2800" err="1"/>
              <a:t>attribute</a:t>
            </a:r>
            <a:r>
              <a:rPr lang="es-ES" sz="2800"/>
              <a:t> </a:t>
            </a:r>
            <a:r>
              <a:rPr lang="es-ES" sz="2800" err="1"/>
              <a:t>composed</a:t>
            </a:r>
            <a:r>
              <a:rPr lang="es-ES" sz="2800"/>
              <a:t> of </a:t>
            </a:r>
            <a:r>
              <a:rPr lang="es-ES" sz="2800" err="1"/>
              <a:t>multiple</a:t>
            </a:r>
            <a:r>
              <a:rPr lang="es-ES" sz="2800"/>
              <a:t> </a:t>
            </a:r>
            <a:r>
              <a:rPr lang="es-ES" sz="2800" err="1"/>
              <a:t>components</a:t>
            </a:r>
            <a:r>
              <a:rPr lang="es-ES" sz="2800"/>
              <a:t>, </a:t>
            </a:r>
            <a:r>
              <a:rPr lang="es-ES" sz="2800" err="1"/>
              <a:t>each</a:t>
            </a:r>
            <a:r>
              <a:rPr lang="es-ES" sz="2800"/>
              <a:t> </a:t>
            </a:r>
            <a:r>
              <a:rPr lang="es-ES" sz="2800" err="1"/>
              <a:t>with</a:t>
            </a:r>
            <a:r>
              <a:rPr lang="es-ES" sz="2800"/>
              <a:t> </a:t>
            </a:r>
            <a:r>
              <a:rPr lang="es-ES" sz="2800" err="1"/>
              <a:t>an</a:t>
            </a:r>
            <a:r>
              <a:rPr lang="es-ES" sz="2800"/>
              <a:t> </a:t>
            </a:r>
            <a:r>
              <a:rPr lang="es-ES" sz="2800" err="1"/>
              <a:t>independent</a:t>
            </a:r>
            <a:r>
              <a:rPr lang="es-ES" sz="2800"/>
              <a:t> </a:t>
            </a:r>
            <a:r>
              <a:rPr lang="es-ES" sz="2800" err="1"/>
              <a:t>existence</a:t>
            </a:r>
            <a:r>
              <a:rPr lang="es-ES" sz="2800"/>
              <a:t>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/>
              <a:t> </a:t>
            </a:r>
            <a:r>
              <a:rPr lang="es-ES" sz="2400" err="1"/>
              <a:t>E.g</a:t>
            </a:r>
            <a:r>
              <a:rPr lang="es-ES" sz="2400"/>
              <a:t> </a:t>
            </a:r>
            <a:r>
              <a:rPr lang="es-ES" sz="2400" err="1"/>
              <a:t>address</a:t>
            </a:r>
            <a:r>
              <a:rPr lang="es-ES" sz="2400"/>
              <a:t> </a:t>
            </a:r>
            <a:r>
              <a:rPr lang="es-ES" sz="2400" err="1"/>
              <a:t>attribute</a:t>
            </a:r>
            <a:r>
              <a:rPr lang="es-ES" sz="2400"/>
              <a:t> of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branch</a:t>
            </a:r>
            <a:r>
              <a:rPr lang="es-ES" sz="2400"/>
              <a:t>  </a:t>
            </a:r>
            <a:r>
              <a:rPr lang="es-ES" sz="2400" err="1"/>
              <a:t>entity</a:t>
            </a:r>
            <a:r>
              <a:rPr lang="es-ES" sz="2400"/>
              <a:t> </a:t>
            </a:r>
            <a:r>
              <a:rPr lang="es-ES" sz="2400" err="1"/>
              <a:t>that</a:t>
            </a:r>
            <a:r>
              <a:rPr lang="es-ES" sz="2400"/>
              <a:t> can </a:t>
            </a:r>
            <a:r>
              <a:rPr lang="es-ES" sz="2400" err="1"/>
              <a:t>be</a:t>
            </a:r>
            <a:r>
              <a:rPr lang="es-ES" sz="2400"/>
              <a:t> </a:t>
            </a:r>
            <a:r>
              <a:rPr lang="es-ES" sz="2400" err="1"/>
              <a:t>subdivided</a:t>
            </a:r>
            <a:r>
              <a:rPr lang="es-ES" sz="2400"/>
              <a:t> </a:t>
            </a:r>
            <a:r>
              <a:rPr lang="es-ES" sz="2400" err="1"/>
              <a:t>into</a:t>
            </a:r>
            <a:r>
              <a:rPr lang="es-ES" sz="2400"/>
              <a:t> </a:t>
            </a:r>
            <a:r>
              <a:rPr lang="es-ES" sz="2400" err="1"/>
              <a:t>street</a:t>
            </a:r>
            <a:r>
              <a:rPr lang="es-ES" sz="2400"/>
              <a:t>, </a:t>
            </a:r>
            <a:r>
              <a:rPr lang="es-ES" sz="2400" err="1"/>
              <a:t>city</a:t>
            </a:r>
            <a:r>
              <a:rPr lang="es-ES" sz="2400"/>
              <a:t> and </a:t>
            </a:r>
            <a:r>
              <a:rPr lang="es-ES" sz="2400" err="1"/>
              <a:t>postcode</a:t>
            </a:r>
            <a:r>
              <a:rPr lang="es-ES" sz="2400"/>
              <a:t> </a:t>
            </a:r>
            <a:r>
              <a:rPr lang="es-ES" sz="2400" err="1"/>
              <a:t>attributes</a:t>
            </a:r>
            <a:r>
              <a:rPr lang="es-ES" sz="2400"/>
              <a:t>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ES"/>
              <a:t>Single-</a:t>
            </a:r>
            <a:r>
              <a:rPr lang="es-ES" err="1"/>
              <a:t>Valued</a:t>
            </a:r>
            <a:r>
              <a:rPr lang="es-ES"/>
              <a:t> and </a:t>
            </a:r>
            <a:r>
              <a:rPr lang="es-ES" err="1"/>
              <a:t>Multi-Valued</a:t>
            </a:r>
            <a:r>
              <a:rPr lang="es-ES"/>
              <a:t> </a:t>
            </a:r>
            <a:r>
              <a:rPr lang="es-ES" err="1"/>
              <a:t>Attributes</a:t>
            </a:r>
            <a:endParaRPr lang="es-E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s-ES" b="1"/>
              <a:t>Single-</a:t>
            </a:r>
            <a:r>
              <a:rPr lang="es-ES" b="1" err="1"/>
              <a:t>Valued</a:t>
            </a:r>
            <a:r>
              <a:rPr lang="es-ES" b="1"/>
              <a:t> </a:t>
            </a:r>
            <a:r>
              <a:rPr lang="es-ES" b="1" err="1"/>
              <a:t>Attribute</a:t>
            </a:r>
            <a:r>
              <a:rPr lang="es-ES" b="1"/>
              <a:t>:</a:t>
            </a:r>
            <a:r>
              <a:rPr lang="es-ES"/>
              <a:t> </a:t>
            </a:r>
            <a:r>
              <a:rPr lang="es-ES" err="1"/>
              <a:t>An</a:t>
            </a:r>
            <a:r>
              <a:rPr lang="es-ES"/>
              <a:t> </a:t>
            </a:r>
            <a:r>
              <a:rPr lang="es-ES" err="1"/>
              <a:t>attribute</a:t>
            </a:r>
            <a:r>
              <a:rPr lang="es-ES"/>
              <a:t> </a:t>
            </a:r>
            <a:r>
              <a:rPr lang="es-ES" err="1"/>
              <a:t>that</a:t>
            </a:r>
            <a:r>
              <a:rPr lang="es-ES"/>
              <a:t> </a:t>
            </a:r>
            <a:r>
              <a:rPr lang="es-ES" err="1"/>
              <a:t>holds</a:t>
            </a:r>
            <a:r>
              <a:rPr lang="es-ES"/>
              <a:t> a single </a:t>
            </a:r>
            <a:r>
              <a:rPr lang="es-ES" err="1"/>
              <a:t>valuefor</a:t>
            </a:r>
            <a:r>
              <a:rPr lang="es-ES"/>
              <a:t> </a:t>
            </a:r>
            <a:r>
              <a:rPr lang="es-ES" err="1"/>
              <a:t>each</a:t>
            </a:r>
            <a:r>
              <a:rPr lang="es-ES"/>
              <a:t> </a:t>
            </a:r>
            <a:r>
              <a:rPr lang="es-ES" err="1"/>
              <a:t>occurrence</a:t>
            </a:r>
            <a:r>
              <a:rPr lang="es-ES"/>
              <a:t> of </a:t>
            </a:r>
            <a:r>
              <a:rPr lang="es-ES" err="1"/>
              <a:t>an</a:t>
            </a:r>
            <a:r>
              <a:rPr lang="es-ES"/>
              <a:t> </a:t>
            </a:r>
            <a:r>
              <a:rPr lang="es-ES" err="1"/>
              <a:t>entity</a:t>
            </a:r>
            <a:r>
              <a:rPr lang="es-ES"/>
              <a:t> </a:t>
            </a:r>
            <a:r>
              <a:rPr lang="es-ES" err="1"/>
              <a:t>type</a:t>
            </a:r>
            <a:r>
              <a:rPr lang="es-ES"/>
              <a:t>. </a:t>
            </a:r>
          </a:p>
          <a:p>
            <a:pPr lvl="1"/>
            <a:r>
              <a:rPr lang="es-ES" err="1"/>
              <a:t>E.g</a:t>
            </a:r>
            <a:r>
              <a:rPr lang="es-ES"/>
              <a:t> </a:t>
            </a:r>
            <a:r>
              <a:rPr lang="es-ES" err="1"/>
              <a:t>branchNo</a:t>
            </a:r>
            <a:r>
              <a:rPr lang="es-ES"/>
              <a:t>.</a:t>
            </a:r>
          </a:p>
          <a:p>
            <a:r>
              <a:rPr lang="es-ES" b="1" err="1"/>
              <a:t>Multi-Valued</a:t>
            </a:r>
            <a:r>
              <a:rPr lang="es-ES" b="1"/>
              <a:t> </a:t>
            </a:r>
            <a:r>
              <a:rPr lang="es-ES" b="1" err="1"/>
              <a:t>Attributes</a:t>
            </a:r>
            <a:r>
              <a:rPr lang="es-ES" b="1"/>
              <a:t>:</a:t>
            </a:r>
            <a:r>
              <a:rPr lang="es-ES"/>
              <a:t> </a:t>
            </a:r>
            <a:r>
              <a:rPr lang="es-ES" err="1"/>
              <a:t>An</a:t>
            </a:r>
            <a:r>
              <a:rPr lang="es-ES"/>
              <a:t> </a:t>
            </a:r>
            <a:r>
              <a:rPr lang="es-ES" err="1"/>
              <a:t>attribute</a:t>
            </a:r>
            <a:r>
              <a:rPr lang="es-ES"/>
              <a:t> </a:t>
            </a:r>
            <a:r>
              <a:rPr lang="es-ES" err="1"/>
              <a:t>that</a:t>
            </a:r>
            <a:r>
              <a:rPr lang="es-ES"/>
              <a:t> </a:t>
            </a:r>
            <a:r>
              <a:rPr lang="es-ES" err="1"/>
              <a:t>holds</a:t>
            </a:r>
            <a:r>
              <a:rPr lang="es-ES"/>
              <a:t> </a:t>
            </a:r>
            <a:r>
              <a:rPr lang="es-ES" err="1"/>
              <a:t>multiple</a:t>
            </a:r>
            <a:r>
              <a:rPr lang="es-ES"/>
              <a:t> </a:t>
            </a:r>
            <a:r>
              <a:rPr lang="es-ES" err="1"/>
              <a:t>values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each</a:t>
            </a:r>
            <a:r>
              <a:rPr lang="es-ES"/>
              <a:t> </a:t>
            </a:r>
            <a:r>
              <a:rPr lang="es-ES" err="1"/>
              <a:t>occurrence</a:t>
            </a:r>
            <a:r>
              <a:rPr lang="es-ES"/>
              <a:t> of </a:t>
            </a:r>
            <a:r>
              <a:rPr lang="es-ES" err="1"/>
              <a:t>an</a:t>
            </a:r>
            <a:r>
              <a:rPr lang="es-ES"/>
              <a:t> </a:t>
            </a:r>
            <a:r>
              <a:rPr lang="es-ES" err="1"/>
              <a:t>entity</a:t>
            </a:r>
            <a:r>
              <a:rPr lang="es-ES"/>
              <a:t> </a:t>
            </a:r>
            <a:r>
              <a:rPr lang="es-ES" err="1"/>
              <a:t>type</a:t>
            </a:r>
            <a:r>
              <a:rPr lang="es-ES"/>
              <a:t>. </a:t>
            </a:r>
          </a:p>
          <a:p>
            <a:pPr lvl="1"/>
            <a:r>
              <a:rPr lang="es-ES" err="1"/>
              <a:t>E.g</a:t>
            </a:r>
            <a:r>
              <a:rPr lang="es-ES"/>
              <a:t> </a:t>
            </a:r>
            <a:r>
              <a:rPr lang="es-ES" err="1"/>
              <a:t>telephoneNo</a:t>
            </a:r>
            <a:r>
              <a:rPr lang="es-ES"/>
              <a:t>.</a:t>
            </a:r>
            <a:endParaRPr lang="es-ES" b="1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A0F0B10AAC2841B39962AB76415421" ma:contentTypeVersion="14" ma:contentTypeDescription="Create a new document." ma:contentTypeScope="" ma:versionID="49cfd9757fa28f63dccf37976136c32c">
  <xsd:schema xmlns:xsd="http://www.w3.org/2001/XMLSchema" xmlns:xs="http://www.w3.org/2001/XMLSchema" xmlns:p="http://schemas.microsoft.com/office/2006/metadata/properties" xmlns:ns2="e594c3e3-c548-4e14-aaaa-4795e28deccb" xmlns:ns3="9615b4f7-d40e-4831-ae66-4d2db30e9e72" targetNamespace="http://schemas.microsoft.com/office/2006/metadata/properties" ma:root="true" ma:fieldsID="f3d7182047824987c926c9dc6e844551" ns2:_="" ns3:_="">
    <xsd:import namespace="e594c3e3-c548-4e14-aaaa-4795e28deccb"/>
    <xsd:import namespace="9615b4f7-d40e-4831-ae66-4d2db30e9e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4c3e3-c548-4e14-aaaa-4795e28dec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1c3ea1a7-308e-4f58-813a-d316eb04972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15b4f7-d40e-4831-ae66-4d2db30e9e72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d74b290-5fd5-4f8f-90be-f126bef3e7d7}" ma:internalName="TaxCatchAll" ma:showField="CatchAllData" ma:web="9615b4f7-d40e-4831-ae66-4d2db30e9e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594c3e3-c548-4e14-aaaa-4795e28deccb">
      <Terms xmlns="http://schemas.microsoft.com/office/infopath/2007/PartnerControls"/>
    </lcf76f155ced4ddcb4097134ff3c332f>
    <TaxCatchAll xmlns="9615b4f7-d40e-4831-ae66-4d2db30e9e72" xsi:nil="true"/>
  </documentManagement>
</p:properties>
</file>

<file path=customXml/itemProps1.xml><?xml version="1.0" encoding="utf-8"?>
<ds:datastoreItem xmlns:ds="http://schemas.openxmlformats.org/officeDocument/2006/customXml" ds:itemID="{F9B68BD0-CD1B-4A41-8613-057F31FDF1A1}"/>
</file>

<file path=customXml/itemProps2.xml><?xml version="1.0" encoding="utf-8"?>
<ds:datastoreItem xmlns:ds="http://schemas.openxmlformats.org/officeDocument/2006/customXml" ds:itemID="{D7CF1D3A-2EB6-41AE-858E-DA1BA76DDDDE}"/>
</file>

<file path=customXml/itemProps3.xml><?xml version="1.0" encoding="utf-8"?>
<ds:datastoreItem xmlns:ds="http://schemas.openxmlformats.org/officeDocument/2006/customXml" ds:itemID="{EE14D72D-75A8-4DB3-9300-C52C9FA83B01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202</TotalTime>
  <Words>1788</Words>
  <Application>Microsoft Office PowerPoint</Application>
  <PresentationFormat>On-screen Show (4:3)</PresentationFormat>
  <Paragraphs>259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Constantia</vt:lpstr>
      <vt:lpstr>Wingdings</vt:lpstr>
      <vt:lpstr>Wingdings 2</vt:lpstr>
      <vt:lpstr>Flow</vt:lpstr>
      <vt:lpstr>Entity – Relationship Model</vt:lpstr>
      <vt:lpstr>Objectives</vt:lpstr>
      <vt:lpstr>Entity Types</vt:lpstr>
      <vt:lpstr>Relationship Types</vt:lpstr>
      <vt:lpstr>Degree of Relationship Type</vt:lpstr>
      <vt:lpstr>Recursive Relationship</vt:lpstr>
      <vt:lpstr>Attributes</vt:lpstr>
      <vt:lpstr>Simple and Composite Attributes</vt:lpstr>
      <vt:lpstr>Single-Valued and Multi-Valued Attributes</vt:lpstr>
      <vt:lpstr>Derived Attributes</vt:lpstr>
      <vt:lpstr>Keys</vt:lpstr>
      <vt:lpstr>Diagramatic Representation of attributes</vt:lpstr>
      <vt:lpstr>Strong and Weak Entity Types</vt:lpstr>
      <vt:lpstr>Attributes on Relationships</vt:lpstr>
      <vt:lpstr>Structural Constraints</vt:lpstr>
      <vt:lpstr>One-to-One (1:1)</vt:lpstr>
      <vt:lpstr>One-to-Many (1:*)</vt:lpstr>
      <vt:lpstr>Many-to-Many (*:*)</vt:lpstr>
      <vt:lpstr>Multiplicity for Complex Relationships</vt:lpstr>
      <vt:lpstr>Cardinality and Participation Constraints</vt:lpstr>
      <vt:lpstr>Constructing an ER model - Entities</vt:lpstr>
      <vt:lpstr>Constructing an ER model - Entities</vt:lpstr>
      <vt:lpstr>Constructing an ER model - Attributes</vt:lpstr>
      <vt:lpstr>Constructing an ER model - Relationships</vt:lpstr>
      <vt:lpstr>Mapping ER Model – Relational Model</vt:lpstr>
      <vt:lpstr>Example – Strong Entity</vt:lpstr>
      <vt:lpstr>Weak Entity</vt:lpstr>
      <vt:lpstr>Example – Weak Entity</vt:lpstr>
      <vt:lpstr>1:1 Relationship</vt:lpstr>
      <vt:lpstr>Example 1:1 Relationship</vt:lpstr>
      <vt:lpstr>1:N Relationship</vt:lpstr>
      <vt:lpstr>Example 1:N Relationship</vt:lpstr>
      <vt:lpstr>M:N Relationship</vt:lpstr>
      <vt:lpstr>Example M:N Relationship</vt:lpstr>
      <vt:lpstr>Multi-valued Attribute</vt:lpstr>
      <vt:lpstr>Example – Multi-valued Attribute</vt:lpstr>
      <vt:lpstr>Composite Attribute</vt:lpstr>
      <vt:lpstr>Example – Composite Attribute</vt:lpstr>
      <vt:lpstr>Summary</vt:lpstr>
    </vt:vector>
  </TitlesOfParts>
  <Company>iRADcle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– Relationship Model</dc:title>
  <dc:creator>svenkatesh</dc:creator>
  <cp:lastModifiedBy>Saraswathy Venkatesh</cp:lastModifiedBy>
  <cp:revision>36</cp:revision>
  <dcterms:created xsi:type="dcterms:W3CDTF">2011-12-09T08:53:02Z</dcterms:created>
  <dcterms:modified xsi:type="dcterms:W3CDTF">2021-03-10T15:35:03Z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TECHMAHINDRA\SV00361796</vt:lpwstr>
  </property>
  <property fmtid="{D5CDD505-2E9C-101B-9397-08002B2CF9AE}" pid="4" name="DLPManualFileClassificationLastModificationDate">
    <vt:lpwstr>1615390503</vt:lpwstr>
  </property>
  <property fmtid="{D5CDD505-2E9C-101B-9397-08002B2CF9AE}" pid="5" name="DLPManualFileClassificationVersion">
    <vt:lpwstr>11.6.0.76</vt:lpwstr>
  </property>
  <property fmtid="{D5CDD505-2E9C-101B-9397-08002B2CF9AE}" pid="6" name="ContentTypeId">
    <vt:lpwstr>0x0101001BA0F0B10AAC2841B39962AB76415421</vt:lpwstr>
  </property>
</Properties>
</file>