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39"/>
  </p:notesMasterIdLst>
  <p:sldIdLst>
    <p:sldId id="256" r:id="rId6"/>
    <p:sldId id="295" r:id="rId7"/>
    <p:sldId id="258" r:id="rId8"/>
    <p:sldId id="297" r:id="rId9"/>
    <p:sldId id="298" r:id="rId10"/>
    <p:sldId id="299" r:id="rId11"/>
    <p:sldId id="302" r:id="rId12"/>
    <p:sldId id="303" r:id="rId13"/>
    <p:sldId id="304" r:id="rId14"/>
    <p:sldId id="306" r:id="rId15"/>
    <p:sldId id="296" r:id="rId16"/>
    <p:sldId id="308" r:id="rId17"/>
    <p:sldId id="262" r:id="rId18"/>
    <p:sldId id="309" r:id="rId19"/>
    <p:sldId id="311" r:id="rId20"/>
    <p:sldId id="307" r:id="rId21"/>
    <p:sldId id="259" r:id="rId22"/>
    <p:sldId id="260" r:id="rId23"/>
    <p:sldId id="263" r:id="rId24"/>
    <p:sldId id="264" r:id="rId25"/>
    <p:sldId id="265" r:id="rId26"/>
    <p:sldId id="266" r:id="rId27"/>
    <p:sldId id="261" r:id="rId28"/>
    <p:sldId id="310" r:id="rId29"/>
    <p:sldId id="312" r:id="rId30"/>
    <p:sldId id="314" r:id="rId31"/>
    <p:sldId id="315" r:id="rId32"/>
    <p:sldId id="313" r:id="rId33"/>
    <p:sldId id="319" r:id="rId34"/>
    <p:sldId id="320" r:id="rId35"/>
    <p:sldId id="316" r:id="rId36"/>
    <p:sldId id="317" r:id="rId37"/>
    <p:sldId id="31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13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226"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227"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228"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229" name="PlaceHolder 5"/>
          <p:cNvSpPr>
            <a:spLocks noGrp="1"/>
          </p:cNvSpPr>
          <p:nvPr>
            <p:ph type="sldNum"/>
          </p:nvPr>
        </p:nvSpPr>
        <p:spPr>
          <a:xfrm>
            <a:off x="4278960" y="10157400"/>
            <a:ext cx="3280680" cy="534240"/>
          </a:xfrm>
          <a:prstGeom prst="rect">
            <a:avLst/>
          </a:prstGeom>
        </p:spPr>
        <p:txBody>
          <a:bodyPr lIns="0" tIns="0" rIns="0" bIns="0" anchor="b"/>
          <a:lstStyle/>
          <a:p>
            <a:pPr algn="r"/>
            <a:fld id="{A70CF21C-5B6E-4C88-AA42-0AA806F02086}" type="slidenum">
              <a:rPr lang="en-IN" sz="1400">
                <a:latin typeface="Times New Roman"/>
              </a:rPr>
              <a:t>‹#›</a:t>
            </a:fld>
            <a:endParaRPr/>
          </a:p>
        </p:txBody>
      </p:sp>
    </p:spTree>
    <p:extLst>
      <p:ext uri="{BB962C8B-B14F-4D97-AF65-F5344CB8AC3E}">
        <p14:creationId xmlns:p14="http://schemas.microsoft.com/office/powerpoint/2010/main" val="45105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6"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079000" y="1604520"/>
            <a:ext cx="4984920" cy="3977280"/>
          </a:xfrm>
          <a:prstGeom prst="rect">
            <a:avLst/>
          </a:prstGeom>
          <a:ln>
            <a:noFill/>
          </a:ln>
        </p:spPr>
      </p:pic>
      <p:pic>
        <p:nvPicPr>
          <p:cNvPr id="38" name="Picture 37"/>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43"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116640"/>
            <a:ext cx="8074440" cy="5298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7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4" name="Picture 73"/>
          <p:cNvPicPr/>
          <p:nvPr/>
        </p:nvPicPr>
        <p:blipFill>
          <a:blip r:embed="rId2"/>
          <a:stretch>
            <a:fillRect/>
          </a:stretch>
        </p:blipFill>
        <p:spPr>
          <a:xfrm>
            <a:off x="2079000" y="1604520"/>
            <a:ext cx="4984920" cy="3977280"/>
          </a:xfrm>
          <a:prstGeom prst="rect">
            <a:avLst/>
          </a:prstGeom>
          <a:ln>
            <a:noFill/>
          </a:ln>
        </p:spPr>
      </p:pic>
      <p:pic>
        <p:nvPicPr>
          <p:cNvPr id="75" name="Picture 7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80"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82"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8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5"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116640"/>
            <a:ext cx="8074440" cy="52981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8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0"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91"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9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5"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9"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01"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02"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6"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07"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09"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10"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11" name="Picture 110"/>
          <p:cNvPicPr/>
          <p:nvPr/>
        </p:nvPicPr>
        <p:blipFill>
          <a:blip r:embed="rId2"/>
          <a:stretch>
            <a:fillRect/>
          </a:stretch>
        </p:blipFill>
        <p:spPr>
          <a:xfrm>
            <a:off x="2079000" y="1604520"/>
            <a:ext cx="4984920" cy="3977280"/>
          </a:xfrm>
          <a:prstGeom prst="rect">
            <a:avLst/>
          </a:prstGeom>
          <a:ln>
            <a:noFill/>
          </a:ln>
        </p:spPr>
      </p:pic>
      <p:pic>
        <p:nvPicPr>
          <p:cNvPr id="112" name="Picture 11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116640"/>
            <a:ext cx="8074440" cy="529812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49" name="Picture 148"/>
          <p:cNvPicPr/>
          <p:nvPr/>
        </p:nvPicPr>
        <p:blipFill>
          <a:blip r:embed="rId2"/>
          <a:stretch>
            <a:fillRect/>
          </a:stretch>
        </p:blipFill>
        <p:spPr>
          <a:xfrm>
            <a:off x="2079000" y="1604520"/>
            <a:ext cx="4984920" cy="3977280"/>
          </a:xfrm>
          <a:prstGeom prst="rect">
            <a:avLst/>
          </a:prstGeom>
          <a:ln>
            <a:noFill/>
          </a:ln>
        </p:spPr>
      </p:pic>
      <p:pic>
        <p:nvPicPr>
          <p:cNvPr id="150" name="Picture 1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55"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57"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5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60"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116640"/>
            <a:ext cx="8074440" cy="529812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6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66"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6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6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7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7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7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7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7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7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8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116640"/>
            <a:ext cx="8074440" cy="529812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84"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85"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86" name="Picture 185"/>
          <p:cNvPicPr/>
          <p:nvPr/>
        </p:nvPicPr>
        <p:blipFill>
          <a:blip r:embed="rId2"/>
          <a:stretch>
            <a:fillRect/>
          </a:stretch>
        </p:blipFill>
        <p:spPr>
          <a:xfrm>
            <a:off x="2079000" y="1604520"/>
            <a:ext cx="4984920" cy="3977280"/>
          </a:xfrm>
          <a:prstGeom prst="rect">
            <a:avLst/>
          </a:prstGeom>
          <a:ln>
            <a:noFill/>
          </a:ln>
        </p:spPr>
      </p:pic>
      <p:pic>
        <p:nvPicPr>
          <p:cNvPr id="187" name="Picture 186"/>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116640"/>
            <a:ext cx="8074440" cy="114300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3"/>
          <p:cNvPicPr/>
          <p:nvPr/>
        </p:nvPicPr>
        <p:blipFill>
          <a:blip r:embed="rId14"/>
          <a:stretch>
            <a:fillRect/>
          </a:stretch>
        </p:blipFill>
        <p:spPr>
          <a:xfrm>
            <a:off x="226080" y="6235200"/>
            <a:ext cx="666360" cy="489240"/>
          </a:xfrm>
          <a:prstGeom prst="rect">
            <a:avLst/>
          </a:prstGeom>
          <a:ln>
            <a:noFill/>
          </a:ln>
        </p:spPr>
      </p:pic>
      <p:pic>
        <p:nvPicPr>
          <p:cNvPr id="6" name="Picture 2"/>
          <p:cNvPicPr/>
          <p:nvPr/>
        </p:nvPicPr>
        <p:blipFill>
          <a:blip r:embed="rId15"/>
          <a:stretch>
            <a:fillRect/>
          </a:stretch>
        </p:blipFill>
        <p:spPr>
          <a:xfrm>
            <a:off x="-125280" y="-171360"/>
            <a:ext cx="9280440" cy="7560000"/>
          </a:xfrm>
          <a:prstGeom prst="rect">
            <a:avLst/>
          </a:prstGeom>
          <a:ln>
            <a:noFill/>
          </a:ln>
        </p:spPr>
      </p:pic>
      <p:pic>
        <p:nvPicPr>
          <p:cNvPr id="2" name="Picture 4"/>
          <p:cNvPicPr/>
          <p:nvPr/>
        </p:nvPicPr>
        <p:blipFill>
          <a:blip r:embed="rId16"/>
          <a:stretch>
            <a:fillRect/>
          </a:stretch>
        </p:blipFill>
        <p:spPr>
          <a:xfrm>
            <a:off x="683640" y="5878440"/>
            <a:ext cx="2447280" cy="790200"/>
          </a:xfrm>
          <a:prstGeom prst="rect">
            <a:avLst/>
          </a:prstGeom>
          <a:ln>
            <a:noFill/>
          </a:ln>
        </p:spPr>
      </p:pic>
      <p:sp>
        <p:nvSpPr>
          <p:cNvPr id="3" name="PlaceHolder 1"/>
          <p:cNvSpPr>
            <a:spLocks noGrp="1"/>
          </p:cNvSpPr>
          <p:nvPr>
            <p:ph type="title"/>
          </p:nvPr>
        </p:nvSpPr>
        <p:spPr>
          <a:xfrm>
            <a:off x="457200" y="116640"/>
            <a:ext cx="8074440" cy="1142640"/>
          </a:xfrm>
          <a:prstGeom prst="rect">
            <a:avLst/>
          </a:prstGeom>
        </p:spPr>
        <p:txBody>
          <a:bodyPr lIns="0" tIns="0" rIns="0" bIns="0" anchor="ctr"/>
          <a:lstStyle/>
          <a:p>
            <a:pPr algn="ctr"/>
            <a:r>
              <a:rPr lang="en-IN" sz="4400">
                <a:latin typeface="Arial"/>
              </a:rPr>
              <a:t>Click to edit the title text format</a:t>
            </a:r>
            <a:endParaRPr/>
          </a:p>
        </p:txBody>
      </p:sp>
      <p:sp>
        <p:nvSpPr>
          <p:cNvPr id="4"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3"/>
          <p:cNvPicPr/>
          <p:nvPr/>
        </p:nvPicPr>
        <p:blipFill>
          <a:blip r:embed="rId14"/>
          <a:stretch>
            <a:fillRect/>
          </a:stretch>
        </p:blipFill>
        <p:spPr>
          <a:xfrm>
            <a:off x="226080" y="6235200"/>
            <a:ext cx="666360" cy="489240"/>
          </a:xfrm>
          <a:prstGeom prst="rect">
            <a:avLst/>
          </a:prstGeom>
          <a:ln>
            <a:noFill/>
          </a:ln>
        </p:spPr>
      </p:pic>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6" name="Picture 3"/>
          <p:cNvPicPr/>
          <p:nvPr/>
        </p:nvPicPr>
        <p:blipFill>
          <a:blip r:embed="rId14"/>
          <a:stretch>
            <a:fillRect/>
          </a:stretch>
        </p:blipFill>
        <p:spPr>
          <a:xfrm>
            <a:off x="226080" y="6235200"/>
            <a:ext cx="666360" cy="489240"/>
          </a:xfrm>
          <a:prstGeom prst="rect">
            <a:avLst/>
          </a:prstGeom>
          <a:ln>
            <a:noFill/>
          </a:ln>
        </p:spPr>
      </p:pic>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3" name="Picture 3"/>
          <p:cNvPicPr/>
          <p:nvPr/>
        </p:nvPicPr>
        <p:blipFill>
          <a:blip r:embed="rId14"/>
          <a:stretch>
            <a:fillRect/>
          </a:stretch>
        </p:blipFill>
        <p:spPr>
          <a:xfrm>
            <a:off x="226080" y="6235200"/>
            <a:ext cx="666360" cy="489240"/>
          </a:xfrm>
          <a:prstGeom prst="rect">
            <a:avLst/>
          </a:prstGeom>
          <a:ln>
            <a:noFill/>
          </a:ln>
        </p:spPr>
      </p:pic>
      <p:pic>
        <p:nvPicPr>
          <p:cNvPr id="114" name="Picture 3"/>
          <p:cNvPicPr/>
          <p:nvPr/>
        </p:nvPicPr>
        <p:blipFill>
          <a:blip r:embed="rId15"/>
          <a:srcRect l="18323" r="11037"/>
          <a:stretch>
            <a:fillRect/>
          </a:stretch>
        </p:blipFill>
        <p:spPr>
          <a:xfrm>
            <a:off x="0" y="228600"/>
            <a:ext cx="9143280" cy="3905640"/>
          </a:xfrm>
          <a:prstGeom prst="rect">
            <a:avLst/>
          </a:prstGeom>
          <a:ln>
            <a:noFill/>
          </a:ln>
        </p:spPr>
      </p:pic>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116"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1" name="Picture 3"/>
          <p:cNvPicPr/>
          <p:nvPr/>
        </p:nvPicPr>
        <p:blipFill>
          <a:blip r:embed="rId14"/>
          <a:stretch>
            <a:fillRect/>
          </a:stretch>
        </p:blipFill>
        <p:spPr>
          <a:xfrm>
            <a:off x="226080" y="6235200"/>
            <a:ext cx="666360" cy="489240"/>
          </a:xfrm>
          <a:prstGeom prst="rect">
            <a:avLst/>
          </a:prstGeom>
          <a:ln>
            <a:noFill/>
          </a:ln>
        </p:spPr>
      </p:pic>
      <p:sp>
        <p:nvSpPr>
          <p:cNvPr id="15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15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701280" y="1687680"/>
            <a:ext cx="7771680" cy="1469160"/>
          </a:xfrm>
          <a:prstGeom prst="rect">
            <a:avLst/>
          </a:prstGeom>
          <a:noFill/>
          <a:ln>
            <a:noFill/>
          </a:ln>
        </p:spPr>
        <p:txBody>
          <a:bodyPr lIns="90000" tIns="45000" rIns="90000" bIns="45000" anchor="b"/>
          <a:lstStyle/>
          <a:p>
            <a:pPr>
              <a:lnSpc>
                <a:spcPct val="100000"/>
              </a:lnSpc>
            </a:pPr>
            <a:r>
              <a:rPr lang="en-IN" sz="3600" dirty="0" smtClean="0">
                <a:solidFill>
                  <a:srgbClr val="39A9DC"/>
                </a:solidFill>
                <a:latin typeface="Arial"/>
              </a:rPr>
              <a:t>Linux Device Driver: </a:t>
            </a:r>
            <a:r>
              <a:rPr lang="en-IN" sz="3600" dirty="0" err="1" smtClean="0">
                <a:solidFill>
                  <a:srgbClr val="39A9DC"/>
                </a:solidFill>
                <a:latin typeface="Arial"/>
              </a:rPr>
              <a:t>BlueNRG</a:t>
            </a:r>
            <a:endParaRPr dirty="0"/>
          </a:p>
        </p:txBody>
      </p:sp>
      <p:sp>
        <p:nvSpPr>
          <p:cNvPr id="231" name="CustomShape 2"/>
          <p:cNvSpPr/>
          <p:nvPr/>
        </p:nvSpPr>
        <p:spPr>
          <a:xfrm>
            <a:off x="701280" y="3402360"/>
            <a:ext cx="6400080" cy="1751760"/>
          </a:xfrm>
          <a:prstGeom prst="rect">
            <a:avLst/>
          </a:prstGeom>
          <a:noFill/>
          <a:ln>
            <a:noFill/>
          </a:ln>
        </p:spPr>
        <p:txBody>
          <a:bodyPr lIns="90000" tIns="45000" rIns="90000" bIns="45000"/>
          <a:lstStyle/>
          <a:p>
            <a:pPr>
              <a:lnSpc>
                <a:spcPct val="100000"/>
              </a:lnSpc>
            </a:pPr>
            <a:r>
              <a:rPr lang="en-IN" sz="1400">
                <a:solidFill>
                  <a:srgbClr val="002052"/>
                </a:solidFill>
                <a:latin typeface="Arial"/>
              </a:rPr>
              <a:t>Govind Sharma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err="1" smtClean="0">
                <a:solidFill>
                  <a:srgbClr val="39A9DC"/>
                </a:solidFill>
                <a:latin typeface="Arial"/>
              </a:rPr>
              <a:t>BlueNRG</a:t>
            </a:r>
            <a:endParaRPr dirty="0"/>
          </a:p>
        </p:txBody>
      </p:sp>
    </p:spTree>
    <p:extLst>
      <p:ext uri="{BB962C8B-B14F-4D97-AF65-F5344CB8AC3E}">
        <p14:creationId xmlns:p14="http://schemas.microsoft.com/office/powerpoint/2010/main" val="315988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a:solidFill>
                  <a:srgbClr val="39A9DC"/>
                </a:solidFill>
                <a:latin typeface="Arial"/>
              </a:rPr>
              <a:t>What is </a:t>
            </a:r>
            <a:r>
              <a:rPr lang="en-IN" sz="3600" dirty="0" err="1" smtClean="0">
                <a:solidFill>
                  <a:srgbClr val="39A9DC"/>
                </a:solidFill>
                <a:latin typeface="Arial"/>
              </a:rPr>
              <a:t>BlueNRG</a:t>
            </a:r>
            <a:r>
              <a:rPr lang="en-IN" sz="3600" dirty="0" smtClean="0">
                <a:solidFill>
                  <a:srgbClr val="39A9DC"/>
                </a:solidFill>
                <a:latin typeface="Arial"/>
              </a:rPr>
              <a:t>?</a:t>
            </a:r>
            <a:endParaRPr dirty="0"/>
          </a:p>
        </p:txBody>
      </p:sp>
      <p:sp>
        <p:nvSpPr>
          <p:cNvPr id="243" name="CustomShape 2"/>
          <p:cNvSpPr/>
          <p:nvPr/>
        </p:nvSpPr>
        <p:spPr>
          <a:xfrm>
            <a:off x="457200" y="1288080"/>
            <a:ext cx="4037760" cy="4679280"/>
          </a:xfrm>
          <a:prstGeom prst="rect">
            <a:avLst/>
          </a:prstGeom>
          <a:noFill/>
          <a:ln>
            <a:noFill/>
          </a:ln>
        </p:spPr>
        <p:txBody>
          <a:bodyPr lIns="90000" tIns="45000" rIns="90000" bIns="45000"/>
          <a:lstStyle/>
          <a:p>
            <a:pPr algn="just">
              <a:buFont typeface="Arial"/>
              <a:buChar char="•"/>
            </a:pPr>
            <a:r>
              <a:rPr lang="en-US" dirty="0" smtClean="0"/>
              <a:t> The </a:t>
            </a:r>
            <a:r>
              <a:rPr lang="en-US" dirty="0" err="1" smtClean="0"/>
              <a:t>BlueNRG</a:t>
            </a:r>
            <a:r>
              <a:rPr lang="en-US" dirty="0" smtClean="0"/>
              <a:t> is a very low power Bluetooth Low Energy (BLE) single-mode network processor, compliant with Bluetooth specification v4.0.</a:t>
            </a:r>
          </a:p>
          <a:p>
            <a:pPr algn="just">
              <a:buFont typeface="Arial"/>
              <a:buChar char="•"/>
            </a:pPr>
            <a:r>
              <a:rPr lang="en-US" dirty="0" smtClean="0"/>
              <a:t> The Bluetooth Low Energy stack runs on the embedded ARM Cortex-M0 core.</a:t>
            </a:r>
          </a:p>
          <a:p>
            <a:pPr algn="just">
              <a:buFont typeface="Arial"/>
              <a:buChar char="•"/>
            </a:pPr>
            <a:r>
              <a:rPr lang="en-US" dirty="0" smtClean="0"/>
              <a:t> The </a:t>
            </a:r>
            <a:r>
              <a:rPr lang="en-US" dirty="0" err="1" smtClean="0"/>
              <a:t>BlueNRG</a:t>
            </a:r>
            <a:r>
              <a:rPr lang="en-US" dirty="0" smtClean="0"/>
              <a:t> offers the option of interfacing with external microcontrollers using SPI transport layer</a:t>
            </a:r>
          </a:p>
          <a:p>
            <a:pPr>
              <a:lnSpc>
                <a:spcPct val="100000"/>
              </a:lnSpc>
              <a:buFont typeface="Arial"/>
              <a:buChar char="•"/>
            </a:pPr>
            <a:endParaRPr dirty="0"/>
          </a:p>
        </p:txBody>
      </p:sp>
      <p:sp>
        <p:nvSpPr>
          <p:cNvPr id="245" name="CustomShape 3"/>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2D58C0EB-7850-48B6-9DAB-12B32F00E5F2}" type="slidenum">
              <a:rPr lang="en-IN" sz="1200">
                <a:solidFill>
                  <a:srgbClr val="FFFFFF"/>
                </a:solidFill>
                <a:latin typeface="Arial"/>
              </a:rPr>
              <a:t>11</a:t>
            </a:fld>
            <a:endParaRPr/>
          </a:p>
        </p:txBody>
      </p:sp>
      <p:pic>
        <p:nvPicPr>
          <p:cNvPr id="2054" name="Picture 6" descr="Image result for bluen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7472" y="1070263"/>
            <a:ext cx="4004607" cy="396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6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err="1" smtClean="0">
                <a:solidFill>
                  <a:srgbClr val="39A9DC"/>
                </a:solidFill>
                <a:latin typeface="Arial"/>
              </a:rPr>
              <a:t>BlueNRG</a:t>
            </a:r>
            <a:endParaRPr dirty="0"/>
          </a:p>
        </p:txBody>
      </p:sp>
      <p:sp>
        <p:nvSpPr>
          <p:cNvPr id="26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C4141E58-286D-431A-8BB4-C0162FDADA73}" type="slidenum">
              <a:rPr lang="en-IN" sz="1200">
                <a:solidFill>
                  <a:srgbClr val="FFFFFF"/>
                </a:solidFill>
                <a:latin typeface="Arial"/>
              </a:rPr>
              <a:t>12</a:t>
            </a:fld>
            <a:endParaRPr/>
          </a:p>
        </p:txBody>
      </p:sp>
      <p:sp>
        <p:nvSpPr>
          <p:cNvPr id="267" name="CustomShape 3"/>
          <p:cNvSpPr/>
          <p:nvPr/>
        </p:nvSpPr>
        <p:spPr>
          <a:xfrm>
            <a:off x="4117091" y="1258920"/>
            <a:ext cx="3887640" cy="4716360"/>
          </a:xfrm>
          <a:prstGeom prst="roundRect">
            <a:avLst>
              <a:gd name="adj" fmla="val 11864"/>
            </a:avLst>
          </a:prstGeom>
          <a:solidFill>
            <a:srgbClr val="39A9DC"/>
          </a:solidFill>
          <a:ln w="25560">
            <a:noFill/>
          </a:ln>
        </p:spPr>
        <p:txBody>
          <a:bodyPr lIns="90000" tIns="45000" rIns="90000" bIns="45000" anchor="ctr"/>
          <a:lstStyle/>
          <a:p>
            <a:pPr marL="285750" indent="-285750">
              <a:buFont typeface="Arial" panose="020B0604020202020204" pitchFamily="34" charset="0"/>
              <a:buChar char="•"/>
            </a:pPr>
            <a:r>
              <a:rPr lang="en-US" dirty="0" smtClean="0"/>
              <a:t>Slave role support </a:t>
            </a:r>
          </a:p>
          <a:p>
            <a:pPr marL="285750" indent="-285750">
              <a:buFont typeface="Arial" panose="020B0604020202020204" pitchFamily="34" charset="0"/>
              <a:buChar char="•"/>
            </a:pPr>
            <a:r>
              <a:rPr lang="en-US" dirty="0" smtClean="0"/>
              <a:t>GAP: peripheral, broadcaster roles</a:t>
            </a:r>
          </a:p>
          <a:p>
            <a:pPr marL="285750" indent="-285750">
              <a:buFont typeface="Arial" panose="020B0604020202020204" pitchFamily="34" charset="0"/>
              <a:buChar char="•"/>
            </a:pPr>
            <a:r>
              <a:rPr lang="en-US" dirty="0" smtClean="0"/>
              <a:t>ATT/GATT: client and server </a:t>
            </a:r>
          </a:p>
          <a:p>
            <a:pPr marL="285750" indent="-285750">
              <a:buFont typeface="Arial" panose="020B0604020202020204" pitchFamily="34" charset="0"/>
              <a:buChar char="•"/>
            </a:pPr>
            <a:r>
              <a:rPr lang="en-US" dirty="0" smtClean="0"/>
              <a:t>SM: privacy, authentication and authorization </a:t>
            </a:r>
          </a:p>
          <a:p>
            <a:pPr marL="285750" indent="-285750">
              <a:buFont typeface="Arial" panose="020B0604020202020204" pitchFamily="34" charset="0"/>
              <a:buChar char="•"/>
            </a:pPr>
            <a:r>
              <a:rPr lang="en-US" dirty="0" smtClean="0"/>
              <a:t>L2CAP </a:t>
            </a:r>
          </a:p>
          <a:p>
            <a:pPr marL="285750" indent="-285750">
              <a:buFont typeface="Arial" panose="020B0604020202020204" pitchFamily="34" charset="0"/>
              <a:buChar char="•"/>
            </a:pPr>
            <a:r>
              <a:rPr lang="en-US" dirty="0" smtClean="0"/>
              <a:t>Link Layer: AES-128 encryption and decryption</a:t>
            </a:r>
          </a:p>
          <a:p>
            <a:pPr>
              <a:lnSpc>
                <a:spcPct val="100000"/>
              </a:lnSpc>
              <a:buFont typeface="Arial"/>
              <a:buChar char="•"/>
            </a:pPr>
            <a:endParaRPr dirty="0"/>
          </a:p>
        </p:txBody>
      </p:sp>
      <p:sp>
        <p:nvSpPr>
          <p:cNvPr id="268" name="CustomShape 4"/>
          <p:cNvSpPr/>
          <p:nvPr/>
        </p:nvSpPr>
        <p:spPr>
          <a:xfrm>
            <a:off x="4229100" y="1459669"/>
            <a:ext cx="3667992" cy="503280"/>
          </a:xfrm>
          <a:prstGeom prst="rect">
            <a:avLst/>
          </a:prstGeom>
          <a:solidFill>
            <a:srgbClr val="1F83B1"/>
          </a:solidFill>
          <a:ln w="25560">
            <a:noFill/>
          </a:ln>
        </p:spPr>
        <p:txBody>
          <a:bodyPr lIns="90000" tIns="45000" rIns="90000" bIns="45000" anchor="ctr"/>
          <a:lstStyle/>
          <a:p>
            <a:pPr>
              <a:lnSpc>
                <a:spcPct val="100000"/>
              </a:lnSpc>
            </a:pPr>
            <a:r>
              <a:rPr lang="en-IN" sz="2400" dirty="0" err="1" smtClean="0">
                <a:solidFill>
                  <a:srgbClr val="FFFFFF"/>
                </a:solidFill>
                <a:latin typeface="Arial"/>
              </a:rPr>
              <a:t>BlueNRG</a:t>
            </a:r>
            <a:endParaRPr dirty="0"/>
          </a:p>
        </p:txBody>
      </p:sp>
      <p:sp>
        <p:nvSpPr>
          <p:cNvPr id="269" name="CustomShape 5"/>
          <p:cNvSpPr/>
          <p:nvPr/>
        </p:nvSpPr>
        <p:spPr>
          <a:xfrm>
            <a:off x="457200" y="1258920"/>
            <a:ext cx="3132981" cy="2393640"/>
          </a:xfrm>
          <a:prstGeom prst="rect">
            <a:avLst/>
          </a:prstGeom>
          <a:noFill/>
          <a:ln>
            <a:noFill/>
          </a:ln>
        </p:spPr>
        <p:txBody>
          <a:bodyPr lIns="90000" tIns="45000" rIns="90000" bIns="45000"/>
          <a:lstStyle/>
          <a:p>
            <a:pPr algn="just"/>
            <a:r>
              <a:rPr lang="en-US" dirty="0" smtClean="0"/>
              <a:t>The </a:t>
            </a:r>
            <a:r>
              <a:rPr lang="en-US" dirty="0" err="1" smtClean="0"/>
              <a:t>BlueNRG</a:t>
            </a:r>
            <a:r>
              <a:rPr lang="en-US" dirty="0" smtClean="0"/>
              <a:t> is a single-mode Bluetooth low energy slave network processor, compliant with the Bluetooth specification v4.0. It integrates a 2.4 GHz RF transceiver and a powerful Cortex-M0 microcontroller, on which a complete power-optimized stack for Bluetooth single mode protocol runs, providing: </a:t>
            </a:r>
          </a:p>
          <a:p>
            <a:pPr algn="just"/>
            <a:endParaRPr dirty="0"/>
          </a:p>
        </p:txBody>
      </p:sp>
    </p:spTree>
    <p:extLst>
      <p:ext uri="{BB962C8B-B14F-4D97-AF65-F5344CB8AC3E}">
        <p14:creationId xmlns:p14="http://schemas.microsoft.com/office/powerpoint/2010/main" val="286499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a:solidFill>
                  <a:srgbClr val="39A9DC"/>
                </a:solidFill>
                <a:latin typeface="Arial"/>
              </a:rPr>
              <a:t>The </a:t>
            </a:r>
            <a:r>
              <a:rPr lang="en-IN" sz="3600" dirty="0" err="1" smtClean="0">
                <a:solidFill>
                  <a:srgbClr val="39A9DC"/>
                </a:solidFill>
                <a:latin typeface="Arial"/>
              </a:rPr>
              <a:t>BlueNRG</a:t>
            </a:r>
            <a:r>
              <a:rPr lang="en-IN" sz="3600" dirty="0" smtClean="0">
                <a:solidFill>
                  <a:srgbClr val="39A9DC"/>
                </a:solidFill>
                <a:latin typeface="Arial"/>
              </a:rPr>
              <a:t> Interface</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13</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r>
              <a:rPr lang="en-US" dirty="0" smtClean="0"/>
              <a:t>The </a:t>
            </a:r>
            <a:r>
              <a:rPr lang="en-US" b="1" dirty="0" smtClean="0"/>
              <a:t>external host </a:t>
            </a:r>
            <a:r>
              <a:rPr lang="en-US" dirty="0" smtClean="0"/>
              <a:t>application processor, where the application resides, is interfaced with the </a:t>
            </a:r>
            <a:r>
              <a:rPr lang="en-US" dirty="0" err="1" smtClean="0"/>
              <a:t>BlueNRG</a:t>
            </a:r>
            <a:r>
              <a:rPr lang="en-US" dirty="0" smtClean="0"/>
              <a:t> through an </a:t>
            </a:r>
            <a:r>
              <a:rPr lang="en-US" b="1" dirty="0" smtClean="0"/>
              <a:t>application controller interface</a:t>
            </a:r>
            <a:r>
              <a:rPr lang="en-US" dirty="0" smtClean="0"/>
              <a:t> protocol based on a standard </a:t>
            </a:r>
            <a:r>
              <a:rPr lang="en-US" b="1" dirty="0" smtClean="0"/>
              <a:t>SPI</a:t>
            </a:r>
            <a:r>
              <a:rPr lang="en-US" dirty="0" smtClean="0"/>
              <a:t> interface.</a:t>
            </a: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8" name="Picture 7"/>
          <p:cNvPicPr>
            <a:picLocks noChangeAspect="1"/>
          </p:cNvPicPr>
          <p:nvPr/>
        </p:nvPicPr>
        <p:blipFill>
          <a:blip r:embed="rId2"/>
          <a:stretch>
            <a:fillRect/>
          </a:stretch>
        </p:blipFill>
        <p:spPr>
          <a:xfrm>
            <a:off x="268125" y="1073460"/>
            <a:ext cx="5009835" cy="4495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Operating Modes</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14</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marL="285750" indent="-285750">
              <a:buFont typeface="Arial" panose="020B0604020202020204" pitchFamily="34" charset="0"/>
              <a:buChar char="•"/>
            </a:pPr>
            <a:r>
              <a:rPr lang="fr-FR" dirty="0" smtClean="0"/>
              <a:t>Reset mode </a:t>
            </a:r>
          </a:p>
          <a:p>
            <a:pPr marL="285750" indent="-285750">
              <a:buFont typeface="Arial" panose="020B0604020202020204" pitchFamily="34" charset="0"/>
              <a:buChar char="•"/>
            </a:pPr>
            <a:r>
              <a:rPr lang="fr-FR" dirty="0" err="1" smtClean="0"/>
              <a:t>Sleep</a:t>
            </a:r>
            <a:r>
              <a:rPr lang="fr-FR" dirty="0" smtClean="0"/>
              <a:t> mode </a:t>
            </a:r>
          </a:p>
          <a:p>
            <a:pPr marL="285750" indent="-285750">
              <a:buFont typeface="Arial" panose="020B0604020202020204" pitchFamily="34" charset="0"/>
              <a:buChar char="•"/>
            </a:pPr>
            <a:r>
              <a:rPr lang="fr-FR" dirty="0" smtClean="0"/>
              <a:t>Standby mode</a:t>
            </a:r>
          </a:p>
          <a:p>
            <a:pPr marL="285750" indent="-285750">
              <a:buFont typeface="Arial" panose="020B0604020202020204" pitchFamily="34" charset="0"/>
              <a:buChar char="•"/>
            </a:pPr>
            <a:r>
              <a:rPr lang="fr-FR" dirty="0" smtClean="0"/>
              <a:t>Active mode Radio mode</a:t>
            </a:r>
          </a:p>
          <a:p>
            <a:pPr marL="742950" lvl="1" indent="-285750">
              <a:buFont typeface="Arial" panose="020B0604020202020204" pitchFamily="34" charset="0"/>
              <a:buChar char="•"/>
            </a:pPr>
            <a:r>
              <a:rPr lang="fr-FR" dirty="0" err="1" smtClean="0"/>
              <a:t>Receive</a:t>
            </a:r>
            <a:r>
              <a:rPr lang="fr-FR" dirty="0" smtClean="0"/>
              <a:t> Radio mode </a:t>
            </a:r>
          </a:p>
          <a:p>
            <a:pPr marL="742950" lvl="1" indent="-285750">
              <a:buFont typeface="Arial" panose="020B0604020202020204" pitchFamily="34" charset="0"/>
              <a:buChar char="•"/>
            </a:pPr>
            <a:r>
              <a:rPr lang="fr-FR" dirty="0" smtClean="0"/>
              <a:t>Transmit Radio mode</a:t>
            </a:r>
            <a:endParaRPr lang="en-US" dirty="0" smtClean="0"/>
          </a:p>
          <a:p>
            <a:pPr>
              <a:lnSpc>
                <a:spcPct val="100000"/>
              </a:lnSpc>
            </a:pP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8" name="Picture 7"/>
          <p:cNvPicPr>
            <a:picLocks noChangeAspect="1"/>
          </p:cNvPicPr>
          <p:nvPr/>
        </p:nvPicPr>
        <p:blipFill>
          <a:blip r:embed="rId2"/>
          <a:stretch>
            <a:fillRect/>
          </a:stretch>
        </p:blipFill>
        <p:spPr>
          <a:xfrm>
            <a:off x="310425" y="1135372"/>
            <a:ext cx="4981575" cy="4371975"/>
          </a:xfrm>
          <a:prstGeom prst="rect">
            <a:avLst/>
          </a:prstGeom>
        </p:spPr>
      </p:pic>
    </p:spTree>
    <p:extLst>
      <p:ext uri="{BB962C8B-B14F-4D97-AF65-F5344CB8AC3E}">
        <p14:creationId xmlns:p14="http://schemas.microsoft.com/office/powerpoint/2010/main" val="203150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err="1" smtClean="0">
                <a:solidFill>
                  <a:srgbClr val="39A9DC"/>
                </a:solidFill>
                <a:latin typeface="Arial"/>
              </a:rPr>
              <a:t>BlueZ</a:t>
            </a:r>
            <a:endParaRPr dirty="0"/>
          </a:p>
        </p:txBody>
      </p:sp>
    </p:spTree>
    <p:extLst>
      <p:ext uri="{BB962C8B-B14F-4D97-AF65-F5344CB8AC3E}">
        <p14:creationId xmlns:p14="http://schemas.microsoft.com/office/powerpoint/2010/main" val="404970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a:solidFill>
                  <a:srgbClr val="39A9DC"/>
                </a:solidFill>
                <a:latin typeface="Arial"/>
              </a:rPr>
              <a:t>What is </a:t>
            </a:r>
            <a:r>
              <a:rPr lang="en-IN" sz="3600" dirty="0" err="1">
                <a:solidFill>
                  <a:srgbClr val="39A9DC"/>
                </a:solidFill>
                <a:latin typeface="Arial"/>
              </a:rPr>
              <a:t>BlueZ</a:t>
            </a:r>
            <a:r>
              <a:rPr lang="en-IN" sz="3600" dirty="0">
                <a:solidFill>
                  <a:srgbClr val="39A9DC"/>
                </a:solidFill>
                <a:latin typeface="Arial"/>
              </a:rPr>
              <a:t>?</a:t>
            </a:r>
            <a:endParaRPr dirty="0"/>
          </a:p>
        </p:txBody>
      </p:sp>
      <p:sp>
        <p:nvSpPr>
          <p:cNvPr id="243" name="CustomShape 2"/>
          <p:cNvSpPr/>
          <p:nvPr/>
        </p:nvSpPr>
        <p:spPr>
          <a:xfrm>
            <a:off x="457200" y="1288080"/>
            <a:ext cx="4037760" cy="4679280"/>
          </a:xfrm>
          <a:prstGeom prst="rect">
            <a:avLst/>
          </a:prstGeom>
          <a:noFill/>
          <a:ln>
            <a:noFill/>
          </a:ln>
        </p:spPr>
        <p:txBody>
          <a:bodyPr lIns="90000" tIns="45000" rIns="90000" bIns="45000"/>
          <a:lstStyle/>
          <a:p>
            <a:pPr>
              <a:lnSpc>
                <a:spcPct val="100000"/>
              </a:lnSpc>
              <a:buFont typeface="Arial"/>
              <a:buChar char="•"/>
            </a:pPr>
            <a:r>
              <a:rPr lang="en-IN" sz="2000" b="1" dirty="0" smtClean="0">
                <a:solidFill>
                  <a:srgbClr val="002052"/>
                </a:solidFill>
                <a:latin typeface="Arial"/>
              </a:rPr>
              <a:t> </a:t>
            </a:r>
            <a:r>
              <a:rPr lang="en-IN" sz="2000" b="1" dirty="0" err="1" smtClean="0">
                <a:solidFill>
                  <a:srgbClr val="002052"/>
                </a:solidFill>
                <a:latin typeface="Arial"/>
              </a:rPr>
              <a:t>BlueZ</a:t>
            </a:r>
            <a:r>
              <a:rPr lang="en-IN" sz="2000" b="1" dirty="0" smtClean="0">
                <a:solidFill>
                  <a:srgbClr val="002052"/>
                </a:solidFill>
                <a:latin typeface="Arial"/>
              </a:rPr>
              <a:t> </a:t>
            </a:r>
            <a:r>
              <a:rPr lang="en-IN" sz="2000" dirty="0">
                <a:solidFill>
                  <a:srgbClr val="002052"/>
                </a:solidFill>
                <a:latin typeface="Arial"/>
              </a:rPr>
              <a:t>is the official Linux Bluetooth protocol stack. It is an Open Source project distributed under the GNU General Public License (GPL). </a:t>
            </a:r>
            <a:endParaRPr dirty="0"/>
          </a:p>
          <a:p>
            <a:pPr>
              <a:lnSpc>
                <a:spcPct val="100000"/>
              </a:lnSpc>
              <a:buFont typeface="Arial"/>
              <a:buChar char="•"/>
            </a:pPr>
            <a:r>
              <a:rPr lang="en-IN" sz="2000" dirty="0" smtClean="0">
                <a:solidFill>
                  <a:srgbClr val="002052"/>
                </a:solidFill>
                <a:latin typeface="Arial"/>
              </a:rPr>
              <a:t> </a:t>
            </a:r>
            <a:r>
              <a:rPr lang="en-IN" sz="2000" dirty="0" err="1" smtClean="0">
                <a:solidFill>
                  <a:srgbClr val="002052"/>
                </a:solidFill>
                <a:latin typeface="Arial"/>
              </a:rPr>
              <a:t>BlueZ</a:t>
            </a:r>
            <a:r>
              <a:rPr lang="en-IN" sz="2000" dirty="0" smtClean="0">
                <a:solidFill>
                  <a:srgbClr val="002052"/>
                </a:solidFill>
                <a:latin typeface="Arial"/>
              </a:rPr>
              <a:t> </a:t>
            </a:r>
            <a:r>
              <a:rPr lang="en-IN" sz="2000" dirty="0">
                <a:solidFill>
                  <a:srgbClr val="002052"/>
                </a:solidFill>
                <a:latin typeface="Arial"/>
              </a:rPr>
              <a:t>kernel is part of the official Linux kernel since version 2.4.6.</a:t>
            </a:r>
            <a:endParaRPr dirty="0"/>
          </a:p>
        </p:txBody>
      </p:sp>
      <p:pic>
        <p:nvPicPr>
          <p:cNvPr id="244" name="Picture 243"/>
          <p:cNvPicPr/>
          <p:nvPr/>
        </p:nvPicPr>
        <p:blipFill>
          <a:blip r:embed="rId2"/>
          <a:stretch>
            <a:fillRect/>
          </a:stretch>
        </p:blipFill>
        <p:spPr>
          <a:xfrm>
            <a:off x="4608000" y="1357920"/>
            <a:ext cx="4037760" cy="2745720"/>
          </a:xfrm>
          <a:prstGeom prst="rect">
            <a:avLst/>
          </a:prstGeom>
          <a:ln>
            <a:noFill/>
          </a:ln>
        </p:spPr>
      </p:pic>
      <p:sp>
        <p:nvSpPr>
          <p:cNvPr id="245" name="CustomShape 3"/>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2D58C0EB-7850-48B6-9DAB-12B32F00E5F2}" type="slidenum">
              <a:rPr lang="en-IN" sz="1200">
                <a:solidFill>
                  <a:srgbClr val="FFFFFF"/>
                </a:solidFill>
                <a:latin typeface="Arial"/>
              </a:rPr>
              <a:t>16</a:t>
            </a:fld>
            <a:endParaRPr/>
          </a:p>
        </p:txBody>
      </p:sp>
    </p:spTree>
    <p:extLst>
      <p:ext uri="{BB962C8B-B14F-4D97-AF65-F5344CB8AC3E}">
        <p14:creationId xmlns:p14="http://schemas.microsoft.com/office/powerpoint/2010/main" val="265933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a:solidFill>
                  <a:srgbClr val="39A9DC"/>
                </a:solidFill>
                <a:latin typeface="Arial"/>
              </a:rPr>
              <a:t>History</a:t>
            </a:r>
            <a:endParaRPr/>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17</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a:lnSpc>
                <a:spcPct val="100000"/>
              </a:lnSpc>
              <a:buFont typeface="Arial"/>
              <a:buChar char="•"/>
            </a:pPr>
            <a:r>
              <a:rPr lang="en-IN" sz="2000">
                <a:solidFill>
                  <a:srgbClr val="002052"/>
                </a:solidFill>
                <a:latin typeface="Arial"/>
              </a:rPr>
              <a:t>The Bluetooth technology was announced in May 1998 with the goal to create an easy usable cable replacement.</a:t>
            </a:r>
            <a:endParaRPr/>
          </a:p>
          <a:p>
            <a:pPr>
              <a:lnSpc>
                <a:spcPct val="100000"/>
              </a:lnSpc>
              <a:buFont typeface="Arial"/>
              <a:buChar char="•"/>
            </a:pPr>
            <a:r>
              <a:rPr lang="en-IN" sz="2000">
                <a:solidFill>
                  <a:srgbClr val="002052"/>
                </a:solidFill>
                <a:latin typeface="Arial"/>
              </a:rPr>
              <a:t>But Bluetooth has proven to be more than a simple cable replacement technology with an enormous scope of applications and a rich set of standard protocol suite.</a:t>
            </a:r>
            <a:endParaRPr/>
          </a:p>
          <a:p>
            <a:pPr>
              <a:lnSpc>
                <a:spcPct val="100000"/>
              </a:lnSpc>
              <a:buFont typeface="Arial"/>
              <a:buChar char="•"/>
            </a:pPr>
            <a:r>
              <a:rPr lang="en-IN" sz="2000">
                <a:solidFill>
                  <a:srgbClr val="002052"/>
                </a:solidFill>
                <a:latin typeface="Arial"/>
              </a:rPr>
              <a:t>The first steps into supporting Bluetooth with Linux were done by </a:t>
            </a:r>
            <a:r>
              <a:rPr lang="en-IN" sz="2000" b="1">
                <a:solidFill>
                  <a:srgbClr val="002052"/>
                </a:solidFill>
                <a:latin typeface="Arial"/>
              </a:rPr>
              <a:t>Axis Communications</a:t>
            </a:r>
            <a:r>
              <a:rPr lang="en-IN" sz="2000">
                <a:solidFill>
                  <a:srgbClr val="002052"/>
                </a:solidFill>
                <a:latin typeface="Arial"/>
              </a:rPr>
              <a:t> with their </a:t>
            </a:r>
            <a:r>
              <a:rPr lang="en-IN" sz="2000" b="1">
                <a:solidFill>
                  <a:srgbClr val="002052"/>
                </a:solidFill>
                <a:latin typeface="Arial"/>
              </a:rPr>
              <a:t>OpenBT </a:t>
            </a:r>
            <a:r>
              <a:rPr lang="en-IN" sz="2000">
                <a:solidFill>
                  <a:srgbClr val="002052"/>
                </a:solidFill>
                <a:latin typeface="Arial"/>
              </a:rPr>
              <a:t>Bluetooth Stack in April 1999. Also </a:t>
            </a:r>
            <a:r>
              <a:rPr lang="en-IN" sz="2000" b="1">
                <a:solidFill>
                  <a:srgbClr val="002052"/>
                </a:solidFill>
                <a:latin typeface="Arial"/>
              </a:rPr>
              <a:t>IBM </a:t>
            </a:r>
            <a:r>
              <a:rPr lang="en-IN" sz="2000">
                <a:solidFill>
                  <a:srgbClr val="002052"/>
                </a:solidFill>
                <a:latin typeface="Arial"/>
              </a:rPr>
              <a:t>released its </a:t>
            </a:r>
            <a:r>
              <a:rPr lang="en-IN" sz="2000" b="1">
                <a:solidFill>
                  <a:srgbClr val="002052"/>
                </a:solidFill>
                <a:latin typeface="Arial"/>
              </a:rPr>
              <a:t>BlueDrekar </a:t>
            </a:r>
            <a:r>
              <a:rPr lang="en-IN" sz="2000">
                <a:solidFill>
                  <a:srgbClr val="002052"/>
                </a:solidFill>
                <a:latin typeface="Arial"/>
              </a:rPr>
              <a:t>which was only available as binary modules.</a:t>
            </a:r>
            <a:endParaRPr/>
          </a:p>
          <a:p>
            <a:pPr>
              <a:lnSpc>
                <a:spcPct val="100000"/>
              </a:lnSpc>
              <a:buFont typeface="Arial"/>
              <a:buChar char="•"/>
            </a:pPr>
            <a:r>
              <a:rPr lang="en-IN" sz="2000">
                <a:solidFill>
                  <a:srgbClr val="002052"/>
                </a:solidFill>
                <a:latin typeface="Arial"/>
              </a:rPr>
              <a:t>The problem of both stacks was that they are character driven, but the Bluetooth technology is for connecting devices. So it is better to integrate it into the Linux network layer and to use the </a:t>
            </a:r>
            <a:r>
              <a:rPr lang="en-IN" sz="2000" b="1">
                <a:solidFill>
                  <a:srgbClr val="002052"/>
                </a:solidFill>
                <a:latin typeface="Arial"/>
              </a:rPr>
              <a:t>socket interface </a:t>
            </a:r>
            <a:r>
              <a:rPr lang="en-IN" sz="2000">
                <a:solidFill>
                  <a:srgbClr val="002052"/>
                </a:solidFill>
                <a:latin typeface="Arial"/>
              </a:rPr>
              <a:t>as primary API.</a:t>
            </a:r>
            <a:endParaRPr/>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a:solidFill>
                  <a:srgbClr val="002052"/>
                </a:solidFill>
                <a:latin typeface="Arial"/>
              </a:rPr>
              <a:t>Linux, Bluetooth and then BlueZ</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a:solidFill>
                  <a:srgbClr val="39A9DC"/>
                </a:solidFill>
                <a:latin typeface="Arial"/>
              </a:rPr>
              <a:t>History</a:t>
            </a:r>
            <a:endParaRPr/>
          </a:p>
        </p:txBody>
      </p:sp>
      <p:sp>
        <p:nvSpPr>
          <p:cNvPr id="251"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AEA31B2D-8CE3-4D87-80FB-C43642960B19}" type="slidenum">
              <a:rPr lang="en-IN" sz="1200">
                <a:solidFill>
                  <a:srgbClr val="FFFFFF"/>
                </a:solidFill>
                <a:latin typeface="Arial"/>
              </a:rPr>
              <a:t>18</a:t>
            </a:fld>
            <a:endParaRPr/>
          </a:p>
        </p:txBody>
      </p:sp>
      <p:sp>
        <p:nvSpPr>
          <p:cNvPr id="252" name="CustomShape 3"/>
          <p:cNvSpPr/>
          <p:nvPr/>
        </p:nvSpPr>
        <p:spPr>
          <a:xfrm>
            <a:off x="457200" y="1352160"/>
            <a:ext cx="8228880" cy="4877640"/>
          </a:xfrm>
          <a:prstGeom prst="rect">
            <a:avLst/>
          </a:prstGeom>
          <a:noFill/>
          <a:ln>
            <a:noFill/>
          </a:ln>
        </p:spPr>
        <p:txBody>
          <a:bodyPr lIns="90000" tIns="45000" rIns="90000" bIns="45000"/>
          <a:lstStyle/>
          <a:p>
            <a:pPr>
              <a:lnSpc>
                <a:spcPct val="100000"/>
              </a:lnSpc>
              <a:buFont typeface="Arial"/>
              <a:buChar char="•"/>
            </a:pPr>
            <a:r>
              <a:rPr lang="en-IN" sz="2000">
                <a:solidFill>
                  <a:srgbClr val="002052"/>
                </a:solidFill>
                <a:latin typeface="Arial"/>
              </a:rPr>
              <a:t>On May 3, 2001, the Bluetooth protocol stack called BlueZ which was written by Qualcomm was released under GPL.</a:t>
            </a:r>
            <a:endParaRPr/>
          </a:p>
          <a:p>
            <a:pPr>
              <a:lnSpc>
                <a:spcPct val="100000"/>
              </a:lnSpc>
              <a:buFont typeface="Arial"/>
              <a:buChar char="•"/>
            </a:pPr>
            <a:r>
              <a:rPr lang="en-IN" sz="2000">
                <a:solidFill>
                  <a:srgbClr val="002052"/>
                </a:solidFill>
                <a:latin typeface="Arial"/>
              </a:rPr>
              <a:t>The new stack followed the socket based approach.</a:t>
            </a:r>
            <a:endParaRPr/>
          </a:p>
          <a:p>
            <a:pPr>
              <a:lnSpc>
                <a:spcPct val="100000"/>
              </a:lnSpc>
              <a:buFont typeface="Arial"/>
              <a:buChar char="•"/>
            </a:pPr>
            <a:r>
              <a:rPr lang="en-IN" sz="2000">
                <a:solidFill>
                  <a:srgbClr val="002052"/>
                </a:solidFill>
                <a:latin typeface="Arial"/>
              </a:rPr>
              <a:t>A </a:t>
            </a:r>
            <a:r>
              <a:rPr lang="en-IN" sz="2000" b="1">
                <a:solidFill>
                  <a:srgbClr val="002052"/>
                </a:solidFill>
                <a:latin typeface="Arial"/>
              </a:rPr>
              <a:t>socket </a:t>
            </a:r>
            <a:r>
              <a:rPr lang="en-IN" sz="2000">
                <a:solidFill>
                  <a:srgbClr val="002052"/>
                </a:solidFill>
                <a:latin typeface="Arial"/>
              </a:rPr>
              <a:t>in network programming represents the endpoint of a communication link. The idea is that from a software application's point of view, all data being passed through the link must go into or come out of the socket.</a:t>
            </a:r>
            <a:endParaRPr/>
          </a:p>
          <a:p>
            <a:pPr>
              <a:lnSpc>
                <a:spcPct val="100000"/>
              </a:lnSpc>
              <a:buFont typeface="Arial"/>
              <a:buChar char="•"/>
            </a:pPr>
            <a:r>
              <a:rPr lang="en-IN" sz="2000">
                <a:solidFill>
                  <a:srgbClr val="002052"/>
                </a:solidFill>
                <a:latin typeface="Arial"/>
              </a:rPr>
              <a:t>Later it was picked up by </a:t>
            </a:r>
            <a:r>
              <a:rPr lang="en-IN" sz="2000" b="1">
                <a:solidFill>
                  <a:srgbClr val="002052"/>
                </a:solidFill>
                <a:latin typeface="Arial"/>
              </a:rPr>
              <a:t>Linus Torvalds </a:t>
            </a:r>
            <a:r>
              <a:rPr lang="en-IN" sz="2000">
                <a:solidFill>
                  <a:srgbClr val="002052"/>
                </a:solidFill>
                <a:latin typeface="Arial"/>
              </a:rPr>
              <a:t>and integrated into the Linux 2.4.6-pre2 kernel.</a:t>
            </a:r>
            <a:endParaRPr/>
          </a:p>
          <a:p>
            <a:pPr>
              <a:lnSpc>
                <a:spcPct val="100000"/>
              </a:lnSpc>
              <a:buFont typeface="Arial"/>
              <a:buChar char="•"/>
            </a:pPr>
            <a:r>
              <a:rPr lang="en-IN" sz="2000">
                <a:solidFill>
                  <a:srgbClr val="002052"/>
                </a:solidFill>
                <a:latin typeface="Arial"/>
              </a:rPr>
              <a:t>This led to the Open Source community to support BlueZ as official Bluetooth Protocol Stack for Linux.</a:t>
            </a:r>
            <a:endParaRPr/>
          </a:p>
        </p:txBody>
      </p:sp>
      <p:sp>
        <p:nvSpPr>
          <p:cNvPr id="253"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a:solidFill>
                  <a:srgbClr val="002052"/>
                </a:solidFill>
                <a:latin typeface="Arial"/>
              </a:rPr>
              <a:t>Socket Interface approach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a:solidFill>
                  <a:srgbClr val="39A9DC"/>
                </a:solidFill>
                <a:latin typeface="Arial"/>
              </a:rPr>
              <a:t>Linux Bluetooth Stack Architecture</a:t>
            </a:r>
            <a:endParaRPr/>
          </a:p>
        </p:txBody>
      </p:sp>
      <p:sp>
        <p:nvSpPr>
          <p:cNvPr id="262"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C89CE49D-DA90-449F-9A41-AF715273D37C}" type="slidenum">
              <a:rPr lang="en-IN" sz="1200">
                <a:solidFill>
                  <a:srgbClr val="FFFFFF"/>
                </a:solidFill>
                <a:latin typeface="Arial"/>
              </a:rPr>
              <a:t>19</a:t>
            </a:fld>
            <a:endParaRPr/>
          </a:p>
        </p:txBody>
      </p:sp>
      <p:pic>
        <p:nvPicPr>
          <p:cNvPr id="263" name="Picture 262"/>
          <p:cNvPicPr/>
          <p:nvPr/>
        </p:nvPicPr>
        <p:blipFill>
          <a:blip r:embed="rId2"/>
          <a:stretch>
            <a:fillRect/>
          </a:stretch>
        </p:blipFill>
        <p:spPr>
          <a:xfrm>
            <a:off x="502560" y="1170000"/>
            <a:ext cx="5041080" cy="3653640"/>
          </a:xfrm>
          <a:prstGeom prst="rect">
            <a:avLst/>
          </a:prstGeom>
          <a:ln>
            <a:noFill/>
          </a:ln>
        </p:spPr>
      </p:pic>
      <p:sp>
        <p:nvSpPr>
          <p:cNvPr id="264" name="CustomShape 3"/>
          <p:cNvSpPr/>
          <p:nvPr/>
        </p:nvSpPr>
        <p:spPr>
          <a:xfrm>
            <a:off x="5544000" y="1512000"/>
            <a:ext cx="3311640" cy="2649600"/>
          </a:xfrm>
          <a:prstGeom prst="rect">
            <a:avLst/>
          </a:prstGeom>
          <a:noFill/>
          <a:ln>
            <a:noFill/>
          </a:ln>
        </p:spPr>
        <p:txBody>
          <a:bodyPr lIns="90000" tIns="45000" rIns="90000" bIns="45000"/>
          <a:lstStyle/>
          <a:p>
            <a:pPr>
              <a:lnSpc>
                <a:spcPct val="100000"/>
              </a:lnSpc>
              <a:buSzPct val="45000"/>
              <a:buFont typeface="StarSymbol"/>
              <a:buChar char="l"/>
            </a:pPr>
            <a:r>
              <a:rPr lang="en-IN">
                <a:latin typeface="Arial"/>
              </a:rPr>
              <a:t>The whole Bluetooth Stack has been divided into two component stacks in Linux.</a:t>
            </a:r>
            <a:endParaRPr/>
          </a:p>
          <a:p>
            <a:pPr>
              <a:lnSpc>
                <a:spcPct val="100000"/>
              </a:lnSpc>
              <a:buSzPct val="45000"/>
              <a:buFont typeface="StarSymbol"/>
              <a:buChar char="l"/>
            </a:pPr>
            <a:r>
              <a:rPr lang="en-IN">
                <a:latin typeface="Arial"/>
              </a:rPr>
              <a:t>One portion of the stack is made part of the kernel space.</a:t>
            </a:r>
            <a:endParaRPr/>
          </a:p>
          <a:p>
            <a:pPr>
              <a:lnSpc>
                <a:spcPct val="100000"/>
              </a:lnSpc>
              <a:buSzPct val="45000"/>
              <a:buFont typeface="StarSymbol"/>
              <a:buChar char="l"/>
            </a:pPr>
            <a:r>
              <a:rPr lang="en-IN">
                <a:latin typeface="Arial"/>
              </a:rPr>
              <a:t>The other portion is available as a separate toolkit for the users in the userspace.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smtClean="0">
                <a:solidFill>
                  <a:srgbClr val="39A9DC"/>
                </a:solidFill>
                <a:latin typeface="Arial"/>
              </a:rPr>
              <a:t>Bluetooth Low Energy</a:t>
            </a:r>
            <a:endParaRPr dirty="0"/>
          </a:p>
        </p:txBody>
      </p:sp>
    </p:spTree>
    <p:extLst>
      <p:ext uri="{BB962C8B-B14F-4D97-AF65-F5344CB8AC3E}">
        <p14:creationId xmlns:p14="http://schemas.microsoft.com/office/powerpoint/2010/main" val="1723584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a:solidFill>
                  <a:srgbClr val="39A9DC"/>
                </a:solidFill>
                <a:latin typeface="Arial"/>
              </a:rPr>
              <a:t>The Kernel Space Protocols</a:t>
            </a:r>
            <a:endParaRPr/>
          </a:p>
        </p:txBody>
      </p:sp>
      <p:sp>
        <p:nvSpPr>
          <p:cNvPr id="26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C4141E58-286D-431A-8BB4-C0162FDADA73}" type="slidenum">
              <a:rPr lang="en-IN" sz="1200">
                <a:solidFill>
                  <a:srgbClr val="FFFFFF"/>
                </a:solidFill>
                <a:latin typeface="Arial"/>
              </a:rPr>
              <a:t>20</a:t>
            </a:fld>
            <a:endParaRPr/>
          </a:p>
        </p:txBody>
      </p:sp>
      <p:sp>
        <p:nvSpPr>
          <p:cNvPr id="267" name="CustomShape 3"/>
          <p:cNvSpPr/>
          <p:nvPr/>
        </p:nvSpPr>
        <p:spPr>
          <a:xfrm>
            <a:off x="792000" y="1259280"/>
            <a:ext cx="3887640" cy="4716360"/>
          </a:xfrm>
          <a:prstGeom prst="roundRect">
            <a:avLst>
              <a:gd name="adj" fmla="val 11864"/>
            </a:avLst>
          </a:prstGeom>
          <a:solidFill>
            <a:srgbClr val="39A9DC"/>
          </a:solidFill>
          <a:ln w="25560">
            <a:noFill/>
          </a:ln>
        </p:spPr>
        <p:txBody>
          <a:bodyPr lIns="90000" tIns="45000" rIns="90000" bIns="45000" anchor="ctr"/>
          <a:lstStyle/>
          <a:p>
            <a:pPr>
              <a:lnSpc>
                <a:spcPct val="100000"/>
              </a:lnSpc>
              <a:buFont typeface="Arial"/>
              <a:buChar char="•"/>
            </a:pPr>
            <a:r>
              <a:rPr lang="en-IN">
                <a:solidFill>
                  <a:srgbClr val="FFFFFF"/>
                </a:solidFill>
                <a:latin typeface="Arial"/>
              </a:rPr>
              <a:t>Low level protocols (L2CAP, RFCOMM, BNEP, HIDP, etc)</a:t>
            </a:r>
            <a:endParaRPr/>
          </a:p>
          <a:p>
            <a:pPr>
              <a:lnSpc>
                <a:spcPct val="100000"/>
              </a:lnSpc>
              <a:buFont typeface="Arial"/>
              <a:buChar char="•"/>
            </a:pPr>
            <a:r>
              <a:rPr lang="en-IN">
                <a:solidFill>
                  <a:srgbClr val="FFFFFF"/>
                </a:solidFill>
                <a:latin typeface="Arial"/>
              </a:rPr>
              <a:t>Security (SSP, SMP)</a:t>
            </a:r>
            <a:endParaRPr/>
          </a:p>
          <a:p>
            <a:pPr>
              <a:lnSpc>
                <a:spcPct val="100000"/>
              </a:lnSpc>
              <a:buFont typeface="Arial"/>
              <a:buChar char="•"/>
            </a:pPr>
            <a:r>
              <a:rPr lang="en-IN">
                <a:solidFill>
                  <a:srgbClr val="FFFFFF"/>
                </a:solidFill>
                <a:latin typeface="Arial"/>
              </a:rPr>
              <a:t>Hardware drivers</a:t>
            </a:r>
            <a:endParaRPr/>
          </a:p>
          <a:p>
            <a:pPr>
              <a:lnSpc>
                <a:spcPct val="100000"/>
              </a:lnSpc>
              <a:buFont typeface="Arial"/>
              <a:buChar char="•"/>
            </a:pPr>
            <a:r>
              <a:rPr lang="en-IN">
                <a:solidFill>
                  <a:srgbClr val="FFFFFF"/>
                </a:solidFill>
                <a:latin typeface="Arial"/>
              </a:rPr>
              <a:t>Provides socket based interfaces to user space</a:t>
            </a:r>
            <a:endParaRPr/>
          </a:p>
          <a:p>
            <a:pPr lvl="1">
              <a:lnSpc>
                <a:spcPct val="100000"/>
              </a:lnSpc>
              <a:buSzPct val="45000"/>
              <a:buFont typeface="StarSymbol"/>
              <a:buChar char="l"/>
            </a:pPr>
            <a:r>
              <a:rPr lang="en-IN">
                <a:solidFill>
                  <a:srgbClr val="FFFFFF"/>
                </a:solidFill>
                <a:latin typeface="Arial"/>
              </a:rPr>
              <a:t>For data (L2CAP, RFCOMM, SCO, HCI)</a:t>
            </a:r>
            <a:endParaRPr/>
          </a:p>
          <a:p>
            <a:pPr lvl="1">
              <a:lnSpc>
                <a:spcPct val="100000"/>
              </a:lnSpc>
              <a:buSzPct val="45000"/>
              <a:buFont typeface="StarSymbol"/>
              <a:buChar char="l"/>
            </a:pPr>
            <a:r>
              <a:rPr lang="en-IN">
                <a:solidFill>
                  <a:srgbClr val="FFFFFF"/>
                </a:solidFill>
                <a:latin typeface="Arial"/>
              </a:rPr>
              <a:t>For control (MGMT, HCI, BNEP, HIDP)</a:t>
            </a:r>
            <a:endParaRPr/>
          </a:p>
        </p:txBody>
      </p:sp>
      <p:sp>
        <p:nvSpPr>
          <p:cNvPr id="268" name="CustomShape 4"/>
          <p:cNvSpPr/>
          <p:nvPr/>
        </p:nvSpPr>
        <p:spPr>
          <a:xfrm>
            <a:off x="792000" y="1584360"/>
            <a:ext cx="3887640" cy="503280"/>
          </a:xfrm>
          <a:prstGeom prst="rect">
            <a:avLst/>
          </a:prstGeom>
          <a:solidFill>
            <a:srgbClr val="1F83B1"/>
          </a:solidFill>
          <a:ln w="25560">
            <a:noFill/>
          </a:ln>
        </p:spPr>
        <p:txBody>
          <a:bodyPr lIns="90000" tIns="45000" rIns="90000" bIns="45000" anchor="ctr"/>
          <a:lstStyle/>
          <a:p>
            <a:pPr>
              <a:lnSpc>
                <a:spcPct val="100000"/>
              </a:lnSpc>
            </a:pPr>
            <a:r>
              <a:rPr lang="en-IN" sz="2400">
                <a:solidFill>
                  <a:srgbClr val="FFFFFF"/>
                </a:solidFill>
                <a:latin typeface="Arial"/>
              </a:rPr>
              <a:t>kernel</a:t>
            </a:r>
            <a:endParaRPr/>
          </a:p>
        </p:txBody>
      </p:sp>
      <p:sp>
        <p:nvSpPr>
          <p:cNvPr id="269" name="CustomShape 5"/>
          <p:cNvSpPr/>
          <p:nvPr/>
        </p:nvSpPr>
        <p:spPr>
          <a:xfrm>
            <a:off x="5472000" y="2376000"/>
            <a:ext cx="1655640" cy="2393640"/>
          </a:xfrm>
          <a:prstGeom prst="rect">
            <a:avLst/>
          </a:prstGeom>
          <a:noFill/>
          <a:ln>
            <a:noFill/>
          </a:ln>
        </p:spPr>
        <p:txBody>
          <a:bodyPr lIns="90000" tIns="45000" rIns="90000" bIns="45000"/>
          <a:lstStyle/>
          <a:p>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a:solidFill>
                  <a:srgbClr val="39A9DC"/>
                </a:solidFill>
                <a:latin typeface="Arial"/>
              </a:rPr>
              <a:t>The User Space Protocols</a:t>
            </a:r>
            <a:endParaRPr/>
          </a:p>
        </p:txBody>
      </p:sp>
      <p:sp>
        <p:nvSpPr>
          <p:cNvPr id="271"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7C6839B-56BB-490A-8712-C97AC02C0D61}" type="slidenum">
              <a:rPr lang="en-IN" sz="1200">
                <a:solidFill>
                  <a:srgbClr val="FFFFFF"/>
                </a:solidFill>
                <a:latin typeface="Arial"/>
              </a:rPr>
              <a:t>21</a:t>
            </a:fld>
            <a:endParaRPr/>
          </a:p>
        </p:txBody>
      </p:sp>
      <p:sp>
        <p:nvSpPr>
          <p:cNvPr id="272" name="CustomShape 3"/>
          <p:cNvSpPr/>
          <p:nvPr/>
        </p:nvSpPr>
        <p:spPr>
          <a:xfrm>
            <a:off x="876240" y="1296000"/>
            <a:ext cx="6407640" cy="5004360"/>
          </a:xfrm>
          <a:prstGeom prst="roundRect">
            <a:avLst>
              <a:gd name="adj" fmla="val 11864"/>
            </a:avLst>
          </a:prstGeom>
          <a:solidFill>
            <a:srgbClr val="39A9DC"/>
          </a:solidFill>
          <a:ln w="25560">
            <a:noFill/>
          </a:ln>
        </p:spPr>
        <p:txBody>
          <a:bodyPr lIns="90000" tIns="45000" rIns="90000" bIns="45000" anchor="ctr"/>
          <a:lstStyle/>
          <a:p>
            <a:pPr>
              <a:lnSpc>
                <a:spcPct val="100000"/>
              </a:lnSpc>
              <a:buFont typeface="Arial"/>
              <a:buChar char="•"/>
            </a:pPr>
            <a:r>
              <a:rPr lang="en-IN">
                <a:solidFill>
                  <a:srgbClr val="FFFFFF"/>
                </a:solidFill>
                <a:latin typeface="Arial"/>
              </a:rPr>
              <a:t>Bluetoothd</a:t>
            </a:r>
            <a:endParaRPr/>
          </a:p>
          <a:p>
            <a:pPr lvl="1">
              <a:lnSpc>
                <a:spcPct val="100000"/>
              </a:lnSpc>
              <a:buSzPct val="45000"/>
              <a:buFont typeface="StarSymbol"/>
              <a:buChar char="l"/>
            </a:pPr>
            <a:r>
              <a:rPr lang="en-IN">
                <a:solidFill>
                  <a:srgbClr val="FFFFFF"/>
                </a:solidFill>
                <a:latin typeface="Arial"/>
              </a:rPr>
              <a:t>Central daemon</a:t>
            </a:r>
            <a:endParaRPr/>
          </a:p>
          <a:p>
            <a:pPr lvl="1">
              <a:lnSpc>
                <a:spcPct val="100000"/>
              </a:lnSpc>
              <a:buSzPct val="45000"/>
              <a:buFont typeface="StarSymbol"/>
              <a:buChar char="l"/>
            </a:pPr>
            <a:r>
              <a:rPr lang="en-IN">
                <a:solidFill>
                  <a:srgbClr val="FFFFFF"/>
                </a:solidFill>
                <a:latin typeface="Arial"/>
              </a:rPr>
              <a:t>D-Bus interfaces for UI and other subsystems</a:t>
            </a:r>
            <a:endParaRPr/>
          </a:p>
          <a:p>
            <a:pPr lvl="1">
              <a:lnSpc>
                <a:spcPct val="100000"/>
              </a:lnSpc>
              <a:buSzPct val="45000"/>
              <a:buFont typeface="StarSymbol"/>
              <a:buChar char="l"/>
            </a:pPr>
            <a:r>
              <a:rPr lang="en-IN">
                <a:solidFill>
                  <a:srgbClr val="FFFFFF"/>
                </a:solidFill>
                <a:latin typeface="Arial"/>
              </a:rPr>
              <a:t>Reduces exposure to low details</a:t>
            </a:r>
            <a:endParaRPr/>
          </a:p>
          <a:p>
            <a:pPr lvl="1">
              <a:lnSpc>
                <a:spcPct val="100000"/>
              </a:lnSpc>
              <a:buSzPct val="45000"/>
              <a:buFont typeface="StarSymbol"/>
              <a:buChar char="l"/>
            </a:pPr>
            <a:r>
              <a:rPr lang="en-IN">
                <a:solidFill>
                  <a:srgbClr val="FFFFFF"/>
                </a:solidFill>
                <a:latin typeface="Arial"/>
              </a:rPr>
              <a:t>Extendible with plugins (eg neard for NFC)</a:t>
            </a:r>
            <a:endParaRPr/>
          </a:p>
          <a:p>
            <a:pPr>
              <a:lnSpc>
                <a:spcPct val="100000"/>
              </a:lnSpc>
              <a:buFont typeface="Arial"/>
              <a:buChar char="•"/>
            </a:pPr>
            <a:r>
              <a:rPr lang="en-IN">
                <a:solidFill>
                  <a:srgbClr val="FFFFFF"/>
                </a:solidFill>
                <a:latin typeface="Arial"/>
              </a:rPr>
              <a:t>Obexd</a:t>
            </a:r>
            <a:endParaRPr/>
          </a:p>
          <a:p>
            <a:pPr lvl="1">
              <a:lnSpc>
                <a:spcPct val="100000"/>
              </a:lnSpc>
              <a:buSzPct val="45000"/>
              <a:buFont typeface="StarSymbol"/>
              <a:buChar char="l"/>
            </a:pPr>
            <a:r>
              <a:rPr lang="en-IN">
                <a:solidFill>
                  <a:srgbClr val="FFFFFF"/>
                </a:solidFill>
                <a:latin typeface="Arial"/>
              </a:rPr>
              <a:t>Daemon for OBEX profiles</a:t>
            </a:r>
            <a:endParaRPr/>
          </a:p>
          <a:p>
            <a:pPr lvl="1">
              <a:lnSpc>
                <a:spcPct val="100000"/>
              </a:lnSpc>
              <a:buSzPct val="45000"/>
              <a:buFont typeface="StarSymbol"/>
              <a:buChar char="l"/>
            </a:pPr>
            <a:r>
              <a:rPr lang="en-IN">
                <a:solidFill>
                  <a:srgbClr val="FFFFFF"/>
                </a:solidFill>
                <a:latin typeface="Arial"/>
              </a:rPr>
              <a:t>D-Bus interface for UI</a:t>
            </a:r>
            <a:endParaRPr/>
          </a:p>
          <a:p>
            <a:pPr lvl="1">
              <a:lnSpc>
                <a:spcPct val="100000"/>
              </a:lnSpc>
              <a:buSzPct val="45000"/>
              <a:buFont typeface="StarSymbol"/>
              <a:buChar char="l"/>
            </a:pPr>
            <a:r>
              <a:rPr lang="en-IN">
                <a:solidFill>
                  <a:srgbClr val="FFFFFF"/>
                </a:solidFill>
                <a:latin typeface="Arial"/>
              </a:rPr>
              <a:t>Similar architecture to bluetoothd</a:t>
            </a:r>
            <a:endParaRPr/>
          </a:p>
          <a:p>
            <a:pPr>
              <a:lnSpc>
                <a:spcPct val="100000"/>
              </a:lnSpc>
              <a:buFont typeface="Arial"/>
              <a:buChar char="•"/>
            </a:pPr>
            <a:r>
              <a:rPr lang="en-IN">
                <a:solidFill>
                  <a:srgbClr val="FFFFFF"/>
                </a:solidFill>
                <a:latin typeface="Arial"/>
              </a:rPr>
              <a:t>Tools</a:t>
            </a:r>
            <a:endParaRPr/>
          </a:p>
          <a:p>
            <a:pPr lvl="1">
              <a:lnSpc>
                <a:spcPct val="100000"/>
              </a:lnSpc>
              <a:buSzPct val="45000"/>
              <a:buFont typeface="StarSymbol"/>
              <a:buChar char="l"/>
            </a:pPr>
            <a:r>
              <a:rPr lang="en-IN">
                <a:solidFill>
                  <a:srgbClr val="FFFFFF"/>
                </a:solidFill>
                <a:latin typeface="Arial"/>
              </a:rPr>
              <a:t>Bluetoothctl – command line agent</a:t>
            </a:r>
            <a:endParaRPr/>
          </a:p>
          <a:p>
            <a:pPr lvl="1">
              <a:lnSpc>
                <a:spcPct val="100000"/>
              </a:lnSpc>
              <a:buSzPct val="45000"/>
              <a:buFont typeface="StarSymbol"/>
              <a:buChar char="l"/>
            </a:pPr>
            <a:r>
              <a:rPr lang="en-IN">
                <a:solidFill>
                  <a:srgbClr val="FFFFFF"/>
                </a:solidFill>
                <a:latin typeface="Arial"/>
              </a:rPr>
              <a:t>Btmon -HCI tracer</a:t>
            </a:r>
            <a:endParaRPr/>
          </a:p>
          <a:p>
            <a:pPr lvl="1">
              <a:lnSpc>
                <a:spcPct val="100000"/>
              </a:lnSpc>
              <a:buSzPct val="45000"/>
              <a:buFont typeface="StarSymbol"/>
              <a:buChar char="l"/>
            </a:pPr>
            <a:r>
              <a:rPr lang="en-IN">
                <a:solidFill>
                  <a:srgbClr val="FFFFFF"/>
                </a:solidFill>
                <a:latin typeface="Arial"/>
              </a:rPr>
              <a:t>Set of command line tools useful for testing, development and tracing</a:t>
            </a:r>
            <a:endParaRPr/>
          </a:p>
        </p:txBody>
      </p:sp>
      <p:sp>
        <p:nvSpPr>
          <p:cNvPr id="273" name="CustomShape 4"/>
          <p:cNvSpPr/>
          <p:nvPr/>
        </p:nvSpPr>
        <p:spPr>
          <a:xfrm>
            <a:off x="1224000" y="1368360"/>
            <a:ext cx="5687640" cy="503280"/>
          </a:xfrm>
          <a:prstGeom prst="rect">
            <a:avLst/>
          </a:prstGeom>
          <a:solidFill>
            <a:srgbClr val="1F83B1"/>
          </a:solidFill>
          <a:ln w="25560">
            <a:noFill/>
          </a:ln>
        </p:spPr>
        <p:txBody>
          <a:bodyPr lIns="90000" tIns="45000" rIns="90000" bIns="45000" anchor="ctr"/>
          <a:lstStyle/>
          <a:p>
            <a:pPr>
              <a:lnSpc>
                <a:spcPct val="100000"/>
              </a:lnSpc>
            </a:pPr>
            <a:r>
              <a:rPr lang="en-IN" sz="2400">
                <a:solidFill>
                  <a:srgbClr val="FFFFFF"/>
                </a:solidFill>
                <a:latin typeface="Arial"/>
              </a:rPr>
              <a:t>User Space</a:t>
            </a:r>
            <a:endParaRPr/>
          </a:p>
        </p:txBody>
      </p:sp>
      <p:sp>
        <p:nvSpPr>
          <p:cNvPr id="274" name="CustomShape 5"/>
          <p:cNvSpPr/>
          <p:nvPr/>
        </p:nvSpPr>
        <p:spPr>
          <a:xfrm>
            <a:off x="7704000" y="2592000"/>
            <a:ext cx="719640" cy="1625760"/>
          </a:xfrm>
          <a:prstGeom prst="rect">
            <a:avLst/>
          </a:prstGeom>
          <a:noFill/>
          <a:ln>
            <a:noFill/>
          </a:ln>
        </p:spPr>
        <p:txBody>
          <a:bodyPr lIns="90000" tIns="45000" rIns="90000" bIns="45000"/>
          <a:lstStyle/>
          <a:p>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a:solidFill>
                  <a:srgbClr val="39A9DC"/>
                </a:solidFill>
                <a:latin typeface="Arial"/>
              </a:rPr>
              <a:t>BlueZ Architecture</a:t>
            </a:r>
            <a:endParaRPr/>
          </a:p>
        </p:txBody>
      </p:sp>
      <p:sp>
        <p:nvSpPr>
          <p:cNvPr id="276"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603CA3A3-B55C-421C-A712-5269EC641EAA}" type="slidenum">
              <a:rPr lang="en-IN" sz="1200">
                <a:solidFill>
                  <a:srgbClr val="FFFFFF"/>
                </a:solidFill>
                <a:latin typeface="Arial"/>
              </a:rPr>
              <a:t>22</a:t>
            </a:fld>
            <a:endParaRPr/>
          </a:p>
        </p:txBody>
      </p:sp>
      <p:pic>
        <p:nvPicPr>
          <p:cNvPr id="277" name="Picture 276"/>
          <p:cNvPicPr/>
          <p:nvPr/>
        </p:nvPicPr>
        <p:blipFill>
          <a:blip r:embed="rId2"/>
          <a:stretch>
            <a:fillRect/>
          </a:stretch>
        </p:blipFill>
        <p:spPr>
          <a:xfrm>
            <a:off x="576000" y="1343880"/>
            <a:ext cx="8351640" cy="434376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smtClean="0">
                <a:solidFill>
                  <a:srgbClr val="39A9DC"/>
                </a:solidFill>
                <a:latin typeface="Arial"/>
              </a:rPr>
              <a:t>Development</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Selecting the host for development</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24</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r>
              <a:rPr lang="en-US" dirty="0" smtClean="0"/>
              <a:t>Choosing a host system upon which the development is to be had e.g. </a:t>
            </a:r>
            <a:r>
              <a:rPr lang="en-US" dirty="0" err="1" smtClean="0"/>
              <a:t>BeagleBone</a:t>
            </a:r>
            <a:r>
              <a:rPr lang="en-US" dirty="0" smtClean="0"/>
              <a:t> Black or Raspberry Pi 3.</a:t>
            </a:r>
            <a:endParaRPr dirty="0"/>
          </a:p>
          <a:p>
            <a:pPr>
              <a:lnSpc>
                <a:spcPct val="100000"/>
              </a:lnSpc>
            </a:pP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2" name="Picture 1"/>
          <p:cNvPicPr>
            <a:picLocks noChangeAspect="1"/>
          </p:cNvPicPr>
          <p:nvPr/>
        </p:nvPicPr>
        <p:blipFill>
          <a:blip r:embed="rId2"/>
          <a:stretch>
            <a:fillRect/>
          </a:stretch>
        </p:blipFill>
        <p:spPr>
          <a:xfrm>
            <a:off x="457200" y="1416627"/>
            <a:ext cx="3133725" cy="1676400"/>
          </a:xfrm>
          <a:prstGeom prst="rect">
            <a:avLst/>
          </a:prstGeom>
        </p:spPr>
      </p:pic>
      <p:pic>
        <p:nvPicPr>
          <p:cNvPr id="3" name="Picture 2"/>
          <p:cNvPicPr>
            <a:picLocks noChangeAspect="1"/>
          </p:cNvPicPr>
          <p:nvPr/>
        </p:nvPicPr>
        <p:blipFill>
          <a:blip r:embed="rId3"/>
          <a:stretch>
            <a:fillRect/>
          </a:stretch>
        </p:blipFill>
        <p:spPr>
          <a:xfrm>
            <a:off x="4778790" y="3546105"/>
            <a:ext cx="3752850" cy="2647950"/>
          </a:xfrm>
          <a:prstGeom prst="rect">
            <a:avLst/>
          </a:prstGeom>
        </p:spPr>
      </p:pic>
      <p:sp>
        <p:nvSpPr>
          <p:cNvPr id="4" name="TextBox 3"/>
          <p:cNvSpPr txBox="1"/>
          <p:nvPr/>
        </p:nvSpPr>
        <p:spPr>
          <a:xfrm>
            <a:off x="862445" y="3802140"/>
            <a:ext cx="3631975" cy="1200329"/>
          </a:xfrm>
          <a:prstGeom prst="rect">
            <a:avLst/>
          </a:prstGeom>
          <a:noFill/>
        </p:spPr>
        <p:txBody>
          <a:bodyPr wrap="square" rtlCol="0">
            <a:spAutoFit/>
          </a:bodyPr>
          <a:lstStyle/>
          <a:p>
            <a:r>
              <a:rPr lang="en-US" dirty="0" smtClean="0"/>
              <a:t>Raspberry Pi 3 seems like the more obvious choice because of its </a:t>
            </a:r>
            <a:r>
              <a:rPr lang="en-US" dirty="0" err="1" smtClean="0"/>
              <a:t>builtin</a:t>
            </a:r>
            <a:r>
              <a:rPr lang="en-US" dirty="0" smtClean="0"/>
              <a:t> Bluetooth capabilities and configurations. </a:t>
            </a:r>
            <a:endParaRPr lang="en-US" dirty="0"/>
          </a:p>
        </p:txBody>
      </p:sp>
    </p:spTree>
    <p:extLst>
      <p:ext uri="{BB962C8B-B14F-4D97-AF65-F5344CB8AC3E}">
        <p14:creationId xmlns:p14="http://schemas.microsoft.com/office/powerpoint/2010/main" val="3831644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Linux Environment for the host</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25</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r>
              <a:rPr lang="en-US" dirty="0" smtClean="0"/>
              <a:t>Preparing a Linux environment consisting of a kernel, device tree binaries, </a:t>
            </a:r>
            <a:r>
              <a:rPr lang="en-US" dirty="0" err="1" smtClean="0"/>
              <a:t>bootloader</a:t>
            </a:r>
            <a:r>
              <a:rPr lang="en-US" dirty="0" smtClean="0"/>
              <a:t> and a root file system consisting of all the necessary software support for proper working of Bluetooth. </a:t>
            </a:r>
            <a:r>
              <a:rPr lang="en-US" b="1" dirty="0" err="1" smtClean="0"/>
              <a:t>Buildroot</a:t>
            </a:r>
            <a:r>
              <a:rPr lang="en-US" dirty="0" smtClean="0"/>
              <a:t> is to be used for this step. </a:t>
            </a: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2" name="Picture 1"/>
          <p:cNvPicPr>
            <a:picLocks noChangeAspect="1"/>
          </p:cNvPicPr>
          <p:nvPr/>
        </p:nvPicPr>
        <p:blipFill>
          <a:blip r:embed="rId2"/>
          <a:stretch>
            <a:fillRect/>
          </a:stretch>
        </p:blipFill>
        <p:spPr>
          <a:xfrm>
            <a:off x="1141620" y="1772639"/>
            <a:ext cx="4078380" cy="3796887"/>
          </a:xfrm>
          <a:prstGeom prst="rect">
            <a:avLst/>
          </a:prstGeom>
        </p:spPr>
      </p:pic>
    </p:spTree>
    <p:extLst>
      <p:ext uri="{BB962C8B-B14F-4D97-AF65-F5344CB8AC3E}">
        <p14:creationId xmlns:p14="http://schemas.microsoft.com/office/powerpoint/2010/main" val="3577165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Configuration, Coding, Documentation</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26</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algn="just">
              <a:lnSpc>
                <a:spcPct val="100000"/>
              </a:lnSpc>
              <a:buFont typeface="Arial"/>
              <a:buChar char="•"/>
            </a:pPr>
            <a:r>
              <a:rPr lang="en-US" dirty="0" smtClean="0"/>
              <a:t> Enabling SPI support in the host</a:t>
            </a:r>
          </a:p>
          <a:p>
            <a:pPr algn="just">
              <a:lnSpc>
                <a:spcPct val="100000"/>
              </a:lnSpc>
              <a:buFont typeface="Arial"/>
              <a:buChar char="•"/>
            </a:pPr>
            <a:r>
              <a:rPr lang="en-US" dirty="0"/>
              <a:t> </a:t>
            </a:r>
            <a:r>
              <a:rPr lang="en-US" dirty="0" smtClean="0"/>
              <a:t>Configuring the device tree binaries of the board in the Linux kernel so as to recognize </a:t>
            </a:r>
            <a:r>
              <a:rPr lang="en-US" dirty="0" err="1" smtClean="0"/>
              <a:t>BlueNRG</a:t>
            </a:r>
            <a:r>
              <a:rPr lang="en-US" dirty="0" smtClean="0"/>
              <a:t> as an SPI device. </a:t>
            </a:r>
          </a:p>
          <a:p>
            <a:pPr algn="just">
              <a:lnSpc>
                <a:spcPct val="100000"/>
              </a:lnSpc>
              <a:buFont typeface="Arial"/>
              <a:buChar char="•"/>
            </a:pPr>
            <a:r>
              <a:rPr lang="en-US" dirty="0"/>
              <a:t> </a:t>
            </a:r>
            <a:r>
              <a:rPr lang="en-US" dirty="0" smtClean="0"/>
              <a:t>Coding the driver. This is a big step as it includes many sub steps and considerations from making the driver communicate with the host and then from there making it respond to commands sent from the driver. Once the hardware starts responding then comes the turn of the main coding activity i.e. extending all the features offered by </a:t>
            </a:r>
            <a:r>
              <a:rPr lang="en-US" dirty="0" err="1" smtClean="0"/>
              <a:t>BlueNRG</a:t>
            </a:r>
            <a:r>
              <a:rPr lang="en-US" dirty="0" smtClean="0"/>
              <a:t> in the driver and mapping them to the command line utilities offered by </a:t>
            </a:r>
            <a:r>
              <a:rPr lang="en-US" dirty="0" err="1" smtClean="0"/>
              <a:t>Bluez</a:t>
            </a:r>
            <a:r>
              <a:rPr lang="en-US" dirty="0" smtClean="0"/>
              <a:t>. </a:t>
            </a:r>
          </a:p>
          <a:p>
            <a:pPr algn="just">
              <a:lnSpc>
                <a:spcPct val="100000"/>
              </a:lnSpc>
              <a:buFont typeface="Arial"/>
              <a:buChar char="•"/>
            </a:pPr>
            <a:r>
              <a:rPr lang="en-US" dirty="0"/>
              <a:t> </a:t>
            </a:r>
            <a:r>
              <a:rPr lang="en-US" dirty="0" smtClean="0"/>
              <a:t>Documenting the driver.</a:t>
            </a: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endParaRPr dirty="0"/>
          </a:p>
        </p:txBody>
      </p:sp>
    </p:spTree>
    <p:extLst>
      <p:ext uri="{BB962C8B-B14F-4D97-AF65-F5344CB8AC3E}">
        <p14:creationId xmlns:p14="http://schemas.microsoft.com/office/powerpoint/2010/main" val="1378825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smtClean="0">
                <a:solidFill>
                  <a:srgbClr val="39A9DC"/>
                </a:solidFill>
                <a:latin typeface="Arial"/>
              </a:rPr>
              <a:t>Flow diagram</a:t>
            </a:r>
            <a:endParaRPr dirty="0"/>
          </a:p>
        </p:txBody>
      </p:sp>
    </p:spTree>
    <p:extLst>
      <p:ext uri="{BB962C8B-B14F-4D97-AF65-F5344CB8AC3E}">
        <p14:creationId xmlns:p14="http://schemas.microsoft.com/office/powerpoint/2010/main" val="15682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Hardware connections</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28</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3" name="Picture 2"/>
          <p:cNvPicPr>
            <a:picLocks noChangeAspect="1"/>
          </p:cNvPicPr>
          <p:nvPr/>
        </p:nvPicPr>
        <p:blipFill>
          <a:blip r:embed="rId2"/>
          <a:stretch>
            <a:fillRect/>
          </a:stretch>
        </p:blipFill>
        <p:spPr>
          <a:xfrm>
            <a:off x="2325399" y="1611890"/>
            <a:ext cx="4181475" cy="3571875"/>
          </a:xfrm>
          <a:prstGeom prst="rect">
            <a:avLst/>
          </a:prstGeom>
        </p:spPr>
      </p:pic>
    </p:spTree>
    <p:extLst>
      <p:ext uri="{BB962C8B-B14F-4D97-AF65-F5344CB8AC3E}">
        <p14:creationId xmlns:p14="http://schemas.microsoft.com/office/powerpoint/2010/main" val="4282486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smtClean="0">
                <a:solidFill>
                  <a:srgbClr val="39A9DC"/>
                </a:solidFill>
                <a:latin typeface="Arial"/>
              </a:rPr>
              <a:t>Testing</a:t>
            </a:r>
            <a:endParaRPr dirty="0"/>
          </a:p>
        </p:txBody>
      </p:sp>
    </p:spTree>
    <p:extLst>
      <p:ext uri="{BB962C8B-B14F-4D97-AF65-F5344CB8AC3E}">
        <p14:creationId xmlns:p14="http://schemas.microsoft.com/office/powerpoint/2010/main" val="7377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a:solidFill>
                  <a:srgbClr val="39A9DC"/>
                </a:solidFill>
                <a:latin typeface="Arial"/>
              </a:rPr>
              <a:t>What is </a:t>
            </a:r>
            <a:r>
              <a:rPr lang="en-IN" sz="3600" dirty="0" smtClean="0">
                <a:solidFill>
                  <a:srgbClr val="39A9DC"/>
                </a:solidFill>
                <a:latin typeface="Arial"/>
              </a:rPr>
              <a:t>BLE?</a:t>
            </a:r>
            <a:endParaRPr dirty="0"/>
          </a:p>
        </p:txBody>
      </p:sp>
      <p:sp>
        <p:nvSpPr>
          <p:cNvPr id="243" name="CustomShape 2"/>
          <p:cNvSpPr/>
          <p:nvPr/>
        </p:nvSpPr>
        <p:spPr>
          <a:xfrm>
            <a:off x="457200" y="1288080"/>
            <a:ext cx="4037760" cy="4679280"/>
          </a:xfrm>
          <a:prstGeom prst="rect">
            <a:avLst/>
          </a:prstGeom>
          <a:noFill/>
          <a:ln>
            <a:noFill/>
          </a:ln>
        </p:spPr>
        <p:txBody>
          <a:bodyPr lIns="90000" tIns="45000" rIns="90000" bIns="45000"/>
          <a:lstStyle/>
          <a:p>
            <a:pPr lvl="0" algn="just">
              <a:buFont typeface="Arial"/>
              <a:buChar char="•"/>
            </a:pPr>
            <a:r>
              <a:rPr lang="en-IN" dirty="0" smtClean="0"/>
              <a:t> Bluetooth low energy (BLE, marketed as </a:t>
            </a:r>
            <a:r>
              <a:rPr lang="en-IN" b="1" dirty="0" smtClean="0"/>
              <a:t>Bluetooth Smart</a:t>
            </a:r>
            <a:r>
              <a:rPr lang="en-IN" dirty="0" smtClean="0"/>
              <a:t>) is a wireless personal area network technology designed and marketed by the </a:t>
            </a:r>
            <a:r>
              <a:rPr lang="en-IN" b="1" dirty="0" smtClean="0"/>
              <a:t>Bluetooth Special Interest Group</a:t>
            </a:r>
            <a:r>
              <a:rPr lang="en-IN" dirty="0" smtClean="0"/>
              <a:t> aimed at novel applications in the healthcare, fitness, beacons, security, and home entertainment industries.</a:t>
            </a:r>
          </a:p>
          <a:p>
            <a:pPr lvl="0" algn="just">
              <a:buFont typeface="Arial"/>
              <a:buChar char="•"/>
            </a:pPr>
            <a:r>
              <a:rPr lang="en-IN" dirty="0" smtClean="0"/>
              <a:t> It is part of the Bluetooth </a:t>
            </a:r>
            <a:r>
              <a:rPr lang="en-IN" b="1" dirty="0" smtClean="0"/>
              <a:t>4.0 specification</a:t>
            </a:r>
            <a:r>
              <a:rPr lang="en-IN" dirty="0" smtClean="0"/>
              <a:t>.</a:t>
            </a:r>
          </a:p>
          <a:p>
            <a:pPr lvl="0" algn="just">
              <a:buFont typeface="Arial"/>
              <a:buChar char="•"/>
            </a:pPr>
            <a:r>
              <a:rPr lang="en-IN" dirty="0" smtClean="0"/>
              <a:t> It aims at being a low energy, low cost, low bandwidth, low power and low complexity extensible framework for exchanging data pertaining to various application fields.</a:t>
            </a:r>
          </a:p>
          <a:p>
            <a:pPr>
              <a:lnSpc>
                <a:spcPct val="100000"/>
              </a:lnSpc>
              <a:buFont typeface="Arial"/>
              <a:buChar char="•"/>
            </a:pPr>
            <a:endParaRPr dirty="0"/>
          </a:p>
        </p:txBody>
      </p:sp>
      <p:sp>
        <p:nvSpPr>
          <p:cNvPr id="245" name="CustomShape 3"/>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2D58C0EB-7850-48B6-9DAB-12B32F00E5F2}" type="slidenum">
              <a:rPr lang="en-IN" sz="1200">
                <a:solidFill>
                  <a:srgbClr val="FFFFFF"/>
                </a:solidFill>
                <a:latin typeface="Arial"/>
              </a:rPr>
              <a:t>3</a:t>
            </a:fld>
            <a:endParaRPr/>
          </a:p>
        </p:txBody>
      </p:sp>
      <p:pic>
        <p:nvPicPr>
          <p:cNvPr id="1026" name="Picture 2" descr="Image result for bluetooth low 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285" y="143394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Hardware connections</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30</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r>
              <a:rPr lang="en-IN" sz="1400">
                <a:solidFill>
                  <a:srgbClr val="002052"/>
                </a:solidFill>
                <a:latin typeface="Arial"/>
              </a:rPr>
              <a:t>The Bluetooth Stack is divided into three components.</a:t>
            </a:r>
            <a:endParaRPr/>
          </a:p>
          <a:p>
            <a:pPr>
              <a:lnSpc>
                <a:spcPct val="100000"/>
              </a:lnSpc>
            </a:pPr>
            <a:endParaRPr/>
          </a:p>
          <a:p>
            <a:pPr>
              <a:lnSpc>
                <a:spcPct val="100000"/>
              </a:lnSpc>
              <a:buFont typeface="StarSymbol"/>
              <a:buAutoNum type="arabicPeriod"/>
            </a:pPr>
            <a:r>
              <a:rPr lang="en-IN" sz="1400">
                <a:solidFill>
                  <a:srgbClr val="002052"/>
                </a:solidFill>
                <a:latin typeface="Arial"/>
              </a:rPr>
              <a:t>The controller</a:t>
            </a:r>
            <a:endParaRPr/>
          </a:p>
          <a:p>
            <a:pPr>
              <a:lnSpc>
                <a:spcPct val="100000"/>
              </a:lnSpc>
              <a:buFont typeface="StarSymbol"/>
              <a:buAutoNum type="arabicPeriod"/>
            </a:pPr>
            <a:r>
              <a:rPr lang="en-IN" sz="1400">
                <a:solidFill>
                  <a:srgbClr val="002052"/>
                </a:solidFill>
                <a:latin typeface="Arial"/>
              </a:rPr>
              <a:t>The Host</a:t>
            </a:r>
            <a:endParaRPr/>
          </a:p>
          <a:p>
            <a:pPr>
              <a:lnSpc>
                <a:spcPct val="100000"/>
              </a:lnSpc>
              <a:buFont typeface="StarSymbol"/>
              <a:buAutoNum type="arabicPeriod"/>
            </a:pPr>
            <a:r>
              <a:rPr lang="en-IN" sz="1400">
                <a:solidFill>
                  <a:srgbClr val="002052"/>
                </a:solidFill>
                <a:latin typeface="Arial"/>
              </a:rPr>
              <a:t>The Application</a:t>
            </a:r>
            <a:endParaRPr/>
          </a:p>
          <a:p>
            <a:pPr>
              <a:lnSpc>
                <a:spcPct val="100000"/>
              </a:lnSpc>
            </a:pPr>
            <a:endParaRPr/>
          </a:p>
          <a:p>
            <a:pPr>
              <a:lnSpc>
                <a:spcPct val="100000"/>
              </a:lnSpc>
            </a:pPr>
            <a:r>
              <a:rPr lang="en-IN" sz="1400">
                <a:solidFill>
                  <a:srgbClr val="002052"/>
                </a:solidFill>
                <a:latin typeface="Arial"/>
              </a:rPr>
              <a:t>Another important component is the Host Controller Interface.</a:t>
            </a:r>
            <a:endParaRPr/>
          </a:p>
          <a:p>
            <a:pPr>
              <a:lnSpc>
                <a:spcPct val="100000"/>
              </a:lnSpc>
            </a:pPr>
            <a:endParaRPr/>
          </a:p>
          <a:p>
            <a:pPr>
              <a:lnSpc>
                <a:spcPct val="100000"/>
              </a:lnSpc>
            </a:pPr>
            <a:endParaRPr/>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913" y="1174174"/>
            <a:ext cx="8312727" cy="5070764"/>
          </a:xfrm>
          <a:prstGeom prst="rect">
            <a:avLst/>
          </a:prstGeom>
        </p:spPr>
      </p:pic>
    </p:spTree>
    <p:extLst>
      <p:ext uri="{BB962C8B-B14F-4D97-AF65-F5344CB8AC3E}">
        <p14:creationId xmlns:p14="http://schemas.microsoft.com/office/powerpoint/2010/main" val="2587604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Adapter availability</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31</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a:lnSpc>
                <a:spcPct val="100000"/>
              </a:lnSpc>
            </a:pPr>
            <a:r>
              <a:rPr lang="en-US" dirty="0" smtClean="0"/>
              <a:t>This can be done using the following command </a:t>
            </a:r>
          </a:p>
          <a:p>
            <a:pPr>
              <a:lnSpc>
                <a:spcPct val="100000"/>
              </a:lnSpc>
            </a:pPr>
            <a:r>
              <a:rPr lang="en-US" b="1" dirty="0" err="1" smtClean="0"/>
              <a:t>sudo</a:t>
            </a:r>
            <a:r>
              <a:rPr lang="en-US" b="1" dirty="0" smtClean="0"/>
              <a:t> </a:t>
            </a:r>
            <a:r>
              <a:rPr lang="en-US" b="1" dirty="0" err="1" smtClean="0"/>
              <a:t>hciconfig</a:t>
            </a:r>
            <a:r>
              <a:rPr lang="en-US" b="1" dirty="0" smtClean="0"/>
              <a:t> hci0 </a:t>
            </a:r>
            <a:r>
              <a:rPr lang="en-US" b="1" dirty="0" err="1" smtClean="0"/>
              <a:t>lestates</a:t>
            </a:r>
            <a:r>
              <a:rPr lang="en-US" b="1" dirty="0" smtClean="0"/>
              <a:t>  </a:t>
            </a:r>
            <a:r>
              <a:rPr lang="en-US" dirty="0" smtClean="0"/>
              <a:t>This command should return the output given in the picture.</a:t>
            </a:r>
            <a:endParaRPr dirty="0"/>
          </a:p>
          <a:p>
            <a:pPr>
              <a:lnSpc>
                <a:spcPct val="100000"/>
              </a:lnSpc>
            </a:pPr>
            <a:endParaRPr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2" name="Picture 1"/>
          <p:cNvPicPr>
            <a:picLocks noChangeAspect="1"/>
          </p:cNvPicPr>
          <p:nvPr/>
        </p:nvPicPr>
        <p:blipFill>
          <a:blip r:embed="rId2"/>
          <a:stretch>
            <a:fillRect/>
          </a:stretch>
        </p:blipFill>
        <p:spPr>
          <a:xfrm>
            <a:off x="529936" y="1527896"/>
            <a:ext cx="4690064" cy="3968895"/>
          </a:xfrm>
          <a:prstGeom prst="rect">
            <a:avLst/>
          </a:prstGeom>
        </p:spPr>
      </p:pic>
    </p:spTree>
    <p:extLst>
      <p:ext uri="{BB962C8B-B14F-4D97-AF65-F5344CB8AC3E}">
        <p14:creationId xmlns:p14="http://schemas.microsoft.com/office/powerpoint/2010/main" val="2556245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116640"/>
            <a:ext cx="8074440" cy="1142280"/>
          </a:xfrm>
          <a:prstGeom prst="rect">
            <a:avLst/>
          </a:prstGeom>
          <a:noFill/>
          <a:ln>
            <a:noFill/>
          </a:ln>
        </p:spPr>
        <p:txBody>
          <a:bodyPr lIns="90000" tIns="45000" rIns="90000" bIns="45000" anchor="ctr"/>
          <a:lstStyle/>
          <a:p>
            <a:pPr algn="r">
              <a:lnSpc>
                <a:spcPct val="100000"/>
              </a:lnSpc>
            </a:pPr>
            <a:r>
              <a:rPr lang="en-IN" sz="3600" dirty="0" smtClean="0">
                <a:solidFill>
                  <a:srgbClr val="39A9DC"/>
                </a:solidFill>
                <a:latin typeface="Arial"/>
              </a:rPr>
              <a:t>BLE </a:t>
            </a:r>
            <a:r>
              <a:rPr lang="en-IN" sz="3600" dirty="0" err="1" smtClean="0">
                <a:solidFill>
                  <a:srgbClr val="39A9DC"/>
                </a:solidFill>
                <a:latin typeface="Arial"/>
              </a:rPr>
              <a:t>Gatttool</a:t>
            </a:r>
            <a:r>
              <a:rPr lang="en-IN" sz="3600" dirty="0" smtClean="0">
                <a:solidFill>
                  <a:srgbClr val="39A9DC"/>
                </a:solidFill>
                <a:latin typeface="Arial"/>
              </a:rPr>
              <a:t> Interaction</a:t>
            </a:r>
            <a:endParaRPr dirty="0"/>
          </a:p>
        </p:txBody>
      </p:sp>
      <p:sp>
        <p:nvSpPr>
          <p:cNvPr id="256" name="CustomShape 2"/>
          <p:cNvSpPr/>
          <p:nvPr/>
        </p:nvSpPr>
        <p:spPr>
          <a:xfrm>
            <a:off x="8617680" y="678600"/>
            <a:ext cx="544320" cy="197280"/>
          </a:xfrm>
          <a:prstGeom prst="rect">
            <a:avLst/>
          </a:prstGeom>
          <a:noFill/>
          <a:ln>
            <a:noFill/>
          </a:ln>
        </p:spPr>
        <p:txBody>
          <a:bodyPr lIns="90000" tIns="45000" rIns="90000" bIns="45000" anchor="ctr"/>
          <a:lstStyle/>
          <a:p>
            <a:pPr>
              <a:lnSpc>
                <a:spcPct val="100000"/>
              </a:lnSpc>
            </a:pPr>
            <a:fld id="{88743203-4D38-42BE-9D4F-53EA78A27CE2}" type="slidenum">
              <a:rPr lang="en-IN" sz="1200">
                <a:solidFill>
                  <a:srgbClr val="FFFFFF"/>
                </a:solidFill>
                <a:latin typeface="Arial"/>
              </a:rPr>
              <a:t>32</a:t>
            </a:fld>
            <a:endParaRPr/>
          </a:p>
        </p:txBody>
      </p:sp>
      <p:sp>
        <p:nvSpPr>
          <p:cNvPr id="257" name="CustomShape 3"/>
          <p:cNvSpPr/>
          <p:nvPr/>
        </p:nvSpPr>
        <p:spPr>
          <a:xfrm>
            <a:off x="5292000" y="1772640"/>
            <a:ext cx="3527640" cy="4059000"/>
          </a:xfrm>
          <a:prstGeom prst="rect">
            <a:avLst/>
          </a:prstGeom>
          <a:noFill/>
          <a:ln>
            <a:noFill/>
          </a:ln>
        </p:spPr>
        <p:txBody>
          <a:bodyPr lIns="90000" tIns="45000" rIns="90000" bIns="45000"/>
          <a:lstStyle/>
          <a:p>
            <a:pPr marL="342900" indent="-342900">
              <a:lnSpc>
                <a:spcPct val="100000"/>
              </a:lnSpc>
              <a:buFont typeface="+mj-lt"/>
              <a:buAutoNum type="arabicPeriod"/>
            </a:pPr>
            <a:r>
              <a:rPr lang="en-US" sz="1400" dirty="0" smtClean="0"/>
              <a:t>Find out the MAC ADDR of the other device using </a:t>
            </a:r>
          </a:p>
          <a:p>
            <a:pPr lvl="1"/>
            <a:r>
              <a:rPr lang="en-US" sz="1400" b="1" dirty="0" err="1" smtClean="0"/>
              <a:t>sudo</a:t>
            </a:r>
            <a:r>
              <a:rPr lang="en-US" sz="1400" b="1" dirty="0" smtClean="0"/>
              <a:t> </a:t>
            </a:r>
            <a:r>
              <a:rPr lang="en-US" sz="1400" b="1" dirty="0" err="1" smtClean="0"/>
              <a:t>hcitool</a:t>
            </a:r>
            <a:r>
              <a:rPr lang="en-US" sz="1400" b="1" dirty="0" smtClean="0"/>
              <a:t> </a:t>
            </a:r>
            <a:r>
              <a:rPr lang="en-US" sz="1400" b="1" dirty="0" err="1" smtClean="0"/>
              <a:t>lescan</a:t>
            </a:r>
            <a:endParaRPr lang="en-US" sz="1400" b="1" dirty="0"/>
          </a:p>
          <a:p>
            <a:pPr marL="342900" indent="-342900">
              <a:buFont typeface="+mj-lt"/>
              <a:buAutoNum type="arabicPeriod"/>
            </a:pPr>
            <a:r>
              <a:rPr lang="en-US" sz="1400" dirty="0" smtClean="0"/>
              <a:t>Open interactive session using </a:t>
            </a:r>
            <a:r>
              <a:rPr lang="en-US" sz="1400" dirty="0" err="1" smtClean="0"/>
              <a:t>gatttool</a:t>
            </a:r>
            <a:r>
              <a:rPr lang="en-US" sz="1400" dirty="0" smtClean="0"/>
              <a:t>: </a:t>
            </a:r>
          </a:p>
          <a:p>
            <a:pPr lvl="1"/>
            <a:r>
              <a:rPr lang="en-US" sz="1400" b="1" dirty="0" err="1" smtClean="0"/>
              <a:t>sudo</a:t>
            </a:r>
            <a:r>
              <a:rPr lang="en-US" sz="1400" b="1" dirty="0" smtClean="0"/>
              <a:t> </a:t>
            </a:r>
            <a:r>
              <a:rPr lang="en-US" sz="1400" b="1" dirty="0" err="1" smtClean="0"/>
              <a:t>gatttool</a:t>
            </a:r>
            <a:r>
              <a:rPr lang="en-US" sz="1400" b="1" dirty="0" smtClean="0"/>
              <a:t> -</a:t>
            </a:r>
            <a:r>
              <a:rPr lang="en-US" sz="1400" b="1" dirty="0" err="1" smtClean="0"/>
              <a:t>i</a:t>
            </a:r>
            <a:r>
              <a:rPr lang="en-US" sz="1400" b="1" dirty="0" smtClean="0"/>
              <a:t> hci0 -b MAC ADDR –I</a:t>
            </a:r>
            <a:endParaRPr lang="en-US" sz="1400" b="1" dirty="0"/>
          </a:p>
          <a:p>
            <a:pPr marL="342900" indent="-342900">
              <a:buFont typeface="+mj-lt"/>
              <a:buAutoNum type="arabicPeriod"/>
            </a:pPr>
            <a:r>
              <a:rPr lang="en-US" sz="1400" dirty="0" smtClean="0"/>
              <a:t>In the interactive </a:t>
            </a:r>
            <a:r>
              <a:rPr lang="en-US" sz="1400" dirty="0" err="1" smtClean="0"/>
              <a:t>sesssion</a:t>
            </a:r>
            <a:r>
              <a:rPr lang="en-US" sz="1400" dirty="0" smtClean="0"/>
              <a:t> type in the following commands: </a:t>
            </a:r>
            <a:r>
              <a:rPr lang="en-US" sz="1400" b="1" dirty="0" smtClean="0"/>
              <a:t>connect</a:t>
            </a:r>
          </a:p>
          <a:p>
            <a:pPr marL="342900" indent="-342900">
              <a:buFont typeface="+mj-lt"/>
              <a:buAutoNum type="arabicPeriod"/>
            </a:pPr>
            <a:r>
              <a:rPr lang="en-US" sz="1400" dirty="0" smtClean="0"/>
              <a:t>Read profiles: </a:t>
            </a:r>
            <a:r>
              <a:rPr lang="en-US" sz="1400" b="1" dirty="0" smtClean="0"/>
              <a:t>primary</a:t>
            </a:r>
          </a:p>
          <a:p>
            <a:pPr marL="342900" indent="-342900">
              <a:buFont typeface="+mj-lt"/>
              <a:buAutoNum type="arabicPeriod"/>
            </a:pPr>
            <a:r>
              <a:rPr lang="en-US" sz="1400" dirty="0" smtClean="0"/>
              <a:t>Read all available </a:t>
            </a:r>
            <a:r>
              <a:rPr lang="en-US" sz="1400" dirty="0" err="1" smtClean="0"/>
              <a:t>characterstics</a:t>
            </a:r>
            <a:r>
              <a:rPr lang="en-US" sz="1400" dirty="0" smtClean="0"/>
              <a:t>: </a:t>
            </a:r>
            <a:r>
              <a:rPr lang="en-US" sz="1400" b="1" dirty="0" smtClean="0"/>
              <a:t>char-</a:t>
            </a:r>
            <a:r>
              <a:rPr lang="en-US" sz="1400" b="1" dirty="0" err="1" smtClean="0"/>
              <a:t>desc</a:t>
            </a:r>
            <a:endParaRPr lang="en-US" sz="1400" b="1" dirty="0" smtClean="0"/>
          </a:p>
          <a:p>
            <a:pPr marL="342900" indent="-342900">
              <a:buFont typeface="+mj-lt"/>
              <a:buAutoNum type="arabicPeriod"/>
            </a:pPr>
            <a:r>
              <a:rPr lang="en-US" sz="1400" dirty="0" smtClean="0"/>
              <a:t>Read the value of a </a:t>
            </a:r>
            <a:r>
              <a:rPr lang="en-US" sz="1400" dirty="0" err="1" smtClean="0"/>
              <a:t>characterstic</a:t>
            </a:r>
            <a:r>
              <a:rPr lang="en-US" sz="1400" dirty="0" smtClean="0"/>
              <a:t>: </a:t>
            </a:r>
            <a:r>
              <a:rPr lang="en-US" sz="1400" b="1" dirty="0" smtClean="0"/>
              <a:t>char-read-</a:t>
            </a:r>
            <a:r>
              <a:rPr lang="en-US" sz="1400" b="1" dirty="0" err="1" smtClean="0"/>
              <a:t>hnd</a:t>
            </a:r>
            <a:r>
              <a:rPr lang="en-US" sz="1400" b="1" dirty="0" smtClean="0"/>
              <a:t> The </a:t>
            </a:r>
            <a:r>
              <a:rPr lang="en-US" sz="1400" b="1" dirty="0" err="1" smtClean="0"/>
              <a:t>characterstic</a:t>
            </a:r>
            <a:r>
              <a:rPr lang="en-US" sz="1400" b="1" dirty="0" smtClean="0"/>
              <a:t> handle</a:t>
            </a:r>
            <a:r>
              <a:rPr lang="en-US" sz="1400" dirty="0" smtClean="0"/>
              <a:t> </a:t>
            </a:r>
          </a:p>
          <a:p>
            <a:pPr marL="342900" indent="-342900">
              <a:buFont typeface="+mj-lt"/>
              <a:buAutoNum type="arabicPeriod"/>
            </a:pPr>
            <a:r>
              <a:rPr lang="en-US" sz="1400" dirty="0" smtClean="0"/>
              <a:t>Write to a particular </a:t>
            </a:r>
            <a:r>
              <a:rPr lang="en-US" sz="1400" dirty="0" err="1" smtClean="0"/>
              <a:t>characterstc</a:t>
            </a:r>
            <a:r>
              <a:rPr lang="en-US" sz="1400" dirty="0" smtClean="0"/>
              <a:t>: </a:t>
            </a:r>
            <a:r>
              <a:rPr lang="en-US" sz="1400" b="1" dirty="0" smtClean="0"/>
              <a:t>char-write-</a:t>
            </a:r>
            <a:r>
              <a:rPr lang="en-US" sz="1400" b="1" dirty="0" err="1" smtClean="0"/>
              <a:t>cmd</a:t>
            </a:r>
            <a:r>
              <a:rPr lang="en-US" sz="1400" b="1" dirty="0" smtClean="0"/>
              <a:t> handle Value in Hex</a:t>
            </a:r>
          </a:p>
          <a:p>
            <a:pPr marL="342900" indent="-342900">
              <a:buFont typeface="+mj-lt"/>
              <a:buAutoNum type="arabicPeriod"/>
            </a:pPr>
            <a:r>
              <a:rPr lang="en-US" sz="1400" dirty="0" smtClean="0"/>
              <a:t>Disconnect: </a:t>
            </a:r>
            <a:r>
              <a:rPr lang="en-US" sz="1400" b="1" dirty="0" smtClean="0"/>
              <a:t>disconnect</a:t>
            </a:r>
            <a:r>
              <a:rPr lang="en-US" sz="1400" dirty="0" smtClean="0"/>
              <a:t> </a:t>
            </a:r>
            <a:endParaRPr lang="en-US" sz="1400" b="1" dirty="0"/>
          </a:p>
        </p:txBody>
      </p:sp>
      <p:sp>
        <p:nvSpPr>
          <p:cNvPr id="258" name="CustomShape 4"/>
          <p:cNvSpPr/>
          <p:nvPr/>
        </p:nvSpPr>
        <p:spPr>
          <a:xfrm>
            <a:off x="5364000" y="2637000"/>
            <a:ext cx="3383640" cy="1368720"/>
          </a:xfrm>
          <a:prstGeom prst="rect">
            <a:avLst/>
          </a:prstGeom>
          <a:noFill/>
          <a:ln>
            <a:noFill/>
          </a:ln>
        </p:spPr>
      </p:sp>
      <p:sp>
        <p:nvSpPr>
          <p:cNvPr id="259" name="CustomShape 5"/>
          <p:cNvSpPr/>
          <p:nvPr/>
        </p:nvSpPr>
        <p:spPr>
          <a:xfrm>
            <a:off x="5436000" y="4941000"/>
            <a:ext cx="3311640" cy="729360"/>
          </a:xfrm>
          <a:prstGeom prst="rect">
            <a:avLst/>
          </a:prstGeom>
          <a:noFill/>
          <a:ln>
            <a:noFill/>
          </a:ln>
        </p:spPr>
      </p:sp>
      <p:pic>
        <p:nvPicPr>
          <p:cNvPr id="2" name="Picture 1"/>
          <p:cNvPicPr>
            <a:picLocks noChangeAspect="1"/>
          </p:cNvPicPr>
          <p:nvPr/>
        </p:nvPicPr>
        <p:blipFill>
          <a:blip r:embed="rId2"/>
          <a:stretch>
            <a:fillRect/>
          </a:stretch>
        </p:blipFill>
        <p:spPr>
          <a:xfrm>
            <a:off x="457200" y="1258920"/>
            <a:ext cx="4500130" cy="4411439"/>
          </a:xfrm>
          <a:prstGeom prst="rect">
            <a:avLst/>
          </a:prstGeom>
        </p:spPr>
      </p:pic>
    </p:spTree>
    <p:extLst>
      <p:ext uri="{BB962C8B-B14F-4D97-AF65-F5344CB8AC3E}">
        <p14:creationId xmlns:p14="http://schemas.microsoft.com/office/powerpoint/2010/main" val="3743986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5000" y="4281120"/>
            <a:ext cx="7771680" cy="1361520"/>
          </a:xfrm>
          <a:prstGeom prst="rect">
            <a:avLst/>
          </a:prstGeom>
          <a:noFill/>
          <a:ln>
            <a:noFill/>
          </a:ln>
        </p:spPr>
        <p:txBody>
          <a:bodyPr lIns="90000" tIns="45000" rIns="90000" bIns="45000"/>
          <a:lstStyle/>
          <a:p>
            <a:pPr>
              <a:lnSpc>
                <a:spcPct val="100000"/>
              </a:lnSpc>
            </a:pPr>
            <a:r>
              <a:rPr lang="en-IN" sz="4000" dirty="0" smtClean="0">
                <a:solidFill>
                  <a:srgbClr val="39A9DC"/>
                </a:solidFill>
                <a:latin typeface="Arial"/>
              </a:rPr>
              <a:t>Thank You!</a:t>
            </a:r>
            <a:endParaRPr dirty="0"/>
          </a:p>
        </p:txBody>
      </p:sp>
    </p:spTree>
    <p:extLst>
      <p:ext uri="{BB962C8B-B14F-4D97-AF65-F5344CB8AC3E}">
        <p14:creationId xmlns:p14="http://schemas.microsoft.com/office/powerpoint/2010/main" val="425925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Device Configuration</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4</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a:buFont typeface="Arial"/>
              <a:buChar char="•"/>
            </a:pPr>
            <a:r>
              <a:rPr lang="en-IN" b="1" dirty="0" smtClean="0"/>
              <a:t> Single mode Devices</a:t>
            </a:r>
            <a:r>
              <a:rPr lang="en-IN" dirty="0" smtClean="0"/>
              <a:t> (Bluetooth smart): These devices are compatible with BLE only. Example: Heart monitors, sensors, other low-power applications.</a:t>
            </a:r>
          </a:p>
          <a:p>
            <a:pPr>
              <a:buFont typeface="Arial"/>
              <a:buChar char="•"/>
            </a:pPr>
            <a:r>
              <a:rPr lang="en-IN" b="1" dirty="0"/>
              <a:t> </a:t>
            </a:r>
            <a:r>
              <a:rPr lang="en-IN" b="1" dirty="0" smtClean="0"/>
              <a:t>Dual mode Devices</a:t>
            </a:r>
            <a:r>
              <a:rPr lang="en-IN" dirty="0" smtClean="0"/>
              <a:t> (Bluetooth smart ready): These devices are compatible with both BLE and traditional BR/EDR. Example: Pcs, tablets, smartphones.</a:t>
            </a:r>
          </a:p>
          <a:p>
            <a:pPr lvl="0">
              <a:buFont typeface="Arial"/>
              <a:buChar char="•"/>
            </a:pPr>
            <a:endParaRPr lang="en-IN" dirty="0" smtClean="0"/>
          </a:p>
          <a:p>
            <a:pPr>
              <a:lnSpc>
                <a:spcPct val="100000"/>
              </a:lnSpc>
              <a:buFont typeface="Arial"/>
              <a:buChar char="•"/>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endParaRPr dirty="0"/>
          </a:p>
        </p:txBody>
      </p:sp>
      <p:pic>
        <p:nvPicPr>
          <p:cNvPr id="6" name="Picture 5"/>
          <p:cNvPicPr>
            <a:picLocks noChangeAspect="1"/>
          </p:cNvPicPr>
          <p:nvPr/>
        </p:nvPicPr>
        <p:blipFill>
          <a:blip r:embed="rId2">
            <a:lum bright="-50000"/>
            <a:alphaModFix/>
          </a:blip>
          <a:srcRect/>
          <a:stretch>
            <a:fillRect/>
          </a:stretch>
        </p:blipFill>
        <p:spPr>
          <a:xfrm>
            <a:off x="1866420" y="3026259"/>
            <a:ext cx="5256000" cy="2264760"/>
          </a:xfrm>
          <a:prstGeom prst="rect">
            <a:avLst/>
          </a:prstGeom>
          <a:noFill/>
          <a:ln cap="flat">
            <a:noFill/>
          </a:ln>
        </p:spPr>
      </p:pic>
    </p:spTree>
    <p:extLst>
      <p:ext uri="{BB962C8B-B14F-4D97-AF65-F5344CB8AC3E}">
        <p14:creationId xmlns:p14="http://schemas.microsoft.com/office/powerpoint/2010/main" val="42677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Classification of devices</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5</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lvl="0">
              <a:buFont typeface="Arial"/>
              <a:buChar char="•"/>
            </a:pPr>
            <a:r>
              <a:rPr lang="en-US" dirty="0" smtClean="0"/>
              <a:t> </a:t>
            </a:r>
            <a:r>
              <a:rPr lang="en-IN" dirty="0"/>
              <a:t>Like devices can be classified on the basis of different compatibility modes, they can also be classified on the basis of the chip configuration of the various layers of BLE</a:t>
            </a:r>
            <a:r>
              <a:rPr lang="en-IN" dirty="0" smtClean="0"/>
              <a:t>.</a:t>
            </a:r>
          </a:p>
          <a:p>
            <a:pPr lvl="0"/>
            <a:endParaRPr lang="en-IN" dirty="0"/>
          </a:p>
          <a:p>
            <a:pPr marL="342900" lvl="0" indent="-342900">
              <a:buAutoNum type="arabicParenR"/>
            </a:pPr>
            <a:r>
              <a:rPr lang="en-IN" b="1" dirty="0" err="1" smtClean="0"/>
              <a:t>SoC</a:t>
            </a:r>
            <a:r>
              <a:rPr lang="en-IN" b="1" dirty="0" smtClean="0"/>
              <a:t> </a:t>
            </a:r>
            <a:r>
              <a:rPr lang="en-IN" b="1" dirty="0"/>
              <a:t>(system on chip)</a:t>
            </a:r>
            <a:r>
              <a:rPr lang="en-IN" dirty="0"/>
              <a:t>: A single IC runs the application, the host, and the controller</a:t>
            </a:r>
            <a:r>
              <a:rPr lang="en-IN" dirty="0" smtClean="0"/>
              <a:t>.</a:t>
            </a:r>
          </a:p>
          <a:p>
            <a:pPr lvl="0"/>
            <a:endParaRPr lang="en-IN" dirty="0"/>
          </a:p>
          <a:p>
            <a:pPr lvl="0"/>
            <a:r>
              <a:rPr lang="en-IN" dirty="0"/>
              <a:t>2) </a:t>
            </a:r>
            <a:r>
              <a:rPr lang="en-IN" b="1" dirty="0"/>
              <a:t>Dual IC over HCI</a:t>
            </a:r>
            <a:r>
              <a:rPr lang="en-IN" dirty="0"/>
              <a:t>: One IC runs the application and the host and communicated using HCI with a second IC running the controller.</a:t>
            </a:r>
          </a:p>
          <a:p>
            <a:pPr lvl="0"/>
            <a:endParaRPr lang="en-IN" dirty="0" smtClean="0"/>
          </a:p>
          <a:p>
            <a:pPr lvl="0"/>
            <a:r>
              <a:rPr lang="en-IN" dirty="0" smtClean="0"/>
              <a:t>3</a:t>
            </a:r>
            <a:r>
              <a:rPr lang="en-IN" dirty="0"/>
              <a:t>) </a:t>
            </a:r>
            <a:r>
              <a:rPr lang="en-IN" b="1" dirty="0"/>
              <a:t>Dual IC with connectivity device</a:t>
            </a:r>
            <a:r>
              <a:rPr lang="en-IN" dirty="0"/>
              <a:t>: One IC runs the application and communicates using a proprietary protocol with a second IC running both the host and the controller. </a:t>
            </a:r>
            <a:r>
              <a:rPr lang="en-IN" b="1" dirty="0" err="1"/>
              <a:t>BlueNRG</a:t>
            </a:r>
            <a:r>
              <a:rPr lang="en-IN" dirty="0"/>
              <a:t> uses this chip configuration.</a:t>
            </a:r>
          </a:p>
          <a:p>
            <a:pPr>
              <a:lnSpc>
                <a:spcPct val="100000"/>
              </a:lnSpc>
              <a:buFont typeface="Arial"/>
              <a:buChar char="•"/>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dirty="0" smtClean="0">
                <a:solidFill>
                  <a:srgbClr val="002052"/>
                </a:solidFill>
                <a:latin typeface="Arial"/>
              </a:rPr>
              <a:t>Based on chip count</a:t>
            </a:r>
            <a:endParaRPr dirty="0"/>
          </a:p>
        </p:txBody>
      </p:sp>
    </p:spTree>
    <p:extLst>
      <p:ext uri="{BB962C8B-B14F-4D97-AF65-F5344CB8AC3E}">
        <p14:creationId xmlns:p14="http://schemas.microsoft.com/office/powerpoint/2010/main" val="248233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Classification of devices</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6</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a:lnSpc>
                <a:spcPct val="100000"/>
              </a:lnSpc>
              <a:buFont typeface="Arial"/>
              <a:buChar char="•"/>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dirty="0" smtClean="0">
                <a:solidFill>
                  <a:srgbClr val="002052"/>
                </a:solidFill>
                <a:latin typeface="Arial"/>
              </a:rPr>
              <a:t>Based on chip count</a:t>
            </a:r>
            <a:endParaRPr dirty="0"/>
          </a:p>
        </p:txBody>
      </p:sp>
      <p:pic>
        <p:nvPicPr>
          <p:cNvPr id="6" name="Picture 5"/>
          <p:cNvPicPr>
            <a:picLocks noChangeAspect="1"/>
          </p:cNvPicPr>
          <p:nvPr/>
        </p:nvPicPr>
        <p:blipFill>
          <a:blip r:embed="rId2">
            <a:lum bright="-50000"/>
            <a:alphaModFix/>
          </a:blip>
          <a:srcRect/>
          <a:stretch>
            <a:fillRect/>
          </a:stretch>
        </p:blipFill>
        <p:spPr>
          <a:xfrm>
            <a:off x="150308" y="1771200"/>
            <a:ext cx="8842664" cy="3553920"/>
          </a:xfrm>
          <a:prstGeom prst="rect">
            <a:avLst/>
          </a:prstGeom>
          <a:noFill/>
          <a:ln cap="flat">
            <a:noFill/>
          </a:ln>
        </p:spPr>
      </p:pic>
    </p:spTree>
    <p:extLst>
      <p:ext uri="{BB962C8B-B14F-4D97-AF65-F5344CB8AC3E}">
        <p14:creationId xmlns:p14="http://schemas.microsoft.com/office/powerpoint/2010/main" val="121808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BLE Architecture</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7</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lvl="0">
              <a:buFont typeface="Arial"/>
              <a:buChar char="•"/>
            </a:pPr>
            <a:r>
              <a:rPr lang="en-IN" sz="2000" dirty="0">
                <a:solidFill>
                  <a:srgbClr val="002052"/>
                </a:solidFill>
                <a:latin typeface="Arial"/>
              </a:rPr>
              <a:t> </a:t>
            </a:r>
            <a:r>
              <a:rPr lang="en-IN" dirty="0" smtClean="0"/>
              <a:t>The complete BLE protocol stack is divided into layers that work and communicate in succession to achieve the desired operation.</a:t>
            </a:r>
          </a:p>
          <a:p>
            <a:pPr lvl="0"/>
            <a:r>
              <a:rPr lang="en-IN" dirty="0" smtClean="0"/>
              <a:t>These layers are:</a:t>
            </a:r>
          </a:p>
          <a:p>
            <a:pPr lvl="0"/>
            <a:endParaRPr lang="en-IN" dirty="0" smtClean="0"/>
          </a:p>
          <a:p>
            <a:pPr lvl="0">
              <a:buSzPct val="100000"/>
              <a:buAutoNum type="arabicParenR"/>
            </a:pPr>
            <a:r>
              <a:rPr lang="en-IN" dirty="0" smtClean="0"/>
              <a:t> </a:t>
            </a:r>
            <a:r>
              <a:rPr lang="en-IN" b="1" dirty="0" smtClean="0"/>
              <a:t>Application</a:t>
            </a:r>
            <a:r>
              <a:rPr lang="en-IN" dirty="0" smtClean="0"/>
              <a:t> (The upper layer containing most of the application logic, User Interface, etc.)</a:t>
            </a:r>
          </a:p>
          <a:p>
            <a:pPr lvl="0">
              <a:buSzPct val="100000"/>
              <a:buAutoNum type="arabicParenR"/>
            </a:pPr>
            <a:endParaRPr lang="en-IN" dirty="0" smtClean="0"/>
          </a:p>
          <a:p>
            <a:pPr lvl="0">
              <a:buSzPct val="100000"/>
              <a:buAutoNum type="arabicParenR"/>
            </a:pPr>
            <a:r>
              <a:rPr lang="en-IN" dirty="0" smtClean="0"/>
              <a:t> </a:t>
            </a:r>
            <a:r>
              <a:rPr lang="en-IN" b="1" dirty="0" smtClean="0"/>
              <a:t>Hos</a:t>
            </a:r>
            <a:r>
              <a:rPr lang="en-IN" dirty="0" smtClean="0"/>
              <a:t>t (Contains all the upper layer protocols like GAP, GATT, L2CAP, etc.)</a:t>
            </a:r>
          </a:p>
          <a:p>
            <a:pPr lvl="0">
              <a:buSzPct val="100000"/>
              <a:buAutoNum type="arabicParenR"/>
            </a:pPr>
            <a:endParaRPr lang="en-IN" dirty="0" smtClean="0"/>
          </a:p>
          <a:p>
            <a:pPr lvl="0">
              <a:buSzPct val="100000"/>
              <a:buAutoNum type="arabicParenR"/>
            </a:pPr>
            <a:r>
              <a:rPr lang="en-IN" dirty="0" smtClean="0"/>
              <a:t> </a:t>
            </a:r>
            <a:r>
              <a:rPr lang="en-IN" b="1" dirty="0" smtClean="0"/>
              <a:t>Controller</a:t>
            </a:r>
            <a:r>
              <a:rPr lang="en-IN" dirty="0" smtClean="0"/>
              <a:t> (Contains all the lower layer protocols from the Link layer and the Physical layer)</a:t>
            </a:r>
          </a:p>
          <a:p>
            <a:pPr lvl="0">
              <a:buSzPct val="100000"/>
              <a:buAutoNum type="arabicParenR"/>
            </a:pPr>
            <a:endParaRPr lang="en-IN" dirty="0" smtClean="0"/>
          </a:p>
          <a:p>
            <a:pPr lvl="0">
              <a:buSzPct val="45000"/>
              <a:buFont typeface="StarSymbol"/>
              <a:buChar char="➢"/>
            </a:pPr>
            <a:r>
              <a:rPr lang="en-IN" dirty="0" smtClean="0"/>
              <a:t>The host layer and the controller layer communicate with each other using the </a:t>
            </a:r>
            <a:r>
              <a:rPr lang="en-IN" b="1" dirty="0" smtClean="0"/>
              <a:t>Host Controller Interface </a:t>
            </a:r>
            <a:r>
              <a:rPr lang="en-IN" dirty="0" smtClean="0"/>
              <a:t>(HCI). This allows great flexibility in having the host and controller on different chips and having different manufacturers.</a:t>
            </a:r>
          </a:p>
          <a:p>
            <a:pPr>
              <a:lnSpc>
                <a:spcPct val="100000"/>
              </a:lnSpc>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dirty="0" smtClean="0">
                <a:solidFill>
                  <a:srgbClr val="002052"/>
                </a:solidFill>
                <a:latin typeface="Arial"/>
              </a:rPr>
              <a:t>The Protocol Stack</a:t>
            </a:r>
            <a:endParaRPr dirty="0"/>
          </a:p>
        </p:txBody>
      </p:sp>
    </p:spTree>
    <p:extLst>
      <p:ext uri="{BB962C8B-B14F-4D97-AF65-F5344CB8AC3E}">
        <p14:creationId xmlns:p14="http://schemas.microsoft.com/office/powerpoint/2010/main" val="210721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BLE Architecture</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8</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a:lnSpc>
                <a:spcPct val="100000"/>
              </a:lnSpc>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r>
              <a:rPr lang="en-IN" sz="2000">
                <a:solidFill>
                  <a:srgbClr val="002052"/>
                </a:solidFill>
                <a:latin typeface="Arial"/>
              </a:rPr>
              <a:t>Linux, Bluetooth and then BlueZ</a:t>
            </a:r>
            <a:endParaRPr/>
          </a:p>
        </p:txBody>
      </p:sp>
      <p:pic>
        <p:nvPicPr>
          <p:cNvPr id="7" name="Picture Placeholder 2"/>
          <p:cNvPicPr>
            <a:picLocks noChangeAspect="1"/>
          </p:cNvPicPr>
          <p:nvPr/>
        </p:nvPicPr>
        <p:blipFill>
          <a:blip r:embed="rId2">
            <a:lum bright="-50000"/>
            <a:alphaModFix/>
          </a:blip>
          <a:srcRect/>
          <a:stretch>
            <a:fillRect/>
          </a:stretch>
        </p:blipFill>
        <p:spPr>
          <a:xfrm>
            <a:off x="144000" y="998280"/>
            <a:ext cx="8927264" cy="5231520"/>
          </a:xfrm>
          <a:prstGeom prst="rect">
            <a:avLst/>
          </a:prstGeom>
          <a:ln cap="flat">
            <a:noFill/>
          </a:ln>
        </p:spPr>
      </p:pic>
    </p:spTree>
    <p:extLst>
      <p:ext uri="{BB962C8B-B14F-4D97-AF65-F5344CB8AC3E}">
        <p14:creationId xmlns:p14="http://schemas.microsoft.com/office/powerpoint/2010/main" val="71760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01240"/>
            <a:ext cx="8074440" cy="797040"/>
          </a:xfrm>
          <a:prstGeom prst="rect">
            <a:avLst/>
          </a:prstGeom>
          <a:noFill/>
          <a:ln>
            <a:noFill/>
          </a:ln>
        </p:spPr>
        <p:txBody>
          <a:bodyPr lIns="90000" tIns="45000" rIns="90000" bIns="45000" anchor="b"/>
          <a:lstStyle/>
          <a:p>
            <a:pPr algn="r">
              <a:lnSpc>
                <a:spcPct val="100000"/>
              </a:lnSpc>
            </a:pPr>
            <a:r>
              <a:rPr lang="en-IN" sz="3600" dirty="0" smtClean="0">
                <a:solidFill>
                  <a:srgbClr val="39A9DC"/>
                </a:solidFill>
                <a:latin typeface="Arial"/>
              </a:rPr>
              <a:t>Limitations</a:t>
            </a:r>
            <a:endParaRPr dirty="0"/>
          </a:p>
        </p:txBody>
      </p:sp>
      <p:sp>
        <p:nvSpPr>
          <p:cNvPr id="247" name="CustomShape 2"/>
          <p:cNvSpPr/>
          <p:nvPr/>
        </p:nvSpPr>
        <p:spPr>
          <a:xfrm>
            <a:off x="8617680" y="678600"/>
            <a:ext cx="544320" cy="197280"/>
          </a:xfrm>
          <a:prstGeom prst="rect">
            <a:avLst/>
          </a:prstGeom>
          <a:noFill/>
          <a:ln>
            <a:noFill/>
          </a:ln>
        </p:spPr>
        <p:txBody>
          <a:bodyPr lIns="90000" tIns="45000" rIns="90000" bIns="45000" anchor="ctr"/>
          <a:lstStyle/>
          <a:p>
            <a:pPr algn="r">
              <a:lnSpc>
                <a:spcPct val="100000"/>
              </a:lnSpc>
            </a:pPr>
            <a:fld id="{B9D3DA36-7DC8-406B-8784-CE176B13865B}" type="slidenum">
              <a:rPr lang="en-IN" sz="1200">
                <a:solidFill>
                  <a:srgbClr val="FFFFFF"/>
                </a:solidFill>
                <a:latin typeface="Arial"/>
              </a:rPr>
              <a:t>9</a:t>
            </a:fld>
            <a:endParaRPr/>
          </a:p>
        </p:txBody>
      </p:sp>
      <p:sp>
        <p:nvSpPr>
          <p:cNvPr id="248" name="CustomShape 3"/>
          <p:cNvSpPr/>
          <p:nvPr/>
        </p:nvSpPr>
        <p:spPr>
          <a:xfrm>
            <a:off x="457200" y="1352160"/>
            <a:ext cx="8228880" cy="4877640"/>
          </a:xfrm>
          <a:prstGeom prst="rect">
            <a:avLst/>
          </a:prstGeom>
          <a:noFill/>
          <a:ln>
            <a:noFill/>
          </a:ln>
        </p:spPr>
        <p:txBody>
          <a:bodyPr lIns="90000" tIns="45000" rIns="90000" bIns="45000"/>
          <a:lstStyle/>
          <a:p>
            <a:pPr lvl="0">
              <a:buFont typeface="Arial"/>
              <a:buChar char="•"/>
            </a:pPr>
            <a:r>
              <a:rPr lang="en-US" dirty="0" smtClean="0"/>
              <a:t> </a:t>
            </a:r>
            <a:r>
              <a:rPr lang="en-IN" dirty="0" smtClean="0"/>
              <a:t>The maximum theoretical throughput is</a:t>
            </a:r>
            <a:r>
              <a:rPr lang="en-IN" b="1" dirty="0" smtClean="0"/>
              <a:t> 1Mbps</a:t>
            </a:r>
            <a:r>
              <a:rPr lang="en-IN" dirty="0" smtClean="0"/>
              <a:t> which is reduced by several factors to only</a:t>
            </a:r>
            <a:r>
              <a:rPr lang="en-IN" b="1" dirty="0" smtClean="0"/>
              <a:t> 5-10KBps</a:t>
            </a:r>
            <a:r>
              <a:rPr lang="en-IN" dirty="0" smtClean="0"/>
              <a:t> in most cases.</a:t>
            </a:r>
          </a:p>
          <a:p>
            <a:pPr lvl="0">
              <a:buFont typeface="Arial"/>
              <a:buChar char="•"/>
            </a:pPr>
            <a:endParaRPr lang="en-IN" dirty="0"/>
          </a:p>
          <a:p>
            <a:pPr lvl="0"/>
            <a:endParaRPr lang="en-IN" dirty="0" smtClean="0"/>
          </a:p>
          <a:p>
            <a:pPr lvl="0">
              <a:buFont typeface="Arial"/>
              <a:buChar char="•"/>
            </a:pPr>
            <a:r>
              <a:rPr lang="en-US" dirty="0" smtClean="0"/>
              <a:t> </a:t>
            </a:r>
            <a:r>
              <a:rPr lang="en-IN" dirty="0" smtClean="0"/>
              <a:t>The operating range is generally</a:t>
            </a:r>
            <a:r>
              <a:rPr lang="en-IN" b="1" dirty="0" smtClean="0"/>
              <a:t> 2-5 metres</a:t>
            </a:r>
            <a:r>
              <a:rPr lang="en-IN" dirty="0" smtClean="0"/>
              <a:t>. This can be extended to 30 metres or so but that will demand higher strain on the battery life of the device.</a:t>
            </a:r>
          </a:p>
          <a:p>
            <a:pPr>
              <a:lnSpc>
                <a:spcPct val="100000"/>
              </a:lnSpc>
              <a:buFont typeface="Arial"/>
              <a:buChar char="•"/>
            </a:pPr>
            <a:endParaRPr dirty="0"/>
          </a:p>
        </p:txBody>
      </p:sp>
      <p:sp>
        <p:nvSpPr>
          <p:cNvPr id="249" name="CustomShape 4"/>
          <p:cNvSpPr/>
          <p:nvPr/>
        </p:nvSpPr>
        <p:spPr>
          <a:xfrm>
            <a:off x="457200" y="990720"/>
            <a:ext cx="8076600" cy="304200"/>
          </a:xfrm>
          <a:prstGeom prst="rect">
            <a:avLst/>
          </a:prstGeom>
          <a:noFill/>
          <a:ln>
            <a:noFill/>
          </a:ln>
        </p:spPr>
        <p:txBody>
          <a:bodyPr lIns="90000" tIns="45000" rIns="90000" bIns="45000"/>
          <a:lstStyle/>
          <a:p>
            <a:pPr algn="r">
              <a:lnSpc>
                <a:spcPct val="100000"/>
              </a:lnSpc>
            </a:pPr>
            <a:endParaRPr dirty="0"/>
          </a:p>
        </p:txBody>
      </p:sp>
    </p:spTree>
    <p:extLst>
      <p:ext uri="{BB962C8B-B14F-4D97-AF65-F5344CB8AC3E}">
        <p14:creationId xmlns:p14="http://schemas.microsoft.com/office/powerpoint/2010/main" val="2465284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1489</Words>
  <Application>Microsoft Office PowerPoint</Application>
  <PresentationFormat>On-screen Show (4:3)</PresentationFormat>
  <Paragraphs>170</Paragraphs>
  <Slides>33</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33</vt:i4>
      </vt:variant>
    </vt:vector>
  </HeadingPairs>
  <TitlesOfParts>
    <vt:vector size="42" baseType="lpstr">
      <vt:lpstr>Arial</vt:lpstr>
      <vt:lpstr>DejaVu Sans</vt:lpstr>
      <vt:lpstr>StarSymbol</vt:lpstr>
      <vt:lpstr>Times New Roman</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Dnivog</dc:creator>
  <cp:lastModifiedBy>Dnivog</cp:lastModifiedBy>
  <cp:revision>13</cp:revision>
  <dcterms:modified xsi:type="dcterms:W3CDTF">2016-12-31T05:55:48Z</dcterms:modified>
</cp:coreProperties>
</file>