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49EA-26CD-46F7-B22D-00E95C39C436}" type="datetimeFigureOut">
              <a:rPr lang="en-IN" smtClean="0"/>
              <a:t>28/04/2021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156F-C171-43A5-8FD7-62D5BBBC8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11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49EA-26CD-46F7-B22D-00E95C39C436}" type="datetimeFigureOut">
              <a:rPr lang="en-IN" smtClean="0"/>
              <a:t>28/04/2021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156F-C171-43A5-8FD7-62D5BBBC8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49EA-26CD-46F7-B22D-00E95C39C436}" type="datetimeFigureOut">
              <a:rPr lang="en-IN" smtClean="0"/>
              <a:t>28/04/2021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156F-C171-43A5-8FD7-62D5BBBC8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25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49EA-26CD-46F7-B22D-00E95C39C436}" type="datetimeFigureOut">
              <a:rPr lang="en-IN" smtClean="0"/>
              <a:t>28/04/2021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156F-C171-43A5-8FD7-62D5BBBC8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29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49EA-26CD-46F7-B22D-00E95C39C436}" type="datetimeFigureOut">
              <a:rPr lang="en-IN" smtClean="0"/>
              <a:t>28/04/2021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156F-C171-43A5-8FD7-62D5BBBC8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28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49EA-26CD-46F7-B22D-00E95C39C436}" type="datetimeFigureOut">
              <a:rPr lang="en-IN" smtClean="0"/>
              <a:t>28/04/2021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156F-C171-43A5-8FD7-62D5BBBC8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75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49EA-26CD-46F7-B22D-00E95C39C436}" type="datetimeFigureOut">
              <a:rPr lang="en-IN" smtClean="0"/>
              <a:t>28/04/2021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156F-C171-43A5-8FD7-62D5BBBC8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0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49EA-26CD-46F7-B22D-00E95C39C436}" type="datetimeFigureOut">
              <a:rPr lang="en-IN" smtClean="0"/>
              <a:t>28/04/2021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156F-C171-43A5-8FD7-62D5BBBC8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08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49EA-26CD-46F7-B22D-00E95C39C436}" type="datetimeFigureOut">
              <a:rPr lang="en-IN" smtClean="0"/>
              <a:t>28/04/2021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156F-C171-43A5-8FD7-62D5BBBC8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65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49EA-26CD-46F7-B22D-00E95C39C436}" type="datetimeFigureOut">
              <a:rPr lang="en-IN" smtClean="0"/>
              <a:t>28/04/2021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156F-C171-43A5-8FD7-62D5BBBC8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70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49EA-26CD-46F7-B22D-00E95C39C436}" type="datetimeFigureOut">
              <a:rPr lang="en-IN" smtClean="0"/>
              <a:t>28/04/2021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156F-C171-43A5-8FD7-62D5BBBC8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89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B49EA-26CD-46F7-B22D-00E95C39C436}" type="datetimeFigureOut">
              <a:rPr lang="en-IN" smtClean="0"/>
              <a:t>28/04/2021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3156F-C171-43A5-8FD7-62D5BBBC8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74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8"/>
          <p:cNvSpPr txBox="1"/>
          <p:nvPr/>
        </p:nvSpPr>
        <p:spPr>
          <a:xfrm>
            <a:off x="3691023" y="103505"/>
            <a:ext cx="4493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>
                <a:solidFill>
                  <a:srgbClr val="000000"/>
                </a:solidFill>
                <a:latin typeface="Centaur" panose="020305040502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Disaster Risk Assessment in the Context of Demographic</a:t>
            </a:r>
            <a:endParaRPr lang="en-IN" sz="12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IN" sz="1600" b="1" dirty="0">
                <a:solidFill>
                  <a:srgbClr val="000000"/>
                </a:solidFill>
                <a:latin typeface="Centaur" panose="020305040502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Dynamics – Naïve- Bayesian Modelling </a:t>
            </a:r>
            <a:endParaRPr lang="en-IN" sz="12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6" name="TextBox 83"/>
          <p:cNvSpPr txBox="1"/>
          <p:nvPr/>
        </p:nvSpPr>
        <p:spPr>
          <a:xfrm>
            <a:off x="8646799" y="3875900"/>
            <a:ext cx="1101606" cy="5366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900" dirty="0">
                <a:solidFill>
                  <a:srgbClr val="000000"/>
                </a:solidFill>
                <a:latin typeface="Centaur" panose="020305040502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 Cond. Prob. = (max - column element) / max </a:t>
            </a:r>
            <a:endParaRPr lang="en-IN" sz="1200" dirty="0">
              <a:solidFill>
                <a:prstClr val="black"/>
              </a:solidFill>
              <a:latin typeface="Centaur" panose="020305040502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1200" dirty="0">
                <a:solidFill>
                  <a:prstClr val="black"/>
                </a:solidFill>
                <a:latin typeface="Centaur" panose="020305040502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23" name="Oval 122"/>
          <p:cNvSpPr/>
          <p:nvPr/>
        </p:nvSpPr>
        <p:spPr>
          <a:xfrm>
            <a:off x="8864748" y="5409127"/>
            <a:ext cx="626981" cy="283335"/>
          </a:xfrm>
          <a:prstGeom prst="ellipse">
            <a:avLst/>
          </a:prstGeom>
          <a:solidFill>
            <a:srgbClr val="C351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1100" dirty="0">
                <a:solidFill>
                  <a:srgbClr val="FFFFFF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IN" sz="1200" dirty="0">
              <a:solidFill>
                <a:prstClr val="white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8798208" y="6143222"/>
            <a:ext cx="642006" cy="270456"/>
          </a:xfrm>
          <a:prstGeom prst="ellipse">
            <a:avLst/>
          </a:prstGeom>
          <a:solidFill>
            <a:srgbClr val="C351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1100" dirty="0">
                <a:solidFill>
                  <a:srgbClr val="FFFFFF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100" dirty="0">
                <a:solidFill>
                  <a:srgbClr val="FFFFFF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1200" dirty="0">
              <a:solidFill>
                <a:prstClr val="white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8732301" y="4744719"/>
            <a:ext cx="604233" cy="316664"/>
          </a:xfrm>
          <a:prstGeom prst="ellipse">
            <a:avLst/>
          </a:prstGeom>
          <a:solidFill>
            <a:srgbClr val="C351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1100" dirty="0">
                <a:solidFill>
                  <a:srgbClr val="FFFFFF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en-IN" sz="1200" dirty="0">
              <a:solidFill>
                <a:prstClr val="white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790164" y="749665"/>
            <a:ext cx="8551571" cy="5934469"/>
            <a:chOff x="2537138" y="556482"/>
            <a:chExt cx="8525813" cy="5831439"/>
          </a:xfrm>
        </p:grpSpPr>
        <p:sp>
          <p:nvSpPr>
            <p:cNvPr id="92" name="TextBox 83"/>
            <p:cNvSpPr txBox="1"/>
            <p:nvPr/>
          </p:nvSpPr>
          <p:spPr>
            <a:xfrm>
              <a:off x="4189215" y="3787442"/>
              <a:ext cx="1142326" cy="5656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900" dirty="0">
                  <a:solidFill>
                    <a:srgbClr val="000000"/>
                  </a:solidFill>
                  <a:latin typeface="Centaur" panose="020305040502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Mod Prior Prob. = (mean - column element) / mean</a:t>
              </a:r>
              <a:endParaRPr lang="en-IN" sz="1200" dirty="0">
                <a:solidFill>
                  <a:prstClr val="black"/>
                </a:solidFill>
                <a:latin typeface="Centaur" panose="020305040502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178212" y="3663413"/>
              <a:ext cx="1129658" cy="640883"/>
            </a:xfrm>
            <a:prstGeom prst="rect">
              <a:avLst/>
            </a:prstGeom>
            <a:noFill/>
            <a:ln>
              <a:solidFill>
                <a:srgbClr val="1075AB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08" name="TextBox 83"/>
            <p:cNvSpPr txBox="1"/>
            <p:nvPr/>
          </p:nvSpPr>
          <p:spPr>
            <a:xfrm>
              <a:off x="5373420" y="3809359"/>
              <a:ext cx="1101606" cy="53666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900" dirty="0">
                  <a:solidFill>
                    <a:srgbClr val="000000"/>
                  </a:solidFill>
                  <a:latin typeface="Centaur" panose="020305040502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Low Prior Prob. = (max - column element) / max </a:t>
              </a:r>
              <a:endParaRPr lang="en-IN" sz="1200" dirty="0">
                <a:solidFill>
                  <a:prstClr val="black"/>
                </a:solidFill>
                <a:latin typeface="Centaur" panose="02030504050205020304" pitchFamily="18" charset="0"/>
                <a:ea typeface="Times New Roman" panose="02020603050405020304" pitchFamily="18" charset="0"/>
              </a:endParaRPr>
            </a:p>
            <a:p>
              <a:pPr algn="just"/>
              <a:r>
                <a:rPr lang="en-IN" sz="1200" dirty="0">
                  <a:solidFill>
                    <a:prstClr val="black"/>
                  </a:solidFill>
                  <a:latin typeface="Centaur" panose="020305040502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5196881" y="1813589"/>
              <a:ext cx="2503033" cy="1012038"/>
              <a:chOff x="656292" y="5476795"/>
              <a:chExt cx="2505048" cy="993373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674365" y="5640994"/>
                <a:ext cx="2486975" cy="829174"/>
                <a:chOff x="674365" y="5640994"/>
                <a:chExt cx="2486975" cy="829174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674365" y="5702964"/>
                  <a:ext cx="2217956" cy="767204"/>
                </a:xfrm>
                <a:prstGeom prst="rect">
                  <a:avLst/>
                </a:prstGeom>
                <a:noFill/>
                <a:ln>
                  <a:solidFill>
                    <a:srgbClr val="1075AB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2598484" y="5640994"/>
                  <a:ext cx="562856" cy="271563"/>
                </a:xfrm>
                <a:prstGeom prst="ellipse">
                  <a:avLst/>
                </a:prstGeom>
                <a:solidFill>
                  <a:srgbClr val="1075AB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sr-Latn-RS" sz="1200" dirty="0">
                      <a:solidFill>
                        <a:srgbClr val="FFFFFF"/>
                      </a:solidFill>
                      <a:latin typeface="Trebuchet MS" panose="020B0603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05</a:t>
                  </a:r>
                  <a:endParaRPr lang="en-IN" sz="12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" name="Snip Single Corner Rectangle 3"/>
              <p:cNvSpPr/>
              <p:nvPr/>
            </p:nvSpPr>
            <p:spPr>
              <a:xfrm>
                <a:off x="900131" y="5484499"/>
                <a:ext cx="2091146" cy="169501"/>
              </a:xfrm>
              <a:custGeom>
                <a:avLst/>
                <a:gdLst>
                  <a:gd name="connsiteX0" fmla="*/ 0 w 2481943"/>
                  <a:gd name="connsiteY0" fmla="*/ 0 h 312420"/>
                  <a:gd name="connsiteX1" fmla="*/ 2325733 w 2481943"/>
                  <a:gd name="connsiteY1" fmla="*/ 0 h 312420"/>
                  <a:gd name="connsiteX2" fmla="*/ 2481943 w 2481943"/>
                  <a:gd name="connsiteY2" fmla="*/ 156210 h 312420"/>
                  <a:gd name="connsiteX3" fmla="*/ 2481943 w 2481943"/>
                  <a:gd name="connsiteY3" fmla="*/ 312420 h 312420"/>
                  <a:gd name="connsiteX4" fmla="*/ 0 w 2481943"/>
                  <a:gd name="connsiteY4" fmla="*/ 312420 h 312420"/>
                  <a:gd name="connsiteX5" fmla="*/ 0 w 2481943"/>
                  <a:gd name="connsiteY5" fmla="*/ 0 h 312420"/>
                  <a:gd name="connsiteX0" fmla="*/ 0 w 2481943"/>
                  <a:gd name="connsiteY0" fmla="*/ 0 h 312420"/>
                  <a:gd name="connsiteX1" fmla="*/ 2325733 w 2481943"/>
                  <a:gd name="connsiteY1" fmla="*/ 0 h 312420"/>
                  <a:gd name="connsiteX2" fmla="*/ 2481943 w 2481943"/>
                  <a:gd name="connsiteY2" fmla="*/ 312420 h 312420"/>
                  <a:gd name="connsiteX3" fmla="*/ 0 w 2481943"/>
                  <a:gd name="connsiteY3" fmla="*/ 312420 h 312420"/>
                  <a:gd name="connsiteX4" fmla="*/ 0 w 2481943"/>
                  <a:gd name="connsiteY4" fmla="*/ 0 h 312420"/>
                  <a:gd name="connsiteX0" fmla="*/ 0 w 2481943"/>
                  <a:gd name="connsiteY0" fmla="*/ 0 h 312420"/>
                  <a:gd name="connsiteX1" fmla="*/ 2127613 w 2481943"/>
                  <a:gd name="connsiteY1" fmla="*/ 3810 h 312420"/>
                  <a:gd name="connsiteX2" fmla="*/ 2481943 w 2481943"/>
                  <a:gd name="connsiteY2" fmla="*/ 312420 h 312420"/>
                  <a:gd name="connsiteX3" fmla="*/ 0 w 2481943"/>
                  <a:gd name="connsiteY3" fmla="*/ 312420 h 312420"/>
                  <a:gd name="connsiteX4" fmla="*/ 0 w 2481943"/>
                  <a:gd name="connsiteY4" fmla="*/ 0 h 31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1943" h="312420">
                    <a:moveTo>
                      <a:pt x="0" y="0"/>
                    </a:moveTo>
                    <a:lnTo>
                      <a:pt x="2127613" y="3810"/>
                    </a:lnTo>
                    <a:lnTo>
                      <a:pt x="2481943" y="312420"/>
                    </a:lnTo>
                    <a:lnTo>
                      <a:pt x="0" y="3124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75A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Snip Single Corner Rectangle 3"/>
              <p:cNvSpPr/>
              <p:nvPr/>
            </p:nvSpPr>
            <p:spPr>
              <a:xfrm>
                <a:off x="656292" y="5476795"/>
                <a:ext cx="2090625" cy="177205"/>
              </a:xfrm>
              <a:custGeom>
                <a:avLst/>
                <a:gdLst>
                  <a:gd name="connsiteX0" fmla="*/ 0 w 2481943"/>
                  <a:gd name="connsiteY0" fmla="*/ 0 h 312420"/>
                  <a:gd name="connsiteX1" fmla="*/ 2325733 w 2481943"/>
                  <a:gd name="connsiteY1" fmla="*/ 0 h 312420"/>
                  <a:gd name="connsiteX2" fmla="*/ 2481943 w 2481943"/>
                  <a:gd name="connsiteY2" fmla="*/ 156210 h 312420"/>
                  <a:gd name="connsiteX3" fmla="*/ 2481943 w 2481943"/>
                  <a:gd name="connsiteY3" fmla="*/ 312420 h 312420"/>
                  <a:gd name="connsiteX4" fmla="*/ 0 w 2481943"/>
                  <a:gd name="connsiteY4" fmla="*/ 312420 h 312420"/>
                  <a:gd name="connsiteX5" fmla="*/ 0 w 2481943"/>
                  <a:gd name="connsiteY5" fmla="*/ 0 h 312420"/>
                  <a:gd name="connsiteX0" fmla="*/ 0 w 2481943"/>
                  <a:gd name="connsiteY0" fmla="*/ 0 h 312420"/>
                  <a:gd name="connsiteX1" fmla="*/ 2325733 w 2481943"/>
                  <a:gd name="connsiteY1" fmla="*/ 0 h 312420"/>
                  <a:gd name="connsiteX2" fmla="*/ 2481943 w 2481943"/>
                  <a:gd name="connsiteY2" fmla="*/ 312420 h 312420"/>
                  <a:gd name="connsiteX3" fmla="*/ 0 w 2481943"/>
                  <a:gd name="connsiteY3" fmla="*/ 312420 h 312420"/>
                  <a:gd name="connsiteX4" fmla="*/ 0 w 2481943"/>
                  <a:gd name="connsiteY4" fmla="*/ 0 h 312420"/>
                  <a:gd name="connsiteX0" fmla="*/ 0 w 2481943"/>
                  <a:gd name="connsiteY0" fmla="*/ 0 h 312420"/>
                  <a:gd name="connsiteX1" fmla="*/ 2127613 w 2481943"/>
                  <a:gd name="connsiteY1" fmla="*/ 3810 h 312420"/>
                  <a:gd name="connsiteX2" fmla="*/ 2481943 w 2481943"/>
                  <a:gd name="connsiteY2" fmla="*/ 312420 h 312420"/>
                  <a:gd name="connsiteX3" fmla="*/ 0 w 2481943"/>
                  <a:gd name="connsiteY3" fmla="*/ 312420 h 312420"/>
                  <a:gd name="connsiteX4" fmla="*/ 0 w 2481943"/>
                  <a:gd name="connsiteY4" fmla="*/ 0 h 31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1943" h="312420">
                    <a:moveTo>
                      <a:pt x="0" y="0"/>
                    </a:moveTo>
                    <a:lnTo>
                      <a:pt x="2127613" y="3810"/>
                    </a:lnTo>
                    <a:lnTo>
                      <a:pt x="2481943" y="312420"/>
                    </a:lnTo>
                    <a:lnTo>
                      <a:pt x="0" y="3124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75A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r>
                  <a:rPr lang="sr-Latn-RS" sz="1200">
                    <a:solidFill>
                      <a:srgbClr val="FFFFFF"/>
                    </a:solidFill>
                    <a:latin typeface="Trebuchet MS" panose="020B06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PROCESS STEP 5</a:t>
                </a:r>
                <a:endParaRPr lang="en-IN" sz="1200">
                  <a:solidFill>
                    <a:prstClr val="white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57" name="TextBox 83"/>
            <p:cNvSpPr txBox="1"/>
            <p:nvPr/>
          </p:nvSpPr>
          <p:spPr>
            <a:xfrm>
              <a:off x="5252961" y="2227566"/>
              <a:ext cx="2255423" cy="65282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100" dirty="0">
                  <a:solidFill>
                    <a:srgbClr val="000000"/>
                  </a:solidFill>
                  <a:latin typeface="Centaur" panose="020305040502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Development of Composite Index using different weights for each features</a:t>
              </a:r>
              <a:endParaRPr lang="en-IN" sz="1100" dirty="0">
                <a:solidFill>
                  <a:prstClr val="black"/>
                </a:solidFill>
                <a:latin typeface="Centaur" panose="02030504050205020304" pitchFamily="18" charset="0"/>
                <a:ea typeface="Times New Roman" panose="02020603050405020304" pitchFamily="18" charset="0"/>
              </a:endParaRPr>
            </a:p>
            <a:p>
              <a:pPr algn="just"/>
              <a:r>
                <a:rPr lang="en-IN" sz="1100" dirty="0">
                  <a:solidFill>
                    <a:prstClr val="black"/>
                  </a:solidFill>
                  <a:latin typeface="Centaur" panose="020305040502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2665926" y="1815734"/>
              <a:ext cx="2431494" cy="1197923"/>
              <a:chOff x="820553" y="2372686"/>
              <a:chExt cx="2338700" cy="128983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820553" y="2372686"/>
                <a:ext cx="2338700" cy="1289832"/>
                <a:chOff x="820553" y="2372686"/>
                <a:chExt cx="2338700" cy="1289832"/>
              </a:xfrm>
            </p:grpSpPr>
            <p:sp>
              <p:nvSpPr>
                <p:cNvPr id="76" name="Snip Single Corner Rectangle 3"/>
                <p:cNvSpPr/>
                <p:nvPr/>
              </p:nvSpPr>
              <p:spPr>
                <a:xfrm>
                  <a:off x="1068108" y="2372687"/>
                  <a:ext cx="2021363" cy="267911"/>
                </a:xfrm>
                <a:custGeom>
                  <a:avLst/>
                  <a:gdLst>
                    <a:gd name="connsiteX0" fmla="*/ 0 w 2481943"/>
                    <a:gd name="connsiteY0" fmla="*/ 0 h 312420"/>
                    <a:gd name="connsiteX1" fmla="*/ 2325733 w 2481943"/>
                    <a:gd name="connsiteY1" fmla="*/ 0 h 312420"/>
                    <a:gd name="connsiteX2" fmla="*/ 2481943 w 2481943"/>
                    <a:gd name="connsiteY2" fmla="*/ 156210 h 312420"/>
                    <a:gd name="connsiteX3" fmla="*/ 2481943 w 2481943"/>
                    <a:gd name="connsiteY3" fmla="*/ 312420 h 312420"/>
                    <a:gd name="connsiteX4" fmla="*/ 0 w 2481943"/>
                    <a:gd name="connsiteY4" fmla="*/ 312420 h 312420"/>
                    <a:gd name="connsiteX5" fmla="*/ 0 w 2481943"/>
                    <a:gd name="connsiteY5" fmla="*/ 0 h 312420"/>
                    <a:gd name="connsiteX0" fmla="*/ 0 w 2481943"/>
                    <a:gd name="connsiteY0" fmla="*/ 0 h 312420"/>
                    <a:gd name="connsiteX1" fmla="*/ 2325733 w 2481943"/>
                    <a:gd name="connsiteY1" fmla="*/ 0 h 312420"/>
                    <a:gd name="connsiteX2" fmla="*/ 2481943 w 2481943"/>
                    <a:gd name="connsiteY2" fmla="*/ 312420 h 312420"/>
                    <a:gd name="connsiteX3" fmla="*/ 0 w 2481943"/>
                    <a:gd name="connsiteY3" fmla="*/ 312420 h 312420"/>
                    <a:gd name="connsiteX4" fmla="*/ 0 w 2481943"/>
                    <a:gd name="connsiteY4" fmla="*/ 0 h 312420"/>
                    <a:gd name="connsiteX0" fmla="*/ 0 w 2481943"/>
                    <a:gd name="connsiteY0" fmla="*/ 0 h 312420"/>
                    <a:gd name="connsiteX1" fmla="*/ 2127613 w 2481943"/>
                    <a:gd name="connsiteY1" fmla="*/ 3810 h 312420"/>
                    <a:gd name="connsiteX2" fmla="*/ 2481943 w 2481943"/>
                    <a:gd name="connsiteY2" fmla="*/ 312420 h 312420"/>
                    <a:gd name="connsiteX3" fmla="*/ 0 w 2481943"/>
                    <a:gd name="connsiteY3" fmla="*/ 312420 h 312420"/>
                    <a:gd name="connsiteX4" fmla="*/ 0 w 2481943"/>
                    <a:gd name="connsiteY4" fmla="*/ 0 h 312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81943" h="312420">
                      <a:moveTo>
                        <a:pt x="0" y="0"/>
                      </a:moveTo>
                      <a:lnTo>
                        <a:pt x="2127613" y="3810"/>
                      </a:lnTo>
                      <a:lnTo>
                        <a:pt x="2481943" y="312420"/>
                      </a:lnTo>
                      <a:lnTo>
                        <a:pt x="0" y="3124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>
                  <a:off x="820553" y="2372686"/>
                  <a:ext cx="2217341" cy="1188719"/>
                  <a:chOff x="820553" y="2372686"/>
                  <a:chExt cx="2217341" cy="1188719"/>
                </a:xfrm>
              </p:grpSpPr>
              <p:sp>
                <p:nvSpPr>
                  <p:cNvPr id="79" name="Snip Single Corner Rectangle 3"/>
                  <p:cNvSpPr/>
                  <p:nvPr/>
                </p:nvSpPr>
                <p:spPr>
                  <a:xfrm>
                    <a:off x="824267" y="2372686"/>
                    <a:ext cx="2091146" cy="267910"/>
                  </a:xfrm>
                  <a:custGeom>
                    <a:avLst/>
                    <a:gdLst>
                      <a:gd name="connsiteX0" fmla="*/ 0 w 2481943"/>
                      <a:gd name="connsiteY0" fmla="*/ 0 h 312420"/>
                      <a:gd name="connsiteX1" fmla="*/ 2325733 w 2481943"/>
                      <a:gd name="connsiteY1" fmla="*/ 0 h 312420"/>
                      <a:gd name="connsiteX2" fmla="*/ 2481943 w 2481943"/>
                      <a:gd name="connsiteY2" fmla="*/ 156210 h 312420"/>
                      <a:gd name="connsiteX3" fmla="*/ 2481943 w 2481943"/>
                      <a:gd name="connsiteY3" fmla="*/ 312420 h 312420"/>
                      <a:gd name="connsiteX4" fmla="*/ 0 w 2481943"/>
                      <a:gd name="connsiteY4" fmla="*/ 312420 h 312420"/>
                      <a:gd name="connsiteX5" fmla="*/ 0 w 2481943"/>
                      <a:gd name="connsiteY5" fmla="*/ 0 h 312420"/>
                      <a:gd name="connsiteX0" fmla="*/ 0 w 2481943"/>
                      <a:gd name="connsiteY0" fmla="*/ 0 h 312420"/>
                      <a:gd name="connsiteX1" fmla="*/ 2325733 w 2481943"/>
                      <a:gd name="connsiteY1" fmla="*/ 0 h 312420"/>
                      <a:gd name="connsiteX2" fmla="*/ 2481943 w 2481943"/>
                      <a:gd name="connsiteY2" fmla="*/ 312420 h 312420"/>
                      <a:gd name="connsiteX3" fmla="*/ 0 w 2481943"/>
                      <a:gd name="connsiteY3" fmla="*/ 312420 h 312420"/>
                      <a:gd name="connsiteX4" fmla="*/ 0 w 2481943"/>
                      <a:gd name="connsiteY4" fmla="*/ 0 h 312420"/>
                      <a:gd name="connsiteX0" fmla="*/ 0 w 2481943"/>
                      <a:gd name="connsiteY0" fmla="*/ 0 h 312420"/>
                      <a:gd name="connsiteX1" fmla="*/ 2127613 w 2481943"/>
                      <a:gd name="connsiteY1" fmla="*/ 3810 h 312420"/>
                      <a:gd name="connsiteX2" fmla="*/ 2481943 w 2481943"/>
                      <a:gd name="connsiteY2" fmla="*/ 312420 h 312420"/>
                      <a:gd name="connsiteX3" fmla="*/ 0 w 2481943"/>
                      <a:gd name="connsiteY3" fmla="*/ 312420 h 312420"/>
                      <a:gd name="connsiteX4" fmla="*/ 0 w 2481943"/>
                      <a:gd name="connsiteY4" fmla="*/ 0 h 312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81943" h="312420">
                        <a:moveTo>
                          <a:pt x="0" y="0"/>
                        </a:moveTo>
                        <a:lnTo>
                          <a:pt x="2127613" y="3810"/>
                        </a:lnTo>
                        <a:lnTo>
                          <a:pt x="2481943" y="312420"/>
                        </a:lnTo>
                        <a:lnTo>
                          <a:pt x="0" y="31242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tIns="0" bIns="0" rtlCol="0" anchor="ctr"/>
                  <a:lstStyle/>
                  <a:p>
                    <a:r>
                      <a:rPr lang="sr-Latn-RS" sz="1200" dirty="0">
                        <a:solidFill>
                          <a:srgbClr val="FFFFFF"/>
                        </a:solidFill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PROCESS STEP 6</a:t>
                    </a:r>
                    <a:endParaRPr lang="en-IN" sz="1200" dirty="0">
                      <a:solidFill>
                        <a:prstClr val="white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820553" y="2762829"/>
                    <a:ext cx="2217341" cy="798576"/>
                  </a:xfrm>
                  <a:prstGeom prst="rect">
                    <a:avLst/>
                  </a:prstGeom>
                  <a:noFill/>
                  <a:ln>
                    <a:solidFill>
                      <a:srgbClr val="70AD47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IN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78" name="Oval 77"/>
                <p:cNvSpPr/>
                <p:nvPr/>
              </p:nvSpPr>
              <p:spPr>
                <a:xfrm>
                  <a:off x="2439253" y="3418414"/>
                  <a:ext cx="720000" cy="244104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sr-Latn-RS" sz="1100">
                      <a:solidFill>
                        <a:srgbClr val="FFFFFF"/>
                      </a:solidFill>
                      <a:latin typeface="Trebuchet MS" panose="020B0603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06</a:t>
                  </a:r>
                  <a:endParaRPr lang="en-IN" sz="1200">
                    <a:solidFill>
                      <a:prstClr val="white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5" name="TextBox 80"/>
              <p:cNvSpPr txBox="1"/>
              <p:nvPr/>
            </p:nvSpPr>
            <p:spPr>
              <a:xfrm>
                <a:off x="906141" y="2882231"/>
                <a:ext cx="2082203" cy="69709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GB" sz="1100" dirty="0">
                    <a:solidFill>
                      <a:srgbClr val="000000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Calculate Max, Min, or </a:t>
                </a:r>
                <a:endParaRPr lang="en-IN" sz="1100" dirty="0">
                  <a:solidFill>
                    <a:prstClr val="black"/>
                  </a:solidFill>
                  <a:latin typeface="Centaur" panose="020305040502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GB" sz="1100" dirty="0">
                    <a:solidFill>
                      <a:srgbClr val="000000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Mean value = [(max + min)/2] for composite index</a:t>
                </a:r>
                <a:endParaRPr lang="en-IN" sz="1100" dirty="0">
                  <a:solidFill>
                    <a:prstClr val="black"/>
                  </a:solidFill>
                  <a:latin typeface="Centaur" panose="020305040502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IN" sz="1100" dirty="0">
                    <a:solidFill>
                      <a:prstClr val="black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2915973" y="3298228"/>
              <a:ext cx="3990340" cy="1113790"/>
              <a:chOff x="656292" y="5442211"/>
              <a:chExt cx="2427800" cy="566454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656292" y="5442211"/>
                <a:ext cx="2427800" cy="550431"/>
                <a:chOff x="656292" y="5442211"/>
                <a:chExt cx="2427800" cy="550431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656292" y="5558409"/>
                  <a:ext cx="2427800" cy="434233"/>
                  <a:chOff x="656292" y="5558409"/>
                  <a:chExt cx="2427800" cy="434233"/>
                </a:xfrm>
              </p:grpSpPr>
              <p:sp>
                <p:nvSpPr>
                  <p:cNvPr id="87" name="Rectangle 86"/>
                  <p:cNvSpPr/>
                  <p:nvPr/>
                </p:nvSpPr>
                <p:spPr>
                  <a:xfrm>
                    <a:off x="656292" y="5668447"/>
                    <a:ext cx="712711" cy="324195"/>
                  </a:xfrm>
                  <a:prstGeom prst="rect">
                    <a:avLst/>
                  </a:prstGeom>
                  <a:noFill/>
                  <a:ln>
                    <a:solidFill>
                      <a:srgbClr val="1075AB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IN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2723023" y="5558409"/>
                    <a:ext cx="361069" cy="126354"/>
                  </a:xfrm>
                  <a:prstGeom prst="ellipse">
                    <a:avLst/>
                  </a:prstGeom>
                  <a:solidFill>
                    <a:srgbClr val="1075AB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sr-Latn-RS" sz="1200">
                        <a:solidFill>
                          <a:srgbClr val="FFFFFF"/>
                        </a:solidFill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07</a:t>
                    </a:r>
                    <a:endParaRPr lang="en-IN" sz="1200">
                      <a:solidFill>
                        <a:prstClr val="white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5" name="Snip Single Corner Rectangle 3"/>
                <p:cNvSpPr/>
                <p:nvPr/>
              </p:nvSpPr>
              <p:spPr>
                <a:xfrm>
                  <a:off x="900132" y="5442211"/>
                  <a:ext cx="1974706" cy="135437"/>
                </a:xfrm>
                <a:custGeom>
                  <a:avLst/>
                  <a:gdLst>
                    <a:gd name="connsiteX0" fmla="*/ 0 w 2481943"/>
                    <a:gd name="connsiteY0" fmla="*/ 0 h 312420"/>
                    <a:gd name="connsiteX1" fmla="*/ 2325733 w 2481943"/>
                    <a:gd name="connsiteY1" fmla="*/ 0 h 312420"/>
                    <a:gd name="connsiteX2" fmla="*/ 2481943 w 2481943"/>
                    <a:gd name="connsiteY2" fmla="*/ 156210 h 312420"/>
                    <a:gd name="connsiteX3" fmla="*/ 2481943 w 2481943"/>
                    <a:gd name="connsiteY3" fmla="*/ 312420 h 312420"/>
                    <a:gd name="connsiteX4" fmla="*/ 0 w 2481943"/>
                    <a:gd name="connsiteY4" fmla="*/ 312420 h 312420"/>
                    <a:gd name="connsiteX5" fmla="*/ 0 w 2481943"/>
                    <a:gd name="connsiteY5" fmla="*/ 0 h 312420"/>
                    <a:gd name="connsiteX0" fmla="*/ 0 w 2481943"/>
                    <a:gd name="connsiteY0" fmla="*/ 0 h 312420"/>
                    <a:gd name="connsiteX1" fmla="*/ 2325733 w 2481943"/>
                    <a:gd name="connsiteY1" fmla="*/ 0 h 312420"/>
                    <a:gd name="connsiteX2" fmla="*/ 2481943 w 2481943"/>
                    <a:gd name="connsiteY2" fmla="*/ 312420 h 312420"/>
                    <a:gd name="connsiteX3" fmla="*/ 0 w 2481943"/>
                    <a:gd name="connsiteY3" fmla="*/ 312420 h 312420"/>
                    <a:gd name="connsiteX4" fmla="*/ 0 w 2481943"/>
                    <a:gd name="connsiteY4" fmla="*/ 0 h 312420"/>
                    <a:gd name="connsiteX0" fmla="*/ 0 w 2481943"/>
                    <a:gd name="connsiteY0" fmla="*/ 0 h 312420"/>
                    <a:gd name="connsiteX1" fmla="*/ 2127613 w 2481943"/>
                    <a:gd name="connsiteY1" fmla="*/ 3810 h 312420"/>
                    <a:gd name="connsiteX2" fmla="*/ 2481943 w 2481943"/>
                    <a:gd name="connsiteY2" fmla="*/ 312420 h 312420"/>
                    <a:gd name="connsiteX3" fmla="*/ 0 w 2481943"/>
                    <a:gd name="connsiteY3" fmla="*/ 312420 h 312420"/>
                    <a:gd name="connsiteX4" fmla="*/ 0 w 2481943"/>
                    <a:gd name="connsiteY4" fmla="*/ 0 h 312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81943" h="312420">
                      <a:moveTo>
                        <a:pt x="0" y="0"/>
                      </a:moveTo>
                      <a:lnTo>
                        <a:pt x="2127613" y="3810"/>
                      </a:lnTo>
                      <a:lnTo>
                        <a:pt x="2481943" y="312420"/>
                      </a:lnTo>
                      <a:lnTo>
                        <a:pt x="0" y="3124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75AB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Snip Single Corner Rectangle 3"/>
                <p:cNvSpPr/>
                <p:nvPr/>
              </p:nvSpPr>
              <p:spPr>
                <a:xfrm>
                  <a:off x="656292" y="5447048"/>
                  <a:ext cx="2090625" cy="135437"/>
                </a:xfrm>
                <a:custGeom>
                  <a:avLst/>
                  <a:gdLst>
                    <a:gd name="connsiteX0" fmla="*/ 0 w 2481943"/>
                    <a:gd name="connsiteY0" fmla="*/ 0 h 312420"/>
                    <a:gd name="connsiteX1" fmla="*/ 2325733 w 2481943"/>
                    <a:gd name="connsiteY1" fmla="*/ 0 h 312420"/>
                    <a:gd name="connsiteX2" fmla="*/ 2481943 w 2481943"/>
                    <a:gd name="connsiteY2" fmla="*/ 156210 h 312420"/>
                    <a:gd name="connsiteX3" fmla="*/ 2481943 w 2481943"/>
                    <a:gd name="connsiteY3" fmla="*/ 312420 h 312420"/>
                    <a:gd name="connsiteX4" fmla="*/ 0 w 2481943"/>
                    <a:gd name="connsiteY4" fmla="*/ 312420 h 312420"/>
                    <a:gd name="connsiteX5" fmla="*/ 0 w 2481943"/>
                    <a:gd name="connsiteY5" fmla="*/ 0 h 312420"/>
                    <a:gd name="connsiteX0" fmla="*/ 0 w 2481943"/>
                    <a:gd name="connsiteY0" fmla="*/ 0 h 312420"/>
                    <a:gd name="connsiteX1" fmla="*/ 2325733 w 2481943"/>
                    <a:gd name="connsiteY1" fmla="*/ 0 h 312420"/>
                    <a:gd name="connsiteX2" fmla="*/ 2481943 w 2481943"/>
                    <a:gd name="connsiteY2" fmla="*/ 312420 h 312420"/>
                    <a:gd name="connsiteX3" fmla="*/ 0 w 2481943"/>
                    <a:gd name="connsiteY3" fmla="*/ 312420 h 312420"/>
                    <a:gd name="connsiteX4" fmla="*/ 0 w 2481943"/>
                    <a:gd name="connsiteY4" fmla="*/ 0 h 312420"/>
                    <a:gd name="connsiteX0" fmla="*/ 0 w 2481943"/>
                    <a:gd name="connsiteY0" fmla="*/ 0 h 312420"/>
                    <a:gd name="connsiteX1" fmla="*/ 2127613 w 2481943"/>
                    <a:gd name="connsiteY1" fmla="*/ 3810 h 312420"/>
                    <a:gd name="connsiteX2" fmla="*/ 2481943 w 2481943"/>
                    <a:gd name="connsiteY2" fmla="*/ 312420 h 312420"/>
                    <a:gd name="connsiteX3" fmla="*/ 0 w 2481943"/>
                    <a:gd name="connsiteY3" fmla="*/ 312420 h 312420"/>
                    <a:gd name="connsiteX4" fmla="*/ 0 w 2481943"/>
                    <a:gd name="connsiteY4" fmla="*/ 0 h 312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81943" h="312420">
                      <a:moveTo>
                        <a:pt x="0" y="0"/>
                      </a:moveTo>
                      <a:lnTo>
                        <a:pt x="2127613" y="3810"/>
                      </a:lnTo>
                      <a:lnTo>
                        <a:pt x="2481943" y="312420"/>
                      </a:lnTo>
                      <a:lnTo>
                        <a:pt x="0" y="3124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75AB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r>
                    <a:rPr lang="sr-Latn-RS" sz="1200">
                      <a:solidFill>
                        <a:srgbClr val="FFFFFF"/>
                      </a:solidFill>
                      <a:latin typeface="Trebuchet MS" panose="020B0603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PROCESS STEP 7</a:t>
                  </a:r>
                  <a:endParaRPr lang="en-IN" sz="1200">
                    <a:solidFill>
                      <a:prstClr val="white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3" name="TextBox 83"/>
              <p:cNvSpPr txBox="1"/>
              <p:nvPr/>
            </p:nvSpPr>
            <p:spPr>
              <a:xfrm>
                <a:off x="662087" y="5720966"/>
                <a:ext cx="695013" cy="28769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just"/>
                <a:r>
                  <a:rPr lang="en-GB" sz="900" dirty="0">
                    <a:solidFill>
                      <a:srgbClr val="000000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High Prior Prob. = (column element) / max</a:t>
                </a:r>
                <a:endParaRPr lang="en-IN" sz="1200" dirty="0">
                  <a:solidFill>
                    <a:prstClr val="black"/>
                  </a:solidFill>
                  <a:latin typeface="Centaur" panose="020305040502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91" name="Rectangle 90"/>
            <p:cNvSpPr/>
            <p:nvPr/>
          </p:nvSpPr>
          <p:spPr>
            <a:xfrm>
              <a:off x="4116414" y="3737557"/>
              <a:ext cx="1171414" cy="637449"/>
            </a:xfrm>
            <a:prstGeom prst="rect">
              <a:avLst/>
            </a:prstGeom>
            <a:noFill/>
            <a:ln>
              <a:solidFill>
                <a:srgbClr val="1075AB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355867" y="3744930"/>
              <a:ext cx="1171414" cy="637449"/>
            </a:xfrm>
            <a:prstGeom prst="rect">
              <a:avLst/>
            </a:prstGeom>
            <a:noFill/>
            <a:ln>
              <a:solidFill>
                <a:srgbClr val="1075AB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>
                <a:solidFill>
                  <a:prstClr val="white"/>
                </a:solidFill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7007596" y="3251397"/>
              <a:ext cx="3887931" cy="1058332"/>
              <a:chOff x="656292" y="5442211"/>
              <a:chExt cx="2465094" cy="567361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656292" y="5442211"/>
                <a:ext cx="2465094" cy="567361"/>
                <a:chOff x="656292" y="5442211"/>
                <a:chExt cx="2465094" cy="567361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662087" y="5544415"/>
                  <a:ext cx="2459299" cy="465157"/>
                  <a:chOff x="662087" y="5544415"/>
                  <a:chExt cx="2459299" cy="465157"/>
                </a:xfrm>
              </p:grpSpPr>
              <p:sp>
                <p:nvSpPr>
                  <p:cNvPr id="101" name="Rectangle 100"/>
                  <p:cNvSpPr/>
                  <p:nvPr/>
                </p:nvSpPr>
                <p:spPr>
                  <a:xfrm>
                    <a:off x="662087" y="5666001"/>
                    <a:ext cx="712711" cy="343571"/>
                  </a:xfrm>
                  <a:prstGeom prst="rect">
                    <a:avLst/>
                  </a:prstGeom>
                  <a:noFill/>
                  <a:ln>
                    <a:solidFill>
                      <a:srgbClr val="1075AB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IN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2760317" y="5544415"/>
                    <a:ext cx="361069" cy="126354"/>
                  </a:xfrm>
                  <a:prstGeom prst="ellipse">
                    <a:avLst/>
                  </a:prstGeom>
                  <a:solidFill>
                    <a:srgbClr val="1075AB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sr-Latn-RS" sz="1200" dirty="0">
                        <a:solidFill>
                          <a:srgbClr val="FFFFFF"/>
                        </a:solidFill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08</a:t>
                    </a:r>
                    <a:endParaRPr lang="en-IN" sz="1200" dirty="0">
                      <a:solidFill>
                        <a:prstClr val="white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9" name="Snip Single Corner Rectangle 3"/>
                <p:cNvSpPr/>
                <p:nvPr/>
              </p:nvSpPr>
              <p:spPr>
                <a:xfrm>
                  <a:off x="900132" y="5442211"/>
                  <a:ext cx="1974706" cy="127656"/>
                </a:xfrm>
                <a:custGeom>
                  <a:avLst/>
                  <a:gdLst>
                    <a:gd name="connsiteX0" fmla="*/ 0 w 2481943"/>
                    <a:gd name="connsiteY0" fmla="*/ 0 h 312420"/>
                    <a:gd name="connsiteX1" fmla="*/ 2325733 w 2481943"/>
                    <a:gd name="connsiteY1" fmla="*/ 0 h 312420"/>
                    <a:gd name="connsiteX2" fmla="*/ 2481943 w 2481943"/>
                    <a:gd name="connsiteY2" fmla="*/ 156210 h 312420"/>
                    <a:gd name="connsiteX3" fmla="*/ 2481943 w 2481943"/>
                    <a:gd name="connsiteY3" fmla="*/ 312420 h 312420"/>
                    <a:gd name="connsiteX4" fmla="*/ 0 w 2481943"/>
                    <a:gd name="connsiteY4" fmla="*/ 312420 h 312420"/>
                    <a:gd name="connsiteX5" fmla="*/ 0 w 2481943"/>
                    <a:gd name="connsiteY5" fmla="*/ 0 h 312420"/>
                    <a:gd name="connsiteX0" fmla="*/ 0 w 2481943"/>
                    <a:gd name="connsiteY0" fmla="*/ 0 h 312420"/>
                    <a:gd name="connsiteX1" fmla="*/ 2325733 w 2481943"/>
                    <a:gd name="connsiteY1" fmla="*/ 0 h 312420"/>
                    <a:gd name="connsiteX2" fmla="*/ 2481943 w 2481943"/>
                    <a:gd name="connsiteY2" fmla="*/ 312420 h 312420"/>
                    <a:gd name="connsiteX3" fmla="*/ 0 w 2481943"/>
                    <a:gd name="connsiteY3" fmla="*/ 312420 h 312420"/>
                    <a:gd name="connsiteX4" fmla="*/ 0 w 2481943"/>
                    <a:gd name="connsiteY4" fmla="*/ 0 h 312420"/>
                    <a:gd name="connsiteX0" fmla="*/ 0 w 2481943"/>
                    <a:gd name="connsiteY0" fmla="*/ 0 h 312420"/>
                    <a:gd name="connsiteX1" fmla="*/ 2127613 w 2481943"/>
                    <a:gd name="connsiteY1" fmla="*/ 3810 h 312420"/>
                    <a:gd name="connsiteX2" fmla="*/ 2481943 w 2481943"/>
                    <a:gd name="connsiteY2" fmla="*/ 312420 h 312420"/>
                    <a:gd name="connsiteX3" fmla="*/ 0 w 2481943"/>
                    <a:gd name="connsiteY3" fmla="*/ 312420 h 312420"/>
                    <a:gd name="connsiteX4" fmla="*/ 0 w 2481943"/>
                    <a:gd name="connsiteY4" fmla="*/ 0 h 312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81943" h="312420">
                      <a:moveTo>
                        <a:pt x="0" y="0"/>
                      </a:moveTo>
                      <a:lnTo>
                        <a:pt x="2127613" y="3810"/>
                      </a:lnTo>
                      <a:lnTo>
                        <a:pt x="2481943" y="312420"/>
                      </a:lnTo>
                      <a:lnTo>
                        <a:pt x="0" y="3124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75AB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0" name="Snip Single Corner Rectangle 3"/>
                <p:cNvSpPr/>
                <p:nvPr/>
              </p:nvSpPr>
              <p:spPr>
                <a:xfrm>
                  <a:off x="656292" y="5447048"/>
                  <a:ext cx="2090625" cy="150787"/>
                </a:xfrm>
                <a:custGeom>
                  <a:avLst/>
                  <a:gdLst>
                    <a:gd name="connsiteX0" fmla="*/ 0 w 2481943"/>
                    <a:gd name="connsiteY0" fmla="*/ 0 h 312420"/>
                    <a:gd name="connsiteX1" fmla="*/ 2325733 w 2481943"/>
                    <a:gd name="connsiteY1" fmla="*/ 0 h 312420"/>
                    <a:gd name="connsiteX2" fmla="*/ 2481943 w 2481943"/>
                    <a:gd name="connsiteY2" fmla="*/ 156210 h 312420"/>
                    <a:gd name="connsiteX3" fmla="*/ 2481943 w 2481943"/>
                    <a:gd name="connsiteY3" fmla="*/ 312420 h 312420"/>
                    <a:gd name="connsiteX4" fmla="*/ 0 w 2481943"/>
                    <a:gd name="connsiteY4" fmla="*/ 312420 h 312420"/>
                    <a:gd name="connsiteX5" fmla="*/ 0 w 2481943"/>
                    <a:gd name="connsiteY5" fmla="*/ 0 h 312420"/>
                    <a:gd name="connsiteX0" fmla="*/ 0 w 2481943"/>
                    <a:gd name="connsiteY0" fmla="*/ 0 h 312420"/>
                    <a:gd name="connsiteX1" fmla="*/ 2325733 w 2481943"/>
                    <a:gd name="connsiteY1" fmla="*/ 0 h 312420"/>
                    <a:gd name="connsiteX2" fmla="*/ 2481943 w 2481943"/>
                    <a:gd name="connsiteY2" fmla="*/ 312420 h 312420"/>
                    <a:gd name="connsiteX3" fmla="*/ 0 w 2481943"/>
                    <a:gd name="connsiteY3" fmla="*/ 312420 h 312420"/>
                    <a:gd name="connsiteX4" fmla="*/ 0 w 2481943"/>
                    <a:gd name="connsiteY4" fmla="*/ 0 h 312420"/>
                    <a:gd name="connsiteX0" fmla="*/ 0 w 2481943"/>
                    <a:gd name="connsiteY0" fmla="*/ 0 h 312420"/>
                    <a:gd name="connsiteX1" fmla="*/ 2127613 w 2481943"/>
                    <a:gd name="connsiteY1" fmla="*/ 3810 h 312420"/>
                    <a:gd name="connsiteX2" fmla="*/ 2481943 w 2481943"/>
                    <a:gd name="connsiteY2" fmla="*/ 312420 h 312420"/>
                    <a:gd name="connsiteX3" fmla="*/ 0 w 2481943"/>
                    <a:gd name="connsiteY3" fmla="*/ 312420 h 312420"/>
                    <a:gd name="connsiteX4" fmla="*/ 0 w 2481943"/>
                    <a:gd name="connsiteY4" fmla="*/ 0 h 312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81943" h="312420">
                      <a:moveTo>
                        <a:pt x="0" y="0"/>
                      </a:moveTo>
                      <a:lnTo>
                        <a:pt x="2127613" y="3810"/>
                      </a:lnTo>
                      <a:lnTo>
                        <a:pt x="2481943" y="312420"/>
                      </a:lnTo>
                      <a:lnTo>
                        <a:pt x="0" y="3124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75AB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r>
                    <a:rPr lang="sr-Latn-RS" sz="1200" dirty="0">
                      <a:solidFill>
                        <a:srgbClr val="FFFFFF"/>
                      </a:solidFill>
                      <a:latin typeface="Trebuchet MS" panose="020B0603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PROCESS STEP 8</a:t>
                  </a:r>
                  <a:endParaRPr lang="en-IN" sz="12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7" name="TextBox 83"/>
              <p:cNvSpPr txBox="1"/>
              <p:nvPr/>
            </p:nvSpPr>
            <p:spPr>
              <a:xfrm>
                <a:off x="694589" y="5686445"/>
                <a:ext cx="695013" cy="28769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GB" sz="900" dirty="0">
                    <a:solidFill>
                      <a:srgbClr val="000000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High Cond. Prob. = (column element) / max </a:t>
                </a:r>
                <a:endParaRPr lang="en-IN" sz="1200" dirty="0">
                  <a:solidFill>
                    <a:prstClr val="black"/>
                  </a:solidFill>
                  <a:latin typeface="Centaur" panose="020305040502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IN" sz="1200" dirty="0">
                    <a:solidFill>
                      <a:prstClr val="black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</p:grpSp>
        <p:sp>
          <p:nvSpPr>
            <p:cNvPr id="104" name="TextBox 83"/>
            <p:cNvSpPr txBox="1"/>
            <p:nvPr/>
          </p:nvSpPr>
          <p:spPr>
            <a:xfrm>
              <a:off x="8203596" y="3723872"/>
              <a:ext cx="1101606" cy="53666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900" dirty="0">
                  <a:solidFill>
                    <a:srgbClr val="000000"/>
                  </a:solidFill>
                  <a:latin typeface="Centaur" panose="020305040502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Mod Cond. Prob. = (mean - column element) / mean</a:t>
              </a:r>
              <a:endParaRPr lang="en-IN" sz="1200" dirty="0">
                <a:solidFill>
                  <a:prstClr val="black"/>
                </a:solidFill>
                <a:latin typeface="Centaur" panose="02030504050205020304" pitchFamily="18" charset="0"/>
                <a:ea typeface="Times New Roman" panose="02020603050405020304" pitchFamily="18" charset="0"/>
              </a:endParaRPr>
            </a:p>
            <a:p>
              <a:pPr algn="just"/>
              <a:r>
                <a:rPr lang="en-IN" sz="1200" dirty="0">
                  <a:solidFill>
                    <a:prstClr val="black"/>
                  </a:solidFill>
                  <a:latin typeface="Centaur" panose="020305040502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9393773" y="3657459"/>
              <a:ext cx="1129658" cy="640883"/>
            </a:xfrm>
            <a:prstGeom prst="rect">
              <a:avLst/>
            </a:prstGeom>
            <a:noFill/>
            <a:ln>
              <a:solidFill>
                <a:srgbClr val="1075AB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>
                <a:solidFill>
                  <a:prstClr val="white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987514" y="1055445"/>
              <a:ext cx="292823" cy="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7525478" y="1159099"/>
              <a:ext cx="3821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>
              <a:off x="10148744" y="958978"/>
              <a:ext cx="373295" cy="1591039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rot="10800000">
              <a:off x="10133229" y="2537137"/>
              <a:ext cx="388811" cy="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Elbow Connector 114"/>
            <p:cNvCxnSpPr/>
            <p:nvPr/>
          </p:nvCxnSpPr>
          <p:spPr>
            <a:xfrm rot="10800000">
              <a:off x="7387885" y="2483475"/>
              <a:ext cx="481107" cy="21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/>
            <p:nvPr/>
          </p:nvCxnSpPr>
          <p:spPr>
            <a:xfrm rot="10800000">
              <a:off x="4964021" y="2473453"/>
              <a:ext cx="222521" cy="0"/>
            </a:xfrm>
            <a:prstGeom prst="bentConnector3">
              <a:avLst>
                <a:gd name="adj1" fmla="val 9630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/>
            <p:nvPr/>
          </p:nvCxnSpPr>
          <p:spPr>
            <a:xfrm rot="10800000" flipV="1">
              <a:off x="2627290" y="2510277"/>
              <a:ext cx="24987" cy="1572326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2627289" y="4080455"/>
              <a:ext cx="2683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3" idx="3"/>
              <a:endCxn id="101" idx="1"/>
            </p:cNvCxnSpPr>
            <p:nvPr/>
          </p:nvCxnSpPr>
          <p:spPr>
            <a:xfrm flipV="1">
              <a:off x="6527281" y="3989288"/>
              <a:ext cx="4894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Elbow Connector 130"/>
            <p:cNvCxnSpPr/>
            <p:nvPr/>
          </p:nvCxnSpPr>
          <p:spPr>
            <a:xfrm rot="10800000" flipV="1">
              <a:off x="9826581" y="4971240"/>
              <a:ext cx="1236370" cy="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Double Brace 4"/>
            <p:cNvSpPr/>
            <p:nvPr/>
          </p:nvSpPr>
          <p:spPr>
            <a:xfrm>
              <a:off x="2537138" y="4649273"/>
              <a:ext cx="7843234" cy="1738648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black"/>
                </a:solidFill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2700880" y="622202"/>
              <a:ext cx="2334895" cy="752475"/>
              <a:chOff x="824267" y="2336378"/>
              <a:chExt cx="2334986" cy="1434176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824267" y="2336378"/>
                <a:ext cx="2334986" cy="1434176"/>
                <a:chOff x="824267" y="2336378"/>
                <a:chExt cx="2334986" cy="1434176"/>
              </a:xfrm>
            </p:grpSpPr>
            <p:sp>
              <p:nvSpPr>
                <p:cNvPr id="127" name="Snip Single Corner Rectangle 3"/>
                <p:cNvSpPr/>
                <p:nvPr/>
              </p:nvSpPr>
              <p:spPr>
                <a:xfrm>
                  <a:off x="1068107" y="2372686"/>
                  <a:ext cx="2091146" cy="312420"/>
                </a:xfrm>
                <a:custGeom>
                  <a:avLst/>
                  <a:gdLst>
                    <a:gd name="connsiteX0" fmla="*/ 0 w 2481943"/>
                    <a:gd name="connsiteY0" fmla="*/ 0 h 312420"/>
                    <a:gd name="connsiteX1" fmla="*/ 2325733 w 2481943"/>
                    <a:gd name="connsiteY1" fmla="*/ 0 h 312420"/>
                    <a:gd name="connsiteX2" fmla="*/ 2481943 w 2481943"/>
                    <a:gd name="connsiteY2" fmla="*/ 156210 h 312420"/>
                    <a:gd name="connsiteX3" fmla="*/ 2481943 w 2481943"/>
                    <a:gd name="connsiteY3" fmla="*/ 312420 h 312420"/>
                    <a:gd name="connsiteX4" fmla="*/ 0 w 2481943"/>
                    <a:gd name="connsiteY4" fmla="*/ 312420 h 312420"/>
                    <a:gd name="connsiteX5" fmla="*/ 0 w 2481943"/>
                    <a:gd name="connsiteY5" fmla="*/ 0 h 312420"/>
                    <a:gd name="connsiteX0" fmla="*/ 0 w 2481943"/>
                    <a:gd name="connsiteY0" fmla="*/ 0 h 312420"/>
                    <a:gd name="connsiteX1" fmla="*/ 2325733 w 2481943"/>
                    <a:gd name="connsiteY1" fmla="*/ 0 h 312420"/>
                    <a:gd name="connsiteX2" fmla="*/ 2481943 w 2481943"/>
                    <a:gd name="connsiteY2" fmla="*/ 312420 h 312420"/>
                    <a:gd name="connsiteX3" fmla="*/ 0 w 2481943"/>
                    <a:gd name="connsiteY3" fmla="*/ 312420 h 312420"/>
                    <a:gd name="connsiteX4" fmla="*/ 0 w 2481943"/>
                    <a:gd name="connsiteY4" fmla="*/ 0 h 312420"/>
                    <a:gd name="connsiteX0" fmla="*/ 0 w 2481943"/>
                    <a:gd name="connsiteY0" fmla="*/ 0 h 312420"/>
                    <a:gd name="connsiteX1" fmla="*/ 2127613 w 2481943"/>
                    <a:gd name="connsiteY1" fmla="*/ 3810 h 312420"/>
                    <a:gd name="connsiteX2" fmla="*/ 2481943 w 2481943"/>
                    <a:gd name="connsiteY2" fmla="*/ 312420 h 312420"/>
                    <a:gd name="connsiteX3" fmla="*/ 0 w 2481943"/>
                    <a:gd name="connsiteY3" fmla="*/ 312420 h 312420"/>
                    <a:gd name="connsiteX4" fmla="*/ 0 w 2481943"/>
                    <a:gd name="connsiteY4" fmla="*/ 0 h 312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81943" h="312420">
                      <a:moveTo>
                        <a:pt x="0" y="0"/>
                      </a:moveTo>
                      <a:lnTo>
                        <a:pt x="2127613" y="3810"/>
                      </a:lnTo>
                      <a:lnTo>
                        <a:pt x="2481943" y="312420"/>
                      </a:lnTo>
                      <a:lnTo>
                        <a:pt x="0" y="3124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824267" y="2336378"/>
                  <a:ext cx="2286724" cy="1225027"/>
                  <a:chOff x="824267" y="2336378"/>
                  <a:chExt cx="2286724" cy="1225027"/>
                </a:xfrm>
              </p:grpSpPr>
              <p:sp>
                <p:nvSpPr>
                  <p:cNvPr id="130" name="Snip Single Corner Rectangle 3"/>
                  <p:cNvSpPr/>
                  <p:nvPr/>
                </p:nvSpPr>
                <p:spPr>
                  <a:xfrm>
                    <a:off x="824267" y="2336378"/>
                    <a:ext cx="2091146" cy="348729"/>
                  </a:xfrm>
                  <a:custGeom>
                    <a:avLst/>
                    <a:gdLst>
                      <a:gd name="connsiteX0" fmla="*/ 0 w 2481943"/>
                      <a:gd name="connsiteY0" fmla="*/ 0 h 312420"/>
                      <a:gd name="connsiteX1" fmla="*/ 2325733 w 2481943"/>
                      <a:gd name="connsiteY1" fmla="*/ 0 h 312420"/>
                      <a:gd name="connsiteX2" fmla="*/ 2481943 w 2481943"/>
                      <a:gd name="connsiteY2" fmla="*/ 156210 h 312420"/>
                      <a:gd name="connsiteX3" fmla="*/ 2481943 w 2481943"/>
                      <a:gd name="connsiteY3" fmla="*/ 312420 h 312420"/>
                      <a:gd name="connsiteX4" fmla="*/ 0 w 2481943"/>
                      <a:gd name="connsiteY4" fmla="*/ 312420 h 312420"/>
                      <a:gd name="connsiteX5" fmla="*/ 0 w 2481943"/>
                      <a:gd name="connsiteY5" fmla="*/ 0 h 312420"/>
                      <a:gd name="connsiteX0" fmla="*/ 0 w 2481943"/>
                      <a:gd name="connsiteY0" fmla="*/ 0 h 312420"/>
                      <a:gd name="connsiteX1" fmla="*/ 2325733 w 2481943"/>
                      <a:gd name="connsiteY1" fmla="*/ 0 h 312420"/>
                      <a:gd name="connsiteX2" fmla="*/ 2481943 w 2481943"/>
                      <a:gd name="connsiteY2" fmla="*/ 312420 h 312420"/>
                      <a:gd name="connsiteX3" fmla="*/ 0 w 2481943"/>
                      <a:gd name="connsiteY3" fmla="*/ 312420 h 312420"/>
                      <a:gd name="connsiteX4" fmla="*/ 0 w 2481943"/>
                      <a:gd name="connsiteY4" fmla="*/ 0 h 312420"/>
                      <a:gd name="connsiteX0" fmla="*/ 0 w 2481943"/>
                      <a:gd name="connsiteY0" fmla="*/ 0 h 312420"/>
                      <a:gd name="connsiteX1" fmla="*/ 2127613 w 2481943"/>
                      <a:gd name="connsiteY1" fmla="*/ 3810 h 312420"/>
                      <a:gd name="connsiteX2" fmla="*/ 2481943 w 2481943"/>
                      <a:gd name="connsiteY2" fmla="*/ 312420 h 312420"/>
                      <a:gd name="connsiteX3" fmla="*/ 0 w 2481943"/>
                      <a:gd name="connsiteY3" fmla="*/ 312420 h 312420"/>
                      <a:gd name="connsiteX4" fmla="*/ 0 w 2481943"/>
                      <a:gd name="connsiteY4" fmla="*/ 0 h 312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81943" h="312420">
                        <a:moveTo>
                          <a:pt x="0" y="0"/>
                        </a:moveTo>
                        <a:lnTo>
                          <a:pt x="2127613" y="3810"/>
                        </a:lnTo>
                        <a:lnTo>
                          <a:pt x="2481943" y="312420"/>
                        </a:lnTo>
                        <a:lnTo>
                          <a:pt x="0" y="31242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tIns="0" bIns="0" rtlCol="0" anchor="ctr"/>
                  <a:lstStyle/>
                  <a:p>
                    <a:r>
                      <a:rPr lang="sr-Latn-RS" sz="1200" dirty="0">
                        <a:solidFill>
                          <a:srgbClr val="FFFFFF"/>
                        </a:solidFill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PROCESS STEP 1</a:t>
                    </a:r>
                    <a:endParaRPr lang="en-IN" sz="1200" dirty="0">
                      <a:solidFill>
                        <a:prstClr val="white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844586" y="2762829"/>
                    <a:ext cx="2266405" cy="798576"/>
                  </a:xfrm>
                  <a:prstGeom prst="rect">
                    <a:avLst/>
                  </a:prstGeom>
                  <a:noFill/>
                  <a:ln>
                    <a:solidFill>
                      <a:srgbClr val="70AD47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IN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9" name="Oval 128"/>
                <p:cNvSpPr/>
                <p:nvPr/>
              </p:nvSpPr>
              <p:spPr>
                <a:xfrm>
                  <a:off x="2439253" y="3418413"/>
                  <a:ext cx="720000" cy="352141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sr-Latn-RS" sz="1200">
                      <a:solidFill>
                        <a:srgbClr val="FFFFFF"/>
                      </a:solidFill>
                      <a:latin typeface="Trebuchet MS" panose="020B0603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01</a:t>
                  </a:r>
                  <a:endParaRPr lang="en-IN" sz="1200">
                    <a:solidFill>
                      <a:prstClr val="white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5" name="TextBox 80"/>
              <p:cNvSpPr txBox="1"/>
              <p:nvPr/>
            </p:nvSpPr>
            <p:spPr>
              <a:xfrm>
                <a:off x="906140" y="2882232"/>
                <a:ext cx="2145114" cy="49103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just"/>
                <a:r>
                  <a:rPr lang="en-IN" sz="1100" dirty="0">
                    <a:solidFill>
                      <a:srgbClr val="000000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Selection of influential factors</a:t>
                </a:r>
                <a:endParaRPr lang="en-IN" sz="1100" dirty="0">
                  <a:solidFill>
                    <a:prstClr val="black"/>
                  </a:solidFill>
                  <a:latin typeface="Centaur" panose="020305040502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5229321" y="556482"/>
              <a:ext cx="2333625" cy="1095375"/>
              <a:chOff x="3698150" y="2277184"/>
              <a:chExt cx="2333717" cy="1834694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3698150" y="2277184"/>
                <a:ext cx="2333717" cy="1834694"/>
                <a:chOff x="3698150" y="2277184"/>
                <a:chExt cx="2333717" cy="1834694"/>
              </a:xfrm>
            </p:grpSpPr>
            <p:sp>
              <p:nvSpPr>
                <p:cNvPr id="136" name="Snip Single Corner Rectangle 3"/>
                <p:cNvSpPr/>
                <p:nvPr/>
              </p:nvSpPr>
              <p:spPr>
                <a:xfrm>
                  <a:off x="3951516" y="2277184"/>
                  <a:ext cx="2080351" cy="363117"/>
                </a:xfrm>
                <a:custGeom>
                  <a:avLst/>
                  <a:gdLst>
                    <a:gd name="connsiteX0" fmla="*/ 0 w 2481943"/>
                    <a:gd name="connsiteY0" fmla="*/ 0 h 312420"/>
                    <a:gd name="connsiteX1" fmla="*/ 2325733 w 2481943"/>
                    <a:gd name="connsiteY1" fmla="*/ 0 h 312420"/>
                    <a:gd name="connsiteX2" fmla="*/ 2481943 w 2481943"/>
                    <a:gd name="connsiteY2" fmla="*/ 156210 h 312420"/>
                    <a:gd name="connsiteX3" fmla="*/ 2481943 w 2481943"/>
                    <a:gd name="connsiteY3" fmla="*/ 312420 h 312420"/>
                    <a:gd name="connsiteX4" fmla="*/ 0 w 2481943"/>
                    <a:gd name="connsiteY4" fmla="*/ 312420 h 312420"/>
                    <a:gd name="connsiteX5" fmla="*/ 0 w 2481943"/>
                    <a:gd name="connsiteY5" fmla="*/ 0 h 312420"/>
                    <a:gd name="connsiteX0" fmla="*/ 0 w 2481943"/>
                    <a:gd name="connsiteY0" fmla="*/ 0 h 312420"/>
                    <a:gd name="connsiteX1" fmla="*/ 2325733 w 2481943"/>
                    <a:gd name="connsiteY1" fmla="*/ 0 h 312420"/>
                    <a:gd name="connsiteX2" fmla="*/ 2481943 w 2481943"/>
                    <a:gd name="connsiteY2" fmla="*/ 312420 h 312420"/>
                    <a:gd name="connsiteX3" fmla="*/ 0 w 2481943"/>
                    <a:gd name="connsiteY3" fmla="*/ 312420 h 312420"/>
                    <a:gd name="connsiteX4" fmla="*/ 0 w 2481943"/>
                    <a:gd name="connsiteY4" fmla="*/ 0 h 312420"/>
                    <a:gd name="connsiteX0" fmla="*/ 0 w 2481943"/>
                    <a:gd name="connsiteY0" fmla="*/ 0 h 312420"/>
                    <a:gd name="connsiteX1" fmla="*/ 2127613 w 2481943"/>
                    <a:gd name="connsiteY1" fmla="*/ 3810 h 312420"/>
                    <a:gd name="connsiteX2" fmla="*/ 2481943 w 2481943"/>
                    <a:gd name="connsiteY2" fmla="*/ 312420 h 312420"/>
                    <a:gd name="connsiteX3" fmla="*/ 0 w 2481943"/>
                    <a:gd name="connsiteY3" fmla="*/ 312420 h 312420"/>
                    <a:gd name="connsiteX4" fmla="*/ 0 w 2481943"/>
                    <a:gd name="connsiteY4" fmla="*/ 0 h 312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81943" h="312420">
                      <a:moveTo>
                        <a:pt x="0" y="0"/>
                      </a:moveTo>
                      <a:lnTo>
                        <a:pt x="2127613" y="3810"/>
                      </a:lnTo>
                      <a:lnTo>
                        <a:pt x="2481943" y="312420"/>
                      </a:lnTo>
                      <a:lnTo>
                        <a:pt x="0" y="3124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5D6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3698150" y="2277184"/>
                  <a:ext cx="2296249" cy="1592089"/>
                  <a:chOff x="3698150" y="2277184"/>
                  <a:chExt cx="2296249" cy="1592089"/>
                </a:xfrm>
              </p:grpSpPr>
              <p:sp>
                <p:nvSpPr>
                  <p:cNvPr id="139" name="Snip Single Corner Rectangle 3"/>
                  <p:cNvSpPr/>
                  <p:nvPr/>
                </p:nvSpPr>
                <p:spPr>
                  <a:xfrm>
                    <a:off x="3698150" y="2277184"/>
                    <a:ext cx="2091146" cy="363116"/>
                  </a:xfrm>
                  <a:custGeom>
                    <a:avLst/>
                    <a:gdLst>
                      <a:gd name="connsiteX0" fmla="*/ 0 w 2481943"/>
                      <a:gd name="connsiteY0" fmla="*/ 0 h 312420"/>
                      <a:gd name="connsiteX1" fmla="*/ 2325733 w 2481943"/>
                      <a:gd name="connsiteY1" fmla="*/ 0 h 312420"/>
                      <a:gd name="connsiteX2" fmla="*/ 2481943 w 2481943"/>
                      <a:gd name="connsiteY2" fmla="*/ 156210 h 312420"/>
                      <a:gd name="connsiteX3" fmla="*/ 2481943 w 2481943"/>
                      <a:gd name="connsiteY3" fmla="*/ 312420 h 312420"/>
                      <a:gd name="connsiteX4" fmla="*/ 0 w 2481943"/>
                      <a:gd name="connsiteY4" fmla="*/ 312420 h 312420"/>
                      <a:gd name="connsiteX5" fmla="*/ 0 w 2481943"/>
                      <a:gd name="connsiteY5" fmla="*/ 0 h 312420"/>
                      <a:gd name="connsiteX0" fmla="*/ 0 w 2481943"/>
                      <a:gd name="connsiteY0" fmla="*/ 0 h 312420"/>
                      <a:gd name="connsiteX1" fmla="*/ 2325733 w 2481943"/>
                      <a:gd name="connsiteY1" fmla="*/ 0 h 312420"/>
                      <a:gd name="connsiteX2" fmla="*/ 2481943 w 2481943"/>
                      <a:gd name="connsiteY2" fmla="*/ 312420 h 312420"/>
                      <a:gd name="connsiteX3" fmla="*/ 0 w 2481943"/>
                      <a:gd name="connsiteY3" fmla="*/ 312420 h 312420"/>
                      <a:gd name="connsiteX4" fmla="*/ 0 w 2481943"/>
                      <a:gd name="connsiteY4" fmla="*/ 0 h 312420"/>
                      <a:gd name="connsiteX0" fmla="*/ 0 w 2481943"/>
                      <a:gd name="connsiteY0" fmla="*/ 0 h 312420"/>
                      <a:gd name="connsiteX1" fmla="*/ 2127613 w 2481943"/>
                      <a:gd name="connsiteY1" fmla="*/ 3810 h 312420"/>
                      <a:gd name="connsiteX2" fmla="*/ 2481943 w 2481943"/>
                      <a:gd name="connsiteY2" fmla="*/ 312420 h 312420"/>
                      <a:gd name="connsiteX3" fmla="*/ 0 w 2481943"/>
                      <a:gd name="connsiteY3" fmla="*/ 312420 h 312420"/>
                      <a:gd name="connsiteX4" fmla="*/ 0 w 2481943"/>
                      <a:gd name="connsiteY4" fmla="*/ 0 h 312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81943" h="312420">
                        <a:moveTo>
                          <a:pt x="0" y="0"/>
                        </a:moveTo>
                        <a:lnTo>
                          <a:pt x="2127613" y="3810"/>
                        </a:lnTo>
                        <a:lnTo>
                          <a:pt x="2481943" y="312420"/>
                        </a:lnTo>
                        <a:lnTo>
                          <a:pt x="0" y="31242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25D61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tIns="0" bIns="0" rtlCol="0" anchor="ctr"/>
                  <a:lstStyle/>
                  <a:p>
                    <a:r>
                      <a:rPr lang="sr-Latn-RS" sz="1200" dirty="0">
                        <a:solidFill>
                          <a:srgbClr val="FFFFFF"/>
                        </a:solidFill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PROCESS STEP 2</a:t>
                    </a:r>
                    <a:endParaRPr lang="en-IN" sz="1200" dirty="0">
                      <a:solidFill>
                        <a:prstClr val="white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>
                    <a:off x="3727994" y="2762830"/>
                    <a:ext cx="2266405" cy="1106443"/>
                  </a:xfrm>
                  <a:prstGeom prst="rect">
                    <a:avLst/>
                  </a:prstGeom>
                  <a:noFill/>
                  <a:ln>
                    <a:solidFill>
                      <a:srgbClr val="F25D6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IN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38" name="Oval 137"/>
                <p:cNvSpPr/>
                <p:nvPr/>
              </p:nvSpPr>
              <p:spPr>
                <a:xfrm>
                  <a:off x="5208332" y="3639128"/>
                  <a:ext cx="720000" cy="472750"/>
                </a:xfrm>
                <a:prstGeom prst="ellipse">
                  <a:avLst/>
                </a:prstGeom>
                <a:solidFill>
                  <a:srgbClr val="F25D6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sr-Latn-RS" sz="1100">
                      <a:solidFill>
                        <a:srgbClr val="FFFFFF"/>
                      </a:solidFill>
                      <a:latin typeface="Trebuchet MS" panose="020B0603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02</a:t>
                  </a:r>
                  <a:endParaRPr lang="en-IN" sz="1200">
                    <a:solidFill>
                      <a:prstClr val="white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5" name="TextBox 82"/>
              <p:cNvSpPr txBox="1"/>
              <p:nvPr/>
            </p:nvSpPr>
            <p:spPr>
              <a:xfrm>
                <a:off x="3788796" y="2984304"/>
                <a:ext cx="2144479" cy="65482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GB" sz="1050" dirty="0">
                    <a:solidFill>
                      <a:srgbClr val="000000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Normalization</a:t>
                </a:r>
                <a:r>
                  <a:rPr lang="en-GB" sz="105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GB" sz="1050" dirty="0">
                    <a:solidFill>
                      <a:srgbClr val="000000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[column element / corresponding column sum]</a:t>
                </a:r>
                <a:endParaRPr lang="en-IN" sz="1050" dirty="0">
                  <a:solidFill>
                    <a:prstClr val="black"/>
                  </a:solidFill>
                  <a:latin typeface="Centaur" panose="020305040502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GB" sz="105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IN" sz="105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GB" sz="105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IN" sz="105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7871548" y="605348"/>
              <a:ext cx="2314575" cy="998220"/>
              <a:chOff x="3787059" y="5222795"/>
              <a:chExt cx="2314577" cy="1483501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3787059" y="5222795"/>
                <a:ext cx="2314577" cy="1483501"/>
                <a:chOff x="3787059" y="5222795"/>
                <a:chExt cx="2314577" cy="1483501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3797853" y="5364730"/>
                  <a:ext cx="2266405" cy="920342"/>
                </a:xfrm>
                <a:prstGeom prst="rect">
                  <a:avLst/>
                </a:prstGeom>
                <a:noFill/>
                <a:ln>
                  <a:solidFill>
                    <a:srgbClr val="FCB01F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5441372" y="5222795"/>
                  <a:ext cx="660264" cy="325451"/>
                </a:xfrm>
                <a:prstGeom prst="ellipse">
                  <a:avLst/>
                </a:prstGeom>
                <a:solidFill>
                  <a:srgbClr val="FCB01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sr-Latn-RS" sz="1200">
                      <a:solidFill>
                        <a:srgbClr val="FFFFFF"/>
                      </a:solidFill>
                      <a:latin typeface="Trebuchet MS" panose="020B0603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03</a:t>
                  </a:r>
                  <a:endParaRPr lang="en-IN" sz="1200">
                    <a:solidFill>
                      <a:prstClr val="white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46" name="Snip Single Corner Rectangle 3"/>
                <p:cNvSpPr/>
                <p:nvPr/>
              </p:nvSpPr>
              <p:spPr>
                <a:xfrm>
                  <a:off x="4011839" y="6371521"/>
                  <a:ext cx="2034542" cy="312421"/>
                </a:xfrm>
                <a:custGeom>
                  <a:avLst/>
                  <a:gdLst>
                    <a:gd name="connsiteX0" fmla="*/ 0 w 2481943"/>
                    <a:gd name="connsiteY0" fmla="*/ 0 h 312420"/>
                    <a:gd name="connsiteX1" fmla="*/ 2325733 w 2481943"/>
                    <a:gd name="connsiteY1" fmla="*/ 0 h 312420"/>
                    <a:gd name="connsiteX2" fmla="*/ 2481943 w 2481943"/>
                    <a:gd name="connsiteY2" fmla="*/ 156210 h 312420"/>
                    <a:gd name="connsiteX3" fmla="*/ 2481943 w 2481943"/>
                    <a:gd name="connsiteY3" fmla="*/ 312420 h 312420"/>
                    <a:gd name="connsiteX4" fmla="*/ 0 w 2481943"/>
                    <a:gd name="connsiteY4" fmla="*/ 312420 h 312420"/>
                    <a:gd name="connsiteX5" fmla="*/ 0 w 2481943"/>
                    <a:gd name="connsiteY5" fmla="*/ 0 h 312420"/>
                    <a:gd name="connsiteX0" fmla="*/ 0 w 2481943"/>
                    <a:gd name="connsiteY0" fmla="*/ 0 h 312420"/>
                    <a:gd name="connsiteX1" fmla="*/ 2325733 w 2481943"/>
                    <a:gd name="connsiteY1" fmla="*/ 0 h 312420"/>
                    <a:gd name="connsiteX2" fmla="*/ 2481943 w 2481943"/>
                    <a:gd name="connsiteY2" fmla="*/ 312420 h 312420"/>
                    <a:gd name="connsiteX3" fmla="*/ 0 w 2481943"/>
                    <a:gd name="connsiteY3" fmla="*/ 312420 h 312420"/>
                    <a:gd name="connsiteX4" fmla="*/ 0 w 2481943"/>
                    <a:gd name="connsiteY4" fmla="*/ 0 h 312420"/>
                    <a:gd name="connsiteX0" fmla="*/ 0 w 2481943"/>
                    <a:gd name="connsiteY0" fmla="*/ 0 h 312420"/>
                    <a:gd name="connsiteX1" fmla="*/ 2127613 w 2481943"/>
                    <a:gd name="connsiteY1" fmla="*/ 3810 h 312420"/>
                    <a:gd name="connsiteX2" fmla="*/ 2481943 w 2481943"/>
                    <a:gd name="connsiteY2" fmla="*/ 312420 h 312420"/>
                    <a:gd name="connsiteX3" fmla="*/ 0 w 2481943"/>
                    <a:gd name="connsiteY3" fmla="*/ 312420 h 312420"/>
                    <a:gd name="connsiteX4" fmla="*/ 0 w 2481943"/>
                    <a:gd name="connsiteY4" fmla="*/ 0 h 312420"/>
                    <a:gd name="connsiteX0" fmla="*/ 0 w 2481943"/>
                    <a:gd name="connsiteY0" fmla="*/ 3810 h 316230"/>
                    <a:gd name="connsiteX1" fmla="*/ 2444154 w 2481943"/>
                    <a:gd name="connsiteY1" fmla="*/ 0 h 316230"/>
                    <a:gd name="connsiteX2" fmla="*/ 2481943 w 2481943"/>
                    <a:gd name="connsiteY2" fmla="*/ 316230 h 316230"/>
                    <a:gd name="connsiteX3" fmla="*/ 0 w 2481943"/>
                    <a:gd name="connsiteY3" fmla="*/ 316230 h 316230"/>
                    <a:gd name="connsiteX4" fmla="*/ 0 w 2481943"/>
                    <a:gd name="connsiteY4" fmla="*/ 3810 h 316230"/>
                    <a:gd name="connsiteX0" fmla="*/ 0 w 2482591"/>
                    <a:gd name="connsiteY0" fmla="*/ 0 h 312420"/>
                    <a:gd name="connsiteX1" fmla="*/ 2482591 w 2482591"/>
                    <a:gd name="connsiteY1" fmla="*/ 9525 h 312420"/>
                    <a:gd name="connsiteX2" fmla="*/ 2481943 w 2482591"/>
                    <a:gd name="connsiteY2" fmla="*/ 312420 h 312420"/>
                    <a:gd name="connsiteX3" fmla="*/ 0 w 2482591"/>
                    <a:gd name="connsiteY3" fmla="*/ 312420 h 312420"/>
                    <a:gd name="connsiteX4" fmla="*/ 0 w 2482591"/>
                    <a:gd name="connsiteY4" fmla="*/ 0 h 312420"/>
                    <a:gd name="connsiteX0" fmla="*/ 0 w 2482591"/>
                    <a:gd name="connsiteY0" fmla="*/ 0 h 314325"/>
                    <a:gd name="connsiteX1" fmla="*/ 2482591 w 2482591"/>
                    <a:gd name="connsiteY1" fmla="*/ 9525 h 314325"/>
                    <a:gd name="connsiteX2" fmla="*/ 2007131 w 2482591"/>
                    <a:gd name="connsiteY2" fmla="*/ 314325 h 314325"/>
                    <a:gd name="connsiteX3" fmla="*/ 0 w 2482591"/>
                    <a:gd name="connsiteY3" fmla="*/ 312420 h 314325"/>
                    <a:gd name="connsiteX4" fmla="*/ 0 w 2482591"/>
                    <a:gd name="connsiteY4" fmla="*/ 0 h 314325"/>
                    <a:gd name="connsiteX0" fmla="*/ 0 w 2482591"/>
                    <a:gd name="connsiteY0" fmla="*/ 0 h 312420"/>
                    <a:gd name="connsiteX1" fmla="*/ 2482591 w 2482591"/>
                    <a:gd name="connsiteY1" fmla="*/ 9525 h 312420"/>
                    <a:gd name="connsiteX2" fmla="*/ 2130130 w 2482591"/>
                    <a:gd name="connsiteY2" fmla="*/ 296037 h 312420"/>
                    <a:gd name="connsiteX3" fmla="*/ 0 w 2482591"/>
                    <a:gd name="connsiteY3" fmla="*/ 312420 h 312420"/>
                    <a:gd name="connsiteX4" fmla="*/ 0 w 2482591"/>
                    <a:gd name="connsiteY4" fmla="*/ 0 h 312420"/>
                    <a:gd name="connsiteX0" fmla="*/ 0 w 2421544"/>
                    <a:gd name="connsiteY0" fmla="*/ 0 h 312420"/>
                    <a:gd name="connsiteX1" fmla="*/ 2421544 w 2421544"/>
                    <a:gd name="connsiteY1" fmla="*/ 11430 h 312420"/>
                    <a:gd name="connsiteX2" fmla="*/ 2130130 w 2421544"/>
                    <a:gd name="connsiteY2" fmla="*/ 296037 h 312420"/>
                    <a:gd name="connsiteX3" fmla="*/ 0 w 2421544"/>
                    <a:gd name="connsiteY3" fmla="*/ 312420 h 312420"/>
                    <a:gd name="connsiteX4" fmla="*/ 0 w 2421544"/>
                    <a:gd name="connsiteY4" fmla="*/ 0 h 312420"/>
                    <a:gd name="connsiteX0" fmla="*/ 0 w 2414761"/>
                    <a:gd name="connsiteY0" fmla="*/ 0 h 312420"/>
                    <a:gd name="connsiteX1" fmla="*/ 2414761 w 2414761"/>
                    <a:gd name="connsiteY1" fmla="*/ 5715 h 312420"/>
                    <a:gd name="connsiteX2" fmla="*/ 2130130 w 2414761"/>
                    <a:gd name="connsiteY2" fmla="*/ 296037 h 312420"/>
                    <a:gd name="connsiteX3" fmla="*/ 0 w 2414761"/>
                    <a:gd name="connsiteY3" fmla="*/ 312420 h 312420"/>
                    <a:gd name="connsiteX4" fmla="*/ 0 w 2414761"/>
                    <a:gd name="connsiteY4" fmla="*/ 0 h 312420"/>
                    <a:gd name="connsiteX0" fmla="*/ 0 w 2414761"/>
                    <a:gd name="connsiteY0" fmla="*/ 0 h 312420"/>
                    <a:gd name="connsiteX1" fmla="*/ 2414761 w 2414761"/>
                    <a:gd name="connsiteY1" fmla="*/ 5715 h 312420"/>
                    <a:gd name="connsiteX2" fmla="*/ 2121086 w 2414761"/>
                    <a:gd name="connsiteY2" fmla="*/ 303657 h 312420"/>
                    <a:gd name="connsiteX3" fmla="*/ 0 w 2414761"/>
                    <a:gd name="connsiteY3" fmla="*/ 312420 h 312420"/>
                    <a:gd name="connsiteX4" fmla="*/ 0 w 2414761"/>
                    <a:gd name="connsiteY4" fmla="*/ 0 h 312420"/>
                    <a:gd name="connsiteX0" fmla="*/ 0 w 2414761"/>
                    <a:gd name="connsiteY0" fmla="*/ 0 h 312420"/>
                    <a:gd name="connsiteX1" fmla="*/ 2414761 w 2414761"/>
                    <a:gd name="connsiteY1" fmla="*/ 5715 h 312420"/>
                    <a:gd name="connsiteX2" fmla="*/ 2112042 w 2414761"/>
                    <a:gd name="connsiteY2" fmla="*/ 311277 h 312420"/>
                    <a:gd name="connsiteX3" fmla="*/ 0 w 2414761"/>
                    <a:gd name="connsiteY3" fmla="*/ 312420 h 312420"/>
                    <a:gd name="connsiteX4" fmla="*/ 0 w 2414761"/>
                    <a:gd name="connsiteY4" fmla="*/ 0 h 312420"/>
                    <a:gd name="connsiteX0" fmla="*/ 0 w 2414761"/>
                    <a:gd name="connsiteY0" fmla="*/ 0 h 324612"/>
                    <a:gd name="connsiteX1" fmla="*/ 2414761 w 2414761"/>
                    <a:gd name="connsiteY1" fmla="*/ 5715 h 324612"/>
                    <a:gd name="connsiteX2" fmla="*/ 2112042 w 2414761"/>
                    <a:gd name="connsiteY2" fmla="*/ 324612 h 324612"/>
                    <a:gd name="connsiteX3" fmla="*/ 0 w 2414761"/>
                    <a:gd name="connsiteY3" fmla="*/ 312420 h 324612"/>
                    <a:gd name="connsiteX4" fmla="*/ 0 w 2414761"/>
                    <a:gd name="connsiteY4" fmla="*/ 0 h 324612"/>
                    <a:gd name="connsiteX0" fmla="*/ 0 w 2414761"/>
                    <a:gd name="connsiteY0" fmla="*/ 0 h 315087"/>
                    <a:gd name="connsiteX1" fmla="*/ 2414761 w 2414761"/>
                    <a:gd name="connsiteY1" fmla="*/ 5715 h 315087"/>
                    <a:gd name="connsiteX2" fmla="*/ 2112042 w 2414761"/>
                    <a:gd name="connsiteY2" fmla="*/ 315087 h 315087"/>
                    <a:gd name="connsiteX3" fmla="*/ 0 w 2414761"/>
                    <a:gd name="connsiteY3" fmla="*/ 312420 h 315087"/>
                    <a:gd name="connsiteX4" fmla="*/ 0 w 2414761"/>
                    <a:gd name="connsiteY4" fmla="*/ 0 h 315087"/>
                    <a:gd name="connsiteX0" fmla="*/ 0 w 2414761"/>
                    <a:gd name="connsiteY0" fmla="*/ 0 h 312420"/>
                    <a:gd name="connsiteX1" fmla="*/ 2414761 w 2414761"/>
                    <a:gd name="connsiteY1" fmla="*/ 5715 h 312420"/>
                    <a:gd name="connsiteX2" fmla="*/ 2112042 w 2414761"/>
                    <a:gd name="connsiteY2" fmla="*/ 309372 h 312420"/>
                    <a:gd name="connsiteX3" fmla="*/ 0 w 2414761"/>
                    <a:gd name="connsiteY3" fmla="*/ 312420 h 312420"/>
                    <a:gd name="connsiteX4" fmla="*/ 0 w 2414761"/>
                    <a:gd name="connsiteY4" fmla="*/ 0 h 312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761" h="312420">
                      <a:moveTo>
                        <a:pt x="0" y="0"/>
                      </a:moveTo>
                      <a:lnTo>
                        <a:pt x="2414761" y="5715"/>
                      </a:lnTo>
                      <a:lnTo>
                        <a:pt x="2112042" y="309372"/>
                      </a:lnTo>
                      <a:lnTo>
                        <a:pt x="0" y="3124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CB01F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Snip Single Corner Rectangle 3"/>
                <p:cNvSpPr/>
                <p:nvPr/>
              </p:nvSpPr>
              <p:spPr>
                <a:xfrm>
                  <a:off x="3787059" y="6371520"/>
                  <a:ext cx="2054861" cy="334776"/>
                </a:xfrm>
                <a:custGeom>
                  <a:avLst/>
                  <a:gdLst>
                    <a:gd name="connsiteX0" fmla="*/ 0 w 2481943"/>
                    <a:gd name="connsiteY0" fmla="*/ 0 h 312420"/>
                    <a:gd name="connsiteX1" fmla="*/ 2325733 w 2481943"/>
                    <a:gd name="connsiteY1" fmla="*/ 0 h 312420"/>
                    <a:gd name="connsiteX2" fmla="*/ 2481943 w 2481943"/>
                    <a:gd name="connsiteY2" fmla="*/ 156210 h 312420"/>
                    <a:gd name="connsiteX3" fmla="*/ 2481943 w 2481943"/>
                    <a:gd name="connsiteY3" fmla="*/ 312420 h 312420"/>
                    <a:gd name="connsiteX4" fmla="*/ 0 w 2481943"/>
                    <a:gd name="connsiteY4" fmla="*/ 312420 h 312420"/>
                    <a:gd name="connsiteX5" fmla="*/ 0 w 2481943"/>
                    <a:gd name="connsiteY5" fmla="*/ 0 h 312420"/>
                    <a:gd name="connsiteX0" fmla="*/ 0 w 2481943"/>
                    <a:gd name="connsiteY0" fmla="*/ 0 h 312420"/>
                    <a:gd name="connsiteX1" fmla="*/ 2325733 w 2481943"/>
                    <a:gd name="connsiteY1" fmla="*/ 0 h 312420"/>
                    <a:gd name="connsiteX2" fmla="*/ 2481943 w 2481943"/>
                    <a:gd name="connsiteY2" fmla="*/ 312420 h 312420"/>
                    <a:gd name="connsiteX3" fmla="*/ 0 w 2481943"/>
                    <a:gd name="connsiteY3" fmla="*/ 312420 h 312420"/>
                    <a:gd name="connsiteX4" fmla="*/ 0 w 2481943"/>
                    <a:gd name="connsiteY4" fmla="*/ 0 h 312420"/>
                    <a:gd name="connsiteX0" fmla="*/ 0 w 2481943"/>
                    <a:gd name="connsiteY0" fmla="*/ 0 h 312420"/>
                    <a:gd name="connsiteX1" fmla="*/ 2127613 w 2481943"/>
                    <a:gd name="connsiteY1" fmla="*/ 3810 h 312420"/>
                    <a:gd name="connsiteX2" fmla="*/ 2481943 w 2481943"/>
                    <a:gd name="connsiteY2" fmla="*/ 312420 h 312420"/>
                    <a:gd name="connsiteX3" fmla="*/ 0 w 2481943"/>
                    <a:gd name="connsiteY3" fmla="*/ 312420 h 312420"/>
                    <a:gd name="connsiteX4" fmla="*/ 0 w 2481943"/>
                    <a:gd name="connsiteY4" fmla="*/ 0 h 312420"/>
                    <a:gd name="connsiteX0" fmla="*/ 0 w 2481943"/>
                    <a:gd name="connsiteY0" fmla="*/ 3810 h 316230"/>
                    <a:gd name="connsiteX1" fmla="*/ 2444154 w 2481943"/>
                    <a:gd name="connsiteY1" fmla="*/ 0 h 316230"/>
                    <a:gd name="connsiteX2" fmla="*/ 2481943 w 2481943"/>
                    <a:gd name="connsiteY2" fmla="*/ 316230 h 316230"/>
                    <a:gd name="connsiteX3" fmla="*/ 0 w 2481943"/>
                    <a:gd name="connsiteY3" fmla="*/ 316230 h 316230"/>
                    <a:gd name="connsiteX4" fmla="*/ 0 w 2481943"/>
                    <a:gd name="connsiteY4" fmla="*/ 3810 h 316230"/>
                    <a:gd name="connsiteX0" fmla="*/ 0 w 2482591"/>
                    <a:gd name="connsiteY0" fmla="*/ 0 h 312420"/>
                    <a:gd name="connsiteX1" fmla="*/ 2482591 w 2482591"/>
                    <a:gd name="connsiteY1" fmla="*/ 9525 h 312420"/>
                    <a:gd name="connsiteX2" fmla="*/ 2481943 w 2482591"/>
                    <a:gd name="connsiteY2" fmla="*/ 312420 h 312420"/>
                    <a:gd name="connsiteX3" fmla="*/ 0 w 2482591"/>
                    <a:gd name="connsiteY3" fmla="*/ 312420 h 312420"/>
                    <a:gd name="connsiteX4" fmla="*/ 0 w 2482591"/>
                    <a:gd name="connsiteY4" fmla="*/ 0 h 312420"/>
                    <a:gd name="connsiteX0" fmla="*/ 0 w 2482591"/>
                    <a:gd name="connsiteY0" fmla="*/ 0 h 314325"/>
                    <a:gd name="connsiteX1" fmla="*/ 2482591 w 2482591"/>
                    <a:gd name="connsiteY1" fmla="*/ 9525 h 314325"/>
                    <a:gd name="connsiteX2" fmla="*/ 2007131 w 2482591"/>
                    <a:gd name="connsiteY2" fmla="*/ 314325 h 314325"/>
                    <a:gd name="connsiteX3" fmla="*/ 0 w 2482591"/>
                    <a:gd name="connsiteY3" fmla="*/ 312420 h 314325"/>
                    <a:gd name="connsiteX4" fmla="*/ 0 w 2482591"/>
                    <a:gd name="connsiteY4" fmla="*/ 0 h 314325"/>
                    <a:gd name="connsiteX0" fmla="*/ 0 w 2482591"/>
                    <a:gd name="connsiteY0" fmla="*/ 0 h 312420"/>
                    <a:gd name="connsiteX1" fmla="*/ 2482591 w 2482591"/>
                    <a:gd name="connsiteY1" fmla="*/ 9525 h 312420"/>
                    <a:gd name="connsiteX2" fmla="*/ 2130130 w 2482591"/>
                    <a:gd name="connsiteY2" fmla="*/ 296037 h 312420"/>
                    <a:gd name="connsiteX3" fmla="*/ 0 w 2482591"/>
                    <a:gd name="connsiteY3" fmla="*/ 312420 h 312420"/>
                    <a:gd name="connsiteX4" fmla="*/ 0 w 2482591"/>
                    <a:gd name="connsiteY4" fmla="*/ 0 h 312420"/>
                    <a:gd name="connsiteX0" fmla="*/ 0 w 2421544"/>
                    <a:gd name="connsiteY0" fmla="*/ 0 h 312420"/>
                    <a:gd name="connsiteX1" fmla="*/ 2421544 w 2421544"/>
                    <a:gd name="connsiteY1" fmla="*/ 11430 h 312420"/>
                    <a:gd name="connsiteX2" fmla="*/ 2130130 w 2421544"/>
                    <a:gd name="connsiteY2" fmla="*/ 296037 h 312420"/>
                    <a:gd name="connsiteX3" fmla="*/ 0 w 2421544"/>
                    <a:gd name="connsiteY3" fmla="*/ 312420 h 312420"/>
                    <a:gd name="connsiteX4" fmla="*/ 0 w 2421544"/>
                    <a:gd name="connsiteY4" fmla="*/ 0 h 312420"/>
                    <a:gd name="connsiteX0" fmla="*/ 0 w 2414761"/>
                    <a:gd name="connsiteY0" fmla="*/ 0 h 312420"/>
                    <a:gd name="connsiteX1" fmla="*/ 2414761 w 2414761"/>
                    <a:gd name="connsiteY1" fmla="*/ 5715 h 312420"/>
                    <a:gd name="connsiteX2" fmla="*/ 2130130 w 2414761"/>
                    <a:gd name="connsiteY2" fmla="*/ 296037 h 312420"/>
                    <a:gd name="connsiteX3" fmla="*/ 0 w 2414761"/>
                    <a:gd name="connsiteY3" fmla="*/ 312420 h 312420"/>
                    <a:gd name="connsiteX4" fmla="*/ 0 w 2414761"/>
                    <a:gd name="connsiteY4" fmla="*/ 0 h 312420"/>
                    <a:gd name="connsiteX0" fmla="*/ 0 w 2414761"/>
                    <a:gd name="connsiteY0" fmla="*/ 0 h 312420"/>
                    <a:gd name="connsiteX1" fmla="*/ 2414761 w 2414761"/>
                    <a:gd name="connsiteY1" fmla="*/ 5715 h 312420"/>
                    <a:gd name="connsiteX2" fmla="*/ 2121086 w 2414761"/>
                    <a:gd name="connsiteY2" fmla="*/ 303657 h 312420"/>
                    <a:gd name="connsiteX3" fmla="*/ 0 w 2414761"/>
                    <a:gd name="connsiteY3" fmla="*/ 312420 h 312420"/>
                    <a:gd name="connsiteX4" fmla="*/ 0 w 2414761"/>
                    <a:gd name="connsiteY4" fmla="*/ 0 h 312420"/>
                    <a:gd name="connsiteX0" fmla="*/ 0 w 2414761"/>
                    <a:gd name="connsiteY0" fmla="*/ 0 h 312420"/>
                    <a:gd name="connsiteX1" fmla="*/ 2414761 w 2414761"/>
                    <a:gd name="connsiteY1" fmla="*/ 5715 h 312420"/>
                    <a:gd name="connsiteX2" fmla="*/ 2112042 w 2414761"/>
                    <a:gd name="connsiteY2" fmla="*/ 311277 h 312420"/>
                    <a:gd name="connsiteX3" fmla="*/ 0 w 2414761"/>
                    <a:gd name="connsiteY3" fmla="*/ 312420 h 312420"/>
                    <a:gd name="connsiteX4" fmla="*/ 0 w 2414761"/>
                    <a:gd name="connsiteY4" fmla="*/ 0 h 312420"/>
                    <a:gd name="connsiteX0" fmla="*/ 0 w 2414761"/>
                    <a:gd name="connsiteY0" fmla="*/ 0 h 324612"/>
                    <a:gd name="connsiteX1" fmla="*/ 2414761 w 2414761"/>
                    <a:gd name="connsiteY1" fmla="*/ 5715 h 324612"/>
                    <a:gd name="connsiteX2" fmla="*/ 2112042 w 2414761"/>
                    <a:gd name="connsiteY2" fmla="*/ 324612 h 324612"/>
                    <a:gd name="connsiteX3" fmla="*/ 0 w 2414761"/>
                    <a:gd name="connsiteY3" fmla="*/ 312420 h 324612"/>
                    <a:gd name="connsiteX4" fmla="*/ 0 w 2414761"/>
                    <a:gd name="connsiteY4" fmla="*/ 0 h 324612"/>
                    <a:gd name="connsiteX0" fmla="*/ 0 w 2414761"/>
                    <a:gd name="connsiteY0" fmla="*/ 0 h 315087"/>
                    <a:gd name="connsiteX1" fmla="*/ 2414761 w 2414761"/>
                    <a:gd name="connsiteY1" fmla="*/ 5715 h 315087"/>
                    <a:gd name="connsiteX2" fmla="*/ 2112042 w 2414761"/>
                    <a:gd name="connsiteY2" fmla="*/ 315087 h 315087"/>
                    <a:gd name="connsiteX3" fmla="*/ 0 w 2414761"/>
                    <a:gd name="connsiteY3" fmla="*/ 312420 h 315087"/>
                    <a:gd name="connsiteX4" fmla="*/ 0 w 2414761"/>
                    <a:gd name="connsiteY4" fmla="*/ 0 h 315087"/>
                    <a:gd name="connsiteX0" fmla="*/ 0 w 2414761"/>
                    <a:gd name="connsiteY0" fmla="*/ 0 h 312420"/>
                    <a:gd name="connsiteX1" fmla="*/ 2414761 w 2414761"/>
                    <a:gd name="connsiteY1" fmla="*/ 5715 h 312420"/>
                    <a:gd name="connsiteX2" fmla="*/ 2112042 w 2414761"/>
                    <a:gd name="connsiteY2" fmla="*/ 309372 h 312420"/>
                    <a:gd name="connsiteX3" fmla="*/ 0 w 2414761"/>
                    <a:gd name="connsiteY3" fmla="*/ 312420 h 312420"/>
                    <a:gd name="connsiteX4" fmla="*/ 0 w 2414761"/>
                    <a:gd name="connsiteY4" fmla="*/ 0 h 312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761" h="312420">
                      <a:moveTo>
                        <a:pt x="0" y="0"/>
                      </a:moveTo>
                      <a:lnTo>
                        <a:pt x="2414761" y="5715"/>
                      </a:lnTo>
                      <a:lnTo>
                        <a:pt x="2112042" y="309372"/>
                      </a:lnTo>
                      <a:lnTo>
                        <a:pt x="0" y="3124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CB01F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r>
                    <a:rPr lang="sr-Latn-RS" sz="1100">
                      <a:solidFill>
                        <a:srgbClr val="FFFFFF"/>
                      </a:solidFill>
                      <a:latin typeface="Trebuchet MS" panose="020B0603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PROCESS STEP 3</a:t>
                  </a:r>
                  <a:endParaRPr lang="en-IN" sz="1200">
                    <a:solidFill>
                      <a:prstClr val="white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3" name="TextBox 84"/>
              <p:cNvSpPr txBox="1"/>
              <p:nvPr/>
            </p:nvSpPr>
            <p:spPr>
              <a:xfrm>
                <a:off x="3862923" y="5392596"/>
                <a:ext cx="2145032" cy="8424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1100" dirty="0">
                    <a:solidFill>
                      <a:srgbClr val="000000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100" dirty="0">
                  <a:solidFill>
                    <a:prstClr val="black"/>
                  </a:solidFill>
                  <a:latin typeface="Centaur" panose="02030504050205020304" pitchFamily="18" charset="0"/>
                  <a:ea typeface="Times New Roman" panose="02020603050405020304" pitchFamily="18" charset="0"/>
                </a:endParaRPr>
              </a:p>
              <a:p>
                <a:pPr algn="ctr"/>
                <a:r>
                  <a:rPr lang="en-GB" sz="1100" dirty="0">
                    <a:solidFill>
                      <a:srgbClr val="000000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TOP2011 factor for prior probability</a:t>
                </a:r>
                <a:endParaRPr lang="en-IN" sz="1100" dirty="0">
                  <a:solidFill>
                    <a:prstClr val="black"/>
                  </a:solidFill>
                  <a:latin typeface="Centaur" panose="020305040502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GB" sz="1100" dirty="0">
                    <a:solidFill>
                      <a:srgbClr val="000000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100" dirty="0">
                  <a:solidFill>
                    <a:prstClr val="black"/>
                  </a:solidFill>
                  <a:latin typeface="Centaur" panose="020305040502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GB" sz="1100" dirty="0">
                    <a:solidFill>
                      <a:prstClr val="black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</a:rPr>
                  <a:t> </a:t>
                </a:r>
                <a:endParaRPr lang="en-IN" sz="1100" dirty="0">
                  <a:solidFill>
                    <a:prstClr val="black"/>
                  </a:solidFill>
                  <a:latin typeface="Centaur" panose="020305040502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7843239" y="1819167"/>
              <a:ext cx="2331072" cy="1085114"/>
              <a:chOff x="3787059" y="5025068"/>
              <a:chExt cx="2296249" cy="1725932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3787059" y="5025068"/>
                <a:ext cx="2296249" cy="1725932"/>
                <a:chOff x="3787059" y="5025068"/>
                <a:chExt cx="2296249" cy="1725932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>
                  <a:off x="3797853" y="5143592"/>
                  <a:ext cx="2266405" cy="1141477"/>
                </a:xfrm>
                <a:prstGeom prst="rect">
                  <a:avLst/>
                </a:prstGeom>
                <a:noFill/>
                <a:ln>
                  <a:solidFill>
                    <a:srgbClr val="FCB01F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5363308" y="5025068"/>
                  <a:ext cx="720000" cy="424707"/>
                </a:xfrm>
                <a:prstGeom prst="ellipse">
                  <a:avLst/>
                </a:prstGeom>
                <a:solidFill>
                  <a:srgbClr val="FCB01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sr-Latn-RS" sz="1200">
                      <a:solidFill>
                        <a:prstClr val="white"/>
                      </a:solidFill>
                      <a:latin typeface="Trebuchet MS" panose="020B0603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04</a:t>
                  </a:r>
                  <a:endParaRPr lang="en-IN" sz="1200">
                    <a:solidFill>
                      <a:prstClr val="white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53" name="Snip Single Corner Rectangle 3"/>
                <p:cNvSpPr/>
                <p:nvPr/>
              </p:nvSpPr>
              <p:spPr>
                <a:xfrm>
                  <a:off x="3982938" y="6393875"/>
                  <a:ext cx="2034542" cy="357125"/>
                </a:xfrm>
                <a:custGeom>
                  <a:avLst/>
                  <a:gdLst>
                    <a:gd name="connsiteX0" fmla="*/ 0 w 2481943"/>
                    <a:gd name="connsiteY0" fmla="*/ 0 h 312420"/>
                    <a:gd name="connsiteX1" fmla="*/ 2325733 w 2481943"/>
                    <a:gd name="connsiteY1" fmla="*/ 0 h 312420"/>
                    <a:gd name="connsiteX2" fmla="*/ 2481943 w 2481943"/>
                    <a:gd name="connsiteY2" fmla="*/ 156210 h 312420"/>
                    <a:gd name="connsiteX3" fmla="*/ 2481943 w 2481943"/>
                    <a:gd name="connsiteY3" fmla="*/ 312420 h 312420"/>
                    <a:gd name="connsiteX4" fmla="*/ 0 w 2481943"/>
                    <a:gd name="connsiteY4" fmla="*/ 312420 h 312420"/>
                    <a:gd name="connsiteX5" fmla="*/ 0 w 2481943"/>
                    <a:gd name="connsiteY5" fmla="*/ 0 h 312420"/>
                    <a:gd name="connsiteX0" fmla="*/ 0 w 2481943"/>
                    <a:gd name="connsiteY0" fmla="*/ 0 h 312420"/>
                    <a:gd name="connsiteX1" fmla="*/ 2325733 w 2481943"/>
                    <a:gd name="connsiteY1" fmla="*/ 0 h 312420"/>
                    <a:gd name="connsiteX2" fmla="*/ 2481943 w 2481943"/>
                    <a:gd name="connsiteY2" fmla="*/ 312420 h 312420"/>
                    <a:gd name="connsiteX3" fmla="*/ 0 w 2481943"/>
                    <a:gd name="connsiteY3" fmla="*/ 312420 h 312420"/>
                    <a:gd name="connsiteX4" fmla="*/ 0 w 2481943"/>
                    <a:gd name="connsiteY4" fmla="*/ 0 h 312420"/>
                    <a:gd name="connsiteX0" fmla="*/ 0 w 2481943"/>
                    <a:gd name="connsiteY0" fmla="*/ 0 h 312420"/>
                    <a:gd name="connsiteX1" fmla="*/ 2127613 w 2481943"/>
                    <a:gd name="connsiteY1" fmla="*/ 3810 h 312420"/>
                    <a:gd name="connsiteX2" fmla="*/ 2481943 w 2481943"/>
                    <a:gd name="connsiteY2" fmla="*/ 312420 h 312420"/>
                    <a:gd name="connsiteX3" fmla="*/ 0 w 2481943"/>
                    <a:gd name="connsiteY3" fmla="*/ 312420 h 312420"/>
                    <a:gd name="connsiteX4" fmla="*/ 0 w 2481943"/>
                    <a:gd name="connsiteY4" fmla="*/ 0 h 312420"/>
                    <a:gd name="connsiteX0" fmla="*/ 0 w 2481943"/>
                    <a:gd name="connsiteY0" fmla="*/ 3810 h 316230"/>
                    <a:gd name="connsiteX1" fmla="*/ 2444154 w 2481943"/>
                    <a:gd name="connsiteY1" fmla="*/ 0 h 316230"/>
                    <a:gd name="connsiteX2" fmla="*/ 2481943 w 2481943"/>
                    <a:gd name="connsiteY2" fmla="*/ 316230 h 316230"/>
                    <a:gd name="connsiteX3" fmla="*/ 0 w 2481943"/>
                    <a:gd name="connsiteY3" fmla="*/ 316230 h 316230"/>
                    <a:gd name="connsiteX4" fmla="*/ 0 w 2481943"/>
                    <a:gd name="connsiteY4" fmla="*/ 3810 h 316230"/>
                    <a:gd name="connsiteX0" fmla="*/ 0 w 2482591"/>
                    <a:gd name="connsiteY0" fmla="*/ 0 h 312420"/>
                    <a:gd name="connsiteX1" fmla="*/ 2482591 w 2482591"/>
                    <a:gd name="connsiteY1" fmla="*/ 9525 h 312420"/>
                    <a:gd name="connsiteX2" fmla="*/ 2481943 w 2482591"/>
                    <a:gd name="connsiteY2" fmla="*/ 312420 h 312420"/>
                    <a:gd name="connsiteX3" fmla="*/ 0 w 2482591"/>
                    <a:gd name="connsiteY3" fmla="*/ 312420 h 312420"/>
                    <a:gd name="connsiteX4" fmla="*/ 0 w 2482591"/>
                    <a:gd name="connsiteY4" fmla="*/ 0 h 312420"/>
                    <a:gd name="connsiteX0" fmla="*/ 0 w 2482591"/>
                    <a:gd name="connsiteY0" fmla="*/ 0 h 314325"/>
                    <a:gd name="connsiteX1" fmla="*/ 2482591 w 2482591"/>
                    <a:gd name="connsiteY1" fmla="*/ 9525 h 314325"/>
                    <a:gd name="connsiteX2" fmla="*/ 2007131 w 2482591"/>
                    <a:gd name="connsiteY2" fmla="*/ 314325 h 314325"/>
                    <a:gd name="connsiteX3" fmla="*/ 0 w 2482591"/>
                    <a:gd name="connsiteY3" fmla="*/ 312420 h 314325"/>
                    <a:gd name="connsiteX4" fmla="*/ 0 w 2482591"/>
                    <a:gd name="connsiteY4" fmla="*/ 0 h 314325"/>
                    <a:gd name="connsiteX0" fmla="*/ 0 w 2482591"/>
                    <a:gd name="connsiteY0" fmla="*/ 0 h 312420"/>
                    <a:gd name="connsiteX1" fmla="*/ 2482591 w 2482591"/>
                    <a:gd name="connsiteY1" fmla="*/ 9525 h 312420"/>
                    <a:gd name="connsiteX2" fmla="*/ 2130130 w 2482591"/>
                    <a:gd name="connsiteY2" fmla="*/ 296037 h 312420"/>
                    <a:gd name="connsiteX3" fmla="*/ 0 w 2482591"/>
                    <a:gd name="connsiteY3" fmla="*/ 312420 h 312420"/>
                    <a:gd name="connsiteX4" fmla="*/ 0 w 2482591"/>
                    <a:gd name="connsiteY4" fmla="*/ 0 h 312420"/>
                    <a:gd name="connsiteX0" fmla="*/ 0 w 2421544"/>
                    <a:gd name="connsiteY0" fmla="*/ 0 h 312420"/>
                    <a:gd name="connsiteX1" fmla="*/ 2421544 w 2421544"/>
                    <a:gd name="connsiteY1" fmla="*/ 11430 h 312420"/>
                    <a:gd name="connsiteX2" fmla="*/ 2130130 w 2421544"/>
                    <a:gd name="connsiteY2" fmla="*/ 296037 h 312420"/>
                    <a:gd name="connsiteX3" fmla="*/ 0 w 2421544"/>
                    <a:gd name="connsiteY3" fmla="*/ 312420 h 312420"/>
                    <a:gd name="connsiteX4" fmla="*/ 0 w 2421544"/>
                    <a:gd name="connsiteY4" fmla="*/ 0 h 312420"/>
                    <a:gd name="connsiteX0" fmla="*/ 0 w 2414761"/>
                    <a:gd name="connsiteY0" fmla="*/ 0 h 312420"/>
                    <a:gd name="connsiteX1" fmla="*/ 2414761 w 2414761"/>
                    <a:gd name="connsiteY1" fmla="*/ 5715 h 312420"/>
                    <a:gd name="connsiteX2" fmla="*/ 2130130 w 2414761"/>
                    <a:gd name="connsiteY2" fmla="*/ 296037 h 312420"/>
                    <a:gd name="connsiteX3" fmla="*/ 0 w 2414761"/>
                    <a:gd name="connsiteY3" fmla="*/ 312420 h 312420"/>
                    <a:gd name="connsiteX4" fmla="*/ 0 w 2414761"/>
                    <a:gd name="connsiteY4" fmla="*/ 0 h 312420"/>
                    <a:gd name="connsiteX0" fmla="*/ 0 w 2414761"/>
                    <a:gd name="connsiteY0" fmla="*/ 0 h 312420"/>
                    <a:gd name="connsiteX1" fmla="*/ 2414761 w 2414761"/>
                    <a:gd name="connsiteY1" fmla="*/ 5715 h 312420"/>
                    <a:gd name="connsiteX2" fmla="*/ 2121086 w 2414761"/>
                    <a:gd name="connsiteY2" fmla="*/ 303657 h 312420"/>
                    <a:gd name="connsiteX3" fmla="*/ 0 w 2414761"/>
                    <a:gd name="connsiteY3" fmla="*/ 312420 h 312420"/>
                    <a:gd name="connsiteX4" fmla="*/ 0 w 2414761"/>
                    <a:gd name="connsiteY4" fmla="*/ 0 h 312420"/>
                    <a:gd name="connsiteX0" fmla="*/ 0 w 2414761"/>
                    <a:gd name="connsiteY0" fmla="*/ 0 h 312420"/>
                    <a:gd name="connsiteX1" fmla="*/ 2414761 w 2414761"/>
                    <a:gd name="connsiteY1" fmla="*/ 5715 h 312420"/>
                    <a:gd name="connsiteX2" fmla="*/ 2112042 w 2414761"/>
                    <a:gd name="connsiteY2" fmla="*/ 311277 h 312420"/>
                    <a:gd name="connsiteX3" fmla="*/ 0 w 2414761"/>
                    <a:gd name="connsiteY3" fmla="*/ 312420 h 312420"/>
                    <a:gd name="connsiteX4" fmla="*/ 0 w 2414761"/>
                    <a:gd name="connsiteY4" fmla="*/ 0 h 312420"/>
                    <a:gd name="connsiteX0" fmla="*/ 0 w 2414761"/>
                    <a:gd name="connsiteY0" fmla="*/ 0 h 324612"/>
                    <a:gd name="connsiteX1" fmla="*/ 2414761 w 2414761"/>
                    <a:gd name="connsiteY1" fmla="*/ 5715 h 324612"/>
                    <a:gd name="connsiteX2" fmla="*/ 2112042 w 2414761"/>
                    <a:gd name="connsiteY2" fmla="*/ 324612 h 324612"/>
                    <a:gd name="connsiteX3" fmla="*/ 0 w 2414761"/>
                    <a:gd name="connsiteY3" fmla="*/ 312420 h 324612"/>
                    <a:gd name="connsiteX4" fmla="*/ 0 w 2414761"/>
                    <a:gd name="connsiteY4" fmla="*/ 0 h 324612"/>
                    <a:gd name="connsiteX0" fmla="*/ 0 w 2414761"/>
                    <a:gd name="connsiteY0" fmla="*/ 0 h 315087"/>
                    <a:gd name="connsiteX1" fmla="*/ 2414761 w 2414761"/>
                    <a:gd name="connsiteY1" fmla="*/ 5715 h 315087"/>
                    <a:gd name="connsiteX2" fmla="*/ 2112042 w 2414761"/>
                    <a:gd name="connsiteY2" fmla="*/ 315087 h 315087"/>
                    <a:gd name="connsiteX3" fmla="*/ 0 w 2414761"/>
                    <a:gd name="connsiteY3" fmla="*/ 312420 h 315087"/>
                    <a:gd name="connsiteX4" fmla="*/ 0 w 2414761"/>
                    <a:gd name="connsiteY4" fmla="*/ 0 h 315087"/>
                    <a:gd name="connsiteX0" fmla="*/ 0 w 2414761"/>
                    <a:gd name="connsiteY0" fmla="*/ 0 h 312420"/>
                    <a:gd name="connsiteX1" fmla="*/ 2414761 w 2414761"/>
                    <a:gd name="connsiteY1" fmla="*/ 5715 h 312420"/>
                    <a:gd name="connsiteX2" fmla="*/ 2112042 w 2414761"/>
                    <a:gd name="connsiteY2" fmla="*/ 309372 h 312420"/>
                    <a:gd name="connsiteX3" fmla="*/ 0 w 2414761"/>
                    <a:gd name="connsiteY3" fmla="*/ 312420 h 312420"/>
                    <a:gd name="connsiteX4" fmla="*/ 0 w 2414761"/>
                    <a:gd name="connsiteY4" fmla="*/ 0 h 312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761" h="312420">
                      <a:moveTo>
                        <a:pt x="0" y="0"/>
                      </a:moveTo>
                      <a:lnTo>
                        <a:pt x="2414761" y="5715"/>
                      </a:lnTo>
                      <a:lnTo>
                        <a:pt x="2112042" y="309372"/>
                      </a:lnTo>
                      <a:lnTo>
                        <a:pt x="0" y="3124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CB01F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4" name="Snip Single Corner Rectangle 3"/>
                <p:cNvSpPr/>
                <p:nvPr/>
              </p:nvSpPr>
              <p:spPr>
                <a:xfrm>
                  <a:off x="3787059" y="6371520"/>
                  <a:ext cx="2054861" cy="379480"/>
                </a:xfrm>
                <a:custGeom>
                  <a:avLst/>
                  <a:gdLst>
                    <a:gd name="connsiteX0" fmla="*/ 0 w 2481943"/>
                    <a:gd name="connsiteY0" fmla="*/ 0 h 312420"/>
                    <a:gd name="connsiteX1" fmla="*/ 2325733 w 2481943"/>
                    <a:gd name="connsiteY1" fmla="*/ 0 h 312420"/>
                    <a:gd name="connsiteX2" fmla="*/ 2481943 w 2481943"/>
                    <a:gd name="connsiteY2" fmla="*/ 156210 h 312420"/>
                    <a:gd name="connsiteX3" fmla="*/ 2481943 w 2481943"/>
                    <a:gd name="connsiteY3" fmla="*/ 312420 h 312420"/>
                    <a:gd name="connsiteX4" fmla="*/ 0 w 2481943"/>
                    <a:gd name="connsiteY4" fmla="*/ 312420 h 312420"/>
                    <a:gd name="connsiteX5" fmla="*/ 0 w 2481943"/>
                    <a:gd name="connsiteY5" fmla="*/ 0 h 312420"/>
                    <a:gd name="connsiteX0" fmla="*/ 0 w 2481943"/>
                    <a:gd name="connsiteY0" fmla="*/ 0 h 312420"/>
                    <a:gd name="connsiteX1" fmla="*/ 2325733 w 2481943"/>
                    <a:gd name="connsiteY1" fmla="*/ 0 h 312420"/>
                    <a:gd name="connsiteX2" fmla="*/ 2481943 w 2481943"/>
                    <a:gd name="connsiteY2" fmla="*/ 312420 h 312420"/>
                    <a:gd name="connsiteX3" fmla="*/ 0 w 2481943"/>
                    <a:gd name="connsiteY3" fmla="*/ 312420 h 312420"/>
                    <a:gd name="connsiteX4" fmla="*/ 0 w 2481943"/>
                    <a:gd name="connsiteY4" fmla="*/ 0 h 312420"/>
                    <a:gd name="connsiteX0" fmla="*/ 0 w 2481943"/>
                    <a:gd name="connsiteY0" fmla="*/ 0 h 312420"/>
                    <a:gd name="connsiteX1" fmla="*/ 2127613 w 2481943"/>
                    <a:gd name="connsiteY1" fmla="*/ 3810 h 312420"/>
                    <a:gd name="connsiteX2" fmla="*/ 2481943 w 2481943"/>
                    <a:gd name="connsiteY2" fmla="*/ 312420 h 312420"/>
                    <a:gd name="connsiteX3" fmla="*/ 0 w 2481943"/>
                    <a:gd name="connsiteY3" fmla="*/ 312420 h 312420"/>
                    <a:gd name="connsiteX4" fmla="*/ 0 w 2481943"/>
                    <a:gd name="connsiteY4" fmla="*/ 0 h 312420"/>
                    <a:gd name="connsiteX0" fmla="*/ 0 w 2481943"/>
                    <a:gd name="connsiteY0" fmla="*/ 3810 h 316230"/>
                    <a:gd name="connsiteX1" fmla="*/ 2444154 w 2481943"/>
                    <a:gd name="connsiteY1" fmla="*/ 0 h 316230"/>
                    <a:gd name="connsiteX2" fmla="*/ 2481943 w 2481943"/>
                    <a:gd name="connsiteY2" fmla="*/ 316230 h 316230"/>
                    <a:gd name="connsiteX3" fmla="*/ 0 w 2481943"/>
                    <a:gd name="connsiteY3" fmla="*/ 316230 h 316230"/>
                    <a:gd name="connsiteX4" fmla="*/ 0 w 2481943"/>
                    <a:gd name="connsiteY4" fmla="*/ 3810 h 316230"/>
                    <a:gd name="connsiteX0" fmla="*/ 0 w 2482591"/>
                    <a:gd name="connsiteY0" fmla="*/ 0 h 312420"/>
                    <a:gd name="connsiteX1" fmla="*/ 2482591 w 2482591"/>
                    <a:gd name="connsiteY1" fmla="*/ 9525 h 312420"/>
                    <a:gd name="connsiteX2" fmla="*/ 2481943 w 2482591"/>
                    <a:gd name="connsiteY2" fmla="*/ 312420 h 312420"/>
                    <a:gd name="connsiteX3" fmla="*/ 0 w 2482591"/>
                    <a:gd name="connsiteY3" fmla="*/ 312420 h 312420"/>
                    <a:gd name="connsiteX4" fmla="*/ 0 w 2482591"/>
                    <a:gd name="connsiteY4" fmla="*/ 0 h 312420"/>
                    <a:gd name="connsiteX0" fmla="*/ 0 w 2482591"/>
                    <a:gd name="connsiteY0" fmla="*/ 0 h 314325"/>
                    <a:gd name="connsiteX1" fmla="*/ 2482591 w 2482591"/>
                    <a:gd name="connsiteY1" fmla="*/ 9525 h 314325"/>
                    <a:gd name="connsiteX2" fmla="*/ 2007131 w 2482591"/>
                    <a:gd name="connsiteY2" fmla="*/ 314325 h 314325"/>
                    <a:gd name="connsiteX3" fmla="*/ 0 w 2482591"/>
                    <a:gd name="connsiteY3" fmla="*/ 312420 h 314325"/>
                    <a:gd name="connsiteX4" fmla="*/ 0 w 2482591"/>
                    <a:gd name="connsiteY4" fmla="*/ 0 h 314325"/>
                    <a:gd name="connsiteX0" fmla="*/ 0 w 2482591"/>
                    <a:gd name="connsiteY0" fmla="*/ 0 h 312420"/>
                    <a:gd name="connsiteX1" fmla="*/ 2482591 w 2482591"/>
                    <a:gd name="connsiteY1" fmla="*/ 9525 h 312420"/>
                    <a:gd name="connsiteX2" fmla="*/ 2130130 w 2482591"/>
                    <a:gd name="connsiteY2" fmla="*/ 296037 h 312420"/>
                    <a:gd name="connsiteX3" fmla="*/ 0 w 2482591"/>
                    <a:gd name="connsiteY3" fmla="*/ 312420 h 312420"/>
                    <a:gd name="connsiteX4" fmla="*/ 0 w 2482591"/>
                    <a:gd name="connsiteY4" fmla="*/ 0 h 312420"/>
                    <a:gd name="connsiteX0" fmla="*/ 0 w 2421544"/>
                    <a:gd name="connsiteY0" fmla="*/ 0 h 312420"/>
                    <a:gd name="connsiteX1" fmla="*/ 2421544 w 2421544"/>
                    <a:gd name="connsiteY1" fmla="*/ 11430 h 312420"/>
                    <a:gd name="connsiteX2" fmla="*/ 2130130 w 2421544"/>
                    <a:gd name="connsiteY2" fmla="*/ 296037 h 312420"/>
                    <a:gd name="connsiteX3" fmla="*/ 0 w 2421544"/>
                    <a:gd name="connsiteY3" fmla="*/ 312420 h 312420"/>
                    <a:gd name="connsiteX4" fmla="*/ 0 w 2421544"/>
                    <a:gd name="connsiteY4" fmla="*/ 0 h 312420"/>
                    <a:gd name="connsiteX0" fmla="*/ 0 w 2414761"/>
                    <a:gd name="connsiteY0" fmla="*/ 0 h 312420"/>
                    <a:gd name="connsiteX1" fmla="*/ 2414761 w 2414761"/>
                    <a:gd name="connsiteY1" fmla="*/ 5715 h 312420"/>
                    <a:gd name="connsiteX2" fmla="*/ 2130130 w 2414761"/>
                    <a:gd name="connsiteY2" fmla="*/ 296037 h 312420"/>
                    <a:gd name="connsiteX3" fmla="*/ 0 w 2414761"/>
                    <a:gd name="connsiteY3" fmla="*/ 312420 h 312420"/>
                    <a:gd name="connsiteX4" fmla="*/ 0 w 2414761"/>
                    <a:gd name="connsiteY4" fmla="*/ 0 h 312420"/>
                    <a:gd name="connsiteX0" fmla="*/ 0 w 2414761"/>
                    <a:gd name="connsiteY0" fmla="*/ 0 h 312420"/>
                    <a:gd name="connsiteX1" fmla="*/ 2414761 w 2414761"/>
                    <a:gd name="connsiteY1" fmla="*/ 5715 h 312420"/>
                    <a:gd name="connsiteX2" fmla="*/ 2121086 w 2414761"/>
                    <a:gd name="connsiteY2" fmla="*/ 303657 h 312420"/>
                    <a:gd name="connsiteX3" fmla="*/ 0 w 2414761"/>
                    <a:gd name="connsiteY3" fmla="*/ 312420 h 312420"/>
                    <a:gd name="connsiteX4" fmla="*/ 0 w 2414761"/>
                    <a:gd name="connsiteY4" fmla="*/ 0 h 312420"/>
                    <a:gd name="connsiteX0" fmla="*/ 0 w 2414761"/>
                    <a:gd name="connsiteY0" fmla="*/ 0 h 312420"/>
                    <a:gd name="connsiteX1" fmla="*/ 2414761 w 2414761"/>
                    <a:gd name="connsiteY1" fmla="*/ 5715 h 312420"/>
                    <a:gd name="connsiteX2" fmla="*/ 2112042 w 2414761"/>
                    <a:gd name="connsiteY2" fmla="*/ 311277 h 312420"/>
                    <a:gd name="connsiteX3" fmla="*/ 0 w 2414761"/>
                    <a:gd name="connsiteY3" fmla="*/ 312420 h 312420"/>
                    <a:gd name="connsiteX4" fmla="*/ 0 w 2414761"/>
                    <a:gd name="connsiteY4" fmla="*/ 0 h 312420"/>
                    <a:gd name="connsiteX0" fmla="*/ 0 w 2414761"/>
                    <a:gd name="connsiteY0" fmla="*/ 0 h 324612"/>
                    <a:gd name="connsiteX1" fmla="*/ 2414761 w 2414761"/>
                    <a:gd name="connsiteY1" fmla="*/ 5715 h 324612"/>
                    <a:gd name="connsiteX2" fmla="*/ 2112042 w 2414761"/>
                    <a:gd name="connsiteY2" fmla="*/ 324612 h 324612"/>
                    <a:gd name="connsiteX3" fmla="*/ 0 w 2414761"/>
                    <a:gd name="connsiteY3" fmla="*/ 312420 h 324612"/>
                    <a:gd name="connsiteX4" fmla="*/ 0 w 2414761"/>
                    <a:gd name="connsiteY4" fmla="*/ 0 h 324612"/>
                    <a:gd name="connsiteX0" fmla="*/ 0 w 2414761"/>
                    <a:gd name="connsiteY0" fmla="*/ 0 h 315087"/>
                    <a:gd name="connsiteX1" fmla="*/ 2414761 w 2414761"/>
                    <a:gd name="connsiteY1" fmla="*/ 5715 h 315087"/>
                    <a:gd name="connsiteX2" fmla="*/ 2112042 w 2414761"/>
                    <a:gd name="connsiteY2" fmla="*/ 315087 h 315087"/>
                    <a:gd name="connsiteX3" fmla="*/ 0 w 2414761"/>
                    <a:gd name="connsiteY3" fmla="*/ 312420 h 315087"/>
                    <a:gd name="connsiteX4" fmla="*/ 0 w 2414761"/>
                    <a:gd name="connsiteY4" fmla="*/ 0 h 315087"/>
                    <a:gd name="connsiteX0" fmla="*/ 0 w 2414761"/>
                    <a:gd name="connsiteY0" fmla="*/ 0 h 312420"/>
                    <a:gd name="connsiteX1" fmla="*/ 2414761 w 2414761"/>
                    <a:gd name="connsiteY1" fmla="*/ 5715 h 312420"/>
                    <a:gd name="connsiteX2" fmla="*/ 2112042 w 2414761"/>
                    <a:gd name="connsiteY2" fmla="*/ 309372 h 312420"/>
                    <a:gd name="connsiteX3" fmla="*/ 0 w 2414761"/>
                    <a:gd name="connsiteY3" fmla="*/ 312420 h 312420"/>
                    <a:gd name="connsiteX4" fmla="*/ 0 w 2414761"/>
                    <a:gd name="connsiteY4" fmla="*/ 0 h 312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761" h="312420">
                      <a:moveTo>
                        <a:pt x="0" y="0"/>
                      </a:moveTo>
                      <a:lnTo>
                        <a:pt x="2414761" y="5715"/>
                      </a:lnTo>
                      <a:lnTo>
                        <a:pt x="2112042" y="309372"/>
                      </a:lnTo>
                      <a:lnTo>
                        <a:pt x="0" y="3124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CB01F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r>
                    <a:rPr lang="sr-Latn-RS" sz="1100">
                      <a:solidFill>
                        <a:srgbClr val="FFFFFF"/>
                      </a:solidFill>
                      <a:latin typeface="Trebuchet MS" panose="020B0603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PROCESS STEP 4</a:t>
                  </a:r>
                  <a:endParaRPr lang="en-IN" sz="1200">
                    <a:solidFill>
                      <a:prstClr val="white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0" name="TextBox 84"/>
              <p:cNvSpPr txBox="1"/>
              <p:nvPr/>
            </p:nvSpPr>
            <p:spPr>
              <a:xfrm>
                <a:off x="3862923" y="5025069"/>
                <a:ext cx="2145032" cy="130169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GB" sz="11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1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GB" sz="1100" dirty="0">
                    <a:solidFill>
                      <a:srgbClr val="000000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Calculate Max, Min, or </a:t>
                </a:r>
                <a:endParaRPr lang="en-IN" sz="1100" dirty="0">
                  <a:solidFill>
                    <a:prstClr val="black"/>
                  </a:solidFill>
                  <a:latin typeface="Centaur" panose="020305040502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GB" sz="1100" dirty="0">
                    <a:solidFill>
                      <a:srgbClr val="000000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Mean value = [(max + min)/2] for TPOP2011</a:t>
                </a:r>
                <a:endParaRPr lang="en-IN" sz="1100" dirty="0">
                  <a:solidFill>
                    <a:prstClr val="black"/>
                  </a:solidFill>
                  <a:latin typeface="Centaur" panose="020305040502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IN" sz="1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IN" sz="12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GB" sz="9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2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GB" sz="1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IN" sz="12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2665927" y="1815735"/>
              <a:ext cx="2431494" cy="1197923"/>
              <a:chOff x="820553" y="2372686"/>
              <a:chExt cx="2338700" cy="1289832"/>
            </a:xfrm>
          </p:grpSpPr>
          <p:sp>
            <p:nvSpPr>
              <p:cNvPr id="166" name="Snip Single Corner Rectangle 3"/>
              <p:cNvSpPr/>
              <p:nvPr/>
            </p:nvSpPr>
            <p:spPr>
              <a:xfrm>
                <a:off x="1068108" y="2372687"/>
                <a:ext cx="2021363" cy="267911"/>
              </a:xfrm>
              <a:custGeom>
                <a:avLst/>
                <a:gdLst>
                  <a:gd name="connsiteX0" fmla="*/ 0 w 2481943"/>
                  <a:gd name="connsiteY0" fmla="*/ 0 h 312420"/>
                  <a:gd name="connsiteX1" fmla="*/ 2325733 w 2481943"/>
                  <a:gd name="connsiteY1" fmla="*/ 0 h 312420"/>
                  <a:gd name="connsiteX2" fmla="*/ 2481943 w 2481943"/>
                  <a:gd name="connsiteY2" fmla="*/ 156210 h 312420"/>
                  <a:gd name="connsiteX3" fmla="*/ 2481943 w 2481943"/>
                  <a:gd name="connsiteY3" fmla="*/ 312420 h 312420"/>
                  <a:gd name="connsiteX4" fmla="*/ 0 w 2481943"/>
                  <a:gd name="connsiteY4" fmla="*/ 312420 h 312420"/>
                  <a:gd name="connsiteX5" fmla="*/ 0 w 2481943"/>
                  <a:gd name="connsiteY5" fmla="*/ 0 h 312420"/>
                  <a:gd name="connsiteX0" fmla="*/ 0 w 2481943"/>
                  <a:gd name="connsiteY0" fmla="*/ 0 h 312420"/>
                  <a:gd name="connsiteX1" fmla="*/ 2325733 w 2481943"/>
                  <a:gd name="connsiteY1" fmla="*/ 0 h 312420"/>
                  <a:gd name="connsiteX2" fmla="*/ 2481943 w 2481943"/>
                  <a:gd name="connsiteY2" fmla="*/ 312420 h 312420"/>
                  <a:gd name="connsiteX3" fmla="*/ 0 w 2481943"/>
                  <a:gd name="connsiteY3" fmla="*/ 312420 h 312420"/>
                  <a:gd name="connsiteX4" fmla="*/ 0 w 2481943"/>
                  <a:gd name="connsiteY4" fmla="*/ 0 h 312420"/>
                  <a:gd name="connsiteX0" fmla="*/ 0 w 2481943"/>
                  <a:gd name="connsiteY0" fmla="*/ 0 h 312420"/>
                  <a:gd name="connsiteX1" fmla="*/ 2127613 w 2481943"/>
                  <a:gd name="connsiteY1" fmla="*/ 3810 h 312420"/>
                  <a:gd name="connsiteX2" fmla="*/ 2481943 w 2481943"/>
                  <a:gd name="connsiteY2" fmla="*/ 312420 h 312420"/>
                  <a:gd name="connsiteX3" fmla="*/ 0 w 2481943"/>
                  <a:gd name="connsiteY3" fmla="*/ 312420 h 312420"/>
                  <a:gd name="connsiteX4" fmla="*/ 0 w 2481943"/>
                  <a:gd name="connsiteY4" fmla="*/ 0 h 31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1943" h="312420">
                    <a:moveTo>
                      <a:pt x="0" y="0"/>
                    </a:moveTo>
                    <a:lnTo>
                      <a:pt x="2127613" y="3810"/>
                    </a:lnTo>
                    <a:lnTo>
                      <a:pt x="2481943" y="312420"/>
                    </a:lnTo>
                    <a:lnTo>
                      <a:pt x="0" y="312420"/>
                    </a:lnTo>
                    <a:lnTo>
                      <a:pt x="0" y="0"/>
                    </a:lnTo>
                    <a:close/>
                  </a:path>
                </a:pathLst>
              </a:cu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820553" y="2372686"/>
                <a:ext cx="2217341" cy="1188719"/>
                <a:chOff x="820553" y="2372686"/>
                <a:chExt cx="2217341" cy="1188719"/>
              </a:xfrm>
            </p:grpSpPr>
            <p:sp>
              <p:nvSpPr>
                <p:cNvPr id="169" name="Snip Single Corner Rectangle 3"/>
                <p:cNvSpPr/>
                <p:nvPr/>
              </p:nvSpPr>
              <p:spPr>
                <a:xfrm>
                  <a:off x="824267" y="2372686"/>
                  <a:ext cx="2091146" cy="267910"/>
                </a:xfrm>
                <a:custGeom>
                  <a:avLst/>
                  <a:gdLst>
                    <a:gd name="connsiteX0" fmla="*/ 0 w 2481943"/>
                    <a:gd name="connsiteY0" fmla="*/ 0 h 312420"/>
                    <a:gd name="connsiteX1" fmla="*/ 2325733 w 2481943"/>
                    <a:gd name="connsiteY1" fmla="*/ 0 h 312420"/>
                    <a:gd name="connsiteX2" fmla="*/ 2481943 w 2481943"/>
                    <a:gd name="connsiteY2" fmla="*/ 156210 h 312420"/>
                    <a:gd name="connsiteX3" fmla="*/ 2481943 w 2481943"/>
                    <a:gd name="connsiteY3" fmla="*/ 312420 h 312420"/>
                    <a:gd name="connsiteX4" fmla="*/ 0 w 2481943"/>
                    <a:gd name="connsiteY4" fmla="*/ 312420 h 312420"/>
                    <a:gd name="connsiteX5" fmla="*/ 0 w 2481943"/>
                    <a:gd name="connsiteY5" fmla="*/ 0 h 312420"/>
                    <a:gd name="connsiteX0" fmla="*/ 0 w 2481943"/>
                    <a:gd name="connsiteY0" fmla="*/ 0 h 312420"/>
                    <a:gd name="connsiteX1" fmla="*/ 2325733 w 2481943"/>
                    <a:gd name="connsiteY1" fmla="*/ 0 h 312420"/>
                    <a:gd name="connsiteX2" fmla="*/ 2481943 w 2481943"/>
                    <a:gd name="connsiteY2" fmla="*/ 312420 h 312420"/>
                    <a:gd name="connsiteX3" fmla="*/ 0 w 2481943"/>
                    <a:gd name="connsiteY3" fmla="*/ 312420 h 312420"/>
                    <a:gd name="connsiteX4" fmla="*/ 0 w 2481943"/>
                    <a:gd name="connsiteY4" fmla="*/ 0 h 312420"/>
                    <a:gd name="connsiteX0" fmla="*/ 0 w 2481943"/>
                    <a:gd name="connsiteY0" fmla="*/ 0 h 312420"/>
                    <a:gd name="connsiteX1" fmla="*/ 2127613 w 2481943"/>
                    <a:gd name="connsiteY1" fmla="*/ 3810 h 312420"/>
                    <a:gd name="connsiteX2" fmla="*/ 2481943 w 2481943"/>
                    <a:gd name="connsiteY2" fmla="*/ 312420 h 312420"/>
                    <a:gd name="connsiteX3" fmla="*/ 0 w 2481943"/>
                    <a:gd name="connsiteY3" fmla="*/ 312420 h 312420"/>
                    <a:gd name="connsiteX4" fmla="*/ 0 w 2481943"/>
                    <a:gd name="connsiteY4" fmla="*/ 0 h 312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81943" h="312420">
                      <a:moveTo>
                        <a:pt x="0" y="0"/>
                      </a:moveTo>
                      <a:lnTo>
                        <a:pt x="2127613" y="3810"/>
                      </a:lnTo>
                      <a:lnTo>
                        <a:pt x="2481943" y="312420"/>
                      </a:lnTo>
                      <a:lnTo>
                        <a:pt x="0" y="3124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r>
                    <a:rPr lang="sr-Latn-RS" sz="1200" dirty="0">
                      <a:solidFill>
                        <a:srgbClr val="FFFFFF"/>
                      </a:solidFill>
                      <a:latin typeface="Trebuchet MS" panose="020B0603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PROCESS STEP 6</a:t>
                  </a:r>
                  <a:endParaRPr lang="en-IN" sz="12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820553" y="2762829"/>
                  <a:ext cx="2217341" cy="798576"/>
                </a:xfrm>
                <a:prstGeom prst="rect">
                  <a:avLst/>
                </a:prstGeom>
                <a:noFill/>
                <a:ln>
                  <a:solidFill>
                    <a:srgbClr val="70AD47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68" name="Oval 167"/>
              <p:cNvSpPr/>
              <p:nvPr/>
            </p:nvSpPr>
            <p:spPr>
              <a:xfrm>
                <a:off x="2439253" y="3418414"/>
                <a:ext cx="720000" cy="244104"/>
              </a:xfrm>
              <a:prstGeom prst="ellipse">
                <a:avLst/>
              </a:prstGeom>
              <a:solidFill>
                <a:srgbClr val="70AD4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r-Latn-RS" sz="1100">
                    <a:solidFill>
                      <a:srgbClr val="FFFFFF"/>
                    </a:solidFill>
                    <a:latin typeface="Trebuchet MS" panose="020B06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06</a:t>
                </a:r>
                <a:endParaRPr lang="en-IN" sz="1200">
                  <a:solidFill>
                    <a:prstClr val="white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2915974" y="3298231"/>
              <a:ext cx="3646409" cy="1082285"/>
              <a:chOff x="656292" y="5442211"/>
              <a:chExt cx="2218546" cy="550431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656292" y="5668447"/>
                <a:ext cx="712711" cy="324195"/>
              </a:xfrm>
              <a:prstGeom prst="rect">
                <a:avLst/>
              </a:prstGeom>
              <a:noFill/>
              <a:ln>
                <a:solidFill>
                  <a:srgbClr val="1075AB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Snip Single Corner Rectangle 3"/>
              <p:cNvSpPr/>
              <p:nvPr/>
            </p:nvSpPr>
            <p:spPr>
              <a:xfrm>
                <a:off x="900132" y="5442211"/>
                <a:ext cx="1974706" cy="135437"/>
              </a:xfrm>
              <a:custGeom>
                <a:avLst/>
                <a:gdLst>
                  <a:gd name="connsiteX0" fmla="*/ 0 w 2481943"/>
                  <a:gd name="connsiteY0" fmla="*/ 0 h 312420"/>
                  <a:gd name="connsiteX1" fmla="*/ 2325733 w 2481943"/>
                  <a:gd name="connsiteY1" fmla="*/ 0 h 312420"/>
                  <a:gd name="connsiteX2" fmla="*/ 2481943 w 2481943"/>
                  <a:gd name="connsiteY2" fmla="*/ 156210 h 312420"/>
                  <a:gd name="connsiteX3" fmla="*/ 2481943 w 2481943"/>
                  <a:gd name="connsiteY3" fmla="*/ 312420 h 312420"/>
                  <a:gd name="connsiteX4" fmla="*/ 0 w 2481943"/>
                  <a:gd name="connsiteY4" fmla="*/ 312420 h 312420"/>
                  <a:gd name="connsiteX5" fmla="*/ 0 w 2481943"/>
                  <a:gd name="connsiteY5" fmla="*/ 0 h 312420"/>
                  <a:gd name="connsiteX0" fmla="*/ 0 w 2481943"/>
                  <a:gd name="connsiteY0" fmla="*/ 0 h 312420"/>
                  <a:gd name="connsiteX1" fmla="*/ 2325733 w 2481943"/>
                  <a:gd name="connsiteY1" fmla="*/ 0 h 312420"/>
                  <a:gd name="connsiteX2" fmla="*/ 2481943 w 2481943"/>
                  <a:gd name="connsiteY2" fmla="*/ 312420 h 312420"/>
                  <a:gd name="connsiteX3" fmla="*/ 0 w 2481943"/>
                  <a:gd name="connsiteY3" fmla="*/ 312420 h 312420"/>
                  <a:gd name="connsiteX4" fmla="*/ 0 w 2481943"/>
                  <a:gd name="connsiteY4" fmla="*/ 0 h 312420"/>
                  <a:gd name="connsiteX0" fmla="*/ 0 w 2481943"/>
                  <a:gd name="connsiteY0" fmla="*/ 0 h 312420"/>
                  <a:gd name="connsiteX1" fmla="*/ 2127613 w 2481943"/>
                  <a:gd name="connsiteY1" fmla="*/ 3810 h 312420"/>
                  <a:gd name="connsiteX2" fmla="*/ 2481943 w 2481943"/>
                  <a:gd name="connsiteY2" fmla="*/ 312420 h 312420"/>
                  <a:gd name="connsiteX3" fmla="*/ 0 w 2481943"/>
                  <a:gd name="connsiteY3" fmla="*/ 312420 h 312420"/>
                  <a:gd name="connsiteX4" fmla="*/ 0 w 2481943"/>
                  <a:gd name="connsiteY4" fmla="*/ 0 h 31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1943" h="312420">
                    <a:moveTo>
                      <a:pt x="0" y="0"/>
                    </a:moveTo>
                    <a:lnTo>
                      <a:pt x="2127613" y="3810"/>
                    </a:lnTo>
                    <a:lnTo>
                      <a:pt x="2481943" y="312420"/>
                    </a:lnTo>
                    <a:lnTo>
                      <a:pt x="0" y="3124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75A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Snip Single Corner Rectangle 3"/>
              <p:cNvSpPr/>
              <p:nvPr/>
            </p:nvSpPr>
            <p:spPr>
              <a:xfrm>
                <a:off x="656292" y="5447048"/>
                <a:ext cx="2090625" cy="135437"/>
              </a:xfrm>
              <a:custGeom>
                <a:avLst/>
                <a:gdLst>
                  <a:gd name="connsiteX0" fmla="*/ 0 w 2481943"/>
                  <a:gd name="connsiteY0" fmla="*/ 0 h 312420"/>
                  <a:gd name="connsiteX1" fmla="*/ 2325733 w 2481943"/>
                  <a:gd name="connsiteY1" fmla="*/ 0 h 312420"/>
                  <a:gd name="connsiteX2" fmla="*/ 2481943 w 2481943"/>
                  <a:gd name="connsiteY2" fmla="*/ 156210 h 312420"/>
                  <a:gd name="connsiteX3" fmla="*/ 2481943 w 2481943"/>
                  <a:gd name="connsiteY3" fmla="*/ 312420 h 312420"/>
                  <a:gd name="connsiteX4" fmla="*/ 0 w 2481943"/>
                  <a:gd name="connsiteY4" fmla="*/ 312420 h 312420"/>
                  <a:gd name="connsiteX5" fmla="*/ 0 w 2481943"/>
                  <a:gd name="connsiteY5" fmla="*/ 0 h 312420"/>
                  <a:gd name="connsiteX0" fmla="*/ 0 w 2481943"/>
                  <a:gd name="connsiteY0" fmla="*/ 0 h 312420"/>
                  <a:gd name="connsiteX1" fmla="*/ 2325733 w 2481943"/>
                  <a:gd name="connsiteY1" fmla="*/ 0 h 312420"/>
                  <a:gd name="connsiteX2" fmla="*/ 2481943 w 2481943"/>
                  <a:gd name="connsiteY2" fmla="*/ 312420 h 312420"/>
                  <a:gd name="connsiteX3" fmla="*/ 0 w 2481943"/>
                  <a:gd name="connsiteY3" fmla="*/ 312420 h 312420"/>
                  <a:gd name="connsiteX4" fmla="*/ 0 w 2481943"/>
                  <a:gd name="connsiteY4" fmla="*/ 0 h 312420"/>
                  <a:gd name="connsiteX0" fmla="*/ 0 w 2481943"/>
                  <a:gd name="connsiteY0" fmla="*/ 0 h 312420"/>
                  <a:gd name="connsiteX1" fmla="*/ 2127613 w 2481943"/>
                  <a:gd name="connsiteY1" fmla="*/ 3810 h 312420"/>
                  <a:gd name="connsiteX2" fmla="*/ 2481943 w 2481943"/>
                  <a:gd name="connsiteY2" fmla="*/ 312420 h 312420"/>
                  <a:gd name="connsiteX3" fmla="*/ 0 w 2481943"/>
                  <a:gd name="connsiteY3" fmla="*/ 312420 h 312420"/>
                  <a:gd name="connsiteX4" fmla="*/ 0 w 2481943"/>
                  <a:gd name="connsiteY4" fmla="*/ 0 h 31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1943" h="312420">
                    <a:moveTo>
                      <a:pt x="0" y="0"/>
                    </a:moveTo>
                    <a:lnTo>
                      <a:pt x="2127613" y="3810"/>
                    </a:lnTo>
                    <a:lnTo>
                      <a:pt x="2481943" y="312420"/>
                    </a:lnTo>
                    <a:lnTo>
                      <a:pt x="0" y="3124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75A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r>
                  <a:rPr lang="sr-Latn-RS" sz="1200">
                    <a:solidFill>
                      <a:srgbClr val="FFFFFF"/>
                    </a:solidFill>
                    <a:latin typeface="Trebuchet MS" panose="020B06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PROCESS STEP 7</a:t>
                </a:r>
                <a:endParaRPr lang="en-IN" sz="1200">
                  <a:solidFill>
                    <a:prstClr val="white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85" name="Rectangle 184"/>
            <p:cNvSpPr/>
            <p:nvPr/>
          </p:nvSpPr>
          <p:spPr>
            <a:xfrm>
              <a:off x="7016737" y="3668842"/>
              <a:ext cx="1124083" cy="640883"/>
            </a:xfrm>
            <a:prstGeom prst="rect">
              <a:avLst/>
            </a:prstGeom>
            <a:noFill/>
            <a:ln>
              <a:solidFill>
                <a:srgbClr val="1075AB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>
                <a:solidFill>
                  <a:prstClr val="white"/>
                </a:solidFill>
              </a:endParaRPr>
            </a:p>
          </p:txBody>
        </p:sp>
        <p:cxnSp>
          <p:nvCxnSpPr>
            <p:cNvPr id="191" name="Elbow Connector 190"/>
            <p:cNvCxnSpPr/>
            <p:nvPr/>
          </p:nvCxnSpPr>
          <p:spPr>
            <a:xfrm rot="16200000" flipH="1">
              <a:off x="10252503" y="4173678"/>
              <a:ext cx="1065156" cy="529987"/>
            </a:xfrm>
            <a:prstGeom prst="bentConnector3">
              <a:avLst>
                <a:gd name="adj1" fmla="val 163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230206" y="4687910"/>
            <a:ext cx="7493342" cy="2069208"/>
            <a:chOff x="2230206" y="4687910"/>
            <a:chExt cx="7493342" cy="2069208"/>
          </a:xfrm>
        </p:grpSpPr>
        <p:grpSp>
          <p:nvGrpSpPr>
            <p:cNvPr id="89" name="Group 88"/>
            <p:cNvGrpSpPr/>
            <p:nvPr/>
          </p:nvGrpSpPr>
          <p:grpSpPr>
            <a:xfrm>
              <a:off x="2279561" y="4807187"/>
              <a:ext cx="7443987" cy="112544"/>
              <a:chOff x="527362" y="6905206"/>
              <a:chExt cx="5211056" cy="1536033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5311026" y="8313532"/>
                <a:ext cx="426933" cy="127707"/>
              </a:xfrm>
              <a:prstGeom prst="ellipse">
                <a:avLst/>
              </a:prstGeom>
              <a:solidFill>
                <a:srgbClr val="C351C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r-Latn-RS" sz="1100" dirty="0">
                    <a:solidFill>
                      <a:srgbClr val="FFFFFF"/>
                    </a:solidFill>
                    <a:latin typeface="Trebuchet MS" panose="020B06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09</a:t>
                </a:r>
                <a:endParaRPr lang="en-IN" sz="1200" dirty="0">
                  <a:solidFill>
                    <a:prstClr val="white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7" name="TextBox 85"/>
              <p:cNvSpPr txBox="1"/>
              <p:nvPr/>
            </p:nvSpPr>
            <p:spPr>
              <a:xfrm>
                <a:off x="527362" y="6905206"/>
                <a:ext cx="5211056" cy="2323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GB" sz="900" dirty="0">
                    <a:solidFill>
                      <a:prstClr val="black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</a:rPr>
                  <a:t>High Posterior Prob</a:t>
                </a:r>
                <a:r>
                  <a:rPr lang="en-GB" sz="1200" dirty="0">
                    <a:solidFill>
                      <a:prstClr val="black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</a:rPr>
                  <a:t>. =                                </a:t>
                </a:r>
                <a:r>
                  <a:rPr lang="en-GB" sz="900" dirty="0">
                    <a:solidFill>
                      <a:srgbClr val="000000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High Prior Prob. </a:t>
                </a:r>
                <a:r>
                  <a:rPr lang="en-GB" sz="900" dirty="0">
                    <a:solidFill>
                      <a:srgbClr val="000000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</a:rPr>
                  <a:t>×</a:t>
                </a:r>
                <a:r>
                  <a:rPr lang="en-GB" sz="900" dirty="0">
                    <a:solidFill>
                      <a:srgbClr val="000000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High Cond. Prob.</a:t>
                </a:r>
                <a:endParaRPr lang="en-IN" sz="1200" dirty="0">
                  <a:solidFill>
                    <a:prstClr val="black"/>
                  </a:solidFill>
                  <a:latin typeface="Centaur" panose="020305040502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GB" sz="900" dirty="0">
                    <a:solidFill>
                      <a:srgbClr val="000000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</a:t>
                </a:r>
                <a:endParaRPr lang="en-IN" sz="1200" dirty="0">
                  <a:solidFill>
                    <a:prstClr val="black"/>
                  </a:solidFill>
                  <a:latin typeface="Centaur" panose="020305040502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GB" sz="900" dirty="0">
                    <a:solidFill>
                      <a:srgbClr val="000000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[ High Prior Prob. </a:t>
                </a:r>
                <a:r>
                  <a:rPr lang="en-GB" sz="900" dirty="0">
                    <a:solidFill>
                      <a:srgbClr val="000000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</a:rPr>
                  <a:t>×</a:t>
                </a:r>
                <a:r>
                  <a:rPr lang="en-GB" sz="900" dirty="0">
                    <a:solidFill>
                      <a:srgbClr val="000000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200" dirty="0">
                    <a:solidFill>
                      <a:prstClr val="black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GB" sz="900" dirty="0">
                    <a:solidFill>
                      <a:srgbClr val="000000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High Cond. Prob. + Mod Prior Prob. </a:t>
                </a:r>
                <a:r>
                  <a:rPr lang="en-GB" sz="900" dirty="0">
                    <a:solidFill>
                      <a:srgbClr val="000000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</a:rPr>
                  <a:t>×</a:t>
                </a:r>
                <a:r>
                  <a:rPr lang="en-GB" sz="900" dirty="0">
                    <a:solidFill>
                      <a:srgbClr val="000000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200" dirty="0">
                    <a:solidFill>
                      <a:prstClr val="black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GB" sz="900" dirty="0">
                    <a:solidFill>
                      <a:srgbClr val="000000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Mod Cond. Prob. + Low Prior Prob. </a:t>
                </a:r>
                <a:r>
                  <a:rPr lang="en-GB" sz="900" dirty="0">
                    <a:solidFill>
                      <a:srgbClr val="000000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</a:rPr>
                  <a:t>×</a:t>
                </a:r>
                <a:r>
                  <a:rPr lang="en-GB" sz="900" dirty="0">
                    <a:solidFill>
                      <a:srgbClr val="000000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200" dirty="0">
                    <a:solidFill>
                      <a:prstClr val="black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GB" sz="900" dirty="0">
                    <a:solidFill>
                      <a:srgbClr val="000000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Low Cond. Prob.]</a:t>
                </a:r>
                <a:endParaRPr lang="en-IN" sz="1200" dirty="0">
                  <a:solidFill>
                    <a:prstClr val="black"/>
                  </a:solidFill>
                  <a:latin typeface="Centaur" panose="020305040502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IN" sz="1200" dirty="0">
                    <a:solidFill>
                      <a:prstClr val="black"/>
                    </a:solidFill>
                    <a:latin typeface="Centaur" panose="020305040502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 flipV="1">
              <a:off x="3451538" y="5061394"/>
              <a:ext cx="5357611" cy="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TextBox 85"/>
            <p:cNvSpPr txBox="1"/>
            <p:nvPr/>
          </p:nvSpPr>
          <p:spPr>
            <a:xfrm>
              <a:off x="2487928" y="5448986"/>
              <a:ext cx="6707588" cy="57618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900" dirty="0">
                  <a:solidFill>
                    <a:prstClr val="black"/>
                  </a:solidFill>
                  <a:latin typeface="Centaur" panose="02030504050205020304" pitchFamily="18" charset="0"/>
                  <a:ea typeface="Times New Roman" panose="02020603050405020304" pitchFamily="18" charset="0"/>
                </a:rPr>
                <a:t>Mod. Posterior Prob</a:t>
              </a:r>
              <a:r>
                <a:rPr lang="en-GB" sz="1200" dirty="0">
                  <a:solidFill>
                    <a:prstClr val="black"/>
                  </a:solidFill>
                  <a:latin typeface="Centaur" panose="02030504050205020304" pitchFamily="18" charset="0"/>
                  <a:ea typeface="Times New Roman" panose="02020603050405020304" pitchFamily="18" charset="0"/>
                </a:rPr>
                <a:t>. =                                </a:t>
              </a:r>
              <a:r>
                <a:rPr lang="en-GB" sz="900" dirty="0">
                  <a:solidFill>
                    <a:srgbClr val="000000"/>
                  </a:solidFill>
                  <a:latin typeface="Centaur" panose="020305040502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Mod. Prior Prob. </a:t>
              </a:r>
              <a:r>
                <a:rPr lang="en-GB" sz="900" dirty="0">
                  <a:solidFill>
                    <a:srgbClr val="000000"/>
                  </a:solidFill>
                  <a:latin typeface="Centaur" panose="02030504050205020304" pitchFamily="18" charset="0"/>
                  <a:ea typeface="Times New Roman" panose="02020603050405020304" pitchFamily="18" charset="0"/>
                </a:rPr>
                <a:t>×</a:t>
              </a:r>
              <a:r>
                <a:rPr lang="en-GB" sz="900" dirty="0">
                  <a:solidFill>
                    <a:srgbClr val="000000"/>
                  </a:solidFill>
                  <a:latin typeface="Centaur" panose="020305040502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Mod. Cond. Prob.</a:t>
              </a:r>
              <a:endParaRPr lang="en-IN" sz="1200" dirty="0">
                <a:solidFill>
                  <a:prstClr val="black"/>
                </a:solidFill>
                <a:latin typeface="Centaur" panose="02030504050205020304" pitchFamily="18" charset="0"/>
                <a:ea typeface="Times New Roman" panose="02020603050405020304" pitchFamily="18" charset="0"/>
              </a:endParaRPr>
            </a:p>
            <a:p>
              <a:r>
                <a:rPr lang="en-GB" sz="900" dirty="0">
                  <a:solidFill>
                    <a:srgbClr val="000000"/>
                  </a:solidFill>
                  <a:latin typeface="Centaur" panose="020305040502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</a:t>
              </a:r>
              <a:endParaRPr lang="en-IN" sz="1200" dirty="0">
                <a:solidFill>
                  <a:prstClr val="black"/>
                </a:solidFill>
                <a:latin typeface="Centaur" panose="02030504050205020304" pitchFamily="18" charset="0"/>
                <a:ea typeface="Times New Roman" panose="02020603050405020304" pitchFamily="18" charset="0"/>
              </a:endParaRPr>
            </a:p>
            <a:p>
              <a:r>
                <a:rPr lang="en-GB" sz="900" dirty="0">
                  <a:solidFill>
                    <a:srgbClr val="000000"/>
                  </a:solidFill>
                  <a:latin typeface="Centaur" panose="020305040502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[ High Prior Prob. </a:t>
              </a:r>
              <a:r>
                <a:rPr lang="en-GB" sz="900" dirty="0">
                  <a:solidFill>
                    <a:srgbClr val="000000"/>
                  </a:solidFill>
                  <a:latin typeface="Centaur" panose="02030504050205020304" pitchFamily="18" charset="0"/>
                  <a:ea typeface="Times New Roman" panose="02020603050405020304" pitchFamily="18" charset="0"/>
                </a:rPr>
                <a:t>×</a:t>
              </a:r>
              <a:r>
                <a:rPr lang="en-GB" sz="900" dirty="0">
                  <a:solidFill>
                    <a:srgbClr val="000000"/>
                  </a:solidFill>
                  <a:latin typeface="Centaur" panose="020305040502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200" dirty="0">
                  <a:solidFill>
                    <a:prstClr val="black"/>
                  </a:solidFill>
                  <a:latin typeface="Centaur" panose="020305040502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GB" sz="900" dirty="0">
                  <a:solidFill>
                    <a:srgbClr val="000000"/>
                  </a:solidFill>
                  <a:latin typeface="Centaur" panose="020305040502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High Cond. Prob. + Mod Prior Prob. </a:t>
              </a:r>
              <a:r>
                <a:rPr lang="en-GB" sz="900" dirty="0">
                  <a:solidFill>
                    <a:srgbClr val="000000"/>
                  </a:solidFill>
                  <a:latin typeface="Centaur" panose="02030504050205020304" pitchFamily="18" charset="0"/>
                  <a:ea typeface="Times New Roman" panose="02020603050405020304" pitchFamily="18" charset="0"/>
                </a:rPr>
                <a:t>×</a:t>
              </a:r>
              <a:r>
                <a:rPr lang="en-GB" sz="900" dirty="0">
                  <a:solidFill>
                    <a:srgbClr val="000000"/>
                  </a:solidFill>
                  <a:latin typeface="Centaur" panose="020305040502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200" dirty="0">
                  <a:solidFill>
                    <a:prstClr val="black"/>
                  </a:solidFill>
                  <a:latin typeface="Centaur" panose="020305040502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GB" sz="900" dirty="0">
                  <a:solidFill>
                    <a:srgbClr val="000000"/>
                  </a:solidFill>
                  <a:latin typeface="Centaur" panose="020305040502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Mod Cond. Prob. + Low Prior Prob. </a:t>
              </a:r>
              <a:r>
                <a:rPr lang="en-GB" sz="900" dirty="0">
                  <a:solidFill>
                    <a:srgbClr val="000000"/>
                  </a:solidFill>
                  <a:latin typeface="Centaur" panose="02030504050205020304" pitchFamily="18" charset="0"/>
                  <a:ea typeface="Times New Roman" panose="02020603050405020304" pitchFamily="18" charset="0"/>
                </a:rPr>
                <a:t>×</a:t>
              </a:r>
              <a:r>
                <a:rPr lang="en-GB" sz="900" dirty="0">
                  <a:solidFill>
                    <a:srgbClr val="000000"/>
                  </a:solidFill>
                  <a:latin typeface="Centaur" panose="020305040502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200" dirty="0">
                  <a:solidFill>
                    <a:prstClr val="black"/>
                  </a:solidFill>
                  <a:latin typeface="Centaur" panose="020305040502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GB" sz="900" dirty="0">
                  <a:solidFill>
                    <a:srgbClr val="000000"/>
                  </a:solidFill>
                  <a:latin typeface="Centaur" panose="020305040502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Low Cond. Prob.]</a:t>
              </a:r>
              <a:endParaRPr lang="en-IN" sz="1200" dirty="0">
                <a:solidFill>
                  <a:prstClr val="black"/>
                </a:solidFill>
                <a:latin typeface="Centaur" panose="02030504050205020304" pitchFamily="18" charset="0"/>
                <a:ea typeface="Times New Roman" panose="02020603050405020304" pitchFamily="18" charset="0"/>
              </a:endParaRPr>
            </a:p>
            <a:p>
              <a:pPr algn="just"/>
              <a:r>
                <a:rPr lang="en-IN" sz="1200" dirty="0">
                  <a:solidFill>
                    <a:prstClr val="black"/>
                  </a:solidFill>
                  <a:latin typeface="Centaur" panose="020305040502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19" name="TextBox 85"/>
            <p:cNvSpPr txBox="1"/>
            <p:nvPr/>
          </p:nvSpPr>
          <p:spPr>
            <a:xfrm>
              <a:off x="2382751" y="6180935"/>
              <a:ext cx="6748371" cy="57618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900" dirty="0">
                  <a:solidFill>
                    <a:prstClr val="black"/>
                  </a:solidFill>
                  <a:latin typeface="Centaur" panose="02030504050205020304" pitchFamily="18" charset="0"/>
                  <a:ea typeface="Times New Roman" panose="02020603050405020304" pitchFamily="18" charset="0"/>
                </a:rPr>
                <a:t>Low Posterior Prob</a:t>
              </a:r>
              <a:r>
                <a:rPr lang="en-GB" sz="1200" dirty="0">
                  <a:solidFill>
                    <a:prstClr val="black"/>
                  </a:solidFill>
                  <a:latin typeface="Centaur" panose="02030504050205020304" pitchFamily="18" charset="0"/>
                  <a:ea typeface="Times New Roman" panose="02020603050405020304" pitchFamily="18" charset="0"/>
                </a:rPr>
                <a:t>. =                                </a:t>
              </a:r>
              <a:r>
                <a:rPr lang="en-GB" sz="900" dirty="0">
                  <a:solidFill>
                    <a:srgbClr val="000000"/>
                  </a:solidFill>
                  <a:latin typeface="Centaur" panose="020305040502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Low Prior Prob. </a:t>
              </a:r>
              <a:r>
                <a:rPr lang="en-GB" sz="900" dirty="0">
                  <a:solidFill>
                    <a:srgbClr val="000000"/>
                  </a:solidFill>
                  <a:latin typeface="Centaur" panose="02030504050205020304" pitchFamily="18" charset="0"/>
                  <a:ea typeface="Times New Roman" panose="02020603050405020304" pitchFamily="18" charset="0"/>
                </a:rPr>
                <a:t>×</a:t>
              </a:r>
              <a:r>
                <a:rPr lang="en-GB" sz="900" dirty="0">
                  <a:solidFill>
                    <a:srgbClr val="000000"/>
                  </a:solidFill>
                  <a:latin typeface="Centaur" panose="020305040502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Low Cond. Prob.</a:t>
              </a:r>
              <a:endParaRPr lang="en-IN" sz="1200" dirty="0">
                <a:solidFill>
                  <a:prstClr val="black"/>
                </a:solidFill>
                <a:latin typeface="Centaur" panose="02030504050205020304" pitchFamily="18" charset="0"/>
                <a:ea typeface="Times New Roman" panose="02020603050405020304" pitchFamily="18" charset="0"/>
              </a:endParaRPr>
            </a:p>
            <a:p>
              <a:r>
                <a:rPr lang="en-GB" sz="900" dirty="0">
                  <a:solidFill>
                    <a:srgbClr val="000000"/>
                  </a:solidFill>
                  <a:latin typeface="Centaur" panose="020305040502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</a:t>
              </a:r>
              <a:endParaRPr lang="en-IN" sz="1200" dirty="0">
                <a:solidFill>
                  <a:prstClr val="black"/>
                </a:solidFill>
                <a:latin typeface="Centaur" panose="02030504050205020304" pitchFamily="18" charset="0"/>
                <a:ea typeface="Times New Roman" panose="02020603050405020304" pitchFamily="18" charset="0"/>
              </a:endParaRPr>
            </a:p>
            <a:p>
              <a:r>
                <a:rPr lang="en-GB" sz="900" dirty="0">
                  <a:solidFill>
                    <a:srgbClr val="000000"/>
                  </a:solidFill>
                  <a:latin typeface="Centaur" panose="020305040502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[ High Prior Prob. </a:t>
              </a:r>
              <a:r>
                <a:rPr lang="en-GB" sz="900" dirty="0">
                  <a:solidFill>
                    <a:srgbClr val="000000"/>
                  </a:solidFill>
                  <a:latin typeface="Centaur" panose="02030504050205020304" pitchFamily="18" charset="0"/>
                  <a:ea typeface="Times New Roman" panose="02020603050405020304" pitchFamily="18" charset="0"/>
                </a:rPr>
                <a:t>×</a:t>
              </a:r>
              <a:r>
                <a:rPr lang="en-GB" sz="900" dirty="0">
                  <a:solidFill>
                    <a:srgbClr val="000000"/>
                  </a:solidFill>
                  <a:latin typeface="Centaur" panose="020305040502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200" dirty="0">
                  <a:solidFill>
                    <a:prstClr val="black"/>
                  </a:solidFill>
                  <a:latin typeface="Centaur" panose="020305040502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GB" sz="900" dirty="0">
                  <a:solidFill>
                    <a:srgbClr val="000000"/>
                  </a:solidFill>
                  <a:latin typeface="Centaur" panose="020305040502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High Cond. Prob. + Mod Prior Prob. </a:t>
              </a:r>
              <a:r>
                <a:rPr lang="en-GB" sz="900" dirty="0">
                  <a:solidFill>
                    <a:srgbClr val="000000"/>
                  </a:solidFill>
                  <a:latin typeface="Centaur" panose="02030504050205020304" pitchFamily="18" charset="0"/>
                  <a:ea typeface="Times New Roman" panose="02020603050405020304" pitchFamily="18" charset="0"/>
                </a:rPr>
                <a:t>×</a:t>
              </a:r>
              <a:r>
                <a:rPr lang="en-GB" sz="900" dirty="0">
                  <a:solidFill>
                    <a:srgbClr val="000000"/>
                  </a:solidFill>
                  <a:latin typeface="Centaur" panose="020305040502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200" dirty="0">
                  <a:solidFill>
                    <a:prstClr val="black"/>
                  </a:solidFill>
                  <a:latin typeface="Centaur" panose="020305040502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GB" sz="900" dirty="0">
                  <a:solidFill>
                    <a:srgbClr val="000000"/>
                  </a:solidFill>
                  <a:latin typeface="Centaur" panose="020305040502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Mod Cond. Prob. + Low Prior Prob. </a:t>
              </a:r>
              <a:r>
                <a:rPr lang="en-GB" sz="900" dirty="0">
                  <a:solidFill>
                    <a:srgbClr val="000000"/>
                  </a:solidFill>
                  <a:latin typeface="Centaur" panose="02030504050205020304" pitchFamily="18" charset="0"/>
                  <a:ea typeface="Times New Roman" panose="02020603050405020304" pitchFamily="18" charset="0"/>
                </a:rPr>
                <a:t>×</a:t>
              </a:r>
              <a:r>
                <a:rPr lang="en-GB" sz="900" dirty="0">
                  <a:solidFill>
                    <a:srgbClr val="000000"/>
                  </a:solidFill>
                  <a:latin typeface="Centaur" panose="020305040502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200" dirty="0">
                  <a:solidFill>
                    <a:prstClr val="black"/>
                  </a:solidFill>
                  <a:latin typeface="Centaur" panose="020305040502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GB" sz="900" dirty="0">
                  <a:solidFill>
                    <a:srgbClr val="000000"/>
                  </a:solidFill>
                  <a:latin typeface="Centaur" panose="020305040502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Low Cond. Prob.]</a:t>
              </a:r>
              <a:endParaRPr lang="en-IN" sz="1200" dirty="0">
                <a:solidFill>
                  <a:prstClr val="black"/>
                </a:solidFill>
                <a:latin typeface="Centaur" panose="02030504050205020304" pitchFamily="18" charset="0"/>
                <a:ea typeface="Times New Roman" panose="02020603050405020304" pitchFamily="18" charset="0"/>
              </a:endParaRPr>
            </a:p>
            <a:p>
              <a:pPr algn="just"/>
              <a:r>
                <a:rPr lang="en-IN" sz="1200" dirty="0">
                  <a:solidFill>
                    <a:prstClr val="black"/>
                  </a:solidFill>
                  <a:latin typeface="Centaur" panose="020305040502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V="1">
              <a:off x="3670479" y="5741827"/>
              <a:ext cx="526531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3528811" y="6460897"/>
              <a:ext cx="53661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Rectangle 189"/>
            <p:cNvSpPr/>
            <p:nvPr/>
          </p:nvSpPr>
          <p:spPr>
            <a:xfrm>
              <a:off x="2232352" y="4687910"/>
              <a:ext cx="6885890" cy="643942"/>
            </a:xfrm>
            <a:prstGeom prst="rect">
              <a:avLst/>
            </a:prstGeom>
            <a:noFill/>
            <a:ln>
              <a:solidFill>
                <a:srgbClr val="C351C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230206" y="5381224"/>
              <a:ext cx="6885890" cy="643942"/>
            </a:xfrm>
            <a:prstGeom prst="rect">
              <a:avLst/>
            </a:prstGeom>
            <a:noFill/>
            <a:ln>
              <a:solidFill>
                <a:srgbClr val="C351C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240937" y="6111026"/>
              <a:ext cx="6885890" cy="643942"/>
            </a:xfrm>
            <a:prstGeom prst="rect">
              <a:avLst/>
            </a:prstGeom>
            <a:noFill/>
            <a:ln>
              <a:solidFill>
                <a:srgbClr val="C351C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>
                <a:solidFill>
                  <a:prstClr val="white"/>
                </a:solidFill>
              </a:endParaRP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9775066" y="5576553"/>
            <a:ext cx="1403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prstClr val="black"/>
                </a:solidFill>
                <a:latin typeface="Centaur" panose="02030504050205020304" pitchFamily="18" charset="0"/>
              </a:rPr>
              <a:t>Probable Scenarios</a:t>
            </a:r>
          </a:p>
        </p:txBody>
      </p:sp>
    </p:spTree>
    <p:extLst>
      <p:ext uri="{BB962C8B-B14F-4D97-AF65-F5344CB8AC3E}">
        <p14:creationId xmlns:p14="http://schemas.microsoft.com/office/powerpoint/2010/main" val="196305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332</Words>
  <Application>Microsoft Office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Centaur</vt:lpstr>
      <vt:lpstr>Times New Roman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173</cp:revision>
  <dcterms:created xsi:type="dcterms:W3CDTF">2020-11-09T04:19:01Z</dcterms:created>
  <dcterms:modified xsi:type="dcterms:W3CDTF">2021-04-28T11:38:53Z</dcterms:modified>
</cp:coreProperties>
</file>