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1"/>
  </p:notesMasterIdLst>
  <p:sldIdLst>
    <p:sldId id="264" r:id="rId5"/>
    <p:sldId id="315" r:id="rId6"/>
    <p:sldId id="312" r:id="rId7"/>
    <p:sldId id="313" r:id="rId8"/>
    <p:sldId id="316" r:id="rId9"/>
    <p:sldId id="317" r:id="rId10"/>
    <p:sldId id="318" r:id="rId11"/>
    <p:sldId id="324" r:id="rId12"/>
    <p:sldId id="325" r:id="rId13"/>
    <p:sldId id="328" r:id="rId14"/>
    <p:sldId id="319" r:id="rId15"/>
    <p:sldId id="320" r:id="rId16"/>
    <p:sldId id="321" r:id="rId17"/>
    <p:sldId id="322" r:id="rId18"/>
    <p:sldId id="326" r:id="rId19"/>
    <p:sldId id="32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020" autoAdjust="0"/>
  </p:normalViewPr>
  <p:slideViewPr>
    <p:cSldViewPr snapToGrid="0">
      <p:cViewPr>
        <p:scale>
          <a:sx n="75" d="100"/>
          <a:sy n="75" d="100"/>
        </p:scale>
        <p:origin x="9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Cleaning</a:t>
          </a:r>
          <a:br>
            <a:rPr lang="en-US" dirty="0"/>
          </a:br>
          <a:r>
            <a:rPr lang="en-US" dirty="0"/>
            <a:t>(Python)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Warehousing</a:t>
          </a:r>
          <a:br>
            <a:rPr lang="en-US" dirty="0"/>
          </a:br>
          <a:r>
            <a:rPr lang="en-US" dirty="0"/>
            <a:t>(SNOWFLAKE)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ANALYSIS AND Dashboard</a:t>
          </a:r>
          <a:br>
            <a:rPr lang="en-US" dirty="0"/>
          </a:br>
          <a:r>
            <a:rPr lang="en-US" dirty="0"/>
            <a:t>(SQL AND POWER BI)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B6056BFB-47D7-4C5F-BA11-2CB63C56A52D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311B26C8-22B1-4363-B621-DD56FB7418C8}" type="pres">
      <dgm:prSet presAssocID="{40FC4FFE-8987-4A26-B7F4-8A516F18ADAE}" presName="compNode" presStyleCnt="0"/>
      <dgm:spPr/>
    </dgm:pt>
    <dgm:pt modelId="{A201D7A7-914C-4D24-8B82-EE40155AB0BE}" type="pres">
      <dgm:prSet presAssocID="{40FC4FFE-8987-4A26-B7F4-8A516F18ADAE}" presName="iconBgRect" presStyleLbl="bgShp" presStyleIdx="0" presStyleCnt="3"/>
      <dgm:spPr>
        <a:prstGeom prst="ellipse">
          <a:avLst/>
        </a:prstGeom>
      </dgm:spPr>
    </dgm:pt>
    <dgm:pt modelId="{8FA2F131-CD01-4CBD-B7A5-1B9B5E7F0402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 with solid fill"/>
        </a:ext>
      </dgm:extLst>
    </dgm:pt>
    <dgm:pt modelId="{F755F00C-B2DB-4097-B4BC-8F1BACC938B7}" type="pres">
      <dgm:prSet presAssocID="{40FC4FFE-8987-4A26-B7F4-8A516F18ADAE}" presName="spaceRect" presStyleCnt="0"/>
      <dgm:spPr/>
    </dgm:pt>
    <dgm:pt modelId="{08F4E96D-0DB6-4476-8C51-7CC7EC2F227B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5AB3C10D-885E-4522-AB39-7ED4318D191A}" type="pres">
      <dgm:prSet presAssocID="{5B62599A-5C9B-48E7-896E-EA782AC60C8B}" presName="sibTrans" presStyleCnt="0"/>
      <dgm:spPr/>
    </dgm:pt>
    <dgm:pt modelId="{2F278BF9-E1B2-4A1C-B065-C19A7B904219}" type="pres">
      <dgm:prSet presAssocID="{49225C73-1633-42F1-AB3B-7CB183E5F8B8}" presName="compNode" presStyleCnt="0"/>
      <dgm:spPr/>
    </dgm:pt>
    <dgm:pt modelId="{543C18BC-1989-44B2-9862-C670C61D3452}" type="pres">
      <dgm:prSet presAssocID="{49225C73-1633-42F1-AB3B-7CB183E5F8B8}" presName="iconBgRect" presStyleLbl="bgShp" presStyleIdx="1" presStyleCnt="3"/>
      <dgm:spPr>
        <a:prstGeom prst="ellipse">
          <a:avLst/>
        </a:prstGeom>
      </dgm:spPr>
    </dgm:pt>
    <dgm:pt modelId="{E94F35BC-9C76-400A-BBCA-0032259E2E5A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load with solid fill"/>
        </a:ext>
      </dgm:extLst>
    </dgm:pt>
    <dgm:pt modelId="{503A6D04-9ADD-43CC-9847-497CD48F2D11}" type="pres">
      <dgm:prSet presAssocID="{49225C73-1633-42F1-AB3B-7CB183E5F8B8}" presName="spaceRect" presStyleCnt="0"/>
      <dgm:spPr/>
    </dgm:pt>
    <dgm:pt modelId="{20363298-B2A6-463D-A7BE-F9F67404E389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A47947BB-708D-4F7E-B072-3C2E42B34B24}" type="pres">
      <dgm:prSet presAssocID="{9646853A-8964-4519-A5B1-0B7D18B2983D}" presName="sibTrans" presStyleCnt="0"/>
      <dgm:spPr/>
    </dgm:pt>
    <dgm:pt modelId="{BDCD0AC9-D564-4025-AD8A-36664A6CBE31}" type="pres">
      <dgm:prSet presAssocID="{1C383F32-22E8-4F62-A3E0-BDC3D5F48992}" presName="compNode" presStyleCnt="0"/>
      <dgm:spPr/>
    </dgm:pt>
    <dgm:pt modelId="{5BDDFF18-9AEC-4E5E-B9AA-33D86F01A63E}" type="pres">
      <dgm:prSet presAssocID="{1C383F32-22E8-4F62-A3E0-BDC3D5F48992}" presName="iconBgRect" presStyleLbl="bgShp" presStyleIdx="2" presStyleCnt="3"/>
      <dgm:spPr>
        <a:prstGeom prst="ellipse">
          <a:avLst/>
        </a:prstGeom>
      </dgm:spPr>
    </dgm:pt>
    <dgm:pt modelId="{F09AEBFF-D2D3-4FFF-AD65-C3CEAEEB10F2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 with solid fill"/>
        </a:ext>
      </dgm:extLst>
    </dgm:pt>
    <dgm:pt modelId="{F2EBFBCF-0520-415A-A886-3C4F90D208EF}" type="pres">
      <dgm:prSet presAssocID="{1C383F32-22E8-4F62-A3E0-BDC3D5F48992}" presName="spaceRect" presStyleCnt="0"/>
      <dgm:spPr/>
    </dgm:pt>
    <dgm:pt modelId="{AB9CAFAA-6939-48A6-A89B-19D1A94B9EA1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BA953D32-2DFF-47FE-AF26-C6B9E63D38DF}" type="presOf" srcId="{49225C73-1633-42F1-AB3B-7CB183E5F8B8}" destId="{20363298-B2A6-463D-A7BE-F9F67404E389}" srcOrd="0" destOrd="0" presId="urn:microsoft.com/office/officeart/2018/5/layout/IconLeafLabelList"/>
    <dgm:cxn modelId="{EC450542-0ED9-4BD6-9E85-5709B80794C5}" type="presOf" srcId="{01A66772-F185-4D58-B8BB-E9370D7A7A2B}" destId="{B6056BFB-47D7-4C5F-BA11-2CB63C56A52D}" srcOrd="0" destOrd="0" presId="urn:microsoft.com/office/officeart/2018/5/layout/IconLeaf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D55FAE9C-CF3C-44F3-9D1E-DE6DF574E6D9}" type="presOf" srcId="{1C383F32-22E8-4F62-A3E0-BDC3D5F48992}" destId="{AB9CAFAA-6939-48A6-A89B-19D1A94B9EA1}" srcOrd="0" destOrd="0" presId="urn:microsoft.com/office/officeart/2018/5/layout/IconLeafLabelList"/>
    <dgm:cxn modelId="{A85983B4-FADF-419C-BC71-B5F0871C3055}" type="presOf" srcId="{40FC4FFE-8987-4A26-B7F4-8A516F18ADAE}" destId="{08F4E96D-0DB6-4476-8C51-7CC7EC2F227B}" srcOrd="0" destOrd="0" presId="urn:microsoft.com/office/officeart/2018/5/layout/IconLeafLabelList"/>
    <dgm:cxn modelId="{A3E74EE8-8900-4EBD-8983-3BF0AFD6DCC7}" type="presParOf" srcId="{B6056BFB-47D7-4C5F-BA11-2CB63C56A52D}" destId="{311B26C8-22B1-4363-B621-DD56FB7418C8}" srcOrd="0" destOrd="0" presId="urn:microsoft.com/office/officeart/2018/5/layout/IconLeafLabelList"/>
    <dgm:cxn modelId="{044EA9E0-B51B-492A-BE32-015CEAD0BAC9}" type="presParOf" srcId="{311B26C8-22B1-4363-B621-DD56FB7418C8}" destId="{A201D7A7-914C-4D24-8B82-EE40155AB0BE}" srcOrd="0" destOrd="0" presId="urn:microsoft.com/office/officeart/2018/5/layout/IconLeafLabelList"/>
    <dgm:cxn modelId="{08373EC6-14CB-429D-9495-F32683B931D7}" type="presParOf" srcId="{311B26C8-22B1-4363-B621-DD56FB7418C8}" destId="{8FA2F131-CD01-4CBD-B7A5-1B9B5E7F0402}" srcOrd="1" destOrd="0" presId="urn:microsoft.com/office/officeart/2018/5/layout/IconLeafLabelList"/>
    <dgm:cxn modelId="{9AB500F0-62A2-4E73-B4F4-5056804C8D6A}" type="presParOf" srcId="{311B26C8-22B1-4363-B621-DD56FB7418C8}" destId="{F755F00C-B2DB-4097-B4BC-8F1BACC938B7}" srcOrd="2" destOrd="0" presId="urn:microsoft.com/office/officeart/2018/5/layout/IconLeafLabelList"/>
    <dgm:cxn modelId="{676606A7-6564-4CEB-ACE0-4FF9A3A04E67}" type="presParOf" srcId="{311B26C8-22B1-4363-B621-DD56FB7418C8}" destId="{08F4E96D-0DB6-4476-8C51-7CC7EC2F227B}" srcOrd="3" destOrd="0" presId="urn:microsoft.com/office/officeart/2018/5/layout/IconLeafLabelList"/>
    <dgm:cxn modelId="{EAE0F94A-A454-4049-84F7-9EC90E847A03}" type="presParOf" srcId="{B6056BFB-47D7-4C5F-BA11-2CB63C56A52D}" destId="{5AB3C10D-885E-4522-AB39-7ED4318D191A}" srcOrd="1" destOrd="0" presId="urn:microsoft.com/office/officeart/2018/5/layout/IconLeafLabelList"/>
    <dgm:cxn modelId="{B0B5B21A-5ADD-4500-9A67-9B26AF543EBA}" type="presParOf" srcId="{B6056BFB-47D7-4C5F-BA11-2CB63C56A52D}" destId="{2F278BF9-E1B2-4A1C-B065-C19A7B904219}" srcOrd="2" destOrd="0" presId="urn:microsoft.com/office/officeart/2018/5/layout/IconLeafLabelList"/>
    <dgm:cxn modelId="{11FEAF2C-54F7-4E9C-A1D6-5FA0BF7F3665}" type="presParOf" srcId="{2F278BF9-E1B2-4A1C-B065-C19A7B904219}" destId="{543C18BC-1989-44B2-9862-C670C61D3452}" srcOrd="0" destOrd="0" presId="urn:microsoft.com/office/officeart/2018/5/layout/IconLeafLabelList"/>
    <dgm:cxn modelId="{92C17ECB-A80D-4A0E-95CF-40A53D32275F}" type="presParOf" srcId="{2F278BF9-E1B2-4A1C-B065-C19A7B904219}" destId="{E94F35BC-9C76-400A-BBCA-0032259E2E5A}" srcOrd="1" destOrd="0" presId="urn:microsoft.com/office/officeart/2018/5/layout/IconLeafLabelList"/>
    <dgm:cxn modelId="{54E5AE33-4BE6-44E7-871B-1103A0BA7A56}" type="presParOf" srcId="{2F278BF9-E1B2-4A1C-B065-C19A7B904219}" destId="{503A6D04-9ADD-43CC-9847-497CD48F2D11}" srcOrd="2" destOrd="0" presId="urn:microsoft.com/office/officeart/2018/5/layout/IconLeafLabelList"/>
    <dgm:cxn modelId="{3575FCA0-4FCE-460A-8D84-2C767D311A20}" type="presParOf" srcId="{2F278BF9-E1B2-4A1C-B065-C19A7B904219}" destId="{20363298-B2A6-463D-A7BE-F9F67404E389}" srcOrd="3" destOrd="0" presId="urn:microsoft.com/office/officeart/2018/5/layout/IconLeafLabelList"/>
    <dgm:cxn modelId="{4FD22448-C17B-4C43-BAB3-A0B7AA9BCE0D}" type="presParOf" srcId="{B6056BFB-47D7-4C5F-BA11-2CB63C56A52D}" destId="{A47947BB-708D-4F7E-B072-3C2E42B34B24}" srcOrd="3" destOrd="0" presId="urn:microsoft.com/office/officeart/2018/5/layout/IconLeafLabelList"/>
    <dgm:cxn modelId="{75E30F4F-0E76-457B-9D4F-CDE27C2F7F77}" type="presParOf" srcId="{B6056BFB-47D7-4C5F-BA11-2CB63C56A52D}" destId="{BDCD0AC9-D564-4025-AD8A-36664A6CBE31}" srcOrd="4" destOrd="0" presId="urn:microsoft.com/office/officeart/2018/5/layout/IconLeafLabelList"/>
    <dgm:cxn modelId="{C6A367E7-6A7C-42CB-94E4-8EA78AEF87BF}" type="presParOf" srcId="{BDCD0AC9-D564-4025-AD8A-36664A6CBE31}" destId="{5BDDFF18-9AEC-4E5E-B9AA-33D86F01A63E}" srcOrd="0" destOrd="0" presId="urn:microsoft.com/office/officeart/2018/5/layout/IconLeafLabelList"/>
    <dgm:cxn modelId="{B180CBEB-FA9F-4E52-8CA3-A65CB80BB91B}" type="presParOf" srcId="{BDCD0AC9-D564-4025-AD8A-36664A6CBE31}" destId="{F09AEBFF-D2D3-4FFF-AD65-C3CEAEEB10F2}" srcOrd="1" destOrd="0" presId="urn:microsoft.com/office/officeart/2018/5/layout/IconLeafLabelList"/>
    <dgm:cxn modelId="{170B020E-1E19-4EB4-A72C-4FCF01A7DD7E}" type="presParOf" srcId="{BDCD0AC9-D564-4025-AD8A-36664A6CBE31}" destId="{F2EBFBCF-0520-415A-A886-3C4F90D208EF}" srcOrd="2" destOrd="0" presId="urn:microsoft.com/office/officeart/2018/5/layout/IconLeafLabelList"/>
    <dgm:cxn modelId="{CADD8F7D-722C-42A0-AF21-39A3559F8D7B}" type="presParOf" srcId="{BDCD0AC9-D564-4025-AD8A-36664A6CBE31}" destId="{AB9CAFAA-6939-48A6-A89B-19D1A94B9EA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FD4104-686C-4B0E-AA2E-942044F71E8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14C8546-EBCC-4C8F-99B2-8DB86F74D030}">
      <dgm:prSet/>
      <dgm:spPr/>
      <dgm:t>
        <a:bodyPr/>
        <a:lstStyle/>
        <a:p>
          <a:r>
            <a:rPr lang="en-US"/>
            <a:t>Mail: govinddogra10@gmail.com</a:t>
          </a:r>
        </a:p>
      </dgm:t>
    </dgm:pt>
    <dgm:pt modelId="{C53D4199-4B30-4FF4-AEE0-CC11BF14764C}" type="parTrans" cxnId="{25520943-4010-48A6-B08F-9FBCF75BF04F}">
      <dgm:prSet/>
      <dgm:spPr/>
      <dgm:t>
        <a:bodyPr/>
        <a:lstStyle/>
        <a:p>
          <a:endParaRPr lang="en-US"/>
        </a:p>
      </dgm:t>
    </dgm:pt>
    <dgm:pt modelId="{A6012EF2-5463-4D61-A80B-20A5764A4265}" type="sibTrans" cxnId="{25520943-4010-48A6-B08F-9FBCF75BF04F}">
      <dgm:prSet/>
      <dgm:spPr/>
      <dgm:t>
        <a:bodyPr/>
        <a:lstStyle/>
        <a:p>
          <a:endParaRPr lang="en-US"/>
        </a:p>
      </dgm:t>
    </dgm:pt>
    <dgm:pt modelId="{7DF5B70B-7083-4F0A-9DD5-1F7D031E7983}">
      <dgm:prSet/>
      <dgm:spPr/>
      <dgm:t>
        <a:bodyPr/>
        <a:lstStyle/>
        <a:p>
          <a:r>
            <a:rPr lang="en-US"/>
            <a:t>LinkedIn: https://www.linkedin.com/in/govind-dogra/</a:t>
          </a:r>
        </a:p>
      </dgm:t>
    </dgm:pt>
    <dgm:pt modelId="{309C731F-0786-416B-B01C-B9D84F43A0DB}" type="parTrans" cxnId="{B798CC6F-4A23-4250-89F1-92B6E4097600}">
      <dgm:prSet/>
      <dgm:spPr/>
      <dgm:t>
        <a:bodyPr/>
        <a:lstStyle/>
        <a:p>
          <a:endParaRPr lang="en-US"/>
        </a:p>
      </dgm:t>
    </dgm:pt>
    <dgm:pt modelId="{9477508E-3F32-43B6-B052-2801819A0BFB}" type="sibTrans" cxnId="{B798CC6F-4A23-4250-89F1-92B6E4097600}">
      <dgm:prSet/>
      <dgm:spPr/>
      <dgm:t>
        <a:bodyPr/>
        <a:lstStyle/>
        <a:p>
          <a:endParaRPr lang="en-US"/>
        </a:p>
      </dgm:t>
    </dgm:pt>
    <dgm:pt modelId="{C98CA806-4379-4341-AAAC-61102A6D3F11}" type="pres">
      <dgm:prSet presAssocID="{C7FD4104-686C-4B0E-AA2E-942044F71E8C}" presName="root" presStyleCnt="0">
        <dgm:presLayoutVars>
          <dgm:dir/>
          <dgm:resizeHandles val="exact"/>
        </dgm:presLayoutVars>
      </dgm:prSet>
      <dgm:spPr/>
    </dgm:pt>
    <dgm:pt modelId="{83042A6C-2525-4D41-A532-77E1D7ECC048}" type="pres">
      <dgm:prSet presAssocID="{314C8546-EBCC-4C8F-99B2-8DB86F74D030}" presName="compNode" presStyleCnt="0"/>
      <dgm:spPr/>
    </dgm:pt>
    <dgm:pt modelId="{F91E575F-F3D4-48E2-A7CF-655A2603E05B}" type="pres">
      <dgm:prSet presAssocID="{314C8546-EBCC-4C8F-99B2-8DB86F74D030}" presName="bgRect" presStyleLbl="bgShp" presStyleIdx="0" presStyleCnt="2"/>
      <dgm:spPr/>
    </dgm:pt>
    <dgm:pt modelId="{353B97B0-F34D-4E4E-B299-D568C9A8529C}" type="pres">
      <dgm:prSet presAssocID="{314C8546-EBCC-4C8F-99B2-8DB86F74D0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F8369CC7-E0A8-4823-8F2D-0580B730564A}" type="pres">
      <dgm:prSet presAssocID="{314C8546-EBCC-4C8F-99B2-8DB86F74D030}" presName="spaceRect" presStyleCnt="0"/>
      <dgm:spPr/>
    </dgm:pt>
    <dgm:pt modelId="{69020EE5-320D-4D0D-8341-26B9D732D105}" type="pres">
      <dgm:prSet presAssocID="{314C8546-EBCC-4C8F-99B2-8DB86F74D030}" presName="parTx" presStyleLbl="revTx" presStyleIdx="0" presStyleCnt="2">
        <dgm:presLayoutVars>
          <dgm:chMax val="0"/>
          <dgm:chPref val="0"/>
        </dgm:presLayoutVars>
      </dgm:prSet>
      <dgm:spPr/>
    </dgm:pt>
    <dgm:pt modelId="{DDEEDDE8-1943-4ACD-BE8E-9CD87DC8DBF2}" type="pres">
      <dgm:prSet presAssocID="{A6012EF2-5463-4D61-A80B-20A5764A4265}" presName="sibTrans" presStyleCnt="0"/>
      <dgm:spPr/>
    </dgm:pt>
    <dgm:pt modelId="{4BBF8541-4FF0-475F-80C9-33195A724068}" type="pres">
      <dgm:prSet presAssocID="{7DF5B70B-7083-4F0A-9DD5-1F7D031E7983}" presName="compNode" presStyleCnt="0"/>
      <dgm:spPr/>
    </dgm:pt>
    <dgm:pt modelId="{39C18B94-7BCD-476E-BD59-529C4C3C90F5}" type="pres">
      <dgm:prSet presAssocID="{7DF5B70B-7083-4F0A-9DD5-1F7D031E7983}" presName="bgRect" presStyleLbl="bgShp" presStyleIdx="1" presStyleCnt="2"/>
      <dgm:spPr/>
    </dgm:pt>
    <dgm:pt modelId="{AF9BFB69-33FC-449F-8B1E-234E9FCA8015}" type="pres">
      <dgm:prSet presAssocID="{7DF5B70B-7083-4F0A-9DD5-1F7D031E79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A35DD2D-D203-423D-913F-421F4C2677AD}" type="pres">
      <dgm:prSet presAssocID="{7DF5B70B-7083-4F0A-9DD5-1F7D031E7983}" presName="spaceRect" presStyleCnt="0"/>
      <dgm:spPr/>
    </dgm:pt>
    <dgm:pt modelId="{A27D0114-C71A-46C2-8BD8-404D55509F40}" type="pres">
      <dgm:prSet presAssocID="{7DF5B70B-7083-4F0A-9DD5-1F7D031E7983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B55520F-D216-4EB9-A8CB-4ED647EF93D8}" type="presOf" srcId="{C7FD4104-686C-4B0E-AA2E-942044F71E8C}" destId="{C98CA806-4379-4341-AAAC-61102A6D3F11}" srcOrd="0" destOrd="0" presId="urn:microsoft.com/office/officeart/2018/2/layout/IconVerticalSolidList"/>
    <dgm:cxn modelId="{25520943-4010-48A6-B08F-9FBCF75BF04F}" srcId="{C7FD4104-686C-4B0E-AA2E-942044F71E8C}" destId="{314C8546-EBCC-4C8F-99B2-8DB86F74D030}" srcOrd="0" destOrd="0" parTransId="{C53D4199-4B30-4FF4-AEE0-CC11BF14764C}" sibTransId="{A6012EF2-5463-4D61-A80B-20A5764A4265}"/>
    <dgm:cxn modelId="{BA879264-1262-4724-9542-48E20D3E111E}" type="presOf" srcId="{314C8546-EBCC-4C8F-99B2-8DB86F74D030}" destId="{69020EE5-320D-4D0D-8341-26B9D732D105}" srcOrd="0" destOrd="0" presId="urn:microsoft.com/office/officeart/2018/2/layout/IconVerticalSolidList"/>
    <dgm:cxn modelId="{F9D3C668-4636-4F67-B3B0-C79F7F31D193}" type="presOf" srcId="{7DF5B70B-7083-4F0A-9DD5-1F7D031E7983}" destId="{A27D0114-C71A-46C2-8BD8-404D55509F40}" srcOrd="0" destOrd="0" presId="urn:microsoft.com/office/officeart/2018/2/layout/IconVerticalSolidList"/>
    <dgm:cxn modelId="{B798CC6F-4A23-4250-89F1-92B6E4097600}" srcId="{C7FD4104-686C-4B0E-AA2E-942044F71E8C}" destId="{7DF5B70B-7083-4F0A-9DD5-1F7D031E7983}" srcOrd="1" destOrd="0" parTransId="{309C731F-0786-416B-B01C-B9D84F43A0DB}" sibTransId="{9477508E-3F32-43B6-B052-2801819A0BFB}"/>
    <dgm:cxn modelId="{1F8729A2-AE46-4A6E-B120-03361486AB70}" type="presParOf" srcId="{C98CA806-4379-4341-AAAC-61102A6D3F11}" destId="{83042A6C-2525-4D41-A532-77E1D7ECC048}" srcOrd="0" destOrd="0" presId="urn:microsoft.com/office/officeart/2018/2/layout/IconVerticalSolidList"/>
    <dgm:cxn modelId="{5D0850F5-CEAE-432A-A0EF-4686E7A52B2D}" type="presParOf" srcId="{83042A6C-2525-4D41-A532-77E1D7ECC048}" destId="{F91E575F-F3D4-48E2-A7CF-655A2603E05B}" srcOrd="0" destOrd="0" presId="urn:microsoft.com/office/officeart/2018/2/layout/IconVerticalSolidList"/>
    <dgm:cxn modelId="{CECFF101-55D5-4F09-9F4E-A0CA2D49557F}" type="presParOf" srcId="{83042A6C-2525-4D41-A532-77E1D7ECC048}" destId="{353B97B0-F34D-4E4E-B299-D568C9A8529C}" srcOrd="1" destOrd="0" presId="urn:microsoft.com/office/officeart/2018/2/layout/IconVerticalSolidList"/>
    <dgm:cxn modelId="{64FBE3EE-6493-4AD6-B5F3-D4FD58645A3E}" type="presParOf" srcId="{83042A6C-2525-4D41-A532-77E1D7ECC048}" destId="{F8369CC7-E0A8-4823-8F2D-0580B730564A}" srcOrd="2" destOrd="0" presId="urn:microsoft.com/office/officeart/2018/2/layout/IconVerticalSolidList"/>
    <dgm:cxn modelId="{731DB9D9-BDD9-45A6-8E19-E39352CBBDAE}" type="presParOf" srcId="{83042A6C-2525-4D41-A532-77E1D7ECC048}" destId="{69020EE5-320D-4D0D-8341-26B9D732D105}" srcOrd="3" destOrd="0" presId="urn:microsoft.com/office/officeart/2018/2/layout/IconVerticalSolidList"/>
    <dgm:cxn modelId="{2718E7B9-FF35-485C-8E6E-17CFB2B5E562}" type="presParOf" srcId="{C98CA806-4379-4341-AAAC-61102A6D3F11}" destId="{DDEEDDE8-1943-4ACD-BE8E-9CD87DC8DBF2}" srcOrd="1" destOrd="0" presId="urn:microsoft.com/office/officeart/2018/2/layout/IconVerticalSolidList"/>
    <dgm:cxn modelId="{BDE060B2-06FC-46EA-8103-086629C9023B}" type="presParOf" srcId="{C98CA806-4379-4341-AAAC-61102A6D3F11}" destId="{4BBF8541-4FF0-475F-80C9-33195A724068}" srcOrd="2" destOrd="0" presId="urn:microsoft.com/office/officeart/2018/2/layout/IconVerticalSolidList"/>
    <dgm:cxn modelId="{7ADC1A79-87B2-4F3F-A381-631703A4AB18}" type="presParOf" srcId="{4BBF8541-4FF0-475F-80C9-33195A724068}" destId="{39C18B94-7BCD-476E-BD59-529C4C3C90F5}" srcOrd="0" destOrd="0" presId="urn:microsoft.com/office/officeart/2018/2/layout/IconVerticalSolidList"/>
    <dgm:cxn modelId="{23FC77A5-E174-421B-93A8-80915619E1BC}" type="presParOf" srcId="{4BBF8541-4FF0-475F-80C9-33195A724068}" destId="{AF9BFB69-33FC-449F-8B1E-234E9FCA8015}" srcOrd="1" destOrd="0" presId="urn:microsoft.com/office/officeart/2018/2/layout/IconVerticalSolidList"/>
    <dgm:cxn modelId="{EC827BD2-1E9F-494B-B14E-F76E0557CE42}" type="presParOf" srcId="{4BBF8541-4FF0-475F-80C9-33195A724068}" destId="{BA35DD2D-D203-423D-913F-421F4C2677AD}" srcOrd="2" destOrd="0" presId="urn:microsoft.com/office/officeart/2018/2/layout/IconVerticalSolidList"/>
    <dgm:cxn modelId="{8AD25736-2D1B-44FD-B84F-BAF392A028BD}" type="presParOf" srcId="{4BBF8541-4FF0-475F-80C9-33195A724068}" destId="{A27D0114-C71A-46C2-8BD8-404D55509F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1D7A7-914C-4D24-8B82-EE40155AB0BE}">
      <dsp:nvSpPr>
        <dsp:cNvPr id="0" name=""/>
        <dsp:cNvSpPr/>
      </dsp:nvSpPr>
      <dsp:spPr>
        <a:xfrm>
          <a:off x="616949" y="34053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F131-CD01-4CBD-B7A5-1B9B5E7F0402}">
      <dsp:nvSpPr>
        <dsp:cNvPr id="0" name=""/>
        <dsp:cNvSpPr/>
      </dsp:nvSpPr>
      <dsp:spPr>
        <a:xfrm>
          <a:off x="1004512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4E96D-0DB6-4476-8C51-7CC7EC2F227B}">
      <dsp:nvSpPr>
        <dsp:cNvPr id="0" name=""/>
        <dsp:cNvSpPr/>
      </dsp:nvSpPr>
      <dsp:spPr>
        <a:xfrm>
          <a:off x="35606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Cleaning</a:t>
          </a:r>
          <a:br>
            <a:rPr lang="en-US" sz="1700" kern="1200" dirty="0"/>
          </a:br>
          <a:r>
            <a:rPr lang="en-US" sz="1700" kern="1200" dirty="0"/>
            <a:t>(Python)</a:t>
          </a:r>
        </a:p>
      </dsp:txBody>
      <dsp:txXfrm>
        <a:off x="35606" y="2725540"/>
        <a:ext cx="2981250" cy="720000"/>
      </dsp:txXfrm>
    </dsp:sp>
    <dsp:sp modelId="{543C18BC-1989-44B2-9862-C670C61D3452}">
      <dsp:nvSpPr>
        <dsp:cNvPr id="0" name=""/>
        <dsp:cNvSpPr/>
      </dsp:nvSpPr>
      <dsp:spPr>
        <a:xfrm>
          <a:off x="4119918" y="34053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F35BC-9C76-400A-BBCA-0032259E2E5A}">
      <dsp:nvSpPr>
        <dsp:cNvPr id="0" name=""/>
        <dsp:cNvSpPr/>
      </dsp:nvSpPr>
      <dsp:spPr>
        <a:xfrm>
          <a:off x="4507481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63298-B2A6-463D-A7BE-F9F67404E389}">
      <dsp:nvSpPr>
        <dsp:cNvPr id="0" name=""/>
        <dsp:cNvSpPr/>
      </dsp:nvSpPr>
      <dsp:spPr>
        <a:xfrm>
          <a:off x="3538574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 Warehousing</a:t>
          </a:r>
          <a:br>
            <a:rPr lang="en-US" sz="1700" kern="1200" dirty="0"/>
          </a:br>
          <a:r>
            <a:rPr lang="en-US" sz="1700" kern="1200" dirty="0"/>
            <a:t>(SNOWFLAKE)</a:t>
          </a:r>
        </a:p>
      </dsp:txBody>
      <dsp:txXfrm>
        <a:off x="3538574" y="2725540"/>
        <a:ext cx="2981250" cy="720000"/>
      </dsp:txXfrm>
    </dsp:sp>
    <dsp:sp modelId="{5BDDFF18-9AEC-4E5E-B9AA-33D86F01A63E}">
      <dsp:nvSpPr>
        <dsp:cNvPr id="0" name=""/>
        <dsp:cNvSpPr/>
      </dsp:nvSpPr>
      <dsp:spPr>
        <a:xfrm>
          <a:off x="7622887" y="34053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AEBFF-D2D3-4FFF-AD65-C3CEAEEB10F2}">
      <dsp:nvSpPr>
        <dsp:cNvPr id="0" name=""/>
        <dsp:cNvSpPr/>
      </dsp:nvSpPr>
      <dsp:spPr>
        <a:xfrm>
          <a:off x="8010450" y="72810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CAFAA-6939-48A6-A89B-19D1A94B9EA1}">
      <dsp:nvSpPr>
        <dsp:cNvPr id="0" name=""/>
        <dsp:cNvSpPr/>
      </dsp:nvSpPr>
      <dsp:spPr>
        <a:xfrm>
          <a:off x="7041543" y="272554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ANALYSIS AND Dashboard</a:t>
          </a:r>
          <a:br>
            <a:rPr lang="en-US" sz="1700" kern="1200" dirty="0"/>
          </a:br>
          <a:r>
            <a:rPr lang="en-US" sz="1700" kern="1200" dirty="0"/>
            <a:t>(SQL AND POWER BI)</a:t>
          </a:r>
        </a:p>
      </dsp:txBody>
      <dsp:txXfrm>
        <a:off x="7041543" y="2725540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E575F-F3D4-48E2-A7CF-655A2603E05B}">
      <dsp:nvSpPr>
        <dsp:cNvPr id="0" name=""/>
        <dsp:cNvSpPr/>
      </dsp:nvSpPr>
      <dsp:spPr>
        <a:xfrm>
          <a:off x="0" y="849991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3B97B0-F34D-4E4E-B299-D568C9A8529C}">
      <dsp:nvSpPr>
        <dsp:cNvPr id="0" name=""/>
        <dsp:cNvSpPr/>
      </dsp:nvSpPr>
      <dsp:spPr>
        <a:xfrm>
          <a:off x="474687" y="1203065"/>
          <a:ext cx="863068" cy="86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20EE5-320D-4D0D-8341-26B9D732D105}">
      <dsp:nvSpPr>
        <dsp:cNvPr id="0" name=""/>
        <dsp:cNvSpPr/>
      </dsp:nvSpPr>
      <dsp:spPr>
        <a:xfrm>
          <a:off x="1812443" y="849991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Mail: govinddogra10@gmail.com</a:t>
          </a:r>
        </a:p>
      </dsp:txBody>
      <dsp:txXfrm>
        <a:off x="1812443" y="849991"/>
        <a:ext cx="4093737" cy="1569215"/>
      </dsp:txXfrm>
    </dsp:sp>
    <dsp:sp modelId="{39C18B94-7BCD-476E-BD59-529C4C3C90F5}">
      <dsp:nvSpPr>
        <dsp:cNvPr id="0" name=""/>
        <dsp:cNvSpPr/>
      </dsp:nvSpPr>
      <dsp:spPr>
        <a:xfrm>
          <a:off x="0" y="2811510"/>
          <a:ext cx="5906181" cy="156921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BFB69-33FC-449F-8B1E-234E9FCA8015}">
      <dsp:nvSpPr>
        <dsp:cNvPr id="0" name=""/>
        <dsp:cNvSpPr/>
      </dsp:nvSpPr>
      <dsp:spPr>
        <a:xfrm>
          <a:off x="474687" y="3164584"/>
          <a:ext cx="863068" cy="86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D0114-C71A-46C2-8BD8-404D55509F40}">
      <dsp:nvSpPr>
        <dsp:cNvPr id="0" name=""/>
        <dsp:cNvSpPr/>
      </dsp:nvSpPr>
      <dsp:spPr>
        <a:xfrm>
          <a:off x="1812443" y="2811510"/>
          <a:ext cx="4093737" cy="15692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75" tIns="166075" rIns="166075" bIns="16607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LinkedIn: https://www.linkedin.com/in/govind-dogra/</a:t>
          </a:r>
        </a:p>
      </dsp:txBody>
      <dsp:txXfrm>
        <a:off x="1812443" y="2811510"/>
        <a:ext cx="4093737" cy="15692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1904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2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US" sz="6800" dirty="0"/>
              <a:t>Liquor store </a:t>
            </a:r>
            <a:r>
              <a:rPr lang="en-US" dirty="0"/>
              <a:t>Analysis</a:t>
            </a:r>
            <a:endParaRPr lang="en-US" sz="6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800" dirty="0"/>
              <a:t>Govind Dogra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ABEF20-E0EE-69F6-B065-9F9333F2E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55B8E2-E912-D977-754A-ED2FE9A2F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3114BCC-3BC3-FF9B-5B59-BFFE39919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02D640-ED6D-D45B-07EE-1C55F1823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F6B9D2-46BE-C717-D8EC-5349BD28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A9ADB70-043D-D368-9D5E-CBDEA4426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81CBCA7-9AEA-1510-EAD3-1B659E9CE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C19D8D5-1255-D573-909F-376ED9247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34CF336-4EFA-C1B4-E9DC-808E466DA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595FA86-6702-6061-943F-F258102BF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B33A19-160C-05F7-E1D6-3C40694B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F594B4C-3D75-4CDD-A04F-25F2059C2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7E1322-6E3B-A81A-B8CC-CBE2FB621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4CC9E8-B961-F793-3EF9-81CE32E88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63205-C00C-B630-F974-F51BC207E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000" cap="all" spc="-100" dirty="0">
                <a:solidFill>
                  <a:schemeClr val="bg1"/>
                </a:solidFill>
              </a:rPr>
              <a:t>Dead stock amount</a:t>
            </a:r>
            <a:br>
              <a:rPr lang="en-US" sz="2000" cap="all" spc="-100" dirty="0">
                <a:solidFill>
                  <a:schemeClr val="bg1"/>
                </a:solidFill>
              </a:rPr>
            </a:br>
            <a:r>
              <a:rPr lang="en-US" sz="1600" cap="all" spc="-100" dirty="0">
                <a:solidFill>
                  <a:schemeClr val="bg1"/>
                </a:solidFill>
              </a:rPr>
              <a:t>- Stock with 0 sales</a:t>
            </a:r>
            <a:endParaRPr lang="en-US" sz="2000" cap="all" spc="-1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9081BA-57DC-324B-1856-A94FE745C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15B6F4E-AB4D-6E31-0749-7C6BB0C3A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BC848D2-2188-59C6-073C-A7E918A99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3E3AD10-08C1-D587-16B4-3D9DC2E22A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46C2345-0B47-91C0-3339-FB74E8081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10" y="1159367"/>
            <a:ext cx="6529020" cy="3532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593D76-FC68-B7D5-C8D9-45A06AB01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11" y="4966664"/>
            <a:ext cx="6529020" cy="72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22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FC841-CC12-EB16-89D9-9B0D0EDC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DASHBOARD &amp; REPORTING – POWER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65D8-FEDD-7A54-124A-7CBF1DCCC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Dashboard provides a </a:t>
            </a:r>
            <a:r>
              <a:rPr lang="en-US" b="1" dirty="0"/>
              <a:t>comprehensive analysis of liquor store performance</a:t>
            </a:r>
            <a:r>
              <a:rPr lang="en-US" dirty="0"/>
              <a:t> across sales, profit, and operations with </a:t>
            </a:r>
            <a:r>
              <a:rPr lang="en-US" b="1" dirty="0"/>
              <a:t>interactive filters</a:t>
            </a:r>
            <a:r>
              <a:rPr lang="en-US" dirty="0"/>
              <a:t> for store, month/year, and occasion-based views..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Sales Overview</a:t>
            </a:r>
            <a:r>
              <a:rPr lang="en-US" dirty="0"/>
              <a:t> → Summarizes total revenue, profit, gross margin, and KPIs for overall business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Temporal &amp; Seasonal Sales</a:t>
            </a:r>
            <a:r>
              <a:rPr lang="en-US" dirty="0"/>
              <a:t> → Shows monthly, seasonal, and occasion-driven sales to identify demand peaks and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 Performance</a:t>
            </a:r>
            <a:r>
              <a:rPr lang="en-US" dirty="0"/>
              <a:t> → Highlights top products, categories (Spirits, Beer, Wines), and profitability drivers.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Store &amp; Vendor Insights</a:t>
            </a:r>
            <a:r>
              <a:rPr lang="en-US" dirty="0"/>
              <a:t> → Ranks stores by sales/profit, tracks inventory levels, and evaluates vendor contributions.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Geographic Analysis</a:t>
            </a:r>
            <a:r>
              <a:rPr lang="en-US" dirty="0"/>
              <a:t> → Maps store performance globally, comparing revenue and profit across regions.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23508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46922-E5FE-4701-BC55-57A87A26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7989E-1E86-E5C2-89D6-83DD07089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Column Formatting &amp; Standardization</a:t>
            </a:r>
            <a:br>
              <a:rPr lang="en-US" b="1" dirty="0"/>
            </a:br>
            <a:r>
              <a:rPr lang="en-US" dirty="0"/>
              <a:t>Updated column formats (date, numeric, and text fields) to ensure consistency and accuracy.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Normalization</a:t>
            </a:r>
            <a:br>
              <a:rPr lang="en-US" dirty="0"/>
            </a:br>
            <a:r>
              <a:rPr lang="en-US" b="1" dirty="0"/>
              <a:t>Product Table:</a:t>
            </a:r>
            <a:r>
              <a:rPr lang="en-US" dirty="0"/>
              <a:t> Created a dedicated product dimension table linked to the sales fact table (12M+ rows) via   </a:t>
            </a:r>
            <a:r>
              <a:rPr lang="en-US" i="1" dirty="0"/>
              <a:t>Product ID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	- </a:t>
            </a:r>
            <a:r>
              <a:rPr lang="en-US" sz="1300" dirty="0"/>
              <a:t>Removed redundant product details from the sales table, reducing size and improving dashboard speed.</a:t>
            </a:r>
            <a:br>
              <a:rPr lang="en-US" sz="1300" dirty="0"/>
            </a:br>
            <a:br>
              <a:rPr lang="en-US" dirty="0"/>
            </a:br>
            <a:r>
              <a:rPr lang="en-US" b="1" dirty="0"/>
              <a:t>Date &amp; Occasion Tables:</a:t>
            </a:r>
            <a:r>
              <a:rPr lang="en-US" dirty="0"/>
              <a:t> Built a </a:t>
            </a:r>
            <a:r>
              <a:rPr lang="en-US" i="1" dirty="0"/>
              <a:t>Date Dimension</a:t>
            </a:r>
            <a:r>
              <a:rPr lang="en-US" dirty="0"/>
              <a:t> and </a:t>
            </a:r>
            <a:r>
              <a:rPr lang="en-US" i="1" dirty="0"/>
              <a:t>Occasions</a:t>
            </a:r>
            <a:r>
              <a:rPr lang="en-US" dirty="0"/>
              <a:t> table to enable detailed </a:t>
            </a:r>
            <a:r>
              <a:rPr lang="en-US" b="1" dirty="0"/>
              <a:t>temporal and event-based analysis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Vendor Table:</a:t>
            </a:r>
            <a:r>
              <a:rPr lang="en-US" dirty="0"/>
              <a:t> Developed a vendor dimension table with </a:t>
            </a:r>
            <a:r>
              <a:rPr lang="en-US" i="1" dirty="0"/>
              <a:t>Vendor ID</a:t>
            </a:r>
            <a:r>
              <a:rPr lang="en-US" dirty="0"/>
              <a:t> and </a:t>
            </a:r>
            <a:r>
              <a:rPr lang="en-US" i="1" dirty="0"/>
              <a:t>Vendor 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Linked this table across sales, invoices, and purchase datasets.</a:t>
            </a:r>
          </a:p>
          <a:p>
            <a:pPr lvl="1"/>
            <a:r>
              <a:rPr lang="en-US" dirty="0"/>
              <a:t>Removed duplicate vendor name columns from related tables to eliminate redundancy and optimize storage.</a:t>
            </a:r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8148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7D33-90CE-F9B4-C398-E1CDB5F1A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7" y="962578"/>
            <a:ext cx="10058400" cy="38496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Data Modeling</a:t>
            </a:r>
            <a:endParaRPr lang="en-US" dirty="0"/>
          </a:p>
          <a:p>
            <a:r>
              <a:rPr lang="en-US" dirty="0"/>
              <a:t>Designed the model using a </a:t>
            </a:r>
            <a:r>
              <a:rPr lang="en-US" b="1" dirty="0"/>
              <a:t>combination of star and snowflake schema</a:t>
            </a:r>
            <a:r>
              <a:rPr lang="en-US" dirty="0"/>
              <a:t>.</a:t>
            </a:r>
          </a:p>
          <a:p>
            <a:r>
              <a:rPr lang="en-US" dirty="0"/>
              <a:t>Ensured optimized relationships between fact and dimension tables for efficient querying.\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b="1" dirty="0"/>
              <a:t>Dashboard Development</a:t>
            </a:r>
            <a:endParaRPr lang="en-CA" dirty="0"/>
          </a:p>
          <a:p>
            <a:r>
              <a:rPr lang="en-CA" dirty="0"/>
              <a:t>Created interactive dashboards covering </a:t>
            </a:r>
            <a:r>
              <a:rPr lang="en-CA" b="1" dirty="0"/>
              <a:t>Sales Overview, Temporal &amp; Seasonal Trends, Product Insights, Store &amp; Vendor Analysis, and Geographic Performance</a:t>
            </a:r>
            <a:r>
              <a:rPr lang="en-CA" dirty="0"/>
              <a:t>.</a:t>
            </a:r>
          </a:p>
          <a:p>
            <a:r>
              <a:rPr lang="en-CA" dirty="0"/>
              <a:t>Added slicers/filters for </a:t>
            </a:r>
            <a:r>
              <a:rPr lang="en-CA" b="1" dirty="0"/>
              <a:t>store, month/year, and occasion</a:t>
            </a:r>
            <a:r>
              <a:rPr lang="en-CA" dirty="0"/>
              <a:t> to enable dynamic, user-driven analysis.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0997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CA19-B169-E518-DCF4-623DAF096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2110"/>
            <a:ext cx="10058400" cy="673741"/>
          </a:xfrm>
        </p:spPr>
        <p:txBody>
          <a:bodyPr/>
          <a:lstStyle/>
          <a:p>
            <a:r>
              <a:rPr lang="en-CA" dirty="0"/>
              <a:t>Inventory Risk And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909D-91BA-6D9D-88E7-830BC1072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36431"/>
            <a:ext cx="3281516" cy="4616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b="1" dirty="0"/>
              <a:t>Dead Stock (0% Sell-Through)</a:t>
            </a:r>
          </a:p>
          <a:p>
            <a:r>
              <a:rPr lang="en-CA" dirty="0"/>
              <a:t>Bulk purchases never sold:</a:t>
            </a:r>
          </a:p>
          <a:p>
            <a:pPr lvl="1"/>
            <a:r>
              <a:rPr lang="en-CA" dirty="0"/>
              <a:t>Straw Boys Vodka – 1,140 units</a:t>
            </a:r>
          </a:p>
          <a:p>
            <a:pPr lvl="1"/>
            <a:r>
              <a:rPr lang="en-CA" dirty="0" err="1"/>
              <a:t>Killibinbin</a:t>
            </a:r>
            <a:r>
              <a:rPr lang="en-CA" dirty="0"/>
              <a:t> Shiraz – 1,044 units</a:t>
            </a:r>
          </a:p>
          <a:p>
            <a:pPr lvl="1"/>
            <a:r>
              <a:rPr lang="en-CA" dirty="0"/>
              <a:t>Irony Black Monterey – 1,032 units</a:t>
            </a:r>
          </a:p>
          <a:p>
            <a:pPr lvl="1"/>
            <a:r>
              <a:rPr lang="en-CA" dirty="0"/>
              <a:t>Aviary Cab </a:t>
            </a:r>
            <a:r>
              <a:rPr lang="en-CA" dirty="0" err="1"/>
              <a:t>Svgn</a:t>
            </a:r>
            <a:r>
              <a:rPr lang="en-CA" dirty="0"/>
              <a:t> – 1,017 units</a:t>
            </a:r>
          </a:p>
          <a:p>
            <a:pPr marL="274320" lvl="1" indent="0">
              <a:buNone/>
            </a:pPr>
            <a:r>
              <a:rPr lang="en-CA" dirty="0"/>
              <a:t>    , Many more.</a:t>
            </a:r>
          </a:p>
          <a:p>
            <a:r>
              <a:rPr lang="en-CA" sz="1400" b="1" dirty="0"/>
              <a:t>Dead Stock Value: $282,183.65</a:t>
            </a:r>
            <a:endParaRPr lang="en-CA" sz="1400" dirty="0"/>
          </a:p>
          <a:p>
            <a:r>
              <a:rPr lang="en-CA" sz="1600" b="1" dirty="0"/>
              <a:t>Implications:</a:t>
            </a:r>
            <a:endParaRPr lang="en-CA" sz="1600" dirty="0"/>
          </a:p>
          <a:p>
            <a:r>
              <a:rPr lang="en-CA" dirty="0"/>
              <a:t>100% holding cost</a:t>
            </a:r>
          </a:p>
          <a:p>
            <a:r>
              <a:rPr lang="en-CA" dirty="0"/>
              <a:t>$282K capital locked, no returns</a:t>
            </a:r>
          </a:p>
          <a:p>
            <a:r>
              <a:rPr lang="en-CA" dirty="0"/>
              <a:t>Storage inefficiency</a:t>
            </a:r>
          </a:p>
          <a:p>
            <a:r>
              <a:rPr lang="en-CA" dirty="0"/>
              <a:t>Expiry risk → liquidation/write-off</a:t>
            </a:r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80F8DC-AA1A-C03B-80E1-C62A0D97006E}"/>
              </a:ext>
            </a:extLst>
          </p:cNvPr>
          <p:cNvSpPr txBox="1">
            <a:spLocks/>
          </p:cNvSpPr>
          <p:nvPr/>
        </p:nvSpPr>
        <p:spPr>
          <a:xfrm>
            <a:off x="4348316" y="1336431"/>
            <a:ext cx="3495368" cy="322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Low Sell-Through Items (Slow Movers)</a:t>
            </a:r>
            <a:r>
              <a:rPr lang="en-CA" b="1" dirty="0"/>
              <a:t> </a:t>
            </a:r>
          </a:p>
          <a:p>
            <a:r>
              <a:rPr lang="en-US" dirty="0"/>
              <a:t>Example: Archivist Gerston Scotch → 25% sell-through</a:t>
            </a:r>
          </a:p>
          <a:p>
            <a:r>
              <a:rPr lang="en-US" dirty="0"/>
              <a:t>Burden: </a:t>
            </a:r>
            <a:r>
              <a:rPr lang="en-US" b="1" dirty="0"/>
              <a:t>75% inventory unsold</a:t>
            </a:r>
            <a:endParaRPr lang="en-US" dirty="0"/>
          </a:p>
          <a:p>
            <a:r>
              <a:rPr lang="en-US" b="1" dirty="0"/>
              <a:t>Implications:</a:t>
            </a:r>
            <a:endParaRPr lang="en-US" dirty="0"/>
          </a:p>
          <a:p>
            <a:r>
              <a:rPr lang="en-US" dirty="0"/>
              <a:t>Slow-moving stock ties up capital</a:t>
            </a:r>
          </a:p>
          <a:p>
            <a:r>
              <a:rPr lang="en-US" dirty="0"/>
              <a:t>Reduced inventory turnover</a:t>
            </a:r>
          </a:p>
          <a:p>
            <a:r>
              <a:rPr lang="en-US" dirty="0"/>
              <a:t>Increases holding cost pressure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A6AA45-6075-09CF-43E0-29AE124FB958}"/>
              </a:ext>
            </a:extLst>
          </p:cNvPr>
          <p:cNvSpPr txBox="1">
            <a:spLocks/>
          </p:cNvSpPr>
          <p:nvPr/>
        </p:nvSpPr>
        <p:spPr>
          <a:xfrm>
            <a:off x="7629832" y="1336431"/>
            <a:ext cx="3495368" cy="32257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 b="1" dirty="0"/>
              <a:t>Shelf Life Concerns</a:t>
            </a:r>
          </a:p>
          <a:p>
            <a:r>
              <a:rPr lang="en-US" dirty="0"/>
              <a:t>Dom Ste Michelle Brut Cuvee → 246-day shelf life, delayed first sales</a:t>
            </a:r>
          </a:p>
          <a:p>
            <a:r>
              <a:rPr lang="en-US" dirty="0"/>
              <a:t>Crown Royal XR Extra Rare → similar delay</a:t>
            </a:r>
          </a:p>
          <a:p>
            <a:r>
              <a:rPr lang="en-US" b="1" dirty="0"/>
              <a:t>Implications:</a:t>
            </a:r>
            <a:endParaRPr lang="en-US" dirty="0"/>
          </a:p>
          <a:p>
            <a:r>
              <a:rPr lang="en-US" dirty="0"/>
              <a:t>Products not selling within shelf-life cycle</a:t>
            </a:r>
          </a:p>
          <a:p>
            <a:r>
              <a:rPr lang="en-US" dirty="0"/>
              <a:t>Higher chance of obsolescence</a:t>
            </a:r>
          </a:p>
          <a:p>
            <a:r>
              <a:rPr lang="en-US" dirty="0"/>
              <a:t>Discounting or write-off becomes inevitable</a:t>
            </a:r>
          </a:p>
        </p:txBody>
      </p:sp>
    </p:spTree>
    <p:extLst>
      <p:ext uri="{BB962C8B-B14F-4D97-AF65-F5344CB8AC3E}">
        <p14:creationId xmlns:p14="http://schemas.microsoft.com/office/powerpoint/2010/main" val="2360514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2DD71-7EC4-110B-62A5-46935EC51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01C0-FA95-84AA-BD3F-02C1B8E8B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42110"/>
            <a:ext cx="10058400" cy="673741"/>
          </a:xfrm>
        </p:spPr>
        <p:txBody>
          <a:bodyPr/>
          <a:lstStyle/>
          <a:p>
            <a:r>
              <a:rPr lang="en-CA" dirty="0"/>
              <a:t>Inventory Risk And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0FDF-061A-6966-1792-62B5B9EE3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257" y="1483915"/>
            <a:ext cx="4753897" cy="46163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CA" b="1" dirty="0"/>
              <a:t>High-Demand Products &amp; Stock-Outs</a:t>
            </a:r>
            <a:endParaRPr lang="en-CA" dirty="0"/>
          </a:p>
          <a:p>
            <a:r>
              <a:rPr lang="en-US" dirty="0"/>
              <a:t>Example: Jack Daniels &amp; Coke → </a:t>
            </a:r>
            <a:r>
              <a:rPr lang="en-US" b="1" dirty="0"/>
              <a:t>100% sell-through</a:t>
            </a:r>
            <a:endParaRPr lang="en-US" dirty="0"/>
          </a:p>
          <a:p>
            <a:r>
              <a:rPr lang="en-US" dirty="0"/>
              <a:t>Frequent stock-outs during peak demand:</a:t>
            </a:r>
          </a:p>
          <a:p>
            <a:pPr lvl="1"/>
            <a:r>
              <a:rPr lang="en-US" dirty="0"/>
              <a:t>June (summer)</a:t>
            </a:r>
          </a:p>
          <a:p>
            <a:r>
              <a:rPr lang="en-US" b="1" dirty="0"/>
              <a:t>Implications:</a:t>
            </a:r>
            <a:endParaRPr lang="en-US" dirty="0"/>
          </a:p>
          <a:p>
            <a:r>
              <a:rPr lang="en-US" dirty="0"/>
              <a:t>Lost sales opportunities</a:t>
            </a:r>
          </a:p>
          <a:p>
            <a:r>
              <a:rPr lang="en-US" dirty="0"/>
              <a:t>Inventory misalignment</a:t>
            </a:r>
          </a:p>
          <a:p>
            <a:r>
              <a:rPr lang="en-US" dirty="0"/>
              <a:t>Customer dissatisfaction due to shortages</a:t>
            </a:r>
          </a:p>
          <a:p>
            <a:endParaRPr lang="en-CA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73EF9B2-931F-2396-23D8-8AF45F7977F7}"/>
              </a:ext>
            </a:extLst>
          </p:cNvPr>
          <p:cNvSpPr txBox="1">
            <a:spLocks/>
          </p:cNvSpPr>
          <p:nvPr/>
        </p:nvSpPr>
        <p:spPr>
          <a:xfrm>
            <a:off x="6609735" y="1483915"/>
            <a:ext cx="3495368" cy="322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CA" b="1" dirty="0"/>
              <a:t>Vendor &amp; Procurement Gaps</a:t>
            </a:r>
          </a:p>
          <a:p>
            <a:r>
              <a:rPr lang="en-US" dirty="0"/>
              <a:t>Large purchases (&gt;1,000 units) without validating demand</a:t>
            </a:r>
          </a:p>
          <a:p>
            <a:r>
              <a:rPr lang="en-US" dirty="0"/>
              <a:t>Lack of vendor performance monitoring</a:t>
            </a:r>
          </a:p>
          <a:p>
            <a:r>
              <a:rPr lang="en-CA" dirty="0"/>
              <a:t>Procurement process lacks accountability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734491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2AD6B69-E0A0-476D-9EE1-6B69F04C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BE10A1-AD5F-4AB3-8A94-41D62B494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43137-69B6-48AE-DE4C-6B2D3DDD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09" y="559477"/>
            <a:ext cx="3765200" cy="5709931"/>
          </a:xfrm>
        </p:spPr>
        <p:txBody>
          <a:bodyPr>
            <a:normAutofit/>
          </a:bodyPr>
          <a:lstStyle/>
          <a:p>
            <a:pPr algn="ctr"/>
            <a:r>
              <a:rPr lang="en-US"/>
              <a:t>THANK YOU…..</a:t>
            </a:r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84BFFE-6A90-4311-ACD5-B34177D46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4122323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A41DBAD-DB38-2408-C49D-627185A5A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453797"/>
              </p:ext>
            </p:extLst>
          </p:nvPr>
        </p:nvGraphicFramePr>
        <p:xfrm>
          <a:off x="5478124" y="800947"/>
          <a:ext cx="5906181" cy="52307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226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4377-C122-14D6-AE6F-4232DE5D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AB69-1D53-1B51-AC92-89532161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23017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Analyzed </a:t>
            </a:r>
            <a:r>
              <a:rPr lang="en-US" b="1" dirty="0"/>
              <a:t>Bibbitor LLC dataset from PwC</a:t>
            </a:r>
            <a:r>
              <a:rPr lang="en-US" dirty="0"/>
              <a:t> to understand sales, inventory, and purchasing trends. The dataset includes:</a:t>
            </a:r>
          </a:p>
          <a:p>
            <a:r>
              <a:rPr lang="en-US" b="1" dirty="0"/>
              <a:t>Sales</a:t>
            </a:r>
            <a:r>
              <a:rPr lang="en-US" dirty="0"/>
              <a:t> – 12M+ transaction records</a:t>
            </a:r>
          </a:p>
          <a:p>
            <a:r>
              <a:rPr lang="en-US" b="1" dirty="0"/>
              <a:t>Final Purchase</a:t>
            </a:r>
            <a:r>
              <a:rPr lang="en-US" dirty="0"/>
              <a:t> – Product purchase details</a:t>
            </a:r>
          </a:p>
          <a:p>
            <a:r>
              <a:rPr lang="en-US" b="1" dirty="0"/>
              <a:t>Beg_Inventory and End_Inventory</a:t>
            </a:r>
            <a:r>
              <a:rPr lang="en-US" dirty="0"/>
              <a:t> – Beginning and ending stock levels</a:t>
            </a:r>
          </a:p>
          <a:p>
            <a:r>
              <a:rPr lang="en-US" b="1" dirty="0"/>
              <a:t>Invoices</a:t>
            </a:r>
            <a:r>
              <a:rPr lang="en-US" dirty="0"/>
              <a:t> – Sales and purchase invoices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373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PROJECT STAGES:</a:t>
            </a:r>
          </a:p>
        </p:txBody>
      </p:sp>
      <p:graphicFrame>
        <p:nvGraphicFramePr>
          <p:cNvPr id="4" name="Content Placeholder 2" descr="SmartArt graphic">
            <a:extLst>
              <a:ext uri="{FF2B5EF4-FFF2-40B4-BE49-F238E27FC236}">
                <a16:creationId xmlns:a16="http://schemas.microsoft.com/office/drawing/2014/main" id="{59F5A1AC-D08D-42AE-B94A-1CAFB517D8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40861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225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8D93C5-28EB-42D0-86CE-D80495565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1B1E7D-F76D-4744-AF85-239E6998A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B65211-00DB-45B6-A223-033B2D19C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F524F-3FEF-4236-90C6-820E876A9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00A003-1BE9-49C2-8E57-DCD9B870F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BF0991-F9A1-4282-99DB-92D70239F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9891C27D-8C9D-415C-A639-23D76B7B1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F4C0D6-B7E0-42D0-A57F-6781017A2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4D6D08-A7F1-4445-BA2E-E449562C0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8168743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7C1A41-D915-4D26-8D5E-C01B27160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337" y="643464"/>
            <a:ext cx="6909241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0B663E-F671-4504-99A8-455955469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227" y="805446"/>
            <a:ext cx="6570161" cy="5244497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F89585-ECD6-4B38-96B1-AD41A1BD4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837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6FCD50-3FE8-4AB2-B746-2CC0EA9D4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3E90108-E441-4AF0-A059-613D076C7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43777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422045-789A-442D-9E39-6FC4EC452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2137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F0A17595-35A5-E9E3-49AA-D7B9FEBE5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302" y="643464"/>
            <a:ext cx="6944275" cy="5571071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F4C63FE-9526-4F8E-BCFD-954D2EF94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31468" y="164592"/>
            <a:ext cx="3708894" cy="654017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D904D-0083-D6B3-0C99-D1274423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024" y="1182454"/>
            <a:ext cx="3238829" cy="34807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800" cap="all" spc="-100"/>
              <a:t>DATA FLOW</a:t>
            </a:r>
          </a:p>
        </p:txBody>
      </p:sp>
    </p:spTree>
    <p:extLst>
      <p:ext uri="{BB962C8B-B14F-4D97-AF65-F5344CB8AC3E}">
        <p14:creationId xmlns:p14="http://schemas.microsoft.com/office/powerpoint/2010/main" val="4065735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75610-8515-555D-C9E1-1AE7424E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CLEANING -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229F-935F-3371-F7D9-A90B52D76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12286"/>
          </a:xfrm>
        </p:spPr>
        <p:txBody>
          <a:bodyPr>
            <a:normAutofit/>
          </a:bodyPr>
          <a:lstStyle/>
          <a:p>
            <a:r>
              <a:rPr lang="en-US" b="1"/>
              <a:t>Imputed Missing Values</a:t>
            </a:r>
          </a:p>
          <a:p>
            <a:pPr marL="274320" lvl="1" indent="0">
              <a:buNone/>
            </a:pPr>
            <a:r>
              <a:rPr lang="en-US"/>
              <a:t>Filled null values in fact tables using </a:t>
            </a:r>
            <a:r>
              <a:rPr lang="en-US" b="1"/>
              <a:t>mean volume</a:t>
            </a:r>
            <a:r>
              <a:rPr lang="en-US"/>
              <a:t> within the same price range.</a:t>
            </a:r>
          </a:p>
          <a:p>
            <a:pPr marL="274320" lvl="1" indent="0">
              <a:buNone/>
            </a:pPr>
            <a:r>
              <a:rPr lang="en-US"/>
              <a:t>Used </a:t>
            </a:r>
            <a:r>
              <a:rPr lang="en-US" b="1"/>
              <a:t>dimension tables with primary keys</a:t>
            </a:r>
            <a:r>
              <a:rPr lang="en-US"/>
              <a:t> to impute missing entries consistently.</a:t>
            </a:r>
          </a:p>
          <a:p>
            <a:r>
              <a:rPr lang="en-CA" b="1"/>
              <a:t>Standardized Volume Formats</a:t>
            </a:r>
            <a:br>
              <a:rPr lang="en-CA" b="1"/>
            </a:br>
            <a:r>
              <a:rPr lang="en-CA" b="1"/>
              <a:t>  </a:t>
            </a:r>
            <a:r>
              <a:rPr lang="en-CA" sz="1300"/>
              <a:t>Unified inconsistent formats, e.g.:</a:t>
            </a:r>
          </a:p>
          <a:p>
            <a:pPr marL="274320" lvl="1" indent="0">
              <a:buNone/>
            </a:pPr>
            <a:r>
              <a:rPr lang="en-CA"/>
              <a:t>'750mL + 3/' → '750mL 3 Pk'</a:t>
            </a:r>
          </a:p>
          <a:p>
            <a:pPr marL="274320" lvl="1" indent="0">
              <a:buNone/>
            </a:pPr>
            <a:r>
              <a:rPr lang="en-CA"/>
              <a:t>'750mL + 2/' → '750mL 2 Pk’</a:t>
            </a:r>
          </a:p>
          <a:p>
            <a:pPr marL="274320" lvl="1" indent="0">
              <a:buNone/>
            </a:pPr>
            <a:r>
              <a:rPr lang="en-CA"/>
              <a:t> 'Liter' → ‘1L’</a:t>
            </a:r>
          </a:p>
          <a:p>
            <a:r>
              <a:rPr lang="en-US" b="1"/>
              <a:t>Corrected Inventory IDs</a:t>
            </a:r>
            <a:br>
              <a:rPr lang="en-US" b="1"/>
            </a:br>
            <a:r>
              <a:rPr lang="en-US" b="1"/>
              <a:t>  </a:t>
            </a:r>
            <a:r>
              <a:rPr lang="en-US" sz="1300"/>
              <a:t>Reconstructed InventoryId when city was missing by combining: </a:t>
            </a:r>
            <a:r>
              <a:rPr lang="en-US" sz="1300" b="1"/>
              <a:t>Store + City + Brand</a:t>
            </a:r>
            <a:r>
              <a:rPr lang="en-US" sz="1300"/>
              <a:t>.</a:t>
            </a:r>
            <a:br>
              <a:rPr lang="en-US" sz="1300"/>
            </a:br>
            <a:r>
              <a:rPr lang="en-US" sz="1300"/>
              <a:t>  Example: 46__62  →   46_TYWARDREATH_62.</a:t>
            </a:r>
          </a:p>
          <a:p>
            <a:r>
              <a:rPr lang="en-US" b="1"/>
              <a:t>Imputed Missing City Names</a:t>
            </a:r>
            <a:br>
              <a:rPr lang="en-US" b="1"/>
            </a:br>
            <a:r>
              <a:rPr lang="en-US" sz="1300" b="1"/>
              <a:t>  </a:t>
            </a:r>
            <a:r>
              <a:rPr lang="en-US" sz="1300"/>
              <a:t>Filled null values in </a:t>
            </a:r>
            <a:r>
              <a:rPr lang="en-US" sz="1300" b="1"/>
              <a:t>City</a:t>
            </a:r>
            <a:r>
              <a:rPr lang="en-US" sz="1300"/>
              <a:t> column of ending inventory using data from beginning inventory, matched by </a:t>
            </a:r>
            <a:r>
              <a:rPr lang="en-US" sz="1300" b="1"/>
              <a:t>Store</a:t>
            </a:r>
            <a:r>
              <a:rPr lang="en-US" sz="1300"/>
              <a:t>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6602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507F-E9EF-B269-5389-729EA2ED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E24BA-A7C6-8F20-1605-8D061FC35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Applied </a:t>
            </a:r>
            <a:r>
              <a:rPr lang="en-US" b="1" dirty="0"/>
              <a:t>log transformation</a:t>
            </a:r>
            <a:r>
              <a:rPr lang="en-US" dirty="0"/>
              <a:t> to normalize skewed data</a:t>
            </a:r>
          </a:p>
          <a:p>
            <a:pPr marL="0" lvl="0" indent="0">
              <a:buNone/>
            </a:pPr>
            <a:endParaRPr lang="en-CA" dirty="0"/>
          </a:p>
          <a:p>
            <a:pPr marL="0" lvl="0" indent="0">
              <a:buNone/>
            </a:pPr>
            <a:endParaRPr lang="en-CA" dirty="0"/>
          </a:p>
          <a:p>
            <a:pPr marL="0" lvl="0" indent="0">
              <a:buNone/>
            </a:pPr>
            <a:endParaRPr lang="en-CA" dirty="0"/>
          </a:p>
          <a:p>
            <a:pPr marL="0" lvl="0" indent="0">
              <a:buNone/>
            </a:pPr>
            <a:endParaRPr lang="en-CA" dirty="0"/>
          </a:p>
          <a:p>
            <a:pPr marL="0" lvl="0" indent="0">
              <a:buNone/>
            </a:pPr>
            <a:endParaRPr lang="en-CA" dirty="0"/>
          </a:p>
          <a:p>
            <a:endParaRPr lang="en-CA" dirty="0"/>
          </a:p>
          <a:p>
            <a:r>
              <a:rPr lang="en-US" dirty="0"/>
              <a:t>75% of products are priced below </a:t>
            </a:r>
            <a:r>
              <a:rPr lang="en-US" b="1" dirty="0"/>
              <a:t>$30</a:t>
            </a:r>
            <a:r>
              <a:rPr lang="en-US" dirty="0"/>
              <a:t>; only 5% exceed </a:t>
            </a:r>
            <a:r>
              <a:rPr lang="en-US" b="1" dirty="0"/>
              <a:t>$95.99</a:t>
            </a:r>
            <a:r>
              <a:rPr lang="en-US" dirty="0"/>
              <a:t>.</a:t>
            </a:r>
          </a:p>
          <a:p>
            <a:r>
              <a:rPr lang="en-US" dirty="0"/>
              <a:t>Boxplot &amp; histogram show most values are low, with a few high-priced outliers skewing the distribution.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B80BB-C8E1-D558-A466-D136A9594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5342" y="2414132"/>
            <a:ext cx="4014264" cy="1789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E41B5C-6DC9-CA75-857D-C8C26666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95" y="2433796"/>
            <a:ext cx="4682531" cy="17498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53D7BC-5E2A-2536-B86D-9925EA50466E}"/>
              </a:ext>
            </a:extLst>
          </p:cNvPr>
          <p:cNvCxnSpPr>
            <a:cxnSpLocks/>
          </p:cNvCxnSpPr>
          <p:nvPr/>
        </p:nvCxnSpPr>
        <p:spPr>
          <a:xfrm>
            <a:off x="5545397" y="3259569"/>
            <a:ext cx="1049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27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9F57-91F4-8D86-2341-31AD6DBF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WAREHOUSING - SNOWFLAKE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E5F89-2CA2-1D8A-929A-E29A5B0DB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Data Storage in Snowflake</a:t>
            </a:r>
          </a:p>
          <a:p>
            <a:r>
              <a:rPr lang="en-US" b="1" dirty="0"/>
              <a:t>Created a Schema</a:t>
            </a:r>
            <a:r>
              <a:rPr lang="en-US" dirty="0"/>
              <a:t> in Snowflake to organize project data.</a:t>
            </a:r>
          </a:p>
          <a:p>
            <a:r>
              <a:rPr lang="en-US" b="1" dirty="0"/>
              <a:t>Designed tables</a:t>
            </a:r>
            <a:r>
              <a:rPr lang="en-US" dirty="0"/>
              <a:t> to store:</a:t>
            </a:r>
          </a:p>
          <a:p>
            <a:pPr lvl="1"/>
            <a:r>
              <a:rPr lang="en-US" dirty="0"/>
              <a:t>Purchase Prices</a:t>
            </a:r>
          </a:p>
          <a:p>
            <a:pPr lvl="1"/>
            <a:r>
              <a:rPr lang="en-US" dirty="0"/>
              <a:t>Beginning Inventory</a:t>
            </a:r>
          </a:p>
          <a:p>
            <a:pPr lvl="1"/>
            <a:r>
              <a:rPr lang="en-US" dirty="0"/>
              <a:t>Ending Inventory</a:t>
            </a:r>
          </a:p>
          <a:p>
            <a:pPr lvl="1"/>
            <a:r>
              <a:rPr lang="en-US" dirty="0"/>
              <a:t>Purchases</a:t>
            </a:r>
          </a:p>
          <a:p>
            <a:pPr lvl="1"/>
            <a:r>
              <a:rPr lang="en-US" dirty="0"/>
              <a:t>Sales</a:t>
            </a:r>
          </a:p>
          <a:p>
            <a:pPr lvl="1"/>
            <a:r>
              <a:rPr lang="en-US" dirty="0"/>
              <a:t>Vendor Invoices</a:t>
            </a:r>
          </a:p>
          <a:p>
            <a:r>
              <a:rPr lang="en-US" b="1" dirty="0"/>
              <a:t>Uploaded cleaned data</a:t>
            </a:r>
            <a:r>
              <a:rPr lang="en-US" dirty="0"/>
              <a:t> into respective tables.</a:t>
            </a:r>
          </a:p>
          <a:p>
            <a:r>
              <a:rPr lang="en-US" dirty="0"/>
              <a:t>Enabled </a:t>
            </a:r>
            <a:r>
              <a:rPr lang="en-US" b="1" dirty="0"/>
              <a:t>reporting &amp; ad-hoc analysis</a:t>
            </a:r>
            <a:r>
              <a:rPr lang="en-US" dirty="0"/>
              <a:t> using </a:t>
            </a:r>
            <a:r>
              <a:rPr lang="en-US" b="1" dirty="0"/>
              <a:t>SQL</a:t>
            </a:r>
            <a:r>
              <a:rPr lang="en-US" dirty="0"/>
              <a:t> queries.</a:t>
            </a:r>
          </a:p>
          <a:p>
            <a:r>
              <a:rPr lang="en-US" dirty="0"/>
              <a:t>Provided a </a:t>
            </a:r>
            <a:r>
              <a:rPr lang="en-US" b="1" dirty="0"/>
              <a:t>centralized, scalable warehouse</a:t>
            </a:r>
            <a:r>
              <a:rPr lang="en-US" dirty="0"/>
              <a:t> for analysis and dashboarding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778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4B6BD3-8D8E-7EE3-D8E6-31818AC8F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A6020133-135E-4D08-9F4A-D76B87578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EAD2D9-03EE-3E3B-D27C-D73389C1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426" y="643467"/>
            <a:ext cx="4754879" cy="34472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981C912-6EE8-0FCD-1870-0AF5BCFCD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192" y="1662822"/>
            <a:ext cx="5598953" cy="1481404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E7CA313-2F4B-4574-8399-12EF6A1BF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606119"/>
            <a:ext cx="12192000" cy="225188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30074"/>
            <a:ext cx="12192000" cy="2327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116" y="4692768"/>
            <a:ext cx="11859768" cy="2002536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C270E-A5EB-9AA7-7AE5-7F9B5023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23" y="4956811"/>
            <a:ext cx="11439414" cy="8974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4400" cap="all" spc="-100" dirty="0">
                <a:solidFill>
                  <a:schemeClr val="tx1"/>
                </a:solidFill>
              </a:rPr>
              <a:t>Few AD-Hoc Requests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2A48E2D-944F-EAFA-978D-7088A5170D9C}"/>
              </a:ext>
            </a:extLst>
          </p:cNvPr>
          <p:cNvSpPr txBox="1">
            <a:spLocks/>
          </p:cNvSpPr>
          <p:nvPr/>
        </p:nvSpPr>
        <p:spPr>
          <a:xfrm>
            <a:off x="764275" y="5854250"/>
            <a:ext cx="10656310" cy="440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1800" cap="all" spc="80" dirty="0">
                <a:solidFill>
                  <a:schemeClr val="tx1"/>
                </a:solidFill>
                <a:latin typeface="+mn-lt"/>
              </a:rPr>
              <a:t>Products with high Shelf life (No sale in last 30 days)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5EECEE2-745A-4C3E-9A46-1B2ACCDC0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493533"/>
            <a:ext cx="0" cy="1747157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701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FE953-8C39-6BBD-0BD1-3BB2E816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8AA7BB5-AFBF-FBF7-5792-E1F37C775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3CE8E8A-F9DA-9C5C-1F42-302325DD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838D1-F3A6-D4FA-525A-28C4E47A3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2DCA1F-7643-7969-64F8-E45973A7C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1186FF-4BF8-CFFD-D000-54E8A2265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E543F0-E165-0658-A219-F08037C41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4E4D105-06D8-44AE-803D-48620117F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5D6A9A-5156-8EB2-8BCA-B68525654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FB58526-A81A-ACDD-E5DA-DD7D3B874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578C99-0B91-EF3A-5076-0B760788A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D951EE-99A4-9698-CC85-DBE84A313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3866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800E-C6E3-FB9E-E200-817AE5A03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6197" y="643464"/>
            <a:ext cx="4143830" cy="556630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CA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A1B48A-54AE-9B7C-FC74-4085AD933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1587" y="806860"/>
            <a:ext cx="3813048" cy="523951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A48A8-D476-61CD-3316-CE3A935E0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493" y="1559768"/>
            <a:ext cx="2978281" cy="31353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2000" cap="all" spc="-100" dirty="0">
                <a:solidFill>
                  <a:schemeClr val="bg1"/>
                </a:solidFill>
              </a:rPr>
              <a:t>Sell Through rate (%)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9AEDDE-066C-CD5F-2D6A-0E6FE7234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7992" y="640856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660D8F9-69D5-3950-53A2-481B79BF5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175A501-FFFB-78AC-5E7E-6BA516AF1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73932" y="640855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38AC01E-DF8D-49BC-C659-705A750E6C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82292" y="1286150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7D55024-9A9F-0F4D-E157-1531A2116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81" y="912192"/>
            <a:ext cx="6202238" cy="3023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C8ABA6-5D87-0DF0-7016-A56DCC2F0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481" y="4107005"/>
            <a:ext cx="6202238" cy="21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5432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ppt/theme/themeOverride2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{958B8323-4CC6-4574-B499-468DA4B036D4}TF522ea272-7fed-4917-a421-5e6ae99a6bbed5eddc9a_win32-854160eadf3d</Template>
  <TotalTime>420</TotalTime>
  <Words>923</Words>
  <Application>Microsoft Office PowerPoint</Application>
  <PresentationFormat>Widescreen</PresentationFormat>
  <Paragraphs>115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Avenir Next LT Pro</vt:lpstr>
      <vt:lpstr>Avenir Next LT Pro Light</vt:lpstr>
      <vt:lpstr>Calibri</vt:lpstr>
      <vt:lpstr>Garamond</vt:lpstr>
      <vt:lpstr>Wingdings</vt:lpstr>
      <vt:lpstr>SavonVTI</vt:lpstr>
      <vt:lpstr>Liquor store Analysis</vt:lpstr>
      <vt:lpstr>INTRODUCTION</vt:lpstr>
      <vt:lpstr>PROJECT STAGES:</vt:lpstr>
      <vt:lpstr>DATA FLOW</vt:lpstr>
      <vt:lpstr>DATA CLEANING - PYTHON</vt:lpstr>
      <vt:lpstr>DATA EXPLORATION</vt:lpstr>
      <vt:lpstr>DATA WAREHOUSING - SNOWFLAKE</vt:lpstr>
      <vt:lpstr>Few AD-Hoc Requests</vt:lpstr>
      <vt:lpstr>Sell Through rate (%)</vt:lpstr>
      <vt:lpstr>Dead stock amount - Stock with 0 sales</vt:lpstr>
      <vt:lpstr>DASHBOARD &amp; REPORTING – POWER BI</vt:lpstr>
      <vt:lpstr>STAGES</vt:lpstr>
      <vt:lpstr>PowerPoint Presentation</vt:lpstr>
      <vt:lpstr>Inventory Risk And Performance Analysis</vt:lpstr>
      <vt:lpstr>Inventory Risk And Performance Analysis</vt:lpstr>
      <vt:lpstr>THANK YOU…..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Bali Nikhil Bali</dc:creator>
  <cp:lastModifiedBy>Nikhil Bali Nikhil Bali</cp:lastModifiedBy>
  <cp:revision>4</cp:revision>
  <dcterms:created xsi:type="dcterms:W3CDTF">2025-09-03T14:07:11Z</dcterms:created>
  <dcterms:modified xsi:type="dcterms:W3CDTF">2025-09-06T00:34:45Z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