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265414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239183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40720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0169B6-432C-4379-B01A-F577DFDD7FAD}"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219586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0169B6-432C-4379-B01A-F577DFDD7FAD}" type="datetimeFigureOut">
              <a:rPr lang="en-IN" smtClean="0"/>
              <a:t>28-12-2020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21060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0169B6-432C-4379-B01A-F577DFDD7FAD}"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18225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0169B6-432C-4379-B01A-F577DFDD7FAD}" type="datetimeFigureOut">
              <a:rPr lang="en-IN" smtClean="0"/>
              <a:t>28-12-2020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276980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0169B6-432C-4379-B01A-F577DFDD7FAD}" type="datetimeFigureOut">
              <a:rPr lang="en-IN" smtClean="0"/>
              <a:t>28-12-2020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183302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169B6-432C-4379-B01A-F577DFDD7FAD}" type="datetimeFigureOut">
              <a:rPr lang="en-IN" smtClean="0"/>
              <a:t>28-12-2020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233381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169B6-432C-4379-B01A-F577DFDD7FAD}"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209120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169B6-432C-4379-B01A-F577DFDD7FAD}" type="datetimeFigureOut">
              <a:rPr lang="en-IN" smtClean="0"/>
              <a:t>28-12-2020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67BE67-EEAC-4181-A3FD-6E9C66F582F6}" type="slidenum">
              <a:rPr lang="en-IN" smtClean="0"/>
              <a:t>‹#›</a:t>
            </a:fld>
            <a:endParaRPr lang="en-IN"/>
          </a:p>
        </p:txBody>
      </p:sp>
    </p:spTree>
    <p:extLst>
      <p:ext uri="{BB962C8B-B14F-4D97-AF65-F5344CB8AC3E}">
        <p14:creationId xmlns:p14="http://schemas.microsoft.com/office/powerpoint/2010/main" val="141782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169B6-432C-4379-B01A-F577DFDD7FAD}" type="datetimeFigureOut">
              <a:rPr lang="en-IN" smtClean="0"/>
              <a:t>28-12-2020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7BE67-EEAC-4181-A3FD-6E9C66F582F6}" type="slidenum">
              <a:rPr lang="en-IN" smtClean="0"/>
              <a:t>‹#›</a:t>
            </a:fld>
            <a:endParaRPr lang="en-IN"/>
          </a:p>
        </p:txBody>
      </p:sp>
    </p:spTree>
    <p:extLst>
      <p:ext uri="{BB962C8B-B14F-4D97-AF65-F5344CB8AC3E}">
        <p14:creationId xmlns:p14="http://schemas.microsoft.com/office/powerpoint/2010/main" val="380130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69084138"/>
              </p:ext>
            </p:extLst>
          </p:nvPr>
        </p:nvGraphicFramePr>
        <p:xfrm>
          <a:off x="1143000" y="589216"/>
          <a:ext cx="9507071" cy="1614234"/>
        </p:xfrm>
        <a:graphic>
          <a:graphicData uri="http://schemas.openxmlformats.org/drawingml/2006/table">
            <a:tbl>
              <a:tblPr firstRow="1" firstCol="1" bandRow="1"/>
              <a:tblGrid>
                <a:gridCol w="1100797">
                  <a:extLst>
                    <a:ext uri="{9D8B030D-6E8A-4147-A177-3AD203B41FA5}">
                      <a16:colId xmlns:a16="http://schemas.microsoft.com/office/drawing/2014/main" val="2639071987"/>
                    </a:ext>
                  </a:extLst>
                </a:gridCol>
                <a:gridCol w="8406274">
                  <a:extLst>
                    <a:ext uri="{9D8B030D-6E8A-4147-A177-3AD203B41FA5}">
                      <a16:colId xmlns:a16="http://schemas.microsoft.com/office/drawing/2014/main" val="902011144"/>
                    </a:ext>
                  </a:extLst>
                </a:gridCol>
              </a:tblGrid>
              <a:tr h="1414396">
                <a:tc>
                  <a:txBody>
                    <a:bodyPr/>
                    <a:lstStyle/>
                    <a:p>
                      <a:pPr>
                        <a:lnSpc>
                          <a:spcPct val="107000"/>
                        </a:lnSpc>
                        <a:spcAft>
                          <a:spcPts val="0"/>
                        </a:spcAft>
                      </a:pPr>
                      <a:endParaRPr lang="en-US" sz="1200">
                        <a:effectLst/>
                        <a:latin typeface="Cambria" panose="02040503050406030204" pitchFamily="18" charset="0"/>
                        <a:ea typeface="Times New Roman" panose="02020603050405020304" pitchFamily="18" charset="0"/>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b="1" dirty="0" err="1">
                          <a:effectLst/>
                          <a:latin typeface="Cambria" panose="02040503050406030204" pitchFamily="18" charset="0"/>
                          <a:ea typeface="Times New Roman" panose="02020603050405020304" pitchFamily="18" charset="0"/>
                          <a:cs typeface="Latha"/>
                        </a:rPr>
                        <a:t>Anjalai</a:t>
                      </a:r>
                      <a:r>
                        <a:rPr lang="en-US" sz="2000" b="1" dirty="0">
                          <a:effectLst/>
                          <a:latin typeface="Cambria" panose="02040503050406030204" pitchFamily="18" charset="0"/>
                          <a:ea typeface="Times New Roman" panose="02020603050405020304" pitchFamily="18" charset="0"/>
                          <a:cs typeface="Latha"/>
                        </a:rPr>
                        <a:t> </a:t>
                      </a:r>
                      <a:r>
                        <a:rPr lang="en-US" sz="2000" b="1" dirty="0" err="1">
                          <a:effectLst/>
                          <a:latin typeface="Cambria" panose="02040503050406030204" pitchFamily="18" charset="0"/>
                          <a:ea typeface="Times New Roman" panose="02020603050405020304" pitchFamily="18" charset="0"/>
                          <a:cs typeface="Latha"/>
                        </a:rPr>
                        <a:t>Ammal</a:t>
                      </a:r>
                      <a:r>
                        <a:rPr lang="en-US" sz="2000" b="1" dirty="0">
                          <a:effectLst/>
                          <a:latin typeface="Cambria" panose="02040503050406030204" pitchFamily="18" charset="0"/>
                          <a:ea typeface="Times New Roman" panose="02020603050405020304" pitchFamily="18" charset="0"/>
                          <a:cs typeface="Latha"/>
                        </a:rPr>
                        <a:t> - </a:t>
                      </a:r>
                      <a:r>
                        <a:rPr lang="en-US" sz="2000" b="1" dirty="0" err="1">
                          <a:effectLst/>
                          <a:latin typeface="Cambria" panose="02040503050406030204" pitchFamily="18" charset="0"/>
                          <a:ea typeface="Times New Roman" panose="02020603050405020304" pitchFamily="18" charset="0"/>
                          <a:cs typeface="Latha"/>
                        </a:rPr>
                        <a:t>Mahalingam</a:t>
                      </a:r>
                      <a:r>
                        <a:rPr lang="en-US" sz="2000" b="1" dirty="0">
                          <a:effectLst/>
                          <a:latin typeface="Cambria" panose="02040503050406030204" pitchFamily="18" charset="0"/>
                          <a:ea typeface="Times New Roman" panose="02020603050405020304" pitchFamily="18" charset="0"/>
                          <a:cs typeface="Latha"/>
                        </a:rPr>
                        <a:t> Engineering College, </a:t>
                      </a:r>
                      <a:r>
                        <a:rPr lang="en-US" sz="2000" b="1" dirty="0" err="1">
                          <a:effectLst/>
                          <a:latin typeface="Cambria" panose="02040503050406030204" pitchFamily="18" charset="0"/>
                          <a:ea typeface="Times New Roman" panose="02020603050405020304" pitchFamily="18" charset="0"/>
                          <a:cs typeface="Latha"/>
                        </a:rPr>
                        <a:t>Kovilvenni</a:t>
                      </a:r>
                      <a:r>
                        <a:rPr lang="en-US" sz="2000" b="1" dirty="0">
                          <a:effectLst/>
                          <a:latin typeface="Cambria" panose="02040503050406030204" pitchFamily="18" charset="0"/>
                          <a:ea typeface="Times New Roman" panose="02020603050405020304" pitchFamily="18" charset="0"/>
                          <a:cs typeface="Latha"/>
                        </a:rPr>
                        <a:t>, </a:t>
                      </a:r>
                      <a:r>
                        <a:rPr lang="en-US" sz="2000" b="1" dirty="0" err="1">
                          <a:effectLst/>
                          <a:latin typeface="Cambria" panose="02040503050406030204" pitchFamily="18" charset="0"/>
                          <a:ea typeface="Times New Roman" panose="02020603050405020304" pitchFamily="18" charset="0"/>
                          <a:cs typeface="Latha"/>
                        </a:rPr>
                        <a:t>Thiruvarur</a:t>
                      </a:r>
                      <a:r>
                        <a:rPr lang="en-US" sz="2000" b="1" dirty="0">
                          <a:effectLst/>
                          <a:latin typeface="Cambria" panose="02040503050406030204" pitchFamily="18" charset="0"/>
                          <a:ea typeface="Times New Roman" panose="02020603050405020304" pitchFamily="18" charset="0"/>
                          <a:cs typeface="Latha"/>
                        </a:rPr>
                        <a:t> (D.t) – 614 403</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0"/>
                        </a:spcAft>
                      </a:pPr>
                      <a:r>
                        <a:rPr lang="en-US" sz="2000" b="1" dirty="0">
                          <a:effectLst/>
                          <a:latin typeface="Cambria" panose="02040503050406030204" pitchFamily="18" charset="0"/>
                          <a:ea typeface="Times New Roman" panose="02020603050405020304" pitchFamily="18" charset="0"/>
                          <a:cs typeface="Latha"/>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0"/>
                        </a:spcAft>
                      </a:pPr>
                      <a:r>
                        <a:rPr lang="en-US" sz="2000" b="1" dirty="0">
                          <a:effectLst/>
                          <a:latin typeface="Cambria" panose="02040503050406030204" pitchFamily="18" charset="0"/>
                          <a:ea typeface="Times New Roman" panose="02020603050405020304" pitchFamily="18" charset="0"/>
                          <a:cs typeface="Latha"/>
                        </a:rPr>
                        <a:t>Department of Information Technology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0"/>
                        </a:spcAft>
                      </a:pPr>
                      <a:r>
                        <a:rPr lang="en-US" sz="2000" dirty="0">
                          <a:effectLst/>
                          <a:latin typeface="Cambria" panose="02040503050406030204" pitchFamily="18" charset="0"/>
                          <a:ea typeface="Times New Roman" panose="02020603050405020304" pitchFamily="18" charset="0"/>
                          <a:cs typeface="Latha"/>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extLst>
                  <a:ext uri="{0D108BD9-81ED-4DB2-BD59-A6C34878D82A}">
                    <a16:rowId xmlns:a16="http://schemas.microsoft.com/office/drawing/2014/main" val="266918119"/>
                  </a:ext>
                </a:extLst>
              </a:tr>
            </a:tbl>
          </a:graphicData>
        </a:graphic>
      </p:graphicFrame>
      <p:pic>
        <p:nvPicPr>
          <p:cNvPr id="2050" name="Picture 3" descr="FINAL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303" y="960868"/>
            <a:ext cx="989372" cy="887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53405" y="2887702"/>
            <a:ext cx="6486263" cy="507831"/>
          </a:xfrm>
          <a:prstGeom prst="rect">
            <a:avLst/>
          </a:prstGeom>
        </p:spPr>
        <p:txBody>
          <a:bodyPr wrap="none">
            <a:spAutoFit/>
          </a:bodyPr>
          <a:lstStyle/>
          <a:p>
            <a:pPr algn="ctr">
              <a:lnSpc>
                <a:spcPct val="150000"/>
              </a:lnSpc>
              <a:spcAft>
                <a:spcPts val="1000"/>
              </a:spcAft>
            </a:pP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CROP MANAGEMENT AND SMART FARMING USING IOT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2848534" y="3756619"/>
            <a:ext cx="6096000" cy="646331"/>
          </a:xfrm>
          <a:prstGeom prst="rect">
            <a:avLst/>
          </a:prstGeom>
        </p:spPr>
        <p:txBody>
          <a:bodyPr>
            <a:spAutoFit/>
          </a:bodyPr>
          <a:lstStyle/>
          <a:p>
            <a:r>
              <a:rPr lang="en-IN" dirty="0" smtClean="0">
                <a:latin typeface="Times New Roman" panose="02020603050405020304" pitchFamily="18" charset="0"/>
                <a:cs typeface="Times New Roman" panose="02020603050405020304" pitchFamily="18" charset="0"/>
              </a:rPr>
              <a:t>		    ZERO </a:t>
            </a:r>
            <a:r>
              <a:rPr lang="en-IN" dirty="0">
                <a:latin typeface="Times New Roman" panose="02020603050405020304" pitchFamily="18" charset="0"/>
                <a:cs typeface="Times New Roman" panose="02020603050405020304" pitchFamily="18" charset="0"/>
              </a:rPr>
              <a:t>REVIEW</a:t>
            </a:r>
          </a:p>
          <a:p>
            <a:r>
              <a:rPr lang="en-IN" dirty="0" smtClean="0">
                <a:latin typeface="Times New Roman" panose="02020603050405020304" pitchFamily="18" charset="0"/>
                <a:cs typeface="Times New Roman" panose="02020603050405020304" pitchFamily="18" charset="0"/>
              </a:rPr>
              <a:t>		         29.12.2020</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5896534" y="5032569"/>
            <a:ext cx="6096000" cy="1938992"/>
          </a:xfrm>
          <a:prstGeom prst="rect">
            <a:avLst/>
          </a:prstGeom>
        </p:spPr>
        <p:txBody>
          <a:bodyPr>
            <a:spAutoFit/>
          </a:bodyPr>
          <a:lstStyle/>
          <a:p>
            <a:pPr algn="r"/>
            <a:r>
              <a:rPr lang="en-IN" sz="1600" b="1" dirty="0" smtClean="0">
                <a:latin typeface="Times New Roman" panose="02020603050405020304" pitchFamily="18" charset="0"/>
                <a:cs typeface="Times New Roman" panose="02020603050405020304" pitchFamily="18" charset="0"/>
              </a:rPr>
              <a:t>PRESENTED BY:</a:t>
            </a:r>
          </a:p>
          <a:p>
            <a:pPr algn="r"/>
            <a:endParaRPr lang="en-IN" sz="1600" b="1" dirty="0" smtClean="0">
              <a:latin typeface="Times New Roman" panose="02020603050405020304" pitchFamily="18" charset="0"/>
              <a:cs typeface="Times New Roman" panose="02020603050405020304" pitchFamily="18" charset="0"/>
            </a:endParaRPr>
          </a:p>
          <a:p>
            <a:pPr algn="r"/>
            <a:r>
              <a:rPr lang="en-IN" sz="1600" dirty="0" smtClean="0">
                <a:latin typeface="Times New Roman" panose="02020603050405020304" pitchFamily="18" charset="0"/>
                <a:cs typeface="Times New Roman" panose="02020603050405020304" pitchFamily="18" charset="0"/>
              </a:rPr>
              <a:t>P. ASRAF HUSSAIN - 820417104009</a:t>
            </a:r>
          </a:p>
          <a:p>
            <a:pPr algn="r"/>
            <a:r>
              <a:rPr lang="en-IN" sz="1600" dirty="0" smtClean="0">
                <a:latin typeface="Times New Roman" panose="02020603050405020304" pitchFamily="18" charset="0"/>
                <a:cs typeface="Times New Roman" panose="02020603050405020304" pitchFamily="18" charset="0"/>
              </a:rPr>
              <a:t>G S. GOVINDASAMY - 820417104015</a:t>
            </a:r>
          </a:p>
          <a:p>
            <a:pPr algn="r"/>
            <a:r>
              <a:rPr lang="en-IN" sz="1600" dirty="0" smtClean="0">
                <a:latin typeface="Times New Roman" panose="02020603050405020304" pitchFamily="18" charset="0"/>
                <a:cs typeface="Times New Roman" panose="02020603050405020304" pitchFamily="18" charset="0"/>
              </a:rPr>
              <a:t>A. MOHAMMED AJEEM - 820417104029</a:t>
            </a:r>
          </a:p>
          <a:p>
            <a:pPr algn="r"/>
            <a:endParaRPr lang="en-IN" dirty="0" smtClean="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252656" y="5032569"/>
            <a:ext cx="4981195" cy="1569660"/>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Under the Guidance of</a:t>
            </a:r>
            <a:r>
              <a:rPr lang="en-IN" sz="1600" dirty="0" smtClean="0">
                <a:latin typeface="Times New Roman" panose="02020603050405020304" pitchFamily="18" charset="0"/>
                <a:cs typeface="Times New Roman" panose="02020603050405020304" pitchFamily="18" charset="0"/>
              </a:rPr>
              <a:t>:</a:t>
            </a:r>
          </a:p>
          <a:p>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Mr. R. RAMA RAJESH</a:t>
            </a:r>
          </a:p>
          <a:p>
            <a:r>
              <a:rPr lang="en-IN" sz="1600" dirty="0" smtClean="0">
                <a:latin typeface="Times New Roman" panose="02020603050405020304" pitchFamily="18" charset="0"/>
                <a:cs typeface="Times New Roman" panose="02020603050405020304" pitchFamily="18" charset="0"/>
              </a:rPr>
              <a:t>Assistant Professor,</a:t>
            </a:r>
          </a:p>
          <a:p>
            <a:r>
              <a:rPr lang="en-IN" sz="1600" dirty="0" smtClean="0">
                <a:latin typeface="Times New Roman" panose="02020603050405020304" pitchFamily="18" charset="0"/>
                <a:cs typeface="Times New Roman" panose="02020603050405020304" pitchFamily="18" charset="0"/>
              </a:rPr>
              <a:t>Department of  IT,</a:t>
            </a:r>
          </a:p>
          <a:p>
            <a:r>
              <a:rPr lang="en-IN" sz="1600" dirty="0" smtClean="0">
                <a:latin typeface="Times New Roman" panose="02020603050405020304" pitchFamily="18" charset="0"/>
                <a:cs typeface="Times New Roman" panose="02020603050405020304" pitchFamily="18" charset="0"/>
              </a:rPr>
              <a:t>AAMEC.</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022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2184" y="387922"/>
            <a:ext cx="10711542" cy="646331"/>
          </a:xfrm>
          <a:prstGeom prst="rect">
            <a:avLst/>
          </a:prstGeom>
        </p:spPr>
        <p:txBody>
          <a:bodyPr wrap="square">
            <a:spAutoFit/>
          </a:bodyPr>
          <a:lstStyle/>
          <a:p>
            <a:pPr algn="ctr"/>
            <a:r>
              <a:rPr lang="en-IN" sz="3600" dirty="0">
                <a:latin typeface="Times New Roman" panose="02020603050405020304" pitchFamily="18" charset="0"/>
                <a:cs typeface="Times New Roman" panose="02020603050405020304" pitchFamily="18" charset="0"/>
              </a:rPr>
              <a:t>AGENDA</a:t>
            </a:r>
            <a:endParaRPr lang="en-IN" sz="3600" dirty="0"/>
          </a:p>
        </p:txBody>
      </p:sp>
      <p:sp>
        <p:nvSpPr>
          <p:cNvPr id="7" name="Rectangle 6"/>
          <p:cNvSpPr/>
          <p:nvPr/>
        </p:nvSpPr>
        <p:spPr>
          <a:xfrm>
            <a:off x="526869" y="1581503"/>
            <a:ext cx="10964092" cy="3323987"/>
          </a:xfrm>
          <a:prstGeom prst="rect">
            <a:avLst/>
          </a:prstGeom>
        </p:spPr>
        <p:txBody>
          <a:bodyPr wrap="square">
            <a:spAutoFit/>
          </a:bodyPr>
          <a:lstStyle/>
          <a:p>
            <a:pPr marL="457200" indent="-457200">
              <a:lnSpc>
                <a:spcPct val="150000"/>
              </a:lnSpc>
              <a:buFont typeface="Wingdings" panose="05000000000000000000" pitchFamily="2" charset="2"/>
              <a:buChar char="v"/>
            </a:pPr>
            <a:r>
              <a:rPr lang="en-IN" sz="2800" dirty="0" smtClean="0">
                <a:latin typeface="Times New Roman" panose="02020603050405020304" pitchFamily="18" charset="0"/>
                <a:cs typeface="Times New Roman" panose="02020603050405020304" pitchFamily="18" charset="0"/>
              </a:rPr>
              <a:t>Domain</a:t>
            </a:r>
          </a:p>
          <a:p>
            <a:pPr marL="457200" indent="-457200">
              <a:lnSpc>
                <a:spcPct val="150000"/>
              </a:lnSpc>
              <a:buFont typeface="Wingdings" panose="05000000000000000000" pitchFamily="2" charset="2"/>
              <a:buChar char="v"/>
            </a:pPr>
            <a:r>
              <a:rPr lang="en-IN" sz="2800" dirty="0" smtClean="0">
                <a:latin typeface="Times New Roman" panose="02020603050405020304" pitchFamily="18" charset="0"/>
                <a:cs typeface="Times New Roman" panose="02020603050405020304" pitchFamily="18" charset="0"/>
              </a:rPr>
              <a:t>Issues </a:t>
            </a:r>
            <a:r>
              <a:rPr lang="en-IN" sz="2800" dirty="0">
                <a:latin typeface="Times New Roman" panose="02020603050405020304" pitchFamily="18" charset="0"/>
                <a:cs typeface="Times New Roman" panose="02020603050405020304" pitchFamily="18" charset="0"/>
              </a:rPr>
              <a:t>in the Existing System</a:t>
            </a:r>
          </a:p>
          <a:p>
            <a:pPr marL="457200" indent="-457200">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Features of the Proposed </a:t>
            </a:r>
            <a:r>
              <a:rPr lang="en-IN" sz="2800" dirty="0" smtClean="0">
                <a:latin typeface="Times New Roman" panose="02020603050405020304" pitchFamily="18" charset="0"/>
                <a:cs typeface="Times New Roman" panose="02020603050405020304" pitchFamily="18" charset="0"/>
              </a:rPr>
              <a:t>System</a:t>
            </a:r>
          </a:p>
          <a:p>
            <a:pPr marL="457200" indent="-457200">
              <a:lnSpc>
                <a:spcPct val="150000"/>
              </a:lnSpc>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Abstract</a:t>
            </a:r>
          </a:p>
          <a:p>
            <a:pPr marL="457200" indent="-457200">
              <a:lnSpc>
                <a:spcPct val="150000"/>
              </a:lnSpc>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105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2515" y="291532"/>
            <a:ext cx="10711542" cy="646331"/>
          </a:xfrm>
          <a:prstGeom prst="rect">
            <a:avLst/>
          </a:prstGeom>
        </p:spPr>
        <p:txBody>
          <a:bodyPr wrap="square" anchor="ctr">
            <a:spAutoFit/>
          </a:bodyPr>
          <a:lstStyle/>
          <a:p>
            <a:pPr algn="ctr"/>
            <a:r>
              <a:rPr lang="en-IN" sz="3600" dirty="0" smtClean="0">
                <a:latin typeface="Times New Roman" panose="02020603050405020304" pitchFamily="18" charset="0"/>
                <a:cs typeface="Times New Roman" panose="02020603050405020304" pitchFamily="18" charset="0"/>
              </a:rPr>
              <a:t>DOMAIN - IOT</a:t>
            </a:r>
            <a:endParaRPr lang="en-IN" sz="3600" dirty="0"/>
          </a:p>
        </p:txBody>
      </p:sp>
      <p:sp>
        <p:nvSpPr>
          <p:cNvPr id="2" name="Rectangle 1"/>
          <p:cNvSpPr/>
          <p:nvPr/>
        </p:nvSpPr>
        <p:spPr>
          <a:xfrm>
            <a:off x="683623" y="1227692"/>
            <a:ext cx="10389326" cy="2062103"/>
          </a:xfrm>
          <a:prstGeom prst="rect">
            <a:avLst/>
          </a:prstGeom>
        </p:spPr>
        <p:txBody>
          <a:bodyPr wrap="square" anchor="ctr">
            <a:spAutoFit/>
          </a:bodyPr>
          <a:lstStyle/>
          <a:p>
            <a:pPr marL="342900" indent="-342900">
              <a:buFont typeface="Wingdings" panose="05000000000000000000" pitchFamily="2" charset="2"/>
              <a:buChar char="v"/>
            </a:pPr>
            <a:r>
              <a:rPr lang="en-US" sz="2400" dirty="0" smtClean="0">
                <a:solidFill>
                  <a:srgbClr val="3B3835"/>
                </a:solidFill>
                <a:latin typeface="Times New Roman" panose="02020603050405020304" pitchFamily="18" charset="0"/>
                <a:cs typeface="Times New Roman" panose="02020603050405020304" pitchFamily="18" charset="0"/>
              </a:rPr>
              <a:t>WHAT IS IOT? </a:t>
            </a:r>
          </a:p>
          <a:p>
            <a:pPr marL="285750" indent="-285750">
              <a:buFont typeface="Wingdings" panose="05000000000000000000" pitchFamily="2" charset="2"/>
              <a:buChar char="§"/>
            </a:pPr>
            <a:endParaRPr lang="en-US" sz="2400" dirty="0" smtClean="0">
              <a:solidFill>
                <a:srgbClr val="3B3835"/>
              </a:solidFill>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000" dirty="0" smtClean="0">
                <a:solidFill>
                  <a:srgbClr val="3B3835"/>
                </a:solidFill>
                <a:latin typeface="Times New Roman" panose="02020603050405020304" pitchFamily="18" charset="0"/>
                <a:cs typeface="Times New Roman" panose="02020603050405020304" pitchFamily="18" charset="0"/>
              </a:rPr>
              <a:t>IOT is short </a:t>
            </a:r>
            <a:r>
              <a:rPr lang="en-US" sz="2000" dirty="0">
                <a:solidFill>
                  <a:srgbClr val="3B3835"/>
                </a:solidFill>
                <a:latin typeface="Times New Roman" panose="02020603050405020304" pitchFamily="18" charset="0"/>
                <a:cs typeface="Times New Roman" panose="02020603050405020304" pitchFamily="18" charset="0"/>
              </a:rPr>
              <a:t>for Internet of </a:t>
            </a:r>
            <a:r>
              <a:rPr lang="en-US" sz="2000" dirty="0" smtClean="0">
                <a:solidFill>
                  <a:srgbClr val="3B3835"/>
                </a:solidFill>
                <a:latin typeface="Times New Roman" panose="02020603050405020304" pitchFamily="18" charset="0"/>
                <a:cs typeface="Times New Roman" panose="02020603050405020304" pitchFamily="18" charset="0"/>
              </a:rPr>
              <a:t>Things</a:t>
            </a:r>
          </a:p>
          <a:p>
            <a:pPr marL="514350" indent="-514350">
              <a:buFont typeface="+mj-lt"/>
              <a:buAutoNum type="romanLcPeriod"/>
            </a:pPr>
            <a:r>
              <a:rPr lang="en-US" sz="2000" dirty="0" smtClean="0">
                <a:solidFill>
                  <a:srgbClr val="3B3835"/>
                </a:solidFill>
                <a:latin typeface="Times New Roman" panose="02020603050405020304" pitchFamily="18" charset="0"/>
                <a:cs typeface="Times New Roman" panose="02020603050405020304" pitchFamily="18" charset="0"/>
              </a:rPr>
              <a:t>The </a:t>
            </a:r>
            <a:r>
              <a:rPr lang="en-US" sz="2000" dirty="0">
                <a:solidFill>
                  <a:srgbClr val="3B3835"/>
                </a:solidFill>
                <a:latin typeface="Times New Roman" panose="02020603050405020304" pitchFamily="18" charset="0"/>
                <a:cs typeface="Times New Roman" panose="02020603050405020304" pitchFamily="18" charset="0"/>
              </a:rPr>
              <a:t>Internet of Things(IOT) is inter-networking of </a:t>
            </a:r>
            <a:r>
              <a:rPr lang="en-US" sz="2000" dirty="0" smtClean="0">
                <a:solidFill>
                  <a:srgbClr val="3B3835"/>
                </a:solidFill>
                <a:latin typeface="Times New Roman" panose="02020603050405020304" pitchFamily="18" charset="0"/>
                <a:cs typeface="Times New Roman" panose="02020603050405020304" pitchFamily="18" charset="0"/>
              </a:rPr>
              <a:t>physical devices.</a:t>
            </a:r>
          </a:p>
          <a:p>
            <a:pPr marL="514350" indent="-514350">
              <a:buFont typeface="+mj-lt"/>
              <a:buAutoNum type="romanLcPeriod"/>
            </a:pPr>
            <a:r>
              <a:rPr lang="en-US" sz="2000" dirty="0" smtClean="0">
                <a:solidFill>
                  <a:srgbClr val="3B3835"/>
                </a:solidFill>
                <a:latin typeface="Times New Roman" panose="02020603050405020304" pitchFamily="18" charset="0"/>
                <a:cs typeface="Times New Roman" panose="02020603050405020304" pitchFamily="18" charset="0"/>
              </a:rPr>
              <a:t>This system has ability </a:t>
            </a:r>
            <a:r>
              <a:rPr lang="en-US" sz="2000" dirty="0">
                <a:solidFill>
                  <a:srgbClr val="3B3835"/>
                </a:solidFill>
                <a:latin typeface="Times New Roman" panose="02020603050405020304" pitchFamily="18" charset="0"/>
                <a:cs typeface="Times New Roman" panose="02020603050405020304" pitchFamily="18" charset="0"/>
              </a:rPr>
              <a:t>to transfer data </a:t>
            </a:r>
            <a:r>
              <a:rPr lang="en-US" sz="2000" dirty="0" smtClean="0">
                <a:solidFill>
                  <a:srgbClr val="3B3835"/>
                </a:solidFill>
                <a:latin typeface="Times New Roman" panose="02020603050405020304" pitchFamily="18" charset="0"/>
                <a:cs typeface="Times New Roman" panose="02020603050405020304" pitchFamily="18" charset="0"/>
              </a:rPr>
              <a:t>over </a:t>
            </a:r>
            <a:r>
              <a:rPr lang="en-US" sz="2000" dirty="0">
                <a:solidFill>
                  <a:srgbClr val="3B3835"/>
                </a:solidFill>
                <a:latin typeface="Times New Roman" panose="02020603050405020304" pitchFamily="18" charset="0"/>
                <a:cs typeface="Times New Roman" panose="02020603050405020304" pitchFamily="18" charset="0"/>
              </a:rPr>
              <a:t>a network without requiring human-to-human or human-to-computer </a:t>
            </a:r>
            <a:r>
              <a:rPr lang="en-US" sz="2000" dirty="0" smtClean="0">
                <a:solidFill>
                  <a:srgbClr val="3B3835"/>
                </a:solidFill>
                <a:latin typeface="Times New Roman" panose="02020603050405020304" pitchFamily="18" charset="0"/>
                <a:cs typeface="Times New Roman" panose="02020603050405020304" pitchFamily="18" charset="0"/>
              </a:rPr>
              <a:t>interaction.</a:t>
            </a:r>
          </a:p>
        </p:txBody>
      </p:sp>
      <p:sp>
        <p:nvSpPr>
          <p:cNvPr id="5" name="Rectangle 4"/>
          <p:cNvSpPr/>
          <p:nvPr/>
        </p:nvSpPr>
        <p:spPr>
          <a:xfrm>
            <a:off x="683623" y="3456514"/>
            <a:ext cx="10389326" cy="2677656"/>
          </a:xfrm>
          <a:prstGeom prst="rect">
            <a:avLst/>
          </a:prstGeom>
        </p:spPr>
        <p:txBody>
          <a:bodyPr wrap="square" anchor="ctr">
            <a:spAutoFit/>
          </a:bodyPr>
          <a:lstStyle/>
          <a:p>
            <a:pPr marL="342900" indent="-342900">
              <a:buFont typeface="Wingdings" panose="05000000000000000000" pitchFamily="2" charset="2"/>
              <a:buChar char="v"/>
            </a:pPr>
            <a:r>
              <a:rPr lang="en-US" sz="2400" dirty="0" smtClean="0">
                <a:solidFill>
                  <a:srgbClr val="3B3835"/>
                </a:solidFill>
                <a:latin typeface="Times New Roman" panose="02020603050405020304" pitchFamily="18" charset="0"/>
                <a:cs typeface="Times New Roman" panose="02020603050405020304" pitchFamily="18" charset="0"/>
              </a:rPr>
              <a:t>WHY IOT? </a:t>
            </a:r>
          </a:p>
          <a:p>
            <a:pPr marL="285750" indent="-285750">
              <a:buFont typeface="Wingdings" panose="05000000000000000000" pitchFamily="2" charset="2"/>
              <a:buChar char="§"/>
            </a:pPr>
            <a:endParaRPr lang="en-US" sz="2400" dirty="0" smtClean="0">
              <a:solidFill>
                <a:srgbClr val="3B3835"/>
              </a:solidFill>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000" dirty="0">
                <a:solidFill>
                  <a:srgbClr val="3B3835"/>
                </a:solidFill>
                <a:latin typeface="Times New Roman" panose="02020603050405020304" pitchFamily="18" charset="0"/>
                <a:cs typeface="Times New Roman" panose="02020603050405020304" pitchFamily="18" charset="0"/>
              </a:rPr>
              <a:t>IOT </a:t>
            </a:r>
            <a:r>
              <a:rPr lang="en-US" sz="2000" dirty="0" smtClean="0">
                <a:solidFill>
                  <a:srgbClr val="3B3835"/>
                </a:solidFill>
                <a:latin typeface="Times New Roman" panose="02020603050405020304" pitchFamily="18" charset="0"/>
                <a:cs typeface="Times New Roman" panose="02020603050405020304" pitchFamily="18" charset="0"/>
              </a:rPr>
              <a:t>has many applications </a:t>
            </a:r>
            <a:r>
              <a:rPr lang="en-US" sz="2000" dirty="0">
                <a:solidFill>
                  <a:srgbClr val="3B3835"/>
                </a:solidFill>
                <a:latin typeface="Times New Roman" panose="02020603050405020304" pitchFamily="18" charset="0"/>
                <a:cs typeface="Times New Roman" panose="02020603050405020304" pitchFamily="18" charset="0"/>
              </a:rPr>
              <a:t>in agriculture, smart </a:t>
            </a:r>
            <a:r>
              <a:rPr lang="en-US" sz="2000" dirty="0" smtClean="0">
                <a:solidFill>
                  <a:srgbClr val="3B3835"/>
                </a:solidFill>
                <a:latin typeface="Times New Roman" panose="02020603050405020304" pitchFamily="18" charset="0"/>
                <a:cs typeface="Times New Roman" panose="02020603050405020304" pitchFamily="18" charset="0"/>
              </a:rPr>
              <a:t>cities</a:t>
            </a:r>
            <a:r>
              <a:rPr lang="en-US" sz="2000" dirty="0">
                <a:solidFill>
                  <a:srgbClr val="3B3835"/>
                </a:solidFill>
                <a:latin typeface="Times New Roman" panose="02020603050405020304" pitchFamily="18" charset="0"/>
                <a:cs typeface="Times New Roman" panose="02020603050405020304" pitchFamily="18" charset="0"/>
              </a:rPr>
              <a:t>, smart home, healthcare, </a:t>
            </a:r>
            <a:r>
              <a:rPr lang="en-US" sz="2000" dirty="0" smtClean="0">
                <a:solidFill>
                  <a:srgbClr val="3B3835"/>
                </a:solidFill>
                <a:latin typeface="Times New Roman" panose="02020603050405020304" pitchFamily="18" charset="0"/>
                <a:cs typeface="Times New Roman" panose="02020603050405020304" pitchFamily="18" charset="0"/>
              </a:rPr>
              <a:t>business sectors</a:t>
            </a:r>
            <a:r>
              <a:rPr lang="en-US" sz="2000" dirty="0">
                <a:solidFill>
                  <a:srgbClr val="3B3835"/>
                </a:solidFill>
                <a:latin typeface="Times New Roman" panose="02020603050405020304" pitchFamily="18" charset="0"/>
                <a:cs typeface="Times New Roman" panose="02020603050405020304" pitchFamily="18" charset="0"/>
              </a:rPr>
              <a:t>, Traffic monitoring, transport and </a:t>
            </a:r>
            <a:r>
              <a:rPr lang="en-US" sz="2000" dirty="0" smtClean="0">
                <a:solidFill>
                  <a:srgbClr val="3B3835"/>
                </a:solidFill>
                <a:latin typeface="Times New Roman" panose="02020603050405020304" pitchFamily="18" charset="0"/>
                <a:cs typeface="Times New Roman" panose="02020603050405020304" pitchFamily="18" charset="0"/>
              </a:rPr>
              <a:t>logistics etc.</a:t>
            </a:r>
          </a:p>
          <a:p>
            <a:pPr marL="514350" indent="-514350">
              <a:buFont typeface="+mj-lt"/>
              <a:buAutoNum type="romanLcPeriod"/>
            </a:pPr>
            <a:r>
              <a:rPr lang="en-US" sz="2000" dirty="0" smtClean="0">
                <a:solidFill>
                  <a:srgbClr val="3B3835"/>
                </a:solidFill>
                <a:latin typeface="Times New Roman" panose="02020603050405020304" pitchFamily="18" charset="0"/>
                <a:cs typeface="Times New Roman" panose="02020603050405020304" pitchFamily="18" charset="0"/>
              </a:rPr>
              <a:t>This </a:t>
            </a:r>
            <a:r>
              <a:rPr lang="en-US" sz="2000" dirty="0">
                <a:solidFill>
                  <a:srgbClr val="3B3835"/>
                </a:solidFill>
                <a:latin typeface="Times New Roman" panose="02020603050405020304" pitchFamily="18" charset="0"/>
                <a:cs typeface="Times New Roman" panose="02020603050405020304" pitchFamily="18" charset="0"/>
              </a:rPr>
              <a:t>is a growing mega trend that will influence everything from </a:t>
            </a:r>
            <a:r>
              <a:rPr lang="en-US" sz="2000" dirty="0" smtClean="0">
                <a:solidFill>
                  <a:srgbClr val="3B3835"/>
                </a:solidFill>
                <a:latin typeface="Times New Roman" panose="02020603050405020304" pitchFamily="18" charset="0"/>
                <a:cs typeface="Times New Roman" panose="02020603050405020304" pitchFamily="18" charset="0"/>
              </a:rPr>
              <a:t>businesses to </a:t>
            </a:r>
            <a:r>
              <a:rPr lang="en-US" sz="2000" dirty="0">
                <a:solidFill>
                  <a:srgbClr val="3B3835"/>
                </a:solidFill>
                <a:latin typeface="Times New Roman" panose="02020603050405020304" pitchFamily="18" charset="0"/>
                <a:cs typeface="Times New Roman" panose="02020603050405020304" pitchFamily="18" charset="0"/>
              </a:rPr>
              <a:t>our daily </a:t>
            </a:r>
            <a:r>
              <a:rPr lang="en-US" sz="2000" dirty="0" smtClean="0">
                <a:solidFill>
                  <a:srgbClr val="3B3835"/>
                </a:solidFill>
                <a:latin typeface="Times New Roman" panose="02020603050405020304" pitchFamily="18" charset="0"/>
                <a:cs typeface="Times New Roman" panose="02020603050405020304" pitchFamily="18" charset="0"/>
              </a:rPr>
              <a:t>personal lives.</a:t>
            </a:r>
          </a:p>
          <a:p>
            <a:pPr marL="514350" indent="-514350">
              <a:buFont typeface="+mj-lt"/>
              <a:buAutoNum type="romanLcPeriod"/>
            </a:pPr>
            <a:r>
              <a:rPr lang="en-US" sz="2000" dirty="0" smtClean="0">
                <a:solidFill>
                  <a:srgbClr val="3B3835"/>
                </a:solidFill>
                <a:latin typeface="Times New Roman" panose="02020603050405020304" pitchFamily="18" charset="0"/>
                <a:cs typeface="Times New Roman" panose="02020603050405020304" pitchFamily="18" charset="0"/>
              </a:rPr>
              <a:t>Here </a:t>
            </a:r>
            <a:r>
              <a:rPr lang="en-US" sz="2000" dirty="0">
                <a:solidFill>
                  <a:srgbClr val="3B3835"/>
                </a:solidFill>
                <a:latin typeface="Times New Roman" panose="02020603050405020304" pitchFamily="18" charset="0"/>
                <a:cs typeface="Times New Roman" panose="02020603050405020304" pitchFamily="18" charset="0"/>
              </a:rPr>
              <a:t>we are mainly </a:t>
            </a:r>
            <a:r>
              <a:rPr lang="en-US" sz="2000" dirty="0" smtClean="0">
                <a:solidFill>
                  <a:srgbClr val="3B3835"/>
                </a:solidFill>
                <a:latin typeface="Times New Roman" panose="02020603050405020304" pitchFamily="18" charset="0"/>
                <a:cs typeface="Times New Roman" panose="02020603050405020304" pitchFamily="18" charset="0"/>
              </a:rPr>
              <a:t>focusing </a:t>
            </a:r>
            <a:r>
              <a:rPr lang="en-US" sz="2000" dirty="0">
                <a:solidFill>
                  <a:srgbClr val="3B3835"/>
                </a:solidFill>
                <a:latin typeface="Times New Roman" panose="02020603050405020304" pitchFamily="18" charset="0"/>
                <a:cs typeface="Times New Roman" panose="02020603050405020304" pitchFamily="18" charset="0"/>
              </a:rPr>
              <a:t>on agriculture, as it plays a vital role in development </a:t>
            </a:r>
            <a:r>
              <a:rPr lang="en-US" sz="2000" dirty="0" smtClean="0">
                <a:solidFill>
                  <a:srgbClr val="3B3835"/>
                </a:solidFill>
                <a:latin typeface="Times New Roman" panose="02020603050405020304" pitchFamily="18" charset="0"/>
                <a:cs typeface="Times New Roman" panose="02020603050405020304" pitchFamily="18" charset="0"/>
              </a:rPr>
              <a:t>of our </a:t>
            </a:r>
            <a:r>
              <a:rPr lang="en-US" sz="2000" dirty="0">
                <a:solidFill>
                  <a:srgbClr val="3B3835"/>
                </a:solidFill>
                <a:latin typeface="Times New Roman" panose="02020603050405020304" pitchFamily="18" charset="0"/>
                <a:cs typeface="Times New Roman" panose="02020603050405020304" pitchFamily="18" charset="0"/>
              </a:rPr>
              <a:t>country’s economy</a:t>
            </a:r>
            <a:r>
              <a:rPr lang="en-US" sz="2000" dirty="0" smtClean="0">
                <a:solidFill>
                  <a:srgbClr val="3B3835"/>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7448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46" y="361797"/>
            <a:ext cx="11939451" cy="707886"/>
          </a:xfrm>
          <a:prstGeom prst="rect">
            <a:avLst/>
          </a:prstGeom>
        </p:spPr>
        <p:txBody>
          <a:bodyPr wrap="square">
            <a:spAutoFit/>
          </a:bodyPr>
          <a:lstStyle/>
          <a:p>
            <a:pPr algn="ctr"/>
            <a:r>
              <a:rPr lang="en-IN" sz="4000" dirty="0" smtClean="0">
                <a:latin typeface="Times New Roman" panose="02020603050405020304" pitchFamily="18" charset="0"/>
                <a:cs typeface="Times New Roman" panose="02020603050405020304" pitchFamily="18" charset="0"/>
              </a:rPr>
              <a:t>AIM OF THE PROJECT</a:t>
            </a:r>
            <a:endParaRPr lang="en-IN" sz="4000" dirty="0"/>
          </a:p>
        </p:txBody>
      </p:sp>
      <p:sp>
        <p:nvSpPr>
          <p:cNvPr id="3" name="Rectangle 2"/>
          <p:cNvSpPr/>
          <p:nvPr/>
        </p:nvSpPr>
        <p:spPr>
          <a:xfrm>
            <a:off x="213360" y="1288870"/>
            <a:ext cx="11808822" cy="4524315"/>
          </a:xfrm>
          <a:prstGeom prst="rect">
            <a:avLst/>
          </a:prstGeom>
        </p:spPr>
        <p:txBody>
          <a:bodyPr wrap="square">
            <a:spAutoFit/>
          </a:bodyPr>
          <a:lstStyle/>
          <a:p>
            <a:pPr marL="457200" indent="-457200">
              <a:buFont typeface="Wingdings" panose="05000000000000000000" pitchFamily="2" charset="2"/>
              <a:buChar char="v"/>
            </a:pPr>
            <a:r>
              <a:rPr lang="en-US" sz="2400" dirty="0">
                <a:solidFill>
                  <a:srgbClr val="3B3835"/>
                </a:solidFill>
                <a:latin typeface="Times New Roman" panose="02020603050405020304" pitchFamily="18" charset="0"/>
                <a:cs typeface="Times New Roman" panose="02020603050405020304" pitchFamily="18" charset="0"/>
              </a:rPr>
              <a:t>Usually the farmer pumps the water more or less to cultivate the land. </a:t>
            </a:r>
          </a:p>
          <a:p>
            <a:pPr marL="457200" indent="-457200">
              <a:buFont typeface="Wingdings" panose="05000000000000000000" pitchFamily="2" charset="2"/>
              <a:buChar char="v"/>
            </a:pPr>
            <a:endParaRPr lang="en-US" sz="2400" dirty="0" smtClean="0">
              <a:solidFill>
                <a:srgbClr val="3B3835"/>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400" dirty="0" smtClean="0">
                <a:solidFill>
                  <a:srgbClr val="3B3835"/>
                </a:solidFill>
                <a:latin typeface="Times New Roman" panose="02020603050405020304" pitchFamily="18" charset="0"/>
                <a:cs typeface="Times New Roman" panose="02020603050405020304" pitchFamily="18" charset="0"/>
              </a:rPr>
              <a:t>This may result </a:t>
            </a:r>
            <a:r>
              <a:rPr lang="en-US" sz="2400" dirty="0">
                <a:solidFill>
                  <a:srgbClr val="3B3835"/>
                </a:solidFill>
                <a:latin typeface="Times New Roman" panose="02020603050405020304" pitchFamily="18" charset="0"/>
                <a:cs typeface="Times New Roman" panose="02020603050405020304" pitchFamily="18" charset="0"/>
              </a:rPr>
              <a:t>in </a:t>
            </a:r>
            <a:r>
              <a:rPr lang="en-US" sz="2400" dirty="0" smtClean="0">
                <a:solidFill>
                  <a:srgbClr val="3B3835"/>
                </a:solidFill>
                <a:latin typeface="Times New Roman" panose="02020603050405020304" pitchFamily="18" charset="0"/>
                <a:cs typeface="Times New Roman" panose="02020603050405020304" pitchFamily="18" charset="0"/>
              </a:rPr>
              <a:t>wastage of </a:t>
            </a:r>
            <a:r>
              <a:rPr lang="en-US" sz="2400" dirty="0">
                <a:solidFill>
                  <a:srgbClr val="3B3835"/>
                </a:solidFill>
                <a:latin typeface="Times New Roman" panose="02020603050405020304" pitchFamily="18" charset="0"/>
                <a:cs typeface="Times New Roman" panose="02020603050405020304" pitchFamily="18" charset="0"/>
              </a:rPr>
              <a:t>water or insufficiency to the </a:t>
            </a:r>
            <a:r>
              <a:rPr lang="en-US" sz="2400" dirty="0" smtClean="0">
                <a:solidFill>
                  <a:srgbClr val="3B3835"/>
                </a:solidFill>
                <a:latin typeface="Times New Roman" panose="02020603050405020304" pitchFamily="18" charset="0"/>
                <a:cs typeface="Times New Roman" panose="02020603050405020304" pitchFamily="18" charset="0"/>
              </a:rPr>
              <a:t>crops.</a:t>
            </a:r>
          </a:p>
          <a:p>
            <a:pPr marL="457200" indent="-457200">
              <a:buFont typeface="Wingdings" panose="05000000000000000000" pitchFamily="2" charset="2"/>
              <a:buChar char="v"/>
            </a:pPr>
            <a:endParaRPr lang="en-US" sz="2400" dirty="0">
              <a:solidFill>
                <a:srgbClr val="3B3835"/>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400" dirty="0" smtClean="0">
                <a:solidFill>
                  <a:srgbClr val="3B3835"/>
                </a:solidFill>
                <a:latin typeface="Times New Roman" panose="02020603050405020304" pitchFamily="18" charset="0"/>
                <a:cs typeface="Times New Roman" panose="02020603050405020304" pitchFamily="18" charset="0"/>
              </a:rPr>
              <a:t>By </a:t>
            </a:r>
            <a:r>
              <a:rPr lang="en-US" sz="2400" dirty="0">
                <a:solidFill>
                  <a:srgbClr val="3B3835"/>
                </a:solidFill>
                <a:latin typeface="Times New Roman" panose="02020603050405020304" pitchFamily="18" charset="0"/>
                <a:cs typeface="Times New Roman" panose="02020603050405020304" pitchFamily="18" charset="0"/>
              </a:rPr>
              <a:t>using soil moisture sensor, farmer gets an alerting </a:t>
            </a:r>
            <a:r>
              <a:rPr lang="en-US" sz="2400" dirty="0" smtClean="0">
                <a:solidFill>
                  <a:srgbClr val="3B3835"/>
                </a:solidFill>
                <a:latin typeface="Times New Roman" panose="02020603050405020304" pitchFamily="18" charset="0"/>
                <a:cs typeface="Times New Roman" panose="02020603050405020304" pitchFamily="18" charset="0"/>
              </a:rPr>
              <a:t>message when </a:t>
            </a:r>
            <a:r>
              <a:rPr lang="en-US" sz="2400" dirty="0">
                <a:solidFill>
                  <a:srgbClr val="3B3835"/>
                </a:solidFill>
                <a:latin typeface="Times New Roman" panose="02020603050405020304" pitchFamily="18" charset="0"/>
                <a:cs typeface="Times New Roman" panose="02020603050405020304" pitchFamily="18" charset="0"/>
              </a:rPr>
              <a:t>the moisture level </a:t>
            </a:r>
            <a:r>
              <a:rPr lang="en-US" sz="2400" dirty="0" smtClean="0">
                <a:solidFill>
                  <a:srgbClr val="3B3835"/>
                </a:solidFill>
                <a:latin typeface="Times New Roman" panose="02020603050405020304" pitchFamily="18" charset="0"/>
                <a:cs typeface="Times New Roman" panose="02020603050405020304" pitchFamily="18" charset="0"/>
              </a:rPr>
              <a:t>increases or decreases.</a:t>
            </a:r>
          </a:p>
          <a:p>
            <a:pPr marL="457200" indent="-457200">
              <a:buFont typeface="Wingdings" panose="05000000000000000000" pitchFamily="2" charset="2"/>
              <a:buChar char="v"/>
            </a:pPr>
            <a:endParaRPr lang="en-US" sz="2400" dirty="0">
              <a:solidFill>
                <a:srgbClr val="3B3835"/>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400" dirty="0" smtClean="0">
                <a:solidFill>
                  <a:srgbClr val="3B3835"/>
                </a:solidFill>
                <a:latin typeface="Times New Roman" panose="02020603050405020304" pitchFamily="18" charset="0"/>
                <a:cs typeface="Times New Roman" panose="02020603050405020304" pitchFamily="18" charset="0"/>
              </a:rPr>
              <a:t>Also when the water level is too high, there is a </a:t>
            </a:r>
            <a:r>
              <a:rPr lang="en-US" sz="2400" dirty="0">
                <a:solidFill>
                  <a:srgbClr val="3B3835"/>
                </a:solidFill>
                <a:latin typeface="Times New Roman" panose="02020603050405020304" pitchFamily="18" charset="0"/>
                <a:cs typeface="Times New Roman" panose="02020603050405020304" pitchFamily="18" charset="0"/>
              </a:rPr>
              <a:t>s</a:t>
            </a:r>
            <a:r>
              <a:rPr lang="en-US" sz="2400" dirty="0" smtClean="0">
                <a:solidFill>
                  <a:srgbClr val="3B3835"/>
                </a:solidFill>
                <a:latin typeface="Times New Roman" panose="02020603050405020304" pitchFamily="18" charset="0"/>
                <a:cs typeface="Times New Roman" panose="02020603050405020304" pitchFamily="18" charset="0"/>
              </a:rPr>
              <a:t>eparate machine which acts like a ridges, and opens the door for water to go through other fields.</a:t>
            </a:r>
          </a:p>
          <a:p>
            <a:pPr marL="457200" indent="-457200">
              <a:buFont typeface="Wingdings" panose="05000000000000000000" pitchFamily="2" charset="2"/>
              <a:buChar char="v"/>
            </a:pPr>
            <a:endParaRPr lang="en-US" sz="2400" dirty="0">
              <a:solidFill>
                <a:srgbClr val="3B3835"/>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400" dirty="0" smtClean="0">
                <a:solidFill>
                  <a:srgbClr val="3B3835"/>
                </a:solidFill>
                <a:latin typeface="Times New Roman" panose="02020603050405020304" pitchFamily="18" charset="0"/>
                <a:cs typeface="Times New Roman" panose="02020603050405020304" pitchFamily="18" charset="0"/>
              </a:rPr>
              <a:t>If the water level is sufficient for the crops or soil, the machine locks the ridges, stores the water for crops.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878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647" y="652252"/>
            <a:ext cx="12003740"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ISSUES IN THE EXISTING SYSTEM</a:t>
            </a:r>
            <a:endParaRPr lang="en-IN" sz="4000" dirty="0"/>
          </a:p>
        </p:txBody>
      </p:sp>
      <p:sp>
        <p:nvSpPr>
          <p:cNvPr id="8" name="Rectangle 7"/>
          <p:cNvSpPr/>
          <p:nvPr/>
        </p:nvSpPr>
        <p:spPr>
          <a:xfrm>
            <a:off x="596408" y="2330699"/>
            <a:ext cx="10990217" cy="2677656"/>
          </a:xfrm>
          <a:prstGeom prst="rect">
            <a:avLst/>
          </a:prstGeom>
        </p:spPr>
        <p:txBody>
          <a:bodyPr wrap="square">
            <a:spAutoFit/>
          </a:body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existing </a:t>
            </a:r>
            <a:r>
              <a:rPr lang="en-US" sz="2800" dirty="0" smtClean="0">
                <a:latin typeface="Times New Roman" panose="02020603050405020304" pitchFamily="18" charset="0"/>
                <a:cs typeface="Times New Roman" panose="02020603050405020304" pitchFamily="18" charset="0"/>
              </a:rPr>
              <a:t>literature suggest that crop management only indicates the detail of water level and plant consumption.</a:t>
            </a:r>
          </a:p>
          <a:p>
            <a:pPr marL="342900" indent="-342900">
              <a:buFont typeface="Wingdings" panose="05000000000000000000" pitchFamily="2" charset="2"/>
              <a:buChar char="v"/>
            </a:pP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There is no sign of additional any machine that act accordingly to situation that depends on what the plant needs in water consumption.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34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3" y="570803"/>
            <a:ext cx="11991703" cy="646331"/>
          </a:xfrm>
          <a:prstGeom prst="rect">
            <a:avLst/>
          </a:prstGeom>
        </p:spPr>
        <p:txBody>
          <a:bodyPr wrap="square">
            <a:spAutoFit/>
          </a:bodyPr>
          <a:lstStyle/>
          <a:p>
            <a:pPr algn="ctr"/>
            <a:r>
              <a:rPr lang="en-IN" sz="3600" dirty="0">
                <a:latin typeface="Times New Roman" panose="02020603050405020304" pitchFamily="18" charset="0"/>
                <a:cs typeface="Times New Roman" panose="02020603050405020304" pitchFamily="18" charset="0"/>
              </a:rPr>
              <a:t>FEATURES OF THE PROPOSED SYSTEM</a:t>
            </a:r>
            <a:endParaRPr lang="en-IN" sz="3600" dirty="0"/>
          </a:p>
        </p:txBody>
      </p:sp>
      <p:sp>
        <p:nvSpPr>
          <p:cNvPr id="6" name="Rectangle 5"/>
          <p:cNvSpPr/>
          <p:nvPr/>
        </p:nvSpPr>
        <p:spPr>
          <a:xfrm>
            <a:off x="806695" y="1990812"/>
            <a:ext cx="10587317" cy="3970318"/>
          </a:xfrm>
          <a:prstGeom prst="rect">
            <a:avLst/>
          </a:prstGeom>
        </p:spPr>
        <p:txBody>
          <a:bodyPr wrap="square">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 this work </a:t>
            </a:r>
            <a:r>
              <a:rPr lang="en-US" sz="2800" dirty="0" smtClean="0">
                <a:latin typeface="Times New Roman" panose="02020603050405020304" pitchFamily="18" charset="0"/>
                <a:cs typeface="Times New Roman" panose="02020603050405020304" pitchFamily="18" charset="0"/>
              </a:rPr>
              <a:t>we can able to rectify the problem, without man power the machine act like a man and makes the ridges automatically based on the water consumption.</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By using soil moisture </a:t>
            </a:r>
            <a:r>
              <a:rPr lang="en-US" sz="2800" dirty="0" smtClean="0">
                <a:latin typeface="Times New Roman" panose="02020603050405020304" pitchFamily="18" charset="0"/>
                <a:cs typeface="Times New Roman" panose="02020603050405020304" pitchFamily="18" charset="0"/>
              </a:rPr>
              <a:t>sensor we can also able to get updates about the soil and water level management.</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We can also add humidity check and machine that flow water to the plants when it needs by using sensors.</a:t>
            </a:r>
            <a:endParaRPr lang="en-IN" sz="2800" dirty="0"/>
          </a:p>
        </p:txBody>
      </p:sp>
    </p:spTree>
    <p:extLst>
      <p:ext uri="{BB962C8B-B14F-4D97-AF65-F5344CB8AC3E}">
        <p14:creationId xmlns:p14="http://schemas.microsoft.com/office/powerpoint/2010/main" val="1836260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 y="113211"/>
            <a:ext cx="12043953" cy="646331"/>
          </a:xfrm>
          <a:prstGeom prst="rect">
            <a:avLst/>
          </a:prstGeom>
        </p:spPr>
        <p:txBody>
          <a:bodyPr wrap="square">
            <a:spAutoFit/>
          </a:bodyPr>
          <a:lstStyle/>
          <a:p>
            <a:pPr lvl="0" algn="ctr"/>
            <a:r>
              <a:rPr lang="en-IN" sz="3600" dirty="0" smtClean="0">
                <a:solidFill>
                  <a:prstClr val="black"/>
                </a:solidFill>
                <a:latin typeface="Times New Roman" panose="02020603050405020304" pitchFamily="18" charset="0"/>
                <a:cs typeface="Times New Roman" panose="02020603050405020304" pitchFamily="18" charset="0"/>
              </a:rPr>
              <a:t>ABSTRACT</a:t>
            </a:r>
            <a:endParaRPr lang="en-IN" sz="3600" dirty="0">
              <a:solidFill>
                <a:prstClr val="black"/>
              </a:solidFill>
            </a:endParaRPr>
          </a:p>
        </p:txBody>
      </p:sp>
      <p:sp>
        <p:nvSpPr>
          <p:cNvPr id="3" name="Rectangle 2"/>
          <p:cNvSpPr/>
          <p:nvPr/>
        </p:nvSpPr>
        <p:spPr>
          <a:xfrm>
            <a:off x="600891" y="920094"/>
            <a:ext cx="11321143" cy="5262979"/>
          </a:xfrm>
          <a:prstGeom prst="rect">
            <a:avLst/>
          </a:prstGeom>
        </p:spPr>
        <p:txBody>
          <a:bodyPr wrap="square">
            <a:spAutoFit/>
          </a:bodyPr>
          <a:lstStyle/>
          <a:p>
            <a:pPr marL="457200" indent="-457200">
              <a:buFont typeface="Wingdings" panose="05000000000000000000" pitchFamily="2" charset="2"/>
              <a:buChar char="v"/>
            </a:pPr>
            <a:r>
              <a:rPr lang="en-US" sz="1600" dirty="0">
                <a:solidFill>
                  <a:srgbClr val="333333"/>
                </a:solidFill>
                <a:latin typeface="Times New Roman" panose="02020603050405020304" pitchFamily="18" charset="0"/>
                <a:cs typeface="Times New Roman" panose="02020603050405020304" pitchFamily="18" charset="0"/>
              </a:rPr>
              <a:t>Internet of Things (</a:t>
            </a:r>
            <a:r>
              <a:rPr lang="en-US" sz="1600" dirty="0" err="1">
                <a:solidFill>
                  <a:srgbClr val="333333"/>
                </a:solidFill>
                <a:latin typeface="Times New Roman" panose="02020603050405020304" pitchFamily="18" charset="0"/>
                <a:cs typeface="Times New Roman" panose="02020603050405020304" pitchFamily="18" charset="0"/>
              </a:rPr>
              <a:t>IoT</a:t>
            </a:r>
            <a:r>
              <a:rPr lang="en-US" sz="1600" dirty="0">
                <a:solidFill>
                  <a:srgbClr val="333333"/>
                </a:solidFill>
                <a:latin typeface="Times New Roman" panose="02020603050405020304" pitchFamily="18" charset="0"/>
                <a:cs typeface="Times New Roman" panose="02020603050405020304" pitchFamily="18" charset="0"/>
              </a:rPr>
              <a:t>) plays a crucial role in smart agriculture. Smart farming is an emerging concept, because </a:t>
            </a:r>
            <a:r>
              <a:rPr lang="en-US" sz="1600" dirty="0" err="1">
                <a:solidFill>
                  <a:srgbClr val="333333"/>
                </a:solidFill>
                <a:latin typeface="Times New Roman" panose="02020603050405020304" pitchFamily="18" charset="0"/>
                <a:cs typeface="Times New Roman" panose="02020603050405020304" pitchFamily="18" charset="0"/>
              </a:rPr>
              <a:t>IoT</a:t>
            </a:r>
            <a:r>
              <a:rPr lang="en-US" sz="1600" dirty="0">
                <a:solidFill>
                  <a:srgbClr val="333333"/>
                </a:solidFill>
                <a:latin typeface="Times New Roman" panose="02020603050405020304" pitchFamily="18" charset="0"/>
                <a:cs typeface="Times New Roman" panose="02020603050405020304" pitchFamily="18" charset="0"/>
              </a:rPr>
              <a:t> sensors </a:t>
            </a:r>
            <a:r>
              <a:rPr lang="en-US" sz="1600" dirty="0" smtClean="0">
                <a:solidFill>
                  <a:srgbClr val="333333"/>
                </a:solidFill>
                <a:latin typeface="Times New Roman" panose="02020603050405020304" pitchFamily="18" charset="0"/>
                <a:cs typeface="Times New Roman" panose="02020603050405020304" pitchFamily="18" charset="0"/>
              </a:rPr>
              <a:t>capable </a:t>
            </a:r>
            <a:r>
              <a:rPr lang="en-US" sz="1600" dirty="0">
                <a:solidFill>
                  <a:srgbClr val="333333"/>
                </a:solidFill>
                <a:latin typeface="Times New Roman" panose="02020603050405020304" pitchFamily="18" charset="0"/>
                <a:cs typeface="Times New Roman" panose="02020603050405020304" pitchFamily="18" charset="0"/>
              </a:rPr>
              <a:t>of providing information about their agriculture fields. The paper aims making use of evolving technology i.e. </a:t>
            </a:r>
            <a:r>
              <a:rPr lang="en-US" sz="1600" dirty="0" err="1">
                <a:solidFill>
                  <a:srgbClr val="333333"/>
                </a:solidFill>
                <a:latin typeface="Times New Roman" panose="02020603050405020304" pitchFamily="18" charset="0"/>
                <a:cs typeface="Times New Roman" panose="02020603050405020304" pitchFamily="18" charset="0"/>
              </a:rPr>
              <a:t>IoT</a:t>
            </a:r>
            <a:r>
              <a:rPr lang="en-US" sz="1600" dirty="0">
                <a:solidFill>
                  <a:srgbClr val="333333"/>
                </a:solidFill>
                <a:latin typeface="Times New Roman" panose="02020603050405020304" pitchFamily="18" charset="0"/>
                <a:cs typeface="Times New Roman" panose="02020603050405020304" pitchFamily="18" charset="0"/>
              </a:rPr>
              <a:t> and smart agriculture using automation. Monitoring environmental factors is the major factor to improve the yield of the efficient crops. The feature of this paper includes monitoring temperature and humidity in agricultural field through sensors using CC3200 single chip. </a:t>
            </a:r>
            <a:r>
              <a:rPr lang="en-US" sz="1600" dirty="0" smtClean="0">
                <a:solidFill>
                  <a:srgbClr val="333333"/>
                </a:solidFill>
                <a:latin typeface="Times New Roman" panose="02020603050405020304" pitchFamily="18" charset="0"/>
                <a:cs typeface="Times New Roman" panose="02020603050405020304" pitchFamily="18" charset="0"/>
              </a:rPr>
              <a:t>Very view </a:t>
            </a:r>
            <a:r>
              <a:rPr lang="en-US" sz="1600" dirty="0">
                <a:solidFill>
                  <a:srgbClr val="333333"/>
                </a:solidFill>
                <a:latin typeface="Times New Roman" panose="02020603050405020304" pitchFamily="18" charset="0"/>
                <a:cs typeface="Times New Roman" panose="02020603050405020304" pitchFamily="18" charset="0"/>
              </a:rPr>
              <a:t>Plants have had and still have a key role in the history of life on earth. They are responsible for presence of oxygen needed for human survival on this planet. At the same time agriculture is also important to human beings because it forms the basis for food security. It helps human beings grow the most ideal food crops and raise the right animals with accordance to environmental factors. Agriculture plays a vital role in India's economy. Over 58% of the rural households depend on agriculture as their principal means of livelihood. Agricultural export constitutes 10% of the country's exports. So the farmer's and even the nation's economy will be ruined if there are no proper yields due to lack of knowledge of the soil nature, timely unavailability of water. Thus the government should take steps for a better and profitable irrigation. It is a smart farming stick based on IOT (Internet of things) technology which has brought revolution to each and every field of common man’s life by making everything smart and intelligent. Usually the farmer pumps the water more or less to cultivate the land. </a:t>
            </a:r>
            <a:r>
              <a:rPr lang="en-US" sz="1600" dirty="0" smtClean="0">
                <a:solidFill>
                  <a:srgbClr val="333333"/>
                </a:solidFill>
                <a:latin typeface="Times New Roman" panose="02020603050405020304" pitchFamily="18" charset="0"/>
                <a:cs typeface="Times New Roman" panose="02020603050405020304" pitchFamily="18" charset="0"/>
              </a:rPr>
              <a:t>This </a:t>
            </a:r>
            <a:r>
              <a:rPr lang="en-US" sz="1600" dirty="0">
                <a:solidFill>
                  <a:srgbClr val="333333"/>
                </a:solidFill>
                <a:latin typeface="Times New Roman" panose="02020603050405020304" pitchFamily="18" charset="0"/>
                <a:cs typeface="Times New Roman" panose="02020603050405020304" pitchFamily="18" charset="0"/>
              </a:rPr>
              <a:t>may result in wastage of water or insufficiency to the </a:t>
            </a:r>
            <a:r>
              <a:rPr lang="en-US" sz="1600" dirty="0" smtClean="0">
                <a:solidFill>
                  <a:srgbClr val="333333"/>
                </a:solidFill>
                <a:latin typeface="Times New Roman" panose="02020603050405020304" pitchFamily="18" charset="0"/>
                <a:cs typeface="Times New Roman" panose="02020603050405020304" pitchFamily="18" charset="0"/>
              </a:rPr>
              <a:t>crops. By </a:t>
            </a:r>
            <a:r>
              <a:rPr lang="en-US" sz="1600" dirty="0">
                <a:solidFill>
                  <a:srgbClr val="333333"/>
                </a:solidFill>
                <a:latin typeface="Times New Roman" panose="02020603050405020304" pitchFamily="18" charset="0"/>
                <a:cs typeface="Times New Roman" panose="02020603050405020304" pitchFamily="18" charset="0"/>
              </a:rPr>
              <a:t>using soil moisture sensor, farmer gets an alerting message when the moisture level increases or </a:t>
            </a:r>
            <a:r>
              <a:rPr lang="en-US" sz="1600" dirty="0" smtClean="0">
                <a:solidFill>
                  <a:srgbClr val="333333"/>
                </a:solidFill>
                <a:latin typeface="Times New Roman" panose="02020603050405020304" pitchFamily="18" charset="0"/>
                <a:cs typeface="Times New Roman" panose="02020603050405020304" pitchFamily="18" charset="0"/>
              </a:rPr>
              <a:t>decreases. Also </a:t>
            </a:r>
            <a:r>
              <a:rPr lang="en-US" sz="1600" dirty="0">
                <a:solidFill>
                  <a:srgbClr val="333333"/>
                </a:solidFill>
                <a:latin typeface="Times New Roman" panose="02020603050405020304" pitchFamily="18" charset="0"/>
                <a:cs typeface="Times New Roman" panose="02020603050405020304" pitchFamily="18" charset="0"/>
              </a:rPr>
              <a:t>when the water level is too high, there is a separate machine which acts like a ridges, and opens the door for water to go through other </a:t>
            </a:r>
            <a:r>
              <a:rPr lang="en-US" sz="1600" dirty="0" smtClean="0">
                <a:solidFill>
                  <a:srgbClr val="333333"/>
                </a:solidFill>
                <a:latin typeface="Times New Roman" panose="02020603050405020304" pitchFamily="18" charset="0"/>
                <a:cs typeface="Times New Roman" panose="02020603050405020304" pitchFamily="18" charset="0"/>
              </a:rPr>
              <a:t>fields. If </a:t>
            </a:r>
            <a:r>
              <a:rPr lang="en-US" sz="1600" dirty="0">
                <a:solidFill>
                  <a:srgbClr val="333333"/>
                </a:solidFill>
                <a:latin typeface="Times New Roman" panose="02020603050405020304" pitchFamily="18" charset="0"/>
                <a:cs typeface="Times New Roman" panose="02020603050405020304" pitchFamily="18" charset="0"/>
              </a:rPr>
              <a:t>the water level is sufficient for the crops or soil, the machine locks the ridges, stores the water for crops</a:t>
            </a:r>
            <a:r>
              <a:rPr lang="en-US" sz="1600" dirty="0" smtClean="0">
                <a:solidFill>
                  <a:srgbClr val="333333"/>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In this work we can able to rectify the problem, without man power the machine act like a man and makes the ridges automatically based on the water </a:t>
            </a:r>
            <a:r>
              <a:rPr lang="en-US" sz="1600" dirty="0" smtClean="0">
                <a:latin typeface="Times New Roman" panose="02020603050405020304" pitchFamily="18" charset="0"/>
                <a:cs typeface="Times New Roman" panose="02020603050405020304" pitchFamily="18" charset="0"/>
              </a:rPr>
              <a:t>consumption. By </a:t>
            </a:r>
            <a:r>
              <a:rPr lang="en-US" sz="1600" dirty="0">
                <a:latin typeface="Times New Roman" panose="02020603050405020304" pitchFamily="18" charset="0"/>
                <a:cs typeface="Times New Roman" panose="02020603050405020304" pitchFamily="18" charset="0"/>
              </a:rPr>
              <a:t>using soil moisture sensor we can also able to get updates about the soil and water level </a:t>
            </a:r>
            <a:r>
              <a:rPr lang="en-US" sz="1600" dirty="0" smtClean="0">
                <a:latin typeface="Times New Roman" panose="02020603050405020304" pitchFamily="18" charset="0"/>
                <a:cs typeface="Times New Roman" panose="02020603050405020304" pitchFamily="18" charset="0"/>
              </a:rPr>
              <a:t>management. We </a:t>
            </a:r>
            <a:r>
              <a:rPr lang="en-US" sz="1600" dirty="0">
                <a:latin typeface="Times New Roman" panose="02020603050405020304" pitchFamily="18" charset="0"/>
                <a:cs typeface="Times New Roman" panose="02020603050405020304" pitchFamily="18" charset="0"/>
              </a:rPr>
              <a:t>can also add humidity check and machine that flow water to the plants when it needs by using sensors.</a:t>
            </a:r>
            <a:endParaRPr lang="en-IN" sz="1600" dirty="0"/>
          </a:p>
          <a:p>
            <a:pPr marL="342900" indent="-342900">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247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28" y="263806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758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874</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vt:lpstr>
      <vt:lpstr>Latha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Govindasamy G S</dc:creator>
  <cp:lastModifiedBy>Govindasamy G S</cp:lastModifiedBy>
  <cp:revision>33</cp:revision>
  <dcterms:created xsi:type="dcterms:W3CDTF">2020-12-28T15:43:56Z</dcterms:created>
  <dcterms:modified xsi:type="dcterms:W3CDTF">2020-12-28T17:49:32Z</dcterms:modified>
</cp:coreProperties>
</file>