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67" r:id="rId4"/>
    <p:sldId id="268" r:id="rId5"/>
    <p:sldId id="270" r:id="rId6"/>
    <p:sldId id="269" r:id="rId7"/>
    <p:sldId id="271" r:id="rId8"/>
    <p:sldId id="261" r:id="rId9"/>
    <p:sldId id="262" r:id="rId10"/>
    <p:sldId id="273" r:id="rId11"/>
    <p:sldId id="260" r:id="rId12"/>
    <p:sldId id="272" r:id="rId13"/>
    <p:sldId id="274"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2"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0169B6-432C-4379-B01A-F577DFDD7FA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0169B6-432C-4379-B01A-F577DFDD7FAD}"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0169B6-432C-4379-B01A-F577DFDD7FAD}" type="datetimeFigureOut">
              <a:rPr lang="en-IN" smtClean="0"/>
              <a:t>22-01-2021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0169B6-432C-4379-B01A-F577DFDD7FAD}" type="datetimeFigureOut">
              <a:rPr lang="en-IN" smtClean="0"/>
              <a:t>22-01-2021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169B6-432C-4379-B01A-F577DFDD7FAD}" type="datetimeFigureOut">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169B6-432C-4379-B01A-F577DFDD7FAD}"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169B6-432C-4379-B01A-F577DFDD7FAD}"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7BE67-EEAC-4181-A3FD-6E9C66F582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169B6-432C-4379-B01A-F577DFDD7FAD}" type="datetimeFigureOut">
              <a:rPr lang="en-IN" smtClean="0"/>
              <a:t>22-01-2021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7BE67-EEAC-4181-A3FD-6E9C66F582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143000" y="589216"/>
          <a:ext cx="9507071" cy="1614234"/>
        </p:xfrm>
        <a:graphic>
          <a:graphicData uri="http://schemas.openxmlformats.org/drawingml/2006/table">
            <a:tbl>
              <a:tblPr firstRow="1" firstCol="1" bandRow="1"/>
              <a:tblGrid>
                <a:gridCol w="1100797">
                  <a:extLst>
                    <a:ext uri="{9D8B030D-6E8A-4147-A177-3AD203B41FA5}">
                      <a16:colId xmlns:a16="http://schemas.microsoft.com/office/drawing/2014/main" val="20000"/>
                    </a:ext>
                  </a:extLst>
                </a:gridCol>
                <a:gridCol w="8406274">
                  <a:extLst>
                    <a:ext uri="{9D8B030D-6E8A-4147-A177-3AD203B41FA5}">
                      <a16:colId xmlns:a16="http://schemas.microsoft.com/office/drawing/2014/main" val="20001"/>
                    </a:ext>
                  </a:extLst>
                </a:gridCol>
              </a:tblGrid>
              <a:tr h="1414396">
                <a:tc>
                  <a:txBody>
                    <a:bodyPr/>
                    <a:lstStyle/>
                    <a:p>
                      <a:pPr>
                        <a:lnSpc>
                          <a:spcPct val="107000"/>
                        </a:lnSpc>
                        <a:spcAft>
                          <a:spcPts val="0"/>
                        </a:spcAft>
                      </a:pPr>
                      <a:endParaRPr lang="en-US" sz="1200">
                        <a:effectLst/>
                        <a:latin typeface="Cambria" panose="02040503050406030204" pitchFamily="18" charset="0"/>
                        <a:ea typeface="Times New Roman" panose="02020603050405020304" pitchFamily="18" charset="0"/>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b="1" dirty="0" err="1">
                          <a:effectLst/>
                          <a:latin typeface="Cambria" panose="02040503050406030204" pitchFamily="18" charset="0"/>
                          <a:ea typeface="Times New Roman" panose="02020603050405020304" pitchFamily="18" charset="0"/>
                          <a:cs typeface="Latha"/>
                        </a:rPr>
                        <a:t>Anjalai</a:t>
                      </a:r>
                      <a:r>
                        <a:rPr lang="en-US" sz="2000" b="1" dirty="0">
                          <a:effectLst/>
                          <a:latin typeface="Cambria" panose="02040503050406030204" pitchFamily="18" charset="0"/>
                          <a:ea typeface="Times New Roman" panose="02020603050405020304" pitchFamily="18" charset="0"/>
                          <a:cs typeface="Latha"/>
                        </a:rPr>
                        <a:t> </a:t>
                      </a:r>
                      <a:r>
                        <a:rPr lang="en-US" sz="2000" b="1" dirty="0" err="1">
                          <a:effectLst/>
                          <a:latin typeface="Cambria" panose="02040503050406030204" pitchFamily="18" charset="0"/>
                          <a:ea typeface="Times New Roman" panose="02020603050405020304" pitchFamily="18" charset="0"/>
                          <a:cs typeface="Latha"/>
                        </a:rPr>
                        <a:t>Ammal</a:t>
                      </a:r>
                      <a:r>
                        <a:rPr lang="en-US" sz="2000" b="1" dirty="0">
                          <a:effectLst/>
                          <a:latin typeface="Cambria" panose="02040503050406030204" pitchFamily="18" charset="0"/>
                          <a:ea typeface="Times New Roman" panose="02020603050405020304" pitchFamily="18" charset="0"/>
                          <a:cs typeface="Latha"/>
                        </a:rPr>
                        <a:t> - </a:t>
                      </a:r>
                      <a:r>
                        <a:rPr lang="en-US" sz="2000" b="1" dirty="0" err="1">
                          <a:effectLst/>
                          <a:latin typeface="Cambria" panose="02040503050406030204" pitchFamily="18" charset="0"/>
                          <a:ea typeface="Times New Roman" panose="02020603050405020304" pitchFamily="18" charset="0"/>
                          <a:cs typeface="Latha"/>
                        </a:rPr>
                        <a:t>Mahalingam</a:t>
                      </a:r>
                      <a:r>
                        <a:rPr lang="en-US" sz="2000" b="1" dirty="0">
                          <a:effectLst/>
                          <a:latin typeface="Cambria" panose="02040503050406030204" pitchFamily="18" charset="0"/>
                          <a:ea typeface="Times New Roman" panose="02020603050405020304" pitchFamily="18" charset="0"/>
                          <a:cs typeface="Latha"/>
                        </a:rPr>
                        <a:t> Engineering College, </a:t>
                      </a:r>
                      <a:r>
                        <a:rPr lang="en-US" sz="2000" b="1" dirty="0" err="1">
                          <a:effectLst/>
                          <a:latin typeface="Cambria" panose="02040503050406030204" pitchFamily="18" charset="0"/>
                          <a:ea typeface="Times New Roman" panose="02020603050405020304" pitchFamily="18" charset="0"/>
                          <a:cs typeface="Latha"/>
                        </a:rPr>
                        <a:t>Kovilvenni</a:t>
                      </a:r>
                      <a:r>
                        <a:rPr lang="en-US" sz="2000" b="1" dirty="0">
                          <a:effectLst/>
                          <a:latin typeface="Cambria" panose="02040503050406030204" pitchFamily="18" charset="0"/>
                          <a:ea typeface="Times New Roman" panose="02020603050405020304" pitchFamily="18" charset="0"/>
                          <a:cs typeface="Latha"/>
                        </a:rPr>
                        <a:t>, </a:t>
                      </a:r>
                      <a:r>
                        <a:rPr lang="en-US" sz="2000" b="1" dirty="0" err="1">
                          <a:effectLst/>
                          <a:latin typeface="Cambria" panose="02040503050406030204" pitchFamily="18" charset="0"/>
                          <a:ea typeface="Times New Roman" panose="02020603050405020304" pitchFamily="18" charset="0"/>
                          <a:cs typeface="Latha"/>
                        </a:rPr>
                        <a:t>Thiruvarur</a:t>
                      </a:r>
                      <a:r>
                        <a:rPr lang="en-US" sz="2000" b="1" dirty="0">
                          <a:effectLst/>
                          <a:latin typeface="Cambria" panose="02040503050406030204" pitchFamily="18" charset="0"/>
                          <a:ea typeface="Times New Roman" panose="02020603050405020304" pitchFamily="18" charset="0"/>
                          <a:cs typeface="Latha"/>
                        </a:rPr>
                        <a:t> (D.t) – 614 403</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0"/>
                        </a:spcAft>
                      </a:pPr>
                      <a:r>
                        <a:rPr lang="en-US" sz="2000" b="1" dirty="0">
                          <a:effectLst/>
                          <a:latin typeface="Cambria" panose="02040503050406030204" pitchFamily="18" charset="0"/>
                          <a:ea typeface="Times New Roman" panose="02020603050405020304" pitchFamily="18" charset="0"/>
                          <a:cs typeface="Latha"/>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0"/>
                        </a:spcAft>
                      </a:pPr>
                      <a:r>
                        <a:rPr lang="en-US" sz="2000" b="1" dirty="0">
                          <a:effectLst/>
                          <a:latin typeface="Cambria" panose="02040503050406030204" pitchFamily="18" charset="0"/>
                          <a:ea typeface="Times New Roman" panose="02020603050405020304" pitchFamily="18" charset="0"/>
                          <a:cs typeface="Latha"/>
                        </a:rPr>
                        <a:t>Department of Information Technology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0"/>
                        </a:spcAft>
                      </a:pPr>
                      <a:r>
                        <a:rPr lang="en-US" sz="2000" dirty="0">
                          <a:effectLst/>
                          <a:latin typeface="Cambria" panose="02040503050406030204" pitchFamily="18" charset="0"/>
                          <a:ea typeface="Times New Roman" panose="02020603050405020304" pitchFamily="18" charset="0"/>
                          <a:cs typeface="Latha"/>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extLst>
                  <a:ext uri="{0D108BD9-81ED-4DB2-BD59-A6C34878D82A}">
                    <a16:rowId xmlns:a16="http://schemas.microsoft.com/office/drawing/2014/main" val="10000"/>
                  </a:ext>
                </a:extLst>
              </a:tr>
            </a:tbl>
          </a:graphicData>
        </a:graphic>
      </p:graphicFrame>
      <p:pic>
        <p:nvPicPr>
          <p:cNvPr id="2050" name="Picture 3" descr="FINAL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303" y="960868"/>
            <a:ext cx="989372" cy="887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30846" y="2746129"/>
            <a:ext cx="7131376" cy="463397"/>
          </a:xfrm>
          <a:prstGeom prst="rect">
            <a:avLst/>
          </a:prstGeom>
        </p:spPr>
        <p:txBody>
          <a:bodyPr wrap="none">
            <a:spAutoFit/>
          </a:bodyPr>
          <a:lstStyle/>
          <a:p>
            <a:pPr algn="ctr">
              <a:lnSpc>
                <a:spcPct val="150000"/>
              </a:lnSpc>
              <a:spcAft>
                <a:spcPts val="10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RIDGE CONTROL AND CROP MANAGEMENT USING AURDINO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2848534" y="3756619"/>
            <a:ext cx="6096000" cy="645160"/>
          </a:xfrm>
          <a:prstGeom prst="rect">
            <a:avLst/>
          </a:prstGeom>
        </p:spPr>
        <p:txBody>
          <a:bodyPr>
            <a:spAutoFit/>
          </a:bodyPr>
          <a:lstStyle/>
          <a:p>
            <a:r>
              <a:rPr lang="en-IN" dirty="0" smtClean="0">
                <a:latin typeface="Times New Roman" panose="02020603050405020304" pitchFamily="18" charset="0"/>
                <a:cs typeface="Times New Roman" panose="02020603050405020304" pitchFamily="18" charset="0"/>
              </a:rPr>
              <a:t>		    </a:t>
            </a:r>
            <a:r>
              <a:rPr lang="en-US" altLang="en-IN" dirty="0" smtClean="0">
                <a:latin typeface="Times New Roman" panose="02020603050405020304" pitchFamily="18" charset="0"/>
                <a:cs typeface="Times New Roman" panose="02020603050405020304" pitchFamily="18" charset="0"/>
              </a:rPr>
              <a:t>FIRST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REVIEW</a:t>
            </a:r>
          </a:p>
          <a:p>
            <a:r>
              <a:rPr lang="en-IN" dirty="0" smtClean="0">
                <a:latin typeface="Times New Roman" panose="02020603050405020304" pitchFamily="18" charset="0"/>
                <a:cs typeface="Times New Roman" panose="02020603050405020304" pitchFamily="18" charset="0"/>
              </a:rPr>
              <a:t>		         22.</a:t>
            </a:r>
            <a:r>
              <a:rPr lang="en-US" altLang="en-IN" dirty="0" smtClean="0">
                <a:latin typeface="Times New Roman" panose="02020603050405020304" pitchFamily="18" charset="0"/>
                <a:cs typeface="Times New Roman" panose="02020603050405020304" pitchFamily="18" charset="0"/>
              </a:rPr>
              <a:t>01</a:t>
            </a:r>
            <a:r>
              <a:rPr lang="en-IN" dirty="0" smtClean="0">
                <a:latin typeface="Times New Roman" panose="02020603050405020304" pitchFamily="18" charset="0"/>
                <a:cs typeface="Times New Roman" panose="02020603050405020304" pitchFamily="18" charset="0"/>
              </a:rPr>
              <a:t>.202</a:t>
            </a:r>
            <a:r>
              <a:rPr lang="en-US" altLang="en-IN" dirty="0" smtClean="0">
                <a:latin typeface="Times New Roman" panose="02020603050405020304" pitchFamily="18" charset="0"/>
                <a:cs typeface="Times New Roman" panose="02020603050405020304" pitchFamily="18" charset="0"/>
              </a:rPr>
              <a:t>1</a:t>
            </a:r>
          </a:p>
        </p:txBody>
      </p:sp>
      <p:sp>
        <p:nvSpPr>
          <p:cNvPr id="8" name="Rectangle 7"/>
          <p:cNvSpPr/>
          <p:nvPr/>
        </p:nvSpPr>
        <p:spPr>
          <a:xfrm>
            <a:off x="5896534" y="5032569"/>
            <a:ext cx="6096000" cy="1938992"/>
          </a:xfrm>
          <a:prstGeom prst="rect">
            <a:avLst/>
          </a:prstGeom>
        </p:spPr>
        <p:txBody>
          <a:bodyPr>
            <a:spAutoFit/>
          </a:bodyPr>
          <a:lstStyle/>
          <a:p>
            <a:pPr algn="r"/>
            <a:r>
              <a:rPr lang="en-IN" sz="1600" b="1" dirty="0" smtClean="0">
                <a:latin typeface="Times New Roman" panose="02020603050405020304" pitchFamily="18" charset="0"/>
                <a:cs typeface="Times New Roman" panose="02020603050405020304" pitchFamily="18" charset="0"/>
              </a:rPr>
              <a:t>PRESENTED BY:</a:t>
            </a:r>
          </a:p>
          <a:p>
            <a:pPr algn="r"/>
            <a:endParaRPr lang="en-IN" sz="1600" b="1" dirty="0" smtClean="0">
              <a:latin typeface="Times New Roman" panose="02020603050405020304" pitchFamily="18" charset="0"/>
              <a:cs typeface="Times New Roman" panose="02020603050405020304" pitchFamily="18" charset="0"/>
            </a:endParaRPr>
          </a:p>
          <a:p>
            <a:pPr algn="r"/>
            <a:r>
              <a:rPr lang="en-IN" sz="1600" dirty="0" smtClean="0">
                <a:latin typeface="Times New Roman" panose="02020603050405020304" pitchFamily="18" charset="0"/>
                <a:cs typeface="Times New Roman" panose="02020603050405020304" pitchFamily="18" charset="0"/>
              </a:rPr>
              <a:t>P. ASRAF HUSSAIN - 820417104009</a:t>
            </a:r>
          </a:p>
          <a:p>
            <a:pPr algn="r"/>
            <a:r>
              <a:rPr lang="en-IN" sz="1600" dirty="0" smtClean="0">
                <a:latin typeface="Times New Roman" panose="02020603050405020304" pitchFamily="18" charset="0"/>
                <a:cs typeface="Times New Roman" panose="02020603050405020304" pitchFamily="18" charset="0"/>
              </a:rPr>
              <a:t>G S. GOVINDASAMY - 820417104015</a:t>
            </a:r>
          </a:p>
          <a:p>
            <a:pPr algn="r"/>
            <a:r>
              <a:rPr lang="en-IN" sz="1600" dirty="0" smtClean="0">
                <a:latin typeface="Times New Roman" panose="02020603050405020304" pitchFamily="18" charset="0"/>
                <a:cs typeface="Times New Roman" panose="02020603050405020304" pitchFamily="18" charset="0"/>
              </a:rPr>
              <a:t>A. MOHAMMED AJEEM - 820417104030</a:t>
            </a:r>
          </a:p>
          <a:p>
            <a:pPr algn="r"/>
            <a:endParaRPr lang="en-IN" dirty="0" smtClean="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252656" y="5032569"/>
            <a:ext cx="4981195" cy="1568450"/>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Under the Guidance of</a:t>
            </a:r>
            <a:r>
              <a:rPr lang="en-IN" sz="1600" dirty="0" smtClean="0">
                <a:latin typeface="Times New Roman" panose="02020603050405020304" pitchFamily="18" charset="0"/>
                <a:cs typeface="Times New Roman" panose="02020603050405020304" pitchFamily="18" charset="0"/>
              </a:rPr>
              <a:t>:</a:t>
            </a:r>
          </a:p>
          <a:p>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Mr. R. RAMA RAJESH </a:t>
            </a:r>
            <a:r>
              <a:rPr lang="en-US" altLang="en-IN" sz="1600" dirty="0" smtClean="0">
                <a:latin typeface="Times New Roman" panose="02020603050405020304" pitchFamily="18" charset="0"/>
                <a:cs typeface="Times New Roman" panose="02020603050405020304" pitchFamily="18" charset="0"/>
              </a:rPr>
              <a:t>M.E,</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Assistant Professor,</a:t>
            </a:r>
          </a:p>
          <a:p>
            <a:r>
              <a:rPr lang="en-IN" sz="1600" dirty="0" smtClean="0">
                <a:latin typeface="Times New Roman" panose="02020603050405020304" pitchFamily="18" charset="0"/>
                <a:cs typeface="Times New Roman" panose="02020603050405020304" pitchFamily="18" charset="0"/>
              </a:rPr>
              <a:t>Department of  IT,</a:t>
            </a:r>
          </a:p>
          <a:p>
            <a:r>
              <a:rPr lang="en-IN" sz="1600" dirty="0" smtClean="0">
                <a:latin typeface="Times New Roman" panose="02020603050405020304" pitchFamily="18" charset="0"/>
                <a:cs typeface="Times New Roman" panose="02020603050405020304" pitchFamily="18" charset="0"/>
              </a:rPr>
              <a:t>AAMEC.</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3" y="366200"/>
            <a:ext cx="11782697" cy="1963614"/>
          </a:xfrm>
          <a:prstGeom prst="rect">
            <a:avLst/>
          </a:prstGeom>
        </p:spPr>
        <p:txBody>
          <a:bodyPr wrap="square">
            <a:spAutoFit/>
          </a:bodyPr>
          <a:lstStyle/>
          <a:p>
            <a:pPr algn="ctr">
              <a:lnSpc>
                <a:spcPct val="115000"/>
              </a:lnSpc>
              <a:spcAft>
                <a:spcPts val="1000"/>
              </a:spcAft>
            </a:pPr>
            <a:r>
              <a:rPr lang="en-IN" sz="2400" b="1" dirty="0">
                <a:latin typeface="Times New Roman" panose="02020603050405020304" pitchFamily="18" charset="0"/>
                <a:ea typeface="DengXian"/>
                <a:cs typeface="Times New Roman" panose="02020603050405020304" pitchFamily="18" charset="0"/>
              </a:rPr>
              <a:t>REQURIEMNETS </a:t>
            </a:r>
            <a:r>
              <a:rPr lang="en-IN" sz="2400" b="1" dirty="0" smtClean="0">
                <a:latin typeface="Times New Roman" panose="02020603050405020304" pitchFamily="18" charset="0"/>
                <a:ea typeface="DengXian"/>
                <a:cs typeface="Times New Roman" panose="02020603050405020304" pitchFamily="18" charset="0"/>
              </a:rPr>
              <a:t>SPECIFICATION</a:t>
            </a:r>
            <a:endParaRPr lang="en-IN" sz="1400" dirty="0" smtClean="0">
              <a:latin typeface="Calibri" panose="020F0502020204030204" pitchFamily="34" charset="0"/>
              <a:ea typeface="DengXian"/>
              <a:cs typeface="Times New Roman" panose="02020603050405020304" pitchFamily="18" charset="0"/>
            </a:endParaRPr>
          </a:p>
          <a:p>
            <a:pPr algn="ctr">
              <a:lnSpc>
                <a:spcPct val="115000"/>
              </a:lnSpc>
              <a:spcAft>
                <a:spcPts val="1000"/>
              </a:spcAft>
            </a:pPr>
            <a:r>
              <a:rPr lang="en-IN" sz="2400" b="1" dirty="0">
                <a:latin typeface="Times New Roman" panose="02020603050405020304" pitchFamily="18" charset="0"/>
                <a:ea typeface="DengXian"/>
                <a:cs typeface="Times New Roman" panose="02020603050405020304" pitchFamily="18" charset="0"/>
              </a:rPr>
              <a:t> </a:t>
            </a:r>
            <a:endParaRPr lang="en-IN" sz="1400" dirty="0">
              <a:latin typeface="Calibri" panose="020F0502020204030204" pitchFamily="34" charset="0"/>
              <a:ea typeface="DengXian"/>
              <a:cs typeface="Times New Roman" panose="02020603050405020304" pitchFamily="18" charset="0"/>
            </a:endParaRPr>
          </a:p>
          <a:p>
            <a:pPr marL="540385">
              <a:lnSpc>
                <a:spcPct val="115000"/>
              </a:lnSpc>
              <a:spcAft>
                <a:spcPts val="1000"/>
              </a:spcAft>
            </a:pPr>
            <a:r>
              <a:rPr lang="en-IN" b="1" dirty="0">
                <a:latin typeface="Times New Roman" panose="02020603050405020304" pitchFamily="18" charset="0"/>
                <a:ea typeface="DengXian"/>
                <a:cs typeface="Times New Roman" panose="02020603050405020304" pitchFamily="18" charset="0"/>
              </a:rPr>
              <a:t> </a:t>
            </a:r>
          </a:p>
          <a:p>
            <a:pPr marL="270510">
              <a:lnSpc>
                <a:spcPct val="115000"/>
              </a:lnSpc>
              <a:spcAft>
                <a:spcPts val="1000"/>
              </a:spcAft>
            </a:pPr>
            <a:r>
              <a:rPr lang="en-IN" b="1" dirty="0" smtClean="0">
                <a:latin typeface="Times New Roman" panose="02020603050405020304" pitchFamily="18" charset="0"/>
                <a:ea typeface="DengXian"/>
                <a:cs typeface="Times New Roman" panose="02020603050405020304" pitchFamily="18" charset="0"/>
              </a:rPr>
              <a:t> </a:t>
            </a:r>
            <a:endParaRPr lang="en-IN" sz="1400" dirty="0" smtClean="0">
              <a:latin typeface="Calibri" panose="020F0502020204030204" pitchFamily="34" charset="0"/>
              <a:ea typeface="DengXian"/>
              <a:cs typeface="Times New Roman" panose="02020603050405020304" pitchFamily="18" charset="0"/>
            </a:endParaRPr>
          </a:p>
        </p:txBody>
      </p:sp>
      <p:sp>
        <p:nvSpPr>
          <p:cNvPr id="3" name="TextBox 2"/>
          <p:cNvSpPr txBox="1"/>
          <p:nvPr/>
        </p:nvSpPr>
        <p:spPr>
          <a:xfrm>
            <a:off x="7245532" y="1759130"/>
            <a:ext cx="4241074" cy="3426066"/>
          </a:xfrm>
          <a:prstGeom prst="rect">
            <a:avLst/>
          </a:prstGeom>
          <a:noFill/>
        </p:spPr>
        <p:txBody>
          <a:bodyPr wrap="square" rtlCol="0">
            <a:spAutoFit/>
          </a:bodyPr>
          <a:lstStyle/>
          <a:p>
            <a:pPr>
              <a:lnSpc>
                <a:spcPct val="115000"/>
              </a:lnSpc>
              <a:spcAft>
                <a:spcPts val="1000"/>
              </a:spcAft>
            </a:pPr>
            <a:r>
              <a:rPr lang="en-IN" b="1" dirty="0" smtClean="0">
                <a:latin typeface="Times New Roman" panose="02020603050405020304" pitchFamily="18" charset="0"/>
                <a:ea typeface="DengXian"/>
                <a:cs typeface="Times New Roman" panose="02020603050405020304" pitchFamily="18" charset="0"/>
              </a:rPr>
              <a:t>Software requirements</a:t>
            </a:r>
          </a:p>
          <a:p>
            <a:pPr>
              <a:lnSpc>
                <a:spcPct val="115000"/>
              </a:lnSpc>
              <a:spcAft>
                <a:spcPts val="1000"/>
              </a:spcAft>
            </a:pP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smtClean="0">
                <a:latin typeface="Times New Roman" panose="02020603050405020304" pitchFamily="18" charset="0"/>
                <a:ea typeface="DengXian"/>
                <a:cs typeface="Times New Roman" panose="02020603050405020304" pitchFamily="18" charset="0"/>
              </a:rPr>
              <a:t>Python </a:t>
            </a:r>
            <a:r>
              <a:rPr lang="en-IN" dirty="0">
                <a:latin typeface="Times New Roman" panose="02020603050405020304" pitchFamily="18" charset="0"/>
                <a:ea typeface="DengXian"/>
                <a:cs typeface="Times New Roman" panose="02020603050405020304" pitchFamily="18" charset="0"/>
              </a:rPr>
              <a:t>3.9.15 </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Python 3.7.5 if any</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Anaconda 1.1.0v for modules</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err="1">
                <a:latin typeface="Times New Roman" panose="02020603050405020304" pitchFamily="18" charset="0"/>
                <a:ea typeface="DengXian"/>
                <a:cs typeface="Times New Roman" panose="02020603050405020304" pitchFamily="18" charset="0"/>
              </a:rPr>
              <a:t>Juypyter</a:t>
            </a:r>
            <a:r>
              <a:rPr lang="en-IN" dirty="0">
                <a:latin typeface="Times New Roman" panose="02020603050405020304" pitchFamily="18" charset="0"/>
                <a:ea typeface="DengXian"/>
                <a:cs typeface="Times New Roman" panose="02020603050405020304" pitchFamily="18" charset="0"/>
              </a:rPr>
              <a:t> 6.1.6</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SQL Software (PostgreSQL)</a:t>
            </a:r>
            <a:endParaRPr lang="en-IN" sz="1400" dirty="0">
              <a:latin typeface="Calibri" panose="020F0502020204030204" pitchFamily="34" charset="0"/>
              <a:ea typeface="DengXian"/>
              <a:cs typeface="Times New Roman" panose="02020603050405020304" pitchFamily="18" charset="0"/>
            </a:endParaRPr>
          </a:p>
          <a:p>
            <a:endParaRPr lang="en-IN" dirty="0"/>
          </a:p>
        </p:txBody>
      </p:sp>
      <p:sp>
        <p:nvSpPr>
          <p:cNvPr id="4" name="TextBox 3"/>
          <p:cNvSpPr txBox="1"/>
          <p:nvPr/>
        </p:nvSpPr>
        <p:spPr>
          <a:xfrm>
            <a:off x="1375340" y="1759130"/>
            <a:ext cx="4660315" cy="3496855"/>
          </a:xfrm>
          <a:prstGeom prst="rect">
            <a:avLst/>
          </a:prstGeom>
          <a:noFill/>
        </p:spPr>
        <p:txBody>
          <a:bodyPr wrap="none" rtlCol="0">
            <a:spAutoFit/>
          </a:bodyPr>
          <a:lstStyle/>
          <a:p>
            <a:pPr marL="270510">
              <a:lnSpc>
                <a:spcPct val="115000"/>
              </a:lnSpc>
              <a:spcAft>
                <a:spcPts val="1000"/>
              </a:spcAft>
            </a:pPr>
            <a:r>
              <a:rPr lang="en-IN" b="1" dirty="0">
                <a:latin typeface="Times New Roman" panose="02020603050405020304" pitchFamily="18" charset="0"/>
                <a:ea typeface="DengXian"/>
                <a:cs typeface="Times New Roman" panose="02020603050405020304" pitchFamily="18" charset="0"/>
              </a:rPr>
              <a:t>Materials and </a:t>
            </a:r>
            <a:r>
              <a:rPr lang="en-IN" b="1" dirty="0" smtClean="0">
                <a:latin typeface="Times New Roman" panose="02020603050405020304" pitchFamily="18" charset="0"/>
                <a:ea typeface="DengXian"/>
                <a:cs typeface="Times New Roman" panose="02020603050405020304" pitchFamily="18" charset="0"/>
              </a:rPr>
              <a:t>methods</a:t>
            </a:r>
            <a:endParaRPr lang="en-IN" sz="1400" dirty="0" smtClean="0">
              <a:latin typeface="Calibri" panose="020F0502020204030204" pitchFamily="34" charset="0"/>
              <a:ea typeface="DengXian"/>
              <a:cs typeface="Times New Roman" panose="02020603050405020304" pitchFamily="18" charset="0"/>
            </a:endParaRPr>
          </a:p>
          <a:p>
            <a:pPr marL="270510">
              <a:lnSpc>
                <a:spcPct val="115000"/>
              </a:lnSpc>
              <a:spcAft>
                <a:spcPts val="1000"/>
              </a:spcAft>
            </a:pPr>
            <a:r>
              <a:rPr lang="en-IN" b="1" dirty="0">
                <a:latin typeface="Times New Roman" panose="02020603050405020304" pitchFamily="18" charset="0"/>
                <a:ea typeface="DengXian"/>
                <a:cs typeface="Times New Roman" panose="02020603050405020304" pitchFamily="18" charset="0"/>
              </a:rPr>
              <a:t>	</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Arduino </a:t>
            </a:r>
            <a:r>
              <a:rPr lang="en-IN" dirty="0" err="1">
                <a:latin typeface="Times New Roman" panose="02020603050405020304" pitchFamily="18" charset="0"/>
                <a:ea typeface="DengXian"/>
                <a:cs typeface="Times New Roman" panose="02020603050405020304" pitchFamily="18" charset="0"/>
              </a:rPr>
              <a:t>Genuino</a:t>
            </a:r>
            <a:r>
              <a:rPr lang="en-IN" dirty="0">
                <a:latin typeface="Times New Roman" panose="02020603050405020304" pitchFamily="18" charset="0"/>
                <a:ea typeface="DengXian"/>
                <a:cs typeface="Times New Roman" panose="02020603050405020304" pitchFamily="18" charset="0"/>
              </a:rPr>
              <a:t> Uno </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Soil Moisture Hygrometer Sensor (FC-28)</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Temperature and Humidity Sensor (DHT11)</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Stepper Motor 6A Single Shaft </a:t>
            </a:r>
            <a:endParaRPr lang="en-IN" sz="1400" dirty="0">
              <a:latin typeface="Calibri" panose="020F0502020204030204" pitchFamily="34" charset="0"/>
              <a:ea typeface="DengXian"/>
              <a:cs typeface="Times New Roman" panose="02020603050405020304" pitchFamily="18" charset="0"/>
            </a:endParaRPr>
          </a:p>
          <a:p>
            <a:pPr marL="342900" lvl="0" indent="-342900">
              <a:lnSpc>
                <a:spcPct val="115000"/>
              </a:lnSpc>
              <a:spcAft>
                <a:spcPts val="1000"/>
              </a:spcAft>
              <a:buFont typeface="+mj-lt"/>
              <a:buAutoNum type="arabicPeriod"/>
            </a:pPr>
            <a:r>
              <a:rPr lang="en-IN" dirty="0">
                <a:latin typeface="Times New Roman" panose="02020603050405020304" pitchFamily="18" charset="0"/>
                <a:ea typeface="DengXian"/>
                <a:cs typeface="Times New Roman" panose="02020603050405020304" pitchFamily="18" charset="0"/>
              </a:rPr>
              <a:t>Mechanism Opening and Additional Sensors</a:t>
            </a:r>
            <a:endParaRPr lang="en-IN" sz="1400" dirty="0">
              <a:latin typeface="Calibri" panose="020F0502020204030204" pitchFamily="34" charset="0"/>
              <a:ea typeface="DengXian"/>
              <a:cs typeface="Times New Roman" panose="02020603050405020304" pitchFamily="18" charset="0"/>
            </a:endParaRPr>
          </a:p>
          <a:p>
            <a:endParaRPr lang="en-IN" dirty="0"/>
          </a:p>
        </p:txBody>
      </p:sp>
    </p:spTree>
    <p:extLst>
      <p:ext uri="{BB962C8B-B14F-4D97-AF65-F5344CB8AC3E}">
        <p14:creationId xmlns:p14="http://schemas.microsoft.com/office/powerpoint/2010/main" val="225313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46" y="361797"/>
            <a:ext cx="11939451" cy="707886"/>
          </a:xfrm>
          <a:prstGeom prst="rect">
            <a:avLst/>
          </a:prstGeom>
        </p:spPr>
        <p:txBody>
          <a:bodyPr wrap="square">
            <a:spAutoFit/>
          </a:bodyPr>
          <a:lstStyle/>
          <a:p>
            <a:pPr algn="ctr"/>
            <a:r>
              <a:rPr lang="en-IN" sz="4000" dirty="0" smtClean="0">
                <a:latin typeface="Times New Roman" panose="02020603050405020304" pitchFamily="18" charset="0"/>
                <a:cs typeface="Times New Roman" panose="02020603050405020304" pitchFamily="18" charset="0"/>
              </a:rPr>
              <a:t>PROBLEM IDENTIFICATION</a:t>
            </a:r>
            <a:endParaRPr lang="en-IN" sz="4000" dirty="0"/>
          </a:p>
        </p:txBody>
      </p:sp>
      <p:sp>
        <p:nvSpPr>
          <p:cNvPr id="3" name="Rectangle 2"/>
          <p:cNvSpPr/>
          <p:nvPr/>
        </p:nvSpPr>
        <p:spPr>
          <a:xfrm>
            <a:off x="213360" y="1881053"/>
            <a:ext cx="11808822" cy="4198072"/>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v"/>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is a separate machine which acts like a ridge, and controls the door for water to enter and leave the fields based on requirement</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285750" lvl="0" indent="-285750" algn="just">
              <a:lnSpc>
                <a:spcPct val="115000"/>
              </a:lnSpc>
              <a:spcAft>
                <a:spcPts val="0"/>
              </a:spcAft>
              <a:buFont typeface="Wingdings" panose="05000000000000000000" pitchFamily="2" charset="2"/>
              <a:buChar char="v"/>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v"/>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the water level is sufficient for the crops or soil, the machine locks the ridges, stores the water for crops</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285750" lvl="0" indent="-285750" algn="just">
              <a:lnSpc>
                <a:spcPct val="115000"/>
              </a:lnSpc>
              <a:spcAft>
                <a:spcPts val="0"/>
              </a:spcAft>
              <a:buFont typeface="Wingdings" panose="05000000000000000000" pitchFamily="2" charset="2"/>
              <a:buChar char="v"/>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v"/>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Without man power the machine act like a man and makes the ridges automatically based on the water consumption</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285750" lvl="0" indent="-285750" algn="just">
              <a:lnSpc>
                <a:spcPct val="115000"/>
              </a:lnSpc>
              <a:spcAft>
                <a:spcPts val="0"/>
              </a:spcAft>
              <a:buFont typeface="Wingdings" panose="05000000000000000000" pitchFamily="2" charset="2"/>
              <a:buChar char="v"/>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v"/>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By using soil moisture sensor, we can also able to get updates about the soil and water level management</a:t>
            </a:r>
            <a:r>
              <a:rPr lang="en-US"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285750" lvl="0" indent="-285750" algn="just">
              <a:lnSpc>
                <a:spcPct val="115000"/>
              </a:lnSpc>
              <a:spcAft>
                <a:spcPts val="0"/>
              </a:spcAft>
              <a:buFont typeface="Wingdings" panose="05000000000000000000" pitchFamily="2" charset="2"/>
              <a:buChar char="v"/>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v"/>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can also do humidity check and machine can control the water flow to the plants when it needed by using sensors.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5EF5CA3-9948-4AF0-B6B7-686A7C8F4247}"/>
              </a:ext>
            </a:extLst>
          </p:cNvPr>
          <p:cNvSpPr/>
          <p:nvPr/>
        </p:nvSpPr>
        <p:spPr>
          <a:xfrm>
            <a:off x="1241554" y="973682"/>
            <a:ext cx="1272209"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Power Supply</a:t>
            </a:r>
          </a:p>
        </p:txBody>
      </p:sp>
      <p:sp>
        <p:nvSpPr>
          <p:cNvPr id="4" name="Rectangle: Rounded Corners 4">
            <a:extLst>
              <a:ext uri="{FF2B5EF4-FFF2-40B4-BE49-F238E27FC236}">
                <a16:creationId xmlns:a16="http://schemas.microsoft.com/office/drawing/2014/main" id="{DF4DD233-8CEF-4F6E-81DE-D99419A63C98}"/>
              </a:ext>
            </a:extLst>
          </p:cNvPr>
          <p:cNvSpPr/>
          <p:nvPr/>
        </p:nvSpPr>
        <p:spPr>
          <a:xfrm>
            <a:off x="3459227" y="973682"/>
            <a:ext cx="127221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Rectifier</a:t>
            </a:r>
          </a:p>
        </p:txBody>
      </p:sp>
      <p:sp>
        <p:nvSpPr>
          <p:cNvPr id="5" name="Rectangle: Rounded Corners 5">
            <a:extLst>
              <a:ext uri="{FF2B5EF4-FFF2-40B4-BE49-F238E27FC236}">
                <a16:creationId xmlns:a16="http://schemas.microsoft.com/office/drawing/2014/main" id="{502C6741-4832-44AE-B04A-3839CBD6460D}"/>
              </a:ext>
            </a:extLst>
          </p:cNvPr>
          <p:cNvSpPr/>
          <p:nvPr/>
        </p:nvSpPr>
        <p:spPr>
          <a:xfrm>
            <a:off x="5665720" y="971740"/>
            <a:ext cx="127221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Regulator</a:t>
            </a:r>
          </a:p>
        </p:txBody>
      </p:sp>
      <p:sp>
        <p:nvSpPr>
          <p:cNvPr id="6" name="Rectangle: Rounded Corners 6">
            <a:extLst>
              <a:ext uri="{FF2B5EF4-FFF2-40B4-BE49-F238E27FC236}">
                <a16:creationId xmlns:a16="http://schemas.microsoft.com/office/drawing/2014/main" id="{32DD689D-3642-4476-9135-ECA039E9C4E4}"/>
              </a:ext>
            </a:extLst>
          </p:cNvPr>
          <p:cNvSpPr/>
          <p:nvPr/>
        </p:nvSpPr>
        <p:spPr>
          <a:xfrm>
            <a:off x="7796126" y="969198"/>
            <a:ext cx="127221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LCD</a:t>
            </a:r>
          </a:p>
        </p:txBody>
      </p:sp>
      <p:sp>
        <p:nvSpPr>
          <p:cNvPr id="7" name="Rectangle: Rounded Corners 7">
            <a:extLst>
              <a:ext uri="{FF2B5EF4-FFF2-40B4-BE49-F238E27FC236}">
                <a16:creationId xmlns:a16="http://schemas.microsoft.com/office/drawing/2014/main" id="{98E852C1-BB4E-4045-A30D-3A0B98F7262E}"/>
              </a:ext>
            </a:extLst>
          </p:cNvPr>
          <p:cNvSpPr/>
          <p:nvPr/>
        </p:nvSpPr>
        <p:spPr>
          <a:xfrm>
            <a:off x="2283431" y="2773491"/>
            <a:ext cx="1656523"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Temperature Sensor</a:t>
            </a:r>
          </a:p>
        </p:txBody>
      </p:sp>
      <p:sp>
        <p:nvSpPr>
          <p:cNvPr id="8" name="Rectangle: Rounded Corners 8">
            <a:extLst>
              <a:ext uri="{FF2B5EF4-FFF2-40B4-BE49-F238E27FC236}">
                <a16:creationId xmlns:a16="http://schemas.microsoft.com/office/drawing/2014/main" id="{1210955F-7048-44C2-9C58-ACC05EB54FA1}"/>
              </a:ext>
            </a:extLst>
          </p:cNvPr>
          <p:cNvSpPr/>
          <p:nvPr/>
        </p:nvSpPr>
        <p:spPr>
          <a:xfrm>
            <a:off x="2269464" y="4169299"/>
            <a:ext cx="1656523"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Water level Sensor</a:t>
            </a:r>
          </a:p>
        </p:txBody>
      </p:sp>
      <p:sp>
        <p:nvSpPr>
          <p:cNvPr id="9" name="Rectangle: Rounded Corners 9">
            <a:extLst>
              <a:ext uri="{FF2B5EF4-FFF2-40B4-BE49-F238E27FC236}">
                <a16:creationId xmlns:a16="http://schemas.microsoft.com/office/drawing/2014/main" id="{588D99D8-5241-48B4-BC91-38EAC9A221A8}"/>
              </a:ext>
            </a:extLst>
          </p:cNvPr>
          <p:cNvSpPr/>
          <p:nvPr/>
        </p:nvSpPr>
        <p:spPr>
          <a:xfrm>
            <a:off x="2283430" y="5511908"/>
            <a:ext cx="1656523"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Soil Moisture Sensor</a:t>
            </a:r>
          </a:p>
        </p:txBody>
      </p:sp>
      <p:sp>
        <p:nvSpPr>
          <p:cNvPr id="10" name="Rectangle: Rounded Corners 10">
            <a:extLst>
              <a:ext uri="{FF2B5EF4-FFF2-40B4-BE49-F238E27FC236}">
                <a16:creationId xmlns:a16="http://schemas.microsoft.com/office/drawing/2014/main" id="{32C0A3D9-D31F-4D00-A72E-63B6626D5623}"/>
              </a:ext>
            </a:extLst>
          </p:cNvPr>
          <p:cNvSpPr/>
          <p:nvPr/>
        </p:nvSpPr>
        <p:spPr>
          <a:xfrm>
            <a:off x="4826253" y="2615482"/>
            <a:ext cx="2928730" cy="40220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ARDUINO BOARD</a:t>
            </a:r>
          </a:p>
        </p:txBody>
      </p:sp>
      <p:sp>
        <p:nvSpPr>
          <p:cNvPr id="11" name="Rectangle: Rounded Corners 11">
            <a:extLst>
              <a:ext uri="{FF2B5EF4-FFF2-40B4-BE49-F238E27FC236}">
                <a16:creationId xmlns:a16="http://schemas.microsoft.com/office/drawing/2014/main" id="{1430A88D-8864-464D-944F-B417B32864A6}"/>
              </a:ext>
            </a:extLst>
          </p:cNvPr>
          <p:cNvSpPr/>
          <p:nvPr/>
        </p:nvSpPr>
        <p:spPr>
          <a:xfrm>
            <a:off x="8584511" y="2774606"/>
            <a:ext cx="1656523"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Ridge Machine</a:t>
            </a:r>
          </a:p>
        </p:txBody>
      </p:sp>
      <p:sp>
        <p:nvSpPr>
          <p:cNvPr id="12" name="Rectangle: Rounded Corners 12">
            <a:extLst>
              <a:ext uri="{FF2B5EF4-FFF2-40B4-BE49-F238E27FC236}">
                <a16:creationId xmlns:a16="http://schemas.microsoft.com/office/drawing/2014/main" id="{0E6C23B6-BE8D-4A00-ABC5-A3526A04EDB8}"/>
              </a:ext>
            </a:extLst>
          </p:cNvPr>
          <p:cNvSpPr/>
          <p:nvPr/>
        </p:nvSpPr>
        <p:spPr>
          <a:xfrm>
            <a:off x="8609750" y="4288386"/>
            <a:ext cx="1656523"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DC Motor</a:t>
            </a:r>
            <a:endParaRPr lang="en-IN" dirty="0">
              <a:solidFill>
                <a:schemeClr val="tx1"/>
              </a:solidFill>
            </a:endParaRPr>
          </a:p>
        </p:txBody>
      </p:sp>
      <p:sp>
        <p:nvSpPr>
          <p:cNvPr id="13" name="Rectangle: Rounded Corners 13">
            <a:extLst>
              <a:ext uri="{FF2B5EF4-FFF2-40B4-BE49-F238E27FC236}">
                <a16:creationId xmlns:a16="http://schemas.microsoft.com/office/drawing/2014/main" id="{7E1B546F-A78A-4377-BD30-F4B15327068A}"/>
              </a:ext>
            </a:extLst>
          </p:cNvPr>
          <p:cNvSpPr/>
          <p:nvPr/>
        </p:nvSpPr>
        <p:spPr>
          <a:xfrm>
            <a:off x="8664034" y="5509639"/>
            <a:ext cx="1656523"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Water Pump</a:t>
            </a:r>
          </a:p>
        </p:txBody>
      </p:sp>
      <p:sp>
        <p:nvSpPr>
          <p:cNvPr id="14" name="Arrow: Right 14">
            <a:extLst>
              <a:ext uri="{FF2B5EF4-FFF2-40B4-BE49-F238E27FC236}">
                <a16:creationId xmlns:a16="http://schemas.microsoft.com/office/drawing/2014/main" id="{0418A5CE-FACE-4AC6-A2C6-EC9145BE7B62}"/>
              </a:ext>
            </a:extLst>
          </p:cNvPr>
          <p:cNvSpPr/>
          <p:nvPr/>
        </p:nvSpPr>
        <p:spPr>
          <a:xfrm>
            <a:off x="2521647" y="1325690"/>
            <a:ext cx="914398" cy="24516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5">
            <a:extLst>
              <a:ext uri="{FF2B5EF4-FFF2-40B4-BE49-F238E27FC236}">
                <a16:creationId xmlns:a16="http://schemas.microsoft.com/office/drawing/2014/main" id="{D43FD720-D17B-48CE-B2A4-000043D65908}"/>
              </a:ext>
            </a:extLst>
          </p:cNvPr>
          <p:cNvSpPr/>
          <p:nvPr/>
        </p:nvSpPr>
        <p:spPr>
          <a:xfrm>
            <a:off x="4751322" y="1325690"/>
            <a:ext cx="914398" cy="24516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6">
            <a:extLst>
              <a:ext uri="{FF2B5EF4-FFF2-40B4-BE49-F238E27FC236}">
                <a16:creationId xmlns:a16="http://schemas.microsoft.com/office/drawing/2014/main" id="{D78C3B92-82B9-4383-AEE8-C6F95AC13FF7}"/>
              </a:ext>
            </a:extLst>
          </p:cNvPr>
          <p:cNvSpPr/>
          <p:nvPr/>
        </p:nvSpPr>
        <p:spPr>
          <a:xfrm>
            <a:off x="6142799" y="1891253"/>
            <a:ext cx="318052" cy="72422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7">
            <a:extLst>
              <a:ext uri="{FF2B5EF4-FFF2-40B4-BE49-F238E27FC236}">
                <a16:creationId xmlns:a16="http://schemas.microsoft.com/office/drawing/2014/main" id="{780A9A4C-57D2-4C60-BC7B-77D5D9B5947C}"/>
              </a:ext>
            </a:extLst>
          </p:cNvPr>
          <p:cNvSpPr/>
          <p:nvPr/>
        </p:nvSpPr>
        <p:spPr>
          <a:xfrm>
            <a:off x="6937930" y="1306356"/>
            <a:ext cx="858196" cy="2644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22">
            <a:extLst>
              <a:ext uri="{FF2B5EF4-FFF2-40B4-BE49-F238E27FC236}">
                <a16:creationId xmlns:a16="http://schemas.microsoft.com/office/drawing/2014/main" id="{C447A2A2-3529-48CA-8315-B189C3158A2C}"/>
              </a:ext>
            </a:extLst>
          </p:cNvPr>
          <p:cNvSpPr/>
          <p:nvPr/>
        </p:nvSpPr>
        <p:spPr>
          <a:xfrm>
            <a:off x="7776131" y="3007690"/>
            <a:ext cx="808380" cy="4870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23">
            <a:extLst>
              <a:ext uri="{FF2B5EF4-FFF2-40B4-BE49-F238E27FC236}">
                <a16:creationId xmlns:a16="http://schemas.microsoft.com/office/drawing/2014/main" id="{3E18C0F7-1BFA-4152-842F-B7D4B9B10BA9}"/>
              </a:ext>
            </a:extLst>
          </p:cNvPr>
          <p:cNvSpPr/>
          <p:nvPr/>
        </p:nvSpPr>
        <p:spPr>
          <a:xfrm>
            <a:off x="7776131" y="4425888"/>
            <a:ext cx="833619" cy="4870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24">
            <a:extLst>
              <a:ext uri="{FF2B5EF4-FFF2-40B4-BE49-F238E27FC236}">
                <a16:creationId xmlns:a16="http://schemas.microsoft.com/office/drawing/2014/main" id="{75CCB62E-9664-4520-88CC-E55FDE20EC06}"/>
              </a:ext>
            </a:extLst>
          </p:cNvPr>
          <p:cNvSpPr/>
          <p:nvPr/>
        </p:nvSpPr>
        <p:spPr>
          <a:xfrm>
            <a:off x="7776131" y="5696159"/>
            <a:ext cx="887903" cy="4870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5">
            <a:extLst>
              <a:ext uri="{FF2B5EF4-FFF2-40B4-BE49-F238E27FC236}">
                <a16:creationId xmlns:a16="http://schemas.microsoft.com/office/drawing/2014/main" id="{306B1F93-2A04-4832-8F73-DF9985008262}"/>
              </a:ext>
            </a:extLst>
          </p:cNvPr>
          <p:cNvSpPr/>
          <p:nvPr/>
        </p:nvSpPr>
        <p:spPr>
          <a:xfrm>
            <a:off x="3955363" y="2987182"/>
            <a:ext cx="841516" cy="4870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6">
            <a:extLst>
              <a:ext uri="{FF2B5EF4-FFF2-40B4-BE49-F238E27FC236}">
                <a16:creationId xmlns:a16="http://schemas.microsoft.com/office/drawing/2014/main" id="{3EE3AE9E-6402-49FB-AAD0-42AF36AE2175}"/>
              </a:ext>
            </a:extLst>
          </p:cNvPr>
          <p:cNvSpPr/>
          <p:nvPr/>
        </p:nvSpPr>
        <p:spPr>
          <a:xfrm>
            <a:off x="3955361" y="4382990"/>
            <a:ext cx="825392" cy="4870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7">
            <a:extLst>
              <a:ext uri="{FF2B5EF4-FFF2-40B4-BE49-F238E27FC236}">
                <a16:creationId xmlns:a16="http://schemas.microsoft.com/office/drawing/2014/main" id="{D5509361-3B1E-4177-9494-B334A6E67E02}"/>
              </a:ext>
            </a:extLst>
          </p:cNvPr>
          <p:cNvSpPr/>
          <p:nvPr/>
        </p:nvSpPr>
        <p:spPr>
          <a:xfrm>
            <a:off x="3971486" y="5619396"/>
            <a:ext cx="854767" cy="4870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4229476" y="137864"/>
            <a:ext cx="3063724" cy="385362"/>
          </a:xfrm>
          <a:prstGeom prst="rect">
            <a:avLst/>
          </a:prstGeom>
        </p:spPr>
        <p:txBody>
          <a:bodyPr wrap="none">
            <a:spAutoFit/>
          </a:bodyPr>
          <a:lstStyle/>
          <a:p>
            <a:pPr algn="ctr">
              <a:lnSpc>
                <a:spcPct val="115000"/>
              </a:lnSpc>
              <a:spcAft>
                <a:spcPts val="1000"/>
              </a:spcAft>
            </a:pPr>
            <a:r>
              <a:rPr lang="en-IN" b="1" dirty="0" smtClean="0">
                <a:latin typeface="Times New Roman" panose="02020603050405020304" pitchFamily="18" charset="0"/>
                <a:ea typeface="DengXian"/>
                <a:cs typeface="Times New Roman" panose="02020603050405020304" pitchFamily="18" charset="0"/>
              </a:rPr>
              <a:t>SYSTEM ARCHITECTURE</a:t>
            </a:r>
            <a:endParaRPr lang="en-IN" sz="1100" dirty="0">
              <a:latin typeface="Times New Roman" panose="02020603050405020304" pitchFamily="18" charset="0"/>
              <a:ea typeface="DengXian"/>
              <a:cs typeface="Times New Roman" panose="02020603050405020304" pitchFamily="18" charset="0"/>
            </a:endParaRPr>
          </a:p>
        </p:txBody>
      </p:sp>
    </p:spTree>
    <p:extLst>
      <p:ext uri="{BB962C8B-B14F-4D97-AF65-F5344CB8AC3E}">
        <p14:creationId xmlns:p14="http://schemas.microsoft.com/office/powerpoint/2010/main" val="3065537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9" y="0"/>
            <a:ext cx="11730446" cy="6949851"/>
          </a:xfrm>
          <a:prstGeom prst="rect">
            <a:avLst/>
          </a:prstGeom>
        </p:spPr>
        <p:txBody>
          <a:bodyPr wrap="square">
            <a:spAutoFit/>
          </a:bodyPr>
          <a:lstStyle/>
          <a:p>
            <a:pPr algn="ctr">
              <a:lnSpc>
                <a:spcPct val="115000"/>
              </a:lnSpc>
              <a:spcAft>
                <a:spcPts val="1000"/>
              </a:spcAft>
            </a:pPr>
            <a:r>
              <a:rPr lang="en-IN" sz="2400" b="1" dirty="0">
                <a:latin typeface="Times New Roman" panose="02020603050405020304" pitchFamily="18" charset="0"/>
                <a:ea typeface="DengXian"/>
                <a:cs typeface="Times New Roman" panose="02020603050405020304" pitchFamily="18" charset="0"/>
              </a:rPr>
              <a:t>LIST OF </a:t>
            </a:r>
            <a:r>
              <a:rPr lang="en-IN" sz="2400" b="1" dirty="0" smtClean="0">
                <a:latin typeface="Times New Roman" panose="02020603050405020304" pitchFamily="18" charset="0"/>
                <a:ea typeface="DengXian"/>
                <a:cs typeface="Times New Roman" panose="02020603050405020304" pitchFamily="18" charset="0"/>
              </a:rPr>
              <a:t>MODULES</a:t>
            </a:r>
            <a:endParaRPr lang="en-IN" sz="1400" dirty="0">
              <a:latin typeface="Times New Roman" panose="02020603050405020304" pitchFamily="18" charset="0"/>
              <a:ea typeface="DengXian"/>
              <a:cs typeface="Times New Roman" panose="02020603050405020304" pitchFamily="18" charset="0"/>
            </a:endParaRPr>
          </a:p>
          <a:p>
            <a:pPr algn="ctr">
              <a:lnSpc>
                <a:spcPct val="115000"/>
              </a:lnSpc>
              <a:spcAft>
                <a:spcPts val="1000"/>
              </a:spcAft>
            </a:pPr>
            <a:endParaRPr lang="en-IN" sz="1400" dirty="0">
              <a:latin typeface="Times New Roman" panose="02020603050405020304" pitchFamily="18" charset="0"/>
              <a:ea typeface="DengXian"/>
              <a:cs typeface="Times New Roman" panose="02020603050405020304" pitchFamily="18" charset="0"/>
            </a:endParaRPr>
          </a:p>
          <a:p>
            <a:pPr marL="342900" marR="179705" lvl="0" indent="-342900" algn="just">
              <a:lnSpc>
                <a:spcPct val="115000"/>
              </a:lnSpc>
              <a:spcAft>
                <a:spcPts val="0"/>
              </a:spcAft>
              <a:buFont typeface="Wingdings" panose="05000000000000000000" pitchFamily="2" charset="2"/>
              <a:buChar char=""/>
            </a:pPr>
            <a:r>
              <a:rPr lang="en-IN" b="1" i="1" dirty="0">
                <a:solidFill>
                  <a:srgbClr val="000000"/>
                </a:solidFill>
                <a:latin typeface="Times New Roman" panose="02020603050405020304" pitchFamily="18" charset="0"/>
                <a:ea typeface="DengXian"/>
                <a:cs typeface="Times New Roman" panose="02020603050405020304" pitchFamily="18" charset="0"/>
              </a:rPr>
              <a:t>Water level monitoring </a:t>
            </a:r>
            <a:r>
              <a:rPr lang="en-IN" b="1" i="1" dirty="0" smtClean="0">
                <a:solidFill>
                  <a:srgbClr val="000000"/>
                </a:solidFill>
                <a:latin typeface="Times New Roman" panose="02020603050405020304" pitchFamily="18" charset="0"/>
                <a:ea typeface="DengXian"/>
                <a:cs typeface="Times New Roman" panose="02020603050405020304" pitchFamily="18" charset="0"/>
              </a:rPr>
              <a:t>sensors,</a:t>
            </a:r>
            <a:r>
              <a:rPr lang="en-IN" dirty="0" smtClean="0">
                <a:solidFill>
                  <a:srgbClr val="000000"/>
                </a:solidFill>
                <a:latin typeface="Times New Roman" panose="02020603050405020304" pitchFamily="18" charset="0"/>
                <a:ea typeface="DengXian"/>
                <a:cs typeface="Times New Roman" panose="02020603050405020304" pitchFamily="18" charset="0"/>
              </a:rPr>
              <a:t> </a:t>
            </a:r>
            <a:r>
              <a:rPr lang="en-IN" dirty="0">
                <a:solidFill>
                  <a:srgbClr val="000000"/>
                </a:solidFill>
                <a:latin typeface="Times New Roman" panose="02020603050405020304" pitchFamily="18" charset="0"/>
                <a:ea typeface="DengXian"/>
                <a:cs typeface="Times New Roman" panose="02020603050405020304" pitchFamily="18" charset="0"/>
              </a:rPr>
              <a:t>The water level will be captured from the </a:t>
            </a:r>
            <a:r>
              <a:rPr lang="en-IN" b="1" i="1" dirty="0">
                <a:solidFill>
                  <a:srgbClr val="000000"/>
                </a:solidFill>
                <a:latin typeface="Times New Roman" panose="02020603050405020304" pitchFamily="18" charset="0"/>
                <a:ea typeface="DengXian"/>
                <a:cs typeface="Times New Roman" panose="02020603050405020304" pitchFamily="18" charset="0"/>
              </a:rPr>
              <a:t>water level sensors</a:t>
            </a:r>
            <a:r>
              <a:rPr lang="en-IN" dirty="0">
                <a:solidFill>
                  <a:srgbClr val="000000"/>
                </a:solidFill>
                <a:latin typeface="Times New Roman" panose="02020603050405020304" pitchFamily="18" charset="0"/>
                <a:ea typeface="DengXian"/>
                <a:cs typeface="Times New Roman" panose="02020603050405020304" pitchFamily="18" charset="0"/>
              </a:rPr>
              <a:t> and soil moisture sensors. When the water level is low the ridges will be in closed condition so that the water reaches a standard level for the plants. If the water level is too high the door opens for the water to leave the fields.</a:t>
            </a:r>
            <a:endParaRPr lang="en-IN" sz="1400" dirty="0">
              <a:latin typeface="Calibri" panose="020F0502020204030204" pitchFamily="34" charset="0"/>
              <a:ea typeface="DengXian"/>
              <a:cs typeface="Times New Roman" panose="02020603050405020304" pitchFamily="18" charset="0"/>
            </a:endParaRPr>
          </a:p>
          <a:p>
            <a:pPr marL="457200" marR="179705" algn="just">
              <a:lnSpc>
                <a:spcPct val="115000"/>
              </a:lnSpc>
              <a:spcAft>
                <a:spcPts val="0"/>
              </a:spcAft>
            </a:pPr>
            <a:r>
              <a:rPr lang="en-IN" b="1" i="1" dirty="0">
                <a:solidFill>
                  <a:srgbClr val="000000"/>
                </a:solidFill>
                <a:latin typeface="Times New Roman" panose="02020603050405020304" pitchFamily="18" charset="0"/>
                <a:ea typeface="DengXian"/>
                <a:cs typeface="Times New Roman" panose="02020603050405020304" pitchFamily="18" charset="0"/>
              </a:rPr>
              <a:t> </a:t>
            </a:r>
            <a:endParaRPr lang="en-IN" sz="1400" dirty="0">
              <a:latin typeface="Calibri" panose="020F0502020204030204" pitchFamily="34" charset="0"/>
              <a:ea typeface="DengXian"/>
              <a:cs typeface="Times New Roman" panose="02020603050405020304" pitchFamily="18" charset="0"/>
            </a:endParaRPr>
          </a:p>
          <a:p>
            <a:pPr marL="342900" marR="179705" lvl="0" indent="-342900" algn="just">
              <a:lnSpc>
                <a:spcPct val="115000"/>
              </a:lnSpc>
              <a:spcAft>
                <a:spcPts val="0"/>
              </a:spcAft>
              <a:buFont typeface="Wingdings" panose="05000000000000000000" pitchFamily="2" charset="2"/>
              <a:buChar char=""/>
            </a:pPr>
            <a:r>
              <a:rPr lang="en-IN" b="1" i="1" dirty="0">
                <a:solidFill>
                  <a:srgbClr val="000000"/>
                </a:solidFill>
                <a:latin typeface="Times New Roman" panose="02020603050405020304" pitchFamily="18" charset="0"/>
                <a:ea typeface="DengXian"/>
                <a:cs typeface="Times New Roman" panose="02020603050405020304" pitchFamily="18" charset="0"/>
              </a:rPr>
              <a:t>Ridge control </a:t>
            </a:r>
            <a:r>
              <a:rPr lang="en-IN" b="1" i="1" dirty="0" smtClean="0">
                <a:solidFill>
                  <a:srgbClr val="000000"/>
                </a:solidFill>
                <a:latin typeface="Times New Roman" panose="02020603050405020304" pitchFamily="18" charset="0"/>
                <a:ea typeface="DengXian"/>
                <a:cs typeface="Times New Roman" panose="02020603050405020304" pitchFamily="18" charset="0"/>
              </a:rPr>
              <a:t>module</a:t>
            </a:r>
            <a:r>
              <a:rPr lang="en-IN" dirty="0" smtClean="0">
                <a:solidFill>
                  <a:srgbClr val="000000"/>
                </a:solidFill>
                <a:latin typeface="Times New Roman" panose="02020603050405020304" pitchFamily="18" charset="0"/>
                <a:ea typeface="DengXian"/>
                <a:cs typeface="Times New Roman" panose="02020603050405020304" pitchFamily="18" charset="0"/>
              </a:rPr>
              <a:t>, The </a:t>
            </a:r>
            <a:r>
              <a:rPr lang="en-IN" dirty="0">
                <a:solidFill>
                  <a:srgbClr val="000000"/>
                </a:solidFill>
                <a:latin typeface="Times New Roman" panose="02020603050405020304" pitchFamily="18" charset="0"/>
                <a:ea typeface="DengXian"/>
                <a:cs typeface="Times New Roman" panose="02020603050405020304" pitchFamily="18" charset="0"/>
              </a:rPr>
              <a:t>proposed mechanism acts like ridges. It opens up when the water level of the fields is too high, without the man power the machine acts like a door and gives a way for the fields.</a:t>
            </a:r>
            <a:r>
              <a:rPr lang="en-IN" b="1" i="1" dirty="0">
                <a:latin typeface="Times New Roman" panose="02020603050405020304" pitchFamily="18" charset="0"/>
                <a:ea typeface="DengXian"/>
                <a:cs typeface="Times New Roman" panose="02020603050405020304" pitchFamily="18" charset="0"/>
              </a:rPr>
              <a:t> </a:t>
            </a:r>
            <a:r>
              <a:rPr lang="en-IN" dirty="0" smtClean="0">
                <a:latin typeface="Times New Roman" panose="02020603050405020304" pitchFamily="18" charset="0"/>
                <a:ea typeface="DengXian"/>
                <a:cs typeface="Times New Roman" panose="02020603050405020304" pitchFamily="18" charset="0"/>
              </a:rPr>
              <a:t>With the help of 6A </a:t>
            </a:r>
            <a:r>
              <a:rPr lang="en-IN" dirty="0">
                <a:latin typeface="Times New Roman" panose="02020603050405020304" pitchFamily="18" charset="0"/>
                <a:ea typeface="DengXian"/>
                <a:cs typeface="Times New Roman" panose="02020603050405020304" pitchFamily="18" charset="0"/>
              </a:rPr>
              <a:t>Single Shaft 1.8 Degree Stepper </a:t>
            </a:r>
            <a:r>
              <a:rPr lang="en-IN" dirty="0" smtClean="0">
                <a:latin typeface="Times New Roman" panose="02020603050405020304" pitchFamily="18" charset="0"/>
                <a:ea typeface="DengXian"/>
                <a:cs typeface="Times New Roman" panose="02020603050405020304" pitchFamily="18" charset="0"/>
              </a:rPr>
              <a:t>motor</a:t>
            </a:r>
            <a:r>
              <a:rPr lang="en-IN" b="1" i="1" dirty="0" smtClean="0">
                <a:latin typeface="Times New Roman" panose="02020603050405020304" pitchFamily="18" charset="0"/>
                <a:ea typeface="DengXian"/>
                <a:cs typeface="Times New Roman" panose="02020603050405020304" pitchFamily="18" charset="0"/>
              </a:rPr>
              <a:t>.</a:t>
            </a:r>
          </a:p>
          <a:p>
            <a:pPr marL="342900" marR="179705" lvl="0" indent="-342900" algn="just">
              <a:lnSpc>
                <a:spcPct val="115000"/>
              </a:lnSpc>
              <a:spcAft>
                <a:spcPts val="0"/>
              </a:spcAft>
              <a:buFont typeface="Wingdings" panose="05000000000000000000" pitchFamily="2" charset="2"/>
              <a:buChar char=""/>
            </a:pPr>
            <a:endParaRPr lang="en-IN" b="1" i="1" dirty="0">
              <a:latin typeface="Times New Roman" panose="02020603050405020304" pitchFamily="18" charset="0"/>
              <a:ea typeface="DengXian"/>
              <a:cs typeface="Times New Roman" panose="02020603050405020304" pitchFamily="18" charset="0"/>
            </a:endParaRPr>
          </a:p>
          <a:p>
            <a:pPr marL="342900" marR="179705" lvl="0" indent="-342900" algn="just">
              <a:lnSpc>
                <a:spcPct val="115000"/>
              </a:lnSpc>
              <a:spcAft>
                <a:spcPts val="0"/>
              </a:spcAft>
              <a:buFont typeface="Wingdings" panose="05000000000000000000" pitchFamily="2" charset="2"/>
              <a:buChar char=""/>
            </a:pPr>
            <a:r>
              <a:rPr lang="en-IN" b="1" i="1" dirty="0" smtClean="0">
                <a:latin typeface="Times New Roman" panose="02020603050405020304" pitchFamily="18" charset="0"/>
                <a:ea typeface="DengXian"/>
                <a:cs typeface="Times New Roman" panose="02020603050405020304" pitchFamily="18" charset="0"/>
              </a:rPr>
              <a:t>Water </a:t>
            </a:r>
            <a:r>
              <a:rPr lang="en-IN" b="1" i="1" dirty="0">
                <a:latin typeface="Times New Roman" panose="02020603050405020304" pitchFamily="18" charset="0"/>
                <a:ea typeface="DengXian"/>
                <a:cs typeface="Times New Roman" panose="02020603050405020304" pitchFamily="18" charset="0"/>
              </a:rPr>
              <a:t>Pump module,</a:t>
            </a:r>
            <a:r>
              <a:rPr lang="en-IN" dirty="0">
                <a:latin typeface="Times New Roman" panose="02020603050405020304" pitchFamily="18" charset="0"/>
                <a:ea typeface="DengXian"/>
                <a:cs typeface="Times New Roman" panose="02020603050405020304" pitchFamily="18" charset="0"/>
              </a:rPr>
              <a:t> A Dc motor is used with the pump. By activating the motor driver circuit by the read value of the Arduino board with the set reference value, the pump will automatically turn on and turn off.</a:t>
            </a:r>
            <a:endParaRPr lang="en-IN" sz="1400" dirty="0">
              <a:latin typeface="Calibri" panose="020F0502020204030204" pitchFamily="34" charset="0"/>
              <a:ea typeface="DengXian"/>
              <a:cs typeface="Times New Roman" panose="02020603050405020304" pitchFamily="18" charset="0"/>
            </a:endParaRPr>
          </a:p>
          <a:p>
            <a:pPr marL="457200" marR="179705" algn="just">
              <a:lnSpc>
                <a:spcPct val="115000"/>
              </a:lnSpc>
              <a:spcAft>
                <a:spcPts val="0"/>
              </a:spcAft>
            </a:pPr>
            <a:r>
              <a:rPr lang="en-IN" dirty="0">
                <a:solidFill>
                  <a:srgbClr val="000000"/>
                </a:solidFill>
                <a:latin typeface="Times New Roman" panose="02020603050405020304" pitchFamily="18" charset="0"/>
                <a:ea typeface="DengXian"/>
                <a:cs typeface="Times New Roman" panose="02020603050405020304" pitchFamily="18" charset="0"/>
              </a:rPr>
              <a:t> </a:t>
            </a:r>
            <a:endParaRPr lang="en-IN" sz="1400" dirty="0">
              <a:latin typeface="Calibri" panose="020F0502020204030204" pitchFamily="34" charset="0"/>
              <a:ea typeface="DengXian"/>
              <a:cs typeface="Times New Roman" panose="02020603050405020304" pitchFamily="18" charset="0"/>
            </a:endParaRPr>
          </a:p>
          <a:p>
            <a:pPr marL="342900" marR="179705" lvl="0" indent="-342900" algn="just">
              <a:lnSpc>
                <a:spcPct val="115000"/>
              </a:lnSpc>
              <a:spcAft>
                <a:spcPts val="0"/>
              </a:spcAft>
              <a:buFont typeface="Wingdings" panose="05000000000000000000" pitchFamily="2" charset="2"/>
              <a:buChar char=""/>
            </a:pPr>
            <a:r>
              <a:rPr lang="en-IN" b="1" i="1" dirty="0">
                <a:solidFill>
                  <a:srgbClr val="000000"/>
                </a:solidFill>
                <a:latin typeface="Times New Roman" panose="02020603050405020304" pitchFamily="18" charset="0"/>
                <a:ea typeface="DengXian"/>
                <a:cs typeface="Times New Roman" panose="02020603050405020304" pitchFamily="18" charset="0"/>
              </a:rPr>
              <a:t>Temperature sensing module, </a:t>
            </a:r>
            <a:r>
              <a:rPr lang="en-IN" dirty="0" smtClean="0">
                <a:solidFill>
                  <a:srgbClr val="000000"/>
                </a:solidFill>
                <a:latin typeface="Times New Roman" panose="02020603050405020304" pitchFamily="18" charset="0"/>
                <a:ea typeface="DengXian"/>
                <a:cs typeface="Times New Roman" panose="02020603050405020304" pitchFamily="18" charset="0"/>
              </a:rPr>
              <a:t>In </a:t>
            </a:r>
            <a:r>
              <a:rPr lang="en-IN" dirty="0">
                <a:solidFill>
                  <a:srgbClr val="000000"/>
                </a:solidFill>
                <a:latin typeface="Times New Roman" panose="02020603050405020304" pitchFamily="18" charset="0"/>
                <a:ea typeface="DengXian"/>
                <a:cs typeface="Times New Roman" panose="02020603050405020304" pitchFamily="18" charset="0"/>
              </a:rPr>
              <a:t>more water, soil becomes more conductive and which means resistance decreases. Therefore, moisture value displayed is higher. It has a humidity measuring module, a thermistor and an integrated circuit on the back of the sensor unit. The humidity measurement module consists of two electrodes. </a:t>
            </a:r>
            <a:endParaRPr lang="en-IN" dirty="0" smtClean="0">
              <a:solidFill>
                <a:srgbClr val="000000"/>
              </a:solidFill>
              <a:latin typeface="Times New Roman" panose="02020603050405020304" pitchFamily="18" charset="0"/>
              <a:ea typeface="DengXian"/>
              <a:cs typeface="Times New Roman" panose="02020603050405020304" pitchFamily="18" charset="0"/>
            </a:endParaRPr>
          </a:p>
          <a:p>
            <a:pPr marR="179705" lvl="0" algn="just">
              <a:lnSpc>
                <a:spcPct val="115000"/>
              </a:lnSpc>
              <a:spcAft>
                <a:spcPts val="0"/>
              </a:spcAft>
            </a:pPr>
            <a:r>
              <a:rPr lang="en-IN" dirty="0">
                <a:latin typeface="Times New Roman" panose="02020603050405020304" pitchFamily="18" charset="0"/>
                <a:ea typeface="DengXian"/>
                <a:cs typeface="Times New Roman" panose="02020603050405020304" pitchFamily="18" charset="0"/>
              </a:rPr>
              <a:t> </a:t>
            </a:r>
            <a:endParaRPr lang="en-IN" sz="1400" dirty="0">
              <a:latin typeface="Calibri" panose="020F0502020204030204" pitchFamily="34" charset="0"/>
              <a:ea typeface="DengXian"/>
              <a:cs typeface="Times New Roman" panose="02020603050405020304" pitchFamily="18" charset="0"/>
            </a:endParaRPr>
          </a:p>
          <a:p>
            <a:pPr marL="342900" marR="179705" lvl="0" indent="-342900" algn="just">
              <a:lnSpc>
                <a:spcPct val="115000"/>
              </a:lnSpc>
              <a:spcAft>
                <a:spcPts val="0"/>
              </a:spcAft>
              <a:buFont typeface="Wingdings" panose="05000000000000000000" pitchFamily="2" charset="2"/>
              <a:buChar char=""/>
            </a:pPr>
            <a:r>
              <a:rPr lang="en-IN" b="1" i="1" dirty="0">
                <a:solidFill>
                  <a:srgbClr val="000000"/>
                </a:solidFill>
                <a:latin typeface="Times New Roman" panose="02020603050405020304" pitchFamily="18" charset="0"/>
                <a:ea typeface="MinionPro-Regular"/>
                <a:cs typeface="Times New Roman" panose="02020603050405020304" pitchFamily="18" charset="0"/>
              </a:rPr>
              <a:t>Moisture sensing </a:t>
            </a:r>
            <a:r>
              <a:rPr lang="en-IN" b="1" i="1" dirty="0" smtClean="0">
                <a:solidFill>
                  <a:srgbClr val="000000"/>
                </a:solidFill>
                <a:latin typeface="Times New Roman" panose="02020603050405020304" pitchFamily="18" charset="0"/>
                <a:ea typeface="MinionPro-Regular"/>
                <a:cs typeface="Times New Roman" panose="02020603050405020304" pitchFamily="18" charset="0"/>
              </a:rPr>
              <a:t>module,</a:t>
            </a:r>
            <a:r>
              <a:rPr lang="en-IN" dirty="0" smtClean="0">
                <a:solidFill>
                  <a:srgbClr val="000000"/>
                </a:solidFill>
                <a:latin typeface="Times New Roman" panose="02020603050405020304" pitchFamily="18" charset="0"/>
                <a:ea typeface="MinionPro-Regular"/>
                <a:cs typeface="Times New Roman" panose="02020603050405020304" pitchFamily="18" charset="0"/>
              </a:rPr>
              <a:t> </a:t>
            </a:r>
            <a:r>
              <a:rPr lang="en-IN" dirty="0">
                <a:solidFill>
                  <a:srgbClr val="000000"/>
                </a:solidFill>
                <a:latin typeface="Times New Roman" panose="02020603050405020304" pitchFamily="18" charset="0"/>
                <a:ea typeface="MinionPro-Regular"/>
                <a:cs typeface="Times New Roman" panose="02020603050405020304" pitchFamily="18" charset="0"/>
              </a:rPr>
              <a:t>we will be able to get the details about the field and crops. Water level is the main concept of our project. Maintaining water level for the crops and fields are off very important so as to maintain the health of the crops.</a:t>
            </a:r>
            <a:endParaRPr lang="en-IN" sz="1400" dirty="0">
              <a:latin typeface="Calibri" panose="020F0502020204030204" pitchFamily="34" charset="0"/>
              <a:ea typeface="DengXian"/>
              <a:cs typeface="Times New Roman" panose="02020603050405020304" pitchFamily="18" charset="0"/>
            </a:endParaRPr>
          </a:p>
          <a:p>
            <a:pPr marL="342900" marR="179705" lvl="0" indent="-342900" algn="just">
              <a:lnSpc>
                <a:spcPct val="115000"/>
              </a:lnSpc>
              <a:spcAft>
                <a:spcPts val="0"/>
              </a:spcAft>
              <a:buFont typeface="Wingdings" panose="05000000000000000000" pitchFamily="2" charset="2"/>
              <a:buChar char=""/>
            </a:pPr>
            <a:endParaRPr lang="en-IN" sz="1100" dirty="0">
              <a:latin typeface="Times New Roman" panose="02020603050405020304" pitchFamily="18" charset="0"/>
              <a:ea typeface="DengXian"/>
              <a:cs typeface="Times New Roman" panose="02020603050405020304" pitchFamily="18" charset="0"/>
            </a:endParaRPr>
          </a:p>
        </p:txBody>
      </p:sp>
    </p:spTree>
    <p:extLst>
      <p:ext uri="{BB962C8B-B14F-4D97-AF65-F5344CB8AC3E}">
        <p14:creationId xmlns:p14="http://schemas.microsoft.com/office/powerpoint/2010/main" val="4171755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28" y="263806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50" y="355574"/>
            <a:ext cx="11277600" cy="6210931"/>
          </a:xfrm>
          <a:prstGeom prst="rect">
            <a:avLst/>
          </a:prstGeom>
        </p:spPr>
        <p:txBody>
          <a:bodyPr wrap="square">
            <a:spAutoFit/>
          </a:bodyPr>
          <a:lstStyle/>
          <a:p>
            <a:pPr marL="457200" algn="ctr">
              <a:lnSpc>
                <a:spcPct val="115000"/>
              </a:lnSpc>
              <a:spcAft>
                <a:spcPts val="1000"/>
              </a:spcAft>
            </a:pPr>
            <a:r>
              <a:rPr lang="en-IN" sz="2000" b="1" dirty="0" smtClean="0">
                <a:latin typeface="Times New Roman" panose="02020603050405020304" pitchFamily="18" charset="0"/>
                <a:ea typeface="DengXian"/>
                <a:cs typeface="Times New Roman" panose="02020603050405020304" pitchFamily="18" charset="0"/>
              </a:rPr>
              <a:t>ABSTRACT</a:t>
            </a:r>
          </a:p>
          <a:p>
            <a:pPr marL="457200" algn="ctr">
              <a:lnSpc>
                <a:spcPct val="115000"/>
              </a:lnSpc>
              <a:spcAft>
                <a:spcPts val="1000"/>
              </a:spcAft>
            </a:pPr>
            <a:endParaRPr lang="en-IN" sz="1200" dirty="0">
              <a:latin typeface="Calibri" panose="020F0502020204030204" pitchFamily="34" charset="0"/>
              <a:ea typeface="DengXian"/>
              <a:cs typeface="Times New Roman" panose="02020603050405020304" pitchFamily="18" charset="0"/>
            </a:endParaRPr>
          </a:p>
          <a:p>
            <a:pPr marL="457200" indent="900430" algn="just">
              <a:lnSpc>
                <a:spcPct val="115000"/>
              </a:lnSpc>
              <a:spcAft>
                <a:spcPts val="1000"/>
              </a:spcAft>
            </a:pPr>
            <a:r>
              <a:rPr lang="en-IN" sz="2000" dirty="0">
                <a:latin typeface="Times New Roman" panose="02020603050405020304" pitchFamily="18" charset="0"/>
                <a:ea typeface="DengXian"/>
                <a:cs typeface="Times New Roman" panose="02020603050405020304" pitchFamily="18" charset="0"/>
              </a:rPr>
              <a:t>Internet of Things (IOT) plays a crucial role in smart agriculture. Smart farming is an emerging concept, because IOT sensors capable of providing information about their agriculture fields. T</a:t>
            </a:r>
            <a:r>
              <a:rPr lang="en-US" sz="2000" dirty="0">
                <a:latin typeface="Times New Roman" panose="02020603050405020304" pitchFamily="18" charset="0"/>
                <a:ea typeface="DengXian"/>
                <a:cs typeface="Times New Roman" panose="02020603050405020304" pitchFamily="18" charset="0"/>
              </a:rPr>
              <a:t>his Project </a:t>
            </a:r>
            <a:r>
              <a:rPr lang="en-IN" sz="2000" dirty="0">
                <a:latin typeface="Times New Roman" panose="02020603050405020304" pitchFamily="18" charset="0"/>
                <a:ea typeface="DengXian"/>
                <a:cs typeface="Times New Roman" panose="02020603050405020304" pitchFamily="18" charset="0"/>
              </a:rPr>
              <a:t>aims making use of evolving technology i.e. IOT and smart agriculture using automation. Usually the farmer pumps the water more or less to cultivate the land. One more type of IOT product in agriculture and another element of precision farming are crop management devices. Just like weather stations, they should be placed in the field to collect data specific to crop farming from temperature</a:t>
            </a:r>
            <a:r>
              <a:rPr lang="en-US" sz="2000" dirty="0">
                <a:latin typeface="Times New Roman" panose="02020603050405020304" pitchFamily="18" charset="0"/>
                <a:ea typeface="DengXian"/>
                <a:cs typeface="Times New Roman" panose="02020603050405020304" pitchFamily="18" charset="0"/>
              </a:rPr>
              <a:t>. </a:t>
            </a:r>
            <a:r>
              <a:rPr lang="en-IN" sz="2000" dirty="0">
                <a:latin typeface="Times New Roman" panose="02020603050405020304" pitchFamily="18" charset="0"/>
                <a:ea typeface="DengXian"/>
                <a:cs typeface="Times New Roman" panose="02020603050405020304" pitchFamily="18" charset="0"/>
              </a:rPr>
              <a:t>By using soil moisture sensor, </a:t>
            </a:r>
            <a:r>
              <a:rPr lang="en-US" sz="2000" dirty="0">
                <a:latin typeface="Times New Roman" panose="02020603050405020304" pitchFamily="18" charset="0"/>
                <a:ea typeface="DengXian"/>
                <a:cs typeface="Times New Roman" panose="02020603050405020304" pitchFamily="18" charset="0"/>
              </a:rPr>
              <a:t>Devices</a:t>
            </a:r>
            <a:r>
              <a:rPr lang="en-IN" sz="2000" dirty="0">
                <a:latin typeface="Times New Roman" panose="02020603050405020304" pitchFamily="18" charset="0"/>
                <a:ea typeface="DengXian"/>
                <a:cs typeface="Times New Roman" panose="02020603050405020304" pitchFamily="18" charset="0"/>
              </a:rPr>
              <a:t> gets an alerting message when the moisture level increases or decreases. Also when the water level is too high, there is a separate machine which acts like a ridges, and opens the door for water to go through other fields. If the water level is sufficient for the crops or soil, the machine locks the ridges, stores the water for crops. In this work we can able to rectify the problem, without man power the machine act like a man and makes the ridges automatically based on the water consumption. By using soil moisture sensor, we can also able to get updates about the soil and water level management. We can also add humidity check and machine that flow water to the plants when it needs by using sensors</a:t>
            </a:r>
            <a:r>
              <a:rPr lang="en-IN" sz="2000" dirty="0" smtClean="0">
                <a:latin typeface="Times New Roman" panose="02020603050405020304" pitchFamily="18" charset="0"/>
                <a:ea typeface="DengXian"/>
                <a:cs typeface="Times New Roman" panose="02020603050405020304" pitchFamily="18" charset="0"/>
              </a:rPr>
              <a:t>.</a:t>
            </a:r>
          </a:p>
          <a:p>
            <a:pPr marL="457200" indent="900430" algn="just">
              <a:lnSpc>
                <a:spcPct val="115000"/>
              </a:lnSpc>
              <a:spcAft>
                <a:spcPts val="1000"/>
              </a:spcAft>
            </a:pPr>
            <a:endParaRPr lang="en-IN" sz="1200" dirty="0">
              <a:effectLst/>
              <a:latin typeface="Calibri" panose="020F0502020204030204" pitchFamily="34" charset="0"/>
              <a:ea typeface="DengXian"/>
              <a:cs typeface="Times New Roman" panose="02020603050405020304" pitchFamily="18" charset="0"/>
            </a:endParaRPr>
          </a:p>
        </p:txBody>
      </p:sp>
    </p:spTree>
    <p:extLst>
      <p:ext uri="{BB962C8B-B14F-4D97-AF65-F5344CB8AC3E}">
        <p14:creationId xmlns:p14="http://schemas.microsoft.com/office/powerpoint/2010/main" val="129468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2820007"/>
              </p:ext>
            </p:extLst>
          </p:nvPr>
        </p:nvGraphicFramePr>
        <p:xfrm>
          <a:off x="87085" y="87086"/>
          <a:ext cx="11982995" cy="6635931"/>
        </p:xfrm>
        <a:graphic>
          <a:graphicData uri="http://schemas.openxmlformats.org/drawingml/2006/table">
            <a:tbl>
              <a:tblPr firstRow="1" firstCol="1" bandRow="1">
                <a:tableStyleId>{5C22544A-7EE6-4342-B048-85BDC9FD1C3A}</a:tableStyleId>
              </a:tblPr>
              <a:tblGrid>
                <a:gridCol w="787935">
                  <a:extLst>
                    <a:ext uri="{9D8B030D-6E8A-4147-A177-3AD203B41FA5}">
                      <a16:colId xmlns:a16="http://schemas.microsoft.com/office/drawing/2014/main" val="3638950343"/>
                    </a:ext>
                  </a:extLst>
                </a:gridCol>
                <a:gridCol w="2915563">
                  <a:extLst>
                    <a:ext uri="{9D8B030D-6E8A-4147-A177-3AD203B41FA5}">
                      <a16:colId xmlns:a16="http://schemas.microsoft.com/office/drawing/2014/main" val="4149355800"/>
                    </a:ext>
                  </a:extLst>
                </a:gridCol>
                <a:gridCol w="2723736">
                  <a:extLst>
                    <a:ext uri="{9D8B030D-6E8A-4147-A177-3AD203B41FA5}">
                      <a16:colId xmlns:a16="http://schemas.microsoft.com/office/drawing/2014/main" val="906967920"/>
                    </a:ext>
                  </a:extLst>
                </a:gridCol>
                <a:gridCol w="2781490">
                  <a:extLst>
                    <a:ext uri="{9D8B030D-6E8A-4147-A177-3AD203B41FA5}">
                      <a16:colId xmlns:a16="http://schemas.microsoft.com/office/drawing/2014/main" val="3758545574"/>
                    </a:ext>
                  </a:extLst>
                </a:gridCol>
                <a:gridCol w="2774271">
                  <a:extLst>
                    <a:ext uri="{9D8B030D-6E8A-4147-A177-3AD203B41FA5}">
                      <a16:colId xmlns:a16="http://schemas.microsoft.com/office/drawing/2014/main" val="3165915701"/>
                    </a:ext>
                  </a:extLst>
                </a:gridCol>
              </a:tblGrid>
              <a:tr h="987842">
                <a:tc>
                  <a:txBody>
                    <a:bodyPr/>
                    <a:lstStyle/>
                    <a:p>
                      <a:pPr algn="ctr">
                        <a:lnSpc>
                          <a:spcPct val="107000"/>
                        </a:lnSpc>
                        <a:spcAft>
                          <a:spcPts val="0"/>
                        </a:spcAft>
                      </a:pPr>
                      <a:r>
                        <a:rPr lang="en-IN" sz="1800" dirty="0" err="1">
                          <a:effectLst/>
                          <a:latin typeface="Times New Roman" panose="02020603050405020304" pitchFamily="18" charset="0"/>
                          <a:cs typeface="Times New Roman" panose="02020603050405020304" pitchFamily="18" charset="0"/>
                        </a:rPr>
                        <a:t>S.No</a:t>
                      </a:r>
                      <a:r>
                        <a:rPr lang="en-IN"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Paper Title, Author Name and year of publication</a:t>
                      </a:r>
                      <a:endParaRPr lang="en-IN" sz="18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Concept</a:t>
                      </a:r>
                      <a:endParaRPr lang="en-IN" sz="18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Advantage</a:t>
                      </a:r>
                      <a:endParaRPr lang="en-IN" sz="18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Disadvantage</a:t>
                      </a:r>
                      <a:endParaRPr lang="en-IN" sz="1800" dirty="0">
                        <a:effectLst/>
                        <a:latin typeface="Times New Roman" panose="02020603050405020304" pitchFamily="18" charset="0"/>
                        <a:ea typeface="DengXian"/>
                        <a:cs typeface="Times New Roman" panose="02020603050405020304" pitchFamily="18" charset="0"/>
                      </a:endParaRPr>
                    </a:p>
                  </a:txBody>
                  <a:tcPr marL="50077" marR="50077" marT="0" marB="0" anchor="ctr"/>
                </a:tc>
                <a:extLst>
                  <a:ext uri="{0D108BD9-81ED-4DB2-BD59-A6C34878D82A}">
                    <a16:rowId xmlns:a16="http://schemas.microsoft.com/office/drawing/2014/main" val="2979504684"/>
                  </a:ext>
                </a:extLst>
              </a:tr>
              <a:tr h="5648089">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algn="l">
                        <a:lnSpc>
                          <a:spcPct val="107000"/>
                        </a:lnSpc>
                        <a:spcAft>
                          <a:spcPts val="0"/>
                        </a:spcAft>
                      </a:pPr>
                      <a:r>
                        <a:rPr lang="en-IN" sz="7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7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7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400" dirty="0">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Soil Moisture, Temperature and Humidity Measurement Using Arduino</a:t>
                      </a:r>
                      <a:endParaRPr lang="en-IN" sz="1400" dirty="0">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400" dirty="0">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600" dirty="0" err="1">
                          <a:effectLst/>
                          <a:latin typeface="Times New Roman" panose="02020603050405020304" pitchFamily="18" charset="0"/>
                          <a:cs typeface="Times New Roman" panose="02020603050405020304" pitchFamily="18" charset="0"/>
                        </a:rPr>
                        <a:t>Prahlad</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Bhadani</a:t>
                      </a:r>
                      <a:endParaRPr lang="en-IN" sz="1400" dirty="0">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600" dirty="0" err="1">
                          <a:effectLst/>
                          <a:latin typeface="Times New Roman" panose="02020603050405020304" pitchFamily="18" charset="0"/>
                          <a:cs typeface="Times New Roman" panose="02020603050405020304" pitchFamily="18" charset="0"/>
                        </a:rPr>
                        <a:t>Dr.</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Vasudha</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Vashisht</a:t>
                      </a:r>
                      <a:endParaRPr lang="en-IN" sz="1400" dirty="0">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400" dirty="0">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4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9th International Conference on Cloud Computing, Data Science &amp; Engineering (Confluence)</a:t>
                      </a:r>
                      <a:endParaRPr lang="en-IN" sz="1400" dirty="0">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7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7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The device measures three of the most important and basic parameters for growth of plants namely soil moisture, temperature and humidity.</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The sensors read the data and send it to the microcontroller board. The board then processes and maps the</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data as per the code, and finally displays it on the LCD unit.</a:t>
                      </a:r>
                    </a:p>
                    <a:p>
                      <a:pPr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marL="45720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600" dirty="0">
                          <a:effectLst/>
                          <a:latin typeface="Times New Roman" panose="02020603050405020304" pitchFamily="18" charset="0"/>
                          <a:cs typeface="Times New Roman" panose="02020603050405020304" pitchFamily="18" charset="0"/>
                        </a:rPr>
                        <a:t>To provide smart farming techniques to Indian farmers.</a:t>
                      </a:r>
                    </a:p>
                    <a:p>
                      <a:pPr marL="200025" indent="-180340"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600" dirty="0">
                          <a:effectLst/>
                          <a:latin typeface="Times New Roman" panose="02020603050405020304" pitchFamily="18" charset="0"/>
                          <a:cs typeface="Times New Roman" panose="02020603050405020304" pitchFamily="18" charset="0"/>
                        </a:rPr>
                        <a:t>The portability and cost issues and providing reasonably accurate values during measurement. </a:t>
                      </a:r>
                    </a:p>
                    <a:p>
                      <a:pPr marL="200025" indent="-180340"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600" dirty="0">
                          <a:effectLst/>
                          <a:latin typeface="Times New Roman" panose="02020603050405020304" pitchFamily="18" charset="0"/>
                          <a:cs typeface="Times New Roman" panose="02020603050405020304" pitchFamily="18" charset="0"/>
                        </a:rPr>
                        <a:t>Hobbyists and people who grow crops in their backyards can also use this device to effectively make their gardening decisions.</a:t>
                      </a:r>
                    </a:p>
                    <a:p>
                      <a:pPr marL="45720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ea typeface="DengXian"/>
                        <a:cs typeface="Times New Roman" panose="02020603050405020304" pitchFamily="18" charset="0"/>
                      </a:endParaRPr>
                    </a:p>
                  </a:txBody>
                  <a:tcPr marL="50077" marR="50077" marT="0" marB="0" anchor="ctr"/>
                </a:tc>
                <a:tc>
                  <a:txBody>
                    <a:bodyPr/>
                    <a:lstStyle/>
                    <a:p>
                      <a:pPr marL="105410" indent="-9017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600" dirty="0">
                          <a:effectLst/>
                          <a:latin typeface="Times New Roman" panose="02020603050405020304" pitchFamily="18" charset="0"/>
                          <a:cs typeface="Times New Roman" panose="02020603050405020304" pitchFamily="18" charset="0"/>
                        </a:rPr>
                        <a:t>It is a wholesome involvement of computer programming and hardware interaction Creativity and necessity can find unlimited possibilities in the field of Arduino projects.</a:t>
                      </a:r>
                    </a:p>
                    <a:p>
                      <a:pPr marL="195580" algn="l">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600" dirty="0">
                          <a:effectLst/>
                          <a:latin typeface="Times New Roman" panose="02020603050405020304" pitchFamily="18" charset="0"/>
                          <a:cs typeface="Times New Roman" panose="02020603050405020304" pitchFamily="18" charset="0"/>
                        </a:rPr>
                        <a:t>Need some skill full persons.</a:t>
                      </a:r>
                    </a:p>
                    <a:p>
                      <a:pPr marL="45720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cs typeface="Times New Roman" panose="02020603050405020304" pitchFamily="18" charset="0"/>
                      </a:endParaRPr>
                    </a:p>
                    <a:p>
                      <a:pPr marL="105410" indent="-90170" algn="l">
                        <a:lnSpc>
                          <a:spcPct val="107000"/>
                        </a:lnSpc>
                        <a:spcAft>
                          <a:spcPts val="0"/>
                        </a:spcAft>
                      </a:pPr>
                      <a:r>
                        <a:rPr lang="en-IN" sz="800" dirty="0">
                          <a:effectLst/>
                          <a:latin typeface="Times New Roman" panose="02020603050405020304" pitchFamily="18" charset="0"/>
                          <a:cs typeface="Times New Roman" panose="02020603050405020304" pitchFamily="18" charset="0"/>
                        </a:rPr>
                        <a:t> </a:t>
                      </a:r>
                      <a:endParaRPr lang="en-IN" sz="700" dirty="0">
                        <a:effectLst/>
                        <a:latin typeface="Times New Roman" panose="02020603050405020304" pitchFamily="18" charset="0"/>
                        <a:ea typeface="DengXian"/>
                        <a:cs typeface="Times New Roman" panose="02020603050405020304" pitchFamily="18" charset="0"/>
                      </a:endParaRPr>
                    </a:p>
                  </a:txBody>
                  <a:tcPr marL="50077" marR="50077" marT="0" marB="0" anchor="ctr"/>
                </a:tc>
                <a:extLst>
                  <a:ext uri="{0D108BD9-81ED-4DB2-BD59-A6C34878D82A}">
                    <a16:rowId xmlns:a16="http://schemas.microsoft.com/office/drawing/2014/main" val="3506177134"/>
                  </a:ext>
                </a:extLst>
              </a:tr>
            </a:tbl>
          </a:graphicData>
        </a:graphic>
      </p:graphicFrame>
    </p:spTree>
    <p:extLst>
      <p:ext uri="{BB962C8B-B14F-4D97-AF65-F5344CB8AC3E}">
        <p14:creationId xmlns:p14="http://schemas.microsoft.com/office/powerpoint/2010/main" val="2832776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1940392"/>
              </p:ext>
            </p:extLst>
          </p:nvPr>
        </p:nvGraphicFramePr>
        <p:xfrm>
          <a:off x="95794" y="60960"/>
          <a:ext cx="12000412" cy="6714309"/>
        </p:xfrm>
        <a:graphic>
          <a:graphicData uri="http://schemas.openxmlformats.org/drawingml/2006/table">
            <a:tbl>
              <a:tblPr firstRow="1" firstCol="1" bandRow="1">
                <a:tableStyleId>{5C22544A-7EE6-4342-B048-85BDC9FD1C3A}</a:tableStyleId>
              </a:tblPr>
              <a:tblGrid>
                <a:gridCol w="882035">
                  <a:extLst>
                    <a:ext uri="{9D8B030D-6E8A-4147-A177-3AD203B41FA5}">
                      <a16:colId xmlns:a16="http://schemas.microsoft.com/office/drawing/2014/main" val="3269996904"/>
                    </a:ext>
                  </a:extLst>
                </a:gridCol>
                <a:gridCol w="2901211">
                  <a:extLst>
                    <a:ext uri="{9D8B030D-6E8A-4147-A177-3AD203B41FA5}">
                      <a16:colId xmlns:a16="http://schemas.microsoft.com/office/drawing/2014/main" val="975146721"/>
                    </a:ext>
                  </a:extLst>
                </a:gridCol>
                <a:gridCol w="2701873">
                  <a:extLst>
                    <a:ext uri="{9D8B030D-6E8A-4147-A177-3AD203B41FA5}">
                      <a16:colId xmlns:a16="http://schemas.microsoft.com/office/drawing/2014/main" val="217082351"/>
                    </a:ext>
                  </a:extLst>
                </a:gridCol>
                <a:gridCol w="2756613">
                  <a:extLst>
                    <a:ext uri="{9D8B030D-6E8A-4147-A177-3AD203B41FA5}">
                      <a16:colId xmlns:a16="http://schemas.microsoft.com/office/drawing/2014/main" val="3875470928"/>
                    </a:ext>
                  </a:extLst>
                </a:gridCol>
                <a:gridCol w="2758680">
                  <a:extLst>
                    <a:ext uri="{9D8B030D-6E8A-4147-A177-3AD203B41FA5}">
                      <a16:colId xmlns:a16="http://schemas.microsoft.com/office/drawing/2014/main" val="513685028"/>
                    </a:ext>
                  </a:extLst>
                </a:gridCol>
              </a:tblGrid>
              <a:tr h="733331">
                <a:tc>
                  <a:txBody>
                    <a:bodyPr/>
                    <a:lstStyle/>
                    <a:p>
                      <a:pPr indent="158750" algn="ctr">
                        <a:lnSpc>
                          <a:spcPct val="107000"/>
                        </a:lnSpc>
                        <a:spcAft>
                          <a:spcPts val="0"/>
                        </a:spcAft>
                      </a:pPr>
                      <a:r>
                        <a:rPr lang="en-IN" sz="1100" dirty="0" err="1">
                          <a:effectLst/>
                          <a:latin typeface="Times New Roman" panose="02020603050405020304" pitchFamily="18" charset="0"/>
                          <a:cs typeface="Times New Roman" panose="02020603050405020304" pitchFamily="18" charset="0"/>
                        </a:rPr>
                        <a:t>S.No</a:t>
                      </a:r>
                      <a:r>
                        <a:rPr lang="en-IN" sz="1100" dirty="0">
                          <a:effectLst/>
                          <a:latin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Paper Title, Author Name and year of publication</a:t>
                      </a:r>
                      <a:endParaRPr lang="en-IN" sz="110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Concept</a:t>
                      </a:r>
                      <a:endParaRPr lang="en-IN" sz="110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Advantage</a:t>
                      </a:r>
                      <a:endParaRPr lang="en-IN" sz="110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Disadvantage</a:t>
                      </a:r>
                      <a:endParaRPr lang="en-IN" sz="1100">
                        <a:effectLst/>
                        <a:latin typeface="Times New Roman" panose="02020603050405020304" pitchFamily="18" charset="0"/>
                        <a:ea typeface="DengXian"/>
                        <a:cs typeface="Times New Roman" panose="02020603050405020304" pitchFamily="18" charset="0"/>
                      </a:endParaRPr>
                    </a:p>
                  </a:txBody>
                  <a:tcPr marL="37237" marR="37237" marT="0" marB="0" anchor="ctr"/>
                </a:tc>
                <a:extLst>
                  <a:ext uri="{0D108BD9-81ED-4DB2-BD59-A6C34878D82A}">
                    <a16:rowId xmlns:a16="http://schemas.microsoft.com/office/drawing/2014/main" val="1281569927"/>
                  </a:ext>
                </a:extLst>
              </a:tr>
              <a:tr h="3262565">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2.</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Smart Farm Monitoring via the </a:t>
                      </a:r>
                      <a:r>
                        <a:rPr lang="en-IN" sz="1100" dirty="0" err="1">
                          <a:effectLst/>
                          <a:latin typeface="Times New Roman" panose="02020603050405020304" pitchFamily="18" charset="0"/>
                          <a:cs typeface="Times New Roman" panose="02020603050405020304" pitchFamily="18" charset="0"/>
                        </a:rPr>
                        <a:t>Blynk</a:t>
                      </a:r>
                      <a:r>
                        <a:rPr lang="en-IN" sz="1100" dirty="0">
                          <a:effectLst/>
                          <a:latin typeface="Times New Roman" panose="02020603050405020304" pitchFamily="18" charset="0"/>
                          <a:cs typeface="Times New Roman" panose="02020603050405020304" pitchFamily="18" charset="0"/>
                        </a:rPr>
                        <a:t> </a:t>
                      </a:r>
                      <a:r>
                        <a:rPr lang="en-IN" sz="1100" dirty="0" err="1">
                          <a:effectLst/>
                          <a:latin typeface="Times New Roman" panose="02020603050405020304" pitchFamily="18" charset="0"/>
                          <a:cs typeface="Times New Roman" panose="02020603050405020304" pitchFamily="18" charset="0"/>
                        </a:rPr>
                        <a:t>IoT</a:t>
                      </a:r>
                      <a:r>
                        <a:rPr lang="en-IN" sz="1100" dirty="0">
                          <a:effectLst/>
                          <a:latin typeface="Times New Roman" panose="02020603050405020304" pitchFamily="18" charset="0"/>
                          <a:cs typeface="Times New Roman" panose="02020603050405020304" pitchFamily="18" charset="0"/>
                        </a:rPr>
                        <a:t> Platform</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dirty="0" err="1">
                          <a:effectLst/>
                          <a:latin typeface="Times New Roman" panose="02020603050405020304" pitchFamily="18" charset="0"/>
                          <a:cs typeface="Times New Roman" panose="02020603050405020304" pitchFamily="18" charset="0"/>
                        </a:rPr>
                        <a:t>Peerasak</a:t>
                      </a:r>
                      <a:r>
                        <a:rPr lang="en-IN" sz="1100" dirty="0">
                          <a:effectLst/>
                          <a:latin typeface="Times New Roman" panose="02020603050405020304" pitchFamily="18" charset="0"/>
                          <a:cs typeface="Times New Roman" panose="02020603050405020304" pitchFamily="18" charset="0"/>
                        </a:rPr>
                        <a:t> </a:t>
                      </a:r>
                      <a:r>
                        <a:rPr lang="en-IN" sz="1100" dirty="0" err="1">
                          <a:effectLst/>
                          <a:latin typeface="Times New Roman" panose="02020603050405020304" pitchFamily="18" charset="0"/>
                          <a:cs typeface="Times New Roman" panose="02020603050405020304" pitchFamily="18" charset="0"/>
                        </a:rPr>
                        <a:t>Serikul</a:t>
                      </a:r>
                      <a:endParaRPr lang="en-IN" sz="1100" dirty="0">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dirty="0" err="1">
                          <a:effectLst/>
                          <a:latin typeface="Times New Roman" panose="02020603050405020304" pitchFamily="18" charset="0"/>
                          <a:cs typeface="Times New Roman" panose="02020603050405020304" pitchFamily="18" charset="0"/>
                        </a:rPr>
                        <a:t>Nuttapun</a:t>
                      </a:r>
                      <a:r>
                        <a:rPr lang="en-IN" sz="1100" dirty="0">
                          <a:effectLst/>
                          <a:latin typeface="Times New Roman" panose="02020603050405020304" pitchFamily="18" charset="0"/>
                          <a:cs typeface="Times New Roman" panose="02020603050405020304" pitchFamily="18" charset="0"/>
                        </a:rPr>
                        <a:t> </a:t>
                      </a:r>
                      <a:r>
                        <a:rPr lang="en-IN" sz="1100" dirty="0" err="1">
                          <a:effectLst/>
                          <a:latin typeface="Times New Roman" panose="02020603050405020304" pitchFamily="18" charset="0"/>
                          <a:cs typeface="Times New Roman" panose="02020603050405020304" pitchFamily="18" charset="0"/>
                        </a:rPr>
                        <a:t>Nakpong</a:t>
                      </a:r>
                      <a:endParaRPr lang="en-IN" sz="1100" dirty="0">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dirty="0" err="1">
                          <a:effectLst/>
                          <a:latin typeface="Times New Roman" panose="02020603050405020304" pitchFamily="18" charset="0"/>
                          <a:cs typeface="Times New Roman" panose="02020603050405020304" pitchFamily="18" charset="0"/>
                        </a:rPr>
                        <a:t>Nitigan</a:t>
                      </a:r>
                      <a:r>
                        <a:rPr lang="en-IN" sz="1100" dirty="0">
                          <a:effectLst/>
                          <a:latin typeface="Times New Roman" panose="02020603050405020304" pitchFamily="18" charset="0"/>
                          <a:cs typeface="Times New Roman" panose="02020603050405020304" pitchFamily="18" charset="0"/>
                        </a:rPr>
                        <a:t> </a:t>
                      </a:r>
                      <a:r>
                        <a:rPr lang="en-IN" sz="1100" dirty="0" err="1">
                          <a:effectLst/>
                          <a:latin typeface="Times New Roman" panose="02020603050405020304" pitchFamily="18" charset="0"/>
                          <a:cs typeface="Times New Roman" panose="02020603050405020304" pitchFamily="18" charset="0"/>
                        </a:rPr>
                        <a:t>Nakjuatong</a:t>
                      </a:r>
                      <a:endParaRPr lang="en-IN" sz="1100" dirty="0">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2018 Sixteenth International Conference on ICT and Knowledge Engineering</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solidFill>
                      <a:srgbClr val="D2DEEF"/>
                    </a:solidFill>
                  </a:tcP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This smart capsule used Node MCU ESP8266 microcontroller and the</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SHT21 humidity sensor to send data to the </a:t>
                      </a:r>
                      <a:r>
                        <a:rPr lang="en-IN" sz="1100" dirty="0" err="1">
                          <a:effectLst/>
                          <a:latin typeface="Times New Roman" panose="02020603050405020304" pitchFamily="18" charset="0"/>
                          <a:cs typeface="Times New Roman" panose="02020603050405020304" pitchFamily="18" charset="0"/>
                        </a:rPr>
                        <a:t>Blynk</a:t>
                      </a:r>
                      <a:r>
                        <a:rPr lang="en-IN" sz="1100" dirty="0">
                          <a:effectLst/>
                          <a:latin typeface="Times New Roman" panose="02020603050405020304" pitchFamily="18" charset="0"/>
                          <a:cs typeface="Times New Roman" panose="02020603050405020304" pitchFamily="18" charset="0"/>
                        </a:rPr>
                        <a:t> server over a Wi-Fi network.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Times New Roman" panose="02020603050405020304" pitchFamily="18" charset="0"/>
                          <a:cs typeface="Times New Roman" panose="02020603050405020304" pitchFamily="18" charset="0"/>
                        </a:rPr>
                        <a:t>According to the research results, the </a:t>
                      </a:r>
                      <a:r>
                        <a:rPr lang="en-IN" sz="1100" dirty="0" err="1">
                          <a:effectLst/>
                          <a:latin typeface="Times New Roman" panose="02020603050405020304" pitchFamily="18" charset="0"/>
                          <a:cs typeface="Times New Roman" panose="02020603050405020304" pitchFamily="18" charset="0"/>
                        </a:rPr>
                        <a:t>Blynk</a:t>
                      </a:r>
                      <a:r>
                        <a:rPr lang="en-IN" sz="1100" dirty="0">
                          <a:effectLst/>
                          <a:latin typeface="Times New Roman" panose="02020603050405020304" pitchFamily="18" charset="0"/>
                          <a:cs typeface="Times New Roman" panose="02020603050405020304" pitchFamily="18" charset="0"/>
                        </a:rPr>
                        <a:t> mobile application could work well on Android and iOS.</a:t>
                      </a:r>
                    </a:p>
                    <a:p>
                      <a:pPr marL="200025" indent="-18034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dirty="0">
                          <a:effectLst/>
                          <a:latin typeface="Times New Roman" panose="02020603050405020304" pitchFamily="18" charset="0"/>
                          <a:cs typeface="Times New Roman" panose="02020603050405020304" pitchFamily="18" charset="0"/>
                        </a:rPr>
                        <a:t>line graph comparing the humidity data.</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marL="342900" lvl="0" indent="-342900" algn="l">
                        <a:lnSpc>
                          <a:spcPct val="107000"/>
                        </a:lnSpc>
                        <a:spcAft>
                          <a:spcPts val="0"/>
                        </a:spcAft>
                        <a:buFont typeface="Symbol" panose="05050102010706020507" pitchFamily="18" charset="2"/>
                        <a:buChar char=""/>
                      </a:pPr>
                      <a:r>
                        <a:rPr lang="en-IN" sz="1100">
                          <a:effectLst/>
                          <a:latin typeface="Times New Roman" panose="02020603050405020304" pitchFamily="18" charset="0"/>
                          <a:cs typeface="Times New Roman" panose="02020603050405020304" pitchFamily="18" charset="0"/>
                        </a:rPr>
                        <a:t>Reducing the</a:t>
                      </a:r>
                    </a:p>
                    <a:p>
                      <a:pPr marL="195580" algn="l">
                        <a:lnSpc>
                          <a:spcPct val="107000"/>
                        </a:lnSpc>
                        <a:spcAft>
                          <a:spcPts val="0"/>
                        </a:spcAft>
                      </a:pPr>
                      <a:r>
                        <a:rPr lang="en-IN" sz="1100">
                          <a:effectLst/>
                          <a:latin typeface="Times New Roman" panose="02020603050405020304" pitchFamily="18" charset="0"/>
                          <a:cs typeface="Times New Roman" panose="02020603050405020304" pitchFamily="18" charset="0"/>
                        </a:rPr>
                        <a:t>size of smart capsules so as to increase space for paddy storage.</a:t>
                      </a:r>
                    </a:p>
                    <a:p>
                      <a:pPr marL="195580" indent="-180340"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a:effectLst/>
                          <a:latin typeface="Times New Roman" panose="02020603050405020304" pitchFamily="18" charset="0"/>
                          <a:cs typeface="Times New Roman" panose="02020603050405020304" pitchFamily="18" charset="0"/>
                        </a:rPr>
                        <a:t>installing a humidity meter outside a paddy bag for easier</a:t>
                      </a:r>
                    </a:p>
                    <a:p>
                      <a:pPr marL="195580" algn="l">
                        <a:lnSpc>
                          <a:spcPct val="107000"/>
                        </a:lnSpc>
                        <a:spcAft>
                          <a:spcPts val="0"/>
                        </a:spcAft>
                      </a:pPr>
                      <a:r>
                        <a:rPr lang="en-IN" sz="1100">
                          <a:effectLst/>
                          <a:latin typeface="Times New Roman" panose="02020603050405020304" pitchFamily="18" charset="0"/>
                          <a:cs typeface="Times New Roman" panose="02020603050405020304" pitchFamily="18" charset="0"/>
                        </a:rPr>
                        <a:t>installation and removal.</a:t>
                      </a:r>
                    </a:p>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DengXian"/>
                        <a:cs typeface="Times New Roman" panose="02020603050405020304" pitchFamily="18" charset="0"/>
                      </a:endParaRPr>
                    </a:p>
                  </a:txBody>
                  <a:tcPr marL="37237" marR="37237" marT="0" marB="0" anchor="ctr"/>
                </a:tc>
                <a:extLst>
                  <a:ext uri="{0D108BD9-81ED-4DB2-BD59-A6C34878D82A}">
                    <a16:rowId xmlns:a16="http://schemas.microsoft.com/office/drawing/2014/main" val="4133496165"/>
                  </a:ext>
                </a:extLst>
              </a:tr>
              <a:tr h="2718413">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Automatic Plant Irrigation System using Arduino</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dirty="0" err="1">
                          <a:effectLst/>
                          <a:latin typeface="Times New Roman" panose="02020603050405020304" pitchFamily="18" charset="0"/>
                          <a:cs typeface="Times New Roman" panose="02020603050405020304" pitchFamily="18" charset="0"/>
                        </a:rPr>
                        <a:t>Devika</a:t>
                      </a:r>
                      <a:r>
                        <a:rPr lang="en-IN" sz="1100" dirty="0">
                          <a:effectLst/>
                          <a:latin typeface="Times New Roman" panose="02020603050405020304" pitchFamily="18" charset="0"/>
                          <a:cs typeface="Times New Roman" panose="02020603050405020304" pitchFamily="18" charset="0"/>
                        </a:rPr>
                        <a:t> CM</a:t>
                      </a:r>
                    </a:p>
                    <a:p>
                      <a:pPr marL="342900" lvl="0" indent="-342900" algn="l">
                        <a:lnSpc>
                          <a:spcPct val="107000"/>
                        </a:lnSpc>
                        <a:spcAft>
                          <a:spcPts val="0"/>
                        </a:spcAft>
                        <a:buFont typeface="Symbol" panose="05050102010706020507" pitchFamily="18" charset="2"/>
                        <a:buChar char=""/>
                      </a:pPr>
                      <a:r>
                        <a:rPr lang="en-IN" sz="1100" dirty="0" err="1">
                          <a:effectLst/>
                          <a:latin typeface="Times New Roman" panose="02020603050405020304" pitchFamily="18" charset="0"/>
                          <a:cs typeface="Times New Roman" panose="02020603050405020304" pitchFamily="18" charset="0"/>
                        </a:rPr>
                        <a:t>Karthika</a:t>
                      </a:r>
                      <a:r>
                        <a:rPr lang="en-IN" sz="1100" dirty="0">
                          <a:effectLst/>
                          <a:latin typeface="Times New Roman" panose="02020603050405020304" pitchFamily="18" charset="0"/>
                          <a:cs typeface="Times New Roman" panose="02020603050405020304" pitchFamily="18" charset="0"/>
                        </a:rPr>
                        <a:t> Bose</a:t>
                      </a:r>
                    </a:p>
                    <a:p>
                      <a:pPr marL="342900" lvl="0" indent="-342900" algn="l">
                        <a:lnSpc>
                          <a:spcPct val="107000"/>
                        </a:lnSpc>
                        <a:spcAft>
                          <a:spcPts val="0"/>
                        </a:spcAft>
                        <a:buFont typeface="Symbol" panose="05050102010706020507" pitchFamily="18" charset="2"/>
                        <a:buChar char=""/>
                      </a:pPr>
                      <a:r>
                        <a:rPr lang="en-IN" sz="1100" dirty="0" err="1">
                          <a:effectLst/>
                          <a:latin typeface="Times New Roman" panose="02020603050405020304" pitchFamily="18" charset="0"/>
                          <a:cs typeface="Times New Roman" panose="02020603050405020304" pitchFamily="18" charset="0"/>
                        </a:rPr>
                        <a:t>Vijayalekshmy</a:t>
                      </a:r>
                      <a:r>
                        <a:rPr lang="en-IN" sz="1100" dirty="0">
                          <a:effectLst/>
                          <a:latin typeface="Times New Roman" panose="02020603050405020304" pitchFamily="18" charset="0"/>
                          <a:cs typeface="Times New Roman" panose="02020603050405020304" pitchFamily="18" charset="0"/>
                        </a:rPr>
                        <a:t> S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2017 IEEE International Conference on Circuits and Systems</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solidFill>
                      <a:srgbClr val="EAEFF7"/>
                    </a:solidFill>
                  </a:tcP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An automatic plant irrigation system has to be designed for the</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proper water supply in the fields.</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Times New Roman" panose="02020603050405020304" pitchFamily="18" charset="0"/>
                          <a:cs typeface="Times New Roman" panose="02020603050405020304" pitchFamily="18" charset="0"/>
                        </a:rPr>
                        <a:t>Conserves water and eradicate the presence of workers for watering their agriculture fields completely, since the pumping technology is automatic.</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tc>
                  <a:txBody>
                    <a:bodyPr/>
                    <a:lstStyle/>
                    <a:p>
                      <a:pPr marL="342900" lvl="0" indent="-342900" algn="l">
                        <a:lnSpc>
                          <a:spcPct val="107000"/>
                        </a:lnSpc>
                        <a:spcAft>
                          <a:spcPts val="0"/>
                        </a:spcAft>
                        <a:buFont typeface="Symbol" panose="05050102010706020507" pitchFamily="18" charset="2"/>
                        <a:buChar char=""/>
                      </a:pPr>
                      <a:r>
                        <a:rPr lang="en-IN" sz="1100" dirty="0">
                          <a:effectLst/>
                          <a:latin typeface="Times New Roman" panose="02020603050405020304" pitchFamily="18" charset="0"/>
                          <a:cs typeface="Times New Roman" panose="02020603050405020304" pitchFamily="18" charset="0"/>
                        </a:rPr>
                        <a:t>In Dry areas, where there is no sufficient rainfall, proper irrigation is not possible and water supply is required.</a:t>
                      </a:r>
                    </a:p>
                    <a:p>
                      <a:pPr marL="19558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DengXian"/>
                        <a:cs typeface="Times New Roman" panose="02020603050405020304" pitchFamily="18" charset="0"/>
                      </a:endParaRPr>
                    </a:p>
                  </a:txBody>
                  <a:tcPr marL="37237" marR="37237" marT="0" marB="0" anchor="ctr"/>
                </a:tc>
                <a:extLst>
                  <a:ext uri="{0D108BD9-81ED-4DB2-BD59-A6C34878D82A}">
                    <a16:rowId xmlns:a16="http://schemas.microsoft.com/office/drawing/2014/main" val="254565488"/>
                  </a:ext>
                </a:extLst>
              </a:tr>
            </a:tbl>
          </a:graphicData>
        </a:graphic>
      </p:graphicFrame>
    </p:spTree>
    <p:extLst>
      <p:ext uri="{BB962C8B-B14F-4D97-AF65-F5344CB8AC3E}">
        <p14:creationId xmlns:p14="http://schemas.microsoft.com/office/powerpoint/2010/main" val="452207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9950844"/>
              </p:ext>
            </p:extLst>
          </p:nvPr>
        </p:nvGraphicFramePr>
        <p:xfrm>
          <a:off x="121919" y="87087"/>
          <a:ext cx="11956869" cy="6696890"/>
        </p:xfrm>
        <a:graphic>
          <a:graphicData uri="http://schemas.openxmlformats.org/drawingml/2006/table">
            <a:tbl>
              <a:tblPr firstRow="1" firstCol="1" bandRow="1">
                <a:tableStyleId>{5C22544A-7EE6-4342-B048-85BDC9FD1C3A}</a:tableStyleId>
              </a:tblPr>
              <a:tblGrid>
                <a:gridCol w="786215">
                  <a:extLst>
                    <a:ext uri="{9D8B030D-6E8A-4147-A177-3AD203B41FA5}">
                      <a16:colId xmlns:a16="http://schemas.microsoft.com/office/drawing/2014/main" val="1720879324"/>
                    </a:ext>
                  </a:extLst>
                </a:gridCol>
                <a:gridCol w="2909205">
                  <a:extLst>
                    <a:ext uri="{9D8B030D-6E8A-4147-A177-3AD203B41FA5}">
                      <a16:colId xmlns:a16="http://schemas.microsoft.com/office/drawing/2014/main" val="2810240234"/>
                    </a:ext>
                  </a:extLst>
                </a:gridCol>
                <a:gridCol w="2717797">
                  <a:extLst>
                    <a:ext uri="{9D8B030D-6E8A-4147-A177-3AD203B41FA5}">
                      <a16:colId xmlns:a16="http://schemas.microsoft.com/office/drawing/2014/main" val="1518666823"/>
                    </a:ext>
                  </a:extLst>
                </a:gridCol>
                <a:gridCol w="2775428">
                  <a:extLst>
                    <a:ext uri="{9D8B030D-6E8A-4147-A177-3AD203B41FA5}">
                      <a16:colId xmlns:a16="http://schemas.microsoft.com/office/drawing/2014/main" val="4152614071"/>
                    </a:ext>
                  </a:extLst>
                </a:gridCol>
                <a:gridCol w="2768224">
                  <a:extLst>
                    <a:ext uri="{9D8B030D-6E8A-4147-A177-3AD203B41FA5}">
                      <a16:colId xmlns:a16="http://schemas.microsoft.com/office/drawing/2014/main" val="1273857313"/>
                    </a:ext>
                  </a:extLst>
                </a:gridCol>
              </a:tblGrid>
              <a:tr h="3382329">
                <a:tc>
                  <a:txBody>
                    <a:bodyPr/>
                    <a:lstStyle/>
                    <a:p>
                      <a:pPr indent="158750"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4</a:t>
                      </a:r>
                      <a:r>
                        <a:rPr lang="en-IN" sz="1200" dirty="0">
                          <a:effectLst/>
                          <a:latin typeface="Times New Roman" panose="02020603050405020304" pitchFamily="18" charset="0"/>
                          <a:cs typeface="Times New Roman" panose="02020603050405020304" pitchFamily="18" charset="0"/>
                        </a:rPr>
                        <a:t>.</a:t>
                      </a:r>
                      <a:endParaRPr lang="en-IN" sz="1050" dirty="0">
                        <a:effectLst/>
                        <a:latin typeface="Times New Roman" panose="02020603050405020304" pitchFamily="18" charset="0"/>
                        <a:ea typeface="DengXian"/>
                        <a:cs typeface="Times New Roman" panose="02020603050405020304" pitchFamily="18" charset="0"/>
                      </a:endParaRPr>
                    </a:p>
                  </a:txBody>
                  <a:tcPr marL="32088" marR="32088" marT="0" marB="0" anchor="ctr"/>
                </a:tc>
                <a:tc>
                  <a:txBody>
                    <a:bodyPr/>
                    <a:lstStyle/>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A Low-Cost Arduino based Automatic Irrigation System using Soil Moisture Sensor: Design and Analysis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Divya</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Dhatri</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PVS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M </a:t>
                      </a: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Pachiyannan</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Jyothi</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Rani K</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Pravallika</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G</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2019 International Conference on Signal Processing and Communication</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D2DEEF"/>
                    </a:solidFill>
                  </a:tcPr>
                </a:tc>
                <a:tc>
                  <a:txBody>
                    <a:bodyPr/>
                    <a:lstStyle/>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The usage of a low cost Arduino based automatic irrigation system using soil moisture sensor is expected to be useful to for the irrigation process in agriculture</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D2DEEF"/>
                    </a:solidFill>
                  </a:tcPr>
                </a:tc>
                <a:tc>
                  <a:txBody>
                    <a:bodyPr/>
                    <a:lstStyle/>
                    <a:p>
                      <a:pPr marL="45720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It Consumes less amount of water.</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This watering is done considering different parameters like weather conditions, type of plant and type of soil.</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D2DEEF"/>
                    </a:solidFill>
                  </a:tcPr>
                </a:tc>
                <a:tc>
                  <a:txBody>
                    <a:bodyPr/>
                    <a:lstStyle/>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It Requires low maintenance regularly.</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We need to fetch data to this system before implementation.</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cs typeface="Times New Roman" panose="02020603050405020304" pitchFamily="18" charset="0"/>
                      </a:endParaRPr>
                    </a:p>
                    <a:p>
                      <a:pPr marL="105410" indent="-9017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D2DEEF"/>
                    </a:solidFill>
                  </a:tcPr>
                </a:tc>
                <a:extLst>
                  <a:ext uri="{0D108BD9-81ED-4DB2-BD59-A6C34878D82A}">
                    <a16:rowId xmlns:a16="http://schemas.microsoft.com/office/drawing/2014/main" val="2718811150"/>
                  </a:ext>
                </a:extLst>
              </a:tr>
              <a:tr h="3314561">
                <a:tc>
                  <a:txBody>
                    <a:bodyPr/>
                    <a:lstStyle/>
                    <a:p>
                      <a:pPr indent="158750"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5.</a:t>
                      </a:r>
                      <a:endParaRPr lang="en-IN" sz="1050" dirty="0">
                        <a:effectLst/>
                        <a:latin typeface="Times New Roman" panose="02020603050405020304" pitchFamily="18" charset="0"/>
                        <a:ea typeface="DengXian"/>
                        <a:cs typeface="Times New Roman" panose="02020603050405020304" pitchFamily="18" charset="0"/>
                      </a:endParaRPr>
                    </a:p>
                  </a:txBody>
                  <a:tcPr marL="32088" marR="32088" marT="0" marB="0" anchor="ctr"/>
                </a:tc>
                <a:tc>
                  <a:txBody>
                    <a:bodyPr/>
                    <a:lstStyle/>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Monitoring moisture of soil using low cost homemade Soil Moisture Sensor and Arduino UNO</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050" dirty="0" err="1">
                          <a:solidFill>
                            <a:schemeClr val="bg2">
                              <a:lumMod val="10000"/>
                            </a:schemeClr>
                          </a:solidFill>
                          <a:effectLst/>
                          <a:latin typeface="Times New Roman" panose="02020603050405020304" pitchFamily="18" charset="0"/>
                          <a:cs typeface="Times New Roman" panose="02020603050405020304" pitchFamily="18" charset="0"/>
                        </a:rPr>
                        <a:t>Matti</a:t>
                      </a:r>
                      <a:r>
                        <a:rPr lang="en-IN" sz="1050" dirty="0">
                          <a:solidFill>
                            <a:schemeClr val="bg2">
                              <a:lumMod val="10000"/>
                            </a:schemeClr>
                          </a:solidFill>
                          <a:effectLst/>
                          <a:latin typeface="Times New Roman" panose="02020603050405020304" pitchFamily="18" charset="0"/>
                          <a:cs typeface="Times New Roman" panose="02020603050405020304" pitchFamily="18" charset="0"/>
                        </a:rPr>
                        <a:t> Satish Kumar</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T </a:t>
                      </a:r>
                      <a:r>
                        <a:rPr lang="en-IN" sz="1050" dirty="0" err="1">
                          <a:solidFill>
                            <a:schemeClr val="bg2">
                              <a:lumMod val="10000"/>
                            </a:schemeClr>
                          </a:solidFill>
                          <a:effectLst/>
                          <a:latin typeface="Times New Roman" panose="02020603050405020304" pitchFamily="18" charset="0"/>
                          <a:cs typeface="Times New Roman" panose="02020603050405020304" pitchFamily="18" charset="0"/>
                        </a:rPr>
                        <a:t>Ritesh</a:t>
                      </a:r>
                      <a:r>
                        <a:rPr lang="en-IN" sz="1050" dirty="0">
                          <a:solidFill>
                            <a:schemeClr val="bg2">
                              <a:lumMod val="10000"/>
                            </a:schemeClr>
                          </a:solidFill>
                          <a:effectLst/>
                          <a:latin typeface="Times New Roman" panose="02020603050405020304" pitchFamily="18" charset="0"/>
                          <a:cs typeface="Times New Roman" panose="02020603050405020304" pitchFamily="18" charset="0"/>
                        </a:rPr>
                        <a:t> Chandra</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D Pradeep Kumar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344170"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2019 International Conference on Signal Processing and Communication</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EAEFF7"/>
                    </a:solidFill>
                  </a:tcPr>
                </a:tc>
                <a:tc>
                  <a:txBody>
                    <a:bodyPr/>
                    <a:lstStyle/>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we present a method to manufacture soil moisture sensor to estimate moisture content in soil hence by providing information about required water supply for good cultivation.</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EAEFF7"/>
                    </a:solidFill>
                  </a:tcPr>
                </a:tc>
                <a:tc>
                  <a:txBody>
                    <a:bodyPr/>
                    <a:lstStyle/>
                    <a:p>
                      <a:pPr marL="200025"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Soil moisture sensors have significant role in implanting smart irrigation systems and telemetry systems.</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Soil moisture sensors </a:t>
                      </a: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050" dirty="0">
                          <a:solidFill>
                            <a:schemeClr val="bg2">
                              <a:lumMod val="10000"/>
                            </a:schemeClr>
                          </a:solidFill>
                          <a:effectLst/>
                          <a:latin typeface="Times New Roman" panose="02020603050405020304" pitchFamily="18" charset="0"/>
                          <a:cs typeface="Times New Roman" panose="02020603050405020304" pitchFamily="18" charset="0"/>
                        </a:rPr>
                        <a:t>protect water resources and understand our ever changing climate.</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80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EAEFF7"/>
                    </a:solidFill>
                  </a:tcPr>
                </a:tc>
                <a:tc>
                  <a:txBody>
                    <a:bodyPr/>
                    <a:lstStyle/>
                    <a:p>
                      <a:pPr marL="342900" lvl="0" indent="-342900" algn="l">
                        <a:lnSpc>
                          <a:spcPct val="107000"/>
                        </a:lnSpc>
                        <a:spcAft>
                          <a:spcPts val="0"/>
                        </a:spcAft>
                        <a:buFont typeface="Symbol" panose="05050102010706020507" pitchFamily="18" charset="2"/>
                        <a:buChar char=""/>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As many as 6 sensors can be used simultaneously to reach maximum accuracy using Arduino UNO, But the cost of setup is too high and </a:t>
                      </a:r>
                      <a:r>
                        <a:rPr lang="en-IN" sz="100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050" dirty="0">
                          <a:solidFill>
                            <a:schemeClr val="bg2">
                              <a:lumMod val="10000"/>
                            </a:schemeClr>
                          </a:solidFill>
                          <a:effectLst/>
                          <a:latin typeface="Times New Roman" panose="02020603050405020304" pitchFamily="18" charset="0"/>
                          <a:cs typeface="Times New Roman" panose="02020603050405020304" pitchFamily="18" charset="0"/>
                        </a:rPr>
                        <a:t>maintenance also high.</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0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2088" marR="32088" marT="0" marB="0" anchor="ctr">
                    <a:solidFill>
                      <a:srgbClr val="EAEFF7"/>
                    </a:solidFill>
                  </a:tcPr>
                </a:tc>
                <a:extLst>
                  <a:ext uri="{0D108BD9-81ED-4DB2-BD59-A6C34878D82A}">
                    <a16:rowId xmlns:a16="http://schemas.microsoft.com/office/drawing/2014/main" val="2914258307"/>
                  </a:ext>
                </a:extLst>
              </a:tr>
            </a:tbl>
          </a:graphicData>
        </a:graphic>
      </p:graphicFrame>
    </p:spTree>
    <p:extLst>
      <p:ext uri="{BB962C8B-B14F-4D97-AF65-F5344CB8AC3E}">
        <p14:creationId xmlns:p14="http://schemas.microsoft.com/office/powerpoint/2010/main" val="173718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8038381"/>
              </p:ext>
            </p:extLst>
          </p:nvPr>
        </p:nvGraphicFramePr>
        <p:xfrm>
          <a:off x="121921" y="104503"/>
          <a:ext cx="11956869" cy="6635931"/>
        </p:xfrm>
        <a:graphic>
          <a:graphicData uri="http://schemas.openxmlformats.org/drawingml/2006/table">
            <a:tbl>
              <a:tblPr firstRow="1" firstCol="1" bandRow="1">
                <a:tableStyleId>{5C22544A-7EE6-4342-B048-85BDC9FD1C3A}</a:tableStyleId>
              </a:tblPr>
              <a:tblGrid>
                <a:gridCol w="786219">
                  <a:extLst>
                    <a:ext uri="{9D8B030D-6E8A-4147-A177-3AD203B41FA5}">
                      <a16:colId xmlns:a16="http://schemas.microsoft.com/office/drawing/2014/main" val="1994236519"/>
                    </a:ext>
                  </a:extLst>
                </a:gridCol>
                <a:gridCol w="2909207">
                  <a:extLst>
                    <a:ext uri="{9D8B030D-6E8A-4147-A177-3AD203B41FA5}">
                      <a16:colId xmlns:a16="http://schemas.microsoft.com/office/drawing/2014/main" val="321839568"/>
                    </a:ext>
                  </a:extLst>
                </a:gridCol>
                <a:gridCol w="2717795">
                  <a:extLst>
                    <a:ext uri="{9D8B030D-6E8A-4147-A177-3AD203B41FA5}">
                      <a16:colId xmlns:a16="http://schemas.microsoft.com/office/drawing/2014/main" val="2127535965"/>
                    </a:ext>
                  </a:extLst>
                </a:gridCol>
                <a:gridCol w="2775425">
                  <a:extLst>
                    <a:ext uri="{9D8B030D-6E8A-4147-A177-3AD203B41FA5}">
                      <a16:colId xmlns:a16="http://schemas.microsoft.com/office/drawing/2014/main" val="866983713"/>
                    </a:ext>
                  </a:extLst>
                </a:gridCol>
                <a:gridCol w="2768223">
                  <a:extLst>
                    <a:ext uri="{9D8B030D-6E8A-4147-A177-3AD203B41FA5}">
                      <a16:colId xmlns:a16="http://schemas.microsoft.com/office/drawing/2014/main" val="2623952977"/>
                    </a:ext>
                  </a:extLst>
                </a:gridCol>
              </a:tblGrid>
              <a:tr h="3091085">
                <a:tc>
                  <a:txBody>
                    <a:bodyPr/>
                    <a:lstStyle/>
                    <a:p>
                      <a:pPr indent="158750" algn="ctr">
                        <a:lnSpc>
                          <a:spcPct val="107000"/>
                        </a:lnSpc>
                        <a:spcAft>
                          <a:spcPts val="0"/>
                        </a:spcAft>
                      </a:pPr>
                      <a:r>
                        <a:rPr lang="en-IN" sz="1100" b="0" dirty="0">
                          <a:effectLst/>
                          <a:latin typeface="Times New Roman" panose="02020603050405020304" pitchFamily="18" charset="0"/>
                          <a:cs typeface="Times New Roman" panose="02020603050405020304" pitchFamily="18" charset="0"/>
                        </a:rPr>
                        <a:t>6.</a:t>
                      </a:r>
                      <a:endParaRPr lang="en-IN" sz="1050" b="0" dirty="0">
                        <a:effectLst/>
                        <a:latin typeface="Times New Roman" panose="02020603050405020304" pitchFamily="18" charset="0"/>
                        <a:ea typeface="DengXian"/>
                        <a:cs typeface="Times New Roman" panose="02020603050405020304" pitchFamily="18" charset="0"/>
                      </a:endParaRPr>
                    </a:p>
                  </a:txBody>
                  <a:tcPr marL="33822" marR="33822" marT="0" marB="0" anchor="ctr"/>
                </a:tc>
                <a:tc>
                  <a:txBody>
                    <a:bodyPr/>
                    <a:lstStyle/>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Arduino-Based Smart Irrigation Using Water Flow Sensor, Soil Moisture Sensor, Temperature Sensor and ESP8266 </a:t>
                      </a: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WiFi</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Module</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Pushkar</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Singh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Sanghamitra</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Saikia</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2016 IEEE Region 10 Humanitarian Technology Conference</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D2DEEF"/>
                    </a:solidFill>
                  </a:tcPr>
                </a:tc>
                <a:tc>
                  <a:txBody>
                    <a:bodyPr/>
                    <a:lstStyle/>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The designed system deals with various environmental factors such as moisture, temperature and amount of water required by the crops using sensors like water flow sensor, temperature sensor and soil moisture sensor.</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D2DEEF"/>
                    </a:solidFill>
                  </a:tcPr>
                </a:tc>
                <a:tc>
                  <a:txBody>
                    <a:bodyPr/>
                    <a:lstStyle/>
                    <a:p>
                      <a:pPr marL="45720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The controlling system consume very low energy which allows system to work continuously for several months on a single 9 V battery.</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D2DEEF"/>
                    </a:solidFill>
                  </a:tcPr>
                </a:tc>
                <a:tc>
                  <a:txBody>
                    <a:bodyPr/>
                    <a:lstStyle/>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We need to fetch data to the system using databases.</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Maintenance is required.</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05410" indent="-9017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D2DEEF"/>
                    </a:solidFill>
                  </a:tcPr>
                </a:tc>
                <a:extLst>
                  <a:ext uri="{0D108BD9-81ED-4DB2-BD59-A6C34878D82A}">
                    <a16:rowId xmlns:a16="http://schemas.microsoft.com/office/drawing/2014/main" val="1024020182"/>
                  </a:ext>
                </a:extLst>
              </a:tr>
              <a:tr h="3544846">
                <a:tc>
                  <a:txBody>
                    <a:bodyPr/>
                    <a:lstStyle/>
                    <a:p>
                      <a:pPr indent="158750" algn="ctr">
                        <a:lnSpc>
                          <a:spcPct val="107000"/>
                        </a:lnSpc>
                        <a:spcAft>
                          <a:spcPts val="0"/>
                        </a:spcAft>
                      </a:pPr>
                      <a:r>
                        <a:rPr lang="en-IN" sz="1100" b="0" dirty="0">
                          <a:effectLst/>
                          <a:latin typeface="Times New Roman" panose="02020603050405020304" pitchFamily="18" charset="0"/>
                          <a:cs typeface="Times New Roman" panose="02020603050405020304" pitchFamily="18" charset="0"/>
                        </a:rPr>
                        <a:t>7.</a:t>
                      </a:r>
                      <a:endParaRPr lang="en-IN" sz="1050" b="0" dirty="0">
                        <a:effectLst/>
                        <a:latin typeface="Times New Roman" panose="02020603050405020304" pitchFamily="18" charset="0"/>
                        <a:ea typeface="DengXian"/>
                        <a:cs typeface="Times New Roman" panose="02020603050405020304" pitchFamily="18" charset="0"/>
                      </a:endParaRPr>
                    </a:p>
                  </a:txBody>
                  <a:tcPr marL="33822" marR="33822" marT="0" marB="0" anchor="ctr"/>
                </a:tc>
                <a:tc>
                  <a:txBody>
                    <a:bodyPr/>
                    <a:lstStyle/>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Arduino based soil moisture </a:t>
                      </a: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analyzer</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as an effective way for irrigation scheduling</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Seeralakandapalan</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Sayanthan</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Tharmarajah</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Thiruvaran</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Nadarajah</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Kannan</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417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2019 International Conference on Signal Processing and Communication</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EAEFF7"/>
                    </a:solidFill>
                  </a:tcPr>
                </a:tc>
                <a:tc>
                  <a:txBody>
                    <a:bodyPr/>
                    <a:lstStyle/>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It was calibrated with direct moisture meter to obtain the moisture readings directly by using this soil moisture sensing technique it is possible to save a huge amount of water.</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EAEFF7"/>
                    </a:solidFill>
                  </a:tcPr>
                </a:tc>
                <a:tc>
                  <a:txBody>
                    <a:bodyPr/>
                    <a:lstStyle/>
                    <a:p>
                      <a:pPr marL="200025"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With the assistance of an Arduino based device the crop water requirements were calculated for the different stages of eggplant such as 18 days after planting.</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EAEFF7"/>
                    </a:solidFill>
                  </a:tcPr>
                </a:tc>
                <a:tc>
                  <a:txBody>
                    <a:bodyPr/>
                    <a:lstStyle/>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This is fully automated so we need men with higher skills.</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We need database to access data.</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80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105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3822" marR="33822" marT="0" marB="0" anchor="ctr">
                    <a:solidFill>
                      <a:srgbClr val="EAEFF7"/>
                    </a:solidFill>
                  </a:tcPr>
                </a:tc>
                <a:extLst>
                  <a:ext uri="{0D108BD9-81ED-4DB2-BD59-A6C34878D82A}">
                    <a16:rowId xmlns:a16="http://schemas.microsoft.com/office/drawing/2014/main" val="983026732"/>
                  </a:ext>
                </a:extLst>
              </a:tr>
            </a:tbl>
          </a:graphicData>
        </a:graphic>
      </p:graphicFrame>
    </p:spTree>
    <p:extLst>
      <p:ext uri="{BB962C8B-B14F-4D97-AF65-F5344CB8AC3E}">
        <p14:creationId xmlns:p14="http://schemas.microsoft.com/office/powerpoint/2010/main" val="2608779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79630106"/>
              </p:ext>
            </p:extLst>
          </p:nvPr>
        </p:nvGraphicFramePr>
        <p:xfrm>
          <a:off x="130629" y="126279"/>
          <a:ext cx="11956869" cy="6660769"/>
        </p:xfrm>
        <a:graphic>
          <a:graphicData uri="http://schemas.openxmlformats.org/drawingml/2006/table">
            <a:tbl>
              <a:tblPr firstRow="1" firstCol="1" bandRow="1">
                <a:tableStyleId>{5C22544A-7EE6-4342-B048-85BDC9FD1C3A}</a:tableStyleId>
              </a:tblPr>
              <a:tblGrid>
                <a:gridCol w="786215">
                  <a:extLst>
                    <a:ext uri="{9D8B030D-6E8A-4147-A177-3AD203B41FA5}">
                      <a16:colId xmlns:a16="http://schemas.microsoft.com/office/drawing/2014/main" val="1468141094"/>
                    </a:ext>
                  </a:extLst>
                </a:gridCol>
                <a:gridCol w="2909206">
                  <a:extLst>
                    <a:ext uri="{9D8B030D-6E8A-4147-A177-3AD203B41FA5}">
                      <a16:colId xmlns:a16="http://schemas.microsoft.com/office/drawing/2014/main" val="2257369501"/>
                    </a:ext>
                  </a:extLst>
                </a:gridCol>
                <a:gridCol w="2717797">
                  <a:extLst>
                    <a:ext uri="{9D8B030D-6E8A-4147-A177-3AD203B41FA5}">
                      <a16:colId xmlns:a16="http://schemas.microsoft.com/office/drawing/2014/main" val="1919202901"/>
                    </a:ext>
                  </a:extLst>
                </a:gridCol>
                <a:gridCol w="2775427">
                  <a:extLst>
                    <a:ext uri="{9D8B030D-6E8A-4147-A177-3AD203B41FA5}">
                      <a16:colId xmlns:a16="http://schemas.microsoft.com/office/drawing/2014/main" val="2144691291"/>
                    </a:ext>
                  </a:extLst>
                </a:gridCol>
                <a:gridCol w="2768224">
                  <a:extLst>
                    <a:ext uri="{9D8B030D-6E8A-4147-A177-3AD203B41FA5}">
                      <a16:colId xmlns:a16="http://schemas.microsoft.com/office/drawing/2014/main" val="907804259"/>
                    </a:ext>
                  </a:extLst>
                </a:gridCol>
              </a:tblGrid>
              <a:tr h="3136846">
                <a:tc>
                  <a:txBody>
                    <a:bodyPr/>
                    <a:lstStyle/>
                    <a:p>
                      <a:pPr indent="158750"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8.</a:t>
                      </a:r>
                      <a:endParaRPr lang="en-IN" sz="1100" dirty="0">
                        <a:effectLst/>
                        <a:latin typeface="Times New Roman" panose="02020603050405020304" pitchFamily="18" charset="0"/>
                        <a:ea typeface="DengXian"/>
                        <a:cs typeface="Times New Roman" panose="02020603050405020304" pitchFamily="18" charset="0"/>
                      </a:endParaRPr>
                    </a:p>
                  </a:txBody>
                  <a:tcPr marL="31716" marR="31716" marT="0" marB="0" anchor="ctr"/>
                </a:tc>
                <a:tc>
                  <a:txBody>
                    <a:bodyPr/>
                    <a:lstStyle/>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Automatic Plant Monitoring System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K. Krishna Kishore M. </a:t>
                      </a: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H. Sai Kumar</a:t>
                      </a: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M. B. S. Murthy</a:t>
                      </a:r>
                    </a:p>
                    <a:p>
                      <a:pPr marL="45720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International Conference on Trends in Electronics and Informatics ICEI 2017</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D2DEEF"/>
                    </a:solidFill>
                  </a:tcPr>
                </a:tc>
                <a:tc>
                  <a:txBody>
                    <a:bodyPr/>
                    <a:lstStyle/>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A mechanism is established to find the moisture content in the soil with the help of soil moisture sensor and depending upon the condition of the sensor the water is controlled</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D2DEEF"/>
                    </a:solidFill>
                  </a:tcPr>
                </a:tc>
                <a:tc>
                  <a:txBody>
                    <a:bodyPr/>
                    <a:lstStyle/>
                    <a:p>
                      <a:pPr marL="45720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45720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This helps in irrigating the field even during night time, so does not require the farmer to switch ON the motor manually</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45720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200025"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200025"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D2DEEF"/>
                    </a:solidFill>
                  </a:tcPr>
                </a:tc>
                <a:tc>
                  <a:txBody>
                    <a:bodyPr/>
                    <a:lstStyle/>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In the Night time, the power management system does not saves power automatically.</a:t>
                      </a:r>
                    </a:p>
                    <a:p>
                      <a:pPr marL="19558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Threshold value varies depending upon situation</a:t>
                      </a:r>
                    </a:p>
                    <a:p>
                      <a:pPr marL="457200"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9558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105410" indent="-90170"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D2DEEF"/>
                    </a:solidFill>
                  </a:tcPr>
                </a:tc>
                <a:extLst>
                  <a:ext uri="{0D108BD9-81ED-4DB2-BD59-A6C34878D82A}">
                    <a16:rowId xmlns:a16="http://schemas.microsoft.com/office/drawing/2014/main" val="1103959769"/>
                  </a:ext>
                </a:extLst>
              </a:tr>
              <a:tr h="3468601">
                <a:tc>
                  <a:txBody>
                    <a:bodyPr/>
                    <a:lstStyle/>
                    <a:p>
                      <a:pPr indent="158750"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9.</a:t>
                      </a:r>
                      <a:endParaRPr lang="en-IN" sz="1100" dirty="0">
                        <a:effectLst/>
                        <a:latin typeface="Times New Roman" panose="02020603050405020304" pitchFamily="18" charset="0"/>
                        <a:ea typeface="DengXian"/>
                        <a:cs typeface="Times New Roman" panose="02020603050405020304" pitchFamily="18" charset="0"/>
                      </a:endParaRPr>
                    </a:p>
                  </a:txBody>
                  <a:tcPr marL="31716" marR="31716" marT="0" marB="0" anchor="ctr"/>
                </a:tc>
                <a:tc>
                  <a:txBody>
                    <a:bodyPr/>
                    <a:lstStyle/>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TITLE: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Improved Durability of Soil Humidity Sensor for Agricultural </a:t>
                      </a: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IoT</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Environments</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AUTHOR: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Young </a:t>
                      </a: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Ju</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Jeong</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Kwang</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Eun</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An</a:t>
                      </a:r>
                    </a:p>
                    <a:p>
                      <a:pPr marL="342900" lvl="0" indent="-342900" algn="l">
                        <a:lnSpc>
                          <a:spcPct val="107000"/>
                        </a:lnSpc>
                        <a:spcAft>
                          <a:spcPts val="0"/>
                        </a:spcAft>
                        <a:buFont typeface="Symbol" panose="05050102010706020507" pitchFamily="18" charset="2"/>
                        <a:buChar char=""/>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Sung Won Lee</a:t>
                      </a:r>
                    </a:p>
                    <a:p>
                      <a:pPr marL="342900" lvl="0" indent="-342900" algn="l">
                        <a:lnSpc>
                          <a:spcPct val="107000"/>
                        </a:lnSpc>
                        <a:spcAft>
                          <a:spcPts val="0"/>
                        </a:spcAft>
                        <a:buFont typeface="Symbol" panose="05050102010706020507" pitchFamily="18" charset="2"/>
                        <a:buChar char=""/>
                      </a:pP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Dongmahn</a:t>
                      </a: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r>
                        <a:rPr lang="en-IN" sz="1050" b="0" dirty="0" err="1">
                          <a:solidFill>
                            <a:schemeClr val="bg2">
                              <a:lumMod val="10000"/>
                            </a:schemeClr>
                          </a:solidFill>
                          <a:effectLst/>
                          <a:latin typeface="Times New Roman" panose="02020603050405020304" pitchFamily="18" charset="0"/>
                          <a:cs typeface="Times New Roman" panose="02020603050405020304" pitchFamily="18" charset="0"/>
                        </a:rPr>
                        <a:t>Seo</a:t>
                      </a:r>
                      <a:endParaRPr lang="en-IN" sz="1050" b="0" dirty="0">
                        <a:solidFill>
                          <a:schemeClr val="bg2">
                            <a:lumMod val="10000"/>
                          </a:schemeClr>
                        </a:solidFill>
                        <a:effectLst/>
                        <a:latin typeface="Times New Roman" panose="02020603050405020304" pitchFamily="18" charset="0"/>
                        <a:cs typeface="Times New Roman" panose="02020603050405020304" pitchFamily="18" charset="0"/>
                      </a:endParaRPr>
                    </a:p>
                    <a:p>
                      <a:pPr marL="344170"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PUBLICATION: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2018 IEEE International Conference on Consumer Electronics</a:t>
                      </a:r>
                    </a:p>
                    <a:p>
                      <a:pPr algn="l">
                        <a:lnSpc>
                          <a:spcPct val="107000"/>
                        </a:lnSpc>
                        <a:spcAft>
                          <a:spcPts val="0"/>
                        </a:spcAft>
                      </a:pPr>
                      <a:r>
                        <a:rPr lang="en-IN" sz="105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EAEFF7"/>
                    </a:solidFill>
                  </a:tcPr>
                </a:tc>
                <a:tc>
                  <a:txBody>
                    <a:bodyPr/>
                    <a:lstStyle/>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From rusting of sensors, wrong information of soil humidity can be collected on smart farm system based on agricultural </a:t>
                      </a:r>
                      <a:r>
                        <a:rPr lang="en-IN" sz="1100" b="0" dirty="0" err="1">
                          <a:solidFill>
                            <a:schemeClr val="bg2">
                              <a:lumMod val="10000"/>
                            </a:schemeClr>
                          </a:solidFill>
                          <a:effectLst/>
                          <a:latin typeface="Times New Roman" panose="02020603050405020304" pitchFamily="18" charset="0"/>
                          <a:cs typeface="Times New Roman" panose="02020603050405020304" pitchFamily="18" charset="0"/>
                        </a:rPr>
                        <a:t>IoT</a:t>
                      </a: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Environments. It makes that smart farm is not reliable</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EAEFF7"/>
                    </a:solidFill>
                  </a:tcPr>
                </a:tc>
                <a:tc>
                  <a:txBody>
                    <a:bodyPr/>
                    <a:lstStyle/>
                    <a:p>
                      <a:pPr marL="200025"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200025" algn="l">
                        <a:lnSpc>
                          <a:spcPct val="107000"/>
                        </a:lnSpc>
                        <a:spcAft>
                          <a:spcPts val="0"/>
                        </a:spcAft>
                      </a:pPr>
                      <a:endParaRPr lang="en-US" sz="900" b="0" dirty="0" smtClean="0">
                        <a:solidFill>
                          <a:schemeClr val="bg2">
                            <a:lumMod val="10000"/>
                          </a:schemeClr>
                        </a:solidFill>
                        <a:effectLst/>
                        <a:latin typeface="Times New Roman" panose="02020603050405020304" pitchFamily="18" charset="0"/>
                        <a:cs typeface="Times New Roman" panose="02020603050405020304" pitchFamily="18" charset="0"/>
                      </a:endParaRPr>
                    </a:p>
                    <a:p>
                      <a:pPr marL="200025" algn="l">
                        <a:lnSpc>
                          <a:spcPct val="107000"/>
                        </a:lnSpc>
                        <a:spcAft>
                          <a:spcPts val="0"/>
                        </a:spcAft>
                      </a:pPr>
                      <a:endParaRPr lang="en-IN" sz="1100" b="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It makes that smart farm is not reliable.</a:t>
                      </a:r>
                    </a:p>
                    <a:p>
                      <a:pPr marL="200025"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We propose a new type of soil humidity sensor in order to extend life time.</a:t>
                      </a:r>
                    </a:p>
                    <a:p>
                      <a:pPr marL="457200" algn="l">
                        <a:lnSpc>
                          <a:spcPct val="107000"/>
                        </a:lnSpc>
                        <a:spcAft>
                          <a:spcPts val="0"/>
                        </a:spcAft>
                      </a:pPr>
                      <a:endParaRPr lang="en-US" sz="900" b="0" dirty="0" smtClean="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endParaRPr lang="en-US" sz="900" b="0" dirty="0" smtClean="0">
                        <a:solidFill>
                          <a:schemeClr val="bg2">
                            <a:lumMod val="10000"/>
                          </a:schemeClr>
                        </a:solidFill>
                        <a:effectLst/>
                        <a:latin typeface="Times New Roman" panose="02020603050405020304" pitchFamily="18" charset="0"/>
                        <a:cs typeface="Times New Roman" panose="02020603050405020304" pitchFamily="18" charset="0"/>
                      </a:endParaRPr>
                    </a:p>
                    <a:p>
                      <a:pPr marL="457200" algn="l">
                        <a:lnSpc>
                          <a:spcPct val="107000"/>
                        </a:lnSpc>
                        <a:spcAft>
                          <a:spcPts val="0"/>
                        </a:spcAft>
                      </a:pPr>
                      <a:endParaRPr lang="en-IN" sz="900" b="0" dirty="0">
                        <a:solidFill>
                          <a:schemeClr val="bg2">
                            <a:lumMod val="10000"/>
                          </a:schemeClr>
                        </a:solidFill>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80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80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EAEFF7"/>
                    </a:solidFill>
                  </a:tcPr>
                </a:tc>
                <a:tc>
                  <a:txBody>
                    <a:bodyPr/>
                    <a:lstStyle/>
                    <a:p>
                      <a:pPr marL="342900" lvl="0" indent="-342900" algn="l">
                        <a:lnSpc>
                          <a:spcPct val="107000"/>
                        </a:lnSpc>
                        <a:spcAft>
                          <a:spcPts val="0"/>
                        </a:spcAft>
                        <a:buFont typeface="Symbol" panose="05050102010706020507" pitchFamily="18" charset="2"/>
                        <a:buChar char=""/>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Sometimes the data value sensors gives chopsticks value differently.</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1100" b="0" dirty="0">
                          <a:solidFill>
                            <a:schemeClr val="bg2">
                              <a:lumMod val="10000"/>
                            </a:schemeClr>
                          </a:solidFill>
                          <a:effectLst/>
                          <a:latin typeface="Times New Roman" panose="02020603050405020304" pitchFamily="18" charset="0"/>
                          <a:cs typeface="Times New Roman" panose="02020603050405020304" pitchFamily="18" charset="0"/>
                        </a:rPr>
                        <a:t> </a:t>
                      </a:r>
                    </a:p>
                    <a:p>
                      <a:pPr marL="457200" algn="l">
                        <a:lnSpc>
                          <a:spcPct val="107000"/>
                        </a:lnSpc>
                        <a:spcAft>
                          <a:spcPts val="80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p>
                    <a:p>
                      <a:pPr algn="l">
                        <a:lnSpc>
                          <a:spcPct val="107000"/>
                        </a:lnSpc>
                        <a:spcAft>
                          <a:spcPts val="0"/>
                        </a:spcAft>
                      </a:pPr>
                      <a:r>
                        <a:rPr lang="en-IN" sz="9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IN" sz="900" b="0" dirty="0">
                        <a:solidFill>
                          <a:schemeClr val="bg2">
                            <a:lumMod val="10000"/>
                          </a:schemeClr>
                        </a:solidFill>
                        <a:effectLst/>
                        <a:latin typeface="Times New Roman" panose="02020603050405020304" pitchFamily="18" charset="0"/>
                        <a:ea typeface="DengXian"/>
                        <a:cs typeface="Times New Roman" panose="02020603050405020304" pitchFamily="18" charset="0"/>
                      </a:endParaRPr>
                    </a:p>
                  </a:txBody>
                  <a:tcPr marL="31716" marR="31716" marT="0" marB="0" anchor="ctr">
                    <a:solidFill>
                      <a:srgbClr val="EAEFF7"/>
                    </a:solidFill>
                  </a:tcPr>
                </a:tc>
                <a:extLst>
                  <a:ext uri="{0D108BD9-81ED-4DB2-BD59-A6C34878D82A}">
                    <a16:rowId xmlns:a16="http://schemas.microsoft.com/office/drawing/2014/main" val="1815382750"/>
                  </a:ext>
                </a:extLst>
              </a:tr>
            </a:tbl>
          </a:graphicData>
        </a:graphic>
      </p:graphicFrame>
    </p:spTree>
    <p:extLst>
      <p:ext uri="{BB962C8B-B14F-4D97-AF65-F5344CB8AC3E}">
        <p14:creationId xmlns:p14="http://schemas.microsoft.com/office/powerpoint/2010/main" val="1996863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647" y="652252"/>
            <a:ext cx="12003740"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ISSUES IN THE EXISTING SYSTEM</a:t>
            </a:r>
            <a:endParaRPr lang="en-IN" sz="4000" dirty="0"/>
          </a:p>
        </p:txBody>
      </p:sp>
      <p:sp>
        <p:nvSpPr>
          <p:cNvPr id="8" name="Rectangle 7"/>
          <p:cNvSpPr/>
          <p:nvPr/>
        </p:nvSpPr>
        <p:spPr>
          <a:xfrm>
            <a:off x="596408" y="2330699"/>
            <a:ext cx="10990217" cy="2677656"/>
          </a:xfrm>
          <a:prstGeom prst="rect">
            <a:avLst/>
          </a:prstGeom>
        </p:spPr>
        <p:txBody>
          <a:bodyPr wrap="square">
            <a:spAutoFit/>
          </a:body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existing </a:t>
            </a:r>
            <a:r>
              <a:rPr lang="en-US" sz="2800" dirty="0" smtClean="0">
                <a:latin typeface="Times New Roman" panose="02020603050405020304" pitchFamily="18" charset="0"/>
                <a:cs typeface="Times New Roman" panose="02020603050405020304" pitchFamily="18" charset="0"/>
              </a:rPr>
              <a:t>literature suggest that crop management only indicates the detail of water level and plant consumption.</a:t>
            </a:r>
          </a:p>
          <a:p>
            <a:pPr marL="342900" indent="-342900">
              <a:buFont typeface="Wingdings" panose="05000000000000000000" pitchFamily="2" charset="2"/>
              <a:buChar char="v"/>
            </a:pP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There is no sign of additional any machine that act accordingly to situation that depends on what the plant needs in water consumption.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3" y="570803"/>
            <a:ext cx="11991703" cy="646331"/>
          </a:xfrm>
          <a:prstGeom prst="rect">
            <a:avLst/>
          </a:prstGeom>
        </p:spPr>
        <p:txBody>
          <a:bodyPr wrap="square">
            <a:spAutoFit/>
          </a:bodyPr>
          <a:lstStyle/>
          <a:p>
            <a:pPr algn="ctr"/>
            <a:r>
              <a:rPr lang="en-IN" sz="3600" dirty="0">
                <a:latin typeface="Times New Roman" panose="02020603050405020304" pitchFamily="18" charset="0"/>
                <a:cs typeface="Times New Roman" panose="02020603050405020304" pitchFamily="18" charset="0"/>
              </a:rPr>
              <a:t>FEATURES OF THE PROPOSED SYSTEM</a:t>
            </a:r>
            <a:endParaRPr lang="en-IN" sz="3600" dirty="0"/>
          </a:p>
        </p:txBody>
      </p:sp>
      <p:sp>
        <p:nvSpPr>
          <p:cNvPr id="6" name="Rectangle 5"/>
          <p:cNvSpPr/>
          <p:nvPr/>
        </p:nvSpPr>
        <p:spPr>
          <a:xfrm>
            <a:off x="806695" y="1990812"/>
            <a:ext cx="10587317" cy="3970318"/>
          </a:xfrm>
          <a:prstGeom prst="rect">
            <a:avLst/>
          </a:prstGeom>
        </p:spPr>
        <p:txBody>
          <a:bodyPr wrap="square">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 this work </a:t>
            </a:r>
            <a:r>
              <a:rPr lang="en-US" sz="2800" dirty="0" smtClean="0">
                <a:latin typeface="Times New Roman" panose="02020603050405020304" pitchFamily="18" charset="0"/>
                <a:cs typeface="Times New Roman" panose="02020603050405020304" pitchFamily="18" charset="0"/>
              </a:rPr>
              <a:t>we can able to rectify the problem, without man power the machine act like a man and makes the ridges automatically based on the water consumption.</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By using soil moisture </a:t>
            </a:r>
            <a:r>
              <a:rPr lang="en-US" sz="2800" dirty="0" smtClean="0">
                <a:latin typeface="Times New Roman" panose="02020603050405020304" pitchFamily="18" charset="0"/>
                <a:cs typeface="Times New Roman" panose="02020603050405020304" pitchFamily="18" charset="0"/>
              </a:rPr>
              <a:t>sensor we can also able to get updates about the soil and water level management.</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We can also add humidity check and machine that flow water to the plants when it needs by using sensors.</a:t>
            </a:r>
            <a:endParaRPr lang="en-IN"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1120</Words>
  <Application>Microsoft Office PowerPoint</Application>
  <PresentationFormat>Widescreen</PresentationFormat>
  <Paragraphs>567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Cambria</vt:lpstr>
      <vt:lpstr>DengXian</vt:lpstr>
      <vt:lpstr>Latha</vt:lpstr>
      <vt:lpstr>MinionPro-Regular</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Govindasamy G S</dc:creator>
  <cp:lastModifiedBy>Govindasamy G S</cp:lastModifiedBy>
  <cp:revision>106</cp:revision>
  <dcterms:created xsi:type="dcterms:W3CDTF">2020-12-28T15:43:00Z</dcterms:created>
  <dcterms:modified xsi:type="dcterms:W3CDTF">2021-01-22T04:01:43Z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