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23"/>
  </p:notesMasterIdLst>
  <p:sldIdLst>
    <p:sldId id="256" r:id="rId2"/>
    <p:sldId id="258" r:id="rId3"/>
    <p:sldId id="259" r:id="rId4"/>
    <p:sldId id="260" r:id="rId5"/>
    <p:sldId id="261" r:id="rId6"/>
    <p:sldId id="263" r:id="rId7"/>
    <p:sldId id="264" r:id="rId8"/>
    <p:sldId id="257" r:id="rId9"/>
    <p:sldId id="262" r:id="rId10"/>
    <p:sldId id="265" r:id="rId11"/>
    <p:sldId id="266" r:id="rId12"/>
    <p:sldId id="267" r:id="rId13"/>
    <p:sldId id="268" r:id="rId14"/>
    <p:sldId id="270" r:id="rId15"/>
    <p:sldId id="269" r:id="rId16"/>
    <p:sldId id="271" r:id="rId17"/>
    <p:sldId id="275" r:id="rId18"/>
    <p:sldId id="273" r:id="rId19"/>
    <p:sldId id="277"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C7222-9057-41A8-8CC8-791A4D2BEAA1}" type="doc">
      <dgm:prSet loTypeId="urn:microsoft.com/office/officeart/2005/8/layout/chevron1" loCatId="process" qsTypeId="urn:microsoft.com/office/officeart/2005/8/quickstyle/simple1" qsCatId="simple" csTypeId="urn:microsoft.com/office/officeart/2005/8/colors/accent0_3" csCatId="mainScheme" phldr="1"/>
      <dgm:spPr/>
    </dgm:pt>
    <dgm:pt modelId="{AFC73E4D-590E-4C3D-8E4D-A29F4011533B}">
      <dgm:prSet phldrT="[Text]"/>
      <dgm:spPr/>
      <dgm:t>
        <a:bodyPr/>
        <a:lstStyle/>
        <a:p>
          <a:r>
            <a:rPr lang="en-IN" dirty="0"/>
            <a:t>The nearby venues obtained where clustered into five clusters using         k-means. </a:t>
          </a:r>
        </a:p>
      </dgm:t>
    </dgm:pt>
    <dgm:pt modelId="{6A0482F2-E9B2-4B50-8D72-90BBA1C4904E}" type="parTrans" cxnId="{F6F6CAFE-D19E-4A7D-8979-3F1FD494611B}">
      <dgm:prSet/>
      <dgm:spPr/>
      <dgm:t>
        <a:bodyPr/>
        <a:lstStyle/>
        <a:p>
          <a:endParaRPr lang="en-IN"/>
        </a:p>
      </dgm:t>
    </dgm:pt>
    <dgm:pt modelId="{6355A14B-0C12-4071-9437-2257F5E74E2E}" type="sibTrans" cxnId="{F6F6CAFE-D19E-4A7D-8979-3F1FD494611B}">
      <dgm:prSet/>
      <dgm:spPr/>
      <dgm:t>
        <a:bodyPr/>
        <a:lstStyle/>
        <a:p>
          <a:endParaRPr lang="en-IN"/>
        </a:p>
      </dgm:t>
    </dgm:pt>
    <dgm:pt modelId="{A5F95A52-7EDA-43EA-8150-654040A2FBFA}">
      <dgm:prSet phldrT="[Text]"/>
      <dgm:spPr/>
      <dgm:t>
        <a:bodyPr/>
        <a:lstStyle/>
        <a:p>
          <a:r>
            <a:rPr lang="en-IN" dirty="0"/>
            <a:t>The clusters obtained where analysed closely </a:t>
          </a:r>
        </a:p>
      </dgm:t>
    </dgm:pt>
    <dgm:pt modelId="{B6B5A404-04A4-45F2-848F-590BDBC986AB}" type="parTrans" cxnId="{83DA96B6-0AC5-4D8F-9096-C58AC9B3D5A4}">
      <dgm:prSet/>
      <dgm:spPr/>
      <dgm:t>
        <a:bodyPr/>
        <a:lstStyle/>
        <a:p>
          <a:endParaRPr lang="en-IN"/>
        </a:p>
      </dgm:t>
    </dgm:pt>
    <dgm:pt modelId="{3FAA7756-29B5-4C41-BFC8-E89B490A45BA}" type="sibTrans" cxnId="{83DA96B6-0AC5-4D8F-9096-C58AC9B3D5A4}">
      <dgm:prSet/>
      <dgm:spPr/>
      <dgm:t>
        <a:bodyPr/>
        <a:lstStyle/>
        <a:p>
          <a:endParaRPr lang="en-IN"/>
        </a:p>
      </dgm:t>
    </dgm:pt>
    <dgm:pt modelId="{62B6653C-769B-4902-A9A3-33E72E1C0249}">
      <dgm:prSet phldrT="[Text]"/>
      <dgm:spPr/>
      <dgm:t>
        <a:bodyPr/>
        <a:lstStyle/>
        <a:p>
          <a:r>
            <a:rPr lang="en-IN" dirty="0"/>
            <a:t>Each location where evaluated depending on the parameters</a:t>
          </a:r>
        </a:p>
      </dgm:t>
    </dgm:pt>
    <dgm:pt modelId="{6EDEED60-CB9C-4E72-9191-79909BEE872E}" type="parTrans" cxnId="{7AF7A63E-899E-4F88-8874-F096CD482C62}">
      <dgm:prSet/>
      <dgm:spPr/>
      <dgm:t>
        <a:bodyPr/>
        <a:lstStyle/>
        <a:p>
          <a:endParaRPr lang="en-IN"/>
        </a:p>
      </dgm:t>
    </dgm:pt>
    <dgm:pt modelId="{DCE68C17-1489-439A-9A75-A72FD115B8D4}" type="sibTrans" cxnId="{7AF7A63E-899E-4F88-8874-F096CD482C62}">
      <dgm:prSet/>
      <dgm:spPr/>
      <dgm:t>
        <a:bodyPr/>
        <a:lstStyle/>
        <a:p>
          <a:endParaRPr lang="en-IN"/>
        </a:p>
      </dgm:t>
    </dgm:pt>
    <dgm:pt modelId="{097E3B7B-5901-4A6E-AA6F-0749EB693980}" type="pres">
      <dgm:prSet presAssocID="{E26C7222-9057-41A8-8CC8-791A4D2BEAA1}" presName="Name0" presStyleCnt="0">
        <dgm:presLayoutVars>
          <dgm:dir/>
          <dgm:animLvl val="lvl"/>
          <dgm:resizeHandles val="exact"/>
        </dgm:presLayoutVars>
      </dgm:prSet>
      <dgm:spPr/>
    </dgm:pt>
    <dgm:pt modelId="{AFD947B4-46CF-4D03-B929-7B90ACAB41F6}" type="pres">
      <dgm:prSet presAssocID="{AFC73E4D-590E-4C3D-8E4D-A29F4011533B}" presName="parTxOnly" presStyleLbl="node1" presStyleIdx="0" presStyleCnt="3">
        <dgm:presLayoutVars>
          <dgm:chMax val="0"/>
          <dgm:chPref val="0"/>
          <dgm:bulletEnabled val="1"/>
        </dgm:presLayoutVars>
      </dgm:prSet>
      <dgm:spPr/>
    </dgm:pt>
    <dgm:pt modelId="{BA297233-5DCB-4A18-992C-E916738A30E2}" type="pres">
      <dgm:prSet presAssocID="{6355A14B-0C12-4071-9437-2257F5E74E2E}" presName="parTxOnlySpace" presStyleCnt="0"/>
      <dgm:spPr/>
    </dgm:pt>
    <dgm:pt modelId="{6224B16C-ED29-42D3-BB70-0F058F5EB36F}" type="pres">
      <dgm:prSet presAssocID="{A5F95A52-7EDA-43EA-8150-654040A2FBFA}" presName="parTxOnly" presStyleLbl="node1" presStyleIdx="1" presStyleCnt="3">
        <dgm:presLayoutVars>
          <dgm:chMax val="0"/>
          <dgm:chPref val="0"/>
          <dgm:bulletEnabled val="1"/>
        </dgm:presLayoutVars>
      </dgm:prSet>
      <dgm:spPr/>
    </dgm:pt>
    <dgm:pt modelId="{75E3C013-F9A3-4BED-8D27-C8CDF2F22CDE}" type="pres">
      <dgm:prSet presAssocID="{3FAA7756-29B5-4C41-BFC8-E89B490A45BA}" presName="parTxOnlySpace" presStyleCnt="0"/>
      <dgm:spPr/>
    </dgm:pt>
    <dgm:pt modelId="{671F31CD-119A-406E-9CB2-42FF613135BE}" type="pres">
      <dgm:prSet presAssocID="{62B6653C-769B-4902-A9A3-33E72E1C0249}" presName="parTxOnly" presStyleLbl="node1" presStyleIdx="2" presStyleCnt="3">
        <dgm:presLayoutVars>
          <dgm:chMax val="0"/>
          <dgm:chPref val="0"/>
          <dgm:bulletEnabled val="1"/>
        </dgm:presLayoutVars>
      </dgm:prSet>
      <dgm:spPr/>
    </dgm:pt>
  </dgm:ptLst>
  <dgm:cxnLst>
    <dgm:cxn modelId="{AA738207-271E-46CC-90E3-39FFE74D2A97}" type="presOf" srcId="{A5F95A52-7EDA-43EA-8150-654040A2FBFA}" destId="{6224B16C-ED29-42D3-BB70-0F058F5EB36F}" srcOrd="0" destOrd="0" presId="urn:microsoft.com/office/officeart/2005/8/layout/chevron1"/>
    <dgm:cxn modelId="{7AF7A63E-899E-4F88-8874-F096CD482C62}" srcId="{E26C7222-9057-41A8-8CC8-791A4D2BEAA1}" destId="{62B6653C-769B-4902-A9A3-33E72E1C0249}" srcOrd="2" destOrd="0" parTransId="{6EDEED60-CB9C-4E72-9191-79909BEE872E}" sibTransId="{DCE68C17-1489-439A-9A75-A72FD115B8D4}"/>
    <dgm:cxn modelId="{82F49FB3-4648-4314-AB0C-5B2688E370C1}" type="presOf" srcId="{AFC73E4D-590E-4C3D-8E4D-A29F4011533B}" destId="{AFD947B4-46CF-4D03-B929-7B90ACAB41F6}" srcOrd="0" destOrd="0" presId="urn:microsoft.com/office/officeart/2005/8/layout/chevron1"/>
    <dgm:cxn modelId="{83DA96B6-0AC5-4D8F-9096-C58AC9B3D5A4}" srcId="{E26C7222-9057-41A8-8CC8-791A4D2BEAA1}" destId="{A5F95A52-7EDA-43EA-8150-654040A2FBFA}" srcOrd="1" destOrd="0" parTransId="{B6B5A404-04A4-45F2-848F-590BDBC986AB}" sibTransId="{3FAA7756-29B5-4C41-BFC8-E89B490A45BA}"/>
    <dgm:cxn modelId="{290A50D0-019B-4ECC-B479-9D3BC4BD7906}" type="presOf" srcId="{E26C7222-9057-41A8-8CC8-791A4D2BEAA1}" destId="{097E3B7B-5901-4A6E-AA6F-0749EB693980}" srcOrd="0" destOrd="0" presId="urn:microsoft.com/office/officeart/2005/8/layout/chevron1"/>
    <dgm:cxn modelId="{D2CF3AFA-317F-4862-B6DC-3A18838C2C3C}" type="presOf" srcId="{62B6653C-769B-4902-A9A3-33E72E1C0249}" destId="{671F31CD-119A-406E-9CB2-42FF613135BE}" srcOrd="0" destOrd="0" presId="urn:microsoft.com/office/officeart/2005/8/layout/chevron1"/>
    <dgm:cxn modelId="{F6F6CAFE-D19E-4A7D-8979-3F1FD494611B}" srcId="{E26C7222-9057-41A8-8CC8-791A4D2BEAA1}" destId="{AFC73E4D-590E-4C3D-8E4D-A29F4011533B}" srcOrd="0" destOrd="0" parTransId="{6A0482F2-E9B2-4B50-8D72-90BBA1C4904E}" sibTransId="{6355A14B-0C12-4071-9437-2257F5E74E2E}"/>
    <dgm:cxn modelId="{51922545-534C-48B2-8A7B-877087C5ED46}" type="presParOf" srcId="{097E3B7B-5901-4A6E-AA6F-0749EB693980}" destId="{AFD947B4-46CF-4D03-B929-7B90ACAB41F6}" srcOrd="0" destOrd="0" presId="urn:microsoft.com/office/officeart/2005/8/layout/chevron1"/>
    <dgm:cxn modelId="{BB5D0C52-A81F-4973-8DDC-1AE943752FDC}" type="presParOf" srcId="{097E3B7B-5901-4A6E-AA6F-0749EB693980}" destId="{BA297233-5DCB-4A18-992C-E916738A30E2}" srcOrd="1" destOrd="0" presId="urn:microsoft.com/office/officeart/2005/8/layout/chevron1"/>
    <dgm:cxn modelId="{F38CBAE9-9D29-4E15-9DDB-1E437F47521C}" type="presParOf" srcId="{097E3B7B-5901-4A6E-AA6F-0749EB693980}" destId="{6224B16C-ED29-42D3-BB70-0F058F5EB36F}" srcOrd="2" destOrd="0" presId="urn:microsoft.com/office/officeart/2005/8/layout/chevron1"/>
    <dgm:cxn modelId="{6D438713-6D5B-4A48-BE83-1297BECF5ED0}" type="presParOf" srcId="{097E3B7B-5901-4A6E-AA6F-0749EB693980}" destId="{75E3C013-F9A3-4BED-8D27-C8CDF2F22CDE}" srcOrd="3" destOrd="0" presId="urn:microsoft.com/office/officeart/2005/8/layout/chevron1"/>
    <dgm:cxn modelId="{9EB0129D-886A-4EDE-A410-53A4513C126B}" type="presParOf" srcId="{097E3B7B-5901-4A6E-AA6F-0749EB693980}" destId="{671F31CD-119A-406E-9CB2-42FF613135B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47B4-46CF-4D03-B929-7B90ACAB41F6}">
      <dsp:nvSpPr>
        <dsp:cNvPr id="0" name=""/>
        <dsp:cNvSpPr/>
      </dsp:nvSpPr>
      <dsp:spPr>
        <a:xfrm>
          <a:off x="2562" y="2012068"/>
          <a:ext cx="3121559" cy="1248623"/>
        </a:xfrm>
        <a:prstGeom prst="chevron">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IN" sz="1800" kern="1200" dirty="0"/>
            <a:t>The nearby venues obtained where clustered into five clusters using         k-means. </a:t>
          </a:r>
        </a:p>
      </dsp:txBody>
      <dsp:txXfrm>
        <a:off x="626874" y="2012068"/>
        <a:ext cx="1872936" cy="1248623"/>
      </dsp:txXfrm>
    </dsp:sp>
    <dsp:sp modelId="{6224B16C-ED29-42D3-BB70-0F058F5EB36F}">
      <dsp:nvSpPr>
        <dsp:cNvPr id="0" name=""/>
        <dsp:cNvSpPr/>
      </dsp:nvSpPr>
      <dsp:spPr>
        <a:xfrm>
          <a:off x="2811965" y="2012068"/>
          <a:ext cx="3121559" cy="1248623"/>
        </a:xfrm>
        <a:prstGeom prst="chevron">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IN" sz="1800" kern="1200" dirty="0"/>
            <a:t>The clusters obtained where analysed closely </a:t>
          </a:r>
        </a:p>
      </dsp:txBody>
      <dsp:txXfrm>
        <a:off x="3436277" y="2012068"/>
        <a:ext cx="1872936" cy="1248623"/>
      </dsp:txXfrm>
    </dsp:sp>
    <dsp:sp modelId="{671F31CD-119A-406E-9CB2-42FF613135BE}">
      <dsp:nvSpPr>
        <dsp:cNvPr id="0" name=""/>
        <dsp:cNvSpPr/>
      </dsp:nvSpPr>
      <dsp:spPr>
        <a:xfrm>
          <a:off x="5621368" y="2012068"/>
          <a:ext cx="3121559" cy="1248623"/>
        </a:xfrm>
        <a:prstGeom prst="chevron">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IN" sz="1800" kern="1200" dirty="0"/>
            <a:t>Each location where evaluated depending on the parameters</a:t>
          </a:r>
        </a:p>
      </dsp:txBody>
      <dsp:txXfrm>
        <a:off x="6245680" y="2012068"/>
        <a:ext cx="1872936" cy="12486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63D09-CD97-4A5B-AC1F-9E1A069AD4CF}" type="datetimeFigureOut">
              <a:rPr lang="en-IN" smtClean="0"/>
              <a:t>16-08-2019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124FD-243C-474F-B45D-628068BD6821}" type="slidenum">
              <a:rPr lang="en-IN" smtClean="0"/>
              <a:t>‹#›</a:t>
            </a:fld>
            <a:endParaRPr lang="en-IN"/>
          </a:p>
        </p:txBody>
      </p:sp>
    </p:spTree>
    <p:extLst>
      <p:ext uri="{BB962C8B-B14F-4D97-AF65-F5344CB8AC3E}">
        <p14:creationId xmlns:p14="http://schemas.microsoft.com/office/powerpoint/2010/main" val="151524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23F103-BC34-4FE4-A40E-EDDEECFDA5D0}" type="datetimeFigureOut">
              <a:rPr lang="en-US" smtClean="0"/>
              <a:pPr/>
              <a:t>8/15/2019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7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78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5663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6491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2245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2494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539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058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2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4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33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40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52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2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4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228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8/15/2019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643878"/>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United_States_cities_by_population"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7.xml"/><Relationship Id="rId4" Type="http://schemas.openxmlformats.org/officeDocument/2006/relationships/hyperlink" Target="https://en.wikipedia.org/wiki/Boroughs_of_New_York_Ci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D3CDFEA-7BB5-417C-95C2-13CF320F8CCE}"/>
              </a:ext>
            </a:extLst>
          </p:cNvPr>
          <p:cNvSpPr>
            <a:spLocks noGrp="1"/>
          </p:cNvSpPr>
          <p:nvPr>
            <p:ph type="ctrTitle"/>
          </p:nvPr>
        </p:nvSpPr>
        <p:spPr>
          <a:xfrm>
            <a:off x="951230" y="1120680"/>
            <a:ext cx="10807954" cy="2678112"/>
          </a:xfrm>
        </p:spPr>
        <p:txBody>
          <a:bodyPr>
            <a:normAutofit/>
          </a:bodyPr>
          <a:lstStyle/>
          <a:p>
            <a:r>
              <a:rPr lang="en-US" sz="6000" dirty="0"/>
              <a:t>          </a:t>
            </a:r>
            <a:r>
              <a:rPr lang="en-US" sz="5400" dirty="0">
                <a:solidFill>
                  <a:schemeClr val="bg1"/>
                </a:solidFill>
              </a:rPr>
              <a:t>Capstone Project</a:t>
            </a:r>
            <a:br>
              <a:rPr lang="en-US" sz="5400" dirty="0">
                <a:solidFill>
                  <a:schemeClr val="bg1"/>
                </a:solidFill>
                <a:effectLst/>
              </a:rPr>
            </a:br>
            <a:r>
              <a:rPr lang="en-US" sz="5400" dirty="0">
                <a:solidFill>
                  <a:schemeClr val="bg1"/>
                </a:solidFill>
                <a:effectLst/>
              </a:rPr>
              <a:t>  The Battle of Neighborhoods</a:t>
            </a:r>
            <a:endParaRPr lang="en-IN" sz="5400" dirty="0">
              <a:solidFill>
                <a:schemeClr val="bg1"/>
              </a:solidFill>
            </a:endParaRPr>
          </a:p>
        </p:txBody>
      </p:sp>
    </p:spTree>
    <p:extLst>
      <p:ext uri="{BB962C8B-B14F-4D97-AF65-F5344CB8AC3E}">
        <p14:creationId xmlns:p14="http://schemas.microsoft.com/office/powerpoint/2010/main" val="394689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97BA8AB-283B-4F7D-AC95-46531D7F346F}"/>
              </a:ext>
            </a:extLst>
          </p:cNvPr>
          <p:cNvSpPr/>
          <p:nvPr/>
        </p:nvSpPr>
        <p:spPr>
          <a:xfrm>
            <a:off x="7164280" y="668689"/>
            <a:ext cx="3204838" cy="34572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dirty="0"/>
              <a:t>The next part was to retrieve the data about different restaurants in Manhattan with the help of Foursquare API.</a:t>
            </a:r>
          </a:p>
          <a:p>
            <a:pPr marL="285750" indent="-285750">
              <a:buFont typeface="Arial" panose="020B0604020202020204" pitchFamily="34" charset="0"/>
              <a:buChar char="•"/>
            </a:pPr>
            <a:r>
              <a:rPr lang="en-IN" dirty="0"/>
              <a:t>For getting the data ,I used the search query with restaurant as the keyword.</a:t>
            </a:r>
          </a:p>
          <a:p>
            <a:pPr marL="285750" indent="-285750">
              <a:buFont typeface="Arial" panose="020B0604020202020204" pitchFamily="34" charset="0"/>
              <a:buChar char="•"/>
            </a:pPr>
            <a:r>
              <a:rPr lang="en-IN" dirty="0"/>
              <a:t>The location of these restaurants were plotted in a map. </a:t>
            </a:r>
          </a:p>
        </p:txBody>
      </p:sp>
      <p:pic>
        <p:nvPicPr>
          <p:cNvPr id="6" name="Picture 5">
            <a:extLst>
              <a:ext uri="{FF2B5EF4-FFF2-40B4-BE49-F238E27FC236}">
                <a16:creationId xmlns:a16="http://schemas.microsoft.com/office/drawing/2014/main" id="{23093443-829F-4BB6-8E54-8B9D84DBF131}"/>
              </a:ext>
            </a:extLst>
          </p:cNvPr>
          <p:cNvPicPr>
            <a:picLocks noChangeAspect="1"/>
          </p:cNvPicPr>
          <p:nvPr/>
        </p:nvPicPr>
        <p:blipFill>
          <a:blip r:embed="rId2"/>
          <a:stretch>
            <a:fillRect/>
          </a:stretch>
        </p:blipFill>
        <p:spPr>
          <a:xfrm>
            <a:off x="1346372" y="763480"/>
            <a:ext cx="5234940" cy="549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2728771-C833-4E75-84EF-56E4B93DA47A}"/>
              </a:ext>
            </a:extLst>
          </p:cNvPr>
          <p:cNvPicPr>
            <a:picLocks noChangeAspect="1"/>
          </p:cNvPicPr>
          <p:nvPr/>
        </p:nvPicPr>
        <p:blipFill>
          <a:blip r:embed="rId3"/>
          <a:stretch>
            <a:fillRect/>
          </a:stretch>
        </p:blipFill>
        <p:spPr>
          <a:xfrm>
            <a:off x="6929910" y="4209865"/>
            <a:ext cx="3812071" cy="1996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8D59E34-3877-4304-8D51-402647607292}"/>
              </a:ext>
            </a:extLst>
          </p:cNvPr>
          <p:cNvSpPr txBox="1"/>
          <p:nvPr/>
        </p:nvSpPr>
        <p:spPr>
          <a:xfrm>
            <a:off x="3897297" y="17205"/>
            <a:ext cx="3885459" cy="584775"/>
          </a:xfrm>
          <a:prstGeom prst="rect">
            <a:avLst/>
          </a:prstGeom>
          <a:noFill/>
        </p:spPr>
        <p:txBody>
          <a:bodyPr wrap="square" rtlCol="0">
            <a:spAutoFit/>
          </a:bodyPr>
          <a:lstStyle/>
          <a:p>
            <a:r>
              <a:rPr lang="en-IN" sz="3200" b="1" dirty="0">
                <a:solidFill>
                  <a:schemeClr val="bg1"/>
                </a:solidFill>
              </a:rPr>
              <a:t>2. List of Restaurant’s</a:t>
            </a:r>
          </a:p>
        </p:txBody>
      </p:sp>
    </p:spTree>
    <p:extLst>
      <p:ext uri="{BB962C8B-B14F-4D97-AF65-F5344CB8AC3E}">
        <p14:creationId xmlns:p14="http://schemas.microsoft.com/office/powerpoint/2010/main" val="365721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5DD78-709A-4E3B-B764-219C8271A6D1}"/>
              </a:ext>
            </a:extLst>
          </p:cNvPr>
          <p:cNvSpPr txBox="1"/>
          <p:nvPr/>
        </p:nvSpPr>
        <p:spPr>
          <a:xfrm>
            <a:off x="1571348" y="355106"/>
            <a:ext cx="10088980" cy="707886"/>
          </a:xfrm>
          <a:prstGeom prst="rect">
            <a:avLst/>
          </a:prstGeom>
          <a:noFill/>
        </p:spPr>
        <p:txBody>
          <a:bodyPr wrap="none" rtlCol="0">
            <a:spAutoFit/>
          </a:bodyPr>
          <a:lstStyle/>
          <a:p>
            <a:r>
              <a:rPr lang="en-IN" sz="4000" b="1" dirty="0">
                <a:solidFill>
                  <a:schemeClr val="bg1"/>
                </a:solidFill>
              </a:rPr>
              <a:t>3. LIST OF RESTAURANTS PLOTTED IN A MAP </a:t>
            </a:r>
          </a:p>
        </p:txBody>
      </p:sp>
      <p:pic>
        <p:nvPicPr>
          <p:cNvPr id="5" name="Picture 4">
            <a:extLst>
              <a:ext uri="{FF2B5EF4-FFF2-40B4-BE49-F238E27FC236}">
                <a16:creationId xmlns:a16="http://schemas.microsoft.com/office/drawing/2014/main" id="{29152970-6374-4D07-8112-2720B6A67683}"/>
              </a:ext>
            </a:extLst>
          </p:cNvPr>
          <p:cNvPicPr>
            <a:picLocks noChangeAspect="1"/>
          </p:cNvPicPr>
          <p:nvPr/>
        </p:nvPicPr>
        <p:blipFill>
          <a:blip r:embed="rId2"/>
          <a:stretch>
            <a:fillRect/>
          </a:stretch>
        </p:blipFill>
        <p:spPr>
          <a:xfrm>
            <a:off x="2659925" y="1529981"/>
            <a:ext cx="6652751" cy="43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440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D76951-28DB-45A3-BBFF-F85C8F316989}"/>
              </a:ext>
            </a:extLst>
          </p:cNvPr>
          <p:cNvPicPr>
            <a:picLocks noChangeAspect="1"/>
          </p:cNvPicPr>
          <p:nvPr/>
        </p:nvPicPr>
        <p:blipFill>
          <a:blip r:embed="rId2"/>
          <a:stretch>
            <a:fillRect/>
          </a:stretch>
        </p:blipFill>
        <p:spPr>
          <a:xfrm>
            <a:off x="952874" y="3127059"/>
            <a:ext cx="10156791" cy="2770034"/>
          </a:xfrm>
          <a:prstGeom prst="rect">
            <a:avLst/>
          </a:prstGeom>
        </p:spPr>
      </p:pic>
      <p:sp>
        <p:nvSpPr>
          <p:cNvPr id="3" name="TextBox 2">
            <a:extLst>
              <a:ext uri="{FF2B5EF4-FFF2-40B4-BE49-F238E27FC236}">
                <a16:creationId xmlns:a16="http://schemas.microsoft.com/office/drawing/2014/main" id="{CCCDF55F-9909-46CC-A0AE-EBCEBD28F97C}"/>
              </a:ext>
            </a:extLst>
          </p:cNvPr>
          <p:cNvSpPr txBox="1"/>
          <p:nvPr/>
        </p:nvSpPr>
        <p:spPr>
          <a:xfrm>
            <a:off x="1571348" y="560797"/>
            <a:ext cx="9568325" cy="800219"/>
          </a:xfrm>
          <a:prstGeom prst="rect">
            <a:avLst/>
          </a:prstGeom>
          <a:noFill/>
        </p:spPr>
        <p:txBody>
          <a:bodyPr wrap="none" rtlCol="0">
            <a:spAutoFit/>
          </a:bodyPr>
          <a:lstStyle/>
          <a:p>
            <a:r>
              <a:rPr lang="en-US" sz="2800" b="1" u="sng" dirty="0">
                <a:solidFill>
                  <a:schemeClr val="bg1"/>
                </a:solidFill>
              </a:rPr>
              <a:t>4. </a:t>
            </a:r>
            <a:r>
              <a:rPr lang="en-US" sz="2800" b="1" u="sng" dirty="0" err="1">
                <a:solidFill>
                  <a:schemeClr val="bg1"/>
                </a:solidFill>
              </a:rPr>
              <a:t>Neighbourhood</a:t>
            </a:r>
            <a:r>
              <a:rPr lang="en-US" sz="2800" b="1" u="sng" dirty="0">
                <a:solidFill>
                  <a:schemeClr val="bg1"/>
                </a:solidFill>
              </a:rPr>
              <a:t> along with the top 10 most common venues</a:t>
            </a:r>
          </a:p>
          <a:p>
            <a:endParaRPr lang="en-IN" dirty="0"/>
          </a:p>
        </p:txBody>
      </p:sp>
      <p:sp>
        <p:nvSpPr>
          <p:cNvPr id="5" name="Rectangle: Rounded Corners 4">
            <a:extLst>
              <a:ext uri="{FF2B5EF4-FFF2-40B4-BE49-F238E27FC236}">
                <a16:creationId xmlns:a16="http://schemas.microsoft.com/office/drawing/2014/main" id="{799B382F-9156-42DC-8025-A34957C1B2BF}"/>
              </a:ext>
            </a:extLst>
          </p:cNvPr>
          <p:cNvSpPr/>
          <p:nvPr/>
        </p:nvSpPr>
        <p:spPr>
          <a:xfrm>
            <a:off x="3338004" y="1361016"/>
            <a:ext cx="4989251" cy="15419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Then using the Foursquare API the list of  neighbourhood along with top 10 commonly visited places where obtained.</a:t>
            </a:r>
          </a:p>
        </p:txBody>
      </p:sp>
    </p:spTree>
    <p:extLst>
      <p:ext uri="{BB962C8B-B14F-4D97-AF65-F5344CB8AC3E}">
        <p14:creationId xmlns:p14="http://schemas.microsoft.com/office/powerpoint/2010/main" val="79150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40C0C9-A3FF-4915-A55E-85E5E4456631}"/>
              </a:ext>
            </a:extLst>
          </p:cNvPr>
          <p:cNvPicPr>
            <a:picLocks noChangeAspect="1"/>
          </p:cNvPicPr>
          <p:nvPr/>
        </p:nvPicPr>
        <p:blipFill>
          <a:blip r:embed="rId2"/>
          <a:stretch>
            <a:fillRect/>
          </a:stretch>
        </p:blipFill>
        <p:spPr>
          <a:xfrm>
            <a:off x="1808316" y="741666"/>
            <a:ext cx="3491653" cy="5822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DB60A075-0AFA-401A-95E0-D20EBC317B26}"/>
              </a:ext>
            </a:extLst>
          </p:cNvPr>
          <p:cNvSpPr txBox="1"/>
          <p:nvPr/>
        </p:nvSpPr>
        <p:spPr>
          <a:xfrm>
            <a:off x="6409677" y="2778710"/>
            <a:ext cx="4748416" cy="954107"/>
          </a:xfrm>
          <a:prstGeom prst="rect">
            <a:avLst/>
          </a:prstGeom>
          <a:noFill/>
        </p:spPr>
        <p:txBody>
          <a:bodyPr wrap="none" rtlCol="0">
            <a:spAutoFit/>
          </a:bodyPr>
          <a:lstStyle/>
          <a:p>
            <a:r>
              <a:rPr lang="en-IN" sz="2800" b="1" dirty="0">
                <a:solidFill>
                  <a:schemeClr val="bg1"/>
                </a:solidFill>
              </a:rPr>
              <a:t>5. LIST OF NEIGHBOURHOOD </a:t>
            </a:r>
          </a:p>
          <a:p>
            <a:r>
              <a:rPr lang="en-IN" sz="2800" b="1" dirty="0">
                <a:solidFill>
                  <a:schemeClr val="bg1"/>
                </a:solidFill>
              </a:rPr>
              <a:t>PLOTTED ON  MAP</a:t>
            </a:r>
          </a:p>
        </p:txBody>
      </p:sp>
    </p:spTree>
    <p:extLst>
      <p:ext uri="{BB962C8B-B14F-4D97-AF65-F5344CB8AC3E}">
        <p14:creationId xmlns:p14="http://schemas.microsoft.com/office/powerpoint/2010/main" val="220361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532B832-1E79-4AA2-B733-AD9C4FF9B179}"/>
              </a:ext>
            </a:extLst>
          </p:cNvPr>
          <p:cNvGraphicFramePr/>
          <p:nvPr>
            <p:extLst>
              <p:ext uri="{D42A27DB-BD31-4B8C-83A1-F6EECF244321}">
                <p14:modId xmlns:p14="http://schemas.microsoft.com/office/powerpoint/2010/main" val="1513532310"/>
              </p:ext>
            </p:extLst>
          </p:nvPr>
        </p:nvGraphicFramePr>
        <p:xfrm>
          <a:off x="1838665" y="533235"/>
          <a:ext cx="8745490" cy="5272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4AF2FBE-2B7A-439D-B4C0-95372E258300}"/>
              </a:ext>
            </a:extLst>
          </p:cNvPr>
          <p:cNvSpPr txBox="1"/>
          <p:nvPr/>
        </p:nvSpPr>
        <p:spPr>
          <a:xfrm>
            <a:off x="4511810" y="464948"/>
            <a:ext cx="2930610" cy="707886"/>
          </a:xfrm>
          <a:prstGeom prst="rect">
            <a:avLst/>
          </a:prstGeom>
          <a:noFill/>
        </p:spPr>
        <p:txBody>
          <a:bodyPr wrap="none" rtlCol="0">
            <a:spAutoFit/>
          </a:bodyPr>
          <a:lstStyle/>
          <a:p>
            <a:r>
              <a:rPr lang="en-IN" sz="4000" b="1" dirty="0">
                <a:solidFill>
                  <a:schemeClr val="bg1"/>
                </a:solidFill>
              </a:rPr>
              <a:t>5.Clustering </a:t>
            </a:r>
            <a:r>
              <a:rPr lang="en-IN" dirty="0"/>
              <a:t> </a:t>
            </a:r>
          </a:p>
        </p:txBody>
      </p:sp>
    </p:spTree>
    <p:extLst>
      <p:ext uri="{BB962C8B-B14F-4D97-AF65-F5344CB8AC3E}">
        <p14:creationId xmlns:p14="http://schemas.microsoft.com/office/powerpoint/2010/main" val="335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904BED-EA72-443B-A6F4-EB948D110E5C}"/>
              </a:ext>
            </a:extLst>
          </p:cNvPr>
          <p:cNvPicPr>
            <a:picLocks noChangeAspect="1"/>
          </p:cNvPicPr>
          <p:nvPr/>
        </p:nvPicPr>
        <p:blipFill>
          <a:blip r:embed="rId2"/>
          <a:stretch>
            <a:fillRect/>
          </a:stretch>
        </p:blipFill>
        <p:spPr>
          <a:xfrm>
            <a:off x="1306830" y="1873189"/>
            <a:ext cx="9578340" cy="3482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73CCA82C-4E32-4DA5-B68D-18FF9AF476EA}"/>
              </a:ext>
            </a:extLst>
          </p:cNvPr>
          <p:cNvSpPr txBox="1"/>
          <p:nvPr/>
        </p:nvSpPr>
        <p:spPr>
          <a:xfrm>
            <a:off x="4769121" y="783380"/>
            <a:ext cx="2015295" cy="584775"/>
          </a:xfrm>
          <a:prstGeom prst="rect">
            <a:avLst/>
          </a:prstGeom>
          <a:noFill/>
        </p:spPr>
        <p:txBody>
          <a:bodyPr wrap="none" rtlCol="0">
            <a:spAutoFit/>
          </a:bodyPr>
          <a:lstStyle/>
          <a:p>
            <a:r>
              <a:rPr lang="en-IN" sz="3200" b="1" dirty="0">
                <a:solidFill>
                  <a:schemeClr val="bg1"/>
                </a:solidFill>
              </a:rPr>
              <a:t>CLUSTER 1</a:t>
            </a:r>
          </a:p>
        </p:txBody>
      </p:sp>
    </p:spTree>
    <p:extLst>
      <p:ext uri="{BB962C8B-B14F-4D97-AF65-F5344CB8AC3E}">
        <p14:creationId xmlns:p14="http://schemas.microsoft.com/office/powerpoint/2010/main" val="398103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2BC436-2762-47B5-9B3A-D3AC2F27EAEC}"/>
              </a:ext>
            </a:extLst>
          </p:cNvPr>
          <p:cNvPicPr>
            <a:picLocks noChangeAspect="1"/>
          </p:cNvPicPr>
          <p:nvPr/>
        </p:nvPicPr>
        <p:blipFill>
          <a:blip r:embed="rId2"/>
          <a:stretch>
            <a:fillRect/>
          </a:stretch>
        </p:blipFill>
        <p:spPr>
          <a:xfrm>
            <a:off x="2334085" y="1100830"/>
            <a:ext cx="7185512" cy="5260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60B3C31-63AE-4764-A05C-148A36B09B67}"/>
              </a:ext>
            </a:extLst>
          </p:cNvPr>
          <p:cNvSpPr txBox="1"/>
          <p:nvPr/>
        </p:nvSpPr>
        <p:spPr>
          <a:xfrm>
            <a:off x="4039340" y="302417"/>
            <a:ext cx="2938509" cy="584775"/>
          </a:xfrm>
          <a:prstGeom prst="rect">
            <a:avLst/>
          </a:prstGeom>
          <a:noFill/>
        </p:spPr>
        <p:txBody>
          <a:bodyPr wrap="square" rtlCol="0">
            <a:spAutoFit/>
          </a:bodyPr>
          <a:lstStyle/>
          <a:p>
            <a:r>
              <a:rPr lang="en-IN" b="1" dirty="0">
                <a:solidFill>
                  <a:schemeClr val="bg1"/>
                </a:solidFill>
              </a:rPr>
              <a:t>             </a:t>
            </a:r>
            <a:r>
              <a:rPr lang="en-IN" sz="3200" b="1" dirty="0">
                <a:solidFill>
                  <a:schemeClr val="bg1"/>
                </a:solidFill>
              </a:rPr>
              <a:t>CLUSTER 2</a:t>
            </a:r>
          </a:p>
        </p:txBody>
      </p:sp>
    </p:spTree>
    <p:extLst>
      <p:ext uri="{BB962C8B-B14F-4D97-AF65-F5344CB8AC3E}">
        <p14:creationId xmlns:p14="http://schemas.microsoft.com/office/powerpoint/2010/main" val="127350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5A4DB-8D8C-48E4-A703-149436366C06}"/>
              </a:ext>
            </a:extLst>
          </p:cNvPr>
          <p:cNvSpPr txBox="1"/>
          <p:nvPr/>
        </p:nvSpPr>
        <p:spPr>
          <a:xfrm>
            <a:off x="4740676" y="89630"/>
            <a:ext cx="2015295" cy="584775"/>
          </a:xfrm>
          <a:prstGeom prst="rect">
            <a:avLst/>
          </a:prstGeom>
          <a:noFill/>
        </p:spPr>
        <p:txBody>
          <a:bodyPr wrap="none" rtlCol="0">
            <a:spAutoFit/>
          </a:bodyPr>
          <a:lstStyle/>
          <a:p>
            <a:r>
              <a:rPr lang="en-IN" sz="3200" b="1" dirty="0">
                <a:solidFill>
                  <a:schemeClr val="bg1"/>
                </a:solidFill>
              </a:rPr>
              <a:t>CLUSTER 3</a:t>
            </a:r>
          </a:p>
        </p:txBody>
      </p:sp>
      <p:pic>
        <p:nvPicPr>
          <p:cNvPr id="4" name="Picture 3">
            <a:extLst>
              <a:ext uri="{FF2B5EF4-FFF2-40B4-BE49-F238E27FC236}">
                <a16:creationId xmlns:a16="http://schemas.microsoft.com/office/drawing/2014/main" id="{2B68E820-F711-4131-ACDC-EB0565B33CE4}"/>
              </a:ext>
            </a:extLst>
          </p:cNvPr>
          <p:cNvPicPr>
            <a:picLocks noChangeAspect="1"/>
          </p:cNvPicPr>
          <p:nvPr/>
        </p:nvPicPr>
        <p:blipFill>
          <a:blip r:embed="rId2"/>
          <a:stretch>
            <a:fillRect/>
          </a:stretch>
        </p:blipFill>
        <p:spPr>
          <a:xfrm>
            <a:off x="1665007" y="674405"/>
            <a:ext cx="8435858" cy="5792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88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02208-21BC-4E0F-B1A5-024C8651005F}"/>
              </a:ext>
            </a:extLst>
          </p:cNvPr>
          <p:cNvSpPr txBox="1"/>
          <p:nvPr/>
        </p:nvSpPr>
        <p:spPr>
          <a:xfrm>
            <a:off x="4607511" y="506028"/>
            <a:ext cx="2015295" cy="584775"/>
          </a:xfrm>
          <a:prstGeom prst="rect">
            <a:avLst/>
          </a:prstGeom>
          <a:noFill/>
        </p:spPr>
        <p:txBody>
          <a:bodyPr wrap="none" rtlCol="0">
            <a:spAutoFit/>
          </a:bodyPr>
          <a:lstStyle/>
          <a:p>
            <a:r>
              <a:rPr lang="en-IN" sz="3200" b="1" dirty="0">
                <a:solidFill>
                  <a:schemeClr val="bg1"/>
                </a:solidFill>
              </a:rPr>
              <a:t>CLUSTER 4</a:t>
            </a:r>
          </a:p>
        </p:txBody>
      </p:sp>
      <p:pic>
        <p:nvPicPr>
          <p:cNvPr id="4" name="Picture 3">
            <a:extLst>
              <a:ext uri="{FF2B5EF4-FFF2-40B4-BE49-F238E27FC236}">
                <a16:creationId xmlns:a16="http://schemas.microsoft.com/office/drawing/2014/main" id="{387B4138-6558-44F4-9FB3-9137E14993CD}"/>
              </a:ext>
            </a:extLst>
          </p:cNvPr>
          <p:cNvPicPr>
            <a:picLocks noChangeAspect="1"/>
          </p:cNvPicPr>
          <p:nvPr/>
        </p:nvPicPr>
        <p:blipFill>
          <a:blip r:embed="rId2"/>
          <a:stretch>
            <a:fillRect/>
          </a:stretch>
        </p:blipFill>
        <p:spPr>
          <a:xfrm>
            <a:off x="1375299" y="1473878"/>
            <a:ext cx="9601200" cy="1104900"/>
          </a:xfrm>
          <a:prstGeom prst="rect">
            <a:avLst/>
          </a:prstGeom>
        </p:spPr>
      </p:pic>
      <p:sp>
        <p:nvSpPr>
          <p:cNvPr id="5" name="TextBox 4">
            <a:extLst>
              <a:ext uri="{FF2B5EF4-FFF2-40B4-BE49-F238E27FC236}">
                <a16:creationId xmlns:a16="http://schemas.microsoft.com/office/drawing/2014/main" id="{7EFFF23B-042A-4D12-86F6-DD3B582F9B84}"/>
              </a:ext>
            </a:extLst>
          </p:cNvPr>
          <p:cNvSpPr txBox="1"/>
          <p:nvPr/>
        </p:nvSpPr>
        <p:spPr>
          <a:xfrm>
            <a:off x="4607510" y="3329127"/>
            <a:ext cx="2015295" cy="861774"/>
          </a:xfrm>
          <a:prstGeom prst="rect">
            <a:avLst/>
          </a:prstGeom>
          <a:noFill/>
        </p:spPr>
        <p:txBody>
          <a:bodyPr wrap="none" rtlCol="0">
            <a:spAutoFit/>
          </a:bodyPr>
          <a:lstStyle/>
          <a:p>
            <a:r>
              <a:rPr lang="en-IN" sz="3200" b="1" dirty="0">
                <a:solidFill>
                  <a:schemeClr val="bg1"/>
                </a:solidFill>
              </a:rPr>
              <a:t>CLUSTER 5</a:t>
            </a:r>
          </a:p>
          <a:p>
            <a:endParaRPr lang="en-IN" dirty="0"/>
          </a:p>
        </p:txBody>
      </p:sp>
      <p:pic>
        <p:nvPicPr>
          <p:cNvPr id="7" name="Picture 6">
            <a:extLst>
              <a:ext uri="{FF2B5EF4-FFF2-40B4-BE49-F238E27FC236}">
                <a16:creationId xmlns:a16="http://schemas.microsoft.com/office/drawing/2014/main" id="{7E5DD6F3-181C-42D0-8A8E-6594A4DE82AB}"/>
              </a:ext>
            </a:extLst>
          </p:cNvPr>
          <p:cNvPicPr>
            <a:picLocks noChangeAspect="1"/>
          </p:cNvPicPr>
          <p:nvPr/>
        </p:nvPicPr>
        <p:blipFill>
          <a:blip r:embed="rId3"/>
          <a:stretch>
            <a:fillRect/>
          </a:stretch>
        </p:blipFill>
        <p:spPr>
          <a:xfrm>
            <a:off x="1344819" y="4377370"/>
            <a:ext cx="9631680" cy="1127760"/>
          </a:xfrm>
          <a:prstGeom prst="rect">
            <a:avLst/>
          </a:prstGeom>
        </p:spPr>
      </p:pic>
    </p:spTree>
    <p:extLst>
      <p:ext uri="{BB962C8B-B14F-4D97-AF65-F5344CB8AC3E}">
        <p14:creationId xmlns:p14="http://schemas.microsoft.com/office/powerpoint/2010/main" val="2292829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861C5-7CD3-47EF-9A68-58A6EA7C30CE}"/>
              </a:ext>
            </a:extLst>
          </p:cNvPr>
          <p:cNvSpPr txBox="1"/>
          <p:nvPr/>
        </p:nvSpPr>
        <p:spPr>
          <a:xfrm>
            <a:off x="4554245" y="665825"/>
            <a:ext cx="2062681" cy="830997"/>
          </a:xfrm>
          <a:prstGeom prst="rect">
            <a:avLst/>
          </a:prstGeom>
          <a:noFill/>
        </p:spPr>
        <p:txBody>
          <a:bodyPr wrap="none" rtlCol="0">
            <a:spAutoFit/>
          </a:bodyPr>
          <a:lstStyle/>
          <a:p>
            <a:r>
              <a:rPr lang="en-IN" sz="4800" b="1" dirty="0">
                <a:solidFill>
                  <a:schemeClr val="bg1"/>
                </a:solidFill>
              </a:rPr>
              <a:t>RESULT</a:t>
            </a:r>
          </a:p>
        </p:txBody>
      </p:sp>
      <p:sp>
        <p:nvSpPr>
          <p:cNvPr id="3" name="Rectangle: Rounded Corners 2">
            <a:extLst>
              <a:ext uri="{FF2B5EF4-FFF2-40B4-BE49-F238E27FC236}">
                <a16:creationId xmlns:a16="http://schemas.microsoft.com/office/drawing/2014/main" id="{0A79FD65-D43B-4985-A87A-B73539BE8CFC}"/>
              </a:ext>
            </a:extLst>
          </p:cNvPr>
          <p:cNvSpPr/>
          <p:nvPr/>
        </p:nvSpPr>
        <p:spPr>
          <a:xfrm>
            <a:off x="1189607" y="1811045"/>
            <a:ext cx="5797118" cy="3764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After evaluating the clusters I have came to the conclusion that the suitable place for starting a new restaurant is between </a:t>
            </a:r>
            <a:r>
              <a:rPr lang="en-IN" b="1" dirty="0"/>
              <a:t>East Harlem </a:t>
            </a:r>
            <a:r>
              <a:rPr lang="en-IN" dirty="0"/>
              <a:t>and </a:t>
            </a:r>
            <a:r>
              <a:rPr lang="en-IN" b="1" dirty="0"/>
              <a:t>Upper East Side</a:t>
            </a:r>
            <a:r>
              <a:rPr lang="en-IN" dirty="0"/>
              <a:t>.</a:t>
            </a:r>
          </a:p>
          <a:p>
            <a:pPr algn="ctr"/>
            <a:r>
              <a:rPr lang="en-IN" dirty="0"/>
              <a:t>This is because they are near two museum which is visited by a number of people and a hospital.</a:t>
            </a:r>
          </a:p>
          <a:p>
            <a:pPr algn="ctr"/>
            <a:r>
              <a:rPr lang="en-IN" dirty="0"/>
              <a:t>Also East Harlem is a pilgrimage for foodies.  </a:t>
            </a:r>
          </a:p>
        </p:txBody>
      </p:sp>
      <p:pic>
        <p:nvPicPr>
          <p:cNvPr id="5" name="Picture 4">
            <a:extLst>
              <a:ext uri="{FF2B5EF4-FFF2-40B4-BE49-F238E27FC236}">
                <a16:creationId xmlns:a16="http://schemas.microsoft.com/office/drawing/2014/main" id="{FA45757A-699C-4BD2-A9F9-8AE6C15B2D49}"/>
              </a:ext>
            </a:extLst>
          </p:cNvPr>
          <p:cNvPicPr>
            <a:picLocks noChangeAspect="1"/>
          </p:cNvPicPr>
          <p:nvPr/>
        </p:nvPicPr>
        <p:blipFill>
          <a:blip r:embed="rId2"/>
          <a:stretch>
            <a:fillRect/>
          </a:stretch>
        </p:blipFill>
        <p:spPr>
          <a:xfrm>
            <a:off x="7391123" y="1251751"/>
            <a:ext cx="3859845" cy="4706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719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765E-2005-40CB-878C-E32918732987}"/>
              </a:ext>
            </a:extLst>
          </p:cNvPr>
          <p:cNvSpPr>
            <a:spLocks noGrp="1"/>
          </p:cNvSpPr>
          <p:nvPr>
            <p:ph type="title"/>
          </p:nvPr>
        </p:nvSpPr>
        <p:spPr>
          <a:xfrm>
            <a:off x="437322" y="603535"/>
            <a:ext cx="5934508" cy="1639886"/>
          </a:xfrm>
        </p:spPr>
        <p:txBody>
          <a:bodyPr/>
          <a:lstStyle/>
          <a:p>
            <a:r>
              <a:rPr lang="en-IN" dirty="0">
                <a:solidFill>
                  <a:schemeClr val="bg1"/>
                </a:solidFill>
                <a:latin typeface="Times New Roman" panose="02020603050405020304" pitchFamily="18" charset="0"/>
                <a:cs typeface="Times New Roman" panose="02020603050405020304" pitchFamily="18" charset="0"/>
              </a:rPr>
              <a:t>Business problem</a:t>
            </a:r>
          </a:p>
        </p:txBody>
      </p:sp>
      <p:sp>
        <p:nvSpPr>
          <p:cNvPr id="4" name="Text Placeholder 3">
            <a:extLst>
              <a:ext uri="{FF2B5EF4-FFF2-40B4-BE49-F238E27FC236}">
                <a16:creationId xmlns:a16="http://schemas.microsoft.com/office/drawing/2014/main" id="{EF52E564-A7F7-4272-BC9F-A6FEB448E2F6}"/>
              </a:ext>
            </a:extLst>
          </p:cNvPr>
          <p:cNvSpPr>
            <a:spLocks noGrp="1"/>
          </p:cNvSpPr>
          <p:nvPr>
            <p:ph type="body" sz="half" idx="2"/>
          </p:nvPr>
        </p:nvSpPr>
        <p:spPr>
          <a:xfrm>
            <a:off x="437323" y="2712751"/>
            <a:ext cx="4601022" cy="3185129"/>
          </a:xfrm>
        </p:spPr>
        <p:txBody>
          <a:bodyPr/>
          <a:lstStyle/>
          <a:p>
            <a:r>
              <a:rPr lang="en-US" b="1" dirty="0">
                <a:solidFill>
                  <a:schemeClr val="bg1"/>
                </a:solidFill>
              </a:rPr>
              <a:t>Problem statement : To help an entrepreneur to find an ideal location for opening a new restaurant in   New York.</a:t>
            </a:r>
          </a:p>
          <a:p>
            <a:endParaRPr lang="en-IN" dirty="0"/>
          </a:p>
        </p:txBody>
      </p:sp>
      <p:pic>
        <p:nvPicPr>
          <p:cNvPr id="2052" name="Picture 4" descr="Image result for cuisine">
            <a:extLst>
              <a:ext uri="{FF2B5EF4-FFF2-40B4-BE49-F238E27FC236}">
                <a16:creationId xmlns:a16="http://schemas.microsoft.com/office/drawing/2014/main" id="{1E546D8A-E1F4-4170-9C8D-2A24F15E9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672" y="886968"/>
            <a:ext cx="6522720" cy="4892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370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0A8173E-A056-467D-849C-25BF7AE4BF9B}"/>
              </a:ext>
            </a:extLst>
          </p:cNvPr>
          <p:cNvSpPr/>
          <p:nvPr/>
        </p:nvSpPr>
        <p:spPr>
          <a:xfrm>
            <a:off x="2734323" y="1944210"/>
            <a:ext cx="7936636" cy="49137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dirty="0" err="1"/>
              <a:t>Eventhough</a:t>
            </a:r>
            <a:r>
              <a:rPr lang="en-IN" dirty="0"/>
              <a:t> I have considered the population ,</a:t>
            </a:r>
          </a:p>
          <a:p>
            <a:r>
              <a:rPr lang="en-IN" dirty="0"/>
              <a:t>     per capita income and population density of</a:t>
            </a:r>
          </a:p>
          <a:p>
            <a:r>
              <a:rPr lang="en-IN" dirty="0"/>
              <a:t>     five  borough’s, I didn’t considered these parameters </a:t>
            </a:r>
          </a:p>
          <a:p>
            <a:r>
              <a:rPr lang="en-IN" dirty="0"/>
              <a:t>     in Manhattan alone. So the result can be improved </a:t>
            </a:r>
          </a:p>
          <a:p>
            <a:pPr marL="285750" indent="-285750">
              <a:buFont typeface="Arial" panose="020B0604020202020204" pitchFamily="34" charset="0"/>
              <a:buChar char="•"/>
            </a:pPr>
            <a:r>
              <a:rPr lang="en-IN" dirty="0"/>
              <a:t>by considering these factors. Also with further evaluation of interest of people we could determine which type of restaurant is suitable. </a:t>
            </a:r>
          </a:p>
          <a:p>
            <a:pPr marL="285750" indent="-285750">
              <a:buFont typeface="Arial" panose="020B0604020202020204" pitchFamily="34" charset="0"/>
              <a:buChar char="•"/>
            </a:pPr>
            <a:r>
              <a:rPr lang="en-IN" dirty="0"/>
              <a:t>I have done the analysis with limited number of data , so the competition caused by other restaurants and crime rates data can improve the location within the suggested location </a:t>
            </a:r>
            <a:r>
              <a:rPr lang="en-IN" dirty="0" err="1"/>
              <a:t>ie</a:t>
            </a:r>
            <a:r>
              <a:rPr lang="en-IN" dirty="0"/>
              <a:t> between </a:t>
            </a:r>
            <a:r>
              <a:rPr lang="en-IN" b="1" dirty="0"/>
              <a:t>East Harlem </a:t>
            </a:r>
            <a:r>
              <a:rPr lang="en-IN" dirty="0"/>
              <a:t>and </a:t>
            </a:r>
            <a:r>
              <a:rPr lang="en-IN" b="1" dirty="0"/>
              <a:t>Upper East Side</a:t>
            </a:r>
          </a:p>
          <a:p>
            <a:endParaRPr lang="en-IN" dirty="0"/>
          </a:p>
        </p:txBody>
      </p:sp>
      <p:sp>
        <p:nvSpPr>
          <p:cNvPr id="4" name="TextBox 3">
            <a:extLst>
              <a:ext uri="{FF2B5EF4-FFF2-40B4-BE49-F238E27FC236}">
                <a16:creationId xmlns:a16="http://schemas.microsoft.com/office/drawing/2014/main" id="{739F7174-4E13-4FB0-B775-C4ABAF0454EC}"/>
              </a:ext>
            </a:extLst>
          </p:cNvPr>
          <p:cNvSpPr txBox="1"/>
          <p:nvPr/>
        </p:nvSpPr>
        <p:spPr>
          <a:xfrm>
            <a:off x="4421079" y="619326"/>
            <a:ext cx="2864887" cy="707886"/>
          </a:xfrm>
          <a:prstGeom prst="rect">
            <a:avLst/>
          </a:prstGeom>
          <a:noFill/>
        </p:spPr>
        <p:txBody>
          <a:bodyPr wrap="none" rtlCol="0">
            <a:spAutoFit/>
          </a:bodyPr>
          <a:lstStyle/>
          <a:p>
            <a:r>
              <a:rPr lang="en-IN" sz="4000" b="1" dirty="0">
                <a:solidFill>
                  <a:schemeClr val="bg1"/>
                </a:solidFill>
              </a:rPr>
              <a:t>DISCUSSION</a:t>
            </a:r>
          </a:p>
        </p:txBody>
      </p:sp>
    </p:spTree>
    <p:extLst>
      <p:ext uri="{BB962C8B-B14F-4D97-AF65-F5344CB8AC3E}">
        <p14:creationId xmlns:p14="http://schemas.microsoft.com/office/powerpoint/2010/main" val="382487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3DECD-13B3-4067-A27D-ED8DBAE44F0D}"/>
              </a:ext>
            </a:extLst>
          </p:cNvPr>
          <p:cNvSpPr txBox="1"/>
          <p:nvPr/>
        </p:nvSpPr>
        <p:spPr>
          <a:xfrm>
            <a:off x="4341180" y="488272"/>
            <a:ext cx="2871299" cy="646331"/>
          </a:xfrm>
          <a:prstGeom prst="rect">
            <a:avLst/>
          </a:prstGeom>
          <a:noFill/>
        </p:spPr>
        <p:txBody>
          <a:bodyPr wrap="none" rtlCol="0">
            <a:spAutoFit/>
          </a:bodyPr>
          <a:lstStyle/>
          <a:p>
            <a:r>
              <a:rPr lang="en-IN" sz="3600" b="1" dirty="0">
                <a:solidFill>
                  <a:schemeClr val="bg1"/>
                </a:solidFill>
              </a:rPr>
              <a:t>CONCLUSION</a:t>
            </a:r>
          </a:p>
        </p:txBody>
      </p:sp>
      <p:sp>
        <p:nvSpPr>
          <p:cNvPr id="4" name="Rectangle: Rounded Corners 3">
            <a:extLst>
              <a:ext uri="{FF2B5EF4-FFF2-40B4-BE49-F238E27FC236}">
                <a16:creationId xmlns:a16="http://schemas.microsoft.com/office/drawing/2014/main" id="{C2417C40-11FC-4315-9623-EC046ED4B6C6}"/>
              </a:ext>
            </a:extLst>
          </p:cNvPr>
          <p:cNvSpPr/>
          <p:nvPr/>
        </p:nvSpPr>
        <p:spPr>
          <a:xfrm>
            <a:off x="3062795" y="1749770"/>
            <a:ext cx="5752730" cy="41458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this project, I have gone through the process of identifying the business problem, specifying the data required, extracting , preparing and cleaning the data , performing the machine learning by utilizing k-means clustering and providing recommendation to the</a:t>
            </a:r>
            <a:r>
              <a:rPr lang="en-US" b="1" dirty="0">
                <a:solidFill>
                  <a:schemeClr val="bg1"/>
                </a:solidFill>
              </a:rPr>
              <a:t> </a:t>
            </a:r>
            <a:r>
              <a:rPr lang="en-US" dirty="0">
                <a:solidFill>
                  <a:schemeClr val="bg1"/>
                </a:solidFill>
              </a:rPr>
              <a:t>entrepreneur</a:t>
            </a:r>
            <a:r>
              <a:rPr lang="en-US" dirty="0"/>
              <a:t>.</a:t>
            </a:r>
            <a:endParaRPr lang="en-IN" dirty="0"/>
          </a:p>
        </p:txBody>
      </p:sp>
    </p:spTree>
    <p:extLst>
      <p:ext uri="{BB962C8B-B14F-4D97-AF65-F5344CB8AC3E}">
        <p14:creationId xmlns:p14="http://schemas.microsoft.com/office/powerpoint/2010/main" val="352540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C07770F-10EB-4287-84DE-E64B010F3701}"/>
              </a:ext>
            </a:extLst>
          </p:cNvPr>
          <p:cNvSpPr/>
          <p:nvPr/>
        </p:nvSpPr>
        <p:spPr>
          <a:xfrm>
            <a:off x="994296" y="1553592"/>
            <a:ext cx="5459770" cy="4438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The city I will be </a:t>
            </a:r>
            <a:r>
              <a:rPr lang="en-US" dirty="0" err="1"/>
              <a:t>anlalyzing</a:t>
            </a:r>
            <a:r>
              <a:rPr lang="en-US" dirty="0"/>
              <a:t> for finding the suitable location will be </a:t>
            </a:r>
            <a:r>
              <a:rPr lang="en-US" b="1" dirty="0"/>
              <a:t>New York</a:t>
            </a:r>
          </a:p>
          <a:p>
            <a:endParaRPr lang="en-US" dirty="0"/>
          </a:p>
          <a:p>
            <a:r>
              <a:rPr lang="en-US" dirty="0"/>
              <a:t>The City of New York, usually called either New York City (NYC) or simply New York (NY), is the most populous city in the United States. With an estimated 2018 population of 8,398,748 distributed over a land area of about 302.6 square miles (784 km2), New York is also the most densely populated major city in the United States.</a:t>
            </a:r>
          </a:p>
        </p:txBody>
      </p:sp>
      <p:sp>
        <p:nvSpPr>
          <p:cNvPr id="3" name="TextBox 2">
            <a:extLst>
              <a:ext uri="{FF2B5EF4-FFF2-40B4-BE49-F238E27FC236}">
                <a16:creationId xmlns:a16="http://schemas.microsoft.com/office/drawing/2014/main" id="{FFCB1ABD-81DE-4A0E-A485-4EF97890C92D}"/>
              </a:ext>
            </a:extLst>
          </p:cNvPr>
          <p:cNvSpPr txBox="1"/>
          <p:nvPr/>
        </p:nvSpPr>
        <p:spPr>
          <a:xfrm>
            <a:off x="4419786" y="257374"/>
            <a:ext cx="4314548" cy="1384995"/>
          </a:xfrm>
          <a:prstGeom prst="rect">
            <a:avLst/>
          </a:prstGeom>
          <a:noFill/>
        </p:spPr>
        <p:txBody>
          <a:bodyPr wrap="square" rtlCol="0">
            <a:spAutoFit/>
          </a:bodyPr>
          <a:lstStyle/>
          <a:p>
            <a:r>
              <a:rPr lang="en-IN" b="1" dirty="0"/>
              <a:t>                       </a:t>
            </a:r>
            <a:r>
              <a:rPr lang="en-IN" sz="4800" b="1" dirty="0">
                <a:solidFill>
                  <a:schemeClr val="bg1"/>
                </a:solidFill>
              </a:rPr>
              <a:t>Introduction</a:t>
            </a:r>
          </a:p>
          <a:p>
            <a:r>
              <a:rPr lang="en-IN" dirty="0"/>
              <a:t> </a:t>
            </a:r>
          </a:p>
        </p:txBody>
      </p:sp>
      <p:pic>
        <p:nvPicPr>
          <p:cNvPr id="5" name="Picture 4" descr="Image result for new york">
            <a:extLst>
              <a:ext uri="{FF2B5EF4-FFF2-40B4-BE49-F238E27FC236}">
                <a16:creationId xmlns:a16="http://schemas.microsoft.com/office/drawing/2014/main" id="{E95EE389-530F-4588-9873-055FC676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58" y="1642369"/>
            <a:ext cx="3282154" cy="18380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7969375-7EAB-44B4-8FEF-DADB904E9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517" y="3859037"/>
            <a:ext cx="2513635" cy="2488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82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62303A3-313B-462C-AD87-3C5D3FE9D6B8}"/>
              </a:ext>
            </a:extLst>
          </p:cNvPr>
          <p:cNvSpPr/>
          <p:nvPr/>
        </p:nvSpPr>
        <p:spPr>
          <a:xfrm>
            <a:off x="1953087" y="1162976"/>
            <a:ext cx="7164280" cy="47229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                                   </a:t>
            </a:r>
            <a:r>
              <a:rPr lang="en-US" b="1" u="sng" dirty="0"/>
              <a:t>City economic overview</a:t>
            </a:r>
          </a:p>
          <a:p>
            <a:endParaRPr lang="en-US" b="1" dirty="0"/>
          </a:p>
          <a:p>
            <a:r>
              <a:rPr lang="en-US" dirty="0"/>
              <a:t>New York City is a global hub of business and commerce, as a center for banking and finance, retailing, world trade, transportation, tourism, real estate, new media, traditional media, advertising, legal services, accountancy, insurance, theater, fashion, and the arts in the United States; while Silicon Alley, </a:t>
            </a:r>
            <a:r>
              <a:rPr lang="en-US" dirty="0" err="1"/>
              <a:t>metonymous</a:t>
            </a:r>
            <a:r>
              <a:rPr lang="en-US" dirty="0"/>
              <a:t> for New York's broad-spectrum high technology sphere, continues to expand.</a:t>
            </a:r>
          </a:p>
        </p:txBody>
      </p:sp>
    </p:spTree>
    <p:extLst>
      <p:ext uri="{BB962C8B-B14F-4D97-AF65-F5344CB8AC3E}">
        <p14:creationId xmlns:p14="http://schemas.microsoft.com/office/powerpoint/2010/main" val="297832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92F31E-E9EC-4A93-85B0-42B220F72854}"/>
              </a:ext>
            </a:extLst>
          </p:cNvPr>
          <p:cNvSpPr/>
          <p:nvPr/>
        </p:nvSpPr>
        <p:spPr>
          <a:xfrm>
            <a:off x="926236" y="0"/>
            <a:ext cx="6096000" cy="369332"/>
          </a:xfrm>
          <a:prstGeom prst="rect">
            <a:avLst/>
          </a:prstGeom>
        </p:spPr>
        <p:txBody>
          <a:bodyPr>
            <a:spAutoFit/>
          </a:bodyPr>
          <a:lstStyle/>
          <a:p>
            <a:pPr algn="just"/>
            <a:endParaRPr lang="en-US" b="0" i="0" dirty="0">
              <a:solidFill>
                <a:srgbClr val="000000"/>
              </a:solidFill>
              <a:effectLst/>
              <a:latin typeface="Helvetica Neue"/>
            </a:endParaRPr>
          </a:p>
        </p:txBody>
      </p:sp>
      <p:sp>
        <p:nvSpPr>
          <p:cNvPr id="3" name="Rectangle 2">
            <a:extLst>
              <a:ext uri="{FF2B5EF4-FFF2-40B4-BE49-F238E27FC236}">
                <a16:creationId xmlns:a16="http://schemas.microsoft.com/office/drawing/2014/main" id="{B855D21E-6315-43EA-ACE2-D8E047CD8C61}"/>
              </a:ext>
            </a:extLst>
          </p:cNvPr>
          <p:cNvSpPr/>
          <p:nvPr/>
        </p:nvSpPr>
        <p:spPr>
          <a:xfrm>
            <a:off x="1674921" y="1165194"/>
            <a:ext cx="8398276" cy="4527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solidFill>
                  <a:srgbClr val="000000"/>
                </a:solidFill>
                <a:latin typeface="Helvetica Neue"/>
              </a:rPr>
              <a:t>The data includes :</a:t>
            </a:r>
          </a:p>
          <a:p>
            <a:pPr algn="just"/>
            <a:endParaRPr lang="en-US" dirty="0">
              <a:solidFill>
                <a:srgbClr val="000000"/>
              </a:solidFill>
              <a:latin typeface="Helvetica Neue"/>
            </a:endParaRPr>
          </a:p>
          <a:p>
            <a:pPr>
              <a:buFont typeface="+mj-lt"/>
              <a:buAutoNum type="arabicPeriod"/>
            </a:pPr>
            <a:r>
              <a:rPr lang="en-US" dirty="0">
                <a:solidFill>
                  <a:srgbClr val="000000"/>
                </a:solidFill>
                <a:latin typeface="Helvetica Neue"/>
              </a:rPr>
              <a:t>A dataset to segment the neighborhoods and explore them ,the data set consist of 5 boroughs and 30 neighborhoods.  </a:t>
            </a:r>
            <a:r>
              <a:rPr lang="en-US" dirty="0">
                <a:solidFill>
                  <a:srgbClr val="0070C0"/>
                </a:solidFill>
                <a:latin typeface="Helvetica Neue"/>
                <a:hlinkClick r:id="rId2">
                  <a:extLst>
                    <a:ext uri="{A12FA001-AC4F-418D-AE19-62706E023703}">
                      <ahyp:hlinkClr xmlns:ahyp="http://schemas.microsoft.com/office/drawing/2018/hyperlinkcolor" val="tx"/>
                    </a:ext>
                  </a:extLst>
                </a:hlinkClick>
              </a:rPr>
              <a:t>https://geo.nyu.edu/catalog/nyu_2451_34572</a:t>
            </a:r>
            <a:r>
              <a:rPr lang="en-US" dirty="0">
                <a:solidFill>
                  <a:srgbClr val="0070C0"/>
                </a:solidFill>
                <a:latin typeface="Helvetica Neue"/>
              </a:rPr>
              <a:t> </a:t>
            </a:r>
          </a:p>
          <a:p>
            <a:pPr>
              <a:buFont typeface="+mj-lt"/>
              <a:buAutoNum type="arabicPeriod"/>
            </a:pPr>
            <a:r>
              <a:rPr lang="en-US" dirty="0">
                <a:solidFill>
                  <a:srgbClr val="000000"/>
                </a:solidFill>
                <a:latin typeface="Helvetica Neue"/>
              </a:rPr>
              <a:t>The Foursquare API will be used to explore neighborhoods in New York City</a:t>
            </a:r>
          </a:p>
          <a:p>
            <a:pPr>
              <a:buFont typeface="+mj-lt"/>
              <a:buAutoNum type="arabicPeriod"/>
            </a:pPr>
            <a:r>
              <a:rPr lang="en-US" dirty="0">
                <a:solidFill>
                  <a:srgbClr val="000000"/>
                </a:solidFill>
                <a:latin typeface="Helvetica Neue"/>
              </a:rPr>
              <a:t>New York city geographical coordinates data will be utilized as input for the Foursquare API</a:t>
            </a:r>
          </a:p>
          <a:p>
            <a:pPr>
              <a:buFont typeface="+mj-lt"/>
              <a:buAutoNum type="arabicPeriod"/>
            </a:pPr>
            <a:r>
              <a:rPr lang="en-US" dirty="0">
                <a:solidFill>
                  <a:srgbClr val="000000"/>
                </a:solidFill>
                <a:latin typeface="Helvetica Neue"/>
              </a:rPr>
              <a:t>List of all the cities in United States with population density and coordinates: </a:t>
            </a:r>
            <a:r>
              <a:rPr lang="en-US" dirty="0">
                <a:solidFill>
                  <a:srgbClr val="0070C0"/>
                </a:solidFill>
                <a:latin typeface="Helvetica Neue"/>
                <a:hlinkClick r:id="rId3">
                  <a:extLst>
                    <a:ext uri="{A12FA001-AC4F-418D-AE19-62706E023703}">
                      <ahyp:hlinkClr xmlns:ahyp="http://schemas.microsoft.com/office/drawing/2018/hyperlinkcolor" val="tx"/>
                    </a:ext>
                  </a:extLst>
                </a:hlinkClick>
              </a:rPr>
              <a:t>https://en.wikipedia.org/wiki/List_of_United_States_cities_by_population</a:t>
            </a:r>
            <a:endParaRPr lang="en-US" dirty="0">
              <a:solidFill>
                <a:srgbClr val="0070C0"/>
              </a:solidFill>
              <a:latin typeface="Helvetica Neue"/>
            </a:endParaRPr>
          </a:p>
          <a:p>
            <a:pPr>
              <a:buFont typeface="+mj-lt"/>
              <a:buAutoNum type="arabicPeriod"/>
            </a:pPr>
            <a:r>
              <a:rPr lang="en-US" dirty="0">
                <a:solidFill>
                  <a:schemeClr val="bg1"/>
                </a:solidFill>
                <a:latin typeface="Helvetica Neue"/>
              </a:rPr>
              <a:t>The data about population, population density and </a:t>
            </a:r>
            <a:r>
              <a:rPr lang="en-US" dirty="0" err="1">
                <a:solidFill>
                  <a:schemeClr val="bg1"/>
                </a:solidFill>
                <a:latin typeface="Helvetica Neue"/>
              </a:rPr>
              <a:t>percapita</a:t>
            </a:r>
            <a:r>
              <a:rPr lang="en-US" dirty="0">
                <a:solidFill>
                  <a:schemeClr val="bg1"/>
                </a:solidFill>
                <a:latin typeface="Helvetica Neue"/>
              </a:rPr>
              <a:t> income of different borough  is analyzed.</a:t>
            </a:r>
            <a:r>
              <a:rPr lang="en-IN" dirty="0">
                <a:hlinkClick r:id="rId4">
                  <a:extLst>
                    <a:ext uri="{A12FA001-AC4F-418D-AE19-62706E023703}">
                      <ahyp:hlinkClr xmlns:ahyp="http://schemas.microsoft.com/office/drawing/2018/hyperlinkcolor" val="tx"/>
                    </a:ext>
                  </a:extLst>
                </a:hlinkClick>
              </a:rPr>
              <a:t> </a:t>
            </a:r>
            <a:r>
              <a:rPr lang="en-IN" dirty="0">
                <a:solidFill>
                  <a:srgbClr val="0070C0"/>
                </a:solidFill>
                <a:latin typeface="Helvetica Neue"/>
                <a:hlinkClick r:id="rId4">
                  <a:extLst>
                    <a:ext uri="{A12FA001-AC4F-418D-AE19-62706E023703}">
                      <ahyp:hlinkClr xmlns:ahyp="http://schemas.microsoft.com/office/drawing/2018/hyperlinkcolor" val="tx"/>
                    </a:ext>
                  </a:extLst>
                </a:hlinkClick>
              </a:rPr>
              <a:t>https://en.wikipedia.org/wiki/Boroughs_of_New_York_City</a:t>
            </a:r>
            <a:endParaRPr lang="en-US" dirty="0">
              <a:solidFill>
                <a:srgbClr val="0070C0"/>
              </a:solidFill>
              <a:latin typeface="Helvetica Neue"/>
            </a:endParaRPr>
          </a:p>
        </p:txBody>
      </p:sp>
      <p:sp>
        <p:nvSpPr>
          <p:cNvPr id="4" name="TextBox 3">
            <a:extLst>
              <a:ext uri="{FF2B5EF4-FFF2-40B4-BE49-F238E27FC236}">
                <a16:creationId xmlns:a16="http://schemas.microsoft.com/office/drawing/2014/main" id="{47900871-753D-4538-B146-80D4E32FC307}"/>
              </a:ext>
            </a:extLst>
          </p:cNvPr>
          <p:cNvSpPr txBox="1"/>
          <p:nvPr/>
        </p:nvSpPr>
        <p:spPr>
          <a:xfrm>
            <a:off x="3888420" y="369332"/>
            <a:ext cx="3436775" cy="923330"/>
          </a:xfrm>
          <a:prstGeom prst="rect">
            <a:avLst/>
          </a:prstGeom>
          <a:noFill/>
        </p:spPr>
        <p:txBody>
          <a:bodyPr wrap="none" rtlCol="0">
            <a:spAutoFit/>
          </a:bodyPr>
          <a:lstStyle/>
          <a:p>
            <a:r>
              <a:rPr lang="en-IN" sz="3600" b="1" dirty="0">
                <a:solidFill>
                  <a:schemeClr val="bg1"/>
                </a:solidFill>
              </a:rPr>
              <a:t>Data description </a:t>
            </a:r>
            <a:endParaRPr lang="en-IN" b="1" dirty="0"/>
          </a:p>
          <a:p>
            <a:endParaRPr lang="en-IN" dirty="0"/>
          </a:p>
        </p:txBody>
      </p:sp>
    </p:spTree>
    <p:extLst>
      <p:ext uri="{BB962C8B-B14F-4D97-AF65-F5344CB8AC3E}">
        <p14:creationId xmlns:p14="http://schemas.microsoft.com/office/powerpoint/2010/main" val="363314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396E5-9D02-4826-8D84-141D39906B99}"/>
              </a:ext>
            </a:extLst>
          </p:cNvPr>
          <p:cNvSpPr txBox="1"/>
          <p:nvPr/>
        </p:nvSpPr>
        <p:spPr>
          <a:xfrm>
            <a:off x="2827160" y="693587"/>
            <a:ext cx="5805996" cy="646331"/>
          </a:xfrm>
          <a:prstGeom prst="rect">
            <a:avLst/>
          </a:prstGeom>
          <a:noFill/>
        </p:spPr>
        <p:txBody>
          <a:bodyPr wrap="square" rtlCol="0">
            <a:spAutoFit/>
          </a:bodyPr>
          <a:lstStyle/>
          <a:p>
            <a:r>
              <a:rPr lang="en-IN" sz="3600" b="1" dirty="0">
                <a:solidFill>
                  <a:schemeClr val="bg1"/>
                </a:solidFill>
              </a:rPr>
              <a:t>   Data about five borough</a:t>
            </a:r>
          </a:p>
        </p:txBody>
      </p:sp>
      <p:pic>
        <p:nvPicPr>
          <p:cNvPr id="4" name="Picture 3">
            <a:extLst>
              <a:ext uri="{FF2B5EF4-FFF2-40B4-BE49-F238E27FC236}">
                <a16:creationId xmlns:a16="http://schemas.microsoft.com/office/drawing/2014/main" id="{D9ECC367-5ED5-4737-87BE-F4EAB36C4B0C}"/>
              </a:ext>
            </a:extLst>
          </p:cNvPr>
          <p:cNvPicPr>
            <a:picLocks noChangeAspect="1"/>
          </p:cNvPicPr>
          <p:nvPr/>
        </p:nvPicPr>
        <p:blipFill>
          <a:blip r:embed="rId2"/>
          <a:stretch>
            <a:fillRect/>
          </a:stretch>
        </p:blipFill>
        <p:spPr>
          <a:xfrm>
            <a:off x="1200556" y="1752600"/>
            <a:ext cx="3718560" cy="1676400"/>
          </a:xfrm>
          <a:prstGeom prst="rect">
            <a:avLst/>
          </a:prstGeom>
        </p:spPr>
      </p:pic>
      <p:pic>
        <p:nvPicPr>
          <p:cNvPr id="6" name="Picture 5">
            <a:extLst>
              <a:ext uri="{FF2B5EF4-FFF2-40B4-BE49-F238E27FC236}">
                <a16:creationId xmlns:a16="http://schemas.microsoft.com/office/drawing/2014/main" id="{3818B178-0974-44C9-A9AD-86AB44624E83}"/>
              </a:ext>
            </a:extLst>
          </p:cNvPr>
          <p:cNvPicPr>
            <a:picLocks noChangeAspect="1"/>
          </p:cNvPicPr>
          <p:nvPr/>
        </p:nvPicPr>
        <p:blipFill>
          <a:blip r:embed="rId3"/>
          <a:stretch>
            <a:fillRect/>
          </a:stretch>
        </p:blipFill>
        <p:spPr>
          <a:xfrm>
            <a:off x="1830871" y="3608033"/>
            <a:ext cx="2306124" cy="2970321"/>
          </a:xfrm>
          <a:prstGeom prst="rect">
            <a:avLst/>
          </a:prstGeom>
        </p:spPr>
      </p:pic>
      <p:pic>
        <p:nvPicPr>
          <p:cNvPr id="8" name="Picture 7">
            <a:extLst>
              <a:ext uri="{FF2B5EF4-FFF2-40B4-BE49-F238E27FC236}">
                <a16:creationId xmlns:a16="http://schemas.microsoft.com/office/drawing/2014/main" id="{105ECAF5-54ED-4424-8DF9-1F1D86753DC2}"/>
              </a:ext>
            </a:extLst>
          </p:cNvPr>
          <p:cNvPicPr>
            <a:picLocks noChangeAspect="1"/>
          </p:cNvPicPr>
          <p:nvPr/>
        </p:nvPicPr>
        <p:blipFill>
          <a:blip r:embed="rId4"/>
          <a:stretch>
            <a:fillRect/>
          </a:stretch>
        </p:blipFill>
        <p:spPr>
          <a:xfrm>
            <a:off x="7074097" y="1717977"/>
            <a:ext cx="3246120" cy="1676399"/>
          </a:xfrm>
          <a:prstGeom prst="rect">
            <a:avLst/>
          </a:prstGeom>
        </p:spPr>
      </p:pic>
      <p:pic>
        <p:nvPicPr>
          <p:cNvPr id="10" name="Picture 9">
            <a:extLst>
              <a:ext uri="{FF2B5EF4-FFF2-40B4-BE49-F238E27FC236}">
                <a16:creationId xmlns:a16="http://schemas.microsoft.com/office/drawing/2014/main" id="{91CC08F0-31D4-478A-82CB-CF06B93AA62C}"/>
              </a:ext>
            </a:extLst>
          </p:cNvPr>
          <p:cNvPicPr>
            <a:picLocks noChangeAspect="1"/>
          </p:cNvPicPr>
          <p:nvPr/>
        </p:nvPicPr>
        <p:blipFill>
          <a:blip r:embed="rId5"/>
          <a:stretch>
            <a:fillRect/>
          </a:stretch>
        </p:blipFill>
        <p:spPr>
          <a:xfrm>
            <a:off x="7191963" y="3797054"/>
            <a:ext cx="2827020" cy="2781300"/>
          </a:xfrm>
          <a:prstGeom prst="rect">
            <a:avLst/>
          </a:prstGeom>
        </p:spPr>
      </p:pic>
    </p:spTree>
    <p:extLst>
      <p:ext uri="{BB962C8B-B14F-4D97-AF65-F5344CB8AC3E}">
        <p14:creationId xmlns:p14="http://schemas.microsoft.com/office/powerpoint/2010/main" val="244930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0ADA0-4FB7-420A-B6D6-198187E6B8EE}"/>
              </a:ext>
            </a:extLst>
          </p:cNvPr>
          <p:cNvPicPr>
            <a:picLocks noChangeAspect="1"/>
          </p:cNvPicPr>
          <p:nvPr/>
        </p:nvPicPr>
        <p:blipFill>
          <a:blip r:embed="rId2"/>
          <a:stretch>
            <a:fillRect/>
          </a:stretch>
        </p:blipFill>
        <p:spPr>
          <a:xfrm>
            <a:off x="1193196" y="434894"/>
            <a:ext cx="3016138" cy="1429417"/>
          </a:xfrm>
          <a:prstGeom prst="rect">
            <a:avLst/>
          </a:prstGeom>
        </p:spPr>
      </p:pic>
      <p:pic>
        <p:nvPicPr>
          <p:cNvPr id="5" name="Picture 4">
            <a:extLst>
              <a:ext uri="{FF2B5EF4-FFF2-40B4-BE49-F238E27FC236}">
                <a16:creationId xmlns:a16="http://schemas.microsoft.com/office/drawing/2014/main" id="{7089D68B-B3AF-493F-ACD9-DAF64D7FBF71}"/>
              </a:ext>
            </a:extLst>
          </p:cNvPr>
          <p:cNvPicPr>
            <a:picLocks noChangeAspect="1"/>
          </p:cNvPicPr>
          <p:nvPr/>
        </p:nvPicPr>
        <p:blipFill>
          <a:blip r:embed="rId3"/>
          <a:stretch>
            <a:fillRect/>
          </a:stretch>
        </p:blipFill>
        <p:spPr>
          <a:xfrm>
            <a:off x="1193196" y="2354912"/>
            <a:ext cx="3016138" cy="3497580"/>
          </a:xfrm>
          <a:prstGeom prst="rect">
            <a:avLst/>
          </a:prstGeom>
        </p:spPr>
      </p:pic>
      <p:pic>
        <p:nvPicPr>
          <p:cNvPr id="7" name="Picture 6">
            <a:extLst>
              <a:ext uri="{FF2B5EF4-FFF2-40B4-BE49-F238E27FC236}">
                <a16:creationId xmlns:a16="http://schemas.microsoft.com/office/drawing/2014/main" id="{F8824441-F28B-4470-A07D-A69CBAFB32FC}"/>
              </a:ext>
            </a:extLst>
          </p:cNvPr>
          <p:cNvPicPr>
            <a:picLocks noChangeAspect="1"/>
          </p:cNvPicPr>
          <p:nvPr/>
        </p:nvPicPr>
        <p:blipFill>
          <a:blip r:embed="rId4"/>
          <a:stretch>
            <a:fillRect/>
          </a:stretch>
        </p:blipFill>
        <p:spPr>
          <a:xfrm>
            <a:off x="4526665" y="442514"/>
            <a:ext cx="3108131" cy="1419080"/>
          </a:xfrm>
          <a:prstGeom prst="rect">
            <a:avLst/>
          </a:prstGeom>
        </p:spPr>
      </p:pic>
      <p:pic>
        <p:nvPicPr>
          <p:cNvPr id="9" name="Picture 8">
            <a:extLst>
              <a:ext uri="{FF2B5EF4-FFF2-40B4-BE49-F238E27FC236}">
                <a16:creationId xmlns:a16="http://schemas.microsoft.com/office/drawing/2014/main" id="{8174E634-73DB-4272-B46B-C3778DF11604}"/>
              </a:ext>
            </a:extLst>
          </p:cNvPr>
          <p:cNvPicPr>
            <a:picLocks noChangeAspect="1"/>
          </p:cNvPicPr>
          <p:nvPr/>
        </p:nvPicPr>
        <p:blipFill>
          <a:blip r:embed="rId5"/>
          <a:stretch>
            <a:fillRect/>
          </a:stretch>
        </p:blipFill>
        <p:spPr>
          <a:xfrm>
            <a:off x="4526664" y="2401608"/>
            <a:ext cx="3108131" cy="3450884"/>
          </a:xfrm>
          <a:prstGeom prst="rect">
            <a:avLst/>
          </a:prstGeom>
        </p:spPr>
      </p:pic>
      <p:pic>
        <p:nvPicPr>
          <p:cNvPr id="11" name="Picture 10">
            <a:extLst>
              <a:ext uri="{FF2B5EF4-FFF2-40B4-BE49-F238E27FC236}">
                <a16:creationId xmlns:a16="http://schemas.microsoft.com/office/drawing/2014/main" id="{BCC39FD1-8287-4432-8012-A5136AD61C75}"/>
              </a:ext>
            </a:extLst>
          </p:cNvPr>
          <p:cNvPicPr>
            <a:picLocks noChangeAspect="1"/>
          </p:cNvPicPr>
          <p:nvPr/>
        </p:nvPicPr>
        <p:blipFill>
          <a:blip r:embed="rId6"/>
          <a:stretch>
            <a:fillRect/>
          </a:stretch>
        </p:blipFill>
        <p:spPr>
          <a:xfrm>
            <a:off x="7982668" y="406423"/>
            <a:ext cx="3108132" cy="1455171"/>
          </a:xfrm>
          <a:prstGeom prst="rect">
            <a:avLst/>
          </a:prstGeom>
        </p:spPr>
      </p:pic>
      <p:pic>
        <p:nvPicPr>
          <p:cNvPr id="13" name="Picture 12">
            <a:extLst>
              <a:ext uri="{FF2B5EF4-FFF2-40B4-BE49-F238E27FC236}">
                <a16:creationId xmlns:a16="http://schemas.microsoft.com/office/drawing/2014/main" id="{F6FC4242-9912-43EE-BA76-F52EBF070FB1}"/>
              </a:ext>
            </a:extLst>
          </p:cNvPr>
          <p:cNvPicPr>
            <a:picLocks noChangeAspect="1"/>
          </p:cNvPicPr>
          <p:nvPr/>
        </p:nvPicPr>
        <p:blipFill>
          <a:blip r:embed="rId7"/>
          <a:stretch>
            <a:fillRect/>
          </a:stretch>
        </p:blipFill>
        <p:spPr>
          <a:xfrm>
            <a:off x="7982668" y="2401608"/>
            <a:ext cx="3108131" cy="3450884"/>
          </a:xfrm>
          <a:prstGeom prst="rect">
            <a:avLst/>
          </a:prstGeom>
        </p:spPr>
      </p:pic>
    </p:spTree>
    <p:extLst>
      <p:ext uri="{BB962C8B-B14F-4D97-AF65-F5344CB8AC3E}">
        <p14:creationId xmlns:p14="http://schemas.microsoft.com/office/powerpoint/2010/main" val="353244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E6C470-CF5B-4A38-B23C-199017B588CD}"/>
              </a:ext>
            </a:extLst>
          </p:cNvPr>
          <p:cNvSpPr/>
          <p:nvPr/>
        </p:nvSpPr>
        <p:spPr>
          <a:xfrm>
            <a:off x="2459114" y="1731146"/>
            <a:ext cx="7004482" cy="3970318"/>
          </a:xfrm>
          <a:prstGeom prst="rect">
            <a:avLst/>
          </a:prstGeom>
        </p:spPr>
        <p:txBody>
          <a:bodyPr wrap="square">
            <a:spAutoFit/>
          </a:bodyPr>
          <a:lstStyle/>
          <a:p>
            <a:pPr algn="just"/>
            <a:r>
              <a:rPr lang="en-US" dirty="0">
                <a:latin typeface="Helvetica Neue"/>
              </a:rPr>
              <a:t>In this project I will be analyzing the </a:t>
            </a:r>
            <a:r>
              <a:rPr lang="en-US" dirty="0" err="1">
                <a:latin typeface="Helvetica Neue"/>
              </a:rPr>
              <a:t>neighbourhood</a:t>
            </a:r>
            <a:r>
              <a:rPr lang="en-US" dirty="0">
                <a:latin typeface="Helvetica Neue"/>
              </a:rPr>
              <a:t> of New York based on certain factors to find a location that would be suitable for opening a new restaurant. The different factors I will be considering are:</a:t>
            </a:r>
          </a:p>
          <a:p>
            <a:pPr algn="just"/>
            <a:endParaRPr lang="en-US" dirty="0">
              <a:latin typeface="Helvetica Neue"/>
            </a:endParaRPr>
          </a:p>
          <a:p>
            <a:pPr>
              <a:buFont typeface="Arial" panose="020B0604020202020204" pitchFamily="34" charset="0"/>
              <a:buChar char="•"/>
            </a:pPr>
            <a:r>
              <a:rPr lang="en-US" dirty="0">
                <a:latin typeface="Helvetica Neue"/>
              </a:rPr>
              <a:t>Location of other restaurants in the area.</a:t>
            </a:r>
          </a:p>
          <a:p>
            <a:pPr>
              <a:buFont typeface="Arial" panose="020B0604020202020204" pitchFamily="34" charset="0"/>
              <a:buChar char="•"/>
            </a:pPr>
            <a:r>
              <a:rPr lang="en-US" dirty="0">
                <a:latin typeface="Helvetica Neue"/>
              </a:rPr>
              <a:t>Nearby colleges and school ( so that they can start a section that could attract them)</a:t>
            </a:r>
          </a:p>
          <a:p>
            <a:pPr>
              <a:buFont typeface="Arial" panose="020B0604020202020204" pitchFamily="34" charset="0"/>
              <a:buChar char="•"/>
            </a:pPr>
            <a:r>
              <a:rPr lang="en-US" dirty="0">
                <a:latin typeface="Helvetica Neue"/>
              </a:rPr>
              <a:t>vicinity</a:t>
            </a:r>
          </a:p>
          <a:p>
            <a:pPr>
              <a:buFont typeface="Arial" panose="020B0604020202020204" pitchFamily="34" charset="0"/>
              <a:buChar char="•"/>
            </a:pPr>
            <a:r>
              <a:rPr lang="en-US" dirty="0">
                <a:latin typeface="Helvetica Neue"/>
              </a:rPr>
              <a:t>Distance from Airports</a:t>
            </a:r>
          </a:p>
          <a:p>
            <a:pPr>
              <a:buFont typeface="Arial" panose="020B0604020202020204" pitchFamily="34" charset="0"/>
              <a:buChar char="•"/>
            </a:pPr>
            <a:r>
              <a:rPr lang="en-US" dirty="0">
                <a:latin typeface="Helvetica Neue"/>
              </a:rPr>
              <a:t>Historically significant area in the </a:t>
            </a:r>
            <a:r>
              <a:rPr lang="en-US" dirty="0" err="1">
                <a:latin typeface="Helvetica Neue"/>
              </a:rPr>
              <a:t>neighbourhood</a:t>
            </a:r>
            <a:r>
              <a:rPr lang="en-US" dirty="0">
                <a:latin typeface="Helvetica Neue"/>
              </a:rPr>
              <a:t> that can attract tourist</a:t>
            </a:r>
          </a:p>
          <a:p>
            <a:pPr>
              <a:buFont typeface="Arial" panose="020B0604020202020204" pitchFamily="34" charset="0"/>
              <a:buChar char="•"/>
            </a:pPr>
            <a:r>
              <a:rPr lang="en-US" dirty="0">
                <a:latin typeface="Helvetica Neue"/>
              </a:rPr>
              <a:t>Menu of the competitors</a:t>
            </a:r>
          </a:p>
          <a:p>
            <a:pPr>
              <a:buFont typeface="Arial" panose="020B0604020202020204" pitchFamily="34" charset="0"/>
              <a:buChar char="•"/>
            </a:pPr>
            <a:r>
              <a:rPr lang="en-US" dirty="0">
                <a:latin typeface="Helvetica Neue"/>
              </a:rPr>
              <a:t>Availability of food materials ( Any markets nearby)</a:t>
            </a:r>
            <a:endParaRPr lang="en-US" b="0" i="0" dirty="0">
              <a:effectLst/>
              <a:latin typeface="Helvetica Neue"/>
            </a:endParaRPr>
          </a:p>
        </p:txBody>
      </p:sp>
      <p:sp>
        <p:nvSpPr>
          <p:cNvPr id="4" name="TextBox 3">
            <a:extLst>
              <a:ext uri="{FF2B5EF4-FFF2-40B4-BE49-F238E27FC236}">
                <a16:creationId xmlns:a16="http://schemas.microsoft.com/office/drawing/2014/main" id="{60930793-0234-4EF2-8770-FB757C992794}"/>
              </a:ext>
            </a:extLst>
          </p:cNvPr>
          <p:cNvSpPr txBox="1"/>
          <p:nvPr/>
        </p:nvSpPr>
        <p:spPr>
          <a:xfrm>
            <a:off x="4353601" y="807816"/>
            <a:ext cx="2727029" cy="923330"/>
          </a:xfrm>
          <a:prstGeom prst="rect">
            <a:avLst/>
          </a:prstGeom>
          <a:noFill/>
        </p:spPr>
        <p:txBody>
          <a:bodyPr wrap="none" rtlCol="0">
            <a:spAutoFit/>
          </a:bodyPr>
          <a:lstStyle/>
          <a:p>
            <a:r>
              <a:rPr lang="en-IN" sz="3600" b="1" dirty="0">
                <a:solidFill>
                  <a:schemeClr val="bg1"/>
                </a:solidFill>
              </a:rPr>
              <a:t>Methodology</a:t>
            </a:r>
          </a:p>
          <a:p>
            <a:endParaRPr lang="en-IN" dirty="0"/>
          </a:p>
        </p:txBody>
      </p:sp>
    </p:spTree>
    <p:extLst>
      <p:ext uri="{BB962C8B-B14F-4D97-AF65-F5344CB8AC3E}">
        <p14:creationId xmlns:p14="http://schemas.microsoft.com/office/powerpoint/2010/main" val="118883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551A775-FA90-49FB-9C96-EE1CAFD24001}"/>
              </a:ext>
            </a:extLst>
          </p:cNvPr>
          <p:cNvSpPr/>
          <p:nvPr/>
        </p:nvSpPr>
        <p:spPr>
          <a:xfrm>
            <a:off x="1331650" y="621437"/>
            <a:ext cx="4764349" cy="42001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dirty="0"/>
              <a:t>My first task was choose the best among the five borough of New York.</a:t>
            </a:r>
          </a:p>
          <a:p>
            <a:pPr marL="285750" indent="-285750">
              <a:buFont typeface="Arial" panose="020B0604020202020204" pitchFamily="34" charset="0"/>
              <a:buChar char="•"/>
            </a:pPr>
            <a:r>
              <a:rPr lang="en-IN" dirty="0"/>
              <a:t>For that purpose I relied on data about population density ,population and per capita income of each borough.</a:t>
            </a:r>
          </a:p>
          <a:p>
            <a:pPr marL="285750" indent="-285750">
              <a:buFont typeface="Arial" panose="020B0604020202020204" pitchFamily="34" charset="0"/>
              <a:buChar char="•"/>
            </a:pPr>
            <a:r>
              <a:rPr lang="en-IN" dirty="0"/>
              <a:t>The data about them were accessed using pandas.</a:t>
            </a:r>
          </a:p>
          <a:p>
            <a:pPr marL="285750" indent="-285750">
              <a:buFont typeface="Arial" panose="020B0604020202020204" pitchFamily="34" charset="0"/>
              <a:buChar char="•"/>
            </a:pPr>
            <a:r>
              <a:rPr lang="en-IN" dirty="0"/>
              <a:t>After comparing the above three I came to the conclusion that Manhattan is the suitable one.   </a:t>
            </a:r>
          </a:p>
          <a:p>
            <a:pPr marL="285750" indent="-285750">
              <a:buFont typeface="Arial" panose="020B0604020202020204" pitchFamily="34" charset="0"/>
              <a:buChar char="•"/>
            </a:pPr>
            <a:r>
              <a:rPr lang="en-IN" dirty="0"/>
              <a:t>The image given below shows the data about the above mentioned parameters.</a:t>
            </a:r>
          </a:p>
          <a:p>
            <a:pPr marL="285750" indent="-285750">
              <a:buFont typeface="Arial" panose="020B0604020202020204" pitchFamily="34" charset="0"/>
              <a:buChar char="•"/>
            </a:pPr>
            <a:r>
              <a:rPr lang="en-IN" dirty="0"/>
              <a:t>The images on the right shows the sorted results.</a:t>
            </a:r>
          </a:p>
        </p:txBody>
      </p:sp>
      <p:pic>
        <p:nvPicPr>
          <p:cNvPr id="5" name="Picture 4">
            <a:extLst>
              <a:ext uri="{FF2B5EF4-FFF2-40B4-BE49-F238E27FC236}">
                <a16:creationId xmlns:a16="http://schemas.microsoft.com/office/drawing/2014/main" id="{FE1988B0-CBCE-441C-A7E1-9E7F79F5D115}"/>
              </a:ext>
            </a:extLst>
          </p:cNvPr>
          <p:cNvPicPr>
            <a:picLocks noChangeAspect="1"/>
          </p:cNvPicPr>
          <p:nvPr/>
        </p:nvPicPr>
        <p:blipFill>
          <a:blip r:embed="rId2"/>
          <a:stretch>
            <a:fillRect/>
          </a:stretch>
        </p:blipFill>
        <p:spPr>
          <a:xfrm>
            <a:off x="7797512" y="725615"/>
            <a:ext cx="3352800" cy="1673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5E3428D-835D-4215-B759-FED6AD173385}"/>
              </a:ext>
            </a:extLst>
          </p:cNvPr>
          <p:cNvPicPr>
            <a:picLocks noChangeAspect="1"/>
          </p:cNvPicPr>
          <p:nvPr/>
        </p:nvPicPr>
        <p:blipFill>
          <a:blip r:embed="rId3"/>
          <a:stretch>
            <a:fillRect/>
          </a:stretch>
        </p:blipFill>
        <p:spPr>
          <a:xfrm>
            <a:off x="7797511" y="2534428"/>
            <a:ext cx="3352800" cy="1935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F0C997DA-AC4D-4A1B-A068-E39E838313DD}"/>
              </a:ext>
            </a:extLst>
          </p:cNvPr>
          <p:cNvPicPr>
            <a:picLocks noChangeAspect="1"/>
          </p:cNvPicPr>
          <p:nvPr/>
        </p:nvPicPr>
        <p:blipFill>
          <a:blip r:embed="rId4"/>
          <a:stretch>
            <a:fillRect/>
          </a:stretch>
        </p:blipFill>
        <p:spPr>
          <a:xfrm>
            <a:off x="7797511" y="4741195"/>
            <a:ext cx="3352800" cy="1673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509D512A-C891-4FAC-91A5-33295E7FF3C7}"/>
              </a:ext>
            </a:extLst>
          </p:cNvPr>
          <p:cNvPicPr>
            <a:picLocks noChangeAspect="1"/>
          </p:cNvPicPr>
          <p:nvPr/>
        </p:nvPicPr>
        <p:blipFill>
          <a:blip r:embed="rId5"/>
          <a:stretch>
            <a:fillRect/>
          </a:stretch>
        </p:blipFill>
        <p:spPr>
          <a:xfrm>
            <a:off x="1852900" y="5088717"/>
            <a:ext cx="3005720" cy="1539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E57ABDE2-1289-4BE0-85CE-2906D8A778B5}"/>
              </a:ext>
            </a:extLst>
          </p:cNvPr>
          <p:cNvSpPr txBox="1"/>
          <p:nvPr/>
        </p:nvSpPr>
        <p:spPr>
          <a:xfrm>
            <a:off x="3187084" y="98217"/>
            <a:ext cx="5642570" cy="523220"/>
          </a:xfrm>
          <a:prstGeom prst="rect">
            <a:avLst/>
          </a:prstGeom>
          <a:noFill/>
        </p:spPr>
        <p:txBody>
          <a:bodyPr wrap="none" rtlCol="0">
            <a:spAutoFit/>
          </a:bodyPr>
          <a:lstStyle/>
          <a:p>
            <a:r>
              <a:rPr lang="en-IN" sz="2800" b="1" dirty="0">
                <a:solidFill>
                  <a:schemeClr val="bg1"/>
                </a:solidFill>
              </a:rPr>
              <a:t>1. Choosing the best among the five</a:t>
            </a:r>
            <a:r>
              <a:rPr lang="en-IN" b="1" dirty="0">
                <a:solidFill>
                  <a:schemeClr val="bg1"/>
                </a:solidFill>
              </a:rPr>
              <a:t> </a:t>
            </a:r>
          </a:p>
        </p:txBody>
      </p:sp>
    </p:spTree>
    <p:extLst>
      <p:ext uri="{BB962C8B-B14F-4D97-AF65-F5344CB8AC3E}">
        <p14:creationId xmlns:p14="http://schemas.microsoft.com/office/powerpoint/2010/main" val="51784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4239</TotalTime>
  <Words>732</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 Neue</vt:lpstr>
      <vt:lpstr>Times New Roman</vt:lpstr>
      <vt:lpstr>Tw Cen MT</vt:lpstr>
      <vt:lpstr>Circuit</vt:lpstr>
      <vt:lpstr>          Capstone Project   The Battle of Neighborhoods</vt:lpstr>
      <vt:lpstr>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Govind Krishna.G</dc:creator>
  <cp:lastModifiedBy>Govind Krishna.G</cp:lastModifiedBy>
  <cp:revision>24</cp:revision>
  <dcterms:created xsi:type="dcterms:W3CDTF">2019-08-15T14:30:30Z</dcterms:created>
  <dcterms:modified xsi:type="dcterms:W3CDTF">2019-08-18T13:09:33Z</dcterms:modified>
</cp:coreProperties>
</file>