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A4AFF-0C7B-4D92-881F-194E70696A26}" type="datetimeFigureOut">
              <a:rPr lang="en-IN" smtClean="0"/>
              <a:t>12-09-2024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79A4A3A-8294-48D1-AA2D-F8C3EBEBDA9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21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A4AFF-0C7B-4D92-881F-194E70696A26}"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A4A3A-8294-48D1-AA2D-F8C3EBEBDA9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71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A4AFF-0C7B-4D92-881F-194E70696A26}"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A4A3A-8294-48D1-AA2D-F8C3EBEBDA9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85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A4AFF-0C7B-4D92-881F-194E70696A26}"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A4A3A-8294-48D1-AA2D-F8C3EBEBDA9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574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A4AFF-0C7B-4D92-881F-194E70696A26}"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A4A3A-8294-48D1-AA2D-F8C3EBEBDA9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1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A4AFF-0C7B-4D92-881F-194E70696A26}"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A4A3A-8294-48D1-AA2D-F8C3EBEBDA9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13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A4AFF-0C7B-4D92-881F-194E70696A26}"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A4A3A-8294-48D1-AA2D-F8C3EBEBDA9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351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A4AFF-0C7B-4D92-881F-194E70696A26}"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9A4A3A-8294-48D1-AA2D-F8C3EBEBDA9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07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4AFF-0C7B-4D92-881F-194E70696A26}"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9A4A3A-8294-48D1-AA2D-F8C3EBEBDA98}" type="slidenum">
              <a:rPr lang="en-IN" smtClean="0"/>
              <a:t>‹#›</a:t>
            </a:fld>
            <a:endParaRPr lang="en-IN"/>
          </a:p>
        </p:txBody>
      </p:sp>
    </p:spTree>
    <p:extLst>
      <p:ext uri="{BB962C8B-B14F-4D97-AF65-F5344CB8AC3E}">
        <p14:creationId xmlns:p14="http://schemas.microsoft.com/office/powerpoint/2010/main" val="1386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A4AFF-0C7B-4D92-881F-194E70696A26}"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A4A3A-8294-48D1-AA2D-F8C3EBEBDA9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664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1A4AFF-0C7B-4D92-881F-194E70696A26}" type="datetimeFigureOut">
              <a:rPr lang="en-IN" smtClean="0"/>
              <a:t>12-09-2024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79A4A3A-8294-48D1-AA2D-F8C3EBEBDA9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69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1A4AFF-0C7B-4D92-881F-194E70696A26}" type="datetimeFigureOut">
              <a:rPr lang="en-IN" smtClean="0"/>
              <a:t>12-09-2024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79A4A3A-8294-48D1-AA2D-F8C3EBEBDA9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530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E2C5-2A38-CE23-D353-C8618E25AA55}"/>
              </a:ext>
            </a:extLst>
          </p:cNvPr>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Employee Management SYSTEM</a:t>
            </a:r>
          </a:p>
        </p:txBody>
      </p:sp>
      <p:sp>
        <p:nvSpPr>
          <p:cNvPr id="3" name="Subtitle 2">
            <a:extLst>
              <a:ext uri="{FF2B5EF4-FFF2-40B4-BE49-F238E27FC236}">
                <a16:creationId xmlns:a16="http://schemas.microsoft.com/office/drawing/2014/main" id="{6626D440-D343-2BA7-707D-6651E6BBA25B}"/>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Govind Maheshwari</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Emp_id</a:t>
            </a:r>
            <a:r>
              <a:rPr lang="en-IN" dirty="0">
                <a:latin typeface="Times New Roman" panose="02020603050405020304" pitchFamily="18" charset="0"/>
                <a:cs typeface="Times New Roman" panose="02020603050405020304" pitchFamily="18" charset="0"/>
              </a:rPr>
              <a:t>: 206199</a:t>
            </a:r>
          </a:p>
        </p:txBody>
      </p:sp>
    </p:spTree>
    <p:extLst>
      <p:ext uri="{BB962C8B-B14F-4D97-AF65-F5344CB8AC3E}">
        <p14:creationId xmlns:p14="http://schemas.microsoft.com/office/powerpoint/2010/main" val="329444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A86-455E-5BA3-A0BC-8C536521B79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Admin functionalities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AF30A18-4783-CB79-CC1A-5C39288E4EAA}"/>
              </a:ext>
            </a:extLst>
          </p:cNvPr>
          <p:cNvPicPr>
            <a:picLocks noGrp="1" noChangeAspect="1"/>
          </p:cNvPicPr>
          <p:nvPr>
            <p:ph idx="1"/>
          </p:nvPr>
        </p:nvPicPr>
        <p:blipFill>
          <a:blip r:embed="rId2"/>
          <a:stretch>
            <a:fillRect/>
          </a:stretch>
        </p:blipFill>
        <p:spPr>
          <a:xfrm>
            <a:off x="1451580" y="2016125"/>
            <a:ext cx="9603274" cy="4037356"/>
          </a:xfrm>
        </p:spPr>
      </p:pic>
    </p:spTree>
    <p:extLst>
      <p:ext uri="{BB962C8B-B14F-4D97-AF65-F5344CB8AC3E}">
        <p14:creationId xmlns:p14="http://schemas.microsoft.com/office/powerpoint/2010/main" val="313876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85CD-886C-2F0E-0B44-68B7DCD168E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INSERTING EMPLOYEES</a:t>
            </a:r>
          </a:p>
        </p:txBody>
      </p:sp>
      <p:pic>
        <p:nvPicPr>
          <p:cNvPr id="5" name="Content Placeholder 4">
            <a:extLst>
              <a:ext uri="{FF2B5EF4-FFF2-40B4-BE49-F238E27FC236}">
                <a16:creationId xmlns:a16="http://schemas.microsoft.com/office/drawing/2014/main" id="{60B77C0C-2482-AFD6-154E-8981EB0CE72A}"/>
              </a:ext>
            </a:extLst>
          </p:cNvPr>
          <p:cNvPicPr>
            <a:picLocks noGrp="1" noChangeAspect="1"/>
          </p:cNvPicPr>
          <p:nvPr>
            <p:ph idx="1"/>
          </p:nvPr>
        </p:nvPicPr>
        <p:blipFill>
          <a:blip r:embed="rId2"/>
          <a:stretch>
            <a:fillRect/>
          </a:stretch>
        </p:blipFill>
        <p:spPr>
          <a:xfrm>
            <a:off x="1555423" y="2016125"/>
            <a:ext cx="9389097" cy="4037356"/>
          </a:xfrm>
        </p:spPr>
      </p:pic>
    </p:spTree>
    <p:extLst>
      <p:ext uri="{BB962C8B-B14F-4D97-AF65-F5344CB8AC3E}">
        <p14:creationId xmlns:p14="http://schemas.microsoft.com/office/powerpoint/2010/main" val="123139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E51A-8A43-0EF9-29EC-B5D0DB200C2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UPDATE EMPLOYEES</a:t>
            </a:r>
          </a:p>
        </p:txBody>
      </p:sp>
      <p:pic>
        <p:nvPicPr>
          <p:cNvPr id="5" name="Content Placeholder 4">
            <a:extLst>
              <a:ext uri="{FF2B5EF4-FFF2-40B4-BE49-F238E27FC236}">
                <a16:creationId xmlns:a16="http://schemas.microsoft.com/office/drawing/2014/main" id="{061A20E4-C10D-0070-3ADE-FA596EA759F4}"/>
              </a:ext>
            </a:extLst>
          </p:cNvPr>
          <p:cNvPicPr>
            <a:picLocks noGrp="1" noChangeAspect="1"/>
          </p:cNvPicPr>
          <p:nvPr>
            <p:ph idx="1"/>
          </p:nvPr>
        </p:nvPicPr>
        <p:blipFill>
          <a:blip r:embed="rId2"/>
          <a:stretch>
            <a:fillRect/>
          </a:stretch>
        </p:blipFill>
        <p:spPr>
          <a:xfrm>
            <a:off x="115009" y="2039978"/>
            <a:ext cx="3943011" cy="3449638"/>
          </a:xfrm>
        </p:spPr>
      </p:pic>
      <p:pic>
        <p:nvPicPr>
          <p:cNvPr id="7" name="Picture 6">
            <a:extLst>
              <a:ext uri="{FF2B5EF4-FFF2-40B4-BE49-F238E27FC236}">
                <a16:creationId xmlns:a16="http://schemas.microsoft.com/office/drawing/2014/main" id="{E407137A-D837-C409-53B7-2DA22C309561}"/>
              </a:ext>
            </a:extLst>
          </p:cNvPr>
          <p:cNvPicPr>
            <a:picLocks noChangeAspect="1"/>
          </p:cNvPicPr>
          <p:nvPr/>
        </p:nvPicPr>
        <p:blipFill>
          <a:blip r:embed="rId3"/>
          <a:stretch>
            <a:fillRect/>
          </a:stretch>
        </p:blipFill>
        <p:spPr>
          <a:xfrm>
            <a:off x="4194689" y="2039978"/>
            <a:ext cx="4652387" cy="3449638"/>
          </a:xfrm>
          <a:prstGeom prst="rect">
            <a:avLst/>
          </a:prstGeom>
        </p:spPr>
      </p:pic>
      <p:pic>
        <p:nvPicPr>
          <p:cNvPr id="9" name="Picture 8">
            <a:extLst>
              <a:ext uri="{FF2B5EF4-FFF2-40B4-BE49-F238E27FC236}">
                <a16:creationId xmlns:a16="http://schemas.microsoft.com/office/drawing/2014/main" id="{A809C95C-3012-3C41-8290-0AA4DC9E803C}"/>
              </a:ext>
            </a:extLst>
          </p:cNvPr>
          <p:cNvPicPr>
            <a:picLocks noChangeAspect="1"/>
          </p:cNvPicPr>
          <p:nvPr/>
        </p:nvPicPr>
        <p:blipFill>
          <a:blip r:embed="rId4"/>
          <a:stretch>
            <a:fillRect/>
          </a:stretch>
        </p:blipFill>
        <p:spPr>
          <a:xfrm>
            <a:off x="8983745" y="2039978"/>
            <a:ext cx="3093246" cy="3449637"/>
          </a:xfrm>
          <a:prstGeom prst="rect">
            <a:avLst/>
          </a:prstGeom>
        </p:spPr>
      </p:pic>
    </p:spTree>
    <p:extLst>
      <p:ext uri="{BB962C8B-B14F-4D97-AF65-F5344CB8AC3E}">
        <p14:creationId xmlns:p14="http://schemas.microsoft.com/office/powerpoint/2010/main" val="71618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BA45-A20A-2F8B-4114-22EA9074EC3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DELETE EMPLOYEES</a:t>
            </a:r>
          </a:p>
        </p:txBody>
      </p:sp>
      <p:pic>
        <p:nvPicPr>
          <p:cNvPr id="5" name="Content Placeholder 4">
            <a:extLst>
              <a:ext uri="{FF2B5EF4-FFF2-40B4-BE49-F238E27FC236}">
                <a16:creationId xmlns:a16="http://schemas.microsoft.com/office/drawing/2014/main" id="{8BCD00FC-26F6-E738-ED32-3FBB67128674}"/>
              </a:ext>
            </a:extLst>
          </p:cNvPr>
          <p:cNvPicPr>
            <a:picLocks noGrp="1" noChangeAspect="1"/>
          </p:cNvPicPr>
          <p:nvPr>
            <p:ph idx="1"/>
          </p:nvPr>
        </p:nvPicPr>
        <p:blipFill>
          <a:blip r:embed="rId2"/>
          <a:stretch>
            <a:fillRect/>
          </a:stretch>
        </p:blipFill>
        <p:spPr>
          <a:xfrm>
            <a:off x="3368945" y="2016125"/>
            <a:ext cx="5768434" cy="3734226"/>
          </a:xfrm>
        </p:spPr>
      </p:pic>
    </p:spTree>
    <p:extLst>
      <p:ext uri="{BB962C8B-B14F-4D97-AF65-F5344CB8AC3E}">
        <p14:creationId xmlns:p14="http://schemas.microsoft.com/office/powerpoint/2010/main" val="302656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2AA-216C-1FA8-0355-6F6DA16E91E7}"/>
              </a:ext>
            </a:extLst>
          </p:cNvPr>
          <p:cNvSpPr>
            <a:spLocks noGrp="1"/>
          </p:cNvSpPr>
          <p:nvPr>
            <p:ph type="title"/>
          </p:nvPr>
        </p:nvSpPr>
        <p:spPr/>
        <p:txBody>
          <a:bodyPr/>
          <a:lstStyle/>
          <a:p>
            <a:pPr algn="ctr"/>
            <a:r>
              <a:rPr lang="en-IN" dirty="0" err="1">
                <a:latin typeface="Times New Roman" panose="02020603050405020304" pitchFamily="18" charset="0"/>
                <a:cs typeface="Times New Roman" panose="02020603050405020304" pitchFamily="18" charset="0"/>
              </a:rPr>
              <a:t>view_employee_by_id</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D5E7649-0684-0AE2-B312-33067850B98B}"/>
              </a:ext>
            </a:extLst>
          </p:cNvPr>
          <p:cNvPicPr>
            <a:picLocks noGrp="1" noChangeAspect="1"/>
          </p:cNvPicPr>
          <p:nvPr>
            <p:ph idx="1"/>
          </p:nvPr>
        </p:nvPicPr>
        <p:blipFill>
          <a:blip r:embed="rId2"/>
          <a:stretch>
            <a:fillRect/>
          </a:stretch>
        </p:blipFill>
        <p:spPr>
          <a:xfrm>
            <a:off x="3200233" y="2016125"/>
            <a:ext cx="6105859" cy="3449638"/>
          </a:xfrm>
        </p:spPr>
      </p:pic>
    </p:spTree>
    <p:extLst>
      <p:ext uri="{BB962C8B-B14F-4D97-AF65-F5344CB8AC3E}">
        <p14:creationId xmlns:p14="http://schemas.microsoft.com/office/powerpoint/2010/main" val="130987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C90A-BA15-9021-E4CC-6B5B6F6F19E9}"/>
              </a:ext>
            </a:extLst>
          </p:cNvPr>
          <p:cNvSpPr>
            <a:spLocks noGrp="1"/>
          </p:cNvSpPr>
          <p:nvPr>
            <p:ph type="title"/>
          </p:nvPr>
        </p:nvSpPr>
        <p:spPr/>
        <p:txBody>
          <a:bodyPr/>
          <a:lstStyle/>
          <a:p>
            <a:pPr algn="ctr"/>
            <a:r>
              <a:rPr lang="en-IN" dirty="0" err="1">
                <a:latin typeface="Times New Roman" panose="02020603050405020304" pitchFamily="18" charset="0"/>
                <a:cs typeface="Times New Roman" panose="02020603050405020304" pitchFamily="18" charset="0"/>
              </a:rPr>
              <a:t>view_all_employees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540ECBC-2E77-D047-DC3C-FDE68EF84983}"/>
              </a:ext>
            </a:extLst>
          </p:cNvPr>
          <p:cNvPicPr>
            <a:picLocks noGrp="1" noChangeAspect="1"/>
          </p:cNvPicPr>
          <p:nvPr>
            <p:ph idx="1"/>
          </p:nvPr>
        </p:nvPicPr>
        <p:blipFill>
          <a:blip r:embed="rId2"/>
          <a:stretch>
            <a:fillRect/>
          </a:stretch>
        </p:blipFill>
        <p:spPr>
          <a:xfrm>
            <a:off x="3509920" y="2016125"/>
            <a:ext cx="5486485" cy="3449638"/>
          </a:xfrm>
        </p:spPr>
      </p:pic>
    </p:spTree>
    <p:extLst>
      <p:ext uri="{BB962C8B-B14F-4D97-AF65-F5344CB8AC3E}">
        <p14:creationId xmlns:p14="http://schemas.microsoft.com/office/powerpoint/2010/main" val="209720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7D75-6F59-9604-9631-A0F45EA2374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EMPLOYEE functionalities</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483BE651-6CC2-2C72-8D10-399518C7B1CE}"/>
              </a:ext>
            </a:extLst>
          </p:cNvPr>
          <p:cNvPicPr>
            <a:picLocks noGrp="1" noChangeAspect="1"/>
          </p:cNvPicPr>
          <p:nvPr>
            <p:ph idx="1"/>
          </p:nvPr>
        </p:nvPicPr>
        <p:blipFill>
          <a:blip r:embed="rId2"/>
          <a:stretch>
            <a:fillRect/>
          </a:stretch>
        </p:blipFill>
        <p:spPr>
          <a:xfrm>
            <a:off x="2253006" y="2016125"/>
            <a:ext cx="7663992" cy="3951042"/>
          </a:xfrm>
        </p:spPr>
      </p:pic>
    </p:spTree>
    <p:extLst>
      <p:ext uri="{BB962C8B-B14F-4D97-AF65-F5344CB8AC3E}">
        <p14:creationId xmlns:p14="http://schemas.microsoft.com/office/powerpoint/2010/main" val="220593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FEDD-FCFA-6207-E587-BE23F9FF4769}"/>
              </a:ext>
            </a:extLst>
          </p:cNvPr>
          <p:cNvSpPr>
            <a:spLocks noGrp="1"/>
          </p:cNvSpPr>
          <p:nvPr>
            <p:ph type="title"/>
          </p:nvPr>
        </p:nvSpPr>
        <p:spPr/>
        <p:txBody>
          <a:bodyPr/>
          <a:lstStyle/>
          <a:p>
            <a:pPr algn="ctr"/>
            <a:r>
              <a:rPr lang="en-IN" dirty="0" err="1">
                <a:latin typeface="Times New Roman" panose="02020603050405020304" pitchFamily="18" charset="0"/>
                <a:cs typeface="Times New Roman" panose="02020603050405020304" pitchFamily="18" charset="0"/>
              </a:rPr>
              <a:t>view_my_details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14B01B7-C9D1-40A8-CEBE-0F0D430C9535}"/>
              </a:ext>
            </a:extLst>
          </p:cNvPr>
          <p:cNvPicPr>
            <a:picLocks noGrp="1" noChangeAspect="1"/>
          </p:cNvPicPr>
          <p:nvPr>
            <p:ph idx="1"/>
          </p:nvPr>
        </p:nvPicPr>
        <p:blipFill>
          <a:blip r:embed="rId2"/>
          <a:stretch>
            <a:fillRect/>
          </a:stretch>
        </p:blipFill>
        <p:spPr>
          <a:xfrm>
            <a:off x="2709253" y="2016125"/>
            <a:ext cx="7087818" cy="3449638"/>
          </a:xfrm>
        </p:spPr>
      </p:pic>
    </p:spTree>
    <p:extLst>
      <p:ext uri="{BB962C8B-B14F-4D97-AF65-F5344CB8AC3E}">
        <p14:creationId xmlns:p14="http://schemas.microsoft.com/office/powerpoint/2010/main" val="374441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1AC0-84F5-1258-5ED1-DC6BBD5B3FA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EDIT_MY_DETAILS</a:t>
            </a:r>
          </a:p>
        </p:txBody>
      </p:sp>
      <p:pic>
        <p:nvPicPr>
          <p:cNvPr id="5" name="Content Placeholder 4">
            <a:extLst>
              <a:ext uri="{FF2B5EF4-FFF2-40B4-BE49-F238E27FC236}">
                <a16:creationId xmlns:a16="http://schemas.microsoft.com/office/drawing/2014/main" id="{3F4B59A8-0965-2AE6-F538-EFBA1A7E465D}"/>
              </a:ext>
            </a:extLst>
          </p:cNvPr>
          <p:cNvPicPr>
            <a:picLocks noGrp="1" noChangeAspect="1"/>
          </p:cNvPicPr>
          <p:nvPr>
            <p:ph idx="1"/>
          </p:nvPr>
        </p:nvPicPr>
        <p:blipFill>
          <a:blip r:embed="rId2"/>
          <a:stretch>
            <a:fillRect/>
          </a:stretch>
        </p:blipFill>
        <p:spPr>
          <a:xfrm>
            <a:off x="1894788" y="2016124"/>
            <a:ext cx="9068585" cy="3960469"/>
          </a:xfrm>
        </p:spPr>
      </p:pic>
    </p:spTree>
    <p:extLst>
      <p:ext uri="{BB962C8B-B14F-4D97-AF65-F5344CB8AC3E}">
        <p14:creationId xmlns:p14="http://schemas.microsoft.com/office/powerpoint/2010/main" val="196857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913A-E83E-830F-2CA9-AF4E73945B4A}"/>
              </a:ext>
            </a:extLst>
          </p:cNvPr>
          <p:cNvSpPr>
            <a:spLocks noGrp="1"/>
          </p:cNvSpPr>
          <p:nvPr>
            <p:ph type="title"/>
          </p:nvPr>
        </p:nvSpPr>
        <p:spPr/>
        <p:txBody>
          <a:bodyPr/>
          <a:lstStyle/>
          <a:p>
            <a:pPr algn="ctr"/>
            <a:r>
              <a:rPr lang="en-IN" dirty="0"/>
              <a:t>CHANGE EMPLOYEE PASSWORD</a:t>
            </a:r>
          </a:p>
        </p:txBody>
      </p:sp>
      <p:pic>
        <p:nvPicPr>
          <p:cNvPr id="5" name="Content Placeholder 4">
            <a:extLst>
              <a:ext uri="{FF2B5EF4-FFF2-40B4-BE49-F238E27FC236}">
                <a16:creationId xmlns:a16="http://schemas.microsoft.com/office/drawing/2014/main" id="{44C1B882-2E7A-15D2-67D2-8F7475C20B1C}"/>
              </a:ext>
            </a:extLst>
          </p:cNvPr>
          <p:cNvPicPr>
            <a:picLocks noGrp="1" noChangeAspect="1"/>
          </p:cNvPicPr>
          <p:nvPr>
            <p:ph idx="1"/>
          </p:nvPr>
        </p:nvPicPr>
        <p:blipFill>
          <a:blip r:embed="rId2"/>
          <a:stretch>
            <a:fillRect/>
          </a:stretch>
        </p:blipFill>
        <p:spPr>
          <a:xfrm>
            <a:off x="1640264" y="2016125"/>
            <a:ext cx="9304256" cy="4037356"/>
          </a:xfrm>
        </p:spPr>
      </p:pic>
    </p:spTree>
    <p:extLst>
      <p:ext uri="{BB962C8B-B14F-4D97-AF65-F5344CB8AC3E}">
        <p14:creationId xmlns:p14="http://schemas.microsoft.com/office/powerpoint/2010/main" val="86822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8131-CC6E-D521-CB2D-50FC89AABE0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EEFF9F99-B758-B311-A86D-174E2F855CEC}"/>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System Workflow</a:t>
            </a:r>
          </a:p>
          <a:p>
            <a:r>
              <a:rPr lang="en-US" dirty="0">
                <a:latin typeface="Times New Roman" panose="02020603050405020304" pitchFamily="18" charset="0"/>
                <a:cs typeface="Times New Roman" panose="02020603050405020304" pitchFamily="18" charset="0"/>
              </a:rPr>
              <a:t>Admin Functionalities</a:t>
            </a:r>
          </a:p>
          <a:p>
            <a:r>
              <a:rPr lang="en-US" dirty="0">
                <a:latin typeface="Times New Roman" panose="02020603050405020304" pitchFamily="18" charset="0"/>
                <a:cs typeface="Times New Roman" panose="02020603050405020304" pitchFamily="18" charset="0"/>
              </a:rPr>
              <a:t>Employee Functionalities</a:t>
            </a:r>
          </a:p>
          <a:p>
            <a:r>
              <a:rPr lang="en-US" dirty="0">
                <a:latin typeface="Times New Roman" panose="02020603050405020304" pitchFamily="18" charset="0"/>
                <a:cs typeface="Times New Roman" panose="02020603050405020304" pitchFamily="18" charset="0"/>
              </a:rPr>
              <a:t>Database Structure</a:t>
            </a:r>
          </a:p>
          <a:p>
            <a:r>
              <a:rPr lang="en-US" dirty="0">
                <a:latin typeface="Times New Roman" panose="02020603050405020304" pitchFamily="18" charset="0"/>
                <a:cs typeface="Times New Roman" panose="02020603050405020304" pitchFamily="18" charset="0"/>
              </a:rPr>
              <a:t>Security Features</a:t>
            </a:r>
          </a:p>
          <a:p>
            <a:r>
              <a:rPr lang="en-US" dirty="0">
                <a:latin typeface="Times New Roman" panose="02020603050405020304" pitchFamily="18" charset="0"/>
                <a:cs typeface="Times New Roman" panose="02020603050405020304" pitchFamily="18" charset="0"/>
              </a:rPr>
              <a:t>SQL Query Examples</a:t>
            </a:r>
          </a:p>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22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8ABE-FB7C-90E4-A3B0-095EBC80D1A0}"/>
              </a:ext>
            </a:extLst>
          </p:cNvPr>
          <p:cNvSpPr>
            <a:spLocks noGrp="1"/>
          </p:cNvSpPr>
          <p:nvPr>
            <p:ph type="title"/>
          </p:nvPr>
        </p:nvSpPr>
        <p:spPr/>
        <p:txBody>
          <a:bodyPr/>
          <a:lstStyle/>
          <a:p>
            <a:pPr algn="ctr"/>
            <a:r>
              <a:rPr lang="en-IN" dirty="0"/>
              <a:t>ADMIN MENU OUTPUT</a:t>
            </a:r>
          </a:p>
        </p:txBody>
      </p:sp>
      <p:pic>
        <p:nvPicPr>
          <p:cNvPr id="5" name="Content Placeholder 4">
            <a:extLst>
              <a:ext uri="{FF2B5EF4-FFF2-40B4-BE49-F238E27FC236}">
                <a16:creationId xmlns:a16="http://schemas.microsoft.com/office/drawing/2014/main" id="{6535FF9C-A3B7-3F28-F269-BC36867CDE44}"/>
              </a:ext>
            </a:extLst>
          </p:cNvPr>
          <p:cNvPicPr>
            <a:picLocks noGrp="1" noChangeAspect="1"/>
          </p:cNvPicPr>
          <p:nvPr>
            <p:ph idx="1"/>
          </p:nvPr>
        </p:nvPicPr>
        <p:blipFill>
          <a:blip r:embed="rId2"/>
          <a:stretch>
            <a:fillRect/>
          </a:stretch>
        </p:blipFill>
        <p:spPr>
          <a:xfrm>
            <a:off x="3299380" y="2250073"/>
            <a:ext cx="5872899" cy="3575692"/>
          </a:xfrm>
        </p:spPr>
      </p:pic>
    </p:spTree>
    <p:extLst>
      <p:ext uri="{BB962C8B-B14F-4D97-AF65-F5344CB8AC3E}">
        <p14:creationId xmlns:p14="http://schemas.microsoft.com/office/powerpoint/2010/main" val="234997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E73C-0153-C30D-8CC0-4F523479962C}"/>
              </a:ext>
            </a:extLst>
          </p:cNvPr>
          <p:cNvSpPr>
            <a:spLocks noGrp="1"/>
          </p:cNvSpPr>
          <p:nvPr>
            <p:ph type="title"/>
          </p:nvPr>
        </p:nvSpPr>
        <p:spPr/>
        <p:txBody>
          <a:bodyPr/>
          <a:lstStyle/>
          <a:p>
            <a:pPr algn="ctr"/>
            <a:r>
              <a:rPr lang="en-IN" dirty="0"/>
              <a:t>ADDING/INSERTING EMPLOYEE</a:t>
            </a:r>
          </a:p>
        </p:txBody>
      </p:sp>
      <p:pic>
        <p:nvPicPr>
          <p:cNvPr id="5" name="Content Placeholder 4">
            <a:extLst>
              <a:ext uri="{FF2B5EF4-FFF2-40B4-BE49-F238E27FC236}">
                <a16:creationId xmlns:a16="http://schemas.microsoft.com/office/drawing/2014/main" id="{B63D5287-8F84-7FC7-E46F-553130FE8C0D}"/>
              </a:ext>
            </a:extLst>
          </p:cNvPr>
          <p:cNvPicPr>
            <a:picLocks noGrp="1" noChangeAspect="1"/>
          </p:cNvPicPr>
          <p:nvPr>
            <p:ph idx="1"/>
          </p:nvPr>
        </p:nvPicPr>
        <p:blipFill>
          <a:blip r:embed="rId2"/>
          <a:stretch>
            <a:fillRect/>
          </a:stretch>
        </p:blipFill>
        <p:spPr>
          <a:xfrm>
            <a:off x="3157979" y="2016125"/>
            <a:ext cx="6485641" cy="4037356"/>
          </a:xfrm>
        </p:spPr>
      </p:pic>
    </p:spTree>
    <p:extLst>
      <p:ext uri="{BB962C8B-B14F-4D97-AF65-F5344CB8AC3E}">
        <p14:creationId xmlns:p14="http://schemas.microsoft.com/office/powerpoint/2010/main" val="4205291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5762-3433-68BE-96EC-21270535BADC}"/>
              </a:ext>
            </a:extLst>
          </p:cNvPr>
          <p:cNvSpPr>
            <a:spLocks noGrp="1"/>
          </p:cNvSpPr>
          <p:nvPr>
            <p:ph type="title"/>
          </p:nvPr>
        </p:nvSpPr>
        <p:spPr/>
        <p:txBody>
          <a:bodyPr/>
          <a:lstStyle/>
          <a:p>
            <a:pPr algn="ctr"/>
            <a:r>
              <a:rPr lang="en-IN" dirty="0"/>
              <a:t>UPDATING EMPLOYEE DETIALS</a:t>
            </a:r>
          </a:p>
        </p:txBody>
      </p:sp>
      <p:pic>
        <p:nvPicPr>
          <p:cNvPr id="5" name="Content Placeholder 4">
            <a:extLst>
              <a:ext uri="{FF2B5EF4-FFF2-40B4-BE49-F238E27FC236}">
                <a16:creationId xmlns:a16="http://schemas.microsoft.com/office/drawing/2014/main" id="{D951A04F-E307-D9A8-7B03-08932F9FE756}"/>
              </a:ext>
            </a:extLst>
          </p:cNvPr>
          <p:cNvPicPr>
            <a:picLocks noGrp="1" noChangeAspect="1"/>
          </p:cNvPicPr>
          <p:nvPr>
            <p:ph idx="1"/>
          </p:nvPr>
        </p:nvPicPr>
        <p:blipFill>
          <a:blip r:embed="rId2"/>
          <a:stretch>
            <a:fillRect/>
          </a:stretch>
        </p:blipFill>
        <p:spPr>
          <a:xfrm>
            <a:off x="2868993" y="2166953"/>
            <a:ext cx="6768446" cy="3734225"/>
          </a:xfrm>
        </p:spPr>
      </p:pic>
    </p:spTree>
    <p:extLst>
      <p:ext uri="{BB962C8B-B14F-4D97-AF65-F5344CB8AC3E}">
        <p14:creationId xmlns:p14="http://schemas.microsoft.com/office/powerpoint/2010/main" val="206222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0D56-BA02-C897-6414-4013B372DA95}"/>
              </a:ext>
            </a:extLst>
          </p:cNvPr>
          <p:cNvSpPr>
            <a:spLocks noGrp="1"/>
          </p:cNvSpPr>
          <p:nvPr>
            <p:ph type="title"/>
          </p:nvPr>
        </p:nvSpPr>
        <p:spPr/>
        <p:txBody>
          <a:bodyPr/>
          <a:lstStyle/>
          <a:p>
            <a:pPr algn="ctr"/>
            <a:r>
              <a:rPr lang="en-IN" dirty="0"/>
              <a:t>VIEW EMPLOYEE BY ID</a:t>
            </a:r>
          </a:p>
        </p:txBody>
      </p:sp>
      <p:pic>
        <p:nvPicPr>
          <p:cNvPr id="5" name="Content Placeholder 4">
            <a:extLst>
              <a:ext uri="{FF2B5EF4-FFF2-40B4-BE49-F238E27FC236}">
                <a16:creationId xmlns:a16="http://schemas.microsoft.com/office/drawing/2014/main" id="{509F9174-8AED-66DB-4F6A-0C50D4841472}"/>
              </a:ext>
            </a:extLst>
          </p:cNvPr>
          <p:cNvPicPr>
            <a:picLocks noGrp="1" noChangeAspect="1"/>
          </p:cNvPicPr>
          <p:nvPr>
            <p:ph idx="1"/>
          </p:nvPr>
        </p:nvPicPr>
        <p:blipFill>
          <a:blip r:embed="rId2"/>
          <a:stretch>
            <a:fillRect/>
          </a:stretch>
        </p:blipFill>
        <p:spPr>
          <a:xfrm>
            <a:off x="1450975" y="2083324"/>
            <a:ext cx="9604375" cy="3799001"/>
          </a:xfrm>
        </p:spPr>
      </p:pic>
    </p:spTree>
    <p:extLst>
      <p:ext uri="{BB962C8B-B14F-4D97-AF65-F5344CB8AC3E}">
        <p14:creationId xmlns:p14="http://schemas.microsoft.com/office/powerpoint/2010/main" val="2408081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8B47-F705-3207-2617-6AC2E6A8434A}"/>
              </a:ext>
            </a:extLst>
          </p:cNvPr>
          <p:cNvSpPr>
            <a:spLocks noGrp="1"/>
          </p:cNvSpPr>
          <p:nvPr>
            <p:ph type="title"/>
          </p:nvPr>
        </p:nvSpPr>
        <p:spPr/>
        <p:txBody>
          <a:bodyPr/>
          <a:lstStyle/>
          <a:p>
            <a:pPr algn="ctr"/>
            <a:r>
              <a:rPr lang="en-IN" dirty="0"/>
              <a:t>DELETE EMPLOYEE</a:t>
            </a:r>
          </a:p>
        </p:txBody>
      </p:sp>
      <p:pic>
        <p:nvPicPr>
          <p:cNvPr id="5" name="Content Placeholder 4">
            <a:extLst>
              <a:ext uri="{FF2B5EF4-FFF2-40B4-BE49-F238E27FC236}">
                <a16:creationId xmlns:a16="http://schemas.microsoft.com/office/drawing/2014/main" id="{146638F4-2011-73B2-ABD9-17218BE2231B}"/>
              </a:ext>
            </a:extLst>
          </p:cNvPr>
          <p:cNvPicPr>
            <a:picLocks noGrp="1" noChangeAspect="1"/>
          </p:cNvPicPr>
          <p:nvPr>
            <p:ph idx="1"/>
          </p:nvPr>
        </p:nvPicPr>
        <p:blipFill>
          <a:blip r:embed="rId2"/>
          <a:stretch>
            <a:fillRect/>
          </a:stretch>
        </p:blipFill>
        <p:spPr>
          <a:xfrm>
            <a:off x="3823948" y="2569205"/>
            <a:ext cx="4858428" cy="2343477"/>
          </a:xfrm>
        </p:spPr>
      </p:pic>
    </p:spTree>
    <p:extLst>
      <p:ext uri="{BB962C8B-B14F-4D97-AF65-F5344CB8AC3E}">
        <p14:creationId xmlns:p14="http://schemas.microsoft.com/office/powerpoint/2010/main" val="31088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B87A-D075-EABE-B6DC-64DA7D7BDCCD}"/>
              </a:ext>
            </a:extLst>
          </p:cNvPr>
          <p:cNvSpPr>
            <a:spLocks noGrp="1"/>
          </p:cNvSpPr>
          <p:nvPr>
            <p:ph type="title"/>
          </p:nvPr>
        </p:nvSpPr>
        <p:spPr/>
        <p:txBody>
          <a:bodyPr/>
          <a:lstStyle/>
          <a:p>
            <a:pPr algn="ctr"/>
            <a:r>
              <a:rPr lang="en-IN" dirty="0"/>
              <a:t>EMPLOYEE MENU</a:t>
            </a:r>
          </a:p>
        </p:txBody>
      </p:sp>
      <p:pic>
        <p:nvPicPr>
          <p:cNvPr id="5" name="Content Placeholder 4">
            <a:extLst>
              <a:ext uri="{FF2B5EF4-FFF2-40B4-BE49-F238E27FC236}">
                <a16:creationId xmlns:a16="http://schemas.microsoft.com/office/drawing/2014/main" id="{E57DA07F-25A2-2769-EDE8-B90B71C50A55}"/>
              </a:ext>
            </a:extLst>
          </p:cNvPr>
          <p:cNvPicPr>
            <a:picLocks noGrp="1" noChangeAspect="1"/>
          </p:cNvPicPr>
          <p:nvPr>
            <p:ph idx="1"/>
          </p:nvPr>
        </p:nvPicPr>
        <p:blipFill>
          <a:blip r:embed="rId2"/>
          <a:stretch>
            <a:fillRect/>
          </a:stretch>
        </p:blipFill>
        <p:spPr>
          <a:xfrm>
            <a:off x="3781080" y="2650179"/>
            <a:ext cx="4944165" cy="2181529"/>
          </a:xfrm>
        </p:spPr>
      </p:pic>
    </p:spTree>
    <p:extLst>
      <p:ext uri="{BB962C8B-B14F-4D97-AF65-F5344CB8AC3E}">
        <p14:creationId xmlns:p14="http://schemas.microsoft.com/office/powerpoint/2010/main" val="3449144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E41A-1225-638A-82BA-F516A8599598}"/>
              </a:ext>
            </a:extLst>
          </p:cNvPr>
          <p:cNvSpPr>
            <a:spLocks noGrp="1"/>
          </p:cNvSpPr>
          <p:nvPr>
            <p:ph type="title"/>
          </p:nvPr>
        </p:nvSpPr>
        <p:spPr/>
        <p:txBody>
          <a:bodyPr/>
          <a:lstStyle/>
          <a:p>
            <a:pPr algn="ctr"/>
            <a:r>
              <a:rPr lang="en-IN" dirty="0"/>
              <a:t>View Employee Details</a:t>
            </a:r>
          </a:p>
        </p:txBody>
      </p:sp>
      <p:pic>
        <p:nvPicPr>
          <p:cNvPr id="5" name="Content Placeholder 4">
            <a:extLst>
              <a:ext uri="{FF2B5EF4-FFF2-40B4-BE49-F238E27FC236}">
                <a16:creationId xmlns:a16="http://schemas.microsoft.com/office/drawing/2014/main" id="{EC8C113E-9942-2BB7-9E48-CEAB7C42B0DA}"/>
              </a:ext>
            </a:extLst>
          </p:cNvPr>
          <p:cNvPicPr>
            <a:picLocks noGrp="1" noChangeAspect="1"/>
          </p:cNvPicPr>
          <p:nvPr>
            <p:ph idx="1"/>
          </p:nvPr>
        </p:nvPicPr>
        <p:blipFill>
          <a:blip r:embed="rId2"/>
          <a:stretch>
            <a:fillRect/>
          </a:stretch>
        </p:blipFill>
        <p:spPr>
          <a:xfrm>
            <a:off x="1450975" y="2177591"/>
            <a:ext cx="9604375" cy="3412503"/>
          </a:xfrm>
        </p:spPr>
      </p:pic>
    </p:spTree>
    <p:extLst>
      <p:ext uri="{BB962C8B-B14F-4D97-AF65-F5344CB8AC3E}">
        <p14:creationId xmlns:p14="http://schemas.microsoft.com/office/powerpoint/2010/main" val="342350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E8FB1-4C06-C230-A37A-2691C1FED516}"/>
              </a:ext>
            </a:extLst>
          </p:cNvPr>
          <p:cNvSpPr txBox="1"/>
          <p:nvPr/>
        </p:nvSpPr>
        <p:spPr>
          <a:xfrm>
            <a:off x="4252450" y="2592371"/>
            <a:ext cx="3687100" cy="769441"/>
          </a:xfrm>
          <a:prstGeom prst="rect">
            <a:avLst/>
          </a:prstGeom>
          <a:noFill/>
        </p:spPr>
        <p:txBody>
          <a:bodyPr wrap="none" rtlCol="0">
            <a:spAutoFit/>
          </a:bodyPr>
          <a:lstStyle/>
          <a:p>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3562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939A-ACE8-F901-969D-F2A5027D1A22}"/>
              </a:ext>
            </a:extLst>
          </p:cNvPr>
          <p:cNvSpPr>
            <a:spLocks noGrp="1"/>
          </p:cNvSpPr>
          <p:nvPr>
            <p:ph type="title"/>
          </p:nvPr>
        </p:nvSpPr>
        <p:spPr>
          <a:xfrm>
            <a:off x="1294362" y="970689"/>
            <a:ext cx="9603275" cy="1049235"/>
          </a:xfrm>
        </p:spPr>
        <p:txBody>
          <a:bodyPr/>
          <a:lstStyle/>
          <a:p>
            <a:pPr algn="ctr"/>
            <a:r>
              <a:rPr lang="en-IN" sz="36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CF2D13-B435-728D-58D3-49028C0B9693}"/>
              </a:ext>
            </a:extLst>
          </p:cNvPr>
          <p:cNvSpPr>
            <a:spLocks noGrp="1"/>
          </p:cNvSpPr>
          <p:nvPr>
            <p:ph idx="1"/>
          </p:nvPr>
        </p:nvSpPr>
        <p:spPr>
          <a:xfrm>
            <a:off x="1451577" y="2157134"/>
            <a:ext cx="9603275" cy="386659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Employee Management System is a Python-based console application integrated with MySQL for efficient management of employee data. The system is divided into two roles: Admin and Employee, with password-based authentication. Admins have full control, allowing them to add, update, delete, and view employee details. They can manage all employee information, including personal details, job positions, and salaries. Employees, on the other hand, can view and edit their own personal information such as phone number, email, and address, and also change their password. This role-based structure ensures data security and task-specific permissions.</a:t>
            </a:r>
          </a:p>
          <a:p>
            <a:r>
              <a:rPr lang="en-US" dirty="0">
                <a:latin typeface="Times New Roman" panose="02020603050405020304" pitchFamily="18" charset="0"/>
                <a:cs typeface="Times New Roman" panose="02020603050405020304" pitchFamily="18" charset="0"/>
              </a:rPr>
              <a:t>The system is powered by a MySQL database, which stores employee information in an employees table and user credentials in a users table. All actions, including data insertion, updates, and deletions, are handled via SQL queries executed within the Python program using the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-connector-python library. Passwords are securely entered using the </a:t>
            </a:r>
            <a:r>
              <a:rPr lang="en-US" dirty="0" err="1">
                <a:latin typeface="Times New Roman" panose="02020603050405020304" pitchFamily="18" charset="0"/>
                <a:cs typeface="Times New Roman" panose="02020603050405020304" pitchFamily="18" charset="0"/>
              </a:rPr>
              <a:t>getpass</a:t>
            </a:r>
            <a:r>
              <a:rPr lang="en-US" dirty="0">
                <a:latin typeface="Times New Roman" panose="02020603050405020304" pitchFamily="18" charset="0"/>
                <a:cs typeface="Times New Roman" panose="02020603050405020304" pitchFamily="18" charset="0"/>
              </a:rPr>
              <a:t> module, ensuring sensitive data remains protected. The system’s design allows for flexibility and scalability, making it an efficient solution for organizations to manage their workforce details.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79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F28C-3AA0-B534-CE3C-93CBD8B17878}"/>
              </a:ext>
            </a:extLst>
          </p:cNvPr>
          <p:cNvSpPr>
            <a:spLocks noGrp="1"/>
          </p:cNvSpPr>
          <p:nvPr>
            <p:ph type="title"/>
          </p:nvPr>
        </p:nvSpPr>
        <p:spPr>
          <a:xfrm>
            <a:off x="1294362" y="879934"/>
            <a:ext cx="9603275" cy="1049235"/>
          </a:xfrm>
        </p:spPr>
        <p:txBody>
          <a:bodyPr/>
          <a:lstStyle/>
          <a:p>
            <a:pPr algn="ctr"/>
            <a:r>
              <a:rPr lang="en-IN" dirty="0">
                <a:latin typeface="Times New Roman" panose="02020603050405020304" pitchFamily="18" charset="0"/>
                <a:cs typeface="Times New Roman" panose="02020603050405020304" pitchFamily="18" charset="0"/>
              </a:rPr>
              <a:t>System Workflow</a:t>
            </a:r>
          </a:p>
        </p:txBody>
      </p:sp>
      <p:sp>
        <p:nvSpPr>
          <p:cNvPr id="3" name="Content Placeholder 2">
            <a:extLst>
              <a:ext uri="{FF2B5EF4-FFF2-40B4-BE49-F238E27FC236}">
                <a16:creationId xmlns:a16="http://schemas.microsoft.com/office/drawing/2014/main" id="{FE1D760F-9FF1-74AC-EF4D-4F2698453683}"/>
              </a:ext>
            </a:extLst>
          </p:cNvPr>
          <p:cNvSpPr>
            <a:spLocks noGrp="1"/>
          </p:cNvSpPr>
          <p:nvPr>
            <p:ph idx="1"/>
          </p:nvPr>
        </p:nvSpPr>
        <p:spPr>
          <a:xfrm>
            <a:off x="1294362" y="1904083"/>
            <a:ext cx="9603275" cy="4073983"/>
          </a:xfrm>
        </p:spPr>
        <p:txBody>
          <a:bodyPr>
            <a:normAutofit fontScale="92500"/>
          </a:bodyPr>
          <a:lstStyle/>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Database Connection:</a:t>
            </a:r>
          </a:p>
          <a:p>
            <a:r>
              <a:rPr lang="en-US" sz="1800" dirty="0">
                <a:latin typeface="Times New Roman" panose="02020603050405020304" pitchFamily="18" charset="0"/>
                <a:cs typeface="Times New Roman" panose="02020603050405020304" pitchFamily="18" charset="0"/>
              </a:rPr>
              <a:t>Python connects to the MySQL database </a:t>
            </a:r>
            <a:r>
              <a:rPr lang="en-US" sz="1800" dirty="0" err="1">
                <a:latin typeface="Times New Roman" panose="02020603050405020304" pitchFamily="18" charset="0"/>
                <a:cs typeface="Times New Roman" panose="02020603050405020304" pitchFamily="18" charset="0"/>
              </a:rPr>
              <a:t>employee_management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Employee and user data are stored in tables (employees and users).</a:t>
            </a:r>
            <a:endParaRPr lang="en-IN" sz="1800" dirty="0">
              <a:latin typeface="Times New Roman" panose="02020603050405020304" pitchFamily="18" charset="0"/>
              <a:cs typeface="Times New Roman" panose="02020603050405020304" pitchFamily="18" charset="0"/>
            </a:endParaRPr>
          </a:p>
          <a:p>
            <a:pPr marL="457200" indent="-457200">
              <a:buAutoNum type="arabicPeriod" startAt="2"/>
            </a:pPr>
            <a:r>
              <a:rPr lang="en-IN" sz="1800" dirty="0">
                <a:latin typeface="Times New Roman" panose="02020603050405020304" pitchFamily="18" charset="0"/>
                <a:cs typeface="Times New Roman" panose="02020603050405020304" pitchFamily="18" charset="0"/>
              </a:rPr>
              <a:t>User Authentication:</a:t>
            </a:r>
          </a:p>
          <a:p>
            <a:r>
              <a:rPr lang="en-US" sz="1800" dirty="0">
                <a:latin typeface="Times New Roman" panose="02020603050405020304" pitchFamily="18" charset="0"/>
                <a:cs typeface="Times New Roman" panose="02020603050405020304" pitchFamily="18" charset="0"/>
              </a:rPr>
              <a:t>Users log in with a username and password.</a:t>
            </a:r>
          </a:p>
          <a:p>
            <a:r>
              <a:rPr lang="en-US" sz="1800" dirty="0">
                <a:latin typeface="Times New Roman" panose="02020603050405020304" pitchFamily="18" charset="0"/>
                <a:cs typeface="Times New Roman" panose="02020603050405020304" pitchFamily="18" charset="0"/>
              </a:rPr>
              <a:t>The system differentiates between Admin and Employee based</a:t>
            </a:r>
            <a:endParaRPr lang="en-IN" sz="1800" dirty="0">
              <a:latin typeface="Times New Roman" panose="02020603050405020304" pitchFamily="18" charset="0"/>
              <a:cs typeface="Times New Roman" panose="02020603050405020304" pitchFamily="18" charset="0"/>
            </a:endParaRPr>
          </a:p>
          <a:p>
            <a:pPr marL="457200" indent="-457200">
              <a:buAutoNum type="arabicPeriod" startAt="3"/>
            </a:pPr>
            <a:r>
              <a:rPr lang="en-IN" sz="1800" dirty="0">
                <a:latin typeface="Times New Roman" panose="02020603050405020304" pitchFamily="18" charset="0"/>
                <a:cs typeface="Times New Roman" panose="02020603050405020304" pitchFamily="18" charset="0"/>
              </a:rPr>
              <a:t>Admin and Employee Menu:</a:t>
            </a:r>
          </a:p>
          <a:p>
            <a:r>
              <a:rPr lang="en-US" sz="1800" dirty="0">
                <a:latin typeface="Times New Roman" panose="02020603050405020304" pitchFamily="18" charset="0"/>
                <a:cs typeface="Times New Roman" panose="02020603050405020304" pitchFamily="18" charset="0"/>
              </a:rPr>
              <a:t>After login, Admins can perform various operations like add, update, delete, and view employee records.</a:t>
            </a:r>
          </a:p>
          <a:p>
            <a:r>
              <a:rPr lang="en-US" sz="1800" dirty="0">
                <a:latin typeface="Times New Roman" panose="02020603050405020304" pitchFamily="18" charset="0"/>
                <a:cs typeface="Times New Roman" panose="02020603050405020304" pitchFamily="18" charset="0"/>
              </a:rPr>
              <a:t>Employees can view and edit their own information and change their password.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84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2EED-DB3A-DA9C-2BDA-3204ABCD8A5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Admin Functionalities</a:t>
            </a:r>
          </a:p>
        </p:txBody>
      </p:sp>
      <p:sp>
        <p:nvSpPr>
          <p:cNvPr id="3" name="Content Placeholder 2">
            <a:extLst>
              <a:ext uri="{FF2B5EF4-FFF2-40B4-BE49-F238E27FC236}">
                <a16:creationId xmlns:a16="http://schemas.microsoft.com/office/drawing/2014/main" id="{BA52E569-37DB-4876-EBFA-033EE3037D5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Add Employee: Admins can add new employees by entering details such as name, department, salary, and contact info.</a:t>
            </a:r>
          </a:p>
          <a:p>
            <a:r>
              <a:rPr lang="en-US" dirty="0">
                <a:latin typeface="Times New Roman" panose="02020603050405020304" pitchFamily="18" charset="0"/>
                <a:cs typeface="Times New Roman" panose="02020603050405020304" pitchFamily="18" charset="0"/>
              </a:rPr>
              <a:t>Update Employee: Admins can modify specific employee details by their ID (e.g., changing salary, email, or address).</a:t>
            </a:r>
          </a:p>
          <a:p>
            <a:r>
              <a:rPr lang="en-US" dirty="0">
                <a:latin typeface="Times New Roman" panose="02020603050405020304" pitchFamily="18" charset="0"/>
                <a:cs typeface="Times New Roman" panose="02020603050405020304" pitchFamily="18" charset="0"/>
              </a:rPr>
              <a:t>Delete Employee: Admins can delete employees from the database based on their employee ID.</a:t>
            </a:r>
          </a:p>
          <a:p>
            <a:r>
              <a:rPr lang="en-US" dirty="0">
                <a:latin typeface="Times New Roman" panose="02020603050405020304" pitchFamily="18" charset="0"/>
                <a:cs typeface="Times New Roman" panose="02020603050405020304" pitchFamily="18" charset="0"/>
              </a:rPr>
              <a:t>View Employees: Admins can view a specific employee’s details by ID or view all employee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29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2491-6BA0-E3EE-E8D5-C3CCCD2442D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Employee Functionalities</a:t>
            </a:r>
          </a:p>
        </p:txBody>
      </p:sp>
      <p:sp>
        <p:nvSpPr>
          <p:cNvPr id="3" name="Content Placeholder 2">
            <a:extLst>
              <a:ext uri="{FF2B5EF4-FFF2-40B4-BE49-F238E27FC236}">
                <a16:creationId xmlns:a16="http://schemas.microsoft.com/office/drawing/2014/main" id="{060D9CAD-DCDD-CA1D-1EE9-5D1C48897DB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View Personal Details: Employees can view their name, department, salary, and other details.</a:t>
            </a:r>
          </a:p>
          <a:p>
            <a:r>
              <a:rPr lang="en-US" dirty="0">
                <a:latin typeface="Times New Roman" panose="02020603050405020304" pitchFamily="18" charset="0"/>
                <a:cs typeface="Times New Roman" panose="02020603050405020304" pitchFamily="18" charset="0"/>
              </a:rPr>
              <a:t>Edit Personal Details: Employees can update their contact information like phone number, email, or address.</a:t>
            </a:r>
          </a:p>
          <a:p>
            <a:r>
              <a:rPr lang="en-US" dirty="0">
                <a:latin typeface="Times New Roman" panose="02020603050405020304" pitchFamily="18" charset="0"/>
                <a:cs typeface="Times New Roman" panose="02020603050405020304" pitchFamily="18" charset="0"/>
              </a:rPr>
              <a:t>Change Password: Employees can securely change their password after authenticating their current credentials.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45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F772-373A-1504-DDE0-6315C20F9CF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Database Structure</a:t>
            </a:r>
          </a:p>
        </p:txBody>
      </p:sp>
      <p:sp>
        <p:nvSpPr>
          <p:cNvPr id="3" name="Content Placeholder 2">
            <a:extLst>
              <a:ext uri="{FF2B5EF4-FFF2-40B4-BE49-F238E27FC236}">
                <a16:creationId xmlns:a16="http://schemas.microsoft.com/office/drawing/2014/main" id="{29DB6D37-98A5-2A6C-FB96-9AABEB1DEAB5}"/>
              </a:ext>
            </a:extLst>
          </p:cNvPr>
          <p:cNvSpPr>
            <a:spLocks noGrp="1"/>
          </p:cNvSpPr>
          <p:nvPr>
            <p:ph idx="1"/>
          </p:nvPr>
        </p:nvSpPr>
        <p:spPr>
          <a:xfrm>
            <a:off x="1451579" y="2015732"/>
            <a:ext cx="9603275" cy="3744045"/>
          </a:xfrm>
        </p:spPr>
        <p:txBody>
          <a:bodyPr>
            <a:normAutofit fontScale="92500" lnSpcReduction="2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system uses two key tables:</a:t>
            </a:r>
          </a:p>
          <a:p>
            <a:r>
              <a:rPr lang="en-US" dirty="0">
                <a:latin typeface="Times New Roman" panose="02020603050405020304" pitchFamily="18" charset="0"/>
                <a:cs typeface="Times New Roman" panose="02020603050405020304" pitchFamily="18" charset="0"/>
              </a:rPr>
              <a:t>employees table: Stores employee information (ID, name, age, department, position, salary, email, phone, address).</a:t>
            </a:r>
          </a:p>
          <a:p>
            <a:r>
              <a:rPr lang="en-US" dirty="0">
                <a:latin typeface="Times New Roman" panose="02020603050405020304" pitchFamily="18" charset="0"/>
                <a:cs typeface="Times New Roman" panose="02020603050405020304" pitchFamily="18" charset="0"/>
              </a:rPr>
              <a:t>users table: Stores login credentials (username, password, role).</a:t>
            </a:r>
          </a:p>
          <a:p>
            <a:pPr marL="457200" indent="-457200">
              <a:buAutoNum type="arabicPeriod" startAt="2"/>
            </a:pPr>
            <a:r>
              <a:rPr lang="en-US" dirty="0">
                <a:latin typeface="Times New Roman" panose="02020603050405020304" pitchFamily="18" charset="0"/>
                <a:cs typeface="Times New Roman" panose="02020603050405020304" pitchFamily="18" charset="0"/>
              </a:rPr>
              <a:t>Relationships:</a:t>
            </a:r>
          </a:p>
          <a:p>
            <a:r>
              <a:rPr lang="en-US" dirty="0">
                <a:latin typeface="Times New Roman" panose="02020603050405020304" pitchFamily="18" charset="0"/>
                <a:cs typeface="Times New Roman" panose="02020603050405020304" pitchFamily="18" charset="0"/>
              </a:rPr>
              <a:t>Each employee is associated with a user account for login purposes.</a:t>
            </a:r>
          </a:p>
          <a:p>
            <a:pPr marL="457200" indent="-457200">
              <a:buAutoNum type="arabicPeriod" startAt="3"/>
            </a:pPr>
            <a:r>
              <a:rPr lang="en-US" dirty="0">
                <a:latin typeface="Times New Roman" panose="02020603050405020304" pitchFamily="18" charset="0"/>
                <a:cs typeface="Times New Roman" panose="02020603050405020304" pitchFamily="18" charset="0"/>
              </a:rPr>
              <a:t>Primary Operations:</a:t>
            </a:r>
          </a:p>
          <a:p>
            <a:r>
              <a:rPr lang="en-US" dirty="0">
                <a:latin typeface="Times New Roman" panose="02020603050405020304" pitchFamily="18" charset="0"/>
                <a:cs typeface="Times New Roman" panose="02020603050405020304" pitchFamily="18" charset="0"/>
              </a:rPr>
              <a:t>Admins manage employee details via the employees table.</a:t>
            </a:r>
          </a:p>
          <a:p>
            <a:r>
              <a:rPr lang="en-US" dirty="0">
                <a:latin typeface="Times New Roman" panose="02020603050405020304" pitchFamily="18" charset="0"/>
                <a:cs typeface="Times New Roman" panose="02020603050405020304" pitchFamily="18" charset="0"/>
              </a:rPr>
              <a:t>Login and role management are handled via the users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61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CC59-F26C-8C67-EABD-F7BD638BED5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Security Features</a:t>
            </a:r>
          </a:p>
        </p:txBody>
      </p:sp>
      <p:sp>
        <p:nvSpPr>
          <p:cNvPr id="3" name="Content Placeholder 2">
            <a:extLst>
              <a:ext uri="{FF2B5EF4-FFF2-40B4-BE49-F238E27FC236}">
                <a16:creationId xmlns:a16="http://schemas.microsoft.com/office/drawing/2014/main" id="{3C1A3220-B851-D55D-FEAD-86FEA46FD96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Authentication: Each user (Admin or Employee) must log in with a valid username and password, which are verified using MySQL.</a:t>
            </a:r>
          </a:p>
          <a:p>
            <a:r>
              <a:rPr lang="en-US" dirty="0">
                <a:latin typeface="Times New Roman" panose="02020603050405020304" pitchFamily="18" charset="0"/>
                <a:cs typeface="Times New Roman" panose="02020603050405020304" pitchFamily="18" charset="0"/>
              </a:rPr>
              <a:t>Password Masking: The system uses the </a:t>
            </a:r>
            <a:r>
              <a:rPr lang="en-US" dirty="0" err="1">
                <a:latin typeface="Times New Roman" panose="02020603050405020304" pitchFamily="18" charset="0"/>
                <a:cs typeface="Times New Roman" panose="02020603050405020304" pitchFamily="18" charset="0"/>
              </a:rPr>
              <a:t>getpass</a:t>
            </a:r>
            <a:r>
              <a:rPr lang="en-US" dirty="0">
                <a:latin typeface="Times New Roman" panose="02020603050405020304" pitchFamily="18" charset="0"/>
                <a:cs typeface="Times New Roman" panose="02020603050405020304" pitchFamily="18" charset="0"/>
              </a:rPr>
              <a:t> module to hide passwords during entry.</a:t>
            </a:r>
          </a:p>
          <a:p>
            <a:r>
              <a:rPr lang="en-US" dirty="0">
                <a:latin typeface="Times New Roman" panose="02020603050405020304" pitchFamily="18" charset="0"/>
                <a:cs typeface="Times New Roman" panose="02020603050405020304" pitchFamily="18" charset="0"/>
              </a:rPr>
              <a:t>Role-Based Access: Admins and Employees have different access levels. Admins can modify all employee data, while Employees can only access and update their own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41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812E-5420-BE04-A788-AC4045E1DDD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USER authentication</a:t>
            </a:r>
          </a:p>
        </p:txBody>
      </p:sp>
      <p:pic>
        <p:nvPicPr>
          <p:cNvPr id="5" name="Content Placeholder 4">
            <a:extLst>
              <a:ext uri="{FF2B5EF4-FFF2-40B4-BE49-F238E27FC236}">
                <a16:creationId xmlns:a16="http://schemas.microsoft.com/office/drawing/2014/main" id="{3BB944FE-E627-CEDC-DC87-2D085347C570}"/>
              </a:ext>
            </a:extLst>
          </p:cNvPr>
          <p:cNvPicPr>
            <a:picLocks noGrp="1" noChangeAspect="1"/>
          </p:cNvPicPr>
          <p:nvPr>
            <p:ph idx="1"/>
          </p:nvPr>
        </p:nvPicPr>
        <p:blipFill>
          <a:blip r:embed="rId2"/>
          <a:stretch>
            <a:fillRect/>
          </a:stretch>
        </p:blipFill>
        <p:spPr>
          <a:xfrm>
            <a:off x="1528103" y="2326284"/>
            <a:ext cx="9450119" cy="2829320"/>
          </a:xfrm>
        </p:spPr>
      </p:pic>
    </p:spTree>
    <p:extLst>
      <p:ext uri="{BB962C8B-B14F-4D97-AF65-F5344CB8AC3E}">
        <p14:creationId xmlns:p14="http://schemas.microsoft.com/office/powerpoint/2010/main" val="12282518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314</TotalTime>
  <Words>675</Words>
  <Application>Microsoft Office PowerPoint</Application>
  <PresentationFormat>Widescreen</PresentationFormat>
  <Paragraphs>66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Times New Roman</vt:lpstr>
      <vt:lpstr>Gallery</vt:lpstr>
      <vt:lpstr>Employee Management SYSTEM</vt:lpstr>
      <vt:lpstr>Contents  </vt:lpstr>
      <vt:lpstr>INTRODUCTION</vt:lpstr>
      <vt:lpstr>System Workflow</vt:lpstr>
      <vt:lpstr>Admin Functionalities</vt:lpstr>
      <vt:lpstr>Employee Functionalities</vt:lpstr>
      <vt:lpstr>Database Structure</vt:lpstr>
      <vt:lpstr>Security Features</vt:lpstr>
      <vt:lpstr>USER authentication</vt:lpstr>
      <vt:lpstr> Admin functionalities </vt:lpstr>
      <vt:lpstr>INSERTING EMPLOYEES</vt:lpstr>
      <vt:lpstr>UPDATE EMPLOYEES</vt:lpstr>
      <vt:lpstr>DELETE EMPLOYEES</vt:lpstr>
      <vt:lpstr>view_employee_by_id</vt:lpstr>
      <vt:lpstr>view_all_employees</vt:lpstr>
      <vt:lpstr> EMPLOYEE functionalities </vt:lpstr>
      <vt:lpstr>view_my_details</vt:lpstr>
      <vt:lpstr>EDIT_MY_DETAILS</vt:lpstr>
      <vt:lpstr>CHANGE EMPLOYEE PASSWORD</vt:lpstr>
      <vt:lpstr>ADMIN MENU OUTPUT</vt:lpstr>
      <vt:lpstr>ADDING/INSERTING EMPLOYEE</vt:lpstr>
      <vt:lpstr>UPDATING EMPLOYEE DETIALS</vt:lpstr>
      <vt:lpstr>VIEW EMPLOYEE BY ID</vt:lpstr>
      <vt:lpstr>DELETE EMPLOYEE</vt:lpstr>
      <vt:lpstr>EMPLOYEE MENU</vt:lpstr>
      <vt:lpstr>View Employee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GOVINED MAHESHWARi</dc:creator>
  <cp:lastModifiedBy>GOVINED MAHESHWARi</cp:lastModifiedBy>
  <cp:revision>3</cp:revision>
  <dcterms:created xsi:type="dcterms:W3CDTF">2024-09-11T05:16:53Z</dcterms:created>
  <dcterms:modified xsi:type="dcterms:W3CDTF">2024-09-12T09:34:52Z</dcterms:modified>
</cp:coreProperties>
</file>