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5"/>
  </p:notesMasterIdLst>
  <p:handoutMasterIdLst>
    <p:handoutMasterId r:id="rId16"/>
  </p:handoutMasterIdLst>
  <p:sldIdLst>
    <p:sldId id="256" r:id="rId3"/>
    <p:sldId id="307" r:id="rId4"/>
    <p:sldId id="321" r:id="rId5"/>
    <p:sldId id="322" r:id="rId6"/>
    <p:sldId id="323" r:id="rId7"/>
    <p:sldId id="324" r:id="rId8"/>
    <p:sldId id="325" r:id="rId9"/>
    <p:sldId id="326" r:id="rId10"/>
    <p:sldId id="327" r:id="rId11"/>
    <p:sldId id="328" r:id="rId12"/>
    <p:sldId id="329" r:id="rId13"/>
    <p:sldId id="320"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p:restoredTop sz="94660"/>
  </p:normalViewPr>
  <p:slideViewPr>
    <p:cSldViewPr snapToGrid="0" showGuides="1">
      <p:cViewPr varScale="1">
        <p:scale>
          <a:sx n="70" d="100"/>
          <a:sy n="70" d="100"/>
        </p:scale>
        <p:origin x="834" y="54"/>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2020/11/9</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hyperlink" Target="https://git-scm.com/do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6731284" y="4679173"/>
            <a:ext cx="4711700" cy="400110"/>
          </a:xfrm>
          <a:prstGeom prst="rect">
            <a:avLst/>
          </a:prstGeom>
          <a:noFill/>
          <a:ln w="9525">
            <a:noFill/>
          </a:ln>
        </p:spPr>
        <p:txBody>
          <a:bodyPr anchor="t">
            <a:spAutoFit/>
          </a:bodyPr>
          <a:lstStyle/>
          <a:p>
            <a:pPr algn="l" defTabSz="914400"/>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info@technowingsindia.com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257897"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What is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386925" y="1830842"/>
            <a:ext cx="11300346" cy="2677656"/>
          </a:xfrm>
          <a:prstGeom prst="rect">
            <a:avLst/>
          </a:prstGeom>
        </p:spPr>
        <p:txBody>
          <a:bodyPr wrap="square">
            <a:spAutoFit/>
          </a:bodyPr>
          <a:lstStyle/>
          <a:p>
            <a:r>
              <a:rPr lang="en-US" sz="2800" dirty="0"/>
              <a:t>GitHub is a Git hosting repository that provides developers with tools to ship better code through command line features, issues (threaded discussions), pull requests, code review, or the use of a collection of free and for-purchase apps in the GitHub Marketplace. With collaboration layers like the GitHub flow, a community of 15 million developers, and an ecosystem with hundreds of integrations, GitHub changes the way software is built.</a:t>
            </a:r>
          </a:p>
        </p:txBody>
      </p:sp>
    </p:spTree>
    <p:extLst>
      <p:ext uri="{BB962C8B-B14F-4D97-AF65-F5344CB8AC3E}">
        <p14:creationId xmlns:p14="http://schemas.microsoft.com/office/powerpoint/2010/main" val="1061004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8542916"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Want to study More Git &amp;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531739" y="2632422"/>
            <a:ext cx="9444774" cy="2554545"/>
          </a:xfrm>
          <a:prstGeom prst="rect">
            <a:avLst/>
          </a:prstGeom>
        </p:spPr>
        <p:txBody>
          <a:bodyPr wrap="square">
            <a:spAutoFit/>
          </a:bodyPr>
          <a:lstStyle/>
          <a:p>
            <a:pPr marL="457200" indent="-457200" algn="just">
              <a:buFont typeface="Wingdings" panose="05000000000000000000" pitchFamily="2" charset="2"/>
              <a:buChar char="Ø"/>
            </a:pPr>
            <a:r>
              <a:rPr lang="en-US" sz="4000" b="1" dirty="0">
                <a:solidFill>
                  <a:schemeClr val="accent1">
                    <a:lumMod val="75000"/>
                  </a:schemeClr>
                </a:solidFill>
                <a:hlinkClick r:id="rId3"/>
              </a:rPr>
              <a:t>https://</a:t>
            </a:r>
            <a:r>
              <a:rPr lang="en-US" sz="4000" b="1" dirty="0" smtClean="0">
                <a:solidFill>
                  <a:schemeClr val="accent1">
                    <a:lumMod val="75000"/>
                  </a:schemeClr>
                </a:solidFill>
                <a:hlinkClick r:id="rId3"/>
              </a:rPr>
              <a:t>docs.github.com/en</a:t>
            </a:r>
            <a:endParaRPr lang="en-US" sz="4000" b="1" dirty="0" smtClean="0">
              <a:solidFill>
                <a:schemeClr val="accent1">
                  <a:lumMod val="75000"/>
                </a:schemeClr>
              </a:solidFill>
            </a:endParaRPr>
          </a:p>
          <a:p>
            <a:pPr marL="457200" indent="-457200" algn="just">
              <a:buFont typeface="Wingdings" panose="05000000000000000000" pitchFamily="2" charset="2"/>
              <a:buChar char="Ø"/>
            </a:pPr>
            <a:endParaRPr lang="en-US" sz="4000" b="1" dirty="0">
              <a:solidFill>
                <a:schemeClr val="accent1">
                  <a:lumMod val="75000"/>
                </a:schemeClr>
              </a:solidFill>
            </a:endParaRPr>
          </a:p>
          <a:p>
            <a:pPr marL="457200" indent="-457200" algn="just">
              <a:buFont typeface="Wingdings" panose="05000000000000000000" pitchFamily="2" charset="2"/>
              <a:buChar char="Ø"/>
            </a:pPr>
            <a:r>
              <a:rPr lang="en-US" sz="4000" b="1" dirty="0">
                <a:solidFill>
                  <a:schemeClr val="accent1">
                    <a:lumMod val="75000"/>
                  </a:schemeClr>
                </a:solidFill>
                <a:hlinkClick r:id="rId4"/>
              </a:rPr>
              <a:t>https://</a:t>
            </a:r>
            <a:r>
              <a:rPr lang="en-US" sz="4000" b="1" dirty="0" smtClean="0">
                <a:solidFill>
                  <a:schemeClr val="accent1">
                    <a:lumMod val="75000"/>
                  </a:schemeClr>
                </a:solidFill>
                <a:hlinkClick r:id="rId4"/>
              </a:rPr>
              <a:t>git-scm.com/doc</a:t>
            </a:r>
            <a:endParaRPr lang="en-US" sz="4000" b="1" dirty="0" smtClean="0">
              <a:solidFill>
                <a:schemeClr val="accent1">
                  <a:lumMod val="75000"/>
                </a:schemeClr>
              </a:solidFill>
            </a:endParaRPr>
          </a:p>
          <a:p>
            <a:pPr algn="just"/>
            <a:endParaRPr lang="en-US" sz="4000" b="1" dirty="0">
              <a:solidFill>
                <a:schemeClr val="accent1">
                  <a:lumMod val="75000"/>
                </a:schemeClr>
              </a:solidFill>
            </a:endParaRPr>
          </a:p>
        </p:txBody>
      </p:sp>
    </p:spTree>
    <p:extLst>
      <p:ext uri="{BB962C8B-B14F-4D97-AF65-F5344CB8AC3E}">
        <p14:creationId xmlns:p14="http://schemas.microsoft.com/office/powerpoint/2010/main" val="1191046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314431106"/>
              </p:ext>
            </p:extLst>
          </p:nvPr>
        </p:nvGraphicFramePr>
        <p:xfrm>
          <a:off x="504967" y="2137202"/>
          <a:ext cx="11041040" cy="2680458"/>
        </p:xfrm>
        <a:graphic>
          <a:graphicData uri="http://schemas.openxmlformats.org/drawingml/2006/table">
            <a:tbl>
              <a:tblPr firstRow="1" bandRow="1">
                <a:tableStyleId>{EB9631B5-78F2-41C9-869B-9F39066F8104}</a:tableStyleId>
              </a:tblPr>
              <a:tblGrid>
                <a:gridCol w="5520520"/>
                <a:gridCol w="5520520"/>
              </a:tblGrid>
              <a:tr h="462148">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Git_Github_Tools</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462148">
                <a:tc>
                  <a:txBody>
                    <a:bodyPr/>
                    <a:lstStyle/>
                    <a:p>
                      <a:pPr marL="285750" indent="-285750">
                        <a:buFont typeface="Wingdings" panose="05000000000000000000" pitchFamily="2" charset="2"/>
                        <a:buChar char="Ø"/>
                      </a:pPr>
                      <a:r>
                        <a:rPr lang="en-US" sz="2400" dirty="0" smtClean="0"/>
                        <a:t>What is</a:t>
                      </a:r>
                      <a:r>
                        <a:rPr lang="en-US" sz="2400" baseline="0" dirty="0" smtClean="0"/>
                        <a:t> Git &amp; How to use it</a:t>
                      </a:r>
                      <a:endParaRPr lang="en-US" sz="24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Resources &amp; Tools</a:t>
                      </a:r>
                    </a:p>
                  </a:txBody>
                  <a:tcPr/>
                </a:tc>
              </a:tr>
              <a:tr h="462148">
                <a:tc>
                  <a:txBody>
                    <a:bodyPr/>
                    <a:lstStyle/>
                    <a:p>
                      <a:pPr marL="285750" indent="-285750">
                        <a:buFont typeface="Wingdings" panose="05000000000000000000" pitchFamily="2" charset="2"/>
                        <a:buChar char="Ø"/>
                      </a:pPr>
                      <a:r>
                        <a:rPr lang="en-US" sz="2400" dirty="0" smtClean="0"/>
                        <a:t>What is Github &amp; How to use it</a:t>
                      </a:r>
                      <a:endParaRPr lang="en-US" sz="2400" dirty="0"/>
                    </a:p>
                  </a:txBody>
                  <a:tcPr/>
                </a:tc>
                <a:tc>
                  <a:txBody>
                    <a:bodyPr/>
                    <a:lstStyle/>
                    <a:p>
                      <a:pPr marL="285750" indent="-285750">
                        <a:buFont typeface="Wingdings" panose="05000000000000000000" pitchFamily="2" charset="2"/>
                        <a:buChar char="Ø"/>
                      </a:pPr>
                      <a:r>
                        <a:rPr lang="en-US" sz="2400" dirty="0" smtClean="0"/>
                        <a:t>How to Install VS Code</a:t>
                      </a:r>
                      <a:endParaRPr lang="en-US" sz="2400" dirty="0"/>
                    </a:p>
                  </a:txBody>
                  <a:tcPr/>
                </a:tc>
              </a:tr>
              <a:tr h="831866">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VS</a:t>
                      </a:r>
                      <a:r>
                        <a:rPr lang="en-US" sz="2400" baseline="0" dirty="0" smtClean="0"/>
                        <a:t> Code Environments &amp; Uses</a:t>
                      </a:r>
                      <a:endParaRPr lang="en-US" sz="24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Install Marketplace app for web development</a:t>
                      </a:r>
                    </a:p>
                  </a:txBody>
                  <a:tcPr/>
                </a:tc>
              </a:tr>
              <a:tr h="462148">
                <a:tc>
                  <a:txBody>
                    <a:bodyPr/>
                    <a:lstStyle/>
                    <a:p>
                      <a:pPr marL="285750" indent="-285750">
                        <a:buFont typeface="Wingdings" panose="05000000000000000000" pitchFamily="2" charset="2"/>
                        <a:buChar char="Ø"/>
                      </a:pPr>
                      <a:endParaRPr lang="en-US" sz="2400" dirty="0"/>
                    </a:p>
                  </a:txBody>
                  <a:tcPr/>
                </a:tc>
                <a:tc>
                  <a:txBody>
                    <a:bodyPr/>
                    <a:lstStyle/>
                    <a:p>
                      <a:pPr marL="0" indent="0">
                        <a:buFont typeface="Wingdings" panose="05000000000000000000" pitchFamily="2" charset="2"/>
                        <a:buNone/>
                      </a:pP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93314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Resources &amp; Tools</a:t>
            </a:r>
          </a:p>
        </p:txBody>
      </p:sp>
      <p:graphicFrame>
        <p:nvGraphicFramePr>
          <p:cNvPr id="4" name="Table 3"/>
          <p:cNvGraphicFramePr>
            <a:graphicFrameLocks noGrp="1"/>
          </p:cNvGraphicFramePr>
          <p:nvPr>
            <p:extLst>
              <p:ext uri="{D42A27DB-BD31-4B8C-83A1-F6EECF244321}">
                <p14:modId xmlns:p14="http://schemas.microsoft.com/office/powerpoint/2010/main" val="664842695"/>
              </p:ext>
            </p:extLst>
          </p:nvPr>
        </p:nvGraphicFramePr>
        <p:xfrm>
          <a:off x="295934" y="1549400"/>
          <a:ext cx="11127242" cy="4724400"/>
        </p:xfrm>
        <a:graphic>
          <a:graphicData uri="http://schemas.openxmlformats.org/drawingml/2006/table">
            <a:tbl>
              <a:tblPr firstRow="1" bandRow="1">
                <a:tableStyleId>{1E171933-4619-4E11-9A3F-F7608DF75F80}</a:tableStyleId>
              </a:tblPr>
              <a:tblGrid>
                <a:gridCol w="4658176"/>
                <a:gridCol w="6469066"/>
              </a:tblGrid>
              <a:tr h="0">
                <a:tc>
                  <a:txBody>
                    <a:bodyPr/>
                    <a:lstStyle/>
                    <a:p>
                      <a:pPr algn="ctr"/>
                      <a:r>
                        <a:rPr lang="en-US" sz="3200" i="1" dirty="0" smtClean="0"/>
                        <a:t>Resources</a:t>
                      </a:r>
                      <a:r>
                        <a:rPr lang="en-US" sz="3200" i="1" baseline="0" dirty="0" smtClean="0"/>
                        <a:t> &amp; </a:t>
                      </a:r>
                      <a:r>
                        <a:rPr lang="en-US" sz="3200" i="1" dirty="0" smtClean="0"/>
                        <a:t>Tools</a:t>
                      </a:r>
                      <a:endParaRPr lang="en-US" sz="3200" i="1" dirty="0"/>
                    </a:p>
                  </a:txBody>
                  <a:tcPr/>
                </a:tc>
                <a:tc>
                  <a:txBody>
                    <a:bodyPr/>
                    <a:lstStyle/>
                    <a:p>
                      <a:pPr algn="ctr"/>
                      <a:r>
                        <a:rPr lang="en-US" sz="3200" i="1" dirty="0" smtClean="0"/>
                        <a:t>URL</a:t>
                      </a:r>
                      <a:endParaRPr lang="en-US" sz="3200" i="1" dirty="0"/>
                    </a:p>
                  </a:txBody>
                  <a:tcPr/>
                </a:tc>
              </a:tr>
              <a:tr h="370840">
                <a:tc>
                  <a:txBody>
                    <a:bodyPr/>
                    <a:lstStyle/>
                    <a:p>
                      <a:r>
                        <a:rPr lang="en-US" sz="2800" dirty="0" smtClean="0"/>
                        <a:t>Python 3.8.5</a:t>
                      </a:r>
                      <a:endParaRPr lang="en-US" sz="2800" dirty="0"/>
                    </a:p>
                  </a:txBody>
                  <a:tcPr/>
                </a:tc>
                <a:tc>
                  <a:txBody>
                    <a:bodyPr/>
                    <a:lstStyle/>
                    <a:p>
                      <a:r>
                        <a:rPr lang="en-US" sz="2800" dirty="0" smtClean="0"/>
                        <a:t>https://www.python.org</a:t>
                      </a:r>
                      <a:endParaRPr lang="en-US" sz="2800" dirty="0"/>
                    </a:p>
                  </a:txBody>
                  <a:tcPr/>
                </a:tc>
              </a:tr>
              <a:tr h="370840">
                <a:tc>
                  <a:txBody>
                    <a:bodyPr/>
                    <a:lstStyle/>
                    <a:p>
                      <a:r>
                        <a:rPr lang="en-US" sz="2800" dirty="0" smtClean="0"/>
                        <a:t>VS</a:t>
                      </a:r>
                      <a:r>
                        <a:rPr lang="en-US" sz="2800" baseline="0" dirty="0" smtClean="0"/>
                        <a:t>-Code 1.x</a:t>
                      </a:r>
                      <a:endParaRPr lang="en-US" sz="2800" dirty="0"/>
                    </a:p>
                  </a:txBody>
                  <a:tcPr/>
                </a:tc>
                <a:tc>
                  <a:txBody>
                    <a:bodyPr/>
                    <a:lstStyle/>
                    <a:p>
                      <a:r>
                        <a:rPr lang="en-US" sz="2800" dirty="0" smtClean="0"/>
                        <a:t>https://code.visualstudio.com/</a:t>
                      </a:r>
                      <a:endParaRPr lang="en-US" sz="2800" dirty="0"/>
                    </a:p>
                  </a:txBody>
                  <a:tcPr/>
                </a:tc>
              </a:tr>
              <a:tr h="370840">
                <a:tc>
                  <a:txBody>
                    <a:bodyPr/>
                    <a:lstStyle/>
                    <a:p>
                      <a:r>
                        <a:rPr lang="en-US" sz="2800" dirty="0" smtClean="0"/>
                        <a:t>Git 2.x</a:t>
                      </a:r>
                      <a:endParaRPr lang="en-US" sz="2800" dirty="0"/>
                    </a:p>
                  </a:txBody>
                  <a:tcPr/>
                </a:tc>
                <a:tc>
                  <a:txBody>
                    <a:bodyPr/>
                    <a:lstStyle/>
                    <a:p>
                      <a:r>
                        <a:rPr lang="en-US" sz="2800" dirty="0" smtClean="0"/>
                        <a:t>https://git-scm.com/</a:t>
                      </a:r>
                      <a:endParaRPr lang="en-US" sz="2800" dirty="0"/>
                    </a:p>
                  </a:txBody>
                  <a:tcPr/>
                </a:tc>
              </a:tr>
              <a:tr h="370840">
                <a:tc>
                  <a:txBody>
                    <a:bodyPr/>
                    <a:lstStyle/>
                    <a:p>
                      <a:r>
                        <a:rPr lang="en-US" sz="2800" dirty="0" smtClean="0"/>
                        <a:t>Admin LTE</a:t>
                      </a:r>
                      <a:endParaRPr lang="en-US" sz="2800" dirty="0"/>
                    </a:p>
                  </a:txBody>
                  <a:tcPr/>
                </a:tc>
                <a:tc>
                  <a:txBody>
                    <a:bodyPr/>
                    <a:lstStyle/>
                    <a:p>
                      <a:r>
                        <a:rPr lang="en-US" sz="2800" dirty="0" smtClean="0"/>
                        <a:t>https://adminlte.io/</a:t>
                      </a:r>
                      <a:endParaRPr lang="en-US" sz="2800" dirty="0"/>
                    </a:p>
                  </a:txBody>
                  <a:tcPr/>
                </a:tc>
              </a:tr>
              <a:tr h="370840">
                <a:tc>
                  <a:txBody>
                    <a:bodyPr/>
                    <a:lstStyle/>
                    <a:p>
                      <a:r>
                        <a:rPr lang="en-US" sz="2800" dirty="0" smtClean="0"/>
                        <a:t>Python Docs</a:t>
                      </a:r>
                      <a:endParaRPr lang="en-US" sz="2800" dirty="0"/>
                    </a:p>
                  </a:txBody>
                  <a:tcPr/>
                </a:tc>
                <a:tc>
                  <a:txBody>
                    <a:bodyPr/>
                    <a:lstStyle/>
                    <a:p>
                      <a:r>
                        <a:rPr lang="en-US" sz="2800" dirty="0" smtClean="0"/>
                        <a:t>https://docs.python.org/3/download.html</a:t>
                      </a:r>
                      <a:endParaRPr lang="en-US" sz="2800" dirty="0"/>
                    </a:p>
                  </a:txBody>
                  <a:tcPr/>
                </a:tc>
              </a:tr>
              <a:tr h="370840">
                <a:tc>
                  <a:txBody>
                    <a:bodyPr/>
                    <a:lstStyle/>
                    <a:p>
                      <a:r>
                        <a:rPr lang="en-US" sz="2800" dirty="0" smtClean="0"/>
                        <a:t>Python Package Index</a:t>
                      </a:r>
                      <a:endParaRPr lang="en-US" sz="2800" dirty="0"/>
                    </a:p>
                  </a:txBody>
                  <a:tcPr/>
                </a:tc>
                <a:tc>
                  <a:txBody>
                    <a:bodyPr/>
                    <a:lstStyle/>
                    <a:p>
                      <a:r>
                        <a:rPr lang="en-US" sz="2800" dirty="0" smtClean="0"/>
                        <a:t>https://pypi.org/</a:t>
                      </a:r>
                      <a:endParaRPr lang="en-US" sz="2800" dirty="0"/>
                    </a:p>
                  </a:txBody>
                  <a:tcPr/>
                </a:tc>
              </a:tr>
              <a:tr h="370840">
                <a:tc>
                  <a:txBody>
                    <a:bodyPr/>
                    <a:lstStyle/>
                    <a:p>
                      <a:r>
                        <a:rPr lang="en-US" sz="2800" dirty="0" smtClean="0"/>
                        <a:t>Frontend</a:t>
                      </a:r>
                      <a:r>
                        <a:rPr lang="en-US" sz="2800" baseline="0" dirty="0" smtClean="0"/>
                        <a:t> Technology</a:t>
                      </a:r>
                      <a:endParaRPr lang="en-US" sz="2800" dirty="0"/>
                    </a:p>
                  </a:txBody>
                  <a:tcPr/>
                </a:tc>
                <a:tc>
                  <a:txBody>
                    <a:bodyPr/>
                    <a:lstStyle/>
                    <a:p>
                      <a:r>
                        <a:rPr lang="en-US" sz="2800" dirty="0" smtClean="0"/>
                        <a:t>https://developer.mozilla.org/en-US/</a:t>
                      </a:r>
                      <a:endParaRPr lang="en-US" sz="2800" dirty="0"/>
                    </a:p>
                  </a:txBody>
                  <a:tcPr/>
                </a:tc>
              </a:tr>
              <a:tr h="370840">
                <a:tc>
                  <a:txBody>
                    <a:bodyPr/>
                    <a:lstStyle/>
                    <a:p>
                      <a:r>
                        <a:rPr lang="en-US" sz="2800" dirty="0" smtClean="0"/>
                        <a:t>Django</a:t>
                      </a:r>
                      <a:r>
                        <a:rPr lang="en-US" sz="2800" baseline="0" dirty="0" smtClean="0"/>
                        <a:t> Docs</a:t>
                      </a:r>
                      <a:endParaRPr lang="en-US" sz="2800" dirty="0"/>
                    </a:p>
                  </a:txBody>
                  <a:tcPr/>
                </a:tc>
                <a:tc>
                  <a:txBody>
                    <a:bodyPr/>
                    <a:lstStyle/>
                    <a:p>
                      <a:r>
                        <a:rPr lang="en-US" sz="2800" dirty="0" smtClean="0"/>
                        <a:t>https://docs.djangoproject.com/en/3.1/</a:t>
                      </a:r>
                      <a:endParaRPr lang="en-US" sz="2800" dirty="0"/>
                    </a:p>
                  </a:txBody>
                  <a:tcPr/>
                </a:tc>
              </a:tr>
            </a:tbl>
          </a:graphicData>
        </a:graphic>
      </p:graphicFrame>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2712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732437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version control system?</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641444" y="1637655"/>
            <a:ext cx="10754436" cy="4401205"/>
          </a:xfrm>
          <a:prstGeom prst="rect">
            <a:avLst/>
          </a:prstGeom>
        </p:spPr>
        <p:txBody>
          <a:bodyPr wrap="square">
            <a:spAutoFit/>
          </a:bodyPr>
          <a:lstStyle/>
          <a:p>
            <a:pPr algn="just"/>
            <a:r>
              <a:rPr lang="en-US" sz="2800" dirty="0"/>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r>
              <a:rPr lang="en-US" sz="2800" dirty="0" smtClean="0"/>
              <a:t>:</a:t>
            </a:r>
          </a:p>
          <a:p>
            <a:pPr algn="just"/>
            <a:endParaRPr lang="en-US" sz="2800" dirty="0"/>
          </a:p>
          <a:p>
            <a:pPr marL="457200" indent="-457200" algn="just">
              <a:buFont typeface="Wingdings" panose="05000000000000000000" pitchFamily="2" charset="2"/>
              <a:buChar char="Ø"/>
            </a:pPr>
            <a:r>
              <a:rPr lang="en-US" sz="2800" dirty="0"/>
              <a:t>Which changes were made?</a:t>
            </a:r>
          </a:p>
          <a:p>
            <a:pPr marL="457200" indent="-457200" algn="just">
              <a:buFont typeface="Wingdings" panose="05000000000000000000" pitchFamily="2" charset="2"/>
              <a:buChar char="Ø"/>
            </a:pPr>
            <a:r>
              <a:rPr lang="en-US" sz="2800" dirty="0"/>
              <a:t>Who made the changes?</a:t>
            </a:r>
          </a:p>
          <a:p>
            <a:pPr marL="457200" indent="-457200" algn="just">
              <a:buFont typeface="Wingdings" panose="05000000000000000000" pitchFamily="2" charset="2"/>
              <a:buChar char="Ø"/>
            </a:pPr>
            <a:r>
              <a:rPr lang="en-US" sz="2800" dirty="0"/>
              <a:t>When were the changes made?</a:t>
            </a:r>
          </a:p>
          <a:p>
            <a:pPr marL="457200" indent="-457200" algn="just">
              <a:buFont typeface="Wingdings" panose="05000000000000000000" pitchFamily="2" charset="2"/>
              <a:buChar char="Ø"/>
            </a:pPr>
            <a:r>
              <a:rPr lang="en-US" sz="2800" dirty="0"/>
              <a:t>Why were changes needed?</a:t>
            </a:r>
          </a:p>
        </p:txBody>
      </p:sp>
    </p:spTree>
    <p:extLst>
      <p:ext uri="{BB962C8B-B14F-4D97-AF65-F5344CB8AC3E}">
        <p14:creationId xmlns:p14="http://schemas.microsoft.com/office/powerpoint/2010/main" val="3736001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600501" y="1932652"/>
            <a:ext cx="11086770" cy="3539430"/>
          </a:xfrm>
          <a:prstGeom prst="rect">
            <a:avLst/>
          </a:prstGeom>
        </p:spPr>
        <p:txBody>
          <a:bodyPr wrap="square">
            <a:spAutoFit/>
          </a:bodyPr>
          <a:lstStyle/>
          <a:p>
            <a:pPr algn="just"/>
            <a:r>
              <a:rPr lang="en-US" sz="2800" dirty="0" smtClean="0"/>
              <a:t>Git </a:t>
            </a:r>
            <a:r>
              <a:rPr lang="en-US" sz="2800" dirty="0"/>
              <a:t>is a mature, actively maintained open source project originally developed in 2005 by Linus Torvalds, the famous creator of the Linux operating system kernel. A staggering number of software projects rely on Git for version control, including commercial projects as well as open source. Developers who have worked with Git are well represented in the pool of available software development talent and it works well on a wide range of operating systems and IDEs (Integrated Development Environments).</a:t>
            </a:r>
          </a:p>
        </p:txBody>
      </p:sp>
    </p:spTree>
    <p:extLst>
      <p:ext uri="{BB962C8B-B14F-4D97-AF65-F5344CB8AC3E}">
        <p14:creationId xmlns:p14="http://schemas.microsoft.com/office/powerpoint/2010/main" val="401599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559558" y="2148095"/>
            <a:ext cx="11127713" cy="3108543"/>
          </a:xfrm>
          <a:prstGeom prst="rect">
            <a:avLst/>
          </a:prstGeom>
        </p:spPr>
        <p:txBody>
          <a:bodyPr wrap="square">
            <a:spAutoFit/>
          </a:bodyPr>
          <a:lstStyle/>
          <a:p>
            <a:pPr algn="just"/>
            <a:r>
              <a:rPr lang="en-US" sz="2800" dirty="0"/>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 DVCSs like Git don’t need a constant connection to a central repository. Developers can work anywhere and collaborate asynchronously from any time zone.</a:t>
            </a:r>
          </a:p>
        </p:txBody>
      </p:sp>
    </p:spTree>
    <p:extLst>
      <p:ext uri="{BB962C8B-B14F-4D97-AF65-F5344CB8AC3E}">
        <p14:creationId xmlns:p14="http://schemas.microsoft.com/office/powerpoint/2010/main" val="2416374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18686" y="994071"/>
            <a:ext cx="11368585" cy="5878532"/>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init </a:t>
            </a:r>
            <a:r>
              <a:rPr lang="en-US" sz="2800" dirty="0"/>
              <a:t>initializes a brand new Git repository and begins tracking an existing directory. It adds a hidden subfolder within the existing directory that houses the internal data structure required for version control.</a:t>
            </a:r>
          </a:p>
          <a:p>
            <a:pPr marL="457200" indent="-457200" algn="just">
              <a:buFont typeface="Wingdings" panose="05000000000000000000" pitchFamily="2" charset="2"/>
              <a:buChar char="Ø"/>
            </a:pPr>
            <a:r>
              <a:rPr lang="en-US" sz="3200" b="1" dirty="0" smtClean="0"/>
              <a:t>git </a:t>
            </a:r>
            <a:r>
              <a:rPr lang="en-US" sz="3200" b="1" dirty="0"/>
              <a:t>clone </a:t>
            </a:r>
            <a:r>
              <a:rPr lang="en-US" sz="2800" dirty="0"/>
              <a:t>creates a local copy of a project that already exists remotely. The clone includes all the project’s files, history, and branches.</a:t>
            </a:r>
          </a:p>
          <a:p>
            <a:pPr marL="457200" indent="-457200" algn="just">
              <a:buFont typeface="Wingdings" panose="05000000000000000000" pitchFamily="2" charset="2"/>
              <a:buChar char="Ø"/>
            </a:pPr>
            <a:r>
              <a:rPr lang="en-US" sz="3200" b="1" dirty="0"/>
              <a:t>git add </a:t>
            </a:r>
            <a:r>
              <a:rPr lang="en-US" sz="2800" dirty="0"/>
              <a:t>stages a change. Git tracks changes to a developer’s codebase, but it’s necessary to stage and take a snapshot of the changes to include them in the project’s history. This command performs staging, the first part of that two-step process. Any changes that are staged will become a part of the next snapshot and a part of the project’s history. Staging and committing separately gives developers complete control over the history of their project without changing how they code and work.</a:t>
            </a:r>
          </a:p>
          <a:p>
            <a:pPr algn="just"/>
            <a:r>
              <a:rPr lang="en-US" sz="2800" dirty="0" smtClean="0"/>
              <a:t> </a:t>
            </a:r>
            <a:endParaRPr lang="en-US" sz="2800" dirty="0"/>
          </a:p>
        </p:txBody>
      </p:sp>
    </p:spTree>
    <p:extLst>
      <p:ext uri="{BB962C8B-B14F-4D97-AF65-F5344CB8AC3E}">
        <p14:creationId xmlns:p14="http://schemas.microsoft.com/office/powerpoint/2010/main" val="2910179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427869" y="1276529"/>
            <a:ext cx="11432036" cy="5570756"/>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commit </a:t>
            </a:r>
            <a:r>
              <a:rPr lang="en-US" sz="2800" dirty="0"/>
              <a:t>saves the snapshot to the project history and completes the change-tracking process. In short, a commit functions like taking a photo. Anything that’s been staged with git add will become a part of the snapshot with git commit</a:t>
            </a:r>
            <a:r>
              <a:rPr lang="en-US" sz="2800" dirty="0" smtClean="0"/>
              <a:t>.</a:t>
            </a:r>
          </a:p>
          <a:p>
            <a:pPr marL="457200" indent="-457200" algn="just">
              <a:buFont typeface="Wingdings" panose="05000000000000000000" pitchFamily="2" charset="2"/>
              <a:buChar char="Ø"/>
            </a:pPr>
            <a:r>
              <a:rPr lang="en-US" sz="3200" b="1" dirty="0" smtClean="0"/>
              <a:t>git </a:t>
            </a:r>
            <a:r>
              <a:rPr lang="en-US" sz="3200" b="1" dirty="0"/>
              <a:t>status </a:t>
            </a:r>
            <a:r>
              <a:rPr lang="en-US" sz="2800" dirty="0"/>
              <a:t>shows the status of changes as untracked, modified, or staged</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branch </a:t>
            </a:r>
            <a:r>
              <a:rPr lang="en-US" sz="2800" dirty="0"/>
              <a:t>shows the branches being worked on locally</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pull </a:t>
            </a:r>
            <a:r>
              <a:rPr lang="en-US" sz="2800" dirty="0"/>
              <a:t>updates the local line of development with updates from its remote counterpart. Developers use this command if a teammate has made commits to a branch on a remote, and they would like to reflect those changes in their local environment.</a:t>
            </a:r>
          </a:p>
          <a:p>
            <a:pPr marL="457200" indent="-457200" algn="just">
              <a:buFont typeface="Wingdings" panose="05000000000000000000" pitchFamily="2" charset="2"/>
              <a:buChar char="Ø"/>
            </a:pPr>
            <a:r>
              <a:rPr lang="en-US" sz="3200" b="1" smtClean="0"/>
              <a:t>git </a:t>
            </a:r>
            <a:r>
              <a:rPr lang="en-US" sz="3200" b="1" dirty="0"/>
              <a:t>push </a:t>
            </a:r>
            <a:r>
              <a:rPr lang="en-US" sz="2800" dirty="0"/>
              <a:t>updates the remote repository with any commits made locally to a branch.</a:t>
            </a:r>
          </a:p>
        </p:txBody>
      </p:sp>
      <p:sp>
        <p:nvSpPr>
          <p:cNvPr id="11"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Tree>
    <p:extLst>
      <p:ext uri="{BB962C8B-B14F-4D97-AF65-F5344CB8AC3E}">
        <p14:creationId xmlns:p14="http://schemas.microsoft.com/office/powerpoint/2010/main" val="2561775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73456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repository?</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82137" y="1581080"/>
            <a:ext cx="11450472" cy="4401205"/>
          </a:xfrm>
          <a:prstGeom prst="rect">
            <a:avLst/>
          </a:prstGeom>
        </p:spPr>
        <p:txBody>
          <a:bodyPr wrap="square">
            <a:spAutoFit/>
          </a:bodyPr>
          <a:lstStyle/>
          <a:p>
            <a:r>
              <a:rPr lang="en-US" sz="2800" dirty="0"/>
              <a:t>A </a:t>
            </a:r>
            <a:r>
              <a:rPr lang="en-US" sz="2800" i="1" dirty="0"/>
              <a:t>repository</a:t>
            </a:r>
            <a:r>
              <a:rPr lang="en-US" sz="2800" dirty="0"/>
              <a:t>, or </a:t>
            </a:r>
            <a:r>
              <a:rPr lang="en-US" sz="2800" dirty="0">
                <a:hlinkClick r:id="rId3"/>
              </a:rPr>
              <a:t>Git project</a:t>
            </a:r>
            <a:r>
              <a:rPr lang="en-US" sz="2800" dirty="0"/>
              <a:t>, encompasses the entire collection of files and folders associated with a project, along with each file’s revision history. The file history appears as snapshots in time called </a:t>
            </a:r>
            <a:r>
              <a:rPr lang="en-US" sz="2800" i="1" dirty="0"/>
              <a:t>commits</a:t>
            </a:r>
            <a:r>
              <a:rPr lang="en-US" sz="2800" dirty="0"/>
              <a:t>, and the commits exist as a linked-list relationship, and can be organized into multiple lines of development called </a:t>
            </a:r>
            <a:r>
              <a:rPr lang="en-US" sz="2800" i="1" dirty="0"/>
              <a:t>branches</a:t>
            </a:r>
            <a:r>
              <a:rPr lang="en-US" sz="2800" dirty="0"/>
              <a:t>. Because Git is a DVCS, repositories are self-contained units and anyone who owns a copy of the repository can access the entire codebase and its history. Using the command line or other ease-of-use interfaces, a git repository also allows for: interaction with the history, cloning, creating branches, committing, merging, comparing changes across versions of code, and more.</a:t>
            </a:r>
          </a:p>
        </p:txBody>
      </p:sp>
    </p:spTree>
    <p:extLst>
      <p:ext uri="{BB962C8B-B14F-4D97-AF65-F5344CB8AC3E}">
        <p14:creationId xmlns:p14="http://schemas.microsoft.com/office/powerpoint/2010/main" val="1895889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931</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Microsoft YaHei</vt:lpstr>
      <vt:lpstr>宋体</vt:lpstr>
      <vt:lpstr>宋体</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105</cp:revision>
  <dcterms:created xsi:type="dcterms:W3CDTF">2016-01-14T13:25:00Z</dcterms:created>
  <dcterms:modified xsi:type="dcterms:W3CDTF">2020-11-09T02:12:03Z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