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2"/>
  </p:notesMasterIdLst>
  <p:handoutMasterIdLst>
    <p:handoutMasterId r:id="rId13"/>
  </p:handoutMasterIdLst>
  <p:sldIdLst>
    <p:sldId id="342" r:id="rId3"/>
    <p:sldId id="307" r:id="rId4"/>
    <p:sldId id="344" r:id="rId5"/>
    <p:sldId id="343" r:id="rId6"/>
    <p:sldId id="345" r:id="rId7"/>
    <p:sldId id="348" r:id="rId8"/>
    <p:sldId id="346" r:id="rId9"/>
    <p:sldId id="347" r:id="rId10"/>
    <p:sldId id="320" r:id="rId1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2970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457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93287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3505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76583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29792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350259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mozilla.org/en-US/docs/Web/HTML/Element/h1" TargetMode="External"/><Relationship Id="rId13" Type="http://schemas.openxmlformats.org/officeDocument/2006/relationships/hyperlink" Target="https://developer.mozilla.org/en-US/docs/Web/HTML/Element/h6" TargetMode="External"/><Relationship Id="rId18" Type="http://schemas.openxmlformats.org/officeDocument/2006/relationships/hyperlink" Target="https://developer.mozilla.org/en-US/docs/Web/HTML/Element/hr" TargetMode="External"/><Relationship Id="rId26" Type="http://schemas.openxmlformats.org/officeDocument/2006/relationships/hyperlink" Target="https://developer.mozilla.org/en-US/docs/Web/HTML/Element/i" TargetMode="External"/><Relationship Id="rId39" Type="http://schemas.openxmlformats.org/officeDocument/2006/relationships/hyperlink" Target="https://developer.mozilla.org/en-US/docs/Web/HTML/Element/tfoot" TargetMode="External"/><Relationship Id="rId3" Type="http://schemas.openxmlformats.org/officeDocument/2006/relationships/image" Target="../media/image1.png"/><Relationship Id="rId21" Type="http://schemas.openxmlformats.org/officeDocument/2006/relationships/hyperlink" Target="https://developer.mozilla.org/en-US/docs/Web/HTML/Element/p" TargetMode="External"/><Relationship Id="rId34" Type="http://schemas.openxmlformats.org/officeDocument/2006/relationships/hyperlink" Target="https://developer.mozilla.org/en-US/docs/Web/HTML/Element/iframe" TargetMode="External"/><Relationship Id="rId42" Type="http://schemas.openxmlformats.org/officeDocument/2006/relationships/hyperlink" Target="https://developer.mozilla.org/en-US/docs/Web/HTML/Element/tr" TargetMode="External"/><Relationship Id="rId47"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header" TargetMode="External"/><Relationship Id="rId12" Type="http://schemas.openxmlformats.org/officeDocument/2006/relationships/hyperlink" Target="https://developer.mozilla.org/en-US/docs/Web/HTML/Element/h5" TargetMode="External"/><Relationship Id="rId17" Type="http://schemas.openxmlformats.org/officeDocument/2006/relationships/hyperlink" Target="https://developer.mozilla.org/en-US/docs/Web/HTML/Element/div" TargetMode="External"/><Relationship Id="rId25" Type="http://schemas.openxmlformats.org/officeDocument/2006/relationships/hyperlink" Target="https://developer.mozilla.org/en-US/docs/Web/HTML/Element/br" TargetMode="External"/><Relationship Id="rId33" Type="http://schemas.openxmlformats.org/officeDocument/2006/relationships/hyperlink" Target="https://developer.mozilla.org/en-US/docs/Web/HTML/Element/video" TargetMode="External"/><Relationship Id="rId38" Type="http://schemas.openxmlformats.org/officeDocument/2006/relationships/hyperlink" Target="https://developer.mozilla.org/en-US/docs/Web/HTML/Element/td" TargetMode="External"/><Relationship Id="rId46" Type="http://schemas.openxmlformats.org/officeDocument/2006/relationships/hyperlink" Target="https://developer.mozilla.org/en-US/docs/Web/HTML/Element/label" TargetMode="External"/><Relationship Id="rId2" Type="http://schemas.openxmlformats.org/officeDocument/2006/relationships/notesSlide" Target="../notesSlides/notesSlide5.xml"/><Relationship Id="rId16" Type="http://schemas.openxmlformats.org/officeDocument/2006/relationships/hyperlink" Target="https://developer.mozilla.org/en-US/docs/Web/HTML/Element/section" TargetMode="External"/><Relationship Id="rId20" Type="http://schemas.openxmlformats.org/officeDocument/2006/relationships/hyperlink" Target="https://developer.mozilla.org/en-US/docs/Web/HTML/Element/ol" TargetMode="External"/><Relationship Id="rId29" Type="http://schemas.openxmlformats.org/officeDocument/2006/relationships/hyperlink" Target="https://developer.mozilla.org/en-US/docs/Web/HTML/Element/strong" TargetMode="External"/><Relationship Id="rId41" Type="http://schemas.openxmlformats.org/officeDocument/2006/relationships/hyperlink" Target="https://developer.mozilla.org/en-US/docs/Web/HTML/Element/thead" TargetMode="External"/><Relationship Id="rId1" Type="http://schemas.openxmlformats.org/officeDocument/2006/relationships/slideLayout" Target="../slideLayouts/slideLayout17.xml"/><Relationship Id="rId6" Type="http://schemas.openxmlformats.org/officeDocument/2006/relationships/hyperlink" Target="https://developer.mozilla.org/en-US/docs/Web/HTML/Element/footer" TargetMode="External"/><Relationship Id="rId11" Type="http://schemas.openxmlformats.org/officeDocument/2006/relationships/hyperlink" Target="https://developer.mozilla.org/en-US/docs/Web/HTML/Element/h4" TargetMode="External"/><Relationship Id="rId24" Type="http://schemas.openxmlformats.org/officeDocument/2006/relationships/hyperlink" Target="https://developer.mozilla.org/en-US/docs/Web/HTML/Element/b" TargetMode="External"/><Relationship Id="rId32" Type="http://schemas.openxmlformats.org/officeDocument/2006/relationships/hyperlink" Target="https://developer.mozilla.org/en-US/docs/Web/HTML/Element/img" TargetMode="External"/><Relationship Id="rId37" Type="http://schemas.openxmlformats.org/officeDocument/2006/relationships/hyperlink" Target="https://developer.mozilla.org/en-US/docs/Web/HTML/Element/tbody" TargetMode="External"/><Relationship Id="rId40" Type="http://schemas.openxmlformats.org/officeDocument/2006/relationships/hyperlink" Target="https://developer.mozilla.org/en-US/docs/Web/HTML/Element/th" TargetMode="External"/><Relationship Id="rId45" Type="http://schemas.openxmlformats.org/officeDocument/2006/relationships/hyperlink" Target="https://developer.mozilla.org/en-US/docs/Web/HTML/Element/input" TargetMode="External"/><Relationship Id="rId5" Type="http://schemas.openxmlformats.org/officeDocument/2006/relationships/hyperlink" Target="https://developer.mozilla.org/en-US/docs/Web/HTML/Element/aside" TargetMode="External"/><Relationship Id="rId15" Type="http://schemas.openxmlformats.org/officeDocument/2006/relationships/hyperlink" Target="https://developer.mozilla.org/en-US/docs/Web/HTML/Element/nav" TargetMode="External"/><Relationship Id="rId23" Type="http://schemas.openxmlformats.org/officeDocument/2006/relationships/hyperlink" Target="https://developer.mozilla.org/en-US/docs/Web/HTML/Element/a" TargetMode="External"/><Relationship Id="rId28" Type="http://schemas.openxmlformats.org/officeDocument/2006/relationships/hyperlink" Target="https://developer.mozilla.org/en-US/docs/Web/HTML/Element/small" TargetMode="External"/><Relationship Id="rId36" Type="http://schemas.openxmlformats.org/officeDocument/2006/relationships/hyperlink" Target="https://developer.mozilla.org/en-US/docs/Web/HTML/Element/table" TargetMode="External"/><Relationship Id="rId10" Type="http://schemas.openxmlformats.org/officeDocument/2006/relationships/hyperlink" Target="https://developer.mozilla.org/en-US/docs/Web/HTML/Element/h3" TargetMode="External"/><Relationship Id="rId19" Type="http://schemas.openxmlformats.org/officeDocument/2006/relationships/hyperlink" Target="https://developer.mozilla.org/en-US/docs/Web/HTML/Element/li" TargetMode="External"/><Relationship Id="rId31" Type="http://schemas.openxmlformats.org/officeDocument/2006/relationships/hyperlink" Target="https://developer.mozilla.org/en-US/docs/Web/HTML/Element/audio" TargetMode="External"/><Relationship Id="rId44" Type="http://schemas.openxmlformats.org/officeDocument/2006/relationships/hyperlink" Target="https://developer.mozilla.org/en-US/docs/Web/HTML/Element/button" TargetMode="External"/><Relationship Id="rId4" Type="http://schemas.openxmlformats.org/officeDocument/2006/relationships/hyperlink" Target="https://developer.mozilla.org/en-US/docs/Web/HTML/Element/address" TargetMode="External"/><Relationship Id="rId9" Type="http://schemas.openxmlformats.org/officeDocument/2006/relationships/hyperlink" Target="https://developer.mozilla.org/en-US/docs/Web/HTML/Element/h2" TargetMode="External"/><Relationship Id="rId14" Type="http://schemas.openxmlformats.org/officeDocument/2006/relationships/hyperlink" Target="https://developer.mozilla.org/en-US/docs/Web/HTML/Element/main" TargetMode="External"/><Relationship Id="rId22" Type="http://schemas.openxmlformats.org/officeDocument/2006/relationships/hyperlink" Target="https://developer.mozilla.org/en-US/docs/Web/HTML/Element/ul" TargetMode="External"/><Relationship Id="rId27" Type="http://schemas.openxmlformats.org/officeDocument/2006/relationships/hyperlink" Target="https://developer.mozilla.org/en-US/docs/Web/HTML/Element/span" TargetMode="External"/><Relationship Id="rId30" Type="http://schemas.openxmlformats.org/officeDocument/2006/relationships/hyperlink" Target="https://developer.mozilla.org/en-US/docs/Web/HTML/Element/sub" TargetMode="External"/><Relationship Id="rId35" Type="http://schemas.openxmlformats.org/officeDocument/2006/relationships/hyperlink" Target="https://developer.mozilla.org/en-US/docs/Web/HTML/Element/script" TargetMode="External"/><Relationship Id="rId43" Type="http://schemas.openxmlformats.org/officeDocument/2006/relationships/hyperlink" Target="https://developer.mozilla.org/en-US/docs/Web/HTML/Element/for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277530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graphicFrame>
        <p:nvGraphicFramePr>
          <p:cNvPr id="9" name="Table 8"/>
          <p:cNvGraphicFramePr>
            <a:graphicFrameLocks noGrp="1"/>
          </p:cNvGraphicFramePr>
          <p:nvPr>
            <p:extLst>
              <p:ext uri="{D42A27DB-BD31-4B8C-83A1-F6EECF244321}">
                <p14:modId xmlns:p14="http://schemas.microsoft.com/office/powerpoint/2010/main" val="3389947172"/>
              </p:ext>
            </p:extLst>
          </p:nvPr>
        </p:nvGraphicFramePr>
        <p:xfrm>
          <a:off x="559558" y="1360719"/>
          <a:ext cx="10918210" cy="4480560"/>
        </p:xfrm>
        <a:graphic>
          <a:graphicData uri="http://schemas.openxmlformats.org/drawingml/2006/table">
            <a:tbl>
              <a:tblPr firstRow="1" bandRow="1">
                <a:tableStyleId>{EB9631B5-78F2-41C9-869B-9F39066F8104}</a:tableStyleId>
              </a:tblPr>
              <a:tblGrid>
                <a:gridCol w="5459105"/>
                <a:gridCol w="5459105"/>
              </a:tblGrid>
              <a:tr h="373473">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Frontend Technology</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373473">
                <a:tc>
                  <a:txBody>
                    <a:bodyPr/>
                    <a:lstStyle/>
                    <a:p>
                      <a:pPr marL="285750" indent="-285750">
                        <a:buFont typeface="Wingdings" panose="05000000000000000000" pitchFamily="2" charset="2"/>
                        <a:buChar char="Ø"/>
                      </a:pPr>
                      <a:r>
                        <a:rPr lang="en-US" sz="2400" dirty="0" smtClean="0"/>
                        <a:t>What is frontend technology</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World Wide Web</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 HTML file in VS Code</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Elements in HTML</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CSS</a:t>
                      </a:r>
                      <a:r>
                        <a:rPr lang="en-US" sz="2400" kern="1200" dirty="0" smtClean="0">
                          <a:solidFill>
                            <a:schemeClr val="dk1"/>
                          </a:solidFill>
                          <a:latin typeface="+mn-lt"/>
                          <a:ea typeface="+mn-ea"/>
                          <a:cs typeface="+mn-cs"/>
                        </a:rPr>
                        <a:t> file in VS Code</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Syntax of CSS</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CSS Selectors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How to use CSS in HTML</a:t>
                      </a:r>
                      <a:endParaRPr lang="en-US" sz="2400" kern="1200" dirty="0">
                        <a:solidFill>
                          <a:schemeClr val="dk1"/>
                        </a:solidFill>
                        <a:latin typeface="+mn-lt"/>
                        <a:ea typeface="+mn-ea"/>
                        <a:cs typeface="+mn-cs"/>
                      </a:endParaRPr>
                    </a:p>
                  </a:txBody>
                  <a:tcPr/>
                </a:tc>
              </a:tr>
              <a:tr h="373473">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Basic styling properties of CSS</a:t>
                      </a:r>
                      <a:endParaRPr lang="en-US" sz="24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Introduction to JavaScript</a:t>
                      </a:r>
                      <a:endParaRPr lang="en-US" sz="2400" kern="1200" dirty="0">
                        <a:solidFill>
                          <a:schemeClr val="dk1"/>
                        </a:solidFill>
                        <a:latin typeface="+mn-lt"/>
                        <a:ea typeface="+mn-ea"/>
                        <a:cs typeface="+mn-cs"/>
                      </a:endParaRPr>
                    </a:p>
                  </a:txBody>
                  <a:tcPr/>
                </a:tc>
              </a:tr>
              <a:tr h="373473">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How to create an</a:t>
                      </a:r>
                      <a:r>
                        <a:rPr lang="en-US" sz="2400" kern="1200" baseline="0" dirty="0" smtClean="0">
                          <a:solidFill>
                            <a:schemeClr val="dk1"/>
                          </a:solidFill>
                          <a:latin typeface="+mn-lt"/>
                          <a:ea typeface="+mn-ea"/>
                          <a:cs typeface="+mn-cs"/>
                        </a:rPr>
                        <a:t> JavaScript</a:t>
                      </a:r>
                      <a:r>
                        <a:rPr lang="en-US" sz="2400" kern="1200" dirty="0" smtClean="0">
                          <a:solidFill>
                            <a:schemeClr val="dk1"/>
                          </a:solidFill>
                          <a:latin typeface="+mn-lt"/>
                          <a:ea typeface="+mn-ea"/>
                          <a:cs typeface="+mn-cs"/>
                        </a:rPr>
                        <a:t> file in VS Code</a:t>
                      </a:r>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JavaScript Syntax</a:t>
                      </a:r>
                      <a:endParaRPr lang="en-US" sz="2400" kern="1200" dirty="0">
                        <a:solidFill>
                          <a:schemeClr val="dk1"/>
                        </a:solidFill>
                        <a:latin typeface="+mn-lt"/>
                        <a:ea typeface="+mn-ea"/>
                        <a:cs typeface="+mn-cs"/>
                      </a:endParaRPr>
                    </a:p>
                  </a:txBody>
                  <a:tcPr/>
                </a:tc>
              </a:tr>
              <a:tr h="373473">
                <a:tc>
                  <a:txBody>
                    <a:bodyPr/>
                    <a:lstStyle/>
                    <a:p>
                      <a:pPr marL="285750" indent="-285750">
                        <a:buFont typeface="Wingdings" panose="05000000000000000000" pitchFamily="2" charset="2"/>
                        <a:buChar char="Ø"/>
                      </a:pPr>
                      <a:r>
                        <a:rPr lang="en-US" sz="2400" dirty="0" smtClean="0"/>
                        <a:t>JavaScript language fundamentals</a:t>
                      </a:r>
                      <a:endParaRPr lang="en-US" sz="2400" dirty="0"/>
                    </a:p>
                  </a:txBody>
                  <a:tcPr/>
                </a:tc>
                <a:tc>
                  <a:txBody>
                    <a:bodyPr/>
                    <a:lstStyle/>
                    <a:p>
                      <a:pPr marL="285750"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Include JavaScript in HTML</a:t>
                      </a:r>
                      <a:endParaRPr lang="en-US" sz="2400" kern="1200" dirty="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781374" cy="707886"/>
          </a:xfrm>
          <a:prstGeom prst="rect">
            <a:avLst/>
          </a:prstGeom>
          <a:noFill/>
          <a:ln w="9525">
            <a:noFill/>
          </a:ln>
        </p:spPr>
        <p:txBody>
          <a:bodyPr wrap="none" anchor="t">
            <a:spAutoFit/>
          </a:bodyPr>
          <a:lstStyle/>
          <a:p>
            <a:r>
              <a:rPr lang="en-US" sz="4000" b="1" dirty="0" smtClean="0"/>
              <a:t>Frontend </a:t>
            </a:r>
            <a:r>
              <a:rPr lang="en-US" sz="4000" b="1" dirty="0"/>
              <a:t>T</a:t>
            </a:r>
            <a:r>
              <a:rPr lang="en-US" sz="4000" b="1" dirty="0" smtClean="0"/>
              <a:t>echnology</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450375" y="1524495"/>
            <a:ext cx="11395881" cy="3539430"/>
          </a:xfrm>
          <a:prstGeom prst="rect">
            <a:avLst/>
          </a:prstGeom>
        </p:spPr>
        <p:txBody>
          <a:bodyPr wrap="square">
            <a:spAutoFit/>
          </a:bodyPr>
          <a:lstStyle/>
          <a:p>
            <a:pPr algn="just"/>
            <a:r>
              <a:rPr lang="en-US" sz="2800" dirty="0"/>
              <a:t>What we see and interact with as the visitors of a website, or as the end user of a mobile app, is considered front-end </a:t>
            </a:r>
            <a:r>
              <a:rPr lang="en-US" sz="2800" dirty="0" smtClean="0"/>
              <a:t>technology</a:t>
            </a:r>
          </a:p>
          <a:p>
            <a:pPr algn="just"/>
            <a:endParaRPr lang="en-US" sz="2800" dirty="0"/>
          </a:p>
          <a:p>
            <a:pPr algn="just"/>
            <a:r>
              <a:rPr lang="en-US" sz="2800" dirty="0"/>
              <a:t>there are only a few generic languages understood by all web browsers. These three main front-end coding languages are HTML, CSS and </a:t>
            </a:r>
            <a:r>
              <a:rPr lang="en-US" sz="2800" dirty="0" smtClean="0"/>
              <a:t>JavaScript</a:t>
            </a:r>
          </a:p>
          <a:p>
            <a:pPr algn="just"/>
            <a:endParaRPr lang="en-US" sz="2800" dirty="0"/>
          </a:p>
          <a:p>
            <a:pPr algn="just"/>
            <a:r>
              <a:rPr lang="en-US" sz="2800" dirty="0"/>
              <a:t>All other libraries and front-end engineering are built upon these three main languages, which makes them must-have skills for any front-end developer.</a:t>
            </a:r>
          </a:p>
        </p:txBody>
      </p:sp>
    </p:spTree>
    <p:extLst>
      <p:ext uri="{BB962C8B-B14F-4D97-AF65-F5344CB8AC3E}">
        <p14:creationId xmlns:p14="http://schemas.microsoft.com/office/powerpoint/2010/main" val="4205644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826817" cy="707886"/>
          </a:xfrm>
          <a:prstGeom prst="rect">
            <a:avLst/>
          </a:prstGeom>
          <a:noFill/>
          <a:ln w="9525">
            <a:noFill/>
          </a:ln>
        </p:spPr>
        <p:txBody>
          <a:bodyPr wrap="none" anchor="t">
            <a:spAutoFit/>
          </a:bodyPr>
          <a:lstStyle/>
          <a:p>
            <a:r>
              <a:rPr lang="en-US" sz="4000" b="1" dirty="0">
                <a:solidFill>
                  <a:schemeClr val="dk1"/>
                </a:solidFill>
              </a:rPr>
              <a:t>World Wide Web</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10" name="Rectangle 9"/>
          <p:cNvSpPr/>
          <p:nvPr/>
        </p:nvSpPr>
        <p:spPr>
          <a:xfrm>
            <a:off x="450375" y="1890609"/>
            <a:ext cx="11245755" cy="3970318"/>
          </a:xfrm>
          <a:prstGeom prst="rect">
            <a:avLst/>
          </a:prstGeom>
        </p:spPr>
        <p:txBody>
          <a:bodyPr wrap="square">
            <a:spAutoFit/>
          </a:bodyPr>
          <a:lstStyle/>
          <a:p>
            <a:pPr algn="just"/>
            <a:r>
              <a:rPr lang="en-US" sz="2800" dirty="0"/>
              <a:t>The World Wide Web, commonly known as the Web, is an information system where documents and other web resources are identified by Uniform Resource Locators, which may be interlinked by hypertext, and are accessible over the Internet. </a:t>
            </a:r>
            <a:endParaRPr lang="en-US" sz="2800" dirty="0" smtClean="0"/>
          </a:p>
          <a:p>
            <a:pPr algn="just"/>
            <a:endParaRPr lang="en-US" sz="2800" dirty="0" smtClean="0"/>
          </a:p>
          <a:p>
            <a:pPr algn="just"/>
            <a:r>
              <a:rPr lang="en-US" sz="2800" dirty="0" smtClean="0"/>
              <a:t>The </a:t>
            </a:r>
            <a:r>
              <a:rPr lang="en-US" sz="2800" dirty="0"/>
              <a:t>resources of the WWW are transferred via the Hypertext Transfer Protocol and may be accessed by users by a software application called a web browser and are published by a software application called a web server.</a:t>
            </a:r>
          </a:p>
        </p:txBody>
      </p:sp>
    </p:spTree>
    <p:extLst>
      <p:ext uri="{BB962C8B-B14F-4D97-AF65-F5344CB8AC3E}">
        <p14:creationId xmlns:p14="http://schemas.microsoft.com/office/powerpoint/2010/main" val="351832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98077" y="165305"/>
            <a:ext cx="4766048" cy="707886"/>
          </a:xfrm>
          <a:prstGeom prst="rect">
            <a:avLst/>
          </a:prstGeom>
          <a:noFill/>
          <a:ln w="9525">
            <a:noFill/>
          </a:ln>
        </p:spPr>
        <p:txBody>
          <a:bodyPr wrap="none" anchor="t">
            <a:spAutoFit/>
          </a:bodyPr>
          <a:lstStyle/>
          <a:p>
            <a:r>
              <a:rPr lang="en-US" sz="4000" b="1" dirty="0">
                <a:solidFill>
                  <a:schemeClr val="dk1"/>
                </a:solidFill>
              </a:rPr>
              <a:t>Introduction to HTML</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627796" y="1932652"/>
            <a:ext cx="10890913" cy="3539430"/>
          </a:xfrm>
          <a:prstGeom prst="rect">
            <a:avLst/>
          </a:prstGeom>
        </p:spPr>
        <p:txBody>
          <a:bodyPr wrap="square">
            <a:spAutoFit/>
          </a:bodyPr>
          <a:lstStyle/>
          <a:p>
            <a:pPr algn="just"/>
            <a:r>
              <a:rPr lang="en-US" sz="2800" dirty="0"/>
              <a:t>HTML stands for Hyper Text Markup Language. HTML is a markup language to give structure to the content in web documents</a:t>
            </a:r>
            <a:r>
              <a:rPr lang="en-US" sz="2800" dirty="0" smtClean="0"/>
              <a:t>.</a:t>
            </a:r>
          </a:p>
          <a:p>
            <a:pPr algn="just"/>
            <a:endParaRPr lang="en-US" sz="2800" dirty="0"/>
          </a:p>
          <a:p>
            <a:pPr algn="just"/>
            <a:r>
              <a:rPr lang="en-US" sz="2800" dirty="0"/>
              <a:t>Like your </a:t>
            </a:r>
            <a:r>
              <a:rPr lang="en-US" sz="2800" dirty="0" smtClean="0"/>
              <a:t>software's </a:t>
            </a:r>
            <a:r>
              <a:rPr lang="en-US" sz="2800" dirty="0"/>
              <a:t>are generally .exe files, text is .txt, likewise, nearly all of the content we see on the internet is stored as html files</a:t>
            </a:r>
            <a:r>
              <a:rPr lang="en-US" sz="2800" dirty="0" smtClean="0"/>
              <a:t>.</a:t>
            </a:r>
          </a:p>
          <a:p>
            <a:pPr algn="just"/>
            <a:endParaRPr lang="en-US" sz="2800" dirty="0"/>
          </a:p>
          <a:p>
            <a:pPr algn="just"/>
            <a:r>
              <a:rPr lang="en-US" sz="2800" dirty="0" smtClean="0"/>
              <a:t>HTML </a:t>
            </a:r>
            <a:r>
              <a:rPr lang="en-US" sz="2800" dirty="0"/>
              <a:t>is the basic coding format of the web. It is a simple but powerful language to show all kinds of content on the web.</a:t>
            </a:r>
          </a:p>
        </p:txBody>
      </p:sp>
    </p:spTree>
    <p:extLst>
      <p:ext uri="{BB962C8B-B14F-4D97-AF65-F5344CB8AC3E}">
        <p14:creationId xmlns:p14="http://schemas.microsoft.com/office/powerpoint/2010/main" val="398246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3506153" cy="707886"/>
          </a:xfrm>
          <a:prstGeom prst="rect">
            <a:avLst/>
          </a:prstGeom>
          <a:noFill/>
          <a:ln w="9525">
            <a:noFill/>
          </a:ln>
        </p:spPr>
        <p:txBody>
          <a:bodyPr wrap="none" anchor="t">
            <a:spAutoFit/>
          </a:bodyPr>
          <a:lstStyle/>
          <a:p>
            <a:r>
              <a:rPr lang="en-US" sz="4000" b="1" dirty="0" smtClean="0">
                <a:solidFill>
                  <a:schemeClr val="dk1"/>
                </a:solidFill>
              </a:rPr>
              <a:t>HTML Elements</a:t>
            </a:r>
            <a:endParaRPr lang="en-US" sz="4000" b="1" dirty="0">
              <a:solidFill>
                <a:schemeClr val="dk1"/>
              </a:solidFill>
            </a:endParaRP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
        <p:nvSpPr>
          <p:cNvPr id="4" name="Rectangle 3"/>
          <p:cNvSpPr/>
          <p:nvPr/>
        </p:nvSpPr>
        <p:spPr>
          <a:xfrm>
            <a:off x="313897" y="1021338"/>
            <a:ext cx="11423176" cy="954107"/>
          </a:xfrm>
          <a:prstGeom prst="rect">
            <a:avLst/>
          </a:prstGeom>
        </p:spPr>
        <p:txBody>
          <a:bodyPr wrap="square">
            <a:spAutoFit/>
          </a:bodyPr>
          <a:lstStyle/>
          <a:p>
            <a:r>
              <a:rPr lang="en-US" sz="2800" dirty="0"/>
              <a:t>lists </a:t>
            </a:r>
            <a:r>
              <a:rPr lang="en-US" sz="2800" dirty="0" smtClean="0"/>
              <a:t>some useful</a:t>
            </a:r>
            <a:r>
              <a:rPr lang="en-US" sz="2800" dirty="0" smtClean="0"/>
              <a:t> HTML </a:t>
            </a:r>
            <a:r>
              <a:rPr lang="en-US" sz="2800" dirty="0"/>
              <a:t>elements, which are created using tags. They are grouped by function to help you find what you have in mind </a:t>
            </a:r>
            <a:r>
              <a:rPr lang="en-US" sz="2800" dirty="0" smtClean="0"/>
              <a:t>easily.</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3765897880"/>
              </p:ext>
            </p:extLst>
          </p:nvPr>
        </p:nvGraphicFramePr>
        <p:xfrm>
          <a:off x="409432" y="2040691"/>
          <a:ext cx="11177516" cy="4411474"/>
        </p:xfrm>
        <a:graphic>
          <a:graphicData uri="http://schemas.openxmlformats.org/drawingml/2006/table">
            <a:tbl>
              <a:tblPr firstRow="1" bandRow="1">
                <a:tableStyleId>{00A15C55-8517-42AA-B614-E9B94910E393}</a:tableStyleId>
              </a:tblPr>
              <a:tblGrid>
                <a:gridCol w="2707507"/>
                <a:gridCol w="8470009"/>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Main root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accent1">
                              <a:lumMod val="50000"/>
                            </a:schemeClr>
                          </a:solidFill>
                          <a:effectLst/>
                        </a:rPr>
                        <a:t>&lt;html&gt;</a:t>
                      </a:r>
                    </a:p>
                  </a:txBody>
                  <a:tcPr/>
                </a:tc>
              </a:tr>
              <a:tr h="370840">
                <a:tc>
                  <a:txBody>
                    <a:bodyPr/>
                    <a:lstStyle/>
                    <a:p>
                      <a:r>
                        <a:rPr lang="en-US" dirty="0" smtClean="0"/>
                        <a:t>Document metadata</a:t>
                      </a:r>
                      <a:endParaRPr lang="en-US" dirty="0"/>
                    </a:p>
                  </a:txBody>
                  <a:tcPr anchor="ctr"/>
                </a:tc>
                <a:tc>
                  <a:txBody>
                    <a:bodyPr/>
                    <a:lstStyle/>
                    <a:p>
                      <a:r>
                        <a:rPr lang="en-US" dirty="0" smtClean="0">
                          <a:solidFill>
                            <a:schemeClr val="accent1">
                              <a:lumMod val="50000"/>
                            </a:schemeClr>
                          </a:solidFill>
                        </a:rPr>
                        <a:t>&lt;head&gt;, &lt;link&gt;, &lt;meta&gt;, &lt;style&gt;, &lt;title&gt;</a:t>
                      </a:r>
                      <a:endParaRPr lang="en-US" dirty="0">
                        <a:solidFill>
                          <a:schemeClr val="accent1">
                            <a:lumMod val="50000"/>
                          </a:schemeClr>
                        </a:solidFill>
                      </a:endParaRPr>
                    </a:p>
                  </a:txBody>
                  <a:tcPr anchor="ctr"/>
                </a:tc>
              </a:tr>
              <a:tr h="370840">
                <a:tc>
                  <a:txBody>
                    <a:bodyPr/>
                    <a:lstStyle/>
                    <a:p>
                      <a:pPr fontAlgn="t"/>
                      <a:r>
                        <a:rPr lang="en-US" dirty="0" smtClean="0">
                          <a:effectLst/>
                        </a:rPr>
                        <a:t>Sectioning root</a:t>
                      </a:r>
                      <a:endParaRPr lang="en-US" dirty="0">
                        <a:effectLst/>
                      </a:endParaRPr>
                    </a:p>
                  </a:txBody>
                  <a:tcPr/>
                </a:tc>
                <a:tc>
                  <a:txBody>
                    <a:bodyPr/>
                    <a:lstStyle/>
                    <a:p>
                      <a:r>
                        <a:rPr lang="en-US" dirty="0" smtClean="0">
                          <a:solidFill>
                            <a:schemeClr val="accent1">
                              <a:lumMod val="50000"/>
                            </a:schemeClr>
                          </a:solidFill>
                        </a:rPr>
                        <a:t>&lt;body&gt;</a:t>
                      </a:r>
                      <a:endParaRPr lang="en-US" dirty="0">
                        <a:solidFill>
                          <a:schemeClr val="accent1">
                            <a:lumMod val="50000"/>
                          </a:schemeClr>
                        </a:solidFill>
                      </a:endParaRPr>
                    </a:p>
                  </a:txBody>
                  <a:tcPr anchor="ctr"/>
                </a:tc>
              </a:tr>
              <a:tr h="370840">
                <a:tc>
                  <a:txBody>
                    <a:bodyPr/>
                    <a:lstStyle/>
                    <a:p>
                      <a:r>
                        <a:rPr lang="en-US" dirty="0" smtClean="0"/>
                        <a:t>Content sectioning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 tooltip="The HTML &lt;address&gt; element indicates that the enclosed HTML provides contact information for a person or people, or for an organization."/>
                        </a:rPr>
                        <a:t>&lt;address&gt;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5" tooltip="The HTML &lt;aside&gt; element represents a portion of a document whose content is only indirectly related to the document's main content."/>
                        </a:rPr>
                        <a:t> &lt;aside&gt;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6" tooltip="The HTML &lt;footer&gt; element represents a footer for its nearest sectioning content or sectioning root element. A footer typically contains information about the author of the section, copyright data or links to related documents."/>
                        </a:rPr>
                        <a:t> &lt;footer&gt;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7" tooltip="The HTML &lt;header&gt; element represents introductory content, typically a group of introductory or navigational aids. It may contain some heading elements but also a logo, a search form, an author name, and other elements."/>
                        </a:rPr>
                        <a:t> &lt;header&gt;</a:t>
                      </a:r>
                      <a:r>
                        <a:rPr lang="en-US" sz="1800" kern="1200" dirty="0" smtClean="0">
                          <a:solidFill>
                            <a:schemeClr val="accent1">
                              <a:lumMod val="50000"/>
                            </a:schemeClr>
                          </a:solidFill>
                          <a:latin typeface="+mn-lt"/>
                          <a:ea typeface="+mn-ea"/>
                          <a:cs typeface="+mn-cs"/>
                        </a:rPr>
                        <a:t>,</a:t>
                      </a:r>
                      <a:r>
                        <a:rPr lang="pt-BR" sz="1800" kern="1200" dirty="0" smtClean="0">
                          <a:solidFill>
                            <a:schemeClr val="accent1">
                              <a:lumMod val="50000"/>
                            </a:schemeClr>
                          </a:solidFill>
                          <a:latin typeface="+mn-lt"/>
                          <a:ea typeface="+mn-ea"/>
                          <a:cs typeface="+mn-cs"/>
                          <a:hlinkClick r:id="rId8" tooltip="REDIRECT Heading elements [en-US]"/>
                        </a:rPr>
                        <a:t> &lt;h1&gt;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9" tooltip="REDIRECT Heading elements [en-US]"/>
                        </a:rPr>
                        <a:t>&lt;h2&gt;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0" tooltip="REDIRECT Heading elements [en-US]"/>
                        </a:rPr>
                        <a:t>&lt;h3&gt;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1" tooltip="REDIRECT Heading elements [en-US]"/>
                        </a:rPr>
                        <a:t>&lt;h4&gt;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2" tooltip="REDIRECT Heading elements [en-US]"/>
                        </a:rPr>
                        <a:t>&lt;h5&gt;</a:t>
                      </a:r>
                      <a:r>
                        <a:rPr lang="pt-BR" sz="1800" kern="1200" dirty="0" smtClean="0">
                          <a:solidFill>
                            <a:schemeClr val="accent1">
                              <a:lumMod val="50000"/>
                            </a:schemeClr>
                          </a:solidFill>
                          <a:latin typeface="+mn-lt"/>
                          <a:ea typeface="+mn-ea"/>
                          <a:cs typeface="+mn-cs"/>
                        </a:rPr>
                        <a:t>, </a:t>
                      </a:r>
                      <a:r>
                        <a:rPr lang="pt-BR" sz="1800" kern="1200" dirty="0" smtClean="0">
                          <a:solidFill>
                            <a:schemeClr val="accent1">
                              <a:lumMod val="50000"/>
                            </a:schemeClr>
                          </a:solidFill>
                          <a:latin typeface="+mn-lt"/>
                          <a:ea typeface="+mn-ea"/>
                          <a:cs typeface="+mn-cs"/>
                          <a:hlinkClick r:id="rId13" tooltip="REDIRECT Heading elements [en-US]"/>
                        </a:rPr>
                        <a:t>&lt;h6&gt;</a:t>
                      </a:r>
                      <a:r>
                        <a:rPr lang="pt-BR"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4" tooltip="The HTML &lt;main&gt; element represents the dominant content of the &lt;body&gt; of a document. The main content area consists of content that is directly related to or expands upon the central topic of a document, or the central functionality of an application."/>
                        </a:rPr>
                        <a:t> &lt;main&gt;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 &lt;</a:t>
                      </a:r>
                      <a:r>
                        <a:rPr lang="en-US" sz="1800" kern="1200" dirty="0" err="1"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800" kern="1200" dirty="0" smtClean="0">
                          <a:solidFill>
                            <a:schemeClr val="accent1">
                              <a:lumMod val="50000"/>
                            </a:schemeClr>
                          </a:solidFill>
                          <a:latin typeface="+mn-lt"/>
                          <a:ea typeface="+mn-ea"/>
                          <a:cs typeface="+mn-cs"/>
                          <a:hlinkClick r:id="rId1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6" tooltip="The HTML &lt;section&gt; element represents a standalone section — which doesn't have a more specific semantic element to represent it — contained within an HTML document."/>
                        </a:rPr>
                        <a:t> &lt;section&gt;</a:t>
                      </a:r>
                      <a:endParaRPr lang="en-US" sz="1800" kern="1200" dirty="0">
                        <a:solidFill>
                          <a:schemeClr val="accent1">
                            <a:lumMod val="50000"/>
                          </a:schemeClr>
                        </a:solidFill>
                        <a:latin typeface="+mn-lt"/>
                        <a:ea typeface="+mn-ea"/>
                        <a:cs typeface="+mn-cs"/>
                      </a:endParaRPr>
                    </a:p>
                  </a:txBody>
                  <a:tcPr/>
                </a:tc>
              </a:tr>
              <a:tr h="433834">
                <a:tc>
                  <a:txBody>
                    <a:bodyPr/>
                    <a:lstStyle/>
                    <a:p>
                      <a:r>
                        <a:rPr lang="en-US" dirty="0" smtClean="0"/>
                        <a:t>Text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17" tooltip="The HTML Content Division element (&lt;div&gt;) is the generic container for flow content. It has no effect on the content or layout until styled using CSS."/>
                        </a:rPr>
                        <a:t>&lt;div&gt;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 &lt;</a:t>
                      </a:r>
                      <a:r>
                        <a:rPr lang="en-US" sz="1800" kern="1200" dirty="0" err="1"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hr</a:t>
                      </a:r>
                      <a:r>
                        <a:rPr lang="en-US" sz="1800" kern="1200" dirty="0" smtClean="0">
                          <a:solidFill>
                            <a:schemeClr val="accent1">
                              <a:lumMod val="50000"/>
                            </a:schemeClr>
                          </a:solidFill>
                          <a:latin typeface="+mn-lt"/>
                          <a:ea typeface="+mn-ea"/>
                          <a:cs typeface="+mn-cs"/>
                          <a:hlinkClick r:id="rId18" tooltip="The HTML &lt;hr&gt; element represents a thematic break between paragraph-level elements: for example, a change of scene in a story, or a shift of topic within a section."/>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19" tooltip="The HTML &lt;li&gt; element is used to represent an item in a list."/>
                        </a:rPr>
                        <a:t> &lt;li&gt;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 &lt;</a:t>
                      </a:r>
                      <a:r>
                        <a:rPr lang="en-US" sz="1800" kern="1200" dirty="0" err="1" smtClean="0">
                          <a:solidFill>
                            <a:schemeClr val="accent1">
                              <a:lumMod val="50000"/>
                            </a:schemeClr>
                          </a:solidFill>
                          <a:latin typeface="+mn-lt"/>
                          <a:ea typeface="+mn-ea"/>
                          <a:cs typeface="+mn-cs"/>
                          <a:hlinkClick r:id="rId20" tooltip="The HTML &lt;ol&gt; element represents an ordered list of items — typically rendered as a numbered list."/>
                        </a:rPr>
                        <a:t>ol</a:t>
                      </a:r>
                      <a:r>
                        <a:rPr lang="en-US" sz="1800" kern="1200" dirty="0" smtClean="0">
                          <a:solidFill>
                            <a:schemeClr val="accent1">
                              <a:lumMod val="50000"/>
                            </a:schemeClr>
                          </a:solidFill>
                          <a:latin typeface="+mn-lt"/>
                          <a:ea typeface="+mn-ea"/>
                          <a:cs typeface="+mn-cs"/>
                          <a:hlinkClick r:id="rId20" tooltip="The HTML &lt;ol&gt; element represents an ordered list of items — typically rendered as a numbered lis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1" tooltip="The HTML &lt;p&gt; element represents a paragraph."/>
                        </a:rPr>
                        <a:t> &lt;p&gt;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 &lt;</a:t>
                      </a:r>
                      <a:r>
                        <a:rPr lang="en-US" sz="1800" kern="1200" dirty="0" err="1" smtClean="0">
                          <a:solidFill>
                            <a:schemeClr val="accent1">
                              <a:lumMod val="50000"/>
                            </a:schemeClr>
                          </a:solidFill>
                          <a:latin typeface="+mn-lt"/>
                          <a:ea typeface="+mn-ea"/>
                          <a:cs typeface="+mn-cs"/>
                          <a:hlinkClick r:id="rId22" tooltip="The HTML &lt;ul&gt; element represents an unordered list of items, typically rendered as a bulleted list."/>
                        </a:rPr>
                        <a:t>ul</a:t>
                      </a:r>
                      <a:r>
                        <a:rPr lang="en-US" sz="1800" kern="1200" dirty="0" smtClean="0">
                          <a:solidFill>
                            <a:schemeClr val="accent1">
                              <a:lumMod val="50000"/>
                            </a:schemeClr>
                          </a:solidFill>
                          <a:latin typeface="+mn-lt"/>
                          <a:ea typeface="+mn-ea"/>
                          <a:cs typeface="+mn-cs"/>
                          <a:hlinkClick r:id="rId22" tooltip="The HTML &lt;ul&gt; element represents an unordered list of items, typically rendered as a bulleted list."/>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Inline text semantics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23" tooltip="The HTML &lt;a&gt; element (or anchor element), with its href attribute, creates a hyperlink to web pages, files, email addresses, locations in the same page, or anything else a URL can address."/>
                        </a:rPr>
                        <a:t>&lt;a&gt;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4" tooltip="The HTML Bring Attention To element (&lt;b&gt;) is used to draw the reader's attention to the element's contents, which are not otherwise granted special importance."/>
                        </a:rPr>
                        <a:t> &lt;b&gt;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 &lt;</a:t>
                      </a:r>
                      <a:r>
                        <a:rPr lang="en-US" sz="1800" kern="1200" dirty="0" err="1"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br</a:t>
                      </a:r>
                      <a:r>
                        <a:rPr lang="en-US" sz="1800" kern="1200" dirty="0" smtClean="0">
                          <a:solidFill>
                            <a:schemeClr val="accent1">
                              <a:lumMod val="50000"/>
                            </a:schemeClr>
                          </a:solidFill>
                          <a:latin typeface="+mn-lt"/>
                          <a:ea typeface="+mn-ea"/>
                          <a:cs typeface="+mn-cs"/>
                          <a:hlinkClick r:id="rId25" tooltip="The HTML &lt;br&gt; element produces a line break in text (carriage-return). It is useful for writing a poem or an address, where the division of lines is significa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 &lt;</a:t>
                      </a:r>
                      <a:r>
                        <a:rPr lang="en-US" sz="1800" kern="1200" dirty="0" err="1"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i</a:t>
                      </a:r>
                      <a:r>
                        <a:rPr lang="en-US" sz="1800" kern="1200" dirty="0" smtClean="0">
                          <a:solidFill>
                            <a:schemeClr val="accent1">
                              <a:lumMod val="50000"/>
                            </a:schemeClr>
                          </a:solidFill>
                          <a:latin typeface="+mn-lt"/>
                          <a:ea typeface="+mn-ea"/>
                          <a:cs typeface="+mn-cs"/>
                          <a:hlinkClick r:id="rId26" tooltip="The HTML Idiomatic Text element (&lt;i&gt;) represents a range of text that is set off from the normal text for some reason, such as idiomatic text, technical terms, taxonomical designations, among other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7" tooltip="The HTML &lt;span&gt; element is a generic inline container for phrasing content, which does not inherently represent anything. It can be used to group elements for styling purposes (using the class or id attributes), or because they share attribute values, such as lang."/>
                        </a:rPr>
                        <a:t> &lt;span&gt;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8" tooltip="The HTML &lt;small&gt; element represents side-comments and small print, like copyright and legal text, independent of its styled presentation. By default, it renders text within it one font-size smaller, such as from small to x-small."/>
                        </a:rPr>
                        <a:t> &lt;small&gt;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29" tooltip="The HTML Strong Importance Element (&lt;strong&gt;) indicates that its contents have strong importance, seriousness, or urgency. Browsers typically render the contents in bold type."/>
                        </a:rPr>
                        <a:t> &lt;strong&gt;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&lt;sub&gt;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0" tooltip="The HTML Subscript element (&lt;sub&gt;) specifies inline text which should be displayed as subscript for solely typographical reasons."/>
                        </a:rPr>
                        <a:t> &lt;sup&gt;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Image and multimedia</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1"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2" tooltip="The HTML &lt;img&gt; element embeds an image into the document."/>
                        </a:rPr>
                        <a:t> &lt;</a:t>
                      </a:r>
                      <a:r>
                        <a:rPr lang="en-US" sz="1800" kern="1200" dirty="0" err="1" smtClean="0">
                          <a:solidFill>
                            <a:schemeClr val="accent1">
                              <a:lumMod val="50000"/>
                            </a:schemeClr>
                          </a:solidFill>
                          <a:latin typeface="+mn-lt"/>
                          <a:ea typeface="+mn-ea"/>
                          <a:cs typeface="+mn-cs"/>
                          <a:hlinkClick r:id="rId32" tooltip="The HTML &lt;img&gt; element embeds an image into the document."/>
                        </a:rPr>
                        <a:t>img</a:t>
                      </a:r>
                      <a:r>
                        <a:rPr lang="en-US" sz="1800" kern="1200" dirty="0" smtClean="0">
                          <a:solidFill>
                            <a:schemeClr val="accent1">
                              <a:lumMod val="50000"/>
                            </a:schemeClr>
                          </a:solidFill>
                          <a:latin typeface="+mn-lt"/>
                          <a:ea typeface="+mn-ea"/>
                          <a:cs typeface="+mn-cs"/>
                          <a:hlinkClick r:id="rId32" tooltip="The HTML &lt;img&gt; element embeds an image into the documen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3" tooltip="The HTML Video element (&lt;video&gt;) embeds a media player which supports video playback into the document. You can use &lt;video&gt; for audio content as well, but the &lt;audio&gt; element may provide a more appropriate user experience."/>
                        </a:rPr>
                        <a:t> &lt;video&gt;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Embedded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&lt;</a:t>
                      </a:r>
                      <a:r>
                        <a:rPr lang="en-US" sz="1800" kern="1200" dirty="0" err="1"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iframe</a:t>
                      </a:r>
                      <a:r>
                        <a:rPr lang="en-US" sz="1800" kern="1200" dirty="0" smtClean="0">
                          <a:solidFill>
                            <a:schemeClr val="accent1">
                              <a:lumMod val="50000"/>
                            </a:schemeClr>
                          </a:solidFill>
                          <a:latin typeface="+mn-lt"/>
                          <a:ea typeface="+mn-ea"/>
                          <a:cs typeface="+mn-cs"/>
                          <a:hlinkClick r:id="rId34" tooltip="The HTML Inline Frame element (&lt;iframe&gt;) represents a nested browsing context, embedding another HTML page into the current one."/>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Scripting</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5" tooltip="The HTML &lt;script&gt; element is used to embed executable code or data; this is typically used to embed or refer to JavaScript code."/>
                        </a:rPr>
                        <a:t>&lt;script&gt;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Table content</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36" tooltip="The HTML &lt;table&gt; element represents tabular data — that is, information presented in a two-dimensional table comprised of rows and columns of cells containing data."/>
                        </a:rPr>
                        <a:t>&lt;table&gt;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 &lt;</a:t>
                      </a:r>
                      <a:r>
                        <a:rPr lang="en-US" sz="1800" kern="1200" dirty="0" err="1"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tbody</a:t>
                      </a:r>
                      <a:r>
                        <a:rPr lang="en-US" sz="1800" kern="1200" dirty="0" smtClean="0">
                          <a:solidFill>
                            <a:schemeClr val="accent1">
                              <a:lumMod val="50000"/>
                            </a:schemeClr>
                          </a:solidFill>
                          <a:latin typeface="+mn-lt"/>
                          <a:ea typeface="+mn-ea"/>
                          <a:cs typeface="+mn-cs"/>
                          <a:hlinkClick r:id="rId37" tooltip="The HTML Table Body element (&lt;tbody&gt;) encapsulates a set of table rows (&lt;tr&gt; elements), indicating that they comprise the body of the table (&lt;table&gt;)."/>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8" tooltip="The HTML &lt;td&gt; element defines a cell of a table that contains data. It participates in the table model."/>
                        </a:rPr>
                        <a:t> &lt;td&gt;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 &lt;</a:t>
                      </a:r>
                      <a:r>
                        <a:rPr lang="en-US" sz="1800" kern="1200" dirty="0" err="1" smtClean="0">
                          <a:solidFill>
                            <a:schemeClr val="accent1">
                              <a:lumMod val="50000"/>
                            </a:schemeClr>
                          </a:solidFill>
                          <a:latin typeface="+mn-lt"/>
                          <a:ea typeface="+mn-ea"/>
                          <a:cs typeface="+mn-cs"/>
                          <a:hlinkClick r:id="rId39" tooltip="The HTML &lt;tfoot&gt; element defines a set of rows summarizing the columns of the table."/>
                        </a:rPr>
                        <a:t>tfoot</a:t>
                      </a:r>
                      <a:r>
                        <a:rPr lang="en-US" sz="1800" kern="1200" dirty="0" smtClean="0">
                          <a:solidFill>
                            <a:schemeClr val="accent1">
                              <a:lumMod val="50000"/>
                            </a:schemeClr>
                          </a:solidFill>
                          <a:latin typeface="+mn-lt"/>
                          <a:ea typeface="+mn-ea"/>
                          <a:cs typeface="+mn-cs"/>
                          <a:hlinkClick r:id="rId39" tooltip="The HTML &lt;tfoot&gt; element defines a set of rows summarizing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 &lt;</a:t>
                      </a:r>
                      <a:r>
                        <a:rPr lang="en-US" sz="1800" kern="1200" dirty="0" err="1"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th</a:t>
                      </a:r>
                      <a:r>
                        <a:rPr lang="en-US" sz="1800" kern="1200" dirty="0" smtClean="0">
                          <a:solidFill>
                            <a:schemeClr val="accent1">
                              <a:lumMod val="50000"/>
                            </a:schemeClr>
                          </a:solidFill>
                          <a:latin typeface="+mn-lt"/>
                          <a:ea typeface="+mn-ea"/>
                          <a:cs typeface="+mn-cs"/>
                          <a:hlinkClick r:id="rId40" tooltip="The HTML &lt;th&gt; element defines a cell as header of a group of table cells. The exact nature of this group is defined by the scope and headers attributes."/>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 &lt;</a:t>
                      </a:r>
                      <a:r>
                        <a:rPr lang="en-US" sz="1800" kern="1200" dirty="0" err="1" smtClean="0">
                          <a:solidFill>
                            <a:schemeClr val="accent1">
                              <a:lumMod val="50000"/>
                            </a:schemeClr>
                          </a:solidFill>
                          <a:latin typeface="+mn-lt"/>
                          <a:ea typeface="+mn-ea"/>
                          <a:cs typeface="+mn-cs"/>
                          <a:hlinkClick r:id="rId41" tooltip="The HTML &lt;thead&gt; element defines a set of rows defining the head of the columns of the table."/>
                        </a:rPr>
                        <a:t>thead</a:t>
                      </a:r>
                      <a:r>
                        <a:rPr lang="en-US" sz="1800" kern="1200" dirty="0" smtClean="0">
                          <a:solidFill>
                            <a:schemeClr val="accent1">
                              <a:lumMod val="50000"/>
                            </a:schemeClr>
                          </a:solidFill>
                          <a:latin typeface="+mn-lt"/>
                          <a:ea typeface="+mn-ea"/>
                          <a:cs typeface="+mn-cs"/>
                          <a:hlinkClick r:id="rId41" tooltip="The HTML &lt;thead&gt; element defines a set of rows defining the head of the columns of the table."/>
                        </a:rPr>
                        <a:t>&gt;</a:t>
                      </a:r>
                      <a:r>
                        <a:rPr lang="en-US" sz="1800" kern="1200" dirty="0" smtClean="0">
                          <a:solidFill>
                            <a:schemeClr val="accent1">
                              <a:lumMod val="50000"/>
                            </a:schemeClr>
                          </a:solidFill>
                          <a:latin typeface="+mn-lt"/>
                          <a:ea typeface="+mn-ea"/>
                          <a:cs typeface="+mn-cs"/>
                        </a:rPr>
                        <a:t>,</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 &lt;</a:t>
                      </a:r>
                      <a:r>
                        <a:rPr lang="en-US" sz="1800" kern="1200" dirty="0" err="1"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tr</a:t>
                      </a:r>
                      <a:r>
                        <a:rPr lang="en-US" sz="1800" kern="1200" dirty="0" smtClean="0">
                          <a:solidFill>
                            <a:schemeClr val="accent1">
                              <a:lumMod val="50000"/>
                            </a:schemeClr>
                          </a:solidFill>
                          <a:latin typeface="+mn-lt"/>
                          <a:ea typeface="+mn-ea"/>
                          <a:cs typeface="+mn-cs"/>
                          <a:hlinkClick r:id="rId42" tooltip="The HTML &lt;tr&gt; element defines a row of cells in a table. The row's cells can then be established using a mix of &lt;td&gt; (data cell) and &lt;th&gt; (header cell) elements."/>
                        </a:rPr>
                        <a:t>&gt;</a:t>
                      </a:r>
                      <a:endParaRPr lang="en-US" sz="1800" kern="1200" dirty="0">
                        <a:solidFill>
                          <a:schemeClr val="accent1">
                            <a:lumMod val="50000"/>
                          </a:schemeClr>
                        </a:solidFill>
                        <a:latin typeface="+mn-lt"/>
                        <a:ea typeface="+mn-ea"/>
                        <a:cs typeface="+mn-cs"/>
                      </a:endParaRPr>
                    </a:p>
                  </a:txBody>
                  <a:tcPr/>
                </a:tc>
              </a:tr>
              <a:tr h="370840">
                <a:tc>
                  <a:txBody>
                    <a:bodyPr/>
                    <a:lstStyle/>
                    <a:p>
                      <a:r>
                        <a:rPr lang="en-US" dirty="0" smtClean="0"/>
                        <a:t>Forms</a:t>
                      </a:r>
                      <a:endParaRPr lang="en-US" dirty="0"/>
                    </a:p>
                  </a:txBody>
                  <a:tcPr/>
                </a:tc>
                <a:tc>
                  <a:txBody>
                    <a:bodyPr/>
                    <a:lstStyle/>
                    <a:p>
                      <a:pPr marL="0" algn="l" defTabSz="914400" rtl="0" eaLnBrk="1" latinLnBrk="0" hangingPunct="1"/>
                      <a:r>
                        <a:rPr lang="en-US" sz="1800" kern="1200" dirty="0" smtClean="0">
                          <a:solidFill>
                            <a:schemeClr val="accent1">
                              <a:lumMod val="50000"/>
                            </a:schemeClr>
                          </a:solidFill>
                          <a:latin typeface="+mn-lt"/>
                          <a:ea typeface="+mn-ea"/>
                          <a:cs typeface="+mn-cs"/>
                          <a:hlinkClick r:id="rId43" tooltip="The HTML &lt;form&gt; element represents a document section containing interactive controls for submitting information."/>
                        </a:rPr>
                        <a:t>&lt;form&gt;</a:t>
                      </a:r>
                      <a:r>
                        <a:rPr lang="en-US" sz="1800" kern="1200" dirty="0" smtClean="0">
                          <a:solidFill>
                            <a:schemeClr val="accent1">
                              <a:lumMod val="50000"/>
                            </a:schemeClr>
                          </a:solidFill>
                          <a:latin typeface="+mn-lt"/>
                          <a:ea typeface="+mn-ea"/>
                          <a:cs typeface="+mn-cs"/>
                        </a:rPr>
                        <a:t>,</a:t>
                      </a:r>
                      <a:r>
                        <a:rPr lang="en-US" dirty="0" smtClean="0">
                          <a:hlinkClick r:id="rId44" tooltip="The HTML &lt;button&gt; element represents a clickable button, used to submit forms or anywhere in a document for accessible, standard button functionality."/>
                        </a:rPr>
                        <a:t> &lt;button&gt;</a:t>
                      </a:r>
                      <a:r>
                        <a:rPr lang="en-US" dirty="0" smtClean="0"/>
                        <a:t>,</a:t>
                      </a:r>
                      <a:r>
                        <a:rPr lang="en-US" dirty="0" smtClean="0">
                          <a:hlinkClick r:id="rId45" tooltip="The HTML &lt;input&gt; element is used to create interactive controls for web-based forms in order to accept data from the user; a wide variety of types of input data and control widgets are available, depending on the device and user agent. "/>
                        </a:rPr>
                        <a:t> &lt;input&gt;</a:t>
                      </a:r>
                      <a:r>
                        <a:rPr lang="en-US" dirty="0" smtClean="0"/>
                        <a:t>,</a:t>
                      </a:r>
                      <a:r>
                        <a:rPr lang="en-US" dirty="0" smtClean="0">
                          <a:hlinkClick r:id="rId46" tooltip="The HTML &lt;label&gt; element represents a caption for an item in a user interface."/>
                        </a:rPr>
                        <a:t> &lt;label&gt;</a:t>
                      </a:r>
                      <a:r>
                        <a:rPr lang="en-US" dirty="0" smtClean="0"/>
                        <a:t>,</a:t>
                      </a:r>
                      <a:r>
                        <a:rPr lang="en-US" dirty="0" smtClean="0">
                          <a:hlinkClick r:id="rId47" tooltip="The HTML &lt;select&gt; element represents a control that provides a menu of options"/>
                        </a:rPr>
                        <a:t> &lt;select&gt;</a:t>
                      </a:r>
                      <a:endParaRPr lang="en-US" sz="1800" kern="1200" dirty="0">
                        <a:solidFill>
                          <a:schemeClr val="accent1">
                            <a:lumMod val="50000"/>
                          </a:schemeClr>
                        </a:solidFill>
                        <a:latin typeface="+mn-lt"/>
                        <a:ea typeface="+mn-ea"/>
                        <a:cs typeface="+mn-cs"/>
                      </a:endParaRPr>
                    </a:p>
                  </a:txBody>
                  <a:tcPr/>
                </a:tc>
              </a:tr>
            </a:tbl>
          </a:graphicData>
        </a:graphic>
      </p:graphicFrame>
    </p:spTree>
    <p:extLst>
      <p:ext uri="{BB962C8B-B14F-4D97-AF65-F5344CB8AC3E}">
        <p14:creationId xmlns:p14="http://schemas.microsoft.com/office/powerpoint/2010/main" val="1160195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278735" cy="707886"/>
          </a:xfrm>
          <a:prstGeom prst="rect">
            <a:avLst/>
          </a:prstGeom>
          <a:noFill/>
          <a:ln w="9525">
            <a:noFill/>
          </a:ln>
        </p:spPr>
        <p:txBody>
          <a:bodyPr wrap="none" anchor="t">
            <a:spAutoFit/>
          </a:bodyPr>
          <a:lstStyle/>
          <a:p>
            <a:r>
              <a:rPr lang="en-US" sz="4000" b="1" dirty="0">
                <a:solidFill>
                  <a:schemeClr val="dk1"/>
                </a:solidFill>
              </a:rPr>
              <a:t>Introduction to CSS</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3133744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5645392" cy="707886"/>
          </a:xfrm>
          <a:prstGeom prst="rect">
            <a:avLst/>
          </a:prstGeom>
          <a:noFill/>
          <a:ln w="9525">
            <a:noFill/>
          </a:ln>
        </p:spPr>
        <p:txBody>
          <a:bodyPr wrap="none" anchor="t">
            <a:spAutoFit/>
          </a:bodyPr>
          <a:lstStyle/>
          <a:p>
            <a:r>
              <a:rPr lang="en-US" sz="4000" b="1" dirty="0">
                <a:solidFill>
                  <a:schemeClr val="dk1"/>
                </a:solidFill>
              </a:rPr>
              <a:t>Introduction to JavaScript</a:t>
            </a:r>
          </a:p>
        </p:txBody>
      </p:sp>
      <p:sp>
        <p:nvSpPr>
          <p:cNvPr id="7" name="Rectangle 6"/>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extLst>
      <p:ext uri="{BB962C8B-B14F-4D97-AF65-F5344CB8AC3E}">
        <p14:creationId xmlns:p14="http://schemas.microsoft.com/office/powerpoint/2010/main" val="275794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1" name="Rectangle 10"/>
          <p:cNvSpPr/>
          <p:nvPr/>
        </p:nvSpPr>
        <p:spPr>
          <a:xfrm>
            <a:off x="9477949" y="6452165"/>
            <a:ext cx="2593210" cy="369332"/>
          </a:xfrm>
          <a:prstGeom prst="rect">
            <a:avLst/>
          </a:prstGeom>
        </p:spPr>
        <p:txBody>
          <a:bodyPr wrap="none">
            <a:spAutoFit/>
          </a:bodyPr>
          <a:lstStyle/>
          <a:p>
            <a:r>
              <a:rPr lang="en-US" dirty="0" smtClean="0">
                <a:latin typeface="Verdana" panose="020B0604030504040204" pitchFamily="34" charset="0"/>
                <a:ea typeface="Verdana" panose="020B0604030504040204" pitchFamily="34" charset="0"/>
              </a:rPr>
              <a:t>Frontend Technology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577</Words>
  <Application>Microsoft Office PowerPoint</Application>
  <PresentationFormat>Widescreen</PresentationFormat>
  <Paragraphs>74</Paragraphs>
  <Slides>9</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101</cp:revision>
  <dcterms:created xsi:type="dcterms:W3CDTF">2016-01-14T13:25:00Z</dcterms:created>
  <dcterms:modified xsi:type="dcterms:W3CDTF">2020-11-09T02:58:19Z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