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22"/>
  </p:notesMasterIdLst>
  <p:handoutMasterIdLst>
    <p:handoutMasterId r:id="rId23"/>
  </p:handoutMasterIdLst>
  <p:sldIdLst>
    <p:sldId id="342" r:id="rId3"/>
    <p:sldId id="307" r:id="rId4"/>
    <p:sldId id="344" r:id="rId5"/>
    <p:sldId id="343" r:id="rId6"/>
    <p:sldId id="345" r:id="rId7"/>
    <p:sldId id="346" r:id="rId8"/>
    <p:sldId id="348" r:id="rId9"/>
    <p:sldId id="349" r:id="rId10"/>
    <p:sldId id="350" r:id="rId11"/>
    <p:sldId id="351" r:id="rId12"/>
    <p:sldId id="347" r:id="rId13"/>
    <p:sldId id="352" r:id="rId14"/>
    <p:sldId id="353" r:id="rId15"/>
    <p:sldId id="354" r:id="rId16"/>
    <p:sldId id="355" r:id="rId17"/>
    <p:sldId id="356" r:id="rId18"/>
    <p:sldId id="357" r:id="rId19"/>
    <p:sldId id="358" r:id="rId20"/>
    <p:sldId id="320" r:id="rId2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p:restoredTop sz="94660"/>
  </p:normalViewPr>
  <p:slideViewPr>
    <p:cSldViewPr snapToGrid="0" showGuides="1">
      <p:cViewPr varScale="1">
        <p:scale>
          <a:sx n="70" d="100"/>
          <a:sy n="70" d="100"/>
        </p:scale>
        <p:origin x="834" y="66"/>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2020/11/13</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29708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502593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307966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01392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661052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32641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881812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960718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7821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4570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32879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3505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7922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76583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27932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19552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52990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hyperlink" Target="https://developer.mozilla.org/en-US/docs/Web/HTML/Element/h1" TargetMode="External"/><Relationship Id="rId13" Type="http://schemas.openxmlformats.org/officeDocument/2006/relationships/hyperlink" Target="https://developer.mozilla.org/en-US/docs/Web/HTML/Element/h6" TargetMode="External"/><Relationship Id="rId18" Type="http://schemas.openxmlformats.org/officeDocument/2006/relationships/hyperlink" Target="https://developer.mozilla.org/en-US/docs/Web/HTML/Element/hr" TargetMode="External"/><Relationship Id="rId26" Type="http://schemas.openxmlformats.org/officeDocument/2006/relationships/hyperlink" Target="https://developer.mozilla.org/en-US/docs/Web/HTML/Element/i" TargetMode="External"/><Relationship Id="rId39" Type="http://schemas.openxmlformats.org/officeDocument/2006/relationships/hyperlink" Target="https://developer.mozilla.org/en-US/docs/Web/HTML/Element/tfoot" TargetMode="External"/><Relationship Id="rId3" Type="http://schemas.openxmlformats.org/officeDocument/2006/relationships/image" Target="../media/image1.png"/><Relationship Id="rId21" Type="http://schemas.openxmlformats.org/officeDocument/2006/relationships/hyperlink" Target="https://developer.mozilla.org/en-US/docs/Web/HTML/Element/p" TargetMode="External"/><Relationship Id="rId34" Type="http://schemas.openxmlformats.org/officeDocument/2006/relationships/hyperlink" Target="https://developer.mozilla.org/en-US/docs/Web/HTML/Element/iframe" TargetMode="External"/><Relationship Id="rId42" Type="http://schemas.openxmlformats.org/officeDocument/2006/relationships/hyperlink" Target="https://developer.mozilla.org/en-US/docs/Web/HTML/Element/tr" TargetMode="External"/><Relationship Id="rId47" Type="http://schemas.openxmlformats.org/officeDocument/2006/relationships/hyperlink" Target="https://developer.mozilla.org/en-US/docs/Web/HTML/Element/select" TargetMode="External"/><Relationship Id="rId7" Type="http://schemas.openxmlformats.org/officeDocument/2006/relationships/hyperlink" Target="https://developer.mozilla.org/en-US/docs/Web/HTML/Element/header" TargetMode="External"/><Relationship Id="rId12" Type="http://schemas.openxmlformats.org/officeDocument/2006/relationships/hyperlink" Target="https://developer.mozilla.org/en-US/docs/Web/HTML/Element/h5" TargetMode="External"/><Relationship Id="rId17" Type="http://schemas.openxmlformats.org/officeDocument/2006/relationships/hyperlink" Target="https://developer.mozilla.org/en-US/docs/Web/HTML/Element/div" TargetMode="External"/><Relationship Id="rId25" Type="http://schemas.openxmlformats.org/officeDocument/2006/relationships/hyperlink" Target="https://developer.mozilla.org/en-US/docs/Web/HTML/Element/br" TargetMode="External"/><Relationship Id="rId33" Type="http://schemas.openxmlformats.org/officeDocument/2006/relationships/hyperlink" Target="https://developer.mozilla.org/en-US/docs/Web/HTML/Element/video" TargetMode="External"/><Relationship Id="rId38" Type="http://schemas.openxmlformats.org/officeDocument/2006/relationships/hyperlink" Target="https://developer.mozilla.org/en-US/docs/Web/HTML/Element/td" TargetMode="External"/><Relationship Id="rId46" Type="http://schemas.openxmlformats.org/officeDocument/2006/relationships/hyperlink" Target="https://developer.mozilla.org/en-US/docs/Web/HTML/Element/label" TargetMode="External"/><Relationship Id="rId2" Type="http://schemas.openxmlformats.org/officeDocument/2006/relationships/notesSlide" Target="../notesSlides/notesSlide6.xml"/><Relationship Id="rId16" Type="http://schemas.openxmlformats.org/officeDocument/2006/relationships/hyperlink" Target="https://developer.mozilla.org/en-US/docs/Web/HTML/Element/section" TargetMode="External"/><Relationship Id="rId20" Type="http://schemas.openxmlformats.org/officeDocument/2006/relationships/hyperlink" Target="https://developer.mozilla.org/en-US/docs/Web/HTML/Element/ol" TargetMode="External"/><Relationship Id="rId29" Type="http://schemas.openxmlformats.org/officeDocument/2006/relationships/hyperlink" Target="https://developer.mozilla.org/en-US/docs/Web/HTML/Element/strong" TargetMode="External"/><Relationship Id="rId41" Type="http://schemas.openxmlformats.org/officeDocument/2006/relationships/hyperlink" Target="https://developer.mozilla.org/en-US/docs/Web/HTML/Element/thead" TargetMode="External"/><Relationship Id="rId1" Type="http://schemas.openxmlformats.org/officeDocument/2006/relationships/slideLayout" Target="../slideLayouts/slideLayout17.xml"/><Relationship Id="rId6" Type="http://schemas.openxmlformats.org/officeDocument/2006/relationships/hyperlink" Target="https://developer.mozilla.org/en-US/docs/Web/HTML/Element/footer" TargetMode="External"/><Relationship Id="rId11" Type="http://schemas.openxmlformats.org/officeDocument/2006/relationships/hyperlink" Target="https://developer.mozilla.org/en-US/docs/Web/HTML/Element/h4" TargetMode="External"/><Relationship Id="rId24" Type="http://schemas.openxmlformats.org/officeDocument/2006/relationships/hyperlink" Target="https://developer.mozilla.org/en-US/docs/Web/HTML/Element/b" TargetMode="External"/><Relationship Id="rId32" Type="http://schemas.openxmlformats.org/officeDocument/2006/relationships/hyperlink" Target="https://developer.mozilla.org/en-US/docs/Web/HTML/Element/img" TargetMode="External"/><Relationship Id="rId37" Type="http://schemas.openxmlformats.org/officeDocument/2006/relationships/hyperlink" Target="https://developer.mozilla.org/en-US/docs/Web/HTML/Element/tbody" TargetMode="External"/><Relationship Id="rId40" Type="http://schemas.openxmlformats.org/officeDocument/2006/relationships/hyperlink" Target="https://developer.mozilla.org/en-US/docs/Web/HTML/Element/th" TargetMode="External"/><Relationship Id="rId45" Type="http://schemas.openxmlformats.org/officeDocument/2006/relationships/hyperlink" Target="https://developer.mozilla.org/en-US/docs/Web/HTML/Element/input" TargetMode="External"/><Relationship Id="rId5" Type="http://schemas.openxmlformats.org/officeDocument/2006/relationships/hyperlink" Target="https://developer.mozilla.org/en-US/docs/Web/HTML/Element/aside" TargetMode="External"/><Relationship Id="rId15" Type="http://schemas.openxmlformats.org/officeDocument/2006/relationships/hyperlink" Target="https://developer.mozilla.org/en-US/docs/Web/HTML/Element/nav" TargetMode="External"/><Relationship Id="rId23" Type="http://schemas.openxmlformats.org/officeDocument/2006/relationships/hyperlink" Target="https://developer.mozilla.org/en-US/docs/Web/HTML/Element/a" TargetMode="External"/><Relationship Id="rId28" Type="http://schemas.openxmlformats.org/officeDocument/2006/relationships/hyperlink" Target="https://developer.mozilla.org/en-US/docs/Web/HTML/Element/small" TargetMode="External"/><Relationship Id="rId36" Type="http://schemas.openxmlformats.org/officeDocument/2006/relationships/hyperlink" Target="https://developer.mozilla.org/en-US/docs/Web/HTML/Element/table" TargetMode="External"/><Relationship Id="rId10" Type="http://schemas.openxmlformats.org/officeDocument/2006/relationships/hyperlink" Target="https://developer.mozilla.org/en-US/docs/Web/HTML/Element/h3" TargetMode="External"/><Relationship Id="rId19" Type="http://schemas.openxmlformats.org/officeDocument/2006/relationships/hyperlink" Target="https://developer.mozilla.org/en-US/docs/Web/HTML/Element/li" TargetMode="External"/><Relationship Id="rId31" Type="http://schemas.openxmlformats.org/officeDocument/2006/relationships/hyperlink" Target="https://developer.mozilla.org/en-US/docs/Web/HTML/Element/audio" TargetMode="External"/><Relationship Id="rId44" Type="http://schemas.openxmlformats.org/officeDocument/2006/relationships/hyperlink" Target="https://developer.mozilla.org/en-US/docs/Web/HTML/Element/button" TargetMode="External"/><Relationship Id="rId4" Type="http://schemas.openxmlformats.org/officeDocument/2006/relationships/hyperlink" Target="https://developer.mozilla.org/en-US/docs/Web/HTML/Element/address" TargetMode="External"/><Relationship Id="rId9" Type="http://schemas.openxmlformats.org/officeDocument/2006/relationships/hyperlink" Target="https://developer.mozilla.org/en-US/docs/Web/HTML/Element/h2" TargetMode="External"/><Relationship Id="rId14" Type="http://schemas.openxmlformats.org/officeDocument/2006/relationships/hyperlink" Target="https://developer.mozilla.org/en-US/docs/Web/HTML/Element/main" TargetMode="External"/><Relationship Id="rId22" Type="http://schemas.openxmlformats.org/officeDocument/2006/relationships/hyperlink" Target="https://developer.mozilla.org/en-US/docs/Web/HTML/Element/ul" TargetMode="External"/><Relationship Id="rId27" Type="http://schemas.openxmlformats.org/officeDocument/2006/relationships/hyperlink" Target="https://developer.mozilla.org/en-US/docs/Web/HTML/Element/span" TargetMode="External"/><Relationship Id="rId30" Type="http://schemas.openxmlformats.org/officeDocument/2006/relationships/hyperlink" Target="https://developer.mozilla.org/en-US/docs/Web/HTML/Element/sub" TargetMode="External"/><Relationship Id="rId35" Type="http://schemas.openxmlformats.org/officeDocument/2006/relationships/hyperlink" Target="https://developer.mozilla.org/en-US/docs/Web/HTML/Element/script" TargetMode="External"/><Relationship Id="rId43" Type="http://schemas.openxmlformats.org/officeDocument/2006/relationships/hyperlink" Target="https://developer.mozilla.org/en-US/docs/Web/HTML/Element/for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hyperlink" Target="https://www.w3.org/Style/CSS/#specs" TargetMode="External"/><Relationship Id="rId4" Type="http://schemas.openxmlformats.org/officeDocument/2006/relationships/hyperlink" Target="http://w3.org/Style/CSS/#spec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6731284" y="4679173"/>
            <a:ext cx="4711700" cy="400110"/>
          </a:xfrm>
          <a:prstGeom prst="rect">
            <a:avLst/>
          </a:prstGeom>
          <a:noFill/>
          <a:ln w="9525">
            <a:noFill/>
          </a:ln>
        </p:spPr>
        <p:txBody>
          <a:bodyPr anchor="t">
            <a:spAutoFit/>
          </a:bodyPr>
          <a:lstStyle/>
          <a:p>
            <a:pPr algn="l" defTabSz="914400"/>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info@technowingsindia.com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0" name="Rectangle 9"/>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extLst>
      <p:ext uri="{BB962C8B-B14F-4D97-AF65-F5344CB8AC3E}">
        <p14:creationId xmlns:p14="http://schemas.microsoft.com/office/powerpoint/2010/main" val="277530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878" y="1143000"/>
            <a:ext cx="9935570" cy="5135010"/>
          </a:xfrm>
          <a:prstGeom prst="rect">
            <a:avLst/>
          </a:prstGeom>
        </p:spPr>
      </p:pic>
    </p:spTree>
    <p:extLst>
      <p:ext uri="{BB962C8B-B14F-4D97-AF65-F5344CB8AC3E}">
        <p14:creationId xmlns:p14="http://schemas.microsoft.com/office/powerpoint/2010/main" val="1737782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9" name="Rectangle 8"/>
          <p:cNvSpPr/>
          <p:nvPr/>
        </p:nvSpPr>
        <p:spPr>
          <a:xfrm>
            <a:off x="409433" y="1028342"/>
            <a:ext cx="11341289" cy="5632311"/>
          </a:xfrm>
          <a:prstGeom prst="rect">
            <a:avLst/>
          </a:prstGeom>
        </p:spPr>
        <p:txBody>
          <a:bodyPr wrap="square">
            <a:spAutoFit/>
          </a:bodyPr>
          <a:lstStyle/>
          <a:p>
            <a:pPr algn="just"/>
            <a:r>
              <a:rPr lang="en-US" sz="2400" b="1" dirty="0" smtClean="0"/>
              <a:t>Selector</a:t>
            </a:r>
            <a:endParaRPr lang="en-US" sz="2400" b="1" dirty="0"/>
          </a:p>
          <a:p>
            <a:pPr algn="just"/>
            <a:r>
              <a:rPr lang="en-US" sz="2400" dirty="0"/>
              <a:t>    This is the HTML element name at the start of the ruleset. It defines the element(s) to be styled (in this example, &lt;p&gt; elements). To style a different element, change the selector.</a:t>
            </a:r>
          </a:p>
          <a:p>
            <a:pPr algn="just"/>
            <a:r>
              <a:rPr lang="en-US" sz="2400" b="1" dirty="0"/>
              <a:t>Declaration</a:t>
            </a:r>
          </a:p>
          <a:p>
            <a:pPr algn="just"/>
            <a:r>
              <a:rPr lang="en-US" sz="2400" dirty="0"/>
              <a:t>    This is a single rule like color: red;. It specifies which of the element's properties you want to style.</a:t>
            </a:r>
          </a:p>
          <a:p>
            <a:pPr algn="just"/>
            <a:r>
              <a:rPr lang="en-US" sz="2400" b="1" dirty="0"/>
              <a:t>Properties</a:t>
            </a:r>
          </a:p>
          <a:p>
            <a:pPr algn="just"/>
            <a:r>
              <a:rPr lang="en-US" sz="2400" dirty="0"/>
              <a:t>    These are ways in which you can style an HTML element. (In this example, color is a property of the &lt;p&gt; elements.) In CSS, you choose which properties you want to affect in the rule.</a:t>
            </a:r>
          </a:p>
          <a:p>
            <a:pPr algn="just"/>
            <a:r>
              <a:rPr lang="en-US" sz="2400" b="1" dirty="0"/>
              <a:t>Property value</a:t>
            </a:r>
          </a:p>
          <a:p>
            <a:pPr algn="just"/>
            <a:r>
              <a:rPr lang="en-US" sz="2400" dirty="0"/>
              <a:t>    To the right of the property—after the colon—there is the property value. This chooses one out of many possible appearances for a given property. (For example, there are many color values in addition to red.) </a:t>
            </a:r>
          </a:p>
        </p:txBody>
      </p:sp>
      <p:sp>
        <p:nvSpPr>
          <p:cNvPr id="10"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spTree>
    <p:extLst>
      <p:ext uri="{BB962C8B-B14F-4D97-AF65-F5344CB8AC3E}">
        <p14:creationId xmlns:p14="http://schemas.microsoft.com/office/powerpoint/2010/main" val="2757943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0" name="文本框 8"/>
          <p:cNvSpPr txBox="1"/>
          <p:nvPr/>
        </p:nvSpPr>
        <p:spPr>
          <a:xfrm>
            <a:off x="119931" y="217805"/>
            <a:ext cx="2461636" cy="707886"/>
          </a:xfrm>
          <a:prstGeom prst="rect">
            <a:avLst/>
          </a:prstGeom>
          <a:noFill/>
          <a:ln w="9525">
            <a:noFill/>
          </a:ln>
        </p:spPr>
        <p:txBody>
          <a:bodyPr wrap="none" anchor="t">
            <a:spAutoFit/>
          </a:bodyPr>
          <a:lstStyle/>
          <a:p>
            <a:r>
              <a:rPr lang="en-US" sz="4000" b="1" smtClean="0">
                <a:solidFill>
                  <a:schemeClr val="dk1"/>
                </a:solidFill>
              </a:rPr>
              <a:t>CSS S</a:t>
            </a:r>
            <a:r>
              <a:rPr lang="en-US" sz="4000" b="1" smtClean="0"/>
              <a:t>yntax</a:t>
            </a:r>
            <a:endParaRPr lang="en-US" sz="4000" b="1" dirty="0"/>
          </a:p>
        </p:txBody>
      </p:sp>
      <p:sp>
        <p:nvSpPr>
          <p:cNvPr id="6" name="Rectangle 5"/>
          <p:cNvSpPr/>
          <p:nvPr/>
        </p:nvSpPr>
        <p:spPr>
          <a:xfrm>
            <a:off x="119931" y="1033799"/>
            <a:ext cx="11245755" cy="5693866"/>
          </a:xfrm>
          <a:prstGeom prst="rect">
            <a:avLst/>
          </a:prstGeom>
        </p:spPr>
        <p:txBody>
          <a:bodyPr wrap="square">
            <a:spAutoFit/>
          </a:bodyPr>
          <a:lstStyle/>
          <a:p>
            <a:pPr algn="just"/>
            <a:r>
              <a:rPr lang="en-US" sz="2800" b="1" dirty="0"/>
              <a:t>Note the other important parts of the syntax:</a:t>
            </a:r>
          </a:p>
          <a:p>
            <a:pPr algn="just"/>
            <a:endParaRPr lang="en-US" sz="2800" dirty="0"/>
          </a:p>
          <a:p>
            <a:pPr marL="457200" indent="-457200" algn="just">
              <a:buFont typeface="Wingdings" panose="05000000000000000000" pitchFamily="2" charset="2"/>
              <a:buChar char="Ø"/>
            </a:pPr>
            <a:r>
              <a:rPr lang="en-US" sz="2800" dirty="0" smtClean="0"/>
              <a:t>Apart </a:t>
            </a:r>
            <a:r>
              <a:rPr lang="en-US" sz="2800" dirty="0"/>
              <a:t>from the selector, each ruleset must be wrapped in curly braces. ({})</a:t>
            </a:r>
          </a:p>
          <a:p>
            <a:pPr marL="457200" indent="-457200" algn="just">
              <a:buFont typeface="Wingdings" panose="05000000000000000000" pitchFamily="2" charset="2"/>
              <a:buChar char="Ø"/>
            </a:pPr>
            <a:r>
              <a:rPr lang="en-US" sz="2800" dirty="0" smtClean="0"/>
              <a:t>Within </a:t>
            </a:r>
            <a:r>
              <a:rPr lang="en-US" sz="2800" dirty="0"/>
              <a:t>each declaration, you must use a colon (:) to separate the property from its value or values.</a:t>
            </a:r>
          </a:p>
          <a:p>
            <a:pPr marL="457200" indent="-457200" algn="just">
              <a:buFont typeface="Wingdings" panose="05000000000000000000" pitchFamily="2" charset="2"/>
              <a:buChar char="Ø"/>
            </a:pPr>
            <a:r>
              <a:rPr lang="en-US" sz="2800" dirty="0" smtClean="0"/>
              <a:t>Within </a:t>
            </a:r>
            <a:r>
              <a:rPr lang="en-US" sz="2800" dirty="0"/>
              <a:t>each ruleset, you must use a semicolon (;) to separate each declaration from the next one</a:t>
            </a:r>
            <a:r>
              <a:rPr lang="en-US" sz="2800" dirty="0" smtClean="0"/>
              <a:t>.</a:t>
            </a:r>
          </a:p>
          <a:p>
            <a:pPr lvl="1"/>
            <a:r>
              <a:rPr lang="en-US" sz="2800" b="1" dirty="0" smtClean="0"/>
              <a:t>p </a:t>
            </a:r>
            <a:r>
              <a:rPr lang="en-US" sz="2800" b="1" dirty="0"/>
              <a:t>{</a:t>
            </a:r>
          </a:p>
          <a:p>
            <a:pPr lvl="1"/>
            <a:r>
              <a:rPr lang="en-US" sz="2800" b="1" dirty="0"/>
              <a:t>  color: red;</a:t>
            </a:r>
          </a:p>
          <a:p>
            <a:pPr lvl="1"/>
            <a:r>
              <a:rPr lang="en-US" sz="2800" b="1" dirty="0"/>
              <a:t>  width: 500px;</a:t>
            </a:r>
          </a:p>
          <a:p>
            <a:pPr lvl="1"/>
            <a:r>
              <a:rPr lang="en-US" sz="2800" b="1" dirty="0"/>
              <a:t>  border: 1px solid black;</a:t>
            </a:r>
          </a:p>
          <a:p>
            <a:pPr lvl="1"/>
            <a:r>
              <a:rPr lang="en-US" sz="2800" b="1" dirty="0"/>
              <a:t>}</a:t>
            </a:r>
          </a:p>
        </p:txBody>
      </p:sp>
    </p:spTree>
    <p:extLst>
      <p:ext uri="{BB962C8B-B14F-4D97-AF65-F5344CB8AC3E}">
        <p14:creationId xmlns:p14="http://schemas.microsoft.com/office/powerpoint/2010/main" val="527977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0" name="文本框 8"/>
          <p:cNvSpPr txBox="1"/>
          <p:nvPr/>
        </p:nvSpPr>
        <p:spPr>
          <a:xfrm>
            <a:off x="119931" y="217805"/>
            <a:ext cx="5329088" cy="707886"/>
          </a:xfrm>
          <a:prstGeom prst="rect">
            <a:avLst/>
          </a:prstGeom>
          <a:noFill/>
          <a:ln w="9525">
            <a:noFill/>
          </a:ln>
        </p:spPr>
        <p:txBody>
          <a:bodyPr wrap="none" anchor="t">
            <a:spAutoFit/>
          </a:bodyPr>
          <a:lstStyle/>
          <a:p>
            <a:r>
              <a:rPr lang="en-US" sz="4000" b="1" dirty="0" smtClean="0">
                <a:solidFill>
                  <a:schemeClr val="dk1"/>
                </a:solidFill>
              </a:rPr>
              <a:t>How to use CSS in HTML</a:t>
            </a:r>
            <a:endParaRPr lang="en-US" sz="4000" b="1" dirty="0"/>
          </a:p>
        </p:txBody>
      </p:sp>
      <p:sp>
        <p:nvSpPr>
          <p:cNvPr id="4" name="Rectangle 3"/>
          <p:cNvSpPr/>
          <p:nvPr/>
        </p:nvSpPr>
        <p:spPr>
          <a:xfrm>
            <a:off x="504968" y="1339827"/>
            <a:ext cx="10986448" cy="954107"/>
          </a:xfrm>
          <a:prstGeom prst="rect">
            <a:avLst/>
          </a:prstGeom>
        </p:spPr>
        <p:txBody>
          <a:bodyPr wrap="square">
            <a:spAutoFit/>
          </a:bodyPr>
          <a:lstStyle/>
          <a:p>
            <a:r>
              <a:rPr lang="en-US" sz="2800" b="1" dirty="0" smtClean="0"/>
              <a:t>1) </a:t>
            </a:r>
            <a:r>
              <a:rPr lang="en-US" sz="2800" b="1" dirty="0"/>
              <a:t>Internal CSS </a:t>
            </a:r>
            <a:r>
              <a:rPr lang="en-US" sz="2800" b="1" dirty="0" smtClean="0"/>
              <a:t>– use in HTML HEAD Tag </a:t>
            </a:r>
          </a:p>
          <a:p>
            <a:r>
              <a:rPr lang="en-US" sz="2800" b="1" dirty="0" smtClean="0">
                <a:solidFill>
                  <a:schemeClr val="accent1"/>
                </a:solidFill>
              </a:rPr>
              <a:t>    &lt;</a:t>
            </a:r>
            <a:r>
              <a:rPr lang="en-US" sz="2800" b="1" dirty="0">
                <a:solidFill>
                  <a:schemeClr val="accent1"/>
                </a:solidFill>
              </a:rPr>
              <a:t>style&gt;h1 {    color: magenta;    text-align: center;} &lt;/style&gt;</a:t>
            </a:r>
          </a:p>
        </p:txBody>
      </p:sp>
      <p:sp>
        <p:nvSpPr>
          <p:cNvPr id="9" name="Rectangle 1"/>
          <p:cNvSpPr>
            <a:spLocks noChangeArrowheads="1"/>
          </p:cNvSpPr>
          <p:nvPr/>
        </p:nvSpPr>
        <p:spPr bwMode="auto">
          <a:xfrm>
            <a:off x="504967" y="2747358"/>
            <a:ext cx="11423175" cy="1384995"/>
          </a:xfrm>
          <a:prstGeom prst="rect">
            <a:avLst/>
          </a:prstGeom>
        </p:spPr>
        <p:txBody>
          <a:bodyPr wrap="square">
            <a:spAutoFit/>
          </a:bodyPr>
          <a:lstStyle/>
          <a:p>
            <a:r>
              <a:rPr lang="en-US" sz="2800" b="1" dirty="0" smtClean="0"/>
              <a:t>2</a:t>
            </a:r>
            <a:r>
              <a:rPr lang="en-US" sz="2800" b="1" dirty="0"/>
              <a:t>) </a:t>
            </a:r>
            <a:r>
              <a:rPr lang="en-US" sz="2800" b="1" dirty="0" smtClean="0"/>
              <a:t>Use </a:t>
            </a:r>
            <a:r>
              <a:rPr lang="en-US" sz="2800" b="1" dirty="0"/>
              <a:t>External CSS - link </a:t>
            </a:r>
            <a:r>
              <a:rPr lang="en-US" sz="2800" b="1" dirty="0" smtClean="0"/>
              <a:t>tag inside the </a:t>
            </a:r>
            <a:r>
              <a:rPr lang="en-US" sz="2800" b="1" dirty="0"/>
              <a:t>head (between the &lt;head&gt; and </a:t>
            </a:r>
            <a:r>
              <a:rPr lang="en-US" sz="2800" b="1" dirty="0" smtClean="0"/>
              <a:t>  </a:t>
            </a:r>
          </a:p>
          <a:p>
            <a:r>
              <a:rPr lang="en-US" sz="2800" b="1" dirty="0"/>
              <a:t> </a:t>
            </a:r>
            <a:r>
              <a:rPr lang="en-US" sz="2800" b="1" dirty="0" smtClean="0"/>
              <a:t>   &lt;/</a:t>
            </a:r>
            <a:r>
              <a:rPr lang="en-US" sz="2800" b="1" dirty="0"/>
              <a:t>head&gt; tags)</a:t>
            </a:r>
            <a:endParaRPr lang="en-US" sz="2800" b="1" dirty="0" smtClean="0"/>
          </a:p>
          <a:p>
            <a:r>
              <a:rPr lang="en-US" sz="2800" b="1" dirty="0" smtClean="0"/>
              <a:t>    </a:t>
            </a:r>
            <a:r>
              <a:rPr lang="en-US" sz="2800" b="1" dirty="0" smtClean="0">
                <a:solidFill>
                  <a:schemeClr val="accent1"/>
                </a:solidFill>
              </a:rPr>
              <a:t>&lt;link </a:t>
            </a:r>
            <a:r>
              <a:rPr lang="en-US" sz="2800" b="1" dirty="0">
                <a:solidFill>
                  <a:schemeClr val="accent1"/>
                </a:solidFill>
              </a:rPr>
              <a:t>href="styles/style.css" rel="stylesheet"&gt; </a:t>
            </a:r>
          </a:p>
        </p:txBody>
      </p:sp>
      <p:sp>
        <p:nvSpPr>
          <p:cNvPr id="12" name="Rectangle 1"/>
          <p:cNvSpPr>
            <a:spLocks noChangeArrowheads="1"/>
          </p:cNvSpPr>
          <p:nvPr/>
        </p:nvSpPr>
        <p:spPr bwMode="auto">
          <a:xfrm>
            <a:off x="504968" y="4706944"/>
            <a:ext cx="11197702" cy="954107"/>
          </a:xfrm>
          <a:prstGeom prst="rect">
            <a:avLst/>
          </a:prstGeom>
        </p:spPr>
        <p:txBody>
          <a:bodyPr wrap="square">
            <a:spAutoFit/>
          </a:bodyPr>
          <a:lstStyle/>
          <a:p>
            <a:r>
              <a:rPr lang="en-US" sz="2800" b="1" dirty="0"/>
              <a:t>3</a:t>
            </a:r>
            <a:r>
              <a:rPr lang="en-US" sz="2800" b="1" dirty="0" smtClean="0"/>
              <a:t>) Use inline CSS with HTML Tags</a:t>
            </a:r>
          </a:p>
          <a:p>
            <a:r>
              <a:rPr lang="en-US" sz="2800" b="1" dirty="0" smtClean="0">
                <a:solidFill>
                  <a:schemeClr val="accent1"/>
                </a:solidFill>
              </a:rPr>
              <a:t>    &lt;</a:t>
            </a:r>
            <a:r>
              <a:rPr lang="en-US" sz="2800" b="1" dirty="0">
                <a:solidFill>
                  <a:schemeClr val="accent1"/>
                </a:solidFill>
              </a:rPr>
              <a:t>h1 style="color:blue;text-align:center;"&gt;This is a heading&lt;/h1&gt;</a:t>
            </a:r>
          </a:p>
        </p:txBody>
      </p:sp>
    </p:spTree>
    <p:extLst>
      <p:ext uri="{BB962C8B-B14F-4D97-AF65-F5344CB8AC3E}">
        <p14:creationId xmlns:p14="http://schemas.microsoft.com/office/powerpoint/2010/main" val="2328486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5645392"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JavaScript</a:t>
            </a:r>
            <a:endParaRPr lang="en-US" sz="4000" b="1" dirty="0">
              <a:solidFill>
                <a:schemeClr val="dk1"/>
              </a:solidFill>
            </a:endParaRPr>
          </a:p>
        </p:txBody>
      </p:sp>
      <p:sp>
        <p:nvSpPr>
          <p:cNvPr id="6" name="Rectangle 5"/>
          <p:cNvSpPr/>
          <p:nvPr/>
        </p:nvSpPr>
        <p:spPr>
          <a:xfrm>
            <a:off x="265846" y="1421006"/>
            <a:ext cx="11586949" cy="4401205"/>
          </a:xfrm>
          <a:prstGeom prst="rect">
            <a:avLst/>
          </a:prstGeom>
        </p:spPr>
        <p:txBody>
          <a:bodyPr wrap="square">
            <a:spAutoFit/>
          </a:bodyPr>
          <a:lstStyle/>
          <a:p>
            <a:pPr algn="just"/>
            <a:r>
              <a:rPr lang="en-US" sz="2800" dirty="0"/>
              <a:t>JavaScript is a scripting language that enables you to create dynamically updating content, control multimedia, animate </a:t>
            </a:r>
            <a:r>
              <a:rPr lang="en-US" sz="2800" dirty="0" smtClean="0"/>
              <a:t>images.</a:t>
            </a:r>
          </a:p>
          <a:p>
            <a:pPr algn="just"/>
            <a:endParaRPr lang="en-US" sz="2800" dirty="0">
              <a:latin typeface="+mn-lt"/>
            </a:endParaRPr>
          </a:p>
          <a:p>
            <a:pPr algn="just"/>
            <a:r>
              <a:rPr lang="en-US" sz="2800" dirty="0" smtClean="0">
                <a:latin typeface="+mn-lt"/>
              </a:rPr>
              <a:t>JavaScript </a:t>
            </a:r>
            <a:r>
              <a:rPr lang="en-US" sz="2800" dirty="0">
                <a:latin typeface="+mn-lt"/>
              </a:rPr>
              <a:t>is a prototype-based, multi-paradigm, single-threaded, dynamic language, supporting object-oriented, imperative, and declarative (e.g. functional programming</a:t>
            </a:r>
            <a:r>
              <a:rPr lang="en-US" sz="2800" dirty="0" smtClean="0">
                <a:latin typeface="+mn-lt"/>
              </a:rPr>
              <a:t>)</a:t>
            </a:r>
          </a:p>
          <a:p>
            <a:pPr algn="just"/>
            <a:endParaRPr lang="en-US" sz="2800" dirty="0">
              <a:latin typeface="+mn-lt"/>
            </a:endParaRPr>
          </a:p>
          <a:p>
            <a:pPr algn="just"/>
            <a:r>
              <a:rPr lang="en-US" sz="2800" dirty="0">
                <a:latin typeface="+mn-lt"/>
              </a:rPr>
              <a:t>JavaScript contains a standard library of objects, such as Array, Date, and Math, and a core set of language elements such as operators, control structures, and statements</a:t>
            </a:r>
          </a:p>
        </p:txBody>
      </p:sp>
    </p:spTree>
    <p:extLst>
      <p:ext uri="{BB962C8B-B14F-4D97-AF65-F5344CB8AC3E}">
        <p14:creationId xmlns:p14="http://schemas.microsoft.com/office/powerpoint/2010/main" val="1506850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5645392"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JavaScript</a:t>
            </a:r>
            <a:endParaRPr lang="en-US" sz="4000" b="1" dirty="0">
              <a:solidFill>
                <a:schemeClr val="dk1"/>
              </a:solidFill>
            </a:endParaRPr>
          </a:p>
        </p:txBody>
      </p:sp>
      <p:sp>
        <p:nvSpPr>
          <p:cNvPr id="4" name="Rectangle 3"/>
          <p:cNvSpPr/>
          <p:nvPr/>
        </p:nvSpPr>
        <p:spPr>
          <a:xfrm>
            <a:off x="395785" y="1143496"/>
            <a:ext cx="11505063" cy="5262979"/>
          </a:xfrm>
          <a:prstGeom prst="rect">
            <a:avLst/>
          </a:prstGeom>
        </p:spPr>
        <p:txBody>
          <a:bodyPr wrap="square">
            <a:spAutoFit/>
          </a:bodyPr>
          <a:lstStyle/>
          <a:p>
            <a:pPr algn="just"/>
            <a:r>
              <a:rPr lang="en-US" sz="2400" dirty="0">
                <a:latin typeface="+mn-lt"/>
              </a:rPr>
              <a:t>JavaScript is standardized at Ecma International —the </a:t>
            </a:r>
            <a:r>
              <a:rPr lang="en-US" sz="2400" b="1" dirty="0">
                <a:latin typeface="+mn-lt"/>
              </a:rPr>
              <a:t>European association for standardizing information and communication systems </a:t>
            </a:r>
            <a:r>
              <a:rPr lang="en-US" sz="2400" dirty="0">
                <a:latin typeface="+mn-lt"/>
              </a:rPr>
              <a:t>(ECMA was formerly an acronym for the European Computer Manufacturers Association) to deliver a standardized, international programming language based on </a:t>
            </a:r>
            <a:r>
              <a:rPr lang="en-US" sz="2400" dirty="0" smtClean="0">
                <a:latin typeface="+mn-lt"/>
              </a:rPr>
              <a:t>JavaScript</a:t>
            </a:r>
          </a:p>
          <a:p>
            <a:pPr algn="just"/>
            <a:endParaRPr lang="en-US" sz="2400" dirty="0">
              <a:latin typeface="+mn-lt"/>
            </a:endParaRPr>
          </a:p>
          <a:p>
            <a:pPr algn="just"/>
            <a:r>
              <a:rPr lang="en-US" sz="2400" dirty="0">
                <a:latin typeface="+mn-lt"/>
              </a:rPr>
              <a:t>ECMAScript standards are on yearly release cycles. This documentation refers to the latest draft version, which is currently ECMAScript 2020.</a:t>
            </a:r>
          </a:p>
          <a:p>
            <a:pPr algn="just"/>
            <a:endParaRPr lang="en-US" sz="2400" dirty="0" smtClean="0">
              <a:latin typeface="+mn-lt"/>
            </a:endParaRPr>
          </a:p>
          <a:p>
            <a:pPr algn="just"/>
            <a:r>
              <a:rPr lang="en-US" sz="2400" dirty="0">
                <a:latin typeface="+mn-lt"/>
              </a:rPr>
              <a:t>Browsers use their own JavaScript Engines to execute the JavaScript code. Some commonly used browsers are listed below:</a:t>
            </a:r>
          </a:p>
          <a:p>
            <a:pPr marL="342900" indent="-342900" algn="just">
              <a:buFont typeface="Wingdings" panose="05000000000000000000" pitchFamily="2" charset="2"/>
              <a:buChar char="Ø"/>
            </a:pPr>
            <a:r>
              <a:rPr lang="en-US" sz="2400" b="1" dirty="0">
                <a:latin typeface="+mn-lt"/>
              </a:rPr>
              <a:t>Chrome</a:t>
            </a:r>
            <a:r>
              <a:rPr lang="en-US" sz="2400" dirty="0">
                <a:latin typeface="+mn-lt"/>
              </a:rPr>
              <a:t> uses a V8 engine.</a:t>
            </a:r>
          </a:p>
          <a:p>
            <a:pPr marL="342900" indent="-342900" algn="just">
              <a:buFont typeface="Wingdings" panose="05000000000000000000" pitchFamily="2" charset="2"/>
              <a:buChar char="Ø"/>
            </a:pPr>
            <a:r>
              <a:rPr lang="en-US" sz="2400" b="1" dirty="0">
                <a:latin typeface="+mn-lt"/>
              </a:rPr>
              <a:t>Firefox</a:t>
            </a:r>
            <a:r>
              <a:rPr lang="en-US" sz="2400" dirty="0">
                <a:latin typeface="+mn-lt"/>
              </a:rPr>
              <a:t> uses the Spider Monkey engine.</a:t>
            </a:r>
          </a:p>
          <a:p>
            <a:pPr marL="342900" indent="-342900" algn="just">
              <a:buFont typeface="Wingdings" panose="05000000000000000000" pitchFamily="2" charset="2"/>
              <a:buChar char="Ø"/>
            </a:pPr>
            <a:r>
              <a:rPr lang="en-US" sz="2400" b="1" dirty="0">
                <a:latin typeface="+mn-lt"/>
              </a:rPr>
              <a:t>Microsoft Edge </a:t>
            </a:r>
            <a:r>
              <a:rPr lang="en-US" sz="2400" dirty="0">
                <a:latin typeface="+mn-lt"/>
              </a:rPr>
              <a:t>uses the Chakra Core engine.</a:t>
            </a:r>
          </a:p>
          <a:p>
            <a:pPr marL="342900" indent="-342900" algn="just">
              <a:buFont typeface="Wingdings" panose="05000000000000000000" pitchFamily="2" charset="2"/>
              <a:buChar char="Ø"/>
            </a:pPr>
            <a:r>
              <a:rPr lang="en-US" sz="2400" b="1" dirty="0">
                <a:latin typeface="+mn-lt"/>
              </a:rPr>
              <a:t>Safari</a:t>
            </a:r>
            <a:r>
              <a:rPr lang="en-US" sz="2400" dirty="0">
                <a:latin typeface="+mn-lt"/>
              </a:rPr>
              <a:t> uses the Squirrel Fish engine.</a:t>
            </a:r>
          </a:p>
        </p:txBody>
      </p:sp>
    </p:spTree>
    <p:extLst>
      <p:ext uri="{BB962C8B-B14F-4D97-AF65-F5344CB8AC3E}">
        <p14:creationId xmlns:p14="http://schemas.microsoft.com/office/powerpoint/2010/main" val="2396399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3828292" cy="707886"/>
          </a:xfrm>
          <a:prstGeom prst="rect">
            <a:avLst/>
          </a:prstGeom>
          <a:noFill/>
          <a:ln w="9525">
            <a:noFill/>
          </a:ln>
        </p:spPr>
        <p:txBody>
          <a:bodyPr wrap="none" anchor="t">
            <a:spAutoFit/>
          </a:bodyPr>
          <a:lstStyle/>
          <a:p>
            <a:r>
              <a:rPr lang="en-US" sz="4000" b="1" dirty="0">
                <a:solidFill>
                  <a:schemeClr val="dk1"/>
                </a:solidFill>
              </a:rPr>
              <a:t>JavaScript Syntax</a:t>
            </a:r>
          </a:p>
        </p:txBody>
      </p:sp>
      <p:sp>
        <p:nvSpPr>
          <p:cNvPr id="6" name="Rectangle 5"/>
          <p:cNvSpPr/>
          <p:nvPr/>
        </p:nvSpPr>
        <p:spPr>
          <a:xfrm>
            <a:off x="873457" y="1719569"/>
            <a:ext cx="10372298" cy="4401205"/>
          </a:xfrm>
          <a:prstGeom prst="rect">
            <a:avLst/>
          </a:prstGeom>
        </p:spPr>
        <p:txBody>
          <a:bodyPr wrap="square">
            <a:spAutoFit/>
          </a:bodyPr>
          <a:lstStyle/>
          <a:p>
            <a:r>
              <a:rPr lang="en-US" sz="2800" dirty="0"/>
              <a:t>(function(){</a:t>
            </a:r>
          </a:p>
          <a:p>
            <a:r>
              <a:rPr lang="en-US" sz="2800" dirty="0"/>
              <a:t>  "use strict";</a:t>
            </a:r>
          </a:p>
          <a:p>
            <a:r>
              <a:rPr lang="en-US" sz="2800" dirty="0"/>
              <a:t>  /* Start of your code */</a:t>
            </a:r>
          </a:p>
          <a:p>
            <a:r>
              <a:rPr lang="en-US" sz="2800" dirty="0"/>
              <a:t>  function </a:t>
            </a:r>
            <a:r>
              <a:rPr lang="en-US" sz="2800" dirty="0" err="1"/>
              <a:t>greetMe</a:t>
            </a:r>
            <a:r>
              <a:rPr lang="en-US" sz="2800" dirty="0"/>
              <a:t>(</a:t>
            </a:r>
            <a:r>
              <a:rPr lang="en-US" sz="2800" dirty="0" err="1"/>
              <a:t>yourName</a:t>
            </a:r>
            <a:r>
              <a:rPr lang="en-US" sz="2800" dirty="0"/>
              <a:t>) {</a:t>
            </a:r>
          </a:p>
          <a:p>
            <a:r>
              <a:rPr lang="en-US" sz="2800" dirty="0"/>
              <a:t>    alert('Hello ' + </a:t>
            </a:r>
            <a:r>
              <a:rPr lang="en-US" sz="2800" dirty="0" err="1"/>
              <a:t>yourName</a:t>
            </a:r>
            <a:r>
              <a:rPr lang="en-US" sz="2800" dirty="0"/>
              <a:t>);</a:t>
            </a:r>
          </a:p>
          <a:p>
            <a:r>
              <a:rPr lang="en-US" sz="2800" dirty="0"/>
              <a:t>  }</a:t>
            </a:r>
          </a:p>
          <a:p>
            <a:r>
              <a:rPr lang="en-US" sz="2800" dirty="0"/>
              <a:t>  </a:t>
            </a:r>
          </a:p>
          <a:p>
            <a:r>
              <a:rPr lang="en-US" sz="2800" dirty="0"/>
              <a:t>  </a:t>
            </a:r>
            <a:r>
              <a:rPr lang="en-US" sz="2800" dirty="0" err="1"/>
              <a:t>greetMe</a:t>
            </a:r>
            <a:r>
              <a:rPr lang="en-US" sz="2800" dirty="0"/>
              <a:t>('World');</a:t>
            </a:r>
          </a:p>
          <a:p>
            <a:r>
              <a:rPr lang="en-US" sz="2800" dirty="0"/>
              <a:t>  /* End of your code */</a:t>
            </a:r>
          </a:p>
          <a:p>
            <a:r>
              <a:rPr lang="en-US" sz="2800" dirty="0"/>
              <a:t>})();</a:t>
            </a:r>
          </a:p>
        </p:txBody>
      </p:sp>
    </p:spTree>
    <p:extLst>
      <p:ext uri="{BB962C8B-B14F-4D97-AF65-F5344CB8AC3E}">
        <p14:creationId xmlns:p14="http://schemas.microsoft.com/office/powerpoint/2010/main" val="3137720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18740" y="-1646855"/>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5860194" cy="707886"/>
          </a:xfrm>
          <a:prstGeom prst="rect">
            <a:avLst/>
          </a:prstGeom>
          <a:noFill/>
          <a:ln w="9525">
            <a:noFill/>
          </a:ln>
        </p:spPr>
        <p:txBody>
          <a:bodyPr wrap="none" anchor="t">
            <a:spAutoFit/>
          </a:bodyPr>
          <a:lstStyle/>
          <a:p>
            <a:r>
              <a:rPr lang="en-US" sz="4000" b="1" dirty="0">
                <a:solidFill>
                  <a:schemeClr val="dk1"/>
                </a:solidFill>
              </a:rPr>
              <a:t>Include JavaScript in HTML</a:t>
            </a:r>
          </a:p>
        </p:txBody>
      </p:sp>
      <p:sp>
        <p:nvSpPr>
          <p:cNvPr id="4" name="Rectangle 3"/>
          <p:cNvSpPr/>
          <p:nvPr/>
        </p:nvSpPr>
        <p:spPr>
          <a:xfrm>
            <a:off x="354842" y="1233632"/>
            <a:ext cx="11546006" cy="954107"/>
          </a:xfrm>
          <a:prstGeom prst="rect">
            <a:avLst/>
          </a:prstGeom>
        </p:spPr>
        <p:txBody>
          <a:bodyPr wrap="square">
            <a:spAutoFit/>
          </a:bodyPr>
          <a:lstStyle/>
          <a:p>
            <a:r>
              <a:rPr lang="en-US" sz="2800" b="1" dirty="0"/>
              <a:t>Internal </a:t>
            </a:r>
            <a:r>
              <a:rPr lang="en-US" sz="2800" b="1" dirty="0" smtClean="0"/>
              <a:t>JavaScript :</a:t>
            </a:r>
          </a:p>
          <a:p>
            <a:r>
              <a:rPr lang="en-US" sz="2800" dirty="0" smtClean="0"/>
              <a:t>&lt;</a:t>
            </a:r>
            <a:r>
              <a:rPr lang="en-US" sz="2800" dirty="0"/>
              <a:t>script</a:t>
            </a:r>
            <a:r>
              <a:rPr lang="en-US" sz="2800" dirty="0" smtClean="0"/>
              <a:t>&gt; // </a:t>
            </a:r>
            <a:r>
              <a:rPr lang="en-US" sz="2800" dirty="0"/>
              <a:t>JavaScript goes </a:t>
            </a:r>
            <a:r>
              <a:rPr lang="en-US" sz="2800" dirty="0" smtClean="0"/>
              <a:t>here &lt;/</a:t>
            </a:r>
            <a:r>
              <a:rPr lang="en-US" sz="2800" dirty="0"/>
              <a:t>script&gt;</a:t>
            </a:r>
          </a:p>
        </p:txBody>
      </p:sp>
      <p:sp>
        <p:nvSpPr>
          <p:cNvPr id="9" name="Rectangle 8"/>
          <p:cNvSpPr/>
          <p:nvPr/>
        </p:nvSpPr>
        <p:spPr>
          <a:xfrm>
            <a:off x="354842" y="2694903"/>
            <a:ext cx="11546006" cy="954107"/>
          </a:xfrm>
          <a:prstGeom prst="rect">
            <a:avLst/>
          </a:prstGeom>
        </p:spPr>
        <p:txBody>
          <a:bodyPr wrap="square">
            <a:spAutoFit/>
          </a:bodyPr>
          <a:lstStyle/>
          <a:p>
            <a:r>
              <a:rPr lang="en-US" sz="2800" b="1" dirty="0"/>
              <a:t>External </a:t>
            </a:r>
            <a:r>
              <a:rPr lang="en-US" sz="2800" b="1" dirty="0" smtClean="0"/>
              <a:t>JavaScript :</a:t>
            </a:r>
          </a:p>
          <a:p>
            <a:r>
              <a:rPr lang="en-US" sz="2800" dirty="0" smtClean="0"/>
              <a:t>&lt;</a:t>
            </a:r>
            <a:r>
              <a:rPr lang="en-US" sz="2800" dirty="0"/>
              <a:t>script src="script.js</a:t>
            </a:r>
            <a:r>
              <a:rPr lang="en-US" sz="2800" dirty="0" smtClean="0"/>
              <a:t>"&gt;&lt;/</a:t>
            </a:r>
            <a:r>
              <a:rPr lang="en-US" sz="2800" dirty="0"/>
              <a:t>script&gt;</a:t>
            </a:r>
          </a:p>
        </p:txBody>
      </p:sp>
      <p:sp>
        <p:nvSpPr>
          <p:cNvPr id="12" name="Rectangle 11"/>
          <p:cNvSpPr/>
          <p:nvPr/>
        </p:nvSpPr>
        <p:spPr>
          <a:xfrm>
            <a:off x="354842" y="4301170"/>
            <a:ext cx="11041039" cy="954107"/>
          </a:xfrm>
          <a:prstGeom prst="rect">
            <a:avLst/>
          </a:prstGeom>
        </p:spPr>
        <p:txBody>
          <a:bodyPr wrap="square">
            <a:spAutoFit/>
          </a:bodyPr>
          <a:lstStyle/>
          <a:p>
            <a:r>
              <a:rPr lang="en-US" sz="2800" b="1" dirty="0"/>
              <a:t>Inline JavaScript </a:t>
            </a:r>
            <a:r>
              <a:rPr lang="en-US" sz="2800" b="1" dirty="0" smtClean="0"/>
              <a:t>:</a:t>
            </a:r>
          </a:p>
          <a:p>
            <a:r>
              <a:rPr lang="en-US" sz="2800" dirty="0" smtClean="0"/>
              <a:t>JavaScript </a:t>
            </a:r>
            <a:r>
              <a:rPr lang="en-US" sz="2800" dirty="0"/>
              <a:t>code living inside HTML</a:t>
            </a:r>
            <a:endParaRPr lang="en-US" sz="2800" b="1" dirty="0"/>
          </a:p>
        </p:txBody>
      </p:sp>
    </p:spTree>
    <p:extLst>
      <p:ext uri="{BB962C8B-B14F-4D97-AF65-F5344CB8AC3E}">
        <p14:creationId xmlns:p14="http://schemas.microsoft.com/office/powerpoint/2010/main" val="3668016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7407862" cy="707886"/>
          </a:xfrm>
          <a:prstGeom prst="rect">
            <a:avLst/>
          </a:prstGeom>
          <a:noFill/>
          <a:ln w="9525">
            <a:noFill/>
          </a:ln>
        </p:spPr>
        <p:txBody>
          <a:bodyPr wrap="none" anchor="t">
            <a:spAutoFit/>
          </a:bodyPr>
          <a:lstStyle/>
          <a:p>
            <a:r>
              <a:rPr lang="en-US" sz="4000" b="1" dirty="0"/>
              <a:t>JavaScript language fundamentals</a:t>
            </a:r>
          </a:p>
        </p:txBody>
      </p:sp>
      <p:sp>
        <p:nvSpPr>
          <p:cNvPr id="4" name="Rectangle 3"/>
          <p:cNvSpPr/>
          <p:nvPr/>
        </p:nvSpPr>
        <p:spPr>
          <a:xfrm>
            <a:off x="818865" y="1742299"/>
            <a:ext cx="10740788" cy="3970318"/>
          </a:xfrm>
          <a:prstGeom prst="rect">
            <a:avLst/>
          </a:prstGeom>
        </p:spPr>
        <p:txBody>
          <a:bodyPr wrap="square">
            <a:spAutoFit/>
          </a:bodyPr>
          <a:lstStyle/>
          <a:p>
            <a:pPr marL="457200" indent="-457200" algn="just">
              <a:buFont typeface="Wingdings" panose="05000000000000000000" pitchFamily="2" charset="2"/>
              <a:buChar char="Ø"/>
            </a:pPr>
            <a:r>
              <a:rPr lang="en-US" sz="2800" dirty="0"/>
              <a:t>In JavaScript, instructions are called statements and are separated by semicolons ;</a:t>
            </a:r>
          </a:p>
          <a:p>
            <a:pPr marL="457200" indent="-457200" algn="just">
              <a:buFont typeface="Wingdings" panose="05000000000000000000" pitchFamily="2" charset="2"/>
              <a:buChar char="Ø"/>
            </a:pPr>
            <a:r>
              <a:rPr lang="en-US" sz="2800" dirty="0"/>
              <a:t>A semicolon is not necessary after a statement if it is written on its own line. But if more than one statement on a line is desired, then they must be separated by semicolons.</a:t>
            </a:r>
          </a:p>
          <a:p>
            <a:pPr marL="457200" indent="-457200" algn="just">
              <a:buFont typeface="Wingdings" panose="05000000000000000000" pitchFamily="2" charset="2"/>
              <a:buChar char="Ø"/>
            </a:pPr>
            <a:r>
              <a:rPr lang="en-US" sz="2800" dirty="0"/>
              <a:t>The source text of JavaScript script gets scanned from left to right, and is converted into a sequence of input elements which are tokens, control characters, line terminators, comments, or whitespace. (Spaces, tabs, and newline characters are considered whitespace.)</a:t>
            </a:r>
          </a:p>
        </p:txBody>
      </p:sp>
    </p:spTree>
    <p:extLst>
      <p:ext uri="{BB962C8B-B14F-4D97-AF65-F5344CB8AC3E}">
        <p14:creationId xmlns:p14="http://schemas.microsoft.com/office/powerpoint/2010/main" val="3856806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1" name="Rectangle 10"/>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graphicFrame>
        <p:nvGraphicFramePr>
          <p:cNvPr id="9" name="Table 8"/>
          <p:cNvGraphicFramePr>
            <a:graphicFrameLocks noGrp="1"/>
          </p:cNvGraphicFramePr>
          <p:nvPr>
            <p:extLst>
              <p:ext uri="{D42A27DB-BD31-4B8C-83A1-F6EECF244321}">
                <p14:modId xmlns:p14="http://schemas.microsoft.com/office/powerpoint/2010/main" val="3389947172"/>
              </p:ext>
            </p:extLst>
          </p:nvPr>
        </p:nvGraphicFramePr>
        <p:xfrm>
          <a:off x="559558" y="1360719"/>
          <a:ext cx="10918210" cy="4480560"/>
        </p:xfrm>
        <a:graphic>
          <a:graphicData uri="http://schemas.openxmlformats.org/drawingml/2006/table">
            <a:tbl>
              <a:tblPr firstRow="1" bandRow="1">
                <a:tableStyleId>{EB9631B5-78F2-41C9-869B-9F39066F8104}</a:tableStyleId>
              </a:tblPr>
              <a:tblGrid>
                <a:gridCol w="5459105"/>
                <a:gridCol w="5459105"/>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Frontend Technology</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pitchFamily="2" charset="2"/>
                        <a:buChar char="Ø"/>
                      </a:pPr>
                      <a:r>
                        <a:rPr lang="en-US" sz="2400" dirty="0" smtClean="0"/>
                        <a:t>What is frontend technology</a:t>
                      </a:r>
                      <a:endParaRPr lang="en-US" sz="2400" dirty="0"/>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World Wide Web</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HTML</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create an HTML file in VS Code</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Elements in HTML</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CSS</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create an</a:t>
                      </a:r>
                      <a:r>
                        <a:rPr lang="en-US" sz="2400" kern="1200" baseline="0" dirty="0" smtClean="0">
                          <a:solidFill>
                            <a:schemeClr val="dk1"/>
                          </a:solidFill>
                          <a:latin typeface="+mn-lt"/>
                          <a:ea typeface="+mn-ea"/>
                          <a:cs typeface="+mn-cs"/>
                        </a:rPr>
                        <a:t> CSS</a:t>
                      </a:r>
                      <a:r>
                        <a:rPr lang="en-US" sz="2400" kern="1200" dirty="0" smtClean="0">
                          <a:solidFill>
                            <a:schemeClr val="dk1"/>
                          </a:solidFill>
                          <a:latin typeface="+mn-lt"/>
                          <a:ea typeface="+mn-ea"/>
                          <a:cs typeface="+mn-cs"/>
                        </a:rPr>
                        <a:t> file in VS Code</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Basic Syntax of CSS</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CSS Selectors</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use CSS in HTML</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Basic styling properties of CSS</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JavaScript</a:t>
                      </a:r>
                      <a:endParaRPr lang="en-US" sz="2400" kern="1200" dirty="0">
                        <a:solidFill>
                          <a:schemeClr val="dk1"/>
                        </a:solidFill>
                        <a:latin typeface="+mn-lt"/>
                        <a:ea typeface="+mn-ea"/>
                        <a:cs typeface="+mn-cs"/>
                      </a:endParaRPr>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How to create an</a:t>
                      </a:r>
                      <a:r>
                        <a:rPr lang="en-US" sz="2400" kern="1200" baseline="0" dirty="0" smtClean="0">
                          <a:solidFill>
                            <a:schemeClr val="dk1"/>
                          </a:solidFill>
                          <a:latin typeface="+mn-lt"/>
                          <a:ea typeface="+mn-ea"/>
                          <a:cs typeface="+mn-cs"/>
                        </a:rPr>
                        <a:t> JavaScript</a:t>
                      </a:r>
                      <a:r>
                        <a:rPr lang="en-US" sz="2400" kern="1200" dirty="0" smtClean="0">
                          <a:solidFill>
                            <a:schemeClr val="dk1"/>
                          </a:solidFill>
                          <a:latin typeface="+mn-lt"/>
                          <a:ea typeface="+mn-ea"/>
                          <a:cs typeface="+mn-cs"/>
                        </a:rPr>
                        <a:t> file in VS Code</a:t>
                      </a: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JavaScript Syntax</a:t>
                      </a:r>
                      <a:endParaRPr lang="en-US" sz="2400" kern="1200" dirty="0">
                        <a:solidFill>
                          <a:schemeClr val="dk1"/>
                        </a:solidFill>
                        <a:latin typeface="+mn-lt"/>
                        <a:ea typeface="+mn-ea"/>
                        <a:cs typeface="+mn-cs"/>
                      </a:endParaRPr>
                    </a:p>
                  </a:txBody>
                  <a:tcPr/>
                </a:tc>
              </a:tr>
              <a:tr h="373473">
                <a:tc>
                  <a:txBody>
                    <a:bodyPr/>
                    <a:lstStyle/>
                    <a:p>
                      <a:pPr marL="285750" indent="-285750">
                        <a:buFont typeface="Wingdings" panose="05000000000000000000" pitchFamily="2" charset="2"/>
                        <a:buChar char="Ø"/>
                      </a:pPr>
                      <a:r>
                        <a:rPr lang="en-US" sz="2400" dirty="0" smtClean="0"/>
                        <a:t>JavaScript language fundamentals</a:t>
                      </a:r>
                      <a:endParaRPr lang="en-US" sz="2400" dirty="0"/>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Include JavaScript in HTML</a:t>
                      </a:r>
                      <a:endParaRPr lang="en-US" sz="2400" kern="1200" dirty="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781374" cy="707886"/>
          </a:xfrm>
          <a:prstGeom prst="rect">
            <a:avLst/>
          </a:prstGeom>
          <a:noFill/>
          <a:ln w="9525">
            <a:noFill/>
          </a:ln>
        </p:spPr>
        <p:txBody>
          <a:bodyPr wrap="none" anchor="t">
            <a:spAutoFit/>
          </a:bodyPr>
          <a:lstStyle/>
          <a:p>
            <a:r>
              <a:rPr lang="en-US" sz="4000" b="1" dirty="0" smtClean="0"/>
              <a:t>Frontend </a:t>
            </a:r>
            <a:r>
              <a:rPr lang="en-US" sz="4000" b="1" dirty="0"/>
              <a:t>T</a:t>
            </a:r>
            <a:r>
              <a:rPr lang="en-US" sz="4000" b="1" dirty="0" smtClean="0"/>
              <a:t>echnology</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450375" y="1524495"/>
            <a:ext cx="11395881" cy="3539430"/>
          </a:xfrm>
          <a:prstGeom prst="rect">
            <a:avLst/>
          </a:prstGeom>
        </p:spPr>
        <p:txBody>
          <a:bodyPr wrap="square">
            <a:spAutoFit/>
          </a:bodyPr>
          <a:lstStyle/>
          <a:p>
            <a:pPr algn="just"/>
            <a:r>
              <a:rPr lang="en-US" sz="2800" dirty="0"/>
              <a:t>What we see and interact with as the visitors of a website, or as the end user of a mobile app, is considered front-end </a:t>
            </a:r>
            <a:r>
              <a:rPr lang="en-US" sz="2800" dirty="0" smtClean="0"/>
              <a:t>technology</a:t>
            </a:r>
          </a:p>
          <a:p>
            <a:pPr algn="just"/>
            <a:endParaRPr lang="en-US" sz="2800" dirty="0"/>
          </a:p>
          <a:p>
            <a:pPr algn="just"/>
            <a:r>
              <a:rPr lang="en-US" sz="2800" dirty="0"/>
              <a:t>there are only a few generic languages understood by all web browsers. These three main front-end coding languages are HTML, CSS and </a:t>
            </a:r>
            <a:r>
              <a:rPr lang="en-US" sz="2800" dirty="0" smtClean="0"/>
              <a:t>JavaScript</a:t>
            </a:r>
          </a:p>
          <a:p>
            <a:pPr algn="just"/>
            <a:endParaRPr lang="en-US" sz="2800" dirty="0"/>
          </a:p>
          <a:p>
            <a:pPr algn="just"/>
            <a:r>
              <a:rPr lang="en-US" sz="2800" dirty="0"/>
              <a:t>All other libraries and front-end engineering are built upon these three main languages, which makes them must-have skills for any front-end developer.</a:t>
            </a:r>
          </a:p>
        </p:txBody>
      </p:sp>
    </p:spTree>
    <p:extLst>
      <p:ext uri="{BB962C8B-B14F-4D97-AF65-F5344CB8AC3E}">
        <p14:creationId xmlns:p14="http://schemas.microsoft.com/office/powerpoint/2010/main" val="4205644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826817" cy="707886"/>
          </a:xfrm>
          <a:prstGeom prst="rect">
            <a:avLst/>
          </a:prstGeom>
          <a:noFill/>
          <a:ln w="9525">
            <a:noFill/>
          </a:ln>
        </p:spPr>
        <p:txBody>
          <a:bodyPr wrap="none" anchor="t">
            <a:spAutoFit/>
          </a:bodyPr>
          <a:lstStyle/>
          <a:p>
            <a:r>
              <a:rPr lang="en-US" sz="4000" b="1" dirty="0">
                <a:solidFill>
                  <a:schemeClr val="dk1"/>
                </a:solidFill>
              </a:rPr>
              <a:t>World Wide Web</a:t>
            </a: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0" name="Rectangle 9"/>
          <p:cNvSpPr/>
          <p:nvPr/>
        </p:nvSpPr>
        <p:spPr>
          <a:xfrm>
            <a:off x="450375" y="1890609"/>
            <a:ext cx="11245755" cy="3970318"/>
          </a:xfrm>
          <a:prstGeom prst="rect">
            <a:avLst/>
          </a:prstGeom>
        </p:spPr>
        <p:txBody>
          <a:bodyPr wrap="square">
            <a:spAutoFit/>
          </a:bodyPr>
          <a:lstStyle/>
          <a:p>
            <a:pPr algn="just"/>
            <a:r>
              <a:rPr lang="en-US" sz="2800" dirty="0"/>
              <a:t>The World Wide Web, commonly known as the Web, is an information system where documents and other web resources are identified by Uniform Resource Locators, which may be interlinked by hypertext, and are accessible over the Internet. </a:t>
            </a:r>
            <a:endParaRPr lang="en-US" sz="2800" dirty="0" smtClean="0"/>
          </a:p>
          <a:p>
            <a:pPr algn="just"/>
            <a:endParaRPr lang="en-US" sz="2800" dirty="0" smtClean="0"/>
          </a:p>
          <a:p>
            <a:pPr algn="just"/>
            <a:r>
              <a:rPr lang="en-US" sz="2800" dirty="0" smtClean="0"/>
              <a:t>The </a:t>
            </a:r>
            <a:r>
              <a:rPr lang="en-US" sz="2800" dirty="0"/>
              <a:t>resources of the WWW are transferred via the Hypertext Transfer Protocol and may be accessed by users by a software application called a web browser and are published by a software application called a web server.</a:t>
            </a:r>
          </a:p>
        </p:txBody>
      </p:sp>
    </p:spTree>
    <p:extLst>
      <p:ext uri="{BB962C8B-B14F-4D97-AF65-F5344CB8AC3E}">
        <p14:creationId xmlns:p14="http://schemas.microsoft.com/office/powerpoint/2010/main" val="351832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98077" y="165305"/>
            <a:ext cx="4766048" cy="707886"/>
          </a:xfrm>
          <a:prstGeom prst="rect">
            <a:avLst/>
          </a:prstGeom>
          <a:noFill/>
          <a:ln w="9525">
            <a:noFill/>
          </a:ln>
        </p:spPr>
        <p:txBody>
          <a:bodyPr wrap="none" anchor="t">
            <a:spAutoFit/>
          </a:bodyPr>
          <a:lstStyle/>
          <a:p>
            <a:r>
              <a:rPr lang="en-US" sz="4000" b="1" dirty="0">
                <a:solidFill>
                  <a:schemeClr val="dk1"/>
                </a:solidFill>
              </a:rPr>
              <a:t>Introduction to HTML</a:t>
            </a: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627796" y="1932652"/>
            <a:ext cx="10890913" cy="3539430"/>
          </a:xfrm>
          <a:prstGeom prst="rect">
            <a:avLst/>
          </a:prstGeom>
        </p:spPr>
        <p:txBody>
          <a:bodyPr wrap="square">
            <a:spAutoFit/>
          </a:bodyPr>
          <a:lstStyle/>
          <a:p>
            <a:pPr algn="just"/>
            <a:r>
              <a:rPr lang="en-US" sz="2800" dirty="0"/>
              <a:t>HTML stands for Hyper Text Markup Language. HTML is a markup language to give structure to the content in web documents</a:t>
            </a:r>
            <a:r>
              <a:rPr lang="en-US" sz="2800" dirty="0" smtClean="0"/>
              <a:t>.</a:t>
            </a:r>
          </a:p>
          <a:p>
            <a:pPr algn="just"/>
            <a:endParaRPr lang="en-US" sz="2800" dirty="0"/>
          </a:p>
          <a:p>
            <a:pPr algn="just"/>
            <a:r>
              <a:rPr lang="en-US" sz="2800" dirty="0"/>
              <a:t>Like your </a:t>
            </a:r>
            <a:r>
              <a:rPr lang="en-US" sz="2800" dirty="0" smtClean="0"/>
              <a:t>software's </a:t>
            </a:r>
            <a:r>
              <a:rPr lang="en-US" sz="2800" dirty="0"/>
              <a:t>are generally .exe files, text is .txt, likewise, nearly all of the content we see on the internet is stored as html files</a:t>
            </a:r>
            <a:r>
              <a:rPr lang="en-US" sz="2800" dirty="0" smtClean="0"/>
              <a:t>.</a:t>
            </a:r>
          </a:p>
          <a:p>
            <a:pPr algn="just"/>
            <a:endParaRPr lang="en-US" sz="2800" dirty="0"/>
          </a:p>
          <a:p>
            <a:pPr algn="just"/>
            <a:r>
              <a:rPr lang="en-US" sz="2800" dirty="0" smtClean="0"/>
              <a:t>HTML </a:t>
            </a:r>
            <a:r>
              <a:rPr lang="en-US" sz="2800" dirty="0"/>
              <a:t>is the basic coding format of the web. It is a simple but powerful language to show all kinds of content on the web.</a:t>
            </a:r>
          </a:p>
        </p:txBody>
      </p:sp>
    </p:spTree>
    <p:extLst>
      <p:ext uri="{BB962C8B-B14F-4D97-AF65-F5344CB8AC3E}">
        <p14:creationId xmlns:p14="http://schemas.microsoft.com/office/powerpoint/2010/main" val="3982466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766048"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HTML</a:t>
            </a:r>
            <a:endParaRPr lang="en-US" sz="4000" b="1" dirty="0">
              <a:solidFill>
                <a:schemeClr val="dk1"/>
              </a:solidFill>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600501" y="1655375"/>
            <a:ext cx="11027391" cy="4401205"/>
          </a:xfrm>
          <a:prstGeom prst="rect">
            <a:avLst/>
          </a:prstGeom>
        </p:spPr>
        <p:txBody>
          <a:bodyPr wrap="square">
            <a:spAutoFit/>
          </a:bodyPr>
          <a:lstStyle/>
          <a:p>
            <a:pPr algn="just"/>
            <a:r>
              <a:rPr lang="en-US" sz="2800" dirty="0">
                <a:latin typeface="+mn-lt"/>
                <a:ea typeface="Times New Roman" panose="02020603050405020304" pitchFamily="18" charset="0"/>
              </a:rPr>
              <a:t>Every HTML file starts and ends with opening and closing html tag. </a:t>
            </a:r>
            <a:endParaRPr lang="en-US" sz="2800" dirty="0" smtClean="0">
              <a:latin typeface="+mn-lt"/>
              <a:ea typeface="Times New Roman" panose="02020603050405020304" pitchFamily="18" charset="0"/>
            </a:endParaRPr>
          </a:p>
          <a:p>
            <a:pPr algn="just"/>
            <a:endParaRPr lang="en-US" sz="2800" dirty="0">
              <a:latin typeface="+mn-lt"/>
              <a:ea typeface="Times New Roman" panose="02020603050405020304" pitchFamily="18" charset="0"/>
            </a:endParaRPr>
          </a:p>
          <a:p>
            <a:pPr algn="just"/>
            <a:r>
              <a:rPr lang="en-US" sz="2800" dirty="0" smtClean="0">
                <a:latin typeface="+mn-lt"/>
                <a:ea typeface="Times New Roman" panose="02020603050405020304" pitchFamily="18" charset="0"/>
              </a:rPr>
              <a:t>HTML </a:t>
            </a:r>
            <a:r>
              <a:rPr lang="en-US" sz="2800" dirty="0">
                <a:latin typeface="+mn-lt"/>
                <a:ea typeface="Times New Roman" panose="02020603050405020304" pitchFamily="18" charset="0"/>
              </a:rPr>
              <a:t>tags are keywords (tag names) surrounded by angle brackets. An opening tag is written as &lt;TAGNAME&gt;, where TAGNAME is the name of the Tag and the closing tag is &lt;/TAGNAME</a:t>
            </a:r>
            <a:r>
              <a:rPr lang="en-US" sz="2800" dirty="0" smtClean="0">
                <a:latin typeface="+mn-lt"/>
                <a:ea typeface="Times New Roman" panose="02020603050405020304" pitchFamily="18" charset="0"/>
              </a:rPr>
              <a:t>&gt;</a:t>
            </a:r>
          </a:p>
          <a:p>
            <a:pPr algn="just"/>
            <a:endParaRPr lang="en-US" sz="2800" dirty="0">
              <a:latin typeface="+mn-lt"/>
              <a:ea typeface="Times New Roman" panose="02020603050405020304" pitchFamily="18" charset="0"/>
            </a:endParaRPr>
          </a:p>
          <a:p>
            <a:pPr algn="just"/>
            <a:r>
              <a:rPr lang="en-US" sz="2800" dirty="0">
                <a:latin typeface="+mn-lt"/>
                <a:ea typeface="Times New Roman" panose="02020603050405020304" pitchFamily="18" charset="0"/>
              </a:rPr>
              <a:t>HTML Tags comes in pair usually (with a few exceptions), the opening tag first and then the closing tag</a:t>
            </a:r>
            <a:r>
              <a:rPr lang="en-US" sz="2800" dirty="0" smtClean="0">
                <a:latin typeface="+mn-lt"/>
                <a:ea typeface="Times New Roman" panose="02020603050405020304" pitchFamily="18" charset="0"/>
              </a:rPr>
              <a:t>.</a:t>
            </a:r>
          </a:p>
          <a:p>
            <a:pPr algn="just"/>
            <a:endParaRPr lang="en-US" sz="2800" dirty="0">
              <a:latin typeface="+mn-lt"/>
              <a:ea typeface="Times New Roman" panose="02020603050405020304" pitchFamily="18" charset="0"/>
            </a:endParaRPr>
          </a:p>
          <a:p>
            <a:pPr algn="just"/>
            <a:r>
              <a:rPr lang="en-US" sz="2800" dirty="0">
                <a:latin typeface="+mn-lt"/>
                <a:ea typeface="Times New Roman" panose="02020603050405020304" pitchFamily="18" charset="0"/>
              </a:rPr>
              <a:t>Hence the opening and closing html tags will be like &lt;html&gt; &lt;/html&gt;</a:t>
            </a:r>
            <a:endParaRPr lang="en-US"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313374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506153" cy="707886"/>
          </a:xfrm>
          <a:prstGeom prst="rect">
            <a:avLst/>
          </a:prstGeom>
          <a:noFill/>
          <a:ln w="9525">
            <a:noFill/>
          </a:ln>
        </p:spPr>
        <p:txBody>
          <a:bodyPr wrap="none" anchor="t">
            <a:spAutoFit/>
          </a:bodyPr>
          <a:lstStyle/>
          <a:p>
            <a:r>
              <a:rPr lang="en-US" sz="4000" b="1" dirty="0" smtClean="0">
                <a:solidFill>
                  <a:schemeClr val="dk1"/>
                </a:solidFill>
              </a:rPr>
              <a:t>HTML Elements</a:t>
            </a:r>
            <a:endParaRPr lang="en-US" sz="4000" b="1" dirty="0">
              <a:solidFill>
                <a:schemeClr val="dk1"/>
              </a:solidFill>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313897" y="1021338"/>
            <a:ext cx="11423176" cy="954107"/>
          </a:xfrm>
          <a:prstGeom prst="rect">
            <a:avLst/>
          </a:prstGeom>
        </p:spPr>
        <p:txBody>
          <a:bodyPr wrap="square">
            <a:spAutoFit/>
          </a:bodyPr>
          <a:lstStyle/>
          <a:p>
            <a:r>
              <a:rPr lang="en-US" sz="2800" dirty="0"/>
              <a:t>lists </a:t>
            </a:r>
            <a:r>
              <a:rPr lang="en-US" sz="2800" dirty="0" smtClean="0"/>
              <a:t>some useful HTML </a:t>
            </a:r>
            <a:r>
              <a:rPr lang="en-US" sz="2800" dirty="0"/>
              <a:t>elements, which are created using tags. They are grouped by function to help you find what you have in mind </a:t>
            </a:r>
            <a:r>
              <a:rPr lang="en-US" sz="2800" dirty="0" smtClean="0"/>
              <a:t>easily.</a:t>
            </a:r>
            <a:endParaRPr lang="en-US" sz="2800" dirty="0"/>
          </a:p>
        </p:txBody>
      </p:sp>
      <p:graphicFrame>
        <p:nvGraphicFramePr>
          <p:cNvPr id="9" name="Table 8"/>
          <p:cNvGraphicFramePr>
            <a:graphicFrameLocks noGrp="1"/>
          </p:cNvGraphicFramePr>
          <p:nvPr>
            <p:extLst>
              <p:ext uri="{D42A27DB-BD31-4B8C-83A1-F6EECF244321}">
                <p14:modId xmlns:p14="http://schemas.microsoft.com/office/powerpoint/2010/main" val="3765897880"/>
              </p:ext>
            </p:extLst>
          </p:nvPr>
        </p:nvGraphicFramePr>
        <p:xfrm>
          <a:off x="409432" y="2040691"/>
          <a:ext cx="11177516" cy="4411474"/>
        </p:xfrm>
        <a:graphic>
          <a:graphicData uri="http://schemas.openxmlformats.org/drawingml/2006/table">
            <a:tbl>
              <a:tblPr firstRow="1" bandRow="1">
                <a:tableStyleId>{00A15C55-8517-42AA-B614-E9B94910E393}</a:tableStyleId>
              </a:tblPr>
              <a:tblGrid>
                <a:gridCol w="2707507"/>
                <a:gridCol w="8470009"/>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Main root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50000"/>
                            </a:schemeClr>
                          </a:solidFill>
                          <a:effectLst/>
                        </a:rPr>
                        <a:t>&lt;html&gt;</a:t>
                      </a:r>
                    </a:p>
                  </a:txBody>
                  <a:tcPr/>
                </a:tc>
              </a:tr>
              <a:tr h="370840">
                <a:tc>
                  <a:txBody>
                    <a:bodyPr/>
                    <a:lstStyle/>
                    <a:p>
                      <a:r>
                        <a:rPr lang="en-US" dirty="0" smtClean="0"/>
                        <a:t>Document metadata</a:t>
                      </a:r>
                      <a:endParaRPr lang="en-US" dirty="0"/>
                    </a:p>
                  </a:txBody>
                  <a:tcPr anchor="ctr"/>
                </a:tc>
                <a:tc>
                  <a:txBody>
                    <a:bodyPr/>
                    <a:lstStyle/>
                    <a:p>
                      <a:r>
                        <a:rPr lang="en-US" dirty="0" smtClean="0">
                          <a:solidFill>
                            <a:schemeClr val="accent1">
                              <a:lumMod val="50000"/>
                            </a:schemeClr>
                          </a:solidFill>
                        </a:rPr>
                        <a:t>&lt;head&gt;, &lt;link&gt;, &lt;meta&gt;, &lt;style&gt;, &lt;title&gt;</a:t>
                      </a:r>
                      <a:endParaRPr lang="en-US" dirty="0">
                        <a:solidFill>
                          <a:schemeClr val="accent1">
                            <a:lumMod val="50000"/>
                          </a:schemeClr>
                        </a:solidFill>
                      </a:endParaRPr>
                    </a:p>
                  </a:txBody>
                  <a:tcPr anchor="ctr"/>
                </a:tc>
              </a:tr>
              <a:tr h="370840">
                <a:tc>
                  <a:txBody>
                    <a:bodyPr/>
                    <a:lstStyle/>
                    <a:p>
                      <a:pPr fontAlgn="t"/>
                      <a:r>
                        <a:rPr lang="en-US" dirty="0" smtClean="0">
                          <a:effectLst/>
                        </a:rPr>
                        <a:t>Sectioning root</a:t>
                      </a:r>
                      <a:endParaRPr lang="en-US" dirty="0">
                        <a:effectLst/>
                      </a:endParaRPr>
                    </a:p>
                  </a:txBody>
                  <a:tcPr/>
                </a:tc>
                <a:tc>
                  <a:txBody>
                    <a:bodyPr/>
                    <a:lstStyle/>
                    <a:p>
                      <a:r>
                        <a:rPr lang="en-US" dirty="0" smtClean="0">
                          <a:solidFill>
                            <a:schemeClr val="accent1">
                              <a:lumMod val="50000"/>
                            </a:schemeClr>
                          </a:solidFill>
                        </a:rPr>
                        <a:t>&lt;body&gt;</a:t>
                      </a:r>
                      <a:endParaRPr lang="en-US" dirty="0">
                        <a:solidFill>
                          <a:schemeClr val="accent1">
                            <a:lumMod val="50000"/>
                          </a:schemeClr>
                        </a:solidFill>
                      </a:endParaRPr>
                    </a:p>
                  </a:txBody>
                  <a:tcPr anchor="ctr"/>
                </a:tc>
              </a:tr>
              <a:tr h="370840">
                <a:tc>
                  <a:txBody>
                    <a:bodyPr/>
                    <a:lstStyle/>
                    <a:p>
                      <a:r>
                        <a:rPr lang="en-US" dirty="0" smtClean="0"/>
                        <a:t>Content sectioning</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4" tooltip="The HTML &lt;address&gt; element indicates that the enclosed HTML provides contact information for a person or people, or for an organization."/>
                        </a:rPr>
                        <a:t>&lt;address&gt;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5" tooltip="The HTML &lt;aside&gt; element represents a portion of a document whose content is only indirectly related to the document's main content."/>
                        </a:rPr>
                        <a:t> &lt;aside&gt;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6" tooltip="The HTML &lt;footer&gt; element represents a footer for its nearest sectioning content or sectioning root element. A footer typically contains information about the author of the section, copyright data or links to related documents."/>
                        </a:rPr>
                        <a:t> &lt;footer&gt;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7" tooltip="The HTML &lt;header&gt; element represents introductory content, typically a group of introductory or navigational aids. It may contain some heading elements but also a logo, a search form, an author name, and other elements."/>
                        </a:rPr>
                        <a:t> &lt;header&gt;</a:t>
                      </a:r>
                      <a:r>
                        <a:rPr lang="en-US" sz="1800" kern="1200" dirty="0" smtClean="0">
                          <a:solidFill>
                            <a:schemeClr val="accent1">
                              <a:lumMod val="50000"/>
                            </a:schemeClr>
                          </a:solidFill>
                          <a:latin typeface="+mn-lt"/>
                          <a:ea typeface="+mn-ea"/>
                          <a:cs typeface="+mn-cs"/>
                        </a:rPr>
                        <a:t>,</a:t>
                      </a:r>
                      <a:r>
                        <a:rPr lang="pt-BR" sz="1800" kern="1200" dirty="0" smtClean="0">
                          <a:solidFill>
                            <a:schemeClr val="accent1">
                              <a:lumMod val="50000"/>
                            </a:schemeClr>
                          </a:solidFill>
                          <a:latin typeface="+mn-lt"/>
                          <a:ea typeface="+mn-ea"/>
                          <a:cs typeface="+mn-cs"/>
                          <a:hlinkClick r:id="rId8" tooltip="REDIRECT Heading elements [en-US]"/>
                        </a:rPr>
                        <a:t> &lt;h1&gt;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9" tooltip="REDIRECT Heading elements [en-US]"/>
                        </a:rPr>
                        <a:t>&lt;h2&gt;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0" tooltip="REDIRECT Heading elements [en-US]"/>
                        </a:rPr>
                        <a:t>&lt;h3&gt;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1" tooltip="REDIRECT Heading elements [en-US]"/>
                        </a:rPr>
                        <a:t>&lt;h4&gt;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2" tooltip="REDIRECT Heading elements [en-US]"/>
                        </a:rPr>
                        <a:t>&lt;h5&gt;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3" tooltip="REDIRECT Heading elements [en-US]"/>
                        </a:rPr>
                        <a:t>&lt;h6&gt;</a:t>
                      </a:r>
                      <a:r>
                        <a:rPr lang="pt-BR"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4" tooltip="The HTML &lt;main&gt; element represents the dominant content of the &lt;body&gt; of a document. The main content area consists of content that is directly related to or expands upon the central topic of a document, or the central functionality of an application."/>
                        </a:rPr>
                        <a:t> &lt;main&gt;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 &lt;</a:t>
                      </a:r>
                      <a:r>
                        <a:rPr lang="en-US" sz="1800" kern="1200" dirty="0" err="1"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nav</a:t>
                      </a:r>
                      <a:r>
                        <a:rPr lang="en-US" sz="1800" kern="1200" dirty="0"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6" tooltip="The HTML &lt;section&gt; element represents a standalone section — which doesn't have a more specific semantic element to represent it — contained within an HTML document."/>
                        </a:rPr>
                        <a:t> &lt;section&gt;</a:t>
                      </a:r>
                      <a:endParaRPr lang="en-US" sz="1800" kern="1200" dirty="0">
                        <a:solidFill>
                          <a:schemeClr val="accent1">
                            <a:lumMod val="50000"/>
                          </a:schemeClr>
                        </a:solidFill>
                        <a:latin typeface="+mn-lt"/>
                        <a:ea typeface="+mn-ea"/>
                        <a:cs typeface="+mn-cs"/>
                      </a:endParaRPr>
                    </a:p>
                  </a:txBody>
                  <a:tcPr/>
                </a:tc>
              </a:tr>
              <a:tr h="433834">
                <a:tc>
                  <a:txBody>
                    <a:bodyPr/>
                    <a:lstStyle/>
                    <a:p>
                      <a:r>
                        <a:rPr lang="en-US" dirty="0" smtClean="0"/>
                        <a:t>Text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17" tooltip="The HTML Content Division element (&lt;div&gt;) is the generic container for flow content. It has no effect on the content or layout until styled using CSS."/>
                        </a:rPr>
                        <a:t>&lt;div&gt;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 &lt;</a:t>
                      </a:r>
                      <a:r>
                        <a:rPr lang="en-US" sz="1800" kern="1200" dirty="0" err="1"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hr</a:t>
                      </a:r>
                      <a:r>
                        <a:rPr lang="en-US" sz="1800" kern="1200" dirty="0"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9" tooltip="The HTML &lt;li&gt; element is used to represent an item in a list."/>
                        </a:rPr>
                        <a:t> &lt;li&gt;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0" tooltip="The HTML &lt;ol&gt; element represents an ordered list of items — typically rendered as a numbered list."/>
                        </a:rPr>
                        <a:t> &lt;</a:t>
                      </a:r>
                      <a:r>
                        <a:rPr lang="en-US" sz="1800" kern="1200" dirty="0" err="1" smtClean="0">
                          <a:solidFill>
                            <a:schemeClr val="accent1">
                              <a:lumMod val="50000"/>
                            </a:schemeClr>
                          </a:solidFill>
                          <a:latin typeface="+mn-lt"/>
                          <a:ea typeface="+mn-ea"/>
                          <a:cs typeface="+mn-cs"/>
                          <a:hlinkClick r:id="rId20" tooltip="The HTML &lt;ol&gt; element represents an ordered list of items — typically rendered as a numbered list."/>
                        </a:rPr>
                        <a:t>ol</a:t>
                      </a:r>
                      <a:r>
                        <a:rPr lang="en-US" sz="1800" kern="1200" dirty="0" smtClean="0">
                          <a:solidFill>
                            <a:schemeClr val="accent1">
                              <a:lumMod val="50000"/>
                            </a:schemeClr>
                          </a:solidFill>
                          <a:latin typeface="+mn-lt"/>
                          <a:ea typeface="+mn-ea"/>
                          <a:cs typeface="+mn-cs"/>
                          <a:hlinkClick r:id="rId20" tooltip="The HTML &lt;ol&gt; element represents an ordered list of items — typically rendered as a numbered lis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1" tooltip="The HTML &lt;p&gt; element represents a paragraph."/>
                        </a:rPr>
                        <a:t> &lt;p&gt;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2" tooltip="The HTML &lt;ul&gt; element represents an unordered list of items, typically rendered as a bulleted list."/>
                        </a:rPr>
                        <a:t> &lt;</a:t>
                      </a:r>
                      <a:r>
                        <a:rPr lang="en-US" sz="1800" kern="1200" dirty="0" err="1" smtClean="0">
                          <a:solidFill>
                            <a:schemeClr val="accent1">
                              <a:lumMod val="50000"/>
                            </a:schemeClr>
                          </a:solidFill>
                          <a:latin typeface="+mn-lt"/>
                          <a:ea typeface="+mn-ea"/>
                          <a:cs typeface="+mn-cs"/>
                          <a:hlinkClick r:id="rId22" tooltip="The HTML &lt;ul&gt; element represents an unordered list of items, typically rendered as a bulleted list."/>
                        </a:rPr>
                        <a:t>ul</a:t>
                      </a:r>
                      <a:r>
                        <a:rPr lang="en-US" sz="1800" kern="1200" dirty="0" smtClean="0">
                          <a:solidFill>
                            <a:schemeClr val="accent1">
                              <a:lumMod val="50000"/>
                            </a:schemeClr>
                          </a:solidFill>
                          <a:latin typeface="+mn-lt"/>
                          <a:ea typeface="+mn-ea"/>
                          <a:cs typeface="+mn-cs"/>
                          <a:hlinkClick r:id="rId22" tooltip="The HTML &lt;ul&gt; element represents an unordered list of items, typically rendered as a bulleted list."/>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Inline text semantics</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23" tooltip="The HTML &lt;a&gt; element (or anchor element), with its href attribute, creates a hyperlink to web pages, files, email addresses, locations in the same page, or anything else a URL can address."/>
                        </a:rPr>
                        <a:t>&lt;a&gt;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4" tooltip="The HTML Bring Attention To element (&lt;b&gt;) is used to draw the reader's attention to the element's contents, which are not otherwise granted special importance."/>
                        </a:rPr>
                        <a:t> &lt;b&gt;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 &lt;</a:t>
                      </a:r>
                      <a:r>
                        <a:rPr lang="en-US" sz="1800" kern="1200" dirty="0" err="1"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br</a:t>
                      </a:r>
                      <a:r>
                        <a:rPr lang="en-US" sz="1800" kern="1200" dirty="0"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 &lt;</a:t>
                      </a:r>
                      <a:r>
                        <a:rPr lang="en-US" sz="1800" kern="1200" dirty="0" err="1"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i</a:t>
                      </a:r>
                      <a:r>
                        <a:rPr lang="en-US" sz="1800" kern="1200" dirty="0"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7" tooltip="The HTML &lt;span&gt; element is a generic inline container for phrasing content, which does not inherently represent anything. It can be used to group elements for styling purposes (using the class or id attributes), or because they share attribute values, such as lang."/>
                        </a:rPr>
                        <a:t> &lt;span&gt;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8" tooltip="The HTML &lt;small&gt; element represents side-comments and small print, like copyright and legal text, independent of its styled presentation. By default, it renders text within it one font-size smaller, such as from small to x-small."/>
                        </a:rPr>
                        <a:t> &lt;small&gt;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9" tooltip="The HTML Strong Importance Element (&lt;strong&gt;) indicates that its contents have strong importance, seriousness, or urgency. Browsers typically render the contents in bold type."/>
                        </a:rPr>
                        <a:t> &lt;strong&gt;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0" tooltip="The HTML Subscript element (&lt;sub&gt;) specifies inline text which should be displayed as subscript for solely typographical reasons."/>
                        </a:rPr>
                        <a:t> &lt;sub&gt;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0" tooltip="The HTML Subscript element (&lt;sub&gt;) specifies inline text which should be displayed as subscript for solely typographical reasons."/>
                        </a:rPr>
                        <a:t> &lt;sup&gt;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Image and multimedia</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1" tooltip="The HTML &lt;audio&gt; element is used to embed sound content in documents. It may contain one or more audio sources, represented using the src attribute or the &lt;source&gt; element: the browser will choose the most suitable one. It can also be the destination for streamed media, using a MediaStream."/>
                        </a:rPr>
                        <a:t>&lt;audio&gt;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2" tooltip="The HTML &lt;img&gt; element embeds an image into the document."/>
                        </a:rPr>
                        <a:t> &lt;</a:t>
                      </a:r>
                      <a:r>
                        <a:rPr lang="en-US" sz="1800" kern="1200" dirty="0" err="1" smtClean="0">
                          <a:solidFill>
                            <a:schemeClr val="accent1">
                              <a:lumMod val="50000"/>
                            </a:schemeClr>
                          </a:solidFill>
                          <a:latin typeface="+mn-lt"/>
                          <a:ea typeface="+mn-ea"/>
                          <a:cs typeface="+mn-cs"/>
                          <a:hlinkClick r:id="rId32" tooltip="The HTML &lt;img&gt; element embeds an image into the document."/>
                        </a:rPr>
                        <a:t>img</a:t>
                      </a:r>
                      <a:r>
                        <a:rPr lang="en-US" sz="1800" kern="1200" dirty="0" smtClean="0">
                          <a:solidFill>
                            <a:schemeClr val="accent1">
                              <a:lumMod val="50000"/>
                            </a:schemeClr>
                          </a:solidFill>
                          <a:latin typeface="+mn-lt"/>
                          <a:ea typeface="+mn-ea"/>
                          <a:cs typeface="+mn-cs"/>
                          <a:hlinkClick r:id="rId32" tooltip="The HTML &lt;img&gt; element embeds an image into the documen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3" tooltip="The HTML Video element (&lt;video&gt;) embeds a media player which supports video playback into the document. You can use &lt;video&gt; for audio content as well, but the &lt;audio&gt; element may provide a more appropriate user experience."/>
                        </a:rPr>
                        <a:t> &lt;video&gt;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Embedded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&lt;</a:t>
                      </a:r>
                      <a:r>
                        <a:rPr lang="en-US" sz="1800" kern="1200" dirty="0" err="1"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iframe</a:t>
                      </a:r>
                      <a:r>
                        <a:rPr lang="en-US" sz="1800" kern="1200" dirty="0"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Scripting</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5" tooltip="The HTML &lt;script&gt; element is used to embed executable code or data; this is typically used to embed or refer to JavaScript code."/>
                        </a:rPr>
                        <a:t>&lt;script&gt;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Table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6" tooltip="The HTML &lt;table&gt; element represents tabular data — that is, information presented in a two-dimensional table comprised of rows and columns of cells containing data."/>
                        </a:rPr>
                        <a:t>&lt;table&gt;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 &lt;</a:t>
                      </a:r>
                      <a:r>
                        <a:rPr lang="en-US" sz="1800" kern="1200" dirty="0" err="1"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tbody</a:t>
                      </a:r>
                      <a:r>
                        <a:rPr lang="en-US" sz="1800" kern="1200" dirty="0"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8" tooltip="The HTML &lt;td&gt; element defines a cell of a table that contains data. It participates in the table model."/>
                        </a:rPr>
                        <a:t> &lt;td&gt;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9" tooltip="The HTML &lt;tfoot&gt; element defines a set of rows summarizing the columns of the table."/>
                        </a:rPr>
                        <a:t> &lt;</a:t>
                      </a:r>
                      <a:r>
                        <a:rPr lang="en-US" sz="1800" kern="1200" dirty="0" err="1" smtClean="0">
                          <a:solidFill>
                            <a:schemeClr val="accent1">
                              <a:lumMod val="50000"/>
                            </a:schemeClr>
                          </a:solidFill>
                          <a:latin typeface="+mn-lt"/>
                          <a:ea typeface="+mn-ea"/>
                          <a:cs typeface="+mn-cs"/>
                          <a:hlinkClick r:id="rId39" tooltip="The HTML &lt;tfoot&gt; element defines a set of rows summarizing the columns of the table."/>
                        </a:rPr>
                        <a:t>tfoot</a:t>
                      </a:r>
                      <a:r>
                        <a:rPr lang="en-US" sz="1800" kern="1200" dirty="0" smtClean="0">
                          <a:solidFill>
                            <a:schemeClr val="accent1">
                              <a:lumMod val="50000"/>
                            </a:schemeClr>
                          </a:solidFill>
                          <a:latin typeface="+mn-lt"/>
                          <a:ea typeface="+mn-ea"/>
                          <a:cs typeface="+mn-cs"/>
                          <a:hlinkClick r:id="rId39" tooltip="The HTML &lt;tfoot&gt; element defines a set of rows summarizing the columns of the table."/>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 &lt;</a:t>
                      </a:r>
                      <a:r>
                        <a:rPr lang="en-US" sz="1800" kern="1200" dirty="0" err="1"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th</a:t>
                      </a:r>
                      <a:r>
                        <a:rPr lang="en-US" sz="1800" kern="1200" dirty="0"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1" tooltip="The HTML &lt;thead&gt; element defines a set of rows defining the head of the columns of the table."/>
                        </a:rPr>
                        <a:t> &lt;</a:t>
                      </a:r>
                      <a:r>
                        <a:rPr lang="en-US" sz="1800" kern="1200" dirty="0" err="1" smtClean="0">
                          <a:solidFill>
                            <a:schemeClr val="accent1">
                              <a:lumMod val="50000"/>
                            </a:schemeClr>
                          </a:solidFill>
                          <a:latin typeface="+mn-lt"/>
                          <a:ea typeface="+mn-ea"/>
                          <a:cs typeface="+mn-cs"/>
                          <a:hlinkClick r:id="rId41" tooltip="The HTML &lt;thead&gt; element defines a set of rows defining the head of the columns of the table."/>
                        </a:rPr>
                        <a:t>thead</a:t>
                      </a:r>
                      <a:r>
                        <a:rPr lang="en-US" sz="1800" kern="1200" dirty="0" smtClean="0">
                          <a:solidFill>
                            <a:schemeClr val="accent1">
                              <a:lumMod val="50000"/>
                            </a:schemeClr>
                          </a:solidFill>
                          <a:latin typeface="+mn-lt"/>
                          <a:ea typeface="+mn-ea"/>
                          <a:cs typeface="+mn-cs"/>
                          <a:hlinkClick r:id="rId41" tooltip="The HTML &lt;thead&gt; element defines a set of rows defining the head of the columns of the table."/>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 &lt;</a:t>
                      </a:r>
                      <a:r>
                        <a:rPr lang="en-US" sz="1800" kern="1200" dirty="0" err="1"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tr</a:t>
                      </a:r>
                      <a:r>
                        <a:rPr lang="en-US" sz="1800" kern="1200" dirty="0"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Forms</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43" tooltip="The HTML &lt;form&gt; element represents a document section containing interactive controls for submitting information."/>
                        </a:rPr>
                        <a:t>&lt;form&gt;</a:t>
                      </a:r>
                      <a:r>
                        <a:rPr lang="en-US" sz="1800" kern="1200" dirty="0" smtClean="0">
                          <a:solidFill>
                            <a:schemeClr val="accent1">
                              <a:lumMod val="50000"/>
                            </a:schemeClr>
                          </a:solidFill>
                          <a:latin typeface="+mn-lt"/>
                          <a:ea typeface="+mn-ea"/>
                          <a:cs typeface="+mn-cs"/>
                        </a:rPr>
                        <a:t>,</a:t>
                      </a:r>
                      <a:r>
                        <a:rPr lang="en-US" dirty="0" smtClean="0">
                          <a:hlinkClick r:id="rId44" tooltip="The HTML &lt;button&gt; element represents a clickable button, used to submit forms or anywhere in a document for accessible, standard button functionality."/>
                        </a:rPr>
                        <a:t> &lt;button&gt;</a:t>
                      </a:r>
                      <a:r>
                        <a:rPr lang="en-US" dirty="0" smtClean="0"/>
                        <a:t>,</a:t>
                      </a:r>
                      <a:r>
                        <a:rPr lang="en-US" dirty="0" smtClean="0">
                          <a:hlinkClick r:id="rId45" tooltip="The HTML &lt;input&gt; element is used to create interactive controls for web-based forms in order to accept data from the user; a wide variety of types of input data and control widgets are available, depending on the device and user agent. "/>
                        </a:rPr>
                        <a:t> &lt;input&gt;</a:t>
                      </a:r>
                      <a:r>
                        <a:rPr lang="en-US" dirty="0" smtClean="0"/>
                        <a:t>,</a:t>
                      </a:r>
                      <a:r>
                        <a:rPr lang="en-US" dirty="0" smtClean="0">
                          <a:hlinkClick r:id="rId46" tooltip="The HTML &lt;label&gt; element represents a caption for an item in a user interface."/>
                        </a:rPr>
                        <a:t> &lt;label&gt;</a:t>
                      </a:r>
                      <a:r>
                        <a:rPr lang="en-US" dirty="0" smtClean="0"/>
                        <a:t>,</a:t>
                      </a:r>
                      <a:r>
                        <a:rPr lang="en-US" dirty="0" smtClean="0">
                          <a:hlinkClick r:id="rId47" tooltip="The HTML &lt;select&gt; element represents a control that provides a menu of options"/>
                        </a:rPr>
                        <a:t> &lt;select&gt;</a:t>
                      </a:r>
                      <a:endParaRPr lang="en-US" sz="1800" kern="1200" dirty="0">
                        <a:solidFill>
                          <a:schemeClr val="accent1">
                            <a:lumMod val="50000"/>
                          </a:schemeClr>
                        </a:solidFill>
                        <a:latin typeface="+mn-lt"/>
                        <a:ea typeface="+mn-ea"/>
                        <a:cs typeface="+mn-cs"/>
                      </a:endParaRPr>
                    </a:p>
                  </a:txBody>
                  <a:tcPr/>
                </a:tc>
              </a:tr>
            </a:tbl>
          </a:graphicData>
        </a:graphic>
      </p:graphicFrame>
    </p:spTree>
    <p:extLst>
      <p:ext uri="{BB962C8B-B14F-4D97-AF65-F5344CB8AC3E}">
        <p14:creationId xmlns:p14="http://schemas.microsoft.com/office/powerpoint/2010/main" val="1160195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278735"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CSS</a:t>
            </a:r>
            <a:endParaRPr lang="en-US" sz="4000" b="1" dirty="0">
              <a:solidFill>
                <a:schemeClr val="dk1"/>
              </a:solidFill>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559559" y="1437570"/>
            <a:ext cx="11232107" cy="3970318"/>
          </a:xfrm>
          <a:prstGeom prst="rect">
            <a:avLst/>
          </a:prstGeom>
        </p:spPr>
        <p:txBody>
          <a:bodyPr wrap="square">
            <a:spAutoFit/>
          </a:bodyPr>
          <a:lstStyle/>
          <a:p>
            <a:pPr algn="just"/>
            <a:r>
              <a:rPr lang="en-US" sz="2800" dirty="0">
                <a:latin typeface="+mn-lt"/>
              </a:rPr>
              <a:t>CSS (an abbreviation of Cascading Style Sheets) is the language that we use to style </a:t>
            </a:r>
            <a:r>
              <a:rPr lang="en-US" sz="2800" dirty="0" smtClean="0">
                <a:latin typeface="+mn-lt"/>
              </a:rPr>
              <a:t>an HTML </a:t>
            </a:r>
            <a:r>
              <a:rPr lang="en-US" sz="2800" dirty="0">
                <a:latin typeface="+mn-lt"/>
              </a:rPr>
              <a:t>file, and tell the browser how should it render the elements on the </a:t>
            </a:r>
            <a:r>
              <a:rPr lang="en-US" sz="2800" dirty="0" smtClean="0">
                <a:latin typeface="+mn-lt"/>
              </a:rPr>
              <a:t>page</a:t>
            </a:r>
          </a:p>
          <a:p>
            <a:pPr algn="just"/>
            <a:r>
              <a:rPr lang="en-US" sz="2800" b="1" dirty="0"/>
              <a:t>CSS is a style sheet language.</a:t>
            </a:r>
            <a:endParaRPr lang="en-US" sz="2800" dirty="0" smtClean="0">
              <a:latin typeface="+mn-lt"/>
            </a:endParaRPr>
          </a:p>
          <a:p>
            <a:pPr algn="just"/>
            <a:endParaRPr lang="en-US" sz="2800" dirty="0" smtClean="0">
              <a:latin typeface="+mn-lt"/>
            </a:endParaRPr>
          </a:p>
          <a:p>
            <a:pPr algn="just"/>
            <a:r>
              <a:rPr lang="en-US" sz="2800" dirty="0"/>
              <a:t>CSS is among the core languages of the </a:t>
            </a:r>
            <a:r>
              <a:rPr lang="en-US" sz="2800" b="1" dirty="0"/>
              <a:t>open web</a:t>
            </a:r>
            <a:r>
              <a:rPr lang="en-US" sz="2800" dirty="0"/>
              <a:t> and is standardized across Web browsers according to </a:t>
            </a:r>
            <a:r>
              <a:rPr lang="en-US" sz="2800" dirty="0">
                <a:hlinkClick r:id="rId4"/>
              </a:rPr>
              <a:t>W3C </a:t>
            </a:r>
            <a:r>
              <a:rPr lang="en-US" sz="2800" dirty="0" smtClean="0">
                <a:hlinkClick r:id="rId4"/>
              </a:rPr>
              <a:t>specifications</a:t>
            </a:r>
            <a:endParaRPr lang="en-US" sz="2800" dirty="0" smtClean="0"/>
          </a:p>
          <a:p>
            <a:pPr algn="just"/>
            <a:r>
              <a:rPr lang="en-US" sz="2800" dirty="0">
                <a:latin typeface="+mn-lt"/>
                <a:hlinkClick r:id="rId5"/>
              </a:rPr>
              <a:t>https://www.w3.org/Style/CSS/#</a:t>
            </a:r>
            <a:r>
              <a:rPr lang="en-US" sz="2800" dirty="0" smtClean="0">
                <a:latin typeface="+mn-lt"/>
                <a:hlinkClick r:id="rId5"/>
              </a:rPr>
              <a:t>specs</a:t>
            </a:r>
            <a:endParaRPr lang="en-US" sz="2800" dirty="0" smtClean="0">
              <a:latin typeface="+mn-lt"/>
            </a:endParaRPr>
          </a:p>
          <a:p>
            <a:pPr algn="just"/>
            <a:endParaRPr lang="en-US" sz="2800" dirty="0">
              <a:latin typeface="+mn-lt"/>
            </a:endParaRPr>
          </a:p>
        </p:txBody>
      </p:sp>
    </p:spTree>
    <p:extLst>
      <p:ext uri="{BB962C8B-B14F-4D97-AF65-F5344CB8AC3E}">
        <p14:creationId xmlns:p14="http://schemas.microsoft.com/office/powerpoint/2010/main" val="3428982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graphicFrame>
        <p:nvGraphicFramePr>
          <p:cNvPr id="9" name="Table 8"/>
          <p:cNvGraphicFramePr>
            <a:graphicFrameLocks noGrp="1"/>
          </p:cNvGraphicFramePr>
          <p:nvPr>
            <p:extLst>
              <p:ext uri="{D42A27DB-BD31-4B8C-83A1-F6EECF244321}">
                <p14:modId xmlns:p14="http://schemas.microsoft.com/office/powerpoint/2010/main" val="3335368075"/>
              </p:ext>
            </p:extLst>
          </p:nvPr>
        </p:nvGraphicFramePr>
        <p:xfrm>
          <a:off x="729445" y="3189841"/>
          <a:ext cx="11035350" cy="3504397"/>
        </p:xfrm>
        <a:graphic>
          <a:graphicData uri="http://schemas.openxmlformats.org/drawingml/2006/table">
            <a:tbl>
              <a:tblPr/>
              <a:tblGrid>
                <a:gridCol w="3678450"/>
                <a:gridCol w="3678450"/>
                <a:gridCol w="3678450"/>
              </a:tblGrid>
              <a:tr h="369357">
                <a:tc>
                  <a:txBody>
                    <a:bodyPr/>
                    <a:lstStyle/>
                    <a:p>
                      <a:pPr algn="ctr"/>
                      <a:r>
                        <a:rPr lang="en-US" sz="2400" b="1" dirty="0"/>
                        <a:t>Selector name</a:t>
                      </a:r>
                    </a:p>
                  </a:txBody>
                  <a:tcPr anchor="ctr">
                    <a:lnL>
                      <a:noFill/>
                    </a:lnL>
                    <a:lnR>
                      <a:noFill/>
                    </a:lnR>
                    <a:lnT>
                      <a:noFill/>
                    </a:lnT>
                    <a:lnB>
                      <a:noFill/>
                    </a:lnB>
                    <a:solidFill>
                      <a:schemeClr val="accent1"/>
                    </a:solidFill>
                  </a:tcPr>
                </a:tc>
                <a:tc>
                  <a:txBody>
                    <a:bodyPr/>
                    <a:lstStyle/>
                    <a:p>
                      <a:pPr algn="ctr"/>
                      <a:r>
                        <a:rPr lang="en-US" sz="2400" b="1"/>
                        <a:t>What does it select</a:t>
                      </a:r>
                    </a:p>
                  </a:txBody>
                  <a:tcPr anchor="ctr">
                    <a:lnL>
                      <a:noFill/>
                    </a:lnL>
                    <a:lnR>
                      <a:noFill/>
                    </a:lnR>
                    <a:lnT>
                      <a:noFill/>
                    </a:lnT>
                    <a:lnB>
                      <a:noFill/>
                    </a:lnB>
                    <a:solidFill>
                      <a:schemeClr val="accent1"/>
                    </a:solidFill>
                  </a:tcPr>
                </a:tc>
                <a:tc>
                  <a:txBody>
                    <a:bodyPr/>
                    <a:lstStyle/>
                    <a:p>
                      <a:pPr algn="ctr"/>
                      <a:r>
                        <a:rPr lang="en-US" sz="2400" b="1" dirty="0"/>
                        <a:t>Example</a:t>
                      </a:r>
                    </a:p>
                  </a:txBody>
                  <a:tcPr anchor="ctr">
                    <a:lnL>
                      <a:noFill/>
                    </a:lnL>
                    <a:lnR>
                      <a:noFill/>
                    </a:lnR>
                    <a:lnT>
                      <a:noFill/>
                    </a:lnT>
                    <a:lnB>
                      <a:noFill/>
                    </a:lnB>
                    <a:solidFill>
                      <a:schemeClr val="accent1"/>
                    </a:solidFill>
                  </a:tcPr>
                </a:tc>
              </a:tr>
              <a:tr h="646375">
                <a:tc>
                  <a:txBody>
                    <a:bodyPr/>
                    <a:lstStyle/>
                    <a:p>
                      <a:r>
                        <a:rPr lang="en-US" dirty="0"/>
                        <a:t>Element selector (sometimes called a tag or type selector)</a:t>
                      </a:r>
                    </a:p>
                  </a:txBody>
                  <a:tcPr anchor="ctr">
                    <a:lnL>
                      <a:noFill/>
                    </a:lnL>
                    <a:lnR>
                      <a:noFill/>
                    </a:lnR>
                    <a:lnT>
                      <a:noFill/>
                    </a:lnT>
                    <a:lnB>
                      <a:noFill/>
                    </a:lnB>
                    <a:solidFill>
                      <a:srgbClr val="FDB817"/>
                    </a:solidFill>
                  </a:tcPr>
                </a:tc>
                <a:tc>
                  <a:txBody>
                    <a:bodyPr/>
                    <a:lstStyle/>
                    <a:p>
                      <a:r>
                        <a:rPr lang="en-US"/>
                        <a:t>All HTML elements of the specified type.</a:t>
                      </a:r>
                    </a:p>
                  </a:txBody>
                  <a:tcPr anchor="ctr">
                    <a:lnL>
                      <a:noFill/>
                    </a:lnL>
                    <a:lnR>
                      <a:noFill/>
                    </a:lnR>
                    <a:lnT>
                      <a:noFill/>
                    </a:lnT>
                    <a:lnB>
                      <a:noFill/>
                    </a:lnB>
                    <a:solidFill>
                      <a:srgbClr val="FDB817"/>
                    </a:solidFill>
                  </a:tcPr>
                </a:tc>
                <a:tc>
                  <a:txBody>
                    <a:bodyPr/>
                    <a:lstStyle/>
                    <a:p>
                      <a:r>
                        <a:rPr lang="en-US"/>
                        <a:t>p</a:t>
                      </a:r>
                      <a:br>
                        <a:rPr lang="en-US"/>
                      </a:br>
                      <a:r>
                        <a:rPr lang="en-US"/>
                        <a:t>selects &lt;p&gt;</a:t>
                      </a:r>
                    </a:p>
                  </a:txBody>
                  <a:tcPr anchor="ctr">
                    <a:lnL>
                      <a:noFill/>
                    </a:lnL>
                    <a:lnR>
                      <a:noFill/>
                    </a:lnR>
                    <a:lnT>
                      <a:noFill/>
                    </a:lnT>
                    <a:lnB>
                      <a:noFill/>
                    </a:lnB>
                    <a:solidFill>
                      <a:srgbClr val="FDB817"/>
                    </a:solidFill>
                  </a:tcPr>
                </a:tc>
              </a:tr>
              <a:tr h="1200411">
                <a:tc>
                  <a:txBody>
                    <a:bodyPr/>
                    <a:lstStyle/>
                    <a:p>
                      <a:r>
                        <a:rPr lang="en-US"/>
                        <a:t>ID selector</a:t>
                      </a:r>
                    </a:p>
                  </a:txBody>
                  <a:tcPr anchor="ctr">
                    <a:lnL>
                      <a:noFill/>
                    </a:lnL>
                    <a:lnR>
                      <a:noFill/>
                    </a:lnR>
                    <a:lnT>
                      <a:noFill/>
                    </a:lnT>
                    <a:lnB>
                      <a:noFill/>
                    </a:lnB>
                    <a:solidFill>
                      <a:srgbClr val="FDB817"/>
                    </a:solidFill>
                  </a:tcPr>
                </a:tc>
                <a:tc>
                  <a:txBody>
                    <a:bodyPr/>
                    <a:lstStyle/>
                    <a:p>
                      <a:r>
                        <a:rPr lang="en-US"/>
                        <a:t>The element on the page with the specified ID. On a given HTML page, each id value should be unique.</a:t>
                      </a:r>
                    </a:p>
                  </a:txBody>
                  <a:tcPr anchor="ctr">
                    <a:lnL>
                      <a:noFill/>
                    </a:lnL>
                    <a:lnR>
                      <a:noFill/>
                    </a:lnR>
                    <a:lnT>
                      <a:noFill/>
                    </a:lnT>
                    <a:lnB>
                      <a:noFill/>
                    </a:lnB>
                    <a:solidFill>
                      <a:srgbClr val="FDB817"/>
                    </a:solidFill>
                  </a:tcPr>
                </a:tc>
                <a:tc>
                  <a:txBody>
                    <a:bodyPr/>
                    <a:lstStyle/>
                    <a:p>
                      <a:r>
                        <a:rPr lang="en-US"/>
                        <a:t>#my-id</a:t>
                      </a:r>
                      <a:br>
                        <a:rPr lang="en-US"/>
                      </a:br>
                      <a:r>
                        <a:rPr lang="en-US"/>
                        <a:t>selects &lt;p id="my-id"&gt; or &lt;a id="my-id"&gt;</a:t>
                      </a:r>
                    </a:p>
                  </a:txBody>
                  <a:tcPr anchor="ctr">
                    <a:lnL>
                      <a:noFill/>
                    </a:lnL>
                    <a:lnR>
                      <a:noFill/>
                    </a:lnR>
                    <a:lnT>
                      <a:noFill/>
                    </a:lnT>
                    <a:lnB>
                      <a:noFill/>
                    </a:lnB>
                    <a:solidFill>
                      <a:srgbClr val="FDB817"/>
                    </a:solidFill>
                  </a:tcPr>
                </a:tc>
              </a:tr>
              <a:tr h="1200411">
                <a:tc>
                  <a:txBody>
                    <a:bodyPr/>
                    <a:lstStyle/>
                    <a:p>
                      <a:r>
                        <a:rPr lang="en-US" dirty="0"/>
                        <a:t>Class selector</a:t>
                      </a:r>
                    </a:p>
                  </a:txBody>
                  <a:tcPr anchor="ctr">
                    <a:lnL>
                      <a:noFill/>
                    </a:lnL>
                    <a:lnR>
                      <a:noFill/>
                    </a:lnR>
                    <a:lnT>
                      <a:noFill/>
                    </a:lnT>
                    <a:lnB>
                      <a:noFill/>
                    </a:lnB>
                    <a:solidFill>
                      <a:srgbClr val="FDB817"/>
                    </a:solidFill>
                  </a:tcPr>
                </a:tc>
                <a:tc>
                  <a:txBody>
                    <a:bodyPr/>
                    <a:lstStyle/>
                    <a:p>
                      <a:r>
                        <a:rPr lang="en-US"/>
                        <a:t>The element(s) on the page with the specified class. Multiple instances of the same class can appear on a page.</a:t>
                      </a:r>
                    </a:p>
                  </a:txBody>
                  <a:tcPr anchor="ctr">
                    <a:lnL>
                      <a:noFill/>
                    </a:lnL>
                    <a:lnR>
                      <a:noFill/>
                    </a:lnR>
                    <a:lnT>
                      <a:noFill/>
                    </a:lnT>
                    <a:lnB>
                      <a:noFill/>
                    </a:lnB>
                    <a:solidFill>
                      <a:srgbClr val="FDB817"/>
                    </a:solidFill>
                  </a:tcPr>
                </a:tc>
                <a:tc>
                  <a:txBody>
                    <a:bodyPr/>
                    <a:lstStyle/>
                    <a:p>
                      <a:r>
                        <a:rPr lang="en-US" dirty="0"/>
                        <a:t>.my-class</a:t>
                      </a:r>
                      <a:br>
                        <a:rPr lang="en-US" dirty="0"/>
                      </a:br>
                      <a:r>
                        <a:rPr lang="en-US" dirty="0"/>
                        <a:t>selects &lt;p class="my-class"&gt; and &lt;a class="my-class"&gt;</a:t>
                      </a:r>
                    </a:p>
                  </a:txBody>
                  <a:tcPr anchor="ctr">
                    <a:lnL>
                      <a:noFill/>
                    </a:lnL>
                    <a:lnR>
                      <a:noFill/>
                    </a:lnR>
                    <a:lnT>
                      <a:noFill/>
                    </a:lnT>
                    <a:lnB>
                      <a:noFill/>
                    </a:lnB>
                    <a:solidFill>
                      <a:srgbClr val="FDB817"/>
                    </a:solidFill>
                  </a:tcPr>
                </a:tc>
              </a:tr>
            </a:tbl>
          </a:graphicData>
        </a:graphic>
      </p:graphicFrame>
      <p:sp>
        <p:nvSpPr>
          <p:cNvPr id="10" name="Rectangle 9"/>
          <p:cNvSpPr/>
          <p:nvPr/>
        </p:nvSpPr>
        <p:spPr>
          <a:xfrm>
            <a:off x="423081" y="1274799"/>
            <a:ext cx="11648078" cy="1938992"/>
          </a:xfrm>
          <a:prstGeom prst="rect">
            <a:avLst/>
          </a:prstGeom>
        </p:spPr>
        <p:txBody>
          <a:bodyPr wrap="square">
            <a:spAutoFit/>
          </a:bodyPr>
          <a:lstStyle/>
          <a:p>
            <a:r>
              <a:rPr lang="en-US" sz="2400" dirty="0"/>
              <a:t>Selector helps us identify HTML elements on which a particular style has to be applied.</a:t>
            </a:r>
          </a:p>
          <a:p>
            <a:r>
              <a:rPr lang="en-US" sz="2400" dirty="0"/>
              <a:t>Selectors are of 3 types, namely,</a:t>
            </a:r>
          </a:p>
          <a:p>
            <a:pPr>
              <a:buFont typeface="+mj-lt"/>
              <a:buAutoNum type="arabicPeriod"/>
            </a:pPr>
            <a:r>
              <a:rPr lang="en-US" sz="2400" b="1" dirty="0"/>
              <a:t>element</a:t>
            </a:r>
            <a:r>
              <a:rPr lang="en-US" sz="2400" dirty="0"/>
              <a:t> Selectors</a:t>
            </a:r>
          </a:p>
          <a:p>
            <a:pPr>
              <a:buFont typeface="+mj-lt"/>
              <a:buAutoNum type="arabicPeriod"/>
            </a:pPr>
            <a:r>
              <a:rPr lang="en-US" sz="2400" b="1" dirty="0"/>
              <a:t>id</a:t>
            </a:r>
            <a:r>
              <a:rPr lang="en-US" sz="2400" dirty="0"/>
              <a:t> Selectors</a:t>
            </a:r>
          </a:p>
          <a:p>
            <a:pPr>
              <a:buFont typeface="+mj-lt"/>
              <a:buAutoNum type="arabicPeriod"/>
            </a:pPr>
            <a:r>
              <a:rPr lang="en-US" sz="2400" b="1" dirty="0"/>
              <a:t>class</a:t>
            </a:r>
            <a:r>
              <a:rPr lang="en-US" sz="2400" dirty="0"/>
              <a:t> Selectors</a:t>
            </a:r>
          </a:p>
        </p:txBody>
      </p:sp>
    </p:spTree>
    <p:extLst>
      <p:ext uri="{BB962C8B-B14F-4D97-AF65-F5344CB8AC3E}">
        <p14:creationId xmlns:p14="http://schemas.microsoft.com/office/powerpoint/2010/main" val="583782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1576</Words>
  <Application>Microsoft Office PowerPoint</Application>
  <PresentationFormat>Widescreen</PresentationFormat>
  <Paragraphs>181</Paragraphs>
  <Slides>19</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Microsoft YaHei</vt:lpstr>
      <vt:lpstr>SimSun</vt:lpstr>
      <vt:lpstr>SimSun</vt:lpstr>
      <vt:lpstr>Arial</vt:lpstr>
      <vt:lpstr>Calibri</vt:lpstr>
      <vt:lpstr>Calibri Light</vt:lpstr>
      <vt:lpstr>Times New Roman</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140</cp:revision>
  <dcterms:created xsi:type="dcterms:W3CDTF">2016-01-14T13:25:00Z</dcterms:created>
  <dcterms:modified xsi:type="dcterms:W3CDTF">2020-11-13T04:12:46Z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