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6"/>
  </p:notesMasterIdLst>
  <p:handoutMasterIdLst>
    <p:handoutMasterId r:id="rId17"/>
  </p:handoutMasterIdLst>
  <p:sldIdLst>
    <p:sldId id="256" r:id="rId3"/>
    <p:sldId id="307" r:id="rId4"/>
    <p:sldId id="321" r:id="rId5"/>
    <p:sldId id="322" r:id="rId6"/>
    <p:sldId id="323" r:id="rId7"/>
    <p:sldId id="324" r:id="rId8"/>
    <p:sldId id="325" r:id="rId9"/>
    <p:sldId id="326" r:id="rId10"/>
    <p:sldId id="327" r:id="rId11"/>
    <p:sldId id="328" r:id="rId12"/>
    <p:sldId id="330" r:id="rId13"/>
    <p:sldId id="329" r:id="rId14"/>
    <p:sldId id="320"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70" d="100"/>
          <a:sy n="70" d="100"/>
        </p:scale>
        <p:origin x="834" y="54"/>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2020/11/10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061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web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www.github.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hyperlink" Target="https://git-scm.com/doc"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13648"/>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7"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
        <p:nvSpPr>
          <p:cNvPr id="18438" name="文本框 10"/>
          <p:cNvSpPr txBox="1"/>
          <p:nvPr/>
        </p:nvSpPr>
        <p:spPr>
          <a:xfrm>
            <a:off x="6731284" y="4679173"/>
            <a:ext cx="4711700" cy="400110"/>
          </a:xfrm>
          <a:prstGeom prst="rect">
            <a:avLst/>
          </a:prstGeom>
          <a:noFill/>
          <a:ln w="9525">
            <a:noFill/>
          </a:ln>
        </p:spPr>
        <p:txBody>
          <a:bodyPr anchor="t">
            <a:spAutoFit/>
          </a:bodyPr>
          <a:lstStyle/>
          <a:p>
            <a:pPr algn="l" defTabSz="914400"/>
            <a:r>
              <a:rPr lang="en-US" altLang="zh-CN" sz="20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info@technowingsindia.com</a:t>
            </a:r>
            <a:endParaRPr lang="en-US" altLang="zh-CN" sz="2000" dirty="0">
              <a:solidFill>
                <a:srgbClr val="262626"/>
              </a:solidFill>
              <a:latin typeface="Verdana" panose="020B0604030504040204" pitchFamily="34" charset="0"/>
              <a:ea typeface="Verdana" panose="020B0604030504040204" pitchFamily="34" charset="0"/>
              <a:sym typeface="Arial" panose="020B0604020202020204" pitchFamily="34" charset="0"/>
            </a:endParaRPr>
          </a:p>
        </p:txBody>
      </p:sp>
      <p:pic>
        <p:nvPicPr>
          <p:cNvPr id="5" name="Picture 4" descr="python-logo"/>
          <p:cNvPicPr>
            <a:picLocks noChangeAspect="1"/>
          </p:cNvPicPr>
          <p:nvPr/>
        </p:nvPicPr>
        <p:blipFill>
          <a:blip r:embed="rId3"/>
          <a:stretch>
            <a:fillRect/>
          </a:stretch>
        </p:blipFill>
        <p:spPr>
          <a:xfrm>
            <a:off x="8950048" y="-3670"/>
            <a:ext cx="3495480" cy="98837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6" name="Rectangle 5"/>
          <p:cNvSpPr/>
          <p:nvPr/>
        </p:nvSpPr>
        <p:spPr>
          <a:xfrm>
            <a:off x="64530" y="1336507"/>
            <a:ext cx="11764371" cy="2123658"/>
          </a:xfrm>
          <a:prstGeom prst="rect">
            <a:avLst/>
          </a:prstGeom>
        </p:spPr>
        <p:txBody>
          <a:bodyPr wrap="square">
            <a:spAutoFit/>
          </a:bodyPr>
          <a:lstStyle/>
          <a:p>
            <a:pPr algn="ctr"/>
            <a:r>
              <a:rPr lang="en-US" sz="4400" b="1" dirty="0" smtClean="0">
                <a:latin typeface="Verdana" panose="020B0604030504040204" pitchFamily="34" charset="0"/>
                <a:ea typeface="Verdana" panose="020B0604030504040204" pitchFamily="34" charset="0"/>
              </a:rPr>
              <a:t>Live Project Training Python-Django </a:t>
            </a:r>
            <a:r>
              <a:rPr lang="en-US" sz="4400" b="1" dirty="0">
                <a:latin typeface="Verdana" panose="020B0604030504040204" pitchFamily="34" charset="0"/>
                <a:ea typeface="Verdana" panose="020B0604030504040204" pitchFamily="34" charset="0"/>
              </a:rPr>
              <a:t>Framework with Online Internship </a:t>
            </a:r>
            <a:r>
              <a:rPr lang="en-US" sz="4400" b="1" dirty="0" smtClean="0">
                <a:latin typeface="Verdana" panose="020B0604030504040204" pitchFamily="34" charset="0"/>
                <a:ea typeface="Verdana" panose="020B0604030504040204" pitchFamily="34" charset="0"/>
              </a:rPr>
              <a:t>Certification</a:t>
            </a:r>
            <a:endParaRPr lang="en-US" sz="4400" b="1" dirty="0">
              <a:latin typeface="Verdana" panose="020B0604030504040204" pitchFamily="34" charset="0"/>
              <a:ea typeface="Verdana" panose="020B0604030504040204" pitchFamily="34" charset="0"/>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257897"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What is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386925" y="1830842"/>
            <a:ext cx="11300346" cy="2677656"/>
          </a:xfrm>
          <a:prstGeom prst="rect">
            <a:avLst/>
          </a:prstGeom>
        </p:spPr>
        <p:txBody>
          <a:bodyPr wrap="square">
            <a:spAutoFit/>
          </a:bodyPr>
          <a:lstStyle/>
          <a:p>
            <a:r>
              <a:rPr lang="en-US" sz="2800" dirty="0"/>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spTree>
    <p:extLst>
      <p:ext uri="{BB962C8B-B14F-4D97-AF65-F5344CB8AC3E}">
        <p14:creationId xmlns:p14="http://schemas.microsoft.com/office/powerpoint/2010/main" val="1061004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517000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Steps to use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327545" y="1168789"/>
            <a:ext cx="11586949" cy="5632311"/>
          </a:xfrm>
          <a:prstGeom prst="rect">
            <a:avLst/>
          </a:prstGeom>
        </p:spPr>
        <p:txBody>
          <a:bodyPr wrap="square">
            <a:spAutoFit/>
          </a:bodyPr>
          <a:lstStyle/>
          <a:p>
            <a:pPr marL="342900" indent="-342900">
              <a:buFontTx/>
              <a:buAutoNum type="arabicParenR"/>
            </a:pPr>
            <a:r>
              <a:rPr lang="en-US" sz="2400" dirty="0"/>
              <a:t>Go to https://git-scm.com/ and download git as per your platform </a:t>
            </a:r>
          </a:p>
          <a:p>
            <a:pPr marL="342900" indent="-342900">
              <a:buFontTx/>
              <a:buAutoNum type="arabicParenR"/>
            </a:pPr>
            <a:r>
              <a:rPr lang="en-US" sz="2400" dirty="0"/>
              <a:t>Install GIT </a:t>
            </a:r>
            <a:r>
              <a:rPr lang="en-US" sz="2400" dirty="0" smtClean="0"/>
              <a:t>&amp; Check </a:t>
            </a:r>
            <a:r>
              <a:rPr lang="en-US" sz="2400" dirty="0"/>
              <a:t>Git Version - </a:t>
            </a:r>
          </a:p>
          <a:p>
            <a:r>
              <a:rPr lang="en-US" sz="2400" dirty="0"/>
              <a:t>  </a:t>
            </a:r>
            <a:r>
              <a:rPr lang="en-US" sz="2400" dirty="0" smtClean="0"/>
              <a:t>     $&gt; </a:t>
            </a:r>
            <a:r>
              <a:rPr lang="en-US" sz="2400" dirty="0"/>
              <a:t>git </a:t>
            </a:r>
            <a:r>
              <a:rPr lang="en-US" sz="2400" dirty="0" smtClean="0"/>
              <a:t>–version</a:t>
            </a:r>
          </a:p>
          <a:p>
            <a:pPr marL="342900" indent="-342900">
              <a:buAutoNum type="arabicParenR" startAt="3"/>
            </a:pPr>
            <a:r>
              <a:rPr lang="en-US" sz="2400" dirty="0" smtClean="0"/>
              <a:t>Sign-Up </a:t>
            </a:r>
            <a:r>
              <a:rPr lang="en-US" sz="2400" dirty="0"/>
              <a:t>Github  </a:t>
            </a:r>
            <a:r>
              <a:rPr lang="en-US" sz="2400" dirty="0">
                <a:hlinkClick r:id="rId3"/>
              </a:rPr>
              <a:t>https://</a:t>
            </a:r>
            <a:r>
              <a:rPr lang="en-US" sz="2400" dirty="0" smtClean="0">
                <a:hlinkClick r:id="rId3"/>
              </a:rPr>
              <a:t>www.github.com</a:t>
            </a:r>
            <a:endParaRPr lang="en-US" sz="2400" dirty="0" smtClean="0"/>
          </a:p>
          <a:p>
            <a:pPr marL="342900" indent="-342900">
              <a:buAutoNum type="arabicParenR" startAt="3"/>
            </a:pPr>
            <a:r>
              <a:rPr lang="en-US" sz="2400" dirty="0" smtClean="0"/>
              <a:t>Sign-In Github </a:t>
            </a:r>
          </a:p>
          <a:p>
            <a:pPr marL="342900" indent="-342900">
              <a:buFontTx/>
              <a:buAutoNum type="arabicParenR" startAt="3"/>
            </a:pPr>
            <a:r>
              <a:rPr lang="en-US" sz="2400" dirty="0"/>
              <a:t>Make Repository in GitHub </a:t>
            </a:r>
            <a:endParaRPr lang="en-US" sz="2400" dirty="0" smtClean="0"/>
          </a:p>
          <a:p>
            <a:r>
              <a:rPr lang="en-US" sz="2400" dirty="0" smtClean="0"/>
              <a:t>6) Open CMD &amp; Clone </a:t>
            </a:r>
            <a:r>
              <a:rPr lang="en-US" sz="2400" dirty="0"/>
              <a:t>GitHub repository to your local machine </a:t>
            </a:r>
          </a:p>
          <a:p>
            <a:r>
              <a:rPr lang="en-US" sz="2400" dirty="0"/>
              <a:t>  </a:t>
            </a:r>
            <a:r>
              <a:rPr lang="en-US" sz="2400" dirty="0" smtClean="0"/>
              <a:t>     $&gt; </a:t>
            </a:r>
            <a:r>
              <a:rPr lang="en-US" sz="2400" dirty="0"/>
              <a:t>git clone </a:t>
            </a:r>
            <a:r>
              <a:rPr lang="en-US" sz="2400" dirty="0" smtClean="0"/>
              <a:t>URL_OF_Repositary</a:t>
            </a:r>
          </a:p>
          <a:p>
            <a:r>
              <a:rPr lang="en-US" sz="2400" dirty="0" smtClean="0"/>
              <a:t>7) Copy </a:t>
            </a:r>
            <a:r>
              <a:rPr lang="en-US" sz="2400" dirty="0"/>
              <a:t>your Project directory </a:t>
            </a:r>
            <a:r>
              <a:rPr lang="en-US" sz="2400" dirty="0" smtClean="0"/>
              <a:t> or code in local repository </a:t>
            </a:r>
          </a:p>
          <a:p>
            <a:pPr marL="342900" indent="-342900">
              <a:buAutoNum type="arabicParenR" startAt="8"/>
            </a:pPr>
            <a:r>
              <a:rPr lang="en-US" sz="2400" dirty="0" smtClean="0"/>
              <a:t>Open Terminal/command prompt and change </a:t>
            </a:r>
            <a:r>
              <a:rPr lang="en-US" sz="2400" dirty="0"/>
              <a:t>the current working directory to your local </a:t>
            </a:r>
            <a:r>
              <a:rPr lang="en-US" sz="2400" dirty="0" smtClean="0"/>
              <a:t>repository. </a:t>
            </a:r>
          </a:p>
          <a:p>
            <a:pPr marL="342900" indent="-342900">
              <a:buAutoNum type="arabicParenR" startAt="8"/>
            </a:pPr>
            <a:r>
              <a:rPr lang="en-US" sz="2400" dirty="0" smtClean="0"/>
              <a:t>Use following commands </a:t>
            </a:r>
          </a:p>
          <a:p>
            <a:r>
              <a:rPr lang="en-US" sz="2400" dirty="0" smtClean="0"/>
              <a:t>       $&gt; </a:t>
            </a:r>
            <a:r>
              <a:rPr lang="en-US" sz="2400" dirty="0"/>
              <a:t>git add .</a:t>
            </a:r>
          </a:p>
          <a:p>
            <a:r>
              <a:rPr lang="en-US" sz="2400" dirty="0" smtClean="0"/>
              <a:t>       $&gt; </a:t>
            </a:r>
            <a:r>
              <a:rPr lang="en-US" sz="2400" dirty="0"/>
              <a:t>git commit </a:t>
            </a:r>
            <a:r>
              <a:rPr lang="en-US" sz="2400" dirty="0" smtClean="0"/>
              <a:t>–m "Your </a:t>
            </a:r>
            <a:r>
              <a:rPr lang="en-US" sz="2400" dirty="0"/>
              <a:t>comment here"</a:t>
            </a:r>
          </a:p>
          <a:p>
            <a:r>
              <a:rPr lang="en-US" sz="2400" dirty="0" smtClean="0"/>
              <a:t>       $&gt; </a:t>
            </a:r>
            <a:r>
              <a:rPr lang="en-US" sz="2400" dirty="0"/>
              <a:t>git push </a:t>
            </a:r>
            <a:r>
              <a:rPr lang="en-US" sz="2400" dirty="0" smtClean="0"/>
              <a:t>URL_OF_Repositary</a:t>
            </a:r>
            <a:endParaRPr lang="en-US" sz="2400" dirty="0"/>
          </a:p>
        </p:txBody>
      </p:sp>
    </p:spTree>
    <p:extLst>
      <p:ext uri="{BB962C8B-B14F-4D97-AF65-F5344CB8AC3E}">
        <p14:creationId xmlns:p14="http://schemas.microsoft.com/office/powerpoint/2010/main" val="4026678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8542916"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Want to study More Git &amp;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531739" y="2632422"/>
            <a:ext cx="9444774" cy="2554545"/>
          </a:xfrm>
          <a:prstGeom prst="rect">
            <a:avLst/>
          </a:prstGeom>
        </p:spPr>
        <p:txBody>
          <a:bodyPr wrap="square">
            <a:spAutoFit/>
          </a:bodyPr>
          <a:lstStyle/>
          <a:p>
            <a:pPr marL="457200" indent="-457200" algn="just">
              <a:buFont typeface="Wingdings" panose="05000000000000000000" pitchFamily="2" charset="2"/>
              <a:buChar char="Ø"/>
            </a:pPr>
            <a:r>
              <a:rPr lang="en-US" sz="4000" b="1" dirty="0">
                <a:solidFill>
                  <a:schemeClr val="accent1">
                    <a:lumMod val="75000"/>
                  </a:schemeClr>
                </a:solidFill>
                <a:hlinkClick r:id="rId3"/>
              </a:rPr>
              <a:t>https://</a:t>
            </a:r>
            <a:r>
              <a:rPr lang="en-US" sz="4000" b="1" dirty="0" smtClean="0">
                <a:solidFill>
                  <a:schemeClr val="accent1">
                    <a:lumMod val="75000"/>
                  </a:schemeClr>
                </a:solidFill>
                <a:hlinkClick r:id="rId3"/>
              </a:rPr>
              <a:t>docs.github.com/en</a:t>
            </a:r>
            <a:endParaRPr lang="en-US" sz="4000" b="1" dirty="0" smtClean="0">
              <a:solidFill>
                <a:schemeClr val="accent1">
                  <a:lumMod val="75000"/>
                </a:schemeClr>
              </a:solidFill>
            </a:endParaRPr>
          </a:p>
          <a:p>
            <a:pPr marL="457200" indent="-457200" algn="just">
              <a:buFont typeface="Wingdings" panose="05000000000000000000" pitchFamily="2" charset="2"/>
              <a:buChar char="Ø"/>
            </a:pPr>
            <a:endParaRPr lang="en-US" sz="4000" b="1" dirty="0">
              <a:solidFill>
                <a:schemeClr val="accent1">
                  <a:lumMod val="75000"/>
                </a:schemeClr>
              </a:solidFill>
            </a:endParaRPr>
          </a:p>
          <a:p>
            <a:pPr marL="457200" indent="-457200" algn="just">
              <a:buFont typeface="Wingdings" panose="05000000000000000000" pitchFamily="2" charset="2"/>
              <a:buChar char="Ø"/>
            </a:pPr>
            <a:r>
              <a:rPr lang="en-US" sz="4000" b="1" dirty="0">
                <a:solidFill>
                  <a:schemeClr val="accent1">
                    <a:lumMod val="75000"/>
                  </a:schemeClr>
                </a:solidFill>
                <a:hlinkClick r:id="rId4"/>
              </a:rPr>
              <a:t>https://</a:t>
            </a:r>
            <a:r>
              <a:rPr lang="en-US" sz="4000" b="1" dirty="0" smtClean="0">
                <a:solidFill>
                  <a:schemeClr val="accent1">
                    <a:lumMod val="75000"/>
                  </a:schemeClr>
                </a:solidFill>
                <a:hlinkClick r:id="rId4"/>
              </a:rPr>
              <a:t>git-scm.com/doc</a:t>
            </a:r>
            <a:endParaRPr lang="en-US" sz="4000" b="1" dirty="0" smtClean="0">
              <a:solidFill>
                <a:schemeClr val="accent1">
                  <a:lumMod val="75000"/>
                </a:schemeClr>
              </a:solidFill>
            </a:endParaRPr>
          </a:p>
          <a:p>
            <a:pPr algn="just"/>
            <a:endParaRPr lang="en-US" sz="4000" b="1" dirty="0">
              <a:solidFill>
                <a:schemeClr val="accent1">
                  <a:lumMod val="75000"/>
                </a:schemeClr>
              </a:solidFill>
            </a:endParaRPr>
          </a:p>
        </p:txBody>
      </p:sp>
    </p:spTree>
    <p:extLst>
      <p:ext uri="{BB962C8B-B14F-4D97-AF65-F5344CB8AC3E}">
        <p14:creationId xmlns:p14="http://schemas.microsoft.com/office/powerpoint/2010/main" val="1191046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 y="5797070"/>
            <a:ext cx="4241800" cy="990600"/>
          </a:xfrm>
          <a:prstGeom prst="rect">
            <a:avLst/>
          </a:prstGeom>
        </p:spPr>
      </p:pic>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14431106"/>
              </p:ext>
            </p:extLst>
          </p:nvPr>
        </p:nvGraphicFramePr>
        <p:xfrm>
          <a:off x="504967" y="2137202"/>
          <a:ext cx="11041040" cy="2680458"/>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Git_Github_Tools</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indent="-285750">
                        <a:buFont typeface="Wingdings" panose="05000000000000000000" pitchFamily="2" charset="2"/>
                        <a:buChar char="Ø"/>
                      </a:pPr>
                      <a:r>
                        <a:rPr lang="en-US" sz="2400" dirty="0" smtClean="0"/>
                        <a:t>What is</a:t>
                      </a:r>
                      <a:r>
                        <a:rPr lang="en-US" sz="2400" baseline="0" dirty="0" smtClean="0"/>
                        <a:t> Git &amp; How to use it</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Resources &amp; Tools</a:t>
                      </a:r>
                    </a:p>
                  </a:txBody>
                  <a:tcPr/>
                </a:tc>
              </a:tr>
              <a:tr h="462148">
                <a:tc>
                  <a:txBody>
                    <a:bodyPr/>
                    <a:lstStyle/>
                    <a:p>
                      <a:pPr marL="285750" indent="-285750">
                        <a:buFont typeface="Wingdings" panose="05000000000000000000" pitchFamily="2" charset="2"/>
                        <a:buChar char="Ø"/>
                      </a:pPr>
                      <a:r>
                        <a:rPr lang="en-US" sz="2400" dirty="0" smtClean="0"/>
                        <a:t>What is Github &amp; How to use it</a:t>
                      </a:r>
                      <a:endParaRPr lang="en-US" sz="2400" dirty="0"/>
                    </a:p>
                  </a:txBody>
                  <a:tcPr/>
                </a:tc>
                <a:tc>
                  <a:txBody>
                    <a:bodyPr/>
                    <a:lstStyle/>
                    <a:p>
                      <a:pPr marL="285750" indent="-285750">
                        <a:buFont typeface="Wingdings" panose="05000000000000000000" pitchFamily="2" charset="2"/>
                        <a:buChar char="Ø"/>
                      </a:pPr>
                      <a:r>
                        <a:rPr lang="en-US" sz="2400" dirty="0" smtClean="0"/>
                        <a:t>How to Install VS Code</a:t>
                      </a:r>
                      <a:endParaRPr lang="en-US" sz="2400" dirty="0"/>
                    </a:p>
                  </a:txBody>
                  <a:tcPr/>
                </a:tc>
              </a:tr>
              <a:tr h="831866">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VS</a:t>
                      </a:r>
                      <a:r>
                        <a:rPr lang="en-US" sz="2400" baseline="0" dirty="0" smtClean="0"/>
                        <a:t> Code Environments &amp; Uses</a:t>
                      </a:r>
                      <a:endParaRPr lang="en-US" sz="2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Install Marketplace app for web development</a:t>
                      </a:r>
                    </a:p>
                  </a:txBody>
                  <a:tcPr/>
                </a:tc>
              </a:tr>
              <a:tr h="462148">
                <a:tc>
                  <a:txBody>
                    <a:bodyPr/>
                    <a:lstStyle/>
                    <a:p>
                      <a:pPr marL="285750" indent="-285750">
                        <a:buFont typeface="Wingdings" panose="05000000000000000000" pitchFamily="2" charset="2"/>
                        <a:buChar char="Ø"/>
                      </a:pPr>
                      <a:endParaRPr lang="en-US" sz="2400" dirty="0"/>
                    </a:p>
                  </a:txBody>
                  <a:tcPr/>
                </a:tc>
                <a:tc>
                  <a:txBody>
                    <a:bodyPr/>
                    <a:lstStyle/>
                    <a:p>
                      <a:pPr marL="0" indent="0">
                        <a:buFont typeface="Wingdings" panose="05000000000000000000" pitchFamily="2" charset="2"/>
                        <a:buNone/>
                      </a:pP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93314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Resources &amp; Tools</a:t>
            </a:r>
          </a:p>
        </p:txBody>
      </p:sp>
      <p:graphicFrame>
        <p:nvGraphicFramePr>
          <p:cNvPr id="4" name="Table 3"/>
          <p:cNvGraphicFramePr>
            <a:graphicFrameLocks noGrp="1"/>
          </p:cNvGraphicFramePr>
          <p:nvPr>
            <p:extLst>
              <p:ext uri="{D42A27DB-BD31-4B8C-83A1-F6EECF244321}">
                <p14:modId xmlns:p14="http://schemas.microsoft.com/office/powerpoint/2010/main" val="664842695"/>
              </p:ext>
            </p:extLst>
          </p:nvPr>
        </p:nvGraphicFramePr>
        <p:xfrm>
          <a:off x="295934" y="1549400"/>
          <a:ext cx="11127242" cy="4724400"/>
        </p:xfrm>
        <a:graphic>
          <a:graphicData uri="http://schemas.openxmlformats.org/drawingml/2006/table">
            <a:tbl>
              <a:tblPr firstRow="1" bandRow="1">
                <a:tableStyleId>{1E171933-4619-4E11-9A3F-F7608DF75F80}</a:tableStyleId>
              </a:tblPr>
              <a:tblGrid>
                <a:gridCol w="4658176"/>
                <a:gridCol w="6469066"/>
              </a:tblGrid>
              <a:tr h="0">
                <a:tc>
                  <a:txBody>
                    <a:bodyPr/>
                    <a:lstStyle/>
                    <a:p>
                      <a:pPr algn="ctr"/>
                      <a:r>
                        <a:rPr lang="en-US" sz="3200" i="1" dirty="0" smtClean="0"/>
                        <a:t>Resources</a:t>
                      </a:r>
                      <a:r>
                        <a:rPr lang="en-US" sz="3200" i="1" baseline="0" dirty="0" smtClean="0"/>
                        <a:t> &amp; </a:t>
                      </a:r>
                      <a:r>
                        <a:rPr lang="en-US" sz="3200" i="1" dirty="0" smtClean="0"/>
                        <a:t>Tools</a:t>
                      </a:r>
                      <a:endParaRPr lang="en-US" sz="3200" i="1" dirty="0"/>
                    </a:p>
                  </a:txBody>
                  <a:tcPr/>
                </a:tc>
                <a:tc>
                  <a:txBody>
                    <a:bodyPr/>
                    <a:lstStyle/>
                    <a:p>
                      <a:pPr algn="ctr"/>
                      <a:r>
                        <a:rPr lang="en-US" sz="3200" i="1" dirty="0" smtClean="0"/>
                        <a:t>URL</a:t>
                      </a:r>
                      <a:endParaRPr lang="en-US" sz="3200" i="1" dirty="0"/>
                    </a:p>
                  </a:txBody>
                  <a:tcPr/>
                </a:tc>
              </a:tr>
              <a:tr h="370840">
                <a:tc>
                  <a:txBody>
                    <a:bodyPr/>
                    <a:lstStyle/>
                    <a:p>
                      <a:r>
                        <a:rPr lang="en-US" sz="2800" dirty="0" smtClean="0"/>
                        <a:t>Python 3.8.5</a:t>
                      </a:r>
                      <a:endParaRPr lang="en-US" sz="2800" dirty="0"/>
                    </a:p>
                  </a:txBody>
                  <a:tcPr/>
                </a:tc>
                <a:tc>
                  <a:txBody>
                    <a:bodyPr/>
                    <a:lstStyle/>
                    <a:p>
                      <a:r>
                        <a:rPr lang="en-US" sz="2800" dirty="0" smtClean="0"/>
                        <a:t>https://www.python.org</a:t>
                      </a:r>
                      <a:endParaRPr lang="en-US" sz="2800" dirty="0"/>
                    </a:p>
                  </a:txBody>
                  <a:tcPr/>
                </a:tc>
              </a:tr>
              <a:tr h="370840">
                <a:tc>
                  <a:txBody>
                    <a:bodyPr/>
                    <a:lstStyle/>
                    <a:p>
                      <a:r>
                        <a:rPr lang="en-US" sz="2800" dirty="0" smtClean="0"/>
                        <a:t>VS</a:t>
                      </a:r>
                      <a:r>
                        <a:rPr lang="en-US" sz="2800" baseline="0" dirty="0" smtClean="0"/>
                        <a:t>-Code 1.x</a:t>
                      </a:r>
                      <a:endParaRPr lang="en-US" sz="2800" dirty="0"/>
                    </a:p>
                  </a:txBody>
                  <a:tcPr/>
                </a:tc>
                <a:tc>
                  <a:txBody>
                    <a:bodyPr/>
                    <a:lstStyle/>
                    <a:p>
                      <a:r>
                        <a:rPr lang="en-US" sz="2800" dirty="0" smtClean="0"/>
                        <a:t>https://code.visualstudio.com/</a:t>
                      </a:r>
                      <a:endParaRPr lang="en-US" sz="2800" dirty="0"/>
                    </a:p>
                  </a:txBody>
                  <a:tcPr/>
                </a:tc>
              </a:tr>
              <a:tr h="370840">
                <a:tc>
                  <a:txBody>
                    <a:bodyPr/>
                    <a:lstStyle/>
                    <a:p>
                      <a:r>
                        <a:rPr lang="en-US" sz="2800" dirty="0" smtClean="0"/>
                        <a:t>Git 2.x</a:t>
                      </a:r>
                      <a:endParaRPr lang="en-US" sz="2800" dirty="0"/>
                    </a:p>
                  </a:txBody>
                  <a:tcPr/>
                </a:tc>
                <a:tc>
                  <a:txBody>
                    <a:bodyPr/>
                    <a:lstStyle/>
                    <a:p>
                      <a:r>
                        <a:rPr lang="en-US" sz="2800" dirty="0" smtClean="0"/>
                        <a:t>https://git-scm.com/</a:t>
                      </a:r>
                      <a:endParaRPr lang="en-US" sz="2800" dirty="0"/>
                    </a:p>
                  </a:txBody>
                  <a:tcPr/>
                </a:tc>
              </a:tr>
              <a:tr h="370840">
                <a:tc>
                  <a:txBody>
                    <a:bodyPr/>
                    <a:lstStyle/>
                    <a:p>
                      <a:r>
                        <a:rPr lang="en-US" sz="2800" dirty="0" smtClean="0"/>
                        <a:t>Admin LTE</a:t>
                      </a:r>
                      <a:endParaRPr lang="en-US" sz="2800" dirty="0"/>
                    </a:p>
                  </a:txBody>
                  <a:tcPr/>
                </a:tc>
                <a:tc>
                  <a:txBody>
                    <a:bodyPr/>
                    <a:lstStyle/>
                    <a:p>
                      <a:r>
                        <a:rPr lang="en-US" sz="2800" dirty="0" smtClean="0"/>
                        <a:t>https://adminlte.io/</a:t>
                      </a:r>
                      <a:endParaRPr lang="en-US" sz="2800" dirty="0"/>
                    </a:p>
                  </a:txBody>
                  <a:tcPr/>
                </a:tc>
              </a:tr>
              <a:tr h="370840">
                <a:tc>
                  <a:txBody>
                    <a:bodyPr/>
                    <a:lstStyle/>
                    <a:p>
                      <a:r>
                        <a:rPr lang="en-US" sz="2800" dirty="0" smtClean="0"/>
                        <a:t>Python Docs</a:t>
                      </a:r>
                      <a:endParaRPr lang="en-US" sz="2800" dirty="0"/>
                    </a:p>
                  </a:txBody>
                  <a:tcPr/>
                </a:tc>
                <a:tc>
                  <a:txBody>
                    <a:bodyPr/>
                    <a:lstStyle/>
                    <a:p>
                      <a:r>
                        <a:rPr lang="en-US" sz="2800" dirty="0" smtClean="0"/>
                        <a:t>https://docs.python.org/3/download.html</a:t>
                      </a:r>
                      <a:endParaRPr lang="en-US" sz="2800" dirty="0"/>
                    </a:p>
                  </a:txBody>
                  <a:tcPr/>
                </a:tc>
              </a:tr>
              <a:tr h="370840">
                <a:tc>
                  <a:txBody>
                    <a:bodyPr/>
                    <a:lstStyle/>
                    <a:p>
                      <a:r>
                        <a:rPr lang="en-US" sz="2800" dirty="0" smtClean="0"/>
                        <a:t>Python Package Index</a:t>
                      </a:r>
                      <a:endParaRPr lang="en-US" sz="2800" dirty="0"/>
                    </a:p>
                  </a:txBody>
                  <a:tcPr/>
                </a:tc>
                <a:tc>
                  <a:txBody>
                    <a:bodyPr/>
                    <a:lstStyle/>
                    <a:p>
                      <a:r>
                        <a:rPr lang="en-US" sz="2800" dirty="0" smtClean="0"/>
                        <a:t>https://pypi.org/</a:t>
                      </a:r>
                      <a:endParaRPr lang="en-US" sz="2800" dirty="0"/>
                    </a:p>
                  </a:txBody>
                  <a:tcPr/>
                </a:tc>
              </a:tr>
              <a:tr h="370840">
                <a:tc>
                  <a:txBody>
                    <a:bodyPr/>
                    <a:lstStyle/>
                    <a:p>
                      <a:r>
                        <a:rPr lang="en-US" sz="2800" dirty="0" smtClean="0"/>
                        <a:t>Frontend</a:t>
                      </a:r>
                      <a:r>
                        <a:rPr lang="en-US" sz="2800" baseline="0" dirty="0" smtClean="0"/>
                        <a:t> Technology</a:t>
                      </a:r>
                      <a:endParaRPr lang="en-US" sz="2800" dirty="0"/>
                    </a:p>
                  </a:txBody>
                  <a:tcPr/>
                </a:tc>
                <a:tc>
                  <a:txBody>
                    <a:bodyPr/>
                    <a:lstStyle/>
                    <a:p>
                      <a:r>
                        <a:rPr lang="en-US" sz="2800" dirty="0" smtClean="0"/>
                        <a:t>https://developer.mozilla.org/en-US/</a:t>
                      </a:r>
                      <a:endParaRPr lang="en-US" sz="2800" dirty="0"/>
                    </a:p>
                  </a:txBody>
                  <a:tcPr/>
                </a:tc>
              </a:tr>
              <a:tr h="370840">
                <a:tc>
                  <a:txBody>
                    <a:bodyPr/>
                    <a:lstStyle/>
                    <a:p>
                      <a:r>
                        <a:rPr lang="en-US" sz="2800" dirty="0" smtClean="0"/>
                        <a:t>Django</a:t>
                      </a:r>
                      <a:r>
                        <a:rPr lang="en-US" sz="2800" baseline="0" dirty="0" smtClean="0"/>
                        <a:t> Docs</a:t>
                      </a:r>
                      <a:endParaRPr lang="en-US" sz="2800" dirty="0"/>
                    </a:p>
                  </a:txBody>
                  <a:tcPr/>
                </a:tc>
                <a:tc>
                  <a:txBody>
                    <a:bodyPr/>
                    <a:lstStyle/>
                    <a:p>
                      <a:r>
                        <a:rPr lang="en-US" sz="2800" dirty="0" smtClean="0"/>
                        <a:t>https://docs.djangoproject.com/en/3.1/</a:t>
                      </a:r>
                      <a:endParaRPr lang="en-US" sz="2800" dirty="0"/>
                    </a:p>
                  </a:txBody>
                  <a:tcPr/>
                </a:tc>
              </a:tr>
            </a:tbl>
          </a:graphicData>
        </a:graphic>
      </p:graphicFrame>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2712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732437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version control system?</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641444" y="1637655"/>
            <a:ext cx="10754436" cy="4401205"/>
          </a:xfrm>
          <a:prstGeom prst="rect">
            <a:avLst/>
          </a:prstGeom>
        </p:spPr>
        <p:txBody>
          <a:bodyPr wrap="square">
            <a:spAutoFit/>
          </a:bodyPr>
          <a:lstStyle/>
          <a:p>
            <a:pPr algn="just"/>
            <a:r>
              <a:rPr lang="en-US" sz="2800" dirty="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r>
              <a:rPr lang="en-US" sz="2800" dirty="0" smtClean="0"/>
              <a:t>:</a:t>
            </a:r>
          </a:p>
          <a:p>
            <a:pPr algn="just"/>
            <a:endParaRPr lang="en-US" sz="2800" dirty="0"/>
          </a:p>
          <a:p>
            <a:pPr marL="457200" indent="-457200" algn="just">
              <a:buFont typeface="Wingdings" panose="05000000000000000000" pitchFamily="2" charset="2"/>
              <a:buChar char="Ø"/>
            </a:pPr>
            <a:r>
              <a:rPr lang="en-US" sz="2800" dirty="0"/>
              <a:t>Which changes were made?</a:t>
            </a:r>
          </a:p>
          <a:p>
            <a:pPr marL="457200" indent="-457200" algn="just">
              <a:buFont typeface="Wingdings" panose="05000000000000000000" pitchFamily="2" charset="2"/>
              <a:buChar char="Ø"/>
            </a:pPr>
            <a:r>
              <a:rPr lang="en-US" sz="2800" dirty="0"/>
              <a:t>Who made the changes?</a:t>
            </a:r>
          </a:p>
          <a:p>
            <a:pPr marL="457200" indent="-457200" algn="just">
              <a:buFont typeface="Wingdings" panose="05000000000000000000" pitchFamily="2" charset="2"/>
              <a:buChar char="Ø"/>
            </a:pPr>
            <a:r>
              <a:rPr lang="en-US" sz="2800" dirty="0"/>
              <a:t>When were the changes made?</a:t>
            </a:r>
          </a:p>
          <a:p>
            <a:pPr marL="457200" indent="-457200" algn="just">
              <a:buFont typeface="Wingdings" panose="05000000000000000000" pitchFamily="2" charset="2"/>
              <a:buChar char="Ø"/>
            </a:pPr>
            <a:r>
              <a:rPr lang="en-US" sz="2800" dirty="0"/>
              <a:t>Why were changes needed?</a:t>
            </a:r>
          </a:p>
        </p:txBody>
      </p:sp>
    </p:spTree>
    <p:extLst>
      <p:ext uri="{BB962C8B-B14F-4D97-AF65-F5344CB8AC3E}">
        <p14:creationId xmlns:p14="http://schemas.microsoft.com/office/powerpoint/2010/main" val="3736001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600501" y="1932652"/>
            <a:ext cx="11086770" cy="3539430"/>
          </a:xfrm>
          <a:prstGeom prst="rect">
            <a:avLst/>
          </a:prstGeom>
        </p:spPr>
        <p:txBody>
          <a:bodyPr wrap="square">
            <a:spAutoFit/>
          </a:bodyPr>
          <a:lstStyle/>
          <a:p>
            <a:pPr algn="just"/>
            <a:r>
              <a:rPr lang="en-US" sz="2800" dirty="0" smtClean="0"/>
              <a:t>Git </a:t>
            </a:r>
            <a:r>
              <a:rPr lang="en-US" sz="2800" dirty="0"/>
              <a:t>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559558" y="2148095"/>
            <a:ext cx="11127713" cy="3108543"/>
          </a:xfrm>
          <a:prstGeom prst="rect">
            <a:avLst/>
          </a:prstGeom>
        </p:spPr>
        <p:txBody>
          <a:bodyPr wrap="square">
            <a:spAutoFit/>
          </a:bodyPr>
          <a:lstStyle/>
          <a:p>
            <a:pPr algn="just"/>
            <a:r>
              <a:rPr lang="en-US" sz="2800" dirty="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2416374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18686" y="994071"/>
            <a:ext cx="11368585" cy="5878532"/>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init </a:t>
            </a:r>
            <a:r>
              <a:rPr lang="en-US" sz="2800" dirty="0"/>
              <a:t>initializes a brand new Git repository and begins tracking an existing directory. It adds a hidden subfolder within the existing directory that houses the internal data structure required for version control.</a:t>
            </a:r>
          </a:p>
          <a:p>
            <a:pPr marL="457200" indent="-457200" algn="just">
              <a:buFont typeface="Wingdings" panose="05000000000000000000" pitchFamily="2" charset="2"/>
              <a:buChar char="Ø"/>
            </a:pPr>
            <a:r>
              <a:rPr lang="en-US" sz="3200" b="1" dirty="0" smtClean="0"/>
              <a:t>git </a:t>
            </a:r>
            <a:r>
              <a:rPr lang="en-US" sz="3200" b="1" dirty="0"/>
              <a:t>clone </a:t>
            </a:r>
            <a:r>
              <a:rPr lang="en-US" sz="2800" dirty="0"/>
              <a:t>creates a local copy of a project that already exists remotely. The clone includes all the project’s files, history, and branches.</a:t>
            </a:r>
          </a:p>
          <a:p>
            <a:pPr marL="457200" indent="-457200" algn="just">
              <a:buFont typeface="Wingdings" panose="05000000000000000000" pitchFamily="2" charset="2"/>
              <a:buChar char="Ø"/>
            </a:pPr>
            <a:r>
              <a:rPr lang="en-US" sz="3200" b="1" dirty="0"/>
              <a:t>git add </a:t>
            </a:r>
            <a:r>
              <a:rPr lang="en-US" sz="2800" dirty="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just"/>
            <a:r>
              <a:rPr lang="en-US" sz="2800" dirty="0" smtClean="0"/>
              <a:t> </a:t>
            </a:r>
            <a:endParaRPr lang="en-US" sz="2800" dirty="0"/>
          </a:p>
        </p:txBody>
      </p:sp>
    </p:spTree>
    <p:extLst>
      <p:ext uri="{BB962C8B-B14F-4D97-AF65-F5344CB8AC3E}">
        <p14:creationId xmlns:p14="http://schemas.microsoft.com/office/powerpoint/2010/main" val="2910179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427869" y="1276529"/>
            <a:ext cx="11432036" cy="5570756"/>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commit </a:t>
            </a:r>
            <a:r>
              <a:rPr lang="en-US" sz="2800" dirty="0"/>
              <a:t>saves the snapshot to the project history and completes the change-tracking process. In short, a commit functions like taking a photo. Anything that’s been staged with git add will become a part of the snapshot with git commit</a:t>
            </a:r>
            <a:r>
              <a:rPr lang="en-US" sz="2800" dirty="0" smtClean="0"/>
              <a:t>.</a:t>
            </a:r>
          </a:p>
          <a:p>
            <a:pPr marL="457200" indent="-457200" algn="just">
              <a:buFont typeface="Wingdings" panose="05000000000000000000" pitchFamily="2" charset="2"/>
              <a:buChar char="Ø"/>
            </a:pPr>
            <a:r>
              <a:rPr lang="en-US" sz="3200" b="1" dirty="0" smtClean="0"/>
              <a:t>git </a:t>
            </a:r>
            <a:r>
              <a:rPr lang="en-US" sz="3200" b="1" dirty="0"/>
              <a:t>status </a:t>
            </a:r>
            <a:r>
              <a:rPr lang="en-US" sz="2800" dirty="0"/>
              <a:t>shows the status of changes as untracked, modified, or staged</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branch </a:t>
            </a:r>
            <a:r>
              <a:rPr lang="en-US" sz="2800" dirty="0"/>
              <a:t>shows the branches being worked on locally</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pull </a:t>
            </a:r>
            <a:r>
              <a:rPr lang="en-US" sz="2800" dirty="0"/>
              <a:t>updates the local line of development with updates from its remote counterpart. Developers use this command if a teammate has made commits to a branch on a remote, and they would like to reflect those changes in their local environment.</a:t>
            </a:r>
          </a:p>
          <a:p>
            <a:pPr marL="457200" indent="-457200" algn="just">
              <a:buFont typeface="Wingdings" panose="05000000000000000000" pitchFamily="2" charset="2"/>
              <a:buChar char="Ø"/>
            </a:pPr>
            <a:r>
              <a:rPr lang="en-US" sz="3200" b="1" smtClean="0"/>
              <a:t>git </a:t>
            </a:r>
            <a:r>
              <a:rPr lang="en-US" sz="3200" b="1" dirty="0"/>
              <a:t>push </a:t>
            </a:r>
            <a:r>
              <a:rPr lang="en-US" sz="2800" dirty="0"/>
              <a:t>updates the remote repository with any commits made locally to a branch.</a:t>
            </a:r>
          </a:p>
        </p:txBody>
      </p:sp>
      <p:sp>
        <p:nvSpPr>
          <p:cNvPr id="11"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Tree>
    <p:extLst>
      <p:ext uri="{BB962C8B-B14F-4D97-AF65-F5344CB8AC3E}">
        <p14:creationId xmlns:p14="http://schemas.microsoft.com/office/powerpoint/2010/main" val="2561775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73456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repository?</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82137" y="1581080"/>
            <a:ext cx="11450472" cy="4401205"/>
          </a:xfrm>
          <a:prstGeom prst="rect">
            <a:avLst/>
          </a:prstGeom>
        </p:spPr>
        <p:txBody>
          <a:bodyPr wrap="square">
            <a:spAutoFit/>
          </a:bodyPr>
          <a:lstStyle/>
          <a:p>
            <a:r>
              <a:rPr lang="en-US" sz="2800" dirty="0"/>
              <a:t>A </a:t>
            </a:r>
            <a:r>
              <a:rPr lang="en-US" sz="2800" i="1" dirty="0"/>
              <a:t>repository</a:t>
            </a:r>
            <a:r>
              <a:rPr lang="en-US" sz="2800" dirty="0"/>
              <a:t>, or </a:t>
            </a:r>
            <a:r>
              <a:rPr lang="en-US" sz="2800" dirty="0">
                <a:hlinkClick r:id="rId3"/>
              </a:rPr>
              <a:t>Git project</a:t>
            </a:r>
            <a:r>
              <a:rPr lang="en-US" sz="2800" dirty="0"/>
              <a:t>, encompasses the entire collection of files and folders associated with a project, along with each file’s revision history. The file history appears as snapshots in time called </a:t>
            </a:r>
            <a:r>
              <a:rPr lang="en-US" sz="2800" i="1" dirty="0"/>
              <a:t>commits</a:t>
            </a:r>
            <a:r>
              <a:rPr lang="en-US" sz="2800" dirty="0"/>
              <a:t>, and the commits exist as a linked-list relationship, and can be organized into multiple lines of development called </a:t>
            </a:r>
            <a:r>
              <a:rPr lang="en-US" sz="2800" i="1" dirty="0"/>
              <a:t>branches</a:t>
            </a:r>
            <a:r>
              <a:rPr lang="en-US" sz="2800" dirty="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p>
        </p:txBody>
      </p:sp>
    </p:spTree>
    <p:extLst>
      <p:ext uri="{BB962C8B-B14F-4D97-AF65-F5344CB8AC3E}">
        <p14:creationId xmlns:p14="http://schemas.microsoft.com/office/powerpoint/2010/main" val="1895889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1040</Words>
  <Application>Microsoft Office PowerPoint</Application>
  <PresentationFormat>Widescreen</PresentationFormat>
  <Paragraphs>103</Paragraphs>
  <Slides>13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112</cp:revision>
  <dcterms:created xsi:type="dcterms:W3CDTF">2016-01-14T13:25:00Z</dcterms:created>
  <dcterms:modified xsi:type="dcterms:W3CDTF">2020-11-10T04:27:36Z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