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3"/>
  </p:notesMasterIdLst>
  <p:sldIdLst>
    <p:sldId id="270" r:id="rId2"/>
    <p:sldId id="271" r:id="rId3"/>
    <p:sldId id="272" r:id="rId4"/>
    <p:sldId id="273" r:id="rId5"/>
    <p:sldId id="274" r:id="rId6"/>
    <p:sldId id="275" r:id="rId7"/>
    <p:sldId id="276" r:id="rId8"/>
    <p:sldId id="277" r:id="rId9"/>
    <p:sldId id="278" r:id="rId10"/>
    <p:sldId id="279" r:id="rId11"/>
    <p:sldId id="281"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45" autoAdjust="0"/>
  </p:normalViewPr>
  <p:slideViewPr>
    <p:cSldViewPr>
      <p:cViewPr varScale="1">
        <p:scale>
          <a:sx n="80" d="100"/>
          <a:sy n="80" d="100"/>
        </p:scale>
        <p:origin x="-31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GOD-IS-LOVE\Desktop\Employee_Dataset%20(1)_2.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(1)_2.xlsx]Sheet3!PivotTable1</c:name>
    <c:fmtId val="10"/>
  </c:pivotSource>
  <c:chart>
    <c:title>
      <c:tx>
        <c:rich>
          <a:bodyPr/>
          <a:lstStyle/>
          <a:p>
            <a:pPr>
              <a:defRPr/>
            </a:pPr>
            <a:r>
              <a:rPr lang="en-US"/>
              <a:t>EMPLOYEE PERFORMANCE ANALYSE</a:t>
            </a:r>
          </a:p>
        </c:rich>
      </c:tx>
      <c:layout>
        <c:manualLayout>
          <c:xMode val="edge"/>
          <c:yMode val="edge"/>
          <c:x val="8.8513998250218731E-2"/>
          <c:y val="4.1666666666666664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Fixed Term</c:v>
                </c:pt>
              </c:strCache>
            </c:strRef>
          </c:tx>
          <c:invertIfNegative val="0"/>
          <c:cat>
            <c:strRef>
              <c:f>Sheet3!$A$5:$A$7</c:f>
              <c:strCache>
                <c:ptCount val="2"/>
                <c:pt idx="0">
                  <c:v>Female</c:v>
                </c:pt>
                <c:pt idx="1">
                  <c:v>Male</c:v>
                </c:pt>
              </c:strCache>
            </c:strRef>
          </c:cat>
          <c:val>
            <c:numRef>
              <c:f>Sheet3!$B$5:$B$7</c:f>
              <c:numCache>
                <c:formatCode>General</c:formatCode>
                <c:ptCount val="2"/>
                <c:pt idx="0">
                  <c:v>17</c:v>
                </c:pt>
                <c:pt idx="1">
                  <c:v>17</c:v>
                </c:pt>
              </c:numCache>
            </c:numRef>
          </c:val>
          <c:extLst>
            <c:ext xmlns:c16="http://schemas.microsoft.com/office/drawing/2014/chart" uri="{C3380CC4-5D6E-409C-BE32-E72D297353CC}">
              <c16:uniqueId val="{00000000-67E3-7549-8754-705F61F56BF5}"/>
            </c:ext>
          </c:extLst>
        </c:ser>
        <c:ser>
          <c:idx val="1"/>
          <c:order val="1"/>
          <c:tx>
            <c:strRef>
              <c:f>Sheet3!$C$3:$C$4</c:f>
              <c:strCache>
                <c:ptCount val="1"/>
                <c:pt idx="0">
                  <c:v>Permanent</c:v>
                </c:pt>
              </c:strCache>
            </c:strRef>
          </c:tx>
          <c:invertIfNegative val="0"/>
          <c:cat>
            <c:strRef>
              <c:f>Sheet3!$A$5:$A$7</c:f>
              <c:strCache>
                <c:ptCount val="2"/>
                <c:pt idx="0">
                  <c:v>Female</c:v>
                </c:pt>
                <c:pt idx="1">
                  <c:v>Male</c:v>
                </c:pt>
              </c:strCache>
            </c:strRef>
          </c:cat>
          <c:val>
            <c:numRef>
              <c:f>Sheet3!$C$5:$C$7</c:f>
              <c:numCache>
                <c:formatCode>General</c:formatCode>
                <c:ptCount val="2"/>
                <c:pt idx="0">
                  <c:v>66</c:v>
                </c:pt>
                <c:pt idx="1">
                  <c:v>58</c:v>
                </c:pt>
              </c:numCache>
            </c:numRef>
          </c:val>
          <c:extLst>
            <c:ext xmlns:c16="http://schemas.microsoft.com/office/drawing/2014/chart" uri="{C3380CC4-5D6E-409C-BE32-E72D297353CC}">
              <c16:uniqueId val="{00000001-67E3-7549-8754-705F61F56BF5}"/>
            </c:ext>
          </c:extLst>
        </c:ser>
        <c:ser>
          <c:idx val="2"/>
          <c:order val="2"/>
          <c:tx>
            <c:strRef>
              <c:f>Sheet3!$D$3:$D$4</c:f>
              <c:strCache>
                <c:ptCount val="1"/>
                <c:pt idx="0">
                  <c:v>Temporary</c:v>
                </c:pt>
              </c:strCache>
            </c:strRef>
          </c:tx>
          <c:invertIfNegative val="0"/>
          <c:cat>
            <c:strRef>
              <c:f>Sheet3!$A$5:$A$7</c:f>
              <c:strCache>
                <c:ptCount val="2"/>
                <c:pt idx="0">
                  <c:v>Female</c:v>
                </c:pt>
                <c:pt idx="1">
                  <c:v>Male</c:v>
                </c:pt>
              </c:strCache>
            </c:strRef>
          </c:cat>
          <c:val>
            <c:numRef>
              <c:f>Sheet3!$D$5:$D$7</c:f>
              <c:numCache>
                <c:formatCode>General</c:formatCode>
                <c:ptCount val="2"/>
                <c:pt idx="0">
                  <c:v>12</c:v>
                </c:pt>
                <c:pt idx="1">
                  <c:v>20</c:v>
                </c:pt>
              </c:numCache>
            </c:numRef>
          </c:val>
          <c:extLst>
            <c:ext xmlns:c16="http://schemas.microsoft.com/office/drawing/2014/chart" uri="{C3380CC4-5D6E-409C-BE32-E72D297353CC}">
              <c16:uniqueId val="{00000002-67E3-7549-8754-705F61F56BF5}"/>
            </c:ext>
          </c:extLst>
        </c:ser>
        <c:dLbls>
          <c:showLegendKey val="0"/>
          <c:showVal val="0"/>
          <c:showCatName val="0"/>
          <c:showSerName val="0"/>
          <c:showPercent val="0"/>
          <c:showBubbleSize val="0"/>
        </c:dLbls>
        <c:gapWidth val="150"/>
        <c:axId val="40715008"/>
        <c:axId val="41009152"/>
      </c:barChart>
      <c:catAx>
        <c:axId val="40715008"/>
        <c:scaling>
          <c:orientation val="minMax"/>
        </c:scaling>
        <c:delete val="0"/>
        <c:axPos val="b"/>
        <c:numFmt formatCode="General" sourceLinked="0"/>
        <c:majorTickMark val="none"/>
        <c:minorTickMark val="none"/>
        <c:tickLblPos val="nextTo"/>
        <c:crossAx val="41009152"/>
        <c:crosses val="autoZero"/>
        <c:auto val="1"/>
        <c:lblAlgn val="ctr"/>
        <c:lblOffset val="100"/>
        <c:noMultiLvlLbl val="0"/>
      </c:catAx>
      <c:valAx>
        <c:axId val="41009152"/>
        <c:scaling>
          <c:orientation val="minMax"/>
        </c:scaling>
        <c:delete val="0"/>
        <c:axPos val="l"/>
        <c:majorGridlines/>
        <c:numFmt formatCode="General" sourceLinked="1"/>
        <c:majorTickMark val="none"/>
        <c:minorTickMark val="none"/>
        <c:tickLblPos val="nextTo"/>
        <c:crossAx val="4071500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2667000" y="1905000"/>
            <a:ext cx="4572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2619374" y="1552575"/>
            <a:ext cx="8020048" cy="2725105"/>
          </a:xfrm>
          <a:prstGeom prst="rect">
            <a:avLst/>
          </a:prstGeom>
        </p:spPr>
        <p:txBody>
          <a:bodyPr vert="horz" wrap="square" lIns="0" tIns="16510" rIns="0" bIns="0" rtlCol="0">
            <a:spAutoFit/>
          </a:bodyPr>
          <a:lstStyle/>
          <a:p>
            <a:pPr marL="3213735">
              <a:spcBef>
                <a:spcPts val="130"/>
              </a:spcBef>
            </a:pPr>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400" b="1" i="0" dirty="0">
                <a:solidFill>
                  <a:srgbClr val="0F0F0F"/>
                </a:solidFill>
                <a:effectLst/>
                <a:latin typeface="Times New Roman" panose="02020603050405020304" pitchFamily="18" charset="0"/>
                <a:cs typeface="Times New Roman" panose="02020603050405020304" pitchFamily="18" charset="0"/>
              </a:rPr>
              <a:t> </a:t>
            </a:r>
            <a:br>
              <a:rPr lang="en-US" sz="4400" b="1" i="0" dirty="0">
                <a:solidFill>
                  <a:srgbClr val="0F0F0F"/>
                </a:solidFill>
                <a:effectLst/>
                <a:latin typeface="Roboto" panose="020F0502020204030204" pitchFamily="2" charset="0"/>
              </a:rPr>
            </a:br>
            <a:endParaRPr sz="4400" spc="15" dirty="0"/>
          </a:p>
        </p:txBody>
      </p:sp>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2" name="TextBox 13"/>
          <p:cNvSpPr txBox="1"/>
          <p:nvPr/>
        </p:nvSpPr>
        <p:spPr>
          <a:xfrm>
            <a:off x="438150" y="4386265"/>
            <a:ext cx="8610600" cy="1938992"/>
          </a:xfrm>
          <a:prstGeom prst="rect">
            <a:avLst/>
          </a:prstGeom>
          <a:noFill/>
        </p:spPr>
        <p:txBody>
          <a:bodyPr wrap="square" rtlCol="0">
            <a:spAutoFit/>
          </a:bodyPr>
          <a:lstStyle/>
          <a:p>
            <a:r>
              <a:rPr lang="en-US" sz="2400" dirty="0"/>
              <a:t>STUDENT NAME: </a:t>
            </a:r>
            <a:r>
              <a:rPr lang="en-GB" sz="2400" dirty="0"/>
              <a:t>P. </a:t>
            </a:r>
            <a:r>
              <a:rPr lang="en-GB" sz="2400" dirty="0" err="1"/>
              <a:t>Govindammal</a:t>
            </a:r>
            <a:endParaRPr lang="en-US" sz="2400" dirty="0"/>
          </a:p>
          <a:p>
            <a:r>
              <a:rPr lang="en-US" sz="2400" dirty="0"/>
              <a:t>REGISTER NO: </a:t>
            </a:r>
            <a:r>
              <a:rPr lang="en-GB" sz="2400" dirty="0"/>
              <a:t>2213211042140</a:t>
            </a:r>
          </a:p>
          <a:p>
            <a:r>
              <a:rPr lang="en-US" sz="2400" dirty="0"/>
              <a:t>DEPARTMENT: B.COM(CORPORATE SECRETARYSHIP)</a:t>
            </a:r>
          </a:p>
          <a:p>
            <a:r>
              <a:rPr lang="en-US" sz="2400" dirty="0"/>
              <a:t>COLLEGE: </a:t>
            </a:r>
            <a:r>
              <a:rPr lang="en-US" altLang="en-IN" sz="2400" dirty="0"/>
              <a:t>PRESIDENCY COLLEGE CHENNAI-600005</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83058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838835" y="547676"/>
            <a:ext cx="2786618" cy="690574"/>
          </a:xfrm>
          <a:prstGeom prst="rect">
            <a:avLst/>
          </a:prstGeom>
        </p:spPr>
        <p:txBody>
          <a:bodyPr vert="horz" wrap="square" lIns="0" tIns="13335" rIns="0" bIns="0" rtlCol="0">
            <a:spAutoFit/>
          </a:bodyPr>
          <a:lstStyle/>
          <a:p>
            <a:pPr marL="12700">
              <a:lnSpc>
                <a:spcPct val="100000"/>
              </a:lnSpc>
              <a:spcBef>
                <a:spcPts val="105"/>
              </a:spcBef>
            </a:pPr>
            <a:r>
              <a:rPr sz="4400" u="sng" dirty="0">
                <a:latin typeface="Times New Roman" panose="02020603050405020304" pitchFamily="18" charset="0"/>
                <a:cs typeface="Times New Roman" panose="02020603050405020304" pitchFamily="18" charset="0"/>
              </a:rPr>
              <a:t>R</a:t>
            </a:r>
            <a:r>
              <a:rPr sz="4400" u="sng" spc="-40" dirty="0">
                <a:latin typeface="Times New Roman" panose="02020603050405020304" pitchFamily="18" charset="0"/>
                <a:cs typeface="Times New Roman" panose="02020603050405020304" pitchFamily="18" charset="0"/>
              </a:rPr>
              <a:t>E</a:t>
            </a:r>
            <a:r>
              <a:rPr sz="4400" u="sng" spc="15" dirty="0">
                <a:latin typeface="Times New Roman" panose="02020603050405020304" pitchFamily="18" charset="0"/>
                <a:cs typeface="Times New Roman" panose="02020603050405020304" pitchFamily="18" charset="0"/>
              </a:rPr>
              <a:t>S</a:t>
            </a:r>
            <a:r>
              <a:rPr sz="4400" u="sng" spc="-30" dirty="0">
                <a:latin typeface="Times New Roman" panose="02020603050405020304" pitchFamily="18" charset="0"/>
                <a:cs typeface="Times New Roman" panose="02020603050405020304" pitchFamily="18" charset="0"/>
              </a:rPr>
              <a:t>U</a:t>
            </a:r>
            <a:r>
              <a:rPr sz="4400" u="sng" spc="-405" dirty="0">
                <a:latin typeface="Times New Roman" panose="02020603050405020304" pitchFamily="18" charset="0"/>
                <a:cs typeface="Times New Roman" panose="02020603050405020304" pitchFamily="18" charset="0"/>
              </a:rPr>
              <a:t>L</a:t>
            </a:r>
            <a:r>
              <a:rPr sz="4400" u="sng" dirty="0">
                <a:latin typeface="Times New Roman" panose="02020603050405020304" pitchFamily="18" charset="0"/>
                <a:cs typeface="Times New Roman" panose="02020603050405020304" pitchFamily="18" charset="0"/>
              </a:rPr>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graphicFrame>
        <p:nvGraphicFramePr>
          <p:cNvPr id="4194304" name="Chart 13"/>
          <p:cNvGraphicFramePr>
            <a:graphicFrameLocks/>
          </p:cNvGraphicFramePr>
          <p:nvPr/>
        </p:nvGraphicFramePr>
        <p:xfrm>
          <a:off x="3810000" y="762000"/>
          <a:ext cx="6324600" cy="556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228600" y="306288"/>
            <a:ext cx="11138535" cy="6217087"/>
          </a:xfrm>
          <a:solidFill>
            <a:schemeClr val="bg1"/>
          </a:solidFill>
          <a:ln>
            <a:solidFill>
              <a:schemeClr val="accent1"/>
            </a:solidFill>
          </a:ln>
        </p:spPr>
        <p:txBody>
          <a:bodyPr anchor="ctr"/>
          <a:lstStyle/>
          <a:p>
            <a:pPr algn="l"/>
            <a:r>
              <a:rPr lang="en-GB" sz="4400" u="sng" dirty="0">
                <a:latin typeface="Times New Roman" panose="02020603050405020304" pitchFamily="18" charset="0"/>
                <a:cs typeface="Times New Roman" panose="02020603050405020304" pitchFamily="18" charset="0"/>
              </a:rPr>
              <a:t>Conclusion</a:t>
            </a:r>
            <a:r>
              <a:rPr lang="en-GB" sz="44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1.The employee qualification analysis helps identify the current situation by efficiently     aligning employee departments and their workspaces, as well as the number of    employees in the organization.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2. The approach provides actionable insights for HR supporting better talent   management and strategic workforce planning and establishing strategies through the use of Excel tools for data organization analysis and reporting. </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3. The user-friendly method of seeing and acting upon the findings is provided by the interactive dashboard and customized reports.                                                                          </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4. In general, this analysis strengthens the organization's capacity to develop talent and keep a competitive advantage in addition to supporting strategic workforce planning.</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5. I've included the problem statement, project overview, our solution, its values, the dataset description, and the graph's outcome. that enhances the development of my skills and gaining knowledge.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76200" y="9220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676275" y="830220"/>
            <a:ext cx="9919716" cy="693780"/>
          </a:xfrm>
          <a:prstGeom prst="rect">
            <a:avLst/>
          </a:prstGeom>
        </p:spPr>
        <p:txBody>
          <a:bodyPr vert="horz" wrap="square" lIns="0" tIns="16510" rIns="0" bIns="0" rtlCol="0">
            <a:spAutoFit/>
          </a:bodyPr>
          <a:lstStyle/>
          <a:p>
            <a:pPr marL="12700">
              <a:lnSpc>
                <a:spcPct val="100000"/>
              </a:lnSpc>
              <a:spcBef>
                <a:spcPts val="130"/>
              </a:spcBef>
            </a:pPr>
            <a:r>
              <a:rPr sz="4400" u="sng" spc="5" dirty="0">
                <a:latin typeface="Times New Roman" panose="02020603050405020304" pitchFamily="18" charset="0"/>
                <a:cs typeface="Times New Roman" panose="02020603050405020304" pitchFamily="18" charset="0"/>
              </a:rPr>
              <a:t>PROJECT</a:t>
            </a:r>
            <a:r>
              <a:rPr sz="4400" u="sng" spc="-85" dirty="0">
                <a:latin typeface="Times New Roman" panose="02020603050405020304" pitchFamily="18" charset="0"/>
                <a:cs typeface="Times New Roman" panose="02020603050405020304" pitchFamily="18" charset="0"/>
              </a:rPr>
              <a:t> </a:t>
            </a:r>
            <a:r>
              <a:rPr sz="4400" u="sng" spc="25" dirty="0">
                <a:latin typeface="Times New Roman" panose="02020603050405020304" pitchFamily="18" charset="0"/>
                <a:cs typeface="Times New Roman" panose="02020603050405020304" pitchFamily="18" charset="0"/>
              </a:rPr>
              <a:t>TITLE</a:t>
            </a:r>
            <a:endParaRPr sz="4400" u="sng" dirty="0">
              <a:latin typeface="Times New Roman" panose="02020603050405020304" pitchFamily="18" charset="0"/>
              <a:cs typeface="Times New Roman" panose="02020603050405020304" pitchFamily="18" charset="0"/>
            </a:endParaRPr>
          </a:p>
        </p:txBody>
      </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6" name="TextBox 22"/>
          <p:cNvSpPr txBox="1"/>
          <p:nvPr/>
        </p:nvSpPr>
        <p:spPr>
          <a:xfrm>
            <a:off x="1132636" y="2882265"/>
            <a:ext cx="8593228" cy="1564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11201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52474" y="447675"/>
            <a:ext cx="5343525" cy="752129"/>
          </a:xfrm>
          <a:prstGeom prst="rect">
            <a:avLst/>
          </a:prstGeom>
        </p:spPr>
        <p:txBody>
          <a:bodyPr vert="horz" wrap="square" lIns="0" tIns="13335" rIns="0" bIns="0" rtlCol="0">
            <a:spAutoFit/>
          </a:bodyPr>
          <a:lstStyle/>
          <a:p>
            <a:pPr marL="12700">
              <a:lnSpc>
                <a:spcPct val="100000"/>
              </a:lnSpc>
              <a:spcBef>
                <a:spcPts val="105"/>
              </a:spcBef>
            </a:pPr>
            <a:r>
              <a:rPr u="sng" spc="25" dirty="0">
                <a:latin typeface="Times New Roman" panose="02020603050405020304" pitchFamily="18" charset="0"/>
                <a:cs typeface="Times New Roman" panose="02020603050405020304" pitchFamily="18" charset="0"/>
              </a:rPr>
              <a:t>A</a:t>
            </a:r>
            <a:r>
              <a:rPr u="sng" spc="-5" dirty="0">
                <a:latin typeface="Times New Roman" panose="02020603050405020304" pitchFamily="18" charset="0"/>
                <a:cs typeface="Times New Roman" panose="02020603050405020304" pitchFamily="18" charset="0"/>
              </a:rPr>
              <a:t>G</a:t>
            </a:r>
            <a:r>
              <a:rPr u="sng" spc="-35" dirty="0">
                <a:latin typeface="Times New Roman" panose="02020603050405020304" pitchFamily="18" charset="0"/>
                <a:cs typeface="Times New Roman" panose="02020603050405020304" pitchFamily="18" charset="0"/>
              </a:rPr>
              <a:t>E</a:t>
            </a:r>
            <a:r>
              <a:rPr u="sng" spc="15" dirty="0">
                <a:latin typeface="Times New Roman" panose="02020603050405020304" pitchFamily="18" charset="0"/>
                <a:cs typeface="Times New Roman" panose="02020603050405020304" pitchFamily="18" charset="0"/>
              </a:rPr>
              <a:t>N</a:t>
            </a:r>
            <a:r>
              <a:rPr u="sng" dirty="0">
                <a:latin typeface="Times New Roman" panose="02020603050405020304" pitchFamily="18" charset="0"/>
                <a:cs typeface="Times New Roman" panose="02020603050405020304" pitchFamily="18" charset="0"/>
              </a:rPr>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048643" name="TextBox 22"/>
          <p:cNvSpPr txBox="1"/>
          <p:nvPr/>
        </p:nvSpPr>
        <p:spPr>
          <a:xfrm>
            <a:off x="1905000" y="1295400"/>
            <a:ext cx="5029200" cy="43205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6.Results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7.Conclusion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9429750" y="360045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87630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Title 10"/>
          <p:cNvSpPr>
            <a:spLocks noGrp="1"/>
          </p:cNvSpPr>
          <p:nvPr>
            <p:ph type="title"/>
          </p:nvPr>
        </p:nvSpPr>
        <p:spPr>
          <a:xfrm>
            <a:off x="526257" y="523279"/>
            <a:ext cx="9201150" cy="4678204"/>
          </a:xfrm>
        </p:spPr>
        <p:txBody>
          <a:bodyPr anchor="t"/>
          <a:lstStyle/>
          <a:p>
            <a:pPr algn="l"/>
            <a:r>
              <a:rPr lang="en-GB" sz="2000" dirty="0"/>
              <a:t>                                                                                                                                                                               </a:t>
            </a:r>
            <a:r>
              <a:rPr lang="en-GB" sz="4400" u="sng" dirty="0">
                <a:latin typeface="Times New Roman" panose="02020603050405020304" pitchFamily="18" charset="0"/>
                <a:cs typeface="Times New Roman" panose="02020603050405020304" pitchFamily="18" charset="0"/>
              </a:rPr>
              <a:t>PROBLEM STATEMENT</a:t>
            </a:r>
            <a:r>
              <a:rPr lang="en-GB" sz="2400" u="sng" dirty="0">
                <a:latin typeface="Times New Roman" panose="02020603050405020304" pitchFamily="18" charset="0"/>
                <a:cs typeface="Times New Roman" panose="02020603050405020304" pitchFamily="18" charset="0"/>
              </a:rPr>
              <a:t>          </a:t>
            </a:r>
            <a:br>
              <a:rPr lang="en-GB" sz="2400" u="sng" dirty="0">
                <a:latin typeface="Times New Roman" panose="02020603050405020304" pitchFamily="18" charset="0"/>
                <a:cs typeface="Times New Roman" panose="02020603050405020304" pitchFamily="18" charset="0"/>
              </a:rPr>
            </a:br>
            <a:br>
              <a:rPr lang="en-GB" sz="2000" u="sng"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Every organization seeks to maximize the allocation of human resources by assessing personnel qualifications across multiple areas.</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To raise performance ratings and increase overall efficiency, we must identify skill gaps, training needs, and internal promotion opportunities.                                                                                                                       </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Performance ratings and working conditions of employees as well as their departments will be evaluated as part of the analysis.</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Assessing people against job role criteria, classifying them according to their capabilities, and giving HR decision-makers useful information.</a:t>
            </a:r>
          </a:p>
        </p:txBody>
      </p:sp>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108966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533400" y="292818"/>
            <a:ext cx="7566025" cy="411779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u="sng" spc="5" dirty="0">
                <a:latin typeface="Times New Roman" panose="02020603050405020304" pitchFamily="18" charset="0"/>
                <a:cs typeface="Times New Roman" panose="02020603050405020304" pitchFamily="18" charset="0"/>
              </a:rPr>
              <a:t>PROJECT	</a:t>
            </a:r>
            <a:r>
              <a:rPr lang="en-GB" sz="4400" u="sng" spc="5" dirty="0">
                <a:latin typeface="Times New Roman" panose="02020603050405020304" pitchFamily="18" charset="0"/>
                <a:cs typeface="Times New Roman" panose="02020603050405020304" pitchFamily="18" charset="0"/>
              </a:rPr>
              <a:t> </a:t>
            </a:r>
            <a:r>
              <a:rPr sz="4400" u="sng" spc="-20" dirty="0">
                <a:latin typeface="Times New Roman" panose="02020603050405020304" pitchFamily="18" charset="0"/>
                <a:cs typeface="Times New Roman" panose="02020603050405020304" pitchFamily="18" charset="0"/>
              </a:rPr>
              <a:t>OVERVIEW</a:t>
            </a:r>
            <a:r>
              <a:rPr lang="en-GB" sz="4400" u="sng" spc="-20" dirty="0">
                <a:latin typeface="Times New Roman" panose="02020603050405020304" pitchFamily="18" charset="0"/>
                <a:cs typeface="Times New Roman" panose="02020603050405020304" pitchFamily="18" charset="0"/>
              </a:rPr>
              <a:t>   </a:t>
            </a:r>
            <a:br>
              <a:rPr lang="en-GB" sz="4400" spc="-20" dirty="0">
                <a:latin typeface="Times New Roman" panose="02020603050405020304" pitchFamily="18" charset="0"/>
                <a:cs typeface="Times New Roman" panose="02020603050405020304" pitchFamily="18" charset="0"/>
              </a:rPr>
            </a:br>
            <a:r>
              <a:rPr lang="en-GB" sz="4250" spc="-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 </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Testing, quizzing, or practical evaluations to gauge the training's efficacy and getting input to make necessary program revisions</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TextBox 10"/>
          <p:cNvSpPr txBox="1"/>
          <p:nvPr/>
        </p:nvSpPr>
        <p:spPr>
          <a:xfrm>
            <a:off x="990600" y="2133600"/>
            <a:ext cx="7924800" cy="904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112776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00075" y="609600"/>
            <a:ext cx="10472738" cy="7095532"/>
          </a:xfrm>
          <a:prstGeom prst="rect">
            <a:avLst/>
          </a:prstGeom>
        </p:spPr>
        <p:txBody>
          <a:bodyPr vert="horz" wrap="square" lIns="0" tIns="16510" rIns="0" bIns="0" rtlCol="0">
            <a:spAutoFit/>
          </a:bodyPr>
          <a:lstStyle/>
          <a:p>
            <a:pPr marL="12700">
              <a:lnSpc>
                <a:spcPct val="100000"/>
              </a:lnSpc>
              <a:spcBef>
                <a:spcPts val="130"/>
              </a:spcBef>
            </a:pPr>
            <a:r>
              <a:rPr sz="4400" u="sng" spc="25" dirty="0">
                <a:latin typeface="Times New Roman" panose="02020603050405020304" pitchFamily="18" charset="0"/>
                <a:cs typeface="Times New Roman" panose="02020603050405020304" pitchFamily="18" charset="0"/>
              </a:rPr>
              <a:t>W</a:t>
            </a:r>
            <a:r>
              <a:rPr sz="4400" u="sng" spc="-20" dirty="0">
                <a:latin typeface="Times New Roman" panose="02020603050405020304" pitchFamily="18" charset="0"/>
                <a:cs typeface="Times New Roman" panose="02020603050405020304" pitchFamily="18" charset="0"/>
              </a:rPr>
              <a:t>H</a:t>
            </a:r>
            <a:r>
              <a:rPr sz="4400" u="sng" spc="20" dirty="0">
                <a:latin typeface="Times New Roman" panose="02020603050405020304" pitchFamily="18" charset="0"/>
                <a:cs typeface="Times New Roman" panose="02020603050405020304" pitchFamily="18" charset="0"/>
              </a:rPr>
              <a:t>O</a:t>
            </a:r>
            <a:r>
              <a:rPr sz="4400" u="sng" spc="-235" dirty="0">
                <a:latin typeface="Times New Roman" panose="02020603050405020304" pitchFamily="18" charset="0"/>
                <a:cs typeface="Times New Roman" panose="02020603050405020304" pitchFamily="18" charset="0"/>
              </a:rPr>
              <a:t> </a:t>
            </a:r>
            <a:r>
              <a:rPr sz="4400" u="sng" spc="-10" dirty="0">
                <a:latin typeface="Times New Roman" panose="02020603050405020304" pitchFamily="18" charset="0"/>
                <a:cs typeface="Times New Roman" panose="02020603050405020304" pitchFamily="18" charset="0"/>
              </a:rPr>
              <a:t>AR</a:t>
            </a:r>
            <a:r>
              <a:rPr sz="4400" u="sng" spc="15" dirty="0">
                <a:latin typeface="Times New Roman" panose="02020603050405020304" pitchFamily="18" charset="0"/>
                <a:cs typeface="Times New Roman" panose="02020603050405020304" pitchFamily="18" charset="0"/>
              </a:rPr>
              <a:t>E</a:t>
            </a:r>
            <a:r>
              <a:rPr sz="4400" u="sng" spc="-35" dirty="0">
                <a:latin typeface="Times New Roman" panose="02020603050405020304" pitchFamily="18" charset="0"/>
                <a:cs typeface="Times New Roman" panose="02020603050405020304" pitchFamily="18" charset="0"/>
              </a:rPr>
              <a:t> </a:t>
            </a:r>
            <a:r>
              <a:rPr sz="4400" u="sng" spc="-10" dirty="0">
                <a:latin typeface="Times New Roman" panose="02020603050405020304" pitchFamily="18" charset="0"/>
                <a:cs typeface="Times New Roman" panose="02020603050405020304" pitchFamily="18" charset="0"/>
              </a:rPr>
              <a:t>T</a:t>
            </a:r>
            <a:r>
              <a:rPr sz="4400" u="sng" spc="-15" dirty="0">
                <a:latin typeface="Times New Roman" panose="02020603050405020304" pitchFamily="18" charset="0"/>
                <a:cs typeface="Times New Roman" panose="02020603050405020304" pitchFamily="18" charset="0"/>
              </a:rPr>
              <a:t>H</a:t>
            </a:r>
            <a:r>
              <a:rPr sz="4400" u="sng" spc="15" dirty="0">
                <a:latin typeface="Times New Roman" panose="02020603050405020304" pitchFamily="18" charset="0"/>
                <a:cs typeface="Times New Roman" panose="02020603050405020304" pitchFamily="18" charset="0"/>
              </a:rPr>
              <a:t>E</a:t>
            </a:r>
            <a:r>
              <a:rPr sz="4400" u="sng" spc="-35" dirty="0">
                <a:latin typeface="Times New Roman" panose="02020603050405020304" pitchFamily="18" charset="0"/>
                <a:cs typeface="Times New Roman" panose="02020603050405020304" pitchFamily="18" charset="0"/>
              </a:rPr>
              <a:t> </a:t>
            </a:r>
            <a:r>
              <a:rPr sz="4400" u="sng" spc="-20" dirty="0">
                <a:latin typeface="Times New Roman" panose="02020603050405020304" pitchFamily="18" charset="0"/>
                <a:cs typeface="Times New Roman" panose="02020603050405020304" pitchFamily="18" charset="0"/>
              </a:rPr>
              <a:t>E</a:t>
            </a:r>
            <a:r>
              <a:rPr sz="4400" u="sng" spc="30" dirty="0">
                <a:latin typeface="Times New Roman" panose="02020603050405020304" pitchFamily="18" charset="0"/>
                <a:cs typeface="Times New Roman" panose="02020603050405020304" pitchFamily="18" charset="0"/>
              </a:rPr>
              <a:t>N</a:t>
            </a:r>
            <a:r>
              <a:rPr sz="4400" u="sng" spc="15" dirty="0">
                <a:latin typeface="Times New Roman" panose="02020603050405020304" pitchFamily="18" charset="0"/>
                <a:cs typeface="Times New Roman" panose="02020603050405020304" pitchFamily="18" charset="0"/>
              </a:rPr>
              <a:t>D</a:t>
            </a:r>
            <a:r>
              <a:rPr sz="4400" u="sng" spc="-45" dirty="0">
                <a:latin typeface="Times New Roman" panose="02020603050405020304" pitchFamily="18" charset="0"/>
                <a:cs typeface="Times New Roman" panose="02020603050405020304" pitchFamily="18" charset="0"/>
              </a:rPr>
              <a:t> </a:t>
            </a:r>
            <a:r>
              <a:rPr sz="4400" u="sng" dirty="0">
                <a:latin typeface="Times New Roman" panose="02020603050405020304" pitchFamily="18" charset="0"/>
                <a:cs typeface="Times New Roman" panose="02020603050405020304" pitchFamily="18" charset="0"/>
              </a:rPr>
              <a:t>U</a:t>
            </a:r>
            <a:r>
              <a:rPr sz="4400" u="sng" spc="10" dirty="0">
                <a:latin typeface="Times New Roman" panose="02020603050405020304" pitchFamily="18" charset="0"/>
                <a:cs typeface="Times New Roman" panose="02020603050405020304" pitchFamily="18" charset="0"/>
              </a:rPr>
              <a:t>S</a:t>
            </a:r>
            <a:r>
              <a:rPr sz="4400" u="sng" spc="-25" dirty="0">
                <a:latin typeface="Times New Roman" panose="02020603050405020304" pitchFamily="18" charset="0"/>
                <a:cs typeface="Times New Roman" panose="02020603050405020304" pitchFamily="18" charset="0"/>
              </a:rPr>
              <a:t>E</a:t>
            </a:r>
            <a:r>
              <a:rPr sz="4400" u="sng" spc="-10" dirty="0">
                <a:latin typeface="Times New Roman" panose="02020603050405020304" pitchFamily="18" charset="0"/>
                <a:cs typeface="Times New Roman" panose="02020603050405020304" pitchFamily="18" charset="0"/>
              </a:rPr>
              <a:t>R</a:t>
            </a:r>
            <a:r>
              <a:rPr sz="4400" u="sng" spc="5" dirty="0">
                <a:latin typeface="Times New Roman" panose="02020603050405020304" pitchFamily="18" charset="0"/>
                <a:cs typeface="Times New Roman" panose="02020603050405020304" pitchFamily="18" charset="0"/>
              </a:rPr>
              <a:t>S?</a:t>
            </a:r>
            <a:br>
              <a:rPr lang="en-GB" sz="4400" spc="5" dirty="0">
                <a:latin typeface="Times New Roman" panose="02020603050405020304" pitchFamily="18" charset="0"/>
                <a:cs typeface="Times New Roman" panose="02020603050405020304" pitchFamily="18" charset="0"/>
              </a:rPr>
            </a:br>
            <a:br>
              <a:rPr lang="en-GB" sz="3200" spc="5"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HR professionals utilize the data to evaluate training requirements, monitor staff advancement, and make sure employees are qualified for their positions.</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Employees can use the brief letter to learn about the standards for excel proficiency, pinpoint areas for personal growth, and monitor their own advancement.</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These experts use the short note to plan, carry </a:t>
            </a:r>
            <a:r>
              <a:rPr lang="en-GB" sz="2000" dirty="0" err="1">
                <a:latin typeface="Times New Roman" panose="02020603050405020304" pitchFamily="18" charset="0"/>
                <a:cs typeface="Times New Roman" panose="02020603050405020304" pitchFamily="18" charset="0"/>
              </a:rPr>
              <a:t>ut</a:t>
            </a:r>
            <a:r>
              <a:rPr lang="en-GB" sz="2000" dirty="0">
                <a:latin typeface="Times New Roman" panose="02020603050405020304" pitchFamily="18" charset="0"/>
                <a:cs typeface="Times New Roman" panose="02020603050405020304" pitchFamily="18" charset="0"/>
              </a:rPr>
              <a:t>, and assess training initiatives meant to enhance workers' Excel skills.</a:t>
            </a:r>
            <a:br>
              <a:rPr lang="en-GB" sz="2000" dirty="0">
                <a:latin typeface="Times New Roman" panose="02020603050405020304" pitchFamily="18" charset="0"/>
                <a:cs typeface="Times New Roman" panose="02020603050405020304" pitchFamily="18" charset="0"/>
              </a:rPr>
            </a:br>
            <a:br>
              <a:rPr lang="en-GB" sz="3200" spc="5" dirty="0">
                <a:latin typeface="Times New Roman" panose="02020603050405020304" pitchFamily="18" charset="0"/>
                <a:cs typeface="Times New Roman" panose="02020603050405020304" pitchFamily="18" charset="0"/>
              </a:rPr>
            </a:br>
            <a:br>
              <a:rPr lang="en-GB" sz="3200" spc="5" dirty="0">
                <a:latin typeface="Times New Roman" panose="02020603050405020304" pitchFamily="18" charset="0"/>
                <a:cs typeface="Times New Roman" panose="02020603050405020304" pitchFamily="18" charset="0"/>
              </a:rPr>
            </a:br>
            <a:br>
              <a:rPr lang="en-GB" sz="3200" spc="5" dirty="0">
                <a:latin typeface="Times New Roman" panose="02020603050405020304" pitchFamily="18" charset="0"/>
                <a:cs typeface="Times New Roman" panose="02020603050405020304" pitchFamily="18" charset="0"/>
              </a:rPr>
            </a:br>
            <a:br>
              <a:rPr lang="en-GB" sz="3200" spc="5" dirty="0">
                <a:latin typeface="Times New Roman" panose="02020603050405020304" pitchFamily="18" charset="0"/>
                <a:cs typeface="Times New Roman" panose="02020603050405020304" pitchFamily="18" charset="0"/>
              </a:rPr>
            </a:br>
            <a:br>
              <a:rPr lang="en-GB" sz="3200" spc="5" dirty="0">
                <a:latin typeface="Times New Roman" panose="02020603050405020304" pitchFamily="18" charset="0"/>
                <a:cs typeface="Times New Roman" panose="02020603050405020304" pitchFamily="18" charset="0"/>
              </a:rPr>
            </a:br>
            <a:br>
              <a:rPr lang="en-GB" sz="3200" spc="5" dirty="0"/>
            </a:br>
            <a:r>
              <a:rPr lang="en-GB" sz="3200" spc="5" dirty="0"/>
              <a:t>    </a:t>
            </a:r>
            <a:endParaRPr sz="3200" dirty="0"/>
          </a:p>
        </p:txBody>
      </p:sp>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0"/>
            <a:ext cx="2695574" cy="3248025"/>
          </a:xfrm>
          <a:prstGeom prst="rect">
            <a:avLst/>
          </a:prstGeom>
        </p:spPr>
      </p:pic>
      <p:sp>
        <p:nvSpPr>
          <p:cNvPr id="1048660" name="object 3"/>
          <p:cNvSpPr/>
          <p:nvPr/>
        </p:nvSpPr>
        <p:spPr>
          <a:xfrm>
            <a:off x="11353800" y="6096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8763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10820400"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1747837" y="581025"/>
            <a:ext cx="10134600" cy="10046981"/>
          </a:xfrm>
          <a:prstGeom prst="rect">
            <a:avLst/>
          </a:prstGeom>
        </p:spPr>
        <p:txBody>
          <a:bodyPr vert="horz" wrap="square" lIns="0" tIns="13335" rIns="0" bIns="0" rtlCol="0">
            <a:spAutoFit/>
          </a:bodyPr>
          <a:lstStyle/>
          <a:p>
            <a:pPr marL="12700">
              <a:lnSpc>
                <a:spcPct val="100000"/>
              </a:lnSpc>
              <a:spcBef>
                <a:spcPts val="105"/>
              </a:spcBef>
            </a:pPr>
            <a:r>
              <a:rPr sz="3600" u="sng" spc="10" dirty="0">
                <a:latin typeface="Times New Roman" panose="02020603050405020304" pitchFamily="18" charset="0"/>
                <a:cs typeface="Times New Roman" panose="02020603050405020304" pitchFamily="18" charset="0"/>
              </a:rPr>
              <a:t>O</a:t>
            </a:r>
            <a:r>
              <a:rPr sz="3600" u="sng" spc="25" dirty="0">
                <a:latin typeface="Times New Roman" panose="02020603050405020304" pitchFamily="18" charset="0"/>
                <a:cs typeface="Times New Roman" panose="02020603050405020304" pitchFamily="18" charset="0"/>
              </a:rPr>
              <a:t>U</a:t>
            </a:r>
            <a:r>
              <a:rPr sz="3600" u="sng" dirty="0">
                <a:latin typeface="Times New Roman" panose="02020603050405020304" pitchFamily="18" charset="0"/>
                <a:cs typeface="Times New Roman" panose="02020603050405020304" pitchFamily="18" charset="0"/>
              </a:rPr>
              <a:t>R</a:t>
            </a:r>
            <a:r>
              <a:rPr sz="3600" u="sng" spc="5" dirty="0">
                <a:latin typeface="Times New Roman" panose="02020603050405020304" pitchFamily="18" charset="0"/>
                <a:cs typeface="Times New Roman" panose="02020603050405020304" pitchFamily="18" charset="0"/>
              </a:rPr>
              <a:t> </a:t>
            </a:r>
            <a:r>
              <a:rPr sz="3600" u="sng" spc="25" dirty="0">
                <a:latin typeface="Times New Roman" panose="02020603050405020304" pitchFamily="18" charset="0"/>
                <a:cs typeface="Times New Roman" panose="02020603050405020304" pitchFamily="18" charset="0"/>
              </a:rPr>
              <a:t>S</a:t>
            </a:r>
            <a:r>
              <a:rPr sz="3600" u="sng" spc="10" dirty="0">
                <a:latin typeface="Times New Roman" panose="02020603050405020304" pitchFamily="18" charset="0"/>
                <a:cs typeface="Times New Roman" panose="02020603050405020304" pitchFamily="18" charset="0"/>
              </a:rPr>
              <a:t>O</a:t>
            </a:r>
            <a:r>
              <a:rPr sz="3600" u="sng" spc="25" dirty="0">
                <a:latin typeface="Times New Roman" panose="02020603050405020304" pitchFamily="18" charset="0"/>
                <a:cs typeface="Times New Roman" panose="02020603050405020304" pitchFamily="18" charset="0"/>
              </a:rPr>
              <a:t>LU</a:t>
            </a:r>
            <a:r>
              <a:rPr sz="3600" u="sng" spc="-35" dirty="0">
                <a:latin typeface="Times New Roman" panose="02020603050405020304" pitchFamily="18" charset="0"/>
                <a:cs typeface="Times New Roman" panose="02020603050405020304" pitchFamily="18" charset="0"/>
              </a:rPr>
              <a:t>T</a:t>
            </a:r>
            <a:r>
              <a:rPr sz="3600" u="sng" spc="-30" dirty="0">
                <a:latin typeface="Times New Roman" panose="02020603050405020304" pitchFamily="18" charset="0"/>
                <a:cs typeface="Times New Roman" panose="02020603050405020304" pitchFamily="18" charset="0"/>
              </a:rPr>
              <a:t>I</a:t>
            </a:r>
            <a:r>
              <a:rPr sz="3600" u="sng" spc="10" dirty="0">
                <a:latin typeface="Times New Roman" panose="02020603050405020304" pitchFamily="18" charset="0"/>
                <a:cs typeface="Times New Roman" panose="02020603050405020304" pitchFamily="18" charset="0"/>
              </a:rPr>
              <a:t>O</a:t>
            </a:r>
            <a:r>
              <a:rPr sz="3600" u="sng" dirty="0">
                <a:latin typeface="Times New Roman" panose="02020603050405020304" pitchFamily="18" charset="0"/>
                <a:cs typeface="Times New Roman" panose="02020603050405020304" pitchFamily="18" charset="0"/>
              </a:rPr>
              <a:t>N</a:t>
            </a:r>
            <a:r>
              <a:rPr sz="3600" u="sng" spc="-345" dirty="0">
                <a:latin typeface="Times New Roman" panose="02020603050405020304" pitchFamily="18" charset="0"/>
                <a:cs typeface="Times New Roman" panose="02020603050405020304" pitchFamily="18" charset="0"/>
              </a:rPr>
              <a:t> </a:t>
            </a:r>
            <a:r>
              <a:rPr sz="3600" u="sng" spc="-35" dirty="0">
                <a:latin typeface="Times New Roman" panose="02020603050405020304" pitchFamily="18" charset="0"/>
                <a:cs typeface="Times New Roman" panose="02020603050405020304" pitchFamily="18" charset="0"/>
              </a:rPr>
              <a:t>A</a:t>
            </a:r>
            <a:r>
              <a:rPr sz="3600" u="sng" spc="-5" dirty="0">
                <a:latin typeface="Times New Roman" panose="02020603050405020304" pitchFamily="18" charset="0"/>
                <a:cs typeface="Times New Roman" panose="02020603050405020304" pitchFamily="18" charset="0"/>
              </a:rPr>
              <a:t>N</a:t>
            </a:r>
            <a:r>
              <a:rPr sz="3600" u="sng" dirty="0">
                <a:latin typeface="Times New Roman" panose="02020603050405020304" pitchFamily="18" charset="0"/>
                <a:cs typeface="Times New Roman" panose="02020603050405020304" pitchFamily="18" charset="0"/>
              </a:rPr>
              <a:t>D</a:t>
            </a:r>
            <a:r>
              <a:rPr sz="3600" u="sng" spc="35" dirty="0">
                <a:latin typeface="Times New Roman" panose="02020603050405020304" pitchFamily="18" charset="0"/>
                <a:cs typeface="Times New Roman" panose="02020603050405020304" pitchFamily="18" charset="0"/>
              </a:rPr>
              <a:t> </a:t>
            </a:r>
            <a:r>
              <a:rPr sz="3600" u="sng" spc="-30" dirty="0">
                <a:latin typeface="Times New Roman" panose="02020603050405020304" pitchFamily="18" charset="0"/>
                <a:cs typeface="Times New Roman" panose="02020603050405020304" pitchFamily="18" charset="0"/>
              </a:rPr>
              <a:t>I</a:t>
            </a:r>
            <a:r>
              <a:rPr sz="3600" u="sng" spc="-35" dirty="0">
                <a:latin typeface="Times New Roman" panose="02020603050405020304" pitchFamily="18" charset="0"/>
                <a:cs typeface="Times New Roman" panose="02020603050405020304" pitchFamily="18" charset="0"/>
              </a:rPr>
              <a:t>T</a:t>
            </a:r>
            <a:r>
              <a:rPr sz="3600" u="sng" dirty="0">
                <a:latin typeface="Times New Roman" panose="02020603050405020304" pitchFamily="18" charset="0"/>
                <a:cs typeface="Times New Roman" panose="02020603050405020304" pitchFamily="18" charset="0"/>
              </a:rPr>
              <a:t>S</a:t>
            </a:r>
            <a:r>
              <a:rPr sz="3600" u="sng" spc="60" dirty="0">
                <a:latin typeface="Times New Roman" panose="02020603050405020304" pitchFamily="18" charset="0"/>
                <a:cs typeface="Times New Roman" panose="02020603050405020304" pitchFamily="18" charset="0"/>
              </a:rPr>
              <a:t> </a:t>
            </a:r>
            <a:r>
              <a:rPr sz="3600" u="sng" spc="-295" dirty="0">
                <a:latin typeface="Times New Roman" panose="02020603050405020304" pitchFamily="18" charset="0"/>
                <a:cs typeface="Times New Roman" panose="02020603050405020304" pitchFamily="18" charset="0"/>
              </a:rPr>
              <a:t>V</a:t>
            </a:r>
            <a:r>
              <a:rPr sz="3600" u="sng" spc="-35" dirty="0">
                <a:latin typeface="Times New Roman" panose="02020603050405020304" pitchFamily="18" charset="0"/>
                <a:cs typeface="Times New Roman" panose="02020603050405020304" pitchFamily="18" charset="0"/>
              </a:rPr>
              <a:t>A</a:t>
            </a:r>
            <a:r>
              <a:rPr sz="3600" u="sng" spc="25" dirty="0">
                <a:latin typeface="Times New Roman" panose="02020603050405020304" pitchFamily="18" charset="0"/>
                <a:cs typeface="Times New Roman" panose="02020603050405020304" pitchFamily="18" charset="0"/>
              </a:rPr>
              <a:t>LU</a:t>
            </a:r>
            <a:r>
              <a:rPr sz="3600" u="sng" dirty="0">
                <a:latin typeface="Times New Roman" panose="02020603050405020304" pitchFamily="18" charset="0"/>
                <a:cs typeface="Times New Roman" panose="02020603050405020304" pitchFamily="18" charset="0"/>
              </a:rPr>
              <a:t>E</a:t>
            </a:r>
            <a:r>
              <a:rPr lang="en-GB" sz="3600" u="sng" spc="-65" dirty="0">
                <a:latin typeface="Times New Roman" panose="02020603050405020304" pitchFamily="18" charset="0"/>
                <a:cs typeface="Times New Roman" panose="02020603050405020304" pitchFamily="18" charset="0"/>
              </a:rPr>
              <a:t> </a:t>
            </a:r>
            <a:r>
              <a:rPr sz="3600" u="sng" spc="-15" dirty="0">
                <a:latin typeface="Times New Roman" panose="02020603050405020304" pitchFamily="18" charset="0"/>
                <a:cs typeface="Times New Roman" panose="02020603050405020304" pitchFamily="18" charset="0"/>
              </a:rPr>
              <a:t>P</a:t>
            </a:r>
            <a:r>
              <a:rPr sz="3600" u="sng" spc="-30" dirty="0">
                <a:latin typeface="Times New Roman" panose="02020603050405020304" pitchFamily="18" charset="0"/>
                <a:cs typeface="Times New Roman" panose="02020603050405020304" pitchFamily="18" charset="0"/>
              </a:rPr>
              <a:t>R</a:t>
            </a:r>
            <a:r>
              <a:rPr sz="3600" u="sng" spc="10" dirty="0">
                <a:latin typeface="Times New Roman" panose="02020603050405020304" pitchFamily="18" charset="0"/>
                <a:cs typeface="Times New Roman" panose="02020603050405020304" pitchFamily="18" charset="0"/>
              </a:rPr>
              <a:t>O</a:t>
            </a:r>
            <a:r>
              <a:rPr sz="3600" u="sng" spc="-15" dirty="0">
                <a:latin typeface="Times New Roman" panose="02020603050405020304" pitchFamily="18" charset="0"/>
                <a:cs typeface="Times New Roman" panose="02020603050405020304" pitchFamily="18" charset="0"/>
              </a:rPr>
              <a:t>P</a:t>
            </a:r>
            <a:r>
              <a:rPr sz="3600" u="sng" spc="10" dirty="0">
                <a:latin typeface="Times New Roman" panose="02020603050405020304" pitchFamily="18" charset="0"/>
                <a:cs typeface="Times New Roman" panose="02020603050405020304" pitchFamily="18" charset="0"/>
              </a:rPr>
              <a:t>O</a:t>
            </a:r>
            <a:r>
              <a:rPr sz="3600" u="sng" spc="25" dirty="0">
                <a:latin typeface="Times New Roman" panose="02020603050405020304" pitchFamily="18" charset="0"/>
                <a:cs typeface="Times New Roman" panose="02020603050405020304" pitchFamily="18" charset="0"/>
              </a:rPr>
              <a:t>S</a:t>
            </a:r>
            <a:r>
              <a:rPr sz="3600" u="sng" spc="-30" dirty="0">
                <a:latin typeface="Times New Roman" panose="02020603050405020304" pitchFamily="18" charset="0"/>
                <a:cs typeface="Times New Roman" panose="02020603050405020304" pitchFamily="18" charset="0"/>
              </a:rPr>
              <a:t>I</a:t>
            </a:r>
            <a:r>
              <a:rPr sz="3600" u="sng" spc="-35" dirty="0">
                <a:latin typeface="Times New Roman" panose="02020603050405020304" pitchFamily="18" charset="0"/>
                <a:cs typeface="Times New Roman" panose="02020603050405020304" pitchFamily="18" charset="0"/>
              </a:rPr>
              <a:t>T</a:t>
            </a:r>
            <a:r>
              <a:rPr sz="3600" u="sng" spc="-30" dirty="0">
                <a:latin typeface="Times New Roman" panose="02020603050405020304" pitchFamily="18" charset="0"/>
                <a:cs typeface="Times New Roman" panose="02020603050405020304" pitchFamily="18" charset="0"/>
              </a:rPr>
              <a:t>I</a:t>
            </a:r>
            <a:r>
              <a:rPr sz="3600" u="sng" spc="10" dirty="0">
                <a:latin typeface="Times New Roman" panose="02020603050405020304" pitchFamily="18" charset="0"/>
                <a:cs typeface="Times New Roman" panose="02020603050405020304" pitchFamily="18" charset="0"/>
              </a:rPr>
              <a:t>O</a:t>
            </a:r>
            <a:r>
              <a:rPr lang="en-GB" sz="3600" u="sng" dirty="0">
                <a:latin typeface="Times New Roman" panose="02020603050405020304" pitchFamily="18" charset="0"/>
                <a:cs typeface="Times New Roman" panose="02020603050405020304" pitchFamily="18" charset="0"/>
              </a:rPr>
              <a:t>N </a:t>
            </a:r>
            <a:br>
              <a:rPr lang="en-GB" sz="3600" u="sng"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We create interactive Excel dashboards that offer managers instantaneous insights into employee qualifications, enabling them to quickly identify areas of strength and weakness. </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We establish a centralized, readily available Excel-based database that contains all pertinent employee credentials. An excel-based system expedites the qualification tracking procedure, saving HR teams and managers time and reducing mistake rates.</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The system is adaptable to various sectors, roles, and particular qualification requirements. It is also scalable, enabling it to expand with the business. </a:t>
            </a:r>
            <a:br>
              <a:rPr lang="en-GB" sz="20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br>
            <a:br>
              <a:rPr lang="en-GB" sz="3600" dirty="0"/>
            </a:br>
            <a:endParaRPr sz="3600" dirty="0"/>
          </a:p>
        </p:txBody>
      </p:sp>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09600" y="228600"/>
            <a:ext cx="10681335" cy="4062651"/>
          </a:xfrm>
        </p:spPr>
        <p:txBody>
          <a:bodyPr/>
          <a:lstStyle/>
          <a:p>
            <a:r>
              <a:rPr lang="en-IN" sz="4400" u="sng" dirty="0">
                <a:latin typeface="Times New Roman" panose="02020603050405020304" pitchFamily="18" charset="0"/>
                <a:cs typeface="Times New Roman" panose="02020603050405020304" pitchFamily="18" charset="0"/>
              </a:rPr>
              <a:t>Dataset Description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Details on the particular credentials or licenses that every worker </a:t>
            </a:r>
            <a:r>
              <a:rPr lang="en-GB" sz="2000" dirty="0" err="1">
                <a:latin typeface="Times New Roman" panose="02020603050405020304" pitchFamily="18" charset="0"/>
                <a:cs typeface="Times New Roman" panose="02020603050405020304" pitchFamily="18" charset="0"/>
              </a:rPr>
              <a:t>possesses,such</a:t>
            </a:r>
            <a:r>
              <a:rPr lang="en-GB" sz="2000" dirty="0">
                <a:latin typeface="Times New Roman" panose="02020603050405020304" pitchFamily="18" charset="0"/>
                <a:cs typeface="Times New Roman" panose="02020603050405020304" pitchFamily="18" charset="0"/>
              </a:rPr>
              <a:t> as the titles of the courses taken, the degrees attained, and the completion date.</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documentation of any training sessions or seminars that the staff member attended,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including the dates, subjects covered, and any results or grades.</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Essential information such an employee's function, department classifications, and gender are also Provided.</a:t>
            </a:r>
            <a:br>
              <a:rPr lang="en-GB"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8991600" y="617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0" name="object 7"/>
          <p:cNvSpPr txBox="1">
            <a:spLocks noGrp="1"/>
          </p:cNvSpPr>
          <p:nvPr>
            <p:ph type="title"/>
          </p:nvPr>
        </p:nvSpPr>
        <p:spPr>
          <a:xfrm>
            <a:off x="2381250" y="361950"/>
            <a:ext cx="9560719" cy="11835291"/>
          </a:xfrm>
          <a:prstGeom prst="rect">
            <a:avLst/>
          </a:prstGeom>
        </p:spPr>
        <p:txBody>
          <a:bodyPr vert="horz" wrap="square" lIns="0" tIns="16510" rIns="0" bIns="0" rtlCol="0">
            <a:spAutoFit/>
          </a:bodyPr>
          <a:lstStyle/>
          <a:p>
            <a:pPr marL="12700">
              <a:lnSpc>
                <a:spcPct val="100000"/>
              </a:lnSpc>
              <a:spcBef>
                <a:spcPts val="130"/>
              </a:spcBef>
            </a:pPr>
            <a:r>
              <a:rPr lang="en-GB" sz="4400" u="sng" spc="15" dirty="0">
                <a:latin typeface="Times New Roman" panose="02020603050405020304" pitchFamily="18" charset="0"/>
                <a:cs typeface="Times New Roman" panose="02020603050405020304" pitchFamily="18" charset="0"/>
              </a:rPr>
              <a:t>THE “WOW” IN OUR SOLUTION</a:t>
            </a:r>
            <a:br>
              <a:rPr lang="en-GB" sz="4400" spc="15" dirty="0">
                <a:latin typeface="Times New Roman" panose="02020603050405020304" pitchFamily="18" charset="0"/>
                <a:cs typeface="Times New Roman" panose="02020603050405020304" pitchFamily="18" charset="0"/>
              </a:rPr>
            </a:br>
            <a:br>
              <a:rPr lang="en-GB" sz="4400" spc="15"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1. Interactive Dashboard: a dynamic Excel dashboard that provides updates on the qualifications and deficiencies of employees.</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2. Automatic Reports: Produced automatically, these reports are customized for each department and emphasize important findings, areas in need of training, and chances for advancement.</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3. Advanced Analysis Tools: For deeper insights, use Power Pivot and Power Query, two advanced Excel functions that enable predictive analysis and scenario planning.</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4. User-friendly interface: All users can easily filter, sort, and examine data thanks to this user-friendly design, which enables HR teams to perform complicated analysis.</a:t>
            </a:r>
            <a:br>
              <a:rPr lang="en-GB" sz="4400" dirty="0">
                <a:latin typeface="Times New Roman" panose="02020603050405020304" pitchFamily="18" charset="0"/>
                <a:cs typeface="Times New Roman" panose="02020603050405020304" pitchFamily="18" charset="0"/>
              </a:rPr>
            </a:br>
            <a:br>
              <a:rPr lang="en-GB" sz="4400" dirty="0">
                <a:latin typeface="Times New Roman" panose="02020603050405020304" pitchFamily="18" charset="0"/>
                <a:cs typeface="Times New Roman" panose="02020603050405020304" pitchFamily="18" charset="0"/>
              </a:rPr>
            </a:br>
            <a:br>
              <a:rPr lang="en-GB" sz="4400" dirty="0"/>
            </a:br>
            <a:br>
              <a:rPr lang="en-GB" sz="4400" dirty="0"/>
            </a:br>
            <a:br>
              <a:rPr lang="en-GB" sz="4400" dirty="0"/>
            </a:br>
            <a:br>
              <a:rPr lang="en-GB" sz="4400" spc="15" dirty="0"/>
            </a:br>
            <a:br>
              <a:rPr lang="en-GB" sz="4400" spc="15" dirty="0"/>
            </a:br>
            <a:br>
              <a:rPr lang="en-GB" sz="4400" spc="15" dirty="0"/>
            </a:br>
            <a:br>
              <a:rPr lang="en-GB" sz="4400" spc="15" dirty="0"/>
            </a:br>
            <a:br>
              <a:rPr lang="en-GB" sz="4400" spc="15" dirty="0"/>
            </a:br>
            <a:endParaRPr sz="4400" dirty="0"/>
          </a:p>
        </p:txBody>
      </p:sp>
      <p:sp>
        <p:nvSpPr>
          <p:cNvPr id="104867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2" name="TextBox 8"/>
          <p:cNvSpPr txBox="1"/>
          <p:nvPr/>
        </p:nvSpPr>
        <p:spPr>
          <a:xfrm>
            <a:off x="2743200" y="2354703"/>
            <a:ext cx="8534018" cy="1031239"/>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                                                                                                                                                                               PROBLEM STATEMENT               Every organization seeks to maximize the allocation of human resources by assessing personnel qualifications across multiple areas.      To raise performance ratings and increase overall efficiency, we must identify skill gaps, training needs, and internal promotion opportunities.                                                                                                                              Performance ratings and working conditions of employees as well as their departments will be evaluated as part of the analysis.            Assessing people against job role criteria, classifying them according to their capabilities, and giving HR decision-makers useful information.</vt:lpstr>
      <vt:lpstr>PROJECT  OVERVIEW       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          Testing, quizzing, or practical evaluations to gauge the training's efficacy and getting input to make necessary program revisions  </vt:lpstr>
      <vt:lpstr>WHO ARE THE END USERS?       HR professionals utilize the data to evaluate training requirements, monitor staff advancement, and make sure employees are qualified for their positions.       Employees can use the brief letter to learn about the standards for excel proficiency, pinpoint areas for personal growth, and monitor their own advancement.        These experts use the short note to plan, carry ut, and assess training initiatives meant to enhance workers' Excel skills.           </vt:lpstr>
      <vt:lpstr>OUR SOLUTION AND ITS VALUE PROPOSITION        We create interactive Excel dashboards that offer managers instantaneous insights into employee qualifications, enabling them to quickly identify areas of strength and weakness.         We establish a centralized, readily available Excel-based database that contains all pertinent employee credentials. An excel-based system expedites the qualification tracking procedure, saving HR teams and managers time and reducing mistake rates.        The system is adaptable to various sectors, roles, and particular qualification requirements. It is also scalable, enabling it to expand with the business.           </vt:lpstr>
      <vt:lpstr>Dataset Description      Details on the particular credentials or licenses that every worker possesses,such as the titles of the courses taken, the degrees attained, and the completion date. documentation of any training sessions or seminars that the staff member attended,        including the dates, subjects covered, and any results or grades.              Essential information such an employee's function, department classifications, and gender are also Provided. </vt:lpstr>
      <vt:lpstr>THE “WOW” IN OUR SOLUTION  1. Interactive Dashboard: a dynamic Excel dashboard that provides updates on the qualifications and deficiencies of employees.  2. Automatic Reports: Produced automatically, these reports are customized for each department and emphasize important findings, areas in need of training, and chances for advancement.  3. Advanced Analysis Tools: For deeper insights, use Power Pivot and Power Query, two advanced Excel functions that enable predictive analysis and scenario planning.  4. User-friendly interface: All users can easily filter, sort, and examine data thanks to this user-friendly design, which enables HR teams to perform complicated analysis.          </vt:lpstr>
      <vt:lpstr>RESULTS</vt:lpstr>
      <vt:lpstr>Conclusion                                                                                                                                                                                                                                                                           1.The employee qualification analysis helps identify the current situation by efficiently     aligning employee departments and their workspaces, as well as the number of    employees in the organization.                 2. The approach provides actionable insights for HR supporting better talent   management and strategic workforce planning and establishing strategies through the use of Excel tools for data organization analysis and reporting.         3. The user-friendly method of seeing and acting upon the findings is provided by the interactive dashboard and customized reports.                                                                                  4. In general, this analysis strengthens the organization's capacity to develop talent and keep a competitive advantage in addition to supporting strategic workforce planning.        5. I've included the problem statement, project overview, our solution, its values, the dataset description, and the graph's outcome. that enhances the development of my skills and gaining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ASH wini</cp:lastModifiedBy>
  <cp:revision>2</cp:revision>
  <dcterms:created xsi:type="dcterms:W3CDTF">2024-03-29T04:07:22Z</dcterms:created>
  <dcterms:modified xsi:type="dcterms:W3CDTF">2024-09-07T06:06:00Z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15067dda9b474e0885d07d9705664772</vt:lpwstr>
  </property>
</Properties>
</file>