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75" r:id="rId3"/>
    <p:sldId id="257" r:id="rId4"/>
    <p:sldId id="258" r:id="rId5"/>
    <p:sldId id="260" r:id="rId6"/>
    <p:sldId id="261" r:id="rId7"/>
    <p:sldId id="259" r:id="rId8"/>
    <p:sldId id="264" r:id="rId9"/>
    <p:sldId id="267" r:id="rId10"/>
    <p:sldId id="266" r:id="rId11"/>
    <p:sldId id="265" r:id="rId12"/>
    <p:sldId id="263" r:id="rId13"/>
    <p:sldId id="268" r:id="rId14"/>
    <p:sldId id="269" r:id="rId15"/>
    <p:sldId id="270" r:id="rId16"/>
    <p:sldId id="271" r:id="rId17"/>
    <p:sldId id="273" r:id="rId18"/>
    <p:sldId id="272" r:id="rId19"/>
    <p:sldId id="27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A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88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518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420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5192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715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37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6245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659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60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80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650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9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255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61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714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2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58238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510363"/>
            <a:ext cx="9405626" cy="1770110"/>
          </a:xfrm>
        </p:spPr>
        <p:txBody>
          <a:bodyPr>
            <a:normAutofit/>
          </a:bodyPr>
          <a:lstStyle/>
          <a:p>
            <a:pPr algn="l"/>
            <a:r>
              <a:rPr lang="en-US" sz="4800" dirty="0" smtClean="0">
                <a:solidFill>
                  <a:srgbClr val="002060"/>
                </a:solidFill>
              </a:rPr>
              <a:t>Project Report-1</a:t>
            </a:r>
            <a:r>
              <a:rPr lang="en-US" sz="4800" dirty="0" smtClean="0">
                <a:solidFill>
                  <a:srgbClr val="002060"/>
                </a:solidFill>
              </a:rPr>
              <a:t>:</a:t>
            </a:r>
            <a:br>
              <a:rPr lang="en-US" sz="4800" dirty="0" smtClean="0">
                <a:solidFill>
                  <a:srgbClr val="002060"/>
                </a:solidFill>
              </a:rPr>
            </a:br>
            <a:r>
              <a:rPr lang="en-US" sz="4800" dirty="0" smtClean="0">
                <a:solidFill>
                  <a:srgbClr val="002060"/>
                </a:solidFill>
              </a:rPr>
              <a:t>Amazon Sales Analysis</a:t>
            </a:r>
            <a:endParaRPr lang="en-IN" sz="4800" dirty="0">
              <a:solidFill>
                <a:srgbClr val="002060"/>
              </a:solidFill>
            </a:endParaRPr>
          </a:p>
        </p:txBody>
      </p:sp>
      <p:sp>
        <p:nvSpPr>
          <p:cNvPr id="3" name="Subtitle 2"/>
          <p:cNvSpPr>
            <a:spLocks noGrp="1"/>
          </p:cNvSpPr>
          <p:nvPr>
            <p:ph type="subTitle" idx="1"/>
          </p:nvPr>
        </p:nvSpPr>
        <p:spPr>
          <a:xfrm>
            <a:off x="2417780" y="2445488"/>
            <a:ext cx="8637072" cy="2211572"/>
          </a:xfrm>
        </p:spPr>
        <p:txBody>
          <a:bodyPr>
            <a:normAutofit/>
          </a:bodyPr>
          <a:lstStyle/>
          <a:p>
            <a:pPr algn="l"/>
            <a:r>
              <a:rPr lang="en-US" sz="2400" b="1" dirty="0" smtClean="0">
                <a:solidFill>
                  <a:srgbClr val="7030A0"/>
                </a:solidFill>
              </a:rPr>
              <a:t>Technologies</a:t>
            </a:r>
            <a:r>
              <a:rPr lang="en-US" sz="2400" dirty="0" smtClean="0">
                <a:solidFill>
                  <a:srgbClr val="7030A0"/>
                </a:solidFill>
              </a:rPr>
              <a:t>: Data Science/Analysis</a:t>
            </a:r>
          </a:p>
          <a:p>
            <a:pPr algn="l"/>
            <a:r>
              <a:rPr lang="en-US" sz="2400" b="1" dirty="0" smtClean="0">
                <a:solidFill>
                  <a:srgbClr val="7030A0"/>
                </a:solidFill>
              </a:rPr>
              <a:t>Domain</a:t>
            </a:r>
            <a:r>
              <a:rPr lang="en-US" sz="2400" dirty="0" smtClean="0">
                <a:solidFill>
                  <a:srgbClr val="7030A0"/>
                </a:solidFill>
              </a:rPr>
              <a:t>: E-commerce</a:t>
            </a:r>
          </a:p>
          <a:p>
            <a:pPr algn="l"/>
            <a:r>
              <a:rPr lang="en-US" sz="2400" b="1" dirty="0" smtClean="0">
                <a:solidFill>
                  <a:srgbClr val="7030A0"/>
                </a:solidFill>
              </a:rPr>
              <a:t>Details</a:t>
            </a:r>
            <a:r>
              <a:rPr lang="en-US" sz="2400" dirty="0" smtClean="0">
                <a:solidFill>
                  <a:srgbClr val="7030A0"/>
                </a:solidFill>
              </a:rPr>
              <a:t>: This Data includes sales details in different regions between years 2010-2017.</a:t>
            </a:r>
          </a:p>
          <a:p>
            <a:pPr algn="l"/>
            <a:endParaRPr lang="en-IN" dirty="0">
              <a:solidFill>
                <a:srgbClr val="7030A0"/>
              </a:solidFill>
            </a:endParaRPr>
          </a:p>
        </p:txBody>
      </p:sp>
    </p:spTree>
    <p:extLst>
      <p:ext uri="{BB962C8B-B14F-4D97-AF65-F5344CB8AC3E}">
        <p14:creationId xmlns:p14="http://schemas.microsoft.com/office/powerpoint/2010/main" val="167314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30087"/>
            <a:ext cx="8915400" cy="5381135"/>
          </a:xfrm>
        </p:spPr>
        <p:txBody>
          <a:bodyPr>
            <a:normAutofit/>
          </a:bodyPr>
          <a:lstStyle/>
          <a:p>
            <a:r>
              <a:rPr lang="en-US" b="1" dirty="0" smtClean="0">
                <a:solidFill>
                  <a:schemeClr val="bg2">
                    <a:lumMod val="25000"/>
                  </a:schemeClr>
                </a:solidFill>
              </a:rPr>
              <a:t>Shipping </a:t>
            </a:r>
            <a:r>
              <a:rPr lang="en-US" b="1" dirty="0">
                <a:solidFill>
                  <a:schemeClr val="bg2">
                    <a:lumMod val="25000"/>
                  </a:schemeClr>
                </a:solidFill>
              </a:rPr>
              <a:t>Duration</a:t>
            </a:r>
            <a:r>
              <a:rPr lang="en-US" dirty="0">
                <a:solidFill>
                  <a:schemeClr val="bg2">
                    <a:lumMod val="25000"/>
                  </a:schemeClr>
                </a:solidFill>
              </a:rPr>
              <a:t> - Most of the values in shipping duration is within 24 days as is shown by the median value and also the deviation or spread of data is lesser. Clearly, we do not have any outliers here, the maximum and minimum values are 50 and 0 days.</a:t>
            </a:r>
          </a:p>
          <a:p>
            <a:r>
              <a:rPr lang="en-US" b="1" dirty="0" smtClean="0">
                <a:solidFill>
                  <a:schemeClr val="bg2">
                    <a:lumMod val="25000"/>
                  </a:schemeClr>
                </a:solidFill>
              </a:rPr>
              <a:t>Sales </a:t>
            </a:r>
            <a:r>
              <a:rPr lang="en-US" b="1" dirty="0">
                <a:solidFill>
                  <a:schemeClr val="bg2">
                    <a:lumMod val="25000"/>
                  </a:schemeClr>
                </a:solidFill>
              </a:rPr>
              <a:t>Channel</a:t>
            </a:r>
            <a:r>
              <a:rPr lang="en-US" dirty="0">
                <a:solidFill>
                  <a:schemeClr val="bg2">
                    <a:lumMod val="25000"/>
                  </a:schemeClr>
                </a:solidFill>
              </a:rPr>
              <a:t> - Both the modes of sales are being equally used (Offline and Online 50-50)</a:t>
            </a:r>
          </a:p>
          <a:p>
            <a:r>
              <a:rPr lang="en-US" b="1" dirty="0" smtClean="0">
                <a:solidFill>
                  <a:schemeClr val="bg2">
                    <a:lumMod val="25000"/>
                  </a:schemeClr>
                </a:solidFill>
              </a:rPr>
              <a:t>Item </a:t>
            </a:r>
            <a:r>
              <a:rPr lang="en-US" b="1" dirty="0">
                <a:solidFill>
                  <a:schemeClr val="bg2">
                    <a:lumMod val="25000"/>
                  </a:schemeClr>
                </a:solidFill>
              </a:rPr>
              <a:t>Type</a:t>
            </a:r>
            <a:r>
              <a:rPr lang="en-US" dirty="0">
                <a:solidFill>
                  <a:schemeClr val="bg2">
                    <a:lumMod val="25000"/>
                  </a:schemeClr>
                </a:solidFill>
              </a:rPr>
              <a:t> - Most of the item types are Clothes, Cosmetics and Office Supplies</a:t>
            </a:r>
          </a:p>
          <a:p>
            <a:r>
              <a:rPr lang="en-US" b="1" dirty="0" smtClean="0">
                <a:solidFill>
                  <a:schemeClr val="bg2">
                    <a:lumMod val="25000"/>
                  </a:schemeClr>
                </a:solidFill>
              </a:rPr>
              <a:t>Region</a:t>
            </a:r>
            <a:r>
              <a:rPr lang="en-US" dirty="0" smtClean="0">
                <a:solidFill>
                  <a:schemeClr val="bg2">
                    <a:lumMod val="25000"/>
                  </a:schemeClr>
                </a:solidFill>
              </a:rPr>
              <a:t> </a:t>
            </a:r>
            <a:r>
              <a:rPr lang="en-US" dirty="0">
                <a:solidFill>
                  <a:schemeClr val="bg2">
                    <a:lumMod val="25000"/>
                  </a:schemeClr>
                </a:solidFill>
              </a:rPr>
              <a:t>- The most common regions are Sub-Saharan Africa (37) and Europe (24).</a:t>
            </a:r>
          </a:p>
          <a:p>
            <a:r>
              <a:rPr lang="en-US" b="1" dirty="0" smtClean="0">
                <a:solidFill>
                  <a:schemeClr val="bg2">
                    <a:lumMod val="25000"/>
                  </a:schemeClr>
                </a:solidFill>
              </a:rPr>
              <a:t>Country</a:t>
            </a:r>
            <a:r>
              <a:rPr lang="en-US" dirty="0" smtClean="0">
                <a:solidFill>
                  <a:schemeClr val="bg2">
                    <a:lumMod val="25000"/>
                  </a:schemeClr>
                </a:solidFill>
              </a:rPr>
              <a:t> </a:t>
            </a:r>
            <a:r>
              <a:rPr lang="en-US" dirty="0">
                <a:solidFill>
                  <a:schemeClr val="bg2">
                    <a:lumMod val="25000"/>
                  </a:schemeClr>
                </a:solidFill>
              </a:rPr>
              <a:t>- Most of the countries have only one unique entry ( 83% )</a:t>
            </a:r>
          </a:p>
          <a:p>
            <a:r>
              <a:rPr lang="en-US" b="1" dirty="0" smtClean="0">
                <a:solidFill>
                  <a:schemeClr val="bg2">
                    <a:lumMod val="25000"/>
                  </a:schemeClr>
                </a:solidFill>
              </a:rPr>
              <a:t>Shipping </a:t>
            </a:r>
            <a:r>
              <a:rPr lang="en-US" b="1" dirty="0">
                <a:solidFill>
                  <a:schemeClr val="bg2">
                    <a:lumMod val="25000"/>
                  </a:schemeClr>
                </a:solidFill>
              </a:rPr>
              <a:t>day name</a:t>
            </a:r>
            <a:r>
              <a:rPr lang="en-US" dirty="0">
                <a:solidFill>
                  <a:schemeClr val="bg2">
                    <a:lumMod val="25000"/>
                  </a:schemeClr>
                </a:solidFill>
              </a:rPr>
              <a:t> - Most of the shipping is happening on Saturdays and Wednesdays and least on </a:t>
            </a:r>
            <a:r>
              <a:rPr lang="en-US" dirty="0" smtClean="0">
                <a:solidFill>
                  <a:schemeClr val="bg2">
                    <a:lumMod val="25000"/>
                  </a:schemeClr>
                </a:solidFill>
              </a:rPr>
              <a:t>Sundays</a:t>
            </a:r>
          </a:p>
          <a:p>
            <a:r>
              <a:rPr lang="en-US" b="1" dirty="0" smtClean="0">
                <a:solidFill>
                  <a:schemeClr val="bg2">
                    <a:lumMod val="25000"/>
                  </a:schemeClr>
                </a:solidFill>
              </a:rPr>
              <a:t>Month </a:t>
            </a:r>
            <a:r>
              <a:rPr lang="en-US" dirty="0" smtClean="0">
                <a:solidFill>
                  <a:schemeClr val="bg2">
                    <a:lumMod val="25000"/>
                  </a:schemeClr>
                </a:solidFill>
              </a:rPr>
              <a:t>- Most </a:t>
            </a:r>
            <a:r>
              <a:rPr lang="en-US" dirty="0">
                <a:solidFill>
                  <a:schemeClr val="bg2">
                    <a:lumMod val="25000"/>
                  </a:schemeClr>
                </a:solidFill>
              </a:rPr>
              <a:t>of the </a:t>
            </a:r>
            <a:r>
              <a:rPr lang="en-US" dirty="0" smtClean="0">
                <a:solidFill>
                  <a:schemeClr val="bg2">
                    <a:lumMod val="25000"/>
                  </a:schemeClr>
                </a:solidFill>
              </a:rPr>
              <a:t>entries </a:t>
            </a:r>
            <a:r>
              <a:rPr lang="en-US" dirty="0">
                <a:solidFill>
                  <a:schemeClr val="bg2">
                    <a:lumMod val="25000"/>
                  </a:schemeClr>
                </a:solidFill>
              </a:rPr>
              <a:t>are of month Feb, Jul, May, </a:t>
            </a:r>
            <a:r>
              <a:rPr lang="en-US" dirty="0" smtClean="0">
                <a:solidFill>
                  <a:schemeClr val="bg2">
                    <a:lumMod val="25000"/>
                  </a:schemeClr>
                </a:solidFill>
              </a:rPr>
              <a:t>Oct and then kept on decreasing.</a:t>
            </a:r>
            <a:endParaRPr lang="en-US" dirty="0">
              <a:solidFill>
                <a:schemeClr val="bg2">
                  <a:lumMod val="25000"/>
                </a:schemeClr>
              </a:solidFill>
            </a:endParaRPr>
          </a:p>
          <a:p>
            <a:r>
              <a:rPr lang="en-US" b="1" dirty="0" smtClean="0">
                <a:solidFill>
                  <a:schemeClr val="bg2">
                    <a:lumMod val="25000"/>
                  </a:schemeClr>
                </a:solidFill>
              </a:rPr>
              <a:t>Year</a:t>
            </a:r>
            <a:r>
              <a:rPr lang="en-US" dirty="0" smtClean="0">
                <a:solidFill>
                  <a:schemeClr val="bg2">
                    <a:lumMod val="25000"/>
                  </a:schemeClr>
                </a:solidFill>
              </a:rPr>
              <a:t> - </a:t>
            </a:r>
            <a:r>
              <a:rPr lang="en-US" dirty="0">
                <a:solidFill>
                  <a:schemeClr val="bg2">
                    <a:lumMod val="25000"/>
                  </a:schemeClr>
                </a:solidFill>
              </a:rPr>
              <a:t>Most </a:t>
            </a:r>
            <a:r>
              <a:rPr lang="en-US" dirty="0" smtClean="0">
                <a:solidFill>
                  <a:schemeClr val="bg2">
                    <a:lumMod val="25000"/>
                  </a:schemeClr>
                </a:solidFill>
              </a:rPr>
              <a:t>entries </a:t>
            </a:r>
            <a:r>
              <a:rPr lang="en-US" dirty="0">
                <a:solidFill>
                  <a:schemeClr val="bg2">
                    <a:lumMod val="25000"/>
                  </a:schemeClr>
                </a:solidFill>
              </a:rPr>
              <a:t>are for the year 2012 and the </a:t>
            </a:r>
            <a:r>
              <a:rPr lang="en-US" dirty="0" smtClean="0">
                <a:solidFill>
                  <a:schemeClr val="bg2">
                    <a:lumMod val="25000"/>
                  </a:schemeClr>
                </a:solidFill>
              </a:rPr>
              <a:t>entries </a:t>
            </a:r>
            <a:r>
              <a:rPr lang="en-US" dirty="0">
                <a:solidFill>
                  <a:schemeClr val="bg2">
                    <a:lumMod val="25000"/>
                  </a:schemeClr>
                </a:solidFill>
              </a:rPr>
              <a:t>mostly kept on </a:t>
            </a:r>
            <a:r>
              <a:rPr lang="en-US" dirty="0" smtClean="0">
                <a:solidFill>
                  <a:schemeClr val="bg2">
                    <a:lumMod val="25000"/>
                  </a:schemeClr>
                </a:solidFill>
              </a:rPr>
              <a:t>decreasing </a:t>
            </a:r>
            <a:r>
              <a:rPr lang="en-US" dirty="0">
                <a:solidFill>
                  <a:schemeClr val="bg2">
                    <a:lumMod val="25000"/>
                  </a:schemeClr>
                </a:solidFill>
              </a:rPr>
              <a:t>after it.</a:t>
            </a:r>
          </a:p>
        </p:txBody>
      </p:sp>
    </p:spTree>
    <p:extLst>
      <p:ext uri="{BB962C8B-B14F-4D97-AF65-F5344CB8AC3E}">
        <p14:creationId xmlns:p14="http://schemas.microsoft.com/office/powerpoint/2010/main" val="306143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0620"/>
          </a:xfrm>
        </p:spPr>
        <p:txBody>
          <a:bodyPr/>
          <a:lstStyle/>
          <a:p>
            <a:r>
              <a:rPr lang="en-IN" dirty="0" smtClean="0"/>
              <a:t>2.Bivariate Analysis</a:t>
            </a:r>
            <a:endParaRPr lang="en-IN" dirty="0"/>
          </a:p>
        </p:txBody>
      </p:sp>
      <p:sp>
        <p:nvSpPr>
          <p:cNvPr id="3" name="Content Placeholder 2"/>
          <p:cNvSpPr>
            <a:spLocks noGrp="1"/>
          </p:cNvSpPr>
          <p:nvPr>
            <p:ph idx="1"/>
          </p:nvPr>
        </p:nvSpPr>
        <p:spPr/>
        <p:txBody>
          <a:bodyPr/>
          <a:lstStyle/>
          <a:p>
            <a:r>
              <a:rPr lang="en-US" dirty="0"/>
              <a:t>We need to find out </a:t>
            </a:r>
            <a:r>
              <a:rPr lang="en-US" dirty="0" smtClean="0"/>
              <a:t>Sales-trend:</a:t>
            </a:r>
            <a:r>
              <a:rPr lang="en-US" b="1" dirty="0" smtClean="0"/>
              <a:t> </a:t>
            </a:r>
            <a:r>
              <a:rPr lang="en-US" b="1" dirty="0"/>
              <a:t>month wise , year wise , </a:t>
            </a:r>
            <a:r>
              <a:rPr lang="en-US" b="1" dirty="0" smtClean="0"/>
              <a:t>yearly-month-wise</a:t>
            </a:r>
            <a:endParaRPr lang="en-US" b="1" dirty="0"/>
          </a:p>
          <a:p>
            <a:pPr marL="0" indent="0">
              <a:buNone/>
            </a:pPr>
            <a:r>
              <a:rPr lang="en-US" dirty="0"/>
              <a:t>We can explore the relationship of these with </a:t>
            </a:r>
            <a:r>
              <a:rPr lang="en-US" dirty="0" smtClean="0"/>
              <a:t>continuous </a:t>
            </a:r>
            <a:r>
              <a:rPr lang="en-US" dirty="0"/>
              <a:t>variables such as:</a:t>
            </a:r>
          </a:p>
          <a:p>
            <a:r>
              <a:rPr lang="en-US" b="1" dirty="0"/>
              <a:t>Total Profit</a:t>
            </a:r>
          </a:p>
          <a:p>
            <a:r>
              <a:rPr lang="en-US" b="1" dirty="0"/>
              <a:t>Units Sold</a:t>
            </a:r>
          </a:p>
          <a:p>
            <a:pPr marL="0" indent="0">
              <a:buNone/>
            </a:pPr>
            <a:r>
              <a:rPr lang="en-US" dirty="0"/>
              <a:t>Next we can find relationship of item types with:</a:t>
            </a:r>
          </a:p>
          <a:p>
            <a:r>
              <a:rPr lang="en-US" b="1" dirty="0"/>
              <a:t>Unit Profit</a:t>
            </a:r>
          </a:p>
          <a:p>
            <a:r>
              <a:rPr lang="en-US" b="1" dirty="0"/>
              <a:t>Units Sold</a:t>
            </a:r>
          </a:p>
        </p:txBody>
      </p:sp>
    </p:spTree>
    <p:extLst>
      <p:ext uri="{BB962C8B-B14F-4D97-AF65-F5344CB8AC3E}">
        <p14:creationId xmlns:p14="http://schemas.microsoft.com/office/powerpoint/2010/main" val="339624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2925" y="624110"/>
            <a:ext cx="8911687" cy="807125"/>
          </a:xfrm>
        </p:spPr>
        <p:txBody>
          <a:bodyPr>
            <a:normAutofit/>
          </a:bodyPr>
          <a:lstStyle/>
          <a:p>
            <a:pPr marL="571500" indent="-571500">
              <a:buFont typeface="Arial" panose="020B0604020202020204" pitchFamily="34" charset="0"/>
              <a:buChar char="•"/>
            </a:pPr>
            <a:r>
              <a:rPr lang="en-IN" sz="2800" b="1" dirty="0" smtClean="0">
                <a:solidFill>
                  <a:srgbClr val="FF0000"/>
                </a:solidFill>
              </a:rPr>
              <a:t>Month-wise Sales: </a:t>
            </a:r>
            <a:br>
              <a:rPr lang="en-IN" sz="2800" b="1" dirty="0" smtClean="0">
                <a:solidFill>
                  <a:srgbClr val="FF0000"/>
                </a:solidFill>
              </a:rPr>
            </a:br>
            <a:r>
              <a:rPr lang="en-IN" sz="1600" b="1" dirty="0" smtClean="0">
                <a:solidFill>
                  <a:schemeClr val="accent6">
                    <a:lumMod val="50000"/>
                  </a:schemeClr>
                </a:solidFill>
              </a:rPr>
              <a:t>a) Month and Revenue generated in it, b) Month and Unit Sold in it.</a:t>
            </a:r>
            <a:endParaRPr lang="en-IN" sz="1600" b="1" dirty="0">
              <a:solidFill>
                <a:schemeClr val="accent6">
                  <a:lumMod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7" y="1603514"/>
            <a:ext cx="6390208" cy="4041911"/>
          </a:xfrm>
        </p:spPr>
      </p:pic>
      <p:sp>
        <p:nvSpPr>
          <p:cNvPr id="7" name="Title 1"/>
          <p:cNvSpPr txBox="1">
            <a:spLocks/>
          </p:cNvSpPr>
          <p:nvPr/>
        </p:nvSpPr>
        <p:spPr>
          <a:xfrm>
            <a:off x="5830957" y="1603515"/>
            <a:ext cx="5826055" cy="37636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786" y="1603513"/>
            <a:ext cx="5758728" cy="4041911"/>
          </a:xfrm>
          <a:prstGeom prst="rect">
            <a:avLst/>
          </a:prstGeom>
        </p:spPr>
      </p:pic>
      <p:sp>
        <p:nvSpPr>
          <p:cNvPr id="9" name="Title 1"/>
          <p:cNvSpPr txBox="1">
            <a:spLocks/>
          </p:cNvSpPr>
          <p:nvPr/>
        </p:nvSpPr>
        <p:spPr>
          <a:xfrm>
            <a:off x="1104900" y="5891856"/>
            <a:ext cx="10399712" cy="9661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smtClean="0">
                <a:solidFill>
                  <a:srgbClr val="FF0000"/>
                </a:solidFill>
              </a:rPr>
              <a:t>Insights:</a:t>
            </a:r>
          </a:p>
          <a:p>
            <a:r>
              <a:rPr lang="en-US" sz="1400" b="1" dirty="0" smtClean="0">
                <a:solidFill>
                  <a:srgbClr val="FF0000"/>
                </a:solidFill>
              </a:rPr>
              <a:t>a) Highest Profit made in month February(approx. $24.5M) and November (approx</a:t>
            </a:r>
            <a:r>
              <a:rPr lang="en-US" sz="1400" b="1" dirty="0">
                <a:solidFill>
                  <a:srgbClr val="FF0000"/>
                </a:solidFill>
              </a:rPr>
              <a:t>. $</a:t>
            </a:r>
            <a:r>
              <a:rPr lang="en-US" sz="1400" b="1" dirty="0" smtClean="0">
                <a:solidFill>
                  <a:srgbClr val="FF0000"/>
                </a:solidFill>
              </a:rPr>
              <a:t>20.3M) and minimum in </a:t>
            </a:r>
            <a:r>
              <a:rPr lang="en-US" sz="1400" b="1" dirty="0">
                <a:solidFill>
                  <a:srgbClr val="FF0000"/>
                </a:solidFill>
              </a:rPr>
              <a:t>August(approx. $1.2M</a:t>
            </a:r>
            <a:r>
              <a:rPr lang="en-US" sz="1400" b="1" dirty="0" smtClean="0">
                <a:solidFill>
                  <a:srgbClr val="FF0000"/>
                </a:solidFill>
              </a:rPr>
              <a:t>) and March (</a:t>
            </a:r>
            <a:r>
              <a:rPr lang="en-US" sz="1400" b="1" dirty="0">
                <a:solidFill>
                  <a:srgbClr val="FF0000"/>
                </a:solidFill>
              </a:rPr>
              <a:t>approx. $</a:t>
            </a:r>
            <a:r>
              <a:rPr lang="en-US" sz="1400" b="1" dirty="0" smtClean="0">
                <a:solidFill>
                  <a:srgbClr val="FF0000"/>
                </a:solidFill>
              </a:rPr>
              <a:t>2.3M).</a:t>
            </a:r>
          </a:p>
          <a:p>
            <a:r>
              <a:rPr lang="en-US" sz="1400" b="1" dirty="0" smtClean="0">
                <a:solidFill>
                  <a:srgbClr val="FF0000"/>
                </a:solidFill>
              </a:rPr>
              <a:t>b) Highest </a:t>
            </a:r>
            <a:r>
              <a:rPr lang="en-US" sz="1400" b="1" dirty="0">
                <a:solidFill>
                  <a:srgbClr val="FF0000"/>
                </a:solidFill>
              </a:rPr>
              <a:t>U</a:t>
            </a:r>
            <a:r>
              <a:rPr lang="en-US" sz="1400" b="1" dirty="0" smtClean="0">
                <a:solidFill>
                  <a:srgbClr val="FF0000"/>
                </a:solidFill>
              </a:rPr>
              <a:t>nits </a:t>
            </a:r>
            <a:r>
              <a:rPr lang="en-US" sz="1400" b="1" dirty="0">
                <a:solidFill>
                  <a:srgbClr val="FF0000"/>
                </a:solidFill>
              </a:rPr>
              <a:t>S</a:t>
            </a:r>
            <a:r>
              <a:rPr lang="en-US" sz="1400" b="1" dirty="0" smtClean="0">
                <a:solidFill>
                  <a:srgbClr val="FF0000"/>
                </a:solidFill>
              </a:rPr>
              <a:t>old </a:t>
            </a:r>
            <a:r>
              <a:rPr lang="en-US" sz="1400" b="1" dirty="0">
                <a:solidFill>
                  <a:srgbClr val="FF0000"/>
                </a:solidFill>
              </a:rPr>
              <a:t>are in </a:t>
            </a:r>
            <a:r>
              <a:rPr lang="en-US" sz="1400" b="1" dirty="0" smtClean="0">
                <a:solidFill>
                  <a:srgbClr val="FF0000"/>
                </a:solidFill>
              </a:rPr>
              <a:t>Jul(76.2k) </a:t>
            </a:r>
            <a:r>
              <a:rPr lang="en-US" sz="1400" b="1" dirty="0">
                <a:solidFill>
                  <a:srgbClr val="FF0000"/>
                </a:solidFill>
              </a:rPr>
              <a:t>followed by </a:t>
            </a:r>
            <a:r>
              <a:rPr lang="en-US" sz="1400" b="1" dirty="0" smtClean="0">
                <a:solidFill>
                  <a:srgbClr val="FF0000"/>
                </a:solidFill>
              </a:rPr>
              <a:t>Feb(71k), </a:t>
            </a:r>
            <a:r>
              <a:rPr lang="en-US" sz="1400" b="1" dirty="0">
                <a:solidFill>
                  <a:srgbClr val="FF0000"/>
                </a:solidFill>
              </a:rPr>
              <a:t>and least in </a:t>
            </a:r>
            <a:r>
              <a:rPr lang="en-US" sz="1400" b="1" dirty="0" smtClean="0">
                <a:solidFill>
                  <a:srgbClr val="FF0000"/>
                </a:solidFill>
              </a:rPr>
              <a:t>Aug(14.5k), March(17.2k) </a:t>
            </a:r>
            <a:r>
              <a:rPr lang="en-US" sz="1400" b="1" dirty="0">
                <a:solidFill>
                  <a:srgbClr val="FF0000"/>
                </a:solidFill>
              </a:rPr>
              <a:t>and </a:t>
            </a:r>
            <a:r>
              <a:rPr lang="en-US" sz="1400" b="1" dirty="0" smtClean="0">
                <a:solidFill>
                  <a:srgbClr val="FF0000"/>
                </a:solidFill>
              </a:rPr>
              <a:t>Dec(16k).</a:t>
            </a:r>
            <a:endParaRPr lang="en-IN" sz="700" b="1" dirty="0">
              <a:solidFill>
                <a:srgbClr val="FF0000"/>
              </a:solidFill>
            </a:endParaRPr>
          </a:p>
        </p:txBody>
      </p:sp>
    </p:spTree>
    <p:extLst>
      <p:ext uri="{BB962C8B-B14F-4D97-AF65-F5344CB8AC3E}">
        <p14:creationId xmlns:p14="http://schemas.microsoft.com/office/powerpoint/2010/main" val="175428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57200"/>
            <a:ext cx="8911687" cy="863600"/>
          </a:xfrm>
        </p:spPr>
        <p:txBody>
          <a:bodyPr>
            <a:noAutofit/>
          </a:bodyPr>
          <a:lstStyle/>
          <a:p>
            <a:pPr marL="685800" indent="-685800">
              <a:buFont typeface="Arial" panose="020B0604020202020204" pitchFamily="34" charset="0"/>
              <a:buChar char="•"/>
            </a:pPr>
            <a:r>
              <a:rPr lang="en-IN" sz="3200" b="1" dirty="0" smtClean="0">
                <a:solidFill>
                  <a:srgbClr val="FF0000"/>
                </a:solidFill>
              </a:rPr>
              <a:t>Yearly </a:t>
            </a:r>
            <a:r>
              <a:rPr lang="en-IN" sz="3200" b="1" dirty="0">
                <a:solidFill>
                  <a:srgbClr val="FF0000"/>
                </a:solidFill>
              </a:rPr>
              <a:t>Sales: </a:t>
            </a:r>
            <a:br>
              <a:rPr lang="en-IN" sz="3200" b="1" dirty="0">
                <a:solidFill>
                  <a:srgbClr val="FF0000"/>
                </a:solidFill>
              </a:rPr>
            </a:br>
            <a:r>
              <a:rPr lang="en-IN" sz="1600" b="1" dirty="0">
                <a:solidFill>
                  <a:schemeClr val="accent6">
                    <a:lumMod val="50000"/>
                  </a:schemeClr>
                </a:solidFill>
              </a:rPr>
              <a:t>a) </a:t>
            </a:r>
            <a:r>
              <a:rPr lang="en-IN" sz="1600" b="1" dirty="0" smtClean="0">
                <a:solidFill>
                  <a:schemeClr val="accent6">
                    <a:lumMod val="50000"/>
                  </a:schemeClr>
                </a:solidFill>
              </a:rPr>
              <a:t>Year </a:t>
            </a:r>
            <a:r>
              <a:rPr lang="en-IN" sz="1600" b="1" dirty="0">
                <a:solidFill>
                  <a:schemeClr val="accent6">
                    <a:lumMod val="50000"/>
                  </a:schemeClr>
                </a:solidFill>
              </a:rPr>
              <a:t>and </a:t>
            </a:r>
            <a:r>
              <a:rPr lang="en-IN" sz="1600" b="1" dirty="0" smtClean="0">
                <a:solidFill>
                  <a:schemeClr val="accent6">
                    <a:lumMod val="50000"/>
                  </a:schemeClr>
                </a:solidFill>
              </a:rPr>
              <a:t>Profit </a:t>
            </a:r>
            <a:r>
              <a:rPr lang="en-IN" sz="1600" b="1" dirty="0">
                <a:solidFill>
                  <a:schemeClr val="accent6">
                    <a:lumMod val="50000"/>
                  </a:schemeClr>
                </a:solidFill>
              </a:rPr>
              <a:t>generated in it, b) </a:t>
            </a:r>
            <a:r>
              <a:rPr lang="en-IN" sz="1600" b="1" dirty="0" smtClean="0">
                <a:solidFill>
                  <a:schemeClr val="accent6">
                    <a:lumMod val="50000"/>
                  </a:schemeClr>
                </a:solidFill>
              </a:rPr>
              <a:t>Year </a:t>
            </a:r>
            <a:r>
              <a:rPr lang="en-IN" sz="1600" b="1" dirty="0">
                <a:solidFill>
                  <a:schemeClr val="accent6">
                    <a:lumMod val="50000"/>
                  </a:schemeClr>
                </a:solidFill>
              </a:rPr>
              <a:t>and Unit Sold in it.</a:t>
            </a:r>
            <a:endParaRPr lang="en-IN" sz="1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 y="1651000"/>
            <a:ext cx="6043612" cy="4279900"/>
          </a:xfrm>
        </p:spPr>
      </p:pic>
      <p:sp>
        <p:nvSpPr>
          <p:cNvPr id="4" name="Content Placeholder 2"/>
          <p:cNvSpPr txBox="1">
            <a:spLocks/>
          </p:cNvSpPr>
          <p:nvPr/>
        </p:nvSpPr>
        <p:spPr>
          <a:xfrm>
            <a:off x="6259512" y="1651000"/>
            <a:ext cx="5932488" cy="4279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512" y="1651000"/>
            <a:ext cx="5932488" cy="4279899"/>
          </a:xfrm>
          <a:prstGeom prst="rect">
            <a:avLst/>
          </a:prstGeom>
        </p:spPr>
      </p:pic>
      <p:sp>
        <p:nvSpPr>
          <p:cNvPr id="7" name="Content Placeholder 2"/>
          <p:cNvSpPr txBox="1">
            <a:spLocks/>
          </p:cNvSpPr>
          <p:nvPr/>
        </p:nvSpPr>
        <p:spPr>
          <a:xfrm>
            <a:off x="711200" y="5930899"/>
            <a:ext cx="10793412" cy="9271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solidFill>
                  <a:srgbClr val="FFFF00"/>
                </a:solidFill>
              </a:rPr>
              <a:t>Insights:  a)</a:t>
            </a:r>
            <a:r>
              <a:rPr lang="en-US" b="1" dirty="0" smtClean="0">
                <a:solidFill>
                  <a:srgbClr val="FFFF00"/>
                </a:solidFill>
              </a:rPr>
              <a:t> </a:t>
            </a:r>
            <a:r>
              <a:rPr lang="en-US" b="1" dirty="0">
                <a:solidFill>
                  <a:srgbClr val="FFFF00"/>
                </a:solidFill>
              </a:rPr>
              <a:t>M</a:t>
            </a:r>
            <a:r>
              <a:rPr lang="en-US" b="1" dirty="0" smtClean="0">
                <a:solidFill>
                  <a:srgbClr val="FFFF00"/>
                </a:solidFill>
              </a:rPr>
              <a:t>aximum Profit is in </a:t>
            </a:r>
            <a:r>
              <a:rPr lang="en-US" b="1" dirty="0">
                <a:solidFill>
                  <a:srgbClr val="FFFF00"/>
                </a:solidFill>
              </a:rPr>
              <a:t>year 2012 and </a:t>
            </a:r>
            <a:r>
              <a:rPr lang="en-US" b="1" dirty="0" smtClean="0">
                <a:solidFill>
                  <a:srgbClr val="FFFF00"/>
                </a:solidFill>
              </a:rPr>
              <a:t>Minimum </a:t>
            </a:r>
            <a:r>
              <a:rPr lang="en-US" b="1" dirty="0">
                <a:solidFill>
                  <a:srgbClr val="FFFF00"/>
                </a:solidFill>
              </a:rPr>
              <a:t>in </a:t>
            </a:r>
            <a:r>
              <a:rPr lang="en-US" b="1" dirty="0" smtClean="0">
                <a:solidFill>
                  <a:srgbClr val="FFFF00"/>
                </a:solidFill>
              </a:rPr>
              <a:t>2011.</a:t>
            </a:r>
          </a:p>
          <a:p>
            <a:pPr marL="0" indent="0">
              <a:buNone/>
            </a:pPr>
            <a:r>
              <a:rPr lang="en-US" b="1" dirty="0" smtClean="0">
                <a:solidFill>
                  <a:srgbClr val="FFFF00"/>
                </a:solidFill>
              </a:rPr>
              <a:t>b)</a:t>
            </a:r>
            <a:r>
              <a:rPr lang="en-US" b="1" dirty="0">
                <a:solidFill>
                  <a:srgbClr val="FFFF00"/>
                </a:solidFill>
              </a:rPr>
              <a:t> We can see two peaks one at year 2012 and next at </a:t>
            </a:r>
            <a:r>
              <a:rPr lang="en-US" b="1" dirty="0" smtClean="0">
                <a:solidFill>
                  <a:srgbClr val="FFFF00"/>
                </a:solidFill>
              </a:rPr>
              <a:t>2014. They are max unit sold in year.</a:t>
            </a:r>
            <a:endParaRPr lang="en-IN" b="1" dirty="0">
              <a:solidFill>
                <a:srgbClr val="FFFF00"/>
              </a:solidFill>
            </a:endParaRPr>
          </a:p>
        </p:txBody>
      </p:sp>
    </p:spTree>
    <p:extLst>
      <p:ext uri="{BB962C8B-B14F-4D97-AF65-F5344CB8AC3E}">
        <p14:creationId xmlns:p14="http://schemas.microsoft.com/office/powerpoint/2010/main" val="151887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1" y="469900"/>
            <a:ext cx="9398000" cy="673100"/>
          </a:xfrm>
        </p:spPr>
        <p:txBody>
          <a:bodyPr>
            <a:normAutofit/>
          </a:bodyPr>
          <a:lstStyle/>
          <a:p>
            <a:pPr marL="571500" indent="-571500">
              <a:buFont typeface="Arial" panose="020B0604020202020204" pitchFamily="34" charset="0"/>
              <a:buChar char="•"/>
            </a:pPr>
            <a:r>
              <a:rPr lang="en-IN" b="1" dirty="0" smtClean="0">
                <a:solidFill>
                  <a:schemeClr val="accent1">
                    <a:lumMod val="60000"/>
                    <a:lumOff val="40000"/>
                  </a:schemeClr>
                </a:solidFill>
              </a:rPr>
              <a:t>Yearly-Month-Wise Sales and Profit</a:t>
            </a:r>
            <a:endParaRPr lang="en-IN" b="1" dirty="0">
              <a:solidFill>
                <a:schemeClr val="accent1">
                  <a:lumMod val="60000"/>
                  <a:lumOff val="4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1" y="1320800"/>
            <a:ext cx="10464800" cy="4940300"/>
          </a:xfrm>
        </p:spPr>
      </p:pic>
      <p:sp>
        <p:nvSpPr>
          <p:cNvPr id="7" name="Title 1"/>
          <p:cNvSpPr txBox="1">
            <a:spLocks/>
          </p:cNvSpPr>
          <p:nvPr/>
        </p:nvSpPr>
        <p:spPr>
          <a:xfrm>
            <a:off x="723901" y="6261100"/>
            <a:ext cx="10464800" cy="5969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smtClean="0">
                <a:solidFill>
                  <a:srgbClr val="00B050"/>
                </a:solidFill>
              </a:rPr>
              <a:t>Above Heat map between Year-Month and Profit represents the Profit in Particular Month of Particular Year (e.g. January 2012 Profited an amount of $ 3.4M).</a:t>
            </a:r>
            <a:endParaRPr lang="en-IN" sz="1800" b="1" dirty="0">
              <a:solidFill>
                <a:srgbClr val="00B050"/>
              </a:solidFill>
            </a:endParaRPr>
          </a:p>
        </p:txBody>
      </p:sp>
    </p:spTree>
    <p:extLst>
      <p:ext uri="{BB962C8B-B14F-4D97-AF65-F5344CB8AC3E}">
        <p14:creationId xmlns:p14="http://schemas.microsoft.com/office/powerpoint/2010/main" val="14193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747490"/>
          </a:xfrm>
        </p:spPr>
        <p:txBody>
          <a:bodyPr/>
          <a:lstStyle/>
          <a:p>
            <a:pPr marL="571500" indent="-571500">
              <a:buFont typeface="Arial" panose="020B0604020202020204" pitchFamily="34" charset="0"/>
              <a:buChar char="•"/>
            </a:pPr>
            <a:r>
              <a:rPr lang="en-IN" b="1" dirty="0" smtClean="0">
                <a:solidFill>
                  <a:srgbClr val="FF0000"/>
                </a:solidFill>
              </a:rPr>
              <a:t>Item-wise Sales and Profit</a:t>
            </a:r>
            <a:endParaRPr lang="en-IN" b="1"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99" y="1328059"/>
            <a:ext cx="5402943" cy="475342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542" y="1328058"/>
            <a:ext cx="6560458" cy="4753429"/>
          </a:xfrm>
          <a:prstGeom prst="rect">
            <a:avLst/>
          </a:prstGeom>
        </p:spPr>
      </p:pic>
      <p:sp>
        <p:nvSpPr>
          <p:cNvPr id="8" name="Title 1"/>
          <p:cNvSpPr txBox="1">
            <a:spLocks/>
          </p:cNvSpPr>
          <p:nvPr/>
        </p:nvSpPr>
        <p:spPr>
          <a:xfrm>
            <a:off x="703945" y="6125029"/>
            <a:ext cx="11313884" cy="7039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smtClean="0">
                <a:solidFill>
                  <a:srgbClr val="0070C0"/>
                </a:solidFill>
              </a:rPr>
              <a:t>Above graphs Shows that’s most Items sold are from “Cosmetics” and “Clothes” in left one On the other hand most profitable items includes “Cosmetics” and “Households”.</a:t>
            </a:r>
            <a:endParaRPr lang="en-IN" b="1" dirty="0">
              <a:solidFill>
                <a:srgbClr val="0070C0"/>
              </a:solidFill>
            </a:endParaRPr>
          </a:p>
        </p:txBody>
      </p:sp>
    </p:spTree>
    <p:extLst>
      <p:ext uri="{BB962C8B-B14F-4D97-AF65-F5344CB8AC3E}">
        <p14:creationId xmlns:p14="http://schemas.microsoft.com/office/powerpoint/2010/main" val="386564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5719"/>
          </a:xfrm>
        </p:spPr>
        <p:txBody>
          <a:bodyPr/>
          <a:lstStyle/>
          <a:p>
            <a:pPr marL="571500" indent="-571500">
              <a:buFont typeface="Arial" panose="020B0604020202020204" pitchFamily="34" charset="0"/>
              <a:buChar char="•"/>
            </a:pPr>
            <a:r>
              <a:rPr lang="en-IN" b="1" dirty="0" smtClean="0">
                <a:solidFill>
                  <a:srgbClr val="FF0000"/>
                </a:solidFill>
              </a:rPr>
              <a:t>Final Results From EDA:</a:t>
            </a:r>
            <a:endParaRPr lang="en-IN" b="1" dirty="0">
              <a:solidFill>
                <a:srgbClr val="FF0000"/>
              </a:solidFill>
            </a:endParaRPr>
          </a:p>
        </p:txBody>
      </p:sp>
      <p:sp>
        <p:nvSpPr>
          <p:cNvPr id="3" name="Content Placeholder 2"/>
          <p:cNvSpPr>
            <a:spLocks noGrp="1"/>
          </p:cNvSpPr>
          <p:nvPr>
            <p:ph idx="1"/>
          </p:nvPr>
        </p:nvSpPr>
        <p:spPr>
          <a:xfrm>
            <a:off x="1306286" y="1349829"/>
            <a:ext cx="10198326" cy="5341257"/>
          </a:xfrm>
        </p:spPr>
        <p:txBody>
          <a:bodyPr>
            <a:normAutofit/>
          </a:bodyPr>
          <a:lstStyle/>
          <a:p>
            <a:pPr marL="0" indent="0">
              <a:buNone/>
            </a:pPr>
            <a:r>
              <a:rPr lang="en-US" dirty="0">
                <a:solidFill>
                  <a:srgbClr val="0070C0"/>
                </a:solidFill>
              </a:rPr>
              <a:t>Following insights can be helpful to improve the sales of the company:</a:t>
            </a:r>
          </a:p>
          <a:p>
            <a:r>
              <a:rPr lang="en-US" b="1" dirty="0" smtClean="0">
                <a:solidFill>
                  <a:srgbClr val="0070C0"/>
                </a:solidFill>
              </a:rPr>
              <a:t>Unit </a:t>
            </a:r>
            <a:r>
              <a:rPr lang="en-US" b="1" dirty="0">
                <a:solidFill>
                  <a:srgbClr val="0070C0"/>
                </a:solidFill>
              </a:rPr>
              <a:t>Price</a:t>
            </a:r>
            <a:r>
              <a:rPr lang="en-US" dirty="0">
                <a:solidFill>
                  <a:srgbClr val="0070C0"/>
                </a:solidFill>
              </a:rPr>
              <a:t> - Most of the unit price is within 180 dollar value as shown by the median value. The maximum unit price can be seen 668.27 and there is not any outliers as can be seen from the box plot.</a:t>
            </a:r>
          </a:p>
          <a:p>
            <a:r>
              <a:rPr lang="en-US" b="1" dirty="0">
                <a:solidFill>
                  <a:srgbClr val="0070C0"/>
                </a:solidFill>
              </a:rPr>
              <a:t>Unit Cost</a:t>
            </a:r>
            <a:r>
              <a:rPr lang="en-US" dirty="0">
                <a:solidFill>
                  <a:srgbClr val="0070C0"/>
                </a:solidFill>
              </a:rPr>
              <a:t> - Most of the unit cost is within 107 dollar as is shown by the median value. From box plots we can see here again we do not have any outliers, the maximum unit cost we have is around 525 dollars.</a:t>
            </a:r>
          </a:p>
          <a:p>
            <a:r>
              <a:rPr lang="en-US" b="1" dirty="0" smtClean="0">
                <a:solidFill>
                  <a:srgbClr val="0070C0"/>
                </a:solidFill>
              </a:rPr>
              <a:t>Total </a:t>
            </a:r>
            <a:r>
              <a:rPr lang="en-US" b="1" dirty="0">
                <a:solidFill>
                  <a:srgbClr val="0070C0"/>
                </a:solidFill>
              </a:rPr>
              <a:t>Profit</a:t>
            </a:r>
            <a:r>
              <a:rPr lang="en-US" dirty="0">
                <a:solidFill>
                  <a:srgbClr val="0070C0"/>
                </a:solidFill>
              </a:rPr>
              <a:t> -Most of the Total Profit values is within 2.9e+05 dollars as is shown by the median value.</a:t>
            </a:r>
          </a:p>
          <a:p>
            <a:r>
              <a:rPr lang="en-US" dirty="0">
                <a:solidFill>
                  <a:srgbClr val="0070C0"/>
                </a:solidFill>
              </a:rPr>
              <a:t>From the box plot we can see we have more than 3 outliers for this column Maximum total profit appears in months Feb and Nov , and least in Mar and Aug Also the total profit is maximum for year 2012 and least in 2011 And maximum profit is obtained from cosmetics and minimum with food items such as Fruits, beverages and meat.</a:t>
            </a:r>
          </a:p>
          <a:p>
            <a:r>
              <a:rPr lang="en-US" b="1" dirty="0">
                <a:solidFill>
                  <a:srgbClr val="0070C0"/>
                </a:solidFill>
              </a:rPr>
              <a:t>Units Sold</a:t>
            </a:r>
            <a:r>
              <a:rPr lang="en-US" dirty="0">
                <a:solidFill>
                  <a:srgbClr val="0070C0"/>
                </a:solidFill>
              </a:rPr>
              <a:t> - Most of the units Sold lies within 5383 units as can be seen from the median value. From box plots we can say again here we do not have any outliers, the maximum Units Sold is 9925 units and minimum we have is 124 units.</a:t>
            </a:r>
          </a:p>
          <a:p>
            <a:endParaRPr lang="en-US" dirty="0">
              <a:solidFill>
                <a:srgbClr val="0070C0"/>
              </a:solidFill>
            </a:endParaRPr>
          </a:p>
        </p:txBody>
      </p:sp>
    </p:spTree>
    <p:extLst>
      <p:ext uri="{BB962C8B-B14F-4D97-AF65-F5344CB8AC3E}">
        <p14:creationId xmlns:p14="http://schemas.microsoft.com/office/powerpoint/2010/main" val="318604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29" y="1262743"/>
            <a:ext cx="10261600" cy="5370286"/>
          </a:xfrm>
        </p:spPr>
        <p:txBody>
          <a:bodyPr>
            <a:normAutofit/>
          </a:bodyPr>
          <a:lstStyle/>
          <a:p>
            <a:r>
              <a:rPr lang="en-US" sz="2000" dirty="0">
                <a:solidFill>
                  <a:srgbClr val="0070C0"/>
                </a:solidFill>
              </a:rPr>
              <a:t>We can see highest units sold are in Jul month followed by Feb, and least in Aug, March and Dec</a:t>
            </a:r>
          </a:p>
          <a:p>
            <a:r>
              <a:rPr lang="en-US" sz="2000" dirty="0">
                <a:solidFill>
                  <a:srgbClr val="0070C0"/>
                </a:solidFill>
              </a:rPr>
              <a:t>Maximum units were sold at year 2012 and next at year 2014</a:t>
            </a:r>
          </a:p>
          <a:p>
            <a:r>
              <a:rPr lang="en-US" sz="2000" b="1" dirty="0">
                <a:solidFill>
                  <a:srgbClr val="0070C0"/>
                </a:solidFill>
              </a:rPr>
              <a:t>Clothes and Cosmetics</a:t>
            </a:r>
            <a:r>
              <a:rPr lang="en-US" sz="2000" dirty="0">
                <a:solidFill>
                  <a:srgbClr val="0070C0"/>
                </a:solidFill>
              </a:rPr>
              <a:t> have the maximum units sold, meat is minimum</a:t>
            </a:r>
          </a:p>
          <a:p>
            <a:r>
              <a:rPr lang="en-US" sz="2000" b="1" dirty="0">
                <a:solidFill>
                  <a:srgbClr val="0070C0"/>
                </a:solidFill>
              </a:rPr>
              <a:t>Shipping Duration</a:t>
            </a:r>
            <a:r>
              <a:rPr lang="en-US" sz="2000" dirty="0">
                <a:solidFill>
                  <a:srgbClr val="0070C0"/>
                </a:solidFill>
              </a:rPr>
              <a:t> - Most of the values in shipping duration is within 24 days as is shown by the median value and also the deviation or spread of data is lesser. Clearly, we do not have any outliers here, the maximum and minimum values are 50 and 0 days.</a:t>
            </a:r>
          </a:p>
          <a:p>
            <a:r>
              <a:rPr lang="en-US" sz="2000" b="1" dirty="0">
                <a:solidFill>
                  <a:srgbClr val="0070C0"/>
                </a:solidFill>
              </a:rPr>
              <a:t>Item Type</a:t>
            </a:r>
            <a:r>
              <a:rPr lang="en-US" sz="2000" dirty="0">
                <a:solidFill>
                  <a:srgbClr val="0070C0"/>
                </a:solidFill>
              </a:rPr>
              <a:t> - Most of the item types are Clothes, Cosmetics and Office Supplies</a:t>
            </a:r>
          </a:p>
          <a:p>
            <a:r>
              <a:rPr lang="en-US" sz="2000" b="1" dirty="0">
                <a:solidFill>
                  <a:srgbClr val="0070C0"/>
                </a:solidFill>
              </a:rPr>
              <a:t>Region</a:t>
            </a:r>
            <a:r>
              <a:rPr lang="en-US" sz="2000" dirty="0">
                <a:solidFill>
                  <a:srgbClr val="0070C0"/>
                </a:solidFill>
              </a:rPr>
              <a:t> - The most common regions are Sub-Saharan Africa (37) and Europe (24).</a:t>
            </a:r>
          </a:p>
          <a:p>
            <a:r>
              <a:rPr lang="en-US" sz="2000" b="1" dirty="0">
                <a:solidFill>
                  <a:srgbClr val="0070C0"/>
                </a:solidFill>
              </a:rPr>
              <a:t>Shipping day name</a:t>
            </a:r>
            <a:r>
              <a:rPr lang="en-US" sz="2000" dirty="0">
                <a:solidFill>
                  <a:srgbClr val="0070C0"/>
                </a:solidFill>
              </a:rPr>
              <a:t> - Most of the shipping is happening on Saturdays and Wednesdays and least on Sundays</a:t>
            </a:r>
            <a:endParaRPr lang="en-IN" sz="2000" dirty="0">
              <a:solidFill>
                <a:srgbClr val="0070C0"/>
              </a:solidFill>
            </a:endParaRPr>
          </a:p>
        </p:txBody>
      </p:sp>
    </p:spTree>
    <p:extLst>
      <p:ext uri="{BB962C8B-B14F-4D97-AF65-F5344CB8AC3E}">
        <p14:creationId xmlns:p14="http://schemas.microsoft.com/office/powerpoint/2010/main" val="326665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410" y="624110"/>
            <a:ext cx="8911687" cy="783776"/>
          </a:xfrm>
        </p:spPr>
        <p:txBody>
          <a:bodyPr/>
          <a:lstStyle/>
          <a:p>
            <a:pPr marL="571500" indent="-571500">
              <a:buFont typeface="Arial" panose="020B0604020202020204" pitchFamily="34" charset="0"/>
              <a:buChar char="•"/>
            </a:pPr>
            <a:r>
              <a:rPr lang="en-IN" b="1" dirty="0" smtClean="0">
                <a:solidFill>
                  <a:srgbClr val="FFC000"/>
                </a:solidFill>
              </a:rPr>
              <a:t>Some Key Matrices</a:t>
            </a:r>
            <a:endParaRPr lang="en-IN" b="1" dirty="0">
              <a:solidFill>
                <a:srgbClr val="FFC000"/>
              </a:solidFill>
            </a:endParaRPr>
          </a:p>
        </p:txBody>
      </p:sp>
      <p:sp>
        <p:nvSpPr>
          <p:cNvPr id="3" name="Content Placeholder 2"/>
          <p:cNvSpPr>
            <a:spLocks noGrp="1"/>
          </p:cNvSpPr>
          <p:nvPr>
            <p:ph idx="1"/>
          </p:nvPr>
        </p:nvSpPr>
        <p:spPr>
          <a:xfrm>
            <a:off x="1562410" y="1509486"/>
            <a:ext cx="10063532" cy="5348514"/>
          </a:xfrm>
        </p:spPr>
        <p:txBody>
          <a:bodyPr>
            <a:noAutofit/>
          </a:bodyPr>
          <a:lstStyle/>
          <a:p>
            <a:pPr>
              <a:buFont typeface="+mj-lt"/>
              <a:buAutoNum type="arabicPeriod"/>
            </a:pPr>
            <a:r>
              <a:rPr lang="en-US" sz="2800" b="1" dirty="0" smtClean="0">
                <a:solidFill>
                  <a:srgbClr val="FF0000"/>
                </a:solidFill>
              </a:rPr>
              <a:t>Total </a:t>
            </a:r>
            <a:r>
              <a:rPr lang="en-US" sz="2800" b="1" dirty="0">
                <a:solidFill>
                  <a:srgbClr val="FF0000"/>
                </a:solidFill>
              </a:rPr>
              <a:t>Sales And Revenue </a:t>
            </a:r>
            <a:r>
              <a:rPr lang="en-US" sz="2800" b="1" dirty="0" smtClean="0">
                <a:solidFill>
                  <a:srgbClr val="FF0000"/>
                </a:solidFill>
              </a:rPr>
              <a:t>Generated</a:t>
            </a:r>
            <a:r>
              <a:rPr lang="en-US" sz="2800" dirty="0" smtClean="0">
                <a:solidFill>
                  <a:srgbClr val="FF0000"/>
                </a:solidFill>
              </a:rPr>
              <a:t>: </a:t>
            </a:r>
            <a:r>
              <a:rPr lang="en-US" sz="2800" b="1" dirty="0" smtClean="0">
                <a:solidFill>
                  <a:srgbClr val="FF0000"/>
                </a:solidFill>
              </a:rPr>
              <a:t>Total </a:t>
            </a:r>
            <a:r>
              <a:rPr lang="en-US" sz="2800" b="1" dirty="0">
                <a:solidFill>
                  <a:srgbClr val="FF0000"/>
                </a:solidFill>
              </a:rPr>
              <a:t>Unit Sold</a:t>
            </a:r>
            <a:r>
              <a:rPr lang="en-US" sz="2800" dirty="0">
                <a:solidFill>
                  <a:srgbClr val="FF0000"/>
                </a:solidFill>
              </a:rPr>
              <a:t>: </a:t>
            </a:r>
            <a:r>
              <a:rPr lang="en-US" sz="2800" dirty="0" smtClean="0">
                <a:solidFill>
                  <a:srgbClr val="FF0000"/>
                </a:solidFill>
              </a:rPr>
              <a:t>512.87 K &amp; </a:t>
            </a:r>
            <a:r>
              <a:rPr lang="en-US" sz="2800" b="1" dirty="0">
                <a:solidFill>
                  <a:srgbClr val="FF0000"/>
                </a:solidFill>
              </a:rPr>
              <a:t>Total Revenue</a:t>
            </a:r>
            <a:r>
              <a:rPr lang="en-US" sz="2800" dirty="0">
                <a:solidFill>
                  <a:srgbClr val="FF0000"/>
                </a:solidFill>
              </a:rPr>
              <a:t>: </a:t>
            </a:r>
            <a:r>
              <a:rPr lang="en-US" sz="2800" dirty="0" smtClean="0">
                <a:solidFill>
                  <a:srgbClr val="FF0000"/>
                </a:solidFill>
              </a:rPr>
              <a:t>$137.35 M.</a:t>
            </a:r>
          </a:p>
          <a:p>
            <a:pPr>
              <a:buFont typeface="+mj-lt"/>
              <a:buAutoNum type="arabicPeriod"/>
            </a:pPr>
            <a:r>
              <a:rPr lang="en-IN" sz="2800" b="1" dirty="0" smtClean="0">
                <a:solidFill>
                  <a:srgbClr val="FF0000"/>
                </a:solidFill>
              </a:rPr>
              <a:t>Total Profit</a:t>
            </a:r>
            <a:r>
              <a:rPr lang="en-IN" sz="2800" dirty="0" smtClean="0">
                <a:solidFill>
                  <a:srgbClr val="FF0000"/>
                </a:solidFill>
              </a:rPr>
              <a:t>: $44.17 M</a:t>
            </a:r>
          </a:p>
          <a:p>
            <a:pPr>
              <a:buFont typeface="+mj-lt"/>
              <a:buAutoNum type="arabicPeriod"/>
            </a:pPr>
            <a:r>
              <a:rPr lang="en-IN" sz="2800" b="1" dirty="0">
                <a:solidFill>
                  <a:srgbClr val="FF0000"/>
                </a:solidFill>
              </a:rPr>
              <a:t>Average</a:t>
            </a:r>
            <a:r>
              <a:rPr lang="en-IN" sz="2800" dirty="0">
                <a:solidFill>
                  <a:srgbClr val="FF0000"/>
                </a:solidFill>
              </a:rPr>
              <a:t> </a:t>
            </a:r>
            <a:r>
              <a:rPr lang="en-IN" sz="2800" b="1" dirty="0">
                <a:solidFill>
                  <a:srgbClr val="FF0000"/>
                </a:solidFill>
              </a:rPr>
              <a:t>Sales</a:t>
            </a:r>
            <a:r>
              <a:rPr lang="en-IN" sz="2800" dirty="0" smtClean="0">
                <a:solidFill>
                  <a:srgbClr val="FF0000"/>
                </a:solidFill>
              </a:rPr>
              <a:t>: 5128.71</a:t>
            </a:r>
          </a:p>
          <a:p>
            <a:pPr>
              <a:buFont typeface="+mj-lt"/>
              <a:buAutoNum type="arabicPeriod"/>
            </a:pPr>
            <a:r>
              <a:rPr lang="en-IN" sz="2800" b="1" dirty="0">
                <a:solidFill>
                  <a:srgbClr val="FF0000"/>
                </a:solidFill>
              </a:rPr>
              <a:t>Average Revenue</a:t>
            </a:r>
            <a:r>
              <a:rPr lang="en-IN" sz="2800" b="1" dirty="0" smtClean="0">
                <a:solidFill>
                  <a:srgbClr val="FF0000"/>
                </a:solidFill>
              </a:rPr>
              <a:t>: </a:t>
            </a:r>
            <a:r>
              <a:rPr lang="en-IN" sz="2800" dirty="0" smtClean="0">
                <a:solidFill>
                  <a:srgbClr val="FF0000"/>
                </a:solidFill>
              </a:rPr>
              <a:t>$1373487.68</a:t>
            </a:r>
          </a:p>
          <a:p>
            <a:pPr>
              <a:buFont typeface="+mj-lt"/>
              <a:buAutoNum type="arabicPeriod"/>
            </a:pPr>
            <a:r>
              <a:rPr lang="en-IN" sz="2800" b="1" dirty="0">
                <a:solidFill>
                  <a:srgbClr val="FF0000"/>
                </a:solidFill>
              </a:rPr>
              <a:t>Average </a:t>
            </a:r>
            <a:r>
              <a:rPr lang="en-IN" sz="2800" b="1" dirty="0" smtClean="0">
                <a:solidFill>
                  <a:srgbClr val="FF0000"/>
                </a:solidFill>
              </a:rPr>
              <a:t>Profit: </a:t>
            </a:r>
            <a:r>
              <a:rPr lang="en-IN" sz="2800" dirty="0" smtClean="0">
                <a:solidFill>
                  <a:srgbClr val="FF0000"/>
                </a:solidFill>
              </a:rPr>
              <a:t>$ 441681.98</a:t>
            </a:r>
            <a:endParaRPr lang="en-IN" sz="2800" b="1" dirty="0"/>
          </a:p>
        </p:txBody>
      </p:sp>
    </p:spTree>
    <p:extLst>
      <p:ext uri="{BB962C8B-B14F-4D97-AF65-F5344CB8AC3E}">
        <p14:creationId xmlns:p14="http://schemas.microsoft.com/office/powerpoint/2010/main" val="111145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282" y="690371"/>
            <a:ext cx="8911687" cy="661351"/>
          </a:xfrm>
        </p:spPr>
        <p:txBody>
          <a:bodyPr>
            <a:noAutofit/>
          </a:bodyPr>
          <a:lstStyle/>
          <a:p>
            <a:r>
              <a:rPr lang="en-US" sz="4400" b="1" dirty="0" smtClean="0">
                <a:solidFill>
                  <a:srgbClr val="FFC000"/>
                </a:solidFill>
              </a:rPr>
              <a:t>3.CONCLUSION:</a:t>
            </a:r>
            <a:endParaRPr lang="en-IN" sz="4400" b="1" dirty="0">
              <a:solidFill>
                <a:srgbClr val="FFC000"/>
              </a:solidFill>
            </a:endParaRPr>
          </a:p>
        </p:txBody>
      </p:sp>
      <p:sp>
        <p:nvSpPr>
          <p:cNvPr id="3" name="Content Placeholder 2"/>
          <p:cNvSpPr>
            <a:spLocks noGrp="1"/>
          </p:cNvSpPr>
          <p:nvPr>
            <p:ph idx="1"/>
          </p:nvPr>
        </p:nvSpPr>
        <p:spPr>
          <a:xfrm>
            <a:off x="1714568" y="1484243"/>
            <a:ext cx="9231727" cy="5128592"/>
          </a:xfrm>
        </p:spPr>
        <p:txBody>
          <a:bodyPr>
            <a:normAutofit/>
          </a:bodyPr>
          <a:lstStyle/>
          <a:p>
            <a:r>
              <a:rPr lang="en-US" sz="2800" b="1" u="sng" dirty="0" smtClean="0">
                <a:solidFill>
                  <a:srgbClr val="00B0F0"/>
                </a:solidFill>
              </a:rPr>
              <a:t>Summary </a:t>
            </a:r>
            <a:r>
              <a:rPr lang="en-US" sz="2800" b="1" u="sng" dirty="0">
                <a:solidFill>
                  <a:srgbClr val="00B0F0"/>
                </a:solidFill>
              </a:rPr>
              <a:t>of </a:t>
            </a:r>
            <a:r>
              <a:rPr lang="en-US" sz="2800" b="1" u="sng" dirty="0" smtClean="0">
                <a:solidFill>
                  <a:srgbClr val="00B0F0"/>
                </a:solidFill>
              </a:rPr>
              <a:t>Findings:</a:t>
            </a:r>
            <a:r>
              <a:rPr lang="en-US" dirty="0" smtClean="0"/>
              <a:t> </a:t>
            </a:r>
            <a:r>
              <a:rPr lang="en-US" sz="2000" b="1" dirty="0">
                <a:solidFill>
                  <a:srgbClr val="FF0000"/>
                </a:solidFill>
              </a:rPr>
              <a:t>The analysis of the Amazon sales dataset revealed significant insights into sales trends, customer preferences, and product performance. Key findings include the top-selling product categories, peak sales periods, and customer demographics</a:t>
            </a:r>
            <a:r>
              <a:rPr lang="en-US" sz="2000" b="1" dirty="0" smtClean="0">
                <a:solidFill>
                  <a:srgbClr val="FF0000"/>
                </a:solidFill>
              </a:rPr>
              <a:t>.</a:t>
            </a:r>
            <a:endParaRPr lang="en-US" b="1" dirty="0" smtClean="0">
              <a:solidFill>
                <a:srgbClr val="FF0000"/>
              </a:solidFill>
            </a:endParaRPr>
          </a:p>
          <a:p>
            <a:r>
              <a:rPr lang="en-US" sz="2800" b="1" u="sng" dirty="0">
                <a:solidFill>
                  <a:srgbClr val="00B0F0"/>
                </a:solidFill>
              </a:rPr>
              <a:t>Recommendations:</a:t>
            </a:r>
            <a:r>
              <a:rPr lang="en-US" dirty="0" smtClean="0"/>
              <a:t> </a:t>
            </a:r>
            <a:r>
              <a:rPr lang="en-US" sz="2100" b="1" dirty="0">
                <a:solidFill>
                  <a:srgbClr val="FF0000"/>
                </a:solidFill>
              </a:rPr>
              <a:t>Based on the findings, it is recommended to focus marketing efforts on high-performing product categories, tailor promotions to target specific customer segments, and optimize inventory management during peak sales periods.</a:t>
            </a:r>
          </a:p>
          <a:p>
            <a:r>
              <a:rPr lang="en-US" sz="2800" b="1" u="sng" dirty="0">
                <a:solidFill>
                  <a:srgbClr val="00B0F0"/>
                </a:solidFill>
              </a:rPr>
              <a:t>Future Work:</a:t>
            </a:r>
            <a:r>
              <a:rPr lang="en-US" dirty="0" smtClean="0"/>
              <a:t> </a:t>
            </a:r>
            <a:r>
              <a:rPr lang="en-US" sz="2100" b="1" dirty="0">
                <a:solidFill>
                  <a:srgbClr val="FF0000"/>
                </a:solidFill>
              </a:rPr>
              <a:t>Future research could explore the impact of external factors like economic conditions on sales, conduct A/B testing for marketing strategies, and analyze customer feedback to enhance the overall shopping experience.</a:t>
            </a:r>
            <a:endParaRPr lang="en-IN" sz="2100" b="1" dirty="0">
              <a:solidFill>
                <a:srgbClr val="FF0000"/>
              </a:solidFill>
            </a:endParaRPr>
          </a:p>
        </p:txBody>
      </p:sp>
    </p:spTree>
    <p:extLst>
      <p:ext uri="{BB962C8B-B14F-4D97-AF65-F5344CB8AC3E}">
        <p14:creationId xmlns:p14="http://schemas.microsoft.com/office/powerpoint/2010/main" val="23071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948" y="624110"/>
            <a:ext cx="8911687" cy="846881"/>
          </a:xfrm>
        </p:spPr>
        <p:txBody>
          <a:bodyPr>
            <a:normAutofit/>
          </a:bodyPr>
          <a:lstStyle/>
          <a:p>
            <a:r>
              <a:rPr lang="en-IN" sz="4000" b="1" dirty="0" smtClean="0">
                <a:solidFill>
                  <a:srgbClr val="FFC000"/>
                </a:solidFill>
              </a:rPr>
              <a:t>1.INTRODUCTION:</a:t>
            </a:r>
            <a:endParaRPr lang="en-IN" sz="4000" b="1" dirty="0">
              <a:solidFill>
                <a:srgbClr val="FFC000"/>
              </a:solidFill>
            </a:endParaRPr>
          </a:p>
        </p:txBody>
      </p:sp>
      <p:sp>
        <p:nvSpPr>
          <p:cNvPr id="3" name="Content Placeholder 2"/>
          <p:cNvSpPr>
            <a:spLocks noGrp="1"/>
          </p:cNvSpPr>
          <p:nvPr>
            <p:ph idx="1"/>
          </p:nvPr>
        </p:nvSpPr>
        <p:spPr>
          <a:xfrm>
            <a:off x="1205948" y="1470991"/>
            <a:ext cx="9834838" cy="4837044"/>
          </a:xfrm>
        </p:spPr>
        <p:txBody>
          <a:bodyPr>
            <a:noAutofit/>
          </a:bodyPr>
          <a:lstStyle/>
          <a:p>
            <a:r>
              <a:rPr lang="en-US" sz="3200" b="1" dirty="0" smtClean="0">
                <a:solidFill>
                  <a:srgbClr val="0070C0"/>
                </a:solidFill>
              </a:rPr>
              <a:t>Purpose</a:t>
            </a:r>
            <a:r>
              <a:rPr lang="en-US" sz="3200" b="1" dirty="0" smtClean="0">
                <a:solidFill>
                  <a:schemeClr val="tx2">
                    <a:lumMod val="75000"/>
                  </a:schemeClr>
                </a:solidFill>
              </a:rPr>
              <a:t>:</a:t>
            </a:r>
            <a:r>
              <a:rPr lang="en-US" sz="2400" dirty="0" smtClean="0"/>
              <a:t> </a:t>
            </a:r>
            <a:r>
              <a:rPr lang="en-US" sz="2400" b="1" dirty="0">
                <a:solidFill>
                  <a:schemeClr val="tx2">
                    <a:lumMod val="75000"/>
                  </a:schemeClr>
                </a:solidFill>
              </a:rPr>
              <a:t>The purpose of this report is to analyze the Amazon sales dataset to gain insights into sales trends, customer behavior, and product performance</a:t>
            </a:r>
            <a:r>
              <a:rPr lang="en-US" sz="2400" b="1" dirty="0" smtClean="0">
                <a:solidFill>
                  <a:schemeClr val="tx2">
                    <a:lumMod val="75000"/>
                  </a:schemeClr>
                </a:solidFill>
              </a:rPr>
              <a:t>.</a:t>
            </a:r>
          </a:p>
          <a:p>
            <a:r>
              <a:rPr lang="en-US" sz="3200" b="1" dirty="0" smtClean="0">
                <a:solidFill>
                  <a:srgbClr val="0070C0"/>
                </a:solidFill>
              </a:rPr>
              <a:t>Scope</a:t>
            </a:r>
            <a:r>
              <a:rPr lang="en-US" sz="3200" b="1" dirty="0" smtClean="0">
                <a:solidFill>
                  <a:schemeClr val="accent2">
                    <a:lumMod val="75000"/>
                  </a:schemeClr>
                </a:solidFill>
              </a:rPr>
              <a:t>:</a:t>
            </a:r>
            <a:r>
              <a:rPr lang="en-US" sz="2400" dirty="0" smtClean="0"/>
              <a:t> </a:t>
            </a:r>
            <a:r>
              <a:rPr lang="en-US" sz="2400" b="1" dirty="0">
                <a:solidFill>
                  <a:schemeClr val="tx2">
                    <a:lumMod val="75000"/>
                  </a:schemeClr>
                </a:solidFill>
              </a:rPr>
              <a:t>The report will cover key metrics such as sales revenue, product categories, customer demographics, and seasonal variations in sales</a:t>
            </a:r>
            <a:r>
              <a:rPr lang="en-US" sz="2400" b="1" dirty="0" smtClean="0">
                <a:solidFill>
                  <a:schemeClr val="tx2">
                    <a:lumMod val="75000"/>
                  </a:schemeClr>
                </a:solidFill>
              </a:rPr>
              <a:t>.</a:t>
            </a:r>
            <a:endParaRPr lang="en-US" sz="2000" b="1" dirty="0">
              <a:solidFill>
                <a:schemeClr val="tx2">
                  <a:lumMod val="75000"/>
                </a:schemeClr>
              </a:solidFill>
            </a:endParaRPr>
          </a:p>
          <a:p>
            <a:r>
              <a:rPr lang="en-US" sz="3200" b="1" dirty="0" smtClean="0">
                <a:solidFill>
                  <a:srgbClr val="0070C0"/>
                </a:solidFill>
              </a:rPr>
              <a:t>Background</a:t>
            </a:r>
            <a:r>
              <a:rPr lang="en-US" sz="3200" b="1" dirty="0" smtClean="0">
                <a:solidFill>
                  <a:schemeClr val="accent2">
                    <a:lumMod val="75000"/>
                  </a:schemeClr>
                </a:solidFill>
              </a:rPr>
              <a:t>:</a:t>
            </a:r>
            <a:r>
              <a:rPr lang="en-US" sz="2400" b="1" dirty="0" smtClean="0">
                <a:solidFill>
                  <a:srgbClr val="00B050"/>
                </a:solidFill>
              </a:rPr>
              <a:t> </a:t>
            </a:r>
            <a:r>
              <a:rPr lang="en-US" sz="2400" b="1" dirty="0">
                <a:solidFill>
                  <a:schemeClr val="tx2">
                    <a:lumMod val="75000"/>
                  </a:schemeClr>
                </a:solidFill>
              </a:rPr>
              <a:t>Amazon is a leading e-commerce platform known for its vast product offerings and global reach. Analyzing the sales dataset can provide valuable information for optimizing marketing strategies and improving overall sales performance.</a:t>
            </a:r>
            <a:endParaRPr lang="en-IN" sz="2400" b="1" dirty="0">
              <a:solidFill>
                <a:schemeClr val="tx2">
                  <a:lumMod val="75000"/>
                </a:schemeClr>
              </a:solidFill>
            </a:endParaRPr>
          </a:p>
        </p:txBody>
      </p:sp>
    </p:spTree>
    <p:extLst>
      <p:ext uri="{BB962C8B-B14F-4D97-AF65-F5344CB8AC3E}">
        <p14:creationId xmlns:p14="http://schemas.microsoft.com/office/powerpoint/2010/main" val="90056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17487" y="2526117"/>
            <a:ext cx="8592456" cy="1862048"/>
          </a:xfrm>
          <a:prstGeom prst="rect">
            <a:avLst/>
          </a:prstGeom>
          <a:noFill/>
        </p:spPr>
        <p:txBody>
          <a:bodyPr wrap="square" lIns="91440" tIns="45720" rIns="91440" bIns="45720">
            <a:spAutoFit/>
          </a:bodyPr>
          <a:lstStyle/>
          <a:p>
            <a:pPr algn="ctr"/>
            <a:r>
              <a:rPr lang="en-US" sz="11500" b="1" dirty="0" smtClean="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THANKYOU</a:t>
            </a:r>
            <a:endParaRPr lang="en-US" sz="11500" b="1"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56025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027" y="624110"/>
            <a:ext cx="9821586" cy="754116"/>
          </a:xfrm>
        </p:spPr>
        <p:txBody>
          <a:bodyPr>
            <a:normAutofit/>
          </a:bodyPr>
          <a:lstStyle/>
          <a:p>
            <a:r>
              <a:rPr lang="en-IN" sz="4000" b="1" dirty="0" smtClean="0">
                <a:solidFill>
                  <a:srgbClr val="FFC000"/>
                </a:solidFill>
              </a:rPr>
              <a:t>2.ANALYSIS:</a:t>
            </a:r>
            <a:endParaRPr lang="en-IN" sz="4000" dirty="0"/>
          </a:p>
        </p:txBody>
      </p:sp>
      <p:sp>
        <p:nvSpPr>
          <p:cNvPr id="3" name="Content Placeholder 2"/>
          <p:cNvSpPr>
            <a:spLocks noGrp="1"/>
          </p:cNvSpPr>
          <p:nvPr>
            <p:ph idx="1"/>
          </p:nvPr>
        </p:nvSpPr>
        <p:spPr>
          <a:xfrm>
            <a:off x="1683028" y="1603513"/>
            <a:ext cx="9821585" cy="3777622"/>
          </a:xfrm>
        </p:spPr>
        <p:txBody>
          <a:bodyPr/>
          <a:lstStyle/>
          <a:p>
            <a:pPr marL="0" indent="0">
              <a:buNone/>
            </a:pPr>
            <a:r>
              <a:rPr lang="en-US" sz="3200" b="1" dirty="0" smtClean="0"/>
              <a:t>1.Univariate </a:t>
            </a:r>
            <a:r>
              <a:rPr lang="en-US" sz="3200" b="1" dirty="0"/>
              <a:t>Analysis</a:t>
            </a:r>
            <a:r>
              <a:rPr lang="en-US" sz="3200" b="1" dirty="0" smtClean="0"/>
              <a:t>:</a:t>
            </a:r>
          </a:p>
          <a:p>
            <a:r>
              <a:rPr lang="en-US" sz="2800" b="1" dirty="0" smtClean="0"/>
              <a:t>Continuous</a:t>
            </a:r>
            <a:r>
              <a:rPr lang="en-US" sz="2800" dirty="0" smtClean="0"/>
              <a:t> </a:t>
            </a:r>
            <a:r>
              <a:rPr lang="en-US" sz="2800" dirty="0"/>
              <a:t>- column which are measurable and uncountable in nature - we </a:t>
            </a:r>
            <a:r>
              <a:rPr lang="en-US" sz="2800" dirty="0" smtClean="0"/>
              <a:t>used </a:t>
            </a:r>
            <a:r>
              <a:rPr lang="en-US" sz="2800" dirty="0"/>
              <a:t>histograms and box plot</a:t>
            </a:r>
          </a:p>
          <a:p>
            <a:r>
              <a:rPr lang="en-US" sz="2800" b="1" dirty="0" smtClean="0"/>
              <a:t>Categorical</a:t>
            </a:r>
            <a:r>
              <a:rPr lang="en-US" sz="2800" dirty="0" smtClean="0"/>
              <a:t> </a:t>
            </a:r>
            <a:r>
              <a:rPr lang="en-US" sz="2800" dirty="0"/>
              <a:t>- column which have categories as it data - we </a:t>
            </a:r>
            <a:r>
              <a:rPr lang="en-US" sz="2800" dirty="0" smtClean="0"/>
              <a:t>used </a:t>
            </a:r>
            <a:r>
              <a:rPr lang="en-US" sz="2800" dirty="0"/>
              <a:t>bar charts</a:t>
            </a:r>
          </a:p>
        </p:txBody>
      </p:sp>
    </p:spTree>
    <p:extLst>
      <p:ext uri="{BB962C8B-B14F-4D97-AF65-F5344CB8AC3E}">
        <p14:creationId xmlns:p14="http://schemas.microsoft.com/office/powerpoint/2010/main" val="370992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5713"/>
          </a:xfrm>
        </p:spPr>
        <p:txBody>
          <a:bodyPr>
            <a:normAutofit/>
          </a:bodyPr>
          <a:lstStyle/>
          <a:p>
            <a:r>
              <a:rPr lang="en-US" dirty="0" smtClean="0"/>
              <a:t>a) </a:t>
            </a:r>
            <a:r>
              <a:rPr lang="en-IN" dirty="0" smtClean="0"/>
              <a:t>Continuous Variable Distribution</a:t>
            </a:r>
            <a:endParaRPr lang="en-IN" dirty="0"/>
          </a:p>
        </p:txBody>
      </p:sp>
      <p:sp>
        <p:nvSpPr>
          <p:cNvPr id="3" name="Content Placeholder 2"/>
          <p:cNvSpPr>
            <a:spLocks noGrp="1"/>
          </p:cNvSpPr>
          <p:nvPr>
            <p:ph idx="1"/>
          </p:nvPr>
        </p:nvSpPr>
        <p:spPr>
          <a:xfrm>
            <a:off x="2589212" y="1643270"/>
            <a:ext cx="8915400" cy="4267952"/>
          </a:xfrm>
        </p:spPr>
        <p:txBody>
          <a:bodyPr>
            <a:normAutofit lnSpcReduction="10000"/>
          </a:bodyPr>
          <a:lstStyle/>
          <a:p>
            <a:r>
              <a:rPr lang="en-US" b="1" dirty="0" smtClean="0"/>
              <a:t>Unit </a:t>
            </a:r>
            <a:r>
              <a:rPr lang="en-US" b="1" dirty="0"/>
              <a:t>Price</a:t>
            </a:r>
            <a:r>
              <a:rPr lang="en-US" dirty="0"/>
              <a:t> - most of the unit price is within 180 dollar value as shown by the median value. The maximum unit price can be seen 668.27 and there is not any outliers as can be seen from the box plot.</a:t>
            </a:r>
          </a:p>
          <a:p>
            <a:r>
              <a:rPr lang="en-US" b="1" dirty="0" smtClean="0"/>
              <a:t>Unit </a:t>
            </a:r>
            <a:r>
              <a:rPr lang="en-US" b="1" dirty="0"/>
              <a:t>Cost</a:t>
            </a:r>
            <a:r>
              <a:rPr lang="en-US" dirty="0"/>
              <a:t> - most of the unit cost is within 107 dollar as is shown by the median value. From box plots we can say again here we do not have any outliers, the maximum unit cost we have is around 525 dollars.</a:t>
            </a:r>
          </a:p>
          <a:p>
            <a:r>
              <a:rPr lang="en-US" b="1" dirty="0" smtClean="0"/>
              <a:t>Total </a:t>
            </a:r>
            <a:r>
              <a:rPr lang="en-US" b="1" dirty="0"/>
              <a:t>Revenue </a:t>
            </a:r>
            <a:r>
              <a:rPr lang="en-US" dirty="0"/>
              <a:t>- most of the Total Revenue generated lies below 7.5e+05 dollars as seen from median value and also the highest bar in histogram. However from the box plot we can see three outliers on the higher side with maximum of around 6e+06 dollars.</a:t>
            </a:r>
          </a:p>
          <a:p>
            <a:r>
              <a:rPr lang="en-US" b="1" dirty="0" smtClean="0"/>
              <a:t>Total </a:t>
            </a:r>
            <a:r>
              <a:rPr lang="en-US" b="1" dirty="0"/>
              <a:t>Cost</a:t>
            </a:r>
            <a:r>
              <a:rPr lang="en-US" dirty="0"/>
              <a:t> - most of the Total Cost lies below 3.6e+05 dollars as seen from median value and also the highest bar in histogram. And also same as in Total Revenue, from the box plot we can see three outliers on the higher side with maximum of 4.5e+06 dollars</a:t>
            </a:r>
            <a:r>
              <a:rPr lang="en-US" dirty="0" smtClean="0"/>
              <a:t>.</a:t>
            </a:r>
          </a:p>
        </p:txBody>
      </p:sp>
    </p:spTree>
    <p:extLst>
      <p:ext uri="{BB962C8B-B14F-4D97-AF65-F5344CB8AC3E}">
        <p14:creationId xmlns:p14="http://schemas.microsoft.com/office/powerpoint/2010/main" val="304704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89113"/>
            <a:ext cx="8834162" cy="5936974"/>
          </a:xfrm>
        </p:spPr>
        <p:txBody>
          <a:bodyPr>
            <a:normAutofit/>
          </a:bodyPr>
          <a:lstStyle/>
          <a:p>
            <a:r>
              <a:rPr lang="en-US" b="1" dirty="0" smtClean="0"/>
              <a:t>Total </a:t>
            </a:r>
            <a:r>
              <a:rPr lang="en-US" b="1" dirty="0"/>
              <a:t>Profit</a:t>
            </a:r>
            <a:r>
              <a:rPr lang="en-US" dirty="0"/>
              <a:t> - As profit is simply difference of Total Revenue and Total Cost, most of the Total Profit values is within 2.907680e+05 dollars as is shown by the median value. From the box plot we can see we have more than 3 outliers for this column with maximum value of 1.7e+06 which is a number more than the average total revenue.</a:t>
            </a:r>
          </a:p>
          <a:p>
            <a:r>
              <a:rPr lang="en-US" b="1" dirty="0" smtClean="0"/>
              <a:t>Unit </a:t>
            </a:r>
            <a:r>
              <a:rPr lang="en-US" b="1" dirty="0"/>
              <a:t>Profit</a:t>
            </a:r>
            <a:r>
              <a:rPr lang="en-US" dirty="0"/>
              <a:t> - Unit profit is simply the difference of Unit Price and Unit Cost, and most of the Unit </a:t>
            </a:r>
            <a:r>
              <a:rPr lang="en-US" dirty="0" smtClean="0"/>
              <a:t>Profit </a:t>
            </a:r>
            <a:r>
              <a:rPr lang="en-US" dirty="0"/>
              <a:t>is within 74 dollar as is shown by the median value. From box plots we can say again here we do not have any outliers, the maximum unit profit we have is around 174 dollars.</a:t>
            </a:r>
          </a:p>
          <a:p>
            <a:r>
              <a:rPr lang="en-US" b="1" dirty="0" smtClean="0"/>
              <a:t>Units </a:t>
            </a:r>
            <a:r>
              <a:rPr lang="en-US" b="1" dirty="0"/>
              <a:t>Sold</a:t>
            </a:r>
            <a:r>
              <a:rPr lang="en-US" dirty="0"/>
              <a:t> - Most of the units Sold lies within 5383 units as can be seen from the median value. From box plots we can say again here we do not have any outliers, the maximum Units Sold is 9925 units and minimum we have is 124 units.</a:t>
            </a:r>
          </a:p>
          <a:p>
            <a:r>
              <a:rPr lang="en-US" b="1" dirty="0" smtClean="0"/>
              <a:t>Shipping </a:t>
            </a:r>
            <a:r>
              <a:rPr lang="en-US" b="1" dirty="0"/>
              <a:t>Duration </a:t>
            </a:r>
            <a:r>
              <a:rPr lang="en-US" dirty="0"/>
              <a:t>- most of the values in shipping duration is within 24 days as is shown by the median value and also the deviation or spread of data is lesser. Clearly, we do not have any outliers here, the maximum and minimum values are 50 and 0 days.</a:t>
            </a:r>
          </a:p>
        </p:txBody>
      </p:sp>
    </p:spTree>
    <p:extLst>
      <p:ext uri="{BB962C8B-B14F-4D97-AF65-F5344CB8AC3E}">
        <p14:creationId xmlns:p14="http://schemas.microsoft.com/office/powerpoint/2010/main" val="99553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7810"/>
            <a:ext cx="7306449" cy="569842"/>
          </a:xfrm>
        </p:spPr>
        <p:txBody>
          <a:bodyPr>
            <a:normAutofit fontScale="90000"/>
          </a:bodyPr>
          <a:lstStyle/>
          <a:p>
            <a:r>
              <a:rPr lang="en-IN" dirty="0" smtClean="0"/>
              <a:t>b) Categorical Variable Distribution</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247" y="927652"/>
            <a:ext cx="8412394" cy="5102087"/>
          </a:xfrm>
        </p:spPr>
      </p:pic>
      <p:sp>
        <p:nvSpPr>
          <p:cNvPr id="5" name="Title 1"/>
          <p:cNvSpPr txBox="1">
            <a:spLocks/>
          </p:cNvSpPr>
          <p:nvPr/>
        </p:nvSpPr>
        <p:spPr>
          <a:xfrm>
            <a:off x="2834116" y="6029739"/>
            <a:ext cx="8125431" cy="675861"/>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
            </a:r>
            <a:br>
              <a:rPr lang="en-IN" dirty="0" smtClean="0"/>
            </a:br>
            <a:r>
              <a:rPr lang="en-US" sz="6000" b="1" dirty="0">
                <a:solidFill>
                  <a:srgbClr val="FFC000"/>
                </a:solidFill>
              </a:rPr>
              <a:t>T</a:t>
            </a:r>
            <a:r>
              <a:rPr lang="en-US" sz="6000" b="1" dirty="0" smtClean="0">
                <a:solidFill>
                  <a:srgbClr val="FFC000"/>
                </a:solidFill>
              </a:rPr>
              <a:t>he </a:t>
            </a:r>
            <a:r>
              <a:rPr lang="en-US" sz="6000" b="1" dirty="0">
                <a:solidFill>
                  <a:srgbClr val="FFC000"/>
                </a:solidFill>
              </a:rPr>
              <a:t>most common regions are Sub-Saharan Africa (37) and Europe (24</a:t>
            </a:r>
            <a:r>
              <a:rPr lang="en-US" sz="6000" b="1" dirty="0" smtClean="0">
                <a:solidFill>
                  <a:srgbClr val="FFC000"/>
                </a:solidFill>
              </a:rPr>
              <a:t>).</a:t>
            </a:r>
            <a:endParaRPr lang="en-US" sz="6000" b="1" dirty="0">
              <a:solidFill>
                <a:srgbClr val="FFC000"/>
              </a:solidFill>
            </a:endParaRPr>
          </a:p>
        </p:txBody>
      </p:sp>
    </p:spTree>
    <p:extLst>
      <p:ext uri="{BB962C8B-B14F-4D97-AF65-F5344CB8AC3E}">
        <p14:creationId xmlns:p14="http://schemas.microsoft.com/office/powerpoint/2010/main" val="35768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8784"/>
            <a:ext cx="8911687" cy="887894"/>
          </a:xfrm>
        </p:spPr>
        <p:txBody>
          <a:bodyPr>
            <a:noAutofit/>
          </a:bodyPr>
          <a:lstStyle/>
          <a:p>
            <a:r>
              <a:rPr lang="en-US" sz="2400" b="1" dirty="0" smtClean="0">
                <a:solidFill>
                  <a:srgbClr val="0070C0"/>
                </a:solidFill>
              </a:rPr>
              <a:t>Time </a:t>
            </a:r>
            <a:r>
              <a:rPr lang="en-US" sz="2400" b="1" dirty="0">
                <a:solidFill>
                  <a:srgbClr val="0070C0"/>
                </a:solidFill>
              </a:rPr>
              <a:t>based categorical </a:t>
            </a:r>
            <a:r>
              <a:rPr lang="en-US" sz="2400" b="1" dirty="0" smtClean="0">
                <a:solidFill>
                  <a:srgbClr val="0070C0"/>
                </a:solidFill>
              </a:rPr>
              <a:t>variables:</a:t>
            </a:r>
            <a:endParaRPr lang="en-US" sz="2400" b="1" dirty="0">
              <a:solidFill>
                <a:srgbClr val="0070C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1" y="755374"/>
            <a:ext cx="8560903" cy="5063120"/>
          </a:xfrm>
        </p:spPr>
      </p:pic>
      <p:sp>
        <p:nvSpPr>
          <p:cNvPr id="7" name="Title 1"/>
          <p:cNvSpPr txBox="1">
            <a:spLocks/>
          </p:cNvSpPr>
          <p:nvPr/>
        </p:nvSpPr>
        <p:spPr>
          <a:xfrm>
            <a:off x="2592925" y="5890598"/>
            <a:ext cx="9064087" cy="96740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smtClean="0">
                <a:solidFill>
                  <a:srgbClr val="002060"/>
                </a:solidFill>
              </a:rPr>
              <a:t>Ship day-wise</a:t>
            </a:r>
          </a:p>
          <a:p>
            <a:r>
              <a:rPr lang="en-US" sz="1800" b="1" dirty="0" smtClean="0">
                <a:solidFill>
                  <a:srgbClr val="00B050"/>
                </a:solidFill>
              </a:rPr>
              <a:t>Most </a:t>
            </a:r>
            <a:r>
              <a:rPr lang="en-US" sz="1800" b="1" dirty="0">
                <a:solidFill>
                  <a:srgbClr val="00B050"/>
                </a:solidFill>
              </a:rPr>
              <a:t>of the shipping is happening on S</a:t>
            </a:r>
            <a:r>
              <a:rPr lang="en-US" sz="1800" b="1" dirty="0" smtClean="0">
                <a:solidFill>
                  <a:srgbClr val="00B050"/>
                </a:solidFill>
              </a:rPr>
              <a:t>aturdays </a:t>
            </a:r>
            <a:r>
              <a:rPr lang="en-US" sz="1800" b="1" dirty="0">
                <a:solidFill>
                  <a:srgbClr val="00B050"/>
                </a:solidFill>
              </a:rPr>
              <a:t>and W</a:t>
            </a:r>
            <a:r>
              <a:rPr lang="en-US" sz="1800" b="1" dirty="0" smtClean="0">
                <a:solidFill>
                  <a:srgbClr val="00B050"/>
                </a:solidFill>
              </a:rPr>
              <a:t>ednesdays </a:t>
            </a:r>
            <a:r>
              <a:rPr lang="en-US" sz="1800" b="1" dirty="0">
                <a:solidFill>
                  <a:srgbClr val="00B050"/>
                </a:solidFill>
              </a:rPr>
              <a:t>and least on </a:t>
            </a:r>
            <a:r>
              <a:rPr lang="en-US" sz="1800" b="1" dirty="0" smtClean="0">
                <a:solidFill>
                  <a:srgbClr val="00B050"/>
                </a:solidFill>
              </a:rPr>
              <a:t>Sundays.</a:t>
            </a:r>
            <a:endParaRPr lang="en-US" sz="1200" b="1" dirty="0">
              <a:solidFill>
                <a:srgbClr val="00B050"/>
              </a:solidFill>
            </a:endParaRPr>
          </a:p>
        </p:txBody>
      </p:sp>
    </p:spTree>
    <p:extLst>
      <p:ext uri="{BB962C8B-B14F-4D97-AF65-F5344CB8AC3E}">
        <p14:creationId xmlns:p14="http://schemas.microsoft.com/office/powerpoint/2010/main" val="119210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331" y="396204"/>
            <a:ext cx="8878956" cy="584458"/>
          </a:xfrm>
        </p:spPr>
        <p:txBody>
          <a:bodyPr>
            <a:normAutofit fontScale="90000"/>
          </a:bodyPr>
          <a:lstStyle/>
          <a:p>
            <a:r>
              <a:rPr lang="en-IN" b="1" dirty="0" smtClean="0">
                <a:solidFill>
                  <a:srgbClr val="FF0000"/>
                </a:solidFill>
              </a:rPr>
              <a:t>Monthly and Yearly Sales Trend</a:t>
            </a:r>
            <a:endParaRPr lang="en-IN" b="1"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4814" y="1245709"/>
            <a:ext cx="5839621" cy="47496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2" y="1245709"/>
            <a:ext cx="5852172" cy="4839704"/>
          </a:xfrm>
          <a:prstGeom prst="rect">
            <a:avLst/>
          </a:prstGeom>
        </p:spPr>
      </p:pic>
      <p:sp>
        <p:nvSpPr>
          <p:cNvPr id="8" name="Title 1"/>
          <p:cNvSpPr txBox="1">
            <a:spLocks/>
          </p:cNvSpPr>
          <p:nvPr/>
        </p:nvSpPr>
        <p:spPr>
          <a:xfrm>
            <a:off x="2166731" y="6061516"/>
            <a:ext cx="8878956" cy="584458"/>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rgbClr val="FFC000"/>
                </a:solidFill>
              </a:rPr>
              <a:t>a) Most </a:t>
            </a:r>
            <a:r>
              <a:rPr lang="en-US" sz="2400" b="1" dirty="0">
                <a:solidFill>
                  <a:srgbClr val="FFC000"/>
                </a:solidFill>
              </a:rPr>
              <a:t>of the </a:t>
            </a:r>
            <a:r>
              <a:rPr lang="en-US" sz="2400" b="1" dirty="0" smtClean="0">
                <a:solidFill>
                  <a:srgbClr val="FFC000"/>
                </a:solidFill>
              </a:rPr>
              <a:t>entries </a:t>
            </a:r>
            <a:r>
              <a:rPr lang="en-US" sz="2400" b="1" dirty="0">
                <a:solidFill>
                  <a:srgbClr val="FFC000"/>
                </a:solidFill>
              </a:rPr>
              <a:t>are of </a:t>
            </a:r>
            <a:r>
              <a:rPr lang="en-US" sz="2400" b="1" dirty="0" smtClean="0">
                <a:solidFill>
                  <a:srgbClr val="FFC000"/>
                </a:solidFill>
              </a:rPr>
              <a:t>year 2012 and 2015.</a:t>
            </a:r>
          </a:p>
          <a:p>
            <a:r>
              <a:rPr lang="en-US" sz="2400" b="1" dirty="0" smtClean="0">
                <a:solidFill>
                  <a:srgbClr val="FFC000"/>
                </a:solidFill>
              </a:rPr>
              <a:t>b) Most of the entries are of month Feb</a:t>
            </a:r>
            <a:r>
              <a:rPr lang="en-US" sz="2400" b="1" dirty="0">
                <a:solidFill>
                  <a:srgbClr val="FFC000"/>
                </a:solidFill>
              </a:rPr>
              <a:t>, Jul, May, </a:t>
            </a:r>
            <a:r>
              <a:rPr lang="en-US" sz="2400" b="1" dirty="0" smtClean="0">
                <a:solidFill>
                  <a:srgbClr val="FFC000"/>
                </a:solidFill>
              </a:rPr>
              <a:t>Oct.</a:t>
            </a:r>
            <a:endParaRPr lang="en-IN" sz="1200" b="1" dirty="0">
              <a:solidFill>
                <a:srgbClr val="FFC000"/>
              </a:solidFill>
            </a:endParaRPr>
          </a:p>
        </p:txBody>
      </p:sp>
    </p:spTree>
    <p:extLst>
      <p:ext uri="{BB962C8B-B14F-4D97-AF65-F5344CB8AC3E}">
        <p14:creationId xmlns:p14="http://schemas.microsoft.com/office/powerpoint/2010/main" val="411026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7368"/>
          </a:xfrm>
        </p:spPr>
        <p:txBody>
          <a:bodyPr/>
          <a:lstStyle/>
          <a:p>
            <a:pPr marL="742950" indent="-742950">
              <a:buFont typeface="Arial" panose="020B0604020202020204" pitchFamily="34" charset="0"/>
              <a:buChar char="•"/>
            </a:pPr>
            <a:r>
              <a:rPr lang="en-IN" b="1" dirty="0" smtClean="0">
                <a:solidFill>
                  <a:srgbClr val="FF0000"/>
                </a:solidFill>
              </a:rPr>
              <a:t>Insights From Univariate Analysis:</a:t>
            </a:r>
            <a:endParaRPr lang="en-IN" b="1" dirty="0">
              <a:solidFill>
                <a:srgbClr val="FF0000"/>
              </a:solidFill>
            </a:endParaRPr>
          </a:p>
        </p:txBody>
      </p:sp>
      <p:sp>
        <p:nvSpPr>
          <p:cNvPr id="3" name="Content Placeholder 2"/>
          <p:cNvSpPr>
            <a:spLocks noGrp="1"/>
          </p:cNvSpPr>
          <p:nvPr>
            <p:ph idx="1"/>
          </p:nvPr>
        </p:nvSpPr>
        <p:spPr>
          <a:xfrm>
            <a:off x="2589212" y="1616765"/>
            <a:ext cx="8915400" cy="4294457"/>
          </a:xfrm>
        </p:spPr>
        <p:txBody>
          <a:bodyPr>
            <a:normAutofit/>
          </a:bodyPr>
          <a:lstStyle/>
          <a:p>
            <a:r>
              <a:rPr lang="en-US" b="1" dirty="0" smtClean="0">
                <a:solidFill>
                  <a:schemeClr val="bg2">
                    <a:lumMod val="25000"/>
                  </a:schemeClr>
                </a:solidFill>
              </a:rPr>
              <a:t>Unit </a:t>
            </a:r>
            <a:r>
              <a:rPr lang="en-US" b="1" dirty="0">
                <a:solidFill>
                  <a:schemeClr val="bg2">
                    <a:lumMod val="25000"/>
                  </a:schemeClr>
                </a:solidFill>
              </a:rPr>
              <a:t>Price</a:t>
            </a:r>
            <a:r>
              <a:rPr lang="en-US" dirty="0">
                <a:solidFill>
                  <a:schemeClr val="bg2">
                    <a:lumMod val="25000"/>
                  </a:schemeClr>
                </a:solidFill>
              </a:rPr>
              <a:t> - Most of the unit price is within 180 dollar value as shown by the median value. The maximum unit price can be seen 668.27 and there is not any outliers as can be seen from the box plot</a:t>
            </a:r>
            <a:r>
              <a:rPr lang="en-US" dirty="0" smtClean="0">
                <a:solidFill>
                  <a:schemeClr val="bg2">
                    <a:lumMod val="25000"/>
                  </a:schemeClr>
                </a:solidFill>
              </a:rPr>
              <a:t>.</a:t>
            </a:r>
          </a:p>
          <a:p>
            <a:r>
              <a:rPr lang="en-US" b="1" dirty="0" smtClean="0">
                <a:solidFill>
                  <a:schemeClr val="bg2">
                    <a:lumMod val="25000"/>
                  </a:schemeClr>
                </a:solidFill>
              </a:rPr>
              <a:t>Unit </a:t>
            </a:r>
            <a:r>
              <a:rPr lang="en-US" b="1" dirty="0">
                <a:solidFill>
                  <a:schemeClr val="bg2">
                    <a:lumMod val="25000"/>
                  </a:schemeClr>
                </a:solidFill>
              </a:rPr>
              <a:t>Cost</a:t>
            </a:r>
            <a:r>
              <a:rPr lang="en-US" dirty="0">
                <a:solidFill>
                  <a:schemeClr val="bg2">
                    <a:lumMod val="25000"/>
                  </a:schemeClr>
                </a:solidFill>
              </a:rPr>
              <a:t> - Most of the unit cost is within 107 dollar as is shown by the median value. From box plots we can see here again we do not have any outliers, the maximum unit cost we have is around 525 dollars.</a:t>
            </a:r>
          </a:p>
          <a:p>
            <a:r>
              <a:rPr lang="en-US" b="1" dirty="0" smtClean="0">
                <a:solidFill>
                  <a:schemeClr val="bg2">
                    <a:lumMod val="25000"/>
                  </a:schemeClr>
                </a:solidFill>
              </a:rPr>
              <a:t>Total </a:t>
            </a:r>
            <a:r>
              <a:rPr lang="en-US" b="1" dirty="0">
                <a:solidFill>
                  <a:schemeClr val="bg2">
                    <a:lumMod val="25000"/>
                  </a:schemeClr>
                </a:solidFill>
              </a:rPr>
              <a:t>Profit</a:t>
            </a:r>
            <a:r>
              <a:rPr lang="en-US" dirty="0">
                <a:solidFill>
                  <a:schemeClr val="bg2">
                    <a:lumMod val="25000"/>
                  </a:schemeClr>
                </a:solidFill>
              </a:rPr>
              <a:t> - Most of the Total Profit values is within 2.9e+05 dollars as is shown by the median value. From the box plot we can see we have more than 3 outliers for this column with maximum value of 1.7e+06 which is a number more than the average total revenue.</a:t>
            </a:r>
          </a:p>
          <a:p>
            <a:r>
              <a:rPr lang="en-US" b="1" dirty="0" smtClean="0">
                <a:solidFill>
                  <a:schemeClr val="bg2">
                    <a:lumMod val="25000"/>
                  </a:schemeClr>
                </a:solidFill>
              </a:rPr>
              <a:t>Units </a:t>
            </a:r>
            <a:r>
              <a:rPr lang="en-US" b="1" dirty="0">
                <a:solidFill>
                  <a:schemeClr val="bg2">
                    <a:lumMod val="25000"/>
                  </a:schemeClr>
                </a:solidFill>
              </a:rPr>
              <a:t>Sold</a:t>
            </a:r>
            <a:r>
              <a:rPr lang="en-US" dirty="0">
                <a:solidFill>
                  <a:schemeClr val="bg2">
                    <a:lumMod val="25000"/>
                  </a:schemeClr>
                </a:solidFill>
              </a:rPr>
              <a:t> - Most of the units Sold lies within 5383 units as can be seen from the median value. From box plots we can say again here we do not have any outliers, the maximum Units Sold is 9925 units and minimum we have is 124 units</a:t>
            </a:r>
            <a:r>
              <a:rPr lang="en-US" dirty="0" smtClean="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26004881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1039</TotalTime>
  <Words>1785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Project Report-1: Amazon Sales Analysis</vt:lpstr>
      <vt:lpstr>1.INTRODUCTION:</vt:lpstr>
      <vt:lpstr>2.ANALYSIS:</vt:lpstr>
      <vt:lpstr>a) Continuous Variable Distribution</vt:lpstr>
      <vt:lpstr>PowerPoint Presentation</vt:lpstr>
      <vt:lpstr>b) Categorical Variable Distribution </vt:lpstr>
      <vt:lpstr>Time based categorical variables:</vt:lpstr>
      <vt:lpstr>Monthly and Yearly Sales Trend</vt:lpstr>
      <vt:lpstr>Insights From Univariate Analysis:</vt:lpstr>
      <vt:lpstr>PowerPoint Presentation</vt:lpstr>
      <vt:lpstr>2.Bivariate Analysis</vt:lpstr>
      <vt:lpstr>Month-wise Sales:  a) Month and Revenue generated in it, b) Month and Unit Sold in it.</vt:lpstr>
      <vt:lpstr>Yearly Sales:  a) Year and Profit generated in it, b) Year and Unit Sold in it.</vt:lpstr>
      <vt:lpstr>Yearly-Month-Wise Sales and Profit</vt:lpstr>
      <vt:lpstr>Item-wise Sales and Profit</vt:lpstr>
      <vt:lpstr>Final Results From EDA:</vt:lpstr>
      <vt:lpstr>PowerPoint Presentation</vt:lpstr>
      <vt:lpstr>Some Key Matrices</vt:lpstr>
      <vt:lpstr>3.CONCLUSION: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Amazon Sales Analysis</dc:title>
  <dc:creator>SIR</dc:creator>
  <cp:lastModifiedBy>SIR</cp:lastModifiedBy>
  <cp:revision>36</cp:revision>
  <dcterms:created xsi:type="dcterms:W3CDTF">2024-05-23T03:28:51Z</dcterms:created>
  <dcterms:modified xsi:type="dcterms:W3CDTF">2024-05-25T05:22:46Z</dcterms:modified>
</cp:coreProperties>
</file>