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60900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9264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86483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70124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55768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34139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2966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8526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3265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3358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263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0154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5030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50678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277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7332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5/27/2024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789226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7088" y="110836"/>
            <a:ext cx="9760294" cy="1440873"/>
          </a:xfrm>
        </p:spPr>
        <p:txBody>
          <a:bodyPr/>
          <a:lstStyle/>
          <a:p>
            <a:r>
              <a:rPr lang="en-US" sz="4000" b="1" dirty="0" smtClean="0">
                <a:solidFill>
                  <a:srgbClr val="FF0000"/>
                </a:solidFill>
              </a:rPr>
              <a:t>Project Report-2:</a:t>
            </a:r>
            <a:br>
              <a:rPr lang="en-US" sz="4000" b="1" dirty="0" smtClean="0">
                <a:solidFill>
                  <a:srgbClr val="FF0000"/>
                </a:solidFill>
              </a:rPr>
            </a:br>
            <a:r>
              <a:rPr lang="en-US" sz="2800" b="1" dirty="0" smtClean="0">
                <a:solidFill>
                  <a:srgbClr val="FFFF00"/>
                </a:solidFill>
              </a:rPr>
              <a:t>Data Visualization of Bird Strikes</a:t>
            </a:r>
            <a:br>
              <a:rPr lang="en-US" sz="2800" b="1" dirty="0" smtClean="0">
                <a:solidFill>
                  <a:srgbClr val="FFFF00"/>
                </a:solidFill>
              </a:rPr>
            </a:br>
            <a:r>
              <a:rPr lang="en-US" sz="2800" b="1" dirty="0" smtClean="0">
                <a:solidFill>
                  <a:srgbClr val="FFFF00"/>
                </a:solidFill>
              </a:rPr>
              <a:t>between 2000-2011</a:t>
            </a:r>
            <a:endParaRPr lang="en-IN" sz="2800" b="1" dirty="0">
              <a:solidFill>
                <a:srgbClr val="FFFF00"/>
              </a:solidFill>
            </a:endParaRPr>
          </a:p>
        </p:txBody>
      </p:sp>
      <p:sp>
        <p:nvSpPr>
          <p:cNvPr id="3" name="Subtitle 2"/>
          <p:cNvSpPr>
            <a:spLocks noGrp="1"/>
          </p:cNvSpPr>
          <p:nvPr>
            <p:ph type="subTitle" idx="1"/>
          </p:nvPr>
        </p:nvSpPr>
        <p:spPr>
          <a:xfrm>
            <a:off x="838433" y="2240219"/>
            <a:ext cx="10078949" cy="3010654"/>
          </a:xfrm>
        </p:spPr>
        <p:txBody>
          <a:bodyPr>
            <a:normAutofit/>
          </a:bodyPr>
          <a:lstStyle/>
          <a:p>
            <a:pPr algn="l"/>
            <a:r>
              <a:rPr lang="en-US" sz="4000" b="1" dirty="0" smtClean="0">
                <a:solidFill>
                  <a:schemeClr val="accent5"/>
                </a:solidFill>
              </a:rPr>
              <a:t>Technologies</a:t>
            </a:r>
            <a:r>
              <a:rPr lang="en-US" sz="4000" b="1" i="1" dirty="0" smtClean="0">
                <a:solidFill>
                  <a:srgbClr val="00B050"/>
                </a:solidFill>
              </a:rPr>
              <a:t>:</a:t>
            </a:r>
            <a:r>
              <a:rPr lang="en-US" sz="4000" dirty="0" smtClean="0">
                <a:solidFill>
                  <a:srgbClr val="0070C0"/>
                </a:solidFill>
              </a:rPr>
              <a:t> </a:t>
            </a:r>
            <a:r>
              <a:rPr lang="en-US" sz="3600" b="1" dirty="0" smtClean="0">
                <a:solidFill>
                  <a:srgbClr val="0070C0"/>
                </a:solidFill>
              </a:rPr>
              <a:t>Data Science/Analysis</a:t>
            </a:r>
            <a:endParaRPr lang="en-IN" sz="3600" b="1" dirty="0">
              <a:solidFill>
                <a:srgbClr val="0070C0"/>
              </a:solidFill>
            </a:endParaRPr>
          </a:p>
          <a:p>
            <a:pPr algn="l"/>
            <a:r>
              <a:rPr lang="en-US" sz="4000" b="1" dirty="0" smtClean="0">
                <a:solidFill>
                  <a:schemeClr val="accent5"/>
                </a:solidFill>
              </a:rPr>
              <a:t>Domain</a:t>
            </a:r>
            <a:r>
              <a:rPr lang="en-US" sz="4000" i="1" dirty="0" smtClean="0">
                <a:solidFill>
                  <a:srgbClr val="00B050"/>
                </a:solidFill>
              </a:rPr>
              <a:t>:</a:t>
            </a:r>
            <a:r>
              <a:rPr lang="en-US" sz="4000" dirty="0" smtClean="0">
                <a:solidFill>
                  <a:srgbClr val="0070C0"/>
                </a:solidFill>
              </a:rPr>
              <a:t> </a:t>
            </a:r>
            <a:r>
              <a:rPr lang="en-US" sz="3600" b="1" dirty="0" smtClean="0">
                <a:solidFill>
                  <a:srgbClr val="0070C0"/>
                </a:solidFill>
              </a:rPr>
              <a:t>Transportation and Communication</a:t>
            </a:r>
          </a:p>
          <a:p>
            <a:pPr algn="l"/>
            <a:r>
              <a:rPr lang="en-US" sz="4000" b="1" dirty="0" smtClean="0">
                <a:solidFill>
                  <a:schemeClr val="accent5"/>
                </a:solidFill>
              </a:rPr>
              <a:t>Details</a:t>
            </a:r>
            <a:r>
              <a:rPr lang="en-US" sz="4000" i="1" dirty="0" smtClean="0">
                <a:solidFill>
                  <a:srgbClr val="00B050"/>
                </a:solidFill>
              </a:rPr>
              <a:t>:</a:t>
            </a:r>
            <a:r>
              <a:rPr lang="en-US" sz="4000" dirty="0" smtClean="0">
                <a:solidFill>
                  <a:srgbClr val="0070C0"/>
                </a:solidFill>
              </a:rPr>
              <a:t> </a:t>
            </a:r>
            <a:r>
              <a:rPr lang="en-US" sz="3600" b="1" dirty="0" smtClean="0">
                <a:solidFill>
                  <a:srgbClr val="0070C0"/>
                </a:solidFill>
              </a:rPr>
              <a:t>This Data includes “Bird Strike with airplanes” details between 2000-2011</a:t>
            </a:r>
          </a:p>
        </p:txBody>
      </p:sp>
    </p:spTree>
    <p:extLst>
      <p:ext uri="{BB962C8B-B14F-4D97-AF65-F5344CB8AC3E}">
        <p14:creationId xmlns:p14="http://schemas.microsoft.com/office/powerpoint/2010/main" val="34566285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248095"/>
            <a:ext cx="11231131" cy="751367"/>
          </a:xfrm>
        </p:spPr>
        <p:txBody>
          <a:bodyPr/>
          <a:lstStyle/>
          <a:p>
            <a:pPr marL="571500" indent="-571500">
              <a:buFont typeface="Arial" panose="020B0604020202020204" pitchFamily="34" charset="0"/>
              <a:buChar char="•"/>
            </a:pPr>
            <a:r>
              <a:rPr lang="en-US" i="1" dirty="0">
                <a:solidFill>
                  <a:srgbClr val="FF0000"/>
                </a:solidFill>
              </a:rPr>
              <a:t>Yearly Cost Incurred due to Bird Strikes: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121" y="999463"/>
            <a:ext cx="11738343" cy="4816544"/>
          </a:xfrm>
        </p:spPr>
      </p:pic>
      <p:sp>
        <p:nvSpPr>
          <p:cNvPr id="5" name="Title 1"/>
          <p:cNvSpPr txBox="1">
            <a:spLocks/>
          </p:cNvSpPr>
          <p:nvPr/>
        </p:nvSpPr>
        <p:spPr>
          <a:xfrm>
            <a:off x="298108" y="5816007"/>
            <a:ext cx="11610356" cy="1041993"/>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accent4"/>
                </a:solidFill>
              </a:rPr>
              <a:t>Given </a:t>
            </a:r>
            <a:r>
              <a:rPr lang="en-US" sz="2000" b="1" dirty="0" smtClean="0">
                <a:solidFill>
                  <a:schemeClr val="accent4"/>
                </a:solidFill>
              </a:rPr>
              <a:t>Line chart </a:t>
            </a:r>
            <a:r>
              <a:rPr lang="en-US" sz="2000" b="1" dirty="0">
                <a:solidFill>
                  <a:schemeClr val="accent4"/>
                </a:solidFill>
              </a:rPr>
              <a:t>shows </a:t>
            </a:r>
            <a:r>
              <a:rPr lang="en-US" sz="2000" b="1" dirty="0" smtClean="0">
                <a:solidFill>
                  <a:schemeClr val="accent4"/>
                </a:solidFill>
              </a:rPr>
              <a:t>Year wise </a:t>
            </a:r>
            <a:r>
              <a:rPr lang="en-US" sz="2000" b="1" dirty="0">
                <a:solidFill>
                  <a:schemeClr val="accent4"/>
                </a:solidFill>
              </a:rPr>
              <a:t>cost incurred, by analysis it is clear that highest cost incurred in year 2001($23,259,457), 2006 ($18,309,903) while lowest cost incurred in  year 2000 ($5,635,496), 2005 ($7,026,904)</a:t>
            </a:r>
          </a:p>
          <a:p>
            <a:endParaRPr lang="en-US" sz="2400" i="1" dirty="0">
              <a:solidFill>
                <a:srgbClr val="FF0000"/>
              </a:solidFill>
            </a:endParaRPr>
          </a:p>
        </p:txBody>
      </p:sp>
      <p:sp>
        <p:nvSpPr>
          <p:cNvPr id="6"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D5D5D5"/>
                </a:solidFill>
                <a:effectLst/>
                <a:latin typeface="Roboto"/>
              </a:rPr>
              <a:t>Given linechart shows yearwise cost incurred, by analysis it is clear that highest cost incurred in year 2001(</a:t>
            </a:r>
            <a:r>
              <a:rPr kumimoji="0" lang="en-US" altLang="en-US" sz="1400" b="0" i="0" u="none" strike="noStrike" cap="none" normalizeH="0" baseline="0" smtClean="0">
                <a:ln>
                  <a:noFill/>
                </a:ln>
                <a:solidFill>
                  <a:srgbClr val="D5D5D5"/>
                </a:solidFill>
                <a:effectLst/>
                <a:latin typeface="MathJax_Main"/>
              </a:rPr>
              <a:t>23,259,457),2006(</a:t>
            </a:r>
            <a:r>
              <a:rPr kumimoji="0" lang="en-US" altLang="en-US" sz="1200" b="0" i="0" u="none" strike="noStrike" cap="none" normalizeH="0" baseline="0" smtClean="0">
                <a:ln>
                  <a:noFill/>
                </a:ln>
                <a:solidFill>
                  <a:srgbClr val="D5D5D5"/>
                </a:solidFill>
                <a:effectLst/>
                <a:latin typeface="Roboto"/>
              </a:rPr>
              <a:t>18,309,903) while lowest cost incurred in year 2000 (</a:t>
            </a:r>
            <a:r>
              <a:rPr kumimoji="0" lang="en-US" altLang="en-US" sz="1400" b="0" i="0" u="none" strike="noStrike" cap="none" normalizeH="0" baseline="0" smtClean="0">
                <a:ln>
                  <a:noFill/>
                </a:ln>
                <a:solidFill>
                  <a:srgbClr val="D5D5D5"/>
                </a:solidFill>
                <a:effectLst/>
                <a:latin typeface="MathJax_Main"/>
              </a:rPr>
              <a:t>5,635,496),2005(</a:t>
            </a:r>
            <a:r>
              <a:rPr kumimoji="0" lang="en-US" altLang="en-US" sz="1200" b="0" i="0" u="none" strike="noStrike" cap="none" normalizeH="0" baseline="0" smtClean="0">
                <a:ln>
                  <a:noFill/>
                </a:ln>
                <a:solidFill>
                  <a:srgbClr val="D5D5D5"/>
                </a:solidFill>
                <a:effectLst/>
                <a:latin typeface="Roboto"/>
              </a:rPr>
              <a:t>7,026,904)</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D5D5D5"/>
                </a:solidFill>
                <a:effectLst/>
                <a:latin typeface="Roboto"/>
              </a:rPr>
              <a:t>Given linechart shows yearwise cost incurred, by analysis it is clear that highest cost incurred in year 2001(</a:t>
            </a:r>
            <a:r>
              <a:rPr kumimoji="0" lang="en-US" altLang="en-US" sz="1400" b="0" i="0" u="none" strike="noStrike" cap="none" normalizeH="0" baseline="0" smtClean="0">
                <a:ln>
                  <a:noFill/>
                </a:ln>
                <a:solidFill>
                  <a:srgbClr val="D5D5D5"/>
                </a:solidFill>
                <a:effectLst/>
                <a:latin typeface="MathJax_Main"/>
              </a:rPr>
              <a:t>23,259,457),2006(</a:t>
            </a:r>
            <a:r>
              <a:rPr kumimoji="0" lang="en-US" altLang="en-US" sz="1200" b="0" i="0" u="none" strike="noStrike" cap="none" normalizeH="0" baseline="0" smtClean="0">
                <a:ln>
                  <a:noFill/>
                </a:ln>
                <a:solidFill>
                  <a:srgbClr val="D5D5D5"/>
                </a:solidFill>
                <a:effectLst/>
                <a:latin typeface="Roboto"/>
              </a:rPr>
              <a:t>18,309,903) while lowest cost incurred in year 2000 (</a:t>
            </a:r>
            <a:r>
              <a:rPr kumimoji="0" lang="en-US" altLang="en-US" sz="1400" b="0" i="0" u="none" strike="noStrike" cap="none" normalizeH="0" baseline="0" smtClean="0">
                <a:ln>
                  <a:noFill/>
                </a:ln>
                <a:solidFill>
                  <a:srgbClr val="D5D5D5"/>
                </a:solidFill>
                <a:effectLst/>
                <a:latin typeface="MathJax_Main"/>
              </a:rPr>
              <a:t>5,635,496),2005(</a:t>
            </a:r>
            <a:r>
              <a:rPr kumimoji="0" lang="en-US" altLang="en-US" sz="1200" b="0" i="0" u="none" strike="noStrike" cap="none" normalizeH="0" baseline="0" smtClean="0">
                <a:ln>
                  <a:noFill/>
                </a:ln>
                <a:solidFill>
                  <a:srgbClr val="D5D5D5"/>
                </a:solidFill>
                <a:effectLst/>
                <a:latin typeface="Roboto"/>
              </a:rPr>
              <a:t>7,026,904)</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34915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5"/>
            <a:ext cx="11103540" cy="602509"/>
          </a:xfrm>
        </p:spPr>
        <p:txBody>
          <a:bodyPr>
            <a:normAutofit fontScale="90000"/>
          </a:bodyPr>
          <a:lstStyle/>
          <a:p>
            <a:pPr marL="571500" indent="-571500">
              <a:buFont typeface="Arial" panose="020B0604020202020204" pitchFamily="34" charset="0"/>
              <a:buChar char="•"/>
            </a:pPr>
            <a:r>
              <a:rPr lang="en-US" i="1" dirty="0">
                <a:solidFill>
                  <a:srgbClr val="FF0000"/>
                </a:solidFill>
              </a:rPr>
              <a:t>When do most bird strikes occur</a:t>
            </a:r>
            <a:br>
              <a:rPr lang="en-US" i="1" dirty="0">
                <a:solidFill>
                  <a:srgbClr val="FF0000"/>
                </a:solidFill>
              </a:rPr>
            </a:br>
            <a:endParaRPr lang="en-IN" i="1" dirty="0">
              <a:solidFill>
                <a:srgbClr val="FF0000"/>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624" y="765546"/>
            <a:ext cx="3865771" cy="299838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58" y="3763926"/>
            <a:ext cx="3582507" cy="284952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3515" y="765545"/>
            <a:ext cx="7797479" cy="5847906"/>
          </a:xfrm>
          <a:prstGeom prst="rect">
            <a:avLst/>
          </a:prstGeom>
        </p:spPr>
      </p:pic>
    </p:spTree>
    <p:extLst>
      <p:ext uri="{BB962C8B-B14F-4D97-AF65-F5344CB8AC3E}">
        <p14:creationId xmlns:p14="http://schemas.microsoft.com/office/powerpoint/2010/main" val="1527353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0242"/>
            <a:ext cx="11103540" cy="765544"/>
          </a:xfrm>
        </p:spPr>
        <p:txBody>
          <a:bodyPr>
            <a:noAutofit/>
          </a:bodyPr>
          <a:lstStyle/>
          <a:p>
            <a:r>
              <a:rPr lang="en-IN" b="1" dirty="0" smtClean="0">
                <a:solidFill>
                  <a:schemeClr val="accent2">
                    <a:lumMod val="50000"/>
                  </a:schemeClr>
                </a:solidFill>
              </a:rPr>
              <a:t>Insights:</a:t>
            </a:r>
            <a:endParaRPr lang="en-IN" b="1" dirty="0">
              <a:solidFill>
                <a:schemeClr val="accent2">
                  <a:lumMod val="50000"/>
                </a:schemeClr>
              </a:solidFill>
            </a:endParaRPr>
          </a:p>
        </p:txBody>
      </p:sp>
      <p:sp>
        <p:nvSpPr>
          <p:cNvPr id="3" name="Content Placeholder 2"/>
          <p:cNvSpPr>
            <a:spLocks noGrp="1"/>
          </p:cNvSpPr>
          <p:nvPr>
            <p:ph idx="1"/>
          </p:nvPr>
        </p:nvSpPr>
        <p:spPr>
          <a:xfrm>
            <a:off x="677334" y="1105786"/>
            <a:ext cx="11103540" cy="5592725"/>
          </a:xfrm>
        </p:spPr>
        <p:txBody>
          <a:bodyPr>
            <a:normAutofit lnSpcReduction="10000"/>
          </a:bodyPr>
          <a:lstStyle/>
          <a:p>
            <a:r>
              <a:rPr lang="en-US" sz="2400" b="1" dirty="0" smtClean="0">
                <a:solidFill>
                  <a:schemeClr val="accent5"/>
                </a:solidFill>
              </a:rPr>
              <a:t>First Pie </a:t>
            </a:r>
            <a:r>
              <a:rPr lang="en-US" sz="2400" b="1" dirty="0">
                <a:solidFill>
                  <a:schemeClr val="accent5"/>
                </a:solidFill>
              </a:rPr>
              <a:t>chart shows 81% birds </a:t>
            </a:r>
            <a:r>
              <a:rPr lang="en-US" sz="2400" b="1" dirty="0" smtClean="0">
                <a:solidFill>
                  <a:schemeClr val="accent5"/>
                </a:solidFill>
              </a:rPr>
              <a:t>struck </a:t>
            </a:r>
            <a:r>
              <a:rPr lang="en-US" sz="2400" b="1" dirty="0">
                <a:solidFill>
                  <a:schemeClr val="accent5"/>
                </a:solidFill>
              </a:rPr>
              <a:t>when airplane was at altitude greater than 1000 feet while only 19% </a:t>
            </a:r>
            <a:r>
              <a:rPr lang="en-US" sz="2400" b="1" dirty="0" smtClean="0">
                <a:solidFill>
                  <a:schemeClr val="accent5"/>
                </a:solidFill>
              </a:rPr>
              <a:t>struck </a:t>
            </a:r>
            <a:r>
              <a:rPr lang="en-US" sz="2400" b="1" dirty="0">
                <a:solidFill>
                  <a:schemeClr val="accent5"/>
                </a:solidFill>
              </a:rPr>
              <a:t>at altitude below 1000 feet. Conclusively, higher altitude increases the chances of Bird-Strike</a:t>
            </a:r>
            <a:r>
              <a:rPr lang="en-US" sz="2400" b="1" dirty="0" smtClean="0">
                <a:solidFill>
                  <a:schemeClr val="accent5"/>
                </a:solidFill>
              </a:rPr>
              <a:t>.</a:t>
            </a:r>
          </a:p>
          <a:p>
            <a:r>
              <a:rPr lang="en-US" sz="2400" b="1" dirty="0">
                <a:solidFill>
                  <a:schemeClr val="accent5"/>
                </a:solidFill>
              </a:rPr>
              <a:t>If we try to figure out on the basis of "Phase of </a:t>
            </a:r>
            <a:r>
              <a:rPr lang="en-US" sz="2400" b="1" dirty="0">
                <a:solidFill>
                  <a:schemeClr val="accent5"/>
                </a:solidFill>
              </a:rPr>
              <a:t>Flight“ Second Pie Chart: </a:t>
            </a:r>
          </a:p>
          <a:p>
            <a:pPr>
              <a:buFontTx/>
              <a:buChar char="-"/>
            </a:pPr>
            <a:r>
              <a:rPr lang="en-US" sz="2400" b="1" dirty="0">
                <a:solidFill>
                  <a:schemeClr val="accent5"/>
                </a:solidFill>
              </a:rPr>
              <a:t>41</a:t>
            </a:r>
            <a:r>
              <a:rPr lang="en-US" sz="2400" b="1" dirty="0">
                <a:solidFill>
                  <a:schemeClr val="accent5"/>
                </a:solidFill>
              </a:rPr>
              <a:t>% bird </a:t>
            </a:r>
            <a:r>
              <a:rPr lang="en-US" sz="2400" b="1" dirty="0">
                <a:solidFill>
                  <a:schemeClr val="accent5"/>
                </a:solidFill>
              </a:rPr>
              <a:t>struck </a:t>
            </a:r>
            <a:r>
              <a:rPr lang="en-US" sz="2400" b="1" dirty="0">
                <a:solidFill>
                  <a:schemeClr val="accent5"/>
                </a:solidFill>
              </a:rPr>
              <a:t>when Approach</a:t>
            </a:r>
            <a:r>
              <a:rPr lang="en-US" sz="2400" b="1" dirty="0">
                <a:solidFill>
                  <a:schemeClr val="accent5"/>
                </a:solidFill>
              </a:rPr>
              <a:t>,</a:t>
            </a:r>
          </a:p>
          <a:p>
            <a:pPr>
              <a:buFontTx/>
              <a:buChar char="-"/>
            </a:pPr>
            <a:r>
              <a:rPr lang="en-US" sz="2400" b="1" dirty="0">
                <a:solidFill>
                  <a:schemeClr val="accent5"/>
                </a:solidFill>
              </a:rPr>
              <a:t>20</a:t>
            </a:r>
            <a:r>
              <a:rPr lang="en-US" sz="2400" b="1" dirty="0">
                <a:solidFill>
                  <a:schemeClr val="accent5"/>
                </a:solidFill>
              </a:rPr>
              <a:t>% when </a:t>
            </a:r>
            <a:r>
              <a:rPr lang="en-US" sz="2400" b="1" dirty="0">
                <a:solidFill>
                  <a:schemeClr val="accent5"/>
                </a:solidFill>
              </a:rPr>
              <a:t>landing,</a:t>
            </a:r>
          </a:p>
          <a:p>
            <a:pPr>
              <a:buFontTx/>
              <a:buChar char="-"/>
            </a:pPr>
            <a:r>
              <a:rPr lang="en-US" sz="2400" b="1" dirty="0">
                <a:solidFill>
                  <a:schemeClr val="accent5"/>
                </a:solidFill>
              </a:rPr>
              <a:t>18</a:t>
            </a:r>
            <a:r>
              <a:rPr lang="en-US" sz="2400" b="1" dirty="0">
                <a:solidFill>
                  <a:schemeClr val="accent5"/>
                </a:solidFill>
              </a:rPr>
              <a:t>% While take of </a:t>
            </a:r>
            <a:r>
              <a:rPr lang="en-US" sz="2400" b="1" dirty="0">
                <a:solidFill>
                  <a:schemeClr val="accent5"/>
                </a:solidFill>
              </a:rPr>
              <a:t>run,</a:t>
            </a:r>
          </a:p>
          <a:p>
            <a:pPr>
              <a:buFontTx/>
              <a:buChar char="-"/>
            </a:pPr>
            <a:r>
              <a:rPr lang="en-US" sz="2400" b="1" dirty="0">
                <a:solidFill>
                  <a:schemeClr val="accent5"/>
                </a:solidFill>
              </a:rPr>
              <a:t>17</a:t>
            </a:r>
            <a:r>
              <a:rPr lang="en-US" sz="2400" b="1" dirty="0">
                <a:solidFill>
                  <a:schemeClr val="accent5"/>
                </a:solidFill>
              </a:rPr>
              <a:t>% during Take-off run and rest are during climb, descent etc</a:t>
            </a:r>
            <a:r>
              <a:rPr lang="en-US" sz="2400" b="1" dirty="0" smtClean="0">
                <a:solidFill>
                  <a:schemeClr val="accent5"/>
                </a:solidFill>
              </a:rPr>
              <a:t>.</a:t>
            </a:r>
          </a:p>
          <a:p>
            <a:r>
              <a:rPr lang="en-US" sz="2400" b="1" dirty="0">
                <a:solidFill>
                  <a:schemeClr val="accent5"/>
                </a:solidFill>
              </a:rPr>
              <a:t>According to Above </a:t>
            </a:r>
            <a:r>
              <a:rPr lang="en-US" sz="2400" b="1" dirty="0">
                <a:solidFill>
                  <a:schemeClr val="accent5"/>
                </a:solidFill>
              </a:rPr>
              <a:t>Bar Plot </a:t>
            </a:r>
            <a:r>
              <a:rPr lang="en-US" sz="2400" b="1" dirty="0">
                <a:solidFill>
                  <a:schemeClr val="accent5"/>
                </a:solidFill>
              </a:rPr>
              <a:t>Average height of different phases are</a:t>
            </a:r>
            <a:r>
              <a:rPr lang="en-US" sz="2400" b="1" dirty="0">
                <a:solidFill>
                  <a:schemeClr val="accent5"/>
                </a:solidFill>
              </a:rPr>
              <a:t>:</a:t>
            </a:r>
          </a:p>
          <a:p>
            <a:pPr>
              <a:buFontTx/>
              <a:buChar char="-"/>
            </a:pPr>
            <a:r>
              <a:rPr lang="en-US" sz="2400" b="1" dirty="0">
                <a:solidFill>
                  <a:schemeClr val="accent5"/>
                </a:solidFill>
              </a:rPr>
              <a:t>Approach </a:t>
            </a:r>
            <a:r>
              <a:rPr lang="en-US" sz="2400" b="1" dirty="0">
                <a:solidFill>
                  <a:schemeClr val="accent5"/>
                </a:solidFill>
              </a:rPr>
              <a:t>- 995.99 </a:t>
            </a:r>
            <a:r>
              <a:rPr lang="en-US" sz="2400" b="1" dirty="0">
                <a:solidFill>
                  <a:schemeClr val="accent5"/>
                </a:solidFill>
              </a:rPr>
              <a:t>feet</a:t>
            </a:r>
          </a:p>
          <a:p>
            <a:pPr>
              <a:buFontTx/>
              <a:buChar char="-"/>
            </a:pPr>
            <a:r>
              <a:rPr lang="en-US" sz="2400" b="1" dirty="0">
                <a:solidFill>
                  <a:schemeClr val="accent5"/>
                </a:solidFill>
              </a:rPr>
              <a:t>Climb </a:t>
            </a:r>
            <a:r>
              <a:rPr lang="en-US" sz="2400" b="1" dirty="0">
                <a:solidFill>
                  <a:schemeClr val="accent5"/>
                </a:solidFill>
              </a:rPr>
              <a:t>- 1194.49 </a:t>
            </a:r>
            <a:r>
              <a:rPr lang="en-US" sz="2400" b="1" dirty="0">
                <a:solidFill>
                  <a:schemeClr val="accent5"/>
                </a:solidFill>
              </a:rPr>
              <a:t>feet</a:t>
            </a:r>
          </a:p>
          <a:p>
            <a:pPr>
              <a:buFontTx/>
              <a:buChar char="-"/>
            </a:pPr>
            <a:r>
              <a:rPr lang="en-US" sz="2400" b="1" dirty="0">
                <a:solidFill>
                  <a:schemeClr val="accent5"/>
                </a:solidFill>
              </a:rPr>
              <a:t>Descent </a:t>
            </a:r>
            <a:r>
              <a:rPr lang="en-US" sz="2400" b="1" dirty="0">
                <a:solidFill>
                  <a:schemeClr val="accent5"/>
                </a:solidFill>
              </a:rPr>
              <a:t>- </a:t>
            </a:r>
            <a:r>
              <a:rPr lang="en-US" sz="2400" b="1" dirty="0">
                <a:solidFill>
                  <a:schemeClr val="accent5"/>
                </a:solidFill>
              </a:rPr>
              <a:t>around </a:t>
            </a:r>
            <a:r>
              <a:rPr lang="en-US" sz="2400" b="1" dirty="0">
                <a:solidFill>
                  <a:schemeClr val="accent5"/>
                </a:solidFill>
              </a:rPr>
              <a:t>5920 feet and rest are less than 30 feet.</a:t>
            </a:r>
          </a:p>
          <a:p>
            <a:pPr marL="0" indent="0">
              <a:buNone/>
            </a:pPr>
            <a:endParaRPr lang="en-US" sz="2400" b="1" dirty="0">
              <a:solidFill>
                <a:schemeClr val="accent5"/>
              </a:solidFill>
            </a:endParaRPr>
          </a:p>
          <a:p>
            <a:endParaRPr lang="en-IN" sz="2400" b="1" dirty="0">
              <a:solidFill>
                <a:schemeClr val="accent5"/>
              </a:solidFill>
            </a:endParaRPr>
          </a:p>
        </p:txBody>
      </p:sp>
    </p:spTree>
    <p:extLst>
      <p:ext uri="{BB962C8B-B14F-4D97-AF65-F5344CB8AC3E}">
        <p14:creationId xmlns:p14="http://schemas.microsoft.com/office/powerpoint/2010/main" val="39456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9359"/>
            <a:ext cx="11124806" cy="772632"/>
          </a:xfrm>
        </p:spPr>
        <p:txBody>
          <a:bodyPr/>
          <a:lstStyle/>
          <a:p>
            <a:pPr marL="571500" indent="-571500">
              <a:buFont typeface="Arial" panose="020B0604020202020204" pitchFamily="34" charset="0"/>
              <a:buChar char="•"/>
            </a:pPr>
            <a:r>
              <a:rPr lang="en-IN" b="1" i="1" dirty="0">
                <a:solidFill>
                  <a:srgbClr val="FF0000"/>
                </a:solidFill>
              </a:rPr>
              <a:t>Effect of Bird Strikes: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712" y="1190847"/>
            <a:ext cx="6315739" cy="5146158"/>
          </a:xfrm>
        </p:spPr>
      </p:pic>
      <p:sp>
        <p:nvSpPr>
          <p:cNvPr id="5" name="Title 1"/>
          <p:cNvSpPr txBox="1">
            <a:spLocks/>
          </p:cNvSpPr>
          <p:nvPr/>
        </p:nvSpPr>
        <p:spPr>
          <a:xfrm>
            <a:off x="6315740" y="3392557"/>
            <a:ext cx="5650974" cy="2676939"/>
          </a:xfrm>
          <a:prstGeom prst="rect">
            <a:avLst/>
          </a:prstGeom>
        </p:spPr>
        <p:txBody>
          <a:bodyPr vert="horz" lIns="91440" tIns="45720" rIns="91440" bIns="45720" rtlCol="0" anchor="t">
            <a:normAutofit fontScale="9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accent5"/>
                </a:solidFill>
                <a:latin typeface="+mn-lt"/>
                <a:ea typeface="+mn-ea"/>
                <a:cs typeface="+mn-cs"/>
              </a:rPr>
              <a:t>Impact on Flight may involve "Precautionary Landing", "Aborted Take-off</a:t>
            </a:r>
            <a:r>
              <a:rPr lang="en-US" sz="2000" b="1" dirty="0">
                <a:solidFill>
                  <a:schemeClr val="accent5"/>
                </a:solidFill>
                <a:latin typeface="+mn-lt"/>
                <a:ea typeface="+mn-ea"/>
                <a:cs typeface="+mn-cs"/>
              </a:rPr>
              <a:t>", "</a:t>
            </a:r>
            <a:r>
              <a:rPr lang="en-US" sz="2000" b="1" dirty="0">
                <a:solidFill>
                  <a:schemeClr val="accent5"/>
                </a:solidFill>
                <a:latin typeface="+mn-lt"/>
                <a:ea typeface="+mn-ea"/>
                <a:cs typeface="+mn-cs"/>
              </a:rPr>
              <a:t>Engine Shut Down" and others. In the Above Bar Chart, Out of 25580(around) Mostly cases are Unknown(23480) while Very few cases are known. </a:t>
            </a:r>
            <a:r>
              <a:rPr lang="en-US" sz="2000" b="1" dirty="0">
                <a:solidFill>
                  <a:schemeClr val="accent5"/>
                </a:solidFill>
                <a:latin typeface="+mn-lt"/>
                <a:ea typeface="+mn-ea"/>
                <a:cs typeface="+mn-cs"/>
              </a:rPr>
              <a:t>Out of which</a:t>
            </a:r>
            <a:r>
              <a:rPr lang="en-US" sz="2000" b="1" dirty="0" smtClean="0">
                <a:solidFill>
                  <a:schemeClr val="accent5"/>
                </a:solidFill>
                <a:latin typeface="+mn-lt"/>
                <a:ea typeface="+mn-ea"/>
                <a:cs typeface="+mn-cs"/>
              </a:rPr>
              <a:t>:</a:t>
            </a:r>
          </a:p>
          <a:p>
            <a:endParaRPr lang="en-US" sz="2000" b="1" dirty="0">
              <a:solidFill>
                <a:schemeClr val="accent5"/>
              </a:solidFill>
              <a:latin typeface="+mn-lt"/>
              <a:ea typeface="+mn-ea"/>
              <a:cs typeface="+mn-cs"/>
            </a:endParaRPr>
          </a:p>
          <a:p>
            <a:r>
              <a:rPr lang="en-US" sz="2000" b="1" dirty="0">
                <a:solidFill>
                  <a:schemeClr val="accent5"/>
                </a:solidFill>
                <a:latin typeface="+mn-lt"/>
                <a:ea typeface="+mn-ea"/>
                <a:cs typeface="+mn-cs"/>
              </a:rPr>
              <a:t>- Precautionary </a:t>
            </a:r>
            <a:r>
              <a:rPr lang="en-US" sz="2000" b="1" dirty="0">
                <a:solidFill>
                  <a:schemeClr val="accent5"/>
                </a:solidFill>
                <a:latin typeface="+mn-lt"/>
                <a:ea typeface="+mn-ea"/>
                <a:cs typeface="+mn-cs"/>
              </a:rPr>
              <a:t>Landing - 1121 times</a:t>
            </a:r>
          </a:p>
          <a:p>
            <a:r>
              <a:rPr lang="en-US" sz="2000" b="1" dirty="0">
                <a:solidFill>
                  <a:schemeClr val="accent5"/>
                </a:solidFill>
                <a:latin typeface="+mn-lt"/>
                <a:ea typeface="+mn-ea"/>
                <a:cs typeface="+mn-cs"/>
              </a:rPr>
              <a:t>- Aborted </a:t>
            </a:r>
            <a:r>
              <a:rPr lang="en-US" sz="2000" b="1" dirty="0">
                <a:solidFill>
                  <a:schemeClr val="accent5"/>
                </a:solidFill>
                <a:latin typeface="+mn-lt"/>
                <a:ea typeface="+mn-ea"/>
                <a:cs typeface="+mn-cs"/>
              </a:rPr>
              <a:t>Take-off - 479 times</a:t>
            </a:r>
          </a:p>
          <a:p>
            <a:r>
              <a:rPr lang="en-US" sz="2000" b="1" dirty="0">
                <a:solidFill>
                  <a:schemeClr val="accent5"/>
                </a:solidFill>
                <a:latin typeface="+mn-lt"/>
                <a:ea typeface="+mn-ea"/>
                <a:cs typeface="+mn-cs"/>
              </a:rPr>
              <a:t>- Engine </a:t>
            </a:r>
            <a:r>
              <a:rPr lang="en-US" sz="2000" b="1" dirty="0">
                <a:solidFill>
                  <a:schemeClr val="accent5"/>
                </a:solidFill>
                <a:latin typeface="+mn-lt"/>
                <a:ea typeface="+mn-ea"/>
                <a:cs typeface="+mn-cs"/>
              </a:rPr>
              <a:t>Shut Down - 88 times</a:t>
            </a:r>
          </a:p>
          <a:p>
            <a:r>
              <a:rPr lang="en-US" sz="2000" b="1" dirty="0">
                <a:solidFill>
                  <a:schemeClr val="accent5"/>
                </a:solidFill>
                <a:latin typeface="+mn-lt"/>
                <a:ea typeface="+mn-ea"/>
                <a:cs typeface="+mn-cs"/>
              </a:rPr>
              <a:t>- 390 </a:t>
            </a:r>
            <a:r>
              <a:rPr lang="en-US" sz="2000" b="1" dirty="0">
                <a:solidFill>
                  <a:schemeClr val="accent5"/>
                </a:solidFill>
                <a:latin typeface="+mn-lt"/>
                <a:ea typeface="+mn-ea"/>
                <a:cs typeface="+mn-cs"/>
              </a:rPr>
              <a:t>time Others and rest are unknown.</a:t>
            </a:r>
          </a:p>
        </p:txBody>
      </p:sp>
    </p:spTree>
    <p:extLst>
      <p:ext uri="{BB962C8B-B14F-4D97-AF65-F5344CB8AC3E}">
        <p14:creationId xmlns:p14="http://schemas.microsoft.com/office/powerpoint/2010/main" val="3251217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8783"/>
            <a:ext cx="11236370" cy="569843"/>
          </a:xfrm>
        </p:spPr>
        <p:txBody>
          <a:bodyPr>
            <a:normAutofit/>
          </a:bodyPr>
          <a:lstStyle/>
          <a:p>
            <a:pPr marL="571500" indent="-571500">
              <a:buFont typeface="Arial" panose="020B0604020202020204" pitchFamily="34" charset="0"/>
              <a:buChar char="•"/>
            </a:pPr>
            <a:r>
              <a:rPr lang="en-US" sz="2800" b="1" i="1" dirty="0" smtClean="0">
                <a:solidFill>
                  <a:srgbClr val="FF0000"/>
                </a:solidFill>
              </a:rPr>
              <a:t>Comparison of Effect, When Struck </a:t>
            </a:r>
            <a:r>
              <a:rPr lang="en-US" sz="2800" b="1" i="1" dirty="0">
                <a:solidFill>
                  <a:srgbClr val="FF0000"/>
                </a:solidFill>
              </a:rPr>
              <a:t>at Different Altitude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543" y="781944"/>
            <a:ext cx="11236370" cy="5155029"/>
          </a:xfrm>
        </p:spPr>
      </p:pic>
      <p:sp>
        <p:nvSpPr>
          <p:cNvPr id="5" name="Title 1"/>
          <p:cNvSpPr txBox="1">
            <a:spLocks/>
          </p:cNvSpPr>
          <p:nvPr/>
        </p:nvSpPr>
        <p:spPr>
          <a:xfrm>
            <a:off x="471930" y="6142389"/>
            <a:ext cx="11236370" cy="569843"/>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chemeClr val="accent5"/>
                </a:solidFill>
              </a:rPr>
              <a:t>If we compare the Impact we can clearly figure out that impact was more when height &lt; 1000 feet, above that impact wasn't as much as compared. Also their may be some other factors since huge amount of data is still unknown.</a:t>
            </a:r>
            <a:endParaRPr lang="en-US" sz="700" b="1" i="1" dirty="0">
              <a:solidFill>
                <a:schemeClr val="accent5"/>
              </a:solidFill>
            </a:endParaRPr>
          </a:p>
        </p:txBody>
      </p:sp>
    </p:spTree>
    <p:extLst>
      <p:ext uri="{BB962C8B-B14F-4D97-AF65-F5344CB8AC3E}">
        <p14:creationId xmlns:p14="http://schemas.microsoft.com/office/powerpoint/2010/main" val="3303832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225288"/>
            <a:ext cx="11130353" cy="477077"/>
          </a:xfrm>
        </p:spPr>
        <p:txBody>
          <a:bodyPr>
            <a:normAutofit/>
          </a:bodyPr>
          <a:lstStyle/>
          <a:p>
            <a:pPr marL="571500" indent="-571500">
              <a:buFont typeface="Arial" panose="020B0604020202020204" pitchFamily="34" charset="0"/>
              <a:buChar char="•"/>
            </a:pPr>
            <a:r>
              <a:rPr lang="en-IN" sz="2400" b="1" i="1" dirty="0" smtClean="0">
                <a:solidFill>
                  <a:srgbClr val="FF0000"/>
                </a:solidFill>
              </a:rPr>
              <a:t>Impact when Pilots Informed and Not Informed: Comparison</a:t>
            </a:r>
            <a:endParaRPr lang="en-IN" sz="2400" b="1" i="1"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4626" y="2252870"/>
            <a:ext cx="8786190" cy="450573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825" y="578457"/>
            <a:ext cx="3326297" cy="2496047"/>
          </a:xfrm>
          <a:prstGeom prst="rect">
            <a:avLst/>
          </a:prstGeom>
        </p:spPr>
      </p:pic>
      <p:sp>
        <p:nvSpPr>
          <p:cNvPr id="6" name="Title 1"/>
          <p:cNvSpPr txBox="1">
            <a:spLocks/>
          </p:cNvSpPr>
          <p:nvPr/>
        </p:nvSpPr>
        <p:spPr>
          <a:xfrm>
            <a:off x="3922643" y="728639"/>
            <a:ext cx="8028173" cy="139170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Ø"/>
            </a:pPr>
            <a:r>
              <a:rPr lang="en-US" sz="2800" b="1" dirty="0" smtClean="0">
                <a:solidFill>
                  <a:schemeClr val="accent5"/>
                </a:solidFill>
              </a:rPr>
              <a:t>In </a:t>
            </a:r>
            <a:r>
              <a:rPr lang="en-US" sz="2800" b="1" dirty="0">
                <a:solidFill>
                  <a:schemeClr val="accent5"/>
                </a:solidFill>
              </a:rPr>
              <a:t>57% cases pilots were </a:t>
            </a:r>
            <a:r>
              <a:rPr lang="en-US" sz="2800" b="1" dirty="0" smtClean="0">
                <a:solidFill>
                  <a:schemeClr val="accent5"/>
                </a:solidFill>
              </a:rPr>
              <a:t>informed </a:t>
            </a:r>
            <a:r>
              <a:rPr lang="en-US" sz="2800" b="1" dirty="0">
                <a:solidFill>
                  <a:schemeClr val="accent5"/>
                </a:solidFill>
              </a:rPr>
              <a:t>and 43% Not informed. </a:t>
            </a:r>
            <a:endParaRPr lang="en-US" sz="2800" b="1" dirty="0" smtClean="0">
              <a:solidFill>
                <a:schemeClr val="accent5"/>
              </a:solidFill>
            </a:endParaRPr>
          </a:p>
          <a:p>
            <a:pPr marL="571500" indent="-571500">
              <a:buFont typeface="Wingdings" panose="05000000000000000000" pitchFamily="2" charset="2"/>
              <a:buChar char="Ø"/>
            </a:pPr>
            <a:r>
              <a:rPr lang="en-US" sz="2800" b="1" dirty="0" smtClean="0">
                <a:solidFill>
                  <a:schemeClr val="accent5"/>
                </a:solidFill>
              </a:rPr>
              <a:t>Let's </a:t>
            </a:r>
            <a:r>
              <a:rPr lang="en-US" sz="2800" b="1" dirty="0">
                <a:solidFill>
                  <a:schemeClr val="accent5"/>
                </a:solidFill>
              </a:rPr>
              <a:t>compare the impact of both cases:</a:t>
            </a:r>
            <a:endParaRPr lang="en-IN" sz="1800" b="1" i="1" dirty="0">
              <a:solidFill>
                <a:schemeClr val="accent5"/>
              </a:solidFill>
            </a:endParaRPr>
          </a:p>
        </p:txBody>
      </p:sp>
      <p:sp>
        <p:nvSpPr>
          <p:cNvPr id="7" name="Title 1"/>
          <p:cNvSpPr txBox="1">
            <a:spLocks/>
          </p:cNvSpPr>
          <p:nvPr/>
        </p:nvSpPr>
        <p:spPr>
          <a:xfrm>
            <a:off x="1" y="2822714"/>
            <a:ext cx="3164626" cy="32997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Wingdings" panose="05000000000000000000" pitchFamily="2" charset="2"/>
              <a:buChar char="Ø"/>
            </a:pPr>
            <a:r>
              <a:rPr lang="en-US" sz="2000" dirty="0">
                <a:solidFill>
                  <a:schemeClr val="accent5"/>
                </a:solidFill>
              </a:rPr>
              <a:t>As per the </a:t>
            </a:r>
            <a:r>
              <a:rPr lang="en-US" sz="2000" dirty="0" smtClean="0">
                <a:solidFill>
                  <a:schemeClr val="accent5"/>
                </a:solidFill>
              </a:rPr>
              <a:t>distribution </a:t>
            </a:r>
            <a:r>
              <a:rPr lang="en-US" sz="2000" dirty="0">
                <a:solidFill>
                  <a:schemeClr val="accent5"/>
                </a:solidFill>
              </a:rPr>
              <a:t>or information from Bar </a:t>
            </a:r>
            <a:r>
              <a:rPr lang="en-US" sz="2000" dirty="0" smtClean="0">
                <a:solidFill>
                  <a:schemeClr val="accent5"/>
                </a:solidFill>
              </a:rPr>
              <a:t>graphs:</a:t>
            </a:r>
          </a:p>
          <a:p>
            <a:pPr marL="342900" indent="-342900">
              <a:buFont typeface="Wingdings" panose="05000000000000000000" pitchFamily="2" charset="2"/>
              <a:buChar char="Ø"/>
            </a:pPr>
            <a:r>
              <a:rPr lang="en-US" sz="2000" dirty="0" smtClean="0">
                <a:solidFill>
                  <a:schemeClr val="accent5"/>
                </a:solidFill>
              </a:rPr>
              <a:t>It </a:t>
            </a:r>
            <a:r>
              <a:rPr lang="en-US" sz="2000" dirty="0">
                <a:solidFill>
                  <a:schemeClr val="accent5"/>
                </a:solidFill>
              </a:rPr>
              <a:t>is clear that Impact to Flight is comparatively more when Pilots </a:t>
            </a:r>
            <a:r>
              <a:rPr lang="en-US" sz="2000" dirty="0" smtClean="0">
                <a:solidFill>
                  <a:schemeClr val="accent5"/>
                </a:solidFill>
              </a:rPr>
              <a:t>were </a:t>
            </a:r>
            <a:r>
              <a:rPr lang="en-US" sz="2000" dirty="0">
                <a:solidFill>
                  <a:schemeClr val="accent5"/>
                </a:solidFill>
              </a:rPr>
              <a:t>not </a:t>
            </a:r>
            <a:r>
              <a:rPr lang="en-US" sz="2000" dirty="0" smtClean="0">
                <a:solidFill>
                  <a:schemeClr val="accent5"/>
                </a:solidFill>
              </a:rPr>
              <a:t>Informed </a:t>
            </a:r>
            <a:r>
              <a:rPr lang="en-US" sz="2000" dirty="0">
                <a:solidFill>
                  <a:schemeClr val="accent5"/>
                </a:solidFill>
              </a:rPr>
              <a:t>while less if Pilots get a Prior information.</a:t>
            </a:r>
            <a:endParaRPr lang="en-IN" sz="1400" b="1" i="1" dirty="0">
              <a:solidFill>
                <a:schemeClr val="accent5"/>
              </a:solidFill>
            </a:endParaRPr>
          </a:p>
        </p:txBody>
      </p:sp>
    </p:spTree>
    <p:extLst>
      <p:ext uri="{BB962C8B-B14F-4D97-AF65-F5344CB8AC3E}">
        <p14:creationId xmlns:p14="http://schemas.microsoft.com/office/powerpoint/2010/main" val="4261664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4212718" cy="940904"/>
          </a:xfrm>
        </p:spPr>
        <p:txBody>
          <a:bodyPr>
            <a:normAutofit/>
          </a:bodyPr>
          <a:lstStyle/>
          <a:p>
            <a:r>
              <a:rPr lang="en-US" sz="4400" b="1" dirty="0" smtClean="0">
                <a:solidFill>
                  <a:srgbClr val="FFC000"/>
                </a:solidFill>
              </a:rPr>
              <a:t>3.Conclusion:</a:t>
            </a:r>
            <a:endParaRPr lang="en-IN" sz="4400" b="1" dirty="0">
              <a:solidFill>
                <a:srgbClr val="FFC000"/>
              </a:solidFill>
            </a:endParaRPr>
          </a:p>
        </p:txBody>
      </p:sp>
      <p:sp>
        <p:nvSpPr>
          <p:cNvPr id="3" name="Content Placeholder 2"/>
          <p:cNvSpPr>
            <a:spLocks noGrp="1"/>
          </p:cNvSpPr>
          <p:nvPr>
            <p:ph idx="1"/>
          </p:nvPr>
        </p:nvSpPr>
        <p:spPr>
          <a:xfrm>
            <a:off x="677334" y="1457739"/>
            <a:ext cx="11024336" cy="4583623"/>
          </a:xfrm>
        </p:spPr>
        <p:txBody>
          <a:bodyPr>
            <a:normAutofit/>
          </a:bodyPr>
          <a:lstStyle/>
          <a:p>
            <a:r>
              <a:rPr lang="en-US" sz="2000" b="1" dirty="0" smtClean="0">
                <a:solidFill>
                  <a:srgbClr val="0070C0"/>
                </a:solidFill>
              </a:rPr>
              <a:t>Summary of Findings</a:t>
            </a:r>
            <a:r>
              <a:rPr lang="en-US" b="1" dirty="0" smtClean="0">
                <a:solidFill>
                  <a:srgbClr val="0070C0"/>
                </a:solidFill>
              </a:rPr>
              <a:t>:</a:t>
            </a:r>
            <a:r>
              <a:rPr lang="en-US" b="1" dirty="0" smtClean="0">
                <a:solidFill>
                  <a:srgbClr val="00B0F0"/>
                </a:solidFill>
              </a:rPr>
              <a:t> </a:t>
            </a:r>
            <a:r>
              <a:rPr lang="en-US" b="1" dirty="0" smtClean="0">
                <a:solidFill>
                  <a:schemeClr val="accent5">
                    <a:lumMod val="50000"/>
                  </a:schemeClr>
                </a:solidFill>
              </a:rPr>
              <a:t>The analysis of the dataset on bird strikes between 2000-2011 revealed a significant number of incidents involving various types and models of aircraft. - The data highlighted the impact of bird strikes on flight operations, including damage to aircraft, potential risks to passengers, and the need for effective mitigation strategies.</a:t>
            </a:r>
          </a:p>
          <a:p>
            <a:r>
              <a:rPr lang="en-US" sz="2000" b="1" dirty="0">
                <a:solidFill>
                  <a:srgbClr val="0070C0"/>
                </a:solidFill>
              </a:rPr>
              <a:t>Recommendations:</a:t>
            </a:r>
            <a:r>
              <a:rPr lang="en-US" b="1" dirty="0" smtClean="0">
                <a:solidFill>
                  <a:srgbClr val="00B0F0"/>
                </a:solidFill>
              </a:rPr>
              <a:t> </a:t>
            </a:r>
            <a:r>
              <a:rPr lang="en-US" b="1" dirty="0">
                <a:solidFill>
                  <a:schemeClr val="accent5">
                    <a:lumMod val="50000"/>
                  </a:schemeClr>
                </a:solidFill>
              </a:rPr>
              <a:t>Airlines and aviation authorities should prioritize bird strike prevention measures, such as investing in bird detection technology and implementing wildlife management programs near airports. - Providing comprehensive training to pilots and air traffic controllers on bird strike awareness and response protocols can enhance aviation safety and reduce the likelihood of incidents.</a:t>
            </a:r>
          </a:p>
          <a:p>
            <a:r>
              <a:rPr lang="en-US" sz="2000" b="1" dirty="0">
                <a:solidFill>
                  <a:srgbClr val="0070C0"/>
                </a:solidFill>
              </a:rPr>
              <a:t>Future </a:t>
            </a:r>
            <a:r>
              <a:rPr lang="en-US" sz="2000" b="1" dirty="0">
                <a:solidFill>
                  <a:srgbClr val="0070C0"/>
                </a:solidFill>
              </a:rPr>
              <a:t>Work</a:t>
            </a:r>
            <a:r>
              <a:rPr lang="en-US" sz="2000" b="1" dirty="0">
                <a:solidFill>
                  <a:srgbClr val="0070C0"/>
                </a:solidFill>
              </a:rPr>
              <a:t>:</a:t>
            </a:r>
            <a:r>
              <a:rPr lang="en-US" b="1" dirty="0" smtClean="0">
                <a:solidFill>
                  <a:srgbClr val="00B0F0"/>
                </a:solidFill>
              </a:rPr>
              <a:t> </a:t>
            </a:r>
            <a:r>
              <a:rPr lang="en-US" b="1" dirty="0">
                <a:solidFill>
                  <a:schemeClr val="accent5">
                    <a:lumMod val="50000"/>
                  </a:schemeClr>
                </a:solidFill>
              </a:rPr>
              <a:t>Further </a:t>
            </a:r>
            <a:r>
              <a:rPr lang="en-US" b="1" dirty="0">
                <a:solidFill>
                  <a:schemeClr val="accent5">
                    <a:lumMod val="50000"/>
                  </a:schemeClr>
                </a:solidFill>
              </a:rPr>
              <a:t>research could focus on identifying specific bird species involved in strikes, </a:t>
            </a:r>
            <a:r>
              <a:rPr lang="en-US" b="1" dirty="0">
                <a:solidFill>
                  <a:schemeClr val="accent5">
                    <a:lumMod val="50000"/>
                  </a:schemeClr>
                </a:solidFill>
              </a:rPr>
              <a:t>studying </a:t>
            </a:r>
            <a:r>
              <a:rPr lang="en-US" b="1" dirty="0">
                <a:solidFill>
                  <a:schemeClr val="accent5">
                    <a:lumMod val="50000"/>
                  </a:schemeClr>
                </a:solidFill>
              </a:rPr>
              <a:t>their behavior patterns, and developing targeted mitigation strategies. - Collaboration among aviation stakeholders, wildlife experts, and environmental agencies is essential for developing holistic approaches to bird strike prevention and promoting sustainable aviation practices.</a:t>
            </a:r>
            <a:endParaRPr lang="en-IN" b="1" dirty="0">
              <a:solidFill>
                <a:schemeClr val="accent5">
                  <a:lumMod val="50000"/>
                </a:schemeClr>
              </a:solidFill>
            </a:endParaRPr>
          </a:p>
        </p:txBody>
      </p:sp>
    </p:spTree>
    <p:extLst>
      <p:ext uri="{BB962C8B-B14F-4D97-AF65-F5344CB8AC3E}">
        <p14:creationId xmlns:p14="http://schemas.microsoft.com/office/powerpoint/2010/main" val="1689464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1967" y="2464904"/>
            <a:ext cx="9011479" cy="2584174"/>
          </a:xfrm>
        </p:spPr>
        <p:txBody>
          <a:bodyPr>
            <a:normAutofit/>
          </a:bodyPr>
          <a:lstStyle/>
          <a:p>
            <a:pPr marL="0" indent="0" algn="ctr">
              <a:buNone/>
            </a:pPr>
            <a:r>
              <a:rPr lang="en-IN" sz="12400" b="1" dirty="0" smtClean="0">
                <a:ln w="0"/>
                <a:solidFill>
                  <a:schemeClr val="accent1"/>
                </a:solidFill>
                <a:effectLst>
                  <a:outerShdw blurRad="38100" dist="25400" dir="5400000" algn="ctr" rotWithShape="0">
                    <a:srgbClr val="6E747A">
                      <a:alpha val="43000"/>
                    </a:srgbClr>
                  </a:outerShdw>
                </a:effectLst>
              </a:rPr>
              <a:t>THANKYOU</a:t>
            </a:r>
            <a:endParaRPr lang="en-IN" sz="8000" b="1"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805410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4" y="401781"/>
            <a:ext cx="5862011" cy="942109"/>
          </a:xfrm>
        </p:spPr>
        <p:txBody>
          <a:bodyPr>
            <a:normAutofit/>
          </a:bodyPr>
          <a:lstStyle/>
          <a:p>
            <a:r>
              <a:rPr lang="en-US" sz="4400" b="1" dirty="0" smtClean="0">
                <a:solidFill>
                  <a:srgbClr val="FFC000"/>
                </a:solidFill>
              </a:rPr>
              <a:t>1.INTRODUCTION</a:t>
            </a:r>
            <a:endParaRPr lang="en-IN" sz="4400" b="1" dirty="0">
              <a:solidFill>
                <a:srgbClr val="FFC000"/>
              </a:solidFill>
            </a:endParaRPr>
          </a:p>
        </p:txBody>
      </p:sp>
      <p:sp>
        <p:nvSpPr>
          <p:cNvPr id="3" name="Content Placeholder 2"/>
          <p:cNvSpPr>
            <a:spLocks noGrp="1"/>
          </p:cNvSpPr>
          <p:nvPr>
            <p:ph idx="1"/>
          </p:nvPr>
        </p:nvSpPr>
        <p:spPr>
          <a:xfrm>
            <a:off x="691188" y="1343890"/>
            <a:ext cx="10808084" cy="5153891"/>
          </a:xfrm>
        </p:spPr>
        <p:txBody>
          <a:bodyPr>
            <a:noAutofit/>
          </a:bodyPr>
          <a:lstStyle/>
          <a:p>
            <a:r>
              <a:rPr lang="en-US" sz="3200" b="1" dirty="0" smtClean="0">
                <a:solidFill>
                  <a:schemeClr val="accent2">
                    <a:lumMod val="75000"/>
                  </a:schemeClr>
                </a:solidFill>
              </a:rPr>
              <a:t>Purpose</a:t>
            </a:r>
            <a:r>
              <a:rPr lang="en-US" sz="3200" dirty="0" smtClean="0">
                <a:solidFill>
                  <a:schemeClr val="accent5"/>
                </a:solidFill>
              </a:rPr>
              <a:t>:</a:t>
            </a:r>
            <a:r>
              <a:rPr lang="en-US" sz="2400" dirty="0" smtClean="0"/>
              <a:t> </a:t>
            </a:r>
            <a:r>
              <a:rPr lang="en-US" sz="2400" b="1" dirty="0">
                <a:solidFill>
                  <a:schemeClr val="accent5">
                    <a:lumMod val="75000"/>
                  </a:schemeClr>
                </a:solidFill>
              </a:rPr>
              <a:t>The purpose of this report is to analyze and visually represent the occurrences of bird strikes in the aviation industry between 2000 and 2011 within the domain of Transportation and Communication</a:t>
            </a:r>
            <a:r>
              <a:rPr lang="en-US" sz="2400" b="1" dirty="0" smtClean="0">
                <a:solidFill>
                  <a:schemeClr val="accent5">
                    <a:lumMod val="75000"/>
                  </a:schemeClr>
                </a:solidFill>
              </a:rPr>
              <a:t>.</a:t>
            </a:r>
          </a:p>
          <a:p>
            <a:r>
              <a:rPr lang="en-US" sz="3200" b="1" dirty="0" smtClean="0">
                <a:solidFill>
                  <a:schemeClr val="accent2">
                    <a:lumMod val="75000"/>
                  </a:schemeClr>
                </a:solidFill>
              </a:rPr>
              <a:t>Scope</a:t>
            </a:r>
            <a:r>
              <a:rPr lang="en-US" sz="3200" b="1" dirty="0" smtClean="0">
                <a:solidFill>
                  <a:schemeClr val="accent5"/>
                </a:solidFill>
              </a:rPr>
              <a:t>:</a:t>
            </a:r>
            <a:r>
              <a:rPr lang="en-US" sz="2400" b="1" dirty="0" smtClean="0"/>
              <a:t> </a:t>
            </a:r>
            <a:r>
              <a:rPr lang="en-US" sz="2400" b="1" dirty="0">
                <a:solidFill>
                  <a:schemeClr val="accent5">
                    <a:lumMod val="75000"/>
                  </a:schemeClr>
                </a:solidFill>
              </a:rPr>
              <a:t>The report will cover the frequency of bird strikes, affected regions, types of birds involved, and any trends observed during the specified timeframe, focusing on its implications for transportation and communication sectors. </a:t>
            </a:r>
            <a:endParaRPr lang="en-US" sz="2400" b="1" dirty="0" smtClean="0">
              <a:solidFill>
                <a:schemeClr val="accent5">
                  <a:lumMod val="75000"/>
                </a:schemeClr>
              </a:solidFill>
            </a:endParaRPr>
          </a:p>
          <a:p>
            <a:r>
              <a:rPr lang="en-US" sz="3200" b="1" dirty="0" smtClean="0">
                <a:solidFill>
                  <a:schemeClr val="accent2">
                    <a:lumMod val="75000"/>
                  </a:schemeClr>
                </a:solidFill>
              </a:rPr>
              <a:t>Background</a:t>
            </a:r>
            <a:r>
              <a:rPr lang="en-US" sz="2800" b="1" dirty="0" smtClean="0">
                <a:solidFill>
                  <a:schemeClr val="accent5"/>
                </a:solidFill>
              </a:rPr>
              <a:t>:</a:t>
            </a:r>
            <a:r>
              <a:rPr lang="en-US" sz="2400" dirty="0" smtClean="0"/>
              <a:t> </a:t>
            </a:r>
            <a:r>
              <a:rPr lang="en-US" sz="2400" b="1" dirty="0">
                <a:solidFill>
                  <a:schemeClr val="accent5">
                    <a:lumMod val="75000"/>
                  </a:schemeClr>
                </a:solidFill>
              </a:rPr>
              <a:t>Bird strikes pose a significant threat to aviation safety, impacting the efficiency of transportation and communication systems. By studying and visualizing the data, insights can be gained to enhance safety measures and operational effectiveness in these domains</a:t>
            </a:r>
            <a:r>
              <a:rPr lang="en-US" sz="2000" b="1" dirty="0">
                <a:solidFill>
                  <a:schemeClr val="accent5">
                    <a:lumMod val="75000"/>
                  </a:schemeClr>
                </a:solidFill>
              </a:rPr>
              <a:t>.</a:t>
            </a:r>
            <a:endParaRPr lang="en-IN" sz="2000" b="1" dirty="0">
              <a:solidFill>
                <a:schemeClr val="accent5">
                  <a:lumMod val="75000"/>
                </a:schemeClr>
              </a:solidFill>
            </a:endParaRPr>
          </a:p>
        </p:txBody>
      </p:sp>
    </p:spTree>
    <p:extLst>
      <p:ext uri="{BB962C8B-B14F-4D97-AF65-F5344CB8AC3E}">
        <p14:creationId xmlns:p14="http://schemas.microsoft.com/office/powerpoint/2010/main" val="2543204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3395902" cy="831273"/>
          </a:xfrm>
        </p:spPr>
        <p:txBody>
          <a:bodyPr>
            <a:normAutofit/>
          </a:bodyPr>
          <a:lstStyle/>
          <a:p>
            <a:r>
              <a:rPr lang="en-IN" sz="4400" b="1" dirty="0" smtClean="0">
                <a:solidFill>
                  <a:srgbClr val="FFC000"/>
                </a:solidFill>
              </a:rPr>
              <a:t>2.ANALYSIS</a:t>
            </a:r>
            <a:endParaRPr lang="en-IN" sz="4400" b="1" dirty="0">
              <a:solidFill>
                <a:srgbClr val="FFC000"/>
              </a:solidFill>
            </a:endParaRPr>
          </a:p>
        </p:txBody>
      </p:sp>
      <p:sp>
        <p:nvSpPr>
          <p:cNvPr id="3" name="Content Placeholder 2"/>
          <p:cNvSpPr>
            <a:spLocks noGrp="1"/>
          </p:cNvSpPr>
          <p:nvPr>
            <p:ph idx="1"/>
          </p:nvPr>
        </p:nvSpPr>
        <p:spPr>
          <a:xfrm>
            <a:off x="802025" y="1676400"/>
            <a:ext cx="9284084" cy="4682836"/>
          </a:xfrm>
        </p:spPr>
        <p:txBody>
          <a:bodyPr>
            <a:normAutofit/>
          </a:bodyPr>
          <a:lstStyle/>
          <a:p>
            <a:r>
              <a:rPr lang="en-IN" sz="2800" b="1" dirty="0" smtClean="0">
                <a:solidFill>
                  <a:srgbClr val="FF0000"/>
                </a:solidFill>
              </a:rPr>
              <a:t>EDA and Data Cleaning:</a:t>
            </a:r>
          </a:p>
          <a:p>
            <a:r>
              <a:rPr lang="en-US" sz="2400" b="1" dirty="0">
                <a:solidFill>
                  <a:srgbClr val="002060"/>
                </a:solidFill>
              </a:rPr>
              <a:t>Since, there are too many missing values in dataset, so dealing the with appropriate method given as</a:t>
            </a:r>
            <a:r>
              <a:rPr lang="en-US" sz="2400" b="1" dirty="0" smtClean="0">
                <a:solidFill>
                  <a:srgbClr val="002060"/>
                </a:solidFill>
              </a:rPr>
              <a:t>:</a:t>
            </a:r>
            <a:endParaRPr lang="en-IN" sz="2400" b="1" dirty="0">
              <a:solidFill>
                <a:srgbClr val="002060"/>
              </a:solidFill>
            </a:endParaRPr>
          </a:p>
          <a:p>
            <a:pPr marL="0" indent="0">
              <a:buNone/>
            </a:pPr>
            <a:r>
              <a:rPr lang="en-US" sz="2400" dirty="0">
                <a:solidFill>
                  <a:srgbClr val="002060"/>
                </a:solidFill>
              </a:rPr>
              <a:t>1.Though the data(Wildlife: Number struck) is numerical but mostly the number of words struck is one and missing values are not that large, so better to replace with mode instead mean.</a:t>
            </a:r>
          </a:p>
          <a:p>
            <a:pPr marL="0" indent="0">
              <a:buNone/>
            </a:pPr>
            <a:r>
              <a:rPr lang="en-US" sz="2400" dirty="0">
                <a:solidFill>
                  <a:srgbClr val="002060"/>
                </a:solidFill>
              </a:rPr>
              <a:t>2.Similarly in "Effect: Impact to flight" column a huge amount of data is missing (around 23500 out of 25500), it is not suitable to replace with any method like mean, mode or median </a:t>
            </a:r>
            <a:r>
              <a:rPr lang="en-US" sz="2400" dirty="0" err="1">
                <a:solidFill>
                  <a:srgbClr val="002060"/>
                </a:solidFill>
              </a:rPr>
              <a:t>etc</a:t>
            </a:r>
            <a:r>
              <a:rPr lang="en-US" sz="2400" dirty="0">
                <a:solidFill>
                  <a:srgbClr val="002060"/>
                </a:solidFill>
              </a:rPr>
              <a:t>, so simply show "Unknown</a:t>
            </a:r>
            <a:r>
              <a:rPr lang="en-US" sz="2400" dirty="0" smtClean="0">
                <a:solidFill>
                  <a:srgbClr val="002060"/>
                </a:solidFill>
              </a:rPr>
              <a:t>".</a:t>
            </a:r>
            <a:endParaRPr lang="en-US" sz="2400" dirty="0">
              <a:solidFill>
                <a:srgbClr val="002060"/>
              </a:solidFill>
            </a:endParaRPr>
          </a:p>
        </p:txBody>
      </p:sp>
    </p:spTree>
    <p:extLst>
      <p:ext uri="{BB962C8B-B14F-4D97-AF65-F5344CB8AC3E}">
        <p14:creationId xmlns:p14="http://schemas.microsoft.com/office/powerpoint/2010/main" val="3096103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471055"/>
            <a:ext cx="9464193" cy="5985163"/>
          </a:xfrm>
        </p:spPr>
        <p:txBody>
          <a:bodyPr>
            <a:noAutofit/>
          </a:bodyPr>
          <a:lstStyle/>
          <a:p>
            <a:pPr marL="0" indent="0">
              <a:buNone/>
            </a:pPr>
            <a:r>
              <a:rPr lang="en-US" sz="2400" dirty="0">
                <a:solidFill>
                  <a:srgbClr val="002060"/>
                </a:solidFill>
              </a:rPr>
              <a:t>3.Since the missing data is quite substantial compared to the available data points, it might not be ideal to remove the entire "Conditions: Precipitation" column. Removing the column could result in a significant loss of information. Instead, you could consider marking the missing values as "unknown" or "missing" to indicate that the data is not available for those specific entries. This way, you can still include the column in your analysis while acknowledging the missing values.</a:t>
            </a:r>
          </a:p>
          <a:p>
            <a:pPr marL="0" indent="0">
              <a:buNone/>
            </a:pPr>
            <a:r>
              <a:rPr lang="en-US" sz="2400" dirty="0">
                <a:solidFill>
                  <a:srgbClr val="002060"/>
                </a:solidFill>
              </a:rPr>
              <a:t>Similar approach for other columns as well, If numerical as contains no outliers mean is correct option otherwise median. On the other hand if categorical and 1 category dominating mostly mode is the correct option. If can't find any of the category to dominate strongly, "Forward fill" and "Backward fill" are also used so that distribution of data do not get affected.</a:t>
            </a:r>
          </a:p>
        </p:txBody>
      </p:sp>
    </p:spTree>
    <p:extLst>
      <p:ext uri="{BB962C8B-B14F-4D97-AF65-F5344CB8AC3E}">
        <p14:creationId xmlns:p14="http://schemas.microsoft.com/office/powerpoint/2010/main" val="2850192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6254"/>
            <a:ext cx="8596668" cy="1205346"/>
          </a:xfrm>
        </p:spPr>
        <p:txBody>
          <a:bodyPr>
            <a:normAutofit fontScale="90000"/>
          </a:bodyPr>
          <a:lstStyle/>
          <a:p>
            <a:pPr marL="571500" indent="-571500">
              <a:buFont typeface="Arial" panose="020B0604020202020204" pitchFamily="34" charset="0"/>
              <a:buChar char="•"/>
            </a:pPr>
            <a:r>
              <a:rPr lang="en-US" b="1" i="1" dirty="0" smtClean="0">
                <a:solidFill>
                  <a:srgbClr val="FF0000"/>
                </a:solidFill>
              </a:rPr>
              <a:t>Number </a:t>
            </a:r>
            <a:r>
              <a:rPr lang="en-US" b="1" i="1" dirty="0">
                <a:solidFill>
                  <a:srgbClr val="FF0000"/>
                </a:solidFill>
              </a:rPr>
              <a:t>of Bird </a:t>
            </a:r>
            <a:r>
              <a:rPr lang="en-US" b="1" i="1" dirty="0" smtClean="0">
                <a:solidFill>
                  <a:srgbClr val="FF0000"/>
                </a:solidFill>
              </a:rPr>
              <a:t>Strikes:</a:t>
            </a:r>
            <a:br>
              <a:rPr lang="en-US" b="1" i="1" dirty="0" smtClean="0">
                <a:solidFill>
                  <a:srgbClr val="FF0000"/>
                </a:solidFill>
              </a:rPr>
            </a:br>
            <a:r>
              <a:rPr lang="en-US" sz="2200" dirty="0">
                <a:solidFill>
                  <a:schemeClr val="accent4"/>
                </a:solidFill>
              </a:rPr>
              <a:t>The graph shows most of the bird strikes happened in 2010 (7865) and least in 2004(4353).</a:t>
            </a:r>
            <a:endParaRPr lang="en-IN" sz="2200" i="1" dirty="0">
              <a:solidFill>
                <a:schemeClr val="accent4"/>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149" y="1440870"/>
            <a:ext cx="9763630" cy="5181603"/>
          </a:xfrm>
        </p:spPr>
      </p:pic>
    </p:spTree>
    <p:extLst>
      <p:ext uri="{BB962C8B-B14F-4D97-AF65-F5344CB8AC3E}">
        <p14:creationId xmlns:p14="http://schemas.microsoft.com/office/powerpoint/2010/main" val="3125713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0218"/>
            <a:ext cx="8596668" cy="665018"/>
          </a:xfrm>
        </p:spPr>
        <p:txBody>
          <a:bodyPr/>
          <a:lstStyle/>
          <a:p>
            <a:pPr marL="571500" indent="-571500">
              <a:buFont typeface="Arial" panose="020B0604020202020204" pitchFamily="34" charset="0"/>
              <a:buChar char="•"/>
            </a:pPr>
            <a:r>
              <a:rPr lang="en-US" b="1" i="1" dirty="0" smtClean="0">
                <a:solidFill>
                  <a:srgbClr val="FF0000"/>
                </a:solidFill>
              </a:rPr>
              <a:t>Yearly Analysis &amp; Bird Strikes in US:</a:t>
            </a:r>
            <a:endParaRPr lang="en-US" sz="2000" b="1" i="1"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983671"/>
            <a:ext cx="10974339" cy="4767407"/>
          </a:xfrm>
        </p:spPr>
      </p:pic>
      <p:sp>
        <p:nvSpPr>
          <p:cNvPr id="5" name="Title 1"/>
          <p:cNvSpPr txBox="1">
            <a:spLocks/>
          </p:cNvSpPr>
          <p:nvPr/>
        </p:nvSpPr>
        <p:spPr>
          <a:xfrm>
            <a:off x="677334" y="6026715"/>
            <a:ext cx="10974339" cy="103910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solidFill>
                  <a:schemeClr val="accent4"/>
                </a:solidFill>
              </a:rPr>
              <a:t>Bar graph depicting </a:t>
            </a:r>
            <a:r>
              <a:rPr lang="en-US" sz="1800" dirty="0" smtClean="0">
                <a:solidFill>
                  <a:schemeClr val="accent4"/>
                </a:solidFill>
              </a:rPr>
              <a:t>State-wise </a:t>
            </a:r>
            <a:r>
              <a:rPr lang="en-US" sz="1800" dirty="0">
                <a:solidFill>
                  <a:schemeClr val="accent4"/>
                </a:solidFill>
              </a:rPr>
              <a:t>in US highest bird strikes </a:t>
            </a:r>
            <a:r>
              <a:rPr lang="en-US" sz="1800" dirty="0" smtClean="0">
                <a:solidFill>
                  <a:schemeClr val="accent4"/>
                </a:solidFill>
              </a:rPr>
              <a:t>happened </a:t>
            </a:r>
            <a:r>
              <a:rPr lang="en-US" sz="1800" dirty="0">
                <a:solidFill>
                  <a:schemeClr val="accent4"/>
                </a:solidFill>
              </a:rPr>
              <a:t>in California(&gt;7000) and T</a:t>
            </a:r>
            <a:r>
              <a:rPr lang="en-US" sz="1800" dirty="0" smtClean="0">
                <a:solidFill>
                  <a:schemeClr val="accent4"/>
                </a:solidFill>
              </a:rPr>
              <a:t>exas (&gt;</a:t>
            </a:r>
            <a:r>
              <a:rPr lang="en-US" sz="1800" dirty="0">
                <a:solidFill>
                  <a:schemeClr val="accent4"/>
                </a:solidFill>
              </a:rPr>
              <a:t>6000) while minimum(&lt;100) in "Newfoundland and Labrador", Quebec, Onthrio etc.</a:t>
            </a:r>
            <a:endParaRPr lang="en-US" sz="1100" i="1" dirty="0">
              <a:solidFill>
                <a:schemeClr val="accent4"/>
              </a:solidFill>
            </a:endParaRPr>
          </a:p>
        </p:txBody>
      </p:sp>
    </p:spTree>
    <p:extLst>
      <p:ext uri="{BB962C8B-B14F-4D97-AF65-F5344CB8AC3E}">
        <p14:creationId xmlns:p14="http://schemas.microsoft.com/office/powerpoint/2010/main" val="1117416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18" y="207818"/>
            <a:ext cx="11817927" cy="5834207"/>
          </a:xfrm>
        </p:spPr>
      </p:pic>
      <p:sp>
        <p:nvSpPr>
          <p:cNvPr id="5" name="TextBox 4"/>
          <p:cNvSpPr txBox="1"/>
          <p:nvPr/>
        </p:nvSpPr>
        <p:spPr>
          <a:xfrm>
            <a:off x="332501" y="6151414"/>
            <a:ext cx="11457709" cy="400110"/>
          </a:xfrm>
          <a:prstGeom prst="rect">
            <a:avLst/>
          </a:prstGeom>
          <a:noFill/>
        </p:spPr>
        <p:txBody>
          <a:bodyPr wrap="square" rtlCol="0">
            <a:spAutoFit/>
          </a:bodyPr>
          <a:lstStyle/>
          <a:p>
            <a:r>
              <a:rPr lang="en-US" sz="2000" dirty="0">
                <a:solidFill>
                  <a:schemeClr val="accent4"/>
                </a:solidFill>
              </a:rPr>
              <a:t>Above </a:t>
            </a:r>
            <a:r>
              <a:rPr lang="en-US" sz="2000" dirty="0" smtClean="0">
                <a:solidFill>
                  <a:schemeClr val="accent4"/>
                </a:solidFill>
              </a:rPr>
              <a:t>Heat Map </a:t>
            </a:r>
            <a:r>
              <a:rPr lang="en-US" sz="2000" dirty="0">
                <a:solidFill>
                  <a:schemeClr val="accent4"/>
                </a:solidFill>
              </a:rPr>
              <a:t>showing the number of bird-strike over different year in different states of USA.</a:t>
            </a:r>
            <a:endParaRPr lang="en-IN" sz="2000" dirty="0">
              <a:solidFill>
                <a:schemeClr val="accent4"/>
              </a:solidFill>
            </a:endParaRPr>
          </a:p>
        </p:txBody>
      </p:sp>
    </p:spTree>
    <p:extLst>
      <p:ext uri="{BB962C8B-B14F-4D97-AF65-F5344CB8AC3E}">
        <p14:creationId xmlns:p14="http://schemas.microsoft.com/office/powerpoint/2010/main" val="2888163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236" y="5971309"/>
            <a:ext cx="11166764" cy="637309"/>
          </a:xfrm>
        </p:spPr>
        <p:txBody>
          <a:bodyPr>
            <a:noAutofit/>
          </a:bodyPr>
          <a:lstStyle/>
          <a:p>
            <a:r>
              <a:rPr lang="en-US" sz="2000" b="1" dirty="0">
                <a:solidFill>
                  <a:schemeClr val="accent4"/>
                </a:solidFill>
              </a:rPr>
              <a:t>Above bar chart representing Top 10 US Airlines in terms of having encountered bird strikes with number of </a:t>
            </a:r>
            <a:r>
              <a:rPr lang="en-US" sz="2000" b="1" dirty="0" smtClean="0">
                <a:solidFill>
                  <a:schemeClr val="accent4"/>
                </a:solidFill>
              </a:rPr>
              <a:t>Bird strikes</a:t>
            </a:r>
            <a:r>
              <a:rPr lang="en-US" sz="2000" b="1" dirty="0">
                <a:solidFill>
                  <a:schemeClr val="accent4"/>
                </a:solidFill>
              </a:rPr>
              <a:t>.</a:t>
            </a:r>
            <a:endParaRPr lang="en-IN" sz="2000" b="1" dirty="0">
              <a:solidFill>
                <a:schemeClr val="accent4"/>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236" y="318655"/>
            <a:ext cx="11166764" cy="5430981"/>
          </a:xfrm>
        </p:spPr>
      </p:pic>
    </p:spTree>
    <p:extLst>
      <p:ext uri="{BB962C8B-B14F-4D97-AF65-F5344CB8AC3E}">
        <p14:creationId xmlns:p14="http://schemas.microsoft.com/office/powerpoint/2010/main" val="3990406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1367"/>
          </a:xfrm>
        </p:spPr>
        <p:txBody>
          <a:bodyPr/>
          <a:lstStyle/>
          <a:p>
            <a:pPr marL="571500" indent="-571500">
              <a:buFont typeface="Arial" panose="020B0604020202020204" pitchFamily="34" charset="0"/>
              <a:buChar char="•"/>
            </a:pPr>
            <a:r>
              <a:rPr lang="en-IN" i="1" dirty="0">
                <a:solidFill>
                  <a:srgbClr val="FF0000"/>
                </a:solidFill>
              </a:rPr>
              <a:t>Top 50 Airports</a:t>
            </a:r>
            <a:endParaRPr lang="en-IN" i="1"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856" y="1190847"/>
            <a:ext cx="11887200" cy="4912242"/>
          </a:xfrm>
        </p:spPr>
      </p:pic>
      <p:sp>
        <p:nvSpPr>
          <p:cNvPr id="5" name="Title 1"/>
          <p:cNvSpPr txBox="1">
            <a:spLocks/>
          </p:cNvSpPr>
          <p:nvPr/>
        </p:nvSpPr>
        <p:spPr>
          <a:xfrm>
            <a:off x="702144" y="6184604"/>
            <a:ext cx="11206322" cy="60960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accent4"/>
                </a:solidFill>
              </a:rPr>
              <a:t>Above chart representing top 50 Airports with most incidents of bird strikes with number of bird strikes.</a:t>
            </a:r>
            <a:endParaRPr lang="en-IN" sz="2000" b="1" dirty="0">
              <a:solidFill>
                <a:schemeClr val="accent4"/>
              </a:solidFill>
            </a:endParaRPr>
          </a:p>
        </p:txBody>
      </p:sp>
    </p:spTree>
    <p:extLst>
      <p:ext uri="{BB962C8B-B14F-4D97-AF65-F5344CB8AC3E}">
        <p14:creationId xmlns:p14="http://schemas.microsoft.com/office/powerpoint/2010/main" val="37923688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1043</TotalTime>
  <Words>1131</Words>
  <Application>Microsoft Office PowerPoint</Application>
  <PresentationFormat>Widescreen</PresentationFormat>
  <Paragraphs>57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MathJax_Main</vt:lpstr>
      <vt:lpstr>Roboto</vt:lpstr>
      <vt:lpstr>Trebuchet MS</vt:lpstr>
      <vt:lpstr>Wingdings</vt:lpstr>
      <vt:lpstr>Wingdings 3</vt:lpstr>
      <vt:lpstr>Facet</vt:lpstr>
      <vt:lpstr>Project Report-2: Data Visualization of Bird Strikes between 2000-2011</vt:lpstr>
      <vt:lpstr>1.INTRODUCTION</vt:lpstr>
      <vt:lpstr>2.ANALYSIS</vt:lpstr>
      <vt:lpstr>PowerPoint Presentation</vt:lpstr>
      <vt:lpstr>Number of Bird Strikes: The graph shows most of the bird strikes happened in 2010 (7865) and least in 2004(4353).</vt:lpstr>
      <vt:lpstr>Yearly Analysis &amp; Bird Strikes in US:</vt:lpstr>
      <vt:lpstr>PowerPoint Presentation</vt:lpstr>
      <vt:lpstr>Above bar chart representing Top 10 US Airlines in terms of having encountered bird strikes with number of Bird strikes.</vt:lpstr>
      <vt:lpstr>Top 50 Airports</vt:lpstr>
      <vt:lpstr>Yearly Cost Incurred due to Bird Strikes:</vt:lpstr>
      <vt:lpstr>When do most bird strikes occur </vt:lpstr>
      <vt:lpstr>Insights:</vt:lpstr>
      <vt:lpstr>Effect of Bird Strikes:</vt:lpstr>
      <vt:lpstr>Comparison of Effect, When Struck at Different Altitude</vt:lpstr>
      <vt:lpstr>Impact when Pilots Informed and Not Informed: Comparison</vt:lpstr>
      <vt:lpstr>3.Conclusion: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Project-2: Data Visualization of Bird Strikes between 2000-2011</dc:title>
  <dc:creator>SIR</dc:creator>
  <cp:lastModifiedBy>SIR</cp:lastModifiedBy>
  <cp:revision>28</cp:revision>
  <dcterms:created xsi:type="dcterms:W3CDTF">2024-05-25T03:53:20Z</dcterms:created>
  <dcterms:modified xsi:type="dcterms:W3CDTF">2024-05-27T19:29:38Z</dcterms:modified>
</cp:coreProperties>
</file>