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6" r:id="rId8"/>
    <p:sldId id="267" r:id="rId9"/>
    <p:sldId id="287" r:id="rId10"/>
    <p:sldId id="264" r:id="rId11"/>
    <p:sldId id="265" r:id="rId12"/>
    <p:sldId id="268" r:id="rId13"/>
    <p:sldId id="269" r:id="rId14"/>
    <p:sldId id="270" r:id="rId15"/>
    <p:sldId id="271" r:id="rId16"/>
    <p:sldId id="272" r:id="rId17"/>
    <p:sldId id="273" r:id="rId18"/>
    <p:sldId id="285" r:id="rId19"/>
    <p:sldId id="286"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400713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85AAD-3937-485D-B748-3EE8BE064D4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232315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2064299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127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230378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36571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150047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1480254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20431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188293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343359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85AAD-3937-485D-B748-3EE8BE064D4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106560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85AAD-3937-485D-B748-3EE8BE064D44}"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188823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412374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43444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785AAD-3937-485D-B748-3EE8BE064D44}" type="datetimeFigureOut">
              <a:rPr lang="en-IN" smtClean="0"/>
              <a:t>01-12-2024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325156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85AAD-3937-485D-B748-3EE8BE064D4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341A9-950E-440B-B109-12109F64CB1C}" type="slidenum">
              <a:rPr lang="en-IN" smtClean="0"/>
              <a:t>‹#›</a:t>
            </a:fld>
            <a:endParaRPr lang="en-IN"/>
          </a:p>
        </p:txBody>
      </p:sp>
    </p:spTree>
    <p:extLst>
      <p:ext uri="{BB962C8B-B14F-4D97-AF65-F5344CB8AC3E}">
        <p14:creationId xmlns:p14="http://schemas.microsoft.com/office/powerpoint/2010/main" val="155305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785AAD-3937-485D-B748-3EE8BE064D44}" type="datetimeFigureOut">
              <a:rPr lang="en-IN" smtClean="0"/>
              <a:t>01-12-2024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341A9-950E-440B-B109-12109F64CB1C}" type="slidenum">
              <a:rPr lang="en-IN" smtClean="0"/>
              <a:t>‹#›</a:t>
            </a:fld>
            <a:endParaRPr lang="en-IN"/>
          </a:p>
        </p:txBody>
      </p:sp>
    </p:spTree>
    <p:extLst>
      <p:ext uri="{BB962C8B-B14F-4D97-AF65-F5344CB8AC3E}">
        <p14:creationId xmlns:p14="http://schemas.microsoft.com/office/powerpoint/2010/main" val="22955630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acksoncakes.com/2023/08/20/getting-started-with-distributed-data-parallel-in-pytorch-a-beginners-guide/" TargetMode="External"/><Relationship Id="rId2" Type="http://schemas.openxmlformats.org/officeDocument/2006/relationships/hyperlink" Target="https://pytorch.org/tutorials/beginner/ddp_series_multigpu.html" TargetMode="External"/><Relationship Id="rId1" Type="http://schemas.openxmlformats.org/officeDocument/2006/relationships/slideLayout" Target="../slideLayouts/slideLayout7.xml"/><Relationship Id="rId5" Type="http://schemas.openxmlformats.org/officeDocument/2006/relationships/hyperlink" Target="https://medium.com/codex/a-comprehensive-tutorial-to-pytorch-distributeddataparallel-1f4b42bb1b51" TargetMode="External"/><Relationship Id="rId4" Type="http://schemas.openxmlformats.org/officeDocument/2006/relationships/hyperlink" Target="https://www.osc.edu/resources/getting_started/howto/howto_pytorch_distributed_data_parallel_dd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51F7-C2F1-9612-8251-68A25407B260}"/>
              </a:ext>
            </a:extLst>
          </p:cNvPr>
          <p:cNvSpPr>
            <a:spLocks noGrp="1"/>
          </p:cNvSpPr>
          <p:nvPr>
            <p:ph type="ctrTitle"/>
          </p:nvPr>
        </p:nvSpPr>
        <p:spPr>
          <a:xfrm>
            <a:off x="1737714" y="415829"/>
            <a:ext cx="8825658" cy="3329581"/>
          </a:xfrm>
        </p:spPr>
        <p:txBody>
          <a:bodyPr/>
          <a:lstStyle/>
          <a:p>
            <a:pPr algn="ctr"/>
            <a:r>
              <a:rPr lang="en-US" sz="4800" b="1" dirty="0">
                <a:effectLst/>
                <a:latin typeface="Times New Roman" panose="02020603050405020304" pitchFamily="18" charset="0"/>
                <a:ea typeface="Times New Roman" panose="02020603050405020304" pitchFamily="18" charset="0"/>
              </a:rPr>
              <a:t>Melanoma Detection using Deep Learning and Parallelism</a:t>
            </a:r>
            <a:br>
              <a:rPr lang="en-US" sz="1800" b="1" dirty="0">
                <a:effectLst/>
                <a:latin typeface="Times New Roman" panose="02020603050405020304" pitchFamily="18" charset="0"/>
                <a:ea typeface="Times New Roman" panose="02020603050405020304" pitchFamily="18" charset="0"/>
              </a:rPr>
            </a:br>
            <a:r>
              <a:rPr lang="en-IN" dirty="0"/>
              <a:t> </a:t>
            </a:r>
          </a:p>
        </p:txBody>
      </p:sp>
      <p:sp>
        <p:nvSpPr>
          <p:cNvPr id="3" name="Subtitle 2">
            <a:extLst>
              <a:ext uri="{FF2B5EF4-FFF2-40B4-BE49-F238E27FC236}">
                <a16:creationId xmlns:a16="http://schemas.microsoft.com/office/drawing/2014/main" id="{DB32CBE6-582B-9E09-A99F-73F84C2E9FF4}"/>
              </a:ext>
            </a:extLst>
          </p:cNvPr>
          <p:cNvSpPr>
            <a:spLocks noGrp="1"/>
          </p:cNvSpPr>
          <p:nvPr>
            <p:ph type="subTitle" idx="1"/>
          </p:nvPr>
        </p:nvSpPr>
        <p:spPr>
          <a:xfrm>
            <a:off x="1737714" y="3589768"/>
            <a:ext cx="8825658" cy="861420"/>
          </a:xfrm>
        </p:spPr>
        <p:txBody>
          <a:bodyPr/>
          <a:lstStyle/>
          <a:p>
            <a:pPr algn="ctr"/>
            <a:r>
              <a:rPr lang="en-US" sz="2400" dirty="0">
                <a:effectLst/>
                <a:latin typeface="Times New Roman" panose="02020603050405020304" pitchFamily="18" charset="0"/>
                <a:ea typeface="Times New Roman" panose="02020603050405020304" pitchFamily="18" charset="0"/>
              </a:rPr>
              <a:t>Team 6 - Saiyam Doshi &amp; Govind </a:t>
            </a:r>
            <a:r>
              <a:rPr lang="en-US" sz="2400" dirty="0" err="1">
                <a:effectLst/>
                <a:latin typeface="Times New Roman" panose="02020603050405020304" pitchFamily="18" charset="0"/>
                <a:ea typeface="Times New Roman" panose="02020603050405020304" pitchFamily="18" charset="0"/>
              </a:rPr>
              <a:t>Mudavadkar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Instructor: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Handan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Liu</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8019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7ABE1-EDCB-0CBF-2FD3-793EA41CBE0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04EABB-2E08-4A01-A94D-81E0710F28C9}"/>
              </a:ext>
            </a:extLst>
          </p:cNvPr>
          <p:cNvSpPr txBox="1"/>
          <p:nvPr/>
        </p:nvSpPr>
        <p:spPr>
          <a:xfrm>
            <a:off x="860196" y="277247"/>
            <a:ext cx="10979869" cy="646331"/>
          </a:xfrm>
          <a:prstGeom prst="rect">
            <a:avLst/>
          </a:prstGeom>
          <a:noFill/>
        </p:spPr>
        <p:txBody>
          <a:bodyPr wrap="square">
            <a:spAutoFit/>
          </a:bodyPr>
          <a:lstStyle/>
          <a:p>
            <a:r>
              <a:rPr lang="en-IN" sz="3600" dirty="0"/>
              <a:t>4. Methodology: Model Overview for DDP</a:t>
            </a:r>
          </a:p>
        </p:txBody>
      </p:sp>
      <p:sp>
        <p:nvSpPr>
          <p:cNvPr id="5" name="Rectangle 1">
            <a:extLst>
              <a:ext uri="{FF2B5EF4-FFF2-40B4-BE49-F238E27FC236}">
                <a16:creationId xmlns:a16="http://schemas.microsoft.com/office/drawing/2014/main" id="{3C6D6189-9E53-BB86-EFBE-7C566FA5AC8C}"/>
              </a:ext>
            </a:extLst>
          </p:cNvPr>
          <p:cNvSpPr>
            <a:spLocks noChangeArrowheads="1"/>
          </p:cNvSpPr>
          <p:nvPr/>
        </p:nvSpPr>
        <p:spPr bwMode="auto">
          <a:xfrm>
            <a:off x="860196" y="1738747"/>
            <a:ext cx="924736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Base Architecture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Transfer Learning</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Final Layer Modification</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Distributed Training</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Loss Function</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Optimizer</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Input Data</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Arial" panose="020B0604020202020204" pitchFamily="34" charset="0"/>
              </a:rPr>
              <a:t>Multi-GPU Setup</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4E06579-CCB4-4575-A2B0-3683C629FF42}"/>
              </a:ext>
            </a:extLst>
          </p:cNvPr>
          <p:cNvPicPr>
            <a:picLocks noChangeAspect="1"/>
          </p:cNvPicPr>
          <p:nvPr/>
        </p:nvPicPr>
        <p:blipFill>
          <a:blip r:embed="rId2"/>
          <a:stretch>
            <a:fillRect/>
          </a:stretch>
        </p:blipFill>
        <p:spPr>
          <a:xfrm>
            <a:off x="7158784" y="1661183"/>
            <a:ext cx="4077269" cy="2762636"/>
          </a:xfrm>
          <a:prstGeom prst="rect">
            <a:avLst/>
          </a:prstGeom>
        </p:spPr>
      </p:pic>
    </p:spTree>
    <p:extLst>
      <p:ext uri="{BB962C8B-B14F-4D97-AF65-F5344CB8AC3E}">
        <p14:creationId xmlns:p14="http://schemas.microsoft.com/office/powerpoint/2010/main" val="402702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02031-F177-8187-7983-05FA0B32E90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CD577B2-69C1-F7EC-D520-3F3F8C18B193}"/>
              </a:ext>
            </a:extLst>
          </p:cNvPr>
          <p:cNvSpPr txBox="1"/>
          <p:nvPr/>
        </p:nvSpPr>
        <p:spPr>
          <a:xfrm>
            <a:off x="293803" y="220686"/>
            <a:ext cx="11604394" cy="553998"/>
          </a:xfrm>
          <a:prstGeom prst="rect">
            <a:avLst/>
          </a:prstGeom>
          <a:noFill/>
        </p:spPr>
        <p:txBody>
          <a:bodyPr wrap="square">
            <a:spAutoFit/>
          </a:bodyPr>
          <a:lstStyle/>
          <a:p>
            <a:r>
              <a:rPr lang="en-IN" sz="3000" dirty="0"/>
              <a:t>4. Methodology: Workflow of the Process (Logic)</a:t>
            </a:r>
          </a:p>
        </p:txBody>
      </p:sp>
      <p:sp>
        <p:nvSpPr>
          <p:cNvPr id="6" name="TextBox 5">
            <a:extLst>
              <a:ext uri="{FF2B5EF4-FFF2-40B4-BE49-F238E27FC236}">
                <a16:creationId xmlns:a16="http://schemas.microsoft.com/office/drawing/2014/main" id="{584D7295-021A-A91B-33EC-C06C4F3ABE6B}"/>
              </a:ext>
            </a:extLst>
          </p:cNvPr>
          <p:cNvSpPr txBox="1"/>
          <p:nvPr/>
        </p:nvSpPr>
        <p:spPr>
          <a:xfrm>
            <a:off x="293803" y="1851027"/>
            <a:ext cx="11321592" cy="2015936"/>
          </a:xfrm>
          <a:prstGeom prst="rect">
            <a:avLst/>
          </a:prstGeom>
          <a:noFill/>
        </p:spPr>
        <p:txBody>
          <a:bodyPr wrap="square" rtlCol="0">
            <a:spAutoFit/>
          </a:bodyPr>
          <a:lstStyle/>
          <a:p>
            <a:pPr marL="342900" indent="-342900">
              <a:buAutoNum type="arabicPeriod"/>
            </a:pPr>
            <a:r>
              <a:rPr lang="en-US" sz="2500" b="1" dirty="0"/>
              <a:t>Separate Script for DDP</a:t>
            </a:r>
          </a:p>
          <a:p>
            <a:pPr marL="342900" indent="-342900">
              <a:buAutoNum type="arabicPeriod"/>
            </a:pPr>
            <a:r>
              <a:rPr lang="en-US" sz="2500" b="1" dirty="0"/>
              <a:t>Executing the Script via Bash</a:t>
            </a:r>
          </a:p>
          <a:p>
            <a:pPr marL="342900" indent="-342900">
              <a:buFontTx/>
              <a:buAutoNum type="arabicPeriod"/>
            </a:pPr>
            <a:r>
              <a:rPr lang="en-US" sz="2500" b="1" dirty="0"/>
              <a:t>Saving Output in JSON Format</a:t>
            </a:r>
            <a:r>
              <a:rPr lang="en-US" sz="2500" dirty="0"/>
              <a:t>:</a:t>
            </a:r>
          </a:p>
          <a:p>
            <a:pPr marL="342900" indent="-342900">
              <a:buFontTx/>
              <a:buAutoNum type="arabicPeriod"/>
            </a:pPr>
            <a:r>
              <a:rPr lang="en-US" sz="2500" b="1" dirty="0"/>
              <a:t>Plotting Graphs from JSON Data</a:t>
            </a:r>
            <a:r>
              <a:rPr lang="en-US" sz="2500" dirty="0"/>
              <a:t>:</a:t>
            </a:r>
          </a:p>
          <a:p>
            <a:pPr marL="342900" indent="-342900">
              <a:buAutoNum type="arabicPeriod"/>
            </a:pPr>
            <a:endParaRPr lang="en-US" sz="2500" b="1" dirty="0"/>
          </a:p>
        </p:txBody>
      </p:sp>
      <p:pic>
        <p:nvPicPr>
          <p:cNvPr id="12" name="Picture 11">
            <a:extLst>
              <a:ext uri="{FF2B5EF4-FFF2-40B4-BE49-F238E27FC236}">
                <a16:creationId xmlns:a16="http://schemas.microsoft.com/office/drawing/2014/main" id="{BD4B4747-F4DB-91B4-8165-29CE5E886649}"/>
              </a:ext>
            </a:extLst>
          </p:cNvPr>
          <p:cNvPicPr>
            <a:picLocks noChangeAspect="1"/>
          </p:cNvPicPr>
          <p:nvPr/>
        </p:nvPicPr>
        <p:blipFill>
          <a:blip r:embed="rId2"/>
          <a:stretch>
            <a:fillRect/>
          </a:stretch>
        </p:blipFill>
        <p:spPr>
          <a:xfrm>
            <a:off x="8270055" y="1282630"/>
            <a:ext cx="2929382" cy="4825939"/>
          </a:xfrm>
          <a:prstGeom prst="rect">
            <a:avLst/>
          </a:prstGeom>
        </p:spPr>
      </p:pic>
    </p:spTree>
    <p:extLst>
      <p:ext uri="{BB962C8B-B14F-4D97-AF65-F5344CB8AC3E}">
        <p14:creationId xmlns:p14="http://schemas.microsoft.com/office/powerpoint/2010/main" val="109469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84EF2-825C-6D04-CBF6-7FFDF993CE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70A3BD-0D95-274D-B817-A6A578DE89BC}"/>
              </a:ext>
            </a:extLst>
          </p:cNvPr>
          <p:cNvSpPr txBox="1"/>
          <p:nvPr/>
        </p:nvSpPr>
        <p:spPr>
          <a:xfrm>
            <a:off x="452487" y="1253765"/>
            <a:ext cx="11359299" cy="5016758"/>
          </a:xfrm>
          <a:prstGeom prst="rect">
            <a:avLst/>
          </a:prstGeom>
          <a:noFill/>
        </p:spPr>
        <p:txBody>
          <a:bodyPr wrap="square" rtlCol="0">
            <a:spAutoFit/>
          </a:bodyPr>
          <a:lstStyle/>
          <a:p>
            <a:r>
              <a:rPr lang="en-US" sz="2500" b="1" dirty="0"/>
              <a:t>Synchronization Across Multiple GPUs</a:t>
            </a:r>
            <a:br>
              <a:rPr lang="en-US" sz="2500" b="1" dirty="0"/>
            </a:br>
            <a:endParaRPr lang="en-US" sz="2500" b="1" dirty="0"/>
          </a:p>
          <a:p>
            <a:pPr>
              <a:buFont typeface="+mj-lt"/>
              <a:buAutoNum type="arabicPeriod"/>
            </a:pPr>
            <a:r>
              <a:rPr lang="en-US" dirty="0" err="1"/>
              <a:t>DistributedDataParallel</a:t>
            </a:r>
            <a:r>
              <a:rPr lang="en-US" dirty="0"/>
              <a:t> (DDP) Synchronization:</a:t>
            </a:r>
          </a:p>
          <a:p>
            <a:pPr marL="742950" lvl="1" indent="-285750">
              <a:buFont typeface="+mj-lt"/>
              <a:buAutoNum type="arabicPeriod"/>
            </a:pPr>
            <a:r>
              <a:rPr lang="en-US" dirty="0"/>
              <a:t>DDP ensures each GPU has a replica of the model and synchronizes model parameters after every gradient update.</a:t>
            </a:r>
          </a:p>
          <a:p>
            <a:pPr marL="742950" lvl="1" indent="-285750">
              <a:buFont typeface="+mj-lt"/>
              <a:buAutoNum type="arabicPeriod"/>
            </a:pPr>
            <a:r>
              <a:rPr lang="en-US" dirty="0"/>
              <a:t>Key Process: After forward and backward passes, an all-reduce operation averages gradients across GPUs, ensuring consistent updates to the model weights.</a:t>
            </a:r>
          </a:p>
          <a:p>
            <a:pPr marL="742950" lvl="1" indent="-285750">
              <a:buFont typeface="+mj-lt"/>
              <a:buAutoNum type="arabicPeriod"/>
            </a:pPr>
            <a:r>
              <a:rPr lang="en-US" dirty="0"/>
              <a:t>This synchronization guarantees that all GPUs work with the most up-to-date model, contributing equally to training.</a:t>
            </a:r>
            <a:br>
              <a:rPr lang="en-US" dirty="0"/>
            </a:br>
            <a:endParaRPr lang="en-US" dirty="0"/>
          </a:p>
          <a:p>
            <a:pPr>
              <a:buFont typeface="+mj-lt"/>
              <a:buAutoNum type="arabicPeriod"/>
            </a:pPr>
            <a:r>
              <a:rPr lang="en-US" dirty="0"/>
              <a:t>SPAWN Method for Process Initialization:</a:t>
            </a:r>
          </a:p>
          <a:p>
            <a:pPr marL="742950" lvl="1" indent="-285750">
              <a:buFont typeface="+mj-lt"/>
              <a:buAutoNum type="arabicPeriod"/>
            </a:pPr>
            <a:r>
              <a:rPr lang="en-US" dirty="0"/>
              <a:t>We use </a:t>
            </a:r>
            <a:r>
              <a:rPr lang="en-US" dirty="0" err="1"/>
              <a:t>torch.multiprocessing.spawn</a:t>
            </a:r>
            <a:r>
              <a:rPr lang="en-US" dirty="0"/>
              <a:t> to initialize training processes on each GPU.</a:t>
            </a:r>
          </a:p>
          <a:p>
            <a:pPr marL="742950" lvl="1" indent="-285750">
              <a:buFont typeface="+mj-lt"/>
              <a:buAutoNum type="arabicPeriod"/>
            </a:pPr>
            <a:r>
              <a:rPr lang="en-US" dirty="0"/>
              <a:t>This method starts each process independently while maintaining synchronization, ensuring consistent training across multiple GPUs.</a:t>
            </a:r>
          </a:p>
          <a:p>
            <a:pPr marL="742950" lvl="1" indent="-285750">
              <a:buFont typeface="+mj-lt"/>
              <a:buAutoNum type="arabicPeriod"/>
            </a:pPr>
            <a:r>
              <a:rPr lang="en-US" dirty="0"/>
              <a:t>The spawn method helps maintain a controlled environment for communication and parameter updates during distributed training.</a:t>
            </a:r>
          </a:p>
          <a:p>
            <a:endParaRPr lang="en-US" dirty="0"/>
          </a:p>
        </p:txBody>
      </p:sp>
      <p:sp>
        <p:nvSpPr>
          <p:cNvPr id="4" name="TextBox 3">
            <a:extLst>
              <a:ext uri="{FF2B5EF4-FFF2-40B4-BE49-F238E27FC236}">
                <a16:creationId xmlns:a16="http://schemas.microsoft.com/office/drawing/2014/main" id="{89748BB2-E8A3-1D55-4AC6-D4B195573015}"/>
              </a:ext>
            </a:extLst>
          </p:cNvPr>
          <p:cNvSpPr txBox="1"/>
          <p:nvPr/>
        </p:nvSpPr>
        <p:spPr>
          <a:xfrm>
            <a:off x="452486" y="182978"/>
            <a:ext cx="9973559" cy="553998"/>
          </a:xfrm>
          <a:prstGeom prst="rect">
            <a:avLst/>
          </a:prstGeom>
          <a:noFill/>
        </p:spPr>
        <p:txBody>
          <a:bodyPr wrap="square">
            <a:spAutoFit/>
          </a:bodyPr>
          <a:lstStyle/>
          <a:p>
            <a:r>
              <a:rPr lang="en-IN" sz="3000" dirty="0"/>
              <a:t>4. Methodology: Sync Between Processes</a:t>
            </a:r>
          </a:p>
        </p:txBody>
      </p:sp>
    </p:spTree>
    <p:extLst>
      <p:ext uri="{BB962C8B-B14F-4D97-AF65-F5344CB8AC3E}">
        <p14:creationId xmlns:p14="http://schemas.microsoft.com/office/powerpoint/2010/main" val="243696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F6D41-FAB7-6AE7-3FDB-FD01554074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B16097-E545-8F97-63AD-80AE33C30D7E}"/>
              </a:ext>
            </a:extLst>
          </p:cNvPr>
          <p:cNvSpPr txBox="1"/>
          <p:nvPr/>
        </p:nvSpPr>
        <p:spPr>
          <a:xfrm>
            <a:off x="407710" y="333808"/>
            <a:ext cx="6094428" cy="553998"/>
          </a:xfrm>
          <a:prstGeom prst="rect">
            <a:avLst/>
          </a:prstGeom>
          <a:noFill/>
        </p:spPr>
        <p:txBody>
          <a:bodyPr wrap="square">
            <a:spAutoFit/>
          </a:bodyPr>
          <a:lstStyle/>
          <a:p>
            <a:r>
              <a:rPr lang="en-IN" sz="3000" dirty="0"/>
              <a:t>5. Results and Analysis</a:t>
            </a:r>
          </a:p>
        </p:txBody>
      </p:sp>
      <p:sp>
        <p:nvSpPr>
          <p:cNvPr id="5" name="TextBox 4">
            <a:extLst>
              <a:ext uri="{FF2B5EF4-FFF2-40B4-BE49-F238E27FC236}">
                <a16:creationId xmlns:a16="http://schemas.microsoft.com/office/drawing/2014/main" id="{F56FB969-AC7A-3AD2-2059-5211190BF5B7}"/>
              </a:ext>
            </a:extLst>
          </p:cNvPr>
          <p:cNvSpPr txBox="1"/>
          <p:nvPr/>
        </p:nvSpPr>
        <p:spPr>
          <a:xfrm>
            <a:off x="407710" y="1069099"/>
            <a:ext cx="8651449" cy="646331"/>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Performance Comparison of GPUs for Model Parallelism using DDP: Using 1 GPU</a:t>
            </a:r>
            <a:endParaRPr lang="en-US" sz="1800" dirty="0">
              <a:effectLst/>
              <a:latin typeface="Times New Roman" panose="02020603050405020304" pitchFamily="18" charset="0"/>
              <a:ea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59F687D-F6E4-1616-290B-BFFB8096538D}"/>
              </a:ext>
            </a:extLst>
          </p:cNvPr>
          <p:cNvPicPr>
            <a:picLocks noChangeAspect="1"/>
          </p:cNvPicPr>
          <p:nvPr/>
        </p:nvPicPr>
        <p:blipFill>
          <a:blip r:embed="rId2"/>
          <a:stretch>
            <a:fillRect/>
          </a:stretch>
        </p:blipFill>
        <p:spPr>
          <a:xfrm>
            <a:off x="407710" y="1896723"/>
            <a:ext cx="3099061" cy="2689860"/>
          </a:xfrm>
          <a:prstGeom prst="rect">
            <a:avLst/>
          </a:prstGeom>
        </p:spPr>
      </p:pic>
      <p:pic>
        <p:nvPicPr>
          <p:cNvPr id="7" name="Picture 6">
            <a:extLst>
              <a:ext uri="{FF2B5EF4-FFF2-40B4-BE49-F238E27FC236}">
                <a16:creationId xmlns:a16="http://schemas.microsoft.com/office/drawing/2014/main" id="{4F496E2D-4BC5-7E8A-DFB3-3919AF27F54B}"/>
              </a:ext>
            </a:extLst>
          </p:cNvPr>
          <p:cNvPicPr>
            <a:picLocks noChangeAspect="1"/>
          </p:cNvPicPr>
          <p:nvPr/>
        </p:nvPicPr>
        <p:blipFill>
          <a:blip r:embed="rId3"/>
          <a:stretch>
            <a:fillRect/>
          </a:stretch>
        </p:blipFill>
        <p:spPr>
          <a:xfrm>
            <a:off x="3880694" y="1896723"/>
            <a:ext cx="3632469" cy="2689860"/>
          </a:xfrm>
          <a:prstGeom prst="rect">
            <a:avLst/>
          </a:prstGeom>
        </p:spPr>
      </p:pic>
      <p:pic>
        <p:nvPicPr>
          <p:cNvPr id="8" name="Picture 7">
            <a:extLst>
              <a:ext uri="{FF2B5EF4-FFF2-40B4-BE49-F238E27FC236}">
                <a16:creationId xmlns:a16="http://schemas.microsoft.com/office/drawing/2014/main" id="{54EC8822-9280-A76D-AC42-42A8A0017E62}"/>
              </a:ext>
            </a:extLst>
          </p:cNvPr>
          <p:cNvPicPr>
            <a:picLocks noChangeAspect="1"/>
          </p:cNvPicPr>
          <p:nvPr/>
        </p:nvPicPr>
        <p:blipFill>
          <a:blip r:embed="rId4"/>
          <a:stretch>
            <a:fillRect/>
          </a:stretch>
        </p:blipFill>
        <p:spPr>
          <a:xfrm>
            <a:off x="8342721" y="1896724"/>
            <a:ext cx="3110846" cy="2689860"/>
          </a:xfrm>
          <a:prstGeom prst="rect">
            <a:avLst/>
          </a:prstGeom>
        </p:spPr>
      </p:pic>
      <p:sp>
        <p:nvSpPr>
          <p:cNvPr id="9" name="TextBox 8">
            <a:extLst>
              <a:ext uri="{FF2B5EF4-FFF2-40B4-BE49-F238E27FC236}">
                <a16:creationId xmlns:a16="http://schemas.microsoft.com/office/drawing/2014/main" id="{ED1078A5-E5D9-7EA6-F977-D4AB0F65532D}"/>
              </a:ext>
            </a:extLst>
          </p:cNvPr>
          <p:cNvSpPr txBox="1"/>
          <p:nvPr/>
        </p:nvSpPr>
        <p:spPr>
          <a:xfrm>
            <a:off x="407710" y="4986779"/>
            <a:ext cx="11187259" cy="1754326"/>
          </a:xfrm>
          <a:prstGeom prst="rect">
            <a:avLst/>
          </a:prstGeom>
          <a:noFill/>
        </p:spPr>
        <p:txBody>
          <a:bodyPr wrap="square" rtlCol="0">
            <a:spAutoFit/>
          </a:bodyPr>
          <a:lstStyle/>
          <a:p>
            <a:pPr marL="342900" indent="-342900">
              <a:buFont typeface="+mj-lt"/>
              <a:buAutoNum type="arabicPeriod"/>
            </a:pPr>
            <a:r>
              <a:rPr lang="en-US" b="1" dirty="0"/>
              <a:t>Accuracy vs Epochs: </a:t>
            </a:r>
            <a:r>
              <a:rPr lang="en-US" dirty="0"/>
              <a:t>Accuracy improves steadily from 0.68 in epoch 1 to 0.75 by epoch 10, with a faster increase after epoch 4, showing no overfitting or underfitting.</a:t>
            </a:r>
          </a:p>
          <a:p>
            <a:pPr marL="342900" indent="-342900">
              <a:buFont typeface="+mj-lt"/>
              <a:buAutoNum type="arabicPeriod"/>
            </a:pPr>
            <a:r>
              <a:rPr lang="en-US" b="1" dirty="0"/>
              <a:t>Loss vs Epochs: </a:t>
            </a:r>
            <a:r>
              <a:rPr lang="en-US" dirty="0"/>
              <a:t>Loss decreases from 0.82 to 0.60 by epoch 10, with minor fluctuations, indicating effective learning and stable convergence.</a:t>
            </a:r>
          </a:p>
          <a:p>
            <a:pPr marL="342900" indent="-342900">
              <a:buFont typeface="+mj-lt"/>
              <a:buAutoNum type="arabicPeriod"/>
            </a:pPr>
            <a:r>
              <a:rPr lang="en-US" b="1" dirty="0"/>
              <a:t>Epoch Time vs Epochs: </a:t>
            </a:r>
            <a:r>
              <a:rPr lang="en-US" dirty="0"/>
              <a:t>Training time per epoch drops from 430 seconds to 360 seconds by epoch 10, likely due to improved GPU utilization and optimizations.</a:t>
            </a:r>
          </a:p>
        </p:txBody>
      </p:sp>
    </p:spTree>
    <p:extLst>
      <p:ext uri="{BB962C8B-B14F-4D97-AF65-F5344CB8AC3E}">
        <p14:creationId xmlns:p14="http://schemas.microsoft.com/office/powerpoint/2010/main" val="353358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87E3B-01E3-EA66-4D09-ECF9904C43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4C6542-9EC1-4159-70D5-45FDAD5759B0}"/>
              </a:ext>
            </a:extLst>
          </p:cNvPr>
          <p:cNvSpPr txBox="1"/>
          <p:nvPr/>
        </p:nvSpPr>
        <p:spPr>
          <a:xfrm>
            <a:off x="266308" y="164125"/>
            <a:ext cx="6094428" cy="553998"/>
          </a:xfrm>
          <a:prstGeom prst="rect">
            <a:avLst/>
          </a:prstGeom>
          <a:noFill/>
        </p:spPr>
        <p:txBody>
          <a:bodyPr wrap="square">
            <a:spAutoFit/>
          </a:bodyPr>
          <a:lstStyle/>
          <a:p>
            <a:r>
              <a:rPr lang="en-IN" sz="3000" dirty="0"/>
              <a:t>5. Results and Analysis</a:t>
            </a:r>
          </a:p>
        </p:txBody>
      </p:sp>
      <p:sp>
        <p:nvSpPr>
          <p:cNvPr id="5" name="TextBox 4">
            <a:extLst>
              <a:ext uri="{FF2B5EF4-FFF2-40B4-BE49-F238E27FC236}">
                <a16:creationId xmlns:a16="http://schemas.microsoft.com/office/drawing/2014/main" id="{269A3AB6-2AB7-D5B0-3ECB-9DAEA3863784}"/>
              </a:ext>
            </a:extLst>
          </p:cNvPr>
          <p:cNvSpPr txBox="1"/>
          <p:nvPr/>
        </p:nvSpPr>
        <p:spPr>
          <a:xfrm>
            <a:off x="266308" y="895794"/>
            <a:ext cx="11265030" cy="646331"/>
          </a:xfrm>
          <a:prstGeom prst="rect">
            <a:avLst/>
          </a:prstGeom>
          <a:noFill/>
        </p:spPr>
        <p:txBody>
          <a:bodyPr wrap="square">
            <a:spAutoFit/>
          </a:bodyPr>
          <a:lstStyle/>
          <a:p>
            <a:r>
              <a:rPr lang="en-US" sz="1800" b="1" dirty="0">
                <a:effectLst/>
                <a:latin typeface="+mj-lt"/>
                <a:ea typeface="Times New Roman" panose="02020603050405020304" pitchFamily="18" charset="0"/>
              </a:rPr>
              <a:t>Performance Comparison of GPUs for Model Parallelism using DDP: Using 2 GPU</a:t>
            </a:r>
            <a:endParaRPr lang="en-US" sz="1800" dirty="0">
              <a:effectLst/>
              <a:latin typeface="+mj-lt"/>
              <a:ea typeface="Times New Roman" panose="02020603050405020304" pitchFamily="18" charset="0"/>
            </a:endParaRPr>
          </a:p>
          <a:p>
            <a:pPr marL="0" marR="0"/>
            <a:endParaRPr lang="en-US" sz="1800" dirty="0">
              <a:effectLst/>
              <a:latin typeface="+mj-lt"/>
              <a:ea typeface="Times New Roman" panose="02020603050405020304" pitchFamily="18" charset="0"/>
            </a:endParaRPr>
          </a:p>
        </p:txBody>
      </p:sp>
      <p:pic>
        <p:nvPicPr>
          <p:cNvPr id="6" name="Picture 5">
            <a:extLst>
              <a:ext uri="{FF2B5EF4-FFF2-40B4-BE49-F238E27FC236}">
                <a16:creationId xmlns:a16="http://schemas.microsoft.com/office/drawing/2014/main" id="{A547194F-68E3-0B6F-7FD4-AF75F4DD982A}"/>
              </a:ext>
            </a:extLst>
          </p:cNvPr>
          <p:cNvPicPr>
            <a:picLocks noChangeAspect="1"/>
          </p:cNvPicPr>
          <p:nvPr/>
        </p:nvPicPr>
        <p:blipFill>
          <a:blip r:embed="rId2"/>
          <a:stretch>
            <a:fillRect/>
          </a:stretch>
        </p:blipFill>
        <p:spPr>
          <a:xfrm>
            <a:off x="364490" y="1366916"/>
            <a:ext cx="3557061" cy="3011805"/>
          </a:xfrm>
          <a:prstGeom prst="rect">
            <a:avLst/>
          </a:prstGeom>
        </p:spPr>
      </p:pic>
      <p:pic>
        <p:nvPicPr>
          <p:cNvPr id="7" name="Picture 6">
            <a:extLst>
              <a:ext uri="{FF2B5EF4-FFF2-40B4-BE49-F238E27FC236}">
                <a16:creationId xmlns:a16="http://schemas.microsoft.com/office/drawing/2014/main" id="{EC53E56D-F44A-4653-9B4F-ABA644E4E53E}"/>
              </a:ext>
            </a:extLst>
          </p:cNvPr>
          <p:cNvPicPr>
            <a:picLocks noChangeAspect="1"/>
          </p:cNvPicPr>
          <p:nvPr/>
        </p:nvPicPr>
        <p:blipFill>
          <a:blip r:embed="rId3"/>
          <a:stretch>
            <a:fillRect/>
          </a:stretch>
        </p:blipFill>
        <p:spPr>
          <a:xfrm>
            <a:off x="4355955" y="1366915"/>
            <a:ext cx="3260889" cy="3011805"/>
          </a:xfrm>
          <a:prstGeom prst="rect">
            <a:avLst/>
          </a:prstGeom>
        </p:spPr>
      </p:pic>
      <p:pic>
        <p:nvPicPr>
          <p:cNvPr id="8" name="Picture 7">
            <a:extLst>
              <a:ext uri="{FF2B5EF4-FFF2-40B4-BE49-F238E27FC236}">
                <a16:creationId xmlns:a16="http://schemas.microsoft.com/office/drawing/2014/main" id="{3288CEB8-6913-AA71-E0C6-DC12399F0FA2}"/>
              </a:ext>
            </a:extLst>
          </p:cNvPr>
          <p:cNvPicPr>
            <a:picLocks noChangeAspect="1"/>
          </p:cNvPicPr>
          <p:nvPr/>
        </p:nvPicPr>
        <p:blipFill>
          <a:blip r:embed="rId4"/>
          <a:stretch>
            <a:fillRect/>
          </a:stretch>
        </p:blipFill>
        <p:spPr>
          <a:xfrm>
            <a:off x="8011198" y="1366915"/>
            <a:ext cx="3914494" cy="3011805"/>
          </a:xfrm>
          <a:prstGeom prst="rect">
            <a:avLst/>
          </a:prstGeom>
        </p:spPr>
      </p:pic>
      <p:sp>
        <p:nvSpPr>
          <p:cNvPr id="9" name="TextBox 8">
            <a:extLst>
              <a:ext uri="{FF2B5EF4-FFF2-40B4-BE49-F238E27FC236}">
                <a16:creationId xmlns:a16="http://schemas.microsoft.com/office/drawing/2014/main" id="{0F9FEBD5-06CD-7505-C665-B92F190DF67C}"/>
              </a:ext>
            </a:extLst>
          </p:cNvPr>
          <p:cNvSpPr txBox="1"/>
          <p:nvPr/>
        </p:nvSpPr>
        <p:spPr>
          <a:xfrm>
            <a:off x="315399" y="4644505"/>
            <a:ext cx="11561202" cy="2185214"/>
          </a:xfrm>
          <a:prstGeom prst="rect">
            <a:avLst/>
          </a:prstGeom>
          <a:noFill/>
        </p:spPr>
        <p:txBody>
          <a:bodyPr wrap="square" rtlCol="0">
            <a:spAutoFit/>
          </a:bodyPr>
          <a:lstStyle/>
          <a:p>
            <a:pPr marL="342900" indent="-342900">
              <a:buFont typeface="+mj-lt"/>
              <a:buAutoNum type="arabicPeriod"/>
            </a:pPr>
            <a:r>
              <a:rPr lang="en-US" sz="1700" b="1" dirty="0"/>
              <a:t>Epoch Time vs Epochs: </a:t>
            </a:r>
            <a:r>
              <a:rPr lang="en-US" sz="1700" dirty="0"/>
              <a:t>Initial high epoch time drops after the second epoch, stabilizing around 232–235 seconds, indicating efficient model parallelism and minimal fluctuations due to workload distribution or sync delays.</a:t>
            </a:r>
          </a:p>
          <a:p>
            <a:pPr marL="342900" indent="-342900">
              <a:buFont typeface="+mj-lt"/>
              <a:buAutoNum type="arabicPeriod"/>
            </a:pPr>
            <a:r>
              <a:rPr lang="en-US" sz="1700" b="1" dirty="0"/>
              <a:t>Loss vs Epochs: </a:t>
            </a:r>
            <a:r>
              <a:rPr lang="en-US" sz="1700" dirty="0"/>
              <a:t>Loss decreases steadily from 0.85 to 0.3 by epoch 10, suggesting effective gradient synchronization and stable convergence with no significant fluctuations.</a:t>
            </a:r>
          </a:p>
          <a:p>
            <a:pPr marL="342900" indent="-342900">
              <a:buFont typeface="+mj-lt"/>
              <a:buAutoNum type="arabicPeriod"/>
            </a:pPr>
            <a:r>
              <a:rPr lang="en-US" sz="1700" b="1" dirty="0"/>
              <a:t>Accuracy vs Epochs: </a:t>
            </a:r>
            <a:r>
              <a:rPr lang="en-US" sz="1700" dirty="0"/>
              <a:t>Accuracy increases from 65% to 85%, reflecting effective learning, with minor deviations due to batch variability or sync delays, showing DDP's efficiency in maintaining training performance.</a:t>
            </a:r>
          </a:p>
        </p:txBody>
      </p:sp>
    </p:spTree>
    <p:extLst>
      <p:ext uri="{BB962C8B-B14F-4D97-AF65-F5344CB8AC3E}">
        <p14:creationId xmlns:p14="http://schemas.microsoft.com/office/powerpoint/2010/main" val="108551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1C9F2-350E-4CAC-A3C5-03A1F19030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3AEFBF-ACCA-6FC6-9E69-64CBE270A28A}"/>
              </a:ext>
            </a:extLst>
          </p:cNvPr>
          <p:cNvSpPr txBox="1"/>
          <p:nvPr/>
        </p:nvSpPr>
        <p:spPr>
          <a:xfrm>
            <a:off x="266308" y="164125"/>
            <a:ext cx="6094428" cy="553998"/>
          </a:xfrm>
          <a:prstGeom prst="rect">
            <a:avLst/>
          </a:prstGeom>
          <a:noFill/>
        </p:spPr>
        <p:txBody>
          <a:bodyPr wrap="square">
            <a:spAutoFit/>
          </a:bodyPr>
          <a:lstStyle/>
          <a:p>
            <a:r>
              <a:rPr lang="en-IN" sz="3000" dirty="0"/>
              <a:t>5. Results and Analysis</a:t>
            </a:r>
          </a:p>
        </p:txBody>
      </p:sp>
      <p:sp>
        <p:nvSpPr>
          <p:cNvPr id="3" name="TextBox 2">
            <a:extLst>
              <a:ext uri="{FF2B5EF4-FFF2-40B4-BE49-F238E27FC236}">
                <a16:creationId xmlns:a16="http://schemas.microsoft.com/office/drawing/2014/main" id="{862FB4C8-AF1B-E71E-A298-8696B3F025D7}"/>
              </a:ext>
            </a:extLst>
          </p:cNvPr>
          <p:cNvSpPr txBox="1"/>
          <p:nvPr/>
        </p:nvSpPr>
        <p:spPr>
          <a:xfrm>
            <a:off x="266308" y="895794"/>
            <a:ext cx="11265030" cy="646331"/>
          </a:xfrm>
          <a:prstGeom prst="rect">
            <a:avLst/>
          </a:prstGeom>
          <a:noFill/>
        </p:spPr>
        <p:txBody>
          <a:bodyPr wrap="square">
            <a:spAutoFit/>
          </a:bodyPr>
          <a:lstStyle/>
          <a:p>
            <a:r>
              <a:rPr lang="en-US" sz="1800" b="1" dirty="0">
                <a:effectLst/>
                <a:latin typeface="+mj-lt"/>
                <a:ea typeface="Times New Roman" panose="02020603050405020304" pitchFamily="18" charset="0"/>
              </a:rPr>
              <a:t>Performance Comparison of GPUs for Model Parallelism using DDP: Using </a:t>
            </a:r>
            <a:r>
              <a:rPr lang="en-US" b="1" dirty="0">
                <a:latin typeface="+mj-lt"/>
                <a:ea typeface="Times New Roman" panose="02020603050405020304" pitchFamily="18" charset="0"/>
              </a:rPr>
              <a:t>4</a:t>
            </a:r>
            <a:r>
              <a:rPr lang="en-US" sz="1800" b="1" dirty="0">
                <a:effectLst/>
                <a:latin typeface="+mj-lt"/>
                <a:ea typeface="Times New Roman" panose="02020603050405020304" pitchFamily="18" charset="0"/>
              </a:rPr>
              <a:t> GPU</a:t>
            </a:r>
            <a:endParaRPr lang="en-US" sz="1800" dirty="0">
              <a:effectLst/>
              <a:latin typeface="+mj-lt"/>
              <a:ea typeface="Times New Roman" panose="02020603050405020304" pitchFamily="18" charset="0"/>
            </a:endParaRPr>
          </a:p>
          <a:p>
            <a:pPr marL="0" marR="0"/>
            <a:endParaRPr lang="en-US" sz="1800" dirty="0">
              <a:effectLst/>
              <a:latin typeface="+mj-lt"/>
              <a:ea typeface="Times New Roman" panose="02020603050405020304" pitchFamily="18" charset="0"/>
            </a:endParaRPr>
          </a:p>
        </p:txBody>
      </p:sp>
      <p:pic>
        <p:nvPicPr>
          <p:cNvPr id="4" name="Picture 3">
            <a:extLst>
              <a:ext uri="{FF2B5EF4-FFF2-40B4-BE49-F238E27FC236}">
                <a16:creationId xmlns:a16="http://schemas.microsoft.com/office/drawing/2014/main" id="{D571C6DC-F9E3-FCC5-CC21-445C1CC33F36}"/>
              </a:ext>
            </a:extLst>
          </p:cNvPr>
          <p:cNvPicPr>
            <a:picLocks noChangeAspect="1"/>
          </p:cNvPicPr>
          <p:nvPr/>
        </p:nvPicPr>
        <p:blipFill>
          <a:blip r:embed="rId2"/>
          <a:stretch>
            <a:fillRect/>
          </a:stretch>
        </p:blipFill>
        <p:spPr>
          <a:xfrm>
            <a:off x="364490" y="1542125"/>
            <a:ext cx="3359098" cy="2822485"/>
          </a:xfrm>
          <a:prstGeom prst="rect">
            <a:avLst/>
          </a:prstGeom>
        </p:spPr>
      </p:pic>
      <p:pic>
        <p:nvPicPr>
          <p:cNvPr id="5" name="Picture 4">
            <a:extLst>
              <a:ext uri="{FF2B5EF4-FFF2-40B4-BE49-F238E27FC236}">
                <a16:creationId xmlns:a16="http://schemas.microsoft.com/office/drawing/2014/main" id="{1DF61E48-276F-EC84-3322-7C1C09C87A4B}"/>
              </a:ext>
            </a:extLst>
          </p:cNvPr>
          <p:cNvPicPr>
            <a:picLocks noChangeAspect="1"/>
          </p:cNvPicPr>
          <p:nvPr/>
        </p:nvPicPr>
        <p:blipFill>
          <a:blip r:embed="rId3"/>
          <a:stretch>
            <a:fillRect/>
          </a:stretch>
        </p:blipFill>
        <p:spPr>
          <a:xfrm>
            <a:off x="4189429" y="1542124"/>
            <a:ext cx="3359098" cy="2822485"/>
          </a:xfrm>
          <a:prstGeom prst="rect">
            <a:avLst/>
          </a:prstGeom>
        </p:spPr>
      </p:pic>
      <p:pic>
        <p:nvPicPr>
          <p:cNvPr id="6" name="Picture 5">
            <a:extLst>
              <a:ext uri="{FF2B5EF4-FFF2-40B4-BE49-F238E27FC236}">
                <a16:creationId xmlns:a16="http://schemas.microsoft.com/office/drawing/2014/main" id="{6DF6E571-74D6-7DA5-2A97-3DB39C5FF9FB}"/>
              </a:ext>
            </a:extLst>
          </p:cNvPr>
          <p:cNvPicPr>
            <a:picLocks noChangeAspect="1"/>
          </p:cNvPicPr>
          <p:nvPr/>
        </p:nvPicPr>
        <p:blipFill>
          <a:blip r:embed="rId4"/>
          <a:stretch>
            <a:fillRect/>
          </a:stretch>
        </p:blipFill>
        <p:spPr>
          <a:xfrm>
            <a:off x="8154186" y="1542124"/>
            <a:ext cx="3673324" cy="2822485"/>
          </a:xfrm>
          <a:prstGeom prst="rect">
            <a:avLst/>
          </a:prstGeom>
        </p:spPr>
      </p:pic>
      <p:sp>
        <p:nvSpPr>
          <p:cNvPr id="7" name="TextBox 6">
            <a:extLst>
              <a:ext uri="{FF2B5EF4-FFF2-40B4-BE49-F238E27FC236}">
                <a16:creationId xmlns:a16="http://schemas.microsoft.com/office/drawing/2014/main" id="{93DE5D1F-F651-8414-C683-4CC20E30B5B6}"/>
              </a:ext>
            </a:extLst>
          </p:cNvPr>
          <p:cNvSpPr txBox="1"/>
          <p:nvPr/>
        </p:nvSpPr>
        <p:spPr>
          <a:xfrm>
            <a:off x="266308" y="4760536"/>
            <a:ext cx="11561202" cy="1661993"/>
          </a:xfrm>
          <a:prstGeom prst="rect">
            <a:avLst/>
          </a:prstGeom>
          <a:noFill/>
        </p:spPr>
        <p:txBody>
          <a:bodyPr wrap="square" rtlCol="0">
            <a:spAutoFit/>
          </a:bodyPr>
          <a:lstStyle/>
          <a:p>
            <a:pPr marL="342900" indent="-342900">
              <a:buFont typeface="+mj-lt"/>
              <a:buAutoNum type="arabicPeriod"/>
            </a:pPr>
            <a:r>
              <a:rPr lang="en-US" sz="1700" b="1" dirty="0"/>
              <a:t>Epoch Time vs Epochs</a:t>
            </a:r>
            <a:r>
              <a:rPr lang="en-US" sz="1700" dirty="0"/>
              <a:t>: Initial drop in epoch time, followed by minor fluctuations, stabilizing around 163-165 seconds, indicating efficient DDP workload distribution.</a:t>
            </a:r>
          </a:p>
          <a:p>
            <a:pPr marL="342900" indent="-342900">
              <a:buFont typeface="+mj-lt"/>
              <a:buAutoNum type="arabicPeriod"/>
            </a:pPr>
            <a:r>
              <a:rPr lang="en-US" sz="1700" b="1" dirty="0"/>
              <a:t>Loss vs Epochs</a:t>
            </a:r>
            <a:r>
              <a:rPr lang="en-US" sz="1700" dirty="0"/>
              <a:t>: Steady decrease in loss, with faster reduction in earlier epochs and slower convergence later, reflecting effective learning and model convergence.</a:t>
            </a:r>
          </a:p>
          <a:p>
            <a:pPr marL="342900" indent="-342900">
              <a:buFont typeface="+mj-lt"/>
              <a:buAutoNum type="arabicPeriod"/>
            </a:pPr>
            <a:r>
              <a:rPr lang="en-US" sz="1700" b="1" dirty="0"/>
              <a:t>Accuracy vs Epochs</a:t>
            </a:r>
            <a:r>
              <a:rPr lang="en-US" sz="1700" dirty="0"/>
              <a:t>: Accuracy improves consistently from 65% to 90%, with minor fluctuations, indicating effective training and better generalization.</a:t>
            </a:r>
          </a:p>
        </p:txBody>
      </p:sp>
    </p:spTree>
    <p:extLst>
      <p:ext uri="{BB962C8B-B14F-4D97-AF65-F5344CB8AC3E}">
        <p14:creationId xmlns:p14="http://schemas.microsoft.com/office/powerpoint/2010/main" val="342810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3069-CA6A-1471-6FD9-4595553A05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8228CD-A9E2-91EF-9313-0F858CB8536B}"/>
              </a:ext>
            </a:extLst>
          </p:cNvPr>
          <p:cNvSpPr txBox="1"/>
          <p:nvPr/>
        </p:nvSpPr>
        <p:spPr>
          <a:xfrm>
            <a:off x="266308" y="164125"/>
            <a:ext cx="6094428" cy="553998"/>
          </a:xfrm>
          <a:prstGeom prst="rect">
            <a:avLst/>
          </a:prstGeom>
          <a:noFill/>
        </p:spPr>
        <p:txBody>
          <a:bodyPr wrap="square">
            <a:spAutoFit/>
          </a:bodyPr>
          <a:lstStyle/>
          <a:p>
            <a:r>
              <a:rPr lang="en-IN" sz="3000" dirty="0"/>
              <a:t>5. Results and Analysis</a:t>
            </a:r>
          </a:p>
        </p:txBody>
      </p:sp>
      <p:sp>
        <p:nvSpPr>
          <p:cNvPr id="3" name="TextBox 2">
            <a:extLst>
              <a:ext uri="{FF2B5EF4-FFF2-40B4-BE49-F238E27FC236}">
                <a16:creationId xmlns:a16="http://schemas.microsoft.com/office/drawing/2014/main" id="{B0C64CBA-48AA-CB6A-0306-9A805726CC71}"/>
              </a:ext>
            </a:extLst>
          </p:cNvPr>
          <p:cNvSpPr txBox="1"/>
          <p:nvPr/>
        </p:nvSpPr>
        <p:spPr>
          <a:xfrm>
            <a:off x="266308" y="895794"/>
            <a:ext cx="11265030" cy="646331"/>
          </a:xfrm>
          <a:prstGeom prst="rect">
            <a:avLst/>
          </a:prstGeom>
          <a:noFill/>
        </p:spPr>
        <p:txBody>
          <a:bodyPr wrap="square">
            <a:spAutoFit/>
          </a:bodyPr>
          <a:lstStyle/>
          <a:p>
            <a:r>
              <a:rPr lang="en-US" sz="1800" b="1" dirty="0">
                <a:effectLst/>
                <a:latin typeface="+mj-lt"/>
                <a:ea typeface="Times New Roman" panose="02020603050405020304" pitchFamily="18" charset="0"/>
              </a:rPr>
              <a:t>Performance Comparison of GPUs for Model Parallelism using DDP: 1 VS 2 VS 4</a:t>
            </a:r>
            <a:endParaRPr lang="en-US" sz="1800" dirty="0">
              <a:effectLst/>
              <a:latin typeface="+mj-lt"/>
              <a:ea typeface="Times New Roman" panose="02020603050405020304" pitchFamily="18" charset="0"/>
            </a:endParaRPr>
          </a:p>
          <a:p>
            <a:pPr marL="0" marR="0"/>
            <a:endParaRPr lang="en-US" sz="1800" dirty="0">
              <a:effectLst/>
              <a:latin typeface="+mj-lt"/>
              <a:ea typeface="Times New Roman" panose="02020603050405020304" pitchFamily="18" charset="0"/>
            </a:endParaRPr>
          </a:p>
        </p:txBody>
      </p:sp>
      <p:pic>
        <p:nvPicPr>
          <p:cNvPr id="4" name="Picture 3">
            <a:extLst>
              <a:ext uri="{FF2B5EF4-FFF2-40B4-BE49-F238E27FC236}">
                <a16:creationId xmlns:a16="http://schemas.microsoft.com/office/drawing/2014/main" id="{949F8828-8A4C-DB88-AB11-736801A32BDD}"/>
              </a:ext>
            </a:extLst>
          </p:cNvPr>
          <p:cNvPicPr>
            <a:picLocks noChangeAspect="1"/>
          </p:cNvPicPr>
          <p:nvPr/>
        </p:nvPicPr>
        <p:blipFill>
          <a:blip r:embed="rId2"/>
          <a:stretch>
            <a:fillRect/>
          </a:stretch>
        </p:blipFill>
        <p:spPr>
          <a:xfrm>
            <a:off x="364490" y="1429457"/>
            <a:ext cx="3519353" cy="2699483"/>
          </a:xfrm>
          <a:prstGeom prst="rect">
            <a:avLst/>
          </a:prstGeom>
        </p:spPr>
      </p:pic>
      <p:pic>
        <p:nvPicPr>
          <p:cNvPr id="5" name="Picture 4">
            <a:extLst>
              <a:ext uri="{FF2B5EF4-FFF2-40B4-BE49-F238E27FC236}">
                <a16:creationId xmlns:a16="http://schemas.microsoft.com/office/drawing/2014/main" id="{90E3E636-5582-F338-35F4-612F0EC6621D}"/>
              </a:ext>
            </a:extLst>
          </p:cNvPr>
          <p:cNvPicPr>
            <a:picLocks noChangeAspect="1"/>
          </p:cNvPicPr>
          <p:nvPr/>
        </p:nvPicPr>
        <p:blipFill>
          <a:blip r:embed="rId3"/>
          <a:stretch>
            <a:fillRect/>
          </a:stretch>
        </p:blipFill>
        <p:spPr>
          <a:xfrm>
            <a:off x="4277360" y="1429456"/>
            <a:ext cx="3330071" cy="2699483"/>
          </a:xfrm>
          <a:prstGeom prst="rect">
            <a:avLst/>
          </a:prstGeom>
        </p:spPr>
      </p:pic>
      <p:pic>
        <p:nvPicPr>
          <p:cNvPr id="6" name="Picture 5">
            <a:extLst>
              <a:ext uri="{FF2B5EF4-FFF2-40B4-BE49-F238E27FC236}">
                <a16:creationId xmlns:a16="http://schemas.microsoft.com/office/drawing/2014/main" id="{67754965-F2E9-D7E2-B4F2-8E8DA933D205}"/>
              </a:ext>
            </a:extLst>
          </p:cNvPr>
          <p:cNvPicPr>
            <a:picLocks noChangeAspect="1"/>
          </p:cNvPicPr>
          <p:nvPr/>
        </p:nvPicPr>
        <p:blipFill>
          <a:blip r:embed="rId4"/>
          <a:stretch>
            <a:fillRect/>
          </a:stretch>
        </p:blipFill>
        <p:spPr>
          <a:xfrm>
            <a:off x="7894895" y="1429456"/>
            <a:ext cx="3932615" cy="2699483"/>
          </a:xfrm>
          <a:prstGeom prst="rect">
            <a:avLst/>
          </a:prstGeom>
        </p:spPr>
      </p:pic>
      <p:sp>
        <p:nvSpPr>
          <p:cNvPr id="13" name="TextBox 12">
            <a:extLst>
              <a:ext uri="{FF2B5EF4-FFF2-40B4-BE49-F238E27FC236}">
                <a16:creationId xmlns:a16="http://schemas.microsoft.com/office/drawing/2014/main" id="{007E0E9E-8D55-F3BC-8523-29C887DAD1CC}"/>
              </a:ext>
            </a:extLst>
          </p:cNvPr>
          <p:cNvSpPr txBox="1"/>
          <p:nvPr/>
        </p:nvSpPr>
        <p:spPr>
          <a:xfrm>
            <a:off x="364490" y="4506012"/>
            <a:ext cx="11532137" cy="1477328"/>
          </a:xfrm>
          <a:prstGeom prst="rect">
            <a:avLst/>
          </a:prstGeom>
          <a:noFill/>
        </p:spPr>
        <p:txBody>
          <a:bodyPr wrap="square" rtlCol="0">
            <a:spAutoFit/>
          </a:bodyPr>
          <a:lstStyle/>
          <a:p>
            <a:pPr marL="342900" indent="-342900">
              <a:buFont typeface="+mj-lt"/>
              <a:buAutoNum type="arabicPeriod"/>
            </a:pPr>
            <a:r>
              <a:rPr lang="en-US" b="1" dirty="0"/>
              <a:t>DDP Effectiveness</a:t>
            </a:r>
            <a:r>
              <a:rPr lang="en-US" dirty="0"/>
              <a:t>: DDP reduces training time, making parallelism effective.</a:t>
            </a:r>
          </a:p>
          <a:p>
            <a:pPr marL="342900" indent="-342900">
              <a:buFont typeface="+mj-lt"/>
              <a:buAutoNum type="arabicPeriod"/>
            </a:pPr>
            <a:r>
              <a:rPr lang="en-US" b="1" dirty="0"/>
              <a:t>Optimal GPU Usage</a:t>
            </a:r>
            <a:r>
              <a:rPr lang="en-US" dirty="0"/>
              <a:t>: 2 GPUs offer a good balance of speedup and efficiency.</a:t>
            </a:r>
          </a:p>
          <a:p>
            <a:pPr marL="342900" indent="-342900">
              <a:buFont typeface="+mj-lt"/>
              <a:buAutoNum type="arabicPeriod"/>
            </a:pPr>
            <a:r>
              <a:rPr lang="en-US" b="1" dirty="0"/>
              <a:t>Parallelization Overhead</a:t>
            </a:r>
            <a:r>
              <a:rPr lang="en-US" dirty="0"/>
              <a:t>: More GPUs introduce greater communication overhead, reducing efficiency.</a:t>
            </a:r>
          </a:p>
          <a:p>
            <a:pPr marL="342900" indent="-342900">
              <a:buFont typeface="+mj-lt"/>
              <a:buAutoNum type="arabicPeriod"/>
            </a:pPr>
            <a:r>
              <a:rPr lang="en-US" b="1" dirty="0"/>
              <a:t>Workload Distribution</a:t>
            </a:r>
            <a:r>
              <a:rPr lang="en-US" dirty="0"/>
              <a:t>: Dataset/model size may not fully utilize more GPUs.</a:t>
            </a:r>
          </a:p>
        </p:txBody>
      </p:sp>
    </p:spTree>
    <p:extLst>
      <p:ext uri="{BB962C8B-B14F-4D97-AF65-F5344CB8AC3E}">
        <p14:creationId xmlns:p14="http://schemas.microsoft.com/office/powerpoint/2010/main" val="422403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854-B5BE-D315-389C-4F47BCAB0D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0D2B98-3815-7E96-D93F-8D3C00BBCD39}"/>
              </a:ext>
            </a:extLst>
          </p:cNvPr>
          <p:cNvSpPr txBox="1"/>
          <p:nvPr/>
        </p:nvSpPr>
        <p:spPr>
          <a:xfrm>
            <a:off x="238027" y="248966"/>
            <a:ext cx="6094428" cy="553998"/>
          </a:xfrm>
          <a:prstGeom prst="rect">
            <a:avLst/>
          </a:prstGeom>
          <a:noFill/>
        </p:spPr>
        <p:txBody>
          <a:bodyPr wrap="square">
            <a:spAutoFit/>
          </a:bodyPr>
          <a:lstStyle/>
          <a:p>
            <a:r>
              <a:rPr lang="en-IN" sz="3000" dirty="0"/>
              <a:t>5. Results and Analysis</a:t>
            </a:r>
          </a:p>
        </p:txBody>
      </p:sp>
      <p:sp>
        <p:nvSpPr>
          <p:cNvPr id="8" name="TextBox 7">
            <a:extLst>
              <a:ext uri="{FF2B5EF4-FFF2-40B4-BE49-F238E27FC236}">
                <a16:creationId xmlns:a16="http://schemas.microsoft.com/office/drawing/2014/main" id="{0BA59A7F-09C6-DEB9-47EB-A29BAA1E2CCD}"/>
              </a:ext>
            </a:extLst>
          </p:cNvPr>
          <p:cNvSpPr txBox="1"/>
          <p:nvPr/>
        </p:nvSpPr>
        <p:spPr>
          <a:xfrm>
            <a:off x="433633" y="1131216"/>
            <a:ext cx="9851010" cy="923330"/>
          </a:xfrm>
          <a:prstGeom prst="rect">
            <a:avLst/>
          </a:prstGeom>
          <a:noFill/>
        </p:spPr>
        <p:txBody>
          <a:bodyPr wrap="square" rtlCol="0">
            <a:spAutoFit/>
          </a:bodyPr>
          <a:lstStyle/>
          <a:p>
            <a:r>
              <a:rPr lang="en-US" b="1" dirty="0"/>
              <a:t>Ideal Efficiency with 1 GPU:</a:t>
            </a:r>
            <a:r>
              <a:rPr lang="en-US" dirty="0"/>
              <a:t> Maximum efficiency (1), with full resource utilization.</a:t>
            </a:r>
          </a:p>
          <a:p>
            <a:endParaRPr lang="en-US" dirty="0"/>
          </a:p>
          <a:p>
            <a:endParaRPr lang="en-US" dirty="0"/>
          </a:p>
        </p:txBody>
      </p:sp>
      <p:sp>
        <p:nvSpPr>
          <p:cNvPr id="14" name="TextBox 13">
            <a:extLst>
              <a:ext uri="{FF2B5EF4-FFF2-40B4-BE49-F238E27FC236}">
                <a16:creationId xmlns:a16="http://schemas.microsoft.com/office/drawing/2014/main" id="{01C08E20-FC96-3449-70CC-586ED2405CA1}"/>
              </a:ext>
            </a:extLst>
          </p:cNvPr>
          <p:cNvSpPr txBox="1"/>
          <p:nvPr/>
        </p:nvSpPr>
        <p:spPr>
          <a:xfrm>
            <a:off x="433633" y="2218132"/>
            <a:ext cx="11532137" cy="3170099"/>
          </a:xfrm>
          <a:prstGeom prst="rect">
            <a:avLst/>
          </a:prstGeom>
          <a:noFill/>
        </p:spPr>
        <p:txBody>
          <a:bodyPr wrap="square" rtlCol="0">
            <a:spAutoFit/>
          </a:bodyPr>
          <a:lstStyle/>
          <a:p>
            <a:pPr marL="342900" indent="-342900">
              <a:buFont typeface="+mj-lt"/>
              <a:buAutoNum type="arabicPeriod"/>
            </a:pPr>
            <a:r>
              <a:rPr lang="en-US" sz="2000" b="1" dirty="0">
                <a:latin typeface="+mj-lt"/>
              </a:rPr>
              <a:t>Ideal Efficiency with 1 GPU:</a:t>
            </a:r>
            <a:r>
              <a:rPr lang="en-US" sz="2000" dirty="0">
                <a:latin typeface="+mj-lt"/>
              </a:rPr>
              <a:t> Maximum efficiency (1), with full resource utilization.</a:t>
            </a:r>
          </a:p>
          <a:p>
            <a:pPr marL="342900" indent="-342900">
              <a:buFont typeface="+mj-lt"/>
              <a:buAutoNum type="arabicPeriod"/>
            </a:pPr>
            <a:r>
              <a:rPr lang="en-US" sz="2000" b="1" dirty="0">
                <a:latin typeface="+mj-lt"/>
              </a:rPr>
              <a:t>Parallelization Overhead</a:t>
            </a:r>
            <a:r>
              <a:rPr lang="en-US" sz="2000" dirty="0">
                <a:latin typeface="+mj-lt"/>
              </a:rPr>
              <a:t>: More GPUs introduce greater communication overhead, reducing efficiency.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mj-lt"/>
              </a:rPr>
              <a:t>Load Imbalance:</a:t>
            </a:r>
            <a:r>
              <a:rPr kumimoji="0" lang="en-US" altLang="en-US" sz="2000" b="0" i="0" u="none" strike="noStrike" cap="none" normalizeH="0" baseline="0" dirty="0">
                <a:ln>
                  <a:noFill/>
                </a:ln>
                <a:solidFill>
                  <a:schemeClr val="tx1"/>
                </a:solidFill>
                <a:effectLst/>
                <a:latin typeface="+mj-lt"/>
              </a:rPr>
              <a:t> Some GPUs may remain idle due to uneven workload distribution.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mj-lt"/>
              </a:rPr>
              <a:t>Diminishing Returns:</a:t>
            </a:r>
            <a:r>
              <a:rPr kumimoji="0" lang="en-US" altLang="en-US" sz="2000" b="0" i="0" u="none" strike="noStrike" cap="none" normalizeH="0" baseline="0" dirty="0">
                <a:ln>
                  <a:noFill/>
                </a:ln>
                <a:solidFill>
                  <a:schemeClr val="tx1"/>
                </a:solidFill>
                <a:effectLst/>
                <a:latin typeface="+mj-lt"/>
              </a:rPr>
              <a:t> Adding more GPUs reduces training time less significantly, lowering efficiency.</a:t>
            </a:r>
          </a:p>
          <a:p>
            <a:pPr marL="342900" indent="-342900" defTabSz="914400" eaLnBrk="0" fontAlgn="base" hangingPunct="0">
              <a:spcBef>
                <a:spcPct val="0"/>
              </a:spcBef>
              <a:spcAft>
                <a:spcPct val="0"/>
              </a:spcAft>
              <a:buFont typeface="+mj-lt"/>
              <a:buAutoNum type="arabicPeriod"/>
            </a:pPr>
            <a:r>
              <a:rPr lang="en-US" sz="2000" b="1" dirty="0">
                <a:latin typeface="+mj-lt"/>
              </a:rPr>
              <a:t>Efficiency Formula:</a:t>
            </a:r>
            <a:r>
              <a:rPr lang="en-US" sz="2000" dirty="0">
                <a:latin typeface="+mj-lt"/>
              </a:rPr>
              <a:t> Efficiency = (Base Line Time) / (Total Time × Number of GPUs), reflecting reduced efficiency when time doesn’t scale linearly.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mj-lt"/>
            </a:endParaRPr>
          </a:p>
          <a:p>
            <a:pPr marL="342900" indent="-342900">
              <a:buFont typeface="+mj-lt"/>
              <a:buAutoNum type="arabicPeriod"/>
            </a:pPr>
            <a:endParaRPr lang="en-US" sz="2000" dirty="0">
              <a:latin typeface="+mj-lt"/>
            </a:endParaRPr>
          </a:p>
        </p:txBody>
      </p:sp>
    </p:spTree>
    <p:extLst>
      <p:ext uri="{BB962C8B-B14F-4D97-AF65-F5344CB8AC3E}">
        <p14:creationId xmlns:p14="http://schemas.microsoft.com/office/powerpoint/2010/main" val="38492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99A67-44CC-A361-B1CB-A72FD43203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273B2C-EE7D-1A96-88F7-775435759B19}"/>
              </a:ext>
            </a:extLst>
          </p:cNvPr>
          <p:cNvSpPr txBox="1"/>
          <p:nvPr/>
        </p:nvSpPr>
        <p:spPr>
          <a:xfrm>
            <a:off x="238027" y="248966"/>
            <a:ext cx="6094428" cy="553998"/>
          </a:xfrm>
          <a:prstGeom prst="rect">
            <a:avLst/>
          </a:prstGeom>
          <a:noFill/>
        </p:spPr>
        <p:txBody>
          <a:bodyPr wrap="square">
            <a:spAutoFit/>
          </a:bodyPr>
          <a:lstStyle/>
          <a:p>
            <a:r>
              <a:rPr lang="en-IN" sz="3000" dirty="0"/>
              <a:t>6. Conclusion</a:t>
            </a:r>
          </a:p>
        </p:txBody>
      </p:sp>
      <p:sp>
        <p:nvSpPr>
          <p:cNvPr id="3" name="TextBox 2">
            <a:extLst>
              <a:ext uri="{FF2B5EF4-FFF2-40B4-BE49-F238E27FC236}">
                <a16:creationId xmlns:a16="http://schemas.microsoft.com/office/drawing/2014/main" id="{3C9D3C48-82A8-DA49-2C68-36FC8DAB917E}"/>
              </a:ext>
            </a:extLst>
          </p:cNvPr>
          <p:cNvSpPr txBox="1"/>
          <p:nvPr/>
        </p:nvSpPr>
        <p:spPr>
          <a:xfrm>
            <a:off x="238027" y="1313158"/>
            <a:ext cx="11532137" cy="4708981"/>
          </a:xfrm>
          <a:prstGeom prst="rect">
            <a:avLst/>
          </a:prstGeom>
          <a:noFill/>
        </p:spPr>
        <p:txBody>
          <a:bodyPr wrap="square" rtlCol="0">
            <a:spAutoFit/>
          </a:bodyPr>
          <a:lstStyle/>
          <a:p>
            <a:pPr marL="342900" indent="-342900">
              <a:buFont typeface="+mj-lt"/>
              <a:buAutoNum type="arabicPeriod"/>
            </a:pPr>
            <a:r>
              <a:rPr lang="en-US" sz="2000" b="1" dirty="0">
                <a:latin typeface="+mj-lt"/>
              </a:rPr>
              <a:t>DDP Effectiveness:</a:t>
            </a:r>
            <a:r>
              <a:rPr lang="en-US" sz="2000" dirty="0">
                <a:latin typeface="+mj-lt"/>
              </a:rPr>
              <a:t> DDP significantly reduces training time by leveraging multiple GPUs for parallelism, offering better speedup than CPU-based parallelism.</a:t>
            </a:r>
            <a:br>
              <a:rPr lang="en-US" sz="2000" dirty="0">
                <a:latin typeface="+mj-lt"/>
              </a:rPr>
            </a:br>
            <a:endParaRPr lang="en-US" sz="2000" b="1" dirty="0">
              <a:latin typeface="+mj-lt"/>
            </a:endParaRPr>
          </a:p>
          <a:p>
            <a:pPr marL="342900" indent="-342900">
              <a:buFont typeface="+mj-lt"/>
              <a:buAutoNum type="arabicPeriod"/>
            </a:pPr>
            <a:r>
              <a:rPr lang="en-US" sz="2000" b="1" dirty="0">
                <a:latin typeface="+mj-lt"/>
              </a:rPr>
              <a:t>Optimal GPU Usage:</a:t>
            </a:r>
            <a:r>
              <a:rPr lang="en-US" sz="2000" dirty="0">
                <a:latin typeface="+mj-lt"/>
              </a:rPr>
              <a:t> 2 GPUs provide a good balance between speedup and efficiency.</a:t>
            </a:r>
            <a:br>
              <a:rPr lang="en-US" sz="2000" dirty="0">
                <a:latin typeface="+mj-lt"/>
              </a:rPr>
            </a:br>
            <a:endParaRPr lang="en-US" sz="2000" dirty="0">
              <a:latin typeface="+mj-lt"/>
            </a:endParaRPr>
          </a:p>
          <a:p>
            <a:pPr marL="342900" indent="-342900">
              <a:buFont typeface="+mj-lt"/>
              <a:buAutoNum type="arabicPeriod"/>
            </a:pPr>
            <a:r>
              <a:rPr lang="en-US" sz="2000" b="1" dirty="0">
                <a:latin typeface="+mj-lt"/>
              </a:rPr>
              <a:t>Parallelization Overhead:</a:t>
            </a:r>
            <a:r>
              <a:rPr lang="en-US" sz="2000" dirty="0">
                <a:latin typeface="+mj-lt"/>
              </a:rPr>
              <a:t> Adding more GPUs increases communication overhead, which can reduce efficiency.</a:t>
            </a:r>
            <a:br>
              <a:rPr lang="en-US" sz="2000" dirty="0">
                <a:latin typeface="+mj-lt"/>
              </a:rPr>
            </a:br>
            <a:endParaRPr lang="en-US" sz="2000" dirty="0">
              <a:latin typeface="+mj-lt"/>
            </a:endParaRPr>
          </a:p>
          <a:p>
            <a:pPr marL="342900" indent="-342900">
              <a:buFont typeface="+mj-lt"/>
              <a:buAutoNum type="arabicPeriod"/>
            </a:pPr>
            <a:r>
              <a:rPr lang="en-US" sz="2000" b="1" dirty="0">
                <a:latin typeface="+mj-lt"/>
              </a:rPr>
              <a:t>Workload Distribution:</a:t>
            </a:r>
            <a:r>
              <a:rPr lang="en-US" sz="2000" dirty="0">
                <a:latin typeface="+mj-lt"/>
              </a:rPr>
              <a:t> Dataset/model size may not fully utilize additional GPUs, impacting efficiency.</a:t>
            </a:r>
            <a:br>
              <a:rPr lang="en-US" sz="2000" dirty="0">
                <a:latin typeface="+mj-lt"/>
              </a:rPr>
            </a:br>
            <a:endParaRPr lang="en-US" sz="2000" dirty="0">
              <a:latin typeface="+mj-lt"/>
            </a:endParaRPr>
          </a:p>
          <a:p>
            <a:pPr marL="342900" indent="-342900">
              <a:buFont typeface="+mj-lt"/>
              <a:buAutoNum type="arabicPeriod"/>
            </a:pPr>
            <a:r>
              <a:rPr lang="en-US" sz="2000" b="1" dirty="0" err="1">
                <a:latin typeface="+mj-lt"/>
              </a:rPr>
              <a:t>Dask</a:t>
            </a:r>
            <a:r>
              <a:rPr lang="en-US" sz="2000" b="1" dirty="0">
                <a:latin typeface="+mj-lt"/>
              </a:rPr>
              <a:t> for Efficiency:</a:t>
            </a:r>
            <a:r>
              <a:rPr lang="en-US" sz="2000" dirty="0">
                <a:latin typeface="+mj-lt"/>
              </a:rPr>
              <a:t> Using </a:t>
            </a:r>
            <a:r>
              <a:rPr lang="en-US" sz="2000" dirty="0" err="1">
                <a:latin typeface="+mj-lt"/>
              </a:rPr>
              <a:t>Dask</a:t>
            </a:r>
            <a:r>
              <a:rPr lang="en-US" sz="2000" dirty="0">
                <a:latin typeface="+mj-lt"/>
              </a:rPr>
              <a:t> for parallelizing image dataset processing effectively improves computation time, demonstrating the importance of proper parallelization techniques for resource optimization.</a:t>
            </a:r>
            <a:endParaRPr kumimoji="0" lang="en-US" altLang="en-US" sz="2000" b="0" i="0" u="none" strike="noStrike" cap="none" normalizeH="0" baseline="0" dirty="0">
              <a:ln>
                <a:noFill/>
              </a:ln>
              <a:solidFill>
                <a:schemeClr val="tx1"/>
              </a:solidFill>
              <a:effectLst/>
              <a:latin typeface="+mj-lt"/>
            </a:endParaRPr>
          </a:p>
          <a:p>
            <a:pPr marL="342900" indent="-342900">
              <a:buFont typeface="+mj-lt"/>
              <a:buAutoNum type="arabicPeriod"/>
            </a:pPr>
            <a:endParaRPr lang="en-US" sz="2000" dirty="0">
              <a:latin typeface="+mj-lt"/>
            </a:endParaRPr>
          </a:p>
        </p:txBody>
      </p:sp>
    </p:spTree>
    <p:extLst>
      <p:ext uri="{BB962C8B-B14F-4D97-AF65-F5344CB8AC3E}">
        <p14:creationId xmlns:p14="http://schemas.microsoft.com/office/powerpoint/2010/main" val="67188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C8401-C719-897F-A72A-FE1797F739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91DF93-3350-4E3F-1FD1-88EF5490F77D}"/>
              </a:ext>
            </a:extLst>
          </p:cNvPr>
          <p:cNvSpPr txBox="1"/>
          <p:nvPr/>
        </p:nvSpPr>
        <p:spPr>
          <a:xfrm>
            <a:off x="273377" y="226244"/>
            <a:ext cx="10152668" cy="4293483"/>
          </a:xfrm>
          <a:prstGeom prst="rect">
            <a:avLst/>
          </a:prstGeom>
          <a:noFill/>
        </p:spPr>
        <p:txBody>
          <a:bodyPr wrap="square" rtlCol="0">
            <a:spAutoFit/>
          </a:bodyPr>
          <a:lstStyle/>
          <a:p>
            <a:pPr marL="0" marR="0"/>
            <a:r>
              <a:rPr lang="en-US" sz="4000" b="1">
                <a:effectLst/>
                <a:latin typeface="Times New Roman" panose="02020603050405020304" pitchFamily="18" charset="0"/>
                <a:ea typeface="Times New Roman" panose="02020603050405020304" pitchFamily="18" charset="0"/>
              </a:rPr>
              <a:t>7. References</a:t>
            </a:r>
            <a:endParaRPr lang="en-US" sz="4000" b="1" dirty="0">
              <a:effectLst/>
              <a:latin typeface="Times New Roman" panose="02020603050405020304" pitchFamily="18" charset="0"/>
              <a:ea typeface="Times New Roman" panose="02020603050405020304" pitchFamily="18" charset="0"/>
            </a:endParaRPr>
          </a:p>
          <a:p>
            <a:pPr marL="0" marR="0"/>
            <a:endParaRPr lang="en-US" sz="40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25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https://pytorch.org/tutorials/beginner/ddp_series_multigpu.html</a:t>
            </a:r>
            <a:endParaRPr lang="en-US" sz="25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25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https://jacksoncakes.com/2023/08/20/getting-started-with-distributed-data-parallel-in-pytorch-a-beginners-guide/</a:t>
            </a:r>
            <a:endParaRPr lang="en-US" sz="25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25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https://www.osc.edu/resources/getting_started/howto/howto_pytorch_distributed_data_parallel_ddp</a:t>
            </a:r>
            <a:endParaRPr lang="en-US" sz="25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25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https://medium.com/codex/a-comprehensive-tutorial-to-pytorch-distributeddataparallel-1f4b42bb1b51</a:t>
            </a:r>
            <a:endParaRPr lang="en-US" sz="25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310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E129-D3EA-7EC8-A22D-FE82C5935FC6}"/>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DE3C23BA-F8E3-D895-CF77-85FD9A8E61C2}"/>
              </a:ext>
            </a:extLst>
          </p:cNvPr>
          <p:cNvSpPr>
            <a:spLocks noGrp="1"/>
          </p:cNvSpPr>
          <p:nvPr>
            <p:ph idx="1"/>
          </p:nvPr>
        </p:nvSpPr>
        <p:spPr/>
        <p:txBody>
          <a:bodyPr/>
          <a:lstStyle/>
          <a:p>
            <a:r>
              <a:rPr lang="en-IN" dirty="0"/>
              <a:t>1. Background</a:t>
            </a:r>
          </a:p>
          <a:p>
            <a:r>
              <a:rPr lang="en-IN" dirty="0"/>
              <a:t>2. Motivation</a:t>
            </a:r>
          </a:p>
          <a:p>
            <a:r>
              <a:rPr lang="en-IN" dirty="0"/>
              <a:t>3. Dataset Description</a:t>
            </a:r>
          </a:p>
          <a:p>
            <a:r>
              <a:rPr lang="en-IN" dirty="0"/>
              <a:t>4. Methodology</a:t>
            </a:r>
          </a:p>
          <a:p>
            <a:r>
              <a:rPr lang="en-IN" dirty="0"/>
              <a:t>5. Results and Analysis</a:t>
            </a:r>
          </a:p>
          <a:p>
            <a:r>
              <a:rPr lang="en-IN" dirty="0"/>
              <a:t>6. Conclusion </a:t>
            </a:r>
          </a:p>
          <a:p>
            <a:r>
              <a:rPr lang="en-IN" dirty="0"/>
              <a:t>7. References</a:t>
            </a:r>
          </a:p>
          <a:p>
            <a:r>
              <a:rPr lang="en-IN" dirty="0"/>
              <a:t>8. Thank you!</a:t>
            </a:r>
          </a:p>
        </p:txBody>
      </p:sp>
    </p:spTree>
    <p:extLst>
      <p:ext uri="{BB962C8B-B14F-4D97-AF65-F5344CB8AC3E}">
        <p14:creationId xmlns:p14="http://schemas.microsoft.com/office/powerpoint/2010/main" val="240429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C8D83B-2736-A7E2-CA43-EE6B7EA3D946}"/>
              </a:ext>
            </a:extLst>
          </p:cNvPr>
          <p:cNvSpPr txBox="1"/>
          <p:nvPr/>
        </p:nvSpPr>
        <p:spPr>
          <a:xfrm>
            <a:off x="577392" y="1823242"/>
            <a:ext cx="609442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000" b="1" dirty="0">
                <a:effectLst>
                  <a:glow>
                    <a:prstClr val="white"/>
                  </a:glow>
                </a:effectLst>
                <a:latin typeface="微软雅黑" panose="020B0503020204020204" pitchFamily="34" charset="-122"/>
                <a:ea typeface="微软雅黑" panose="020B0503020204020204" pitchFamily="34" charset="-122"/>
              </a:rPr>
              <a:t>Thank you!</a:t>
            </a:r>
            <a:endParaRPr kumimoji="0" lang="zh-CN" altLang="en-US" sz="6000" b="1" i="0" u="none" strike="noStrike" kern="1200" cap="none" spc="0" normalizeH="0" baseline="0" noProof="0" dirty="0">
              <a:ln>
                <a:noFill/>
              </a:ln>
              <a:effectLst>
                <a:glow>
                  <a:prstClr val="white"/>
                </a:glow>
              </a:effectLst>
              <a:uLnTx/>
              <a:uFillTx/>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453B1707-DB1D-526D-D7A5-93574BB48BF6}"/>
              </a:ext>
            </a:extLst>
          </p:cNvPr>
          <p:cNvSpPr txBox="1"/>
          <p:nvPr/>
        </p:nvSpPr>
        <p:spPr>
          <a:xfrm>
            <a:off x="247454" y="3059668"/>
            <a:ext cx="609442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Team6 – </a:t>
            </a:r>
            <a:r>
              <a:rPr lang="en-US" altLang="zh-CN" b="1" kern="0" dirty="0" err="1">
                <a:latin typeface="微软雅黑" panose="020B0503020204020204" pitchFamily="34" charset="-122"/>
                <a:ea typeface="微软雅黑" panose="020B0503020204020204" pitchFamily="34" charset="-122"/>
              </a:rPr>
              <a:t>Saiyam</a:t>
            </a:r>
            <a:r>
              <a:rPr lang="en-US" altLang="zh-CN" b="1" kern="0" dirty="0">
                <a:latin typeface="微软雅黑" panose="020B0503020204020204" pitchFamily="34" charset="-122"/>
                <a:ea typeface="微软雅黑" panose="020B0503020204020204" pitchFamily="34" charset="-122"/>
              </a:rPr>
              <a:t> Doshi</a:t>
            </a:r>
            <a:r>
              <a:rPr kumimoji="0" lang="en-US" altLang="zh-CN" sz="1800" b="1" i="0" u="none" strike="noStrike" kern="0" cap="none" spc="0" normalizeH="0" noProof="0" dirty="0">
                <a:ln>
                  <a:noFill/>
                </a:ln>
                <a:effectLst/>
                <a:uLnTx/>
                <a:uFillTx/>
                <a:latin typeface="微软雅黑" panose="020B0503020204020204" pitchFamily="34" charset="-122"/>
                <a:ea typeface="微软雅黑" panose="020B0503020204020204" pitchFamily="34" charset="-122"/>
              </a:rPr>
              <a:t> </a:t>
            </a:r>
            <a:r>
              <a:rPr kumimoji="0" lang="zh-CN" altLang="en-US" sz="1800" b="1" i="0" u="none" strike="noStrike" kern="0" cap="none" spc="0" normalizeH="0" noProof="0" dirty="0">
                <a:ln>
                  <a:noFill/>
                </a:ln>
                <a:effectLst/>
                <a:uLnTx/>
                <a:uFillTx/>
                <a:latin typeface="微软雅黑" panose="020B0503020204020204" pitchFamily="34" charset="-122"/>
                <a:ea typeface="微软雅黑" panose="020B0503020204020204" pitchFamily="34" charset="-122"/>
              </a:rPr>
              <a:t>＆ </a:t>
            </a:r>
            <a:r>
              <a:rPr lang="en-US" altLang="zh-CN" b="1" kern="0" dirty="0">
                <a:latin typeface="微软雅黑" panose="020B0503020204020204" pitchFamily="34" charset="-122"/>
                <a:ea typeface="微软雅黑" panose="020B0503020204020204" pitchFamily="34" charset="-122"/>
              </a:rPr>
              <a:t>Govind </a:t>
            </a:r>
            <a:r>
              <a:rPr lang="en-US" altLang="zh-CN" b="1" kern="0" dirty="0" err="1">
                <a:latin typeface="微软雅黑" panose="020B0503020204020204" pitchFamily="34" charset="-122"/>
                <a:ea typeface="微软雅黑" panose="020B0503020204020204" pitchFamily="34" charset="-122"/>
              </a:rPr>
              <a:t>Muavadkar</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043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55E8-CAAF-A8AC-4019-A2C350A7DFA4}"/>
              </a:ext>
            </a:extLst>
          </p:cNvPr>
          <p:cNvSpPr txBox="1">
            <a:spLocks/>
          </p:cNvSpPr>
          <p:nvPr/>
        </p:nvSpPr>
        <p:spPr>
          <a:xfrm>
            <a:off x="646111" y="452718"/>
            <a:ext cx="9404723" cy="87646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1. Background</a:t>
            </a:r>
          </a:p>
        </p:txBody>
      </p:sp>
      <p:sp>
        <p:nvSpPr>
          <p:cNvPr id="3" name="TextBox 2">
            <a:extLst>
              <a:ext uri="{FF2B5EF4-FFF2-40B4-BE49-F238E27FC236}">
                <a16:creationId xmlns:a16="http://schemas.microsoft.com/office/drawing/2014/main" id="{77811190-2CB8-B5D7-2E45-71D2BA3006DF}"/>
              </a:ext>
            </a:extLst>
          </p:cNvPr>
          <p:cNvSpPr txBox="1"/>
          <p:nvPr/>
        </p:nvSpPr>
        <p:spPr>
          <a:xfrm>
            <a:off x="232527" y="1470581"/>
            <a:ext cx="11726945" cy="5078313"/>
          </a:xfrm>
          <a:prstGeom prst="rect">
            <a:avLst/>
          </a:prstGeom>
          <a:noFill/>
        </p:spPr>
        <p:txBody>
          <a:bodyPr wrap="square" rtlCol="0">
            <a:spAutoFit/>
          </a:bodyPr>
          <a:lstStyle/>
          <a:p>
            <a:r>
              <a:rPr lang="en-US" b="1" dirty="0"/>
              <a:t>Melanoma</a:t>
            </a:r>
            <a:r>
              <a:rPr lang="en-US" dirty="0"/>
              <a:t>: The most aggressive skin cancer, known for rapid spread and high mortality.</a:t>
            </a:r>
          </a:p>
          <a:p>
            <a:pPr lvl="1">
              <a:buFont typeface="Arial" panose="020B0604020202020204" pitchFamily="34" charset="0"/>
              <a:buChar char="•"/>
            </a:pPr>
            <a:r>
              <a:rPr lang="en-US" dirty="0"/>
              <a:t>Early Detection: Crucial for improved survival rates. 5-year survival rate is 99% when detected early but drops significantly as cancer progresses.</a:t>
            </a:r>
          </a:p>
          <a:p>
            <a:pPr lvl="1">
              <a:buFont typeface="Arial" panose="020B0604020202020204" pitchFamily="34" charset="0"/>
              <a:buChar char="•"/>
            </a:pPr>
            <a:r>
              <a:rPr lang="en-US" dirty="0"/>
              <a:t>Importance: Early detection leads to less invasive treatments and prevents metastasis (spread to other organs).</a:t>
            </a:r>
          </a:p>
          <a:p>
            <a:pPr lvl="1"/>
            <a:endParaRPr lang="en-US" dirty="0"/>
          </a:p>
          <a:p>
            <a:r>
              <a:rPr lang="en-US" b="1" dirty="0"/>
              <a:t>AI in Melanoma Detection:</a:t>
            </a:r>
          </a:p>
          <a:p>
            <a:pPr lvl="1">
              <a:buFont typeface="Arial" panose="020B0604020202020204" pitchFamily="34" charset="0"/>
              <a:buChar char="•"/>
            </a:pPr>
            <a:r>
              <a:rPr lang="en-US" dirty="0"/>
              <a:t>Integration with Imaging: AI has significantly advanced early detection through various imaging methods.</a:t>
            </a:r>
          </a:p>
          <a:p>
            <a:pPr lvl="1">
              <a:buFont typeface="Arial" panose="020B0604020202020204" pitchFamily="34" charset="0"/>
              <a:buChar char="•"/>
            </a:pPr>
            <a:r>
              <a:rPr lang="en-US" dirty="0" err="1"/>
              <a:t>Dermoscopy</a:t>
            </a:r>
            <a:r>
              <a:rPr lang="en-US" dirty="0"/>
              <a:t>: AI algorithms outperform or match dermatologists, with sensitivity of 83.01% and specificity of 85.58%.</a:t>
            </a:r>
          </a:p>
          <a:p>
            <a:pPr lvl="1">
              <a:buFont typeface="Arial" panose="020B0604020202020204" pitchFamily="34" charset="0"/>
              <a:buChar char="•"/>
            </a:pPr>
            <a:r>
              <a:rPr lang="en-US" dirty="0"/>
              <a:t>Other Imaging Techniques:</a:t>
            </a:r>
          </a:p>
          <a:p>
            <a:pPr marL="1200150" lvl="2" indent="-285750">
              <a:buFont typeface="Arial" panose="020B0604020202020204" pitchFamily="34" charset="0"/>
              <a:buChar char="•"/>
            </a:pPr>
            <a:r>
              <a:rPr lang="en-US" dirty="0"/>
              <a:t>Optical Coherence Tomography (OCT): AI achieves 95% accuracy.</a:t>
            </a:r>
          </a:p>
          <a:p>
            <a:pPr lvl="1">
              <a:buFont typeface="Arial" panose="020B0604020202020204" pitchFamily="34" charset="0"/>
              <a:buChar char="•"/>
            </a:pPr>
            <a:r>
              <a:rPr lang="en-US" dirty="0"/>
              <a:t>Health of Things Melanoma Detection System (HTMDS): Achieves over 98% accuracy in detection and 99% in skin cancer segmentation from </a:t>
            </a:r>
            <a:r>
              <a:rPr lang="en-US" dirty="0" err="1"/>
              <a:t>dermoscopic</a:t>
            </a:r>
            <a:r>
              <a:rPr lang="en-US" dirty="0"/>
              <a:t> images.</a:t>
            </a:r>
          </a:p>
          <a:p>
            <a:pPr lvl="1"/>
            <a:endParaRPr lang="en-US" dirty="0"/>
          </a:p>
          <a:p>
            <a:r>
              <a:rPr lang="en-US" b="1" dirty="0"/>
              <a:t>Impact: </a:t>
            </a:r>
            <a:r>
              <a:rPr lang="en-US" dirty="0"/>
              <a:t>These AI-driven solutions improve accessibility, reduce unnecessary biopsies, and enhance diagnostic efficiency, potentially revolutionizing melanoma screening.</a:t>
            </a:r>
          </a:p>
        </p:txBody>
      </p:sp>
    </p:spTree>
    <p:extLst>
      <p:ext uri="{BB962C8B-B14F-4D97-AF65-F5344CB8AC3E}">
        <p14:creationId xmlns:p14="http://schemas.microsoft.com/office/powerpoint/2010/main" val="48039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1BFB-4DD6-458D-1306-CBE654841840}"/>
              </a:ext>
            </a:extLst>
          </p:cNvPr>
          <p:cNvSpPr txBox="1">
            <a:spLocks/>
          </p:cNvSpPr>
          <p:nvPr/>
        </p:nvSpPr>
        <p:spPr>
          <a:xfrm>
            <a:off x="646111" y="452718"/>
            <a:ext cx="9404723" cy="87646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2. Motivation</a:t>
            </a:r>
          </a:p>
        </p:txBody>
      </p:sp>
      <p:sp>
        <p:nvSpPr>
          <p:cNvPr id="3" name="TextBox 2">
            <a:extLst>
              <a:ext uri="{FF2B5EF4-FFF2-40B4-BE49-F238E27FC236}">
                <a16:creationId xmlns:a16="http://schemas.microsoft.com/office/drawing/2014/main" id="{55612FE6-566E-5C8E-AD07-A13305BE5E70}"/>
              </a:ext>
            </a:extLst>
          </p:cNvPr>
          <p:cNvSpPr txBox="1"/>
          <p:nvPr/>
        </p:nvSpPr>
        <p:spPr>
          <a:xfrm>
            <a:off x="265521" y="1187777"/>
            <a:ext cx="11660957" cy="6186309"/>
          </a:xfrm>
          <a:prstGeom prst="rect">
            <a:avLst/>
          </a:prstGeom>
          <a:noFill/>
        </p:spPr>
        <p:txBody>
          <a:bodyPr wrap="square" rtlCol="0">
            <a:spAutoFit/>
          </a:bodyPr>
          <a:lstStyle/>
          <a:p>
            <a:r>
              <a:rPr lang="en-US" dirty="0"/>
              <a:t>Skin Cancer Prevalence: Skin cancer is widespread and potentially life-threatening. Early and accurate detection is critical for effective treatment.</a:t>
            </a:r>
          </a:p>
          <a:p>
            <a:endParaRPr lang="en-US" dirty="0"/>
          </a:p>
          <a:p>
            <a:r>
              <a:rPr lang="en-US" dirty="0"/>
              <a:t>Challenges with Traditional Methods:</a:t>
            </a:r>
          </a:p>
          <a:p>
            <a:pPr lvl="1">
              <a:buFont typeface="Arial" panose="020B0604020202020204" pitchFamily="34" charset="0"/>
              <a:buChar char="•"/>
            </a:pPr>
            <a:r>
              <a:rPr lang="en-US" dirty="0"/>
              <a:t>Manual Inspection: Time-consuming and prone to human error, especially with a large volume of cases.</a:t>
            </a:r>
          </a:p>
          <a:p>
            <a:pPr lvl="1">
              <a:buFont typeface="Arial" panose="020B0604020202020204" pitchFamily="34" charset="0"/>
              <a:buChar char="•"/>
            </a:pPr>
            <a:r>
              <a:rPr lang="en-US" dirty="0"/>
              <a:t>Need for Automation: Automated image-based diagnostic tools can help overcome these limitations by leveraging machine learning for precise lesion identification.</a:t>
            </a:r>
          </a:p>
          <a:p>
            <a:endParaRPr lang="en-US" dirty="0"/>
          </a:p>
          <a:p>
            <a:r>
              <a:rPr lang="en-US" dirty="0"/>
              <a:t>Project Objective:</a:t>
            </a:r>
          </a:p>
          <a:p>
            <a:pPr lvl="1">
              <a:buFont typeface="Arial" panose="020B0604020202020204" pitchFamily="34" charset="0"/>
              <a:buChar char="•"/>
            </a:pPr>
            <a:r>
              <a:rPr lang="en-US" dirty="0"/>
              <a:t>Develop a Machine Learning Model: Focus on analyzing high-resolution skin lesion images to differentiate between benign and malignant cases.</a:t>
            </a:r>
          </a:p>
          <a:p>
            <a:pPr lvl="1">
              <a:buFont typeface="Arial" panose="020B0604020202020204" pitchFamily="34" charset="0"/>
              <a:buChar char="•"/>
            </a:pPr>
            <a:r>
              <a:rPr lang="en-US" dirty="0"/>
              <a:t>Integrate Parallel Computation: Enhance processing efficiency for large datasets, enabling real-time detection and scalability.</a:t>
            </a:r>
          </a:p>
          <a:p>
            <a:pPr lvl="1"/>
            <a:endParaRPr lang="en-US" dirty="0"/>
          </a:p>
          <a:p>
            <a:r>
              <a:rPr lang="en-US" dirty="0"/>
              <a:t>Expected Impact:</a:t>
            </a:r>
          </a:p>
          <a:p>
            <a:pPr lvl="1">
              <a:buFont typeface="Arial" panose="020B0604020202020204" pitchFamily="34" charset="0"/>
              <a:buChar char="•"/>
            </a:pPr>
            <a:r>
              <a:rPr lang="en-US" dirty="0"/>
              <a:t>Enhanced Diagnostic Accuracy: Combining advanced image processing, deep learning, and parallel processing ensures both accuracy and responsiveness.</a:t>
            </a:r>
          </a:p>
          <a:p>
            <a:pPr lvl="1">
              <a:buFont typeface="Arial" panose="020B0604020202020204" pitchFamily="34" charset="0"/>
              <a:buChar char="•"/>
            </a:pPr>
            <a:r>
              <a:rPr lang="en-US" dirty="0"/>
              <a:t>Empowering Healthcare Professionals: The solution supports dermatologists, streamlines diagnostics, and ultimately aids in better skin cancer detection and treatment.</a:t>
            </a:r>
          </a:p>
          <a:p>
            <a:pPr lvl="1"/>
            <a:endParaRPr lang="en-US" dirty="0"/>
          </a:p>
          <a:p>
            <a:endParaRPr lang="en-US" dirty="0"/>
          </a:p>
        </p:txBody>
      </p:sp>
    </p:spTree>
    <p:extLst>
      <p:ext uri="{BB962C8B-B14F-4D97-AF65-F5344CB8AC3E}">
        <p14:creationId xmlns:p14="http://schemas.microsoft.com/office/powerpoint/2010/main" val="418685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A7A12-6FF1-45B9-3F19-1A7D0DF20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1CFE1-D9D6-F527-CDE5-43CD6C473ECF}"/>
              </a:ext>
            </a:extLst>
          </p:cNvPr>
          <p:cNvSpPr txBox="1">
            <a:spLocks/>
          </p:cNvSpPr>
          <p:nvPr/>
        </p:nvSpPr>
        <p:spPr>
          <a:xfrm>
            <a:off x="646111" y="452718"/>
            <a:ext cx="9404723" cy="838754"/>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3. Dataset Description</a:t>
            </a:r>
          </a:p>
        </p:txBody>
      </p:sp>
      <p:pic>
        <p:nvPicPr>
          <p:cNvPr id="3" name="Picture 2">
            <a:extLst>
              <a:ext uri="{FF2B5EF4-FFF2-40B4-BE49-F238E27FC236}">
                <a16:creationId xmlns:a16="http://schemas.microsoft.com/office/drawing/2014/main" id="{8DC0F5B8-4378-832D-795B-E6AFCF1C855D}"/>
              </a:ext>
            </a:extLst>
          </p:cNvPr>
          <p:cNvPicPr>
            <a:picLocks noChangeAspect="1"/>
          </p:cNvPicPr>
          <p:nvPr/>
        </p:nvPicPr>
        <p:blipFill>
          <a:blip r:embed="rId2"/>
          <a:stretch>
            <a:fillRect/>
          </a:stretch>
        </p:blipFill>
        <p:spPr>
          <a:xfrm>
            <a:off x="3140291" y="3751868"/>
            <a:ext cx="5748020" cy="2903455"/>
          </a:xfrm>
          <a:prstGeom prst="rect">
            <a:avLst/>
          </a:prstGeom>
        </p:spPr>
      </p:pic>
      <p:sp>
        <p:nvSpPr>
          <p:cNvPr id="4" name="TextBox 3">
            <a:extLst>
              <a:ext uri="{FF2B5EF4-FFF2-40B4-BE49-F238E27FC236}">
                <a16:creationId xmlns:a16="http://schemas.microsoft.com/office/drawing/2014/main" id="{EADD9FE4-5365-0036-D7D5-DA8F145503E5}"/>
              </a:ext>
            </a:extLst>
          </p:cNvPr>
          <p:cNvSpPr txBox="1"/>
          <p:nvPr/>
        </p:nvSpPr>
        <p:spPr>
          <a:xfrm>
            <a:off x="301658" y="1451728"/>
            <a:ext cx="11425286" cy="2585323"/>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Data Size: Approximately 12.2 GB of images.</a:t>
            </a:r>
          </a:p>
          <a:p>
            <a:pPr marL="285750" marR="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Each image is associated with metadata, which includes information about the lesion type, diagnosis, and other clinical features. The primary focus is on melanoma detection, but other labels for benign lesions and non-cancerous conditions are also provided.</a:t>
            </a:r>
          </a:p>
          <a:p>
            <a:pPr marL="285750" marR="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Each directory contains three subdirectories:</a:t>
            </a:r>
          </a:p>
          <a:p>
            <a:pPr marL="800100" lvl="1" indent="-342900">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Melanoma - A type of skin cancer that develops in melanocytes and is often dangerous.</a:t>
            </a:r>
          </a:p>
          <a:p>
            <a:pPr marL="800100" lvl="1" indent="-342900">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Nevus - Often benign moles that are common but can sometimes transform into melanoma.</a:t>
            </a:r>
          </a:p>
          <a:p>
            <a:pPr marL="800100" lvl="1" indent="-342900">
              <a:buSzPts val="1200"/>
              <a:buFont typeface="Times New Roman" panose="02020603050405020304" pitchFamily="18" charset="0"/>
              <a:buChar char="●"/>
            </a:pPr>
            <a:r>
              <a:rPr lang="en-US" dirty="0" err="1">
                <a:effectLst/>
                <a:latin typeface="Times New Roman" panose="02020603050405020304" pitchFamily="18" charset="0"/>
                <a:ea typeface="Times New Roman" panose="02020603050405020304" pitchFamily="18" charset="0"/>
              </a:rPr>
              <a:t>Sborrheic_keratosis</a:t>
            </a:r>
            <a:r>
              <a:rPr lang="en-US" dirty="0">
                <a:effectLst/>
                <a:latin typeface="Times New Roman" panose="02020603050405020304" pitchFamily="18" charset="0"/>
                <a:ea typeface="Times New Roman" panose="02020603050405020304" pitchFamily="18" charset="0"/>
              </a:rPr>
              <a:t> - A common benign skin growth that is typically non-cancerous.</a:t>
            </a:r>
          </a:p>
          <a:p>
            <a:endParaRPr lang="en-US" dirty="0"/>
          </a:p>
        </p:txBody>
      </p:sp>
    </p:spTree>
    <p:extLst>
      <p:ext uri="{BB962C8B-B14F-4D97-AF65-F5344CB8AC3E}">
        <p14:creationId xmlns:p14="http://schemas.microsoft.com/office/powerpoint/2010/main" val="369114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02E82-3AFF-5C42-FD9B-D2983C5D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FB4CB-1222-0B1F-6E87-C6458169E1BA}"/>
              </a:ext>
            </a:extLst>
          </p:cNvPr>
          <p:cNvSpPr txBox="1">
            <a:spLocks/>
          </p:cNvSpPr>
          <p:nvPr/>
        </p:nvSpPr>
        <p:spPr>
          <a:xfrm>
            <a:off x="646111" y="452718"/>
            <a:ext cx="9404723" cy="838754"/>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t>4. Methodology: Dataset Description</a:t>
            </a:r>
          </a:p>
        </p:txBody>
      </p:sp>
      <p:pic>
        <p:nvPicPr>
          <p:cNvPr id="3" name="Picture 2">
            <a:extLst>
              <a:ext uri="{FF2B5EF4-FFF2-40B4-BE49-F238E27FC236}">
                <a16:creationId xmlns:a16="http://schemas.microsoft.com/office/drawing/2014/main" id="{B5D4C022-307D-52B4-A059-543AD101D6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13" y="1443813"/>
            <a:ext cx="5139061" cy="5101590"/>
          </a:xfrm>
          <a:prstGeom prst="rect">
            <a:avLst/>
          </a:prstGeom>
          <a:noFill/>
          <a:ln>
            <a:noFill/>
          </a:ln>
        </p:spPr>
      </p:pic>
      <p:pic>
        <p:nvPicPr>
          <p:cNvPr id="4" name="Picture 3">
            <a:extLst>
              <a:ext uri="{FF2B5EF4-FFF2-40B4-BE49-F238E27FC236}">
                <a16:creationId xmlns:a16="http://schemas.microsoft.com/office/drawing/2014/main" id="{E75CEA68-D71D-E06A-F729-D46ECB7449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43813"/>
            <a:ext cx="5731510" cy="5101590"/>
          </a:xfrm>
          <a:prstGeom prst="rect">
            <a:avLst/>
          </a:prstGeom>
          <a:noFill/>
          <a:ln>
            <a:noFill/>
          </a:ln>
        </p:spPr>
      </p:pic>
    </p:spTree>
    <p:extLst>
      <p:ext uri="{BB962C8B-B14F-4D97-AF65-F5344CB8AC3E}">
        <p14:creationId xmlns:p14="http://schemas.microsoft.com/office/powerpoint/2010/main" val="29978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51FF7-1ADE-F52A-A20C-BE1E321E56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5B4EFB-75A2-4373-7693-9EED9822BEF1}"/>
              </a:ext>
            </a:extLst>
          </p:cNvPr>
          <p:cNvSpPr txBox="1"/>
          <p:nvPr/>
        </p:nvSpPr>
        <p:spPr>
          <a:xfrm>
            <a:off x="238028" y="230113"/>
            <a:ext cx="6094428" cy="477054"/>
          </a:xfrm>
          <a:prstGeom prst="rect">
            <a:avLst/>
          </a:prstGeom>
          <a:noFill/>
        </p:spPr>
        <p:txBody>
          <a:bodyPr wrap="square">
            <a:spAutoFit/>
          </a:bodyPr>
          <a:lstStyle/>
          <a:p>
            <a:r>
              <a:rPr lang="en-IN" sz="2500" dirty="0"/>
              <a:t>4. Methodology: Environment Setup</a:t>
            </a:r>
          </a:p>
        </p:txBody>
      </p:sp>
      <p:sp>
        <p:nvSpPr>
          <p:cNvPr id="4" name="TextBox 3">
            <a:extLst>
              <a:ext uri="{FF2B5EF4-FFF2-40B4-BE49-F238E27FC236}">
                <a16:creationId xmlns:a16="http://schemas.microsoft.com/office/drawing/2014/main" id="{1BD11EDB-E7E9-4046-2FB2-A8B915D7C481}"/>
              </a:ext>
            </a:extLst>
          </p:cNvPr>
          <p:cNvSpPr txBox="1"/>
          <p:nvPr/>
        </p:nvSpPr>
        <p:spPr>
          <a:xfrm>
            <a:off x="339365" y="1008668"/>
            <a:ext cx="11425287" cy="5509200"/>
          </a:xfrm>
          <a:prstGeom prst="rect">
            <a:avLst/>
          </a:prstGeom>
          <a:noFill/>
        </p:spPr>
        <p:txBody>
          <a:bodyPr wrap="square" rtlCol="0">
            <a:spAutoFit/>
          </a:bodyPr>
          <a:lstStyle/>
          <a:p>
            <a:pPr marL="0" marR="0"/>
            <a:r>
              <a:rPr lang="en-US" sz="1600" b="1" dirty="0">
                <a:effectLst/>
                <a:latin typeface="Calibri" panose="020F0502020204030204" pitchFamily="34" charset="0"/>
                <a:ea typeface="Calibri" panose="020F0502020204030204" pitchFamily="34" charset="0"/>
                <a:cs typeface="Calibri" panose="020F0502020204030204" pitchFamily="34" charset="0"/>
              </a:rPr>
              <a:t>Cluster Information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Cluster Name</a:t>
            </a:r>
            <a:r>
              <a:rPr lang="en-US" sz="1600" dirty="0">
                <a:effectLst/>
                <a:latin typeface="Calibri" panose="020F0502020204030204" pitchFamily="34" charset="0"/>
                <a:ea typeface="Calibri" panose="020F0502020204030204" pitchFamily="34" charset="0"/>
                <a:cs typeface="Calibri" panose="020F0502020204030204" pitchFamily="34" charset="0"/>
              </a:rPr>
              <a:t>: Discovery</a:t>
            </a: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Node Type</a:t>
            </a:r>
            <a:r>
              <a:rPr lang="en-US" sz="1600" dirty="0">
                <a:effectLst/>
                <a:latin typeface="Calibri" panose="020F0502020204030204" pitchFamily="34" charset="0"/>
                <a:ea typeface="Calibri" panose="020F0502020204030204" pitchFamily="34" charset="0"/>
                <a:cs typeface="Calibri" panose="020F0502020204030204" pitchFamily="34" charset="0"/>
              </a:rPr>
              <a:t>: Reservation</a:t>
            </a:r>
          </a:p>
          <a:p>
            <a:pPr marL="0" marR="0"/>
            <a:r>
              <a:rPr lang="en-US" sz="1600" dirty="0">
                <a:effectLst/>
                <a:latin typeface="Calibri" panose="020F0502020204030204" pitchFamily="34" charset="0"/>
                <a:ea typeface="Calibri" panose="020F0502020204030204" pitchFamily="34" charset="0"/>
                <a:cs typeface="Calibri" panose="020F0502020204030204" pitchFamily="34" charset="0"/>
              </a:rPr>
              <a:t> </a:t>
            </a:r>
          </a:p>
          <a:p>
            <a:pPr marL="0" marR="0"/>
            <a:r>
              <a:rPr lang="en-US" sz="1600" b="1" dirty="0">
                <a:effectLst/>
                <a:latin typeface="Calibri" panose="020F0502020204030204" pitchFamily="34" charset="0"/>
                <a:ea typeface="Calibri" panose="020F0502020204030204" pitchFamily="34" charset="0"/>
                <a:cs typeface="Calibri" panose="020F0502020204030204" pitchFamily="34" charset="0"/>
              </a:rPr>
              <a:t>Environment Configuration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buSzPts val="1000"/>
              <a:buFont typeface="Symbol" panose="05050102010706020507" pitchFamily="18" charset="2"/>
              <a:buChar char=""/>
              <a:tabLst>
                <a:tab pos="457200" algn="l"/>
              </a:tabLst>
            </a:pPr>
            <a:r>
              <a:rPr lang="en-US" sz="1600" b="1" dirty="0" err="1">
                <a:effectLst/>
                <a:latin typeface="Calibri" panose="020F0502020204030204" pitchFamily="34" charset="0"/>
                <a:ea typeface="Calibri" panose="020F0502020204030204" pitchFamily="34" charset="0"/>
                <a:cs typeface="Calibri" panose="020F0502020204030204" pitchFamily="34" charset="0"/>
              </a:rPr>
              <a:t>Conda</a:t>
            </a:r>
            <a:r>
              <a:rPr lang="en-US" sz="1600" b="1" dirty="0">
                <a:effectLst/>
                <a:latin typeface="Calibri" panose="020F0502020204030204" pitchFamily="34" charset="0"/>
                <a:ea typeface="Calibri" panose="020F0502020204030204" pitchFamily="34" charset="0"/>
                <a:cs typeface="Calibri" panose="020F0502020204030204" pitchFamily="34" charset="0"/>
              </a:rPr>
              <a:t> Module</a:t>
            </a:r>
            <a:r>
              <a:rPr lang="en-US" sz="1600" dirty="0">
                <a:effectLst/>
                <a:latin typeface="Calibri" panose="020F0502020204030204" pitchFamily="34" charset="0"/>
                <a:ea typeface="Calibri" panose="020F0502020204030204" pitchFamily="34" charset="0"/>
                <a:cs typeface="Calibri" panose="020F0502020204030204" pitchFamily="34" charset="0"/>
              </a:rPr>
              <a:t>: anaconda3/2021.05</a:t>
            </a:r>
          </a:p>
          <a:p>
            <a:pPr marL="342900" marR="0" lvl="0" indent="-342900">
              <a:buSzPts val="1000"/>
              <a:buFont typeface="Symbol" panose="05050102010706020507" pitchFamily="18" charset="2"/>
              <a:buChar char=""/>
              <a:tabLst>
                <a:tab pos="457200" algn="l"/>
              </a:tabLst>
            </a:pPr>
            <a:r>
              <a:rPr lang="en-US" sz="1600" b="1" dirty="0" err="1">
                <a:effectLst/>
                <a:latin typeface="Calibri" panose="020F0502020204030204" pitchFamily="34" charset="0"/>
                <a:ea typeface="Calibri" panose="020F0502020204030204" pitchFamily="34" charset="0"/>
                <a:cs typeface="Calibri" panose="020F0502020204030204" pitchFamily="34" charset="0"/>
              </a:rPr>
              <a:t>Conda</a:t>
            </a:r>
            <a:r>
              <a:rPr lang="en-US" sz="1600" b="1" dirty="0">
                <a:effectLst/>
                <a:latin typeface="Calibri" panose="020F0502020204030204" pitchFamily="34" charset="0"/>
                <a:ea typeface="Calibri" panose="020F0502020204030204" pitchFamily="34" charset="0"/>
                <a:cs typeface="Calibri" panose="020F0502020204030204" pitchFamily="34" charset="0"/>
              </a:rPr>
              <a:t> Install</a:t>
            </a:r>
            <a:r>
              <a:rPr lang="en-US" sz="1600" dirty="0">
                <a:effectLst/>
                <a:latin typeface="Calibri" panose="020F0502020204030204" pitchFamily="34" charset="0"/>
                <a:ea typeface="Calibri" panose="020F0502020204030204" pitchFamily="34" charset="0"/>
                <a:cs typeface="Calibri" panose="020F0502020204030204" pitchFamily="34" charset="0"/>
              </a:rPr>
              <a:t>: Not installed (Checkbox: 0)</a:t>
            </a:r>
          </a:p>
          <a:p>
            <a:pPr marL="342900" marR="0" lvl="0" indent="-342900">
              <a:buSzPts val="1000"/>
              <a:buFont typeface="Symbol" panose="05050102010706020507" pitchFamily="18" charset="2"/>
              <a:buChar char=""/>
              <a:tabLst>
                <a:tab pos="457200" algn="l"/>
              </a:tabLst>
            </a:pPr>
            <a:r>
              <a:rPr lang="en-US" sz="1600" b="1" dirty="0" err="1">
                <a:effectLst/>
                <a:latin typeface="Calibri" panose="020F0502020204030204" pitchFamily="34" charset="0"/>
                <a:ea typeface="Calibri" panose="020F0502020204030204" pitchFamily="34" charset="0"/>
                <a:cs typeface="Calibri" panose="020F0502020204030204" pitchFamily="34" charset="0"/>
              </a:rPr>
              <a:t>Conda</a:t>
            </a:r>
            <a:r>
              <a:rPr lang="en-US" sz="1600" b="1" dirty="0">
                <a:effectLst/>
                <a:latin typeface="Calibri" panose="020F0502020204030204" pitchFamily="34" charset="0"/>
                <a:ea typeface="Calibri" panose="020F0502020204030204" pitchFamily="34" charset="0"/>
                <a:cs typeface="Calibri" panose="020F0502020204030204" pitchFamily="34" charset="0"/>
              </a:rPr>
              <a:t> Environment</a:t>
            </a:r>
            <a:r>
              <a:rPr lang="en-US" sz="1600" dirty="0">
                <a:effectLst/>
                <a:latin typeface="Calibri" panose="020F0502020204030204" pitchFamily="34" charset="0"/>
                <a:ea typeface="Calibri" panose="020F0502020204030204" pitchFamily="34" charset="0"/>
                <a:cs typeface="Calibri" panose="020F0502020204030204" pitchFamily="34" charset="0"/>
              </a:rPr>
              <a:t>: Not specified (Checkbox: 0)</a:t>
            </a:r>
          </a:p>
          <a:p>
            <a:pPr marL="0" marR="0"/>
            <a:r>
              <a:rPr lang="en-US" sz="1600" dirty="0">
                <a:effectLst/>
                <a:latin typeface="Calibri" panose="020F0502020204030204" pitchFamily="34" charset="0"/>
                <a:ea typeface="Calibri" panose="020F0502020204030204" pitchFamily="34" charset="0"/>
                <a:cs typeface="Calibri" panose="020F0502020204030204" pitchFamily="34" charset="0"/>
              </a:rPr>
              <a:t> </a:t>
            </a:r>
          </a:p>
          <a:p>
            <a:pPr marL="0" marR="0"/>
            <a:r>
              <a:rPr lang="en-US" sz="1600" b="1" dirty="0">
                <a:effectLst/>
                <a:latin typeface="Calibri" panose="020F0502020204030204" pitchFamily="34" charset="0"/>
                <a:ea typeface="Calibri" panose="020F0502020204030204" pitchFamily="34" charset="0"/>
                <a:cs typeface="Calibri" panose="020F0502020204030204" pitchFamily="34" charset="0"/>
              </a:rPr>
              <a:t>Hardware Configuration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Number of GPUs</a:t>
            </a:r>
            <a:r>
              <a:rPr lang="en-US" sz="1600" dirty="0">
                <a:effectLst/>
                <a:latin typeface="Calibri" panose="020F0502020204030204" pitchFamily="34" charset="0"/>
                <a:ea typeface="Calibri" panose="020F0502020204030204" pitchFamily="34" charset="0"/>
                <a:cs typeface="Calibri" panose="020F0502020204030204" pitchFamily="34" charset="0"/>
              </a:rPr>
              <a:t>: 4</a:t>
            </a: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CUDA Version</a:t>
            </a:r>
            <a:r>
              <a:rPr lang="en-US"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err="1">
                <a:effectLst/>
                <a:latin typeface="Calibri" panose="020F0502020204030204" pitchFamily="34" charset="0"/>
                <a:ea typeface="Calibri" panose="020F0502020204030204" pitchFamily="34" charset="0"/>
                <a:cs typeface="Calibri" panose="020F0502020204030204" pitchFamily="34" charset="0"/>
              </a:rPr>
              <a:t>cuda</a:t>
            </a:r>
            <a:r>
              <a:rPr lang="en-US" sz="1600" dirty="0">
                <a:effectLst/>
                <a:latin typeface="Calibri" panose="020F0502020204030204" pitchFamily="34" charset="0"/>
                <a:ea typeface="Calibri" panose="020F0502020204030204" pitchFamily="34" charset="0"/>
                <a:cs typeface="Calibri" panose="020F0502020204030204" pitchFamily="34" charset="0"/>
              </a:rPr>
              <a:t>/11.2</a:t>
            </a: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Number of CPUs</a:t>
            </a:r>
            <a:r>
              <a:rPr lang="en-US" sz="1600" dirty="0">
                <a:effectLst/>
                <a:latin typeface="Calibri" panose="020F0502020204030204" pitchFamily="34" charset="0"/>
                <a:ea typeface="Calibri" panose="020F0502020204030204" pitchFamily="34" charset="0"/>
                <a:cs typeface="Calibri" panose="020F0502020204030204" pitchFamily="34" charset="0"/>
              </a:rPr>
              <a:t>: 8</a:t>
            </a: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Memory</a:t>
            </a:r>
            <a:r>
              <a:rPr lang="en-US" sz="1600" dirty="0">
                <a:effectLst/>
                <a:latin typeface="Calibri" panose="020F0502020204030204" pitchFamily="34" charset="0"/>
                <a:ea typeface="Calibri" panose="020F0502020204030204" pitchFamily="34" charset="0"/>
                <a:cs typeface="Calibri" panose="020F0502020204030204" pitchFamily="34" charset="0"/>
              </a:rPr>
              <a:t>: 32 GB</a:t>
            </a:r>
          </a:p>
          <a:p>
            <a:pPr marL="0" marR="0"/>
            <a:r>
              <a:rPr lang="en-US" sz="1600" dirty="0">
                <a:effectLst/>
                <a:latin typeface="Calibri" panose="020F0502020204030204" pitchFamily="34" charset="0"/>
                <a:ea typeface="Calibri" panose="020F0502020204030204" pitchFamily="34" charset="0"/>
                <a:cs typeface="Calibri" panose="020F0502020204030204" pitchFamily="34" charset="0"/>
              </a:rPr>
              <a:t> </a:t>
            </a:r>
          </a:p>
          <a:p>
            <a:pPr marL="0" marR="0"/>
            <a:r>
              <a:rPr lang="en-US" sz="1600" b="1" dirty="0">
                <a:effectLst/>
                <a:latin typeface="Calibri" panose="020F0502020204030204" pitchFamily="34" charset="0"/>
                <a:ea typeface="Calibri" panose="020F0502020204030204" pitchFamily="34" charset="0"/>
                <a:cs typeface="Calibri" panose="020F0502020204030204" pitchFamily="34" charset="0"/>
              </a:rPr>
              <a:t>Job Configuration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Time Limit</a:t>
            </a:r>
            <a:r>
              <a:rPr lang="en-US" sz="1600" dirty="0">
                <a:effectLst/>
                <a:latin typeface="Calibri" panose="020F0502020204030204" pitchFamily="34" charset="0"/>
                <a:ea typeface="Calibri" panose="020F0502020204030204" pitchFamily="34" charset="0"/>
                <a:cs typeface="Calibri" panose="020F0502020204030204" pitchFamily="34" charset="0"/>
              </a:rPr>
              <a:t>: 4 hours</a:t>
            </a: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Email on Job Start</a:t>
            </a:r>
            <a:r>
              <a:rPr lang="en-US" sz="1600" dirty="0">
                <a:effectLst/>
                <a:latin typeface="Calibri" panose="020F0502020204030204" pitchFamily="34" charset="0"/>
                <a:ea typeface="Calibri" panose="020F0502020204030204" pitchFamily="34" charset="0"/>
                <a:cs typeface="Calibri" panose="020F0502020204030204" pitchFamily="34" charset="0"/>
              </a:rPr>
              <a:t>: Not enabled (Checkbox: 0)</a:t>
            </a:r>
          </a:p>
          <a:p>
            <a:pPr marL="0" marR="0"/>
            <a:r>
              <a:rPr lang="en-US" sz="1600" dirty="0">
                <a:effectLst/>
                <a:latin typeface="Calibri" panose="020F0502020204030204" pitchFamily="34" charset="0"/>
                <a:ea typeface="Calibri" panose="020F0502020204030204" pitchFamily="34" charset="0"/>
                <a:cs typeface="Calibri" panose="020F0502020204030204" pitchFamily="34" charset="0"/>
              </a:rPr>
              <a:t> </a:t>
            </a:r>
          </a:p>
          <a:p>
            <a:pPr marL="0" marR="0"/>
            <a:r>
              <a:rPr lang="en-US" sz="1600" b="1" dirty="0">
                <a:effectLst/>
                <a:latin typeface="Calibri" panose="020F0502020204030204" pitchFamily="34" charset="0"/>
                <a:ea typeface="Calibri" panose="020F0502020204030204" pitchFamily="34" charset="0"/>
                <a:cs typeface="Calibri" panose="020F0502020204030204" pitchFamily="34" charset="0"/>
              </a:rPr>
              <a:t>System Architecture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CPU Architecture</a:t>
            </a:r>
            <a:r>
              <a:rPr lang="en-US" sz="1600" dirty="0">
                <a:effectLst/>
                <a:latin typeface="Calibri" panose="020F0502020204030204" pitchFamily="34" charset="0"/>
                <a:ea typeface="Calibri" panose="020F0502020204030204" pitchFamily="34" charset="0"/>
                <a:cs typeface="Calibri" panose="020F0502020204030204" pitchFamily="34" charset="0"/>
              </a:rPr>
              <a:t>: x86_64</a:t>
            </a:r>
          </a:p>
          <a:p>
            <a:pPr marL="0" marR="0"/>
            <a:r>
              <a:rPr lang="en-US" sz="1600" dirty="0">
                <a:effectLst/>
                <a:latin typeface="Times New Roman" panose="02020603050405020304" pitchFamily="18" charset="0"/>
                <a:ea typeface="Times New Roman" panose="02020603050405020304" pitchFamily="18" charset="0"/>
              </a:rPr>
              <a:t> </a:t>
            </a:r>
          </a:p>
        </p:txBody>
      </p:sp>
      <p:pic>
        <p:nvPicPr>
          <p:cNvPr id="5" name="Picture 4">
            <a:extLst>
              <a:ext uri="{FF2B5EF4-FFF2-40B4-BE49-F238E27FC236}">
                <a16:creationId xmlns:a16="http://schemas.microsoft.com/office/drawing/2014/main" id="{A92D60BF-D69D-9EE6-3DEF-CD852D57B9D9}"/>
              </a:ext>
            </a:extLst>
          </p:cNvPr>
          <p:cNvPicPr>
            <a:picLocks noChangeAspect="1"/>
          </p:cNvPicPr>
          <p:nvPr/>
        </p:nvPicPr>
        <p:blipFill>
          <a:blip r:embed="rId2"/>
          <a:stretch>
            <a:fillRect/>
          </a:stretch>
        </p:blipFill>
        <p:spPr>
          <a:xfrm>
            <a:off x="5930664" y="1613112"/>
            <a:ext cx="5496560" cy="3895725"/>
          </a:xfrm>
          <a:prstGeom prst="rect">
            <a:avLst/>
          </a:prstGeom>
        </p:spPr>
      </p:pic>
    </p:spTree>
    <p:extLst>
      <p:ext uri="{BB962C8B-B14F-4D97-AF65-F5344CB8AC3E}">
        <p14:creationId xmlns:p14="http://schemas.microsoft.com/office/powerpoint/2010/main" val="390590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696DE-7377-0166-26C7-E3449E0A5A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D06ED7-F9AB-9F2F-A3EC-AEB90099E493}"/>
              </a:ext>
            </a:extLst>
          </p:cNvPr>
          <p:cNvSpPr txBox="1"/>
          <p:nvPr/>
        </p:nvSpPr>
        <p:spPr>
          <a:xfrm>
            <a:off x="260808" y="239539"/>
            <a:ext cx="11670384" cy="553998"/>
          </a:xfrm>
          <a:prstGeom prst="rect">
            <a:avLst/>
          </a:prstGeom>
          <a:noFill/>
        </p:spPr>
        <p:txBody>
          <a:bodyPr wrap="square">
            <a:spAutoFit/>
          </a:bodyPr>
          <a:lstStyle/>
          <a:p>
            <a:r>
              <a:rPr lang="en-IN" sz="3000" dirty="0"/>
              <a:t>4. Methodology: DASK Implementation for Data Parallelism</a:t>
            </a:r>
          </a:p>
        </p:txBody>
      </p:sp>
      <p:sp>
        <p:nvSpPr>
          <p:cNvPr id="5" name="Rectangle 1">
            <a:extLst>
              <a:ext uri="{FF2B5EF4-FFF2-40B4-BE49-F238E27FC236}">
                <a16:creationId xmlns:a16="http://schemas.microsoft.com/office/drawing/2014/main" id="{3EAED9E9-EF05-75B3-8775-579A25225DCE}"/>
              </a:ext>
            </a:extLst>
          </p:cNvPr>
          <p:cNvSpPr>
            <a:spLocks noChangeArrowheads="1"/>
          </p:cNvSpPr>
          <p:nvPr/>
        </p:nvSpPr>
        <p:spPr bwMode="auto">
          <a:xfrm>
            <a:off x="319548" y="1306703"/>
            <a:ext cx="1155290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Arial" panose="020B0604020202020204" pitchFamily="34" charset="0"/>
              </a:rPr>
              <a:t>Distributed Computation with DASK: </a:t>
            </a:r>
            <a:r>
              <a:rPr kumimoji="0" lang="en-US" altLang="en-US" i="0" u="none" strike="noStrike" cap="none" normalizeH="0" baseline="0" dirty="0">
                <a:ln>
                  <a:noFill/>
                </a:ln>
                <a:solidFill>
                  <a:schemeClr val="tx1"/>
                </a:solidFill>
                <a:effectLst/>
                <a:latin typeface="+mj-lt"/>
                <a:cs typeface="Arial" panose="020B0604020202020204" pitchFamily="34" charset="0"/>
              </a:rPr>
              <a:t>DASK was utilized to parallelize image enhancement tasks across multiple CPUs, improving the efficiency of processing large datasets.</a:t>
            </a:r>
            <a:br>
              <a:rPr kumimoji="0" lang="en-US" altLang="en-US" i="0" u="none" strike="noStrike" cap="none" normalizeH="0" baseline="0" dirty="0">
                <a:ln>
                  <a:noFill/>
                </a:ln>
                <a:solidFill>
                  <a:schemeClr val="tx1"/>
                </a:solidFill>
                <a:effectLst/>
                <a:latin typeface="+mj-lt"/>
                <a:cs typeface="Arial" panose="020B0604020202020204" pitchFamily="34" charset="0"/>
              </a:rPr>
            </a:br>
            <a:endParaRPr kumimoji="0" lang="en-US" altLang="en-US"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Arial" panose="020B0604020202020204" pitchFamily="34" charset="0"/>
              </a:rPr>
              <a:t>Parallelization Setup: </a:t>
            </a:r>
            <a:r>
              <a:rPr kumimoji="0" lang="en-US" altLang="en-US" i="0" u="none" strike="noStrike" cap="none" normalizeH="0" baseline="0" dirty="0">
                <a:ln>
                  <a:noFill/>
                </a:ln>
                <a:solidFill>
                  <a:schemeClr val="tx1"/>
                </a:solidFill>
                <a:effectLst/>
                <a:latin typeface="+mj-lt"/>
                <a:cs typeface="Arial" panose="020B0604020202020204" pitchFamily="34" charset="0"/>
              </a:rPr>
              <a:t>The </a:t>
            </a:r>
            <a:r>
              <a:rPr kumimoji="0" lang="en-US" altLang="en-US" i="0" u="none" strike="noStrike" cap="none" normalizeH="0" baseline="0" dirty="0" err="1">
                <a:ln>
                  <a:noFill/>
                </a:ln>
                <a:solidFill>
                  <a:schemeClr val="tx1"/>
                </a:solidFill>
                <a:effectLst/>
                <a:latin typeface="+mj-lt"/>
                <a:cs typeface="Arial" panose="020B0604020202020204" pitchFamily="34" charset="0"/>
              </a:rPr>
              <a:t>run_dask_with_cpus</a:t>
            </a:r>
            <a:r>
              <a:rPr kumimoji="0" lang="en-US" altLang="en-US" i="0" u="none" strike="noStrike" cap="none" normalizeH="0" baseline="0" dirty="0">
                <a:ln>
                  <a:noFill/>
                </a:ln>
                <a:solidFill>
                  <a:schemeClr val="tx1"/>
                </a:solidFill>
                <a:effectLst/>
                <a:latin typeface="+mj-lt"/>
                <a:cs typeface="Arial" panose="020B0604020202020204" pitchFamily="34" charset="0"/>
              </a:rPr>
              <a:t> function sets up a </a:t>
            </a:r>
            <a:r>
              <a:rPr kumimoji="0" lang="en-US" altLang="en-US" i="0" u="none" strike="noStrike" cap="none" normalizeH="0" baseline="0" dirty="0" err="1">
                <a:ln>
                  <a:noFill/>
                </a:ln>
                <a:solidFill>
                  <a:schemeClr val="tx1"/>
                </a:solidFill>
                <a:effectLst/>
                <a:latin typeface="+mj-lt"/>
                <a:cs typeface="Arial" panose="020B0604020202020204" pitchFamily="34" charset="0"/>
              </a:rPr>
              <a:t>Dask</a:t>
            </a:r>
            <a:r>
              <a:rPr kumimoji="0" lang="en-US" altLang="en-US" i="0" u="none" strike="noStrike" cap="none" normalizeH="0" baseline="0" dirty="0">
                <a:ln>
                  <a:noFill/>
                </a:ln>
                <a:solidFill>
                  <a:schemeClr val="tx1"/>
                </a:solidFill>
                <a:effectLst/>
                <a:latin typeface="+mj-lt"/>
                <a:cs typeface="Arial" panose="020B0604020202020204" pitchFamily="34" charset="0"/>
              </a:rPr>
              <a:t> Client to manage CPU resources, allowing dynamic allocation of tasks to different numbers of CPUs (1, 2, 4, or 8).</a:t>
            </a:r>
            <a:br>
              <a:rPr kumimoji="0" lang="en-US" altLang="en-US" i="0" u="none" strike="noStrike" cap="none" normalizeH="0" baseline="0" dirty="0">
                <a:ln>
                  <a:noFill/>
                </a:ln>
                <a:solidFill>
                  <a:schemeClr val="tx1"/>
                </a:solidFill>
                <a:effectLst/>
                <a:latin typeface="+mj-lt"/>
                <a:cs typeface="Arial" panose="020B0604020202020204" pitchFamily="34" charset="0"/>
              </a:rPr>
            </a:br>
            <a:endParaRPr kumimoji="0" lang="en-US" altLang="en-US"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Arial" panose="020B0604020202020204" pitchFamily="34" charset="0"/>
              </a:rPr>
              <a:t>Task Creation and Execution:</a:t>
            </a:r>
          </a:p>
          <a:p>
            <a:pPr lvl="1" defTabSz="914400"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mj-lt"/>
                <a:cs typeface="Arial" panose="020B0604020202020204" pitchFamily="34" charset="0"/>
              </a:rPr>
              <a:t>The code splits the dataset into train, validation, and test sets. For each image in these sets, tasks are created using the </a:t>
            </a:r>
            <a:r>
              <a:rPr kumimoji="0" lang="en-US" altLang="en-US" i="0" u="none" strike="noStrike" cap="none" normalizeH="0" baseline="0" dirty="0" err="1">
                <a:ln>
                  <a:noFill/>
                </a:ln>
                <a:solidFill>
                  <a:schemeClr val="tx1"/>
                </a:solidFill>
                <a:effectLst/>
                <a:latin typeface="+mj-lt"/>
                <a:cs typeface="Arial" panose="020B0604020202020204" pitchFamily="34" charset="0"/>
              </a:rPr>
              <a:t>process_and_save_image</a:t>
            </a:r>
            <a:r>
              <a:rPr kumimoji="0" lang="en-US" altLang="en-US" i="0" u="none" strike="noStrike" cap="none" normalizeH="0" baseline="0" dirty="0">
                <a:ln>
                  <a:noFill/>
                </a:ln>
                <a:solidFill>
                  <a:schemeClr val="tx1"/>
                </a:solidFill>
                <a:effectLst/>
                <a:latin typeface="+mj-lt"/>
                <a:cs typeface="Arial" panose="020B0604020202020204" pitchFamily="34" charset="0"/>
              </a:rPr>
              <a:t> function.</a:t>
            </a:r>
          </a:p>
          <a:p>
            <a:pPr lvl="1" defTabSz="914400"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mj-lt"/>
                <a:cs typeface="Arial" panose="020B0604020202020204" pitchFamily="34" charset="0"/>
              </a:rPr>
              <a:t>These tasks are added to </a:t>
            </a:r>
            <a:r>
              <a:rPr kumimoji="0" lang="en-US" altLang="en-US" i="0" u="none" strike="noStrike" cap="none" normalizeH="0" baseline="0" dirty="0" err="1">
                <a:ln>
                  <a:noFill/>
                </a:ln>
                <a:solidFill>
                  <a:schemeClr val="tx1"/>
                </a:solidFill>
                <a:effectLst/>
                <a:latin typeface="+mj-lt"/>
                <a:cs typeface="Arial" panose="020B0604020202020204" pitchFamily="34" charset="0"/>
              </a:rPr>
              <a:t>Dask’s</a:t>
            </a:r>
            <a:r>
              <a:rPr kumimoji="0" lang="en-US" altLang="en-US" i="0" u="none" strike="noStrike" cap="none" normalizeH="0" baseline="0" dirty="0">
                <a:ln>
                  <a:noFill/>
                </a:ln>
                <a:solidFill>
                  <a:schemeClr val="tx1"/>
                </a:solidFill>
                <a:effectLst/>
                <a:latin typeface="+mj-lt"/>
                <a:cs typeface="Arial" panose="020B0604020202020204" pitchFamily="34" charset="0"/>
              </a:rPr>
              <a:t> task graph, which is then executed in parallel across the available CPUs using the compute(*tasks) command.</a:t>
            </a:r>
            <a:br>
              <a:rPr kumimoji="0" lang="en-US" altLang="en-US" i="0" u="none" strike="noStrike" cap="none" normalizeH="0" baseline="0" dirty="0">
                <a:ln>
                  <a:noFill/>
                </a:ln>
                <a:solidFill>
                  <a:schemeClr val="tx1"/>
                </a:solidFill>
                <a:effectLst/>
                <a:latin typeface="+mj-lt"/>
                <a:cs typeface="Arial" panose="020B0604020202020204" pitchFamily="34" charset="0"/>
              </a:rPr>
            </a:br>
            <a:endParaRPr kumimoji="0" lang="en-US" altLang="en-US"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Arial" panose="020B0604020202020204" pitchFamily="34" charset="0"/>
              </a:rPr>
              <a:t>Performance Metrics:</a:t>
            </a:r>
          </a:p>
          <a:p>
            <a:pPr lvl="1" defTabSz="914400"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mj-lt"/>
                <a:cs typeface="Arial" panose="020B0604020202020204" pitchFamily="34" charset="0"/>
              </a:rPr>
              <a:t>Speedup: The ratio of processing time with 1 CPU versus the time with multiple CPUs, showing how much faster the process is with more CPUs.</a:t>
            </a:r>
          </a:p>
          <a:p>
            <a:pPr lvl="1" defTabSz="914400"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mj-lt"/>
                <a:cs typeface="Arial" panose="020B0604020202020204" pitchFamily="34" charset="0"/>
              </a:rPr>
              <a:t>Efficiency: The ratio of speedup to the number of CPUs used, measuring the effective utilization of CPUs. Ideal efficiency is 1, indicating linear speedup with increasing CPUs.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mj-lt"/>
              <a:cs typeface="Arial" panose="020B0604020202020204" pitchFamily="34" charset="0"/>
            </a:endParaRPr>
          </a:p>
        </p:txBody>
      </p:sp>
    </p:spTree>
    <p:extLst>
      <p:ext uri="{BB962C8B-B14F-4D97-AF65-F5344CB8AC3E}">
        <p14:creationId xmlns:p14="http://schemas.microsoft.com/office/powerpoint/2010/main" val="403470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705922-7A68-AFE1-3466-434395F545CE}"/>
              </a:ext>
            </a:extLst>
          </p:cNvPr>
          <p:cNvPicPr>
            <a:picLocks noChangeAspect="1"/>
          </p:cNvPicPr>
          <p:nvPr/>
        </p:nvPicPr>
        <p:blipFill>
          <a:blip r:embed="rId2"/>
          <a:stretch>
            <a:fillRect/>
          </a:stretch>
        </p:blipFill>
        <p:spPr>
          <a:xfrm>
            <a:off x="527312" y="2910086"/>
            <a:ext cx="4991100" cy="3009947"/>
          </a:xfrm>
          <a:prstGeom prst="rect">
            <a:avLst/>
          </a:prstGeom>
        </p:spPr>
      </p:pic>
      <p:pic>
        <p:nvPicPr>
          <p:cNvPr id="3" name="Picture 2">
            <a:extLst>
              <a:ext uri="{FF2B5EF4-FFF2-40B4-BE49-F238E27FC236}">
                <a16:creationId xmlns:a16="http://schemas.microsoft.com/office/drawing/2014/main" id="{BCD539BC-9128-BB73-4EF3-39308125D97F}"/>
              </a:ext>
            </a:extLst>
          </p:cNvPr>
          <p:cNvPicPr>
            <a:picLocks noChangeAspect="1"/>
          </p:cNvPicPr>
          <p:nvPr/>
        </p:nvPicPr>
        <p:blipFill>
          <a:blip r:embed="rId3"/>
          <a:stretch>
            <a:fillRect/>
          </a:stretch>
        </p:blipFill>
        <p:spPr>
          <a:xfrm>
            <a:off x="6911816" y="2910086"/>
            <a:ext cx="4991101" cy="3009946"/>
          </a:xfrm>
          <a:prstGeom prst="rect">
            <a:avLst/>
          </a:prstGeom>
        </p:spPr>
      </p:pic>
      <p:sp>
        <p:nvSpPr>
          <p:cNvPr id="5" name="TextBox 4">
            <a:extLst>
              <a:ext uri="{FF2B5EF4-FFF2-40B4-BE49-F238E27FC236}">
                <a16:creationId xmlns:a16="http://schemas.microsoft.com/office/drawing/2014/main" id="{DC0E921D-BD96-D45B-7C6E-3CAC1C39CC18}"/>
              </a:ext>
            </a:extLst>
          </p:cNvPr>
          <p:cNvSpPr txBox="1"/>
          <p:nvPr/>
        </p:nvSpPr>
        <p:spPr>
          <a:xfrm>
            <a:off x="423617" y="296100"/>
            <a:ext cx="11184123" cy="553998"/>
          </a:xfrm>
          <a:prstGeom prst="rect">
            <a:avLst/>
          </a:prstGeom>
          <a:noFill/>
        </p:spPr>
        <p:txBody>
          <a:bodyPr wrap="square">
            <a:spAutoFit/>
          </a:bodyPr>
          <a:lstStyle/>
          <a:p>
            <a:r>
              <a:rPr lang="en-IN" sz="3000" dirty="0"/>
              <a:t>4. Methodology: DASK Objective Evaluation</a:t>
            </a:r>
          </a:p>
        </p:txBody>
      </p:sp>
      <p:sp>
        <p:nvSpPr>
          <p:cNvPr id="6" name="TextBox 5">
            <a:extLst>
              <a:ext uri="{FF2B5EF4-FFF2-40B4-BE49-F238E27FC236}">
                <a16:creationId xmlns:a16="http://schemas.microsoft.com/office/drawing/2014/main" id="{8B5C20B8-7FFA-6A70-7988-F389304DEFB2}"/>
              </a:ext>
            </a:extLst>
          </p:cNvPr>
          <p:cNvSpPr txBox="1"/>
          <p:nvPr/>
        </p:nvSpPr>
        <p:spPr>
          <a:xfrm>
            <a:off x="423617" y="1326094"/>
            <a:ext cx="11048804" cy="369332"/>
          </a:xfrm>
          <a:prstGeom prst="rect">
            <a:avLst/>
          </a:prstGeom>
          <a:noFill/>
        </p:spPr>
        <p:txBody>
          <a:bodyPr wrap="square" rtlCol="0">
            <a:spAutoFit/>
          </a:bodyPr>
          <a:lstStyle/>
          <a:p>
            <a:pPr algn="ctr"/>
            <a:r>
              <a:rPr lang="en-US" dirty="0"/>
              <a:t>Speedup and Efficiency and Time Elapsed: CPU vs CPU and CPU vs GPU</a:t>
            </a:r>
          </a:p>
        </p:txBody>
      </p:sp>
    </p:spTree>
    <p:extLst>
      <p:ext uri="{BB962C8B-B14F-4D97-AF65-F5344CB8AC3E}">
        <p14:creationId xmlns:p14="http://schemas.microsoft.com/office/powerpoint/2010/main" val="703435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TotalTime>
  <Words>1683</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微软雅黑</vt:lpstr>
      <vt:lpstr>Arial</vt:lpstr>
      <vt:lpstr>Calibri</vt:lpstr>
      <vt:lpstr>Century Gothic</vt:lpstr>
      <vt:lpstr>Symbol</vt:lpstr>
      <vt:lpstr>Times New Roman</vt:lpstr>
      <vt:lpstr>Wingdings 3</vt:lpstr>
      <vt:lpstr>Ion</vt:lpstr>
      <vt:lpstr>Melanoma Detection using Deep Learning and Parallelism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Saiyam Doshi</dc:creator>
  <cp:lastModifiedBy>Govind Mudavadkar</cp:lastModifiedBy>
  <cp:revision>3</cp:revision>
  <dcterms:created xsi:type="dcterms:W3CDTF">2024-12-01T20:16:32Z</dcterms:created>
  <dcterms:modified xsi:type="dcterms:W3CDTF">2024-12-02T04:04:40Z</dcterms:modified>
</cp:coreProperties>
</file>