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7" r:id="rId1"/>
  </p:sldMasterIdLst>
  <p:sldIdLst>
    <p:sldId id="256" r:id="rId2"/>
    <p:sldId id="322" r:id="rId3"/>
    <p:sldId id="257" r:id="rId4"/>
    <p:sldId id="258" r:id="rId5"/>
    <p:sldId id="287" r:id="rId6"/>
    <p:sldId id="315" r:id="rId7"/>
    <p:sldId id="316" r:id="rId8"/>
    <p:sldId id="317" r:id="rId9"/>
    <p:sldId id="318" r:id="rId10"/>
    <p:sldId id="297" r:id="rId11"/>
    <p:sldId id="313" r:id="rId12"/>
    <p:sldId id="319" r:id="rId13"/>
    <p:sldId id="323" r:id="rId14"/>
    <p:sldId id="325" r:id="rId15"/>
    <p:sldId id="312" r:id="rId16"/>
    <p:sldId id="320" r:id="rId17"/>
    <p:sldId id="321" r:id="rId18"/>
    <p:sldId id="289" r:id="rId19"/>
    <p:sldId id="290" r:id="rId20"/>
    <p:sldId id="32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1" d="100"/>
          <a:sy n="91" d="100"/>
        </p:scale>
        <p:origin x="164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D1B9-C86C-B9A1-167D-10267AF2B90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CF866680-7848-F7F5-F991-870EBE9BD83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1563C81-5608-E046-14EC-868FB277670B}"/>
              </a:ext>
            </a:extLst>
          </p:cNvPr>
          <p:cNvSpPr>
            <a:spLocks noGrp="1"/>
          </p:cNvSpPr>
          <p:nvPr>
            <p:ph type="dt" sz="half" idx="10"/>
          </p:nvPr>
        </p:nvSpPr>
        <p:spPr/>
        <p:txBody>
          <a:bodyPr/>
          <a:lstStyle/>
          <a:p>
            <a:pPr lvl="0"/>
            <a:endParaRPr lang="zh-CN" altLang="en-US" dirty="0"/>
          </a:p>
        </p:txBody>
      </p:sp>
      <p:sp>
        <p:nvSpPr>
          <p:cNvPr id="5" name="Footer Placeholder 4">
            <a:extLst>
              <a:ext uri="{FF2B5EF4-FFF2-40B4-BE49-F238E27FC236}">
                <a16:creationId xmlns:a16="http://schemas.microsoft.com/office/drawing/2014/main" id="{B9648B24-55D0-837B-1790-92C4C9E80B43}"/>
              </a:ext>
            </a:extLst>
          </p:cNvPr>
          <p:cNvSpPr>
            <a:spLocks noGrp="1"/>
          </p:cNvSpPr>
          <p:nvPr>
            <p:ph type="ftr" sz="quarter" idx="11"/>
          </p:nvPr>
        </p:nvSpPr>
        <p:spPr/>
        <p:txBody>
          <a:bodyPr/>
          <a:lstStyle/>
          <a:p>
            <a:pPr lvl="0"/>
            <a:endParaRPr lang="zh-CN" altLang="en-US" dirty="0"/>
          </a:p>
        </p:txBody>
      </p:sp>
      <p:sp>
        <p:nvSpPr>
          <p:cNvPr id="6" name="Slide Number Placeholder 5">
            <a:extLst>
              <a:ext uri="{FF2B5EF4-FFF2-40B4-BE49-F238E27FC236}">
                <a16:creationId xmlns:a16="http://schemas.microsoft.com/office/drawing/2014/main" id="{DC064E33-5A34-7CCE-DF59-C9E2DEED2295}"/>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69102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9BF2-E6D9-F1DC-4B24-CA5AF8F2749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9F2E9A9-A3FF-162D-745D-B99EA8C4A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B2AC24E-FCD4-DDC4-B254-6720C82C695E}"/>
              </a:ext>
            </a:extLst>
          </p:cNvPr>
          <p:cNvSpPr>
            <a:spLocks noGrp="1"/>
          </p:cNvSpPr>
          <p:nvPr>
            <p:ph type="dt" sz="half" idx="10"/>
          </p:nvPr>
        </p:nvSpPr>
        <p:spPr/>
        <p:txBody>
          <a:bodyPr/>
          <a:lstStyle/>
          <a:p>
            <a:pPr lvl="0"/>
            <a:endParaRPr lang="zh-CN" altLang="en-US" dirty="0"/>
          </a:p>
        </p:txBody>
      </p:sp>
      <p:sp>
        <p:nvSpPr>
          <p:cNvPr id="5" name="Footer Placeholder 4">
            <a:extLst>
              <a:ext uri="{FF2B5EF4-FFF2-40B4-BE49-F238E27FC236}">
                <a16:creationId xmlns:a16="http://schemas.microsoft.com/office/drawing/2014/main" id="{486610E2-3604-29CD-E72C-EECF24C83643}"/>
              </a:ext>
            </a:extLst>
          </p:cNvPr>
          <p:cNvSpPr>
            <a:spLocks noGrp="1"/>
          </p:cNvSpPr>
          <p:nvPr>
            <p:ph type="ftr" sz="quarter" idx="11"/>
          </p:nvPr>
        </p:nvSpPr>
        <p:spPr/>
        <p:txBody>
          <a:bodyPr/>
          <a:lstStyle/>
          <a:p>
            <a:pPr lvl="0"/>
            <a:endParaRPr lang="zh-CN" altLang="en-US" dirty="0"/>
          </a:p>
        </p:txBody>
      </p:sp>
      <p:sp>
        <p:nvSpPr>
          <p:cNvPr id="6" name="Slide Number Placeholder 5">
            <a:extLst>
              <a:ext uri="{FF2B5EF4-FFF2-40B4-BE49-F238E27FC236}">
                <a16:creationId xmlns:a16="http://schemas.microsoft.com/office/drawing/2014/main" id="{9D951DB9-7ABC-3105-6DD7-2689D1A73D45}"/>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217036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F6156-102F-EFCB-A174-8F2DF0E47ED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4F6B48C-C6E8-953F-40C1-C1589C48D1B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A1A218-969D-DF58-8C8F-7CD4487B7EA7}"/>
              </a:ext>
            </a:extLst>
          </p:cNvPr>
          <p:cNvSpPr>
            <a:spLocks noGrp="1"/>
          </p:cNvSpPr>
          <p:nvPr>
            <p:ph type="dt" sz="half" idx="10"/>
          </p:nvPr>
        </p:nvSpPr>
        <p:spPr/>
        <p:txBody>
          <a:bodyPr/>
          <a:lstStyle/>
          <a:p>
            <a:pPr lvl="0"/>
            <a:endParaRPr lang="zh-CN" altLang="en-US" dirty="0"/>
          </a:p>
        </p:txBody>
      </p:sp>
      <p:sp>
        <p:nvSpPr>
          <p:cNvPr id="5" name="Footer Placeholder 4">
            <a:extLst>
              <a:ext uri="{FF2B5EF4-FFF2-40B4-BE49-F238E27FC236}">
                <a16:creationId xmlns:a16="http://schemas.microsoft.com/office/drawing/2014/main" id="{84013A2A-2C81-8523-C2D0-D31572952A5F}"/>
              </a:ext>
            </a:extLst>
          </p:cNvPr>
          <p:cNvSpPr>
            <a:spLocks noGrp="1"/>
          </p:cNvSpPr>
          <p:nvPr>
            <p:ph type="ftr" sz="quarter" idx="11"/>
          </p:nvPr>
        </p:nvSpPr>
        <p:spPr/>
        <p:txBody>
          <a:bodyPr/>
          <a:lstStyle/>
          <a:p>
            <a:pPr lvl="0"/>
            <a:endParaRPr lang="zh-CN" altLang="en-US" dirty="0"/>
          </a:p>
        </p:txBody>
      </p:sp>
      <p:sp>
        <p:nvSpPr>
          <p:cNvPr id="6" name="Slide Number Placeholder 5">
            <a:extLst>
              <a:ext uri="{FF2B5EF4-FFF2-40B4-BE49-F238E27FC236}">
                <a16:creationId xmlns:a16="http://schemas.microsoft.com/office/drawing/2014/main" id="{08C03EA3-C33C-BF8A-08DB-CC15FEF2DCD0}"/>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37941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E530-E888-3E89-5691-B3070469BE4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676734D-967B-FDD1-86D9-89A3664D3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8F8F22D-2721-BDA4-8367-45E74F34330D}"/>
              </a:ext>
            </a:extLst>
          </p:cNvPr>
          <p:cNvSpPr>
            <a:spLocks noGrp="1"/>
          </p:cNvSpPr>
          <p:nvPr>
            <p:ph type="dt" sz="half" idx="10"/>
          </p:nvPr>
        </p:nvSpPr>
        <p:spPr/>
        <p:txBody>
          <a:bodyPr/>
          <a:lstStyle/>
          <a:p>
            <a:pPr lvl="0"/>
            <a:endParaRPr lang="zh-CN" altLang="en-US" dirty="0"/>
          </a:p>
        </p:txBody>
      </p:sp>
      <p:sp>
        <p:nvSpPr>
          <p:cNvPr id="5" name="Footer Placeholder 4">
            <a:extLst>
              <a:ext uri="{FF2B5EF4-FFF2-40B4-BE49-F238E27FC236}">
                <a16:creationId xmlns:a16="http://schemas.microsoft.com/office/drawing/2014/main" id="{1A29C864-A885-AE5C-67CD-C1A0C04CF6D0}"/>
              </a:ext>
            </a:extLst>
          </p:cNvPr>
          <p:cNvSpPr>
            <a:spLocks noGrp="1"/>
          </p:cNvSpPr>
          <p:nvPr>
            <p:ph type="ftr" sz="quarter" idx="11"/>
          </p:nvPr>
        </p:nvSpPr>
        <p:spPr/>
        <p:txBody>
          <a:bodyPr/>
          <a:lstStyle/>
          <a:p>
            <a:pPr lvl="0"/>
            <a:endParaRPr lang="zh-CN" altLang="en-US" dirty="0"/>
          </a:p>
        </p:txBody>
      </p:sp>
      <p:sp>
        <p:nvSpPr>
          <p:cNvPr id="6" name="Slide Number Placeholder 5">
            <a:extLst>
              <a:ext uri="{FF2B5EF4-FFF2-40B4-BE49-F238E27FC236}">
                <a16:creationId xmlns:a16="http://schemas.microsoft.com/office/drawing/2014/main" id="{A37A4E66-3D18-87DF-03B0-9C1E2009751B}"/>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54323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182E-C061-14F7-4806-27C3187C39F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381EE39-B0AC-5E79-F4B9-D9FD53CE708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2A775E-E5A3-5BE8-E6E1-9C606220F283}"/>
              </a:ext>
            </a:extLst>
          </p:cNvPr>
          <p:cNvSpPr>
            <a:spLocks noGrp="1"/>
          </p:cNvSpPr>
          <p:nvPr>
            <p:ph type="dt" sz="half" idx="10"/>
          </p:nvPr>
        </p:nvSpPr>
        <p:spPr/>
        <p:txBody>
          <a:bodyPr/>
          <a:lstStyle/>
          <a:p>
            <a:pPr lvl="0"/>
            <a:endParaRPr lang="zh-CN" altLang="en-US" dirty="0"/>
          </a:p>
        </p:txBody>
      </p:sp>
      <p:sp>
        <p:nvSpPr>
          <p:cNvPr id="5" name="Footer Placeholder 4">
            <a:extLst>
              <a:ext uri="{FF2B5EF4-FFF2-40B4-BE49-F238E27FC236}">
                <a16:creationId xmlns:a16="http://schemas.microsoft.com/office/drawing/2014/main" id="{291EAE3F-F5D3-C72A-B85C-B27523CFD2B8}"/>
              </a:ext>
            </a:extLst>
          </p:cNvPr>
          <p:cNvSpPr>
            <a:spLocks noGrp="1"/>
          </p:cNvSpPr>
          <p:nvPr>
            <p:ph type="ftr" sz="quarter" idx="11"/>
          </p:nvPr>
        </p:nvSpPr>
        <p:spPr/>
        <p:txBody>
          <a:bodyPr/>
          <a:lstStyle/>
          <a:p>
            <a:pPr lvl="0"/>
            <a:endParaRPr lang="zh-CN" altLang="en-US" dirty="0"/>
          </a:p>
        </p:txBody>
      </p:sp>
      <p:sp>
        <p:nvSpPr>
          <p:cNvPr id="6" name="Slide Number Placeholder 5">
            <a:extLst>
              <a:ext uri="{FF2B5EF4-FFF2-40B4-BE49-F238E27FC236}">
                <a16:creationId xmlns:a16="http://schemas.microsoft.com/office/drawing/2014/main" id="{494B0ED9-84AF-52B4-65BC-52A11596C5BF}"/>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09513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29C9-7933-8A08-C129-940EF8594F5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A3FD6D8-EF7B-536A-1EBA-CCEFB717A4E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A7E787E-1BE2-F7E7-BC59-426A2035D5E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71200E-DF72-E51A-65A5-1722299CB21B}"/>
              </a:ext>
            </a:extLst>
          </p:cNvPr>
          <p:cNvSpPr>
            <a:spLocks noGrp="1"/>
          </p:cNvSpPr>
          <p:nvPr>
            <p:ph type="dt" sz="half" idx="10"/>
          </p:nvPr>
        </p:nvSpPr>
        <p:spPr/>
        <p:txBody>
          <a:bodyPr/>
          <a:lstStyle/>
          <a:p>
            <a:pPr lvl="0"/>
            <a:endParaRPr lang="zh-CN" altLang="en-US" dirty="0"/>
          </a:p>
        </p:txBody>
      </p:sp>
      <p:sp>
        <p:nvSpPr>
          <p:cNvPr id="6" name="Footer Placeholder 5">
            <a:extLst>
              <a:ext uri="{FF2B5EF4-FFF2-40B4-BE49-F238E27FC236}">
                <a16:creationId xmlns:a16="http://schemas.microsoft.com/office/drawing/2014/main" id="{B9445368-980B-AC7E-A659-DB3D3AD4CA07}"/>
              </a:ext>
            </a:extLst>
          </p:cNvPr>
          <p:cNvSpPr>
            <a:spLocks noGrp="1"/>
          </p:cNvSpPr>
          <p:nvPr>
            <p:ph type="ftr" sz="quarter" idx="11"/>
          </p:nvPr>
        </p:nvSpPr>
        <p:spPr/>
        <p:txBody>
          <a:bodyPr/>
          <a:lstStyle/>
          <a:p>
            <a:pPr lvl="0"/>
            <a:endParaRPr lang="zh-CN" altLang="en-US" dirty="0"/>
          </a:p>
        </p:txBody>
      </p:sp>
      <p:sp>
        <p:nvSpPr>
          <p:cNvPr id="7" name="Slide Number Placeholder 6">
            <a:extLst>
              <a:ext uri="{FF2B5EF4-FFF2-40B4-BE49-F238E27FC236}">
                <a16:creationId xmlns:a16="http://schemas.microsoft.com/office/drawing/2014/main" id="{40EF6357-CCAA-4559-D82F-F68A5D6ABDDD}"/>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40911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7255-E3AE-D7E2-7519-F517A5FC1533}"/>
              </a:ext>
            </a:extLst>
          </p:cNvPr>
          <p:cNvSpPr>
            <a:spLocks noGrp="1"/>
          </p:cNvSpPr>
          <p:nvPr>
            <p:ph type="title"/>
          </p:nvPr>
        </p:nvSpPr>
        <p:spPr>
          <a:xfrm>
            <a:off x="629841" y="365126"/>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A47DC6-B2F6-DC73-BB75-7A84AAF482E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4B89F-3987-5772-8DFE-4EE419B23AA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4E0BF93-728C-6CCD-0FF3-97AC339169A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32853-4EA0-6A8F-44DC-9D48E9C5502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D08CA20-6724-EFA2-7114-D1A988592428}"/>
              </a:ext>
            </a:extLst>
          </p:cNvPr>
          <p:cNvSpPr>
            <a:spLocks noGrp="1"/>
          </p:cNvSpPr>
          <p:nvPr>
            <p:ph type="dt" sz="half" idx="10"/>
          </p:nvPr>
        </p:nvSpPr>
        <p:spPr/>
        <p:txBody>
          <a:bodyPr/>
          <a:lstStyle/>
          <a:p>
            <a:pPr lvl="0"/>
            <a:endParaRPr lang="zh-CN" altLang="en-US" dirty="0"/>
          </a:p>
        </p:txBody>
      </p:sp>
      <p:sp>
        <p:nvSpPr>
          <p:cNvPr id="8" name="Footer Placeholder 7">
            <a:extLst>
              <a:ext uri="{FF2B5EF4-FFF2-40B4-BE49-F238E27FC236}">
                <a16:creationId xmlns:a16="http://schemas.microsoft.com/office/drawing/2014/main" id="{AA1EED84-6FD3-DD42-64B3-D2006D5AF3F9}"/>
              </a:ext>
            </a:extLst>
          </p:cNvPr>
          <p:cNvSpPr>
            <a:spLocks noGrp="1"/>
          </p:cNvSpPr>
          <p:nvPr>
            <p:ph type="ftr" sz="quarter" idx="11"/>
          </p:nvPr>
        </p:nvSpPr>
        <p:spPr/>
        <p:txBody>
          <a:bodyPr/>
          <a:lstStyle/>
          <a:p>
            <a:pPr lvl="0"/>
            <a:endParaRPr lang="zh-CN" altLang="en-US" dirty="0"/>
          </a:p>
        </p:txBody>
      </p:sp>
      <p:sp>
        <p:nvSpPr>
          <p:cNvPr id="9" name="Slide Number Placeholder 8">
            <a:extLst>
              <a:ext uri="{FF2B5EF4-FFF2-40B4-BE49-F238E27FC236}">
                <a16:creationId xmlns:a16="http://schemas.microsoft.com/office/drawing/2014/main" id="{7BB442FF-CC26-EE6D-E0A4-403EA0493D89}"/>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273208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8647-AD05-BC06-7348-CDBFEBCE177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7EEA68A-0BA7-C46F-9916-33D5450D16C6}"/>
              </a:ext>
            </a:extLst>
          </p:cNvPr>
          <p:cNvSpPr>
            <a:spLocks noGrp="1"/>
          </p:cNvSpPr>
          <p:nvPr>
            <p:ph type="dt" sz="half" idx="10"/>
          </p:nvPr>
        </p:nvSpPr>
        <p:spPr/>
        <p:txBody>
          <a:bodyPr/>
          <a:lstStyle/>
          <a:p>
            <a:pPr lvl="0"/>
            <a:endParaRPr lang="zh-CN" altLang="en-US" dirty="0"/>
          </a:p>
        </p:txBody>
      </p:sp>
      <p:sp>
        <p:nvSpPr>
          <p:cNvPr id="4" name="Footer Placeholder 3">
            <a:extLst>
              <a:ext uri="{FF2B5EF4-FFF2-40B4-BE49-F238E27FC236}">
                <a16:creationId xmlns:a16="http://schemas.microsoft.com/office/drawing/2014/main" id="{A8EC6D73-0137-2325-25B4-676F601D19A3}"/>
              </a:ext>
            </a:extLst>
          </p:cNvPr>
          <p:cNvSpPr>
            <a:spLocks noGrp="1"/>
          </p:cNvSpPr>
          <p:nvPr>
            <p:ph type="ftr" sz="quarter" idx="11"/>
          </p:nvPr>
        </p:nvSpPr>
        <p:spPr/>
        <p:txBody>
          <a:bodyPr/>
          <a:lstStyle/>
          <a:p>
            <a:pPr lvl="0"/>
            <a:endParaRPr lang="zh-CN" altLang="en-US" dirty="0"/>
          </a:p>
        </p:txBody>
      </p:sp>
      <p:sp>
        <p:nvSpPr>
          <p:cNvPr id="5" name="Slide Number Placeholder 4">
            <a:extLst>
              <a:ext uri="{FF2B5EF4-FFF2-40B4-BE49-F238E27FC236}">
                <a16:creationId xmlns:a16="http://schemas.microsoft.com/office/drawing/2014/main" id="{6F95D71B-DE95-738E-0E18-4F9524A97FEF}"/>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423359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C8A6A-05FE-39EE-CF6C-CF95C534017C}"/>
              </a:ext>
            </a:extLst>
          </p:cNvPr>
          <p:cNvSpPr>
            <a:spLocks noGrp="1"/>
          </p:cNvSpPr>
          <p:nvPr>
            <p:ph type="dt" sz="half" idx="10"/>
          </p:nvPr>
        </p:nvSpPr>
        <p:spPr/>
        <p:txBody>
          <a:bodyPr/>
          <a:lstStyle/>
          <a:p>
            <a:pPr lvl="0"/>
            <a:endParaRPr lang="zh-CN" altLang="en-US" dirty="0"/>
          </a:p>
        </p:txBody>
      </p:sp>
      <p:sp>
        <p:nvSpPr>
          <p:cNvPr id="3" name="Footer Placeholder 2">
            <a:extLst>
              <a:ext uri="{FF2B5EF4-FFF2-40B4-BE49-F238E27FC236}">
                <a16:creationId xmlns:a16="http://schemas.microsoft.com/office/drawing/2014/main" id="{FAFBB22E-E736-4EFF-E045-27CF200C4B4F}"/>
              </a:ext>
            </a:extLst>
          </p:cNvPr>
          <p:cNvSpPr>
            <a:spLocks noGrp="1"/>
          </p:cNvSpPr>
          <p:nvPr>
            <p:ph type="ftr" sz="quarter" idx="11"/>
          </p:nvPr>
        </p:nvSpPr>
        <p:spPr/>
        <p:txBody>
          <a:bodyPr/>
          <a:lstStyle/>
          <a:p>
            <a:pPr lvl="0"/>
            <a:endParaRPr lang="zh-CN" altLang="en-US" dirty="0"/>
          </a:p>
        </p:txBody>
      </p:sp>
      <p:sp>
        <p:nvSpPr>
          <p:cNvPr id="4" name="Slide Number Placeholder 3">
            <a:extLst>
              <a:ext uri="{FF2B5EF4-FFF2-40B4-BE49-F238E27FC236}">
                <a16:creationId xmlns:a16="http://schemas.microsoft.com/office/drawing/2014/main" id="{0DE1ACCF-A7BB-E75B-E9AF-F93B03B2A0D6}"/>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60677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F793-1E3A-D74C-3BA8-D5940E9FA47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37B6349-D510-0EEE-6F05-2A61DE772C3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D5F28A1C-1D6C-8CD1-9C6D-07A2739D85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9A67262-2F9A-3E9F-9520-AEF477F52602}"/>
              </a:ext>
            </a:extLst>
          </p:cNvPr>
          <p:cNvSpPr>
            <a:spLocks noGrp="1"/>
          </p:cNvSpPr>
          <p:nvPr>
            <p:ph type="dt" sz="half" idx="10"/>
          </p:nvPr>
        </p:nvSpPr>
        <p:spPr/>
        <p:txBody>
          <a:bodyPr/>
          <a:lstStyle/>
          <a:p>
            <a:pPr lvl="0"/>
            <a:endParaRPr lang="zh-CN" altLang="en-US" dirty="0"/>
          </a:p>
        </p:txBody>
      </p:sp>
      <p:sp>
        <p:nvSpPr>
          <p:cNvPr id="6" name="Footer Placeholder 5">
            <a:extLst>
              <a:ext uri="{FF2B5EF4-FFF2-40B4-BE49-F238E27FC236}">
                <a16:creationId xmlns:a16="http://schemas.microsoft.com/office/drawing/2014/main" id="{250D53CE-9E05-180A-51DB-E93B4CB10681}"/>
              </a:ext>
            </a:extLst>
          </p:cNvPr>
          <p:cNvSpPr>
            <a:spLocks noGrp="1"/>
          </p:cNvSpPr>
          <p:nvPr>
            <p:ph type="ftr" sz="quarter" idx="11"/>
          </p:nvPr>
        </p:nvSpPr>
        <p:spPr/>
        <p:txBody>
          <a:bodyPr/>
          <a:lstStyle/>
          <a:p>
            <a:pPr lvl="0"/>
            <a:endParaRPr lang="zh-CN" altLang="en-US" dirty="0"/>
          </a:p>
        </p:txBody>
      </p:sp>
      <p:sp>
        <p:nvSpPr>
          <p:cNvPr id="7" name="Slide Number Placeholder 6">
            <a:extLst>
              <a:ext uri="{FF2B5EF4-FFF2-40B4-BE49-F238E27FC236}">
                <a16:creationId xmlns:a16="http://schemas.microsoft.com/office/drawing/2014/main" id="{B84E9C3F-0F2A-D12D-F3E1-308FB4C015A1}"/>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75825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73C7-FCB6-5B44-B9C3-122C30345A5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DEBAAA4-913B-B26B-5154-4B4D1986AA8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8F6FEA5E-2B13-B489-5213-90BE497C19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C57C6DD-A7AC-60ED-4B2C-445280DB9034}"/>
              </a:ext>
            </a:extLst>
          </p:cNvPr>
          <p:cNvSpPr>
            <a:spLocks noGrp="1"/>
          </p:cNvSpPr>
          <p:nvPr>
            <p:ph type="dt" sz="half" idx="10"/>
          </p:nvPr>
        </p:nvSpPr>
        <p:spPr/>
        <p:txBody>
          <a:bodyPr/>
          <a:lstStyle/>
          <a:p>
            <a:pPr lvl="0"/>
            <a:endParaRPr lang="zh-CN" altLang="en-US" dirty="0"/>
          </a:p>
        </p:txBody>
      </p:sp>
      <p:sp>
        <p:nvSpPr>
          <p:cNvPr id="6" name="Footer Placeholder 5">
            <a:extLst>
              <a:ext uri="{FF2B5EF4-FFF2-40B4-BE49-F238E27FC236}">
                <a16:creationId xmlns:a16="http://schemas.microsoft.com/office/drawing/2014/main" id="{9755D392-AF6D-BC9D-D55E-1BDB7D31F244}"/>
              </a:ext>
            </a:extLst>
          </p:cNvPr>
          <p:cNvSpPr>
            <a:spLocks noGrp="1"/>
          </p:cNvSpPr>
          <p:nvPr>
            <p:ph type="ftr" sz="quarter" idx="11"/>
          </p:nvPr>
        </p:nvSpPr>
        <p:spPr/>
        <p:txBody>
          <a:bodyPr/>
          <a:lstStyle/>
          <a:p>
            <a:pPr lvl="0"/>
            <a:endParaRPr lang="zh-CN" altLang="en-US" dirty="0"/>
          </a:p>
        </p:txBody>
      </p:sp>
      <p:sp>
        <p:nvSpPr>
          <p:cNvPr id="7" name="Slide Number Placeholder 6">
            <a:extLst>
              <a:ext uri="{FF2B5EF4-FFF2-40B4-BE49-F238E27FC236}">
                <a16:creationId xmlns:a16="http://schemas.microsoft.com/office/drawing/2014/main" id="{6C4C4AA0-9829-3EE1-79A8-010CBC123824}"/>
              </a:ext>
            </a:extLst>
          </p:cNvPr>
          <p:cNvSpPr>
            <a:spLocks noGrp="1"/>
          </p:cNvSpPr>
          <p:nvPr>
            <p:ph type="sldNum" sz="quarter" idx="12"/>
          </p:nvPr>
        </p:nvSpPr>
        <p:spPr/>
        <p:txBody>
          <a:body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4585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4FA8E-E583-0C39-0F02-D79FF7C5024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A774EB0-B7CE-167B-82F8-3FE96868256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2D1AFE3-42AF-87AE-5CAA-D7DAD2BFD6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a:endParaRPr lang="zh-CN" altLang="en-US" dirty="0"/>
          </a:p>
        </p:txBody>
      </p:sp>
      <p:sp>
        <p:nvSpPr>
          <p:cNvPr id="5" name="Footer Placeholder 4">
            <a:extLst>
              <a:ext uri="{FF2B5EF4-FFF2-40B4-BE49-F238E27FC236}">
                <a16:creationId xmlns:a16="http://schemas.microsoft.com/office/drawing/2014/main" id="{1F70C629-FDD4-B37E-B28A-C3C97E5D86E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a:endParaRPr lang="zh-CN" altLang="en-US" dirty="0"/>
          </a:p>
        </p:txBody>
      </p:sp>
      <p:sp>
        <p:nvSpPr>
          <p:cNvPr id="6" name="Slide Number Placeholder 5">
            <a:extLst>
              <a:ext uri="{FF2B5EF4-FFF2-40B4-BE49-F238E27FC236}">
                <a16:creationId xmlns:a16="http://schemas.microsoft.com/office/drawing/2014/main" id="{EBF1E660-6F1B-7891-527D-64C2E2546B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9A0DB2DC-4C9A-4742-B13C-FB6460FD3503}" type="slidenum">
              <a:rPr lang="zh-CN" altLang="en-US" smtClean="0"/>
              <a:t>‹#›</a:t>
            </a:fld>
            <a:endParaRPr lang="zh-CN" altLang="en-US" dirty="0"/>
          </a:p>
        </p:txBody>
      </p:sp>
    </p:spTree>
    <p:extLst>
      <p:ext uri="{BB962C8B-B14F-4D97-AF65-F5344CB8AC3E}">
        <p14:creationId xmlns:p14="http://schemas.microsoft.com/office/powerpoint/2010/main" val="183424037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8640"/>
            <a:ext cx="8460432" cy="864096"/>
          </a:xfrm>
        </p:spPr>
        <p:txBody>
          <a:bodyPr>
            <a:normAutofit/>
          </a:bodyPr>
          <a:lstStyle/>
          <a:p>
            <a:r>
              <a:rPr lang="en-US" sz="2400" b="1" dirty="0"/>
              <a:t>FUNDRAISING AND CHARITY PLATFORM WITH MORE ACCURACY AND TRANSPARENCY</a:t>
            </a:r>
            <a:endParaRPr lang="en-US" sz="2400"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Rectangle 2"/>
          <p:cNvSpPr/>
          <p:nvPr/>
        </p:nvSpPr>
        <p:spPr>
          <a:xfrm>
            <a:off x="3995936" y="3841520"/>
            <a:ext cx="4572000" cy="369332"/>
          </a:xfrm>
          <a:prstGeom prst="rect">
            <a:avLst/>
          </a:prstGeom>
        </p:spPr>
        <p:txBody>
          <a:bodyPr>
            <a:spAutoFit/>
          </a:bodyPr>
          <a:lstStyle/>
          <a:p>
            <a:pPr marL="12065" marR="5080" algn="ctr">
              <a:lnSpc>
                <a:spcPct val="100000"/>
              </a:lnSpc>
              <a:spcBef>
                <a:spcPts val="105"/>
              </a:spcBef>
            </a:pPr>
            <a:endParaRPr lang="en-US" dirty="0">
              <a:latin typeface="Times New Roman"/>
              <a:cs typeface="Times New Roman"/>
            </a:endParaRPr>
          </a:p>
        </p:txBody>
      </p:sp>
      <p:pic>
        <p:nvPicPr>
          <p:cNvPr id="4" name="object 4"/>
          <p:cNvPicPr/>
          <p:nvPr/>
        </p:nvPicPr>
        <p:blipFill>
          <a:blip r:embed="rId2" cstate="print"/>
          <a:stretch>
            <a:fillRect/>
          </a:stretch>
        </p:blipFill>
        <p:spPr>
          <a:xfrm>
            <a:off x="3533046" y="3250208"/>
            <a:ext cx="1897380" cy="591312"/>
          </a:xfrm>
          <a:prstGeom prst="rect">
            <a:avLst/>
          </a:prstGeom>
        </p:spPr>
      </p:pic>
      <p:sp>
        <p:nvSpPr>
          <p:cNvPr id="5" name="Rectangle 4"/>
          <p:cNvSpPr/>
          <p:nvPr/>
        </p:nvSpPr>
        <p:spPr>
          <a:xfrm>
            <a:off x="2267744" y="1735566"/>
            <a:ext cx="4914800" cy="369332"/>
          </a:xfrm>
          <a:prstGeom prst="rect">
            <a:avLst/>
          </a:prstGeom>
        </p:spPr>
        <p:txBody>
          <a:bodyPr wrap="square">
            <a:spAutoFit/>
          </a:bodyPr>
          <a:lstStyle/>
          <a:p>
            <a:pPr algn="just"/>
            <a:r>
              <a:rPr lang="en-ID" b="1" dirty="0"/>
              <a:t>           Govind Sawarn (RA1911003030290)</a:t>
            </a:r>
            <a:endParaRPr lang="en-IN" b="1" dirty="0"/>
          </a:p>
        </p:txBody>
      </p:sp>
      <p:sp>
        <p:nvSpPr>
          <p:cNvPr id="6" name="Rectangle 5"/>
          <p:cNvSpPr/>
          <p:nvPr/>
        </p:nvSpPr>
        <p:spPr>
          <a:xfrm>
            <a:off x="2924944" y="4158624"/>
            <a:ext cx="3600400" cy="1338828"/>
          </a:xfrm>
          <a:prstGeom prst="rect">
            <a:avLst/>
          </a:prstGeom>
        </p:spPr>
        <p:txBody>
          <a:bodyPr wrap="square">
            <a:spAutoFit/>
          </a:bodyPr>
          <a:lstStyle/>
          <a:p>
            <a:pPr marL="12700" marR="5080" algn="just">
              <a:lnSpc>
                <a:spcPct val="150100"/>
              </a:lnSpc>
              <a:spcBef>
                <a:spcPts val="90"/>
              </a:spcBef>
            </a:pPr>
            <a:r>
              <a:rPr lang="en-IN" spc="-5" dirty="0">
                <a:solidFill>
                  <a:srgbClr val="212121"/>
                </a:solidFill>
                <a:latin typeface="Times New Roman"/>
                <a:cs typeface="Times New Roman"/>
              </a:rPr>
              <a:t>Guide Name</a:t>
            </a:r>
            <a:r>
              <a:rPr lang="en-IN" dirty="0">
                <a:solidFill>
                  <a:srgbClr val="212121"/>
                </a:solidFill>
                <a:latin typeface="Times New Roman"/>
                <a:cs typeface="Times New Roman"/>
              </a:rPr>
              <a:t>: </a:t>
            </a:r>
            <a:r>
              <a:rPr lang="en-IN" dirty="0" err="1">
                <a:solidFill>
                  <a:srgbClr val="212121"/>
                </a:solidFill>
                <a:latin typeface="Times New Roman"/>
                <a:cs typeface="Times New Roman"/>
              </a:rPr>
              <a:t>Dr.</a:t>
            </a:r>
            <a:r>
              <a:rPr lang="en-IN" dirty="0">
                <a:solidFill>
                  <a:srgbClr val="212121"/>
                </a:solidFill>
                <a:latin typeface="Times New Roman"/>
                <a:cs typeface="Times New Roman"/>
              </a:rPr>
              <a:t> </a:t>
            </a:r>
            <a:r>
              <a:rPr lang="en-IN" dirty="0" err="1">
                <a:solidFill>
                  <a:srgbClr val="212121"/>
                </a:solidFill>
                <a:latin typeface="Times New Roman"/>
                <a:cs typeface="Times New Roman"/>
              </a:rPr>
              <a:t>Dheeraj</a:t>
            </a:r>
            <a:r>
              <a:rPr lang="en-IN" dirty="0">
                <a:solidFill>
                  <a:srgbClr val="212121"/>
                </a:solidFill>
                <a:latin typeface="Times New Roman"/>
                <a:cs typeface="Times New Roman"/>
              </a:rPr>
              <a:t> </a:t>
            </a:r>
            <a:r>
              <a:rPr lang="en-IN" dirty="0" err="1">
                <a:solidFill>
                  <a:srgbClr val="212121"/>
                </a:solidFill>
                <a:latin typeface="Times New Roman"/>
                <a:cs typeface="Times New Roman"/>
              </a:rPr>
              <a:t>Tandon</a:t>
            </a:r>
            <a:endParaRPr lang="en-IN" dirty="0">
              <a:solidFill>
                <a:srgbClr val="212121"/>
              </a:solidFill>
              <a:latin typeface="Times New Roman"/>
              <a:cs typeface="Times New Roman"/>
            </a:endParaRPr>
          </a:p>
          <a:p>
            <a:pPr marL="12700" marR="5080" algn="just">
              <a:lnSpc>
                <a:spcPct val="150100"/>
              </a:lnSpc>
              <a:spcBef>
                <a:spcPts val="90"/>
              </a:spcBef>
            </a:pPr>
            <a:r>
              <a:rPr lang="en-IN" dirty="0">
                <a:solidFill>
                  <a:srgbClr val="212121"/>
                </a:solidFill>
                <a:latin typeface="Times New Roman"/>
                <a:cs typeface="Times New Roman"/>
              </a:rPr>
              <a:t>CSE-I</a:t>
            </a:r>
            <a:br>
              <a:rPr lang="en-IN" dirty="0">
                <a:solidFill>
                  <a:srgbClr val="212121"/>
                </a:solidFill>
                <a:latin typeface="Times New Roman"/>
                <a:cs typeface="Times New Roman"/>
              </a:rPr>
            </a:br>
            <a:r>
              <a:rPr lang="en-IN" dirty="0">
                <a:solidFill>
                  <a:srgbClr val="212121"/>
                </a:solidFill>
                <a:latin typeface="Times New Roman"/>
                <a:cs typeface="Times New Roman"/>
              </a:rPr>
              <a:t>                       May 2023 </a:t>
            </a:r>
            <a:r>
              <a:rPr lang="en-IN" spc="5" dirty="0">
                <a:solidFill>
                  <a:srgbClr val="212121"/>
                </a:solidFill>
                <a:latin typeface="Times New Roman"/>
                <a:cs typeface="Times New Roman"/>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743073"/>
            <a:ext cx="3168352" cy="847459"/>
          </a:xfrm>
        </p:spPr>
        <p:txBody>
          <a:bodyPr>
            <a:normAutofit fontScale="90000"/>
          </a:bodyPr>
          <a:lstStyle/>
          <a:p>
            <a:r>
              <a:rPr lang="en-ID" sz="3600" spc="-5" dirty="0">
                <a:latin typeface="Times New Roman"/>
                <a:cs typeface="Times New Roman"/>
              </a:rPr>
              <a:t>TESTING </a:t>
            </a:r>
            <a:br>
              <a:rPr lang="en-ID" sz="3600" dirty="0">
                <a:latin typeface="Times New Roman"/>
                <a:cs typeface="Times New Roman"/>
              </a:rPr>
            </a:br>
            <a:endParaRPr lang="en-US" dirty="0">
              <a:latin typeface="Times New Roman" panose="02020603050405020304" charset="0"/>
              <a:cs typeface="Times New Roman" panose="02020603050405020304" charset="0"/>
            </a:endParaRPr>
          </a:p>
        </p:txBody>
      </p:sp>
      <p:sp>
        <p:nvSpPr>
          <p:cNvPr id="4" name="Content Placeholder 3">
            <a:extLst>
              <a:ext uri="{FF2B5EF4-FFF2-40B4-BE49-F238E27FC236}">
                <a16:creationId xmlns:a16="http://schemas.microsoft.com/office/drawing/2014/main" id="{79CEE69A-35D0-C86D-D374-D482B98C98C8}"/>
              </a:ext>
            </a:extLst>
          </p:cNvPr>
          <p:cNvSpPr>
            <a:spLocks noGrp="1"/>
          </p:cNvSpPr>
          <p:nvPr>
            <p:ph idx="1"/>
          </p:nvPr>
        </p:nvSpPr>
        <p:spPr>
          <a:xfrm>
            <a:off x="454969" y="1772816"/>
            <a:ext cx="8229600" cy="4810229"/>
          </a:xfrm>
        </p:spPr>
        <p:txBody>
          <a:bodyPr>
            <a:normAutofit/>
          </a:bodyPr>
          <a:lstStyle/>
          <a:p>
            <a:pPr marL="0" indent="0" algn="just">
              <a:buNone/>
            </a:pPr>
            <a:r>
              <a:rPr lang="en-US" sz="1800" spc="20" dirty="0">
                <a:latin typeface="Times New Roman"/>
                <a:cs typeface="Times New Roman"/>
              </a:rPr>
              <a:t>Discovering and </a:t>
            </a:r>
            <a:r>
              <a:rPr lang="en-US" sz="1800" spc="15" dirty="0">
                <a:latin typeface="Times New Roman"/>
                <a:cs typeface="Times New Roman"/>
              </a:rPr>
              <a:t>fixing </a:t>
            </a:r>
            <a:r>
              <a:rPr lang="en-US" sz="1800" spc="20" dirty="0">
                <a:latin typeface="Times New Roman"/>
                <a:cs typeface="Times New Roman"/>
              </a:rPr>
              <a:t>such problems </a:t>
            </a:r>
            <a:r>
              <a:rPr lang="en-US" sz="1800" spc="11" dirty="0">
                <a:latin typeface="Times New Roman"/>
                <a:cs typeface="Times New Roman"/>
              </a:rPr>
              <a:t>is </a:t>
            </a:r>
            <a:r>
              <a:rPr lang="en-US" sz="1800" spc="20" dirty="0">
                <a:latin typeface="Times New Roman"/>
                <a:cs typeface="Times New Roman"/>
              </a:rPr>
              <a:t>what </a:t>
            </a:r>
            <a:r>
              <a:rPr lang="en-US" sz="1800" spc="15" dirty="0">
                <a:latin typeface="Times New Roman"/>
                <a:cs typeface="Times New Roman"/>
              </a:rPr>
              <a:t>testing </a:t>
            </a:r>
            <a:r>
              <a:rPr lang="en-US" sz="1800" spc="11" dirty="0">
                <a:latin typeface="Times New Roman"/>
                <a:cs typeface="Times New Roman"/>
              </a:rPr>
              <a:t>is all </a:t>
            </a:r>
            <a:r>
              <a:rPr lang="en-US" sz="1800" spc="15" dirty="0">
                <a:latin typeface="Times New Roman"/>
                <a:cs typeface="Times New Roman"/>
              </a:rPr>
              <a:t>about. </a:t>
            </a:r>
            <a:r>
              <a:rPr lang="en-US" sz="1800" spc="20" dirty="0">
                <a:latin typeface="Times New Roman"/>
                <a:cs typeface="Times New Roman"/>
              </a:rPr>
              <a:t>The </a:t>
            </a:r>
            <a:r>
              <a:rPr lang="en-US" sz="1800" spc="15" dirty="0">
                <a:latin typeface="Times New Roman"/>
                <a:cs typeface="Times New Roman"/>
              </a:rPr>
              <a:t>goal </a:t>
            </a:r>
            <a:r>
              <a:rPr lang="en-US" sz="1800" spc="11" dirty="0">
                <a:latin typeface="Times New Roman"/>
                <a:cs typeface="Times New Roman"/>
              </a:rPr>
              <a:t>of  </a:t>
            </a:r>
            <a:r>
              <a:rPr lang="en-US" sz="1800" spc="15" dirty="0">
                <a:latin typeface="Times New Roman"/>
                <a:cs typeface="Times New Roman"/>
              </a:rPr>
              <a:t>testing </a:t>
            </a:r>
            <a:r>
              <a:rPr lang="en-US" sz="1800" spc="11" dirty="0">
                <a:latin typeface="Times New Roman"/>
                <a:cs typeface="Times New Roman"/>
              </a:rPr>
              <a:t>is </a:t>
            </a:r>
            <a:r>
              <a:rPr lang="en-US" sz="1800" spc="20" dirty="0">
                <a:latin typeface="Times New Roman"/>
                <a:cs typeface="Times New Roman"/>
              </a:rPr>
              <a:t>to </a:t>
            </a:r>
            <a:r>
              <a:rPr lang="en-US" sz="1800" spc="15" dirty="0">
                <a:latin typeface="Times New Roman"/>
                <a:cs typeface="Times New Roman"/>
              </a:rPr>
              <a:t>identify </a:t>
            </a:r>
            <a:r>
              <a:rPr lang="en-US" sz="1800" spc="20" dirty="0">
                <a:latin typeface="Times New Roman"/>
                <a:cs typeface="Times New Roman"/>
              </a:rPr>
              <a:t>and </a:t>
            </a:r>
            <a:r>
              <a:rPr lang="en-US" sz="1800" spc="15" dirty="0">
                <a:latin typeface="Times New Roman"/>
                <a:cs typeface="Times New Roman"/>
              </a:rPr>
              <a:t>fix </a:t>
            </a:r>
            <a:r>
              <a:rPr lang="en-US" sz="1800" spc="20" dirty="0">
                <a:latin typeface="Times New Roman"/>
                <a:cs typeface="Times New Roman"/>
              </a:rPr>
              <a:t>any </a:t>
            </a:r>
            <a:r>
              <a:rPr lang="en-US" sz="1800" spc="15" dirty="0">
                <a:latin typeface="Times New Roman"/>
                <a:cs typeface="Times New Roman"/>
              </a:rPr>
              <a:t>issues with </a:t>
            </a:r>
            <a:r>
              <a:rPr lang="en-US" sz="1800" spc="20" dirty="0">
                <a:latin typeface="Times New Roman"/>
                <a:cs typeface="Times New Roman"/>
              </a:rPr>
              <a:t>the </a:t>
            </a:r>
            <a:r>
              <a:rPr lang="en-US" sz="1800" spc="15" dirty="0">
                <a:latin typeface="Times New Roman"/>
                <a:cs typeface="Times New Roman"/>
              </a:rPr>
              <a:t>finished product. </a:t>
            </a:r>
            <a:r>
              <a:rPr lang="en-US" sz="1800" spc="11" dirty="0">
                <a:latin typeface="Times New Roman"/>
                <a:cs typeface="Times New Roman"/>
              </a:rPr>
              <a:t>It's </a:t>
            </a:r>
            <a:r>
              <a:rPr lang="en-US" sz="1800" spc="15" dirty="0">
                <a:latin typeface="Times New Roman"/>
                <a:cs typeface="Times New Roman"/>
              </a:rPr>
              <a:t>a </a:t>
            </a:r>
            <a:r>
              <a:rPr lang="en-US" sz="1800" spc="20" dirty="0">
                <a:latin typeface="Times New Roman"/>
                <a:cs typeface="Times New Roman"/>
              </a:rPr>
              <a:t>method </a:t>
            </a:r>
            <a:r>
              <a:rPr lang="en-US" sz="1800" spc="15" dirty="0">
                <a:latin typeface="Times New Roman"/>
                <a:cs typeface="Times New Roman"/>
              </a:rPr>
              <a:t>for  evaluating </a:t>
            </a:r>
            <a:r>
              <a:rPr lang="en-US" sz="1800" spc="20" dirty="0">
                <a:latin typeface="Times New Roman"/>
                <a:cs typeface="Times New Roman"/>
              </a:rPr>
              <a:t>the </a:t>
            </a:r>
            <a:r>
              <a:rPr lang="en-US" sz="1800" spc="15" dirty="0">
                <a:latin typeface="Times New Roman"/>
                <a:cs typeface="Times New Roman"/>
              </a:rPr>
              <a:t>quality </a:t>
            </a:r>
            <a:r>
              <a:rPr lang="en-US" sz="1800" spc="11" dirty="0">
                <a:latin typeface="Times New Roman"/>
                <a:cs typeface="Times New Roman"/>
              </a:rPr>
              <a:t>of </a:t>
            </a:r>
            <a:r>
              <a:rPr lang="en-US" sz="1800" spc="20" dirty="0">
                <a:latin typeface="Times New Roman"/>
                <a:cs typeface="Times New Roman"/>
              </a:rPr>
              <a:t>the </a:t>
            </a:r>
            <a:r>
              <a:rPr lang="en-US" sz="1800" spc="15" dirty="0">
                <a:latin typeface="Times New Roman"/>
                <a:cs typeface="Times New Roman"/>
              </a:rPr>
              <a:t>operation of </a:t>
            </a:r>
            <a:r>
              <a:rPr lang="en-US" sz="1800" spc="20" dirty="0">
                <a:latin typeface="Times New Roman"/>
                <a:cs typeface="Times New Roman"/>
              </a:rPr>
              <a:t>anything from </a:t>
            </a:r>
            <a:r>
              <a:rPr lang="en-US" sz="1800" spc="15" dirty="0">
                <a:latin typeface="Times New Roman"/>
                <a:cs typeface="Times New Roman"/>
              </a:rPr>
              <a:t>a </a:t>
            </a:r>
            <a:r>
              <a:rPr lang="en-US" sz="1800" spc="20" dirty="0">
                <a:latin typeface="Times New Roman"/>
                <a:cs typeface="Times New Roman"/>
              </a:rPr>
              <a:t>whole </a:t>
            </a:r>
            <a:r>
              <a:rPr lang="en-US" sz="1800" spc="15" dirty="0">
                <a:latin typeface="Times New Roman"/>
                <a:cs typeface="Times New Roman"/>
              </a:rPr>
              <a:t>product </a:t>
            </a:r>
            <a:r>
              <a:rPr lang="en-US" sz="1800" spc="20" dirty="0">
                <a:latin typeface="Times New Roman"/>
                <a:cs typeface="Times New Roman"/>
              </a:rPr>
              <a:t>to </a:t>
            </a:r>
            <a:r>
              <a:rPr lang="en-US" sz="1800" spc="15" dirty="0">
                <a:latin typeface="Times New Roman"/>
                <a:cs typeface="Times New Roman"/>
              </a:rPr>
              <a:t>a single  </a:t>
            </a:r>
            <a:r>
              <a:rPr lang="en-US" sz="1800" spc="20" dirty="0">
                <a:latin typeface="Times New Roman"/>
                <a:cs typeface="Times New Roman"/>
              </a:rPr>
              <a:t>component. The </a:t>
            </a:r>
            <a:r>
              <a:rPr lang="en-US" sz="1800" spc="15" dirty="0">
                <a:latin typeface="Times New Roman"/>
                <a:cs typeface="Times New Roman"/>
              </a:rPr>
              <a:t>goal </a:t>
            </a:r>
            <a:r>
              <a:rPr lang="en-US" sz="1800" spc="11" dirty="0">
                <a:latin typeface="Times New Roman"/>
                <a:cs typeface="Times New Roman"/>
              </a:rPr>
              <a:t>of </a:t>
            </a:r>
            <a:r>
              <a:rPr lang="en-US" sz="1800" spc="15" dirty="0">
                <a:latin typeface="Times New Roman"/>
                <a:cs typeface="Times New Roman"/>
              </a:rPr>
              <a:t>stress testing </a:t>
            </a:r>
            <a:r>
              <a:rPr lang="en-US" sz="1800" spc="20" dirty="0">
                <a:latin typeface="Times New Roman"/>
                <a:cs typeface="Times New Roman"/>
              </a:rPr>
              <a:t>software </a:t>
            </a:r>
            <a:r>
              <a:rPr lang="en-US" sz="1800" spc="11" dirty="0">
                <a:latin typeface="Times New Roman"/>
                <a:cs typeface="Times New Roman"/>
              </a:rPr>
              <a:t>is </a:t>
            </a:r>
            <a:r>
              <a:rPr lang="en-US" sz="1800" spc="20" dirty="0">
                <a:latin typeface="Times New Roman"/>
                <a:cs typeface="Times New Roman"/>
              </a:rPr>
              <a:t>to </a:t>
            </a:r>
            <a:r>
              <a:rPr lang="en-US" sz="1800" spc="15" dirty="0">
                <a:latin typeface="Times New Roman"/>
                <a:cs typeface="Times New Roman"/>
              </a:rPr>
              <a:t>verify that </a:t>
            </a:r>
            <a:r>
              <a:rPr lang="en-US" sz="1800" spc="11" dirty="0">
                <a:latin typeface="Times New Roman"/>
                <a:cs typeface="Times New Roman"/>
              </a:rPr>
              <a:t>it </a:t>
            </a:r>
            <a:r>
              <a:rPr lang="en-US" sz="1800" spc="15" dirty="0">
                <a:latin typeface="Times New Roman"/>
                <a:cs typeface="Times New Roman"/>
              </a:rPr>
              <a:t>retains </a:t>
            </a:r>
            <a:r>
              <a:rPr lang="en-US" sz="1800" spc="11" dirty="0">
                <a:latin typeface="Times New Roman"/>
                <a:cs typeface="Times New Roman"/>
              </a:rPr>
              <a:t>its </a:t>
            </a:r>
            <a:r>
              <a:rPr lang="en-US" sz="1800" spc="15" dirty="0">
                <a:latin typeface="Times New Roman"/>
                <a:cs typeface="Times New Roman"/>
              </a:rPr>
              <a:t>original  functionality under </a:t>
            </a:r>
            <a:r>
              <a:rPr lang="en-US" sz="1800" spc="20" dirty="0">
                <a:latin typeface="Times New Roman"/>
                <a:cs typeface="Times New Roman"/>
              </a:rPr>
              <a:t>extreme circumstances. </a:t>
            </a:r>
            <a:r>
              <a:rPr lang="en-US" sz="1800" spc="15" dirty="0">
                <a:latin typeface="Times New Roman"/>
                <a:cs typeface="Times New Roman"/>
              </a:rPr>
              <a:t>There are several different tests </a:t>
            </a:r>
            <a:r>
              <a:rPr lang="en-US" sz="1800" spc="20" dirty="0">
                <a:latin typeface="Times New Roman"/>
                <a:cs typeface="Times New Roman"/>
              </a:rPr>
              <a:t>from  which to</a:t>
            </a:r>
            <a:r>
              <a:rPr lang="en-US" sz="1800" spc="-15" dirty="0">
                <a:latin typeface="Times New Roman"/>
                <a:cs typeface="Times New Roman"/>
              </a:rPr>
              <a:t> </a:t>
            </a:r>
            <a:r>
              <a:rPr lang="en-US" sz="1800" spc="15" dirty="0">
                <a:latin typeface="Times New Roman"/>
                <a:cs typeface="Times New Roman"/>
              </a:rPr>
              <a:t>pick</a:t>
            </a:r>
            <a:r>
              <a:rPr lang="en-US" sz="2400" spc="15" dirty="0">
                <a:latin typeface="Times New Roman"/>
                <a:cs typeface="Times New Roman"/>
              </a:rPr>
              <a:t>.</a:t>
            </a:r>
            <a:endParaRPr lang="en-US" sz="2400" dirty="0">
              <a:latin typeface="Times New Roman"/>
              <a:cs typeface="Times New Roman"/>
            </a:endParaRPr>
          </a:p>
          <a:p>
            <a:pPr marL="24765">
              <a:spcBef>
                <a:spcPts val="480"/>
              </a:spcBef>
            </a:pPr>
            <a:r>
              <a:rPr lang="en-ID" sz="1800" b="1" dirty="0">
                <a:latin typeface="Times New Roman"/>
                <a:cs typeface="Times New Roman"/>
              </a:rPr>
              <a:t>Who </a:t>
            </a:r>
            <a:r>
              <a:rPr lang="en-ID" sz="1800" b="1" spc="-5" dirty="0">
                <a:latin typeface="Times New Roman"/>
                <a:cs typeface="Times New Roman"/>
              </a:rPr>
              <a:t>Performs </a:t>
            </a:r>
            <a:r>
              <a:rPr lang="en-ID" sz="1800" b="1" dirty="0">
                <a:latin typeface="Times New Roman"/>
                <a:cs typeface="Times New Roman"/>
              </a:rPr>
              <a:t>the</a:t>
            </a:r>
            <a:r>
              <a:rPr lang="en-ID" sz="1800" b="1" spc="215" dirty="0">
                <a:latin typeface="Times New Roman"/>
                <a:cs typeface="Times New Roman"/>
              </a:rPr>
              <a:t> </a:t>
            </a:r>
            <a:r>
              <a:rPr lang="en-ID" sz="1800" b="1" spc="-5" dirty="0">
                <a:latin typeface="Times New Roman"/>
                <a:cs typeface="Times New Roman"/>
              </a:rPr>
              <a:t>Testing</a:t>
            </a:r>
            <a:r>
              <a:rPr lang="en-ID" sz="2400" b="1" spc="-5" dirty="0">
                <a:latin typeface="Times New Roman"/>
                <a:cs typeface="Times New Roman"/>
              </a:rPr>
              <a:t>: </a:t>
            </a:r>
            <a:r>
              <a:rPr lang="en-US" sz="1800" spc="15" dirty="0">
                <a:latin typeface="Times New Roman"/>
                <a:cs typeface="Times New Roman"/>
              </a:rPr>
              <a:t>n</a:t>
            </a:r>
            <a:r>
              <a:rPr lang="en-US" sz="1800" spc="100" dirty="0">
                <a:latin typeface="Times New Roman"/>
                <a:cs typeface="Times New Roman"/>
              </a:rPr>
              <a:t> </a:t>
            </a:r>
            <a:r>
              <a:rPr lang="en-US" sz="1800" spc="20" dirty="0">
                <a:latin typeface="Times New Roman"/>
                <a:cs typeface="Times New Roman"/>
              </a:rPr>
              <a:t>crowdfunding,</a:t>
            </a:r>
            <a:r>
              <a:rPr lang="en-US" sz="1800" spc="100" dirty="0">
                <a:latin typeface="Times New Roman"/>
                <a:cs typeface="Times New Roman"/>
              </a:rPr>
              <a:t> </a:t>
            </a:r>
            <a:r>
              <a:rPr lang="en-US" sz="1800" spc="11" dirty="0">
                <a:latin typeface="Times New Roman"/>
                <a:cs typeface="Times New Roman"/>
              </a:rPr>
              <a:t>it</a:t>
            </a:r>
            <a:r>
              <a:rPr lang="en-US" sz="1800" spc="105" dirty="0">
                <a:latin typeface="Times New Roman"/>
                <a:cs typeface="Times New Roman"/>
              </a:rPr>
              <a:t> </a:t>
            </a:r>
            <a:r>
              <a:rPr lang="en-US" sz="1800" spc="11" dirty="0">
                <a:latin typeface="Times New Roman"/>
                <a:cs typeface="Times New Roman"/>
              </a:rPr>
              <a:t>is</a:t>
            </a:r>
            <a:r>
              <a:rPr lang="en-US" sz="1800" spc="100" dirty="0">
                <a:latin typeface="Times New Roman"/>
                <a:cs typeface="Times New Roman"/>
              </a:rPr>
              <a:t> </a:t>
            </a:r>
            <a:r>
              <a:rPr lang="en-US" sz="1800" spc="15" dirty="0">
                <a:latin typeface="Times New Roman"/>
                <a:cs typeface="Times New Roman"/>
              </a:rPr>
              <a:t>crucial</a:t>
            </a:r>
            <a:r>
              <a:rPr lang="en-US" sz="1800" spc="105" dirty="0">
                <a:latin typeface="Times New Roman"/>
                <a:cs typeface="Times New Roman"/>
              </a:rPr>
              <a:t> </a:t>
            </a:r>
            <a:r>
              <a:rPr lang="en-US" sz="1800" spc="15" dirty="0">
                <a:latin typeface="Times New Roman"/>
                <a:cs typeface="Times New Roman"/>
              </a:rPr>
              <a:t>to</a:t>
            </a:r>
            <a:r>
              <a:rPr lang="en-US" sz="1800" spc="105" dirty="0">
                <a:latin typeface="Times New Roman"/>
                <a:cs typeface="Times New Roman"/>
              </a:rPr>
              <a:t> </a:t>
            </a:r>
            <a:r>
              <a:rPr lang="en-US" sz="1800" spc="15" dirty="0">
                <a:latin typeface="Times New Roman"/>
                <a:cs typeface="Times New Roman"/>
              </a:rPr>
              <a:t>ensure</a:t>
            </a:r>
            <a:r>
              <a:rPr lang="en-US" sz="1800" spc="111" dirty="0">
                <a:latin typeface="Times New Roman"/>
                <a:cs typeface="Times New Roman"/>
              </a:rPr>
              <a:t> </a:t>
            </a:r>
            <a:r>
              <a:rPr lang="en-US" sz="1800" spc="20" dirty="0">
                <a:latin typeface="Times New Roman"/>
                <a:cs typeface="Times New Roman"/>
              </a:rPr>
              <a:t>accurate</a:t>
            </a:r>
            <a:r>
              <a:rPr lang="en-US" sz="1800" spc="155" dirty="0">
                <a:latin typeface="Times New Roman"/>
                <a:cs typeface="Times New Roman"/>
              </a:rPr>
              <a:t> </a:t>
            </a:r>
            <a:r>
              <a:rPr lang="en-US" sz="1800" spc="15" dirty="0">
                <a:latin typeface="Times New Roman"/>
                <a:cs typeface="Times New Roman"/>
              </a:rPr>
              <a:t>prediction</a:t>
            </a:r>
            <a:r>
              <a:rPr lang="en-US" sz="1800" spc="105" dirty="0">
                <a:latin typeface="Times New Roman"/>
                <a:cs typeface="Times New Roman"/>
              </a:rPr>
              <a:t> </a:t>
            </a:r>
            <a:r>
              <a:rPr lang="en-US" sz="1800" spc="11" dirty="0">
                <a:latin typeface="Times New Roman"/>
                <a:cs typeface="Times New Roman"/>
              </a:rPr>
              <a:t>of</a:t>
            </a:r>
            <a:r>
              <a:rPr lang="en-US" sz="1800" spc="95" dirty="0">
                <a:latin typeface="Times New Roman"/>
                <a:cs typeface="Times New Roman"/>
              </a:rPr>
              <a:t> </a:t>
            </a:r>
            <a:r>
              <a:rPr lang="en-US" sz="1800" spc="20" dirty="0">
                <a:latin typeface="Times New Roman"/>
                <a:cs typeface="Times New Roman"/>
              </a:rPr>
              <a:t>funding</a:t>
            </a:r>
            <a:r>
              <a:rPr lang="en-US" sz="1800" spc="105" dirty="0">
                <a:latin typeface="Times New Roman"/>
                <a:cs typeface="Times New Roman"/>
              </a:rPr>
              <a:t> </a:t>
            </a:r>
            <a:r>
              <a:rPr lang="en-US" sz="1800" spc="20" dirty="0">
                <a:latin typeface="Times New Roman"/>
                <a:cs typeface="Times New Roman"/>
              </a:rPr>
              <a:t>outcomes</a:t>
            </a:r>
            <a:endParaRPr lang="en-US" sz="1800" dirty="0">
              <a:latin typeface="Times New Roman"/>
              <a:cs typeface="Times New Roman"/>
            </a:endParaRPr>
          </a:p>
          <a:p>
            <a:pPr marL="24765">
              <a:spcBef>
                <a:spcPts val="925"/>
              </a:spcBef>
            </a:pPr>
            <a:r>
              <a:rPr lang="en-US" sz="1800" dirty="0">
                <a:latin typeface="Times New Roman"/>
                <a:cs typeface="Times New Roman"/>
              </a:rPr>
              <a:t>by  </a:t>
            </a:r>
            <a:r>
              <a:rPr lang="en-US" sz="1800" spc="-5" dirty="0">
                <a:latin typeface="Times New Roman"/>
                <a:cs typeface="Times New Roman"/>
              </a:rPr>
              <a:t>testing </a:t>
            </a:r>
            <a:r>
              <a:rPr lang="en-US" sz="1800" dirty="0">
                <a:latin typeface="Times New Roman"/>
                <a:cs typeface="Times New Roman"/>
              </a:rPr>
              <a:t>the </a:t>
            </a:r>
            <a:r>
              <a:rPr lang="en-US" sz="1800" spc="-5" dirty="0">
                <a:latin typeface="Times New Roman"/>
                <a:cs typeface="Times New Roman"/>
              </a:rPr>
              <a:t>code  used for  prediction.  </a:t>
            </a:r>
            <a:r>
              <a:rPr lang="en-US" sz="1800" dirty="0">
                <a:latin typeface="Times New Roman"/>
                <a:cs typeface="Times New Roman"/>
              </a:rPr>
              <a:t>The </a:t>
            </a:r>
            <a:r>
              <a:rPr lang="en-US" sz="1800" spc="-5" dirty="0">
                <a:latin typeface="Times New Roman"/>
                <a:cs typeface="Times New Roman"/>
              </a:rPr>
              <a:t>testing </a:t>
            </a:r>
            <a:r>
              <a:rPr lang="en-US" sz="1800" dirty="0">
                <a:latin typeface="Times New Roman"/>
                <a:cs typeface="Times New Roman"/>
              </a:rPr>
              <a:t>process  should </a:t>
            </a:r>
            <a:r>
              <a:rPr lang="en-US" sz="1800" spc="-5" dirty="0">
                <a:latin typeface="Times New Roman"/>
                <a:cs typeface="Times New Roman"/>
              </a:rPr>
              <a:t>involve</a:t>
            </a:r>
            <a:r>
              <a:rPr lang="en-US" sz="1800" spc="-11" dirty="0">
                <a:latin typeface="Times New Roman"/>
                <a:cs typeface="Times New Roman"/>
              </a:rPr>
              <a:t> </a:t>
            </a:r>
            <a:r>
              <a:rPr lang="en-US" sz="1800" spc="-5" dirty="0">
                <a:latin typeface="Times New Roman"/>
                <a:cs typeface="Times New Roman"/>
              </a:rPr>
              <a:t>experts</a:t>
            </a:r>
            <a:endParaRPr lang="en-US" sz="1800" dirty="0">
              <a:latin typeface="Times New Roman"/>
              <a:cs typeface="Times New Roman"/>
            </a:endParaRPr>
          </a:p>
          <a:p>
            <a:pPr marL="24765" marR="268599">
              <a:lnSpc>
                <a:spcPct val="170000"/>
              </a:lnSpc>
              <a:spcBef>
                <a:spcPts val="11"/>
              </a:spcBef>
            </a:pPr>
            <a:r>
              <a:rPr lang="en-US" sz="1800" spc="15" dirty="0">
                <a:latin typeface="Times New Roman"/>
                <a:cs typeface="Times New Roman"/>
              </a:rPr>
              <a:t>with </a:t>
            </a:r>
            <a:r>
              <a:rPr lang="en-US" sz="1800" spc="20" dirty="0">
                <a:latin typeface="Times New Roman"/>
                <a:cs typeface="Times New Roman"/>
              </a:rPr>
              <a:t>coding and </a:t>
            </a:r>
            <a:r>
              <a:rPr lang="en-US" sz="1800" spc="15" dirty="0">
                <a:latin typeface="Times New Roman"/>
                <a:cs typeface="Times New Roman"/>
              </a:rPr>
              <a:t>data analysis skills </a:t>
            </a:r>
            <a:r>
              <a:rPr lang="en-US" sz="1800" spc="20" dirty="0">
                <a:latin typeface="Times New Roman"/>
                <a:cs typeface="Times New Roman"/>
              </a:rPr>
              <a:t>to guarantee </a:t>
            </a:r>
            <a:r>
              <a:rPr lang="en-US" sz="1800" spc="15" dirty="0">
                <a:latin typeface="Times New Roman"/>
                <a:cs typeface="Times New Roman"/>
              </a:rPr>
              <a:t>reliable evaluation. </a:t>
            </a:r>
            <a:r>
              <a:rPr lang="en-US" sz="1800" spc="20" dirty="0">
                <a:latin typeface="Times New Roman"/>
                <a:cs typeface="Times New Roman"/>
              </a:rPr>
              <a:t>Software  </a:t>
            </a:r>
            <a:r>
              <a:rPr lang="en-US" sz="1800" spc="15" dirty="0">
                <a:latin typeface="Times New Roman"/>
                <a:cs typeface="Times New Roman"/>
              </a:rPr>
              <a:t>developers,</a:t>
            </a:r>
            <a:r>
              <a:rPr lang="en-US" sz="1800" spc="-25" dirty="0">
                <a:latin typeface="Times New Roman"/>
                <a:cs typeface="Times New Roman"/>
              </a:rPr>
              <a:t> </a:t>
            </a:r>
            <a:r>
              <a:rPr lang="en-US" sz="1800" spc="15" dirty="0">
                <a:latin typeface="Times New Roman"/>
                <a:cs typeface="Times New Roman"/>
              </a:rPr>
              <a:t>data</a:t>
            </a:r>
            <a:r>
              <a:rPr lang="en-US" sz="1800" spc="-31" dirty="0">
                <a:latin typeface="Times New Roman"/>
                <a:cs typeface="Times New Roman"/>
              </a:rPr>
              <a:t> </a:t>
            </a:r>
            <a:r>
              <a:rPr lang="en-US" sz="1800" spc="15" dirty="0">
                <a:latin typeface="Times New Roman"/>
                <a:cs typeface="Times New Roman"/>
              </a:rPr>
              <a:t>scientists,</a:t>
            </a:r>
            <a:r>
              <a:rPr lang="en-US" sz="1800" spc="-11" dirty="0">
                <a:latin typeface="Times New Roman"/>
                <a:cs typeface="Times New Roman"/>
              </a:rPr>
              <a:t> </a:t>
            </a:r>
            <a:r>
              <a:rPr lang="en-US" sz="1800" spc="15" dirty="0">
                <a:latin typeface="Times New Roman"/>
                <a:cs typeface="Times New Roman"/>
              </a:rPr>
              <a:t>and</a:t>
            </a:r>
            <a:r>
              <a:rPr lang="en-US" sz="1800" spc="-35" dirty="0">
                <a:latin typeface="Times New Roman"/>
                <a:cs typeface="Times New Roman"/>
              </a:rPr>
              <a:t> </a:t>
            </a:r>
            <a:r>
              <a:rPr lang="en-US" sz="1800" spc="15" dirty="0">
                <a:latin typeface="Times New Roman"/>
                <a:cs typeface="Times New Roman"/>
              </a:rPr>
              <a:t>quality</a:t>
            </a:r>
            <a:r>
              <a:rPr lang="en-US" sz="1800" spc="-51" dirty="0">
                <a:latin typeface="Times New Roman"/>
                <a:cs typeface="Times New Roman"/>
              </a:rPr>
              <a:t> </a:t>
            </a:r>
            <a:r>
              <a:rPr lang="en-US" sz="1800" spc="20" dirty="0">
                <a:latin typeface="Times New Roman"/>
                <a:cs typeface="Times New Roman"/>
              </a:rPr>
              <a:t>assurance</a:t>
            </a:r>
            <a:r>
              <a:rPr lang="en-US" sz="1800" spc="-35" dirty="0">
                <a:latin typeface="Times New Roman"/>
                <a:cs typeface="Times New Roman"/>
              </a:rPr>
              <a:t> </a:t>
            </a:r>
            <a:r>
              <a:rPr lang="en-US" sz="1800" spc="15" dirty="0">
                <a:latin typeface="Times New Roman"/>
                <a:cs typeface="Times New Roman"/>
              </a:rPr>
              <a:t>engineers</a:t>
            </a:r>
            <a:r>
              <a:rPr lang="en-US" sz="1800" spc="-25" dirty="0">
                <a:latin typeface="Times New Roman"/>
                <a:cs typeface="Times New Roman"/>
              </a:rPr>
              <a:t> </a:t>
            </a:r>
            <a:r>
              <a:rPr lang="en-US" sz="1800" spc="15" dirty="0">
                <a:latin typeface="Times New Roman"/>
                <a:cs typeface="Times New Roman"/>
              </a:rPr>
              <a:t>are</a:t>
            </a:r>
            <a:r>
              <a:rPr lang="en-US" sz="1800" spc="-45" dirty="0">
                <a:latin typeface="Times New Roman"/>
                <a:cs typeface="Times New Roman"/>
              </a:rPr>
              <a:t> </a:t>
            </a:r>
            <a:r>
              <a:rPr lang="en-US" sz="1800" spc="15" dirty="0">
                <a:latin typeface="Times New Roman"/>
                <a:cs typeface="Times New Roman"/>
              </a:rPr>
              <a:t>typically</a:t>
            </a:r>
            <a:r>
              <a:rPr lang="en-US" sz="1800" spc="-40" dirty="0">
                <a:latin typeface="Times New Roman"/>
                <a:cs typeface="Times New Roman"/>
              </a:rPr>
              <a:t> </a:t>
            </a:r>
            <a:r>
              <a:rPr lang="en-US" sz="1800" spc="15" dirty="0">
                <a:latin typeface="Times New Roman"/>
                <a:cs typeface="Times New Roman"/>
              </a:rPr>
              <a:t>tasked</a:t>
            </a:r>
            <a:endParaRPr lang="en-US" sz="1800" dirty="0">
              <a:latin typeface="Times New Roman"/>
              <a:cs typeface="Times New Roman"/>
            </a:endParaRPr>
          </a:p>
          <a:p>
            <a:pPr>
              <a:spcBef>
                <a:spcPts val="55"/>
              </a:spcBef>
            </a:pPr>
            <a:endParaRPr lang="en-US" sz="1800" dirty="0">
              <a:latin typeface="Times New Roman"/>
              <a:cs typeface="Times New Roman"/>
            </a:endParaRPr>
          </a:p>
          <a:p>
            <a:pPr marL="24765" marR="317492">
              <a:lnSpc>
                <a:spcPts val="1131"/>
              </a:lnSpc>
            </a:pPr>
            <a:r>
              <a:rPr lang="en-US" sz="1800" spc="-5" dirty="0">
                <a:latin typeface="Times New Roman"/>
                <a:cs typeface="Times New Roman"/>
              </a:rPr>
              <a:t>with this responsibility. Their expertise ensures improved transparency, accuracy,  </a:t>
            </a:r>
          </a:p>
          <a:p>
            <a:pPr marL="24765" marR="317492">
              <a:lnSpc>
                <a:spcPts val="1131"/>
              </a:lnSpc>
            </a:pPr>
            <a:endParaRPr lang="en-US" sz="1800" spc="-5" dirty="0">
              <a:latin typeface="Times New Roman"/>
              <a:cs typeface="Times New Roman"/>
            </a:endParaRPr>
          </a:p>
          <a:p>
            <a:pPr marL="24765" marR="317492">
              <a:lnSpc>
                <a:spcPts val="1131"/>
              </a:lnSpc>
            </a:pPr>
            <a:r>
              <a:rPr lang="en-US" sz="1800" spc="20" dirty="0">
                <a:latin typeface="Times New Roman"/>
                <a:cs typeface="Times New Roman"/>
              </a:rPr>
              <a:t>and </a:t>
            </a:r>
            <a:r>
              <a:rPr lang="en-US" sz="1800" spc="15" dirty="0">
                <a:latin typeface="Times New Roman"/>
                <a:cs typeface="Times New Roman"/>
              </a:rPr>
              <a:t>reliability in </a:t>
            </a:r>
            <a:r>
              <a:rPr lang="en-US" sz="1800" spc="20" dirty="0">
                <a:latin typeface="Times New Roman"/>
                <a:cs typeface="Times New Roman"/>
              </a:rPr>
              <a:t>the </a:t>
            </a:r>
            <a:r>
              <a:rPr lang="en-US" sz="1800" spc="15" dirty="0">
                <a:latin typeface="Times New Roman"/>
                <a:cs typeface="Times New Roman"/>
              </a:rPr>
              <a:t>prediction</a:t>
            </a:r>
            <a:r>
              <a:rPr lang="en-US" sz="1800" spc="-51" dirty="0">
                <a:latin typeface="Times New Roman"/>
                <a:cs typeface="Times New Roman"/>
              </a:rPr>
              <a:t> </a:t>
            </a:r>
            <a:r>
              <a:rPr lang="en-US" sz="1800" spc="15" dirty="0">
                <a:latin typeface="Times New Roman"/>
                <a:cs typeface="Times New Roman"/>
              </a:rPr>
              <a:t>process.</a:t>
            </a:r>
            <a:endParaRPr lang="en-US" sz="1800" dirty="0">
              <a:latin typeface="Times New Roman"/>
              <a:cs typeface="Times New Roman"/>
            </a:endParaRPr>
          </a:p>
          <a:p>
            <a:pPr marL="0" indent="0" algn="just">
              <a:buNone/>
            </a:pPr>
            <a:endParaRPr lang="en-ID" sz="2400" dirty="0">
              <a:latin typeface="Times New Roman"/>
              <a:cs typeface="Times New Roman"/>
            </a:endParaRPr>
          </a:p>
          <a:p>
            <a:pPr marL="0" indent="0" algn="just">
              <a:buNone/>
            </a:pPr>
            <a:endParaRPr lang="en-US" sz="1800" i="0" dirty="0">
              <a:effectLst/>
              <a:latin typeface="Times New Roman" panose="02020603050405020304" pitchFamily="18" charset="0"/>
              <a:cs typeface="Times New Roman" panose="02020603050405020304" pitchFamily="18" charset="0"/>
            </a:endParaRPr>
          </a:p>
        </p:txBody>
      </p:sp>
      <p:pic>
        <p:nvPicPr>
          <p:cNvPr id="5" name="object 4"/>
          <p:cNvPicPr/>
          <p:nvPr/>
        </p:nvPicPr>
        <p:blipFill>
          <a:blip r:embed="rId2" cstate="print"/>
          <a:stretch>
            <a:fillRect/>
          </a:stretch>
        </p:blipFill>
        <p:spPr>
          <a:xfrm>
            <a:off x="179512" y="151762"/>
            <a:ext cx="1897380" cy="591312"/>
          </a:xfrm>
          <a:prstGeom prst="rect">
            <a:avLst/>
          </a:prstGeom>
        </p:spPr>
      </p:pic>
    </p:spTree>
    <p:extLst>
      <p:ext uri="{BB962C8B-B14F-4D97-AF65-F5344CB8AC3E}">
        <p14:creationId xmlns:p14="http://schemas.microsoft.com/office/powerpoint/2010/main" val="252821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CEE69A-35D0-C86D-D374-D482B98C98C8}"/>
              </a:ext>
            </a:extLst>
          </p:cNvPr>
          <p:cNvSpPr>
            <a:spLocks noGrp="1"/>
          </p:cNvSpPr>
          <p:nvPr>
            <p:ph idx="1"/>
          </p:nvPr>
        </p:nvSpPr>
        <p:spPr>
          <a:xfrm>
            <a:off x="454969" y="1124744"/>
            <a:ext cx="8229600" cy="5544616"/>
          </a:xfrm>
        </p:spPr>
        <p:txBody>
          <a:bodyPr>
            <a:normAutofit/>
          </a:bodyPr>
          <a:lstStyle/>
          <a:p>
            <a:pPr marL="0" indent="0" algn="just">
              <a:buNone/>
            </a:pPr>
            <a:r>
              <a:rPr lang="en-US" sz="1600" b="1" spc="25" dirty="0">
                <a:latin typeface="Times New Roman"/>
                <a:cs typeface="Times New Roman"/>
              </a:rPr>
              <a:t>When </a:t>
            </a:r>
            <a:r>
              <a:rPr lang="en-US" sz="1600" b="1" spc="11" dirty="0">
                <a:latin typeface="Times New Roman"/>
                <a:cs typeface="Times New Roman"/>
              </a:rPr>
              <a:t>it is </a:t>
            </a:r>
            <a:r>
              <a:rPr lang="en-US" sz="1600" b="1" spc="25" dirty="0">
                <a:latin typeface="Times New Roman"/>
                <a:cs typeface="Times New Roman"/>
              </a:rPr>
              <a:t>recommended </a:t>
            </a:r>
            <a:r>
              <a:rPr lang="en-US" sz="1600" b="1" spc="15" dirty="0">
                <a:latin typeface="Times New Roman"/>
                <a:cs typeface="Times New Roman"/>
              </a:rPr>
              <a:t>that testing </a:t>
            </a:r>
            <a:r>
              <a:rPr lang="en-US" sz="1600" b="1" spc="20" dirty="0">
                <a:latin typeface="Times New Roman"/>
                <a:cs typeface="Times New Roman"/>
              </a:rPr>
              <a:t>begin : </a:t>
            </a:r>
          </a:p>
          <a:p>
            <a:pPr marL="41274">
              <a:spcBef>
                <a:spcPts val="380"/>
              </a:spcBef>
            </a:pPr>
            <a:r>
              <a:rPr lang="en-US" sz="1800" spc="15" dirty="0">
                <a:latin typeface="Times New Roman"/>
                <a:cs typeface="Times New Roman"/>
              </a:rPr>
              <a:t>Testing </a:t>
            </a:r>
            <a:r>
              <a:rPr lang="en-US" sz="1800" spc="20" dirty="0">
                <a:latin typeface="Times New Roman"/>
                <a:cs typeface="Times New Roman"/>
              </a:rPr>
              <a:t>the software </a:t>
            </a:r>
            <a:r>
              <a:rPr lang="en-US" sz="1800" spc="15" dirty="0">
                <a:latin typeface="Times New Roman"/>
                <a:cs typeface="Times New Roman"/>
              </a:rPr>
              <a:t>is the </a:t>
            </a:r>
            <a:r>
              <a:rPr lang="en-US" sz="1800" spc="11" dirty="0">
                <a:latin typeface="Times New Roman"/>
                <a:cs typeface="Times New Roman"/>
              </a:rPr>
              <a:t>initial</a:t>
            </a:r>
            <a:r>
              <a:rPr lang="en-US" sz="1800" spc="105" dirty="0">
                <a:latin typeface="Times New Roman"/>
                <a:cs typeface="Times New Roman"/>
              </a:rPr>
              <a:t> </a:t>
            </a:r>
            <a:r>
              <a:rPr lang="en-US" sz="1800" spc="15" dirty="0">
                <a:latin typeface="Times New Roman"/>
                <a:cs typeface="Times New Roman"/>
              </a:rPr>
              <a:t>step</a:t>
            </a:r>
            <a:endParaRPr lang="en-US" sz="1800" dirty="0">
              <a:latin typeface="Times New Roman"/>
              <a:cs typeface="Times New Roman"/>
            </a:endParaRPr>
          </a:p>
          <a:p>
            <a:pPr marL="36830" marR="222880">
              <a:lnSpc>
                <a:spcPts val="1880"/>
              </a:lnSpc>
              <a:spcBef>
                <a:spcPts val="145"/>
              </a:spcBef>
            </a:pPr>
            <a:endParaRPr lang="en-US" sz="1800" spc="15" dirty="0">
              <a:latin typeface="Times New Roman"/>
              <a:cs typeface="Times New Roman"/>
            </a:endParaRPr>
          </a:p>
          <a:p>
            <a:pPr marL="36830" marR="222880">
              <a:lnSpc>
                <a:spcPts val="1880"/>
              </a:lnSpc>
              <a:spcBef>
                <a:spcPts val="145"/>
              </a:spcBef>
            </a:pPr>
            <a:r>
              <a:rPr lang="en-US" sz="1800" spc="15" dirty="0">
                <a:latin typeface="Times New Roman"/>
                <a:cs typeface="Times New Roman"/>
              </a:rPr>
              <a:t>in </a:t>
            </a:r>
            <a:r>
              <a:rPr lang="en-US" sz="1800" spc="20" dirty="0">
                <a:latin typeface="Times New Roman"/>
                <a:cs typeface="Times New Roman"/>
              </a:rPr>
              <a:t>the </a:t>
            </a:r>
            <a:r>
              <a:rPr lang="en-US" sz="1800" spc="15" dirty="0">
                <a:latin typeface="Times New Roman"/>
                <a:cs typeface="Times New Roman"/>
              </a:rPr>
              <a:t>process. </a:t>
            </a:r>
            <a:r>
              <a:rPr lang="en-US" sz="1800" spc="20" dirty="0">
                <a:latin typeface="Times New Roman"/>
                <a:cs typeface="Times New Roman"/>
              </a:rPr>
              <a:t>begins </a:t>
            </a:r>
            <a:r>
              <a:rPr lang="en-US" sz="1800" spc="15" dirty="0">
                <a:latin typeface="Times New Roman"/>
                <a:cs typeface="Times New Roman"/>
              </a:rPr>
              <a:t>with </a:t>
            </a:r>
            <a:r>
              <a:rPr lang="en-US" sz="1800" spc="20" dirty="0">
                <a:latin typeface="Times New Roman"/>
                <a:cs typeface="Times New Roman"/>
              </a:rPr>
              <a:t>the </a:t>
            </a:r>
            <a:r>
              <a:rPr lang="en-US" sz="1800" spc="15" dirty="0">
                <a:latin typeface="Times New Roman"/>
                <a:cs typeface="Times New Roman"/>
              </a:rPr>
              <a:t>phase </a:t>
            </a:r>
            <a:r>
              <a:rPr lang="en-US" sz="1800" spc="11" dirty="0">
                <a:latin typeface="Times New Roman"/>
                <a:cs typeface="Times New Roman"/>
              </a:rPr>
              <a:t>of </a:t>
            </a:r>
            <a:r>
              <a:rPr lang="en-US" sz="1800" spc="20" dirty="0">
                <a:latin typeface="Times New Roman"/>
                <a:cs typeface="Times New Roman"/>
              </a:rPr>
              <a:t>requirement </a:t>
            </a:r>
            <a:r>
              <a:rPr lang="en-US" sz="1800" spc="15" dirty="0">
                <a:latin typeface="Times New Roman"/>
                <a:cs typeface="Times New Roman"/>
              </a:rPr>
              <a:t>collecting, also </a:t>
            </a:r>
            <a:r>
              <a:rPr lang="en-US" sz="1800" spc="20" dirty="0">
                <a:latin typeface="Times New Roman"/>
                <a:cs typeface="Times New Roman"/>
              </a:rPr>
              <a:t>known </a:t>
            </a:r>
            <a:r>
              <a:rPr lang="en-US" sz="1800" spc="15" dirty="0">
                <a:latin typeface="Times New Roman"/>
                <a:cs typeface="Times New Roman"/>
              </a:rPr>
              <a:t>as the  </a:t>
            </a:r>
          </a:p>
          <a:p>
            <a:pPr marL="0" marR="222880" indent="0">
              <a:lnSpc>
                <a:spcPts val="1880"/>
              </a:lnSpc>
              <a:spcBef>
                <a:spcPts val="145"/>
              </a:spcBef>
              <a:buNone/>
            </a:pPr>
            <a:endParaRPr lang="en-US" sz="1800" spc="15" dirty="0">
              <a:latin typeface="Times New Roman"/>
              <a:cs typeface="Times New Roman"/>
            </a:endParaRPr>
          </a:p>
          <a:p>
            <a:pPr marL="0" marR="222880" indent="0">
              <a:lnSpc>
                <a:spcPts val="1880"/>
              </a:lnSpc>
              <a:spcBef>
                <a:spcPts val="145"/>
              </a:spcBef>
              <a:buNone/>
            </a:pPr>
            <a:r>
              <a:rPr lang="en-US" sz="1800" spc="15" dirty="0">
                <a:latin typeface="Times New Roman"/>
                <a:cs typeface="Times New Roman"/>
              </a:rPr>
              <a:t>  </a:t>
            </a:r>
            <a:r>
              <a:rPr lang="en-US" sz="1800" spc="20" dirty="0">
                <a:latin typeface="Times New Roman"/>
                <a:cs typeface="Times New Roman"/>
              </a:rPr>
              <a:t>Planning</a:t>
            </a:r>
            <a:r>
              <a:rPr lang="en-US" sz="1800" spc="-11" dirty="0">
                <a:latin typeface="Times New Roman"/>
                <a:cs typeface="Times New Roman"/>
              </a:rPr>
              <a:t> </a:t>
            </a:r>
            <a:r>
              <a:rPr lang="en-US" sz="1800" spc="15" dirty="0">
                <a:latin typeface="Times New Roman"/>
                <a:cs typeface="Times New Roman"/>
              </a:rPr>
              <a:t>phase,</a:t>
            </a:r>
            <a:r>
              <a:rPr lang="en-US" sz="1800" spc="-15" dirty="0">
                <a:latin typeface="Times New Roman"/>
                <a:cs typeface="Times New Roman"/>
              </a:rPr>
              <a:t> </a:t>
            </a:r>
            <a:r>
              <a:rPr lang="en-US" sz="1800" spc="20" dirty="0">
                <a:latin typeface="Times New Roman"/>
                <a:cs typeface="Times New Roman"/>
              </a:rPr>
              <a:t>and</a:t>
            </a:r>
            <a:r>
              <a:rPr lang="en-US" sz="1800" spc="5" dirty="0">
                <a:latin typeface="Times New Roman"/>
                <a:cs typeface="Times New Roman"/>
              </a:rPr>
              <a:t> </a:t>
            </a:r>
            <a:r>
              <a:rPr lang="en-US" sz="1800" spc="20" dirty="0">
                <a:latin typeface="Times New Roman"/>
                <a:cs typeface="Times New Roman"/>
              </a:rPr>
              <a:t>ends</a:t>
            </a:r>
            <a:r>
              <a:rPr lang="en-US" sz="1800" spc="-5" dirty="0">
                <a:latin typeface="Times New Roman"/>
                <a:cs typeface="Times New Roman"/>
              </a:rPr>
              <a:t> </a:t>
            </a:r>
            <a:r>
              <a:rPr lang="en-US" sz="1800" spc="15" dirty="0">
                <a:latin typeface="Times New Roman"/>
                <a:cs typeface="Times New Roman"/>
              </a:rPr>
              <a:t>with</a:t>
            </a:r>
            <a:r>
              <a:rPr lang="en-US" sz="1800" spc="-15" dirty="0">
                <a:latin typeface="Times New Roman"/>
                <a:cs typeface="Times New Roman"/>
              </a:rPr>
              <a:t> </a:t>
            </a:r>
            <a:r>
              <a:rPr lang="en-US" sz="1800" spc="15" dirty="0">
                <a:latin typeface="Times New Roman"/>
                <a:cs typeface="Times New Roman"/>
              </a:rPr>
              <a:t>the</a:t>
            </a:r>
            <a:r>
              <a:rPr lang="en-US" sz="1800" spc="-5" dirty="0">
                <a:latin typeface="Times New Roman"/>
                <a:cs typeface="Times New Roman"/>
              </a:rPr>
              <a:t> </a:t>
            </a:r>
            <a:r>
              <a:rPr lang="en-US" sz="1800" spc="15" dirty="0">
                <a:latin typeface="Times New Roman"/>
                <a:cs typeface="Times New Roman"/>
              </a:rPr>
              <a:t>stage</a:t>
            </a:r>
            <a:r>
              <a:rPr lang="en-US" sz="1800" spc="-11" dirty="0">
                <a:latin typeface="Times New Roman"/>
                <a:cs typeface="Times New Roman"/>
              </a:rPr>
              <a:t> </a:t>
            </a:r>
            <a:r>
              <a:rPr lang="en-US" sz="1800" spc="20" dirty="0">
                <a:latin typeface="Times New Roman"/>
                <a:cs typeface="Times New Roman"/>
              </a:rPr>
              <a:t>known</a:t>
            </a:r>
            <a:r>
              <a:rPr lang="en-US" sz="1800" spc="-5" dirty="0">
                <a:latin typeface="Times New Roman"/>
                <a:cs typeface="Times New Roman"/>
              </a:rPr>
              <a:t> </a:t>
            </a:r>
            <a:r>
              <a:rPr lang="en-US" sz="1800" spc="15" dirty="0">
                <a:latin typeface="Times New Roman"/>
                <a:cs typeface="Times New Roman"/>
              </a:rPr>
              <a:t>as</a:t>
            </a:r>
            <a:r>
              <a:rPr lang="en-US" sz="1800" spc="-15" dirty="0">
                <a:latin typeface="Times New Roman"/>
                <a:cs typeface="Times New Roman"/>
              </a:rPr>
              <a:t> </a:t>
            </a:r>
            <a:r>
              <a:rPr lang="en-US" sz="1800" spc="20" dirty="0">
                <a:latin typeface="Times New Roman"/>
                <a:cs typeface="Times New Roman"/>
              </a:rPr>
              <a:t>the</a:t>
            </a:r>
            <a:r>
              <a:rPr lang="en-US" sz="1800" spc="-11" dirty="0">
                <a:latin typeface="Times New Roman"/>
                <a:cs typeface="Times New Roman"/>
              </a:rPr>
              <a:t> </a:t>
            </a:r>
            <a:r>
              <a:rPr lang="en-US" sz="1800" spc="20" dirty="0">
                <a:latin typeface="Times New Roman"/>
                <a:cs typeface="Times New Roman"/>
              </a:rPr>
              <a:t>Deployment</a:t>
            </a:r>
            <a:r>
              <a:rPr lang="en-US" sz="1800" spc="5" dirty="0">
                <a:latin typeface="Times New Roman"/>
                <a:cs typeface="Times New Roman"/>
              </a:rPr>
              <a:t> </a:t>
            </a:r>
            <a:r>
              <a:rPr lang="en-US" sz="1800" spc="15" dirty="0">
                <a:latin typeface="Times New Roman"/>
                <a:cs typeface="Times New Roman"/>
              </a:rPr>
              <a:t>phase.</a:t>
            </a:r>
            <a:endParaRPr lang="en-US" sz="1800" dirty="0">
              <a:latin typeface="Times New Roman"/>
              <a:cs typeface="Times New Roman"/>
            </a:endParaRPr>
          </a:p>
          <a:p>
            <a:pPr marL="0" marR="560691" indent="0">
              <a:lnSpc>
                <a:spcPct val="141800"/>
              </a:lnSpc>
              <a:spcBef>
                <a:spcPts val="235"/>
              </a:spcBef>
              <a:buNone/>
            </a:pPr>
            <a:r>
              <a:rPr lang="en-US" sz="1800" spc="20" dirty="0">
                <a:latin typeface="Times New Roman"/>
                <a:cs typeface="Times New Roman"/>
              </a:rPr>
              <a:t>Testing in </a:t>
            </a:r>
            <a:r>
              <a:rPr lang="en-US" sz="1800" spc="15" dirty="0">
                <a:latin typeface="Times New Roman"/>
                <a:cs typeface="Times New Roman"/>
              </a:rPr>
              <a:t>the </a:t>
            </a:r>
            <a:r>
              <a:rPr lang="en-US" sz="1800" spc="20" dirty="0">
                <a:latin typeface="Times New Roman"/>
                <a:cs typeface="Times New Roman"/>
              </a:rPr>
              <a:t>incremental model </a:t>
            </a:r>
            <a:r>
              <a:rPr lang="en-US" sz="1800" spc="11" dirty="0">
                <a:latin typeface="Times New Roman"/>
                <a:cs typeface="Times New Roman"/>
              </a:rPr>
              <a:t>is </a:t>
            </a:r>
            <a:r>
              <a:rPr lang="en-US" sz="1800" spc="15" dirty="0">
                <a:latin typeface="Times New Roman"/>
                <a:cs typeface="Times New Roman"/>
              </a:rPr>
              <a:t>carried out </a:t>
            </a:r>
            <a:r>
              <a:rPr lang="en-US" sz="1800" spc="11" dirty="0">
                <a:latin typeface="Times New Roman"/>
                <a:cs typeface="Times New Roman"/>
              </a:rPr>
              <a:t>at </a:t>
            </a:r>
            <a:r>
              <a:rPr lang="en-US" sz="1800" spc="20" dirty="0">
                <a:latin typeface="Times New Roman"/>
                <a:cs typeface="Times New Roman"/>
              </a:rPr>
              <a:t>the conclusion </a:t>
            </a:r>
            <a:r>
              <a:rPr lang="en-US" sz="1800" spc="11" dirty="0">
                <a:latin typeface="Times New Roman"/>
                <a:cs typeface="Times New Roman"/>
              </a:rPr>
              <a:t>of </a:t>
            </a:r>
            <a:r>
              <a:rPr lang="en-US" sz="1800" spc="20" dirty="0">
                <a:latin typeface="Times New Roman"/>
                <a:cs typeface="Times New Roman"/>
              </a:rPr>
              <a:t>each  </a:t>
            </a:r>
          </a:p>
          <a:p>
            <a:pPr marL="0" marR="560691" indent="0">
              <a:lnSpc>
                <a:spcPct val="141800"/>
              </a:lnSpc>
              <a:spcBef>
                <a:spcPts val="235"/>
              </a:spcBef>
              <a:buNone/>
            </a:pPr>
            <a:r>
              <a:rPr lang="en-US" sz="1800" spc="20" dirty="0">
                <a:latin typeface="Times New Roman"/>
                <a:cs typeface="Times New Roman"/>
              </a:rPr>
              <a:t>increment</a:t>
            </a:r>
            <a:r>
              <a:rPr lang="en-US" sz="1800" spc="-35" dirty="0">
                <a:latin typeface="Times New Roman"/>
                <a:cs typeface="Times New Roman"/>
              </a:rPr>
              <a:t> </a:t>
            </a:r>
            <a:r>
              <a:rPr lang="en-US" sz="1800" spc="11" dirty="0">
                <a:latin typeface="Times New Roman"/>
                <a:cs typeface="Times New Roman"/>
              </a:rPr>
              <a:t>or</a:t>
            </a:r>
            <a:r>
              <a:rPr lang="en-US" sz="1800" spc="-51" dirty="0">
                <a:latin typeface="Times New Roman"/>
                <a:cs typeface="Times New Roman"/>
              </a:rPr>
              <a:t> </a:t>
            </a:r>
            <a:r>
              <a:rPr lang="en-US" sz="1800" spc="15" dirty="0">
                <a:latin typeface="Times New Roman"/>
                <a:cs typeface="Times New Roman"/>
              </a:rPr>
              <a:t>iteration,</a:t>
            </a:r>
            <a:r>
              <a:rPr lang="en-US" sz="1800" spc="-35" dirty="0">
                <a:latin typeface="Times New Roman"/>
                <a:cs typeface="Times New Roman"/>
              </a:rPr>
              <a:t> </a:t>
            </a:r>
            <a:r>
              <a:rPr lang="en-US" sz="1800" spc="20" dirty="0">
                <a:latin typeface="Times New Roman"/>
                <a:cs typeface="Times New Roman"/>
              </a:rPr>
              <a:t>and</a:t>
            </a:r>
            <a:r>
              <a:rPr lang="en-US" sz="1800" spc="-40" dirty="0">
                <a:latin typeface="Times New Roman"/>
                <a:cs typeface="Times New Roman"/>
              </a:rPr>
              <a:t> </a:t>
            </a:r>
            <a:r>
              <a:rPr lang="en-US" sz="1800" spc="15" dirty="0">
                <a:latin typeface="Times New Roman"/>
                <a:cs typeface="Times New Roman"/>
              </a:rPr>
              <a:t>the</a:t>
            </a:r>
            <a:r>
              <a:rPr lang="en-US" sz="1800" spc="-60" dirty="0">
                <a:latin typeface="Times New Roman"/>
                <a:cs typeface="Times New Roman"/>
              </a:rPr>
              <a:t> </a:t>
            </a:r>
            <a:r>
              <a:rPr lang="en-US" sz="1800" spc="15" dirty="0">
                <a:latin typeface="Times New Roman"/>
                <a:cs typeface="Times New Roman"/>
              </a:rPr>
              <a:t>entire</a:t>
            </a:r>
            <a:r>
              <a:rPr lang="en-US" sz="1800" spc="-35" dirty="0">
                <a:latin typeface="Times New Roman"/>
                <a:cs typeface="Times New Roman"/>
              </a:rPr>
              <a:t> </a:t>
            </a:r>
            <a:r>
              <a:rPr lang="en-US" sz="1800" spc="15" dirty="0">
                <a:latin typeface="Times New Roman"/>
                <a:cs typeface="Times New Roman"/>
              </a:rPr>
              <a:t>application</a:t>
            </a:r>
            <a:r>
              <a:rPr lang="en-US" sz="1800" spc="-40" dirty="0">
                <a:latin typeface="Times New Roman"/>
                <a:cs typeface="Times New Roman"/>
              </a:rPr>
              <a:t> </a:t>
            </a:r>
            <a:r>
              <a:rPr lang="en-US" sz="1800" spc="11" dirty="0">
                <a:latin typeface="Times New Roman"/>
                <a:cs typeface="Times New Roman"/>
              </a:rPr>
              <a:t>is</a:t>
            </a:r>
            <a:r>
              <a:rPr lang="en-US" sz="1800" spc="-40" dirty="0">
                <a:latin typeface="Times New Roman"/>
                <a:cs typeface="Times New Roman"/>
              </a:rPr>
              <a:t> </a:t>
            </a:r>
            <a:r>
              <a:rPr lang="en-US" sz="1800" spc="20" dirty="0">
                <a:latin typeface="Times New Roman"/>
                <a:cs typeface="Times New Roman"/>
              </a:rPr>
              <a:t>examined</a:t>
            </a:r>
            <a:r>
              <a:rPr lang="en-US" sz="1800" spc="-40" dirty="0">
                <a:latin typeface="Times New Roman"/>
                <a:cs typeface="Times New Roman"/>
              </a:rPr>
              <a:t> </a:t>
            </a:r>
            <a:r>
              <a:rPr lang="en-US" sz="1800" spc="15" dirty="0">
                <a:latin typeface="Times New Roman"/>
                <a:cs typeface="Times New Roman"/>
              </a:rPr>
              <a:t>in</a:t>
            </a:r>
            <a:r>
              <a:rPr lang="en-US" sz="1800" spc="-51" dirty="0">
                <a:latin typeface="Times New Roman"/>
                <a:cs typeface="Times New Roman"/>
              </a:rPr>
              <a:t> </a:t>
            </a:r>
            <a:r>
              <a:rPr lang="en-US" sz="1800" spc="15" dirty="0">
                <a:latin typeface="Times New Roman"/>
                <a:cs typeface="Times New Roman"/>
              </a:rPr>
              <a:t>the</a:t>
            </a:r>
            <a:r>
              <a:rPr lang="en-US" sz="1800" spc="-45" dirty="0">
                <a:latin typeface="Times New Roman"/>
                <a:cs typeface="Times New Roman"/>
              </a:rPr>
              <a:t> </a:t>
            </a:r>
            <a:r>
              <a:rPr lang="en-US" sz="1800" spc="15" dirty="0">
                <a:latin typeface="Times New Roman"/>
                <a:cs typeface="Times New Roman"/>
              </a:rPr>
              <a:t>final</a:t>
            </a:r>
            <a:r>
              <a:rPr lang="en-US" sz="1800" spc="-51" dirty="0">
                <a:latin typeface="Times New Roman"/>
                <a:cs typeface="Times New Roman"/>
              </a:rPr>
              <a:t> </a:t>
            </a:r>
            <a:r>
              <a:rPr lang="en-US" sz="1800" spc="15" dirty="0">
                <a:latin typeface="Times New Roman"/>
                <a:cs typeface="Times New Roman"/>
              </a:rPr>
              <a:t>test</a:t>
            </a:r>
          </a:p>
          <a:p>
            <a:pPr marL="0" marR="560691" indent="0">
              <a:lnSpc>
                <a:spcPct val="141800"/>
              </a:lnSpc>
              <a:spcBef>
                <a:spcPts val="235"/>
              </a:spcBef>
              <a:buNone/>
            </a:pPr>
            <a:r>
              <a:rPr lang="en-US" sz="2400" b="1" spc="37" baseline="5050" dirty="0">
                <a:latin typeface="Times New Roman"/>
                <a:cs typeface="Times New Roman"/>
              </a:rPr>
              <a:t>When </a:t>
            </a:r>
            <a:r>
              <a:rPr lang="en-US" sz="2400" b="1" spc="15" baseline="5050" dirty="0">
                <a:latin typeface="Times New Roman"/>
                <a:cs typeface="Times New Roman"/>
              </a:rPr>
              <a:t>it </a:t>
            </a:r>
            <a:r>
              <a:rPr lang="en-US" sz="2400" b="1" spc="31" baseline="5050" dirty="0">
                <a:latin typeface="Times New Roman"/>
                <a:cs typeface="Times New Roman"/>
              </a:rPr>
              <a:t>is appropriate to halt </a:t>
            </a:r>
            <a:r>
              <a:rPr lang="en-US" sz="2400" b="1" spc="23" baseline="5050" dirty="0">
                <a:latin typeface="Times New Roman"/>
                <a:cs typeface="Times New Roman"/>
              </a:rPr>
              <a:t>testing : </a:t>
            </a:r>
          </a:p>
          <a:p>
            <a:pPr marL="0" marR="560691" indent="0">
              <a:lnSpc>
                <a:spcPct val="141800"/>
              </a:lnSpc>
              <a:spcBef>
                <a:spcPts val="235"/>
              </a:spcBef>
              <a:buNone/>
            </a:pPr>
            <a:r>
              <a:rPr lang="en-US" sz="1800" spc="20" dirty="0">
                <a:latin typeface="Times New Roman"/>
                <a:cs typeface="Times New Roman"/>
              </a:rPr>
              <a:t>Without </a:t>
            </a:r>
            <a:r>
              <a:rPr lang="en-US" sz="1800" spc="11" dirty="0">
                <a:latin typeface="Times New Roman"/>
                <a:cs typeface="Times New Roman"/>
              </a:rPr>
              <a:t>first </a:t>
            </a:r>
            <a:r>
              <a:rPr lang="en-US" sz="1800" spc="15" dirty="0">
                <a:latin typeface="Times New Roman"/>
                <a:cs typeface="Times New Roman"/>
              </a:rPr>
              <a:t>putting the software </a:t>
            </a:r>
            <a:r>
              <a:rPr lang="en-US" sz="1800" spc="20" dirty="0">
                <a:latin typeface="Times New Roman"/>
                <a:cs typeface="Times New Roman"/>
              </a:rPr>
              <a:t>through </a:t>
            </a:r>
            <a:r>
              <a:rPr lang="en-US" sz="1800" spc="25" dirty="0">
                <a:latin typeface="Times New Roman"/>
                <a:cs typeface="Times New Roman"/>
              </a:rPr>
              <a:t>it  </a:t>
            </a:r>
            <a:r>
              <a:rPr lang="en-US" sz="1800" spc="15" dirty="0">
                <a:latin typeface="Times New Roman"/>
                <a:cs typeface="Times New Roman"/>
              </a:rPr>
              <a:t>paces, </a:t>
            </a:r>
            <a:r>
              <a:rPr lang="en-US" sz="1800" spc="11" dirty="0">
                <a:latin typeface="Times New Roman"/>
                <a:cs typeface="Times New Roman"/>
              </a:rPr>
              <a:t>it is </a:t>
            </a:r>
            <a:r>
              <a:rPr lang="en-US" sz="1800" spc="20" dirty="0">
                <a:latin typeface="Times New Roman"/>
                <a:cs typeface="Times New Roman"/>
              </a:rPr>
              <a:t>impossible </a:t>
            </a:r>
            <a:r>
              <a:rPr lang="en-US" sz="1800" spc="15" dirty="0">
                <a:latin typeface="Times New Roman"/>
                <a:cs typeface="Times New Roman"/>
              </a:rPr>
              <a:t>for </a:t>
            </a:r>
            <a:r>
              <a:rPr lang="en-US" sz="1800" spc="20" dirty="0">
                <a:latin typeface="Times New Roman"/>
                <a:cs typeface="Times New Roman"/>
              </a:rPr>
              <a:t>anyone to </a:t>
            </a:r>
            <a:r>
              <a:rPr lang="en-US" sz="1800" spc="15" dirty="0">
                <a:latin typeface="Times New Roman"/>
                <a:cs typeface="Times New Roman"/>
              </a:rPr>
              <a:t>guarantee that </a:t>
            </a:r>
            <a:r>
              <a:rPr lang="en-US" sz="1800" spc="11" dirty="0">
                <a:latin typeface="Times New Roman"/>
                <a:cs typeface="Times New Roman"/>
              </a:rPr>
              <a:t>it is </a:t>
            </a:r>
            <a:r>
              <a:rPr lang="en-US" sz="1800" spc="20" dirty="0">
                <a:latin typeface="Times New Roman"/>
                <a:cs typeface="Times New Roman"/>
              </a:rPr>
              <a:t>completely devoid </a:t>
            </a:r>
            <a:r>
              <a:rPr lang="en-US" sz="1800" spc="11" dirty="0">
                <a:latin typeface="Times New Roman"/>
                <a:cs typeface="Times New Roman"/>
              </a:rPr>
              <a:t>of </a:t>
            </a:r>
            <a:r>
              <a:rPr lang="en-US" sz="1800" spc="15" dirty="0">
                <a:latin typeface="Times New Roman"/>
                <a:cs typeface="Times New Roman"/>
              </a:rPr>
              <a:t>errors.  </a:t>
            </a:r>
            <a:r>
              <a:rPr lang="en-US" sz="1800" spc="20" dirty="0">
                <a:latin typeface="Times New Roman"/>
                <a:cs typeface="Times New Roman"/>
              </a:rPr>
              <a:t>Because</a:t>
            </a:r>
            <a:r>
              <a:rPr lang="en-US" sz="1800" spc="-45" dirty="0">
                <a:latin typeface="Times New Roman"/>
                <a:cs typeface="Times New Roman"/>
              </a:rPr>
              <a:t> </a:t>
            </a:r>
            <a:r>
              <a:rPr lang="en-US" sz="1800" spc="15" dirty="0">
                <a:latin typeface="Times New Roman"/>
                <a:cs typeface="Times New Roman"/>
              </a:rPr>
              <a:t>the</a:t>
            </a:r>
            <a:r>
              <a:rPr lang="en-US" sz="1800" spc="-31" dirty="0">
                <a:latin typeface="Times New Roman"/>
                <a:cs typeface="Times New Roman"/>
              </a:rPr>
              <a:t> </a:t>
            </a:r>
            <a:r>
              <a:rPr lang="en-US" sz="1800" spc="20" dirty="0">
                <a:latin typeface="Times New Roman"/>
                <a:cs typeface="Times New Roman"/>
              </a:rPr>
              <a:t>domain</a:t>
            </a:r>
            <a:r>
              <a:rPr lang="en-US" sz="1800" spc="-51" dirty="0">
                <a:latin typeface="Times New Roman"/>
                <a:cs typeface="Times New Roman"/>
              </a:rPr>
              <a:t> </a:t>
            </a:r>
            <a:r>
              <a:rPr lang="en-US" sz="1800" spc="15" dirty="0">
                <a:latin typeface="Times New Roman"/>
                <a:cs typeface="Times New Roman"/>
              </a:rPr>
              <a:t>to</a:t>
            </a:r>
            <a:r>
              <a:rPr lang="en-US" sz="1800" spc="-35" dirty="0">
                <a:latin typeface="Times New Roman"/>
                <a:cs typeface="Times New Roman"/>
              </a:rPr>
              <a:t> </a:t>
            </a:r>
            <a:r>
              <a:rPr lang="en-US" sz="1800" spc="20" dirty="0">
                <a:latin typeface="Times New Roman"/>
                <a:cs typeface="Times New Roman"/>
              </a:rPr>
              <a:t>which</a:t>
            </a:r>
            <a:r>
              <a:rPr lang="en-US" sz="1800" spc="-45" dirty="0">
                <a:latin typeface="Times New Roman"/>
                <a:cs typeface="Times New Roman"/>
              </a:rPr>
              <a:t> </a:t>
            </a:r>
            <a:r>
              <a:rPr lang="en-US" sz="1800" spc="15" dirty="0">
                <a:latin typeface="Times New Roman"/>
                <a:cs typeface="Times New Roman"/>
              </a:rPr>
              <a:t>the</a:t>
            </a:r>
            <a:r>
              <a:rPr lang="en-US" sz="1800" spc="-51" dirty="0">
                <a:latin typeface="Times New Roman"/>
                <a:cs typeface="Times New Roman"/>
              </a:rPr>
              <a:t> </a:t>
            </a:r>
            <a:r>
              <a:rPr lang="en-US" sz="1800" spc="15" dirty="0">
                <a:latin typeface="Times New Roman"/>
                <a:cs typeface="Times New Roman"/>
              </a:rPr>
              <a:t>input</a:t>
            </a:r>
            <a:r>
              <a:rPr lang="en-US" sz="1800" spc="-20" dirty="0">
                <a:latin typeface="Times New Roman"/>
                <a:cs typeface="Times New Roman"/>
              </a:rPr>
              <a:t> </a:t>
            </a:r>
            <a:r>
              <a:rPr lang="en-US" sz="1800" spc="20" dirty="0">
                <a:latin typeface="Times New Roman"/>
                <a:cs typeface="Times New Roman"/>
              </a:rPr>
              <a:t>belongs</a:t>
            </a:r>
            <a:r>
              <a:rPr lang="en-US" sz="1800" spc="-45" dirty="0">
                <a:latin typeface="Times New Roman"/>
                <a:cs typeface="Times New Roman"/>
              </a:rPr>
              <a:t> </a:t>
            </a:r>
            <a:r>
              <a:rPr lang="en-US" sz="1800" spc="20" dirty="0">
                <a:latin typeface="Times New Roman"/>
                <a:cs typeface="Times New Roman"/>
              </a:rPr>
              <a:t>is</a:t>
            </a:r>
            <a:r>
              <a:rPr lang="en-US" sz="1800" spc="-40" dirty="0">
                <a:latin typeface="Times New Roman"/>
                <a:cs typeface="Times New Roman"/>
              </a:rPr>
              <a:t> </a:t>
            </a:r>
            <a:r>
              <a:rPr lang="en-US" sz="1800" spc="15" dirty="0">
                <a:latin typeface="Times New Roman"/>
                <a:cs typeface="Times New Roman"/>
              </a:rPr>
              <a:t>so</a:t>
            </a:r>
            <a:r>
              <a:rPr lang="en-US" sz="1800" spc="-45" dirty="0">
                <a:latin typeface="Times New Roman"/>
                <a:cs typeface="Times New Roman"/>
              </a:rPr>
              <a:t> </a:t>
            </a:r>
            <a:r>
              <a:rPr lang="en-US" sz="1800" spc="20" dirty="0">
                <a:latin typeface="Times New Roman"/>
                <a:cs typeface="Times New Roman"/>
              </a:rPr>
              <a:t>expansive</a:t>
            </a:r>
            <a:r>
              <a:rPr lang="en-US" sz="1800" spc="-25" dirty="0">
                <a:latin typeface="Times New Roman"/>
                <a:cs typeface="Times New Roman"/>
              </a:rPr>
              <a:t> </a:t>
            </a:r>
            <a:r>
              <a:rPr lang="en-US" sz="1800" spc="20" dirty="0">
                <a:latin typeface="Times New Roman"/>
                <a:cs typeface="Times New Roman"/>
              </a:rPr>
              <a:t>we</a:t>
            </a:r>
            <a:r>
              <a:rPr lang="en-US" sz="1800" spc="-45" dirty="0">
                <a:latin typeface="Times New Roman"/>
                <a:cs typeface="Times New Roman"/>
              </a:rPr>
              <a:t> </a:t>
            </a:r>
            <a:r>
              <a:rPr lang="en-US" sz="1800" spc="15" dirty="0">
                <a:latin typeface="Times New Roman"/>
                <a:cs typeface="Times New Roman"/>
              </a:rPr>
              <a:t>are</a:t>
            </a:r>
            <a:r>
              <a:rPr lang="en-US" sz="1800" spc="-31" dirty="0">
                <a:latin typeface="Times New Roman"/>
                <a:cs typeface="Times New Roman"/>
              </a:rPr>
              <a:t> </a:t>
            </a:r>
            <a:r>
              <a:rPr lang="en-US" sz="1800" spc="15" dirty="0">
                <a:latin typeface="Times New Roman"/>
                <a:cs typeface="Times New Roman"/>
              </a:rPr>
              <a:t>unable</a:t>
            </a:r>
            <a:r>
              <a:rPr lang="en-US" sz="1800" spc="-45" dirty="0">
                <a:latin typeface="Times New Roman"/>
                <a:cs typeface="Times New Roman"/>
              </a:rPr>
              <a:t> </a:t>
            </a:r>
            <a:r>
              <a:rPr lang="en-US" sz="1800" spc="20" dirty="0">
                <a:latin typeface="Times New Roman"/>
                <a:cs typeface="Times New Roman"/>
              </a:rPr>
              <a:t>to</a:t>
            </a:r>
            <a:r>
              <a:rPr lang="en-US" sz="1800" spc="-35" dirty="0">
                <a:latin typeface="Times New Roman"/>
                <a:cs typeface="Times New Roman"/>
              </a:rPr>
              <a:t> </a:t>
            </a:r>
            <a:r>
              <a:rPr lang="en-US" sz="1800" spc="20" dirty="0">
                <a:latin typeface="Times New Roman"/>
                <a:cs typeface="Times New Roman"/>
              </a:rPr>
              <a:t>check  every </a:t>
            </a:r>
            <a:r>
              <a:rPr lang="en-US" sz="1800" spc="15" dirty="0">
                <a:latin typeface="Times New Roman"/>
                <a:cs typeface="Times New Roman"/>
              </a:rPr>
              <a:t>to </a:t>
            </a:r>
            <a:r>
              <a:rPr lang="en-US" sz="1800" spc="20" dirty="0">
                <a:latin typeface="Times New Roman"/>
                <a:cs typeface="Times New Roman"/>
              </a:rPr>
              <a:t>check</a:t>
            </a:r>
            <a:r>
              <a:rPr lang="en-US" sz="1800" spc="-15" dirty="0">
                <a:latin typeface="Times New Roman"/>
                <a:cs typeface="Times New Roman"/>
              </a:rPr>
              <a:t> </a:t>
            </a:r>
            <a:r>
              <a:rPr lang="en-US" sz="1800" spc="20" dirty="0">
                <a:latin typeface="Times New Roman"/>
                <a:cs typeface="Times New Roman"/>
              </a:rPr>
              <a:t>every</a:t>
            </a:r>
            <a:endParaRPr lang="en-US" sz="1800" b="1" i="0" dirty="0">
              <a:effectLst/>
              <a:latin typeface="Times New Roman" panose="02020603050405020304" pitchFamily="18" charset="0"/>
              <a:cs typeface="Times New Roman" panose="02020603050405020304" pitchFamily="18" charset="0"/>
            </a:endParaRPr>
          </a:p>
        </p:txBody>
      </p:sp>
      <p:pic>
        <p:nvPicPr>
          <p:cNvPr id="5" name="object 4"/>
          <p:cNvPicPr/>
          <p:nvPr/>
        </p:nvPicPr>
        <p:blipFill>
          <a:blip r:embed="rId2" cstate="print"/>
          <a:stretch>
            <a:fillRect/>
          </a:stretch>
        </p:blipFill>
        <p:spPr>
          <a:xfrm>
            <a:off x="107504" y="260648"/>
            <a:ext cx="1897380" cy="591312"/>
          </a:xfrm>
          <a:prstGeom prst="rect">
            <a:avLst/>
          </a:prstGeom>
        </p:spPr>
      </p:pic>
    </p:spTree>
    <p:extLst>
      <p:ext uri="{BB962C8B-B14F-4D97-AF65-F5344CB8AC3E}">
        <p14:creationId xmlns:p14="http://schemas.microsoft.com/office/powerpoint/2010/main" val="200484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rgbClr val="5B87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ject 4"/>
          <p:cNvPicPr/>
          <p:nvPr/>
        </p:nvPicPr>
        <p:blipFill>
          <a:blip r:embed="rId2" cstate="print"/>
          <a:stretch>
            <a:fillRect/>
          </a:stretch>
        </p:blipFill>
        <p:spPr>
          <a:xfrm>
            <a:off x="4592638" y="639763"/>
            <a:ext cx="4052888" cy="121443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5B7255D0-4DFE-550F-A212-C2C5607B00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638" y="1922463"/>
            <a:ext cx="4052888" cy="1385888"/>
          </a:xfrm>
          <a:prstGeom prst="rect">
            <a:avLst/>
          </a:prstGeom>
        </p:spPr>
      </p:pic>
      <p:pic>
        <p:nvPicPr>
          <p:cNvPr id="6" name="Content Placeholder 5" descr="A screenshot of a computer">
            <a:extLst>
              <a:ext uri="{FF2B5EF4-FFF2-40B4-BE49-F238E27FC236}">
                <a16:creationId xmlns:a16="http://schemas.microsoft.com/office/drawing/2014/main" id="{EBCFEB11-1CEA-7674-BB2A-BCE90C841F32}"/>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592638" y="3376613"/>
            <a:ext cx="4052888" cy="2843213"/>
          </a:xfrm>
        </p:spPr>
      </p:pic>
      <p:sp>
        <p:nvSpPr>
          <p:cNvPr id="2" name="Title 1"/>
          <p:cNvSpPr>
            <a:spLocks noGrp="1"/>
          </p:cNvSpPr>
          <p:nvPr>
            <p:ph type="title"/>
          </p:nvPr>
        </p:nvSpPr>
        <p:spPr>
          <a:xfrm>
            <a:off x="466221" y="640080"/>
            <a:ext cx="3168968" cy="5578816"/>
          </a:xfrm>
        </p:spPr>
        <p:txBody>
          <a:bodyPr vert="horz" lIns="91440" tIns="45720" rIns="91440" bIns="45720" rtlCol="0" anchor="ctr">
            <a:normAutofit/>
          </a:bodyPr>
          <a:lstStyle/>
          <a:p>
            <a:pPr algn="ctr" defTabSz="914400"/>
            <a:r>
              <a:rPr lang="en-US" sz="3100" dirty="0">
                <a:solidFill>
                  <a:srgbClr val="FFFFFF"/>
                </a:solidFill>
              </a:rPr>
              <a:t>RESULT</a:t>
            </a:r>
            <a:endParaRPr lang="en-US" sz="3100" kern="1200" dirty="0">
              <a:solidFill>
                <a:srgbClr val="FFFFFF"/>
              </a:solidFill>
              <a:latin typeface="+mj-lt"/>
              <a:ea typeface="+mj-ea"/>
              <a:cs typeface="+mj-cs"/>
            </a:endParaRPr>
          </a:p>
        </p:txBody>
      </p:sp>
    </p:spTree>
    <p:extLst>
      <p:ext uri="{BB962C8B-B14F-4D97-AF65-F5344CB8AC3E}">
        <p14:creationId xmlns:p14="http://schemas.microsoft.com/office/powerpoint/2010/main" val="349968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128" y="692696"/>
            <a:ext cx="7848872" cy="1325563"/>
          </a:xfrm>
        </p:spPr>
        <p:txBody>
          <a:bodyPr/>
          <a:lstStyle/>
          <a:p>
            <a:r>
              <a:rPr lang="en-US" dirty="0">
                <a:latin typeface="Times New Roman" panose="02020603050405020304" pitchFamily="18" charset="0"/>
                <a:cs typeface="Times New Roman" panose="02020603050405020304" pitchFamily="18" charset="0"/>
              </a:rPr>
              <a:t>ARCHITECTURE DIAGRAM</a:t>
            </a:r>
            <a:endParaRPr lang="en-IN" dirty="0">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E3FA07B2-8986-A0B1-7582-88FCE5A98B02}"/>
              </a:ext>
            </a:extLst>
          </p:cNvPr>
          <p:cNvSpPr>
            <a:spLocks noGrp="1"/>
          </p:cNvSpPr>
          <p:nvPr>
            <p:ph idx="1"/>
          </p:nvPr>
        </p:nvSpPr>
        <p:spPr>
          <a:xfrm>
            <a:off x="899592" y="2132856"/>
            <a:ext cx="7776864" cy="4360018"/>
          </a:xfrm>
          <a:prstGeom prst="rect">
            <a:avLst/>
          </a:prstGeom>
          <a:blipFill>
            <a:blip r:embed="rId2" cstate="print"/>
            <a:stretch>
              <a:fillRect/>
            </a:stretch>
          </a:blipFill>
        </p:spPr>
        <p:txBody>
          <a:bodyPr wrap="square" lIns="0" tIns="0" rIns="0" bIns="0" rtlCol="0">
            <a:spAutoFit/>
          </a:bodyPr>
          <a:lstStyle/>
          <a:p>
            <a:pPr marL="0" indent="0">
              <a:buNone/>
            </a:pPr>
            <a:endParaRPr lang="en-ID" sz="800" dirty="0"/>
          </a:p>
        </p:txBody>
      </p:sp>
      <p:pic>
        <p:nvPicPr>
          <p:cNvPr id="7" name="Picture 6">
            <a:extLst>
              <a:ext uri="{FF2B5EF4-FFF2-40B4-BE49-F238E27FC236}">
                <a16:creationId xmlns:a16="http://schemas.microsoft.com/office/drawing/2014/main" id="{DB330CB7-4210-317B-F3FD-187E1C972E77}"/>
              </a:ext>
            </a:extLst>
          </p:cNvPr>
          <p:cNvPicPr>
            <a:picLocks noChangeAspect="1"/>
          </p:cNvPicPr>
          <p:nvPr/>
        </p:nvPicPr>
        <p:blipFill>
          <a:blip r:embed="rId3"/>
          <a:stretch>
            <a:fillRect/>
          </a:stretch>
        </p:blipFill>
        <p:spPr>
          <a:xfrm>
            <a:off x="0" y="188640"/>
            <a:ext cx="1902117" cy="591363"/>
          </a:xfrm>
          <a:prstGeom prst="rect">
            <a:avLst/>
          </a:prstGeom>
        </p:spPr>
      </p:pic>
    </p:spTree>
    <p:extLst>
      <p:ext uri="{BB962C8B-B14F-4D97-AF65-F5344CB8AC3E}">
        <p14:creationId xmlns:p14="http://schemas.microsoft.com/office/powerpoint/2010/main" val="150643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CF48-B7A9-B36F-EDF0-0A0912EC2527}"/>
              </a:ext>
            </a:extLst>
          </p:cNvPr>
          <p:cNvSpPr>
            <a:spLocks noGrp="1"/>
          </p:cNvSpPr>
          <p:nvPr>
            <p:ph type="title"/>
          </p:nvPr>
        </p:nvSpPr>
        <p:spPr>
          <a:xfrm>
            <a:off x="827584" y="689593"/>
            <a:ext cx="7886700" cy="1325563"/>
          </a:xfrm>
        </p:spPr>
        <p:txBody>
          <a:bodyPr/>
          <a:lstStyle/>
          <a:p>
            <a:r>
              <a:rPr lang="en-US" dirty="0">
                <a:latin typeface="Times New Roman" panose="02020603050405020304" pitchFamily="18" charset="0"/>
                <a:cs typeface="Times New Roman" panose="02020603050405020304" pitchFamily="18" charset="0"/>
              </a:rPr>
              <a:t>ARCHITECTURE DIAGRAM</a:t>
            </a:r>
            <a:endParaRPr lang="en-ID" dirty="0"/>
          </a:p>
        </p:txBody>
      </p:sp>
      <p:sp>
        <p:nvSpPr>
          <p:cNvPr id="4" name="object 7">
            <a:extLst>
              <a:ext uri="{FF2B5EF4-FFF2-40B4-BE49-F238E27FC236}">
                <a16:creationId xmlns:a16="http://schemas.microsoft.com/office/drawing/2014/main" id="{CBEEA410-B43F-08DC-69BE-ECB26E795132}"/>
              </a:ext>
            </a:extLst>
          </p:cNvPr>
          <p:cNvSpPr>
            <a:spLocks noGrp="1"/>
          </p:cNvSpPr>
          <p:nvPr>
            <p:ph idx="1"/>
          </p:nvPr>
        </p:nvSpPr>
        <p:spPr>
          <a:xfrm>
            <a:off x="628650" y="1988840"/>
            <a:ext cx="7886700" cy="4351338"/>
          </a:xfrm>
          <a:prstGeom prst="rect">
            <a:avLst/>
          </a:prstGeom>
          <a:blipFill>
            <a:blip r:embed="rId2" cstate="print"/>
            <a:stretch>
              <a:fillRect/>
            </a:stretch>
          </a:blipFill>
        </p:spPr>
        <p:txBody>
          <a:bodyPr wrap="square" lIns="0" tIns="0" rIns="0" bIns="0" rtlCol="0"/>
          <a:lstStyle/>
          <a:p>
            <a:endParaRPr lang="en-ID"/>
          </a:p>
        </p:txBody>
      </p:sp>
      <p:pic>
        <p:nvPicPr>
          <p:cNvPr id="5" name="Picture 4">
            <a:extLst>
              <a:ext uri="{FF2B5EF4-FFF2-40B4-BE49-F238E27FC236}">
                <a16:creationId xmlns:a16="http://schemas.microsoft.com/office/drawing/2014/main" id="{ABEFB093-FFD9-5113-93EA-E3B3D1963B5D}"/>
              </a:ext>
            </a:extLst>
          </p:cNvPr>
          <p:cNvPicPr>
            <a:picLocks noChangeAspect="1"/>
          </p:cNvPicPr>
          <p:nvPr/>
        </p:nvPicPr>
        <p:blipFill>
          <a:blip r:embed="rId3"/>
          <a:stretch>
            <a:fillRect/>
          </a:stretch>
        </p:blipFill>
        <p:spPr>
          <a:xfrm>
            <a:off x="0" y="128307"/>
            <a:ext cx="1902117" cy="591363"/>
          </a:xfrm>
          <a:prstGeom prst="rect">
            <a:avLst/>
          </a:prstGeom>
        </p:spPr>
      </p:pic>
    </p:spTree>
    <p:extLst>
      <p:ext uri="{BB962C8B-B14F-4D97-AF65-F5344CB8AC3E}">
        <p14:creationId xmlns:p14="http://schemas.microsoft.com/office/powerpoint/2010/main" val="64318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983" y="651675"/>
            <a:ext cx="8229600" cy="948690"/>
          </a:xfrm>
        </p:spPr>
        <p:txBody>
          <a:bodyPr/>
          <a:lstStyle/>
          <a:p>
            <a:r>
              <a:rPr lang="en-US" dirty="0">
                <a:latin typeface="Times New Roman" panose="02020603050405020304" charset="0"/>
                <a:cs typeface="Times New Roman" panose="02020603050405020304" charset="0"/>
              </a:rPr>
              <a:t>RESULTS</a:t>
            </a:r>
          </a:p>
        </p:txBody>
      </p:sp>
      <p:sp>
        <p:nvSpPr>
          <p:cNvPr id="4" name="Content Placeholder 3">
            <a:extLst>
              <a:ext uri="{FF2B5EF4-FFF2-40B4-BE49-F238E27FC236}">
                <a16:creationId xmlns:a16="http://schemas.microsoft.com/office/drawing/2014/main" id="{79CEE69A-35D0-C86D-D374-D482B98C98C8}"/>
              </a:ext>
            </a:extLst>
          </p:cNvPr>
          <p:cNvSpPr>
            <a:spLocks noGrp="1"/>
          </p:cNvSpPr>
          <p:nvPr>
            <p:ph idx="1"/>
          </p:nvPr>
        </p:nvSpPr>
        <p:spPr>
          <a:xfrm>
            <a:off x="395536" y="1605836"/>
            <a:ext cx="8229600" cy="4738221"/>
          </a:xfrm>
        </p:spPr>
        <p:txBody>
          <a:bodyPr>
            <a:noAutofit/>
          </a:bodyPr>
          <a:lstStyle/>
          <a:p>
            <a:pPr marL="0" indent="0" algn="just">
              <a:buNone/>
            </a:pPr>
            <a:r>
              <a:rPr lang="en-US" sz="1400" i="0" dirty="0">
                <a:effectLst/>
                <a:latin typeface="Times New Roman" panose="02020603050405020304" pitchFamily="18" charset="0"/>
                <a:cs typeface="Times New Roman" panose="02020603050405020304" pitchFamily="18" charset="0"/>
              </a:rPr>
              <a:t>A fundraising and charity platform aims to achieve greater accuracy and transparency in its operations. By implementing robust features, the platform ensures:</a:t>
            </a:r>
          </a:p>
          <a:p>
            <a:pPr marL="0" indent="0" algn="just">
              <a:buNone/>
            </a:pPr>
            <a:endParaRPr lang="en-US" sz="1400" i="0" dirty="0">
              <a:effectLst/>
              <a:latin typeface="Times New Roman" panose="02020603050405020304" pitchFamily="18" charset="0"/>
              <a:cs typeface="Times New Roman" panose="02020603050405020304" pitchFamily="18" charset="0"/>
            </a:endParaRPr>
          </a:p>
          <a:p>
            <a:pPr marL="0" indent="0" algn="just">
              <a:buNone/>
            </a:pPr>
            <a:r>
              <a:rPr lang="en-US" sz="1400" i="0" dirty="0">
                <a:effectLst/>
                <a:latin typeface="Times New Roman" panose="02020603050405020304" pitchFamily="18" charset="0"/>
                <a:cs typeface="Times New Roman" panose="02020603050405020304" pitchFamily="18" charset="0"/>
              </a:rPr>
              <a:t>1. Detailed Information: The platform provides comprehensive campaign details, including information about the cause, the organization behind it, and how funds will be utilized. This enables donors to make well-informed decisions aligned with their values and interests.</a:t>
            </a:r>
          </a:p>
          <a:p>
            <a:pPr marL="0" indent="0" algn="just">
              <a:buNone/>
            </a:pPr>
            <a:endParaRPr lang="en-US" sz="1400" i="0" dirty="0">
              <a:effectLst/>
              <a:latin typeface="Times New Roman" panose="02020603050405020304" pitchFamily="18" charset="0"/>
              <a:cs typeface="Times New Roman" panose="02020603050405020304" pitchFamily="18" charset="0"/>
            </a:endParaRPr>
          </a:p>
          <a:p>
            <a:pPr marL="0" indent="0" algn="just">
              <a:buNone/>
            </a:pPr>
            <a:r>
              <a:rPr lang="en-US" sz="1400" i="0" dirty="0">
                <a:effectLst/>
                <a:latin typeface="Times New Roman" panose="02020603050405020304" pitchFamily="18" charset="0"/>
                <a:cs typeface="Times New Roman" panose="02020603050405020304" pitchFamily="18" charset="0"/>
              </a:rPr>
              <a:t>2. Secure and Streamlined Donations: The platform incorporates secure online donation mechanisms, offering various payment options and advanced encryption technologies. This ensures that donations reach the intended recipients securely and efficiently.</a:t>
            </a:r>
          </a:p>
          <a:p>
            <a:pPr marL="0" indent="0" algn="just">
              <a:buNone/>
            </a:pPr>
            <a:endParaRPr lang="en-US" sz="1400" i="0" dirty="0">
              <a:effectLst/>
              <a:latin typeface="Times New Roman" panose="02020603050405020304" pitchFamily="18" charset="0"/>
              <a:cs typeface="Times New Roman" panose="02020603050405020304" pitchFamily="18" charset="0"/>
            </a:endParaRPr>
          </a:p>
          <a:p>
            <a:pPr marL="0" indent="0" algn="just">
              <a:buNone/>
            </a:pPr>
            <a:r>
              <a:rPr lang="en-US" sz="1400" i="0" dirty="0">
                <a:effectLst/>
                <a:latin typeface="Times New Roman" panose="02020603050405020304" pitchFamily="18" charset="0"/>
                <a:cs typeface="Times New Roman" panose="02020603050405020304" pitchFamily="18" charset="0"/>
              </a:rPr>
              <a:t>3. Real-time Tracking: Fundraising campaigns on the platform are equipped with real-time tracking tools. Donors can monitor the impact of their contributions, track fund utilization, view progress updates, and receive reports on achieved outcomes. This fosters trust and confidence by showcasing the tangible difference made by their contributions.</a:t>
            </a:r>
          </a:p>
          <a:p>
            <a:pPr marL="0" indent="0" algn="just">
              <a:buNone/>
            </a:pPr>
            <a:endParaRPr lang="en-US" sz="1400" i="0" dirty="0">
              <a:effectLst/>
              <a:latin typeface="Times New Roman" panose="02020603050405020304" pitchFamily="18" charset="0"/>
              <a:cs typeface="Times New Roman" panose="02020603050405020304" pitchFamily="18" charset="0"/>
            </a:endParaRPr>
          </a:p>
          <a:p>
            <a:pPr marL="0" indent="0" algn="just">
              <a:buNone/>
            </a:pPr>
            <a:r>
              <a:rPr lang="en-US" sz="1400" i="0" dirty="0">
                <a:effectLst/>
                <a:latin typeface="Times New Roman" panose="02020603050405020304" pitchFamily="18" charset="0"/>
                <a:cs typeface="Times New Roman" panose="02020603050405020304" pitchFamily="18" charset="0"/>
              </a:rPr>
              <a:t>4. Direct Communication: The platform facilitates direct communication channels between campaign creators and donors. This enables donors to engage meaningfully with the causes they support, ask questions, and seek clarifications.</a:t>
            </a:r>
          </a:p>
        </p:txBody>
      </p:sp>
      <p:pic>
        <p:nvPicPr>
          <p:cNvPr id="5" name="object 4"/>
          <p:cNvPicPr/>
          <p:nvPr/>
        </p:nvPicPr>
        <p:blipFill>
          <a:blip r:embed="rId2" cstate="print"/>
          <a:stretch>
            <a:fillRect/>
          </a:stretch>
        </p:blipFill>
        <p:spPr>
          <a:xfrm>
            <a:off x="251520" y="188640"/>
            <a:ext cx="1897380" cy="591312"/>
          </a:xfrm>
          <a:prstGeom prst="rect">
            <a:avLst/>
          </a:prstGeom>
        </p:spPr>
      </p:pic>
    </p:spTree>
    <p:extLst>
      <p:ext uri="{BB962C8B-B14F-4D97-AF65-F5344CB8AC3E}">
        <p14:creationId xmlns:p14="http://schemas.microsoft.com/office/powerpoint/2010/main" val="3481301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764704"/>
            <a:ext cx="3960440" cy="948690"/>
          </a:xfrm>
        </p:spPr>
        <p:txBody>
          <a:bodyPr/>
          <a:lstStyle/>
          <a:p>
            <a:r>
              <a:rPr lang="en-US" dirty="0">
                <a:latin typeface="Times New Roman" panose="02020603050405020304" charset="0"/>
                <a:cs typeface="Times New Roman" panose="02020603050405020304" charset="0"/>
              </a:rPr>
              <a:t>CONCLUSION</a:t>
            </a:r>
          </a:p>
        </p:txBody>
      </p:sp>
      <p:sp>
        <p:nvSpPr>
          <p:cNvPr id="4" name="Content Placeholder 3">
            <a:extLst>
              <a:ext uri="{FF2B5EF4-FFF2-40B4-BE49-F238E27FC236}">
                <a16:creationId xmlns:a16="http://schemas.microsoft.com/office/drawing/2014/main" id="{79CEE69A-35D0-C86D-D374-D482B98C98C8}"/>
              </a:ext>
            </a:extLst>
          </p:cNvPr>
          <p:cNvSpPr>
            <a:spLocks noGrp="1"/>
          </p:cNvSpPr>
          <p:nvPr>
            <p:ph idx="1"/>
          </p:nvPr>
        </p:nvSpPr>
        <p:spPr>
          <a:xfrm>
            <a:off x="454969" y="1844824"/>
            <a:ext cx="8229600" cy="4738221"/>
          </a:xfrm>
        </p:spPr>
        <p:txBody>
          <a:bodyPr>
            <a:noAutofit/>
          </a:bodyPr>
          <a:lstStyle/>
          <a:p>
            <a:pPr marL="48893" marR="5080" indent="-36830" algn="just">
              <a:lnSpc>
                <a:spcPct val="170300"/>
              </a:lnSpc>
              <a:spcBef>
                <a:spcPts val="1180"/>
              </a:spcBef>
            </a:pPr>
            <a:r>
              <a:rPr lang="en-US" sz="1400" spc="-5" dirty="0">
                <a:latin typeface="Times New Roman"/>
                <a:cs typeface="Times New Roman"/>
              </a:rPr>
              <a:t>In </a:t>
            </a:r>
            <a:r>
              <a:rPr lang="en-US" sz="1400" dirty="0">
                <a:latin typeface="Times New Roman"/>
                <a:cs typeface="Times New Roman"/>
              </a:rPr>
              <a:t>conclusion, </a:t>
            </a:r>
            <a:r>
              <a:rPr lang="en-US" sz="1400" spc="-5" dirty="0">
                <a:latin typeface="Times New Roman"/>
                <a:cs typeface="Times New Roman"/>
              </a:rPr>
              <a:t>crowdfunding has emerged </a:t>
            </a:r>
            <a:r>
              <a:rPr lang="en-US" sz="1400" dirty="0">
                <a:latin typeface="Times New Roman"/>
                <a:cs typeface="Times New Roman"/>
              </a:rPr>
              <a:t>as a </a:t>
            </a:r>
            <a:r>
              <a:rPr lang="en-US" sz="1400" spc="-5" dirty="0">
                <a:latin typeface="Times New Roman"/>
                <a:cs typeface="Times New Roman"/>
              </a:rPr>
              <a:t>popular </a:t>
            </a:r>
            <a:r>
              <a:rPr lang="en-US" sz="1400" dirty="0">
                <a:latin typeface="Times New Roman"/>
                <a:cs typeface="Times New Roman"/>
              </a:rPr>
              <a:t>and </a:t>
            </a:r>
            <a:r>
              <a:rPr lang="en-US" sz="1400" spc="-5" dirty="0">
                <a:latin typeface="Times New Roman"/>
                <a:cs typeface="Times New Roman"/>
              </a:rPr>
              <a:t>effective </a:t>
            </a:r>
            <a:r>
              <a:rPr lang="en-US" sz="1400" dirty="0">
                <a:latin typeface="Times New Roman"/>
                <a:cs typeface="Times New Roman"/>
              </a:rPr>
              <a:t>method </a:t>
            </a:r>
            <a:r>
              <a:rPr lang="en-US" sz="1400" spc="-11" dirty="0">
                <a:latin typeface="Times New Roman"/>
                <a:cs typeface="Times New Roman"/>
              </a:rPr>
              <a:t>for </a:t>
            </a:r>
            <a:r>
              <a:rPr lang="en-US" sz="1400" spc="-5" dirty="0">
                <a:latin typeface="Times New Roman"/>
                <a:cs typeface="Times New Roman"/>
              </a:rPr>
              <a:t>raising  </a:t>
            </a:r>
            <a:r>
              <a:rPr lang="en-US" sz="1400" dirty="0">
                <a:latin typeface="Times New Roman"/>
                <a:cs typeface="Times New Roman"/>
              </a:rPr>
              <a:t>funds </a:t>
            </a:r>
            <a:r>
              <a:rPr lang="en-US" sz="1400" spc="-5" dirty="0">
                <a:latin typeface="Times New Roman"/>
                <a:cs typeface="Times New Roman"/>
              </a:rPr>
              <a:t>for various projects, </a:t>
            </a:r>
            <a:r>
              <a:rPr lang="en-US" sz="1400" dirty="0">
                <a:latin typeface="Times New Roman"/>
                <a:cs typeface="Times New Roman"/>
              </a:rPr>
              <a:t>causes, and </a:t>
            </a:r>
            <a:r>
              <a:rPr lang="en-US" sz="1400" spc="-5" dirty="0">
                <a:latin typeface="Times New Roman"/>
                <a:cs typeface="Times New Roman"/>
              </a:rPr>
              <a:t>initiatives. It allows individuals, businesses, and  </a:t>
            </a:r>
            <a:r>
              <a:rPr lang="en-US" sz="1400" spc="15" dirty="0">
                <a:latin typeface="Times New Roman"/>
                <a:cs typeface="Times New Roman"/>
              </a:rPr>
              <a:t>organizations </a:t>
            </a:r>
            <a:r>
              <a:rPr lang="en-US" sz="1400" spc="20" dirty="0">
                <a:latin typeface="Times New Roman"/>
                <a:cs typeface="Times New Roman"/>
              </a:rPr>
              <a:t>to connect </a:t>
            </a:r>
            <a:r>
              <a:rPr lang="en-US" sz="1400" spc="15" dirty="0">
                <a:latin typeface="Times New Roman"/>
                <a:cs typeface="Times New Roman"/>
              </a:rPr>
              <a:t>with a large pool </a:t>
            </a:r>
            <a:r>
              <a:rPr lang="en-US" sz="1400" spc="11" dirty="0">
                <a:latin typeface="Times New Roman"/>
                <a:cs typeface="Times New Roman"/>
              </a:rPr>
              <a:t>of </a:t>
            </a:r>
            <a:r>
              <a:rPr lang="en-US" sz="1400" spc="15" dirty="0">
                <a:latin typeface="Times New Roman"/>
                <a:cs typeface="Times New Roman"/>
              </a:rPr>
              <a:t>potential backers </a:t>
            </a:r>
            <a:r>
              <a:rPr lang="en-US" sz="1400" spc="20" dirty="0">
                <a:latin typeface="Times New Roman"/>
                <a:cs typeface="Times New Roman"/>
              </a:rPr>
              <a:t>and </a:t>
            </a:r>
            <a:r>
              <a:rPr lang="en-US" sz="1400" spc="15" dirty="0">
                <a:latin typeface="Times New Roman"/>
                <a:cs typeface="Times New Roman"/>
              </a:rPr>
              <a:t>supporters through  </a:t>
            </a:r>
            <a:r>
              <a:rPr lang="en-US" sz="1400" dirty="0">
                <a:latin typeface="Times New Roman"/>
                <a:cs typeface="Times New Roman"/>
              </a:rPr>
              <a:t>online </a:t>
            </a:r>
            <a:r>
              <a:rPr lang="en-US" sz="1400" spc="-5" dirty="0">
                <a:latin typeface="Times New Roman"/>
                <a:cs typeface="Times New Roman"/>
              </a:rPr>
              <a:t>platforms. Crowdfunding has democratized the</a:t>
            </a:r>
            <a:r>
              <a:rPr lang="en-US" sz="1400" dirty="0">
                <a:latin typeface="Times New Roman"/>
                <a:cs typeface="Times New Roman"/>
              </a:rPr>
              <a:t> process of </a:t>
            </a:r>
            <a:r>
              <a:rPr lang="en-US" sz="1400" spc="-5" dirty="0">
                <a:latin typeface="Times New Roman"/>
                <a:cs typeface="Times New Roman"/>
              </a:rPr>
              <a:t>fundraising, </a:t>
            </a:r>
            <a:r>
              <a:rPr lang="en-US" sz="1400" dirty="0">
                <a:latin typeface="Times New Roman"/>
                <a:cs typeface="Times New Roman"/>
              </a:rPr>
              <a:t>making</a:t>
            </a:r>
          </a:p>
          <a:p>
            <a:pPr marL="13970" algn="just">
              <a:spcBef>
                <a:spcPts val="951"/>
              </a:spcBef>
            </a:pPr>
            <a:r>
              <a:rPr lang="en-US" sz="1400" spc="11" dirty="0">
                <a:latin typeface="Times New Roman"/>
                <a:cs typeface="Times New Roman"/>
              </a:rPr>
              <a:t>it</a:t>
            </a:r>
            <a:r>
              <a:rPr lang="en-US" sz="1400" spc="-51" dirty="0">
                <a:latin typeface="Times New Roman"/>
                <a:cs typeface="Times New Roman"/>
              </a:rPr>
              <a:t> </a:t>
            </a:r>
            <a:r>
              <a:rPr lang="en-US" sz="1400" spc="20" dirty="0">
                <a:latin typeface="Times New Roman"/>
                <a:cs typeface="Times New Roman"/>
              </a:rPr>
              <a:t>more</a:t>
            </a:r>
            <a:r>
              <a:rPr lang="en-US" sz="1400" spc="-45" dirty="0">
                <a:latin typeface="Times New Roman"/>
                <a:cs typeface="Times New Roman"/>
              </a:rPr>
              <a:t> </a:t>
            </a:r>
            <a:r>
              <a:rPr lang="en-US" sz="1400" spc="20" dirty="0">
                <a:latin typeface="Times New Roman"/>
                <a:cs typeface="Times New Roman"/>
              </a:rPr>
              <a:t>accessible</a:t>
            </a:r>
            <a:r>
              <a:rPr lang="en-US" sz="1400" spc="-40" dirty="0">
                <a:latin typeface="Times New Roman"/>
                <a:cs typeface="Times New Roman"/>
              </a:rPr>
              <a:t> </a:t>
            </a:r>
            <a:r>
              <a:rPr lang="en-US" sz="1400" spc="20" dirty="0">
                <a:latin typeface="Times New Roman"/>
                <a:cs typeface="Times New Roman"/>
              </a:rPr>
              <a:t>and</a:t>
            </a:r>
            <a:r>
              <a:rPr lang="en-US" sz="1400" spc="-60" dirty="0">
                <a:latin typeface="Times New Roman"/>
                <a:cs typeface="Times New Roman"/>
              </a:rPr>
              <a:t> </a:t>
            </a:r>
            <a:r>
              <a:rPr lang="en-US" sz="1400" spc="15" dirty="0">
                <a:latin typeface="Times New Roman"/>
                <a:cs typeface="Times New Roman"/>
              </a:rPr>
              <a:t>inclusive</a:t>
            </a:r>
            <a:r>
              <a:rPr lang="en-US" sz="1400" spc="-51" dirty="0">
                <a:latin typeface="Times New Roman"/>
                <a:cs typeface="Times New Roman"/>
              </a:rPr>
              <a:t> </a:t>
            </a:r>
            <a:r>
              <a:rPr lang="en-US" sz="1400" spc="15" dirty="0">
                <a:latin typeface="Times New Roman"/>
                <a:cs typeface="Times New Roman"/>
              </a:rPr>
              <a:t>for</a:t>
            </a:r>
            <a:r>
              <a:rPr lang="en-US" sz="1400" spc="-40" dirty="0">
                <a:latin typeface="Times New Roman"/>
                <a:cs typeface="Times New Roman"/>
              </a:rPr>
              <a:t> </a:t>
            </a:r>
            <a:r>
              <a:rPr lang="en-US" sz="1400" spc="15" dirty="0">
                <a:latin typeface="Times New Roman"/>
                <a:cs typeface="Times New Roman"/>
              </a:rPr>
              <a:t>everyone.</a:t>
            </a:r>
            <a:endParaRPr lang="en-US" sz="1400" dirty="0">
              <a:latin typeface="Times New Roman"/>
              <a:cs typeface="Times New Roman"/>
            </a:endParaRPr>
          </a:p>
          <a:p>
            <a:pPr marL="13970" marR="221609" algn="just">
              <a:lnSpc>
                <a:spcPct val="170600"/>
              </a:lnSpc>
              <a:spcBef>
                <a:spcPts val="5"/>
              </a:spcBef>
            </a:pPr>
            <a:r>
              <a:rPr lang="en-US" sz="1400" spc="-5" dirty="0">
                <a:latin typeface="Times New Roman"/>
                <a:cs typeface="Times New Roman"/>
              </a:rPr>
              <a:t>Crowdfunding offers several benefits, including providing </a:t>
            </a:r>
            <a:r>
              <a:rPr lang="en-US" sz="1400" dirty="0">
                <a:latin typeface="Times New Roman"/>
                <a:cs typeface="Times New Roman"/>
              </a:rPr>
              <a:t>access </a:t>
            </a:r>
            <a:r>
              <a:rPr lang="en-US" sz="1400" spc="-5" dirty="0">
                <a:latin typeface="Times New Roman"/>
                <a:cs typeface="Times New Roman"/>
              </a:rPr>
              <a:t>to capital, market  </a:t>
            </a:r>
            <a:r>
              <a:rPr lang="en-US" sz="1400" spc="15" dirty="0">
                <a:latin typeface="Times New Roman"/>
                <a:cs typeface="Times New Roman"/>
              </a:rPr>
              <a:t>validation, </a:t>
            </a:r>
            <a:r>
              <a:rPr lang="en-US" sz="1400" spc="20" dirty="0">
                <a:latin typeface="Times New Roman"/>
                <a:cs typeface="Times New Roman"/>
              </a:rPr>
              <a:t>and customer engagement. However, </a:t>
            </a:r>
            <a:r>
              <a:rPr lang="en-US" sz="1400" spc="11" dirty="0">
                <a:latin typeface="Times New Roman"/>
                <a:cs typeface="Times New Roman"/>
              </a:rPr>
              <a:t>it </a:t>
            </a:r>
            <a:r>
              <a:rPr lang="en-US" sz="1400" spc="15" dirty="0">
                <a:latin typeface="Times New Roman"/>
                <a:cs typeface="Times New Roman"/>
              </a:rPr>
              <a:t>also </a:t>
            </a:r>
            <a:r>
              <a:rPr lang="en-US" sz="1400" spc="20" dirty="0">
                <a:latin typeface="Times New Roman"/>
                <a:cs typeface="Times New Roman"/>
              </a:rPr>
              <a:t>comes </a:t>
            </a:r>
            <a:r>
              <a:rPr lang="en-US" sz="1400" spc="15" dirty="0">
                <a:latin typeface="Times New Roman"/>
                <a:cs typeface="Times New Roman"/>
              </a:rPr>
              <a:t>with </a:t>
            </a:r>
            <a:r>
              <a:rPr lang="en-US" sz="1400" spc="11" dirty="0">
                <a:latin typeface="Times New Roman"/>
                <a:cs typeface="Times New Roman"/>
              </a:rPr>
              <a:t>its </a:t>
            </a:r>
            <a:r>
              <a:rPr lang="en-US" sz="1400" spc="20" dirty="0">
                <a:latin typeface="Times New Roman"/>
                <a:cs typeface="Times New Roman"/>
              </a:rPr>
              <a:t>own </a:t>
            </a:r>
            <a:r>
              <a:rPr lang="en-US" sz="1400" spc="15" dirty="0">
                <a:latin typeface="Times New Roman"/>
                <a:cs typeface="Times New Roman"/>
              </a:rPr>
              <a:t>set </a:t>
            </a:r>
            <a:r>
              <a:rPr lang="en-US" sz="1400" spc="11" dirty="0">
                <a:latin typeface="Times New Roman"/>
                <a:cs typeface="Times New Roman"/>
              </a:rPr>
              <a:t>of  </a:t>
            </a:r>
            <a:r>
              <a:rPr lang="en-US" sz="1400" spc="-5" dirty="0">
                <a:latin typeface="Times New Roman"/>
                <a:cs typeface="Times New Roman"/>
              </a:rPr>
              <a:t>challenges, such </a:t>
            </a:r>
            <a:r>
              <a:rPr lang="en-US" sz="1400" dirty="0">
                <a:latin typeface="Times New Roman"/>
                <a:cs typeface="Times New Roman"/>
              </a:rPr>
              <a:t>as </a:t>
            </a:r>
            <a:r>
              <a:rPr lang="en-US" sz="1400" spc="-5" dirty="0">
                <a:latin typeface="Times New Roman"/>
                <a:cs typeface="Times New Roman"/>
              </a:rPr>
              <a:t>the need for effective marketing, </a:t>
            </a:r>
            <a:r>
              <a:rPr lang="en-US" sz="1400" dirty="0">
                <a:latin typeface="Times New Roman"/>
                <a:cs typeface="Times New Roman"/>
              </a:rPr>
              <a:t>managing </a:t>
            </a:r>
            <a:r>
              <a:rPr lang="en-US" sz="1400" spc="-5" dirty="0">
                <a:latin typeface="Times New Roman"/>
                <a:cs typeface="Times New Roman"/>
              </a:rPr>
              <a:t>backer expectations,  </a:t>
            </a:r>
            <a:r>
              <a:rPr lang="en-US" sz="1400" spc="20" dirty="0">
                <a:latin typeface="Times New Roman"/>
                <a:cs typeface="Times New Roman"/>
              </a:rPr>
              <a:t>and </a:t>
            </a:r>
            <a:r>
              <a:rPr lang="en-US" sz="1400" spc="15" dirty="0">
                <a:latin typeface="Times New Roman"/>
                <a:cs typeface="Times New Roman"/>
              </a:rPr>
              <a:t>delivering on </a:t>
            </a:r>
            <a:r>
              <a:rPr lang="en-US" sz="1400" spc="20" dirty="0">
                <a:latin typeface="Times New Roman"/>
                <a:cs typeface="Times New Roman"/>
              </a:rPr>
              <a:t>promises</a:t>
            </a:r>
            <a:r>
              <a:rPr lang="en-US" sz="1400" spc="-11" dirty="0">
                <a:latin typeface="Times New Roman"/>
                <a:cs typeface="Times New Roman"/>
              </a:rPr>
              <a:t> </a:t>
            </a:r>
            <a:r>
              <a:rPr lang="en-US" sz="1400" spc="20" dirty="0">
                <a:latin typeface="Times New Roman"/>
                <a:cs typeface="Times New Roman"/>
              </a:rPr>
              <a:t>made.</a:t>
            </a:r>
            <a:endParaRPr lang="en-US" sz="1400" dirty="0">
              <a:latin typeface="Times New Roman"/>
              <a:cs typeface="Times New Roman"/>
            </a:endParaRPr>
          </a:p>
          <a:p>
            <a:pPr marL="13970" marR="314952" algn="just">
              <a:lnSpc>
                <a:spcPct val="170700"/>
              </a:lnSpc>
              <a:spcBef>
                <a:spcPts val="25"/>
              </a:spcBef>
            </a:pPr>
            <a:r>
              <a:rPr lang="en-US" sz="1400" spc="-5" dirty="0">
                <a:latin typeface="Times New Roman"/>
                <a:cs typeface="Times New Roman"/>
              </a:rPr>
              <a:t>To </a:t>
            </a:r>
            <a:r>
              <a:rPr lang="en-US" sz="1400" dirty="0">
                <a:latin typeface="Times New Roman"/>
                <a:cs typeface="Times New Roman"/>
              </a:rPr>
              <a:t>succeed in </a:t>
            </a:r>
            <a:r>
              <a:rPr lang="en-US" sz="1400" spc="-5" dirty="0">
                <a:latin typeface="Times New Roman"/>
                <a:cs typeface="Times New Roman"/>
              </a:rPr>
              <a:t>crowdfunding, </a:t>
            </a:r>
            <a:r>
              <a:rPr lang="en-US" sz="1400" dirty="0">
                <a:latin typeface="Times New Roman"/>
                <a:cs typeface="Times New Roman"/>
              </a:rPr>
              <a:t>it </a:t>
            </a:r>
            <a:r>
              <a:rPr lang="en-US" sz="1400" spc="-5" dirty="0">
                <a:latin typeface="Times New Roman"/>
                <a:cs typeface="Times New Roman"/>
              </a:rPr>
              <a:t>is important to </a:t>
            </a:r>
            <a:r>
              <a:rPr lang="en-US" sz="1400" dirty="0">
                <a:latin typeface="Times New Roman"/>
                <a:cs typeface="Times New Roman"/>
              </a:rPr>
              <a:t>have a </a:t>
            </a:r>
            <a:r>
              <a:rPr lang="en-US" sz="1400" spc="-5" dirty="0">
                <a:latin typeface="Times New Roman"/>
                <a:cs typeface="Times New Roman"/>
              </a:rPr>
              <a:t>well-thought-out plan that  </a:t>
            </a:r>
            <a:r>
              <a:rPr lang="en-US" sz="1400" dirty="0">
                <a:latin typeface="Times New Roman"/>
                <a:cs typeface="Times New Roman"/>
              </a:rPr>
              <a:t>includes a </a:t>
            </a:r>
            <a:r>
              <a:rPr lang="en-US" sz="1400" spc="-5" dirty="0">
                <a:latin typeface="Times New Roman"/>
                <a:cs typeface="Times New Roman"/>
              </a:rPr>
              <a:t>clear project description, realistic funding goal, and </a:t>
            </a:r>
            <a:r>
              <a:rPr lang="en-US" sz="1400" dirty="0">
                <a:latin typeface="Times New Roman"/>
                <a:cs typeface="Times New Roman"/>
              </a:rPr>
              <a:t>a </a:t>
            </a:r>
            <a:r>
              <a:rPr lang="en-US" sz="1400" spc="-5" dirty="0">
                <a:latin typeface="Times New Roman"/>
                <a:cs typeface="Times New Roman"/>
              </a:rPr>
              <a:t>comprehensive  </a:t>
            </a:r>
            <a:r>
              <a:rPr lang="en-US" sz="1400" spc="15" dirty="0">
                <a:latin typeface="Times New Roman"/>
                <a:cs typeface="Times New Roman"/>
              </a:rPr>
              <a:t>marketing </a:t>
            </a:r>
            <a:r>
              <a:rPr lang="en-US" sz="1400" spc="11" dirty="0">
                <a:latin typeface="Times New Roman"/>
                <a:cs typeface="Times New Roman"/>
              </a:rPr>
              <a:t>strategy. Additionally, </a:t>
            </a:r>
            <a:r>
              <a:rPr lang="en-US" sz="1400" spc="15" dirty="0">
                <a:latin typeface="Times New Roman"/>
                <a:cs typeface="Times New Roman"/>
              </a:rPr>
              <a:t>building a strong </a:t>
            </a:r>
            <a:r>
              <a:rPr lang="en-US" sz="1400" spc="20" dirty="0">
                <a:latin typeface="Times New Roman"/>
                <a:cs typeface="Times New Roman"/>
              </a:rPr>
              <a:t>community </a:t>
            </a:r>
            <a:r>
              <a:rPr lang="en-US" sz="1400" spc="11" dirty="0">
                <a:latin typeface="Times New Roman"/>
                <a:cs typeface="Times New Roman"/>
              </a:rPr>
              <a:t>of </a:t>
            </a:r>
            <a:r>
              <a:rPr lang="en-US" sz="1400" spc="15" dirty="0">
                <a:latin typeface="Times New Roman"/>
                <a:cs typeface="Times New Roman"/>
              </a:rPr>
              <a:t>backers </a:t>
            </a:r>
            <a:r>
              <a:rPr lang="en-US" sz="1400" spc="20" dirty="0">
                <a:latin typeface="Times New Roman"/>
                <a:cs typeface="Times New Roman"/>
              </a:rPr>
              <a:t>and  </a:t>
            </a:r>
            <a:r>
              <a:rPr lang="en-US" sz="1400" spc="15" dirty="0">
                <a:latin typeface="Times New Roman"/>
                <a:cs typeface="Times New Roman"/>
              </a:rPr>
              <a:t>supporters </a:t>
            </a:r>
            <a:r>
              <a:rPr lang="en-US" sz="1400" spc="20" dirty="0">
                <a:latin typeface="Times New Roman"/>
                <a:cs typeface="Times New Roman"/>
              </a:rPr>
              <a:t>can help </a:t>
            </a:r>
            <a:r>
              <a:rPr lang="en-US" sz="1400" spc="15" dirty="0">
                <a:latin typeface="Times New Roman"/>
                <a:cs typeface="Times New Roman"/>
              </a:rPr>
              <a:t>increase the </a:t>
            </a:r>
            <a:r>
              <a:rPr lang="en-US" sz="1400" spc="20" dirty="0">
                <a:latin typeface="Times New Roman"/>
                <a:cs typeface="Times New Roman"/>
              </a:rPr>
              <a:t>chances </a:t>
            </a:r>
            <a:r>
              <a:rPr lang="en-US" sz="1400" spc="15" dirty="0">
                <a:latin typeface="Times New Roman"/>
                <a:cs typeface="Times New Roman"/>
              </a:rPr>
              <a:t>of</a:t>
            </a:r>
            <a:r>
              <a:rPr lang="en-US" sz="1400" spc="-91" dirty="0">
                <a:latin typeface="Times New Roman"/>
                <a:cs typeface="Times New Roman"/>
              </a:rPr>
              <a:t> </a:t>
            </a:r>
            <a:r>
              <a:rPr lang="en-US" sz="1400" spc="15" dirty="0">
                <a:latin typeface="Times New Roman"/>
                <a:cs typeface="Times New Roman"/>
              </a:rPr>
              <a:t>success.</a:t>
            </a:r>
            <a:endParaRPr lang="en-US" sz="1400" dirty="0">
              <a:latin typeface="Times New Roman"/>
              <a:cs typeface="Times New Roman"/>
            </a:endParaRPr>
          </a:p>
          <a:p>
            <a:pPr marL="48893" marR="146682" indent="-36830" algn="just">
              <a:lnSpc>
                <a:spcPct val="170500"/>
              </a:lnSpc>
              <a:spcBef>
                <a:spcPts val="15"/>
              </a:spcBef>
            </a:pPr>
            <a:r>
              <a:rPr lang="en-US" sz="1400" spc="15" dirty="0">
                <a:latin typeface="Times New Roman"/>
                <a:cs typeface="Times New Roman"/>
              </a:rPr>
              <a:t>Overall, </a:t>
            </a:r>
            <a:r>
              <a:rPr lang="en-US" sz="1400" spc="20" dirty="0">
                <a:latin typeface="Times New Roman"/>
                <a:cs typeface="Times New Roman"/>
              </a:rPr>
              <a:t>crowdfunding has </a:t>
            </a:r>
            <a:r>
              <a:rPr lang="en-US" sz="1400" spc="15" dirty="0">
                <a:latin typeface="Times New Roman"/>
                <a:cs typeface="Times New Roman"/>
              </a:rPr>
              <a:t>revolutionized the </a:t>
            </a:r>
            <a:r>
              <a:rPr lang="en-US" sz="1400" spc="20" dirty="0">
                <a:latin typeface="Times New Roman"/>
                <a:cs typeface="Times New Roman"/>
              </a:rPr>
              <a:t>way </a:t>
            </a:r>
            <a:r>
              <a:rPr lang="en-US" sz="1400" spc="15" dirty="0">
                <a:latin typeface="Times New Roman"/>
                <a:cs typeface="Times New Roman"/>
              </a:rPr>
              <a:t>people </a:t>
            </a:r>
            <a:r>
              <a:rPr lang="en-US" sz="1400" spc="20" dirty="0">
                <a:latin typeface="Times New Roman"/>
                <a:cs typeface="Times New Roman"/>
              </a:rPr>
              <a:t>think </a:t>
            </a:r>
            <a:r>
              <a:rPr lang="en-US" sz="1400" spc="15" dirty="0">
                <a:latin typeface="Times New Roman"/>
                <a:cs typeface="Times New Roman"/>
              </a:rPr>
              <a:t>about fundraising,  </a:t>
            </a:r>
            <a:r>
              <a:rPr lang="en-US" sz="1400" dirty="0">
                <a:latin typeface="Times New Roman"/>
                <a:cs typeface="Times New Roman"/>
              </a:rPr>
              <a:t>and it </a:t>
            </a:r>
            <a:r>
              <a:rPr lang="en-US" sz="1400" spc="-5" dirty="0">
                <a:latin typeface="Times New Roman"/>
                <a:cs typeface="Times New Roman"/>
              </a:rPr>
              <a:t>will likely continue to play </a:t>
            </a:r>
            <a:r>
              <a:rPr lang="en-US" sz="1400" dirty="0">
                <a:latin typeface="Times New Roman"/>
                <a:cs typeface="Times New Roman"/>
              </a:rPr>
              <a:t>an </a:t>
            </a:r>
            <a:r>
              <a:rPr lang="en-US" sz="1400" spc="-5" dirty="0">
                <a:latin typeface="Times New Roman"/>
                <a:cs typeface="Times New Roman"/>
              </a:rPr>
              <a:t>important role in </a:t>
            </a:r>
            <a:r>
              <a:rPr lang="en-US" sz="1400" dirty="0">
                <a:latin typeface="Times New Roman"/>
                <a:cs typeface="Times New Roman"/>
              </a:rPr>
              <a:t>financing </a:t>
            </a:r>
            <a:r>
              <a:rPr lang="en-US" sz="1400" spc="-5" dirty="0">
                <a:latin typeface="Times New Roman"/>
                <a:cs typeface="Times New Roman"/>
              </a:rPr>
              <a:t>projects, businesses,  </a:t>
            </a:r>
            <a:r>
              <a:rPr lang="en-US" sz="1400" spc="20" dirty="0">
                <a:latin typeface="Times New Roman"/>
                <a:cs typeface="Times New Roman"/>
              </a:rPr>
              <a:t>and </a:t>
            </a:r>
            <a:r>
              <a:rPr lang="en-US" sz="1400" spc="15" dirty="0">
                <a:latin typeface="Times New Roman"/>
                <a:cs typeface="Times New Roman"/>
              </a:rPr>
              <a:t>social </a:t>
            </a:r>
            <a:r>
              <a:rPr lang="en-US" sz="1400" spc="20" dirty="0">
                <a:latin typeface="Times New Roman"/>
                <a:cs typeface="Times New Roman"/>
              </a:rPr>
              <a:t>causes </a:t>
            </a:r>
            <a:r>
              <a:rPr lang="en-US" sz="1400" spc="15" dirty="0">
                <a:latin typeface="Times New Roman"/>
                <a:cs typeface="Times New Roman"/>
              </a:rPr>
              <a:t>in the</a:t>
            </a:r>
            <a:r>
              <a:rPr lang="en-US" sz="1400" spc="-31" dirty="0">
                <a:latin typeface="Times New Roman"/>
                <a:cs typeface="Times New Roman"/>
              </a:rPr>
              <a:t> </a:t>
            </a:r>
            <a:r>
              <a:rPr lang="en-US" sz="1400" spc="15" dirty="0">
                <a:latin typeface="Times New Roman"/>
                <a:cs typeface="Times New Roman"/>
              </a:rPr>
              <a:t>future.</a:t>
            </a:r>
            <a:endParaRPr lang="en-US" sz="1400" dirty="0">
              <a:latin typeface="Times New Roman"/>
              <a:cs typeface="Times New Roman"/>
            </a:endParaRPr>
          </a:p>
          <a:p>
            <a:pPr marL="0" indent="0" algn="just">
              <a:buNone/>
            </a:pPr>
            <a:endParaRPr lang="en-US" sz="1400" i="0" dirty="0">
              <a:effectLst/>
              <a:latin typeface="Times New Roman" panose="02020603050405020304" pitchFamily="18" charset="0"/>
              <a:cs typeface="Times New Roman" panose="02020603050405020304" pitchFamily="18" charset="0"/>
            </a:endParaRPr>
          </a:p>
        </p:txBody>
      </p:sp>
      <p:pic>
        <p:nvPicPr>
          <p:cNvPr id="5" name="object 4"/>
          <p:cNvPicPr/>
          <p:nvPr/>
        </p:nvPicPr>
        <p:blipFill>
          <a:blip r:embed="rId2" cstate="print"/>
          <a:stretch>
            <a:fillRect/>
          </a:stretch>
        </p:blipFill>
        <p:spPr>
          <a:xfrm>
            <a:off x="179512" y="199937"/>
            <a:ext cx="1897380" cy="591312"/>
          </a:xfrm>
          <a:prstGeom prst="rect">
            <a:avLst/>
          </a:prstGeom>
        </p:spPr>
      </p:pic>
    </p:spTree>
    <p:extLst>
      <p:ext uri="{BB962C8B-B14F-4D97-AF65-F5344CB8AC3E}">
        <p14:creationId xmlns:p14="http://schemas.microsoft.com/office/powerpoint/2010/main" val="100474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5112568" cy="948690"/>
          </a:xfrm>
        </p:spPr>
        <p:txBody>
          <a:bodyPr>
            <a:normAutofit fontScale="90000"/>
          </a:bodyPr>
          <a:lstStyle/>
          <a:p>
            <a:r>
              <a:rPr lang="en-ID" sz="3600" spc="-5" dirty="0">
                <a:latin typeface="Times New Roman"/>
                <a:cs typeface="Times New Roman"/>
              </a:rPr>
              <a:t>FUTURE</a:t>
            </a:r>
            <a:r>
              <a:rPr lang="en-ID" sz="3600" dirty="0">
                <a:latin typeface="Times New Roman"/>
                <a:cs typeface="Times New Roman"/>
              </a:rPr>
              <a:t> </a:t>
            </a:r>
            <a:r>
              <a:rPr lang="en-ID" sz="3600" spc="-5" dirty="0">
                <a:latin typeface="Times New Roman"/>
                <a:cs typeface="Times New Roman"/>
              </a:rPr>
              <a:t>ENHANCEMENT</a:t>
            </a:r>
            <a:br>
              <a:rPr lang="en-ID" sz="3600" dirty="0">
                <a:latin typeface="Times New Roman"/>
                <a:cs typeface="Times New Roman"/>
              </a:rPr>
            </a:br>
            <a:endParaRPr lang="en-US" dirty="0">
              <a:latin typeface="Times New Roman" panose="02020603050405020304" charset="0"/>
              <a:cs typeface="Times New Roman" panose="02020603050405020304" charset="0"/>
            </a:endParaRPr>
          </a:p>
        </p:txBody>
      </p:sp>
      <p:sp>
        <p:nvSpPr>
          <p:cNvPr id="4" name="Content Placeholder 3">
            <a:extLst>
              <a:ext uri="{FF2B5EF4-FFF2-40B4-BE49-F238E27FC236}">
                <a16:creationId xmlns:a16="http://schemas.microsoft.com/office/drawing/2014/main" id="{79CEE69A-35D0-C86D-D374-D482B98C98C8}"/>
              </a:ext>
            </a:extLst>
          </p:cNvPr>
          <p:cNvSpPr>
            <a:spLocks noGrp="1"/>
          </p:cNvSpPr>
          <p:nvPr>
            <p:ph idx="1"/>
          </p:nvPr>
        </p:nvSpPr>
        <p:spPr>
          <a:xfrm>
            <a:off x="454969" y="1713394"/>
            <a:ext cx="8229600" cy="4869651"/>
          </a:xfrm>
        </p:spPr>
        <p:txBody>
          <a:bodyPr>
            <a:normAutofit fontScale="55000" lnSpcReduction="20000"/>
          </a:bodyPr>
          <a:lstStyle/>
          <a:p>
            <a:pPr marL="0" indent="0" algn="just">
              <a:buNone/>
            </a:pPr>
            <a:r>
              <a:rPr lang="en-US" sz="2400" i="0" dirty="0">
                <a:effectLst/>
                <a:latin typeface="Times New Roman" panose="02020603050405020304" pitchFamily="18" charset="0"/>
                <a:cs typeface="Times New Roman" panose="02020603050405020304" pitchFamily="18" charset="0"/>
              </a:rPr>
              <a:t>Future enhancements for crowdfunding platforms could include:</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r>
              <a:rPr lang="en-US" sz="2400" i="0" dirty="0">
                <a:effectLst/>
                <a:latin typeface="Times New Roman" panose="02020603050405020304" pitchFamily="18" charset="0"/>
                <a:cs typeface="Times New Roman" panose="02020603050405020304" pitchFamily="18" charset="0"/>
              </a:rPr>
              <a:t>1. Improved AI and machine learning: Advancements in AI and machine learning could be leveraged to better match creators with potential backers, increasing campaign success rates and facilitating easier support for creators.</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r>
              <a:rPr lang="en-US" sz="2400" i="0" dirty="0">
                <a:effectLst/>
                <a:latin typeface="Times New Roman" panose="02020603050405020304" pitchFamily="18" charset="0"/>
                <a:cs typeface="Times New Roman" panose="02020603050405020304" pitchFamily="18" charset="0"/>
              </a:rPr>
              <a:t>2. More flexible funding options: Introducing flexible funding models where creators can keep the funds raised, even if they don't meet their goal, could make it easier for creators to secure funding and reduce risk for backers.</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r>
              <a:rPr lang="en-US" sz="2400" i="0" dirty="0">
                <a:effectLst/>
                <a:latin typeface="Times New Roman" panose="02020603050405020304" pitchFamily="18" charset="0"/>
                <a:cs typeface="Times New Roman" panose="02020603050405020304" pitchFamily="18" charset="0"/>
              </a:rPr>
              <a:t>3. Integrated payment systems: Streamlining the payment process by integrating secure payment systems within crowdfunding platforms would enhance convenience and security, reducing the need for third-party payment systems.</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r>
              <a:rPr lang="en-US" sz="2400" i="0" dirty="0">
                <a:effectLst/>
                <a:latin typeface="Times New Roman" panose="02020603050405020304" pitchFamily="18" charset="0"/>
                <a:cs typeface="Times New Roman" panose="02020603050405020304" pitchFamily="18" charset="0"/>
              </a:rPr>
              <a:t>4. Enhanced data analytics: Utilizing data analytics to provide creators with insights on campaign optimization, such as identifying effective marketing channels, ideal campaign launch times, and appealing reward structures, could improve their chances of success.</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r>
              <a:rPr lang="en-US" sz="2400" i="0" dirty="0">
                <a:effectLst/>
                <a:latin typeface="Times New Roman" panose="02020603050405020304" pitchFamily="18" charset="0"/>
                <a:cs typeface="Times New Roman" panose="02020603050405020304" pitchFamily="18" charset="0"/>
              </a:rPr>
              <a:t>5. Support for international campaigns: Expanding crowdfunding support beyond North America and Europe to include other regions would facilitate a more global and inclusive crowdfunding landscape.</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r>
              <a:rPr lang="en-US" sz="2400" i="0" dirty="0">
                <a:effectLst/>
                <a:latin typeface="Times New Roman" panose="02020603050405020304" pitchFamily="18" charset="0"/>
                <a:cs typeface="Times New Roman" panose="02020603050405020304" pitchFamily="18" charset="0"/>
              </a:rPr>
              <a:t>These enhancements would enhance the crowdfunding experience for both creators and backers, making it more efficient, accessible, and successful.</a:t>
            </a:r>
          </a:p>
        </p:txBody>
      </p:sp>
      <p:pic>
        <p:nvPicPr>
          <p:cNvPr id="5" name="object 4"/>
          <p:cNvPicPr/>
          <p:nvPr/>
        </p:nvPicPr>
        <p:blipFill>
          <a:blip r:embed="rId2" cstate="print"/>
          <a:stretch>
            <a:fillRect/>
          </a:stretch>
        </p:blipFill>
        <p:spPr>
          <a:xfrm>
            <a:off x="179512" y="173392"/>
            <a:ext cx="1897380" cy="591312"/>
          </a:xfrm>
          <a:prstGeom prst="rect">
            <a:avLst/>
          </a:prstGeom>
        </p:spPr>
      </p:pic>
    </p:spTree>
    <p:extLst>
      <p:ext uri="{BB962C8B-B14F-4D97-AF65-F5344CB8AC3E}">
        <p14:creationId xmlns:p14="http://schemas.microsoft.com/office/powerpoint/2010/main" val="828923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218"/>
            <a:ext cx="4690864" cy="764574"/>
          </a:xfrm>
        </p:spPr>
        <p:txBody>
          <a:bodyPr>
            <a:normAutofit/>
          </a:bodyPr>
          <a:lstStyle/>
          <a:p>
            <a:r>
              <a:rPr lang="en-US">
                <a:latin typeface="Times New Roman" panose="02020603050405020304" charset="0"/>
                <a:cs typeface="Times New Roman" panose="02020603050405020304" charset="0"/>
              </a:rPr>
              <a:t>REFERENCES</a:t>
            </a:r>
            <a:endParaRPr lang="en-US" dirty="0">
              <a:latin typeface="Times New Roman" panose="02020603050405020304" charset="0"/>
              <a:cs typeface="Times New Roman" panose="02020603050405020304" charset="0"/>
            </a:endParaRPr>
          </a:p>
        </p:txBody>
      </p:sp>
      <p:sp>
        <p:nvSpPr>
          <p:cNvPr id="4" name="Content Placeholder 3">
            <a:extLst>
              <a:ext uri="{FF2B5EF4-FFF2-40B4-BE49-F238E27FC236}">
                <a16:creationId xmlns:a16="http://schemas.microsoft.com/office/drawing/2014/main" id="{5C2F6D6E-F034-032C-B5D1-47D8C8308F72}"/>
              </a:ext>
            </a:extLst>
          </p:cNvPr>
          <p:cNvSpPr>
            <a:spLocks noGrp="1"/>
          </p:cNvSpPr>
          <p:nvPr>
            <p:ph idx="1"/>
          </p:nvPr>
        </p:nvSpPr>
        <p:spPr>
          <a:xfrm>
            <a:off x="457200" y="1556792"/>
            <a:ext cx="8229600" cy="5040560"/>
          </a:xfrm>
        </p:spPr>
        <p:txBody>
          <a:bodyPr>
            <a:noAutofit/>
          </a:bodyPr>
          <a:lstStyle/>
          <a:p>
            <a:pPr marL="12065" indent="0">
              <a:spcBef>
                <a:spcPts val="95"/>
              </a:spcBef>
              <a:buNone/>
              <a:tabLst>
                <a:tab pos="182241" algn="l"/>
              </a:tabLst>
            </a:pPr>
            <a:r>
              <a:rPr lang="en-ID" sz="1400" spc="-5" dirty="0">
                <a:latin typeface="Times New Roman"/>
                <a:cs typeface="Times New Roman"/>
              </a:rPr>
              <a:t>[1]  In</a:t>
            </a:r>
            <a:r>
              <a:rPr lang="en-ID" sz="1400" spc="-20" dirty="0">
                <a:latin typeface="Times New Roman"/>
                <a:cs typeface="Times New Roman"/>
              </a:rPr>
              <a:t> </a:t>
            </a:r>
            <a:r>
              <a:rPr lang="en-ID" sz="1400" dirty="0">
                <a:latin typeface="Times New Roman"/>
                <a:cs typeface="Times New Roman"/>
              </a:rPr>
              <a:t>the</a:t>
            </a:r>
            <a:r>
              <a:rPr lang="en-ID" sz="1400" spc="-31" dirty="0">
                <a:latin typeface="Times New Roman"/>
                <a:cs typeface="Times New Roman"/>
              </a:rPr>
              <a:t> </a:t>
            </a:r>
            <a:r>
              <a:rPr lang="en-ID" sz="1400" spc="-5" dirty="0">
                <a:latin typeface="Times New Roman"/>
                <a:cs typeface="Times New Roman"/>
              </a:rPr>
              <a:t>IEEE</a:t>
            </a:r>
            <a:r>
              <a:rPr lang="en-ID" sz="1400" spc="-20" dirty="0">
                <a:latin typeface="Times New Roman"/>
                <a:cs typeface="Times New Roman"/>
              </a:rPr>
              <a:t> </a:t>
            </a:r>
            <a:r>
              <a:rPr lang="en-ID" sz="1400" spc="-11" dirty="0">
                <a:latin typeface="Times New Roman"/>
                <a:cs typeface="Times New Roman"/>
              </a:rPr>
              <a:t>4th</a:t>
            </a:r>
            <a:r>
              <a:rPr lang="en-ID" sz="1400" spc="-25" dirty="0">
                <a:latin typeface="Times New Roman"/>
                <a:cs typeface="Times New Roman"/>
              </a:rPr>
              <a:t> </a:t>
            </a:r>
            <a:r>
              <a:rPr lang="en-ID" sz="1400" spc="-5" dirty="0">
                <a:latin typeface="Times New Roman"/>
                <a:cs typeface="Times New Roman"/>
              </a:rPr>
              <a:t>International</a:t>
            </a:r>
            <a:r>
              <a:rPr lang="en-ID" sz="1400" spc="-25" dirty="0">
                <a:latin typeface="Times New Roman"/>
                <a:cs typeface="Times New Roman"/>
              </a:rPr>
              <a:t> </a:t>
            </a:r>
            <a:r>
              <a:rPr lang="en-ID" sz="1400" spc="-5" dirty="0">
                <a:latin typeface="Times New Roman"/>
                <a:cs typeface="Times New Roman"/>
              </a:rPr>
              <a:t>Conference</a:t>
            </a:r>
            <a:r>
              <a:rPr lang="en-ID" sz="1400" spc="-25" dirty="0">
                <a:latin typeface="Times New Roman"/>
                <a:cs typeface="Times New Roman"/>
              </a:rPr>
              <a:t> </a:t>
            </a:r>
            <a:r>
              <a:rPr lang="en-ID" sz="1400" dirty="0">
                <a:latin typeface="Times New Roman"/>
                <a:cs typeface="Times New Roman"/>
              </a:rPr>
              <a:t>on</a:t>
            </a:r>
            <a:r>
              <a:rPr lang="en-ID" sz="1400" spc="-25" dirty="0">
                <a:latin typeface="Times New Roman"/>
                <a:cs typeface="Times New Roman"/>
              </a:rPr>
              <a:t> </a:t>
            </a:r>
            <a:r>
              <a:rPr lang="en-ID" sz="1400" spc="-5" dirty="0">
                <a:latin typeface="Times New Roman"/>
                <a:cs typeface="Times New Roman"/>
              </a:rPr>
              <a:t>Computing,</a:t>
            </a:r>
            <a:r>
              <a:rPr lang="en-ID" sz="1400" spc="-20" dirty="0">
                <a:latin typeface="Times New Roman"/>
                <a:cs typeface="Times New Roman"/>
              </a:rPr>
              <a:t> </a:t>
            </a:r>
            <a:r>
              <a:rPr lang="en-ID" sz="1400" spc="-5" dirty="0">
                <a:latin typeface="Times New Roman"/>
                <a:cs typeface="Times New Roman"/>
              </a:rPr>
              <a:t>Power,</a:t>
            </a:r>
            <a:r>
              <a:rPr lang="en-ID" sz="1400" spc="-25" dirty="0">
                <a:latin typeface="Times New Roman"/>
                <a:cs typeface="Times New Roman"/>
              </a:rPr>
              <a:t> </a:t>
            </a:r>
            <a:r>
              <a:rPr lang="en-ID" sz="1400" spc="-5" dirty="0">
                <a:latin typeface="Times New Roman"/>
                <a:cs typeface="Times New Roman"/>
              </a:rPr>
              <a:t>and</a:t>
            </a:r>
            <a:r>
              <a:rPr lang="en-ID" sz="1400" spc="-25" dirty="0">
                <a:latin typeface="Times New Roman"/>
                <a:cs typeface="Times New Roman"/>
              </a:rPr>
              <a:t> </a:t>
            </a:r>
            <a:r>
              <a:rPr lang="en-ID" sz="1400" spc="-5" dirty="0">
                <a:latin typeface="Times New Roman"/>
                <a:cs typeface="Times New Roman"/>
              </a:rPr>
              <a:t>Communication Technologies</a:t>
            </a:r>
            <a:r>
              <a:rPr lang="en-ID" sz="1400" spc="-20" dirty="0">
                <a:latin typeface="Times New Roman"/>
                <a:cs typeface="Times New Roman"/>
              </a:rPr>
              <a:t> </a:t>
            </a:r>
            <a:r>
              <a:rPr lang="en-ID" sz="1400" spc="-5" dirty="0">
                <a:latin typeface="Times New Roman"/>
                <a:cs typeface="Times New Roman"/>
              </a:rPr>
              <a:t>(GUCON)</a:t>
            </a:r>
            <a:r>
              <a:rPr lang="en-ID" sz="1400" dirty="0">
                <a:latin typeface="Times New Roman"/>
                <a:cs typeface="Times New Roman"/>
              </a:rPr>
              <a:t> </a:t>
            </a:r>
            <a:r>
              <a:rPr lang="en-ID" sz="1400" spc="-5" dirty="0">
                <a:latin typeface="Times New Roman"/>
                <a:cs typeface="Times New Roman"/>
              </a:rPr>
              <a:t>held</a:t>
            </a:r>
            <a:r>
              <a:rPr lang="en-ID" sz="1400" spc="-25" dirty="0">
                <a:latin typeface="Times New Roman"/>
                <a:cs typeface="Times New Roman"/>
              </a:rPr>
              <a:t> </a:t>
            </a:r>
            <a:r>
              <a:rPr lang="en-ID" sz="1400" spc="-5" dirty="0">
                <a:latin typeface="Times New Roman"/>
                <a:cs typeface="Times New Roman"/>
              </a:rPr>
              <a:t>in</a:t>
            </a:r>
            <a:r>
              <a:rPr lang="en-ID" sz="1400" spc="-20" dirty="0">
                <a:latin typeface="Times New Roman"/>
                <a:cs typeface="Times New Roman"/>
              </a:rPr>
              <a:t> </a:t>
            </a:r>
            <a:r>
              <a:rPr lang="en-ID" sz="1400" spc="-5" dirty="0">
                <a:latin typeface="Times New Roman"/>
                <a:cs typeface="Times New Roman"/>
              </a:rPr>
              <a:t>2021,</a:t>
            </a:r>
            <a:r>
              <a:rPr lang="en-ID" sz="1400" spc="-20" dirty="0">
                <a:latin typeface="Times New Roman"/>
                <a:cs typeface="Times New Roman"/>
              </a:rPr>
              <a:t> </a:t>
            </a:r>
          </a:p>
          <a:p>
            <a:pPr marL="12065" indent="0">
              <a:spcBef>
                <a:spcPts val="95"/>
              </a:spcBef>
              <a:buNone/>
              <a:tabLst>
                <a:tab pos="182241" algn="l"/>
              </a:tabLst>
            </a:pPr>
            <a:endParaRPr lang="en-ID" sz="1400" spc="-20" dirty="0">
              <a:latin typeface="Times New Roman"/>
              <a:cs typeface="Times New Roman"/>
            </a:endParaRPr>
          </a:p>
          <a:p>
            <a:pPr marL="12065" indent="0">
              <a:spcBef>
                <a:spcPts val="95"/>
              </a:spcBef>
              <a:buNone/>
              <a:tabLst>
                <a:tab pos="182241" algn="l"/>
              </a:tabLst>
            </a:pPr>
            <a:r>
              <a:rPr lang="en-ID" sz="1400" spc="-5" dirty="0">
                <a:latin typeface="Times New Roman"/>
                <a:cs typeface="Times New Roman"/>
              </a:rPr>
              <a:t>Darshan M,</a:t>
            </a:r>
            <a:r>
              <a:rPr lang="en-ID" sz="1400" spc="-11" dirty="0">
                <a:latin typeface="Times New Roman"/>
                <a:cs typeface="Times New Roman"/>
              </a:rPr>
              <a:t> </a:t>
            </a:r>
            <a:r>
              <a:rPr lang="en-ID" sz="1400" spc="-5" dirty="0">
                <a:latin typeface="Times New Roman"/>
                <a:cs typeface="Times New Roman"/>
              </a:rPr>
              <a:t>S.R</a:t>
            </a:r>
            <a:r>
              <a:rPr lang="en-ID" sz="1400" spc="-20" dirty="0">
                <a:latin typeface="Times New Roman"/>
                <a:cs typeface="Times New Roman"/>
              </a:rPr>
              <a:t> </a:t>
            </a:r>
            <a:r>
              <a:rPr lang="en-ID" sz="1400" spc="-5" dirty="0" err="1">
                <a:latin typeface="Times New Roman"/>
                <a:cs typeface="Times New Roman"/>
              </a:rPr>
              <a:t>Raswanth</a:t>
            </a:r>
            <a:r>
              <a:rPr lang="en-ID" sz="1400" spc="-5" dirty="0">
                <a:latin typeface="Times New Roman"/>
                <a:cs typeface="Times New Roman"/>
              </a:rPr>
              <a:t>,</a:t>
            </a:r>
            <a:r>
              <a:rPr lang="en-ID" sz="1400" spc="-11" dirty="0">
                <a:latin typeface="Times New Roman"/>
                <a:cs typeface="Times New Roman"/>
              </a:rPr>
              <a:t> </a:t>
            </a:r>
            <a:r>
              <a:rPr lang="en-ID" sz="1400" spc="-5" dirty="0">
                <a:latin typeface="Times New Roman"/>
                <a:cs typeface="Times New Roman"/>
              </a:rPr>
              <a:t>Sundeep</a:t>
            </a:r>
            <a:r>
              <a:rPr lang="en-ID" sz="1400" spc="-15" dirty="0">
                <a:latin typeface="Times New Roman"/>
                <a:cs typeface="Times New Roman"/>
              </a:rPr>
              <a:t> </a:t>
            </a:r>
            <a:r>
              <a:rPr lang="en-ID" sz="1400" spc="-5" dirty="0">
                <a:latin typeface="Times New Roman"/>
                <a:cs typeface="Times New Roman"/>
              </a:rPr>
              <a:t>V</a:t>
            </a:r>
            <a:r>
              <a:rPr lang="en-ID" sz="1400" spc="-25" dirty="0">
                <a:latin typeface="Times New Roman"/>
                <a:cs typeface="Times New Roman"/>
              </a:rPr>
              <a:t> </a:t>
            </a:r>
            <a:r>
              <a:rPr lang="en-ID" sz="1400" spc="-5" dirty="0" err="1">
                <a:latin typeface="Times New Roman"/>
                <a:cs typeface="Times New Roman"/>
              </a:rPr>
              <a:t>V</a:t>
            </a:r>
            <a:r>
              <a:rPr lang="en-ID" sz="1400" spc="-15" dirty="0">
                <a:latin typeface="Times New Roman"/>
                <a:cs typeface="Times New Roman"/>
              </a:rPr>
              <a:t> </a:t>
            </a:r>
            <a:r>
              <a:rPr lang="en-ID" sz="1400" spc="-5" dirty="0">
                <a:latin typeface="Times New Roman"/>
                <a:cs typeface="Times New Roman"/>
              </a:rPr>
              <a:t>S</a:t>
            </a:r>
            <a:r>
              <a:rPr lang="en-ID" sz="1400" spc="-20" dirty="0">
                <a:latin typeface="Times New Roman"/>
                <a:cs typeface="Times New Roman"/>
              </a:rPr>
              <a:t> </a:t>
            </a:r>
            <a:r>
              <a:rPr lang="en-ID" sz="1400" spc="-5" dirty="0" err="1">
                <a:latin typeface="Times New Roman"/>
                <a:cs typeface="Times New Roman"/>
              </a:rPr>
              <a:t>Akella</a:t>
            </a:r>
            <a:r>
              <a:rPr lang="en-ID" sz="1400" spc="-5" dirty="0">
                <a:latin typeface="Times New Roman"/>
                <a:cs typeface="Times New Roman"/>
              </a:rPr>
              <a:t>,</a:t>
            </a:r>
            <a:r>
              <a:rPr lang="en-ID" sz="1400" spc="-20" dirty="0">
                <a:latin typeface="Times New Roman"/>
                <a:cs typeface="Times New Roman"/>
              </a:rPr>
              <a:t> </a:t>
            </a:r>
            <a:r>
              <a:rPr lang="en-ID" sz="1400" spc="-5" dirty="0">
                <a:latin typeface="Times New Roman"/>
                <a:cs typeface="Times New Roman"/>
              </a:rPr>
              <a:t>and Priyanka</a:t>
            </a:r>
            <a:r>
              <a:rPr lang="en-ID" sz="1400" spc="-11" dirty="0">
                <a:latin typeface="Times New Roman"/>
                <a:cs typeface="Times New Roman"/>
              </a:rPr>
              <a:t> </a:t>
            </a:r>
            <a:r>
              <a:rPr lang="en-ID" sz="1400" spc="-5" dirty="0">
                <a:latin typeface="Times New Roman"/>
                <a:cs typeface="Times New Roman"/>
              </a:rPr>
              <a:t>Kumar</a:t>
            </a:r>
            <a:r>
              <a:rPr lang="en-ID" sz="1400" spc="-31" dirty="0">
                <a:latin typeface="Times New Roman"/>
                <a:cs typeface="Times New Roman"/>
              </a:rPr>
              <a:t> </a:t>
            </a:r>
            <a:r>
              <a:rPr lang="en-ID" sz="1400" spc="-5" dirty="0">
                <a:latin typeface="Times New Roman"/>
                <a:cs typeface="Times New Roman"/>
              </a:rPr>
              <a:t>presented a</a:t>
            </a:r>
            <a:r>
              <a:rPr lang="en-ID" sz="1400" spc="-15" dirty="0">
                <a:latin typeface="Times New Roman"/>
                <a:cs typeface="Times New Roman"/>
              </a:rPr>
              <a:t> </a:t>
            </a:r>
            <a:r>
              <a:rPr lang="en-ID" sz="1400" spc="-5" dirty="0">
                <a:latin typeface="Times New Roman"/>
                <a:cs typeface="Times New Roman"/>
              </a:rPr>
              <a:t>paper</a:t>
            </a:r>
            <a:r>
              <a:rPr lang="en-ID" sz="1400" spc="-31" dirty="0">
                <a:latin typeface="Times New Roman"/>
                <a:cs typeface="Times New Roman"/>
              </a:rPr>
              <a:t> </a:t>
            </a:r>
            <a:r>
              <a:rPr lang="en-ID" sz="1400" spc="-5" dirty="0">
                <a:latin typeface="Times New Roman"/>
                <a:cs typeface="Times New Roman"/>
              </a:rPr>
              <a:t>titled  "A</a:t>
            </a:r>
            <a:r>
              <a:rPr lang="en-ID" sz="1400" spc="-60" dirty="0">
                <a:latin typeface="Times New Roman"/>
                <a:cs typeface="Times New Roman"/>
              </a:rPr>
              <a:t> </a:t>
            </a:r>
            <a:r>
              <a:rPr lang="en-ID" sz="1400" spc="-5" dirty="0">
                <a:latin typeface="Times New Roman"/>
                <a:cs typeface="Times New Roman"/>
              </a:rPr>
              <a:t>Secured</a:t>
            </a:r>
            <a:r>
              <a:rPr lang="en-ID" sz="1400" spc="-55" dirty="0">
                <a:latin typeface="Times New Roman"/>
                <a:cs typeface="Times New Roman"/>
              </a:rPr>
              <a:t> </a:t>
            </a:r>
            <a:r>
              <a:rPr lang="en-ID" sz="1400" spc="-5" dirty="0">
                <a:latin typeface="Times New Roman"/>
                <a:cs typeface="Times New Roman"/>
              </a:rPr>
              <a:t>Distributed</a:t>
            </a:r>
            <a:r>
              <a:rPr lang="en-ID" sz="1400" spc="-45" dirty="0">
                <a:latin typeface="Times New Roman"/>
                <a:cs typeface="Times New Roman"/>
              </a:rPr>
              <a:t> </a:t>
            </a:r>
            <a:r>
              <a:rPr lang="en-ID" sz="1400" spc="-5" dirty="0">
                <a:latin typeface="Times New Roman"/>
                <a:cs typeface="Times New Roman"/>
              </a:rPr>
              <a:t>Ledger</a:t>
            </a:r>
            <a:r>
              <a:rPr lang="en-ID" sz="1400" spc="-60" dirty="0">
                <a:latin typeface="Times New Roman"/>
                <a:cs typeface="Times New Roman"/>
              </a:rPr>
              <a:t> </a:t>
            </a:r>
          </a:p>
          <a:p>
            <a:pPr marL="12065" indent="0">
              <a:spcBef>
                <a:spcPts val="95"/>
              </a:spcBef>
              <a:buNone/>
              <a:tabLst>
                <a:tab pos="182241" algn="l"/>
              </a:tabLst>
            </a:pPr>
            <a:endParaRPr lang="en-ID" sz="1400" spc="-60" dirty="0">
              <a:latin typeface="Times New Roman"/>
              <a:cs typeface="Times New Roman"/>
            </a:endParaRPr>
          </a:p>
          <a:p>
            <a:pPr marL="12065" indent="0">
              <a:spcBef>
                <a:spcPts val="95"/>
              </a:spcBef>
              <a:buNone/>
              <a:tabLst>
                <a:tab pos="182241" algn="l"/>
              </a:tabLst>
            </a:pPr>
            <a:r>
              <a:rPr lang="en-ID" sz="1400" spc="-5" dirty="0">
                <a:latin typeface="Times New Roman"/>
                <a:cs typeface="Times New Roman"/>
              </a:rPr>
              <a:t>Based</a:t>
            </a:r>
            <a:r>
              <a:rPr lang="en-ID" sz="1400" spc="-45" dirty="0">
                <a:latin typeface="Times New Roman"/>
                <a:cs typeface="Times New Roman"/>
              </a:rPr>
              <a:t> </a:t>
            </a:r>
            <a:r>
              <a:rPr lang="en-ID" sz="1400" spc="-5" dirty="0">
                <a:latin typeface="Times New Roman"/>
                <a:cs typeface="Times New Roman"/>
              </a:rPr>
              <a:t>Fundraising</a:t>
            </a:r>
            <a:r>
              <a:rPr lang="en-ID" sz="1400" spc="-51" dirty="0">
                <a:latin typeface="Times New Roman"/>
                <a:cs typeface="Times New Roman"/>
              </a:rPr>
              <a:t>  </a:t>
            </a:r>
            <a:r>
              <a:rPr lang="en-ID" sz="1400" spc="-5" dirty="0">
                <a:latin typeface="Times New Roman"/>
                <a:cs typeface="Times New Roman"/>
              </a:rPr>
              <a:t>Framework</a:t>
            </a:r>
            <a:r>
              <a:rPr lang="en-ID" sz="1400" spc="-45" dirty="0">
                <a:latin typeface="Times New Roman"/>
                <a:cs typeface="Times New Roman"/>
              </a:rPr>
              <a:t> </a:t>
            </a:r>
            <a:r>
              <a:rPr lang="en-ID" sz="1400" spc="-5" dirty="0">
                <a:latin typeface="Times New Roman"/>
                <a:cs typeface="Times New Roman"/>
              </a:rPr>
              <a:t>Using</a:t>
            </a:r>
            <a:r>
              <a:rPr lang="en-ID" sz="1400" spc="-51" dirty="0">
                <a:latin typeface="Times New Roman"/>
                <a:cs typeface="Times New Roman"/>
              </a:rPr>
              <a:t> </a:t>
            </a:r>
            <a:r>
              <a:rPr lang="en-ID" sz="1400" spc="-5" dirty="0">
                <a:latin typeface="Times New Roman"/>
                <a:cs typeface="Times New Roman"/>
              </a:rPr>
              <a:t>Smart</a:t>
            </a:r>
            <a:r>
              <a:rPr lang="en-ID" sz="1400" spc="-55" dirty="0">
                <a:latin typeface="Times New Roman"/>
                <a:cs typeface="Times New Roman"/>
              </a:rPr>
              <a:t> </a:t>
            </a:r>
            <a:r>
              <a:rPr lang="en-ID" sz="1400" spc="-5" dirty="0">
                <a:latin typeface="Times New Roman"/>
                <a:cs typeface="Times New Roman"/>
              </a:rPr>
              <a:t>Contracts.“</a:t>
            </a:r>
          </a:p>
          <a:p>
            <a:pPr marL="12065" indent="0">
              <a:spcBef>
                <a:spcPts val="95"/>
              </a:spcBef>
              <a:buNone/>
              <a:tabLst>
                <a:tab pos="182241" algn="l"/>
              </a:tabLst>
            </a:pPr>
            <a:endParaRPr lang="en-ID" sz="1400" spc="-5" dirty="0">
              <a:latin typeface="Times New Roman"/>
              <a:cs typeface="Times New Roman"/>
            </a:endParaRPr>
          </a:p>
          <a:p>
            <a:pPr marL="12065" indent="0">
              <a:spcBef>
                <a:spcPts val="95"/>
              </a:spcBef>
              <a:buNone/>
              <a:tabLst>
                <a:tab pos="182241" algn="l"/>
              </a:tabLst>
            </a:pPr>
            <a:r>
              <a:rPr lang="en-ID" sz="1400" spc="-5" dirty="0">
                <a:latin typeface="Times New Roman"/>
                <a:cs typeface="Times New Roman"/>
              </a:rPr>
              <a:t>[2] </a:t>
            </a:r>
            <a:r>
              <a:rPr lang="en-US" sz="1400" spc="-5" dirty="0">
                <a:latin typeface="Times New Roman"/>
                <a:cs typeface="Times New Roman"/>
              </a:rPr>
              <a:t>In </a:t>
            </a:r>
            <a:r>
              <a:rPr lang="en-US" sz="1400" dirty="0">
                <a:latin typeface="Times New Roman"/>
                <a:cs typeface="Times New Roman"/>
              </a:rPr>
              <a:t>their </a:t>
            </a:r>
            <a:r>
              <a:rPr lang="en-US" sz="1400" spc="-5" dirty="0">
                <a:latin typeface="Times New Roman"/>
                <a:cs typeface="Times New Roman"/>
              </a:rPr>
              <a:t>paper titled "Developing a Reliable Service System </a:t>
            </a:r>
            <a:r>
              <a:rPr lang="en-US" sz="1400" dirty="0">
                <a:latin typeface="Times New Roman"/>
                <a:cs typeface="Times New Roman"/>
              </a:rPr>
              <a:t>of </a:t>
            </a:r>
            <a:r>
              <a:rPr lang="en-US" sz="1400" spc="-5" dirty="0">
                <a:latin typeface="Times New Roman"/>
                <a:cs typeface="Times New Roman"/>
              </a:rPr>
              <a:t>Charity Donation During </a:t>
            </a:r>
            <a:r>
              <a:rPr lang="en-US" sz="1400" spc="-11" dirty="0">
                <a:latin typeface="Times New Roman"/>
                <a:cs typeface="Times New Roman"/>
              </a:rPr>
              <a:t>the  </a:t>
            </a:r>
            <a:r>
              <a:rPr lang="en-US" sz="1400" spc="-5" dirty="0">
                <a:latin typeface="Times New Roman"/>
                <a:cs typeface="Times New Roman"/>
              </a:rPr>
              <a:t>Covid-19 Outbreak,  " </a:t>
            </a:r>
            <a:r>
              <a:rPr lang="en-US" sz="1400" spc="-5" dirty="0" err="1">
                <a:latin typeface="Times New Roman"/>
                <a:cs typeface="Times New Roman"/>
              </a:rPr>
              <a:t>Hanyang</a:t>
            </a:r>
            <a:r>
              <a:rPr lang="en-US" sz="1400" spc="-5" dirty="0">
                <a:latin typeface="Times New Roman"/>
                <a:cs typeface="Times New Roman"/>
              </a:rPr>
              <a:t> </a:t>
            </a:r>
            <a:r>
              <a:rPr lang="en-US" sz="1400" dirty="0">
                <a:latin typeface="Times New Roman"/>
                <a:cs typeface="Times New Roman"/>
              </a:rPr>
              <a:t>Wu </a:t>
            </a:r>
          </a:p>
          <a:p>
            <a:pPr marL="12065" indent="0">
              <a:spcBef>
                <a:spcPts val="95"/>
              </a:spcBef>
              <a:buNone/>
              <a:tabLst>
                <a:tab pos="182241" algn="l"/>
              </a:tabLst>
            </a:pPr>
            <a:endParaRPr lang="en-US" sz="1400" spc="-5" dirty="0">
              <a:latin typeface="Times New Roman"/>
              <a:cs typeface="Times New Roman"/>
            </a:endParaRPr>
          </a:p>
          <a:p>
            <a:pPr marL="12065" indent="0">
              <a:spcBef>
                <a:spcPts val="95"/>
              </a:spcBef>
              <a:buNone/>
              <a:tabLst>
                <a:tab pos="182241" algn="l"/>
              </a:tabLst>
            </a:pPr>
            <a:r>
              <a:rPr lang="en-US" sz="1400" spc="-5" dirty="0">
                <a:latin typeface="Times New Roman"/>
                <a:cs typeface="Times New Roman"/>
              </a:rPr>
              <a:t>and </a:t>
            </a:r>
            <a:r>
              <a:rPr lang="en-US" sz="1400" spc="-5" dirty="0" err="1">
                <a:latin typeface="Times New Roman"/>
                <a:cs typeface="Times New Roman"/>
              </a:rPr>
              <a:t>Xianchen</a:t>
            </a:r>
            <a:r>
              <a:rPr lang="en-US" sz="1400" spc="-5" dirty="0">
                <a:latin typeface="Times New Roman"/>
                <a:cs typeface="Times New Roman"/>
              </a:rPr>
              <a:t> </a:t>
            </a:r>
            <a:r>
              <a:rPr lang="en-US" sz="1400" spc="-11" dirty="0">
                <a:latin typeface="Times New Roman"/>
                <a:cs typeface="Times New Roman"/>
              </a:rPr>
              <a:t>Zhu </a:t>
            </a:r>
            <a:r>
              <a:rPr lang="en-US" sz="1400" spc="-5" dirty="0">
                <a:latin typeface="Times New Roman"/>
                <a:cs typeface="Times New Roman"/>
              </a:rPr>
              <a:t>discussed </a:t>
            </a:r>
            <a:r>
              <a:rPr lang="en-US" sz="1400" dirty="0">
                <a:latin typeface="Times New Roman"/>
                <a:cs typeface="Times New Roman"/>
              </a:rPr>
              <a:t>the topic </a:t>
            </a:r>
            <a:r>
              <a:rPr lang="en-US" sz="1400" spc="-11" dirty="0">
                <a:latin typeface="Times New Roman"/>
                <a:cs typeface="Times New Roman"/>
              </a:rPr>
              <a:t>in </a:t>
            </a:r>
            <a:r>
              <a:rPr lang="en-US" sz="1400" spc="-5" dirty="0">
                <a:latin typeface="Times New Roman"/>
                <a:cs typeface="Times New Roman"/>
              </a:rPr>
              <a:t>IEEE Access, Volume </a:t>
            </a:r>
            <a:r>
              <a:rPr lang="en-US" sz="1400" dirty="0">
                <a:latin typeface="Times New Roman"/>
                <a:cs typeface="Times New Roman"/>
              </a:rPr>
              <a:t>8, </a:t>
            </a:r>
            <a:r>
              <a:rPr lang="en-US" sz="1400" spc="-11" dirty="0">
                <a:latin typeface="Times New Roman"/>
                <a:cs typeface="Times New Roman"/>
              </a:rPr>
              <a:t>in</a:t>
            </a:r>
            <a:r>
              <a:rPr lang="en-US" sz="1400" spc="-85" dirty="0">
                <a:latin typeface="Times New Roman"/>
                <a:cs typeface="Times New Roman"/>
              </a:rPr>
              <a:t> </a:t>
            </a:r>
            <a:r>
              <a:rPr lang="en-US" sz="1400" spc="-5" dirty="0">
                <a:latin typeface="Times New Roman"/>
                <a:cs typeface="Times New Roman"/>
              </a:rPr>
              <a:t>2020.</a:t>
            </a:r>
          </a:p>
          <a:p>
            <a:pPr marL="12065" indent="0">
              <a:spcBef>
                <a:spcPts val="95"/>
              </a:spcBef>
              <a:buNone/>
              <a:tabLst>
                <a:tab pos="182241" algn="l"/>
              </a:tabLst>
            </a:pPr>
            <a:endParaRPr lang="en-US" sz="1400" spc="-5" dirty="0">
              <a:latin typeface="Times New Roman"/>
              <a:cs typeface="Times New Roman"/>
            </a:endParaRPr>
          </a:p>
          <a:p>
            <a:pPr marL="12065" indent="0">
              <a:spcBef>
                <a:spcPts val="95"/>
              </a:spcBef>
              <a:buNone/>
              <a:tabLst>
                <a:tab pos="182241" algn="l"/>
              </a:tabLst>
            </a:pPr>
            <a:r>
              <a:rPr lang="en-US" sz="1400" spc="-5" dirty="0">
                <a:latin typeface="Times New Roman"/>
                <a:cs typeface="Times New Roman"/>
              </a:rPr>
              <a:t>[3] </a:t>
            </a:r>
            <a:r>
              <a:rPr lang="en-ID" sz="1400" spc="-25" dirty="0" err="1">
                <a:latin typeface="Times New Roman"/>
                <a:cs typeface="Times New Roman"/>
              </a:rPr>
              <a:t>Jiafeng</a:t>
            </a:r>
            <a:r>
              <a:rPr lang="en-ID" sz="1400" spc="-25" dirty="0">
                <a:latin typeface="Times New Roman"/>
                <a:cs typeface="Times New Roman"/>
              </a:rPr>
              <a:t> Li, </a:t>
            </a:r>
            <a:r>
              <a:rPr lang="en-ID" sz="1400" spc="-31" dirty="0" err="1">
                <a:latin typeface="Times New Roman"/>
                <a:cs typeface="Times New Roman"/>
              </a:rPr>
              <a:t>Fuyang</a:t>
            </a:r>
            <a:r>
              <a:rPr lang="en-ID" sz="1400" spc="-31" dirty="0">
                <a:latin typeface="Times New Roman"/>
                <a:cs typeface="Times New Roman"/>
              </a:rPr>
              <a:t> </a:t>
            </a:r>
            <a:r>
              <a:rPr lang="en-ID" sz="1400" spc="-35" dirty="0">
                <a:latin typeface="Times New Roman"/>
                <a:cs typeface="Times New Roman"/>
              </a:rPr>
              <a:t>Qu, Xin </a:t>
            </a:r>
            <a:r>
              <a:rPr lang="en-ID" sz="1400" spc="-25" dirty="0">
                <a:latin typeface="Times New Roman"/>
                <a:cs typeface="Times New Roman"/>
              </a:rPr>
              <a:t>Tu, </a:t>
            </a:r>
            <a:r>
              <a:rPr lang="en-ID" sz="1400" spc="-25" dirty="0" err="1">
                <a:latin typeface="Times New Roman"/>
                <a:cs typeface="Times New Roman"/>
              </a:rPr>
              <a:t>Tingfei</a:t>
            </a:r>
            <a:r>
              <a:rPr lang="en-ID" sz="1400" spc="-25" dirty="0">
                <a:latin typeface="Times New Roman"/>
                <a:cs typeface="Times New Roman"/>
              </a:rPr>
              <a:t> Fu, </a:t>
            </a:r>
            <a:r>
              <a:rPr lang="en-ID" sz="1400" spc="-25" dirty="0" err="1">
                <a:latin typeface="Times New Roman"/>
                <a:cs typeface="Times New Roman"/>
              </a:rPr>
              <a:t>Jiayan</a:t>
            </a:r>
            <a:r>
              <a:rPr lang="en-ID" sz="1400" spc="-25" dirty="0">
                <a:latin typeface="Times New Roman"/>
                <a:cs typeface="Times New Roman"/>
              </a:rPr>
              <a:t> </a:t>
            </a:r>
            <a:r>
              <a:rPr lang="en-ID" sz="1400" spc="-31" dirty="0">
                <a:latin typeface="Times New Roman"/>
                <a:cs typeface="Times New Roman"/>
              </a:rPr>
              <a:t>Guo, </a:t>
            </a:r>
            <a:r>
              <a:rPr lang="en-ID" sz="1400" spc="-31" dirty="0" err="1">
                <a:latin typeface="Times New Roman"/>
                <a:cs typeface="Times New Roman"/>
              </a:rPr>
              <a:t>Jianming</a:t>
            </a:r>
            <a:r>
              <a:rPr lang="en-ID" sz="1400" spc="-31" dirty="0">
                <a:latin typeface="Times New Roman"/>
                <a:cs typeface="Times New Roman"/>
              </a:rPr>
              <a:t> </a:t>
            </a:r>
            <a:r>
              <a:rPr lang="en-ID" sz="1400" spc="-25" dirty="0">
                <a:latin typeface="Times New Roman"/>
                <a:cs typeface="Times New Roman"/>
              </a:rPr>
              <a:t>Zhu, “Public Philanthropy Logistics  </a:t>
            </a:r>
            <a:r>
              <a:rPr lang="en-ID" sz="1400" spc="-5" dirty="0">
                <a:latin typeface="Times New Roman"/>
                <a:cs typeface="Times New Roman"/>
              </a:rPr>
              <a:t>Platform</a:t>
            </a:r>
            <a:r>
              <a:rPr lang="en-ID" sz="1400" spc="-35" dirty="0">
                <a:latin typeface="Times New Roman"/>
                <a:cs typeface="Times New Roman"/>
              </a:rPr>
              <a:t> </a:t>
            </a:r>
            <a:r>
              <a:rPr lang="en-ID" sz="1400" spc="-5" dirty="0">
                <a:latin typeface="Times New Roman"/>
                <a:cs typeface="Times New Roman"/>
              </a:rPr>
              <a:t>Based</a:t>
            </a:r>
            <a:r>
              <a:rPr lang="en-ID" sz="1400" spc="-20" dirty="0">
                <a:latin typeface="Times New Roman"/>
                <a:cs typeface="Times New Roman"/>
              </a:rPr>
              <a:t> </a:t>
            </a:r>
            <a:r>
              <a:rPr lang="en-ID" sz="1400" dirty="0">
                <a:latin typeface="Times New Roman"/>
                <a:cs typeface="Times New Roman"/>
              </a:rPr>
              <a:t>on</a:t>
            </a:r>
            <a:endParaRPr lang="en-ID" sz="1400" spc="-20" dirty="0">
              <a:latin typeface="Times New Roman"/>
              <a:cs typeface="Times New Roman"/>
            </a:endParaRPr>
          </a:p>
          <a:p>
            <a:pPr marL="12065" indent="0">
              <a:spcBef>
                <a:spcPts val="95"/>
              </a:spcBef>
              <a:buNone/>
              <a:tabLst>
                <a:tab pos="182241" algn="l"/>
              </a:tabLst>
            </a:pPr>
            <a:endParaRPr lang="en-ID" sz="1400" spc="-20" dirty="0">
              <a:latin typeface="Times New Roman"/>
              <a:cs typeface="Times New Roman"/>
            </a:endParaRPr>
          </a:p>
          <a:p>
            <a:pPr marL="12065" indent="0">
              <a:spcBef>
                <a:spcPts val="95"/>
              </a:spcBef>
              <a:buNone/>
              <a:tabLst>
                <a:tab pos="182241" algn="l"/>
              </a:tabLst>
            </a:pPr>
            <a:r>
              <a:rPr lang="en-ID" sz="1400" spc="-5" dirty="0">
                <a:latin typeface="Times New Roman"/>
                <a:cs typeface="Times New Roman"/>
              </a:rPr>
              <a:t>Blockchain</a:t>
            </a:r>
            <a:r>
              <a:rPr lang="en-ID" sz="1400" spc="-25" dirty="0">
                <a:latin typeface="Times New Roman"/>
                <a:cs typeface="Times New Roman"/>
              </a:rPr>
              <a:t> </a:t>
            </a:r>
            <a:r>
              <a:rPr lang="en-ID" sz="1400" spc="-5" dirty="0">
                <a:latin typeface="Times New Roman"/>
                <a:cs typeface="Times New Roman"/>
              </a:rPr>
              <a:t>Technology</a:t>
            </a:r>
            <a:r>
              <a:rPr lang="en-ID" sz="1400" spc="-15" dirty="0">
                <a:latin typeface="Times New Roman"/>
                <a:cs typeface="Times New Roman"/>
              </a:rPr>
              <a:t> </a:t>
            </a:r>
            <a:r>
              <a:rPr lang="en-ID" sz="1400" spc="-5" dirty="0">
                <a:latin typeface="Times New Roman"/>
                <a:cs typeface="Times New Roman"/>
              </a:rPr>
              <a:t>for</a:t>
            </a:r>
            <a:r>
              <a:rPr lang="en-ID" sz="1400" spc="-31" dirty="0">
                <a:latin typeface="Times New Roman"/>
                <a:cs typeface="Times New Roman"/>
              </a:rPr>
              <a:t> </a:t>
            </a:r>
            <a:r>
              <a:rPr lang="en-ID" sz="1400" spc="-5" dirty="0">
                <a:latin typeface="Times New Roman"/>
                <a:cs typeface="Times New Roman"/>
              </a:rPr>
              <a:t>Social</a:t>
            </a:r>
            <a:r>
              <a:rPr lang="en-ID" sz="1400" spc="-25" dirty="0">
                <a:latin typeface="Times New Roman"/>
                <a:cs typeface="Times New Roman"/>
              </a:rPr>
              <a:t> </a:t>
            </a:r>
            <a:r>
              <a:rPr lang="en-ID" sz="1400" spc="-5" dirty="0">
                <a:latin typeface="Times New Roman"/>
                <a:cs typeface="Times New Roman"/>
              </a:rPr>
              <a:t>Welfare</a:t>
            </a:r>
            <a:r>
              <a:rPr lang="en-ID" sz="1400" spc="-25" dirty="0">
                <a:latin typeface="Times New Roman"/>
                <a:cs typeface="Times New Roman"/>
              </a:rPr>
              <a:t> </a:t>
            </a:r>
            <a:r>
              <a:rPr lang="en-ID" sz="1400" spc="-5" dirty="0">
                <a:latin typeface="Times New Roman"/>
                <a:cs typeface="Times New Roman"/>
              </a:rPr>
              <a:t>Maximization”,</a:t>
            </a:r>
            <a:r>
              <a:rPr lang="en-ID" sz="1400" spc="-25" dirty="0">
                <a:latin typeface="Times New Roman"/>
                <a:cs typeface="Times New Roman"/>
              </a:rPr>
              <a:t> </a:t>
            </a:r>
            <a:r>
              <a:rPr lang="en-ID" sz="1400" spc="-5" dirty="0">
                <a:latin typeface="Times New Roman"/>
                <a:cs typeface="Times New Roman"/>
              </a:rPr>
              <a:t>The</a:t>
            </a:r>
            <a:r>
              <a:rPr lang="en-ID" sz="1400" spc="-25" dirty="0">
                <a:latin typeface="Times New Roman"/>
                <a:cs typeface="Times New Roman"/>
              </a:rPr>
              <a:t> </a:t>
            </a:r>
            <a:r>
              <a:rPr lang="en-ID" sz="1400" spc="-5" dirty="0">
                <a:latin typeface="Times New Roman"/>
                <a:cs typeface="Times New Roman"/>
              </a:rPr>
              <a:t>8th</a:t>
            </a:r>
            <a:r>
              <a:rPr lang="en-ID" sz="1400" spc="-20" dirty="0">
                <a:latin typeface="Times New Roman"/>
                <a:cs typeface="Times New Roman"/>
              </a:rPr>
              <a:t>  </a:t>
            </a:r>
            <a:r>
              <a:rPr lang="en-ID" sz="1400" spc="-5" dirty="0">
                <a:latin typeface="Times New Roman"/>
                <a:cs typeface="Times New Roman"/>
              </a:rPr>
              <a:t>edition</a:t>
            </a:r>
            <a:r>
              <a:rPr lang="en-ID" sz="1400" spc="-31" dirty="0">
                <a:latin typeface="Times New Roman"/>
                <a:cs typeface="Times New Roman"/>
              </a:rPr>
              <a:t> </a:t>
            </a:r>
            <a:r>
              <a:rPr lang="en-ID" sz="1400" dirty="0">
                <a:latin typeface="Times New Roman"/>
                <a:cs typeface="Times New Roman"/>
              </a:rPr>
              <a:t>of</a:t>
            </a:r>
            <a:r>
              <a:rPr lang="en-ID" sz="1400" spc="-31" dirty="0">
                <a:latin typeface="Times New Roman"/>
                <a:cs typeface="Times New Roman"/>
              </a:rPr>
              <a:t> </a:t>
            </a:r>
            <a:r>
              <a:rPr lang="en-ID" sz="1400" dirty="0">
                <a:latin typeface="Times New Roman"/>
                <a:cs typeface="Times New Roman"/>
              </a:rPr>
              <a:t>the</a:t>
            </a:r>
            <a:r>
              <a:rPr lang="en-ID" sz="1400" spc="-25" dirty="0">
                <a:latin typeface="Times New Roman"/>
                <a:cs typeface="Times New Roman"/>
              </a:rPr>
              <a:t> </a:t>
            </a:r>
            <a:r>
              <a:rPr lang="en-ID" sz="1400" spc="-5" dirty="0">
                <a:latin typeface="Times New Roman"/>
                <a:cs typeface="Times New Roman"/>
              </a:rPr>
              <a:t>International  Conference </a:t>
            </a:r>
            <a:r>
              <a:rPr lang="en-ID" sz="1400" dirty="0">
                <a:latin typeface="Times New Roman"/>
                <a:cs typeface="Times New Roman"/>
              </a:rPr>
              <a:t>on </a:t>
            </a:r>
            <a:r>
              <a:rPr lang="en-ID" sz="1400" spc="-5" dirty="0">
                <a:latin typeface="Times New Roman"/>
                <a:cs typeface="Times New Roman"/>
              </a:rPr>
              <a:t>Logistics, </a:t>
            </a:r>
          </a:p>
          <a:p>
            <a:pPr marL="12065" indent="0">
              <a:spcBef>
                <a:spcPts val="95"/>
              </a:spcBef>
              <a:buNone/>
              <a:tabLst>
                <a:tab pos="182241" algn="l"/>
              </a:tabLst>
            </a:pPr>
            <a:endParaRPr lang="en-ID" sz="1400" spc="-5" dirty="0">
              <a:latin typeface="Times New Roman"/>
              <a:cs typeface="Times New Roman"/>
            </a:endParaRPr>
          </a:p>
          <a:p>
            <a:pPr marL="12065" indent="0">
              <a:spcBef>
                <a:spcPts val="95"/>
              </a:spcBef>
              <a:buNone/>
              <a:tabLst>
                <a:tab pos="182241" algn="l"/>
              </a:tabLst>
            </a:pPr>
            <a:r>
              <a:rPr lang="en-ID" sz="1400" spc="-5" dirty="0">
                <a:latin typeface="Times New Roman"/>
                <a:cs typeface="Times New Roman"/>
              </a:rPr>
              <a:t>Informatics, and Service Sciences (LISS)  </a:t>
            </a:r>
            <a:r>
              <a:rPr lang="en-ID" sz="1400" dirty="0">
                <a:latin typeface="Times New Roman"/>
                <a:cs typeface="Times New Roman"/>
              </a:rPr>
              <a:t>took </a:t>
            </a:r>
            <a:r>
              <a:rPr lang="en-ID" sz="1400" spc="-5" dirty="0">
                <a:latin typeface="Times New Roman"/>
                <a:cs typeface="Times New Roman"/>
              </a:rPr>
              <a:t>place in</a:t>
            </a:r>
            <a:r>
              <a:rPr lang="en-ID" sz="1400" spc="-40" dirty="0">
                <a:latin typeface="Times New Roman"/>
                <a:cs typeface="Times New Roman"/>
              </a:rPr>
              <a:t> </a:t>
            </a:r>
            <a:r>
              <a:rPr lang="en-ID" sz="1400" spc="-5" dirty="0">
                <a:latin typeface="Times New Roman"/>
                <a:cs typeface="Times New Roman"/>
              </a:rPr>
              <a:t>2018.</a:t>
            </a:r>
          </a:p>
          <a:p>
            <a:pPr marL="12065" indent="0">
              <a:spcBef>
                <a:spcPts val="95"/>
              </a:spcBef>
              <a:buNone/>
              <a:tabLst>
                <a:tab pos="182241" algn="l"/>
              </a:tabLst>
            </a:pPr>
            <a:endParaRPr lang="en-ID" sz="1400" spc="-5" dirty="0">
              <a:latin typeface="Times New Roman"/>
              <a:cs typeface="Times New Roman"/>
            </a:endParaRPr>
          </a:p>
          <a:p>
            <a:pPr marL="12065" indent="0" algn="just">
              <a:spcBef>
                <a:spcPts val="735"/>
              </a:spcBef>
              <a:buNone/>
              <a:tabLst>
                <a:tab pos="182241" algn="l"/>
              </a:tabLst>
            </a:pPr>
            <a:r>
              <a:rPr lang="en-ID" sz="1400" spc="-5" dirty="0">
                <a:latin typeface="Times New Roman"/>
                <a:cs typeface="Times New Roman"/>
              </a:rPr>
              <a:t>[4] </a:t>
            </a:r>
            <a:r>
              <a:rPr lang="en-ID" sz="1400" spc="-31" dirty="0" err="1">
                <a:latin typeface="Times New Roman"/>
                <a:cs typeface="Times New Roman"/>
              </a:rPr>
              <a:t>Hadi</a:t>
            </a:r>
            <a:r>
              <a:rPr lang="en-ID" sz="1400" spc="-31" dirty="0">
                <a:latin typeface="Times New Roman"/>
                <a:cs typeface="Times New Roman"/>
              </a:rPr>
              <a:t> </a:t>
            </a:r>
            <a:r>
              <a:rPr lang="en-ID" sz="1400" spc="-25" dirty="0">
                <a:latin typeface="Times New Roman"/>
                <a:cs typeface="Times New Roman"/>
              </a:rPr>
              <a:t>Saleh, </a:t>
            </a:r>
            <a:r>
              <a:rPr lang="en-ID" sz="1400" spc="-31" dirty="0">
                <a:latin typeface="Times New Roman"/>
                <a:cs typeface="Times New Roman"/>
              </a:rPr>
              <a:t>Sergey </a:t>
            </a:r>
            <a:r>
              <a:rPr lang="en-ID" sz="1400" spc="-25" dirty="0" err="1">
                <a:latin typeface="Times New Roman"/>
                <a:cs typeface="Times New Roman"/>
              </a:rPr>
              <a:t>Avdoshin</a:t>
            </a:r>
            <a:r>
              <a:rPr lang="en-ID" sz="1400" spc="-25" dirty="0">
                <a:latin typeface="Times New Roman"/>
                <a:cs typeface="Times New Roman"/>
              </a:rPr>
              <a:t>, </a:t>
            </a:r>
            <a:r>
              <a:rPr lang="en-ID" sz="1400" spc="-31" dirty="0">
                <a:latin typeface="Times New Roman"/>
                <a:cs typeface="Times New Roman"/>
              </a:rPr>
              <a:t>Azamat </a:t>
            </a:r>
            <a:r>
              <a:rPr lang="en-ID" sz="1400" spc="-25" dirty="0" err="1">
                <a:latin typeface="Times New Roman"/>
                <a:cs typeface="Times New Roman"/>
              </a:rPr>
              <a:t>Dzhonov</a:t>
            </a:r>
            <a:r>
              <a:rPr lang="en-ID" sz="1400" spc="-25" dirty="0">
                <a:latin typeface="Times New Roman"/>
                <a:cs typeface="Times New Roman"/>
              </a:rPr>
              <a:t>, </a:t>
            </a:r>
            <a:r>
              <a:rPr lang="en-ID" sz="1400" spc="-31" dirty="0">
                <a:latin typeface="Times New Roman"/>
                <a:cs typeface="Times New Roman"/>
              </a:rPr>
              <a:t>“Platform </a:t>
            </a:r>
            <a:r>
              <a:rPr lang="en-ID" sz="1400" spc="-25" dirty="0">
                <a:latin typeface="Times New Roman"/>
                <a:cs typeface="Times New Roman"/>
              </a:rPr>
              <a:t>for Tracking Donations of Charitable   Foundations  </a:t>
            </a:r>
            <a:r>
              <a:rPr lang="en-ID" sz="1400" spc="-5" dirty="0">
                <a:latin typeface="Times New Roman"/>
                <a:cs typeface="Times New Roman"/>
              </a:rPr>
              <a:t>Based</a:t>
            </a:r>
            <a:r>
              <a:rPr lang="en-ID" sz="1400" spc="-25" dirty="0">
                <a:latin typeface="Times New Roman"/>
                <a:cs typeface="Times New Roman"/>
              </a:rPr>
              <a:t> </a:t>
            </a:r>
            <a:r>
              <a:rPr lang="en-ID" sz="1400" dirty="0">
                <a:latin typeface="Times New Roman"/>
                <a:cs typeface="Times New Roman"/>
              </a:rPr>
              <a:t>on</a:t>
            </a:r>
            <a:r>
              <a:rPr lang="en-ID" sz="1400" spc="-35" dirty="0">
                <a:latin typeface="Times New Roman"/>
                <a:cs typeface="Times New Roman"/>
              </a:rPr>
              <a:t> </a:t>
            </a:r>
            <a:r>
              <a:rPr lang="en-ID" sz="1400" spc="-5" dirty="0">
                <a:latin typeface="Times New Roman"/>
                <a:cs typeface="Times New Roman"/>
              </a:rPr>
              <a:t>Blockchain</a:t>
            </a:r>
            <a:r>
              <a:rPr lang="en-ID" sz="1400" spc="-15" dirty="0">
                <a:latin typeface="Times New Roman"/>
                <a:cs typeface="Times New Roman"/>
              </a:rPr>
              <a:t> </a:t>
            </a:r>
            <a:r>
              <a:rPr lang="en-ID" sz="1400" spc="-5" dirty="0">
                <a:latin typeface="Times New Roman"/>
                <a:cs typeface="Times New Roman"/>
              </a:rPr>
              <a:t>T</a:t>
            </a:r>
          </a:p>
          <a:p>
            <a:pPr marL="12065" indent="0" algn="just">
              <a:spcBef>
                <a:spcPts val="735"/>
              </a:spcBef>
              <a:buNone/>
              <a:tabLst>
                <a:tab pos="182241" algn="l"/>
              </a:tabLst>
            </a:pPr>
            <a:r>
              <a:rPr lang="en-ID" sz="1400" spc="-5" dirty="0" err="1">
                <a:latin typeface="Times New Roman"/>
                <a:cs typeface="Times New Roman"/>
              </a:rPr>
              <a:t>echnology</a:t>
            </a:r>
            <a:r>
              <a:rPr lang="en-ID" sz="1400" spc="-5" dirty="0">
                <a:latin typeface="Times New Roman"/>
                <a:cs typeface="Times New Roman"/>
              </a:rPr>
              <a:t>”,</a:t>
            </a:r>
            <a:r>
              <a:rPr lang="en-ID" sz="1400" spc="-20" dirty="0">
                <a:latin typeface="Times New Roman"/>
                <a:cs typeface="Times New Roman"/>
              </a:rPr>
              <a:t> </a:t>
            </a:r>
            <a:r>
              <a:rPr lang="en-ID" sz="1400" spc="-5" dirty="0">
                <a:latin typeface="Times New Roman"/>
                <a:cs typeface="Times New Roman"/>
              </a:rPr>
              <a:t>Actual</a:t>
            </a:r>
            <a:r>
              <a:rPr lang="en-ID" sz="1400" spc="-31" dirty="0">
                <a:latin typeface="Times New Roman"/>
                <a:cs typeface="Times New Roman"/>
              </a:rPr>
              <a:t> </a:t>
            </a:r>
            <a:r>
              <a:rPr lang="en-ID" sz="1400" spc="-5" dirty="0">
                <a:latin typeface="Times New Roman"/>
                <a:cs typeface="Times New Roman"/>
              </a:rPr>
              <a:t>Problems</a:t>
            </a:r>
            <a:r>
              <a:rPr lang="en-ID" sz="1400" spc="-20" dirty="0">
                <a:latin typeface="Times New Roman"/>
                <a:cs typeface="Times New Roman"/>
              </a:rPr>
              <a:t> </a:t>
            </a:r>
            <a:r>
              <a:rPr lang="en-ID" sz="1400" dirty="0">
                <a:latin typeface="Times New Roman"/>
                <a:cs typeface="Times New Roman"/>
              </a:rPr>
              <a:t>of</a:t>
            </a:r>
            <a:r>
              <a:rPr lang="en-ID" sz="1400" spc="-35" dirty="0">
                <a:latin typeface="Times New Roman"/>
                <a:cs typeface="Times New Roman"/>
              </a:rPr>
              <a:t> </a:t>
            </a:r>
            <a:r>
              <a:rPr lang="en-ID" sz="1400" spc="-5" dirty="0">
                <a:latin typeface="Times New Roman"/>
                <a:cs typeface="Times New Roman"/>
              </a:rPr>
              <a:t>Systems</a:t>
            </a:r>
            <a:r>
              <a:rPr lang="en-ID" sz="1400" spc="-20" dirty="0">
                <a:latin typeface="Times New Roman"/>
                <a:cs typeface="Times New Roman"/>
              </a:rPr>
              <a:t> </a:t>
            </a:r>
            <a:r>
              <a:rPr lang="en-ID" sz="1400" spc="-5" dirty="0">
                <a:latin typeface="Times New Roman"/>
                <a:cs typeface="Times New Roman"/>
              </a:rPr>
              <a:t>and</a:t>
            </a:r>
            <a:r>
              <a:rPr lang="en-ID" sz="1400" spc="-25" dirty="0">
                <a:latin typeface="Times New Roman"/>
                <a:cs typeface="Times New Roman"/>
              </a:rPr>
              <a:t> </a:t>
            </a:r>
            <a:r>
              <a:rPr lang="en-ID" sz="1400" spc="-5" dirty="0">
                <a:latin typeface="Times New Roman"/>
                <a:cs typeface="Times New Roman"/>
              </a:rPr>
              <a:t>Software</a:t>
            </a:r>
            <a:r>
              <a:rPr lang="en-ID" sz="1400" spc="-25" dirty="0">
                <a:latin typeface="Times New Roman"/>
                <a:cs typeface="Times New Roman"/>
              </a:rPr>
              <a:t> </a:t>
            </a:r>
            <a:r>
              <a:rPr lang="en-ID" sz="1400" spc="-5" dirty="0">
                <a:latin typeface="Times New Roman"/>
                <a:cs typeface="Times New Roman"/>
              </a:rPr>
              <a:t>Engineering</a:t>
            </a:r>
            <a:r>
              <a:rPr lang="en-ID" sz="1400" spc="-15" dirty="0">
                <a:latin typeface="Times New Roman"/>
                <a:cs typeface="Times New Roman"/>
              </a:rPr>
              <a:t> </a:t>
            </a:r>
            <a:r>
              <a:rPr lang="en-ID" sz="1400" spc="-5" dirty="0">
                <a:latin typeface="Times New Roman"/>
                <a:cs typeface="Times New Roman"/>
              </a:rPr>
              <a:t>(APSSE),</a:t>
            </a:r>
            <a:r>
              <a:rPr lang="en-ID" sz="1400" spc="-31" dirty="0">
                <a:latin typeface="Times New Roman"/>
                <a:cs typeface="Times New Roman"/>
              </a:rPr>
              <a:t> 2019</a:t>
            </a:r>
          </a:p>
          <a:p>
            <a:pPr marL="12065" indent="0" algn="just">
              <a:spcBef>
                <a:spcPts val="735"/>
              </a:spcBef>
              <a:buNone/>
              <a:tabLst>
                <a:tab pos="182241" algn="l"/>
              </a:tabLst>
            </a:pPr>
            <a:endParaRPr lang="en-ID" sz="1400" spc="-31" dirty="0">
              <a:latin typeface="Times New Roman"/>
              <a:cs typeface="Times New Roman"/>
            </a:endParaRPr>
          </a:p>
          <a:p>
            <a:pPr marL="12065" indent="0" algn="just">
              <a:spcBef>
                <a:spcPts val="735"/>
              </a:spcBef>
              <a:buNone/>
              <a:tabLst>
                <a:tab pos="182241" algn="l"/>
              </a:tabLst>
            </a:pPr>
            <a:r>
              <a:rPr lang="en-ID" sz="1400" spc="-31" dirty="0">
                <a:latin typeface="Times New Roman"/>
                <a:cs typeface="Times New Roman"/>
              </a:rPr>
              <a:t>[5]</a:t>
            </a:r>
            <a:endParaRPr lang="en-ID" sz="1400" dirty="0">
              <a:latin typeface="Times New Roman"/>
              <a:cs typeface="Times New Roman"/>
            </a:endParaRPr>
          </a:p>
          <a:p>
            <a:pPr marL="12065" indent="0">
              <a:spcBef>
                <a:spcPts val="95"/>
              </a:spcBef>
              <a:buNone/>
              <a:tabLst>
                <a:tab pos="182241" algn="l"/>
              </a:tabLst>
            </a:pPr>
            <a:r>
              <a:rPr lang="en-US" sz="1400" spc="-5" dirty="0">
                <a:latin typeface="Times New Roman"/>
                <a:cs typeface="Times New Roman"/>
              </a:rPr>
              <a:t> </a:t>
            </a:r>
            <a:endParaRPr lang="en-US" sz="1400" dirty="0">
              <a:latin typeface="Times New Roman"/>
              <a:cs typeface="Times New Roman"/>
            </a:endParaRPr>
          </a:p>
          <a:p>
            <a:pPr marL="12065" indent="0">
              <a:spcBef>
                <a:spcPts val="95"/>
              </a:spcBef>
              <a:buNone/>
              <a:tabLst>
                <a:tab pos="182241" algn="l"/>
              </a:tabLst>
            </a:pPr>
            <a:endParaRPr lang="en-ID" sz="1400" dirty="0">
              <a:latin typeface="Times New Roman"/>
              <a:cs typeface="Times New Roman"/>
            </a:endParaRPr>
          </a:p>
          <a:p>
            <a:pPr marL="0" indent="0" algn="just">
              <a:lnSpc>
                <a:spcPct val="150000"/>
              </a:lnSpc>
              <a:buNone/>
            </a:pPr>
            <a:endParaRPr lang="en-IN" sz="1400" dirty="0">
              <a:latin typeface="Times New Roman" panose="02020603050405020304" pitchFamily="18" charset="0"/>
              <a:cs typeface="Times New Roman" panose="02020603050405020304" pitchFamily="18" charset="0"/>
            </a:endParaRPr>
          </a:p>
        </p:txBody>
      </p:sp>
      <p:pic>
        <p:nvPicPr>
          <p:cNvPr id="5" name="object 4"/>
          <p:cNvPicPr/>
          <p:nvPr/>
        </p:nvPicPr>
        <p:blipFill>
          <a:blip r:embed="rId2" cstate="print"/>
          <a:stretch>
            <a:fillRect/>
          </a:stretch>
        </p:blipFill>
        <p:spPr>
          <a:xfrm>
            <a:off x="107504" y="200907"/>
            <a:ext cx="1897380" cy="591312"/>
          </a:xfrm>
          <a:prstGeom prst="rect">
            <a:avLst/>
          </a:prstGeom>
        </p:spPr>
      </p:pic>
    </p:spTree>
    <p:extLst>
      <p:ext uri="{BB962C8B-B14F-4D97-AF65-F5344CB8AC3E}">
        <p14:creationId xmlns:p14="http://schemas.microsoft.com/office/powerpoint/2010/main" val="71891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65" y="741688"/>
            <a:ext cx="4686199" cy="815104"/>
          </a:xfrm>
        </p:spPr>
        <p:txBody>
          <a:bodyPr>
            <a:normAutofit/>
          </a:bodyPr>
          <a:lstStyle/>
          <a:p>
            <a:r>
              <a:rPr lang="en-US" dirty="0">
                <a:latin typeface="Times New Roman" panose="02020603050405020304" charset="0"/>
                <a:cs typeface="Times New Roman" panose="02020603050405020304" charset="0"/>
              </a:rPr>
              <a:t>REFERENCES</a:t>
            </a:r>
          </a:p>
        </p:txBody>
      </p:sp>
      <p:sp>
        <p:nvSpPr>
          <p:cNvPr id="4" name="Content Placeholder 3">
            <a:extLst>
              <a:ext uri="{FF2B5EF4-FFF2-40B4-BE49-F238E27FC236}">
                <a16:creationId xmlns:a16="http://schemas.microsoft.com/office/drawing/2014/main" id="{CB97886D-06EA-34E5-7A69-F4C18B31FA9D}"/>
              </a:ext>
            </a:extLst>
          </p:cNvPr>
          <p:cNvSpPr>
            <a:spLocks noGrp="1"/>
          </p:cNvSpPr>
          <p:nvPr>
            <p:ph idx="1"/>
          </p:nvPr>
        </p:nvSpPr>
        <p:spPr>
          <a:xfrm>
            <a:off x="461865" y="1556792"/>
            <a:ext cx="8229600" cy="5040560"/>
          </a:xfrm>
        </p:spPr>
        <p:txBody>
          <a:bodyPr>
            <a:normAutofit/>
          </a:bodyPr>
          <a:lstStyle/>
          <a:p>
            <a:pPr marL="12065" indent="0" algn="just">
              <a:spcBef>
                <a:spcPts val="735"/>
              </a:spcBef>
              <a:buNone/>
              <a:tabLst>
                <a:tab pos="182241" algn="l"/>
              </a:tabLst>
            </a:pPr>
            <a:endParaRPr lang="en-IN" sz="1400" dirty="0">
              <a:latin typeface="Times New Roman" panose="02020603050405020304" pitchFamily="18" charset="0"/>
              <a:cs typeface="Times New Roman" panose="02020603050405020304" pitchFamily="18" charset="0"/>
            </a:endParaRPr>
          </a:p>
          <a:p>
            <a:pPr marL="12065" indent="0" algn="just">
              <a:spcBef>
                <a:spcPts val="735"/>
              </a:spcBef>
              <a:buNone/>
              <a:tabLst>
                <a:tab pos="182241" algn="l"/>
              </a:tabLst>
            </a:pPr>
            <a:r>
              <a:rPr lang="en-IN" sz="1400" dirty="0">
                <a:latin typeface="Times New Roman" panose="02020603050405020304" pitchFamily="18" charset="0"/>
                <a:cs typeface="Times New Roman" panose="02020603050405020304" pitchFamily="18" charset="0"/>
              </a:rPr>
              <a:t>[5] </a:t>
            </a:r>
            <a:r>
              <a:rPr lang="en-US" sz="1400" spc="-35" dirty="0">
                <a:latin typeface="Times New Roman"/>
                <a:cs typeface="Times New Roman"/>
              </a:rPr>
              <a:t>Xin </a:t>
            </a:r>
            <a:r>
              <a:rPr lang="en-US" sz="1400" spc="-25" dirty="0">
                <a:latin typeface="Times New Roman"/>
                <a:cs typeface="Times New Roman"/>
              </a:rPr>
              <a:t>Fan, “Charity Supervision </a:t>
            </a:r>
            <a:r>
              <a:rPr lang="en-US" sz="1400" spc="-31" dirty="0">
                <a:latin typeface="Times New Roman"/>
                <a:cs typeface="Times New Roman"/>
              </a:rPr>
              <a:t>Management System Based on </a:t>
            </a:r>
            <a:r>
              <a:rPr lang="en-US" sz="1400" spc="-25" dirty="0">
                <a:latin typeface="Times New Roman"/>
                <a:cs typeface="Times New Roman"/>
              </a:rPr>
              <a:t>Blockchain”, </a:t>
            </a:r>
            <a:r>
              <a:rPr lang="en-US" sz="1400" spc="-31" dirty="0">
                <a:latin typeface="Times New Roman"/>
                <a:cs typeface="Times New Roman"/>
              </a:rPr>
              <a:t>2nd </a:t>
            </a:r>
            <a:r>
              <a:rPr lang="en-US" sz="1400" spc="-25" dirty="0">
                <a:latin typeface="Times New Roman"/>
                <a:cs typeface="Times New Roman"/>
              </a:rPr>
              <a:t>International </a:t>
            </a:r>
            <a:r>
              <a:rPr lang="en-US" sz="1400" spc="-31" dirty="0">
                <a:latin typeface="Times New Roman"/>
                <a:cs typeface="Times New Roman"/>
              </a:rPr>
              <a:t>Conference </a:t>
            </a:r>
            <a:r>
              <a:rPr lang="en-US" sz="1400" spc="-25" dirty="0">
                <a:latin typeface="Times New Roman"/>
                <a:cs typeface="Times New Roman"/>
              </a:rPr>
              <a:t>on  </a:t>
            </a:r>
          </a:p>
          <a:p>
            <a:pPr marL="12065" indent="0" algn="just">
              <a:spcBef>
                <a:spcPts val="735"/>
              </a:spcBef>
              <a:buNone/>
              <a:tabLst>
                <a:tab pos="182241" algn="l"/>
              </a:tabLst>
            </a:pPr>
            <a:r>
              <a:rPr lang="en-US" sz="1400" spc="-5" dirty="0">
                <a:latin typeface="Times New Roman"/>
                <a:cs typeface="Times New Roman"/>
              </a:rPr>
              <a:t>Computer Science and Management Technology (ICCSMT),</a:t>
            </a:r>
            <a:r>
              <a:rPr lang="en-US" sz="1400" spc="11" dirty="0">
                <a:latin typeface="Times New Roman"/>
                <a:cs typeface="Times New Roman"/>
              </a:rPr>
              <a:t> </a:t>
            </a:r>
            <a:r>
              <a:rPr lang="en-US" sz="1400" spc="-5" dirty="0">
                <a:latin typeface="Times New Roman"/>
                <a:cs typeface="Times New Roman"/>
              </a:rPr>
              <a:t>2022</a:t>
            </a:r>
            <a:endParaRPr lang="en-US" sz="1400" dirty="0">
              <a:latin typeface="Times New Roman"/>
              <a:cs typeface="Times New Roman"/>
            </a:endParaRPr>
          </a:p>
          <a:p>
            <a:pPr marL="12065" indent="0" algn="just">
              <a:spcBef>
                <a:spcPts val="735"/>
              </a:spcBef>
              <a:buNone/>
              <a:tabLst>
                <a:tab pos="182241" algn="l"/>
              </a:tabLst>
            </a:pPr>
            <a:endParaRPr lang="en-ID" sz="1400" dirty="0">
              <a:latin typeface="Times New Roman"/>
              <a:cs typeface="Times New Roman"/>
            </a:endParaRPr>
          </a:p>
          <a:p>
            <a:pPr marL="12065" indent="0" algn="just">
              <a:spcBef>
                <a:spcPts val="735"/>
              </a:spcBef>
              <a:buNone/>
              <a:tabLst>
                <a:tab pos="182241" algn="l"/>
              </a:tabLst>
            </a:pPr>
            <a:r>
              <a:rPr lang="en-IN" sz="1400" dirty="0">
                <a:latin typeface="Times New Roman" panose="02020603050405020304" pitchFamily="18" charset="0"/>
                <a:cs typeface="Times New Roman" panose="02020603050405020304" pitchFamily="18" charset="0"/>
              </a:rPr>
              <a:t>[6] </a:t>
            </a:r>
            <a:r>
              <a:rPr lang="en-ID" sz="1400" spc="-5" dirty="0" err="1">
                <a:latin typeface="Times New Roman"/>
                <a:cs typeface="Times New Roman"/>
              </a:rPr>
              <a:t>Iqra</a:t>
            </a:r>
            <a:r>
              <a:rPr lang="en-ID" sz="1400" spc="-55" dirty="0">
                <a:latin typeface="Times New Roman"/>
                <a:cs typeface="Times New Roman"/>
              </a:rPr>
              <a:t> </a:t>
            </a:r>
            <a:r>
              <a:rPr lang="en-ID" sz="1400" spc="-5" dirty="0">
                <a:latin typeface="Times New Roman"/>
                <a:cs typeface="Times New Roman"/>
              </a:rPr>
              <a:t>Khalil,</a:t>
            </a:r>
            <a:r>
              <a:rPr lang="en-ID" sz="1400" spc="-51" dirty="0">
                <a:latin typeface="Times New Roman"/>
                <a:cs typeface="Times New Roman"/>
              </a:rPr>
              <a:t> </a:t>
            </a:r>
            <a:r>
              <a:rPr lang="en-ID" sz="1400" spc="-5" dirty="0">
                <a:latin typeface="Times New Roman"/>
                <a:cs typeface="Times New Roman"/>
              </a:rPr>
              <a:t>Omer</a:t>
            </a:r>
            <a:r>
              <a:rPr lang="en-ID" sz="1400" spc="-51" dirty="0">
                <a:latin typeface="Times New Roman"/>
                <a:cs typeface="Times New Roman"/>
              </a:rPr>
              <a:t> </a:t>
            </a:r>
            <a:r>
              <a:rPr lang="en-ID" sz="1400" spc="-5" dirty="0">
                <a:latin typeface="Times New Roman"/>
                <a:cs typeface="Times New Roman"/>
              </a:rPr>
              <a:t>Aziz,</a:t>
            </a:r>
            <a:r>
              <a:rPr lang="en-ID" sz="1400" spc="-51" dirty="0">
                <a:latin typeface="Times New Roman"/>
                <a:cs typeface="Times New Roman"/>
              </a:rPr>
              <a:t> </a:t>
            </a:r>
            <a:r>
              <a:rPr lang="en-ID" sz="1400" spc="-5" dirty="0" err="1">
                <a:latin typeface="Times New Roman"/>
                <a:cs typeface="Times New Roman"/>
              </a:rPr>
              <a:t>Numan</a:t>
            </a:r>
            <a:r>
              <a:rPr lang="en-ID" sz="1400" spc="-35" dirty="0">
                <a:latin typeface="Times New Roman"/>
                <a:cs typeface="Times New Roman"/>
              </a:rPr>
              <a:t> </a:t>
            </a:r>
            <a:r>
              <a:rPr lang="en-ID" sz="1400" spc="-5" dirty="0">
                <a:latin typeface="Times New Roman"/>
                <a:cs typeface="Times New Roman"/>
              </a:rPr>
              <a:t>Asif,</a:t>
            </a:r>
            <a:r>
              <a:rPr lang="en-ID" sz="1400" spc="-40" dirty="0">
                <a:latin typeface="Times New Roman"/>
                <a:cs typeface="Times New Roman"/>
              </a:rPr>
              <a:t> </a:t>
            </a:r>
            <a:r>
              <a:rPr lang="en-ID" sz="1400" spc="-5" dirty="0">
                <a:latin typeface="Times New Roman"/>
                <a:cs typeface="Times New Roman"/>
              </a:rPr>
              <a:t>“Blockchain</a:t>
            </a:r>
            <a:r>
              <a:rPr lang="en-ID" sz="1400" spc="-40" dirty="0">
                <a:latin typeface="Times New Roman"/>
                <a:cs typeface="Times New Roman"/>
              </a:rPr>
              <a:t> </a:t>
            </a:r>
            <a:r>
              <a:rPr lang="en-ID" sz="1400" spc="-5" dirty="0">
                <a:latin typeface="Times New Roman"/>
                <a:cs typeface="Times New Roman"/>
              </a:rPr>
              <a:t>and</a:t>
            </a:r>
            <a:r>
              <a:rPr lang="en-ID" sz="1400" spc="-51" dirty="0">
                <a:latin typeface="Times New Roman"/>
                <a:cs typeface="Times New Roman"/>
              </a:rPr>
              <a:t> </a:t>
            </a:r>
            <a:r>
              <a:rPr lang="en-ID" sz="1400" spc="-5" dirty="0">
                <a:latin typeface="Times New Roman"/>
                <a:cs typeface="Times New Roman"/>
              </a:rPr>
              <a:t>Its</a:t>
            </a:r>
            <a:r>
              <a:rPr lang="en-ID" sz="1400" spc="-51" dirty="0">
                <a:latin typeface="Times New Roman"/>
                <a:cs typeface="Times New Roman"/>
              </a:rPr>
              <a:t> </a:t>
            </a:r>
            <a:r>
              <a:rPr lang="en-ID" sz="1400" spc="-5" dirty="0">
                <a:latin typeface="Times New Roman"/>
                <a:cs typeface="Times New Roman"/>
              </a:rPr>
              <a:t>Implementation</a:t>
            </a:r>
            <a:r>
              <a:rPr lang="en-ID" sz="1400" spc="-45" dirty="0">
                <a:latin typeface="Times New Roman"/>
                <a:cs typeface="Times New Roman"/>
              </a:rPr>
              <a:t> </a:t>
            </a:r>
            <a:r>
              <a:rPr lang="en-ID" sz="1400" spc="-5" dirty="0">
                <a:latin typeface="Times New Roman"/>
                <a:cs typeface="Times New Roman"/>
              </a:rPr>
              <a:t>for</a:t>
            </a:r>
            <a:r>
              <a:rPr lang="en-ID" sz="1400" spc="-55" dirty="0">
                <a:latin typeface="Times New Roman"/>
                <a:cs typeface="Times New Roman"/>
              </a:rPr>
              <a:t> </a:t>
            </a:r>
            <a:r>
              <a:rPr lang="en-ID" sz="1400" spc="-5" dirty="0">
                <a:latin typeface="Times New Roman"/>
                <a:cs typeface="Times New Roman"/>
              </a:rPr>
              <a:t>Charitable</a:t>
            </a:r>
            <a:r>
              <a:rPr lang="en-ID" sz="1400" spc="-51" dirty="0">
                <a:latin typeface="Times New Roman"/>
                <a:cs typeface="Times New Roman"/>
              </a:rPr>
              <a:t> </a:t>
            </a:r>
            <a:r>
              <a:rPr lang="en-ID" sz="1400" spc="-5" dirty="0">
                <a:latin typeface="Times New Roman"/>
                <a:cs typeface="Times New Roman"/>
              </a:rPr>
              <a:t>Organizations”,</a:t>
            </a:r>
            <a:endParaRPr lang="en-ID" sz="1400" dirty="0">
              <a:latin typeface="Times New Roman"/>
              <a:cs typeface="Times New Roman"/>
            </a:endParaRPr>
          </a:p>
          <a:p>
            <a:pPr marL="0" indent="0">
              <a:spcBef>
                <a:spcPts val="755"/>
              </a:spcBef>
              <a:buNone/>
            </a:pPr>
            <a:r>
              <a:rPr lang="en-ID" sz="1400" spc="-5" dirty="0">
                <a:latin typeface="Times New Roman"/>
                <a:cs typeface="Times New Roman"/>
              </a:rPr>
              <a:t>        International Conference </a:t>
            </a:r>
            <a:r>
              <a:rPr lang="en-ID" sz="1400" dirty="0">
                <a:latin typeface="Times New Roman"/>
                <a:cs typeface="Times New Roman"/>
              </a:rPr>
              <a:t>on </a:t>
            </a:r>
            <a:r>
              <a:rPr lang="en-ID" sz="1400" spc="-5" dirty="0">
                <a:latin typeface="Times New Roman"/>
                <a:cs typeface="Times New Roman"/>
              </a:rPr>
              <a:t>Innovative Computing (ICIC),</a:t>
            </a:r>
            <a:r>
              <a:rPr lang="en-ID" sz="1400" spc="-160" dirty="0">
                <a:latin typeface="Times New Roman"/>
                <a:cs typeface="Times New Roman"/>
              </a:rPr>
              <a:t> </a:t>
            </a:r>
            <a:r>
              <a:rPr lang="en-ID" sz="1400" spc="-11" dirty="0">
                <a:latin typeface="Times New Roman"/>
                <a:cs typeface="Times New Roman"/>
              </a:rPr>
              <a:t>2022</a:t>
            </a:r>
            <a:endParaRPr lang="en-IN" sz="1400" dirty="0">
              <a:latin typeface="Times New Roman" panose="02020603050405020304" pitchFamily="18" charset="0"/>
              <a:cs typeface="Times New Roman" panose="02020603050405020304" pitchFamily="18" charset="0"/>
            </a:endParaRPr>
          </a:p>
          <a:p>
            <a:pPr marL="12065" indent="0" algn="just">
              <a:spcBef>
                <a:spcPts val="731"/>
              </a:spcBef>
              <a:buNone/>
              <a:tabLst>
                <a:tab pos="182241" algn="l"/>
              </a:tabLst>
            </a:pPr>
            <a:r>
              <a:rPr lang="en-IN" sz="1400" dirty="0">
                <a:latin typeface="Times New Roman" panose="02020603050405020304" pitchFamily="18" charset="0"/>
                <a:cs typeface="Times New Roman" panose="02020603050405020304" pitchFamily="18" charset="0"/>
              </a:rPr>
              <a:t>[7]</a:t>
            </a:r>
            <a:r>
              <a:rPr lang="en-ID" sz="1400" spc="-11" dirty="0">
                <a:latin typeface="Times New Roman"/>
                <a:cs typeface="Times New Roman"/>
              </a:rPr>
              <a:t>  Ahmed</a:t>
            </a:r>
            <a:r>
              <a:rPr lang="en-ID" sz="1400" spc="-51" dirty="0">
                <a:latin typeface="Times New Roman"/>
                <a:cs typeface="Times New Roman"/>
              </a:rPr>
              <a:t> </a:t>
            </a:r>
            <a:r>
              <a:rPr lang="en-ID" sz="1400" spc="-11" dirty="0">
                <a:latin typeface="Times New Roman"/>
                <a:cs typeface="Times New Roman"/>
              </a:rPr>
              <a:t>s.</a:t>
            </a:r>
            <a:r>
              <a:rPr lang="en-ID" sz="1400" spc="-45" dirty="0">
                <a:latin typeface="Times New Roman"/>
                <a:cs typeface="Times New Roman"/>
              </a:rPr>
              <a:t> </a:t>
            </a:r>
            <a:r>
              <a:rPr lang="en-ID" sz="1400" spc="-11" dirty="0">
                <a:latin typeface="Times New Roman"/>
                <a:cs typeface="Times New Roman"/>
              </a:rPr>
              <a:t>Musleh,</a:t>
            </a:r>
            <a:r>
              <a:rPr lang="en-ID" sz="1400" spc="-45" dirty="0">
                <a:latin typeface="Times New Roman"/>
                <a:cs typeface="Times New Roman"/>
              </a:rPr>
              <a:t> </a:t>
            </a:r>
            <a:r>
              <a:rPr lang="en-ID" sz="1400" spc="-11" dirty="0">
                <a:latin typeface="Times New Roman"/>
                <a:cs typeface="Times New Roman"/>
              </a:rPr>
              <a:t>Gang</a:t>
            </a:r>
            <a:r>
              <a:rPr lang="en-ID" sz="1400" spc="-40" dirty="0">
                <a:latin typeface="Times New Roman"/>
                <a:cs typeface="Times New Roman"/>
              </a:rPr>
              <a:t> </a:t>
            </a:r>
            <a:r>
              <a:rPr lang="en-ID" sz="1400" spc="-11" dirty="0">
                <a:latin typeface="Times New Roman"/>
                <a:cs typeface="Times New Roman"/>
              </a:rPr>
              <a:t>Yao,</a:t>
            </a:r>
            <a:r>
              <a:rPr lang="en-ID" sz="1400" spc="-45" dirty="0">
                <a:latin typeface="Times New Roman"/>
                <a:cs typeface="Times New Roman"/>
              </a:rPr>
              <a:t> </a:t>
            </a:r>
            <a:r>
              <a:rPr lang="en-ID" sz="1400" spc="-11" dirty="0">
                <a:latin typeface="Times New Roman"/>
                <a:cs typeface="Times New Roman"/>
              </a:rPr>
              <a:t>SM.</a:t>
            </a:r>
            <a:r>
              <a:rPr lang="en-ID" sz="1400" spc="-51" dirty="0">
                <a:latin typeface="Times New Roman"/>
                <a:cs typeface="Times New Roman"/>
              </a:rPr>
              <a:t> </a:t>
            </a:r>
            <a:r>
              <a:rPr lang="en-ID" sz="1400" spc="-11" dirty="0" err="1">
                <a:latin typeface="Times New Roman"/>
                <a:cs typeface="Times New Roman"/>
              </a:rPr>
              <a:t>Muyeen</a:t>
            </a:r>
            <a:r>
              <a:rPr lang="en-ID" sz="1400" spc="-11" dirty="0">
                <a:latin typeface="Times New Roman"/>
                <a:cs typeface="Times New Roman"/>
              </a:rPr>
              <a:t>,</a:t>
            </a:r>
            <a:r>
              <a:rPr lang="en-ID" sz="1400" spc="-35" dirty="0">
                <a:latin typeface="Times New Roman"/>
                <a:cs typeface="Times New Roman"/>
              </a:rPr>
              <a:t> </a:t>
            </a:r>
            <a:r>
              <a:rPr lang="en-ID" sz="1400" spc="-11" dirty="0">
                <a:latin typeface="Times New Roman"/>
                <a:cs typeface="Times New Roman"/>
              </a:rPr>
              <a:t>“Blockchain</a:t>
            </a:r>
            <a:r>
              <a:rPr lang="en-ID" sz="1400" spc="-40" dirty="0">
                <a:latin typeface="Times New Roman"/>
                <a:cs typeface="Times New Roman"/>
              </a:rPr>
              <a:t> </a:t>
            </a:r>
            <a:r>
              <a:rPr lang="en-ID" sz="1400" spc="-5" dirty="0">
                <a:latin typeface="Times New Roman"/>
                <a:cs typeface="Times New Roman"/>
              </a:rPr>
              <a:t>Applications</a:t>
            </a:r>
            <a:r>
              <a:rPr lang="en-ID" sz="1400" spc="-31" dirty="0">
                <a:latin typeface="Times New Roman"/>
                <a:cs typeface="Times New Roman"/>
              </a:rPr>
              <a:t> </a:t>
            </a:r>
            <a:r>
              <a:rPr lang="en-ID" sz="1400" spc="-11" dirty="0">
                <a:latin typeface="Times New Roman"/>
                <a:cs typeface="Times New Roman"/>
              </a:rPr>
              <a:t>in</a:t>
            </a:r>
            <a:r>
              <a:rPr lang="en-ID" sz="1400" spc="-45" dirty="0">
                <a:latin typeface="Times New Roman"/>
                <a:cs typeface="Times New Roman"/>
              </a:rPr>
              <a:t> </a:t>
            </a:r>
            <a:r>
              <a:rPr lang="en-ID" sz="1400" spc="-5" dirty="0">
                <a:latin typeface="Times New Roman"/>
                <a:cs typeface="Times New Roman"/>
              </a:rPr>
              <a:t>Smart</a:t>
            </a:r>
            <a:r>
              <a:rPr lang="en-ID" sz="1400" spc="-35" dirty="0">
                <a:latin typeface="Times New Roman"/>
                <a:cs typeface="Times New Roman"/>
              </a:rPr>
              <a:t> </a:t>
            </a:r>
            <a:r>
              <a:rPr lang="en-ID" sz="1400" spc="-5" dirty="0">
                <a:latin typeface="Times New Roman"/>
                <a:cs typeface="Times New Roman"/>
              </a:rPr>
              <a:t>Grid–Review</a:t>
            </a:r>
            <a:r>
              <a:rPr lang="en-ID" sz="1400" spc="-51" dirty="0">
                <a:latin typeface="Times New Roman"/>
                <a:cs typeface="Times New Roman"/>
              </a:rPr>
              <a:t> </a:t>
            </a:r>
            <a:r>
              <a:rPr lang="en-ID" sz="1400" spc="-5" dirty="0">
                <a:latin typeface="Times New Roman"/>
                <a:cs typeface="Times New Roman"/>
              </a:rPr>
              <a:t>and</a:t>
            </a:r>
            <a:r>
              <a:rPr lang="en-ID" sz="1400" spc="-31" dirty="0">
                <a:latin typeface="Times New Roman"/>
                <a:cs typeface="Times New Roman"/>
              </a:rPr>
              <a:t>        </a:t>
            </a:r>
          </a:p>
          <a:p>
            <a:pPr marL="12065" indent="0" algn="just">
              <a:spcBef>
                <a:spcPts val="731"/>
              </a:spcBef>
              <a:buNone/>
              <a:tabLst>
                <a:tab pos="182241" algn="l"/>
              </a:tabLst>
            </a:pPr>
            <a:r>
              <a:rPr lang="en-ID" sz="1400" spc="-5" dirty="0">
                <a:latin typeface="Times New Roman"/>
                <a:cs typeface="Times New Roman"/>
              </a:rPr>
              <a:t>       Frameworks”, IEEE Access (Volume: 7),</a:t>
            </a:r>
            <a:r>
              <a:rPr lang="en-ID" sz="1400" spc="-95" dirty="0">
                <a:latin typeface="Times New Roman"/>
                <a:cs typeface="Times New Roman"/>
              </a:rPr>
              <a:t> </a:t>
            </a:r>
            <a:r>
              <a:rPr lang="en-ID" sz="1400" dirty="0">
                <a:latin typeface="Times New Roman"/>
                <a:cs typeface="Times New Roman"/>
              </a:rPr>
              <a:t>2019</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400" dirty="0">
                <a:latin typeface="Times New Roman" panose="02020603050405020304" pitchFamily="18" charset="0"/>
                <a:cs typeface="Times New Roman" panose="02020603050405020304" pitchFamily="18" charset="0"/>
              </a:rPr>
              <a:t>[8]</a:t>
            </a:r>
            <a:r>
              <a:rPr lang="en-ID" sz="1400" spc="-35" dirty="0">
                <a:latin typeface="Times New Roman"/>
                <a:cs typeface="Times New Roman"/>
              </a:rPr>
              <a:t> </a:t>
            </a:r>
            <a:r>
              <a:rPr lang="en-ID" sz="1400" spc="-35" dirty="0" err="1">
                <a:latin typeface="Times New Roman"/>
                <a:cs typeface="Times New Roman"/>
              </a:rPr>
              <a:t>Gubaev</a:t>
            </a:r>
            <a:r>
              <a:rPr lang="en-ID" sz="1400" spc="-35" dirty="0">
                <a:latin typeface="Times New Roman"/>
                <a:cs typeface="Times New Roman"/>
              </a:rPr>
              <a:t> </a:t>
            </a:r>
            <a:r>
              <a:rPr lang="en-ID" sz="1400" spc="-25" dirty="0" err="1">
                <a:latin typeface="Times New Roman"/>
                <a:cs typeface="Times New Roman"/>
              </a:rPr>
              <a:t>Renat</a:t>
            </a:r>
            <a:r>
              <a:rPr lang="en-ID" sz="1400" spc="-25" dirty="0">
                <a:latin typeface="Times New Roman"/>
                <a:cs typeface="Times New Roman"/>
              </a:rPr>
              <a:t>, </a:t>
            </a:r>
            <a:r>
              <a:rPr lang="en-ID" sz="1400" spc="-31" dirty="0">
                <a:latin typeface="Times New Roman"/>
                <a:cs typeface="Times New Roman"/>
              </a:rPr>
              <a:t>Anton </a:t>
            </a:r>
            <a:r>
              <a:rPr lang="en-ID" sz="1400" spc="-25" dirty="0" err="1">
                <a:latin typeface="Times New Roman"/>
                <a:cs typeface="Times New Roman"/>
              </a:rPr>
              <a:t>Peresichansky</a:t>
            </a:r>
            <a:r>
              <a:rPr lang="en-ID" sz="1400" spc="-25" dirty="0">
                <a:latin typeface="Times New Roman"/>
                <a:cs typeface="Times New Roman"/>
              </a:rPr>
              <a:t>, </a:t>
            </a:r>
            <a:r>
              <a:rPr lang="en-ID" sz="1400" spc="-31" dirty="0" err="1">
                <a:latin typeface="Times New Roman"/>
                <a:cs typeface="Times New Roman"/>
              </a:rPr>
              <a:t>Alexandr</a:t>
            </a:r>
            <a:r>
              <a:rPr lang="en-ID" sz="1400" spc="-31" dirty="0">
                <a:latin typeface="Times New Roman"/>
                <a:cs typeface="Times New Roman"/>
              </a:rPr>
              <a:t> </a:t>
            </a:r>
            <a:r>
              <a:rPr lang="en-ID" sz="1400" spc="-25" dirty="0" err="1">
                <a:latin typeface="Times New Roman"/>
                <a:cs typeface="Times New Roman"/>
              </a:rPr>
              <a:t>Belenov</a:t>
            </a:r>
            <a:r>
              <a:rPr lang="en-ID" sz="1400" spc="-25" dirty="0">
                <a:latin typeface="Times New Roman"/>
                <a:cs typeface="Times New Roman"/>
              </a:rPr>
              <a:t>, </a:t>
            </a:r>
            <a:r>
              <a:rPr lang="en-ID" sz="1400" spc="-35" dirty="0">
                <a:latin typeface="Times New Roman"/>
                <a:cs typeface="Times New Roman"/>
              </a:rPr>
              <a:t>Artem </a:t>
            </a:r>
            <a:r>
              <a:rPr lang="en-ID" sz="1400" spc="-25" dirty="0">
                <a:latin typeface="Times New Roman"/>
                <a:cs typeface="Times New Roman"/>
              </a:rPr>
              <a:t>Barger, </a:t>
            </a:r>
            <a:r>
              <a:rPr lang="en-ID" sz="1400" spc="-35" dirty="0">
                <a:latin typeface="Times New Roman"/>
                <a:cs typeface="Times New Roman"/>
              </a:rPr>
              <a:t>“Karma – </a:t>
            </a:r>
            <a:r>
              <a:rPr lang="en-ID" sz="1400" spc="-25" dirty="0">
                <a:latin typeface="Times New Roman"/>
                <a:cs typeface="Times New Roman"/>
              </a:rPr>
              <a:t>blockchain-based charity  </a:t>
            </a:r>
            <a:r>
              <a:rPr lang="en-ID" sz="1400" spc="-5" dirty="0">
                <a:latin typeface="Times New Roman"/>
                <a:cs typeface="Times New Roman"/>
              </a:rPr>
              <a:t>foundation platform”, IEEE International Conference </a:t>
            </a:r>
            <a:r>
              <a:rPr lang="en-ID" sz="1400" dirty="0">
                <a:latin typeface="Times New Roman"/>
                <a:cs typeface="Times New Roman"/>
              </a:rPr>
              <a:t>on </a:t>
            </a:r>
            <a:r>
              <a:rPr lang="en-ID" sz="1400" spc="-5" dirty="0">
                <a:latin typeface="Times New Roman"/>
                <a:cs typeface="Times New Roman"/>
              </a:rPr>
              <a:t>Blockchain and Cryptocurrency (ICBC),</a:t>
            </a:r>
            <a:r>
              <a:rPr lang="en-ID" sz="1400" spc="-140" dirty="0">
                <a:latin typeface="Times New Roman"/>
                <a:cs typeface="Times New Roman"/>
              </a:rPr>
              <a:t> </a:t>
            </a:r>
            <a:r>
              <a:rPr lang="en-ID" sz="1400" spc="-5" dirty="0">
                <a:latin typeface="Times New Roman"/>
                <a:cs typeface="Times New Roman"/>
              </a:rPr>
              <a:t>2021</a:t>
            </a: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400" dirty="0">
                <a:latin typeface="Times New Roman" panose="02020603050405020304" pitchFamily="18" charset="0"/>
                <a:cs typeface="Times New Roman" panose="02020603050405020304" pitchFamily="18" charset="0"/>
              </a:rPr>
              <a:t>[9]</a:t>
            </a:r>
            <a:r>
              <a:rPr lang="en-ID" sz="1400" spc="-35" dirty="0">
                <a:latin typeface="Times New Roman"/>
                <a:cs typeface="Times New Roman"/>
              </a:rPr>
              <a:t> Emre </a:t>
            </a:r>
            <a:r>
              <a:rPr lang="en-ID" sz="1400" spc="-25" dirty="0" err="1">
                <a:latin typeface="Times New Roman"/>
                <a:cs typeface="Times New Roman"/>
              </a:rPr>
              <a:t>Ertürk</a:t>
            </a:r>
            <a:r>
              <a:rPr lang="en-ID" sz="1400" spc="-25" dirty="0">
                <a:latin typeface="Times New Roman"/>
                <a:cs typeface="Times New Roman"/>
              </a:rPr>
              <a:t>, </a:t>
            </a:r>
            <a:r>
              <a:rPr lang="en-ID" sz="1400" spc="-31" dirty="0">
                <a:latin typeface="Times New Roman"/>
                <a:cs typeface="Times New Roman"/>
              </a:rPr>
              <a:t>Murat </a:t>
            </a:r>
            <a:r>
              <a:rPr lang="en-ID" sz="1400" spc="-31" dirty="0" err="1">
                <a:latin typeface="Times New Roman"/>
                <a:cs typeface="Times New Roman"/>
              </a:rPr>
              <a:t>Do</a:t>
            </a:r>
            <a:r>
              <a:rPr lang="en-ID" sz="1400" spc="-31" dirty="0" err="1">
                <a:latin typeface="Courier New"/>
                <a:cs typeface="Courier New"/>
              </a:rPr>
              <a:t>ğ</a:t>
            </a:r>
            <a:r>
              <a:rPr lang="en-ID" sz="1400" spc="-31" dirty="0" err="1">
                <a:latin typeface="Times New Roman"/>
                <a:cs typeface="Times New Roman"/>
              </a:rPr>
              <a:t>an</a:t>
            </a:r>
            <a:r>
              <a:rPr lang="en-ID" sz="1400" spc="-31" dirty="0">
                <a:latin typeface="Times New Roman"/>
                <a:cs typeface="Times New Roman"/>
              </a:rPr>
              <a:t>, </a:t>
            </a:r>
            <a:r>
              <a:rPr lang="en-ID" sz="1400" spc="-35" dirty="0" err="1">
                <a:latin typeface="Times New Roman"/>
                <a:cs typeface="Times New Roman"/>
              </a:rPr>
              <a:t>Ümit</a:t>
            </a:r>
            <a:r>
              <a:rPr lang="en-ID" sz="1400" spc="-35" dirty="0">
                <a:latin typeface="Times New Roman"/>
                <a:cs typeface="Times New Roman"/>
              </a:rPr>
              <a:t> </a:t>
            </a:r>
            <a:r>
              <a:rPr lang="en-ID" sz="1400" spc="-25" dirty="0" err="1">
                <a:latin typeface="Times New Roman"/>
                <a:cs typeface="Times New Roman"/>
              </a:rPr>
              <a:t>Kadiro</a:t>
            </a:r>
            <a:r>
              <a:rPr lang="en-ID" sz="1400" spc="-25" dirty="0" err="1">
                <a:latin typeface="Courier New"/>
                <a:cs typeface="Courier New"/>
              </a:rPr>
              <a:t>ğ</a:t>
            </a:r>
            <a:r>
              <a:rPr lang="en-ID" sz="1400" spc="-25" dirty="0" err="1">
                <a:latin typeface="Times New Roman"/>
                <a:cs typeface="Times New Roman"/>
              </a:rPr>
              <a:t>lu</a:t>
            </a:r>
            <a:r>
              <a:rPr lang="en-ID" sz="1400" spc="-25" dirty="0">
                <a:latin typeface="Times New Roman"/>
                <a:cs typeface="Times New Roman"/>
              </a:rPr>
              <a:t>, </a:t>
            </a:r>
            <a:r>
              <a:rPr lang="en-ID" sz="1400" spc="-31" dirty="0" err="1">
                <a:latin typeface="Times New Roman"/>
                <a:cs typeface="Times New Roman"/>
              </a:rPr>
              <a:t>Enis</a:t>
            </a:r>
            <a:r>
              <a:rPr lang="en-ID" sz="1400" spc="-31" dirty="0">
                <a:latin typeface="Times New Roman"/>
                <a:cs typeface="Times New Roman"/>
              </a:rPr>
              <a:t> </a:t>
            </a:r>
            <a:r>
              <a:rPr lang="en-ID" sz="1400" spc="-25" dirty="0" err="1">
                <a:latin typeface="Times New Roman"/>
                <a:cs typeface="Times New Roman"/>
              </a:rPr>
              <a:t>Karaarslan</a:t>
            </a:r>
            <a:r>
              <a:rPr lang="en-ID" sz="1400" spc="-25" dirty="0">
                <a:latin typeface="Times New Roman"/>
                <a:cs typeface="Times New Roman"/>
              </a:rPr>
              <a:t>, </a:t>
            </a:r>
            <a:r>
              <a:rPr lang="en-ID" sz="1400" spc="-35" dirty="0">
                <a:latin typeface="Times New Roman"/>
                <a:cs typeface="Times New Roman"/>
              </a:rPr>
              <a:t>“NFT </a:t>
            </a:r>
            <a:r>
              <a:rPr lang="en-ID" sz="1400" spc="-25" dirty="0">
                <a:latin typeface="Times New Roman"/>
                <a:cs typeface="Times New Roman"/>
              </a:rPr>
              <a:t>based Fundraising </a:t>
            </a:r>
            <a:r>
              <a:rPr lang="en-ID" sz="1400" spc="-31" dirty="0">
                <a:latin typeface="Times New Roman"/>
                <a:cs typeface="Times New Roman"/>
              </a:rPr>
              <a:t>System </a:t>
            </a:r>
            <a:r>
              <a:rPr lang="en-ID" sz="1400" spc="-25" dirty="0">
                <a:latin typeface="Times New Roman"/>
                <a:cs typeface="Times New Roman"/>
              </a:rPr>
              <a:t>for Preserving  </a:t>
            </a:r>
            <a:r>
              <a:rPr lang="en-ID" sz="1400" spc="-5" dirty="0">
                <a:latin typeface="Times New Roman"/>
                <a:cs typeface="Times New Roman"/>
              </a:rPr>
              <a:t>Cultural Heritage: Heirloom”, </a:t>
            </a:r>
            <a:r>
              <a:rPr lang="en-ID" sz="1400" spc="-11" dirty="0">
                <a:latin typeface="Times New Roman"/>
                <a:cs typeface="Times New Roman"/>
              </a:rPr>
              <a:t>6th </a:t>
            </a:r>
            <a:r>
              <a:rPr lang="en-ID" sz="1400" spc="-5" dirty="0">
                <a:latin typeface="Times New Roman"/>
                <a:cs typeface="Times New Roman"/>
              </a:rPr>
              <a:t>International Conference </a:t>
            </a:r>
            <a:r>
              <a:rPr lang="en-ID" sz="1400" dirty="0">
                <a:latin typeface="Times New Roman"/>
                <a:cs typeface="Times New Roman"/>
              </a:rPr>
              <a:t>on </a:t>
            </a:r>
            <a:r>
              <a:rPr lang="en-ID" sz="1400" spc="-5" dirty="0">
                <a:latin typeface="Times New Roman"/>
                <a:cs typeface="Times New Roman"/>
              </a:rPr>
              <a:t>Computer Science and Engineering (UBMK),</a:t>
            </a:r>
            <a:r>
              <a:rPr lang="en-ID" sz="1400" spc="-140" dirty="0">
                <a:latin typeface="Times New Roman"/>
                <a:cs typeface="Times New Roman"/>
              </a:rPr>
              <a:t> </a:t>
            </a:r>
            <a:r>
              <a:rPr lang="en-ID" sz="1400" dirty="0">
                <a:latin typeface="Times New Roman"/>
                <a:cs typeface="Times New Roman"/>
              </a:rPr>
              <a:t>2021</a:t>
            </a:r>
            <a:endParaRPr lang="en-IN" sz="1400" dirty="0">
              <a:latin typeface="Times New Roman" panose="02020603050405020304" pitchFamily="18" charset="0"/>
              <a:cs typeface="Times New Roman" panose="02020603050405020304" pitchFamily="18" charset="0"/>
            </a:endParaRPr>
          </a:p>
          <a:p>
            <a:pPr marL="12700" indent="0">
              <a:spcBef>
                <a:spcPts val="591"/>
              </a:spcBef>
              <a:buNone/>
              <a:tabLst>
                <a:tab pos="241294" algn="l"/>
              </a:tabLst>
            </a:pPr>
            <a:r>
              <a:rPr lang="en-ID" sz="1400" spc="-31" dirty="0">
                <a:latin typeface="Times New Roman"/>
                <a:cs typeface="Times New Roman"/>
              </a:rPr>
              <a:t>[10] </a:t>
            </a:r>
            <a:r>
              <a:rPr lang="en-ID" sz="1400" spc="-31" dirty="0" err="1">
                <a:latin typeface="Times New Roman"/>
                <a:cs typeface="Times New Roman"/>
              </a:rPr>
              <a:t>Yaqi</a:t>
            </a:r>
            <a:r>
              <a:rPr lang="en-ID" sz="1400" spc="-31" dirty="0">
                <a:latin typeface="Times New Roman"/>
                <a:cs typeface="Times New Roman"/>
              </a:rPr>
              <a:t> </a:t>
            </a:r>
            <a:r>
              <a:rPr lang="en-ID" sz="1400" spc="-25" dirty="0">
                <a:latin typeface="Times New Roman"/>
                <a:cs typeface="Times New Roman"/>
              </a:rPr>
              <a:t>Zhou, “Understanding </a:t>
            </a:r>
            <a:r>
              <a:rPr lang="en-ID" sz="1400" spc="-31" dirty="0">
                <a:latin typeface="Times New Roman"/>
                <a:cs typeface="Times New Roman"/>
              </a:rPr>
              <a:t>Users’ </a:t>
            </a:r>
            <a:r>
              <a:rPr lang="en-ID" sz="1400" spc="-25" dirty="0">
                <a:latin typeface="Times New Roman"/>
                <a:cs typeface="Times New Roman"/>
              </a:rPr>
              <a:t>Reaction to </a:t>
            </a:r>
            <a:r>
              <a:rPr lang="en-ID" sz="1400" spc="-31" dirty="0">
                <a:latin typeface="Times New Roman"/>
                <a:cs typeface="Times New Roman"/>
              </a:rPr>
              <a:t>Blockchain Technology </a:t>
            </a:r>
            <a:r>
              <a:rPr lang="en-ID" sz="1400" spc="-35" dirty="0">
                <a:latin typeface="Times New Roman"/>
                <a:cs typeface="Times New Roman"/>
              </a:rPr>
              <a:t>on </a:t>
            </a:r>
            <a:r>
              <a:rPr lang="en-ID" sz="1400" spc="-25" dirty="0">
                <a:latin typeface="Times New Roman"/>
                <a:cs typeface="Times New Roman"/>
              </a:rPr>
              <a:t>the </a:t>
            </a:r>
            <a:r>
              <a:rPr lang="en-ID" sz="1400" spc="-31" dirty="0">
                <a:latin typeface="Times New Roman"/>
                <a:cs typeface="Times New Roman"/>
              </a:rPr>
              <a:t>Online </a:t>
            </a:r>
            <a:r>
              <a:rPr lang="en-ID" sz="1400" spc="-25" dirty="0">
                <a:latin typeface="Times New Roman"/>
                <a:cs typeface="Times New Roman"/>
              </a:rPr>
              <a:t>Fundraising</a:t>
            </a:r>
            <a:r>
              <a:rPr lang="en-ID" sz="1400" spc="55" dirty="0">
                <a:latin typeface="Times New Roman"/>
                <a:cs typeface="Times New Roman"/>
              </a:rPr>
              <a:t> </a:t>
            </a:r>
            <a:r>
              <a:rPr lang="en-ID" sz="1400" spc="-25" dirty="0">
                <a:latin typeface="Times New Roman"/>
                <a:cs typeface="Times New Roman"/>
              </a:rPr>
              <a:t>Platform</a:t>
            </a:r>
            <a:endParaRPr lang="en-ID" sz="1400" dirty="0">
              <a:latin typeface="Times New Roman"/>
              <a:cs typeface="Times New Roman"/>
            </a:endParaRPr>
          </a:p>
          <a:p>
            <a:pPr marL="12700" marR="380990">
              <a:lnSpc>
                <a:spcPct val="160000"/>
              </a:lnSpc>
              <a:spcBef>
                <a:spcPts val="60"/>
              </a:spcBef>
            </a:pPr>
            <a:r>
              <a:rPr lang="en-ID" sz="1400" spc="-5" dirty="0">
                <a:latin typeface="Times New Roman"/>
                <a:cs typeface="Times New Roman"/>
              </a:rPr>
              <a:t>: </a:t>
            </a:r>
            <a:r>
              <a:rPr lang="en-ID" sz="1400" spc="-11" dirty="0">
                <a:latin typeface="Times New Roman"/>
                <a:cs typeface="Times New Roman"/>
              </a:rPr>
              <a:t>—</a:t>
            </a:r>
            <a:r>
              <a:rPr lang="en-ID" sz="1400" spc="-11" dirty="0">
                <a:latin typeface="Courier New"/>
                <a:cs typeface="Courier New"/>
              </a:rPr>
              <a:t>̾ </a:t>
            </a:r>
            <a:r>
              <a:rPr lang="en-ID" sz="1400" spc="-15" dirty="0">
                <a:latin typeface="Times New Roman"/>
                <a:cs typeface="Times New Roman"/>
              </a:rPr>
              <a:t>Evidence from Scenario Simulation Experiments”, Conference </a:t>
            </a:r>
            <a:r>
              <a:rPr lang="en-ID" sz="1400" spc="-11" dirty="0">
                <a:latin typeface="Times New Roman"/>
                <a:cs typeface="Times New Roman"/>
              </a:rPr>
              <a:t>on Computer Information </a:t>
            </a:r>
            <a:r>
              <a:rPr lang="en-ID" sz="1400" spc="-20" dirty="0">
                <a:latin typeface="Times New Roman"/>
                <a:cs typeface="Times New Roman"/>
              </a:rPr>
              <a:t>Science </a:t>
            </a:r>
            <a:r>
              <a:rPr lang="en-ID" sz="1400" spc="-85" dirty="0">
                <a:latin typeface="Times New Roman"/>
                <a:cs typeface="Times New Roman"/>
              </a:rPr>
              <a:t>and   </a:t>
            </a:r>
            <a:r>
              <a:rPr lang="en-ID" sz="1400" spc="-5" dirty="0">
                <a:latin typeface="Times New Roman"/>
                <a:cs typeface="Times New Roman"/>
              </a:rPr>
              <a:t>Artificial Intelligence (CICSAA) </a:t>
            </a:r>
            <a:r>
              <a:rPr lang="en-ID" sz="1400" dirty="0">
                <a:latin typeface="Times New Roman"/>
                <a:cs typeface="Times New Roman"/>
              </a:rPr>
              <a:t>on </a:t>
            </a:r>
            <a:r>
              <a:rPr lang="en-ID" sz="1400" spc="-5" dirty="0">
                <a:latin typeface="Times New Roman"/>
                <a:cs typeface="Times New Roman"/>
              </a:rPr>
              <a:t>a global scale.</a:t>
            </a:r>
            <a:r>
              <a:rPr lang="en-ID" sz="1400" spc="-35" dirty="0">
                <a:latin typeface="Times New Roman"/>
                <a:cs typeface="Times New Roman"/>
              </a:rPr>
              <a:t> </a:t>
            </a:r>
            <a:r>
              <a:rPr lang="en-ID" sz="1400" spc="-5" dirty="0">
                <a:latin typeface="Times New Roman"/>
                <a:cs typeface="Times New Roman"/>
              </a:rPr>
              <a:t>2022</a:t>
            </a:r>
            <a:endParaRPr lang="en-ID" sz="1400" dirty="0">
              <a:latin typeface="Times New Roman"/>
              <a:cs typeface="Times New Roman"/>
            </a:endParaRPr>
          </a:p>
          <a:p>
            <a:pPr marL="0" indent="0" algn="just">
              <a:lnSpc>
                <a:spcPct val="150000"/>
              </a:lnSpc>
              <a:buNone/>
            </a:pPr>
            <a:endParaRPr lang="en-IN" sz="1400" dirty="0">
              <a:latin typeface="Times New Roman" panose="02020603050405020304" pitchFamily="18" charset="0"/>
              <a:cs typeface="Times New Roman" panose="02020603050405020304" pitchFamily="18" charset="0"/>
            </a:endParaRPr>
          </a:p>
        </p:txBody>
      </p:sp>
      <p:pic>
        <p:nvPicPr>
          <p:cNvPr id="5" name="object 4"/>
          <p:cNvPicPr/>
          <p:nvPr/>
        </p:nvPicPr>
        <p:blipFill>
          <a:blip r:embed="rId2" cstate="print"/>
          <a:stretch>
            <a:fillRect/>
          </a:stretch>
        </p:blipFill>
        <p:spPr>
          <a:xfrm>
            <a:off x="107504" y="150377"/>
            <a:ext cx="1897380" cy="591312"/>
          </a:xfrm>
          <a:prstGeom prst="rect">
            <a:avLst/>
          </a:prstGeom>
        </p:spPr>
      </p:pic>
    </p:spTree>
    <p:extLst>
      <p:ext uri="{BB962C8B-B14F-4D97-AF65-F5344CB8AC3E}">
        <p14:creationId xmlns:p14="http://schemas.microsoft.com/office/powerpoint/2010/main" val="419681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80728"/>
            <a:ext cx="6417761" cy="720080"/>
          </a:xfrm>
        </p:spPr>
        <p:txBody>
          <a:bodyPr>
            <a:normAutofit/>
          </a:bodyPr>
          <a:lstStyle/>
          <a:p>
            <a:pPr algn="l"/>
            <a:r>
              <a:rPr lang="en-US" dirty="0">
                <a:latin typeface="Times New Roman" panose="02020603050405020304" pitchFamily="18" charset="0"/>
                <a:cs typeface="Times New Roman" panose="02020603050405020304" pitchFamily="18" charset="0"/>
              </a:rPr>
              <a:t>TABLE OF </a:t>
            </a:r>
            <a:r>
              <a:rPr lang="en-US" sz="4000"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006470"/>
            <a:ext cx="7886700" cy="4351338"/>
          </a:xfrm>
        </p:spPr>
        <p:txBody>
          <a:bodyPr>
            <a:norm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LITERATURE SURVEY</a:t>
            </a:r>
          </a:p>
          <a:p>
            <a:r>
              <a:rPr lang="en-US" sz="1800" dirty="0">
                <a:latin typeface="Times New Roman" panose="02020603050405020304" pitchFamily="18" charset="0"/>
                <a:cs typeface="Times New Roman" panose="02020603050405020304" pitchFamily="18" charset="0"/>
              </a:rPr>
              <a:t>TESTING</a:t>
            </a:r>
          </a:p>
          <a:p>
            <a:r>
              <a:rPr lang="en-US" sz="1800" dirty="0">
                <a:latin typeface="Times New Roman" panose="02020603050405020304" pitchFamily="18" charset="0"/>
                <a:cs typeface="Times New Roman" panose="02020603050405020304" pitchFamily="18" charset="0"/>
              </a:rPr>
              <a:t>RESULT</a:t>
            </a:r>
          </a:p>
          <a:p>
            <a:r>
              <a:rPr lang="en-US" sz="1800" dirty="0">
                <a:latin typeface="Times New Roman" panose="02020603050405020304" pitchFamily="18" charset="0"/>
                <a:cs typeface="Times New Roman" panose="02020603050405020304" pitchFamily="18" charset="0"/>
              </a:rPr>
              <a:t>SYSTEM ARCHITECTURE</a:t>
            </a:r>
          </a:p>
          <a:p>
            <a:r>
              <a:rPr lang="en-US" sz="1800" dirty="0">
                <a:latin typeface="Times New Roman" panose="02020603050405020304" pitchFamily="18" charset="0"/>
                <a:cs typeface="Times New Roman" panose="02020603050405020304" pitchFamily="18" charset="0"/>
              </a:rPr>
              <a:t>RESULT</a:t>
            </a:r>
          </a:p>
          <a:p>
            <a:r>
              <a:rPr lang="en-US" sz="1800" dirty="0">
                <a:latin typeface="Times New Roman" panose="02020603050405020304" pitchFamily="18" charset="0"/>
                <a:cs typeface="Times New Roman" panose="02020603050405020304" pitchFamily="18" charset="0"/>
              </a:rPr>
              <a:t>CONCLUSION</a:t>
            </a:r>
          </a:p>
          <a:p>
            <a:r>
              <a:rPr lang="en-ID" sz="1800" spc="-5" dirty="0">
                <a:latin typeface="Times New Roman"/>
                <a:cs typeface="Times New Roman"/>
              </a:rPr>
              <a:t>FUTURE</a:t>
            </a:r>
            <a:r>
              <a:rPr lang="en-ID" sz="1800" dirty="0">
                <a:latin typeface="Times New Roman"/>
                <a:cs typeface="Times New Roman"/>
              </a:rPr>
              <a:t> </a:t>
            </a:r>
            <a:r>
              <a:rPr lang="en-ID" sz="1800" spc="-5" dirty="0">
                <a:latin typeface="Times New Roman"/>
                <a:cs typeface="Times New Roman"/>
              </a:rPr>
              <a:t>ENHANCEMENT</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REFERENCES</a:t>
            </a:r>
          </a:p>
          <a:p>
            <a:endParaRPr lang="en-IN" sz="1800" dirty="0"/>
          </a:p>
        </p:txBody>
      </p:sp>
      <p:pic>
        <p:nvPicPr>
          <p:cNvPr id="4" name="object 4"/>
          <p:cNvPicPr/>
          <p:nvPr/>
        </p:nvPicPr>
        <p:blipFill>
          <a:blip r:embed="rId2" cstate="print"/>
          <a:stretch>
            <a:fillRect/>
          </a:stretch>
        </p:blipFill>
        <p:spPr>
          <a:xfrm>
            <a:off x="251520" y="83754"/>
            <a:ext cx="1897380" cy="591312"/>
          </a:xfrm>
          <a:prstGeom prst="rect">
            <a:avLst/>
          </a:prstGeom>
        </p:spPr>
      </p:pic>
    </p:spTree>
    <p:extLst>
      <p:ext uri="{BB962C8B-B14F-4D97-AF65-F5344CB8AC3E}">
        <p14:creationId xmlns:p14="http://schemas.microsoft.com/office/powerpoint/2010/main" val="1234968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2564904"/>
            <a:ext cx="6347714" cy="3376821"/>
          </a:xfrm>
        </p:spPr>
        <p:txBody>
          <a:bodyPr>
            <a:normAutofit/>
          </a:bodyPr>
          <a:lstStyle/>
          <a:p>
            <a:pPr marL="0" indent="0" algn="ctr">
              <a:buNone/>
            </a:pPr>
            <a:r>
              <a:rPr lang="en-US" sz="5400" b="1" dirty="0"/>
              <a:t>THANK YOU</a:t>
            </a:r>
            <a:endParaRPr lang="en-IN" sz="5400" b="1" dirty="0"/>
          </a:p>
        </p:txBody>
      </p:sp>
    </p:spTree>
    <p:extLst>
      <p:ext uri="{BB962C8B-B14F-4D97-AF65-F5344CB8AC3E}">
        <p14:creationId xmlns:p14="http://schemas.microsoft.com/office/powerpoint/2010/main" val="256532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6347713" cy="720080"/>
          </a:xfrm>
        </p:spPr>
        <p:txBody>
          <a:bodyPr/>
          <a:lstStyle/>
          <a:p>
            <a:r>
              <a:rPr lang="en-US"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320675" y="2132856"/>
            <a:ext cx="8502650" cy="4207327"/>
          </a:xfrm>
        </p:spPr>
        <p:txBody>
          <a:bodyPr>
            <a:normAutofit fontScale="55000" lnSpcReduction="20000"/>
          </a:bodyPr>
          <a:lstStyle/>
          <a:p>
            <a:pPr marL="2271969" indent="0">
              <a:spcBef>
                <a:spcPts val="95"/>
              </a:spcBef>
              <a:buNone/>
            </a:pPr>
            <a:endParaRPr lang="en-US" sz="4800" dirty="0">
              <a:latin typeface="Times New Roman"/>
              <a:cs typeface="Times New Roman"/>
            </a:endParaRPr>
          </a:p>
          <a:p>
            <a:pPr>
              <a:spcBef>
                <a:spcPts val="11"/>
              </a:spcBef>
            </a:pPr>
            <a:endParaRPr lang="en-US" sz="1400" dirty="0">
              <a:latin typeface="Times New Roman"/>
              <a:cs typeface="Times New Roman"/>
            </a:endParaRPr>
          </a:p>
          <a:p>
            <a:pPr marL="179701" marR="350511" algn="just">
              <a:lnSpc>
                <a:spcPct val="168500"/>
              </a:lnSpc>
            </a:pPr>
            <a:r>
              <a:rPr lang="en-US" sz="2400" spc="-5" dirty="0">
                <a:latin typeface="Times New Roman"/>
                <a:cs typeface="Times New Roman"/>
              </a:rPr>
              <a:t>A fundraising charity platform is a </a:t>
            </a:r>
            <a:r>
              <a:rPr lang="en-US" sz="2400" dirty="0">
                <a:latin typeface="Times New Roman"/>
                <a:cs typeface="Times New Roman"/>
              </a:rPr>
              <a:t>digital </a:t>
            </a:r>
            <a:r>
              <a:rPr lang="en-US" sz="2400" spc="-5" dirty="0">
                <a:latin typeface="Times New Roman"/>
                <a:cs typeface="Times New Roman"/>
              </a:rPr>
              <a:t>platform </a:t>
            </a:r>
            <a:r>
              <a:rPr lang="en-US" sz="2400" spc="-11" dirty="0">
                <a:latin typeface="Times New Roman"/>
                <a:cs typeface="Times New Roman"/>
              </a:rPr>
              <a:t>that </a:t>
            </a:r>
            <a:r>
              <a:rPr lang="en-US" sz="2400" spc="-5" dirty="0">
                <a:latin typeface="Times New Roman"/>
                <a:cs typeface="Times New Roman"/>
              </a:rPr>
              <a:t>provides a  </a:t>
            </a:r>
            <a:r>
              <a:rPr lang="en-US" sz="2400" spc="-11" dirty="0">
                <a:latin typeface="Times New Roman"/>
                <a:cs typeface="Times New Roman"/>
              </a:rPr>
              <a:t>means </a:t>
            </a:r>
            <a:r>
              <a:rPr lang="en-US" sz="2400" dirty="0">
                <a:latin typeface="Times New Roman"/>
                <a:cs typeface="Times New Roman"/>
              </a:rPr>
              <a:t>for individuals </a:t>
            </a:r>
            <a:r>
              <a:rPr lang="en-US" sz="2400" spc="-5" dirty="0">
                <a:latin typeface="Times New Roman"/>
                <a:cs typeface="Times New Roman"/>
              </a:rPr>
              <a:t>and organizations </a:t>
            </a:r>
            <a:r>
              <a:rPr lang="en-US" sz="2400" dirty="0">
                <a:latin typeface="Times New Roman"/>
                <a:cs typeface="Times New Roman"/>
              </a:rPr>
              <a:t>to raise </a:t>
            </a:r>
            <a:r>
              <a:rPr lang="en-US" sz="2400" spc="-5" dirty="0">
                <a:latin typeface="Times New Roman"/>
                <a:cs typeface="Times New Roman"/>
              </a:rPr>
              <a:t>funds </a:t>
            </a:r>
            <a:r>
              <a:rPr lang="en-US" sz="2400" dirty="0">
                <a:latin typeface="Times New Roman"/>
                <a:cs typeface="Times New Roman"/>
              </a:rPr>
              <a:t>for </a:t>
            </a:r>
            <a:r>
              <a:rPr lang="en-US" sz="2400" spc="-5" dirty="0">
                <a:latin typeface="Times New Roman"/>
                <a:cs typeface="Times New Roman"/>
              </a:rPr>
              <a:t>charitable causes or </a:t>
            </a:r>
            <a:r>
              <a:rPr lang="en-US" sz="2400" spc="-11" dirty="0">
                <a:latin typeface="Times New Roman"/>
                <a:cs typeface="Times New Roman"/>
              </a:rPr>
              <a:t>social </a:t>
            </a:r>
            <a:r>
              <a:rPr lang="en-US" sz="2400" spc="-5" dirty="0">
                <a:latin typeface="Times New Roman"/>
                <a:cs typeface="Times New Roman"/>
              </a:rPr>
              <a:t>initiatives. The platform typically allows donors </a:t>
            </a:r>
            <a:r>
              <a:rPr lang="en-US" sz="2400" spc="-11" dirty="0">
                <a:latin typeface="Times New Roman"/>
                <a:cs typeface="Times New Roman"/>
              </a:rPr>
              <a:t>to </a:t>
            </a:r>
            <a:r>
              <a:rPr lang="en-US" sz="2400" spc="-5" dirty="0">
                <a:latin typeface="Times New Roman"/>
                <a:cs typeface="Times New Roman"/>
              </a:rPr>
              <a:t>browse through various fundraising campaigns and </a:t>
            </a:r>
            <a:r>
              <a:rPr lang="en-US" sz="2400" spc="-11" dirty="0">
                <a:latin typeface="Times New Roman"/>
                <a:cs typeface="Times New Roman"/>
              </a:rPr>
              <a:t>select </a:t>
            </a:r>
            <a:r>
              <a:rPr lang="en-US" sz="2400" dirty="0">
                <a:latin typeface="Times New Roman"/>
                <a:cs typeface="Times New Roman"/>
              </a:rPr>
              <a:t>the </a:t>
            </a:r>
            <a:r>
              <a:rPr lang="en-US" sz="2400" spc="-5" dirty="0">
                <a:latin typeface="Times New Roman"/>
                <a:cs typeface="Times New Roman"/>
              </a:rPr>
              <a:t>ones </a:t>
            </a:r>
            <a:r>
              <a:rPr lang="en-US" sz="2400" spc="-11" dirty="0">
                <a:latin typeface="Times New Roman"/>
                <a:cs typeface="Times New Roman"/>
              </a:rPr>
              <a:t>they </a:t>
            </a:r>
            <a:r>
              <a:rPr lang="en-US" sz="2400" spc="-5" dirty="0">
                <a:latin typeface="Times New Roman"/>
                <a:cs typeface="Times New Roman"/>
              </a:rPr>
              <a:t>wish to </a:t>
            </a:r>
            <a:r>
              <a:rPr lang="en-US" sz="2400" spc="-11" dirty="0">
                <a:latin typeface="Times New Roman"/>
                <a:cs typeface="Times New Roman"/>
              </a:rPr>
              <a:t>support. </a:t>
            </a:r>
            <a:r>
              <a:rPr lang="en-US" sz="2400" spc="-5" dirty="0">
                <a:latin typeface="Times New Roman"/>
                <a:cs typeface="Times New Roman"/>
              </a:rPr>
              <a:t>Donors can securely donate funds online, </a:t>
            </a:r>
            <a:r>
              <a:rPr lang="en-US" sz="2400" dirty="0">
                <a:latin typeface="Times New Roman"/>
                <a:cs typeface="Times New Roman"/>
              </a:rPr>
              <a:t>and </a:t>
            </a:r>
            <a:r>
              <a:rPr lang="en-US" sz="2400" spc="-5" dirty="0">
                <a:latin typeface="Times New Roman"/>
                <a:cs typeface="Times New Roman"/>
              </a:rPr>
              <a:t>the</a:t>
            </a:r>
            <a:r>
              <a:rPr lang="en-US" sz="2400" spc="40" dirty="0">
                <a:latin typeface="Times New Roman"/>
                <a:cs typeface="Times New Roman"/>
              </a:rPr>
              <a:t> </a:t>
            </a:r>
            <a:r>
              <a:rPr lang="en-US" sz="2400" spc="-5" dirty="0">
                <a:latin typeface="Times New Roman"/>
                <a:cs typeface="Times New Roman"/>
              </a:rPr>
              <a:t>platform</a:t>
            </a:r>
            <a:r>
              <a:rPr lang="en-US" sz="2400" spc="40" dirty="0">
                <a:latin typeface="Times New Roman"/>
                <a:cs typeface="Times New Roman"/>
              </a:rPr>
              <a:t> </a:t>
            </a:r>
            <a:r>
              <a:rPr lang="en-US" sz="2400" spc="-5" dirty="0">
                <a:latin typeface="Times New Roman"/>
                <a:cs typeface="Times New Roman"/>
              </a:rPr>
              <a:t>provides</a:t>
            </a:r>
            <a:r>
              <a:rPr lang="en-US" sz="2400" spc="60" dirty="0">
                <a:latin typeface="Times New Roman"/>
                <a:cs typeface="Times New Roman"/>
              </a:rPr>
              <a:t> </a:t>
            </a:r>
            <a:r>
              <a:rPr lang="en-US" sz="2400" dirty="0">
                <a:latin typeface="Times New Roman"/>
                <a:cs typeface="Times New Roman"/>
              </a:rPr>
              <a:t>tools</a:t>
            </a:r>
            <a:r>
              <a:rPr lang="en-US" sz="2400" spc="40" dirty="0">
                <a:latin typeface="Times New Roman"/>
                <a:cs typeface="Times New Roman"/>
              </a:rPr>
              <a:t> </a:t>
            </a:r>
            <a:r>
              <a:rPr lang="en-US" sz="2400" spc="-5" dirty="0">
                <a:latin typeface="Times New Roman"/>
                <a:cs typeface="Times New Roman"/>
              </a:rPr>
              <a:t>to</a:t>
            </a:r>
            <a:r>
              <a:rPr lang="en-US" sz="2400" spc="55" dirty="0">
                <a:latin typeface="Times New Roman"/>
                <a:cs typeface="Times New Roman"/>
              </a:rPr>
              <a:t> </a:t>
            </a:r>
            <a:r>
              <a:rPr lang="en-US" sz="2400" dirty="0">
                <a:latin typeface="Times New Roman"/>
                <a:cs typeface="Times New Roman"/>
              </a:rPr>
              <a:t>track</a:t>
            </a:r>
            <a:r>
              <a:rPr lang="en-US" sz="2400" spc="40" dirty="0">
                <a:latin typeface="Times New Roman"/>
                <a:cs typeface="Times New Roman"/>
              </a:rPr>
              <a:t> </a:t>
            </a:r>
            <a:r>
              <a:rPr lang="en-US" sz="2400" spc="-5" dirty="0">
                <a:latin typeface="Times New Roman"/>
                <a:cs typeface="Times New Roman"/>
              </a:rPr>
              <a:t>the</a:t>
            </a:r>
            <a:r>
              <a:rPr lang="en-US" sz="2400" spc="51" dirty="0">
                <a:latin typeface="Times New Roman"/>
                <a:cs typeface="Times New Roman"/>
              </a:rPr>
              <a:t> </a:t>
            </a:r>
            <a:r>
              <a:rPr lang="en-US" sz="2400" dirty="0">
                <a:latin typeface="Times New Roman"/>
                <a:cs typeface="Times New Roman"/>
              </a:rPr>
              <a:t>impact</a:t>
            </a:r>
            <a:r>
              <a:rPr lang="en-US" sz="2400" spc="45" dirty="0">
                <a:latin typeface="Times New Roman"/>
                <a:cs typeface="Times New Roman"/>
              </a:rPr>
              <a:t> </a:t>
            </a:r>
            <a:r>
              <a:rPr lang="en-US" sz="2400" spc="-5" dirty="0">
                <a:latin typeface="Times New Roman"/>
                <a:cs typeface="Times New Roman"/>
              </a:rPr>
              <a:t>of</a:t>
            </a:r>
            <a:r>
              <a:rPr lang="en-US" sz="2400" spc="51" dirty="0">
                <a:latin typeface="Times New Roman"/>
                <a:cs typeface="Times New Roman"/>
              </a:rPr>
              <a:t> </a:t>
            </a:r>
            <a:r>
              <a:rPr lang="en-US" sz="2400" spc="-11" dirty="0">
                <a:latin typeface="Times New Roman"/>
                <a:cs typeface="Times New Roman"/>
              </a:rPr>
              <a:t>their</a:t>
            </a:r>
            <a:r>
              <a:rPr lang="en-US" sz="2400" spc="55" dirty="0">
                <a:latin typeface="Times New Roman"/>
                <a:cs typeface="Times New Roman"/>
              </a:rPr>
              <a:t> </a:t>
            </a:r>
            <a:r>
              <a:rPr lang="en-US" sz="2400" spc="-5" dirty="0">
                <a:latin typeface="Times New Roman"/>
                <a:cs typeface="Times New Roman"/>
              </a:rPr>
              <a:t>contributions.</a:t>
            </a:r>
            <a:endParaRPr lang="en-US" sz="2400" dirty="0">
              <a:latin typeface="Times New Roman"/>
              <a:cs typeface="Times New Roman"/>
            </a:endParaRPr>
          </a:p>
          <a:p>
            <a:pPr>
              <a:lnSpc>
                <a:spcPct val="100000"/>
              </a:lnSpc>
            </a:pPr>
            <a:endParaRPr lang="en-US" sz="2400" dirty="0">
              <a:latin typeface="Times New Roman"/>
              <a:cs typeface="Times New Roman"/>
            </a:endParaRPr>
          </a:p>
          <a:p>
            <a:pPr marL="179701" marR="131442" algn="just">
              <a:lnSpc>
                <a:spcPct val="168800"/>
              </a:lnSpc>
              <a:spcBef>
                <a:spcPts val="5"/>
              </a:spcBef>
            </a:pPr>
            <a:r>
              <a:rPr lang="en-US" sz="2400" spc="-5" dirty="0">
                <a:latin typeface="Times New Roman"/>
                <a:cs typeface="Times New Roman"/>
              </a:rPr>
              <a:t>Campaign creators </a:t>
            </a:r>
            <a:r>
              <a:rPr lang="en-US" sz="2400" dirty="0">
                <a:latin typeface="Times New Roman"/>
                <a:cs typeface="Times New Roman"/>
              </a:rPr>
              <a:t>can </a:t>
            </a:r>
            <a:r>
              <a:rPr lang="en-US" sz="2400" spc="-11" dirty="0">
                <a:latin typeface="Times New Roman"/>
                <a:cs typeface="Times New Roman"/>
              </a:rPr>
              <a:t>manage </a:t>
            </a:r>
            <a:r>
              <a:rPr lang="en-US" sz="2400" dirty="0">
                <a:latin typeface="Times New Roman"/>
                <a:cs typeface="Times New Roman"/>
              </a:rPr>
              <a:t>their </a:t>
            </a:r>
            <a:r>
              <a:rPr lang="en-US" sz="2400" spc="-5" dirty="0">
                <a:latin typeface="Times New Roman"/>
                <a:cs typeface="Times New Roman"/>
              </a:rPr>
              <a:t>campaigns through the platform and communicate with donors. Additionally, the platform </a:t>
            </a:r>
            <a:r>
              <a:rPr lang="en-US" sz="2400" dirty="0">
                <a:latin typeface="Times New Roman"/>
                <a:cs typeface="Times New Roman"/>
              </a:rPr>
              <a:t>may </a:t>
            </a:r>
            <a:r>
              <a:rPr lang="en-US" sz="2400" spc="-5" dirty="0">
                <a:latin typeface="Times New Roman"/>
                <a:cs typeface="Times New Roman"/>
              </a:rPr>
              <a:t>provide </a:t>
            </a:r>
            <a:r>
              <a:rPr lang="en-US" sz="2400" spc="-11" dirty="0">
                <a:latin typeface="Times New Roman"/>
                <a:cs typeface="Times New Roman"/>
              </a:rPr>
              <a:t>tools </a:t>
            </a:r>
            <a:r>
              <a:rPr lang="en-US" sz="2400" spc="-5" dirty="0">
                <a:latin typeface="Times New Roman"/>
                <a:cs typeface="Times New Roman"/>
              </a:rPr>
              <a:t>to promote </a:t>
            </a:r>
            <a:r>
              <a:rPr lang="en-US" sz="2400" dirty="0">
                <a:latin typeface="Times New Roman"/>
                <a:cs typeface="Times New Roman"/>
              </a:rPr>
              <a:t>campaigns </a:t>
            </a:r>
            <a:r>
              <a:rPr lang="en-US" sz="2400" spc="-11" dirty="0">
                <a:latin typeface="Times New Roman"/>
                <a:cs typeface="Times New Roman"/>
              </a:rPr>
              <a:t>through </a:t>
            </a:r>
            <a:r>
              <a:rPr lang="en-US" sz="2400" dirty="0">
                <a:latin typeface="Times New Roman"/>
                <a:cs typeface="Times New Roman"/>
              </a:rPr>
              <a:t>social media </a:t>
            </a:r>
            <a:r>
              <a:rPr lang="en-US" sz="2400" spc="-5" dirty="0">
                <a:latin typeface="Times New Roman"/>
                <a:cs typeface="Times New Roman"/>
              </a:rPr>
              <a:t>and other</a:t>
            </a:r>
            <a:r>
              <a:rPr lang="en-US" sz="2400" spc="31" dirty="0">
                <a:latin typeface="Times New Roman"/>
                <a:cs typeface="Times New Roman"/>
              </a:rPr>
              <a:t> </a:t>
            </a:r>
            <a:r>
              <a:rPr lang="en-US" sz="2400" dirty="0">
                <a:latin typeface="Times New Roman"/>
                <a:cs typeface="Times New Roman"/>
              </a:rPr>
              <a:t>channels.</a:t>
            </a:r>
          </a:p>
          <a:p>
            <a:pPr marL="179701" marR="5080" algn="just">
              <a:lnSpc>
                <a:spcPct val="168500"/>
              </a:lnSpc>
              <a:spcBef>
                <a:spcPts val="11"/>
              </a:spcBef>
            </a:pPr>
            <a:r>
              <a:rPr lang="en-US" sz="2400" spc="-5" dirty="0">
                <a:latin typeface="Times New Roman"/>
                <a:cs typeface="Times New Roman"/>
              </a:rPr>
              <a:t>The ultimate </a:t>
            </a:r>
            <a:r>
              <a:rPr lang="en-US" sz="2400" dirty="0">
                <a:latin typeface="Times New Roman"/>
                <a:cs typeface="Times New Roman"/>
              </a:rPr>
              <a:t>goal </a:t>
            </a:r>
            <a:r>
              <a:rPr lang="en-US" sz="2400" spc="-5" dirty="0">
                <a:latin typeface="Times New Roman"/>
                <a:cs typeface="Times New Roman"/>
              </a:rPr>
              <a:t>of a fundraising </a:t>
            </a:r>
            <a:r>
              <a:rPr lang="en-US" sz="2400" dirty="0">
                <a:latin typeface="Times New Roman"/>
                <a:cs typeface="Times New Roman"/>
              </a:rPr>
              <a:t>charity </a:t>
            </a:r>
            <a:r>
              <a:rPr lang="en-US" sz="2400" spc="-5" dirty="0">
                <a:latin typeface="Times New Roman"/>
                <a:cs typeface="Times New Roman"/>
              </a:rPr>
              <a:t>platform is to facilitate fundraising </a:t>
            </a:r>
            <a:r>
              <a:rPr lang="en-US" sz="2400" dirty="0">
                <a:latin typeface="Times New Roman"/>
                <a:cs typeface="Times New Roman"/>
              </a:rPr>
              <a:t>and support </a:t>
            </a:r>
            <a:r>
              <a:rPr lang="en-US" sz="2400" spc="-5" dirty="0">
                <a:latin typeface="Times New Roman"/>
                <a:cs typeface="Times New Roman"/>
              </a:rPr>
              <a:t>for a range of charitable causes and </a:t>
            </a:r>
            <a:r>
              <a:rPr lang="en-US" sz="2400" spc="-11" dirty="0">
                <a:latin typeface="Times New Roman"/>
                <a:cs typeface="Times New Roman"/>
              </a:rPr>
              <a:t>social initiatives. </a:t>
            </a:r>
            <a:r>
              <a:rPr lang="en-US" sz="2400" dirty="0">
                <a:latin typeface="Times New Roman"/>
                <a:cs typeface="Times New Roman"/>
              </a:rPr>
              <a:t>These </a:t>
            </a:r>
            <a:r>
              <a:rPr lang="en-US" sz="2400" spc="-11" dirty="0">
                <a:latin typeface="Times New Roman"/>
                <a:cs typeface="Times New Roman"/>
              </a:rPr>
              <a:t>may include </a:t>
            </a:r>
            <a:r>
              <a:rPr lang="en-US" sz="2400" spc="-5" dirty="0">
                <a:latin typeface="Times New Roman"/>
                <a:cs typeface="Times New Roman"/>
              </a:rPr>
              <a:t>disaster relief, </a:t>
            </a:r>
            <a:r>
              <a:rPr lang="en-US" sz="2400" spc="-11" dirty="0">
                <a:latin typeface="Times New Roman"/>
                <a:cs typeface="Times New Roman"/>
              </a:rPr>
              <a:t>medical </a:t>
            </a:r>
            <a:r>
              <a:rPr lang="en-US" sz="2400" spc="-5" dirty="0">
                <a:latin typeface="Times New Roman"/>
                <a:cs typeface="Times New Roman"/>
              </a:rPr>
              <a:t>research, education,  environmental conservation, and </a:t>
            </a:r>
            <a:r>
              <a:rPr lang="en-US" sz="2400" spc="-11" dirty="0">
                <a:latin typeface="Times New Roman"/>
                <a:cs typeface="Times New Roman"/>
              </a:rPr>
              <a:t>many </a:t>
            </a:r>
            <a:r>
              <a:rPr lang="en-US" sz="2400" spc="-5" dirty="0">
                <a:latin typeface="Times New Roman"/>
                <a:cs typeface="Times New Roman"/>
              </a:rPr>
              <a:t>other causes. By providing a  digital platform </a:t>
            </a:r>
            <a:r>
              <a:rPr lang="en-US" sz="2400" dirty="0">
                <a:latin typeface="Times New Roman"/>
                <a:cs typeface="Times New Roman"/>
              </a:rPr>
              <a:t>for </a:t>
            </a:r>
            <a:r>
              <a:rPr lang="en-US" sz="2400" spc="-5" dirty="0">
                <a:latin typeface="Times New Roman"/>
                <a:cs typeface="Times New Roman"/>
              </a:rPr>
              <a:t>fundraising, </a:t>
            </a:r>
            <a:r>
              <a:rPr lang="en-US" sz="2400" dirty="0">
                <a:latin typeface="Times New Roman"/>
                <a:cs typeface="Times New Roman"/>
              </a:rPr>
              <a:t>these </a:t>
            </a:r>
            <a:r>
              <a:rPr lang="en-US" sz="2400" spc="-5" dirty="0">
                <a:latin typeface="Times New Roman"/>
                <a:cs typeface="Times New Roman"/>
              </a:rPr>
              <a:t>platforms aim to </a:t>
            </a:r>
            <a:r>
              <a:rPr lang="en-US" sz="2400" spc="-11" dirty="0">
                <a:latin typeface="Times New Roman"/>
                <a:cs typeface="Times New Roman"/>
              </a:rPr>
              <a:t>make </a:t>
            </a:r>
            <a:r>
              <a:rPr lang="en-US" sz="2400" spc="-5" dirty="0">
                <a:latin typeface="Times New Roman"/>
                <a:cs typeface="Times New Roman"/>
              </a:rPr>
              <a:t>charitable giving</a:t>
            </a:r>
            <a:r>
              <a:rPr lang="en-US" sz="2400" spc="45" dirty="0">
                <a:latin typeface="Times New Roman"/>
                <a:cs typeface="Times New Roman"/>
              </a:rPr>
              <a:t> </a:t>
            </a:r>
            <a:r>
              <a:rPr lang="en-US" sz="2400" spc="-11" dirty="0">
                <a:latin typeface="Times New Roman"/>
                <a:cs typeface="Times New Roman"/>
              </a:rPr>
              <a:t>more</a:t>
            </a:r>
            <a:r>
              <a:rPr lang="en-US" sz="2400" spc="51" dirty="0">
                <a:latin typeface="Times New Roman"/>
                <a:cs typeface="Times New Roman"/>
              </a:rPr>
              <a:t> </a:t>
            </a:r>
            <a:r>
              <a:rPr lang="en-US" sz="2400" dirty="0">
                <a:latin typeface="Times New Roman"/>
                <a:cs typeface="Times New Roman"/>
              </a:rPr>
              <a:t>accessible,</a:t>
            </a:r>
            <a:r>
              <a:rPr lang="en-US" sz="2400" spc="45" dirty="0">
                <a:latin typeface="Times New Roman"/>
                <a:cs typeface="Times New Roman"/>
              </a:rPr>
              <a:t> </a:t>
            </a:r>
            <a:r>
              <a:rPr lang="en-US" sz="2400" spc="-5" dirty="0">
                <a:latin typeface="Times New Roman"/>
                <a:cs typeface="Times New Roman"/>
              </a:rPr>
              <a:t>efficient,</a:t>
            </a:r>
            <a:r>
              <a:rPr lang="en-US" sz="2400" spc="40" dirty="0">
                <a:latin typeface="Times New Roman"/>
                <a:cs typeface="Times New Roman"/>
              </a:rPr>
              <a:t> </a:t>
            </a:r>
            <a:r>
              <a:rPr lang="en-US" sz="2400" dirty="0">
                <a:latin typeface="Times New Roman"/>
                <a:cs typeface="Times New Roman"/>
              </a:rPr>
              <a:t>and</a:t>
            </a:r>
            <a:r>
              <a:rPr lang="en-US" sz="2400" spc="55" dirty="0">
                <a:latin typeface="Times New Roman"/>
                <a:cs typeface="Times New Roman"/>
              </a:rPr>
              <a:t> </a:t>
            </a:r>
            <a:r>
              <a:rPr lang="en-US" sz="2400" dirty="0">
                <a:latin typeface="Times New Roman"/>
                <a:cs typeface="Times New Roman"/>
              </a:rPr>
              <a:t>transparent</a:t>
            </a:r>
            <a:r>
              <a:rPr lang="en-US" sz="2400" spc="40" dirty="0">
                <a:latin typeface="Times New Roman"/>
                <a:cs typeface="Times New Roman"/>
              </a:rPr>
              <a:t> </a:t>
            </a:r>
            <a:r>
              <a:rPr lang="en-US" sz="2400" spc="-5" dirty="0">
                <a:latin typeface="Times New Roman"/>
                <a:cs typeface="Times New Roman"/>
              </a:rPr>
              <a:t>for</a:t>
            </a:r>
            <a:r>
              <a:rPr lang="en-US" sz="2400" spc="45" dirty="0">
                <a:latin typeface="Times New Roman"/>
                <a:cs typeface="Times New Roman"/>
              </a:rPr>
              <a:t> </a:t>
            </a:r>
            <a:r>
              <a:rPr lang="en-US" sz="2400" spc="-5" dirty="0">
                <a:latin typeface="Times New Roman"/>
                <a:cs typeface="Times New Roman"/>
              </a:rPr>
              <a:t>everyone</a:t>
            </a:r>
            <a:r>
              <a:rPr lang="en-US" sz="2400" spc="45" dirty="0">
                <a:latin typeface="Times New Roman"/>
                <a:cs typeface="Times New Roman"/>
              </a:rPr>
              <a:t> </a:t>
            </a:r>
            <a:r>
              <a:rPr lang="en-US" sz="2400" dirty="0">
                <a:latin typeface="Times New Roman"/>
                <a:cs typeface="Times New Roman"/>
              </a:rPr>
              <a:t>involved</a:t>
            </a:r>
            <a:r>
              <a:rPr lang="en-US" sz="2400" spc="-5" dirty="0">
                <a:latin typeface="Times New Roman"/>
                <a:cs typeface="Times New Roman"/>
              </a:rPr>
              <a:t>.</a:t>
            </a:r>
          </a:p>
          <a:p>
            <a:pPr marL="0" indent="0" algn="just">
              <a:buNone/>
            </a:pPr>
            <a:endParaRPr lang="en-US" sz="2400" i="0" dirty="0">
              <a:effectLst/>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34221" y="137388"/>
            <a:ext cx="1897380" cy="5913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692696"/>
            <a:ext cx="4536504" cy="948690"/>
          </a:xfrm>
        </p:spPr>
        <p:txBody>
          <a:bodyPr/>
          <a:lstStyle/>
          <a:p>
            <a:r>
              <a:rPr lang="en-US" dirty="0">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179512" y="1641386"/>
            <a:ext cx="8690610" cy="4385020"/>
          </a:xfrm>
        </p:spPr>
        <p:txBody>
          <a:bodyPr>
            <a:noAutofit/>
          </a:bodyPr>
          <a:lstStyle/>
          <a:p>
            <a:pPr marL="12700" algn="just">
              <a:spcBef>
                <a:spcPts val="95"/>
              </a:spcBef>
            </a:pPr>
            <a:r>
              <a:rPr lang="en-US" sz="1200" spc="-5" dirty="0">
                <a:solidFill>
                  <a:srgbClr val="414141"/>
                </a:solidFill>
                <a:latin typeface="Times New Roman"/>
                <a:cs typeface="Times New Roman"/>
              </a:rPr>
              <a:t>A</a:t>
            </a:r>
            <a:r>
              <a:rPr lang="en-US" sz="1200" spc="35" dirty="0">
                <a:solidFill>
                  <a:srgbClr val="414141"/>
                </a:solidFill>
                <a:latin typeface="Times New Roman"/>
                <a:cs typeface="Times New Roman"/>
              </a:rPr>
              <a:t> </a:t>
            </a:r>
            <a:r>
              <a:rPr lang="en-US" sz="1200" spc="-5" dirty="0">
                <a:solidFill>
                  <a:srgbClr val="414141"/>
                </a:solidFill>
                <a:latin typeface="Times New Roman"/>
                <a:cs typeface="Times New Roman"/>
              </a:rPr>
              <a:t>fundraising</a:t>
            </a:r>
            <a:r>
              <a:rPr lang="en-US" sz="1200" spc="45" dirty="0">
                <a:solidFill>
                  <a:srgbClr val="414141"/>
                </a:solidFill>
                <a:latin typeface="Times New Roman"/>
                <a:cs typeface="Times New Roman"/>
              </a:rPr>
              <a:t> </a:t>
            </a:r>
            <a:r>
              <a:rPr lang="en-US" sz="1200" spc="-5" dirty="0">
                <a:solidFill>
                  <a:srgbClr val="414141"/>
                </a:solidFill>
                <a:latin typeface="Times New Roman"/>
                <a:cs typeface="Times New Roman"/>
              </a:rPr>
              <a:t>and</a:t>
            </a:r>
            <a:r>
              <a:rPr lang="en-US" sz="1200" spc="51" dirty="0">
                <a:solidFill>
                  <a:srgbClr val="414141"/>
                </a:solidFill>
                <a:latin typeface="Times New Roman"/>
                <a:cs typeface="Times New Roman"/>
              </a:rPr>
              <a:t> </a:t>
            </a:r>
            <a:r>
              <a:rPr lang="en-US" sz="1200" spc="-5" dirty="0">
                <a:solidFill>
                  <a:srgbClr val="414141"/>
                </a:solidFill>
                <a:latin typeface="Times New Roman"/>
                <a:cs typeface="Times New Roman"/>
              </a:rPr>
              <a:t>charity</a:t>
            </a:r>
            <a:r>
              <a:rPr lang="en-US" sz="1200" spc="51" dirty="0">
                <a:solidFill>
                  <a:srgbClr val="414141"/>
                </a:solidFill>
                <a:latin typeface="Times New Roman"/>
                <a:cs typeface="Times New Roman"/>
              </a:rPr>
              <a:t> </a:t>
            </a:r>
            <a:r>
              <a:rPr lang="en-US" sz="1200" spc="-5" dirty="0">
                <a:solidFill>
                  <a:srgbClr val="414141"/>
                </a:solidFill>
                <a:latin typeface="Times New Roman"/>
                <a:cs typeface="Times New Roman"/>
              </a:rPr>
              <a:t>platform</a:t>
            </a:r>
            <a:r>
              <a:rPr lang="en-US" sz="1200" spc="40" dirty="0">
                <a:solidFill>
                  <a:srgbClr val="414141"/>
                </a:solidFill>
                <a:latin typeface="Times New Roman"/>
                <a:cs typeface="Times New Roman"/>
              </a:rPr>
              <a:t> </a:t>
            </a:r>
            <a:r>
              <a:rPr lang="en-US" sz="1200" spc="-5" dirty="0">
                <a:solidFill>
                  <a:srgbClr val="414141"/>
                </a:solidFill>
                <a:latin typeface="Times New Roman"/>
                <a:cs typeface="Times New Roman"/>
              </a:rPr>
              <a:t>serves</a:t>
            </a:r>
            <a:r>
              <a:rPr lang="en-US" sz="1200" spc="51" dirty="0">
                <a:solidFill>
                  <a:srgbClr val="414141"/>
                </a:solidFill>
                <a:latin typeface="Times New Roman"/>
                <a:cs typeface="Times New Roman"/>
              </a:rPr>
              <a:t> </a:t>
            </a:r>
            <a:r>
              <a:rPr lang="en-US" sz="1200" spc="-5" dirty="0">
                <a:solidFill>
                  <a:srgbClr val="414141"/>
                </a:solidFill>
                <a:latin typeface="Times New Roman"/>
                <a:cs typeface="Times New Roman"/>
              </a:rPr>
              <a:t>as</a:t>
            </a:r>
            <a:r>
              <a:rPr lang="en-US" sz="1200" spc="45" dirty="0">
                <a:solidFill>
                  <a:srgbClr val="414141"/>
                </a:solidFill>
                <a:latin typeface="Times New Roman"/>
                <a:cs typeface="Times New Roman"/>
              </a:rPr>
              <a:t> </a:t>
            </a:r>
            <a:r>
              <a:rPr lang="en-US" sz="1200" spc="-5" dirty="0">
                <a:solidFill>
                  <a:srgbClr val="414141"/>
                </a:solidFill>
                <a:latin typeface="Times New Roman"/>
                <a:cs typeface="Times New Roman"/>
              </a:rPr>
              <a:t>a</a:t>
            </a:r>
            <a:r>
              <a:rPr lang="en-US" sz="1200" spc="40" dirty="0">
                <a:solidFill>
                  <a:srgbClr val="414141"/>
                </a:solidFill>
                <a:latin typeface="Times New Roman"/>
                <a:cs typeface="Times New Roman"/>
              </a:rPr>
              <a:t> </a:t>
            </a:r>
            <a:r>
              <a:rPr lang="en-US" sz="1200" spc="-5" dirty="0">
                <a:solidFill>
                  <a:srgbClr val="414141"/>
                </a:solidFill>
                <a:latin typeface="Times New Roman"/>
                <a:cs typeface="Times New Roman"/>
              </a:rPr>
              <a:t>transformative</a:t>
            </a:r>
            <a:r>
              <a:rPr lang="en-US" sz="1200" spc="45" dirty="0">
                <a:solidFill>
                  <a:srgbClr val="414141"/>
                </a:solidFill>
                <a:latin typeface="Times New Roman"/>
                <a:cs typeface="Times New Roman"/>
              </a:rPr>
              <a:t> </a:t>
            </a:r>
            <a:r>
              <a:rPr lang="en-US" sz="1200" dirty="0">
                <a:solidFill>
                  <a:srgbClr val="414141"/>
                </a:solidFill>
                <a:latin typeface="Times New Roman"/>
                <a:cs typeface="Times New Roman"/>
              </a:rPr>
              <a:t>digital</a:t>
            </a:r>
            <a:r>
              <a:rPr lang="en-US" sz="1200" spc="45" dirty="0">
                <a:solidFill>
                  <a:srgbClr val="414141"/>
                </a:solidFill>
                <a:latin typeface="Times New Roman"/>
                <a:cs typeface="Times New Roman"/>
              </a:rPr>
              <a:t> </a:t>
            </a:r>
            <a:r>
              <a:rPr lang="en-US" sz="1200" spc="-5" dirty="0">
                <a:solidFill>
                  <a:srgbClr val="414141"/>
                </a:solidFill>
                <a:latin typeface="Times New Roman"/>
                <a:cs typeface="Times New Roman"/>
              </a:rPr>
              <a:t>solution</a:t>
            </a:r>
            <a:r>
              <a:rPr lang="en-US" sz="1200" spc="55" dirty="0">
                <a:solidFill>
                  <a:srgbClr val="414141"/>
                </a:solidFill>
                <a:latin typeface="Times New Roman"/>
                <a:cs typeface="Times New Roman"/>
              </a:rPr>
              <a:t> </a:t>
            </a:r>
            <a:r>
              <a:rPr lang="en-US" sz="1200" dirty="0">
                <a:solidFill>
                  <a:srgbClr val="414141"/>
                </a:solidFill>
                <a:latin typeface="Times New Roman"/>
                <a:cs typeface="Times New Roman"/>
              </a:rPr>
              <a:t>that</a:t>
            </a:r>
            <a:r>
              <a:rPr lang="en-US" sz="1200" spc="40" dirty="0">
                <a:solidFill>
                  <a:srgbClr val="414141"/>
                </a:solidFill>
                <a:latin typeface="Times New Roman"/>
                <a:cs typeface="Times New Roman"/>
              </a:rPr>
              <a:t> </a:t>
            </a:r>
            <a:r>
              <a:rPr lang="en-US" sz="1200" spc="-5" dirty="0">
                <a:solidFill>
                  <a:srgbClr val="414141"/>
                </a:solidFill>
                <a:latin typeface="Times New Roman"/>
                <a:cs typeface="Times New Roman"/>
              </a:rPr>
              <a:t>revolutionizes</a:t>
            </a:r>
            <a:r>
              <a:rPr lang="en-US" sz="1200" spc="51" dirty="0">
                <a:solidFill>
                  <a:srgbClr val="414141"/>
                </a:solidFill>
                <a:latin typeface="Times New Roman"/>
                <a:cs typeface="Times New Roman"/>
              </a:rPr>
              <a:t> </a:t>
            </a:r>
            <a:r>
              <a:rPr lang="en-US" sz="1200" dirty="0">
                <a:solidFill>
                  <a:srgbClr val="414141"/>
                </a:solidFill>
                <a:latin typeface="Times New Roman"/>
                <a:cs typeface="Times New Roman"/>
              </a:rPr>
              <a:t>the</a:t>
            </a:r>
            <a:r>
              <a:rPr lang="en-US" sz="1200" spc="40" dirty="0">
                <a:solidFill>
                  <a:srgbClr val="414141"/>
                </a:solidFill>
                <a:latin typeface="Times New Roman"/>
                <a:cs typeface="Times New Roman"/>
              </a:rPr>
              <a:t> </a:t>
            </a:r>
            <a:r>
              <a:rPr lang="en-US" sz="1200" spc="-11" dirty="0">
                <a:solidFill>
                  <a:srgbClr val="414141"/>
                </a:solidFill>
                <a:latin typeface="Times New Roman"/>
                <a:cs typeface="Times New Roman"/>
              </a:rPr>
              <a:t>way</a:t>
            </a:r>
            <a:endParaRPr lang="en-US" sz="1200" dirty="0">
              <a:latin typeface="Times New Roman"/>
              <a:cs typeface="Times New Roman"/>
            </a:endParaRPr>
          </a:p>
          <a:p>
            <a:pPr marL="12700" algn="just">
              <a:spcBef>
                <a:spcPts val="735"/>
              </a:spcBef>
            </a:pPr>
            <a:r>
              <a:rPr lang="en-US" sz="1200" spc="-5" dirty="0">
                <a:solidFill>
                  <a:srgbClr val="414141"/>
                </a:solidFill>
                <a:latin typeface="Times New Roman"/>
                <a:cs typeface="Times New Roman"/>
              </a:rPr>
              <a:t>individuals and organizations raise funds for charitable causes </a:t>
            </a:r>
            <a:r>
              <a:rPr lang="en-US" sz="1200" spc="-11" dirty="0">
                <a:solidFill>
                  <a:srgbClr val="414141"/>
                </a:solidFill>
                <a:latin typeface="Times New Roman"/>
                <a:cs typeface="Times New Roman"/>
              </a:rPr>
              <a:t>and </a:t>
            </a:r>
            <a:r>
              <a:rPr lang="en-US" sz="1200" spc="-5" dirty="0">
                <a:solidFill>
                  <a:srgbClr val="414141"/>
                </a:solidFill>
                <a:latin typeface="Times New Roman"/>
                <a:cs typeface="Times New Roman"/>
              </a:rPr>
              <a:t>social initiatives. With an</a:t>
            </a:r>
            <a:r>
              <a:rPr lang="en-US" sz="1200" spc="-165" dirty="0">
                <a:solidFill>
                  <a:srgbClr val="414141"/>
                </a:solidFill>
                <a:latin typeface="Times New Roman"/>
                <a:cs typeface="Times New Roman"/>
              </a:rPr>
              <a:t> </a:t>
            </a:r>
            <a:r>
              <a:rPr lang="en-US" sz="1200" spc="-5" dirty="0">
                <a:solidFill>
                  <a:srgbClr val="414141"/>
                </a:solidFill>
                <a:latin typeface="Times New Roman"/>
                <a:cs typeface="Times New Roman"/>
              </a:rPr>
              <a:t>emphasis</a:t>
            </a:r>
            <a:endParaRPr lang="en-US" sz="1200" dirty="0">
              <a:latin typeface="Times New Roman"/>
              <a:cs typeface="Times New Roman"/>
            </a:endParaRPr>
          </a:p>
          <a:p>
            <a:pPr marL="12700" marR="50164" algn="just">
              <a:lnSpc>
                <a:spcPct val="164200"/>
              </a:lnSpc>
              <a:spcBef>
                <a:spcPts val="15"/>
              </a:spcBef>
            </a:pPr>
            <a:r>
              <a:rPr lang="en-US" sz="1200" dirty="0">
                <a:solidFill>
                  <a:srgbClr val="414141"/>
                </a:solidFill>
                <a:latin typeface="Times New Roman"/>
                <a:cs typeface="Times New Roman"/>
              </a:rPr>
              <a:t>on </a:t>
            </a:r>
            <a:r>
              <a:rPr lang="en-US" sz="1200" spc="-5" dirty="0">
                <a:solidFill>
                  <a:srgbClr val="414141"/>
                </a:solidFill>
                <a:latin typeface="Times New Roman"/>
                <a:cs typeface="Times New Roman"/>
              </a:rPr>
              <a:t>accuracy and transparency, these platforms have emerged as powerful </a:t>
            </a:r>
            <a:r>
              <a:rPr lang="en-US" sz="1200" dirty="0">
                <a:solidFill>
                  <a:srgbClr val="414141"/>
                </a:solidFill>
                <a:latin typeface="Times New Roman"/>
                <a:cs typeface="Times New Roman"/>
              </a:rPr>
              <a:t>tools </a:t>
            </a:r>
            <a:r>
              <a:rPr lang="en-US" sz="1200" spc="-5" dirty="0">
                <a:solidFill>
                  <a:srgbClr val="414141"/>
                </a:solidFill>
                <a:latin typeface="Times New Roman"/>
                <a:cs typeface="Times New Roman"/>
              </a:rPr>
              <a:t>that bridge </a:t>
            </a:r>
            <a:r>
              <a:rPr lang="en-US" sz="1200" spc="-11" dirty="0">
                <a:solidFill>
                  <a:srgbClr val="414141"/>
                </a:solidFill>
                <a:latin typeface="Times New Roman"/>
                <a:cs typeface="Times New Roman"/>
              </a:rPr>
              <a:t>the gap </a:t>
            </a:r>
            <a:r>
              <a:rPr lang="en-US" sz="1200" spc="-5" dirty="0">
                <a:solidFill>
                  <a:srgbClr val="414141"/>
                </a:solidFill>
                <a:latin typeface="Times New Roman"/>
                <a:cs typeface="Times New Roman"/>
              </a:rPr>
              <a:t>between donors and beneficiaries, making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process </a:t>
            </a:r>
            <a:r>
              <a:rPr lang="en-US" sz="1200" dirty="0">
                <a:solidFill>
                  <a:srgbClr val="414141"/>
                </a:solidFill>
                <a:latin typeface="Times New Roman"/>
                <a:cs typeface="Times New Roman"/>
              </a:rPr>
              <a:t>of </a:t>
            </a:r>
            <a:r>
              <a:rPr lang="en-US" sz="1200" spc="-5" dirty="0">
                <a:solidFill>
                  <a:srgbClr val="414141"/>
                </a:solidFill>
                <a:latin typeface="Times New Roman"/>
                <a:cs typeface="Times New Roman"/>
              </a:rPr>
              <a:t>giving more efficient and</a:t>
            </a:r>
            <a:r>
              <a:rPr lang="en-US" sz="1200" spc="-20" dirty="0">
                <a:solidFill>
                  <a:srgbClr val="414141"/>
                </a:solidFill>
                <a:latin typeface="Times New Roman"/>
                <a:cs typeface="Times New Roman"/>
              </a:rPr>
              <a:t> </a:t>
            </a:r>
            <a:r>
              <a:rPr lang="en-US" sz="1200" spc="-5" dirty="0">
                <a:solidFill>
                  <a:srgbClr val="414141"/>
                </a:solidFill>
                <a:latin typeface="Times New Roman"/>
                <a:cs typeface="Times New Roman"/>
              </a:rPr>
              <a:t>accountable.</a:t>
            </a:r>
            <a:endParaRPr lang="en-US" sz="1200" dirty="0">
              <a:latin typeface="Times New Roman"/>
              <a:cs typeface="Times New Roman"/>
            </a:endParaRPr>
          </a:p>
          <a:p>
            <a:pPr>
              <a:spcBef>
                <a:spcPts val="20"/>
              </a:spcBef>
            </a:pPr>
            <a:endParaRPr lang="en-US" sz="1200" dirty="0">
              <a:latin typeface="Times New Roman"/>
              <a:cs typeface="Times New Roman"/>
            </a:endParaRPr>
          </a:p>
          <a:p>
            <a:pPr marL="12700" marR="45084" algn="just">
              <a:lnSpc>
                <a:spcPct val="164600"/>
              </a:lnSpc>
            </a:pPr>
            <a:r>
              <a:rPr lang="en-US" sz="1200" spc="-5" dirty="0">
                <a:solidFill>
                  <a:srgbClr val="414141"/>
                </a:solidFill>
                <a:latin typeface="Times New Roman"/>
                <a:cs typeface="Times New Roman"/>
              </a:rPr>
              <a:t>In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traditional fundraising landscape, transparency </a:t>
            </a:r>
            <a:r>
              <a:rPr lang="en-US" sz="1200" spc="-11" dirty="0">
                <a:solidFill>
                  <a:srgbClr val="414141"/>
                </a:solidFill>
                <a:latin typeface="Times New Roman"/>
                <a:cs typeface="Times New Roman"/>
              </a:rPr>
              <a:t>and </a:t>
            </a:r>
            <a:r>
              <a:rPr lang="en-US" sz="1200" spc="-5" dirty="0">
                <a:solidFill>
                  <a:srgbClr val="414141"/>
                </a:solidFill>
                <a:latin typeface="Times New Roman"/>
                <a:cs typeface="Times New Roman"/>
              </a:rPr>
              <a:t>accuracy were often lacking, leaving donors uncertain about where </a:t>
            </a:r>
            <a:r>
              <a:rPr lang="en-US" sz="1200" dirty="0">
                <a:solidFill>
                  <a:srgbClr val="414141"/>
                </a:solidFill>
                <a:latin typeface="Times New Roman"/>
                <a:cs typeface="Times New Roman"/>
              </a:rPr>
              <a:t>their </a:t>
            </a:r>
            <a:r>
              <a:rPr lang="en-US" sz="1200" spc="-5" dirty="0">
                <a:solidFill>
                  <a:srgbClr val="414141"/>
                </a:solidFill>
                <a:latin typeface="Times New Roman"/>
                <a:cs typeface="Times New Roman"/>
              </a:rPr>
              <a:t>contributions were being utilized and whether they were making a </a:t>
            </a:r>
            <a:r>
              <a:rPr lang="en-US" sz="1200" spc="-11" dirty="0">
                <a:solidFill>
                  <a:srgbClr val="414141"/>
                </a:solidFill>
                <a:latin typeface="Times New Roman"/>
                <a:cs typeface="Times New Roman"/>
              </a:rPr>
              <a:t>genuine </a:t>
            </a:r>
            <a:r>
              <a:rPr lang="en-US" sz="1200" spc="-5" dirty="0">
                <a:solidFill>
                  <a:srgbClr val="414141"/>
                </a:solidFill>
                <a:latin typeface="Times New Roman"/>
                <a:cs typeface="Times New Roman"/>
              </a:rPr>
              <a:t>impact. However, fundraising </a:t>
            </a:r>
            <a:r>
              <a:rPr lang="en-US" sz="1200" spc="-11" dirty="0">
                <a:solidFill>
                  <a:srgbClr val="414141"/>
                </a:solidFill>
                <a:latin typeface="Times New Roman"/>
                <a:cs typeface="Times New Roman"/>
              </a:rPr>
              <a:t>and </a:t>
            </a:r>
            <a:r>
              <a:rPr lang="en-US" sz="1200" spc="-5" dirty="0">
                <a:solidFill>
                  <a:srgbClr val="414141"/>
                </a:solidFill>
                <a:latin typeface="Times New Roman"/>
                <a:cs typeface="Times New Roman"/>
              </a:rPr>
              <a:t>charity platforms </a:t>
            </a:r>
            <a:r>
              <a:rPr lang="en-US" sz="1200" dirty="0">
                <a:solidFill>
                  <a:srgbClr val="414141"/>
                </a:solidFill>
                <a:latin typeface="Times New Roman"/>
                <a:cs typeface="Times New Roman"/>
              </a:rPr>
              <a:t>have </a:t>
            </a:r>
            <a:r>
              <a:rPr lang="en-US" sz="1200" spc="-5" dirty="0">
                <a:solidFill>
                  <a:srgbClr val="414141"/>
                </a:solidFill>
                <a:latin typeface="Times New Roman"/>
                <a:cs typeface="Times New Roman"/>
              </a:rPr>
              <a:t>addressed these concerns </a:t>
            </a:r>
            <a:r>
              <a:rPr lang="en-US" sz="1200" dirty="0">
                <a:solidFill>
                  <a:srgbClr val="414141"/>
                </a:solidFill>
                <a:latin typeface="Times New Roman"/>
                <a:cs typeface="Times New Roman"/>
              </a:rPr>
              <a:t>by </a:t>
            </a:r>
            <a:r>
              <a:rPr lang="en-US" sz="1200" spc="-5" dirty="0">
                <a:solidFill>
                  <a:srgbClr val="414141"/>
                </a:solidFill>
                <a:latin typeface="Times New Roman"/>
                <a:cs typeface="Times New Roman"/>
              </a:rPr>
              <a:t>incorporating </a:t>
            </a:r>
            <a:r>
              <a:rPr lang="en-US" sz="1200" spc="-11" dirty="0">
                <a:solidFill>
                  <a:srgbClr val="414141"/>
                </a:solidFill>
                <a:latin typeface="Times New Roman"/>
                <a:cs typeface="Times New Roman"/>
              </a:rPr>
              <a:t>robust </a:t>
            </a:r>
            <a:r>
              <a:rPr lang="en-US" sz="1200" spc="-5" dirty="0">
                <a:solidFill>
                  <a:srgbClr val="414141"/>
                </a:solidFill>
                <a:latin typeface="Times New Roman"/>
                <a:cs typeface="Times New Roman"/>
              </a:rPr>
              <a:t>features </a:t>
            </a:r>
            <a:r>
              <a:rPr lang="en-US" sz="1200" dirty="0">
                <a:solidFill>
                  <a:srgbClr val="414141"/>
                </a:solidFill>
                <a:latin typeface="Times New Roman"/>
                <a:cs typeface="Times New Roman"/>
              </a:rPr>
              <a:t>that </a:t>
            </a:r>
            <a:r>
              <a:rPr lang="en-US" sz="1200" spc="-5" dirty="0">
                <a:solidFill>
                  <a:srgbClr val="414141"/>
                </a:solidFill>
                <a:latin typeface="Times New Roman"/>
                <a:cs typeface="Times New Roman"/>
              </a:rPr>
              <a:t>ensure a higher level </a:t>
            </a:r>
            <a:r>
              <a:rPr lang="en-US" sz="1200" dirty="0">
                <a:solidFill>
                  <a:srgbClr val="414141"/>
                </a:solidFill>
                <a:latin typeface="Times New Roman"/>
                <a:cs typeface="Times New Roman"/>
              </a:rPr>
              <a:t>of </a:t>
            </a:r>
            <a:r>
              <a:rPr lang="en-US" sz="1200" spc="-5" dirty="0">
                <a:solidFill>
                  <a:srgbClr val="414141"/>
                </a:solidFill>
                <a:latin typeface="Times New Roman"/>
                <a:cs typeface="Times New Roman"/>
              </a:rPr>
              <a:t>accuracy and</a:t>
            </a:r>
            <a:r>
              <a:rPr lang="en-US" sz="1200" spc="-20" dirty="0">
                <a:solidFill>
                  <a:srgbClr val="414141"/>
                </a:solidFill>
                <a:latin typeface="Times New Roman"/>
                <a:cs typeface="Times New Roman"/>
              </a:rPr>
              <a:t> </a:t>
            </a:r>
            <a:r>
              <a:rPr lang="en-US" sz="1200" spc="-5" dirty="0">
                <a:solidFill>
                  <a:srgbClr val="414141"/>
                </a:solidFill>
                <a:latin typeface="Times New Roman"/>
                <a:cs typeface="Times New Roman"/>
              </a:rPr>
              <a:t>transparency.</a:t>
            </a:r>
            <a:endParaRPr lang="en-US" sz="1200" dirty="0">
              <a:latin typeface="Times New Roman"/>
              <a:cs typeface="Times New Roman"/>
            </a:endParaRPr>
          </a:p>
          <a:p>
            <a:pPr>
              <a:spcBef>
                <a:spcPts val="25"/>
              </a:spcBef>
            </a:pPr>
            <a:endParaRPr lang="en-US" sz="1200" dirty="0">
              <a:latin typeface="Times New Roman"/>
              <a:cs typeface="Times New Roman"/>
            </a:endParaRPr>
          </a:p>
          <a:p>
            <a:pPr marL="12700" marR="173986" algn="just">
              <a:lnSpc>
                <a:spcPct val="164600"/>
              </a:lnSpc>
            </a:pPr>
            <a:r>
              <a:rPr lang="en-US" sz="1200" spc="-5" dirty="0">
                <a:solidFill>
                  <a:srgbClr val="414141"/>
                </a:solidFill>
                <a:latin typeface="Times New Roman"/>
                <a:cs typeface="Times New Roman"/>
              </a:rPr>
              <a:t>One key aspect is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ability for donors </a:t>
            </a:r>
            <a:r>
              <a:rPr lang="en-US" sz="1200" spc="-11" dirty="0">
                <a:solidFill>
                  <a:srgbClr val="414141"/>
                </a:solidFill>
                <a:latin typeface="Times New Roman"/>
                <a:cs typeface="Times New Roman"/>
              </a:rPr>
              <a:t>to </a:t>
            </a:r>
            <a:r>
              <a:rPr lang="en-US" sz="1200" spc="-5" dirty="0">
                <a:solidFill>
                  <a:srgbClr val="414141"/>
                </a:solidFill>
                <a:latin typeface="Times New Roman"/>
                <a:cs typeface="Times New Roman"/>
              </a:rPr>
              <a:t>browse </a:t>
            </a:r>
            <a:r>
              <a:rPr lang="en-US" sz="1200" spc="-11" dirty="0">
                <a:solidFill>
                  <a:srgbClr val="414141"/>
                </a:solidFill>
                <a:latin typeface="Times New Roman"/>
                <a:cs typeface="Times New Roman"/>
              </a:rPr>
              <a:t>through </a:t>
            </a:r>
            <a:r>
              <a:rPr lang="en-US" sz="1200" spc="-5" dirty="0">
                <a:solidFill>
                  <a:srgbClr val="414141"/>
                </a:solidFill>
                <a:latin typeface="Times New Roman"/>
                <a:cs typeface="Times New Roman"/>
              </a:rPr>
              <a:t>a wide range </a:t>
            </a:r>
            <a:r>
              <a:rPr lang="en-US" sz="1200" dirty="0">
                <a:solidFill>
                  <a:srgbClr val="414141"/>
                </a:solidFill>
                <a:latin typeface="Times New Roman"/>
                <a:cs typeface="Times New Roman"/>
              </a:rPr>
              <a:t>of </a:t>
            </a:r>
            <a:r>
              <a:rPr lang="en-US" sz="1200" spc="-5" dirty="0">
                <a:solidFill>
                  <a:srgbClr val="414141"/>
                </a:solidFill>
                <a:latin typeface="Times New Roman"/>
                <a:cs typeface="Times New Roman"/>
              </a:rPr>
              <a:t>fundraising campaigns </a:t>
            </a:r>
            <a:r>
              <a:rPr lang="en-US" sz="1200" spc="-11" dirty="0">
                <a:solidFill>
                  <a:srgbClr val="414141"/>
                </a:solidFill>
                <a:latin typeface="Times New Roman"/>
                <a:cs typeface="Times New Roman"/>
              </a:rPr>
              <a:t>on the </a:t>
            </a:r>
            <a:r>
              <a:rPr lang="en-US" sz="1200" spc="-5" dirty="0">
                <a:solidFill>
                  <a:srgbClr val="414141"/>
                </a:solidFill>
                <a:latin typeface="Times New Roman"/>
                <a:cs typeface="Times New Roman"/>
              </a:rPr>
              <a:t>platform. Each campaign provides detailed information about </a:t>
            </a:r>
            <a:r>
              <a:rPr lang="en-US" sz="1200" spc="-11" dirty="0">
                <a:solidFill>
                  <a:srgbClr val="414141"/>
                </a:solidFill>
                <a:latin typeface="Times New Roman"/>
                <a:cs typeface="Times New Roman"/>
              </a:rPr>
              <a:t>the </a:t>
            </a:r>
            <a:r>
              <a:rPr lang="en-US" sz="1200" spc="-5" dirty="0">
                <a:solidFill>
                  <a:srgbClr val="414141"/>
                </a:solidFill>
                <a:latin typeface="Times New Roman"/>
                <a:cs typeface="Times New Roman"/>
              </a:rPr>
              <a:t>cause,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organization behind it, </a:t>
            </a:r>
            <a:r>
              <a:rPr lang="en-US" sz="1200" spc="-11" dirty="0">
                <a:solidFill>
                  <a:srgbClr val="414141"/>
                </a:solidFill>
                <a:latin typeface="Times New Roman"/>
                <a:cs typeface="Times New Roman"/>
              </a:rPr>
              <a:t>and </a:t>
            </a:r>
            <a:r>
              <a:rPr lang="en-US" sz="1200" spc="-5" dirty="0">
                <a:solidFill>
                  <a:srgbClr val="414141"/>
                </a:solidFill>
                <a:latin typeface="Times New Roman"/>
                <a:cs typeface="Times New Roman"/>
              </a:rPr>
              <a:t>how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funds will be utilized. This empowers donors to make </a:t>
            </a:r>
            <a:r>
              <a:rPr lang="en-US" sz="1200" dirty="0">
                <a:solidFill>
                  <a:srgbClr val="414141"/>
                </a:solidFill>
                <a:latin typeface="Times New Roman"/>
                <a:cs typeface="Times New Roman"/>
              </a:rPr>
              <a:t>well-informed </a:t>
            </a:r>
            <a:r>
              <a:rPr lang="en-US" sz="1200" spc="-5" dirty="0">
                <a:solidFill>
                  <a:srgbClr val="414141"/>
                </a:solidFill>
                <a:latin typeface="Times New Roman"/>
                <a:cs typeface="Times New Roman"/>
              </a:rPr>
              <a:t>decisions based on their personal values and</a:t>
            </a:r>
            <a:r>
              <a:rPr lang="en-US" sz="1200" spc="5" dirty="0">
                <a:solidFill>
                  <a:srgbClr val="414141"/>
                </a:solidFill>
                <a:latin typeface="Times New Roman"/>
                <a:cs typeface="Times New Roman"/>
              </a:rPr>
              <a:t> </a:t>
            </a:r>
            <a:r>
              <a:rPr lang="en-US" sz="1200" spc="-5" dirty="0">
                <a:solidFill>
                  <a:srgbClr val="414141"/>
                </a:solidFill>
                <a:latin typeface="Times New Roman"/>
                <a:cs typeface="Times New Roman"/>
              </a:rPr>
              <a:t>interests.</a:t>
            </a:r>
            <a:endParaRPr lang="en-US" sz="1200" dirty="0">
              <a:latin typeface="Times New Roman"/>
              <a:cs typeface="Times New Roman"/>
            </a:endParaRPr>
          </a:p>
          <a:p>
            <a:pPr marL="12700" marR="5080" algn="just">
              <a:lnSpc>
                <a:spcPct val="164700"/>
              </a:lnSpc>
              <a:spcBef>
                <a:spcPts val="5"/>
              </a:spcBef>
            </a:pPr>
            <a:r>
              <a:rPr lang="en-US" sz="1200" spc="-5" dirty="0">
                <a:solidFill>
                  <a:srgbClr val="414141"/>
                </a:solidFill>
                <a:latin typeface="Times New Roman"/>
                <a:cs typeface="Times New Roman"/>
              </a:rPr>
              <a:t>Furthermore, </a:t>
            </a:r>
            <a:r>
              <a:rPr lang="en-US" sz="1200" dirty="0">
                <a:solidFill>
                  <a:srgbClr val="414141"/>
                </a:solidFill>
                <a:latin typeface="Times New Roman"/>
                <a:cs typeface="Times New Roman"/>
              </a:rPr>
              <a:t>these </a:t>
            </a:r>
            <a:r>
              <a:rPr lang="en-US" sz="1200" spc="-5" dirty="0">
                <a:solidFill>
                  <a:srgbClr val="414141"/>
                </a:solidFill>
                <a:latin typeface="Times New Roman"/>
                <a:cs typeface="Times New Roman"/>
              </a:rPr>
              <a:t>platforms offer secure and streamlined </a:t>
            </a:r>
            <a:r>
              <a:rPr lang="en-US" sz="1200" dirty="0">
                <a:solidFill>
                  <a:srgbClr val="414141"/>
                </a:solidFill>
                <a:latin typeface="Times New Roman"/>
                <a:cs typeface="Times New Roman"/>
              </a:rPr>
              <a:t>online </a:t>
            </a:r>
            <a:r>
              <a:rPr lang="en-US" sz="1200" spc="-5" dirty="0">
                <a:solidFill>
                  <a:srgbClr val="414141"/>
                </a:solidFill>
                <a:latin typeface="Times New Roman"/>
                <a:cs typeface="Times New Roman"/>
              </a:rPr>
              <a:t>donation mechanisms. Donors </a:t>
            </a:r>
            <a:r>
              <a:rPr lang="en-US" sz="1200" spc="-11" dirty="0">
                <a:solidFill>
                  <a:srgbClr val="414141"/>
                </a:solidFill>
                <a:latin typeface="Times New Roman"/>
                <a:cs typeface="Times New Roman"/>
              </a:rPr>
              <a:t>can </a:t>
            </a:r>
            <a:r>
              <a:rPr lang="en-US" sz="1200" spc="-5" dirty="0">
                <a:solidFill>
                  <a:srgbClr val="414141"/>
                </a:solidFill>
                <a:latin typeface="Times New Roman"/>
                <a:cs typeface="Times New Roman"/>
              </a:rPr>
              <a:t>contribute funds using various payment options, and </a:t>
            </a:r>
            <a:r>
              <a:rPr lang="en-US" sz="1200" spc="-11" dirty="0">
                <a:solidFill>
                  <a:srgbClr val="414141"/>
                </a:solidFill>
                <a:latin typeface="Times New Roman"/>
                <a:cs typeface="Times New Roman"/>
              </a:rPr>
              <a:t>the </a:t>
            </a:r>
            <a:r>
              <a:rPr lang="en-US" sz="1200" spc="-5" dirty="0">
                <a:solidFill>
                  <a:srgbClr val="414141"/>
                </a:solidFill>
                <a:latin typeface="Times New Roman"/>
                <a:cs typeface="Times New Roman"/>
              </a:rPr>
              <a:t>platforms utilize advanced encryption technologies to safeguard sensitive information. </a:t>
            </a:r>
            <a:r>
              <a:rPr lang="en-US" sz="1200" spc="-11" dirty="0">
                <a:solidFill>
                  <a:srgbClr val="414141"/>
                </a:solidFill>
                <a:latin typeface="Times New Roman"/>
                <a:cs typeface="Times New Roman"/>
              </a:rPr>
              <a:t>This </a:t>
            </a:r>
            <a:r>
              <a:rPr lang="en-US" sz="1200" spc="-5" dirty="0">
                <a:solidFill>
                  <a:srgbClr val="414141"/>
                </a:solidFill>
                <a:latin typeface="Times New Roman"/>
                <a:cs typeface="Times New Roman"/>
              </a:rPr>
              <a:t>ensures </a:t>
            </a:r>
            <a:r>
              <a:rPr lang="en-US" sz="1200" dirty="0">
                <a:solidFill>
                  <a:srgbClr val="414141"/>
                </a:solidFill>
                <a:latin typeface="Times New Roman"/>
                <a:cs typeface="Times New Roman"/>
              </a:rPr>
              <a:t>that </a:t>
            </a:r>
            <a:r>
              <a:rPr lang="en-US" sz="1200" spc="-5" dirty="0">
                <a:solidFill>
                  <a:srgbClr val="414141"/>
                </a:solidFill>
                <a:latin typeface="Times New Roman"/>
                <a:cs typeface="Times New Roman"/>
              </a:rPr>
              <a:t>donations reach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intended recipients</a:t>
            </a:r>
            <a:r>
              <a:rPr lang="en-US" sz="1200" spc="-145" dirty="0">
                <a:solidFill>
                  <a:srgbClr val="414141"/>
                </a:solidFill>
                <a:latin typeface="Times New Roman"/>
                <a:cs typeface="Times New Roman"/>
              </a:rPr>
              <a:t> </a:t>
            </a:r>
            <a:r>
              <a:rPr lang="en-US" sz="1200" spc="-5" dirty="0">
                <a:solidFill>
                  <a:srgbClr val="414141"/>
                </a:solidFill>
                <a:latin typeface="Times New Roman"/>
                <a:cs typeface="Times New Roman"/>
              </a:rPr>
              <a:t>securely</a:t>
            </a:r>
            <a:endParaRPr lang="en-US" sz="1200" dirty="0">
              <a:latin typeface="Times New Roman"/>
              <a:cs typeface="Times New Roman"/>
            </a:endParaRPr>
          </a:p>
          <a:p>
            <a:pPr marL="12700" marR="161921" algn="just">
              <a:lnSpc>
                <a:spcPct val="164500"/>
              </a:lnSpc>
              <a:spcBef>
                <a:spcPts val="11"/>
              </a:spcBef>
            </a:pPr>
            <a:r>
              <a:rPr lang="en-US" sz="1200" spc="-5" dirty="0">
                <a:solidFill>
                  <a:srgbClr val="414141"/>
                </a:solidFill>
                <a:latin typeface="Times New Roman"/>
                <a:cs typeface="Times New Roman"/>
              </a:rPr>
              <a:t>and efficiently. To enhance transparency, fundraising and charity platforms provide </a:t>
            </a:r>
            <a:r>
              <a:rPr lang="en-US" sz="1200" dirty="0">
                <a:solidFill>
                  <a:srgbClr val="414141"/>
                </a:solidFill>
                <a:latin typeface="Times New Roman"/>
                <a:cs typeface="Times New Roman"/>
              </a:rPr>
              <a:t>real-time </a:t>
            </a:r>
            <a:r>
              <a:rPr lang="en-US" sz="1200" spc="-5" dirty="0">
                <a:solidFill>
                  <a:srgbClr val="414141"/>
                </a:solidFill>
                <a:latin typeface="Times New Roman"/>
                <a:cs typeface="Times New Roman"/>
              </a:rPr>
              <a:t>tracking </a:t>
            </a:r>
            <a:r>
              <a:rPr lang="en-US" sz="1200" dirty="0">
                <a:solidFill>
                  <a:srgbClr val="414141"/>
                </a:solidFill>
                <a:latin typeface="Times New Roman"/>
                <a:cs typeface="Times New Roman"/>
              </a:rPr>
              <a:t>tools that </a:t>
            </a:r>
            <a:r>
              <a:rPr lang="en-US" sz="1200" spc="-5" dirty="0">
                <a:solidFill>
                  <a:srgbClr val="414141"/>
                </a:solidFill>
                <a:latin typeface="Times New Roman"/>
                <a:cs typeface="Times New Roman"/>
              </a:rPr>
              <a:t>enable donors </a:t>
            </a:r>
            <a:r>
              <a:rPr lang="en-US" sz="1200" spc="-11" dirty="0">
                <a:solidFill>
                  <a:srgbClr val="414141"/>
                </a:solidFill>
                <a:latin typeface="Times New Roman"/>
                <a:cs typeface="Times New Roman"/>
              </a:rPr>
              <a:t>to </a:t>
            </a:r>
            <a:r>
              <a:rPr lang="en-US" sz="1200" spc="-5" dirty="0">
                <a:solidFill>
                  <a:srgbClr val="414141"/>
                </a:solidFill>
                <a:latin typeface="Times New Roman"/>
                <a:cs typeface="Times New Roman"/>
              </a:rPr>
              <a:t>monitor </a:t>
            </a:r>
            <a:r>
              <a:rPr lang="en-US" sz="1200" dirty="0">
                <a:solidFill>
                  <a:srgbClr val="414141"/>
                </a:solidFill>
                <a:latin typeface="Times New Roman"/>
                <a:cs typeface="Times New Roman"/>
              </a:rPr>
              <a:t>the </a:t>
            </a:r>
            <a:r>
              <a:rPr lang="en-US" sz="1200" spc="-5" dirty="0">
                <a:solidFill>
                  <a:srgbClr val="414141"/>
                </a:solidFill>
                <a:latin typeface="Times New Roman"/>
                <a:cs typeface="Times New Roman"/>
              </a:rPr>
              <a:t>impact </a:t>
            </a:r>
            <a:r>
              <a:rPr lang="en-US" sz="1200" dirty="0">
                <a:solidFill>
                  <a:srgbClr val="414141"/>
                </a:solidFill>
                <a:latin typeface="Times New Roman"/>
                <a:cs typeface="Times New Roman"/>
              </a:rPr>
              <a:t>of their </a:t>
            </a:r>
            <a:r>
              <a:rPr lang="en-US" sz="1200" spc="-5" dirty="0">
                <a:solidFill>
                  <a:srgbClr val="414141"/>
                </a:solidFill>
                <a:latin typeface="Times New Roman"/>
                <a:cs typeface="Times New Roman"/>
              </a:rPr>
              <a:t>contributions.</a:t>
            </a:r>
            <a:endParaRPr lang="en-US" sz="1200" dirty="0">
              <a:latin typeface="Times New Roman"/>
              <a:cs typeface="Times New Roman"/>
            </a:endParaRPr>
          </a:p>
        </p:txBody>
      </p:sp>
      <p:pic>
        <p:nvPicPr>
          <p:cNvPr id="4" name="object 4"/>
          <p:cNvPicPr/>
          <p:nvPr/>
        </p:nvPicPr>
        <p:blipFill>
          <a:blip r:embed="rId2" cstate="print"/>
          <a:stretch>
            <a:fillRect/>
          </a:stretch>
        </p:blipFill>
        <p:spPr>
          <a:xfrm>
            <a:off x="226695" y="136057"/>
            <a:ext cx="1897380" cy="5913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27690"/>
            <a:ext cx="8229600" cy="713077"/>
          </a:xfrm>
        </p:spPr>
        <p:txBody>
          <a:bodyPr>
            <a:normAutofit/>
          </a:bodyPr>
          <a:lstStyle/>
          <a:p>
            <a:r>
              <a:rPr lang="en-US" dirty="0">
                <a:latin typeface="Times New Roman" panose="02020603050405020304" charset="0"/>
                <a:cs typeface="Times New Roman" panose="02020603050405020304" charset="0"/>
              </a:rPr>
              <a:t>LITERATURE REVIEW</a:t>
            </a:r>
          </a:p>
        </p:txBody>
      </p:sp>
      <p:graphicFrame>
        <p:nvGraphicFramePr>
          <p:cNvPr id="6" name="Content Placeholder 1">
            <a:extLst>
              <a:ext uri="{FF2B5EF4-FFF2-40B4-BE49-F238E27FC236}">
                <a16:creationId xmlns:a16="http://schemas.microsoft.com/office/drawing/2014/main" id="{9413F2DF-6DE8-0DEC-DB12-9CF729789441}"/>
              </a:ext>
            </a:extLst>
          </p:cNvPr>
          <p:cNvGraphicFramePr>
            <a:graphicFrameLocks noGrp="1"/>
          </p:cNvGraphicFramePr>
          <p:nvPr>
            <p:ph idx="1"/>
            <p:extLst>
              <p:ext uri="{D42A27DB-BD31-4B8C-83A1-F6EECF244321}">
                <p14:modId xmlns:p14="http://schemas.microsoft.com/office/powerpoint/2010/main" val="2758171288"/>
              </p:ext>
            </p:extLst>
          </p:nvPr>
        </p:nvGraphicFramePr>
        <p:xfrm>
          <a:off x="457200" y="1557242"/>
          <a:ext cx="8229601" cy="4761366"/>
        </p:xfrm>
        <a:graphic>
          <a:graphicData uri="http://schemas.openxmlformats.org/drawingml/2006/table">
            <a:tbl>
              <a:tblPr firstRow="1" bandRow="1">
                <a:tableStyleId>{5C22544A-7EE6-4342-B048-85BDC9FD1C3A}</a:tableStyleId>
              </a:tblPr>
              <a:tblGrid>
                <a:gridCol w="927788">
                  <a:extLst>
                    <a:ext uri="{9D8B030D-6E8A-4147-A177-3AD203B41FA5}">
                      <a16:colId xmlns:a16="http://schemas.microsoft.com/office/drawing/2014/main" val="1822368929"/>
                    </a:ext>
                  </a:extLst>
                </a:gridCol>
                <a:gridCol w="2736911">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116630">
                  <a:extLst>
                    <a:ext uri="{9D8B030D-6E8A-4147-A177-3AD203B41FA5}">
                      <a16:colId xmlns:a16="http://schemas.microsoft.com/office/drawing/2014/main" val="20002"/>
                    </a:ext>
                  </a:extLst>
                </a:gridCol>
              </a:tblGrid>
              <a:tr h="1027050">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SL.NO</a:t>
                      </a: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Tahoma" panose="020B0604030504040204" pitchFamily="34" charset="0"/>
                          <a:cs typeface="Times New Roman" panose="02020603050405020304" pitchFamily="18" charset="0"/>
                        </a:rPr>
                        <a:t>Merits</a:t>
                      </a:r>
                    </a:p>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Demerits</a:t>
                      </a:r>
                    </a:p>
                  </a:txBody>
                  <a:tcPr/>
                </a:tc>
                <a:extLst>
                  <a:ext uri="{0D108BD9-81ED-4DB2-BD59-A6C34878D82A}">
                    <a16:rowId xmlns:a16="http://schemas.microsoft.com/office/drawing/2014/main" val="10000"/>
                  </a:ext>
                </a:extLst>
              </a:tr>
              <a:tr h="1898594">
                <a:tc>
                  <a:txBody>
                    <a:bodyPr/>
                    <a:lstStyle/>
                    <a:p>
                      <a:pPr algn="ctr" fontAlgn="base"/>
                      <a:r>
                        <a:rPr lang="en-IN" sz="1600" dirty="0">
                          <a:effectLst/>
                          <a:latin typeface="Times New Roman" panose="02020603050405020304" pitchFamily="18" charset="0"/>
                          <a:cs typeface="Times New Roman" panose="02020603050405020304" pitchFamily="18" charset="0"/>
                        </a:rPr>
                        <a:t>1</a:t>
                      </a:r>
                    </a:p>
                  </a:txBody>
                  <a:tcPr anchor="ctr"/>
                </a:tc>
                <a:tc>
                  <a:txBody>
                    <a:bodyPr/>
                    <a:lstStyle/>
                    <a:p>
                      <a:pPr fontAlgn="base"/>
                      <a:r>
                        <a:rPr lang="en-US" sz="1600" spc="15" dirty="0">
                          <a:latin typeface="Times New Roman"/>
                          <a:cs typeface="Times New Roman"/>
                        </a:rPr>
                        <a:t>A secure fundraising  </a:t>
                      </a:r>
                      <a:r>
                        <a:rPr lang="en-US" sz="1600" spc="20" dirty="0">
                          <a:latin typeface="Times New Roman"/>
                          <a:cs typeface="Times New Roman"/>
                        </a:rPr>
                        <a:t>framework </a:t>
                      </a:r>
                      <a:r>
                        <a:rPr lang="en-US" sz="1600" spc="15" dirty="0">
                          <a:latin typeface="Times New Roman"/>
                          <a:cs typeface="Times New Roman"/>
                        </a:rPr>
                        <a:t>based </a:t>
                      </a:r>
                      <a:r>
                        <a:rPr lang="en-US" sz="1600" spc="10" dirty="0">
                          <a:latin typeface="Times New Roman"/>
                          <a:cs typeface="Times New Roman"/>
                        </a:rPr>
                        <a:t>on</a:t>
                      </a:r>
                      <a:r>
                        <a:rPr lang="en-US" sz="1600" spc="-30" dirty="0">
                          <a:latin typeface="Times New Roman"/>
                          <a:cs typeface="Times New Roman"/>
                        </a:rPr>
                        <a:t> </a:t>
                      </a:r>
                      <a:r>
                        <a:rPr lang="en-US" sz="1600" spc="10" dirty="0">
                          <a:latin typeface="Times New Roman"/>
                          <a:cs typeface="Times New Roman"/>
                        </a:rPr>
                        <a:t>a  </a:t>
                      </a:r>
                      <a:r>
                        <a:rPr lang="en-US" sz="1600" spc="15" dirty="0">
                          <a:latin typeface="Times New Roman"/>
                          <a:cs typeface="Times New Roman"/>
                        </a:rPr>
                        <a:t>distributed ledger  system</a:t>
                      </a:r>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8890" marR="0" lvl="0" indent="0" algn="l" defTabSz="685800" rtl="0" eaLnBrk="1" fontAlgn="auto" latinLnBrk="0" hangingPunct="1">
                        <a:lnSpc>
                          <a:spcPts val="990"/>
                        </a:lnSpc>
                        <a:spcBef>
                          <a:spcPts val="0"/>
                        </a:spcBef>
                        <a:spcAft>
                          <a:spcPts val="0"/>
                        </a:spcAft>
                        <a:buClrTx/>
                        <a:buSzTx/>
                        <a:buFontTx/>
                        <a:buNone/>
                        <a:tabLst/>
                        <a:defRPr/>
                      </a:pPr>
                      <a:r>
                        <a:rPr lang="en-US" sz="1600" spc="-5" dirty="0">
                          <a:latin typeface="Times New Roman"/>
                          <a:cs typeface="Times New Roman"/>
                        </a:rPr>
                        <a:t>Achieving enhanced  </a:t>
                      </a:r>
                    </a:p>
                    <a:p>
                      <a:pPr marL="8890" marR="0" lvl="0" indent="0" algn="l" defTabSz="685800" rtl="0" eaLnBrk="1" fontAlgn="auto" latinLnBrk="0" hangingPunct="1">
                        <a:lnSpc>
                          <a:spcPts val="990"/>
                        </a:lnSpc>
                        <a:spcBef>
                          <a:spcPts val="0"/>
                        </a:spcBef>
                        <a:spcAft>
                          <a:spcPts val="0"/>
                        </a:spcAft>
                        <a:buClrTx/>
                        <a:buSzTx/>
                        <a:buFontTx/>
                        <a:buNone/>
                        <a:tabLst/>
                        <a:defRPr/>
                      </a:pPr>
                      <a:endParaRPr lang="en-US" sz="1600" spc="-5" dirty="0">
                        <a:latin typeface="Times New Roman"/>
                        <a:cs typeface="Times New Roman"/>
                      </a:endParaRPr>
                    </a:p>
                    <a:p>
                      <a:pPr marL="8890" marR="0" lvl="0" indent="0" algn="l" defTabSz="685800" rtl="0" eaLnBrk="1" fontAlgn="auto" latinLnBrk="0" hangingPunct="1">
                        <a:lnSpc>
                          <a:spcPts val="990"/>
                        </a:lnSpc>
                        <a:spcBef>
                          <a:spcPts val="0"/>
                        </a:spcBef>
                        <a:spcAft>
                          <a:spcPts val="0"/>
                        </a:spcAft>
                        <a:buClrTx/>
                        <a:buSzTx/>
                        <a:buFontTx/>
                        <a:buNone/>
                        <a:tabLst/>
                        <a:defRPr/>
                      </a:pPr>
                      <a:r>
                        <a:rPr lang="en-US" sz="1600" spc="15" dirty="0">
                          <a:latin typeface="Times New Roman"/>
                          <a:cs typeface="Times New Roman"/>
                        </a:rPr>
                        <a:t>transparency and  </a:t>
                      </a:r>
                      <a:r>
                        <a:rPr lang="en-US" sz="1600" spc="10" dirty="0">
                          <a:latin typeface="Times New Roman"/>
                          <a:cs typeface="Times New Roman"/>
                        </a:rPr>
                        <a:t>security, </a:t>
                      </a:r>
                    </a:p>
                    <a:p>
                      <a:pPr marL="8890" marR="0" lvl="0" indent="0" algn="l" defTabSz="685800" rtl="0" eaLnBrk="1" fontAlgn="auto" latinLnBrk="0" hangingPunct="1">
                        <a:lnSpc>
                          <a:spcPts val="990"/>
                        </a:lnSpc>
                        <a:spcBef>
                          <a:spcPts val="0"/>
                        </a:spcBef>
                        <a:spcAft>
                          <a:spcPts val="0"/>
                        </a:spcAft>
                        <a:buClrTx/>
                        <a:buSzTx/>
                        <a:buFontTx/>
                        <a:buNone/>
                        <a:tabLst/>
                        <a:defRPr/>
                      </a:pPr>
                      <a:endParaRPr lang="en-US" sz="1600" spc="10" dirty="0">
                        <a:latin typeface="Times New Roman"/>
                        <a:cs typeface="Times New Roman"/>
                      </a:endParaRPr>
                    </a:p>
                    <a:p>
                      <a:pPr marL="8890" marR="0" lvl="0" indent="0" algn="l" defTabSz="685800" rtl="0" eaLnBrk="1" fontAlgn="auto" latinLnBrk="0" hangingPunct="1">
                        <a:lnSpc>
                          <a:spcPts val="990"/>
                        </a:lnSpc>
                        <a:spcBef>
                          <a:spcPts val="0"/>
                        </a:spcBef>
                        <a:spcAft>
                          <a:spcPts val="0"/>
                        </a:spcAft>
                        <a:buClrTx/>
                        <a:buSzTx/>
                        <a:buFontTx/>
                        <a:buNone/>
                        <a:tabLst/>
                        <a:defRPr/>
                      </a:pPr>
                      <a:r>
                        <a:rPr lang="en-US" sz="1600" spc="15" dirty="0">
                          <a:latin typeface="Times New Roman"/>
                          <a:cs typeface="Times New Roman"/>
                        </a:rPr>
                        <a:t>while  </a:t>
                      </a:r>
                      <a:r>
                        <a:rPr lang="en-US" sz="1600" spc="20" dirty="0">
                          <a:latin typeface="Times New Roman"/>
                          <a:cs typeface="Times New Roman"/>
                        </a:rPr>
                        <a:t>empowering  </a:t>
                      </a:r>
                    </a:p>
                    <a:p>
                      <a:pPr marL="8890" marR="0" lvl="0" indent="0" algn="l" defTabSz="685800" rtl="0" eaLnBrk="1" fontAlgn="auto" latinLnBrk="0" hangingPunct="1">
                        <a:lnSpc>
                          <a:spcPts val="990"/>
                        </a:lnSpc>
                        <a:spcBef>
                          <a:spcPts val="0"/>
                        </a:spcBef>
                        <a:spcAft>
                          <a:spcPts val="0"/>
                        </a:spcAft>
                        <a:buClrTx/>
                        <a:buSzTx/>
                        <a:buFontTx/>
                        <a:buNone/>
                        <a:tabLst/>
                        <a:defRPr/>
                      </a:pPr>
                      <a:endParaRPr lang="en-US" sz="1600" spc="20" dirty="0">
                        <a:latin typeface="Times New Roman"/>
                        <a:cs typeface="Times New Roman"/>
                      </a:endParaRPr>
                    </a:p>
                    <a:p>
                      <a:pPr marL="8890" marR="0" lvl="0" indent="0" algn="l" defTabSz="685800" rtl="0" eaLnBrk="1" fontAlgn="auto" latinLnBrk="0" hangingPunct="1">
                        <a:lnSpc>
                          <a:spcPts val="990"/>
                        </a:lnSpc>
                        <a:spcBef>
                          <a:spcPts val="0"/>
                        </a:spcBef>
                        <a:spcAft>
                          <a:spcPts val="0"/>
                        </a:spcAft>
                        <a:buClrTx/>
                        <a:buSzTx/>
                        <a:buFontTx/>
                        <a:buNone/>
                        <a:tabLst/>
                        <a:defRPr/>
                      </a:pPr>
                      <a:r>
                        <a:rPr lang="en-US" sz="1600" spc="15" dirty="0">
                          <a:latin typeface="Times New Roman"/>
                          <a:cs typeface="Times New Roman"/>
                        </a:rPr>
                        <a:t>stakeholders.</a:t>
                      </a:r>
                      <a:endParaRPr lang="en-US" sz="1600" dirty="0">
                        <a:latin typeface="Times New Roman"/>
                        <a:cs typeface="Times New Roman"/>
                      </a:endParaRPr>
                    </a:p>
                    <a:p>
                      <a:pPr marL="8890">
                        <a:lnSpc>
                          <a:spcPts val="990"/>
                        </a:lnSpc>
                      </a:pPr>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a:lnSpc>
                          <a:spcPct val="100000"/>
                        </a:lnSpc>
                        <a:spcBef>
                          <a:spcPts val="5"/>
                        </a:spcBef>
                      </a:pPr>
                      <a:endParaRPr lang="en-ID" sz="1600" dirty="0">
                        <a:latin typeface="Times New Roman"/>
                        <a:cs typeface="Times New Roman"/>
                      </a:endParaRPr>
                    </a:p>
                    <a:p>
                      <a:pPr marL="5715">
                        <a:lnSpc>
                          <a:spcPts val="1145"/>
                        </a:lnSpc>
                      </a:pPr>
                      <a:r>
                        <a:rPr lang="en-ID" sz="1600" dirty="0">
                          <a:latin typeface="Times New Roman"/>
                          <a:cs typeface="Times New Roman"/>
                        </a:rPr>
                        <a:t>no</a:t>
                      </a:r>
                      <a:r>
                        <a:rPr lang="en-ID" sz="1600" spc="40" dirty="0">
                          <a:latin typeface="Times New Roman"/>
                          <a:cs typeface="Times New Roman"/>
                        </a:rPr>
                        <a:t> </a:t>
                      </a:r>
                      <a:r>
                        <a:rPr lang="en-ID" sz="1600" spc="-5" dirty="0">
                          <a:latin typeface="Times New Roman"/>
                          <a:cs typeface="Times New Roman"/>
                        </a:rPr>
                        <a:t>specific</a:t>
                      </a:r>
                      <a:endParaRPr lang="en-ID" sz="1600" dirty="0">
                        <a:latin typeface="Times New Roman"/>
                        <a:cs typeface="Times New Roman"/>
                      </a:endParaRPr>
                    </a:p>
                    <a:p>
                      <a:pPr marL="5715" marR="311150">
                        <a:lnSpc>
                          <a:spcPct val="62000"/>
                        </a:lnSpc>
                        <a:spcBef>
                          <a:spcPts val="400"/>
                        </a:spcBef>
                      </a:pP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835722">
                <a:tc>
                  <a:txBody>
                    <a:bodyPr/>
                    <a:lstStyle/>
                    <a:p>
                      <a:pPr algn="ctr" fontAlgn="base"/>
                      <a:r>
                        <a:rPr lang="en-IN" sz="1600" dirty="0">
                          <a:effectLst/>
                          <a:latin typeface="Times New Roman" panose="02020603050405020304" pitchFamily="18" charset="0"/>
                          <a:cs typeface="Times New Roman" panose="02020603050405020304" pitchFamily="18" charset="0"/>
                        </a:rPr>
                        <a:t>2</a:t>
                      </a:r>
                    </a:p>
                  </a:txBody>
                  <a:tcPr anchor="ctr"/>
                </a:tc>
                <a:tc>
                  <a:txBody>
                    <a:bodyPr/>
                    <a:lstStyle/>
                    <a:p>
                      <a:pPr>
                        <a:lnSpc>
                          <a:spcPct val="100000"/>
                        </a:lnSpc>
                        <a:spcBef>
                          <a:spcPts val="5"/>
                        </a:spcBef>
                      </a:pPr>
                      <a:endParaRPr lang="en-US" sz="1600" dirty="0">
                        <a:latin typeface="Times New Roman"/>
                        <a:cs typeface="Times New Roman"/>
                      </a:endParaRPr>
                    </a:p>
                    <a:p>
                      <a:pPr marL="10160" marR="254000">
                        <a:lnSpc>
                          <a:spcPts val="1030"/>
                        </a:lnSpc>
                      </a:pPr>
                      <a:r>
                        <a:rPr lang="en-US" sz="1600" spc="15" dirty="0">
                          <a:latin typeface="Times New Roman"/>
                          <a:cs typeface="Times New Roman"/>
                        </a:rPr>
                        <a:t>Developing </a:t>
                      </a:r>
                      <a:r>
                        <a:rPr lang="en-US" sz="1600" spc="10" dirty="0">
                          <a:latin typeface="Times New Roman"/>
                          <a:cs typeface="Times New Roman"/>
                        </a:rPr>
                        <a:t>a  </a:t>
                      </a:r>
                      <a:r>
                        <a:rPr lang="en-US" sz="1600" spc="15" dirty="0">
                          <a:latin typeface="Times New Roman"/>
                          <a:cs typeface="Times New Roman"/>
                        </a:rPr>
                        <a:t>dependable</a:t>
                      </a:r>
                    </a:p>
                    <a:p>
                      <a:pPr marL="10160" marR="254000">
                        <a:lnSpc>
                          <a:spcPts val="1030"/>
                        </a:lnSpc>
                      </a:pPr>
                      <a:endParaRPr lang="en-US" sz="1600" spc="15" dirty="0">
                        <a:latin typeface="Times New Roman"/>
                        <a:cs typeface="Times New Roman"/>
                      </a:endParaRPr>
                    </a:p>
                    <a:p>
                      <a:pPr marL="10160" marR="254000">
                        <a:lnSpc>
                          <a:spcPts val="1030"/>
                        </a:lnSpc>
                      </a:pPr>
                      <a:r>
                        <a:rPr lang="en-US" sz="1600" spc="15" dirty="0">
                          <a:latin typeface="Times New Roman"/>
                          <a:cs typeface="Times New Roman"/>
                        </a:rPr>
                        <a:t> charity  donation service </a:t>
                      </a:r>
                    </a:p>
                    <a:p>
                      <a:pPr marL="10160" marR="254000">
                        <a:lnSpc>
                          <a:spcPts val="1030"/>
                        </a:lnSpc>
                      </a:pPr>
                      <a:endParaRPr lang="en-US" sz="1600" spc="15" dirty="0">
                        <a:latin typeface="Times New Roman"/>
                        <a:cs typeface="Times New Roman"/>
                      </a:endParaRPr>
                    </a:p>
                    <a:p>
                      <a:pPr marL="10160" marR="254000">
                        <a:lnSpc>
                          <a:spcPts val="1030"/>
                        </a:lnSpc>
                      </a:pPr>
                      <a:r>
                        <a:rPr lang="en-US" sz="1600" spc="15" dirty="0">
                          <a:latin typeface="Times New Roman"/>
                          <a:cs typeface="Times New Roman"/>
                        </a:rPr>
                        <a:t>system amidst the  </a:t>
                      </a:r>
                      <a:r>
                        <a:rPr lang="en-US" sz="1600" dirty="0">
                          <a:latin typeface="Times New Roman"/>
                          <a:cs typeface="Times New Roman"/>
                        </a:rPr>
                        <a:t>Covid-</a:t>
                      </a:r>
                    </a:p>
                    <a:p>
                      <a:pPr marL="10160" marR="254000">
                        <a:lnSpc>
                          <a:spcPts val="1030"/>
                        </a:lnSpc>
                      </a:pPr>
                      <a:endParaRPr lang="en-US" sz="1600" dirty="0">
                        <a:latin typeface="Times New Roman"/>
                        <a:cs typeface="Times New Roman"/>
                      </a:endParaRPr>
                    </a:p>
                    <a:p>
                      <a:pPr marL="10160" marR="254000">
                        <a:lnSpc>
                          <a:spcPts val="1030"/>
                        </a:lnSpc>
                      </a:pPr>
                      <a:r>
                        <a:rPr lang="en-US" sz="1600" dirty="0">
                          <a:latin typeface="Times New Roman"/>
                          <a:cs typeface="Times New Roman"/>
                        </a:rPr>
                        <a:t>19</a:t>
                      </a:r>
                      <a:r>
                        <a:rPr lang="en-US" sz="1600" spc="80" dirty="0">
                          <a:latin typeface="Times New Roman"/>
                          <a:cs typeface="Times New Roman"/>
                        </a:rPr>
                        <a:t> </a:t>
                      </a:r>
                      <a:r>
                        <a:rPr lang="en-US" sz="1600" spc="-5" dirty="0">
                          <a:latin typeface="Times New Roman"/>
                          <a:cs typeface="Times New Roman"/>
                        </a:rPr>
                        <a:t>pandemic</a:t>
                      </a:r>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a:lnSpc>
                          <a:spcPct val="100000"/>
                        </a:lnSpc>
                      </a:pPr>
                      <a:endParaRPr lang="en-US" sz="1600" dirty="0">
                        <a:latin typeface="Times New Roman"/>
                        <a:cs typeface="Times New Roman"/>
                      </a:endParaRPr>
                    </a:p>
                    <a:p>
                      <a:pPr marL="6985" marR="175895">
                        <a:lnSpc>
                          <a:spcPts val="1030"/>
                        </a:lnSpc>
                      </a:pPr>
                      <a:r>
                        <a:rPr lang="en-US" sz="1600" spc="-5" dirty="0">
                          <a:latin typeface="Times New Roman"/>
                          <a:cs typeface="Times New Roman"/>
                        </a:rPr>
                        <a:t>Enhancing efficiency,  </a:t>
                      </a:r>
                    </a:p>
                    <a:p>
                      <a:pPr marL="6985" marR="175895">
                        <a:lnSpc>
                          <a:spcPts val="1030"/>
                        </a:lnSpc>
                      </a:pPr>
                      <a:endParaRPr lang="en-US" sz="1600" spc="-5" dirty="0">
                        <a:latin typeface="Times New Roman"/>
                        <a:cs typeface="Times New Roman"/>
                      </a:endParaRPr>
                    </a:p>
                    <a:p>
                      <a:pPr marL="6985" marR="175895">
                        <a:lnSpc>
                          <a:spcPts val="1030"/>
                        </a:lnSpc>
                      </a:pPr>
                      <a:r>
                        <a:rPr lang="en-US" sz="1600" spc="15" dirty="0">
                          <a:latin typeface="Times New Roman"/>
                          <a:cs typeface="Times New Roman"/>
                        </a:rPr>
                        <a:t>promoting  transparency, </a:t>
                      </a:r>
                    </a:p>
                    <a:p>
                      <a:pPr marL="6985" marR="175895">
                        <a:lnSpc>
                          <a:spcPts val="1030"/>
                        </a:lnSpc>
                      </a:pPr>
                      <a:endParaRPr lang="en-US" sz="1600" spc="15" dirty="0">
                        <a:latin typeface="Times New Roman"/>
                        <a:cs typeface="Times New Roman"/>
                      </a:endParaRPr>
                    </a:p>
                    <a:p>
                      <a:pPr marL="6985" marR="175895">
                        <a:lnSpc>
                          <a:spcPts val="1030"/>
                        </a:lnSpc>
                      </a:pPr>
                      <a:r>
                        <a:rPr lang="en-US" sz="1600" spc="15" dirty="0">
                          <a:latin typeface="Times New Roman"/>
                          <a:cs typeface="Times New Roman"/>
                        </a:rPr>
                        <a:t>and  minimizing fraud</a:t>
                      </a:r>
                      <a:r>
                        <a:rPr lang="en-US" sz="1600" spc="-120" dirty="0">
                          <a:latin typeface="Times New Roman"/>
                          <a:cs typeface="Times New Roman"/>
                        </a:rPr>
                        <a:t> </a:t>
                      </a:r>
                    </a:p>
                    <a:p>
                      <a:pPr marL="6985" marR="175895">
                        <a:lnSpc>
                          <a:spcPts val="1030"/>
                        </a:lnSpc>
                      </a:pPr>
                      <a:endParaRPr lang="en-US" sz="1600" spc="-120" dirty="0">
                        <a:latin typeface="Times New Roman"/>
                        <a:cs typeface="Times New Roman"/>
                      </a:endParaRPr>
                    </a:p>
                    <a:p>
                      <a:pPr marL="6985" marR="175895">
                        <a:lnSpc>
                          <a:spcPts val="1030"/>
                        </a:lnSpc>
                      </a:pPr>
                      <a:r>
                        <a:rPr lang="en-US" sz="1600" spc="15" dirty="0">
                          <a:latin typeface="Times New Roman"/>
                          <a:cs typeface="Times New Roman"/>
                        </a:rPr>
                        <a:t>and  corruption.</a:t>
                      </a:r>
                      <a:endParaRPr lang="en-US" sz="1600" dirty="0">
                        <a:latin typeface="Times New Roman"/>
                        <a:cs typeface="Times New Roman"/>
                      </a:endParaRPr>
                    </a:p>
                    <a:p>
                      <a:pPr>
                        <a:lnSpc>
                          <a:spcPct val="100000"/>
                        </a:lnSpc>
                      </a:pP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a:lnSpc>
                          <a:spcPct val="100000"/>
                        </a:lnSpc>
                        <a:spcBef>
                          <a:spcPts val="5"/>
                        </a:spcBef>
                      </a:pPr>
                      <a:endParaRPr lang="en-ID" sz="1600" dirty="0">
                        <a:latin typeface="Times New Roman"/>
                        <a:cs typeface="Times New Roman"/>
                      </a:endParaRPr>
                    </a:p>
                    <a:p>
                      <a:pPr marL="5715">
                        <a:lnSpc>
                          <a:spcPts val="1145"/>
                        </a:lnSpc>
                      </a:pPr>
                      <a:r>
                        <a:rPr lang="en-ID" sz="1600" dirty="0">
                          <a:latin typeface="Times New Roman"/>
                          <a:cs typeface="Times New Roman"/>
                        </a:rPr>
                        <a:t>no</a:t>
                      </a:r>
                      <a:r>
                        <a:rPr lang="en-ID" sz="1600" spc="40" dirty="0">
                          <a:latin typeface="Times New Roman"/>
                          <a:cs typeface="Times New Roman"/>
                        </a:rPr>
                        <a:t> </a:t>
                      </a:r>
                      <a:r>
                        <a:rPr lang="en-ID" sz="1600" spc="-5" dirty="0">
                          <a:latin typeface="Times New Roman"/>
                          <a:cs typeface="Times New Roman"/>
                        </a:rPr>
                        <a:t>specific</a:t>
                      </a:r>
                      <a:endParaRPr lang="en-ID" sz="1600" dirty="0">
                        <a:latin typeface="Times New Roman"/>
                        <a:cs typeface="Times New Roman"/>
                      </a:endParaRPr>
                    </a:p>
                    <a:p>
                      <a:pPr marL="5715" marR="311150">
                        <a:lnSpc>
                          <a:spcPct val="62000"/>
                        </a:lnSpc>
                        <a:spcBef>
                          <a:spcPts val="400"/>
                        </a:spcBef>
                      </a:pP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txBody>
                  <a:tcPr anchor="ctr"/>
                </a:tc>
                <a:extLst>
                  <a:ext uri="{0D108BD9-81ED-4DB2-BD59-A6C34878D82A}">
                    <a16:rowId xmlns:a16="http://schemas.microsoft.com/office/drawing/2014/main" val="3871913527"/>
                  </a:ext>
                </a:extLst>
              </a:tr>
            </a:tbl>
          </a:graphicData>
        </a:graphic>
      </p:graphicFrame>
      <p:pic>
        <p:nvPicPr>
          <p:cNvPr id="4" name="object 4"/>
          <p:cNvPicPr/>
          <p:nvPr/>
        </p:nvPicPr>
        <p:blipFill>
          <a:blip r:embed="rId2" cstate="print"/>
          <a:stretch>
            <a:fillRect/>
          </a:stretch>
        </p:blipFill>
        <p:spPr>
          <a:xfrm>
            <a:off x="179512" y="36378"/>
            <a:ext cx="1897380" cy="591312"/>
          </a:xfrm>
          <a:prstGeom prst="rect">
            <a:avLst/>
          </a:prstGeom>
        </p:spPr>
      </p:pic>
    </p:spTree>
    <p:extLst>
      <p:ext uri="{BB962C8B-B14F-4D97-AF65-F5344CB8AC3E}">
        <p14:creationId xmlns:p14="http://schemas.microsoft.com/office/powerpoint/2010/main" val="345459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6666"/>
            <a:ext cx="8229600" cy="948690"/>
          </a:xfrm>
        </p:spPr>
        <p:txBody>
          <a:bodyPr/>
          <a:lstStyle/>
          <a:p>
            <a:r>
              <a:rPr lang="en-US" dirty="0">
                <a:latin typeface="Times New Roman" panose="02020603050405020304" charset="0"/>
                <a:cs typeface="Times New Roman" panose="02020603050405020304" charset="0"/>
              </a:rPr>
              <a:t>LITERATURE REVIEW</a:t>
            </a:r>
          </a:p>
        </p:txBody>
      </p:sp>
      <p:graphicFrame>
        <p:nvGraphicFramePr>
          <p:cNvPr id="6" name="Content Placeholder 1">
            <a:extLst>
              <a:ext uri="{FF2B5EF4-FFF2-40B4-BE49-F238E27FC236}">
                <a16:creationId xmlns:a16="http://schemas.microsoft.com/office/drawing/2014/main" id="{9413F2DF-6DE8-0DEC-DB12-9CF729789441}"/>
              </a:ext>
            </a:extLst>
          </p:cNvPr>
          <p:cNvGraphicFramePr>
            <a:graphicFrameLocks noGrp="1"/>
          </p:cNvGraphicFramePr>
          <p:nvPr>
            <p:ph idx="1"/>
            <p:extLst>
              <p:ext uri="{D42A27DB-BD31-4B8C-83A1-F6EECF244321}">
                <p14:modId xmlns:p14="http://schemas.microsoft.com/office/powerpoint/2010/main" val="4153799144"/>
              </p:ext>
            </p:extLst>
          </p:nvPr>
        </p:nvGraphicFramePr>
        <p:xfrm>
          <a:off x="457200" y="1595356"/>
          <a:ext cx="8229601" cy="4707554"/>
        </p:xfrm>
        <a:graphic>
          <a:graphicData uri="http://schemas.openxmlformats.org/drawingml/2006/table">
            <a:tbl>
              <a:tblPr firstRow="1" bandRow="1">
                <a:tableStyleId>{5C22544A-7EE6-4342-B048-85BDC9FD1C3A}</a:tableStyleId>
              </a:tblPr>
              <a:tblGrid>
                <a:gridCol w="927788">
                  <a:extLst>
                    <a:ext uri="{9D8B030D-6E8A-4147-A177-3AD203B41FA5}">
                      <a16:colId xmlns:a16="http://schemas.microsoft.com/office/drawing/2014/main" val="1822368929"/>
                    </a:ext>
                  </a:extLst>
                </a:gridCol>
                <a:gridCol w="2736911">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116630">
                  <a:extLst>
                    <a:ext uri="{9D8B030D-6E8A-4147-A177-3AD203B41FA5}">
                      <a16:colId xmlns:a16="http://schemas.microsoft.com/office/drawing/2014/main" val="20002"/>
                    </a:ext>
                  </a:extLst>
                </a:gridCol>
              </a:tblGrid>
              <a:tr h="1047495">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SL.NO</a:t>
                      </a: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Tahoma" panose="020B0604030504040204" pitchFamily="34" charset="0"/>
                          <a:cs typeface="Times New Roman" panose="02020603050405020304" pitchFamily="18" charset="0"/>
                        </a:rPr>
                        <a:t>Merits</a:t>
                      </a:r>
                    </a:p>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Demerits</a:t>
                      </a:r>
                    </a:p>
                  </a:txBody>
                  <a:tcPr/>
                </a:tc>
                <a:extLst>
                  <a:ext uri="{0D108BD9-81ED-4DB2-BD59-A6C34878D82A}">
                    <a16:rowId xmlns:a16="http://schemas.microsoft.com/office/drawing/2014/main" val="10000"/>
                  </a:ext>
                </a:extLst>
              </a:tr>
              <a:tr h="1787794">
                <a:tc>
                  <a:txBody>
                    <a:bodyPr/>
                    <a:lstStyle/>
                    <a:p>
                      <a:pPr algn="ctr" fontAlgn="base"/>
                      <a:r>
                        <a:rPr lang="en-IN" sz="1600" dirty="0">
                          <a:effectLst/>
                          <a:latin typeface="Times New Roman" panose="02020603050405020304" pitchFamily="18" charset="0"/>
                          <a:cs typeface="Times New Roman" panose="02020603050405020304" pitchFamily="18" charset="0"/>
                        </a:rPr>
                        <a:t>3</a:t>
                      </a: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15" dirty="0">
                          <a:latin typeface="Times New Roman"/>
                          <a:cs typeface="Times New Roman"/>
                        </a:rPr>
                        <a:t>A blockchain-based  </a:t>
                      </a:r>
                      <a:r>
                        <a:rPr lang="en-US" sz="1600" spc="10" dirty="0">
                          <a:latin typeface="Times New Roman"/>
                          <a:cs typeface="Times New Roman"/>
                        </a:rPr>
                        <a:t>logistics platform</a:t>
                      </a:r>
                      <a:r>
                        <a:rPr lang="en-US" sz="1600" spc="-150" dirty="0">
                          <a:latin typeface="Times New Roman"/>
                          <a:cs typeface="Times New Roman"/>
                        </a:rPr>
                        <a:t> </a:t>
                      </a:r>
                      <a:r>
                        <a:rPr lang="en-US" sz="1600" spc="15" dirty="0">
                          <a:latin typeface="Times New Roman"/>
                          <a:cs typeface="Times New Roman"/>
                        </a:rPr>
                        <a:t>for  public</a:t>
                      </a:r>
                      <a:r>
                        <a:rPr lang="en-US" sz="1600" spc="-70" dirty="0">
                          <a:latin typeface="Times New Roman"/>
                          <a:cs typeface="Times New Roman"/>
                        </a:rPr>
                        <a:t> </a:t>
                      </a:r>
                      <a:r>
                        <a:rPr lang="en-US" sz="1600" spc="15" dirty="0">
                          <a:latin typeface="Times New Roman"/>
                          <a:cs typeface="Times New Roman"/>
                        </a:rPr>
                        <a:t>philanthropy.</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15" dirty="0">
                          <a:latin typeface="Times New Roman"/>
                          <a:cs typeface="Times New Roman"/>
                        </a:rPr>
                        <a:t>The </a:t>
                      </a:r>
                      <a:r>
                        <a:rPr lang="en-US" sz="1600" spc="20" dirty="0">
                          <a:latin typeface="Times New Roman"/>
                          <a:cs typeface="Times New Roman"/>
                        </a:rPr>
                        <a:t>model aims to  </a:t>
                      </a:r>
                      <a:r>
                        <a:rPr lang="en-US" sz="1600" spc="-5" dirty="0">
                          <a:latin typeface="Times New Roman"/>
                          <a:cs typeface="Times New Roman"/>
                        </a:rPr>
                        <a:t>maximize social welfare  </a:t>
                      </a:r>
                      <a:r>
                        <a:rPr lang="en-US" sz="1600" spc="10" dirty="0">
                          <a:latin typeface="Times New Roman"/>
                          <a:cs typeface="Times New Roman"/>
                        </a:rPr>
                        <a:t>by </a:t>
                      </a:r>
                      <a:r>
                        <a:rPr lang="en-US" sz="1600" spc="15" dirty="0">
                          <a:latin typeface="Times New Roman"/>
                          <a:cs typeface="Times New Roman"/>
                        </a:rPr>
                        <a:t>enhancing </a:t>
                      </a:r>
                      <a:r>
                        <a:rPr lang="en-US" sz="1600" spc="10" dirty="0">
                          <a:latin typeface="Times New Roman"/>
                          <a:cs typeface="Times New Roman"/>
                        </a:rPr>
                        <a:t>trust,  </a:t>
                      </a:r>
                      <a:r>
                        <a:rPr lang="en-US" sz="1600" spc="15" dirty="0">
                          <a:latin typeface="Times New Roman"/>
                          <a:cs typeface="Times New Roman"/>
                        </a:rPr>
                        <a:t>cleanliness coefficient,  and material</a:t>
                      </a:r>
                      <a:r>
                        <a:rPr lang="en-US" sz="1600" spc="-15" dirty="0">
                          <a:latin typeface="Times New Roman"/>
                          <a:cs typeface="Times New Roman"/>
                        </a:rPr>
                        <a:t> </a:t>
                      </a:r>
                      <a:r>
                        <a:rPr lang="en-US" sz="1600" spc="10" dirty="0">
                          <a:latin typeface="Times New Roman"/>
                          <a:cs typeface="Times New Roman"/>
                        </a:rPr>
                        <a:t>quality.</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ID" sz="1600" spc="20" dirty="0">
                          <a:latin typeface="Times New Roman"/>
                          <a:cs typeface="Times New Roman"/>
                        </a:rPr>
                        <a:t>No </a:t>
                      </a:r>
                      <a:r>
                        <a:rPr lang="en-ID" sz="1600" spc="15" dirty="0">
                          <a:latin typeface="Times New Roman"/>
                          <a:cs typeface="Times New Roman"/>
                        </a:rPr>
                        <a:t>any  </a:t>
                      </a: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872265">
                <a:tc>
                  <a:txBody>
                    <a:bodyPr/>
                    <a:lstStyle/>
                    <a:p>
                      <a:pPr algn="ctr" fontAlgn="base"/>
                      <a:r>
                        <a:rPr lang="en-IN" sz="1600" dirty="0">
                          <a:effectLst/>
                          <a:latin typeface="Times New Roman" panose="02020603050405020304" pitchFamily="18" charset="0"/>
                          <a:cs typeface="Times New Roman" panose="02020603050405020304" pitchFamily="18" charset="0"/>
                        </a:rPr>
                        <a:t>4</a:t>
                      </a: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15" dirty="0">
                          <a:latin typeface="Times New Roman"/>
                          <a:cs typeface="Times New Roman"/>
                        </a:rPr>
                        <a:t>A blockchain-based  platform for tracking  </a:t>
                      </a:r>
                      <a:r>
                        <a:rPr lang="en-US" sz="1600" spc="10" dirty="0">
                          <a:latin typeface="Times New Roman"/>
                          <a:cs typeface="Times New Roman"/>
                        </a:rPr>
                        <a:t>donations in</a:t>
                      </a:r>
                      <a:r>
                        <a:rPr lang="en-US" sz="1600" spc="-114" dirty="0">
                          <a:latin typeface="Times New Roman"/>
                          <a:cs typeface="Times New Roman"/>
                        </a:rPr>
                        <a:t> </a:t>
                      </a:r>
                      <a:r>
                        <a:rPr lang="en-US" sz="1600" spc="10" dirty="0">
                          <a:latin typeface="Times New Roman"/>
                          <a:cs typeface="Times New Roman"/>
                        </a:rPr>
                        <a:t>charitable  </a:t>
                      </a:r>
                      <a:r>
                        <a:rPr lang="en-US" sz="1600" spc="15" dirty="0">
                          <a:latin typeface="Times New Roman"/>
                          <a:cs typeface="Times New Roman"/>
                        </a:rPr>
                        <a:t>foundations.</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5715">
                        <a:lnSpc>
                          <a:spcPts val="1195"/>
                        </a:lnSpc>
                      </a:pPr>
                      <a:r>
                        <a:rPr lang="en-US" sz="1600" spc="10" dirty="0">
                          <a:latin typeface="Times New Roman"/>
                          <a:cs typeface="Times New Roman"/>
                        </a:rPr>
                        <a:t>Increased</a:t>
                      </a:r>
                      <a:r>
                        <a:rPr lang="en-US" sz="1600" spc="5" dirty="0">
                          <a:latin typeface="Times New Roman"/>
                          <a:cs typeface="Times New Roman"/>
                        </a:rPr>
                        <a:t> </a:t>
                      </a:r>
                      <a:r>
                        <a:rPr lang="en-US" sz="1600" spc="15" dirty="0">
                          <a:latin typeface="Times New Roman"/>
                          <a:cs typeface="Times New Roman"/>
                        </a:rPr>
                        <a:t>transparency,</a:t>
                      </a:r>
                      <a:endParaRPr lang="en-US" sz="1600" dirty="0">
                        <a:latin typeface="Times New Roman"/>
                        <a:cs typeface="Times New Roman"/>
                      </a:endParaRPr>
                    </a:p>
                    <a:p>
                      <a:pPr marL="5715" marR="77470">
                        <a:lnSpc>
                          <a:spcPts val="1789"/>
                        </a:lnSpc>
                        <a:spcBef>
                          <a:spcPts val="145"/>
                        </a:spcBef>
                      </a:pPr>
                      <a:r>
                        <a:rPr lang="en-US" sz="1600" spc="-5" dirty="0">
                          <a:latin typeface="Times New Roman"/>
                          <a:cs typeface="Times New Roman"/>
                        </a:rPr>
                        <a:t>improved accountability  </a:t>
                      </a:r>
                      <a:r>
                        <a:rPr lang="en-US" sz="1600" spc="15" dirty="0">
                          <a:latin typeface="Times New Roman"/>
                          <a:cs typeface="Times New Roman"/>
                        </a:rPr>
                        <a:t>and</a:t>
                      </a:r>
                      <a:r>
                        <a:rPr lang="en-US" sz="1600" spc="-20" dirty="0">
                          <a:latin typeface="Times New Roman"/>
                          <a:cs typeface="Times New Roman"/>
                        </a:rPr>
                        <a:t> </a:t>
                      </a:r>
                      <a:r>
                        <a:rPr lang="en-US" sz="1600" spc="15" dirty="0">
                          <a:latin typeface="Times New Roman"/>
                          <a:cs typeface="Times New Roman"/>
                        </a:rPr>
                        <a:t>trustworthiness.</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5715">
                        <a:lnSpc>
                          <a:spcPts val="1195"/>
                        </a:lnSpc>
                      </a:pPr>
                      <a:r>
                        <a:rPr lang="en-ID" sz="1600" spc="20" dirty="0">
                          <a:latin typeface="Times New Roman"/>
                          <a:cs typeface="Times New Roman"/>
                        </a:rPr>
                        <a:t>No</a:t>
                      </a:r>
                      <a:r>
                        <a:rPr lang="en-ID" sz="1600" spc="-75" dirty="0">
                          <a:latin typeface="Times New Roman"/>
                          <a:cs typeface="Times New Roman"/>
                        </a:rPr>
                        <a:t> </a:t>
                      </a:r>
                      <a:r>
                        <a:rPr lang="en-ID" sz="1600" spc="15" dirty="0">
                          <a:latin typeface="Times New Roman"/>
                          <a:cs typeface="Times New Roman"/>
                        </a:rPr>
                        <a:t>specific</a:t>
                      </a:r>
                      <a:endParaRPr lang="en-ID" sz="1600" dirty="0">
                        <a:latin typeface="Times New Roman"/>
                        <a:cs typeface="Times New Roman"/>
                      </a:endParaRPr>
                    </a:p>
                    <a:p>
                      <a:pPr marL="5715" marR="311150">
                        <a:lnSpc>
                          <a:spcPts val="1789"/>
                        </a:lnSpc>
                        <a:spcBef>
                          <a:spcPts val="145"/>
                        </a:spcBef>
                      </a:pP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1913527"/>
                  </a:ext>
                </a:extLst>
              </a:tr>
            </a:tbl>
          </a:graphicData>
        </a:graphic>
      </p:graphicFrame>
      <p:pic>
        <p:nvPicPr>
          <p:cNvPr id="4" name="object 4"/>
          <p:cNvPicPr/>
          <p:nvPr/>
        </p:nvPicPr>
        <p:blipFill>
          <a:blip r:embed="rId2" cstate="print"/>
          <a:stretch>
            <a:fillRect/>
          </a:stretch>
        </p:blipFill>
        <p:spPr>
          <a:xfrm>
            <a:off x="107504" y="72862"/>
            <a:ext cx="1897380" cy="591312"/>
          </a:xfrm>
          <a:prstGeom prst="rect">
            <a:avLst/>
          </a:prstGeom>
        </p:spPr>
      </p:pic>
    </p:spTree>
    <p:extLst>
      <p:ext uri="{BB962C8B-B14F-4D97-AF65-F5344CB8AC3E}">
        <p14:creationId xmlns:p14="http://schemas.microsoft.com/office/powerpoint/2010/main" val="11004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6059016" cy="720080"/>
          </a:xfrm>
        </p:spPr>
        <p:txBody>
          <a:bodyPr/>
          <a:lstStyle/>
          <a:p>
            <a:r>
              <a:rPr lang="en-US" dirty="0">
                <a:latin typeface="Times New Roman" panose="02020603050405020304" charset="0"/>
                <a:cs typeface="Times New Roman" panose="02020603050405020304" charset="0"/>
              </a:rPr>
              <a:t>LITERATURE REVIEW</a:t>
            </a:r>
          </a:p>
        </p:txBody>
      </p:sp>
      <p:graphicFrame>
        <p:nvGraphicFramePr>
          <p:cNvPr id="6" name="Content Placeholder 1">
            <a:extLst>
              <a:ext uri="{FF2B5EF4-FFF2-40B4-BE49-F238E27FC236}">
                <a16:creationId xmlns:a16="http://schemas.microsoft.com/office/drawing/2014/main" id="{9413F2DF-6DE8-0DEC-DB12-9CF729789441}"/>
              </a:ext>
            </a:extLst>
          </p:cNvPr>
          <p:cNvGraphicFramePr>
            <a:graphicFrameLocks noGrp="1"/>
          </p:cNvGraphicFramePr>
          <p:nvPr>
            <p:ph idx="1"/>
            <p:extLst>
              <p:ext uri="{D42A27DB-BD31-4B8C-83A1-F6EECF244321}">
                <p14:modId xmlns:p14="http://schemas.microsoft.com/office/powerpoint/2010/main" val="3389028285"/>
              </p:ext>
            </p:extLst>
          </p:nvPr>
        </p:nvGraphicFramePr>
        <p:xfrm>
          <a:off x="457200" y="1595355"/>
          <a:ext cx="8229601" cy="4820755"/>
        </p:xfrm>
        <a:graphic>
          <a:graphicData uri="http://schemas.openxmlformats.org/drawingml/2006/table">
            <a:tbl>
              <a:tblPr firstRow="1" bandRow="1">
                <a:tableStyleId>{5C22544A-7EE6-4342-B048-85BDC9FD1C3A}</a:tableStyleId>
              </a:tblPr>
              <a:tblGrid>
                <a:gridCol w="927788">
                  <a:extLst>
                    <a:ext uri="{9D8B030D-6E8A-4147-A177-3AD203B41FA5}">
                      <a16:colId xmlns:a16="http://schemas.microsoft.com/office/drawing/2014/main" val="1822368929"/>
                    </a:ext>
                  </a:extLst>
                </a:gridCol>
                <a:gridCol w="2736911">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116630">
                  <a:extLst>
                    <a:ext uri="{9D8B030D-6E8A-4147-A177-3AD203B41FA5}">
                      <a16:colId xmlns:a16="http://schemas.microsoft.com/office/drawing/2014/main" val="20002"/>
                    </a:ext>
                  </a:extLst>
                </a:gridCol>
              </a:tblGrid>
              <a:tr h="1049298">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SL.NO</a:t>
                      </a: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Tahoma" panose="020B0604030504040204" pitchFamily="34" charset="0"/>
                          <a:cs typeface="Times New Roman" panose="02020603050405020304" pitchFamily="18" charset="0"/>
                        </a:rPr>
                        <a:t>Merits</a:t>
                      </a:r>
                    </a:p>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Demerits</a:t>
                      </a:r>
                    </a:p>
                  </a:txBody>
                  <a:tcPr/>
                </a:tc>
                <a:extLst>
                  <a:ext uri="{0D108BD9-81ED-4DB2-BD59-A6C34878D82A}">
                    <a16:rowId xmlns:a16="http://schemas.microsoft.com/office/drawing/2014/main" val="10000"/>
                  </a:ext>
                </a:extLst>
              </a:tr>
              <a:tr h="1895969">
                <a:tc>
                  <a:txBody>
                    <a:bodyPr/>
                    <a:lstStyle/>
                    <a:p>
                      <a:pPr algn="ctr" fontAlgn="base"/>
                      <a:r>
                        <a:rPr lang="en-IN" sz="1600" dirty="0">
                          <a:effectLst/>
                          <a:latin typeface="Times New Roman" panose="02020603050405020304" pitchFamily="18" charset="0"/>
                          <a:cs typeface="Times New Roman" panose="02020603050405020304" pitchFamily="18" charset="0"/>
                        </a:rPr>
                        <a:t>5</a:t>
                      </a: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15" dirty="0">
                          <a:latin typeface="Times New Roman"/>
                          <a:cs typeface="Times New Roman"/>
                        </a:rPr>
                        <a:t>A</a:t>
                      </a:r>
                      <a:r>
                        <a:rPr lang="en-US" sz="1600" spc="-80" dirty="0">
                          <a:latin typeface="Times New Roman"/>
                          <a:cs typeface="Times New Roman"/>
                        </a:rPr>
                        <a:t> </a:t>
                      </a:r>
                      <a:r>
                        <a:rPr lang="en-US" sz="1600" spc="10" dirty="0">
                          <a:latin typeface="Times New Roman"/>
                          <a:cs typeface="Times New Roman"/>
                        </a:rPr>
                        <a:t>blockchain-based  charity </a:t>
                      </a:r>
                      <a:r>
                        <a:rPr lang="en-US" sz="1600" spc="15" dirty="0">
                          <a:latin typeface="Times New Roman"/>
                          <a:cs typeface="Times New Roman"/>
                        </a:rPr>
                        <a:t>supervision  and </a:t>
                      </a:r>
                      <a:r>
                        <a:rPr lang="en-US" sz="1600" spc="20" dirty="0">
                          <a:latin typeface="Times New Roman"/>
                          <a:cs typeface="Times New Roman"/>
                        </a:rPr>
                        <a:t>management  </a:t>
                      </a:r>
                      <a:r>
                        <a:rPr lang="en-US" sz="1600" spc="15" dirty="0">
                          <a:latin typeface="Times New Roman"/>
                          <a:cs typeface="Times New Roman"/>
                        </a:rPr>
                        <a:t>system.</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600" spc="15" dirty="0">
                          <a:latin typeface="Times New Roman"/>
                          <a:cs typeface="Times New Roman"/>
                        </a:rPr>
                        <a:t>Ensuring higher  </a:t>
                      </a:r>
                      <a:r>
                        <a:rPr lang="en-US" sz="1600" spc="10" dirty="0">
                          <a:latin typeface="Times New Roman"/>
                          <a:cs typeface="Times New Roman"/>
                        </a:rPr>
                        <a:t>security, </a:t>
                      </a:r>
                      <a:r>
                        <a:rPr lang="en-US" sz="1600" spc="15" dirty="0">
                          <a:latin typeface="Times New Roman"/>
                          <a:cs typeface="Times New Roman"/>
                        </a:rPr>
                        <a:t>autonomy,  </a:t>
                      </a:r>
                      <a:r>
                        <a:rPr lang="en-US" sz="1600" spc="10" dirty="0">
                          <a:latin typeface="Times New Roman"/>
                          <a:cs typeface="Times New Roman"/>
                        </a:rPr>
                        <a:t>reliability,  </a:t>
                      </a:r>
                      <a:r>
                        <a:rPr lang="en-US" sz="1600" spc="15" dirty="0">
                          <a:latin typeface="Times New Roman"/>
                          <a:cs typeface="Times New Roman"/>
                        </a:rPr>
                        <a:t>trustworthiness, and  </a:t>
                      </a:r>
                      <a:r>
                        <a:rPr lang="en-US" sz="1600" spc="10" dirty="0">
                          <a:latin typeface="Times New Roman"/>
                          <a:cs typeface="Times New Roman"/>
                        </a:rPr>
                        <a:t>credibility for</a:t>
                      </a:r>
                      <a:r>
                        <a:rPr lang="en-US" sz="1600" spc="-170" dirty="0">
                          <a:latin typeface="Times New Roman"/>
                          <a:cs typeface="Times New Roman"/>
                        </a:rPr>
                        <a:t> </a:t>
                      </a:r>
                      <a:r>
                        <a:rPr lang="en-US" sz="1600" spc="15" dirty="0">
                          <a:latin typeface="Times New Roman"/>
                          <a:cs typeface="Times New Roman"/>
                        </a:rPr>
                        <a:t>charity  projects</a:t>
                      </a:r>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5715">
                        <a:lnSpc>
                          <a:spcPts val="1195"/>
                        </a:lnSpc>
                      </a:pPr>
                      <a:r>
                        <a:rPr lang="en-ID" sz="1600" spc="20" dirty="0">
                          <a:latin typeface="Times New Roman"/>
                          <a:cs typeface="Times New Roman"/>
                        </a:rPr>
                        <a:t>No</a:t>
                      </a:r>
                      <a:r>
                        <a:rPr lang="en-ID" sz="1600" spc="-75" dirty="0">
                          <a:latin typeface="Times New Roman"/>
                          <a:cs typeface="Times New Roman"/>
                        </a:rPr>
                        <a:t> </a:t>
                      </a:r>
                      <a:r>
                        <a:rPr lang="en-ID" sz="1600" spc="15" dirty="0">
                          <a:latin typeface="Times New Roman"/>
                          <a:cs typeface="Times New Roman"/>
                        </a:rPr>
                        <a:t>specific</a:t>
                      </a:r>
                      <a:endParaRPr lang="en-ID" sz="1600" dirty="0">
                        <a:latin typeface="Times New Roman"/>
                        <a:cs typeface="Times New Roman"/>
                      </a:endParaRPr>
                    </a:p>
                    <a:p>
                      <a:pPr marL="5715" marR="311150">
                        <a:lnSpc>
                          <a:spcPts val="1789"/>
                        </a:lnSpc>
                        <a:spcBef>
                          <a:spcPts val="145"/>
                        </a:spcBef>
                      </a:pP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875488">
                <a:tc>
                  <a:txBody>
                    <a:bodyPr/>
                    <a:lstStyle/>
                    <a:p>
                      <a:pPr algn="ctr" fontAlgn="base"/>
                      <a:r>
                        <a:rPr lang="en-IN" sz="1600" dirty="0">
                          <a:effectLst/>
                          <a:latin typeface="Times New Roman" panose="02020603050405020304" pitchFamily="18" charset="0"/>
                          <a:cs typeface="Times New Roman" panose="02020603050405020304" pitchFamily="18" charset="0"/>
                        </a:rPr>
                        <a:t>6</a:t>
                      </a: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10" dirty="0">
                          <a:latin typeface="Times New Roman"/>
                          <a:cs typeface="Times New Roman"/>
                        </a:rPr>
                        <a:t>Utilizing </a:t>
                      </a:r>
                      <a:r>
                        <a:rPr lang="en-US" sz="1600" spc="15" dirty="0">
                          <a:latin typeface="Times New Roman"/>
                          <a:cs typeface="Times New Roman"/>
                        </a:rPr>
                        <a:t>blockchain  technology to enhance  transparency,  accountability, and  </a:t>
                      </a:r>
                      <a:r>
                        <a:rPr lang="en-US" sz="1600" spc="10" dirty="0">
                          <a:latin typeface="Times New Roman"/>
                          <a:cs typeface="Times New Roman"/>
                        </a:rPr>
                        <a:t>efficiency in</a:t>
                      </a:r>
                      <a:r>
                        <a:rPr lang="en-US" sz="1600" spc="-120" dirty="0">
                          <a:latin typeface="Times New Roman"/>
                          <a:cs typeface="Times New Roman"/>
                        </a:rPr>
                        <a:t> </a:t>
                      </a:r>
                      <a:r>
                        <a:rPr lang="en-US" sz="1600" spc="10" dirty="0">
                          <a:latin typeface="Times New Roman"/>
                          <a:cs typeface="Times New Roman"/>
                        </a:rPr>
                        <a:t>charitable  </a:t>
                      </a:r>
                      <a:r>
                        <a:rPr lang="en-US" sz="1600" spc="15" dirty="0">
                          <a:latin typeface="Times New Roman"/>
                          <a:cs typeface="Times New Roman"/>
                        </a:rPr>
                        <a:t>organizations.</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5" dirty="0">
                          <a:latin typeface="Times New Roman"/>
                          <a:cs typeface="Times New Roman"/>
                        </a:rPr>
                        <a:t>Achieving enhanced  </a:t>
                      </a:r>
                      <a:r>
                        <a:rPr lang="en-US" sz="1600" spc="10" dirty="0">
                          <a:latin typeface="Times New Roman"/>
                          <a:cs typeface="Times New Roman"/>
                        </a:rPr>
                        <a:t>security, efficiency,  </a:t>
                      </a:r>
                      <a:r>
                        <a:rPr lang="en-US" sz="1600" spc="15" dirty="0">
                          <a:latin typeface="Times New Roman"/>
                          <a:cs typeface="Times New Roman"/>
                        </a:rPr>
                        <a:t>and cost-effectiveness  simultaneously</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5715">
                        <a:lnSpc>
                          <a:spcPts val="1195"/>
                        </a:lnSpc>
                      </a:pPr>
                      <a:r>
                        <a:rPr lang="en-ID" sz="1600" spc="20" dirty="0">
                          <a:latin typeface="Times New Roman"/>
                          <a:cs typeface="Times New Roman"/>
                        </a:rPr>
                        <a:t>No</a:t>
                      </a:r>
                      <a:r>
                        <a:rPr lang="en-ID" sz="1600" spc="-75" dirty="0">
                          <a:latin typeface="Times New Roman"/>
                          <a:cs typeface="Times New Roman"/>
                        </a:rPr>
                        <a:t> </a:t>
                      </a:r>
                      <a:r>
                        <a:rPr lang="en-ID" sz="1600" spc="15" dirty="0">
                          <a:latin typeface="Times New Roman"/>
                          <a:cs typeface="Times New Roman"/>
                        </a:rPr>
                        <a:t>specific</a:t>
                      </a:r>
                      <a:endParaRPr lang="en-ID" sz="1600" dirty="0">
                        <a:latin typeface="Times New Roman"/>
                        <a:cs typeface="Times New Roman"/>
                      </a:endParaRPr>
                    </a:p>
                    <a:p>
                      <a:pPr marL="5715" marR="311150">
                        <a:lnSpc>
                          <a:spcPts val="1789"/>
                        </a:lnSpc>
                        <a:spcBef>
                          <a:spcPts val="145"/>
                        </a:spcBef>
                      </a:pP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1913527"/>
                  </a:ext>
                </a:extLst>
              </a:tr>
            </a:tbl>
          </a:graphicData>
        </a:graphic>
      </p:graphicFrame>
      <p:pic>
        <p:nvPicPr>
          <p:cNvPr id="4" name="object 4"/>
          <p:cNvPicPr/>
          <p:nvPr/>
        </p:nvPicPr>
        <p:blipFill>
          <a:blip r:embed="rId2" cstate="print"/>
          <a:stretch>
            <a:fillRect/>
          </a:stretch>
        </p:blipFill>
        <p:spPr>
          <a:xfrm>
            <a:off x="107504" y="55354"/>
            <a:ext cx="1897380" cy="591312"/>
          </a:xfrm>
          <a:prstGeom prst="rect">
            <a:avLst/>
          </a:prstGeom>
        </p:spPr>
      </p:pic>
    </p:spTree>
    <p:extLst>
      <p:ext uri="{BB962C8B-B14F-4D97-AF65-F5344CB8AC3E}">
        <p14:creationId xmlns:p14="http://schemas.microsoft.com/office/powerpoint/2010/main" val="347288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9743693" cy="948690"/>
          </a:xfrm>
        </p:spPr>
        <p:txBody>
          <a:bodyPr/>
          <a:lstStyle/>
          <a:p>
            <a:r>
              <a:rPr lang="en-US" dirty="0">
                <a:latin typeface="Times New Roman" panose="02020603050405020304" charset="0"/>
                <a:cs typeface="Times New Roman" panose="02020603050405020304" charset="0"/>
              </a:rPr>
              <a:t>LITERATURE  REVIEW</a:t>
            </a:r>
          </a:p>
        </p:txBody>
      </p:sp>
      <p:graphicFrame>
        <p:nvGraphicFramePr>
          <p:cNvPr id="6" name="Content Placeholder 1">
            <a:extLst>
              <a:ext uri="{FF2B5EF4-FFF2-40B4-BE49-F238E27FC236}">
                <a16:creationId xmlns:a16="http://schemas.microsoft.com/office/drawing/2014/main" id="{9413F2DF-6DE8-0DEC-DB12-9CF729789441}"/>
              </a:ext>
            </a:extLst>
          </p:cNvPr>
          <p:cNvGraphicFramePr>
            <a:graphicFrameLocks noGrp="1"/>
          </p:cNvGraphicFramePr>
          <p:nvPr>
            <p:ph idx="1"/>
            <p:extLst>
              <p:ext uri="{D42A27DB-BD31-4B8C-83A1-F6EECF244321}">
                <p14:modId xmlns:p14="http://schemas.microsoft.com/office/powerpoint/2010/main" val="1149833999"/>
              </p:ext>
            </p:extLst>
          </p:nvPr>
        </p:nvGraphicFramePr>
        <p:xfrm>
          <a:off x="457200" y="1497371"/>
          <a:ext cx="8229601" cy="5180304"/>
        </p:xfrm>
        <a:graphic>
          <a:graphicData uri="http://schemas.openxmlformats.org/drawingml/2006/table">
            <a:tbl>
              <a:tblPr firstRow="1" bandRow="1">
                <a:tableStyleId>{5C22544A-7EE6-4342-B048-85BDC9FD1C3A}</a:tableStyleId>
              </a:tblPr>
              <a:tblGrid>
                <a:gridCol w="927788">
                  <a:extLst>
                    <a:ext uri="{9D8B030D-6E8A-4147-A177-3AD203B41FA5}">
                      <a16:colId xmlns:a16="http://schemas.microsoft.com/office/drawing/2014/main" val="1822368929"/>
                    </a:ext>
                  </a:extLst>
                </a:gridCol>
                <a:gridCol w="2736911">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116630">
                  <a:extLst>
                    <a:ext uri="{9D8B030D-6E8A-4147-A177-3AD203B41FA5}">
                      <a16:colId xmlns:a16="http://schemas.microsoft.com/office/drawing/2014/main" val="20002"/>
                    </a:ext>
                  </a:extLst>
                </a:gridCol>
              </a:tblGrid>
              <a:tr h="1069298">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SL.NO</a:t>
                      </a: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Tahoma" panose="020B0604030504040204" pitchFamily="34" charset="0"/>
                          <a:cs typeface="Times New Roman" panose="02020603050405020304" pitchFamily="18" charset="0"/>
                        </a:rPr>
                        <a:t>Merits</a:t>
                      </a:r>
                    </a:p>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Demerits</a:t>
                      </a:r>
                    </a:p>
                  </a:txBody>
                  <a:tcPr/>
                </a:tc>
                <a:extLst>
                  <a:ext uri="{0D108BD9-81ED-4DB2-BD59-A6C34878D82A}">
                    <a16:rowId xmlns:a16="http://schemas.microsoft.com/office/drawing/2014/main" val="10000"/>
                  </a:ext>
                </a:extLst>
              </a:tr>
              <a:tr h="1825006">
                <a:tc>
                  <a:txBody>
                    <a:bodyPr/>
                    <a:lstStyle/>
                    <a:p>
                      <a:pPr algn="ctr" fontAlgn="base"/>
                      <a:r>
                        <a:rPr lang="en-IN" sz="1600" dirty="0">
                          <a:effectLst/>
                          <a:latin typeface="Times New Roman" panose="02020603050405020304" pitchFamily="18" charset="0"/>
                          <a:cs typeface="Times New Roman" panose="02020603050405020304" pitchFamily="18" charset="0"/>
                        </a:rPr>
                        <a:t>7</a:t>
                      </a: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5" dirty="0">
                          <a:latin typeface="Times New Roman"/>
                          <a:cs typeface="Times New Roman"/>
                        </a:rPr>
                        <a:t>blockchain technology  </a:t>
                      </a:r>
                      <a:r>
                        <a:rPr lang="en-US" sz="1600" spc="10" dirty="0">
                          <a:latin typeface="Times New Roman"/>
                          <a:cs typeface="Times New Roman"/>
                        </a:rPr>
                        <a:t>in </a:t>
                      </a:r>
                      <a:r>
                        <a:rPr lang="en-US" sz="1600" spc="15" dirty="0">
                          <a:latin typeface="Times New Roman"/>
                          <a:cs typeface="Times New Roman"/>
                        </a:rPr>
                        <a:t>smart </a:t>
                      </a:r>
                      <a:r>
                        <a:rPr lang="en-US" sz="1600" spc="10" dirty="0">
                          <a:latin typeface="Times New Roman"/>
                          <a:cs typeface="Times New Roman"/>
                        </a:rPr>
                        <a:t>grid</a:t>
                      </a:r>
                      <a:r>
                        <a:rPr lang="en-US" sz="1600" spc="-145" dirty="0">
                          <a:latin typeface="Times New Roman"/>
                          <a:cs typeface="Times New Roman"/>
                        </a:rPr>
                        <a:t> </a:t>
                      </a:r>
                      <a:r>
                        <a:rPr lang="en-US" sz="1600" spc="15" dirty="0">
                          <a:latin typeface="Times New Roman"/>
                          <a:cs typeface="Times New Roman"/>
                        </a:rPr>
                        <a:t>systems.</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a:lnSpc>
                          <a:spcPct val="100000"/>
                        </a:lnSpc>
                        <a:spcBef>
                          <a:spcPts val="30"/>
                        </a:spcBef>
                      </a:pPr>
                      <a:endParaRPr lang="en-US" sz="1600" dirty="0">
                        <a:latin typeface="Times New Roman"/>
                        <a:cs typeface="Times New Roman"/>
                      </a:endParaRPr>
                    </a:p>
                    <a:p>
                      <a:pPr marL="10160" marR="182880">
                        <a:lnSpc>
                          <a:spcPct val="86200"/>
                        </a:lnSpc>
                      </a:pPr>
                      <a:r>
                        <a:rPr lang="en-US" sz="1600" spc="15" dirty="0">
                          <a:latin typeface="Times New Roman"/>
                          <a:cs typeface="Times New Roman"/>
                        </a:rPr>
                        <a:t>Enhancing </a:t>
                      </a:r>
                      <a:r>
                        <a:rPr lang="en-US" sz="1600" spc="10" dirty="0">
                          <a:latin typeface="Times New Roman"/>
                          <a:cs typeface="Times New Roman"/>
                        </a:rPr>
                        <a:t>security,  </a:t>
                      </a:r>
                      <a:r>
                        <a:rPr lang="en-US" sz="1600" spc="15" dirty="0">
                          <a:latin typeface="Times New Roman"/>
                          <a:cs typeface="Times New Roman"/>
                        </a:rPr>
                        <a:t>privacy, efficiency,  </a:t>
                      </a:r>
                      <a:r>
                        <a:rPr lang="en-US" sz="1600" spc="-5" dirty="0">
                          <a:latin typeface="Times New Roman"/>
                          <a:cs typeface="Times New Roman"/>
                        </a:rPr>
                        <a:t>and cost-effectiveness  </a:t>
                      </a:r>
                      <a:r>
                        <a:rPr lang="en-US" sz="1600" spc="15" dirty="0">
                          <a:latin typeface="Times New Roman"/>
                          <a:cs typeface="Times New Roman"/>
                        </a:rPr>
                        <a:t>while maintaining  </a:t>
                      </a:r>
                      <a:r>
                        <a:rPr lang="en-US" sz="1600" spc="10" dirty="0">
                          <a:latin typeface="Times New Roman"/>
                          <a:cs typeface="Times New Roman"/>
                        </a:rPr>
                        <a:t>originality.</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ID" sz="1600" spc="20" dirty="0">
                          <a:latin typeface="Times New Roman"/>
                          <a:cs typeface="Times New Roman"/>
                        </a:rPr>
                        <a:t>No </a:t>
                      </a:r>
                      <a:r>
                        <a:rPr lang="en-ID" sz="1600" spc="15" dirty="0">
                          <a:latin typeface="Times New Roman"/>
                          <a:cs typeface="Times New Roman"/>
                        </a:rPr>
                        <a:t>specific  </a:t>
                      </a: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911235">
                <a:tc>
                  <a:txBody>
                    <a:bodyPr/>
                    <a:lstStyle/>
                    <a:p>
                      <a:pPr algn="ctr" fontAlgn="base"/>
                      <a:r>
                        <a:rPr lang="en-IN" sz="1600" dirty="0">
                          <a:effectLst/>
                          <a:latin typeface="Times New Roman" panose="02020603050405020304" pitchFamily="18" charset="0"/>
                          <a:cs typeface="Times New Roman" panose="02020603050405020304" pitchFamily="18" charset="0"/>
                        </a:rPr>
                        <a:t>8</a:t>
                      </a:r>
                    </a:p>
                  </a:txBody>
                  <a:tcPr anchor="ctr"/>
                </a:tc>
                <a:tc>
                  <a:txBody>
                    <a:bodyPr/>
                    <a:lstStyle/>
                    <a:p>
                      <a:pPr marL="7620" marR="299720" algn="just">
                        <a:lnSpc>
                          <a:spcPts val="1030"/>
                        </a:lnSpc>
                        <a:spcBef>
                          <a:spcPts val="75"/>
                        </a:spcBef>
                      </a:pPr>
                      <a:r>
                        <a:rPr lang="en-US" sz="1600" spc="-5" dirty="0">
                          <a:latin typeface="Times New Roman"/>
                          <a:cs typeface="Times New Roman"/>
                        </a:rPr>
                        <a:t>a blockchain-based  </a:t>
                      </a:r>
                      <a:r>
                        <a:rPr lang="en-US" sz="1600" spc="15" dirty="0">
                          <a:latin typeface="Times New Roman"/>
                          <a:cs typeface="Times New Roman"/>
                        </a:rPr>
                        <a:t>charity </a:t>
                      </a:r>
                    </a:p>
                    <a:p>
                      <a:pPr marL="7620" marR="299720" algn="just">
                        <a:lnSpc>
                          <a:spcPts val="1030"/>
                        </a:lnSpc>
                        <a:spcBef>
                          <a:spcPts val="75"/>
                        </a:spcBef>
                      </a:pPr>
                      <a:endParaRPr lang="en-US" sz="1600" spc="15" dirty="0">
                        <a:latin typeface="Times New Roman"/>
                        <a:cs typeface="Times New Roman"/>
                      </a:endParaRPr>
                    </a:p>
                    <a:p>
                      <a:pPr marL="7620" marR="299720" algn="just">
                        <a:lnSpc>
                          <a:spcPts val="1030"/>
                        </a:lnSpc>
                        <a:spcBef>
                          <a:spcPts val="75"/>
                        </a:spcBef>
                      </a:pPr>
                      <a:r>
                        <a:rPr lang="en-US" sz="1600" spc="15" dirty="0">
                          <a:latin typeface="Times New Roman"/>
                          <a:cs typeface="Times New Roman"/>
                        </a:rPr>
                        <a:t>foundation  platform</a:t>
                      </a:r>
                      <a:r>
                        <a:rPr lang="en-US" sz="1600" spc="-5" dirty="0">
                          <a:latin typeface="Times New Roman"/>
                          <a:cs typeface="Times New Roman"/>
                        </a:rPr>
                        <a:t> </a:t>
                      </a:r>
                    </a:p>
                    <a:p>
                      <a:pPr marL="7620" marR="299720" algn="just">
                        <a:lnSpc>
                          <a:spcPts val="1030"/>
                        </a:lnSpc>
                        <a:spcBef>
                          <a:spcPts val="75"/>
                        </a:spcBef>
                      </a:pPr>
                      <a:endParaRPr lang="en-US" sz="1600" spc="-5" dirty="0">
                        <a:latin typeface="Times New Roman"/>
                        <a:cs typeface="Times New Roman"/>
                      </a:endParaRPr>
                    </a:p>
                    <a:p>
                      <a:pPr marL="7620" marR="299720" algn="just">
                        <a:lnSpc>
                          <a:spcPts val="1030"/>
                        </a:lnSpc>
                        <a:spcBef>
                          <a:spcPts val="75"/>
                        </a:spcBef>
                      </a:pPr>
                      <a:r>
                        <a:rPr lang="en-US" sz="1600" spc="15" dirty="0">
                          <a:latin typeface="Times New Roman"/>
                          <a:cs typeface="Times New Roman"/>
                        </a:rPr>
                        <a:t>Called karma</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600" spc="15" dirty="0">
                          <a:latin typeface="Times New Roman"/>
                          <a:cs typeface="Times New Roman"/>
                        </a:rPr>
                        <a:t>The </a:t>
                      </a:r>
                      <a:r>
                        <a:rPr lang="en-US" sz="1600" spc="20" dirty="0">
                          <a:latin typeface="Times New Roman"/>
                          <a:cs typeface="Times New Roman"/>
                        </a:rPr>
                        <a:t>Karma-Token  </a:t>
                      </a:r>
                      <a:r>
                        <a:rPr lang="en-US" sz="1600" spc="15" dirty="0">
                          <a:latin typeface="Times New Roman"/>
                          <a:cs typeface="Times New Roman"/>
                        </a:rPr>
                        <a:t>project proposes </a:t>
                      </a:r>
                      <a:r>
                        <a:rPr lang="en-US" sz="1600" spc="10" dirty="0">
                          <a:latin typeface="Times New Roman"/>
                          <a:cs typeface="Times New Roman"/>
                        </a:rPr>
                        <a:t>a  </a:t>
                      </a:r>
                      <a:r>
                        <a:rPr lang="en-US" sz="1600" spc="15" dirty="0">
                          <a:latin typeface="Times New Roman"/>
                          <a:cs typeface="Times New Roman"/>
                        </a:rPr>
                        <a:t>blockchain-based  charity foundation  </a:t>
                      </a:r>
                      <a:r>
                        <a:rPr lang="en-US" sz="1600" spc="10" dirty="0">
                          <a:latin typeface="Times New Roman"/>
                          <a:cs typeface="Times New Roman"/>
                        </a:rPr>
                        <a:t>platform that</a:t>
                      </a:r>
                      <a:r>
                        <a:rPr lang="en-US" sz="1600" spc="-135" dirty="0">
                          <a:latin typeface="Times New Roman"/>
                          <a:cs typeface="Times New Roman"/>
                        </a:rPr>
                        <a:t> </a:t>
                      </a:r>
                      <a:r>
                        <a:rPr lang="en-US" sz="1600" spc="15" dirty="0">
                          <a:latin typeface="Times New Roman"/>
                          <a:cs typeface="Times New Roman"/>
                        </a:rPr>
                        <a:t>enhances  transparency,  trustworthiness, and  prevents fraudulent  behavior.</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ID" sz="1600" spc="20" dirty="0">
                          <a:latin typeface="Times New Roman"/>
                          <a:cs typeface="Times New Roman"/>
                        </a:rPr>
                        <a:t>No </a:t>
                      </a:r>
                      <a:r>
                        <a:rPr lang="en-ID" sz="1600" spc="15" dirty="0">
                          <a:latin typeface="Times New Roman"/>
                          <a:cs typeface="Times New Roman"/>
                        </a:rPr>
                        <a:t>specific  </a:t>
                      </a:r>
                      <a:r>
                        <a:rPr lang="en-ID" sz="1600" spc="5" dirty="0">
                          <a:latin typeface="Times New Roman"/>
                          <a:cs typeface="Times New Roman"/>
                        </a:rPr>
                        <a:t>d</a:t>
                      </a:r>
                      <a:r>
                        <a:rPr lang="en-ID" sz="1600" dirty="0">
                          <a:latin typeface="Times New Roman"/>
                          <a:cs typeface="Times New Roman"/>
                        </a:rPr>
                        <a:t>i</a:t>
                      </a:r>
                      <a:r>
                        <a:rPr lang="en-ID" sz="1600" spc="-5" dirty="0">
                          <a:latin typeface="Times New Roman"/>
                          <a:cs typeface="Times New Roman"/>
                        </a:rPr>
                        <a:t>s</a:t>
                      </a:r>
                      <a:r>
                        <a:rPr lang="en-ID" sz="1600" dirty="0">
                          <a:latin typeface="Times New Roman"/>
                          <a:cs typeface="Times New Roman"/>
                        </a:rPr>
                        <a:t>a</a:t>
                      </a:r>
                      <a:r>
                        <a:rPr lang="en-ID" sz="1600" spc="5" dirty="0">
                          <a:latin typeface="Times New Roman"/>
                          <a:cs typeface="Times New Roman"/>
                        </a:rPr>
                        <a:t>dv</a:t>
                      </a:r>
                      <a:r>
                        <a:rPr lang="en-ID" sz="1600" dirty="0">
                          <a:latin typeface="Times New Roman"/>
                          <a:cs typeface="Times New Roman"/>
                        </a:rPr>
                        <a:t>a</a:t>
                      </a:r>
                      <a:r>
                        <a:rPr lang="en-ID" sz="1600" spc="5" dirty="0">
                          <a:latin typeface="Times New Roman"/>
                          <a:cs typeface="Times New Roman"/>
                        </a:rPr>
                        <a:t>n</a:t>
                      </a:r>
                      <a:r>
                        <a:rPr lang="en-ID" sz="1600" dirty="0">
                          <a:latin typeface="Times New Roman"/>
                          <a:cs typeface="Times New Roman"/>
                        </a:rPr>
                        <a:t>ta</a:t>
                      </a:r>
                      <a:r>
                        <a:rPr lang="en-ID" sz="1600" spc="5" dirty="0">
                          <a:latin typeface="Times New Roman"/>
                          <a:cs typeface="Times New Roman"/>
                        </a:rPr>
                        <a:t>g</a:t>
                      </a:r>
                      <a:r>
                        <a:rPr lang="en-ID" sz="1600" dirty="0">
                          <a:latin typeface="Times New Roman"/>
                          <a:cs typeface="Times New Roman"/>
                        </a:rPr>
                        <a:t>es  </a:t>
                      </a:r>
                      <a:r>
                        <a:rPr lang="en-ID" sz="1600" spc="15" dirty="0">
                          <a:latin typeface="Times New Roman"/>
                          <a:cs typeface="Times New Roman"/>
                        </a:rPr>
                        <a:t>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1913527"/>
                  </a:ext>
                </a:extLst>
              </a:tr>
            </a:tbl>
          </a:graphicData>
        </a:graphic>
      </p:graphicFrame>
      <p:pic>
        <p:nvPicPr>
          <p:cNvPr id="4" name="object 4"/>
          <p:cNvPicPr/>
          <p:nvPr/>
        </p:nvPicPr>
        <p:blipFill>
          <a:blip r:embed="rId2" cstate="print"/>
          <a:stretch>
            <a:fillRect/>
          </a:stretch>
        </p:blipFill>
        <p:spPr>
          <a:xfrm>
            <a:off x="265557" y="116632"/>
            <a:ext cx="1897380" cy="591312"/>
          </a:xfrm>
          <a:prstGeom prst="rect">
            <a:avLst/>
          </a:prstGeom>
        </p:spPr>
      </p:pic>
    </p:spTree>
    <p:extLst>
      <p:ext uri="{BB962C8B-B14F-4D97-AF65-F5344CB8AC3E}">
        <p14:creationId xmlns:p14="http://schemas.microsoft.com/office/powerpoint/2010/main" val="198481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86"/>
            <a:ext cx="6131024" cy="840183"/>
          </a:xfrm>
        </p:spPr>
        <p:txBody>
          <a:bodyPr/>
          <a:lstStyle/>
          <a:p>
            <a:r>
              <a:rPr lang="en-US" dirty="0">
                <a:latin typeface="Times New Roman" panose="02020603050405020304" charset="0"/>
                <a:cs typeface="Times New Roman" panose="02020603050405020304" charset="0"/>
              </a:rPr>
              <a:t>LITERATURE REVIEW</a:t>
            </a:r>
          </a:p>
        </p:txBody>
      </p:sp>
      <p:graphicFrame>
        <p:nvGraphicFramePr>
          <p:cNvPr id="6" name="Content Placeholder 1">
            <a:extLst>
              <a:ext uri="{FF2B5EF4-FFF2-40B4-BE49-F238E27FC236}">
                <a16:creationId xmlns:a16="http://schemas.microsoft.com/office/drawing/2014/main" id="{9413F2DF-6DE8-0DEC-DB12-9CF729789441}"/>
              </a:ext>
            </a:extLst>
          </p:cNvPr>
          <p:cNvGraphicFramePr>
            <a:graphicFrameLocks noGrp="1"/>
          </p:cNvGraphicFramePr>
          <p:nvPr>
            <p:ph idx="1"/>
            <p:extLst>
              <p:ext uri="{D42A27DB-BD31-4B8C-83A1-F6EECF244321}">
                <p14:modId xmlns:p14="http://schemas.microsoft.com/office/powerpoint/2010/main" val="162918213"/>
              </p:ext>
            </p:extLst>
          </p:nvPr>
        </p:nvGraphicFramePr>
        <p:xfrm>
          <a:off x="457200" y="1700807"/>
          <a:ext cx="8229601" cy="5498597"/>
        </p:xfrm>
        <a:graphic>
          <a:graphicData uri="http://schemas.openxmlformats.org/drawingml/2006/table">
            <a:tbl>
              <a:tblPr firstRow="1" bandRow="1">
                <a:tableStyleId>{5C22544A-7EE6-4342-B048-85BDC9FD1C3A}</a:tableStyleId>
              </a:tblPr>
              <a:tblGrid>
                <a:gridCol w="927788">
                  <a:extLst>
                    <a:ext uri="{9D8B030D-6E8A-4147-A177-3AD203B41FA5}">
                      <a16:colId xmlns:a16="http://schemas.microsoft.com/office/drawing/2014/main" val="1822368929"/>
                    </a:ext>
                  </a:extLst>
                </a:gridCol>
                <a:gridCol w="2736911">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116630">
                  <a:extLst>
                    <a:ext uri="{9D8B030D-6E8A-4147-A177-3AD203B41FA5}">
                      <a16:colId xmlns:a16="http://schemas.microsoft.com/office/drawing/2014/main" val="20002"/>
                    </a:ext>
                  </a:extLst>
                </a:gridCol>
              </a:tblGrid>
              <a:tr h="1026345">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SL.NO</a:t>
                      </a: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Tahoma" panose="020B0604030504040204" pitchFamily="34" charset="0"/>
                          <a:cs typeface="Times New Roman" panose="02020603050405020304" pitchFamily="18" charset="0"/>
                        </a:rPr>
                        <a:t>Merits</a:t>
                      </a:r>
                    </a:p>
                    <a:p>
                      <a:pPr algn="ctr"/>
                      <a:endParaRPr lang="en-US" dirty="0">
                        <a:latin typeface="Times New Roman" panose="02020603050405020304" pitchFamily="18" charset="0"/>
                        <a:ea typeface="Tahoma" panose="020B0604030504040204" pitchFamily="34" charset="0"/>
                        <a:cs typeface="Times New Roman" panose="02020603050405020304" pitchFamily="18" charset="0"/>
                      </a:endParaRPr>
                    </a:p>
                  </a:txBody>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Demerits</a:t>
                      </a:r>
                    </a:p>
                  </a:txBody>
                  <a:tcPr/>
                </a:tc>
                <a:extLst>
                  <a:ext uri="{0D108BD9-81ED-4DB2-BD59-A6C34878D82A}">
                    <a16:rowId xmlns:a16="http://schemas.microsoft.com/office/drawing/2014/main" val="10000"/>
                  </a:ext>
                </a:extLst>
              </a:tr>
              <a:tr h="1854495">
                <a:tc>
                  <a:txBody>
                    <a:bodyPr/>
                    <a:lstStyle/>
                    <a:p>
                      <a:pPr algn="ctr" fontAlgn="base"/>
                      <a:r>
                        <a:rPr lang="en-IN" sz="1600" dirty="0">
                          <a:effectLst/>
                          <a:latin typeface="Times New Roman" panose="02020603050405020304" pitchFamily="18" charset="0"/>
                          <a:cs typeface="Times New Roman" panose="02020603050405020304" pitchFamily="18" charset="0"/>
                        </a:rPr>
                        <a:t>9</a:t>
                      </a:r>
                    </a:p>
                  </a:txBody>
                  <a:tcPr anchor="ctr"/>
                </a:tc>
                <a:tc>
                  <a:txBody>
                    <a:bodyPr/>
                    <a:lstStyle/>
                    <a:p>
                      <a:pPr marL="7620" marR="281305" indent="63500">
                        <a:lnSpc>
                          <a:spcPts val="1030"/>
                        </a:lnSpc>
                        <a:spcBef>
                          <a:spcPts val="50"/>
                        </a:spcBef>
                      </a:pPr>
                      <a:r>
                        <a:rPr lang="en-US" sz="1600" spc="20" dirty="0">
                          <a:latin typeface="Times New Roman"/>
                          <a:cs typeface="Times New Roman"/>
                        </a:rPr>
                        <a:t>NFT-Based  </a:t>
                      </a:r>
                      <a:r>
                        <a:rPr lang="en-US" sz="1600" spc="-5" dirty="0">
                          <a:latin typeface="Times New Roman"/>
                          <a:cs typeface="Times New Roman"/>
                        </a:rPr>
                        <a:t>Fundraising</a:t>
                      </a:r>
                      <a:r>
                        <a:rPr lang="en-US" sz="1600" spc="114" dirty="0">
                          <a:latin typeface="Times New Roman"/>
                          <a:cs typeface="Times New Roman"/>
                        </a:rPr>
                        <a:t> </a:t>
                      </a:r>
                      <a:endParaRPr lang="en-US" sz="1600" dirty="0">
                        <a:latin typeface="Times New Roman"/>
                        <a:cs typeface="Times New Roman"/>
                      </a:endParaRPr>
                    </a:p>
                    <a:p>
                      <a:pPr marL="7620" marR="71120">
                        <a:lnSpc>
                          <a:spcPts val="2080"/>
                        </a:lnSpc>
                        <a:spcBef>
                          <a:spcPts val="209"/>
                        </a:spcBef>
                      </a:pPr>
                      <a:r>
                        <a:rPr lang="en-US" sz="1600" spc="10" dirty="0">
                          <a:latin typeface="Times New Roman"/>
                          <a:cs typeface="Times New Roman"/>
                        </a:rPr>
                        <a:t>for </a:t>
                      </a:r>
                      <a:r>
                        <a:rPr lang="en-US" sz="1600" spc="15" dirty="0">
                          <a:latin typeface="Times New Roman"/>
                          <a:cs typeface="Times New Roman"/>
                        </a:rPr>
                        <a:t>Cultural Heritage  </a:t>
                      </a:r>
                      <a:r>
                        <a:rPr lang="en-US" sz="1600" spc="-5" dirty="0">
                          <a:latin typeface="Times New Roman"/>
                          <a:cs typeface="Times New Roman"/>
                        </a:rPr>
                        <a:t>Preservation:</a:t>
                      </a:r>
                      <a:r>
                        <a:rPr lang="en-US" sz="1600" spc="155" dirty="0">
                          <a:latin typeface="Times New Roman"/>
                          <a:cs typeface="Times New Roman"/>
                        </a:rPr>
                        <a:t> </a:t>
                      </a:r>
                      <a:r>
                        <a:rPr lang="en-US" sz="1600" spc="-5" dirty="0">
                          <a:latin typeface="Times New Roman"/>
                          <a:cs typeface="Times New Roman"/>
                        </a:rPr>
                        <a:t>Heirloom.</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4445">
                        <a:lnSpc>
                          <a:spcPts val="1075"/>
                        </a:lnSpc>
                      </a:pPr>
                      <a:r>
                        <a:rPr lang="en-US" sz="1600" spc="15" dirty="0">
                          <a:latin typeface="Times New Roman"/>
                          <a:cs typeface="Times New Roman"/>
                        </a:rPr>
                        <a:t>Improving</a:t>
                      </a:r>
                      <a:r>
                        <a:rPr lang="en-US" sz="1600" spc="-30" dirty="0">
                          <a:latin typeface="Times New Roman"/>
                          <a:cs typeface="Times New Roman"/>
                        </a:rPr>
                        <a:t> </a:t>
                      </a:r>
                      <a:r>
                        <a:rPr lang="en-US" sz="1600" spc="10" dirty="0">
                          <a:latin typeface="Times New Roman"/>
                          <a:cs typeface="Times New Roman"/>
                        </a:rPr>
                        <a:t>efficiency,</a:t>
                      </a:r>
                      <a:endParaRPr lang="en-US" sz="1600" dirty="0">
                        <a:latin typeface="Times New Roman"/>
                        <a:cs typeface="Times New Roman"/>
                      </a:endParaRPr>
                    </a:p>
                    <a:p>
                      <a:pPr marL="4445" marR="78740" indent="31750">
                        <a:lnSpc>
                          <a:spcPct val="172300"/>
                        </a:lnSpc>
                        <a:spcBef>
                          <a:spcPts val="5"/>
                        </a:spcBef>
                      </a:pPr>
                      <a:r>
                        <a:rPr lang="en-US" sz="1600" spc="15" dirty="0">
                          <a:latin typeface="Times New Roman"/>
                          <a:cs typeface="Times New Roman"/>
                        </a:rPr>
                        <a:t>autonomy, </a:t>
                      </a:r>
                      <a:r>
                        <a:rPr lang="en-US" sz="1600" spc="10" dirty="0">
                          <a:latin typeface="Times New Roman"/>
                          <a:cs typeface="Times New Roman"/>
                        </a:rPr>
                        <a:t>and</a:t>
                      </a:r>
                      <a:r>
                        <a:rPr lang="en-US" sz="1600" spc="-130" dirty="0">
                          <a:latin typeface="Times New Roman"/>
                          <a:cs typeface="Times New Roman"/>
                        </a:rPr>
                        <a:t> </a:t>
                      </a:r>
                      <a:r>
                        <a:rPr lang="en-US" sz="1600" spc="10" dirty="0">
                          <a:latin typeface="Times New Roman"/>
                          <a:cs typeface="Times New Roman"/>
                        </a:rPr>
                        <a:t>cultural  </a:t>
                      </a:r>
                      <a:r>
                        <a:rPr lang="en-US" sz="1600" spc="15" dirty="0">
                          <a:latin typeface="Times New Roman"/>
                          <a:cs typeface="Times New Roman"/>
                        </a:rPr>
                        <a:t>heritage preservation  awareness through  </a:t>
                      </a:r>
                      <a:r>
                        <a:rPr lang="en-US" sz="1600" spc="-5" dirty="0">
                          <a:latin typeface="Times New Roman"/>
                          <a:cs typeface="Times New Roman"/>
                        </a:rPr>
                        <a:t>NFT-based </a:t>
                      </a:r>
                      <a:r>
                        <a:rPr lang="en-US" sz="1600" dirty="0" err="1">
                          <a:latin typeface="Times New Roman"/>
                          <a:cs typeface="Times New Roman"/>
                        </a:rPr>
                        <a:t>fundrais</a:t>
                      </a:r>
                      <a:endParaRPr lang="en-US" sz="1600" dirty="0">
                        <a:latin typeface="Times New Roman"/>
                        <a:cs typeface="Times New Roman"/>
                      </a:endParaRPr>
                    </a:p>
                    <a:p>
                      <a:pPr marL="4445">
                        <a:lnSpc>
                          <a:spcPts val="1030"/>
                        </a:lnSpc>
                      </a:pPr>
                      <a:r>
                        <a:rPr lang="en-US" sz="1600" spc="15" dirty="0" err="1">
                          <a:latin typeface="Times New Roman"/>
                          <a:cs typeface="Times New Roman"/>
                        </a:rPr>
                        <a:t>ing</a:t>
                      </a:r>
                      <a:endParaRPr lang="en-US" sz="1600" dirty="0">
                        <a:latin typeface="Times New Roman"/>
                        <a:cs typeface="Times New Roman"/>
                      </a:endParaRPr>
                    </a:p>
                    <a:p>
                      <a:pPr marL="4445">
                        <a:lnSpc>
                          <a:spcPct val="100000"/>
                        </a:lnSpc>
                        <a:spcBef>
                          <a:spcPts val="865"/>
                        </a:spcBef>
                      </a:pPr>
                      <a:r>
                        <a:rPr lang="en-US" sz="1600" spc="15" dirty="0">
                          <a:latin typeface="Times New Roman"/>
                          <a:cs typeface="Times New Roman"/>
                        </a:rPr>
                        <a:t>system.</a:t>
                      </a:r>
                      <a:endParaRPr lang="en-US"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ID" sz="1600" spc="20" dirty="0">
                          <a:latin typeface="Times New Roman"/>
                          <a:cs typeface="Times New Roman"/>
                        </a:rPr>
                        <a:t>No </a:t>
                      </a:r>
                      <a:r>
                        <a:rPr lang="en-ID" sz="1600" spc="15" dirty="0" err="1">
                          <a:latin typeface="Times New Roman"/>
                          <a:cs typeface="Times New Roman"/>
                        </a:rPr>
                        <a:t>specic</a:t>
                      </a:r>
                      <a:r>
                        <a:rPr lang="en-ID" sz="1600" spc="-150" dirty="0">
                          <a:latin typeface="Times New Roman"/>
                          <a:cs typeface="Times New Roman"/>
                        </a:rPr>
                        <a:t> </a:t>
                      </a:r>
                      <a:r>
                        <a:rPr lang="en-ID" sz="1600" spc="15" dirty="0">
                          <a:latin typeface="Times New Roman"/>
                          <a:cs typeface="Times New Roman"/>
                        </a:rPr>
                        <a:t>disadvantages  mentioned</a:t>
                      </a:r>
                      <a:endParaRPr lang="en-ID" sz="1600" dirty="0">
                        <a:latin typeface="Times New Roman"/>
                        <a:cs typeface="Times New Roman"/>
                      </a:endParaRPr>
                    </a:p>
                    <a:p>
                      <a:pPr fontAlgn="base"/>
                      <a:endParaRPr lang="en-US" sz="16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834462">
                <a:tc>
                  <a:txBody>
                    <a:bodyPr/>
                    <a:lstStyle/>
                    <a:p>
                      <a:pPr algn="ctr" fontAlgn="base"/>
                      <a:r>
                        <a:rPr lang="en-IN" sz="1600" dirty="0">
                          <a:effectLst/>
                          <a:latin typeface="Times New Roman" panose="02020603050405020304" pitchFamily="18" charset="0"/>
                          <a:cs typeface="Times New Roman" panose="02020603050405020304" pitchFamily="18" charset="0"/>
                        </a:rPr>
                        <a:t>10</a:t>
                      </a:r>
                    </a:p>
                  </a:txBody>
                  <a:tcPr anchor="ctr"/>
                </a:tc>
                <a:tc>
                  <a:txBody>
                    <a:bodyPr/>
                    <a:lstStyle/>
                    <a:p>
                      <a:pPr marL="39370">
                        <a:lnSpc>
                          <a:spcPts val="1065"/>
                        </a:lnSpc>
                      </a:pPr>
                      <a:r>
                        <a:rPr lang="en-US" sz="1600" spc="-5" dirty="0">
                          <a:latin typeface="Times New Roman"/>
                          <a:cs typeface="Times New Roman"/>
                        </a:rPr>
                        <a:t>Understanding</a:t>
                      </a:r>
                      <a:r>
                        <a:rPr lang="en-US" sz="1600" spc="90" dirty="0">
                          <a:latin typeface="Times New Roman"/>
                          <a:cs typeface="Times New Roman"/>
                        </a:rPr>
                        <a:t> </a:t>
                      </a:r>
                      <a:r>
                        <a:rPr lang="en-US" sz="1600" spc="-5" dirty="0">
                          <a:latin typeface="Times New Roman"/>
                          <a:cs typeface="Times New Roman"/>
                        </a:rPr>
                        <a:t>User's</a:t>
                      </a:r>
                      <a:endParaRPr lang="en-US" sz="1600" dirty="0">
                        <a:latin typeface="Times New Roman"/>
                        <a:cs typeface="Times New Roman"/>
                      </a:endParaRPr>
                    </a:p>
                    <a:p>
                      <a:pPr marL="7620" marR="91440">
                        <a:lnSpc>
                          <a:spcPct val="172700"/>
                        </a:lnSpc>
                      </a:pPr>
                      <a:r>
                        <a:rPr lang="en-US" sz="1600" spc="10" dirty="0">
                          <a:latin typeface="Times New Roman"/>
                          <a:cs typeface="Times New Roman"/>
                        </a:rPr>
                        <a:t>Reaction to</a:t>
                      </a:r>
                      <a:r>
                        <a:rPr lang="en-US" sz="1600" spc="-105" dirty="0">
                          <a:latin typeface="Times New Roman"/>
                          <a:cs typeface="Times New Roman"/>
                        </a:rPr>
                        <a:t> </a:t>
                      </a:r>
                      <a:r>
                        <a:rPr lang="en-US" sz="1600" spc="10" dirty="0">
                          <a:latin typeface="Times New Roman"/>
                          <a:cs typeface="Times New Roman"/>
                        </a:rPr>
                        <a:t>Blockchain  </a:t>
                      </a:r>
                      <a:r>
                        <a:rPr lang="en-US" sz="1600" spc="20" dirty="0">
                          <a:latin typeface="Times New Roman"/>
                          <a:cs typeface="Times New Roman"/>
                        </a:rPr>
                        <a:t>Technology </a:t>
                      </a:r>
                      <a:r>
                        <a:rPr lang="en-US" sz="1600" spc="15" dirty="0">
                          <a:latin typeface="Times New Roman"/>
                          <a:cs typeface="Times New Roman"/>
                        </a:rPr>
                        <a:t>on the  Online Fundraising  Platform.</a:t>
                      </a:r>
                      <a:endParaRPr lang="en-US" sz="1600" dirty="0">
                        <a:latin typeface="Times New Roman"/>
                        <a:cs typeface="Times New Roman"/>
                      </a:endParaRPr>
                    </a:p>
                    <a:p>
                      <a:pPr fontAlgn="base"/>
                      <a:endParaRPr lang="en-IN" sz="1600" dirty="0">
                        <a:effectLst/>
                        <a:latin typeface="Times New Roman" panose="02020603050405020304" pitchFamily="18" charset="0"/>
                        <a:cs typeface="Times New Roman" panose="02020603050405020304" pitchFamily="18" charset="0"/>
                      </a:endParaRPr>
                    </a:p>
                  </a:txBody>
                  <a:tcPr anchor="ctr"/>
                </a:tc>
                <a:tc>
                  <a:txBody>
                    <a:bodyPr/>
                    <a:lstStyle/>
                    <a:p>
                      <a:pPr marL="4445" algn="just">
                        <a:lnSpc>
                          <a:spcPts val="1065"/>
                        </a:lnSpc>
                      </a:pPr>
                      <a:r>
                        <a:rPr lang="en-US" sz="1400" spc="20" dirty="0" err="1">
                          <a:latin typeface="Times New Roman"/>
                          <a:cs typeface="Times New Roman"/>
                        </a:rPr>
                        <a:t>mproved</a:t>
                      </a:r>
                      <a:r>
                        <a:rPr lang="en-US" sz="1400" spc="-45" dirty="0">
                          <a:latin typeface="Times New Roman"/>
                          <a:cs typeface="Times New Roman"/>
                        </a:rPr>
                        <a:t> </a:t>
                      </a:r>
                      <a:r>
                        <a:rPr lang="en-US" sz="1400" spc="15" dirty="0">
                          <a:latin typeface="Times New Roman"/>
                          <a:cs typeface="Times New Roman"/>
                        </a:rPr>
                        <a:t>technical</a:t>
                      </a:r>
                      <a:endParaRPr lang="en-US" sz="1400" dirty="0">
                        <a:latin typeface="Times New Roman"/>
                        <a:cs typeface="Times New Roman"/>
                      </a:endParaRPr>
                    </a:p>
                    <a:p>
                      <a:pPr marL="4445" marR="178435" algn="just">
                        <a:lnSpc>
                          <a:spcPct val="172500"/>
                        </a:lnSpc>
                        <a:spcBef>
                          <a:spcPts val="5"/>
                        </a:spcBef>
                      </a:pPr>
                      <a:r>
                        <a:rPr lang="en-US" sz="1400" spc="10" dirty="0">
                          <a:latin typeface="Times New Roman"/>
                          <a:cs typeface="Times New Roman"/>
                        </a:rPr>
                        <a:t>credibility </a:t>
                      </a:r>
                      <a:r>
                        <a:rPr lang="en-US" sz="1400" spc="15" dirty="0">
                          <a:latin typeface="Times New Roman"/>
                          <a:cs typeface="Times New Roman"/>
                        </a:rPr>
                        <a:t>leads </a:t>
                      </a:r>
                      <a:r>
                        <a:rPr lang="en-US" sz="1400" spc="10" dirty="0">
                          <a:latin typeface="Times New Roman"/>
                          <a:cs typeface="Times New Roman"/>
                        </a:rPr>
                        <a:t>to</a:t>
                      </a:r>
                      <a:r>
                        <a:rPr lang="en-US" sz="1400" spc="-80" dirty="0">
                          <a:latin typeface="Times New Roman"/>
                          <a:cs typeface="Times New Roman"/>
                        </a:rPr>
                        <a:t> </a:t>
                      </a:r>
                      <a:r>
                        <a:rPr lang="en-US" sz="1400" spc="20" dirty="0">
                          <a:latin typeface="Times New Roman"/>
                          <a:cs typeface="Times New Roman"/>
                        </a:rPr>
                        <a:t>an  </a:t>
                      </a:r>
                      <a:r>
                        <a:rPr lang="en-US" sz="1400" spc="-5" dirty="0">
                          <a:latin typeface="Times New Roman"/>
                          <a:cs typeface="Times New Roman"/>
                        </a:rPr>
                        <a:t>increased willingness  </a:t>
                      </a:r>
                      <a:r>
                        <a:rPr lang="en-US" sz="1400" spc="10" dirty="0">
                          <a:latin typeface="Times New Roman"/>
                          <a:cs typeface="Times New Roman"/>
                        </a:rPr>
                        <a:t>to </a:t>
                      </a:r>
                      <a:r>
                        <a:rPr lang="en-US" sz="1400" spc="15" dirty="0">
                          <a:latin typeface="Times New Roman"/>
                          <a:cs typeface="Times New Roman"/>
                        </a:rPr>
                        <a:t>use</a:t>
                      </a:r>
                      <a:endParaRPr lang="en-US" sz="1400" dirty="0">
                        <a:latin typeface="Times New Roman"/>
                        <a:cs typeface="Times New Roman"/>
                      </a:endParaRPr>
                    </a:p>
                    <a:p>
                      <a:pPr marL="4445" marR="427990">
                        <a:lnSpc>
                          <a:spcPct val="172000"/>
                        </a:lnSpc>
                        <a:spcBef>
                          <a:spcPts val="10"/>
                        </a:spcBef>
                      </a:pPr>
                      <a:r>
                        <a:rPr lang="en-US" sz="1400" spc="5" dirty="0">
                          <a:latin typeface="Times New Roman"/>
                          <a:cs typeface="Times New Roman"/>
                        </a:rPr>
                        <a:t>b</a:t>
                      </a:r>
                      <a:r>
                        <a:rPr lang="en-US" sz="1400" dirty="0">
                          <a:latin typeface="Times New Roman"/>
                          <a:cs typeface="Times New Roman"/>
                        </a:rPr>
                        <a:t>loc</a:t>
                      </a:r>
                      <a:r>
                        <a:rPr lang="en-US" sz="1400" spc="5" dirty="0">
                          <a:latin typeface="Times New Roman"/>
                          <a:cs typeface="Times New Roman"/>
                        </a:rPr>
                        <a:t>k</a:t>
                      </a:r>
                      <a:r>
                        <a:rPr lang="en-US" sz="1400" dirty="0">
                          <a:latin typeface="Times New Roman"/>
                          <a:cs typeface="Times New Roman"/>
                        </a:rPr>
                        <a:t>c</a:t>
                      </a:r>
                      <a:r>
                        <a:rPr lang="en-US" sz="1400" spc="5" dirty="0">
                          <a:latin typeface="Times New Roman"/>
                          <a:cs typeface="Times New Roman"/>
                        </a:rPr>
                        <a:t>h</a:t>
                      </a:r>
                      <a:r>
                        <a:rPr lang="en-US" sz="1400" dirty="0">
                          <a:latin typeface="Times New Roman"/>
                          <a:cs typeface="Times New Roman"/>
                        </a:rPr>
                        <a:t>ai</a:t>
                      </a:r>
                      <a:r>
                        <a:rPr lang="en-US" sz="1400" spc="-5" dirty="0">
                          <a:latin typeface="Times New Roman"/>
                          <a:cs typeface="Times New Roman"/>
                        </a:rPr>
                        <a:t>n</a:t>
                      </a:r>
                      <a:r>
                        <a:rPr lang="en-US" sz="1400" dirty="0">
                          <a:latin typeface="Times New Roman"/>
                          <a:cs typeface="Times New Roman"/>
                        </a:rPr>
                        <a:t>-</a:t>
                      </a:r>
                      <a:r>
                        <a:rPr lang="en-US" sz="1400" spc="5" dirty="0">
                          <a:latin typeface="Times New Roman"/>
                          <a:cs typeface="Times New Roman"/>
                        </a:rPr>
                        <a:t>b</a:t>
                      </a:r>
                      <a:r>
                        <a:rPr lang="en-US" sz="1400" dirty="0">
                          <a:latin typeface="Times New Roman"/>
                          <a:cs typeface="Times New Roman"/>
                        </a:rPr>
                        <a:t>ased  </a:t>
                      </a:r>
                      <a:r>
                        <a:rPr lang="en-US" sz="1400" spc="15" dirty="0">
                          <a:latin typeface="Times New Roman"/>
                          <a:cs typeface="Times New Roman"/>
                        </a:rPr>
                        <a:t>platforms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just" defTabSz="685800" rtl="0" eaLnBrk="1" fontAlgn="base" latinLnBrk="0" hangingPunct="1">
                        <a:lnSpc>
                          <a:spcPct val="100000"/>
                        </a:lnSpc>
                        <a:spcBef>
                          <a:spcPts val="0"/>
                        </a:spcBef>
                        <a:spcAft>
                          <a:spcPts val="0"/>
                        </a:spcAft>
                        <a:buClrTx/>
                        <a:buSzTx/>
                        <a:buFontTx/>
                        <a:buNone/>
                        <a:tabLst/>
                        <a:defRPr/>
                      </a:pPr>
                      <a:r>
                        <a:rPr lang="en-ID" sz="1400" spc="20" dirty="0">
                          <a:latin typeface="Times New Roman"/>
                          <a:cs typeface="Times New Roman"/>
                        </a:rPr>
                        <a:t>No </a:t>
                      </a:r>
                      <a:r>
                        <a:rPr lang="en-ID" sz="1400" spc="15" dirty="0" err="1">
                          <a:latin typeface="Times New Roman"/>
                          <a:cs typeface="Times New Roman"/>
                        </a:rPr>
                        <a:t>specic</a:t>
                      </a:r>
                      <a:r>
                        <a:rPr lang="en-ID" sz="1400" spc="-150" dirty="0">
                          <a:latin typeface="Times New Roman"/>
                          <a:cs typeface="Times New Roman"/>
                        </a:rPr>
                        <a:t> </a:t>
                      </a:r>
                      <a:r>
                        <a:rPr lang="en-ID" sz="1400" spc="15" dirty="0">
                          <a:latin typeface="Times New Roman"/>
                          <a:cs typeface="Times New Roman"/>
                        </a:rPr>
                        <a:t>disadvantages  mentioned</a:t>
                      </a:r>
                      <a:endParaRPr lang="en-ID" sz="1400" dirty="0">
                        <a:latin typeface="Times New Roman"/>
                        <a:cs typeface="Times New Roman"/>
                      </a:endParaRPr>
                    </a:p>
                    <a:p>
                      <a:pPr algn="just" fontAlgn="base"/>
                      <a:endParaRPr lang="en-US" sz="14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1913527"/>
                  </a:ext>
                </a:extLst>
              </a:tr>
            </a:tbl>
          </a:graphicData>
        </a:graphic>
      </p:graphicFrame>
      <p:pic>
        <p:nvPicPr>
          <p:cNvPr id="4" name="object 4"/>
          <p:cNvPicPr/>
          <p:nvPr/>
        </p:nvPicPr>
        <p:blipFill>
          <a:blip r:embed="rId2" cstate="print"/>
          <a:stretch>
            <a:fillRect/>
          </a:stretch>
        </p:blipFill>
        <p:spPr>
          <a:xfrm>
            <a:off x="161754" y="65875"/>
            <a:ext cx="1897380" cy="591312"/>
          </a:xfrm>
          <a:prstGeom prst="rect">
            <a:avLst/>
          </a:prstGeom>
        </p:spPr>
      </p:pic>
    </p:spTree>
    <p:extLst>
      <p:ext uri="{BB962C8B-B14F-4D97-AF65-F5344CB8AC3E}">
        <p14:creationId xmlns:p14="http://schemas.microsoft.com/office/powerpoint/2010/main" val="3869850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2087</Words>
  <Application>Microsoft Office PowerPoint</Application>
  <PresentationFormat>On-screen Show (4:3)</PresentationFormat>
  <Paragraphs>225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Times New Roman</vt:lpstr>
      <vt:lpstr>Office Theme</vt:lpstr>
      <vt:lpstr>FUNDRAISING AND CHARITY PLATFORM WITH MORE ACCURACY AND TRANSPARENCY</vt:lpstr>
      <vt:lpstr>TABLE OF CONTENTS</vt:lpstr>
      <vt:lpstr>ABSTRACT</vt:lpstr>
      <vt:lpstr>INTRODUCTION</vt:lpstr>
      <vt:lpstr>LITERATURE REVIEW</vt:lpstr>
      <vt:lpstr>LITERATURE REVIEW</vt:lpstr>
      <vt:lpstr>LITERATURE REVIEW</vt:lpstr>
      <vt:lpstr>LITERATURE  REVIEW</vt:lpstr>
      <vt:lpstr>LITERATURE REVIEW</vt:lpstr>
      <vt:lpstr>TESTING  </vt:lpstr>
      <vt:lpstr>PowerPoint Presentation</vt:lpstr>
      <vt:lpstr>RESULT</vt:lpstr>
      <vt:lpstr>ARCHITECTURE DIAGRAM</vt:lpstr>
      <vt:lpstr>ARCHITECTURE DIAGRAM</vt:lpstr>
      <vt:lpstr>RESULTS</vt:lpstr>
      <vt:lpstr>CONCLUSION</vt:lpstr>
      <vt:lpstr>FUTURE ENHANCEMENT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employee rewards system</dc:title>
  <dc:creator>ujwal singh</dc:creator>
  <cp:lastModifiedBy>govind sawarn</cp:lastModifiedBy>
  <cp:revision>157</cp:revision>
  <dcterms:created xsi:type="dcterms:W3CDTF">2023-02-09T07:40:00Z</dcterms:created>
  <dcterms:modified xsi:type="dcterms:W3CDTF">2023-05-18T20:28:10Z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20365AF703B34E749A895B0F4DC286A0</vt:lpwstr>
  </property>
  <property fmtid="{D5CDD505-2E9C-101B-9397-08002B2CF9AE}" pid="4" name="MSIP_Label_defa4170-0d19-0005-0004-bc88714345d2_Enabled">
    <vt:lpwstr>true</vt:lpwstr>
  </property>
  <property fmtid="{D5CDD505-2E9C-101B-9397-08002B2CF9AE}" pid="5" name="MSIP_Label_defa4170-0d19-0005-0004-bc88714345d2_SetDate">
    <vt:lpwstr>2023-05-18T20:26:50Z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084c6ae1-be7b-48bc-a3f6-521cc335dff7</vt:lpwstr>
  </property>
  <property fmtid="{D5CDD505-2E9C-101B-9397-08002B2CF9AE}" pid="9" name="MSIP_Label_defa4170-0d19-0005-0004-bc88714345d2_ActionId">
    <vt:lpwstr>973492b0-13dc-4f19-ad66-54d5521d2cdd</vt:lpwstr>
  </property>
  <property fmtid="{D5CDD505-2E9C-101B-9397-08002B2CF9AE}" pid="10" name="MSIP_Label_defa4170-0d19-0005-0004-bc88714345d2_ContentBits">
    <vt:lpwstr>0</vt:lpwstr>
  </property>
</Properties>
</file>