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35"/>
  </p:notes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7" r:id="rId29"/>
    <p:sldId id="288" r:id="rId30"/>
    <p:sldId id="282" r:id="rId31"/>
    <p:sldId id="283" r:id="rId32"/>
    <p:sldId id="284" r:id="rId33"/>
    <p:sldId id="286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0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72253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288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658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907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676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21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179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1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32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247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008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661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342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487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644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979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411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5601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949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834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315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237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77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19061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64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001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512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04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941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45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14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1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0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766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90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849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26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72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39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94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1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6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5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7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406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8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507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49355" y="1595731"/>
            <a:ext cx="8294645" cy="5721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lang="en" sz="4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Grading and Feedback Tool for Java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2783" y="3000053"/>
            <a:ext cx="4623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C – Street Coders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12771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(contd</a:t>
            </a:r>
            <a:r>
              <a:rPr lang="en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..)</a:t>
            </a:r>
            <a:br>
              <a:rPr lang="en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700412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4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On </a:t>
            </a:r>
            <a:r>
              <a:rPr lang="en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successful execution,  output is compared with the expected out</a:t>
            </a:r>
          </a:p>
          <a:p>
            <a:pPr marL="457200" lvl="0" indent="-3810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4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Grades </a:t>
            </a:r>
            <a:r>
              <a:rPr lang="en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and feedback is recorded into a excel sheet</a:t>
            </a:r>
          </a:p>
          <a:p>
            <a:pPr marL="457200" lvl="0" indent="-3810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Grades are based on the rubric</a:t>
            </a:r>
          </a:p>
          <a:p>
            <a:pPr marL="457200" lvl="0" indent="-3810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Grades are picked from instructor view &amp; reflected in student view</a:t>
            </a:r>
          </a:p>
          <a:p>
            <a:pPr marL="457200" lvl="0" indent="-3810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</a:t>
            </a:r>
            <a:r>
              <a:rPr lang="en" sz="24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eedback </a:t>
            </a:r>
            <a:r>
              <a:rPr lang="en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that is recorded in the excel sheet will be attached in the student’s view for each and every </a:t>
            </a:r>
            <a:r>
              <a:rPr lang="en" sz="24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student</a:t>
            </a:r>
            <a:endParaRPr lang="en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56324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Use-case 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 - student login</a:t>
            </a:r>
            <a:endParaRPr lang="en" sz="3600" dirty="0">
              <a:solidFill>
                <a:srgbClr val="FFFF00"/>
              </a:solidFill>
              <a:highlight>
                <a:srgbClr val="FFFFFF"/>
              </a:highlight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endParaRPr sz="3600" dirty="0">
              <a:solidFill>
                <a:srgbClr val="FFFF00"/>
              </a:solidFill>
            </a:endParaRPr>
          </a:p>
        </p:txBody>
      </p:sp>
      <p:pic>
        <p:nvPicPr>
          <p:cNvPr id="111" name="Shape 111" descr="StudentLogi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2" y="644619"/>
            <a:ext cx="8948791" cy="4297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699" y="0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- instructor login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8" name="Shape 118" descr="InstructorLogi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708917"/>
            <a:ext cx="8832298" cy="42843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- login failure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5" name="Shape 125" descr="LoginFail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69" y="657546"/>
            <a:ext cx="8979612" cy="42740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- student </a:t>
            </a:r>
            <a:r>
              <a:rPr lang="e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file upload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2" name="Shape 132" descr="StudentSuccessfulFileUploa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83" y="1152475"/>
            <a:ext cx="8803633" cy="37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- file upload failure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39" name="Shape 139" descr="FileSubmissionFail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38" y="700412"/>
            <a:ext cx="8832300" cy="42620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case- successful compilation</a:t>
            </a:r>
          </a:p>
        </p:txBody>
      </p:sp>
      <p:pic>
        <p:nvPicPr>
          <p:cNvPr id="145" name="Shape 145" descr="SuccessfulCompilatio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572700"/>
            <a:ext cx="8679900" cy="4484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60274" y="0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Unsuccessful compilation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520400" y="2515175"/>
            <a:ext cx="140100" cy="4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3" name="Shape 153" descr="UnsuccessfulCOmpilatio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84" y="572700"/>
            <a:ext cx="8747310" cy="44410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04500" y="0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Prototype</a:t>
            </a:r>
          </a:p>
        </p:txBody>
      </p:sp>
      <p:pic>
        <p:nvPicPr>
          <p:cNvPr id="159" name="Shape 159" descr="ho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00" y="572700"/>
            <a:ext cx="8785388" cy="43897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67324" y="0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Login Prototype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6" name="Shape 166" descr="log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15" y="572700"/>
            <a:ext cx="8876871" cy="43794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00" y="0"/>
            <a:ext cx="8520600" cy="5727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Members</a:t>
            </a:r>
            <a:endParaRPr lang="en-US" sz="4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400" y="1151289"/>
            <a:ext cx="7626748" cy="3416400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  <a:spcBef>
                <a:spcPts val="1800"/>
              </a:spcBef>
              <a:buNone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Harish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Babu Achanta</a:t>
            </a:r>
          </a:p>
          <a:p>
            <a:pPr lvl="0">
              <a:lnSpc>
                <a:spcPct val="90000"/>
              </a:lnSpc>
              <a:spcBef>
                <a:spcPts val="180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Siva </a:t>
            </a: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Reddy Mekapothula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Vamshi Krishna Girikala</a:t>
            </a:r>
          </a:p>
          <a:p>
            <a:pPr lvl="0">
              <a:lnSpc>
                <a:spcPct val="90000"/>
              </a:lnSpc>
              <a:spcBef>
                <a:spcPts val="180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Prasanthi Rani Bhogaraju</a:t>
            </a:r>
          </a:p>
          <a:p>
            <a:pPr lvl="0">
              <a:lnSpc>
                <a:spcPct val="90000"/>
              </a:lnSpc>
              <a:spcBef>
                <a:spcPts val="180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Venkatesh Katragadda</a:t>
            </a:r>
          </a:p>
          <a:p>
            <a:pPr lvl="0">
              <a:lnSpc>
                <a:spcPct val="90000"/>
              </a:lnSpc>
              <a:spcBef>
                <a:spcPts val="180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Madanamohan Reddy</a:t>
            </a:r>
          </a:p>
          <a:p>
            <a:pPr lvl="0">
              <a:lnSpc>
                <a:spcPct val="90000"/>
              </a:lnSpc>
              <a:spcBef>
                <a:spcPts val="180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Sunil Kumar Sangaraju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7109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50" y="747901"/>
            <a:ext cx="8881912" cy="419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118250" y="0"/>
            <a:ext cx="8148300" cy="7479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defTabSz="685800" eaLnBrk="1" latinLnBrk="0" hangingPunct="1">
              <a:lnSpc>
                <a:spcPct val="90000"/>
              </a:lnSpc>
              <a:defRPr sz="4000" kern="1200" cap="all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" dirty="0">
                <a:solidFill>
                  <a:srgbClr val="FFFF00"/>
                </a:solidFill>
              </a:rPr>
              <a:t>Assignment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47" y="626724"/>
            <a:ext cx="8695105" cy="43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0" y="0"/>
            <a:ext cx="9144000" cy="71919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685800" eaLnBrk="1" latinLnBrk="0" hangingPunct="1">
              <a:lnSpc>
                <a:spcPct val="90000"/>
              </a:lnSpc>
              <a:defRPr sz="4000" kern="1200" cap="all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" dirty="0">
                <a:solidFill>
                  <a:srgbClr val="FFFF00"/>
                </a:solidFill>
              </a:rPr>
              <a:t>Upload the Document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45" y="616450"/>
            <a:ext cx="8799109" cy="43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0" y="0"/>
            <a:ext cx="9144000" cy="73973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685800" eaLnBrk="1" latinLnBrk="0" hangingPunct="1">
              <a:lnSpc>
                <a:spcPct val="90000"/>
              </a:lnSpc>
              <a:defRPr sz="4000" kern="1200" cap="all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" dirty="0">
                <a:solidFill>
                  <a:srgbClr val="FFFF00"/>
                </a:solidFill>
              </a:rPr>
              <a:t>Viewing the Assignment Grade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94" y="585627"/>
            <a:ext cx="8808212" cy="43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0" y="0"/>
            <a:ext cx="9144000" cy="787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685800" eaLnBrk="1" latinLnBrk="0" hangingPunct="1">
              <a:lnSpc>
                <a:spcPct val="90000"/>
              </a:lnSpc>
              <a:defRPr sz="4000" kern="1200" cap="all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" dirty="0">
                <a:solidFill>
                  <a:srgbClr val="FFFF00"/>
                </a:solidFill>
              </a:rPr>
              <a:t>Assignment Feedback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67" y="1115299"/>
            <a:ext cx="8934907" cy="387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0" y="0"/>
            <a:ext cx="9144000" cy="8003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685800" eaLnBrk="1" latinLnBrk="0" hangingPunct="1">
              <a:lnSpc>
                <a:spcPct val="90000"/>
              </a:lnSpc>
              <a:defRPr sz="4000" kern="1200" cap="all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" dirty="0">
                <a:solidFill>
                  <a:srgbClr val="FFFF00"/>
                </a:solidFill>
              </a:rPr>
              <a:t>Instructor Grading the Assignment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84" y="657547"/>
            <a:ext cx="8948031" cy="424108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0" y="0"/>
            <a:ext cx="9144000" cy="75001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685800" eaLnBrk="1" latinLnBrk="0" hangingPunct="1">
              <a:lnSpc>
                <a:spcPct val="90000"/>
              </a:lnSpc>
              <a:defRPr sz="4000" kern="1200" cap="all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" dirty="0">
                <a:solidFill>
                  <a:srgbClr val="FFFF00"/>
                </a:solidFill>
              </a:rPr>
              <a:t>Upload the Test Cases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sz="4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Management Plan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Management Plan</a:t>
            </a:r>
          </a:p>
          <a:p>
            <a:pPr marL="571500" lvl="0" indent="-34290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Management Plan</a:t>
            </a:r>
          </a:p>
          <a:p>
            <a:pPr marL="571500" lvl="0" indent="-34290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Plan</a:t>
            </a:r>
          </a:p>
          <a:p>
            <a:pPr marL="571500" lvl="0" indent="-34290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 Plan</a:t>
            </a:r>
          </a:p>
          <a:p>
            <a:pPr marL="571500" lvl="0" indent="-34290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Management Plan</a:t>
            </a:r>
          </a:p>
          <a:p>
            <a:pPr marL="571500" lvl="0" indent="-34290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 Plan  </a:t>
            </a:r>
          </a:p>
          <a:p>
            <a:pPr lv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</a:t>
            </a:r>
            <a:endParaRPr lang="en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30" y="1042987"/>
            <a:ext cx="6658969" cy="352588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698" y="79265"/>
            <a:ext cx="9131559" cy="5727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Architecture(contd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..)</a:t>
            </a:r>
            <a:r>
              <a:rPr lang="e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852487"/>
            <a:ext cx="66770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93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24" y="187330"/>
            <a:ext cx="8520600" cy="5727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Architecture(contd..)</a:t>
            </a:r>
            <a:r>
              <a:rPr lang="e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65" y="934598"/>
            <a:ext cx="7067118" cy="39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1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99348" y="85429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99348" y="1614031"/>
            <a:ext cx="64557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14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114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Briefing</a:t>
            </a:r>
          </a:p>
          <a:p>
            <a:pPr marL="114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114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  <a:p>
            <a:pPr marL="114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Prototypes</a:t>
            </a:r>
          </a:p>
          <a:p>
            <a:pPr marL="114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Plan</a:t>
            </a:r>
          </a:p>
          <a:p>
            <a:pPr marL="114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</a:t>
            </a:r>
          </a:p>
          <a:p>
            <a:pPr marL="114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strategy</a:t>
            </a:r>
          </a:p>
          <a:p>
            <a:pPr marL="114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 estimation</a:t>
            </a:r>
          </a:p>
          <a:p>
            <a:pPr marL="114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 and Challenges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</a:pP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Strategy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11700" y="649042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 we will gather all the tools that are compatible with both the UI and Operating system.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set up the appropriate database and build the user interface to understand the look and feel of the project.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develop a basic functionality for a student to upload the .zip file and get it automatically extracted and execute the class files to generate output.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Finally,we will integrate the feedback module to record all the errors and deduct the score and assign the final grade.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sz="4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 Estimation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amount of code: 5000 to 7000 LOC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team member will spend 15 hours per week in GDP II 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will contribute around </a:t>
            </a: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3150</a:t>
            </a: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 for GDP I and GDP II</a:t>
            </a:r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team member will write 8 lines of code per day which is correct, commented, documented and bug free code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complete the project by the end of 12th week of GDP II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 and Challenges 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Expertise.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Validating code for different test cases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Heuristics for checking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structure.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</a:t>
            </a:r>
            <a:endParaRPr lang="en-US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sudden absence of team members and work reallocation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8266" y="2034283"/>
            <a:ext cx="3965825" cy="9246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Thank You!!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788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grading system of java programming assignments leads to problems like:	</a:t>
            </a:r>
            <a:endParaRPr lang="e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0" rtl="0">
              <a:spcBef>
                <a:spcPts val="0"/>
              </a:spcBef>
              <a:buClr>
                <a:schemeClr val="tx1"/>
              </a:buClr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Time Consuming</a:t>
            </a:r>
          </a:p>
          <a:p>
            <a:pPr marL="0" lvl="0" indent="0" rtl="0">
              <a:spcBef>
                <a:spcPts val="0"/>
              </a:spcBef>
              <a:buClr>
                <a:schemeClr val="tx1"/>
              </a:buClr>
              <a:buNone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Cost Consuming</a:t>
            </a:r>
          </a:p>
          <a:p>
            <a:pPr marL="0" lvl="0" indent="0" rtl="0">
              <a:spcBef>
                <a:spcPts val="0"/>
              </a:spcBef>
              <a:buClr>
                <a:schemeClr val="tx1"/>
              </a:buClr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Effort Consuming</a:t>
            </a:r>
          </a:p>
          <a:p>
            <a:pPr marL="0" lv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4. Feedback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 a timely manner</a:t>
            </a:r>
          </a:p>
          <a:p>
            <a:pPr marL="571500" lvl="0" indent="-342900" rt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 Automatic Grading and Feedback Tool for </a:t>
            </a: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                       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Briefing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823781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Core 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Submission</a:t>
            </a: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Compilation and Validation</a:t>
            </a: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Test cases format and Validation Document</a:t>
            </a: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 and Feedback</a:t>
            </a:r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marL="571500" lvl="0" indent="-342900" rt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should have a home page describing the application.</a:t>
            </a:r>
          </a:p>
          <a:p>
            <a:pPr marL="571500" lvl="0" indent="-342900" rt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should have a user(Student &amp; Intstructor) login page.</a:t>
            </a:r>
          </a:p>
          <a:p>
            <a:pPr marL="571500" lvl="0" indent="-34290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should have </a:t>
            </a: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pages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student to view all the </a:t>
            </a: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assignments,grades and feedback.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34290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should have page to upload the test cases and validation </a:t>
            </a: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and grade assignments.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734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(contd..)</a:t>
            </a:r>
            <a:endParaRPr lang="en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173400" y="732703"/>
            <a:ext cx="8520600" cy="34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tx1"/>
              </a:buClr>
              <a:buNone/>
            </a:pPr>
            <a:r>
              <a:rPr lang="e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student should have valid login credentials to login.</a:t>
            </a:r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student should have a page to view all the assignments along with grades.</a:t>
            </a:r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student should have an option to upload an assignment in zipped format.</a:t>
            </a:r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student should have different pages to view grades and feedback for each assignment.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30555"/>
            </a:pPr>
            <a:r>
              <a:rPr lang="en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(contd</a:t>
            </a:r>
            <a:r>
              <a:rPr lang="e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..)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View Features</a:t>
            </a: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instructor should login to the application based on his role and his own login credentials.</a:t>
            </a: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instructor page should have an option to upload the test cases and validation document.</a:t>
            </a: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should be automatically graded once the instructor clicks on the grad button associated with the assignment</a:t>
            </a: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feedback must be recorded and given to student.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85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30555"/>
            </a:pPr>
            <a:r>
              <a:rPr lang="e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(contd</a:t>
            </a:r>
            <a:r>
              <a:rPr lang="e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..)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42350" y="572700"/>
            <a:ext cx="8390100" cy="39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Grading Process</a:t>
            </a:r>
          </a:p>
          <a:p>
            <a:pPr marL="342900" lvl="0" indent="-342900" rtl="0">
              <a:spcBef>
                <a:spcPts val="0"/>
              </a:spcBef>
              <a:spcAft>
                <a:spcPts val="1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instructor clicks the grade button the .</a:t>
            </a: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Zip file should be extracted to a separate folder and java files are compiled and executed </a:t>
            </a:r>
            <a:r>
              <a:rPr lang="e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</a:t>
            </a:r>
          </a:p>
          <a:p>
            <a:pPr marL="419100" lvl="0" indent="-342900" rtl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Input to the program is fetched from the file that has all the test cases uploaded.</a:t>
            </a:r>
          </a:p>
          <a:p>
            <a:pPr marL="419100" lvl="0" indent="-342900" rtl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Program </a:t>
            </a: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is compiled &amp; </a:t>
            </a:r>
            <a:r>
              <a:rPr lang="e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executed</a:t>
            </a:r>
          </a:p>
          <a:p>
            <a:pPr marL="419100" indent="-3429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If doesn’t compile – 50% mark deduction,  and code validations are made</a:t>
            </a:r>
          </a:p>
          <a:p>
            <a:pPr marL="419100" lvl="0" indent="-342900" rtl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" sz="24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lvl="0" indent="-34290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88</TotalTime>
  <Words>712</Words>
  <Application>Microsoft Office PowerPoint</Application>
  <PresentationFormat>On-screen Show (16:9)</PresentationFormat>
  <Paragraphs>142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Automated Grading and Feedback Tool for Java</vt:lpstr>
      <vt:lpstr>Team Members</vt:lpstr>
      <vt:lpstr>Outline</vt:lpstr>
      <vt:lpstr>Introduction</vt:lpstr>
      <vt:lpstr>Project Briefing</vt:lpstr>
      <vt:lpstr>Requirements</vt:lpstr>
      <vt:lpstr>Requirements (contd..)</vt:lpstr>
      <vt:lpstr>Requirements (contd..)</vt:lpstr>
      <vt:lpstr>Requirements (contd..)</vt:lpstr>
      <vt:lpstr>Requirements (contd..)    </vt:lpstr>
      <vt:lpstr>Use-case diagrams - student login </vt:lpstr>
      <vt:lpstr>Use case - instructor login</vt:lpstr>
      <vt:lpstr>Use case - login failure</vt:lpstr>
      <vt:lpstr>Use case - student successful file upload</vt:lpstr>
      <vt:lpstr>Use case - file upload failure</vt:lpstr>
      <vt:lpstr>Use case- successful compilation</vt:lpstr>
      <vt:lpstr>Unsuccessful compilation</vt:lpstr>
      <vt:lpstr>User Interface Prototype</vt:lpstr>
      <vt:lpstr>User Login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Management Plan</vt:lpstr>
      <vt:lpstr>Software Architecture </vt:lpstr>
      <vt:lpstr>Software Architecture(contd..) </vt:lpstr>
      <vt:lpstr>Software  Architecture(contd..) </vt:lpstr>
      <vt:lpstr>Implementation Strategy</vt:lpstr>
      <vt:lpstr>Effort Estimation</vt:lpstr>
      <vt:lpstr>Risks and Challenges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Grading and Feedback Tool for Java</dc:title>
  <dc:creator>Girikala,Vamshi Krishna</dc:creator>
  <cp:lastModifiedBy>Katragadda,Venkatesh</cp:lastModifiedBy>
  <cp:revision>17</cp:revision>
  <dcterms:modified xsi:type="dcterms:W3CDTF">2017-07-17T21:47:20Z</dcterms:modified>
</cp:coreProperties>
</file>