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Garet" panose="020B0604020202020204" charset="0"/>
      <p:regular r:id="rId22"/>
    </p:embeddedFont>
    <p:embeddedFont>
      <p:font typeface="Garet Bold" panose="020B0604020202020204" charset="0"/>
      <p:regular r:id="rId23"/>
    </p:embeddedFont>
    <p:embeddedFont>
      <p:font typeface="Garet Light" panose="020B0604020202020204" charset="0"/>
      <p:regular r:id="rId24"/>
    </p:embeddedFont>
    <p:embeddedFont>
      <p:font typeface="Tomorrow"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C0CD50-43E8-495A-9186-48F99488E55F}" v="36" dt="2024-11-25T03:57:36.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likachchige Sathruwan" userId="d8015497-281f-4781-87c3-e3970ca03788" providerId="ADAL" clId="{FBC0CD50-43E8-495A-9186-48F99488E55F}"/>
    <pc:docChg chg="undo custSel modSld">
      <pc:chgData name="Mallikachchige Sathruwan" userId="d8015497-281f-4781-87c3-e3970ca03788" providerId="ADAL" clId="{FBC0CD50-43E8-495A-9186-48F99488E55F}" dt="2024-11-25T06:10:51.294" v="104" actId="20577"/>
      <pc:docMkLst>
        <pc:docMk/>
      </pc:docMkLst>
      <pc:sldChg chg="modTransition">
        <pc:chgData name="Mallikachchige Sathruwan" userId="d8015497-281f-4781-87c3-e3970ca03788" providerId="ADAL" clId="{FBC0CD50-43E8-495A-9186-48F99488E55F}" dt="2024-11-25T03:51:05.869" v="21"/>
        <pc:sldMkLst>
          <pc:docMk/>
          <pc:sldMk cId="0" sldId="256"/>
        </pc:sldMkLst>
      </pc:sldChg>
      <pc:sldChg chg="modSp mod modTransition">
        <pc:chgData name="Mallikachchige Sathruwan" userId="d8015497-281f-4781-87c3-e3970ca03788" providerId="ADAL" clId="{FBC0CD50-43E8-495A-9186-48F99488E55F}" dt="2024-11-25T03:51:17.939" v="22"/>
        <pc:sldMkLst>
          <pc:docMk/>
          <pc:sldMk cId="0" sldId="257"/>
        </pc:sldMkLst>
        <pc:spChg chg="mod">
          <ac:chgData name="Mallikachchige Sathruwan" userId="d8015497-281f-4781-87c3-e3970ca03788" providerId="ADAL" clId="{FBC0CD50-43E8-495A-9186-48F99488E55F}" dt="2024-11-25T02:41:49.532" v="0" actId="27107"/>
          <ac:spMkLst>
            <pc:docMk/>
            <pc:sldMk cId="0" sldId="257"/>
            <ac:spMk id="10" creationId="{00000000-0000-0000-0000-000000000000}"/>
          </ac:spMkLst>
        </pc:spChg>
      </pc:sldChg>
      <pc:sldChg chg="modTransition">
        <pc:chgData name="Mallikachchige Sathruwan" userId="d8015497-281f-4781-87c3-e3970ca03788" providerId="ADAL" clId="{FBC0CD50-43E8-495A-9186-48F99488E55F}" dt="2024-11-25T03:51:29.055" v="23"/>
        <pc:sldMkLst>
          <pc:docMk/>
          <pc:sldMk cId="0" sldId="258"/>
        </pc:sldMkLst>
      </pc:sldChg>
      <pc:sldChg chg="modTransition">
        <pc:chgData name="Mallikachchige Sathruwan" userId="d8015497-281f-4781-87c3-e3970ca03788" providerId="ADAL" clId="{FBC0CD50-43E8-495A-9186-48F99488E55F}" dt="2024-11-25T03:52:07.689" v="27"/>
        <pc:sldMkLst>
          <pc:docMk/>
          <pc:sldMk cId="0" sldId="259"/>
        </pc:sldMkLst>
      </pc:sldChg>
      <pc:sldChg chg="modTransition">
        <pc:chgData name="Mallikachchige Sathruwan" userId="d8015497-281f-4781-87c3-e3970ca03788" providerId="ADAL" clId="{FBC0CD50-43E8-495A-9186-48F99488E55F}" dt="2024-11-25T03:52:58.790" v="31"/>
        <pc:sldMkLst>
          <pc:docMk/>
          <pc:sldMk cId="0" sldId="260"/>
        </pc:sldMkLst>
      </pc:sldChg>
      <pc:sldChg chg="modSp mod modTransition">
        <pc:chgData name="Mallikachchige Sathruwan" userId="d8015497-281f-4781-87c3-e3970ca03788" providerId="ADAL" clId="{FBC0CD50-43E8-495A-9186-48F99488E55F}" dt="2024-11-25T04:41:16.513" v="99" actId="20577"/>
        <pc:sldMkLst>
          <pc:docMk/>
          <pc:sldMk cId="0" sldId="261"/>
        </pc:sldMkLst>
        <pc:spChg chg="mod">
          <ac:chgData name="Mallikachchige Sathruwan" userId="d8015497-281f-4781-87c3-e3970ca03788" providerId="ADAL" clId="{FBC0CD50-43E8-495A-9186-48F99488E55F}" dt="2024-11-25T04:41:16.513" v="99" actId="20577"/>
          <ac:spMkLst>
            <pc:docMk/>
            <pc:sldMk cId="0" sldId="261"/>
            <ac:spMk id="15" creationId="{00000000-0000-0000-0000-000000000000}"/>
          </ac:spMkLst>
        </pc:spChg>
      </pc:sldChg>
      <pc:sldChg chg="modSp mod modTransition">
        <pc:chgData name="Mallikachchige Sathruwan" userId="d8015497-281f-4781-87c3-e3970ca03788" providerId="ADAL" clId="{FBC0CD50-43E8-495A-9186-48F99488E55F}" dt="2024-11-25T03:53:38.110" v="34"/>
        <pc:sldMkLst>
          <pc:docMk/>
          <pc:sldMk cId="0" sldId="262"/>
        </pc:sldMkLst>
        <pc:spChg chg="mod">
          <ac:chgData name="Mallikachchige Sathruwan" userId="d8015497-281f-4781-87c3-e3970ca03788" providerId="ADAL" clId="{FBC0CD50-43E8-495A-9186-48F99488E55F}" dt="2024-11-25T02:43:08.883" v="16" actId="20577"/>
          <ac:spMkLst>
            <pc:docMk/>
            <pc:sldMk cId="0" sldId="262"/>
            <ac:spMk id="14" creationId="{00000000-0000-0000-0000-000000000000}"/>
          </ac:spMkLst>
        </pc:spChg>
      </pc:sldChg>
      <pc:sldChg chg="modSp mod modTransition">
        <pc:chgData name="Mallikachchige Sathruwan" userId="d8015497-281f-4781-87c3-e3970ca03788" providerId="ADAL" clId="{FBC0CD50-43E8-495A-9186-48F99488E55F}" dt="2024-11-25T03:53:50.634" v="35"/>
        <pc:sldMkLst>
          <pc:docMk/>
          <pc:sldMk cId="0" sldId="263"/>
        </pc:sldMkLst>
        <pc:spChg chg="mod">
          <ac:chgData name="Mallikachchige Sathruwan" userId="d8015497-281f-4781-87c3-e3970ca03788" providerId="ADAL" clId="{FBC0CD50-43E8-495A-9186-48F99488E55F}" dt="2024-11-25T02:43:34.602" v="19" actId="1076"/>
          <ac:spMkLst>
            <pc:docMk/>
            <pc:sldMk cId="0" sldId="263"/>
            <ac:spMk id="12" creationId="{00000000-0000-0000-0000-000000000000}"/>
          </ac:spMkLst>
        </pc:spChg>
        <pc:grpChg chg="mod">
          <ac:chgData name="Mallikachchige Sathruwan" userId="d8015497-281f-4781-87c3-e3970ca03788" providerId="ADAL" clId="{FBC0CD50-43E8-495A-9186-48F99488E55F}" dt="2024-11-25T02:43:25.216" v="18" actId="1076"/>
          <ac:grpSpMkLst>
            <pc:docMk/>
            <pc:sldMk cId="0" sldId="263"/>
            <ac:grpSpMk id="13" creationId="{00000000-0000-0000-0000-000000000000}"/>
          </ac:grpSpMkLst>
        </pc:grpChg>
      </pc:sldChg>
      <pc:sldChg chg="modTransition">
        <pc:chgData name="Mallikachchige Sathruwan" userId="d8015497-281f-4781-87c3-e3970ca03788" providerId="ADAL" clId="{FBC0CD50-43E8-495A-9186-48F99488E55F}" dt="2024-11-25T03:53:59.974" v="36"/>
        <pc:sldMkLst>
          <pc:docMk/>
          <pc:sldMk cId="0" sldId="264"/>
        </pc:sldMkLst>
      </pc:sldChg>
      <pc:sldChg chg="modTransition">
        <pc:chgData name="Mallikachchige Sathruwan" userId="d8015497-281f-4781-87c3-e3970ca03788" providerId="ADAL" clId="{FBC0CD50-43E8-495A-9186-48F99488E55F}" dt="2024-11-25T03:54:08.924" v="37"/>
        <pc:sldMkLst>
          <pc:docMk/>
          <pc:sldMk cId="0" sldId="265"/>
        </pc:sldMkLst>
      </pc:sldChg>
      <pc:sldChg chg="modTransition">
        <pc:chgData name="Mallikachchige Sathruwan" userId="d8015497-281f-4781-87c3-e3970ca03788" providerId="ADAL" clId="{FBC0CD50-43E8-495A-9186-48F99488E55F}" dt="2024-11-25T03:54:17.709" v="38"/>
        <pc:sldMkLst>
          <pc:docMk/>
          <pc:sldMk cId="0" sldId="266"/>
        </pc:sldMkLst>
      </pc:sldChg>
      <pc:sldChg chg="modTransition">
        <pc:chgData name="Mallikachchige Sathruwan" userId="d8015497-281f-4781-87c3-e3970ca03788" providerId="ADAL" clId="{FBC0CD50-43E8-495A-9186-48F99488E55F}" dt="2024-11-25T03:55:02.661" v="42"/>
        <pc:sldMkLst>
          <pc:docMk/>
          <pc:sldMk cId="0" sldId="267"/>
        </pc:sldMkLst>
      </pc:sldChg>
      <pc:sldChg chg="modTransition">
        <pc:chgData name="Mallikachchige Sathruwan" userId="d8015497-281f-4781-87c3-e3970ca03788" providerId="ADAL" clId="{FBC0CD50-43E8-495A-9186-48F99488E55F}" dt="2024-11-25T03:55:32.781" v="43"/>
        <pc:sldMkLst>
          <pc:docMk/>
          <pc:sldMk cId="0" sldId="268"/>
        </pc:sldMkLst>
      </pc:sldChg>
      <pc:sldChg chg="modTransition">
        <pc:chgData name="Mallikachchige Sathruwan" userId="d8015497-281f-4781-87c3-e3970ca03788" providerId="ADAL" clId="{FBC0CD50-43E8-495A-9186-48F99488E55F}" dt="2024-11-25T03:55:38.970" v="44"/>
        <pc:sldMkLst>
          <pc:docMk/>
          <pc:sldMk cId="0" sldId="269"/>
        </pc:sldMkLst>
      </pc:sldChg>
      <pc:sldChg chg="modTransition">
        <pc:chgData name="Mallikachchige Sathruwan" userId="d8015497-281f-4781-87c3-e3970ca03788" providerId="ADAL" clId="{FBC0CD50-43E8-495A-9186-48F99488E55F}" dt="2024-11-25T03:55:47.364" v="45"/>
        <pc:sldMkLst>
          <pc:docMk/>
          <pc:sldMk cId="0" sldId="270"/>
        </pc:sldMkLst>
      </pc:sldChg>
      <pc:sldChg chg="modTransition">
        <pc:chgData name="Mallikachchige Sathruwan" userId="d8015497-281f-4781-87c3-e3970ca03788" providerId="ADAL" clId="{FBC0CD50-43E8-495A-9186-48F99488E55F}" dt="2024-11-25T03:56:48.060" v="51"/>
        <pc:sldMkLst>
          <pc:docMk/>
          <pc:sldMk cId="0" sldId="271"/>
        </pc:sldMkLst>
      </pc:sldChg>
      <pc:sldChg chg="modSp mod modTransition">
        <pc:chgData name="Mallikachchige Sathruwan" userId="d8015497-281f-4781-87c3-e3970ca03788" providerId="ADAL" clId="{FBC0CD50-43E8-495A-9186-48F99488E55F}" dt="2024-11-25T04:51:26.581" v="103" actId="1076"/>
        <pc:sldMkLst>
          <pc:docMk/>
          <pc:sldMk cId="0" sldId="272"/>
        </pc:sldMkLst>
        <pc:spChg chg="mod">
          <ac:chgData name="Mallikachchige Sathruwan" userId="d8015497-281f-4781-87c3-e3970ca03788" providerId="ADAL" clId="{FBC0CD50-43E8-495A-9186-48F99488E55F}" dt="2024-11-25T04:51:26.581" v="103" actId="1076"/>
          <ac:spMkLst>
            <pc:docMk/>
            <pc:sldMk cId="0" sldId="272"/>
            <ac:spMk id="16" creationId="{00000000-0000-0000-0000-000000000000}"/>
          </ac:spMkLst>
        </pc:spChg>
      </pc:sldChg>
      <pc:sldChg chg="modSp mod modTransition">
        <pc:chgData name="Mallikachchige Sathruwan" userId="d8015497-281f-4781-87c3-e3970ca03788" providerId="ADAL" clId="{FBC0CD50-43E8-495A-9186-48F99488E55F}" dt="2024-11-25T04:51:08.584" v="102" actId="14100"/>
        <pc:sldMkLst>
          <pc:docMk/>
          <pc:sldMk cId="0" sldId="273"/>
        </pc:sldMkLst>
        <pc:spChg chg="mod">
          <ac:chgData name="Mallikachchige Sathruwan" userId="d8015497-281f-4781-87c3-e3970ca03788" providerId="ADAL" clId="{FBC0CD50-43E8-495A-9186-48F99488E55F}" dt="2024-11-25T04:51:08.584" v="102" actId="14100"/>
          <ac:spMkLst>
            <pc:docMk/>
            <pc:sldMk cId="0" sldId="273"/>
            <ac:spMk id="16" creationId="{00000000-0000-0000-0000-000000000000}"/>
          </ac:spMkLst>
        </pc:spChg>
      </pc:sldChg>
      <pc:sldChg chg="modTransition">
        <pc:chgData name="Mallikachchige Sathruwan" userId="d8015497-281f-4781-87c3-e3970ca03788" providerId="ADAL" clId="{FBC0CD50-43E8-495A-9186-48F99488E55F}" dt="2024-11-25T03:57:21.145" v="53"/>
        <pc:sldMkLst>
          <pc:docMk/>
          <pc:sldMk cId="0" sldId="274"/>
        </pc:sldMkLst>
      </pc:sldChg>
      <pc:sldChg chg="modSp mod modTransition">
        <pc:chgData name="Mallikachchige Sathruwan" userId="d8015497-281f-4781-87c3-e3970ca03788" providerId="ADAL" clId="{FBC0CD50-43E8-495A-9186-48F99488E55F}" dt="2024-11-25T06:10:51.294" v="104" actId="20577"/>
        <pc:sldMkLst>
          <pc:docMk/>
          <pc:sldMk cId="0" sldId="275"/>
        </pc:sldMkLst>
        <pc:spChg chg="mod">
          <ac:chgData name="Mallikachchige Sathruwan" userId="d8015497-281f-4781-87c3-e3970ca03788" providerId="ADAL" clId="{FBC0CD50-43E8-495A-9186-48F99488E55F}" dt="2024-11-25T03:57:57.077" v="58" actId="14100"/>
          <ac:spMkLst>
            <pc:docMk/>
            <pc:sldMk cId="0" sldId="275"/>
            <ac:spMk id="12" creationId="{00000000-0000-0000-0000-000000000000}"/>
          </ac:spMkLst>
        </pc:spChg>
        <pc:spChg chg="mod">
          <ac:chgData name="Mallikachchige Sathruwan" userId="d8015497-281f-4781-87c3-e3970ca03788" providerId="ADAL" clId="{FBC0CD50-43E8-495A-9186-48F99488E55F}" dt="2024-11-25T06:10:51.294" v="104" actId="20577"/>
          <ac:spMkLst>
            <pc:docMk/>
            <pc:sldMk cId="0" sldId="275"/>
            <ac:spMk id="13" creationId="{00000000-0000-0000-0000-000000000000}"/>
          </ac:spMkLst>
        </pc:spChg>
        <pc:grpChg chg="mod">
          <ac:chgData name="Mallikachchige Sathruwan" userId="d8015497-281f-4781-87c3-e3970ca03788" providerId="ADAL" clId="{FBC0CD50-43E8-495A-9186-48F99488E55F}" dt="2024-11-25T03:57:47.378" v="56" actId="1076"/>
          <ac:grpSpMkLst>
            <pc:docMk/>
            <pc:sldMk cId="0" sldId="275"/>
            <ac:grpSpMk id="6" creationId="{00000000-0000-0000-0000-000000000000}"/>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4.sv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14.sv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14.sv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svg"/><Relationship Id="rId7" Type="http://schemas.openxmlformats.org/officeDocument/2006/relationships/image" Target="../media/image20.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5.svg"/><Relationship Id="rId7" Type="http://schemas.openxmlformats.org/officeDocument/2006/relationships/image" Target="../media/image20.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svg"/><Relationship Id="rId7" Type="http://schemas.openxmlformats.org/officeDocument/2006/relationships/image" Target="../media/image20.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5.svg"/><Relationship Id="rId7" Type="http://schemas.openxmlformats.org/officeDocument/2006/relationships/image" Target="../media/image20.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svg"/><Relationship Id="rId7" Type="http://schemas.openxmlformats.org/officeDocument/2006/relationships/image" Target="../media/image20.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3.svg"/><Relationship Id="rId10"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20.sv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3.sv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0.svg"/></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US"/>
          </a:p>
        </p:txBody>
      </p:sp>
      <p:grpSp>
        <p:nvGrpSpPr>
          <p:cNvPr id="3" name="Group 3"/>
          <p:cNvGrpSpPr/>
          <p:nvPr/>
        </p:nvGrpSpPr>
        <p:grpSpPr>
          <a:xfrm>
            <a:off x="16808141" y="2646717"/>
            <a:ext cx="2022321" cy="8460018"/>
            <a:chOff x="0" y="0"/>
            <a:chExt cx="532628" cy="2228153"/>
          </a:xfrm>
        </p:grpSpPr>
        <p:sp>
          <p:nvSpPr>
            <p:cNvPr id="4" name="Freeform 4"/>
            <p:cNvSpPr/>
            <p:nvPr/>
          </p:nvSpPr>
          <p:spPr>
            <a:xfrm>
              <a:off x="0" y="0"/>
              <a:ext cx="532628" cy="2228153"/>
            </a:xfrm>
            <a:custGeom>
              <a:avLst/>
              <a:gdLst/>
              <a:ahLst/>
              <a:cxnLst/>
              <a:rect l="l" t="t" r="r" b="b"/>
              <a:pathLst>
                <a:path w="532628" h="2228153">
                  <a:moveTo>
                    <a:pt x="0" y="0"/>
                  </a:moveTo>
                  <a:lnTo>
                    <a:pt x="532628" y="0"/>
                  </a:lnTo>
                  <a:lnTo>
                    <a:pt x="532628" y="2228153"/>
                  </a:lnTo>
                  <a:lnTo>
                    <a:pt x="0" y="2228153"/>
                  </a:lnTo>
                  <a:close/>
                </a:path>
              </a:pathLst>
            </a:custGeom>
            <a:solidFill>
              <a:srgbClr val="9F9F9F"/>
            </a:solidFill>
          </p:spPr>
          <p:txBody>
            <a:bodyPr/>
            <a:lstStyle/>
            <a:p>
              <a:endParaRPr lang="en-US"/>
            </a:p>
          </p:txBody>
        </p:sp>
        <p:sp>
          <p:nvSpPr>
            <p:cNvPr id="5" name="TextBox 5"/>
            <p:cNvSpPr txBox="1"/>
            <p:nvPr/>
          </p:nvSpPr>
          <p:spPr>
            <a:xfrm>
              <a:off x="0" y="-38100"/>
              <a:ext cx="532628" cy="2266253"/>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686387" y="-607424"/>
            <a:ext cx="3709695" cy="1015735"/>
            <a:chOff x="0" y="0"/>
            <a:chExt cx="977039" cy="267519"/>
          </a:xfrm>
        </p:grpSpPr>
        <p:sp>
          <p:nvSpPr>
            <p:cNvPr id="7" name="Freeform 7"/>
            <p:cNvSpPr/>
            <p:nvPr/>
          </p:nvSpPr>
          <p:spPr>
            <a:xfrm>
              <a:off x="0" y="0"/>
              <a:ext cx="977039" cy="267519"/>
            </a:xfrm>
            <a:custGeom>
              <a:avLst/>
              <a:gdLst/>
              <a:ahLst/>
              <a:cxnLst/>
              <a:rect l="l" t="t" r="r" b="b"/>
              <a:pathLst>
                <a:path w="977039" h="267519">
                  <a:moveTo>
                    <a:pt x="0" y="0"/>
                  </a:moveTo>
                  <a:lnTo>
                    <a:pt x="977039" y="0"/>
                  </a:lnTo>
                  <a:lnTo>
                    <a:pt x="977039" y="267519"/>
                  </a:lnTo>
                  <a:lnTo>
                    <a:pt x="0" y="267519"/>
                  </a:lnTo>
                  <a:close/>
                </a:path>
              </a:pathLst>
            </a:custGeom>
            <a:solidFill>
              <a:srgbClr val="9F9F9F"/>
            </a:solidFill>
          </p:spPr>
          <p:txBody>
            <a:bodyPr/>
            <a:lstStyle/>
            <a:p>
              <a:endParaRPr lang="en-US"/>
            </a:p>
          </p:txBody>
        </p:sp>
        <p:sp>
          <p:nvSpPr>
            <p:cNvPr id="8" name="TextBox 8"/>
            <p:cNvSpPr txBox="1"/>
            <p:nvPr/>
          </p:nvSpPr>
          <p:spPr>
            <a:xfrm>
              <a:off x="0" y="-38100"/>
              <a:ext cx="977039" cy="305619"/>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988599" y="7022439"/>
            <a:ext cx="738450" cy="1015735"/>
            <a:chOff x="0" y="0"/>
            <a:chExt cx="194489" cy="267519"/>
          </a:xfrm>
        </p:grpSpPr>
        <p:sp>
          <p:nvSpPr>
            <p:cNvPr id="10" name="Freeform 10"/>
            <p:cNvSpPr/>
            <p:nvPr/>
          </p:nvSpPr>
          <p:spPr>
            <a:xfrm>
              <a:off x="0" y="0"/>
              <a:ext cx="194489" cy="267519"/>
            </a:xfrm>
            <a:custGeom>
              <a:avLst/>
              <a:gdLst/>
              <a:ahLst/>
              <a:cxnLst/>
              <a:rect l="l" t="t" r="r" b="b"/>
              <a:pathLst>
                <a:path w="194489" h="267519">
                  <a:moveTo>
                    <a:pt x="0" y="0"/>
                  </a:moveTo>
                  <a:lnTo>
                    <a:pt x="194489" y="0"/>
                  </a:lnTo>
                  <a:lnTo>
                    <a:pt x="194489" y="267519"/>
                  </a:lnTo>
                  <a:lnTo>
                    <a:pt x="0" y="267519"/>
                  </a:lnTo>
                  <a:close/>
                </a:path>
              </a:pathLst>
            </a:custGeom>
            <a:solidFill>
              <a:srgbClr val="9F9F9F"/>
            </a:solidFill>
          </p:spPr>
          <p:txBody>
            <a:bodyPr/>
            <a:lstStyle/>
            <a:p>
              <a:endParaRPr lang="en-US"/>
            </a:p>
          </p:txBody>
        </p:sp>
        <p:sp>
          <p:nvSpPr>
            <p:cNvPr id="11" name="TextBox 11"/>
            <p:cNvSpPr txBox="1"/>
            <p:nvPr/>
          </p:nvSpPr>
          <p:spPr>
            <a:xfrm>
              <a:off x="0" y="-38100"/>
              <a:ext cx="194489" cy="305619"/>
            </a:xfrm>
            <a:prstGeom prst="rect">
              <a:avLst/>
            </a:prstGeom>
          </p:spPr>
          <p:txBody>
            <a:bodyPr lIns="50800" tIns="50800" rIns="50800" bIns="50800" rtlCol="0" anchor="ctr"/>
            <a:lstStyle/>
            <a:p>
              <a:pPr algn="ctr">
                <a:lnSpc>
                  <a:spcPts val="3359"/>
                </a:lnSpc>
              </a:pPr>
              <a:endParaRPr/>
            </a:p>
          </p:txBody>
        </p:sp>
      </p:grpSp>
      <p:sp>
        <p:nvSpPr>
          <p:cNvPr id="12" name="TextBox 12"/>
          <p:cNvSpPr txBox="1"/>
          <p:nvPr/>
        </p:nvSpPr>
        <p:spPr>
          <a:xfrm>
            <a:off x="1335776" y="1445291"/>
            <a:ext cx="15319080" cy="1598157"/>
          </a:xfrm>
          <a:prstGeom prst="rect">
            <a:avLst/>
          </a:prstGeom>
        </p:spPr>
        <p:txBody>
          <a:bodyPr lIns="0" tIns="0" rIns="0" bIns="0" rtlCol="0" anchor="t">
            <a:spAutoFit/>
          </a:bodyPr>
          <a:lstStyle/>
          <a:p>
            <a:pPr algn="ctr">
              <a:lnSpc>
                <a:spcPts val="13062"/>
              </a:lnSpc>
            </a:pPr>
            <a:r>
              <a:rPr lang="en-US" sz="9330">
                <a:solidFill>
                  <a:srgbClr val="000000"/>
                </a:solidFill>
                <a:latin typeface="Tomorrow"/>
                <a:ea typeface="Tomorrow"/>
                <a:cs typeface="Tomorrow"/>
                <a:sym typeface="Tomorrow"/>
              </a:rPr>
              <a:t>TELCO </a:t>
            </a:r>
          </a:p>
        </p:txBody>
      </p:sp>
      <p:sp>
        <p:nvSpPr>
          <p:cNvPr id="13" name="TextBox 13"/>
          <p:cNvSpPr txBox="1"/>
          <p:nvPr/>
        </p:nvSpPr>
        <p:spPr>
          <a:xfrm>
            <a:off x="2451392" y="3346837"/>
            <a:ext cx="13385217" cy="2050416"/>
          </a:xfrm>
          <a:prstGeom prst="rect">
            <a:avLst/>
          </a:prstGeom>
        </p:spPr>
        <p:txBody>
          <a:bodyPr lIns="0" tIns="0" rIns="0" bIns="0" rtlCol="0" anchor="t">
            <a:spAutoFit/>
          </a:bodyPr>
          <a:lstStyle/>
          <a:p>
            <a:pPr algn="ctr">
              <a:lnSpc>
                <a:spcPts val="8259"/>
              </a:lnSpc>
            </a:pPr>
            <a:r>
              <a:rPr lang="en-US" sz="5899" b="1">
                <a:solidFill>
                  <a:srgbClr val="000000"/>
                </a:solidFill>
                <a:latin typeface="Garet Bold"/>
                <a:ea typeface="Garet Bold"/>
                <a:cs typeface="Garet Bold"/>
                <a:sym typeface="Garet Bold"/>
              </a:rPr>
              <a:t>Customer Churn Regression Model</a:t>
            </a:r>
          </a:p>
        </p:txBody>
      </p:sp>
      <p:grpSp>
        <p:nvGrpSpPr>
          <p:cNvPr id="14" name="Group 14"/>
          <p:cNvGrpSpPr/>
          <p:nvPr/>
        </p:nvGrpSpPr>
        <p:grpSpPr>
          <a:xfrm>
            <a:off x="686387" y="9087486"/>
            <a:ext cx="16423978" cy="341628"/>
            <a:chOff x="0" y="0"/>
            <a:chExt cx="21898637" cy="455504"/>
          </a:xfrm>
        </p:grpSpPr>
        <p:sp>
          <p:nvSpPr>
            <p:cNvPr id="15" name="TextBox 15"/>
            <p:cNvSpPr txBox="1"/>
            <p:nvPr/>
          </p:nvSpPr>
          <p:spPr>
            <a:xfrm>
              <a:off x="0" y="-47625"/>
              <a:ext cx="4301355" cy="503129"/>
            </a:xfrm>
            <a:prstGeom prst="rect">
              <a:avLst/>
            </a:prstGeom>
          </p:spPr>
          <p:txBody>
            <a:bodyPr lIns="0" tIns="0" rIns="0" bIns="0" rtlCol="0" anchor="t">
              <a:spAutoFit/>
            </a:bodyPr>
            <a:lstStyle/>
            <a:p>
              <a:pPr algn="ctr">
                <a:lnSpc>
                  <a:spcPts val="3220"/>
                </a:lnSpc>
              </a:pPr>
              <a:r>
                <a:rPr lang="en-US" sz="2300" b="1">
                  <a:solidFill>
                    <a:srgbClr val="000000"/>
                  </a:solidFill>
                  <a:latin typeface="Garet Bold"/>
                  <a:ea typeface="Garet Bold"/>
                  <a:cs typeface="Garet Bold"/>
                  <a:sym typeface="Garet Bold"/>
                </a:rPr>
                <a:t>Govindu Sathruwan </a:t>
              </a:r>
            </a:p>
          </p:txBody>
        </p:sp>
        <p:sp>
          <p:nvSpPr>
            <p:cNvPr id="16" name="TextBox 16"/>
            <p:cNvSpPr txBox="1"/>
            <p:nvPr/>
          </p:nvSpPr>
          <p:spPr>
            <a:xfrm>
              <a:off x="5091742" y="-47625"/>
              <a:ext cx="4540194" cy="503129"/>
            </a:xfrm>
            <a:prstGeom prst="rect">
              <a:avLst/>
            </a:prstGeom>
          </p:spPr>
          <p:txBody>
            <a:bodyPr lIns="0" tIns="0" rIns="0" bIns="0" rtlCol="0" anchor="t">
              <a:spAutoFit/>
            </a:bodyPr>
            <a:lstStyle/>
            <a:p>
              <a:pPr algn="ctr">
                <a:lnSpc>
                  <a:spcPts val="3220"/>
                </a:lnSpc>
              </a:pPr>
              <a:r>
                <a:rPr lang="en-US" sz="2300" b="1">
                  <a:solidFill>
                    <a:srgbClr val="000000"/>
                  </a:solidFill>
                  <a:latin typeface="Garet Bold"/>
                  <a:ea typeface="Garet Bold"/>
                  <a:cs typeface="Garet Bold"/>
                  <a:sym typeface="Garet Bold"/>
                </a:rPr>
                <a:t>Abdullah Sheriffdeen</a:t>
              </a:r>
            </a:p>
          </p:txBody>
        </p:sp>
        <p:sp>
          <p:nvSpPr>
            <p:cNvPr id="17" name="TextBox 17"/>
            <p:cNvSpPr txBox="1"/>
            <p:nvPr/>
          </p:nvSpPr>
          <p:spPr>
            <a:xfrm>
              <a:off x="10422323" y="-47625"/>
              <a:ext cx="3380118" cy="503129"/>
            </a:xfrm>
            <a:prstGeom prst="rect">
              <a:avLst/>
            </a:prstGeom>
          </p:spPr>
          <p:txBody>
            <a:bodyPr lIns="0" tIns="0" rIns="0" bIns="0" rtlCol="0" anchor="t">
              <a:spAutoFit/>
            </a:bodyPr>
            <a:lstStyle/>
            <a:p>
              <a:pPr algn="ctr">
                <a:lnSpc>
                  <a:spcPts val="3220"/>
                </a:lnSpc>
              </a:pPr>
              <a:r>
                <a:rPr lang="en-US" sz="2300" b="1">
                  <a:solidFill>
                    <a:srgbClr val="000000"/>
                  </a:solidFill>
                  <a:latin typeface="Garet Bold"/>
                  <a:ea typeface="Garet Bold"/>
                  <a:cs typeface="Garet Bold"/>
                  <a:sym typeface="Garet Bold"/>
                </a:rPr>
                <a:t>Shahik Shiyam</a:t>
              </a:r>
            </a:p>
          </p:txBody>
        </p:sp>
        <p:sp>
          <p:nvSpPr>
            <p:cNvPr id="18" name="TextBox 18"/>
            <p:cNvSpPr txBox="1"/>
            <p:nvPr/>
          </p:nvSpPr>
          <p:spPr>
            <a:xfrm>
              <a:off x="14589841" y="-47625"/>
              <a:ext cx="3073039" cy="503129"/>
            </a:xfrm>
            <a:prstGeom prst="rect">
              <a:avLst/>
            </a:prstGeom>
          </p:spPr>
          <p:txBody>
            <a:bodyPr lIns="0" tIns="0" rIns="0" bIns="0" rtlCol="0" anchor="t">
              <a:spAutoFit/>
            </a:bodyPr>
            <a:lstStyle/>
            <a:p>
              <a:pPr algn="ctr">
                <a:lnSpc>
                  <a:spcPts val="3220"/>
                </a:lnSpc>
              </a:pPr>
              <a:r>
                <a:rPr lang="en-US" sz="2300" b="1">
                  <a:solidFill>
                    <a:srgbClr val="000000"/>
                  </a:solidFill>
                  <a:latin typeface="Garet Bold"/>
                  <a:ea typeface="Garet Bold"/>
                  <a:cs typeface="Garet Bold"/>
                  <a:sym typeface="Garet Bold"/>
                </a:rPr>
                <a:t>Iffath Saleem</a:t>
              </a:r>
            </a:p>
          </p:txBody>
        </p:sp>
        <p:sp>
          <p:nvSpPr>
            <p:cNvPr id="19" name="TextBox 19"/>
            <p:cNvSpPr txBox="1"/>
            <p:nvPr/>
          </p:nvSpPr>
          <p:spPr>
            <a:xfrm>
              <a:off x="18450280" y="-47625"/>
              <a:ext cx="3448358" cy="503129"/>
            </a:xfrm>
            <a:prstGeom prst="rect">
              <a:avLst/>
            </a:prstGeom>
          </p:spPr>
          <p:txBody>
            <a:bodyPr lIns="0" tIns="0" rIns="0" bIns="0" rtlCol="0" anchor="t">
              <a:spAutoFit/>
            </a:bodyPr>
            <a:lstStyle/>
            <a:p>
              <a:pPr algn="ctr">
                <a:lnSpc>
                  <a:spcPts val="3220"/>
                </a:lnSpc>
              </a:pPr>
              <a:r>
                <a:rPr lang="en-US" sz="2300" b="1">
                  <a:solidFill>
                    <a:srgbClr val="000000"/>
                  </a:solidFill>
                  <a:latin typeface="Garet Bold"/>
                  <a:ea typeface="Garet Bold"/>
                  <a:cs typeface="Garet Bold"/>
                  <a:sym typeface="Garet Bold"/>
                </a:rPr>
                <a:t>Aaisha Aamina</a:t>
              </a:r>
            </a:p>
          </p:txBody>
        </p:sp>
      </p:grpSp>
      <p:sp>
        <p:nvSpPr>
          <p:cNvPr id="20" name="TextBox 20"/>
          <p:cNvSpPr txBox="1"/>
          <p:nvPr/>
        </p:nvSpPr>
        <p:spPr>
          <a:xfrm>
            <a:off x="13425017" y="680402"/>
            <a:ext cx="3834283" cy="629921"/>
          </a:xfrm>
          <a:prstGeom prst="rect">
            <a:avLst/>
          </a:prstGeom>
        </p:spPr>
        <p:txBody>
          <a:bodyPr lIns="0" tIns="0" rIns="0" bIns="0" rtlCol="0" anchor="t">
            <a:spAutoFit/>
          </a:bodyPr>
          <a:lstStyle/>
          <a:p>
            <a:pPr algn="ctr">
              <a:lnSpc>
                <a:spcPts val="5179"/>
              </a:lnSpc>
              <a:spcBef>
                <a:spcPct val="0"/>
              </a:spcBef>
            </a:pPr>
            <a:r>
              <a:rPr lang="en-US" sz="3699" b="1">
                <a:solidFill>
                  <a:srgbClr val="000000"/>
                </a:solidFill>
                <a:latin typeface="Garet Bold"/>
                <a:ea typeface="Garet Bold"/>
                <a:cs typeface="Garet Bold"/>
                <a:sym typeface="Garet Bold"/>
              </a:rPr>
              <a:t>Group 1</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7374388" y="3253616"/>
            <a:ext cx="3134903" cy="9269874"/>
          </a:xfrm>
          <a:custGeom>
            <a:avLst/>
            <a:gdLst/>
            <a:ahLst/>
            <a:cxnLst/>
            <a:rect l="l" t="t" r="r" b="b"/>
            <a:pathLst>
              <a:path w="3134903" h="9269874">
                <a:moveTo>
                  <a:pt x="0" y="0"/>
                </a:moveTo>
                <a:lnTo>
                  <a:pt x="3134903" y="0"/>
                </a:lnTo>
                <a:lnTo>
                  <a:pt x="3134903" y="9269874"/>
                </a:lnTo>
                <a:lnTo>
                  <a:pt x="0" y="9269874"/>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68644" y="603663"/>
            <a:ext cx="3594688" cy="3248291"/>
          </a:xfrm>
          <a:custGeom>
            <a:avLst/>
            <a:gdLst/>
            <a:ahLst/>
            <a:cxnLst/>
            <a:rect l="l" t="t" r="r" b="b"/>
            <a:pathLst>
              <a:path w="3594688" h="3248291">
                <a:moveTo>
                  <a:pt x="0" y="0"/>
                </a:moveTo>
                <a:lnTo>
                  <a:pt x="3594688" y="0"/>
                </a:lnTo>
                <a:lnTo>
                  <a:pt x="3594688" y="3248291"/>
                </a:lnTo>
                <a:lnTo>
                  <a:pt x="0" y="3248291"/>
                </a:lnTo>
                <a:lnTo>
                  <a:pt x="0" y="0"/>
                </a:lnTo>
                <a:close/>
              </a:path>
            </a:pathLst>
          </a:custGeom>
          <a:blipFill>
            <a:blip r:embed="rId4">
              <a:alphaModFix amt="65000"/>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6698521" y="-260905"/>
            <a:ext cx="2187390" cy="1012825"/>
            <a:chOff x="0" y="0"/>
            <a:chExt cx="576103" cy="266752"/>
          </a:xfrm>
        </p:grpSpPr>
        <p:sp>
          <p:nvSpPr>
            <p:cNvPr id="5" name="Freeform 5"/>
            <p:cNvSpPr/>
            <p:nvPr/>
          </p:nvSpPr>
          <p:spPr>
            <a:xfrm>
              <a:off x="0" y="0"/>
              <a:ext cx="576103" cy="266752"/>
            </a:xfrm>
            <a:custGeom>
              <a:avLst/>
              <a:gdLst/>
              <a:ahLst/>
              <a:cxnLst/>
              <a:rect l="l" t="t" r="r" b="b"/>
              <a:pathLst>
                <a:path w="576103" h="266752">
                  <a:moveTo>
                    <a:pt x="0" y="0"/>
                  </a:moveTo>
                  <a:lnTo>
                    <a:pt x="576103" y="0"/>
                  </a:lnTo>
                  <a:lnTo>
                    <a:pt x="576103" y="266752"/>
                  </a:lnTo>
                  <a:lnTo>
                    <a:pt x="0" y="266752"/>
                  </a:lnTo>
                  <a:close/>
                </a:path>
              </a:pathLst>
            </a:custGeom>
            <a:solidFill>
              <a:srgbClr val="9F9F9F"/>
            </a:solidFill>
          </p:spPr>
          <p:txBody>
            <a:bodyPr/>
            <a:lstStyle/>
            <a:p>
              <a:endParaRPr lang="en-US"/>
            </a:p>
          </p:txBody>
        </p:sp>
        <p:sp>
          <p:nvSpPr>
            <p:cNvPr id="6" name="TextBox 6"/>
            <p:cNvSpPr txBox="1"/>
            <p:nvPr/>
          </p:nvSpPr>
          <p:spPr>
            <a:xfrm>
              <a:off x="0" y="-38100"/>
              <a:ext cx="576103" cy="304852"/>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341713" y="7240129"/>
            <a:ext cx="866837" cy="1856512"/>
            <a:chOff x="0" y="0"/>
            <a:chExt cx="228303" cy="488958"/>
          </a:xfrm>
        </p:grpSpPr>
        <p:sp>
          <p:nvSpPr>
            <p:cNvPr id="8" name="Freeform 8"/>
            <p:cNvSpPr/>
            <p:nvPr/>
          </p:nvSpPr>
          <p:spPr>
            <a:xfrm>
              <a:off x="0" y="0"/>
              <a:ext cx="228303" cy="488958"/>
            </a:xfrm>
            <a:custGeom>
              <a:avLst/>
              <a:gdLst/>
              <a:ahLst/>
              <a:cxnLst/>
              <a:rect l="l" t="t" r="r" b="b"/>
              <a:pathLst>
                <a:path w="228303" h="488958">
                  <a:moveTo>
                    <a:pt x="0" y="0"/>
                  </a:moveTo>
                  <a:lnTo>
                    <a:pt x="228303" y="0"/>
                  </a:lnTo>
                  <a:lnTo>
                    <a:pt x="228303" y="488958"/>
                  </a:lnTo>
                  <a:lnTo>
                    <a:pt x="0" y="488958"/>
                  </a:lnTo>
                  <a:close/>
                </a:path>
              </a:pathLst>
            </a:custGeom>
            <a:solidFill>
              <a:srgbClr val="9F9F9F"/>
            </a:solidFill>
          </p:spPr>
          <p:txBody>
            <a:bodyPr/>
            <a:lstStyle/>
            <a:p>
              <a:endParaRPr lang="en-US"/>
            </a:p>
          </p:txBody>
        </p:sp>
        <p:sp>
          <p:nvSpPr>
            <p:cNvPr id="9" name="TextBox 9"/>
            <p:cNvSpPr txBox="1"/>
            <p:nvPr/>
          </p:nvSpPr>
          <p:spPr>
            <a:xfrm>
              <a:off x="0" y="-38100"/>
              <a:ext cx="228303" cy="527058"/>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3399854" y="9780588"/>
            <a:ext cx="4608404" cy="1012825"/>
            <a:chOff x="0" y="0"/>
            <a:chExt cx="1213736" cy="266752"/>
          </a:xfrm>
        </p:grpSpPr>
        <p:sp>
          <p:nvSpPr>
            <p:cNvPr id="11" name="Freeform 11"/>
            <p:cNvSpPr/>
            <p:nvPr/>
          </p:nvSpPr>
          <p:spPr>
            <a:xfrm>
              <a:off x="0" y="0"/>
              <a:ext cx="1213736" cy="266752"/>
            </a:xfrm>
            <a:custGeom>
              <a:avLst/>
              <a:gdLst/>
              <a:ahLst/>
              <a:cxnLst/>
              <a:rect l="l" t="t" r="r" b="b"/>
              <a:pathLst>
                <a:path w="1213736" h="266752">
                  <a:moveTo>
                    <a:pt x="0" y="0"/>
                  </a:moveTo>
                  <a:lnTo>
                    <a:pt x="1213736" y="0"/>
                  </a:lnTo>
                  <a:lnTo>
                    <a:pt x="1213736" y="266752"/>
                  </a:lnTo>
                  <a:lnTo>
                    <a:pt x="0" y="266752"/>
                  </a:lnTo>
                  <a:close/>
                </a:path>
              </a:pathLst>
            </a:custGeom>
            <a:solidFill>
              <a:srgbClr val="9F9F9F"/>
            </a:solidFill>
          </p:spPr>
          <p:txBody>
            <a:bodyPr/>
            <a:lstStyle/>
            <a:p>
              <a:endParaRPr lang="en-US"/>
            </a:p>
          </p:txBody>
        </p:sp>
        <p:sp>
          <p:nvSpPr>
            <p:cNvPr id="12" name="TextBox 12"/>
            <p:cNvSpPr txBox="1"/>
            <p:nvPr/>
          </p:nvSpPr>
          <p:spPr>
            <a:xfrm>
              <a:off x="0" y="-38100"/>
              <a:ext cx="1213736" cy="304852"/>
            </a:xfrm>
            <a:prstGeom prst="rect">
              <a:avLst/>
            </a:prstGeom>
          </p:spPr>
          <p:txBody>
            <a:bodyPr lIns="50800" tIns="50800" rIns="50800" bIns="50800" rtlCol="0" anchor="ctr"/>
            <a:lstStyle/>
            <a:p>
              <a:pPr algn="ctr">
                <a:lnSpc>
                  <a:spcPts val="3359"/>
                </a:lnSpc>
              </a:pPr>
              <a:endParaRPr/>
            </a:p>
          </p:txBody>
        </p:sp>
      </p:grpSp>
      <p:sp>
        <p:nvSpPr>
          <p:cNvPr id="13" name="Freeform 13"/>
          <p:cNvSpPr/>
          <p:nvPr/>
        </p:nvSpPr>
        <p:spPr>
          <a:xfrm>
            <a:off x="9144000" y="2854647"/>
            <a:ext cx="8917601" cy="6557908"/>
          </a:xfrm>
          <a:custGeom>
            <a:avLst/>
            <a:gdLst/>
            <a:ahLst/>
            <a:cxnLst/>
            <a:rect l="l" t="t" r="r" b="b"/>
            <a:pathLst>
              <a:path w="8917601" h="6557908">
                <a:moveTo>
                  <a:pt x="0" y="0"/>
                </a:moveTo>
                <a:lnTo>
                  <a:pt x="8917601" y="0"/>
                </a:lnTo>
                <a:lnTo>
                  <a:pt x="8917601" y="6557908"/>
                </a:lnTo>
                <a:lnTo>
                  <a:pt x="0" y="6557908"/>
                </a:lnTo>
                <a:lnTo>
                  <a:pt x="0" y="0"/>
                </a:lnTo>
                <a:close/>
              </a:path>
            </a:pathLst>
          </a:custGeom>
          <a:blipFill>
            <a:blip r:embed="rId6"/>
            <a:stretch>
              <a:fillRect b="-1584"/>
            </a:stretch>
          </a:blipFill>
        </p:spPr>
        <p:txBody>
          <a:bodyPr/>
          <a:lstStyle/>
          <a:p>
            <a:endParaRPr lang="en-US"/>
          </a:p>
        </p:txBody>
      </p:sp>
      <p:sp>
        <p:nvSpPr>
          <p:cNvPr id="14" name="TextBox 14"/>
          <p:cNvSpPr txBox="1"/>
          <p:nvPr/>
        </p:nvSpPr>
        <p:spPr>
          <a:xfrm>
            <a:off x="826540" y="121683"/>
            <a:ext cx="16230600" cy="2334895"/>
          </a:xfrm>
          <a:prstGeom prst="rect">
            <a:avLst/>
          </a:prstGeom>
        </p:spPr>
        <p:txBody>
          <a:bodyPr lIns="0" tIns="0" rIns="0" bIns="0" rtlCol="0" anchor="t">
            <a:spAutoFit/>
          </a:bodyPr>
          <a:lstStyle/>
          <a:p>
            <a:pPr algn="ctr">
              <a:lnSpc>
                <a:spcPts val="9380"/>
              </a:lnSpc>
            </a:pPr>
            <a:r>
              <a:rPr lang="en-US" sz="6700">
                <a:solidFill>
                  <a:srgbClr val="000000"/>
                </a:solidFill>
                <a:latin typeface="Garet"/>
                <a:ea typeface="Garet"/>
                <a:cs typeface="Garet"/>
                <a:sym typeface="Garet"/>
              </a:rPr>
              <a:t>Techniques Used To Obtain Optimum Model</a:t>
            </a:r>
          </a:p>
        </p:txBody>
      </p:sp>
      <p:sp>
        <p:nvSpPr>
          <p:cNvPr id="15" name="TextBox 15"/>
          <p:cNvSpPr txBox="1"/>
          <p:nvPr/>
        </p:nvSpPr>
        <p:spPr>
          <a:xfrm>
            <a:off x="525124" y="2892301"/>
            <a:ext cx="8030989" cy="646430"/>
          </a:xfrm>
          <a:prstGeom prst="rect">
            <a:avLst/>
          </a:prstGeom>
        </p:spPr>
        <p:txBody>
          <a:bodyPr lIns="0" tIns="0" rIns="0" bIns="0" rtlCol="0" anchor="t">
            <a:spAutoFit/>
          </a:bodyPr>
          <a:lstStyle/>
          <a:p>
            <a:pPr algn="ctr">
              <a:lnSpc>
                <a:spcPts val="5319"/>
              </a:lnSpc>
            </a:pPr>
            <a:r>
              <a:rPr lang="en-US" sz="3799">
                <a:solidFill>
                  <a:srgbClr val="000000"/>
                </a:solidFill>
                <a:latin typeface="Garet"/>
                <a:ea typeface="Garet"/>
                <a:cs typeface="Garet"/>
                <a:sym typeface="Garet"/>
              </a:rPr>
              <a:t>2.  Backward Elimination Model</a:t>
            </a:r>
          </a:p>
        </p:txBody>
      </p:sp>
      <p:sp>
        <p:nvSpPr>
          <p:cNvPr id="16" name="TextBox 16"/>
          <p:cNvSpPr txBox="1"/>
          <p:nvPr/>
        </p:nvSpPr>
        <p:spPr>
          <a:xfrm>
            <a:off x="91705" y="4136050"/>
            <a:ext cx="8654024" cy="4032334"/>
          </a:xfrm>
          <a:prstGeom prst="rect">
            <a:avLst/>
          </a:prstGeom>
        </p:spPr>
        <p:txBody>
          <a:bodyPr lIns="0" tIns="0" rIns="0" bIns="0" rtlCol="0" anchor="t">
            <a:spAutoFit/>
          </a:bodyPr>
          <a:lstStyle/>
          <a:p>
            <a:pPr marL="619995" lvl="1" indent="-309997" algn="just">
              <a:lnSpc>
                <a:spcPts val="4020"/>
              </a:lnSpc>
              <a:buFont typeface="Arial"/>
              <a:buChar char="•"/>
            </a:pPr>
            <a:r>
              <a:rPr lang="en-US" sz="2871">
                <a:solidFill>
                  <a:srgbClr val="000000"/>
                </a:solidFill>
                <a:latin typeface="Garet"/>
                <a:ea typeface="Garet"/>
                <a:cs typeface="Garet"/>
                <a:sym typeface="Garet"/>
              </a:rPr>
              <a:t>Starts with a full model with all the selected variables.</a:t>
            </a:r>
          </a:p>
          <a:p>
            <a:pPr marL="619995" lvl="1" indent="-309997" algn="just">
              <a:lnSpc>
                <a:spcPts val="4020"/>
              </a:lnSpc>
              <a:buFont typeface="Arial"/>
              <a:buChar char="•"/>
            </a:pPr>
            <a:r>
              <a:rPr lang="en-US" sz="2871">
                <a:solidFill>
                  <a:srgbClr val="000000"/>
                </a:solidFill>
                <a:latin typeface="Garet"/>
                <a:ea typeface="Garet"/>
                <a:cs typeface="Garet"/>
                <a:sym typeface="Garet"/>
              </a:rPr>
              <a:t>Removes a variable at each iteration.</a:t>
            </a:r>
          </a:p>
          <a:p>
            <a:pPr marL="619995" lvl="1" indent="-309997" algn="just">
              <a:lnSpc>
                <a:spcPts val="4020"/>
              </a:lnSpc>
              <a:buFont typeface="Arial"/>
              <a:buChar char="•"/>
            </a:pPr>
            <a:r>
              <a:rPr lang="en-US" sz="2871">
                <a:solidFill>
                  <a:srgbClr val="000000"/>
                </a:solidFill>
                <a:latin typeface="Garet"/>
                <a:ea typeface="Garet"/>
                <a:cs typeface="Garet"/>
                <a:sym typeface="Garet"/>
              </a:rPr>
              <a:t>The significant variables are identified based on the AIC value.</a:t>
            </a:r>
          </a:p>
          <a:p>
            <a:pPr marL="619995" lvl="1" indent="-309997" algn="just">
              <a:lnSpc>
                <a:spcPts val="4020"/>
              </a:lnSpc>
              <a:buFont typeface="Arial"/>
              <a:buChar char="•"/>
            </a:pPr>
            <a:r>
              <a:rPr lang="en-US" sz="2871">
                <a:solidFill>
                  <a:srgbClr val="000000"/>
                </a:solidFill>
                <a:latin typeface="Garet"/>
                <a:ea typeface="Garet"/>
                <a:cs typeface="Garet"/>
                <a:sym typeface="Garet"/>
              </a:rPr>
              <a:t>Iteration stops when the removal of new variables does not improve the model (eg: r^2 value and AIC value)</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7374388" y="3253616"/>
            <a:ext cx="3134903" cy="9269874"/>
          </a:xfrm>
          <a:custGeom>
            <a:avLst/>
            <a:gdLst/>
            <a:ahLst/>
            <a:cxnLst/>
            <a:rect l="l" t="t" r="r" b="b"/>
            <a:pathLst>
              <a:path w="3134903" h="9269874">
                <a:moveTo>
                  <a:pt x="0" y="0"/>
                </a:moveTo>
                <a:lnTo>
                  <a:pt x="3134903" y="0"/>
                </a:lnTo>
                <a:lnTo>
                  <a:pt x="3134903" y="9269874"/>
                </a:lnTo>
                <a:lnTo>
                  <a:pt x="0" y="9269874"/>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68644" y="603663"/>
            <a:ext cx="3594688" cy="3248291"/>
          </a:xfrm>
          <a:custGeom>
            <a:avLst/>
            <a:gdLst/>
            <a:ahLst/>
            <a:cxnLst/>
            <a:rect l="l" t="t" r="r" b="b"/>
            <a:pathLst>
              <a:path w="3594688" h="3248291">
                <a:moveTo>
                  <a:pt x="0" y="0"/>
                </a:moveTo>
                <a:lnTo>
                  <a:pt x="3594688" y="0"/>
                </a:lnTo>
                <a:lnTo>
                  <a:pt x="3594688" y="3248291"/>
                </a:lnTo>
                <a:lnTo>
                  <a:pt x="0" y="3248291"/>
                </a:lnTo>
                <a:lnTo>
                  <a:pt x="0" y="0"/>
                </a:lnTo>
                <a:close/>
              </a:path>
            </a:pathLst>
          </a:custGeom>
          <a:blipFill>
            <a:blip r:embed="rId4">
              <a:alphaModFix amt="65000"/>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6698521" y="-260905"/>
            <a:ext cx="2187390" cy="1012825"/>
            <a:chOff x="0" y="0"/>
            <a:chExt cx="576103" cy="266752"/>
          </a:xfrm>
        </p:grpSpPr>
        <p:sp>
          <p:nvSpPr>
            <p:cNvPr id="5" name="Freeform 5"/>
            <p:cNvSpPr/>
            <p:nvPr/>
          </p:nvSpPr>
          <p:spPr>
            <a:xfrm>
              <a:off x="0" y="0"/>
              <a:ext cx="576103" cy="266752"/>
            </a:xfrm>
            <a:custGeom>
              <a:avLst/>
              <a:gdLst/>
              <a:ahLst/>
              <a:cxnLst/>
              <a:rect l="l" t="t" r="r" b="b"/>
              <a:pathLst>
                <a:path w="576103" h="266752">
                  <a:moveTo>
                    <a:pt x="0" y="0"/>
                  </a:moveTo>
                  <a:lnTo>
                    <a:pt x="576103" y="0"/>
                  </a:lnTo>
                  <a:lnTo>
                    <a:pt x="576103" y="266752"/>
                  </a:lnTo>
                  <a:lnTo>
                    <a:pt x="0" y="266752"/>
                  </a:lnTo>
                  <a:close/>
                </a:path>
              </a:pathLst>
            </a:custGeom>
            <a:solidFill>
              <a:srgbClr val="9F9F9F"/>
            </a:solidFill>
          </p:spPr>
          <p:txBody>
            <a:bodyPr/>
            <a:lstStyle/>
            <a:p>
              <a:endParaRPr lang="en-US"/>
            </a:p>
          </p:txBody>
        </p:sp>
        <p:sp>
          <p:nvSpPr>
            <p:cNvPr id="6" name="TextBox 6"/>
            <p:cNvSpPr txBox="1"/>
            <p:nvPr/>
          </p:nvSpPr>
          <p:spPr>
            <a:xfrm>
              <a:off x="0" y="-38100"/>
              <a:ext cx="576103" cy="304852"/>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341713" y="7240129"/>
            <a:ext cx="866837" cy="1856512"/>
            <a:chOff x="0" y="0"/>
            <a:chExt cx="228303" cy="488958"/>
          </a:xfrm>
        </p:grpSpPr>
        <p:sp>
          <p:nvSpPr>
            <p:cNvPr id="8" name="Freeform 8"/>
            <p:cNvSpPr/>
            <p:nvPr/>
          </p:nvSpPr>
          <p:spPr>
            <a:xfrm>
              <a:off x="0" y="0"/>
              <a:ext cx="228303" cy="488958"/>
            </a:xfrm>
            <a:custGeom>
              <a:avLst/>
              <a:gdLst/>
              <a:ahLst/>
              <a:cxnLst/>
              <a:rect l="l" t="t" r="r" b="b"/>
              <a:pathLst>
                <a:path w="228303" h="488958">
                  <a:moveTo>
                    <a:pt x="0" y="0"/>
                  </a:moveTo>
                  <a:lnTo>
                    <a:pt x="228303" y="0"/>
                  </a:lnTo>
                  <a:lnTo>
                    <a:pt x="228303" y="488958"/>
                  </a:lnTo>
                  <a:lnTo>
                    <a:pt x="0" y="488958"/>
                  </a:lnTo>
                  <a:close/>
                </a:path>
              </a:pathLst>
            </a:custGeom>
            <a:solidFill>
              <a:srgbClr val="9F9F9F"/>
            </a:solidFill>
          </p:spPr>
          <p:txBody>
            <a:bodyPr/>
            <a:lstStyle/>
            <a:p>
              <a:endParaRPr lang="en-US"/>
            </a:p>
          </p:txBody>
        </p:sp>
        <p:sp>
          <p:nvSpPr>
            <p:cNvPr id="9" name="TextBox 9"/>
            <p:cNvSpPr txBox="1"/>
            <p:nvPr/>
          </p:nvSpPr>
          <p:spPr>
            <a:xfrm>
              <a:off x="0" y="-38100"/>
              <a:ext cx="228303" cy="527058"/>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3399854" y="9780588"/>
            <a:ext cx="4608404" cy="1012825"/>
            <a:chOff x="0" y="0"/>
            <a:chExt cx="1213736" cy="266752"/>
          </a:xfrm>
        </p:grpSpPr>
        <p:sp>
          <p:nvSpPr>
            <p:cNvPr id="11" name="Freeform 11"/>
            <p:cNvSpPr/>
            <p:nvPr/>
          </p:nvSpPr>
          <p:spPr>
            <a:xfrm>
              <a:off x="0" y="0"/>
              <a:ext cx="1213736" cy="266752"/>
            </a:xfrm>
            <a:custGeom>
              <a:avLst/>
              <a:gdLst/>
              <a:ahLst/>
              <a:cxnLst/>
              <a:rect l="l" t="t" r="r" b="b"/>
              <a:pathLst>
                <a:path w="1213736" h="266752">
                  <a:moveTo>
                    <a:pt x="0" y="0"/>
                  </a:moveTo>
                  <a:lnTo>
                    <a:pt x="1213736" y="0"/>
                  </a:lnTo>
                  <a:lnTo>
                    <a:pt x="1213736" y="266752"/>
                  </a:lnTo>
                  <a:lnTo>
                    <a:pt x="0" y="266752"/>
                  </a:lnTo>
                  <a:close/>
                </a:path>
              </a:pathLst>
            </a:custGeom>
            <a:solidFill>
              <a:srgbClr val="9F9F9F"/>
            </a:solidFill>
          </p:spPr>
          <p:txBody>
            <a:bodyPr/>
            <a:lstStyle/>
            <a:p>
              <a:endParaRPr lang="en-US"/>
            </a:p>
          </p:txBody>
        </p:sp>
        <p:sp>
          <p:nvSpPr>
            <p:cNvPr id="12" name="TextBox 12"/>
            <p:cNvSpPr txBox="1"/>
            <p:nvPr/>
          </p:nvSpPr>
          <p:spPr>
            <a:xfrm>
              <a:off x="0" y="-38100"/>
              <a:ext cx="1213736" cy="304852"/>
            </a:xfrm>
            <a:prstGeom prst="rect">
              <a:avLst/>
            </a:prstGeom>
          </p:spPr>
          <p:txBody>
            <a:bodyPr lIns="50800" tIns="50800" rIns="50800" bIns="50800" rtlCol="0" anchor="ctr"/>
            <a:lstStyle/>
            <a:p>
              <a:pPr algn="ctr">
                <a:lnSpc>
                  <a:spcPts val="3359"/>
                </a:lnSpc>
              </a:pPr>
              <a:endParaRPr/>
            </a:p>
          </p:txBody>
        </p:sp>
      </p:grpSp>
      <p:sp>
        <p:nvSpPr>
          <p:cNvPr id="13" name="Freeform 13"/>
          <p:cNvSpPr/>
          <p:nvPr/>
        </p:nvSpPr>
        <p:spPr>
          <a:xfrm>
            <a:off x="8941840" y="2733829"/>
            <a:ext cx="8905998" cy="7200297"/>
          </a:xfrm>
          <a:custGeom>
            <a:avLst/>
            <a:gdLst/>
            <a:ahLst/>
            <a:cxnLst/>
            <a:rect l="l" t="t" r="r" b="b"/>
            <a:pathLst>
              <a:path w="8905998" h="7200297">
                <a:moveTo>
                  <a:pt x="0" y="0"/>
                </a:moveTo>
                <a:lnTo>
                  <a:pt x="8905998" y="0"/>
                </a:lnTo>
                <a:lnTo>
                  <a:pt x="8905998" y="7200296"/>
                </a:lnTo>
                <a:lnTo>
                  <a:pt x="0" y="7200296"/>
                </a:lnTo>
                <a:lnTo>
                  <a:pt x="0" y="0"/>
                </a:lnTo>
                <a:close/>
              </a:path>
            </a:pathLst>
          </a:custGeom>
          <a:blipFill>
            <a:blip r:embed="rId6"/>
            <a:stretch>
              <a:fillRect/>
            </a:stretch>
          </a:blipFill>
        </p:spPr>
        <p:txBody>
          <a:bodyPr/>
          <a:lstStyle/>
          <a:p>
            <a:endParaRPr lang="en-US"/>
          </a:p>
        </p:txBody>
      </p:sp>
      <p:sp>
        <p:nvSpPr>
          <p:cNvPr id="14" name="TextBox 14"/>
          <p:cNvSpPr txBox="1"/>
          <p:nvPr/>
        </p:nvSpPr>
        <p:spPr>
          <a:xfrm>
            <a:off x="826540" y="121683"/>
            <a:ext cx="16230600" cy="2334895"/>
          </a:xfrm>
          <a:prstGeom prst="rect">
            <a:avLst/>
          </a:prstGeom>
        </p:spPr>
        <p:txBody>
          <a:bodyPr lIns="0" tIns="0" rIns="0" bIns="0" rtlCol="0" anchor="t">
            <a:spAutoFit/>
          </a:bodyPr>
          <a:lstStyle/>
          <a:p>
            <a:pPr algn="ctr">
              <a:lnSpc>
                <a:spcPts val="9380"/>
              </a:lnSpc>
            </a:pPr>
            <a:r>
              <a:rPr lang="en-US" sz="6700">
                <a:solidFill>
                  <a:srgbClr val="000000"/>
                </a:solidFill>
                <a:latin typeface="Garet"/>
                <a:ea typeface="Garet"/>
                <a:cs typeface="Garet"/>
                <a:sym typeface="Garet"/>
              </a:rPr>
              <a:t>Techniques Used To Obtain Optimum Model</a:t>
            </a:r>
          </a:p>
        </p:txBody>
      </p:sp>
      <p:sp>
        <p:nvSpPr>
          <p:cNvPr id="15" name="TextBox 15"/>
          <p:cNvSpPr txBox="1"/>
          <p:nvPr/>
        </p:nvSpPr>
        <p:spPr>
          <a:xfrm>
            <a:off x="623035" y="2931289"/>
            <a:ext cx="8030989" cy="646430"/>
          </a:xfrm>
          <a:prstGeom prst="rect">
            <a:avLst/>
          </a:prstGeom>
        </p:spPr>
        <p:txBody>
          <a:bodyPr lIns="0" tIns="0" rIns="0" bIns="0" rtlCol="0" anchor="t">
            <a:spAutoFit/>
          </a:bodyPr>
          <a:lstStyle/>
          <a:p>
            <a:pPr algn="ctr">
              <a:lnSpc>
                <a:spcPts val="5319"/>
              </a:lnSpc>
            </a:pPr>
            <a:r>
              <a:rPr lang="en-US" sz="3799">
                <a:solidFill>
                  <a:srgbClr val="000000"/>
                </a:solidFill>
                <a:latin typeface="Garet"/>
                <a:ea typeface="Garet"/>
                <a:cs typeface="Garet"/>
                <a:sym typeface="Garet"/>
              </a:rPr>
              <a:t>3. Stepwise selection Model</a:t>
            </a:r>
          </a:p>
        </p:txBody>
      </p:sp>
      <p:sp>
        <p:nvSpPr>
          <p:cNvPr id="16" name="TextBox 16"/>
          <p:cNvSpPr txBox="1"/>
          <p:nvPr/>
        </p:nvSpPr>
        <p:spPr>
          <a:xfrm>
            <a:off x="0" y="3872994"/>
            <a:ext cx="8654024" cy="5546809"/>
          </a:xfrm>
          <a:prstGeom prst="rect">
            <a:avLst/>
          </a:prstGeom>
        </p:spPr>
        <p:txBody>
          <a:bodyPr lIns="0" tIns="0" rIns="0" bIns="0" rtlCol="0" anchor="t">
            <a:spAutoFit/>
          </a:bodyPr>
          <a:lstStyle/>
          <a:p>
            <a:pPr marL="619995" lvl="1" indent="-309997" algn="just">
              <a:lnSpc>
                <a:spcPts val="4020"/>
              </a:lnSpc>
              <a:buFont typeface="Arial"/>
              <a:buChar char="•"/>
            </a:pPr>
            <a:r>
              <a:rPr lang="en-US" sz="2871">
                <a:solidFill>
                  <a:srgbClr val="000000"/>
                </a:solidFill>
                <a:latin typeface="Garet"/>
                <a:ea typeface="Garet"/>
                <a:cs typeface="Garet"/>
                <a:sym typeface="Garet"/>
              </a:rPr>
              <a:t>Combines the forward and backward selection model techniques.</a:t>
            </a:r>
          </a:p>
          <a:p>
            <a:pPr marL="619995" lvl="1" indent="-309997" algn="just">
              <a:lnSpc>
                <a:spcPts val="4020"/>
              </a:lnSpc>
              <a:buFont typeface="Arial"/>
              <a:buChar char="•"/>
            </a:pPr>
            <a:r>
              <a:rPr lang="en-US" sz="2871">
                <a:solidFill>
                  <a:srgbClr val="000000"/>
                </a:solidFill>
                <a:latin typeface="Garet"/>
                <a:ea typeface="Garet"/>
                <a:cs typeface="Garet"/>
                <a:sym typeface="Garet"/>
              </a:rPr>
              <a:t>Starts with either a full model or null model.</a:t>
            </a:r>
          </a:p>
          <a:p>
            <a:pPr marL="619995" lvl="1" indent="-309997" algn="just">
              <a:lnSpc>
                <a:spcPts val="4020"/>
              </a:lnSpc>
              <a:buFont typeface="Arial"/>
              <a:buChar char="•"/>
            </a:pPr>
            <a:r>
              <a:rPr lang="en-US" sz="2871">
                <a:solidFill>
                  <a:srgbClr val="000000"/>
                </a:solidFill>
                <a:latin typeface="Garet"/>
                <a:ea typeface="Garet"/>
                <a:cs typeface="Garet"/>
                <a:sym typeface="Garet"/>
              </a:rPr>
              <a:t>Removes or adds a variable at each iteration depending on the AIC and r^2 values.</a:t>
            </a:r>
          </a:p>
          <a:p>
            <a:pPr marL="619995" lvl="1" indent="-309997" algn="just">
              <a:lnSpc>
                <a:spcPts val="4020"/>
              </a:lnSpc>
              <a:buFont typeface="Arial"/>
              <a:buChar char="•"/>
            </a:pPr>
            <a:r>
              <a:rPr lang="en-US" sz="2871">
                <a:solidFill>
                  <a:srgbClr val="000000"/>
                </a:solidFill>
                <a:latin typeface="Garet"/>
                <a:ea typeface="Garet"/>
                <a:cs typeface="Garet"/>
                <a:sym typeface="Garet"/>
              </a:rPr>
              <a:t>Iteration stops when the removal or addition of new variables does not improve the model (eg: r^2 value and AIC value)</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346823" y="1041274"/>
            <a:ext cx="1773234" cy="1568095"/>
          </a:xfrm>
          <a:custGeom>
            <a:avLst/>
            <a:gdLst/>
            <a:ahLst/>
            <a:cxnLst/>
            <a:rect l="l" t="t" r="r" b="b"/>
            <a:pathLst>
              <a:path w="1773234" h="1568095">
                <a:moveTo>
                  <a:pt x="0" y="0"/>
                </a:moveTo>
                <a:lnTo>
                  <a:pt x="1773235" y="0"/>
                </a:lnTo>
                <a:lnTo>
                  <a:pt x="1773235" y="1568095"/>
                </a:lnTo>
                <a:lnTo>
                  <a:pt x="0" y="15680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841354" y="7418911"/>
            <a:ext cx="3950352" cy="3493350"/>
          </a:xfrm>
          <a:custGeom>
            <a:avLst/>
            <a:gdLst/>
            <a:ahLst/>
            <a:cxnLst/>
            <a:rect l="l" t="t" r="r" b="b"/>
            <a:pathLst>
              <a:path w="3950352" h="3493350">
                <a:moveTo>
                  <a:pt x="0" y="0"/>
                </a:moveTo>
                <a:lnTo>
                  <a:pt x="3950352" y="0"/>
                </a:lnTo>
                <a:lnTo>
                  <a:pt x="3950352" y="3493351"/>
                </a:lnTo>
                <a:lnTo>
                  <a:pt x="0" y="34933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443537" y="6467628"/>
            <a:ext cx="4769605" cy="4309989"/>
          </a:xfrm>
          <a:custGeom>
            <a:avLst/>
            <a:gdLst/>
            <a:ahLst/>
            <a:cxnLst/>
            <a:rect l="l" t="t" r="r" b="b"/>
            <a:pathLst>
              <a:path w="4769605" h="4309989">
                <a:moveTo>
                  <a:pt x="0" y="0"/>
                </a:moveTo>
                <a:lnTo>
                  <a:pt x="4769606" y="0"/>
                </a:lnTo>
                <a:lnTo>
                  <a:pt x="4769606" y="4309989"/>
                </a:lnTo>
                <a:lnTo>
                  <a:pt x="0" y="4309989"/>
                </a:lnTo>
                <a:lnTo>
                  <a:pt x="0" y="0"/>
                </a:lnTo>
                <a:close/>
              </a:path>
            </a:pathLst>
          </a:custGeom>
          <a:blipFill>
            <a:blip r:embed="rId4">
              <a:alphaModFix amt="51000"/>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5" name="Group 5"/>
          <p:cNvGrpSpPr/>
          <p:nvPr/>
        </p:nvGrpSpPr>
        <p:grpSpPr>
          <a:xfrm>
            <a:off x="1028700" y="1041274"/>
            <a:ext cx="5672541" cy="642549"/>
            <a:chOff x="0" y="0"/>
            <a:chExt cx="1494003" cy="169231"/>
          </a:xfrm>
        </p:grpSpPr>
        <p:sp>
          <p:nvSpPr>
            <p:cNvPr id="6" name="Freeform 6"/>
            <p:cNvSpPr/>
            <p:nvPr/>
          </p:nvSpPr>
          <p:spPr>
            <a:xfrm>
              <a:off x="0" y="0"/>
              <a:ext cx="1494003" cy="169231"/>
            </a:xfrm>
            <a:custGeom>
              <a:avLst/>
              <a:gdLst/>
              <a:ahLst/>
              <a:cxnLst/>
              <a:rect l="l" t="t" r="r" b="b"/>
              <a:pathLst>
                <a:path w="1494003" h="169231">
                  <a:moveTo>
                    <a:pt x="0" y="0"/>
                  </a:moveTo>
                  <a:lnTo>
                    <a:pt x="1494003" y="0"/>
                  </a:lnTo>
                  <a:lnTo>
                    <a:pt x="1494003" y="169231"/>
                  </a:lnTo>
                  <a:lnTo>
                    <a:pt x="0" y="169231"/>
                  </a:lnTo>
                  <a:close/>
                </a:path>
              </a:pathLst>
            </a:custGeom>
            <a:solidFill>
              <a:srgbClr val="9F9F9F"/>
            </a:solidFill>
          </p:spPr>
          <p:txBody>
            <a:bodyPr/>
            <a:lstStyle/>
            <a:p>
              <a:endParaRPr lang="en-US"/>
            </a:p>
          </p:txBody>
        </p:sp>
        <p:sp>
          <p:nvSpPr>
            <p:cNvPr id="7" name="TextBox 7"/>
            <p:cNvSpPr txBox="1"/>
            <p:nvPr/>
          </p:nvSpPr>
          <p:spPr>
            <a:xfrm>
              <a:off x="0" y="-38100"/>
              <a:ext cx="1494003" cy="207331"/>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75264" y="9878611"/>
            <a:ext cx="2552811" cy="816778"/>
            <a:chOff x="0" y="0"/>
            <a:chExt cx="672345" cy="215118"/>
          </a:xfrm>
        </p:grpSpPr>
        <p:sp>
          <p:nvSpPr>
            <p:cNvPr id="9" name="Freeform 9"/>
            <p:cNvSpPr/>
            <p:nvPr/>
          </p:nvSpPr>
          <p:spPr>
            <a:xfrm>
              <a:off x="0" y="0"/>
              <a:ext cx="672345" cy="215118"/>
            </a:xfrm>
            <a:custGeom>
              <a:avLst/>
              <a:gdLst/>
              <a:ahLst/>
              <a:cxnLst/>
              <a:rect l="l" t="t" r="r" b="b"/>
              <a:pathLst>
                <a:path w="672345" h="215118">
                  <a:moveTo>
                    <a:pt x="0" y="0"/>
                  </a:moveTo>
                  <a:lnTo>
                    <a:pt x="672345" y="0"/>
                  </a:lnTo>
                  <a:lnTo>
                    <a:pt x="672345" y="215118"/>
                  </a:lnTo>
                  <a:lnTo>
                    <a:pt x="0" y="215118"/>
                  </a:lnTo>
                  <a:close/>
                </a:path>
              </a:pathLst>
            </a:custGeom>
            <a:solidFill>
              <a:srgbClr val="9F9F9F"/>
            </a:solidFill>
          </p:spPr>
          <p:txBody>
            <a:bodyPr/>
            <a:lstStyle/>
            <a:p>
              <a:endParaRPr lang="en-US"/>
            </a:p>
          </p:txBody>
        </p:sp>
        <p:sp>
          <p:nvSpPr>
            <p:cNvPr id="10" name="TextBox 10"/>
            <p:cNvSpPr txBox="1"/>
            <p:nvPr/>
          </p:nvSpPr>
          <p:spPr>
            <a:xfrm>
              <a:off x="0" y="-38100"/>
              <a:ext cx="672345" cy="253218"/>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6828340" y="224496"/>
            <a:ext cx="2552811" cy="1563029"/>
            <a:chOff x="0" y="0"/>
            <a:chExt cx="672345" cy="411662"/>
          </a:xfrm>
        </p:grpSpPr>
        <p:sp>
          <p:nvSpPr>
            <p:cNvPr id="12" name="Freeform 12"/>
            <p:cNvSpPr/>
            <p:nvPr/>
          </p:nvSpPr>
          <p:spPr>
            <a:xfrm>
              <a:off x="0" y="0"/>
              <a:ext cx="672345" cy="411662"/>
            </a:xfrm>
            <a:custGeom>
              <a:avLst/>
              <a:gdLst/>
              <a:ahLst/>
              <a:cxnLst/>
              <a:rect l="l" t="t" r="r" b="b"/>
              <a:pathLst>
                <a:path w="672345" h="411662">
                  <a:moveTo>
                    <a:pt x="0" y="0"/>
                  </a:moveTo>
                  <a:lnTo>
                    <a:pt x="672345" y="0"/>
                  </a:lnTo>
                  <a:lnTo>
                    <a:pt x="672345" y="411662"/>
                  </a:lnTo>
                  <a:lnTo>
                    <a:pt x="0" y="411662"/>
                  </a:lnTo>
                  <a:close/>
                </a:path>
              </a:pathLst>
            </a:custGeom>
            <a:solidFill>
              <a:srgbClr val="9F9F9F"/>
            </a:solidFill>
          </p:spPr>
          <p:txBody>
            <a:bodyPr/>
            <a:lstStyle/>
            <a:p>
              <a:endParaRPr lang="en-US"/>
            </a:p>
          </p:txBody>
        </p:sp>
        <p:sp>
          <p:nvSpPr>
            <p:cNvPr id="13" name="TextBox 13"/>
            <p:cNvSpPr txBox="1"/>
            <p:nvPr/>
          </p:nvSpPr>
          <p:spPr>
            <a:xfrm>
              <a:off x="0" y="-38100"/>
              <a:ext cx="672345" cy="449762"/>
            </a:xfrm>
            <a:prstGeom prst="rect">
              <a:avLst/>
            </a:prstGeom>
          </p:spPr>
          <p:txBody>
            <a:bodyPr lIns="50800" tIns="50800" rIns="50800" bIns="50800" rtlCol="0" anchor="ctr"/>
            <a:lstStyle/>
            <a:p>
              <a:pPr algn="ctr">
                <a:lnSpc>
                  <a:spcPts val="3359"/>
                </a:lnSpc>
              </a:pPr>
              <a:endParaRPr/>
            </a:p>
          </p:txBody>
        </p:sp>
      </p:grpSp>
      <p:sp>
        <p:nvSpPr>
          <p:cNvPr id="14" name="Freeform 14"/>
          <p:cNvSpPr/>
          <p:nvPr/>
        </p:nvSpPr>
        <p:spPr>
          <a:xfrm>
            <a:off x="8760872" y="2070496"/>
            <a:ext cx="9075667" cy="6900853"/>
          </a:xfrm>
          <a:custGeom>
            <a:avLst/>
            <a:gdLst/>
            <a:ahLst/>
            <a:cxnLst/>
            <a:rect l="l" t="t" r="r" b="b"/>
            <a:pathLst>
              <a:path w="9075667" h="6900853">
                <a:moveTo>
                  <a:pt x="0" y="0"/>
                </a:moveTo>
                <a:lnTo>
                  <a:pt x="9075668" y="0"/>
                </a:lnTo>
                <a:lnTo>
                  <a:pt x="9075668" y="6900853"/>
                </a:lnTo>
                <a:lnTo>
                  <a:pt x="0" y="6900853"/>
                </a:lnTo>
                <a:lnTo>
                  <a:pt x="0" y="0"/>
                </a:lnTo>
                <a:close/>
              </a:path>
            </a:pathLst>
          </a:custGeom>
          <a:blipFill>
            <a:blip r:embed="rId6"/>
            <a:stretch>
              <a:fillRect/>
            </a:stretch>
          </a:blipFill>
        </p:spPr>
        <p:txBody>
          <a:bodyPr/>
          <a:lstStyle/>
          <a:p>
            <a:endParaRPr lang="en-US"/>
          </a:p>
        </p:txBody>
      </p:sp>
      <p:sp>
        <p:nvSpPr>
          <p:cNvPr id="15" name="TextBox 15"/>
          <p:cNvSpPr txBox="1"/>
          <p:nvPr/>
        </p:nvSpPr>
        <p:spPr>
          <a:xfrm>
            <a:off x="1751670" y="397365"/>
            <a:ext cx="8821402" cy="1144271"/>
          </a:xfrm>
          <a:prstGeom prst="rect">
            <a:avLst/>
          </a:prstGeom>
        </p:spPr>
        <p:txBody>
          <a:bodyPr lIns="0" tIns="0" rIns="0" bIns="0" rtlCol="0" anchor="t">
            <a:spAutoFit/>
          </a:bodyPr>
          <a:lstStyle/>
          <a:p>
            <a:pPr algn="l">
              <a:lnSpc>
                <a:spcPts val="9379"/>
              </a:lnSpc>
            </a:pPr>
            <a:r>
              <a:rPr lang="en-US" sz="6699">
                <a:solidFill>
                  <a:srgbClr val="000000"/>
                </a:solidFill>
                <a:latin typeface="Garet"/>
                <a:ea typeface="Garet"/>
                <a:cs typeface="Garet"/>
                <a:sym typeface="Garet"/>
              </a:rPr>
              <a:t>Final Model</a:t>
            </a:r>
          </a:p>
        </p:txBody>
      </p:sp>
      <p:sp>
        <p:nvSpPr>
          <p:cNvPr id="16" name="TextBox 16"/>
          <p:cNvSpPr txBox="1"/>
          <p:nvPr/>
        </p:nvSpPr>
        <p:spPr>
          <a:xfrm>
            <a:off x="475264" y="1975246"/>
            <a:ext cx="16098996" cy="1032474"/>
          </a:xfrm>
          <a:prstGeom prst="rect">
            <a:avLst/>
          </a:prstGeom>
        </p:spPr>
        <p:txBody>
          <a:bodyPr lIns="0" tIns="0" rIns="0" bIns="0" rtlCol="0" anchor="t">
            <a:spAutoFit/>
          </a:bodyPr>
          <a:lstStyle/>
          <a:p>
            <a:pPr marL="579683" lvl="1" indent="-289842" algn="just">
              <a:lnSpc>
                <a:spcPts val="4242"/>
              </a:lnSpc>
              <a:buFont typeface="Arial"/>
              <a:buChar char="•"/>
            </a:pPr>
            <a:r>
              <a:rPr lang="en-US" sz="2684">
                <a:solidFill>
                  <a:srgbClr val="000000"/>
                </a:solidFill>
                <a:latin typeface="Garet Light"/>
                <a:ea typeface="Garet Light"/>
                <a:cs typeface="Garet Light"/>
                <a:sym typeface="Garet Light"/>
              </a:rPr>
              <a:t>Dependent Variable - Churn score</a:t>
            </a:r>
          </a:p>
          <a:p>
            <a:pPr marL="579683" lvl="1" indent="-289842" algn="just">
              <a:lnSpc>
                <a:spcPts val="4242"/>
              </a:lnSpc>
              <a:buFont typeface="Arial"/>
              <a:buChar char="•"/>
            </a:pPr>
            <a:r>
              <a:rPr lang="en-US" sz="2684">
                <a:solidFill>
                  <a:srgbClr val="000000"/>
                </a:solidFill>
                <a:latin typeface="Garet Light"/>
                <a:ea typeface="Garet Light"/>
                <a:cs typeface="Garet Light"/>
                <a:sym typeface="Garet Light"/>
              </a:rPr>
              <a:t>Independent Variables - </a:t>
            </a:r>
          </a:p>
        </p:txBody>
      </p:sp>
      <p:sp>
        <p:nvSpPr>
          <p:cNvPr id="17" name="TextBox 17"/>
          <p:cNvSpPr txBox="1"/>
          <p:nvPr/>
        </p:nvSpPr>
        <p:spPr>
          <a:xfrm>
            <a:off x="5404684" y="2514119"/>
            <a:ext cx="3356188" cy="2536214"/>
          </a:xfrm>
          <a:prstGeom prst="rect">
            <a:avLst/>
          </a:prstGeom>
        </p:spPr>
        <p:txBody>
          <a:bodyPr lIns="0" tIns="0" rIns="0" bIns="0" rtlCol="0" anchor="t">
            <a:spAutoFit/>
          </a:bodyPr>
          <a:lstStyle/>
          <a:p>
            <a:pPr algn="just">
              <a:lnSpc>
                <a:spcPts val="4080"/>
              </a:lnSpc>
            </a:pPr>
            <a:r>
              <a:rPr lang="en-US" sz="2582">
                <a:solidFill>
                  <a:srgbClr val="000000"/>
                </a:solidFill>
                <a:latin typeface="Garet Light"/>
                <a:ea typeface="Garet Light"/>
                <a:cs typeface="Garet Light"/>
                <a:sym typeface="Garet Light"/>
              </a:rPr>
              <a:t>Churn Label</a:t>
            </a:r>
          </a:p>
          <a:p>
            <a:pPr algn="just">
              <a:lnSpc>
                <a:spcPts val="4080"/>
              </a:lnSpc>
            </a:pPr>
            <a:r>
              <a:rPr lang="en-US" sz="2582">
                <a:solidFill>
                  <a:srgbClr val="000000"/>
                </a:solidFill>
                <a:latin typeface="Garet Light"/>
                <a:ea typeface="Garet Light"/>
                <a:cs typeface="Garet Light"/>
                <a:sym typeface="Garet Light"/>
              </a:rPr>
              <a:t>Online Backup</a:t>
            </a:r>
          </a:p>
          <a:p>
            <a:pPr algn="just">
              <a:lnSpc>
                <a:spcPts val="4080"/>
              </a:lnSpc>
            </a:pPr>
            <a:r>
              <a:rPr lang="en-US" sz="2582">
                <a:solidFill>
                  <a:srgbClr val="000000"/>
                </a:solidFill>
                <a:latin typeface="Garet Light"/>
                <a:ea typeface="Garet Light"/>
                <a:cs typeface="Garet Light"/>
                <a:sym typeface="Garet Light"/>
              </a:rPr>
              <a:t>Gender</a:t>
            </a:r>
          </a:p>
          <a:p>
            <a:pPr algn="just">
              <a:lnSpc>
                <a:spcPts val="4080"/>
              </a:lnSpc>
            </a:pPr>
            <a:r>
              <a:rPr lang="en-US" sz="2582">
                <a:solidFill>
                  <a:srgbClr val="000000"/>
                </a:solidFill>
                <a:latin typeface="Garet Light"/>
                <a:ea typeface="Garet Light"/>
                <a:cs typeface="Garet Light"/>
                <a:sym typeface="Garet Light"/>
              </a:rPr>
              <a:t>Phone Service</a:t>
            </a:r>
          </a:p>
          <a:p>
            <a:pPr algn="just">
              <a:lnSpc>
                <a:spcPts val="4080"/>
              </a:lnSpc>
            </a:pPr>
            <a:r>
              <a:rPr lang="en-US" sz="2582">
                <a:solidFill>
                  <a:srgbClr val="000000"/>
                </a:solidFill>
                <a:latin typeface="Garet Light"/>
                <a:ea typeface="Garet Light"/>
                <a:cs typeface="Garet Light"/>
                <a:sym typeface="Garet Light"/>
              </a:rPr>
              <a:t>Device Protection</a:t>
            </a:r>
          </a:p>
        </p:txBody>
      </p:sp>
      <p:sp>
        <p:nvSpPr>
          <p:cNvPr id="18" name="TextBox 18"/>
          <p:cNvSpPr txBox="1"/>
          <p:nvPr/>
        </p:nvSpPr>
        <p:spPr>
          <a:xfrm>
            <a:off x="168189" y="5879008"/>
            <a:ext cx="8049498" cy="2099274"/>
          </a:xfrm>
          <a:prstGeom prst="rect">
            <a:avLst/>
          </a:prstGeom>
        </p:spPr>
        <p:txBody>
          <a:bodyPr lIns="0" tIns="0" rIns="0" bIns="0" rtlCol="0" anchor="t">
            <a:spAutoFit/>
          </a:bodyPr>
          <a:lstStyle/>
          <a:p>
            <a:pPr marL="579683" lvl="1" indent="-289842" algn="just">
              <a:lnSpc>
                <a:spcPts val="4242"/>
              </a:lnSpc>
              <a:buFont typeface="Arial"/>
              <a:buChar char="•"/>
            </a:pPr>
            <a:r>
              <a:rPr lang="en-US" sz="2684">
                <a:solidFill>
                  <a:srgbClr val="000000"/>
                </a:solidFill>
                <a:latin typeface="Garet Light"/>
                <a:ea typeface="Garet Light"/>
                <a:cs typeface="Garet Light"/>
                <a:sym typeface="Garet Light"/>
              </a:rPr>
              <a:t>Accept Alternative hypothesis at 5% significance level for 3 variables.</a:t>
            </a:r>
          </a:p>
          <a:p>
            <a:pPr marL="579683" lvl="1" indent="-289842" algn="just">
              <a:lnSpc>
                <a:spcPts val="4242"/>
              </a:lnSpc>
              <a:buFont typeface="Arial"/>
              <a:buChar char="•"/>
            </a:pPr>
            <a:r>
              <a:rPr lang="en-US" sz="2684">
                <a:solidFill>
                  <a:srgbClr val="000000"/>
                </a:solidFill>
                <a:latin typeface="Garet Light"/>
                <a:ea typeface="Garet Light"/>
                <a:cs typeface="Garet Light"/>
                <a:sym typeface="Garet Light"/>
              </a:rPr>
              <a:t>Accept Alternative hypothesis at 10% significance level for 2 variables.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346823" y="1041274"/>
            <a:ext cx="1773234" cy="1568095"/>
          </a:xfrm>
          <a:custGeom>
            <a:avLst/>
            <a:gdLst/>
            <a:ahLst/>
            <a:cxnLst/>
            <a:rect l="l" t="t" r="r" b="b"/>
            <a:pathLst>
              <a:path w="1773234" h="1568095">
                <a:moveTo>
                  <a:pt x="0" y="0"/>
                </a:moveTo>
                <a:lnTo>
                  <a:pt x="1773235" y="0"/>
                </a:lnTo>
                <a:lnTo>
                  <a:pt x="1773235" y="1568095"/>
                </a:lnTo>
                <a:lnTo>
                  <a:pt x="0" y="15680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841354" y="7418911"/>
            <a:ext cx="3950352" cy="3493350"/>
          </a:xfrm>
          <a:custGeom>
            <a:avLst/>
            <a:gdLst/>
            <a:ahLst/>
            <a:cxnLst/>
            <a:rect l="l" t="t" r="r" b="b"/>
            <a:pathLst>
              <a:path w="3950352" h="3493350">
                <a:moveTo>
                  <a:pt x="0" y="0"/>
                </a:moveTo>
                <a:lnTo>
                  <a:pt x="3950352" y="0"/>
                </a:lnTo>
                <a:lnTo>
                  <a:pt x="3950352" y="3493351"/>
                </a:lnTo>
                <a:lnTo>
                  <a:pt x="0" y="34933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443537" y="6467628"/>
            <a:ext cx="4769605" cy="4309989"/>
          </a:xfrm>
          <a:custGeom>
            <a:avLst/>
            <a:gdLst/>
            <a:ahLst/>
            <a:cxnLst/>
            <a:rect l="l" t="t" r="r" b="b"/>
            <a:pathLst>
              <a:path w="4769605" h="4309989">
                <a:moveTo>
                  <a:pt x="0" y="0"/>
                </a:moveTo>
                <a:lnTo>
                  <a:pt x="4769606" y="0"/>
                </a:lnTo>
                <a:lnTo>
                  <a:pt x="4769606" y="4309989"/>
                </a:lnTo>
                <a:lnTo>
                  <a:pt x="0" y="4309989"/>
                </a:lnTo>
                <a:lnTo>
                  <a:pt x="0" y="0"/>
                </a:lnTo>
                <a:close/>
              </a:path>
            </a:pathLst>
          </a:custGeom>
          <a:blipFill>
            <a:blip r:embed="rId4">
              <a:alphaModFix amt="51000"/>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5" name="Group 5"/>
          <p:cNvGrpSpPr/>
          <p:nvPr/>
        </p:nvGrpSpPr>
        <p:grpSpPr>
          <a:xfrm>
            <a:off x="1028700" y="1041274"/>
            <a:ext cx="5672541" cy="642549"/>
            <a:chOff x="0" y="0"/>
            <a:chExt cx="1494003" cy="169231"/>
          </a:xfrm>
        </p:grpSpPr>
        <p:sp>
          <p:nvSpPr>
            <p:cNvPr id="6" name="Freeform 6"/>
            <p:cNvSpPr/>
            <p:nvPr/>
          </p:nvSpPr>
          <p:spPr>
            <a:xfrm>
              <a:off x="0" y="0"/>
              <a:ext cx="1494003" cy="169231"/>
            </a:xfrm>
            <a:custGeom>
              <a:avLst/>
              <a:gdLst/>
              <a:ahLst/>
              <a:cxnLst/>
              <a:rect l="l" t="t" r="r" b="b"/>
              <a:pathLst>
                <a:path w="1494003" h="169231">
                  <a:moveTo>
                    <a:pt x="0" y="0"/>
                  </a:moveTo>
                  <a:lnTo>
                    <a:pt x="1494003" y="0"/>
                  </a:lnTo>
                  <a:lnTo>
                    <a:pt x="1494003" y="169231"/>
                  </a:lnTo>
                  <a:lnTo>
                    <a:pt x="0" y="169231"/>
                  </a:lnTo>
                  <a:close/>
                </a:path>
              </a:pathLst>
            </a:custGeom>
            <a:solidFill>
              <a:srgbClr val="9F9F9F"/>
            </a:solidFill>
          </p:spPr>
          <p:txBody>
            <a:bodyPr/>
            <a:lstStyle/>
            <a:p>
              <a:endParaRPr lang="en-US"/>
            </a:p>
          </p:txBody>
        </p:sp>
        <p:sp>
          <p:nvSpPr>
            <p:cNvPr id="7" name="TextBox 7"/>
            <p:cNvSpPr txBox="1"/>
            <p:nvPr/>
          </p:nvSpPr>
          <p:spPr>
            <a:xfrm>
              <a:off x="0" y="-38100"/>
              <a:ext cx="1494003" cy="207331"/>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75264" y="9878611"/>
            <a:ext cx="2552811" cy="816778"/>
            <a:chOff x="0" y="0"/>
            <a:chExt cx="672345" cy="215118"/>
          </a:xfrm>
        </p:grpSpPr>
        <p:sp>
          <p:nvSpPr>
            <p:cNvPr id="9" name="Freeform 9"/>
            <p:cNvSpPr/>
            <p:nvPr/>
          </p:nvSpPr>
          <p:spPr>
            <a:xfrm>
              <a:off x="0" y="0"/>
              <a:ext cx="672345" cy="215118"/>
            </a:xfrm>
            <a:custGeom>
              <a:avLst/>
              <a:gdLst/>
              <a:ahLst/>
              <a:cxnLst/>
              <a:rect l="l" t="t" r="r" b="b"/>
              <a:pathLst>
                <a:path w="672345" h="215118">
                  <a:moveTo>
                    <a:pt x="0" y="0"/>
                  </a:moveTo>
                  <a:lnTo>
                    <a:pt x="672345" y="0"/>
                  </a:lnTo>
                  <a:lnTo>
                    <a:pt x="672345" y="215118"/>
                  </a:lnTo>
                  <a:lnTo>
                    <a:pt x="0" y="215118"/>
                  </a:lnTo>
                  <a:close/>
                </a:path>
              </a:pathLst>
            </a:custGeom>
            <a:solidFill>
              <a:srgbClr val="9F9F9F"/>
            </a:solidFill>
          </p:spPr>
          <p:txBody>
            <a:bodyPr/>
            <a:lstStyle/>
            <a:p>
              <a:endParaRPr lang="en-US"/>
            </a:p>
          </p:txBody>
        </p:sp>
        <p:sp>
          <p:nvSpPr>
            <p:cNvPr id="10" name="TextBox 10"/>
            <p:cNvSpPr txBox="1"/>
            <p:nvPr/>
          </p:nvSpPr>
          <p:spPr>
            <a:xfrm>
              <a:off x="0" y="-38100"/>
              <a:ext cx="672345" cy="253218"/>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6828340" y="224496"/>
            <a:ext cx="2552811" cy="1563029"/>
            <a:chOff x="0" y="0"/>
            <a:chExt cx="672345" cy="411662"/>
          </a:xfrm>
        </p:grpSpPr>
        <p:sp>
          <p:nvSpPr>
            <p:cNvPr id="12" name="Freeform 12"/>
            <p:cNvSpPr/>
            <p:nvPr/>
          </p:nvSpPr>
          <p:spPr>
            <a:xfrm>
              <a:off x="0" y="0"/>
              <a:ext cx="672345" cy="411662"/>
            </a:xfrm>
            <a:custGeom>
              <a:avLst/>
              <a:gdLst/>
              <a:ahLst/>
              <a:cxnLst/>
              <a:rect l="l" t="t" r="r" b="b"/>
              <a:pathLst>
                <a:path w="672345" h="411662">
                  <a:moveTo>
                    <a:pt x="0" y="0"/>
                  </a:moveTo>
                  <a:lnTo>
                    <a:pt x="672345" y="0"/>
                  </a:lnTo>
                  <a:lnTo>
                    <a:pt x="672345" y="411662"/>
                  </a:lnTo>
                  <a:lnTo>
                    <a:pt x="0" y="411662"/>
                  </a:lnTo>
                  <a:close/>
                </a:path>
              </a:pathLst>
            </a:custGeom>
            <a:solidFill>
              <a:srgbClr val="9F9F9F"/>
            </a:solidFill>
          </p:spPr>
          <p:txBody>
            <a:bodyPr/>
            <a:lstStyle/>
            <a:p>
              <a:endParaRPr lang="en-US"/>
            </a:p>
          </p:txBody>
        </p:sp>
        <p:sp>
          <p:nvSpPr>
            <p:cNvPr id="13" name="TextBox 13"/>
            <p:cNvSpPr txBox="1"/>
            <p:nvPr/>
          </p:nvSpPr>
          <p:spPr>
            <a:xfrm>
              <a:off x="0" y="-38100"/>
              <a:ext cx="672345" cy="449762"/>
            </a:xfrm>
            <a:prstGeom prst="rect">
              <a:avLst/>
            </a:prstGeom>
          </p:spPr>
          <p:txBody>
            <a:bodyPr lIns="50800" tIns="50800" rIns="50800" bIns="50800" rtlCol="0" anchor="ctr"/>
            <a:lstStyle/>
            <a:p>
              <a:pPr algn="ctr">
                <a:lnSpc>
                  <a:spcPts val="3359"/>
                </a:lnSpc>
              </a:pPr>
              <a:endParaRPr/>
            </a:p>
          </p:txBody>
        </p:sp>
      </p:grpSp>
      <p:sp>
        <p:nvSpPr>
          <p:cNvPr id="14" name="TextBox 14"/>
          <p:cNvSpPr txBox="1"/>
          <p:nvPr/>
        </p:nvSpPr>
        <p:spPr>
          <a:xfrm>
            <a:off x="1751670" y="397365"/>
            <a:ext cx="8821402" cy="1144271"/>
          </a:xfrm>
          <a:prstGeom prst="rect">
            <a:avLst/>
          </a:prstGeom>
        </p:spPr>
        <p:txBody>
          <a:bodyPr lIns="0" tIns="0" rIns="0" bIns="0" rtlCol="0" anchor="t">
            <a:spAutoFit/>
          </a:bodyPr>
          <a:lstStyle/>
          <a:p>
            <a:pPr algn="l">
              <a:lnSpc>
                <a:spcPts val="9379"/>
              </a:lnSpc>
            </a:pPr>
            <a:r>
              <a:rPr lang="en-US" sz="6699">
                <a:solidFill>
                  <a:srgbClr val="000000"/>
                </a:solidFill>
                <a:latin typeface="Garet"/>
                <a:ea typeface="Garet"/>
                <a:cs typeface="Garet"/>
                <a:sym typeface="Garet"/>
              </a:rPr>
              <a:t>Final Model</a:t>
            </a:r>
          </a:p>
        </p:txBody>
      </p:sp>
      <p:sp>
        <p:nvSpPr>
          <p:cNvPr id="15" name="TextBox 15"/>
          <p:cNvSpPr txBox="1"/>
          <p:nvPr/>
        </p:nvSpPr>
        <p:spPr>
          <a:xfrm>
            <a:off x="1248659" y="3436775"/>
            <a:ext cx="16098996" cy="6366474"/>
          </a:xfrm>
          <a:prstGeom prst="rect">
            <a:avLst/>
          </a:prstGeom>
        </p:spPr>
        <p:txBody>
          <a:bodyPr lIns="0" tIns="0" rIns="0" bIns="0" rtlCol="0" anchor="t">
            <a:spAutoFit/>
          </a:bodyPr>
          <a:lstStyle/>
          <a:p>
            <a:pPr marL="579683" lvl="1" indent="-289842" algn="just">
              <a:lnSpc>
                <a:spcPts val="4242"/>
              </a:lnSpc>
              <a:buFont typeface="Arial"/>
              <a:buChar char="•"/>
            </a:pPr>
            <a:r>
              <a:rPr lang="en-US" sz="2684">
                <a:solidFill>
                  <a:srgbClr val="000000"/>
                </a:solidFill>
                <a:latin typeface="Garet Light"/>
                <a:ea typeface="Garet Light"/>
                <a:cs typeface="Garet Light"/>
                <a:sym typeface="Garet Light"/>
              </a:rPr>
              <a:t>Intercept (48.3211): The predicted Churn.Score when all predictors are at their baseline.</a:t>
            </a:r>
          </a:p>
          <a:p>
            <a:pPr marL="579683" lvl="1" indent="-289842" algn="just">
              <a:lnSpc>
                <a:spcPts val="4242"/>
              </a:lnSpc>
              <a:buFont typeface="Arial"/>
              <a:buChar char="•"/>
            </a:pPr>
            <a:r>
              <a:rPr lang="en-US" sz="2684">
                <a:solidFill>
                  <a:srgbClr val="000000"/>
                </a:solidFill>
                <a:latin typeface="Garet Light"/>
                <a:ea typeface="Garet Light"/>
                <a:cs typeface="Garet Light"/>
                <a:sym typeface="Garet Light"/>
              </a:rPr>
              <a:t>Churn.LabelYes (32.5064): If Churn.Label is "Yes," the Churn.Score increases by 32.5064, holding all else constant.</a:t>
            </a:r>
          </a:p>
          <a:p>
            <a:pPr marL="579683" lvl="1" indent="-289842" algn="just">
              <a:lnSpc>
                <a:spcPts val="4242"/>
              </a:lnSpc>
              <a:buFont typeface="Arial"/>
              <a:buChar char="•"/>
            </a:pPr>
            <a:r>
              <a:rPr lang="en-US" sz="2684">
                <a:solidFill>
                  <a:srgbClr val="000000"/>
                </a:solidFill>
                <a:latin typeface="Garet Light"/>
                <a:ea typeface="Garet Light"/>
                <a:cs typeface="Garet Light"/>
                <a:sym typeface="Garet Light"/>
              </a:rPr>
              <a:t>Online.BackupYes (1.4191): If Online.Backup is "Yes," the Churn.Score increases by 1.4191, holding all else constant.</a:t>
            </a:r>
          </a:p>
          <a:p>
            <a:pPr marL="579683" lvl="1" indent="-289842" algn="just">
              <a:lnSpc>
                <a:spcPts val="4242"/>
              </a:lnSpc>
              <a:buFont typeface="Arial"/>
              <a:buChar char="•"/>
            </a:pPr>
            <a:r>
              <a:rPr lang="en-US" sz="2684">
                <a:solidFill>
                  <a:srgbClr val="000000"/>
                </a:solidFill>
                <a:latin typeface="Garet Light"/>
                <a:ea typeface="Garet Light"/>
                <a:cs typeface="Garet Light"/>
                <a:sym typeface="Garet Light"/>
              </a:rPr>
              <a:t>GenderMale (0.8466): If Gender is "Male," the Churn.Score increases by 0.8466, holding all else constant.</a:t>
            </a:r>
          </a:p>
          <a:p>
            <a:pPr marL="579683" lvl="1" indent="-289842" algn="just">
              <a:lnSpc>
                <a:spcPts val="4242"/>
              </a:lnSpc>
              <a:buFont typeface="Arial"/>
              <a:buChar char="•"/>
            </a:pPr>
            <a:r>
              <a:rPr lang="en-US" sz="2684">
                <a:solidFill>
                  <a:srgbClr val="000000"/>
                </a:solidFill>
                <a:latin typeface="Garet Light"/>
                <a:ea typeface="Garet Light"/>
                <a:cs typeface="Garet Light"/>
                <a:sym typeface="Garet Light"/>
              </a:rPr>
              <a:t>Phone.ServiceYes (1.3782): If Phone.Service is "Yes," the Churn.Score increases by 1.3782, holding all else constant.</a:t>
            </a:r>
          </a:p>
          <a:p>
            <a:pPr marL="579683" lvl="1" indent="-289842" algn="just">
              <a:lnSpc>
                <a:spcPts val="4242"/>
              </a:lnSpc>
              <a:buFont typeface="Arial"/>
              <a:buChar char="•"/>
            </a:pPr>
            <a:r>
              <a:rPr lang="en-US" sz="2684">
                <a:solidFill>
                  <a:srgbClr val="000000"/>
                </a:solidFill>
                <a:latin typeface="Garet Light"/>
                <a:ea typeface="Garet Light"/>
                <a:cs typeface="Garet Light"/>
                <a:sym typeface="Garet Light"/>
              </a:rPr>
              <a:t>Device.ProtectionYes (-1.2979): If Device.Protection is "Yes," the Churn.Score decreases by 1.2979, holding all else constant</a:t>
            </a:r>
          </a:p>
          <a:p>
            <a:pPr algn="just">
              <a:lnSpc>
                <a:spcPts val="4242"/>
              </a:lnSpc>
            </a:pPr>
            <a:endParaRPr lang="en-US" sz="2684">
              <a:solidFill>
                <a:srgbClr val="000000"/>
              </a:solidFill>
              <a:latin typeface="Garet Light"/>
              <a:ea typeface="Garet Light"/>
              <a:cs typeface="Garet Light"/>
              <a:sym typeface="Garet Light"/>
            </a:endParaRPr>
          </a:p>
        </p:txBody>
      </p:sp>
      <p:sp>
        <p:nvSpPr>
          <p:cNvPr id="16" name="TextBox 16"/>
          <p:cNvSpPr txBox="1"/>
          <p:nvPr/>
        </p:nvSpPr>
        <p:spPr>
          <a:xfrm>
            <a:off x="820578" y="2048664"/>
            <a:ext cx="16955158" cy="1064260"/>
          </a:xfrm>
          <a:prstGeom prst="rect">
            <a:avLst/>
          </a:prstGeom>
        </p:spPr>
        <p:txBody>
          <a:bodyPr lIns="0" tIns="0" rIns="0" bIns="0" rtlCol="0" anchor="t">
            <a:spAutoFit/>
          </a:bodyPr>
          <a:lstStyle/>
          <a:p>
            <a:pPr algn="ctr">
              <a:lnSpc>
                <a:spcPts val="4339"/>
              </a:lnSpc>
              <a:spcBef>
                <a:spcPct val="0"/>
              </a:spcBef>
            </a:pPr>
            <a:r>
              <a:rPr lang="en-US" sz="3099" b="1">
                <a:solidFill>
                  <a:srgbClr val="000000"/>
                </a:solidFill>
                <a:latin typeface="Garet Bold"/>
                <a:ea typeface="Garet Bold"/>
                <a:cs typeface="Garet Bold"/>
                <a:sym typeface="Garet Bold"/>
              </a:rPr>
              <a:t>Churn.Score</a:t>
            </a:r>
            <a:r>
              <a:rPr lang="en-US" sz="3099">
                <a:solidFill>
                  <a:srgbClr val="000000"/>
                </a:solidFill>
                <a:latin typeface="Garet Light"/>
                <a:ea typeface="Garet Light"/>
                <a:cs typeface="Garet Light"/>
                <a:sym typeface="Garet Light"/>
              </a:rPr>
              <a:t>=48.3211+32.5064×(Churn.LabelYes)+1.4191×(Online.BackupYes)+0.8466×(GenderMale)+1.3782×(Phone.ServiceYes)−1.2979×(Device.ProtectionYes)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346823" y="1041274"/>
            <a:ext cx="1773234" cy="1568095"/>
          </a:xfrm>
          <a:custGeom>
            <a:avLst/>
            <a:gdLst/>
            <a:ahLst/>
            <a:cxnLst/>
            <a:rect l="l" t="t" r="r" b="b"/>
            <a:pathLst>
              <a:path w="1773234" h="1568095">
                <a:moveTo>
                  <a:pt x="0" y="0"/>
                </a:moveTo>
                <a:lnTo>
                  <a:pt x="1773235" y="0"/>
                </a:lnTo>
                <a:lnTo>
                  <a:pt x="1773235" y="1568095"/>
                </a:lnTo>
                <a:lnTo>
                  <a:pt x="0" y="15680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841354" y="7418911"/>
            <a:ext cx="3950352" cy="3493350"/>
          </a:xfrm>
          <a:custGeom>
            <a:avLst/>
            <a:gdLst/>
            <a:ahLst/>
            <a:cxnLst/>
            <a:rect l="l" t="t" r="r" b="b"/>
            <a:pathLst>
              <a:path w="3950352" h="3493350">
                <a:moveTo>
                  <a:pt x="0" y="0"/>
                </a:moveTo>
                <a:lnTo>
                  <a:pt x="3950352" y="0"/>
                </a:lnTo>
                <a:lnTo>
                  <a:pt x="3950352" y="3493351"/>
                </a:lnTo>
                <a:lnTo>
                  <a:pt x="0" y="34933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443537" y="6467628"/>
            <a:ext cx="4769605" cy="4309989"/>
          </a:xfrm>
          <a:custGeom>
            <a:avLst/>
            <a:gdLst/>
            <a:ahLst/>
            <a:cxnLst/>
            <a:rect l="l" t="t" r="r" b="b"/>
            <a:pathLst>
              <a:path w="4769605" h="4309989">
                <a:moveTo>
                  <a:pt x="0" y="0"/>
                </a:moveTo>
                <a:lnTo>
                  <a:pt x="4769606" y="0"/>
                </a:lnTo>
                <a:lnTo>
                  <a:pt x="4769606" y="4309989"/>
                </a:lnTo>
                <a:lnTo>
                  <a:pt x="0" y="4309989"/>
                </a:lnTo>
                <a:lnTo>
                  <a:pt x="0" y="0"/>
                </a:lnTo>
                <a:close/>
              </a:path>
            </a:pathLst>
          </a:custGeom>
          <a:blipFill>
            <a:blip r:embed="rId4">
              <a:alphaModFix amt="51000"/>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5" name="Group 5"/>
          <p:cNvGrpSpPr/>
          <p:nvPr/>
        </p:nvGrpSpPr>
        <p:grpSpPr>
          <a:xfrm>
            <a:off x="1028700" y="1041274"/>
            <a:ext cx="5672541" cy="642549"/>
            <a:chOff x="0" y="0"/>
            <a:chExt cx="1494003" cy="169231"/>
          </a:xfrm>
        </p:grpSpPr>
        <p:sp>
          <p:nvSpPr>
            <p:cNvPr id="6" name="Freeform 6"/>
            <p:cNvSpPr/>
            <p:nvPr/>
          </p:nvSpPr>
          <p:spPr>
            <a:xfrm>
              <a:off x="0" y="0"/>
              <a:ext cx="1494003" cy="169231"/>
            </a:xfrm>
            <a:custGeom>
              <a:avLst/>
              <a:gdLst/>
              <a:ahLst/>
              <a:cxnLst/>
              <a:rect l="l" t="t" r="r" b="b"/>
              <a:pathLst>
                <a:path w="1494003" h="169231">
                  <a:moveTo>
                    <a:pt x="0" y="0"/>
                  </a:moveTo>
                  <a:lnTo>
                    <a:pt x="1494003" y="0"/>
                  </a:lnTo>
                  <a:lnTo>
                    <a:pt x="1494003" y="169231"/>
                  </a:lnTo>
                  <a:lnTo>
                    <a:pt x="0" y="169231"/>
                  </a:lnTo>
                  <a:close/>
                </a:path>
              </a:pathLst>
            </a:custGeom>
            <a:solidFill>
              <a:srgbClr val="9F9F9F"/>
            </a:solidFill>
          </p:spPr>
          <p:txBody>
            <a:bodyPr/>
            <a:lstStyle/>
            <a:p>
              <a:endParaRPr lang="en-US"/>
            </a:p>
          </p:txBody>
        </p:sp>
        <p:sp>
          <p:nvSpPr>
            <p:cNvPr id="7" name="TextBox 7"/>
            <p:cNvSpPr txBox="1"/>
            <p:nvPr/>
          </p:nvSpPr>
          <p:spPr>
            <a:xfrm>
              <a:off x="0" y="-38100"/>
              <a:ext cx="1494003" cy="207331"/>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75264" y="9878611"/>
            <a:ext cx="2552811" cy="816778"/>
            <a:chOff x="0" y="0"/>
            <a:chExt cx="672345" cy="215118"/>
          </a:xfrm>
        </p:grpSpPr>
        <p:sp>
          <p:nvSpPr>
            <p:cNvPr id="9" name="Freeform 9"/>
            <p:cNvSpPr/>
            <p:nvPr/>
          </p:nvSpPr>
          <p:spPr>
            <a:xfrm>
              <a:off x="0" y="0"/>
              <a:ext cx="672345" cy="215118"/>
            </a:xfrm>
            <a:custGeom>
              <a:avLst/>
              <a:gdLst/>
              <a:ahLst/>
              <a:cxnLst/>
              <a:rect l="l" t="t" r="r" b="b"/>
              <a:pathLst>
                <a:path w="672345" h="215118">
                  <a:moveTo>
                    <a:pt x="0" y="0"/>
                  </a:moveTo>
                  <a:lnTo>
                    <a:pt x="672345" y="0"/>
                  </a:lnTo>
                  <a:lnTo>
                    <a:pt x="672345" y="215118"/>
                  </a:lnTo>
                  <a:lnTo>
                    <a:pt x="0" y="215118"/>
                  </a:lnTo>
                  <a:close/>
                </a:path>
              </a:pathLst>
            </a:custGeom>
            <a:solidFill>
              <a:srgbClr val="9F9F9F"/>
            </a:solidFill>
          </p:spPr>
          <p:txBody>
            <a:bodyPr/>
            <a:lstStyle/>
            <a:p>
              <a:endParaRPr lang="en-US"/>
            </a:p>
          </p:txBody>
        </p:sp>
        <p:sp>
          <p:nvSpPr>
            <p:cNvPr id="10" name="TextBox 10"/>
            <p:cNvSpPr txBox="1"/>
            <p:nvPr/>
          </p:nvSpPr>
          <p:spPr>
            <a:xfrm>
              <a:off x="0" y="-38100"/>
              <a:ext cx="672345" cy="253218"/>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6828340" y="224496"/>
            <a:ext cx="2552811" cy="1563029"/>
            <a:chOff x="0" y="0"/>
            <a:chExt cx="672345" cy="411662"/>
          </a:xfrm>
        </p:grpSpPr>
        <p:sp>
          <p:nvSpPr>
            <p:cNvPr id="12" name="Freeform 12"/>
            <p:cNvSpPr/>
            <p:nvPr/>
          </p:nvSpPr>
          <p:spPr>
            <a:xfrm>
              <a:off x="0" y="0"/>
              <a:ext cx="672345" cy="411662"/>
            </a:xfrm>
            <a:custGeom>
              <a:avLst/>
              <a:gdLst/>
              <a:ahLst/>
              <a:cxnLst/>
              <a:rect l="l" t="t" r="r" b="b"/>
              <a:pathLst>
                <a:path w="672345" h="411662">
                  <a:moveTo>
                    <a:pt x="0" y="0"/>
                  </a:moveTo>
                  <a:lnTo>
                    <a:pt x="672345" y="0"/>
                  </a:lnTo>
                  <a:lnTo>
                    <a:pt x="672345" y="411662"/>
                  </a:lnTo>
                  <a:lnTo>
                    <a:pt x="0" y="411662"/>
                  </a:lnTo>
                  <a:close/>
                </a:path>
              </a:pathLst>
            </a:custGeom>
            <a:solidFill>
              <a:srgbClr val="9F9F9F"/>
            </a:solidFill>
          </p:spPr>
          <p:txBody>
            <a:bodyPr/>
            <a:lstStyle/>
            <a:p>
              <a:endParaRPr lang="en-US"/>
            </a:p>
          </p:txBody>
        </p:sp>
        <p:sp>
          <p:nvSpPr>
            <p:cNvPr id="13" name="TextBox 13"/>
            <p:cNvSpPr txBox="1"/>
            <p:nvPr/>
          </p:nvSpPr>
          <p:spPr>
            <a:xfrm>
              <a:off x="0" y="-38100"/>
              <a:ext cx="672345" cy="449762"/>
            </a:xfrm>
            <a:prstGeom prst="rect">
              <a:avLst/>
            </a:prstGeom>
          </p:spPr>
          <p:txBody>
            <a:bodyPr lIns="50800" tIns="50800" rIns="50800" bIns="50800" rtlCol="0" anchor="ctr"/>
            <a:lstStyle/>
            <a:p>
              <a:pPr algn="ctr">
                <a:lnSpc>
                  <a:spcPts val="3359"/>
                </a:lnSpc>
              </a:pPr>
              <a:endParaRPr/>
            </a:p>
          </p:txBody>
        </p:sp>
      </p:grpSp>
      <p:sp>
        <p:nvSpPr>
          <p:cNvPr id="14" name="Freeform 14"/>
          <p:cNvSpPr/>
          <p:nvPr/>
        </p:nvSpPr>
        <p:spPr>
          <a:xfrm>
            <a:off x="3203944" y="2416258"/>
            <a:ext cx="11498033" cy="1489992"/>
          </a:xfrm>
          <a:custGeom>
            <a:avLst/>
            <a:gdLst/>
            <a:ahLst/>
            <a:cxnLst/>
            <a:rect l="l" t="t" r="r" b="b"/>
            <a:pathLst>
              <a:path w="11498033" h="1489992">
                <a:moveTo>
                  <a:pt x="0" y="0"/>
                </a:moveTo>
                <a:lnTo>
                  <a:pt x="11498033" y="0"/>
                </a:lnTo>
                <a:lnTo>
                  <a:pt x="11498033" y="1489992"/>
                </a:lnTo>
                <a:lnTo>
                  <a:pt x="0" y="1489992"/>
                </a:lnTo>
                <a:lnTo>
                  <a:pt x="0" y="0"/>
                </a:lnTo>
                <a:close/>
              </a:path>
            </a:pathLst>
          </a:custGeom>
          <a:blipFill>
            <a:blip r:embed="rId6"/>
            <a:stretch>
              <a:fillRect t="-486764"/>
            </a:stretch>
          </a:blipFill>
        </p:spPr>
        <p:txBody>
          <a:bodyPr/>
          <a:lstStyle/>
          <a:p>
            <a:endParaRPr lang="en-US"/>
          </a:p>
        </p:txBody>
      </p:sp>
      <p:sp>
        <p:nvSpPr>
          <p:cNvPr id="15" name="TextBox 15"/>
          <p:cNvSpPr txBox="1"/>
          <p:nvPr/>
        </p:nvSpPr>
        <p:spPr>
          <a:xfrm>
            <a:off x="1751670" y="397365"/>
            <a:ext cx="8821402" cy="1144271"/>
          </a:xfrm>
          <a:prstGeom prst="rect">
            <a:avLst/>
          </a:prstGeom>
        </p:spPr>
        <p:txBody>
          <a:bodyPr lIns="0" tIns="0" rIns="0" bIns="0" rtlCol="0" anchor="t">
            <a:spAutoFit/>
          </a:bodyPr>
          <a:lstStyle/>
          <a:p>
            <a:pPr algn="l">
              <a:lnSpc>
                <a:spcPts val="9379"/>
              </a:lnSpc>
            </a:pPr>
            <a:r>
              <a:rPr lang="en-US" sz="6699">
                <a:solidFill>
                  <a:srgbClr val="000000"/>
                </a:solidFill>
                <a:latin typeface="Garet"/>
                <a:ea typeface="Garet"/>
                <a:cs typeface="Garet"/>
                <a:sym typeface="Garet"/>
              </a:rPr>
              <a:t>Final Model</a:t>
            </a:r>
          </a:p>
        </p:txBody>
      </p:sp>
      <p:sp>
        <p:nvSpPr>
          <p:cNvPr id="16" name="TextBox 16"/>
          <p:cNvSpPr txBox="1"/>
          <p:nvPr/>
        </p:nvSpPr>
        <p:spPr>
          <a:xfrm>
            <a:off x="456737" y="4541106"/>
            <a:ext cx="17374526" cy="4232874"/>
          </a:xfrm>
          <a:prstGeom prst="rect">
            <a:avLst/>
          </a:prstGeom>
        </p:spPr>
        <p:txBody>
          <a:bodyPr lIns="0" tIns="0" rIns="0" bIns="0" rtlCol="0" anchor="t">
            <a:spAutoFit/>
          </a:bodyPr>
          <a:lstStyle/>
          <a:p>
            <a:pPr marL="579683" lvl="1" indent="-289842" algn="just">
              <a:lnSpc>
                <a:spcPts val="4242"/>
              </a:lnSpc>
              <a:buFont typeface="Arial"/>
              <a:buChar char="•"/>
            </a:pPr>
            <a:r>
              <a:rPr lang="en-US" sz="2684">
                <a:solidFill>
                  <a:srgbClr val="000000"/>
                </a:solidFill>
                <a:latin typeface="Garet Light"/>
                <a:ea typeface="Garet Light"/>
                <a:cs typeface="Garet Light"/>
                <a:sym typeface="Garet Light"/>
              </a:rPr>
              <a:t>RSE - measures the average deviation (16) of the observed Churn Score values from the values predicted by the model.</a:t>
            </a:r>
          </a:p>
          <a:p>
            <a:pPr algn="just">
              <a:lnSpc>
                <a:spcPts val="4242"/>
              </a:lnSpc>
            </a:pPr>
            <a:endParaRPr lang="en-US" sz="2684">
              <a:solidFill>
                <a:srgbClr val="000000"/>
              </a:solidFill>
              <a:latin typeface="Garet Light"/>
              <a:ea typeface="Garet Light"/>
              <a:cs typeface="Garet Light"/>
              <a:sym typeface="Garet Light"/>
            </a:endParaRPr>
          </a:p>
          <a:p>
            <a:pPr marL="579683" lvl="1" indent="-289842" algn="just">
              <a:lnSpc>
                <a:spcPts val="4242"/>
              </a:lnSpc>
              <a:buFont typeface="Arial"/>
              <a:buChar char="•"/>
            </a:pPr>
            <a:r>
              <a:rPr lang="en-US" sz="2684">
                <a:solidFill>
                  <a:srgbClr val="000000"/>
                </a:solidFill>
                <a:latin typeface="Garet Light"/>
                <a:ea typeface="Garet Light"/>
                <a:cs typeface="Garet Light"/>
                <a:sym typeface="Garet Light"/>
              </a:rPr>
              <a:t>Adjusted R^2 - indicates the proportion of the variance (45%) in the dependent variable (Churn Score) explained by the independent variables. </a:t>
            </a:r>
          </a:p>
          <a:p>
            <a:pPr algn="just">
              <a:lnSpc>
                <a:spcPts val="4242"/>
              </a:lnSpc>
            </a:pPr>
            <a:endParaRPr lang="en-US" sz="2684">
              <a:solidFill>
                <a:srgbClr val="000000"/>
              </a:solidFill>
              <a:latin typeface="Garet Light"/>
              <a:ea typeface="Garet Light"/>
              <a:cs typeface="Garet Light"/>
              <a:sym typeface="Garet Light"/>
            </a:endParaRPr>
          </a:p>
          <a:p>
            <a:pPr marL="579683" lvl="1" indent="-289842" algn="just">
              <a:lnSpc>
                <a:spcPts val="4242"/>
              </a:lnSpc>
              <a:buFont typeface="Arial"/>
              <a:buChar char="•"/>
            </a:pPr>
            <a:r>
              <a:rPr lang="en-US" sz="2684">
                <a:solidFill>
                  <a:srgbClr val="000000"/>
                </a:solidFill>
                <a:latin typeface="Garet Light"/>
                <a:ea typeface="Garet Light"/>
                <a:cs typeface="Garet Light"/>
                <a:sym typeface="Garet Light"/>
              </a:rPr>
              <a:t>High F statistic (738) combined with low P value (&lt;2.2×10^-16) means that the model as a whole is significant. It tests the null hypothesis that all regression coefficients are equal to zero.</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2761177" y="6336597"/>
            <a:ext cx="6015894" cy="5319938"/>
          </a:xfrm>
          <a:custGeom>
            <a:avLst/>
            <a:gdLst/>
            <a:ahLst/>
            <a:cxnLst/>
            <a:rect l="l" t="t" r="r" b="b"/>
            <a:pathLst>
              <a:path w="6015894" h="5319938">
                <a:moveTo>
                  <a:pt x="0" y="0"/>
                </a:moveTo>
                <a:lnTo>
                  <a:pt x="6015894" y="0"/>
                </a:lnTo>
                <a:lnTo>
                  <a:pt x="6015894" y="5319938"/>
                </a:lnTo>
                <a:lnTo>
                  <a:pt x="0" y="5319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351365"/>
            <a:ext cx="5961141" cy="2113495"/>
          </a:xfrm>
          <a:custGeom>
            <a:avLst/>
            <a:gdLst/>
            <a:ahLst/>
            <a:cxnLst/>
            <a:rect l="l" t="t" r="r" b="b"/>
            <a:pathLst>
              <a:path w="5961141" h="2113495">
                <a:moveTo>
                  <a:pt x="0" y="0"/>
                </a:moveTo>
                <a:lnTo>
                  <a:pt x="5961141" y="0"/>
                </a:lnTo>
                <a:lnTo>
                  <a:pt x="5961141" y="2113495"/>
                </a:lnTo>
                <a:lnTo>
                  <a:pt x="0" y="21134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5261981" y="-769745"/>
            <a:ext cx="5420032" cy="5114540"/>
          </a:xfrm>
          <a:custGeom>
            <a:avLst/>
            <a:gdLst/>
            <a:ahLst/>
            <a:cxnLst/>
            <a:rect l="l" t="t" r="r" b="b"/>
            <a:pathLst>
              <a:path w="5420032" h="5114540">
                <a:moveTo>
                  <a:pt x="0" y="0"/>
                </a:moveTo>
                <a:lnTo>
                  <a:pt x="5420032" y="0"/>
                </a:lnTo>
                <a:lnTo>
                  <a:pt x="5420032" y="5114540"/>
                </a:lnTo>
                <a:lnTo>
                  <a:pt x="0" y="5114540"/>
                </a:lnTo>
                <a:lnTo>
                  <a:pt x="0" y="0"/>
                </a:lnTo>
                <a:close/>
              </a:path>
            </a:pathLst>
          </a:custGeom>
          <a:blipFill>
            <a:blip r:embed="rId6">
              <a:alphaModFix amt="50000"/>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5" name="Group 5"/>
          <p:cNvGrpSpPr/>
          <p:nvPr/>
        </p:nvGrpSpPr>
        <p:grpSpPr>
          <a:xfrm>
            <a:off x="8953920" y="8996566"/>
            <a:ext cx="1896900" cy="619874"/>
            <a:chOff x="0" y="0"/>
            <a:chExt cx="499595" cy="163259"/>
          </a:xfrm>
        </p:grpSpPr>
        <p:sp>
          <p:nvSpPr>
            <p:cNvPr id="6" name="Freeform 6"/>
            <p:cNvSpPr/>
            <p:nvPr/>
          </p:nvSpPr>
          <p:spPr>
            <a:xfrm>
              <a:off x="0" y="0"/>
              <a:ext cx="499595" cy="163259"/>
            </a:xfrm>
            <a:custGeom>
              <a:avLst/>
              <a:gdLst/>
              <a:ahLst/>
              <a:cxnLst/>
              <a:rect l="l" t="t" r="r" b="b"/>
              <a:pathLst>
                <a:path w="499595" h="163259">
                  <a:moveTo>
                    <a:pt x="0" y="0"/>
                  </a:moveTo>
                  <a:lnTo>
                    <a:pt x="499595" y="0"/>
                  </a:lnTo>
                  <a:lnTo>
                    <a:pt x="499595" y="163259"/>
                  </a:lnTo>
                  <a:lnTo>
                    <a:pt x="0" y="163259"/>
                  </a:lnTo>
                  <a:close/>
                </a:path>
              </a:pathLst>
            </a:custGeom>
            <a:solidFill>
              <a:srgbClr val="9F9F9F"/>
            </a:solidFill>
          </p:spPr>
          <p:txBody>
            <a:bodyPr/>
            <a:lstStyle/>
            <a:p>
              <a:endParaRPr lang="en-US"/>
            </a:p>
          </p:txBody>
        </p:sp>
        <p:sp>
          <p:nvSpPr>
            <p:cNvPr id="7" name="TextBox 7"/>
            <p:cNvSpPr txBox="1"/>
            <p:nvPr/>
          </p:nvSpPr>
          <p:spPr>
            <a:xfrm>
              <a:off x="0" y="-38100"/>
              <a:ext cx="499595" cy="201359"/>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1188662" y="3724920"/>
            <a:ext cx="1896900" cy="2554923"/>
            <a:chOff x="0" y="0"/>
            <a:chExt cx="499595" cy="672901"/>
          </a:xfrm>
        </p:grpSpPr>
        <p:sp>
          <p:nvSpPr>
            <p:cNvPr id="9" name="Freeform 9"/>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txBody>
            <a:bodyPr/>
            <a:lstStyle/>
            <a:p>
              <a:endParaRPr lang="en-US"/>
            </a:p>
          </p:txBody>
        </p:sp>
        <p:sp>
          <p:nvSpPr>
            <p:cNvPr id="10" name="TextBox 10"/>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0980410" y="-1685680"/>
            <a:ext cx="1896900" cy="2554923"/>
            <a:chOff x="0" y="0"/>
            <a:chExt cx="499595" cy="672901"/>
          </a:xfrm>
        </p:grpSpPr>
        <p:sp>
          <p:nvSpPr>
            <p:cNvPr id="12" name="Freeform 12"/>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txBody>
            <a:bodyPr/>
            <a:lstStyle/>
            <a:p>
              <a:endParaRPr lang="en-US"/>
            </a:p>
          </p:txBody>
        </p:sp>
        <p:sp>
          <p:nvSpPr>
            <p:cNvPr id="13" name="TextBox 13"/>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sp>
        <p:nvSpPr>
          <p:cNvPr id="14" name="Freeform 14"/>
          <p:cNvSpPr/>
          <p:nvPr/>
        </p:nvSpPr>
        <p:spPr>
          <a:xfrm>
            <a:off x="570913" y="2120196"/>
            <a:ext cx="10070276" cy="7009023"/>
          </a:xfrm>
          <a:custGeom>
            <a:avLst/>
            <a:gdLst/>
            <a:ahLst/>
            <a:cxnLst/>
            <a:rect l="l" t="t" r="r" b="b"/>
            <a:pathLst>
              <a:path w="10070276" h="7009023">
                <a:moveTo>
                  <a:pt x="0" y="0"/>
                </a:moveTo>
                <a:lnTo>
                  <a:pt x="10070277" y="0"/>
                </a:lnTo>
                <a:lnTo>
                  <a:pt x="10070277" y="7009023"/>
                </a:lnTo>
                <a:lnTo>
                  <a:pt x="0" y="7009023"/>
                </a:lnTo>
                <a:lnTo>
                  <a:pt x="0" y="0"/>
                </a:lnTo>
                <a:close/>
              </a:path>
            </a:pathLst>
          </a:custGeom>
          <a:blipFill>
            <a:blip r:embed="rId8"/>
            <a:stretch>
              <a:fillRect/>
            </a:stretch>
          </a:blipFill>
        </p:spPr>
        <p:txBody>
          <a:bodyPr/>
          <a:lstStyle/>
          <a:p>
            <a:endParaRPr lang="en-US"/>
          </a:p>
        </p:txBody>
      </p:sp>
      <p:sp>
        <p:nvSpPr>
          <p:cNvPr id="15" name="TextBox 15"/>
          <p:cNvSpPr txBox="1"/>
          <p:nvPr/>
        </p:nvSpPr>
        <p:spPr>
          <a:xfrm>
            <a:off x="4567572" y="394652"/>
            <a:ext cx="8772695" cy="1144271"/>
          </a:xfrm>
          <a:prstGeom prst="rect">
            <a:avLst/>
          </a:prstGeom>
        </p:spPr>
        <p:txBody>
          <a:bodyPr lIns="0" tIns="0" rIns="0" bIns="0" rtlCol="0" anchor="t">
            <a:spAutoFit/>
          </a:bodyPr>
          <a:lstStyle/>
          <a:p>
            <a:pPr algn="ctr">
              <a:lnSpc>
                <a:spcPts val="9379"/>
              </a:lnSpc>
            </a:pPr>
            <a:r>
              <a:rPr lang="en-US" sz="6699">
                <a:solidFill>
                  <a:srgbClr val="000000"/>
                </a:solidFill>
                <a:latin typeface="Garet Light"/>
                <a:ea typeface="Garet Light"/>
                <a:cs typeface="Garet Light"/>
                <a:sym typeface="Garet Light"/>
              </a:rPr>
              <a:t>Model Diagnostics</a:t>
            </a:r>
          </a:p>
        </p:txBody>
      </p:sp>
      <p:sp>
        <p:nvSpPr>
          <p:cNvPr id="16" name="TextBox 16"/>
          <p:cNvSpPr txBox="1"/>
          <p:nvPr/>
        </p:nvSpPr>
        <p:spPr>
          <a:xfrm>
            <a:off x="10980410" y="3255466"/>
            <a:ext cx="6408480" cy="4700279"/>
          </a:xfrm>
          <a:prstGeom prst="rect">
            <a:avLst/>
          </a:prstGeom>
        </p:spPr>
        <p:txBody>
          <a:bodyPr lIns="0" tIns="0" rIns="0" bIns="0" rtlCol="0" anchor="t">
            <a:spAutoFit/>
          </a:bodyPr>
          <a:lstStyle/>
          <a:p>
            <a:pPr algn="l">
              <a:lnSpc>
                <a:spcPts val="3429"/>
              </a:lnSpc>
            </a:pPr>
            <a:r>
              <a:rPr lang="en-US" sz="2449">
                <a:solidFill>
                  <a:srgbClr val="000000"/>
                </a:solidFill>
                <a:latin typeface="Garet Light"/>
                <a:ea typeface="Garet Light"/>
                <a:cs typeface="Garet Light"/>
                <a:sym typeface="Garet Light"/>
              </a:rPr>
              <a:t>The Residuals vs Fitted plot helps identify non-linearity, unequal error variance, and outliers. Ideally, the points should be randomly distributed around the horizontal line without any distinct pattern.</a:t>
            </a:r>
          </a:p>
          <a:p>
            <a:pPr algn="l">
              <a:lnSpc>
                <a:spcPts val="3429"/>
              </a:lnSpc>
            </a:pPr>
            <a:endParaRPr lang="en-US" sz="2449">
              <a:solidFill>
                <a:srgbClr val="000000"/>
              </a:solidFill>
              <a:latin typeface="Garet Light"/>
              <a:ea typeface="Garet Light"/>
              <a:cs typeface="Garet Light"/>
              <a:sym typeface="Garet Light"/>
            </a:endParaRPr>
          </a:p>
          <a:p>
            <a:pPr algn="l">
              <a:lnSpc>
                <a:spcPts val="3429"/>
              </a:lnSpc>
              <a:spcBef>
                <a:spcPct val="0"/>
              </a:spcBef>
            </a:pPr>
            <a:r>
              <a:rPr lang="en-US" sz="2449">
                <a:solidFill>
                  <a:srgbClr val="000000"/>
                </a:solidFill>
                <a:latin typeface="Garet Light"/>
                <a:ea typeface="Garet Light"/>
                <a:cs typeface="Garet Light"/>
                <a:sym typeface="Garet Light"/>
              </a:rPr>
              <a:t>The residuals appear scattered without a clear pattern, which suggests that the assumption of linearity is reasonably met.</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2761177" y="6336597"/>
            <a:ext cx="6015894" cy="5319938"/>
          </a:xfrm>
          <a:custGeom>
            <a:avLst/>
            <a:gdLst/>
            <a:ahLst/>
            <a:cxnLst/>
            <a:rect l="l" t="t" r="r" b="b"/>
            <a:pathLst>
              <a:path w="6015894" h="5319938">
                <a:moveTo>
                  <a:pt x="0" y="0"/>
                </a:moveTo>
                <a:lnTo>
                  <a:pt x="6015894" y="0"/>
                </a:lnTo>
                <a:lnTo>
                  <a:pt x="6015894" y="5319938"/>
                </a:lnTo>
                <a:lnTo>
                  <a:pt x="0" y="5319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351365"/>
            <a:ext cx="5961141" cy="2113495"/>
          </a:xfrm>
          <a:custGeom>
            <a:avLst/>
            <a:gdLst/>
            <a:ahLst/>
            <a:cxnLst/>
            <a:rect l="l" t="t" r="r" b="b"/>
            <a:pathLst>
              <a:path w="5961141" h="2113495">
                <a:moveTo>
                  <a:pt x="0" y="0"/>
                </a:moveTo>
                <a:lnTo>
                  <a:pt x="5961141" y="0"/>
                </a:lnTo>
                <a:lnTo>
                  <a:pt x="5961141" y="2113495"/>
                </a:lnTo>
                <a:lnTo>
                  <a:pt x="0" y="21134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5261981" y="-769745"/>
            <a:ext cx="5420032" cy="5114540"/>
          </a:xfrm>
          <a:custGeom>
            <a:avLst/>
            <a:gdLst/>
            <a:ahLst/>
            <a:cxnLst/>
            <a:rect l="l" t="t" r="r" b="b"/>
            <a:pathLst>
              <a:path w="5420032" h="5114540">
                <a:moveTo>
                  <a:pt x="0" y="0"/>
                </a:moveTo>
                <a:lnTo>
                  <a:pt x="5420032" y="0"/>
                </a:lnTo>
                <a:lnTo>
                  <a:pt x="5420032" y="5114540"/>
                </a:lnTo>
                <a:lnTo>
                  <a:pt x="0" y="5114540"/>
                </a:lnTo>
                <a:lnTo>
                  <a:pt x="0" y="0"/>
                </a:lnTo>
                <a:close/>
              </a:path>
            </a:pathLst>
          </a:custGeom>
          <a:blipFill>
            <a:blip r:embed="rId6">
              <a:alphaModFix amt="62000"/>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5" name="Group 5"/>
          <p:cNvGrpSpPr/>
          <p:nvPr/>
        </p:nvGrpSpPr>
        <p:grpSpPr>
          <a:xfrm>
            <a:off x="8953920" y="8996566"/>
            <a:ext cx="1896900" cy="619874"/>
            <a:chOff x="0" y="0"/>
            <a:chExt cx="499595" cy="163259"/>
          </a:xfrm>
        </p:grpSpPr>
        <p:sp>
          <p:nvSpPr>
            <p:cNvPr id="6" name="Freeform 6"/>
            <p:cNvSpPr/>
            <p:nvPr/>
          </p:nvSpPr>
          <p:spPr>
            <a:xfrm>
              <a:off x="0" y="0"/>
              <a:ext cx="499595" cy="163259"/>
            </a:xfrm>
            <a:custGeom>
              <a:avLst/>
              <a:gdLst/>
              <a:ahLst/>
              <a:cxnLst/>
              <a:rect l="l" t="t" r="r" b="b"/>
              <a:pathLst>
                <a:path w="499595" h="163259">
                  <a:moveTo>
                    <a:pt x="0" y="0"/>
                  </a:moveTo>
                  <a:lnTo>
                    <a:pt x="499595" y="0"/>
                  </a:lnTo>
                  <a:lnTo>
                    <a:pt x="499595" y="163259"/>
                  </a:lnTo>
                  <a:lnTo>
                    <a:pt x="0" y="163259"/>
                  </a:lnTo>
                  <a:close/>
                </a:path>
              </a:pathLst>
            </a:custGeom>
            <a:solidFill>
              <a:srgbClr val="9F9F9F"/>
            </a:solidFill>
          </p:spPr>
          <p:txBody>
            <a:bodyPr/>
            <a:lstStyle/>
            <a:p>
              <a:endParaRPr lang="en-US"/>
            </a:p>
          </p:txBody>
        </p:sp>
        <p:sp>
          <p:nvSpPr>
            <p:cNvPr id="7" name="TextBox 7"/>
            <p:cNvSpPr txBox="1"/>
            <p:nvPr/>
          </p:nvSpPr>
          <p:spPr>
            <a:xfrm>
              <a:off x="0" y="-38100"/>
              <a:ext cx="499595" cy="201359"/>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1188662" y="3724920"/>
            <a:ext cx="1896900" cy="2554923"/>
            <a:chOff x="0" y="0"/>
            <a:chExt cx="499595" cy="672901"/>
          </a:xfrm>
        </p:grpSpPr>
        <p:sp>
          <p:nvSpPr>
            <p:cNvPr id="9" name="Freeform 9"/>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txBody>
            <a:bodyPr/>
            <a:lstStyle/>
            <a:p>
              <a:endParaRPr lang="en-US"/>
            </a:p>
          </p:txBody>
        </p:sp>
        <p:sp>
          <p:nvSpPr>
            <p:cNvPr id="10" name="TextBox 10"/>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877810" y="-1839217"/>
            <a:ext cx="1896900" cy="2554923"/>
            <a:chOff x="0" y="0"/>
            <a:chExt cx="499595" cy="672901"/>
          </a:xfrm>
        </p:grpSpPr>
        <p:sp>
          <p:nvSpPr>
            <p:cNvPr id="12" name="Freeform 12"/>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txBody>
            <a:bodyPr/>
            <a:lstStyle/>
            <a:p>
              <a:endParaRPr lang="en-US"/>
            </a:p>
          </p:txBody>
        </p:sp>
        <p:sp>
          <p:nvSpPr>
            <p:cNvPr id="13" name="TextBox 13"/>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sp>
        <p:nvSpPr>
          <p:cNvPr id="14" name="Freeform 14"/>
          <p:cNvSpPr/>
          <p:nvPr/>
        </p:nvSpPr>
        <p:spPr>
          <a:xfrm>
            <a:off x="412867" y="1903174"/>
            <a:ext cx="10567543" cy="7355126"/>
          </a:xfrm>
          <a:custGeom>
            <a:avLst/>
            <a:gdLst/>
            <a:ahLst/>
            <a:cxnLst/>
            <a:rect l="l" t="t" r="r" b="b"/>
            <a:pathLst>
              <a:path w="10567543" h="7355126">
                <a:moveTo>
                  <a:pt x="0" y="0"/>
                </a:moveTo>
                <a:lnTo>
                  <a:pt x="10567543" y="0"/>
                </a:lnTo>
                <a:lnTo>
                  <a:pt x="10567543" y="7355126"/>
                </a:lnTo>
                <a:lnTo>
                  <a:pt x="0" y="7355126"/>
                </a:lnTo>
                <a:lnTo>
                  <a:pt x="0" y="0"/>
                </a:lnTo>
                <a:close/>
              </a:path>
            </a:pathLst>
          </a:custGeom>
          <a:blipFill>
            <a:blip r:embed="rId8"/>
            <a:stretch>
              <a:fillRect/>
            </a:stretch>
          </a:blipFill>
        </p:spPr>
        <p:txBody>
          <a:bodyPr/>
          <a:lstStyle/>
          <a:p>
            <a:endParaRPr lang="en-US"/>
          </a:p>
        </p:txBody>
      </p:sp>
      <p:sp>
        <p:nvSpPr>
          <p:cNvPr id="15" name="TextBox 15"/>
          <p:cNvSpPr txBox="1"/>
          <p:nvPr/>
        </p:nvSpPr>
        <p:spPr>
          <a:xfrm>
            <a:off x="4757652" y="227540"/>
            <a:ext cx="8772695" cy="1144271"/>
          </a:xfrm>
          <a:prstGeom prst="rect">
            <a:avLst/>
          </a:prstGeom>
        </p:spPr>
        <p:txBody>
          <a:bodyPr lIns="0" tIns="0" rIns="0" bIns="0" rtlCol="0" anchor="t">
            <a:spAutoFit/>
          </a:bodyPr>
          <a:lstStyle/>
          <a:p>
            <a:pPr algn="ctr">
              <a:lnSpc>
                <a:spcPts val="9379"/>
              </a:lnSpc>
            </a:pPr>
            <a:r>
              <a:rPr lang="en-US" sz="6699">
                <a:solidFill>
                  <a:srgbClr val="000000"/>
                </a:solidFill>
                <a:latin typeface="Garet Light"/>
                <a:ea typeface="Garet Light"/>
                <a:cs typeface="Garet Light"/>
                <a:sym typeface="Garet Light"/>
              </a:rPr>
              <a:t>Model Diagnostics</a:t>
            </a:r>
          </a:p>
        </p:txBody>
      </p:sp>
      <p:sp>
        <p:nvSpPr>
          <p:cNvPr id="16" name="TextBox 16"/>
          <p:cNvSpPr txBox="1"/>
          <p:nvPr/>
        </p:nvSpPr>
        <p:spPr>
          <a:xfrm>
            <a:off x="11112014" y="2156655"/>
            <a:ext cx="6991587" cy="7447346"/>
          </a:xfrm>
          <a:prstGeom prst="rect">
            <a:avLst/>
          </a:prstGeom>
        </p:spPr>
        <p:txBody>
          <a:bodyPr lIns="0" tIns="0" rIns="0" bIns="0" rtlCol="0" anchor="t">
            <a:spAutoFit/>
          </a:bodyPr>
          <a:lstStyle/>
          <a:p>
            <a:pPr algn="l">
              <a:lnSpc>
                <a:spcPts val="3741"/>
              </a:lnSpc>
            </a:pPr>
            <a:r>
              <a:rPr lang="en-US" sz="2672">
                <a:solidFill>
                  <a:srgbClr val="000000"/>
                </a:solidFill>
                <a:latin typeface="Garet Light"/>
                <a:ea typeface="Garet Light"/>
                <a:cs typeface="Garet Light"/>
                <a:sym typeface="Garet Light"/>
              </a:rPr>
              <a:t>A Q-Q plot  is a tool used to check if data,</a:t>
            </a:r>
          </a:p>
          <a:p>
            <a:pPr algn="l">
              <a:lnSpc>
                <a:spcPts val="3741"/>
              </a:lnSpc>
            </a:pPr>
            <a:r>
              <a:rPr lang="en-US" sz="2672">
                <a:solidFill>
                  <a:srgbClr val="000000"/>
                </a:solidFill>
                <a:latin typeface="Garet Light"/>
                <a:ea typeface="Garet Light"/>
                <a:cs typeface="Garet Light"/>
                <a:sym typeface="Garet Light"/>
              </a:rPr>
              <a:t>follows a specific distribution,    </a:t>
            </a:r>
          </a:p>
          <a:p>
            <a:pPr algn="l">
              <a:lnSpc>
                <a:spcPts val="3741"/>
              </a:lnSpc>
            </a:pPr>
            <a:r>
              <a:rPr lang="en-US" sz="2672">
                <a:solidFill>
                  <a:srgbClr val="000000"/>
                </a:solidFill>
                <a:latin typeface="Garet Light"/>
                <a:ea typeface="Garet Light"/>
                <a:cs typeface="Garet Light"/>
                <a:sym typeface="Garet Light"/>
              </a:rPr>
              <a:t>usually the normal distribution.</a:t>
            </a:r>
          </a:p>
          <a:p>
            <a:pPr algn="l">
              <a:lnSpc>
                <a:spcPts val="3741"/>
              </a:lnSpc>
            </a:pPr>
            <a:endParaRPr lang="en-US" sz="2672">
              <a:solidFill>
                <a:srgbClr val="000000"/>
              </a:solidFill>
              <a:latin typeface="Garet Light"/>
              <a:ea typeface="Garet Light"/>
              <a:cs typeface="Garet Light"/>
              <a:sym typeface="Garet Light"/>
            </a:endParaRPr>
          </a:p>
          <a:p>
            <a:pPr algn="l">
              <a:lnSpc>
                <a:spcPts val="3741"/>
              </a:lnSpc>
            </a:pPr>
            <a:r>
              <a:rPr lang="en-US" sz="2672">
                <a:solidFill>
                  <a:srgbClr val="000000"/>
                </a:solidFill>
                <a:latin typeface="Garet Light"/>
                <a:ea typeface="Garet Light"/>
                <a:cs typeface="Garet Light"/>
                <a:sym typeface="Garet Light"/>
              </a:rPr>
              <a:t>Left Tail (bottom-left): The points curve below the line, indicating heavy tails (Negative residuals -predicted value &gt; actual value).</a:t>
            </a:r>
          </a:p>
          <a:p>
            <a:pPr algn="l">
              <a:lnSpc>
                <a:spcPts val="3741"/>
              </a:lnSpc>
            </a:pPr>
            <a:endParaRPr lang="en-US" sz="2672">
              <a:solidFill>
                <a:srgbClr val="000000"/>
              </a:solidFill>
              <a:latin typeface="Garet Light"/>
              <a:ea typeface="Garet Light"/>
              <a:cs typeface="Garet Light"/>
              <a:sym typeface="Garet Light"/>
            </a:endParaRPr>
          </a:p>
          <a:p>
            <a:pPr algn="l">
              <a:lnSpc>
                <a:spcPts val="3741"/>
              </a:lnSpc>
            </a:pPr>
            <a:r>
              <a:rPr lang="en-US" sz="2672">
                <a:solidFill>
                  <a:srgbClr val="000000"/>
                </a:solidFill>
                <a:latin typeface="Garet Light"/>
                <a:ea typeface="Garet Light"/>
                <a:cs typeface="Garet Light"/>
                <a:sym typeface="Garet Light"/>
              </a:rPr>
              <a:t>Right Tail (top-right): The points curve above the line, indicating heavy positive tails or high outliers. (Positive residuals - predicted value&lt; actual value)</a:t>
            </a:r>
          </a:p>
          <a:p>
            <a:pPr algn="l">
              <a:lnSpc>
                <a:spcPts val="3741"/>
              </a:lnSpc>
            </a:pPr>
            <a:endParaRPr lang="en-US" sz="2672">
              <a:solidFill>
                <a:srgbClr val="000000"/>
              </a:solidFill>
              <a:latin typeface="Garet Light"/>
              <a:ea typeface="Garet Light"/>
              <a:cs typeface="Garet Light"/>
              <a:sym typeface="Garet Light"/>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2761177" y="6336597"/>
            <a:ext cx="6015894" cy="5319938"/>
          </a:xfrm>
          <a:custGeom>
            <a:avLst/>
            <a:gdLst/>
            <a:ahLst/>
            <a:cxnLst/>
            <a:rect l="l" t="t" r="r" b="b"/>
            <a:pathLst>
              <a:path w="6015894" h="5319938">
                <a:moveTo>
                  <a:pt x="0" y="0"/>
                </a:moveTo>
                <a:lnTo>
                  <a:pt x="6015894" y="0"/>
                </a:lnTo>
                <a:lnTo>
                  <a:pt x="6015894" y="5319938"/>
                </a:lnTo>
                <a:lnTo>
                  <a:pt x="0" y="5319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351365"/>
            <a:ext cx="5961141" cy="2113495"/>
          </a:xfrm>
          <a:custGeom>
            <a:avLst/>
            <a:gdLst/>
            <a:ahLst/>
            <a:cxnLst/>
            <a:rect l="l" t="t" r="r" b="b"/>
            <a:pathLst>
              <a:path w="5961141" h="2113495">
                <a:moveTo>
                  <a:pt x="0" y="0"/>
                </a:moveTo>
                <a:lnTo>
                  <a:pt x="5961141" y="0"/>
                </a:lnTo>
                <a:lnTo>
                  <a:pt x="5961141" y="2113495"/>
                </a:lnTo>
                <a:lnTo>
                  <a:pt x="0" y="21134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5261981" y="-769745"/>
            <a:ext cx="5420032" cy="5114540"/>
          </a:xfrm>
          <a:custGeom>
            <a:avLst/>
            <a:gdLst/>
            <a:ahLst/>
            <a:cxnLst/>
            <a:rect l="l" t="t" r="r" b="b"/>
            <a:pathLst>
              <a:path w="5420032" h="5114540">
                <a:moveTo>
                  <a:pt x="0" y="0"/>
                </a:moveTo>
                <a:lnTo>
                  <a:pt x="5420032" y="0"/>
                </a:lnTo>
                <a:lnTo>
                  <a:pt x="5420032" y="5114540"/>
                </a:lnTo>
                <a:lnTo>
                  <a:pt x="0" y="5114540"/>
                </a:lnTo>
                <a:lnTo>
                  <a:pt x="0" y="0"/>
                </a:lnTo>
                <a:close/>
              </a:path>
            </a:pathLst>
          </a:custGeom>
          <a:blipFill>
            <a:blip r:embed="rId6">
              <a:alphaModFix amt="56000"/>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5" name="Group 5"/>
          <p:cNvGrpSpPr/>
          <p:nvPr/>
        </p:nvGrpSpPr>
        <p:grpSpPr>
          <a:xfrm>
            <a:off x="8195550" y="8686629"/>
            <a:ext cx="1896900" cy="619874"/>
            <a:chOff x="0" y="0"/>
            <a:chExt cx="499595" cy="163259"/>
          </a:xfrm>
        </p:grpSpPr>
        <p:sp>
          <p:nvSpPr>
            <p:cNvPr id="6" name="Freeform 6"/>
            <p:cNvSpPr/>
            <p:nvPr/>
          </p:nvSpPr>
          <p:spPr>
            <a:xfrm>
              <a:off x="0" y="0"/>
              <a:ext cx="499595" cy="163259"/>
            </a:xfrm>
            <a:custGeom>
              <a:avLst/>
              <a:gdLst/>
              <a:ahLst/>
              <a:cxnLst/>
              <a:rect l="l" t="t" r="r" b="b"/>
              <a:pathLst>
                <a:path w="499595" h="163259">
                  <a:moveTo>
                    <a:pt x="0" y="0"/>
                  </a:moveTo>
                  <a:lnTo>
                    <a:pt x="499595" y="0"/>
                  </a:lnTo>
                  <a:lnTo>
                    <a:pt x="499595" y="163259"/>
                  </a:lnTo>
                  <a:lnTo>
                    <a:pt x="0" y="163259"/>
                  </a:lnTo>
                  <a:close/>
                </a:path>
              </a:pathLst>
            </a:custGeom>
            <a:solidFill>
              <a:srgbClr val="9F9F9F"/>
            </a:solidFill>
          </p:spPr>
          <p:txBody>
            <a:bodyPr/>
            <a:lstStyle/>
            <a:p>
              <a:endParaRPr lang="en-US"/>
            </a:p>
          </p:txBody>
        </p:sp>
        <p:sp>
          <p:nvSpPr>
            <p:cNvPr id="7" name="TextBox 7"/>
            <p:cNvSpPr txBox="1"/>
            <p:nvPr/>
          </p:nvSpPr>
          <p:spPr>
            <a:xfrm>
              <a:off x="0" y="-38100"/>
              <a:ext cx="499595" cy="201359"/>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1188662" y="3724920"/>
            <a:ext cx="1896900" cy="2554923"/>
            <a:chOff x="0" y="0"/>
            <a:chExt cx="499595" cy="672901"/>
          </a:xfrm>
        </p:grpSpPr>
        <p:sp>
          <p:nvSpPr>
            <p:cNvPr id="9" name="Freeform 9"/>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txBody>
            <a:bodyPr/>
            <a:lstStyle/>
            <a:p>
              <a:endParaRPr lang="en-US"/>
            </a:p>
          </p:txBody>
        </p:sp>
        <p:sp>
          <p:nvSpPr>
            <p:cNvPr id="10" name="TextBox 10"/>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0980410" y="-1685680"/>
            <a:ext cx="1896900" cy="2554923"/>
            <a:chOff x="0" y="0"/>
            <a:chExt cx="499595" cy="672901"/>
          </a:xfrm>
        </p:grpSpPr>
        <p:sp>
          <p:nvSpPr>
            <p:cNvPr id="12" name="Freeform 12"/>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txBody>
            <a:bodyPr/>
            <a:lstStyle/>
            <a:p>
              <a:endParaRPr lang="en-US"/>
            </a:p>
          </p:txBody>
        </p:sp>
        <p:sp>
          <p:nvSpPr>
            <p:cNvPr id="13" name="TextBox 13"/>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sp>
        <p:nvSpPr>
          <p:cNvPr id="14" name="Freeform 14"/>
          <p:cNvSpPr/>
          <p:nvPr/>
        </p:nvSpPr>
        <p:spPr>
          <a:xfrm>
            <a:off x="410099" y="1949450"/>
            <a:ext cx="10125006" cy="7047116"/>
          </a:xfrm>
          <a:custGeom>
            <a:avLst/>
            <a:gdLst/>
            <a:ahLst/>
            <a:cxnLst/>
            <a:rect l="l" t="t" r="r" b="b"/>
            <a:pathLst>
              <a:path w="10125006" h="7047116">
                <a:moveTo>
                  <a:pt x="0" y="0"/>
                </a:moveTo>
                <a:lnTo>
                  <a:pt x="10125006" y="0"/>
                </a:lnTo>
                <a:lnTo>
                  <a:pt x="10125006" y="7047116"/>
                </a:lnTo>
                <a:lnTo>
                  <a:pt x="0" y="7047116"/>
                </a:lnTo>
                <a:lnTo>
                  <a:pt x="0" y="0"/>
                </a:lnTo>
                <a:close/>
              </a:path>
            </a:pathLst>
          </a:custGeom>
          <a:blipFill>
            <a:blip r:embed="rId8"/>
            <a:stretch>
              <a:fillRect/>
            </a:stretch>
          </a:blipFill>
        </p:spPr>
        <p:txBody>
          <a:bodyPr/>
          <a:lstStyle/>
          <a:p>
            <a:endParaRPr lang="en-US"/>
          </a:p>
        </p:txBody>
      </p:sp>
      <p:sp>
        <p:nvSpPr>
          <p:cNvPr id="15" name="TextBox 15"/>
          <p:cNvSpPr txBox="1"/>
          <p:nvPr/>
        </p:nvSpPr>
        <p:spPr>
          <a:xfrm>
            <a:off x="4297039" y="394652"/>
            <a:ext cx="8772695" cy="1144271"/>
          </a:xfrm>
          <a:prstGeom prst="rect">
            <a:avLst/>
          </a:prstGeom>
        </p:spPr>
        <p:txBody>
          <a:bodyPr lIns="0" tIns="0" rIns="0" bIns="0" rtlCol="0" anchor="t">
            <a:spAutoFit/>
          </a:bodyPr>
          <a:lstStyle/>
          <a:p>
            <a:pPr algn="ctr">
              <a:lnSpc>
                <a:spcPts val="9379"/>
              </a:lnSpc>
            </a:pPr>
            <a:r>
              <a:rPr lang="en-US" sz="6699">
                <a:solidFill>
                  <a:srgbClr val="000000"/>
                </a:solidFill>
                <a:latin typeface="Garet Light"/>
                <a:ea typeface="Garet Light"/>
                <a:cs typeface="Garet Light"/>
                <a:sym typeface="Garet Light"/>
              </a:rPr>
              <a:t>Model Diagnostics</a:t>
            </a:r>
          </a:p>
        </p:txBody>
      </p:sp>
      <p:sp>
        <p:nvSpPr>
          <p:cNvPr id="16" name="TextBox 16"/>
          <p:cNvSpPr txBox="1"/>
          <p:nvPr/>
        </p:nvSpPr>
        <p:spPr>
          <a:xfrm>
            <a:off x="10945204" y="3836264"/>
            <a:ext cx="7001239" cy="3415252"/>
          </a:xfrm>
          <a:prstGeom prst="rect">
            <a:avLst/>
          </a:prstGeom>
        </p:spPr>
        <p:txBody>
          <a:bodyPr lIns="0" tIns="0" rIns="0" bIns="0" rtlCol="0" anchor="t">
            <a:spAutoFit/>
          </a:bodyPr>
          <a:lstStyle/>
          <a:p>
            <a:pPr algn="l">
              <a:lnSpc>
                <a:spcPts val="3382"/>
              </a:lnSpc>
            </a:pPr>
            <a:r>
              <a:rPr lang="en-US" sz="2416" dirty="0">
                <a:solidFill>
                  <a:srgbClr val="000000"/>
                </a:solidFill>
                <a:latin typeface="Garet Light"/>
                <a:ea typeface="Garet Light"/>
                <a:cs typeface="Garet Light"/>
                <a:sym typeface="Garet Light"/>
              </a:rPr>
              <a:t>This plot tests for homoscedasticity and ensures that the variance of residuals is consistent across fitted values.</a:t>
            </a:r>
          </a:p>
          <a:p>
            <a:pPr algn="l">
              <a:lnSpc>
                <a:spcPts val="3382"/>
              </a:lnSpc>
            </a:pPr>
            <a:r>
              <a:rPr lang="en-US" sz="2416" dirty="0">
                <a:solidFill>
                  <a:srgbClr val="000000"/>
                </a:solidFill>
                <a:latin typeface="Garet Light"/>
                <a:ea typeface="Garet Light"/>
                <a:cs typeface="Garet Light"/>
                <a:sym typeface="Garet Light"/>
              </a:rPr>
              <a:t>For this plot to be effective, the plots should be randomly spread.</a:t>
            </a:r>
          </a:p>
          <a:p>
            <a:pPr algn="l">
              <a:lnSpc>
                <a:spcPts val="3382"/>
              </a:lnSpc>
            </a:pPr>
            <a:endParaRPr lang="en-US" sz="2416" dirty="0">
              <a:solidFill>
                <a:srgbClr val="000000"/>
              </a:solidFill>
              <a:latin typeface="Garet Light"/>
              <a:ea typeface="Garet Light"/>
              <a:cs typeface="Garet Light"/>
              <a:sym typeface="Garet Light"/>
            </a:endParaRPr>
          </a:p>
          <a:p>
            <a:pPr algn="l">
              <a:lnSpc>
                <a:spcPts val="3382"/>
              </a:lnSpc>
              <a:spcBef>
                <a:spcPct val="0"/>
              </a:spcBef>
            </a:pPr>
            <a:r>
              <a:rPr lang="en-US" sz="2416" dirty="0">
                <a:solidFill>
                  <a:srgbClr val="000000"/>
                </a:solidFill>
                <a:latin typeface="Garet Light"/>
                <a:ea typeface="Garet Light"/>
                <a:cs typeface="Garet Light"/>
                <a:sym typeface="Garet Light"/>
              </a:rPr>
              <a:t>The spread of points appears relatively consistent</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2761177" y="6336597"/>
            <a:ext cx="6015894" cy="5319938"/>
          </a:xfrm>
          <a:custGeom>
            <a:avLst/>
            <a:gdLst/>
            <a:ahLst/>
            <a:cxnLst/>
            <a:rect l="l" t="t" r="r" b="b"/>
            <a:pathLst>
              <a:path w="6015894" h="5319938">
                <a:moveTo>
                  <a:pt x="0" y="0"/>
                </a:moveTo>
                <a:lnTo>
                  <a:pt x="6015894" y="0"/>
                </a:lnTo>
                <a:lnTo>
                  <a:pt x="6015894" y="5319938"/>
                </a:lnTo>
                <a:lnTo>
                  <a:pt x="0" y="5319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351365"/>
            <a:ext cx="5961141" cy="2113495"/>
          </a:xfrm>
          <a:custGeom>
            <a:avLst/>
            <a:gdLst/>
            <a:ahLst/>
            <a:cxnLst/>
            <a:rect l="l" t="t" r="r" b="b"/>
            <a:pathLst>
              <a:path w="5961141" h="2113495">
                <a:moveTo>
                  <a:pt x="0" y="0"/>
                </a:moveTo>
                <a:lnTo>
                  <a:pt x="5961141" y="0"/>
                </a:lnTo>
                <a:lnTo>
                  <a:pt x="5961141" y="2113495"/>
                </a:lnTo>
                <a:lnTo>
                  <a:pt x="0" y="21134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5261981" y="-769745"/>
            <a:ext cx="5420032" cy="5114540"/>
          </a:xfrm>
          <a:custGeom>
            <a:avLst/>
            <a:gdLst/>
            <a:ahLst/>
            <a:cxnLst/>
            <a:rect l="l" t="t" r="r" b="b"/>
            <a:pathLst>
              <a:path w="5420032" h="5114540">
                <a:moveTo>
                  <a:pt x="0" y="0"/>
                </a:moveTo>
                <a:lnTo>
                  <a:pt x="5420032" y="0"/>
                </a:lnTo>
                <a:lnTo>
                  <a:pt x="5420032" y="5114540"/>
                </a:lnTo>
                <a:lnTo>
                  <a:pt x="0" y="5114540"/>
                </a:lnTo>
                <a:lnTo>
                  <a:pt x="0" y="0"/>
                </a:lnTo>
                <a:close/>
              </a:path>
            </a:pathLst>
          </a:custGeom>
          <a:blipFill>
            <a:blip r:embed="rId6">
              <a:alphaModFix amt="63000"/>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5" name="Group 5"/>
          <p:cNvGrpSpPr/>
          <p:nvPr/>
        </p:nvGrpSpPr>
        <p:grpSpPr>
          <a:xfrm>
            <a:off x="8953920" y="8996566"/>
            <a:ext cx="1896900" cy="619874"/>
            <a:chOff x="0" y="0"/>
            <a:chExt cx="499595" cy="163259"/>
          </a:xfrm>
        </p:grpSpPr>
        <p:sp>
          <p:nvSpPr>
            <p:cNvPr id="6" name="Freeform 6"/>
            <p:cNvSpPr/>
            <p:nvPr/>
          </p:nvSpPr>
          <p:spPr>
            <a:xfrm>
              <a:off x="0" y="0"/>
              <a:ext cx="499595" cy="163259"/>
            </a:xfrm>
            <a:custGeom>
              <a:avLst/>
              <a:gdLst/>
              <a:ahLst/>
              <a:cxnLst/>
              <a:rect l="l" t="t" r="r" b="b"/>
              <a:pathLst>
                <a:path w="499595" h="163259">
                  <a:moveTo>
                    <a:pt x="0" y="0"/>
                  </a:moveTo>
                  <a:lnTo>
                    <a:pt x="499595" y="0"/>
                  </a:lnTo>
                  <a:lnTo>
                    <a:pt x="499595" y="163259"/>
                  </a:lnTo>
                  <a:lnTo>
                    <a:pt x="0" y="163259"/>
                  </a:lnTo>
                  <a:close/>
                </a:path>
              </a:pathLst>
            </a:custGeom>
            <a:solidFill>
              <a:srgbClr val="9F9F9F"/>
            </a:solidFill>
          </p:spPr>
          <p:txBody>
            <a:bodyPr/>
            <a:lstStyle/>
            <a:p>
              <a:endParaRPr lang="en-US"/>
            </a:p>
          </p:txBody>
        </p:sp>
        <p:sp>
          <p:nvSpPr>
            <p:cNvPr id="7" name="TextBox 7"/>
            <p:cNvSpPr txBox="1"/>
            <p:nvPr/>
          </p:nvSpPr>
          <p:spPr>
            <a:xfrm>
              <a:off x="0" y="-38100"/>
              <a:ext cx="499595" cy="201359"/>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1188662" y="3724920"/>
            <a:ext cx="1896900" cy="2554923"/>
            <a:chOff x="0" y="0"/>
            <a:chExt cx="499595" cy="672901"/>
          </a:xfrm>
        </p:grpSpPr>
        <p:sp>
          <p:nvSpPr>
            <p:cNvPr id="9" name="Freeform 9"/>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txBody>
            <a:bodyPr/>
            <a:lstStyle/>
            <a:p>
              <a:endParaRPr lang="en-US"/>
            </a:p>
          </p:txBody>
        </p:sp>
        <p:sp>
          <p:nvSpPr>
            <p:cNvPr id="10" name="TextBox 10"/>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0980410" y="-1685680"/>
            <a:ext cx="1896900" cy="2554923"/>
            <a:chOff x="0" y="0"/>
            <a:chExt cx="499595" cy="672901"/>
          </a:xfrm>
        </p:grpSpPr>
        <p:sp>
          <p:nvSpPr>
            <p:cNvPr id="12" name="Freeform 12"/>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txBody>
            <a:bodyPr/>
            <a:lstStyle/>
            <a:p>
              <a:endParaRPr lang="en-US"/>
            </a:p>
          </p:txBody>
        </p:sp>
        <p:sp>
          <p:nvSpPr>
            <p:cNvPr id="13" name="TextBox 13"/>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sp>
        <p:nvSpPr>
          <p:cNvPr id="14" name="Freeform 14"/>
          <p:cNvSpPr/>
          <p:nvPr/>
        </p:nvSpPr>
        <p:spPr>
          <a:xfrm>
            <a:off x="708238" y="2135202"/>
            <a:ext cx="10234175" cy="7123098"/>
          </a:xfrm>
          <a:custGeom>
            <a:avLst/>
            <a:gdLst/>
            <a:ahLst/>
            <a:cxnLst/>
            <a:rect l="l" t="t" r="r" b="b"/>
            <a:pathLst>
              <a:path w="10234175" h="7123098">
                <a:moveTo>
                  <a:pt x="0" y="0"/>
                </a:moveTo>
                <a:lnTo>
                  <a:pt x="10234174" y="0"/>
                </a:lnTo>
                <a:lnTo>
                  <a:pt x="10234174" y="7123098"/>
                </a:lnTo>
                <a:lnTo>
                  <a:pt x="0" y="7123098"/>
                </a:lnTo>
                <a:lnTo>
                  <a:pt x="0" y="0"/>
                </a:lnTo>
                <a:close/>
              </a:path>
            </a:pathLst>
          </a:custGeom>
          <a:blipFill>
            <a:blip r:embed="rId8"/>
            <a:stretch>
              <a:fillRect/>
            </a:stretch>
          </a:blipFill>
        </p:spPr>
        <p:txBody>
          <a:bodyPr/>
          <a:lstStyle/>
          <a:p>
            <a:endParaRPr lang="en-US"/>
          </a:p>
        </p:txBody>
      </p:sp>
      <p:sp>
        <p:nvSpPr>
          <p:cNvPr id="15" name="TextBox 15"/>
          <p:cNvSpPr txBox="1"/>
          <p:nvPr/>
        </p:nvSpPr>
        <p:spPr>
          <a:xfrm>
            <a:off x="4567572" y="394652"/>
            <a:ext cx="8772695" cy="1144271"/>
          </a:xfrm>
          <a:prstGeom prst="rect">
            <a:avLst/>
          </a:prstGeom>
        </p:spPr>
        <p:txBody>
          <a:bodyPr lIns="0" tIns="0" rIns="0" bIns="0" rtlCol="0" anchor="t">
            <a:spAutoFit/>
          </a:bodyPr>
          <a:lstStyle/>
          <a:p>
            <a:pPr algn="ctr">
              <a:lnSpc>
                <a:spcPts val="9379"/>
              </a:lnSpc>
            </a:pPr>
            <a:r>
              <a:rPr lang="en-US" sz="6699">
                <a:solidFill>
                  <a:srgbClr val="000000"/>
                </a:solidFill>
                <a:latin typeface="Garet Light"/>
                <a:ea typeface="Garet Light"/>
                <a:cs typeface="Garet Light"/>
                <a:sym typeface="Garet Light"/>
              </a:rPr>
              <a:t>Model Diagnostics</a:t>
            </a:r>
          </a:p>
        </p:txBody>
      </p:sp>
      <p:sp>
        <p:nvSpPr>
          <p:cNvPr id="16" name="TextBox 16"/>
          <p:cNvSpPr txBox="1"/>
          <p:nvPr/>
        </p:nvSpPr>
        <p:spPr>
          <a:xfrm>
            <a:off x="11125201" y="4936196"/>
            <a:ext cx="6858000" cy="2164054"/>
          </a:xfrm>
          <a:prstGeom prst="rect">
            <a:avLst/>
          </a:prstGeom>
        </p:spPr>
        <p:txBody>
          <a:bodyPr wrap="square" lIns="0" tIns="0" rIns="0" bIns="0" rtlCol="0" anchor="t">
            <a:spAutoFit/>
          </a:bodyPr>
          <a:lstStyle/>
          <a:p>
            <a:pPr algn="l">
              <a:lnSpc>
                <a:spcPts val="3382"/>
              </a:lnSpc>
              <a:spcBef>
                <a:spcPct val="0"/>
              </a:spcBef>
            </a:pPr>
            <a:r>
              <a:rPr lang="en-US" sz="2416" dirty="0">
                <a:solidFill>
                  <a:srgbClr val="000000"/>
                </a:solidFill>
                <a:latin typeface="Garet Light"/>
                <a:ea typeface="Garet Light"/>
                <a:cs typeface="Garet Light"/>
                <a:sym typeface="Garet Light"/>
              </a:rPr>
              <a:t>This plot identifies the influential data points that have a significant impact on the regression model. Impactful observations would play a key role in influencing the model</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2761177" y="6336597"/>
            <a:ext cx="6015894" cy="5319938"/>
          </a:xfrm>
          <a:custGeom>
            <a:avLst/>
            <a:gdLst/>
            <a:ahLst/>
            <a:cxnLst/>
            <a:rect l="l" t="t" r="r" b="b"/>
            <a:pathLst>
              <a:path w="6015894" h="5319938">
                <a:moveTo>
                  <a:pt x="0" y="0"/>
                </a:moveTo>
                <a:lnTo>
                  <a:pt x="6015894" y="0"/>
                </a:lnTo>
                <a:lnTo>
                  <a:pt x="6015894" y="5319938"/>
                </a:lnTo>
                <a:lnTo>
                  <a:pt x="0" y="5319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351365"/>
            <a:ext cx="5961141" cy="2113495"/>
          </a:xfrm>
          <a:custGeom>
            <a:avLst/>
            <a:gdLst/>
            <a:ahLst/>
            <a:cxnLst/>
            <a:rect l="l" t="t" r="r" b="b"/>
            <a:pathLst>
              <a:path w="5961141" h="2113495">
                <a:moveTo>
                  <a:pt x="0" y="0"/>
                </a:moveTo>
                <a:lnTo>
                  <a:pt x="5961141" y="0"/>
                </a:lnTo>
                <a:lnTo>
                  <a:pt x="5961141" y="2113495"/>
                </a:lnTo>
                <a:lnTo>
                  <a:pt x="0" y="2113495"/>
                </a:lnTo>
                <a:lnTo>
                  <a:pt x="0" y="0"/>
                </a:lnTo>
                <a:close/>
              </a:path>
            </a:pathLst>
          </a:custGeom>
          <a:blipFill>
            <a:blip r:embed="rId4">
              <a:alphaModFix amt="63000"/>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5261981" y="-769745"/>
            <a:ext cx="5420032" cy="5114540"/>
          </a:xfrm>
          <a:custGeom>
            <a:avLst/>
            <a:gdLst/>
            <a:ahLst/>
            <a:cxnLst/>
            <a:rect l="l" t="t" r="r" b="b"/>
            <a:pathLst>
              <a:path w="5420032" h="5114540">
                <a:moveTo>
                  <a:pt x="0" y="0"/>
                </a:moveTo>
                <a:lnTo>
                  <a:pt x="5420032" y="0"/>
                </a:lnTo>
                <a:lnTo>
                  <a:pt x="5420032" y="5114540"/>
                </a:lnTo>
                <a:lnTo>
                  <a:pt x="0" y="5114540"/>
                </a:lnTo>
                <a:lnTo>
                  <a:pt x="0" y="0"/>
                </a:lnTo>
                <a:close/>
              </a:path>
            </a:pathLst>
          </a:custGeom>
          <a:blipFill>
            <a:blip r:embed="rId6">
              <a:alphaModFix amt="77000"/>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5" name="Group 5"/>
          <p:cNvGrpSpPr/>
          <p:nvPr/>
        </p:nvGrpSpPr>
        <p:grpSpPr>
          <a:xfrm>
            <a:off x="8953920" y="8996566"/>
            <a:ext cx="1896900" cy="619874"/>
            <a:chOff x="0" y="0"/>
            <a:chExt cx="499595" cy="163259"/>
          </a:xfrm>
        </p:grpSpPr>
        <p:sp>
          <p:nvSpPr>
            <p:cNvPr id="6" name="Freeform 6"/>
            <p:cNvSpPr/>
            <p:nvPr/>
          </p:nvSpPr>
          <p:spPr>
            <a:xfrm>
              <a:off x="0" y="0"/>
              <a:ext cx="499595" cy="163259"/>
            </a:xfrm>
            <a:custGeom>
              <a:avLst/>
              <a:gdLst/>
              <a:ahLst/>
              <a:cxnLst/>
              <a:rect l="l" t="t" r="r" b="b"/>
              <a:pathLst>
                <a:path w="499595" h="163259">
                  <a:moveTo>
                    <a:pt x="0" y="0"/>
                  </a:moveTo>
                  <a:lnTo>
                    <a:pt x="499595" y="0"/>
                  </a:lnTo>
                  <a:lnTo>
                    <a:pt x="499595" y="163259"/>
                  </a:lnTo>
                  <a:lnTo>
                    <a:pt x="0" y="163259"/>
                  </a:lnTo>
                  <a:close/>
                </a:path>
              </a:pathLst>
            </a:custGeom>
            <a:solidFill>
              <a:srgbClr val="9F9F9F"/>
            </a:solidFill>
          </p:spPr>
          <p:txBody>
            <a:bodyPr/>
            <a:lstStyle/>
            <a:p>
              <a:endParaRPr lang="en-US"/>
            </a:p>
          </p:txBody>
        </p:sp>
        <p:sp>
          <p:nvSpPr>
            <p:cNvPr id="7" name="TextBox 7"/>
            <p:cNvSpPr txBox="1"/>
            <p:nvPr/>
          </p:nvSpPr>
          <p:spPr>
            <a:xfrm>
              <a:off x="0" y="-38100"/>
              <a:ext cx="499595" cy="201359"/>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1188662" y="3724920"/>
            <a:ext cx="1896900" cy="2554923"/>
            <a:chOff x="0" y="0"/>
            <a:chExt cx="499595" cy="672901"/>
          </a:xfrm>
        </p:grpSpPr>
        <p:sp>
          <p:nvSpPr>
            <p:cNvPr id="9" name="Freeform 9"/>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txBody>
            <a:bodyPr/>
            <a:lstStyle/>
            <a:p>
              <a:endParaRPr lang="en-US"/>
            </a:p>
          </p:txBody>
        </p:sp>
        <p:sp>
          <p:nvSpPr>
            <p:cNvPr id="10" name="TextBox 10"/>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0980410" y="-1685680"/>
            <a:ext cx="1896900" cy="2554923"/>
            <a:chOff x="0" y="0"/>
            <a:chExt cx="499595" cy="672901"/>
          </a:xfrm>
        </p:grpSpPr>
        <p:sp>
          <p:nvSpPr>
            <p:cNvPr id="12" name="Freeform 12"/>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txBody>
            <a:bodyPr/>
            <a:lstStyle/>
            <a:p>
              <a:endParaRPr lang="en-US"/>
            </a:p>
          </p:txBody>
        </p:sp>
        <p:sp>
          <p:nvSpPr>
            <p:cNvPr id="13" name="TextBox 13"/>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sp>
        <p:nvSpPr>
          <p:cNvPr id="14" name="Freeform 14"/>
          <p:cNvSpPr/>
          <p:nvPr/>
        </p:nvSpPr>
        <p:spPr>
          <a:xfrm>
            <a:off x="1460236" y="4499260"/>
            <a:ext cx="8863001" cy="1438147"/>
          </a:xfrm>
          <a:custGeom>
            <a:avLst/>
            <a:gdLst/>
            <a:ahLst/>
            <a:cxnLst/>
            <a:rect l="l" t="t" r="r" b="b"/>
            <a:pathLst>
              <a:path w="8863001" h="1438147">
                <a:moveTo>
                  <a:pt x="0" y="0"/>
                </a:moveTo>
                <a:lnTo>
                  <a:pt x="8863001" y="0"/>
                </a:lnTo>
                <a:lnTo>
                  <a:pt x="8863001" y="1438148"/>
                </a:lnTo>
                <a:lnTo>
                  <a:pt x="0" y="1438148"/>
                </a:lnTo>
                <a:lnTo>
                  <a:pt x="0" y="0"/>
                </a:lnTo>
                <a:close/>
              </a:path>
            </a:pathLst>
          </a:custGeom>
          <a:blipFill>
            <a:blip r:embed="rId8"/>
            <a:stretch>
              <a:fillRect/>
            </a:stretch>
          </a:blipFill>
        </p:spPr>
        <p:txBody>
          <a:bodyPr/>
          <a:lstStyle/>
          <a:p>
            <a:endParaRPr lang="en-US"/>
          </a:p>
        </p:txBody>
      </p:sp>
      <p:sp>
        <p:nvSpPr>
          <p:cNvPr id="15" name="Freeform 15"/>
          <p:cNvSpPr/>
          <p:nvPr/>
        </p:nvSpPr>
        <p:spPr>
          <a:xfrm>
            <a:off x="11928860" y="2223586"/>
            <a:ext cx="5198836" cy="7747170"/>
          </a:xfrm>
          <a:custGeom>
            <a:avLst/>
            <a:gdLst/>
            <a:ahLst/>
            <a:cxnLst/>
            <a:rect l="l" t="t" r="r" b="b"/>
            <a:pathLst>
              <a:path w="5198836" h="7747170">
                <a:moveTo>
                  <a:pt x="0" y="0"/>
                </a:moveTo>
                <a:lnTo>
                  <a:pt x="5198836" y="0"/>
                </a:lnTo>
                <a:lnTo>
                  <a:pt x="5198836" y="7747171"/>
                </a:lnTo>
                <a:lnTo>
                  <a:pt x="0" y="7747171"/>
                </a:lnTo>
                <a:lnTo>
                  <a:pt x="0" y="0"/>
                </a:lnTo>
                <a:close/>
              </a:path>
            </a:pathLst>
          </a:custGeom>
          <a:blipFill>
            <a:blip r:embed="rId9"/>
            <a:stretch>
              <a:fillRect t="-54" r="-233" b="-54"/>
            </a:stretch>
          </a:blipFill>
        </p:spPr>
        <p:txBody>
          <a:bodyPr/>
          <a:lstStyle/>
          <a:p>
            <a:endParaRPr lang="en-US"/>
          </a:p>
        </p:txBody>
      </p:sp>
      <p:sp>
        <p:nvSpPr>
          <p:cNvPr id="16" name="TextBox 16"/>
          <p:cNvSpPr txBox="1"/>
          <p:nvPr/>
        </p:nvSpPr>
        <p:spPr>
          <a:xfrm>
            <a:off x="4567572" y="227540"/>
            <a:ext cx="8772695" cy="1144271"/>
          </a:xfrm>
          <a:prstGeom prst="rect">
            <a:avLst/>
          </a:prstGeom>
        </p:spPr>
        <p:txBody>
          <a:bodyPr lIns="0" tIns="0" rIns="0" bIns="0" rtlCol="0" anchor="t">
            <a:spAutoFit/>
          </a:bodyPr>
          <a:lstStyle/>
          <a:p>
            <a:pPr algn="ctr">
              <a:lnSpc>
                <a:spcPts val="9379"/>
              </a:lnSpc>
            </a:pPr>
            <a:r>
              <a:rPr lang="en-US" sz="6699">
                <a:solidFill>
                  <a:srgbClr val="000000"/>
                </a:solidFill>
                <a:latin typeface="Garet Light"/>
                <a:ea typeface="Garet Light"/>
                <a:cs typeface="Garet Light"/>
                <a:sym typeface="Garet Light"/>
              </a:rPr>
              <a:t>Prediction Test</a:t>
            </a:r>
          </a:p>
        </p:txBody>
      </p:sp>
      <p:sp>
        <p:nvSpPr>
          <p:cNvPr id="17" name="TextBox 17"/>
          <p:cNvSpPr txBox="1"/>
          <p:nvPr/>
        </p:nvSpPr>
        <p:spPr>
          <a:xfrm>
            <a:off x="1028700" y="1443673"/>
            <a:ext cx="16098996" cy="1032474"/>
          </a:xfrm>
          <a:prstGeom prst="rect">
            <a:avLst/>
          </a:prstGeom>
        </p:spPr>
        <p:txBody>
          <a:bodyPr lIns="0" tIns="0" rIns="0" bIns="0" rtlCol="0" anchor="t">
            <a:spAutoFit/>
          </a:bodyPr>
          <a:lstStyle/>
          <a:p>
            <a:pPr algn="just">
              <a:lnSpc>
                <a:spcPts val="4242"/>
              </a:lnSpc>
            </a:pPr>
            <a:r>
              <a:rPr lang="en-US" sz="2684">
                <a:solidFill>
                  <a:srgbClr val="000000"/>
                </a:solidFill>
                <a:latin typeface="Garet Light"/>
                <a:ea typeface="Garet Light"/>
                <a:cs typeface="Garet Light"/>
                <a:sym typeface="Garet Light"/>
              </a:rPr>
              <a:t>A new column was created in test data frame with the predicted churn scores from the test data and our final  model.</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grpSp>
        <p:nvGrpSpPr>
          <p:cNvPr id="2" name="Group 2"/>
          <p:cNvGrpSpPr/>
          <p:nvPr/>
        </p:nvGrpSpPr>
        <p:grpSpPr>
          <a:xfrm>
            <a:off x="-608531" y="514350"/>
            <a:ext cx="1192202" cy="9258300"/>
            <a:chOff x="0" y="0"/>
            <a:chExt cx="313995" cy="2438400"/>
          </a:xfrm>
        </p:grpSpPr>
        <p:sp>
          <p:nvSpPr>
            <p:cNvPr id="3" name="Freeform 3"/>
            <p:cNvSpPr/>
            <p:nvPr/>
          </p:nvSpPr>
          <p:spPr>
            <a:xfrm>
              <a:off x="0" y="0"/>
              <a:ext cx="313995" cy="2438400"/>
            </a:xfrm>
            <a:custGeom>
              <a:avLst/>
              <a:gdLst/>
              <a:ahLst/>
              <a:cxnLst/>
              <a:rect l="l" t="t" r="r" b="b"/>
              <a:pathLst>
                <a:path w="313995" h="2438400">
                  <a:moveTo>
                    <a:pt x="0" y="0"/>
                  </a:moveTo>
                  <a:lnTo>
                    <a:pt x="313995" y="0"/>
                  </a:lnTo>
                  <a:lnTo>
                    <a:pt x="313995" y="2438400"/>
                  </a:lnTo>
                  <a:lnTo>
                    <a:pt x="0" y="2438400"/>
                  </a:lnTo>
                  <a:close/>
                </a:path>
              </a:pathLst>
            </a:custGeom>
            <a:solidFill>
              <a:srgbClr val="9F9F9F"/>
            </a:solidFill>
          </p:spPr>
          <p:txBody>
            <a:bodyPr/>
            <a:lstStyle/>
            <a:p>
              <a:endParaRPr lang="en-US"/>
            </a:p>
          </p:txBody>
        </p:sp>
        <p:sp>
          <p:nvSpPr>
            <p:cNvPr id="4" name="TextBox 4"/>
            <p:cNvSpPr txBox="1"/>
            <p:nvPr/>
          </p:nvSpPr>
          <p:spPr>
            <a:xfrm>
              <a:off x="0" y="-38100"/>
              <a:ext cx="313995" cy="2476500"/>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17704329" y="514350"/>
            <a:ext cx="1192202" cy="9258300"/>
            <a:chOff x="0" y="0"/>
            <a:chExt cx="313995" cy="2438400"/>
          </a:xfrm>
        </p:grpSpPr>
        <p:sp>
          <p:nvSpPr>
            <p:cNvPr id="6" name="Freeform 6"/>
            <p:cNvSpPr/>
            <p:nvPr/>
          </p:nvSpPr>
          <p:spPr>
            <a:xfrm>
              <a:off x="0" y="0"/>
              <a:ext cx="313995" cy="2438400"/>
            </a:xfrm>
            <a:custGeom>
              <a:avLst/>
              <a:gdLst/>
              <a:ahLst/>
              <a:cxnLst/>
              <a:rect l="l" t="t" r="r" b="b"/>
              <a:pathLst>
                <a:path w="313995" h="2438400">
                  <a:moveTo>
                    <a:pt x="0" y="0"/>
                  </a:moveTo>
                  <a:lnTo>
                    <a:pt x="313995" y="0"/>
                  </a:lnTo>
                  <a:lnTo>
                    <a:pt x="313995" y="2438400"/>
                  </a:lnTo>
                  <a:lnTo>
                    <a:pt x="0" y="2438400"/>
                  </a:lnTo>
                  <a:close/>
                </a:path>
              </a:pathLst>
            </a:custGeom>
            <a:solidFill>
              <a:srgbClr val="9F9F9F"/>
            </a:solidFill>
          </p:spPr>
          <p:txBody>
            <a:bodyPr/>
            <a:lstStyle/>
            <a:p>
              <a:endParaRPr lang="en-US"/>
            </a:p>
          </p:txBody>
        </p:sp>
        <p:sp>
          <p:nvSpPr>
            <p:cNvPr id="7" name="TextBox 7"/>
            <p:cNvSpPr txBox="1"/>
            <p:nvPr/>
          </p:nvSpPr>
          <p:spPr>
            <a:xfrm>
              <a:off x="0" y="-38100"/>
              <a:ext cx="313995" cy="2476500"/>
            </a:xfrm>
            <a:prstGeom prst="rect">
              <a:avLst/>
            </a:prstGeom>
          </p:spPr>
          <p:txBody>
            <a:bodyPr lIns="50800" tIns="50800" rIns="50800" bIns="50800" rtlCol="0" anchor="ctr"/>
            <a:lstStyle/>
            <a:p>
              <a:pPr algn="ctr">
                <a:lnSpc>
                  <a:spcPts val="3359"/>
                </a:lnSpc>
              </a:pPr>
              <a:endParaRPr/>
            </a:p>
          </p:txBody>
        </p:sp>
      </p:grpSp>
      <p:sp>
        <p:nvSpPr>
          <p:cNvPr id="8" name="Freeform 8"/>
          <p:cNvSpPr/>
          <p:nvPr/>
        </p:nvSpPr>
        <p:spPr>
          <a:xfrm>
            <a:off x="5667966" y="1452830"/>
            <a:ext cx="11047505" cy="11752664"/>
          </a:xfrm>
          <a:custGeom>
            <a:avLst/>
            <a:gdLst/>
            <a:ahLst/>
            <a:cxnLst/>
            <a:rect l="l" t="t" r="r" b="b"/>
            <a:pathLst>
              <a:path w="11047505" h="11752664">
                <a:moveTo>
                  <a:pt x="0" y="0"/>
                </a:moveTo>
                <a:lnTo>
                  <a:pt x="11047505" y="0"/>
                </a:lnTo>
                <a:lnTo>
                  <a:pt x="11047505" y="11752665"/>
                </a:lnTo>
                <a:lnTo>
                  <a:pt x="0" y="11752665"/>
                </a:lnTo>
                <a:lnTo>
                  <a:pt x="0" y="0"/>
                </a:lnTo>
                <a:close/>
              </a:path>
            </a:pathLst>
          </a:custGeom>
          <a:blipFill>
            <a:blip r:embed="rId2">
              <a:alphaModFix amt="49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3442793" y="1081991"/>
            <a:ext cx="11402414" cy="721994"/>
          </a:xfrm>
          <a:prstGeom prst="rect">
            <a:avLst/>
          </a:prstGeom>
        </p:spPr>
        <p:txBody>
          <a:bodyPr lIns="0" tIns="0" rIns="0" bIns="0" rtlCol="0" anchor="t">
            <a:spAutoFit/>
          </a:bodyPr>
          <a:lstStyle/>
          <a:p>
            <a:pPr algn="ctr">
              <a:lnSpc>
                <a:spcPts val="5880"/>
              </a:lnSpc>
            </a:pPr>
            <a:r>
              <a:rPr lang="en-US" sz="4200" b="1">
                <a:solidFill>
                  <a:srgbClr val="000000"/>
                </a:solidFill>
                <a:latin typeface="Garet Bold"/>
                <a:ea typeface="Garet Bold"/>
                <a:cs typeface="Garet Bold"/>
                <a:sym typeface="Garet Bold"/>
              </a:rPr>
              <a:t>Customer Churn experienced by Telco</a:t>
            </a:r>
          </a:p>
        </p:txBody>
      </p:sp>
      <p:sp>
        <p:nvSpPr>
          <p:cNvPr id="10" name="TextBox 10"/>
          <p:cNvSpPr txBox="1"/>
          <p:nvPr/>
        </p:nvSpPr>
        <p:spPr>
          <a:xfrm>
            <a:off x="3442793" y="2319267"/>
            <a:ext cx="11402414" cy="6657544"/>
          </a:xfrm>
          <a:prstGeom prst="rect">
            <a:avLst/>
          </a:prstGeom>
        </p:spPr>
        <p:txBody>
          <a:bodyPr lIns="0" tIns="0" rIns="0" bIns="0" rtlCol="0" anchor="t">
            <a:spAutoFit/>
          </a:bodyPr>
          <a:lstStyle/>
          <a:p>
            <a:pPr algn="just">
              <a:lnSpc>
                <a:spcPts val="4084"/>
              </a:lnSpc>
            </a:pPr>
            <a:r>
              <a:rPr lang="en-US" sz="2917" dirty="0">
                <a:solidFill>
                  <a:srgbClr val="000000"/>
                </a:solidFill>
                <a:latin typeface="Garet Light"/>
                <a:ea typeface="Garet Light"/>
                <a:cs typeface="Garet Light"/>
                <a:sym typeface="Garet Light"/>
              </a:rPr>
              <a:t>Telco is a telecommunication and mobile service provider. Our group aims to focus and identify reasons for the companies loss of customers by observing factors such as customer demographics, location and service among several others.</a:t>
            </a:r>
          </a:p>
          <a:p>
            <a:pPr algn="just">
              <a:lnSpc>
                <a:spcPts val="4084"/>
              </a:lnSpc>
            </a:pPr>
            <a:endParaRPr lang="en-US" sz="2917" dirty="0">
              <a:solidFill>
                <a:srgbClr val="000000"/>
              </a:solidFill>
              <a:latin typeface="Garet Light"/>
              <a:ea typeface="Garet Light"/>
              <a:cs typeface="Garet Light"/>
              <a:sym typeface="Garet Light"/>
            </a:endParaRPr>
          </a:p>
          <a:p>
            <a:pPr algn="just">
              <a:lnSpc>
                <a:spcPts val="4084"/>
              </a:lnSpc>
            </a:pPr>
            <a:r>
              <a:rPr lang="en-US" sz="2917" dirty="0">
                <a:solidFill>
                  <a:srgbClr val="000000"/>
                </a:solidFill>
                <a:latin typeface="Garet Light"/>
                <a:ea typeface="Garet Light"/>
                <a:cs typeface="Garet Light"/>
                <a:sym typeface="Garet Light"/>
              </a:rPr>
              <a:t>In the telecommunications industry, loosing customers is extremely costly as a lost customer is unlikely to return and would prefer to stick with their new service provider thus making this a key factor that needs to be evaluated. In the following slides will be highlighting our work and the outcomes in identifying solutions to overcome said issue.</a:t>
            </a:r>
          </a:p>
          <a:p>
            <a:pPr algn="just">
              <a:lnSpc>
                <a:spcPts val="4084"/>
              </a:lnSpc>
            </a:pPr>
            <a:endParaRPr lang="en-US" sz="2917" dirty="0">
              <a:solidFill>
                <a:srgbClr val="000000"/>
              </a:solidFill>
              <a:latin typeface="Garet Light"/>
              <a:ea typeface="Garet Light"/>
              <a:cs typeface="Garet Light"/>
              <a:sym typeface="Garet 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22" b="-9222"/>
            </a:stretch>
          </a:blipFill>
        </p:spPr>
        <p:txBody>
          <a:bodyPr/>
          <a:lstStyle/>
          <a:p>
            <a:endParaRPr lang="en-US"/>
          </a:p>
        </p:txBody>
      </p:sp>
      <p:grpSp>
        <p:nvGrpSpPr>
          <p:cNvPr id="3" name="Group 3"/>
          <p:cNvGrpSpPr/>
          <p:nvPr/>
        </p:nvGrpSpPr>
        <p:grpSpPr>
          <a:xfrm>
            <a:off x="10980410" y="-1685680"/>
            <a:ext cx="1896900" cy="2554923"/>
            <a:chOff x="0" y="0"/>
            <a:chExt cx="499595" cy="672901"/>
          </a:xfrm>
        </p:grpSpPr>
        <p:sp>
          <p:nvSpPr>
            <p:cNvPr id="4" name="Freeform 4"/>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txBody>
            <a:bodyPr/>
            <a:lstStyle/>
            <a:p>
              <a:endParaRPr lang="en-US"/>
            </a:p>
          </p:txBody>
        </p:sp>
        <p:sp>
          <p:nvSpPr>
            <p:cNvPr id="5" name="TextBox 5"/>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691099" y="8479415"/>
            <a:ext cx="1896900" cy="2554923"/>
            <a:chOff x="0" y="0"/>
            <a:chExt cx="499595" cy="672901"/>
          </a:xfrm>
        </p:grpSpPr>
        <p:sp>
          <p:nvSpPr>
            <p:cNvPr id="7" name="Freeform 7"/>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txBody>
            <a:bodyPr/>
            <a:lstStyle/>
            <a:p>
              <a:endParaRPr lang="en-US"/>
            </a:p>
          </p:txBody>
        </p:sp>
        <p:sp>
          <p:nvSpPr>
            <p:cNvPr id="8" name="TextBox 8"/>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7259300" y="2482059"/>
            <a:ext cx="1896900" cy="6259808"/>
            <a:chOff x="0" y="0"/>
            <a:chExt cx="499595" cy="1648674"/>
          </a:xfrm>
        </p:grpSpPr>
        <p:sp>
          <p:nvSpPr>
            <p:cNvPr id="10" name="Freeform 10"/>
            <p:cNvSpPr/>
            <p:nvPr/>
          </p:nvSpPr>
          <p:spPr>
            <a:xfrm>
              <a:off x="0" y="0"/>
              <a:ext cx="499595" cy="1648674"/>
            </a:xfrm>
            <a:custGeom>
              <a:avLst/>
              <a:gdLst/>
              <a:ahLst/>
              <a:cxnLst/>
              <a:rect l="l" t="t" r="r" b="b"/>
              <a:pathLst>
                <a:path w="499595" h="1648674">
                  <a:moveTo>
                    <a:pt x="0" y="0"/>
                  </a:moveTo>
                  <a:lnTo>
                    <a:pt x="499595" y="0"/>
                  </a:lnTo>
                  <a:lnTo>
                    <a:pt x="499595" y="1648674"/>
                  </a:lnTo>
                  <a:lnTo>
                    <a:pt x="0" y="1648674"/>
                  </a:lnTo>
                  <a:close/>
                </a:path>
              </a:pathLst>
            </a:custGeom>
            <a:solidFill>
              <a:srgbClr val="9F9F9F"/>
            </a:solidFill>
          </p:spPr>
          <p:txBody>
            <a:bodyPr/>
            <a:lstStyle/>
            <a:p>
              <a:endParaRPr lang="en-US"/>
            </a:p>
          </p:txBody>
        </p:sp>
        <p:sp>
          <p:nvSpPr>
            <p:cNvPr id="11" name="TextBox 11"/>
            <p:cNvSpPr txBox="1"/>
            <p:nvPr/>
          </p:nvSpPr>
          <p:spPr>
            <a:xfrm>
              <a:off x="0" y="-38100"/>
              <a:ext cx="499595" cy="1686774"/>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533400" y="8479415"/>
            <a:ext cx="2054599" cy="1807585"/>
          </a:xfrm>
          <a:custGeom>
            <a:avLst/>
            <a:gdLst/>
            <a:ahLst/>
            <a:cxnLst/>
            <a:rect l="l" t="t" r="r" b="b"/>
            <a:pathLst>
              <a:path w="1730751" h="1724749">
                <a:moveTo>
                  <a:pt x="0" y="0"/>
                </a:moveTo>
                <a:lnTo>
                  <a:pt x="1730751" y="0"/>
                </a:lnTo>
                <a:lnTo>
                  <a:pt x="1730751" y="1724749"/>
                </a:lnTo>
                <a:lnTo>
                  <a:pt x="0" y="1724749"/>
                </a:lnTo>
                <a:lnTo>
                  <a:pt x="0" y="0"/>
                </a:lnTo>
                <a:close/>
              </a:path>
            </a:pathLst>
          </a:custGeom>
          <a:blipFill>
            <a:blip r:embed="rId3"/>
            <a:stretch>
              <a:fillRect l="-29208" r="-48009"/>
            </a:stretch>
          </a:blipFill>
        </p:spPr>
        <p:txBody>
          <a:bodyPr/>
          <a:lstStyle/>
          <a:p>
            <a:endParaRPr lang="en-US"/>
          </a:p>
        </p:txBody>
      </p:sp>
      <p:sp>
        <p:nvSpPr>
          <p:cNvPr id="13" name="TextBox 13"/>
          <p:cNvSpPr txBox="1"/>
          <p:nvPr/>
        </p:nvSpPr>
        <p:spPr>
          <a:xfrm>
            <a:off x="202861" y="3810244"/>
            <a:ext cx="16187556" cy="2231893"/>
          </a:xfrm>
          <a:prstGeom prst="rect">
            <a:avLst/>
          </a:prstGeom>
        </p:spPr>
        <p:txBody>
          <a:bodyPr lIns="0" tIns="0" rIns="0" bIns="0" rtlCol="0" anchor="t">
            <a:spAutoFit/>
          </a:bodyPr>
          <a:lstStyle/>
          <a:p>
            <a:pPr algn="ctr">
              <a:lnSpc>
                <a:spcPts val="19451"/>
              </a:lnSpc>
            </a:pPr>
            <a:r>
              <a:rPr lang="en-US" sz="13894" dirty="0">
                <a:solidFill>
                  <a:srgbClr val="000000"/>
                </a:solidFill>
                <a:latin typeface="Tomorrow"/>
                <a:ea typeface="Tomorrow"/>
                <a:cs typeface="Tomorrow"/>
                <a:sym typeface="Tomorrow"/>
              </a:rPr>
              <a:t>THANK YOU</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649974" y="737663"/>
            <a:ext cx="3662792" cy="3239057"/>
          </a:xfrm>
          <a:custGeom>
            <a:avLst/>
            <a:gdLst/>
            <a:ahLst/>
            <a:cxnLst/>
            <a:rect l="l" t="t" r="r" b="b"/>
            <a:pathLst>
              <a:path w="3662792" h="3239057">
                <a:moveTo>
                  <a:pt x="0" y="0"/>
                </a:moveTo>
                <a:lnTo>
                  <a:pt x="3662792" y="0"/>
                </a:lnTo>
                <a:lnTo>
                  <a:pt x="3662792" y="3239058"/>
                </a:lnTo>
                <a:lnTo>
                  <a:pt x="0" y="32390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5962378" y="3772720"/>
            <a:ext cx="2325622" cy="2056580"/>
          </a:xfrm>
          <a:custGeom>
            <a:avLst/>
            <a:gdLst/>
            <a:ahLst/>
            <a:cxnLst/>
            <a:rect l="l" t="t" r="r" b="b"/>
            <a:pathLst>
              <a:path w="2325622" h="2056580">
                <a:moveTo>
                  <a:pt x="0" y="0"/>
                </a:moveTo>
                <a:lnTo>
                  <a:pt x="2325622" y="0"/>
                </a:lnTo>
                <a:lnTo>
                  <a:pt x="2325622" y="2056580"/>
                </a:lnTo>
                <a:lnTo>
                  <a:pt x="0" y="20565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737402" y="895350"/>
            <a:ext cx="14391578" cy="1193800"/>
          </a:xfrm>
          <a:prstGeom prst="rect">
            <a:avLst/>
          </a:prstGeom>
        </p:spPr>
        <p:txBody>
          <a:bodyPr lIns="0" tIns="0" rIns="0" bIns="0" rtlCol="0" anchor="t">
            <a:spAutoFit/>
          </a:bodyPr>
          <a:lstStyle/>
          <a:p>
            <a:pPr algn="ctr">
              <a:lnSpc>
                <a:spcPts val="9799"/>
              </a:lnSpc>
            </a:pPr>
            <a:r>
              <a:rPr lang="en-US" sz="6999">
                <a:solidFill>
                  <a:srgbClr val="000000"/>
                </a:solidFill>
                <a:latin typeface="Garet"/>
                <a:ea typeface="Garet"/>
                <a:cs typeface="Garet"/>
                <a:sym typeface="Garet"/>
              </a:rPr>
              <a:t>Data Structure and Summary</a:t>
            </a:r>
          </a:p>
        </p:txBody>
      </p:sp>
      <p:sp>
        <p:nvSpPr>
          <p:cNvPr id="5" name="TextBox 5"/>
          <p:cNvSpPr txBox="1"/>
          <p:nvPr/>
        </p:nvSpPr>
        <p:spPr>
          <a:xfrm>
            <a:off x="1028700" y="2631951"/>
            <a:ext cx="7462430" cy="629920"/>
          </a:xfrm>
          <a:prstGeom prst="rect">
            <a:avLst/>
          </a:prstGeom>
        </p:spPr>
        <p:txBody>
          <a:bodyPr lIns="0" tIns="0" rIns="0" bIns="0" rtlCol="0" anchor="t">
            <a:spAutoFit/>
          </a:bodyPr>
          <a:lstStyle/>
          <a:p>
            <a:pPr algn="ctr">
              <a:lnSpc>
                <a:spcPts val="5179"/>
              </a:lnSpc>
            </a:pPr>
            <a:r>
              <a:rPr lang="en-US" sz="3699">
                <a:solidFill>
                  <a:srgbClr val="000000"/>
                </a:solidFill>
                <a:latin typeface="Garet Light"/>
                <a:ea typeface="Garet Light"/>
                <a:cs typeface="Garet Light"/>
                <a:sym typeface="Garet Light"/>
              </a:rPr>
              <a:t>Data Structure</a:t>
            </a:r>
          </a:p>
        </p:txBody>
      </p:sp>
      <p:sp>
        <p:nvSpPr>
          <p:cNvPr id="6" name="TextBox 6"/>
          <p:cNvSpPr txBox="1"/>
          <p:nvPr/>
        </p:nvSpPr>
        <p:spPr>
          <a:xfrm>
            <a:off x="9662759" y="2631951"/>
            <a:ext cx="7462430" cy="629920"/>
          </a:xfrm>
          <a:prstGeom prst="rect">
            <a:avLst/>
          </a:prstGeom>
        </p:spPr>
        <p:txBody>
          <a:bodyPr lIns="0" tIns="0" rIns="0" bIns="0" rtlCol="0" anchor="t">
            <a:spAutoFit/>
          </a:bodyPr>
          <a:lstStyle/>
          <a:p>
            <a:pPr algn="ctr">
              <a:lnSpc>
                <a:spcPts val="5179"/>
              </a:lnSpc>
            </a:pPr>
            <a:r>
              <a:rPr lang="en-US" sz="3699">
                <a:solidFill>
                  <a:srgbClr val="000000"/>
                </a:solidFill>
                <a:latin typeface="Garet Light"/>
                <a:ea typeface="Garet Light"/>
                <a:cs typeface="Garet Light"/>
                <a:sym typeface="Garet Light"/>
              </a:rPr>
              <a:t>Data Summary</a:t>
            </a:r>
          </a:p>
        </p:txBody>
      </p:sp>
      <p:sp>
        <p:nvSpPr>
          <p:cNvPr id="7" name="TextBox 7"/>
          <p:cNvSpPr txBox="1"/>
          <p:nvPr/>
        </p:nvSpPr>
        <p:spPr>
          <a:xfrm>
            <a:off x="649974" y="3715570"/>
            <a:ext cx="8451863" cy="4938913"/>
          </a:xfrm>
          <a:prstGeom prst="rect">
            <a:avLst/>
          </a:prstGeom>
        </p:spPr>
        <p:txBody>
          <a:bodyPr lIns="0" tIns="0" rIns="0" bIns="0" rtlCol="0" anchor="t">
            <a:spAutoFit/>
          </a:bodyPr>
          <a:lstStyle/>
          <a:p>
            <a:pPr marL="605512" lvl="1" indent="-302756" algn="just">
              <a:lnSpc>
                <a:spcPts val="3926"/>
              </a:lnSpc>
              <a:buFont typeface="Arial"/>
              <a:buChar char="•"/>
            </a:pPr>
            <a:r>
              <a:rPr lang="en-US" sz="2804">
                <a:solidFill>
                  <a:srgbClr val="000000"/>
                </a:solidFill>
                <a:latin typeface="Garet"/>
                <a:ea typeface="Garet"/>
                <a:cs typeface="Garet"/>
                <a:sym typeface="Garet"/>
              </a:rPr>
              <a:t>We begin by making use of the str() function</a:t>
            </a:r>
          </a:p>
          <a:p>
            <a:pPr marL="605512" lvl="1" indent="-302756" algn="just">
              <a:lnSpc>
                <a:spcPts val="3926"/>
              </a:lnSpc>
              <a:buFont typeface="Arial"/>
              <a:buChar char="•"/>
            </a:pPr>
            <a:r>
              <a:rPr lang="en-US" sz="2804">
                <a:solidFill>
                  <a:srgbClr val="000000"/>
                </a:solidFill>
                <a:latin typeface="Garet"/>
                <a:ea typeface="Garet"/>
                <a:cs typeface="Garet"/>
                <a:sym typeface="Garet"/>
              </a:rPr>
              <a:t>This is then used to identify the structure of the data</a:t>
            </a:r>
          </a:p>
          <a:p>
            <a:pPr marL="605512" lvl="1" indent="-302756" algn="just">
              <a:lnSpc>
                <a:spcPts val="3926"/>
              </a:lnSpc>
              <a:buFont typeface="Arial"/>
              <a:buChar char="•"/>
            </a:pPr>
            <a:r>
              <a:rPr lang="en-US" sz="2804">
                <a:solidFill>
                  <a:srgbClr val="000000"/>
                </a:solidFill>
                <a:latin typeface="Garet"/>
                <a:ea typeface="Garet"/>
                <a:cs typeface="Garet"/>
                <a:sym typeface="Garet"/>
              </a:rPr>
              <a:t>This can be used to analyse the data type and similarly the rows and columns as well</a:t>
            </a:r>
          </a:p>
          <a:p>
            <a:pPr marL="605512" lvl="1" indent="-302756" algn="just">
              <a:lnSpc>
                <a:spcPts val="3926"/>
              </a:lnSpc>
              <a:buFont typeface="Arial"/>
              <a:buChar char="•"/>
            </a:pPr>
            <a:r>
              <a:rPr lang="en-US" sz="2804">
                <a:solidFill>
                  <a:srgbClr val="000000"/>
                </a:solidFill>
                <a:latin typeface="Garet"/>
                <a:ea typeface="Garet"/>
                <a:cs typeface="Garet"/>
                <a:sym typeface="Garet"/>
              </a:rPr>
              <a:t>In this scenario it can be noted that there were 7043 rows and 33 columns.</a:t>
            </a:r>
          </a:p>
          <a:p>
            <a:pPr marL="605512" lvl="1" indent="-302756" algn="just">
              <a:lnSpc>
                <a:spcPts val="3926"/>
              </a:lnSpc>
              <a:buFont typeface="Arial"/>
              <a:buChar char="•"/>
            </a:pPr>
            <a:r>
              <a:rPr lang="en-US" sz="2804">
                <a:solidFill>
                  <a:srgbClr val="000000"/>
                </a:solidFill>
                <a:latin typeface="Garet"/>
                <a:ea typeface="Garet"/>
                <a:cs typeface="Garet"/>
                <a:sym typeface="Garet"/>
              </a:rPr>
              <a:t>Similarly, a detailed graphic has been provided showing the relevant data types </a:t>
            </a:r>
          </a:p>
        </p:txBody>
      </p:sp>
      <p:sp>
        <p:nvSpPr>
          <p:cNvPr id="8" name="TextBox 8"/>
          <p:cNvSpPr txBox="1"/>
          <p:nvPr/>
        </p:nvSpPr>
        <p:spPr>
          <a:xfrm>
            <a:off x="9477878" y="3715570"/>
            <a:ext cx="8451863" cy="4938913"/>
          </a:xfrm>
          <a:prstGeom prst="rect">
            <a:avLst/>
          </a:prstGeom>
        </p:spPr>
        <p:txBody>
          <a:bodyPr lIns="0" tIns="0" rIns="0" bIns="0" rtlCol="0" anchor="t">
            <a:spAutoFit/>
          </a:bodyPr>
          <a:lstStyle/>
          <a:p>
            <a:pPr marL="605512" lvl="1" indent="-302756" algn="just">
              <a:lnSpc>
                <a:spcPts val="3926"/>
              </a:lnSpc>
              <a:buFont typeface="Arial"/>
              <a:buChar char="•"/>
            </a:pPr>
            <a:r>
              <a:rPr lang="en-US" sz="2804">
                <a:solidFill>
                  <a:srgbClr val="000000"/>
                </a:solidFill>
                <a:latin typeface="Garet"/>
                <a:ea typeface="Garet"/>
                <a:cs typeface="Garet"/>
                <a:sym typeface="Garet"/>
              </a:rPr>
              <a:t>To find the descriptive summary we take advantage of the summary()</a:t>
            </a:r>
          </a:p>
          <a:p>
            <a:pPr marL="605512" lvl="1" indent="-302756" algn="just">
              <a:lnSpc>
                <a:spcPts val="3926"/>
              </a:lnSpc>
              <a:buFont typeface="Arial"/>
              <a:buChar char="•"/>
            </a:pPr>
            <a:r>
              <a:rPr lang="en-US" sz="2804">
                <a:solidFill>
                  <a:srgbClr val="000000"/>
                </a:solidFill>
                <a:latin typeface="Garet"/>
                <a:ea typeface="Garet"/>
                <a:cs typeface="Garet"/>
                <a:sym typeface="Garet"/>
              </a:rPr>
              <a:t>The output provided provides us a statistical summary of several indicators</a:t>
            </a:r>
          </a:p>
          <a:p>
            <a:pPr marL="605512" lvl="1" indent="-302756" algn="just">
              <a:lnSpc>
                <a:spcPts val="3926"/>
              </a:lnSpc>
              <a:buFont typeface="Arial"/>
              <a:buChar char="•"/>
            </a:pPr>
            <a:r>
              <a:rPr lang="en-US" sz="2804">
                <a:solidFill>
                  <a:srgbClr val="000000"/>
                </a:solidFill>
                <a:latin typeface="Garet"/>
                <a:ea typeface="Garet"/>
                <a:cs typeface="Garet"/>
                <a:sym typeface="Garet"/>
              </a:rPr>
              <a:t>This can then be applied to our quantitative data to identify patterns</a:t>
            </a:r>
          </a:p>
          <a:p>
            <a:pPr marL="605512" lvl="1" indent="-302756" algn="just">
              <a:lnSpc>
                <a:spcPts val="3926"/>
              </a:lnSpc>
              <a:buFont typeface="Arial"/>
              <a:buChar char="•"/>
            </a:pPr>
            <a:r>
              <a:rPr lang="en-US" sz="2804">
                <a:solidFill>
                  <a:srgbClr val="000000"/>
                </a:solidFill>
                <a:latin typeface="Garet"/>
                <a:ea typeface="Garet"/>
                <a:cs typeface="Garet"/>
                <a:sym typeface="Garet"/>
              </a:rPr>
              <a:t>Some statistics that can be observed include the minimum and maximum value, median, mean and finally the interquartile ranges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649974" y="737663"/>
            <a:ext cx="3662792" cy="3239057"/>
          </a:xfrm>
          <a:custGeom>
            <a:avLst/>
            <a:gdLst/>
            <a:ahLst/>
            <a:cxnLst/>
            <a:rect l="l" t="t" r="r" b="b"/>
            <a:pathLst>
              <a:path w="3662792" h="3239057">
                <a:moveTo>
                  <a:pt x="0" y="0"/>
                </a:moveTo>
                <a:lnTo>
                  <a:pt x="3662792" y="0"/>
                </a:lnTo>
                <a:lnTo>
                  <a:pt x="3662792" y="3239058"/>
                </a:lnTo>
                <a:lnTo>
                  <a:pt x="0" y="32390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5962378" y="3772720"/>
            <a:ext cx="2325622" cy="2056580"/>
          </a:xfrm>
          <a:custGeom>
            <a:avLst/>
            <a:gdLst/>
            <a:ahLst/>
            <a:cxnLst/>
            <a:rect l="l" t="t" r="r" b="b"/>
            <a:pathLst>
              <a:path w="2325622" h="2056580">
                <a:moveTo>
                  <a:pt x="0" y="0"/>
                </a:moveTo>
                <a:lnTo>
                  <a:pt x="2325622" y="0"/>
                </a:lnTo>
                <a:lnTo>
                  <a:pt x="2325622" y="2056580"/>
                </a:lnTo>
                <a:lnTo>
                  <a:pt x="0" y="20565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823152" y="2674863"/>
            <a:ext cx="2489614" cy="2603716"/>
          </a:xfrm>
          <a:custGeom>
            <a:avLst/>
            <a:gdLst/>
            <a:ahLst/>
            <a:cxnLst/>
            <a:rect l="l" t="t" r="r" b="b"/>
            <a:pathLst>
              <a:path w="2489614" h="2603716">
                <a:moveTo>
                  <a:pt x="0" y="0"/>
                </a:moveTo>
                <a:lnTo>
                  <a:pt x="2489614" y="0"/>
                </a:lnTo>
                <a:lnTo>
                  <a:pt x="2489614" y="2603716"/>
                </a:lnTo>
                <a:lnTo>
                  <a:pt x="0" y="2603716"/>
                </a:lnTo>
                <a:lnTo>
                  <a:pt x="0" y="0"/>
                </a:lnTo>
                <a:close/>
              </a:path>
            </a:pathLst>
          </a:custGeom>
          <a:blipFill>
            <a:blip r:embed="rId4"/>
            <a:stretch>
              <a:fillRect r="-881"/>
            </a:stretch>
          </a:blipFill>
        </p:spPr>
        <p:txBody>
          <a:bodyPr/>
          <a:lstStyle/>
          <a:p>
            <a:endParaRPr lang="en-US"/>
          </a:p>
        </p:txBody>
      </p:sp>
      <p:grpSp>
        <p:nvGrpSpPr>
          <p:cNvPr id="5" name="Group 5"/>
          <p:cNvGrpSpPr/>
          <p:nvPr/>
        </p:nvGrpSpPr>
        <p:grpSpPr>
          <a:xfrm>
            <a:off x="2790776" y="5672142"/>
            <a:ext cx="4500408" cy="873875"/>
            <a:chOff x="0" y="0"/>
            <a:chExt cx="1185293" cy="230156"/>
          </a:xfrm>
        </p:grpSpPr>
        <p:sp>
          <p:nvSpPr>
            <p:cNvPr id="6" name="Freeform 6"/>
            <p:cNvSpPr/>
            <p:nvPr/>
          </p:nvSpPr>
          <p:spPr>
            <a:xfrm>
              <a:off x="0" y="0"/>
              <a:ext cx="1185293" cy="230156"/>
            </a:xfrm>
            <a:custGeom>
              <a:avLst/>
              <a:gdLst/>
              <a:ahLst/>
              <a:cxnLst/>
              <a:rect l="l" t="t" r="r" b="b"/>
              <a:pathLst>
                <a:path w="1185293" h="230156">
                  <a:moveTo>
                    <a:pt x="0" y="0"/>
                  </a:moveTo>
                  <a:lnTo>
                    <a:pt x="1185293" y="0"/>
                  </a:lnTo>
                  <a:lnTo>
                    <a:pt x="1185293" y="230156"/>
                  </a:lnTo>
                  <a:lnTo>
                    <a:pt x="0" y="230156"/>
                  </a:lnTo>
                  <a:close/>
                </a:path>
              </a:pathLst>
            </a:custGeom>
            <a:solidFill>
              <a:srgbClr val="9F9F9F"/>
            </a:solidFill>
          </p:spPr>
          <p:txBody>
            <a:bodyPr/>
            <a:lstStyle/>
            <a:p>
              <a:endParaRPr lang="en-US"/>
            </a:p>
          </p:txBody>
        </p:sp>
        <p:sp>
          <p:nvSpPr>
            <p:cNvPr id="7" name="TextBox 7"/>
            <p:cNvSpPr txBox="1"/>
            <p:nvPr/>
          </p:nvSpPr>
          <p:spPr>
            <a:xfrm>
              <a:off x="0" y="-38100"/>
              <a:ext cx="1185293" cy="268256"/>
            </a:xfrm>
            <a:prstGeom prst="rect">
              <a:avLst/>
            </a:prstGeom>
          </p:spPr>
          <p:txBody>
            <a:bodyPr lIns="50800" tIns="50800" rIns="50800" bIns="50800" rtlCol="0" anchor="ctr"/>
            <a:lstStyle/>
            <a:p>
              <a:pPr algn="ctr">
                <a:lnSpc>
                  <a:spcPts val="3359"/>
                </a:lnSpc>
              </a:pPr>
              <a:endParaRPr/>
            </a:p>
          </p:txBody>
        </p:sp>
      </p:grpSp>
      <p:sp>
        <p:nvSpPr>
          <p:cNvPr id="8" name="Freeform 8"/>
          <p:cNvSpPr/>
          <p:nvPr/>
        </p:nvSpPr>
        <p:spPr>
          <a:xfrm>
            <a:off x="1823152" y="5829300"/>
            <a:ext cx="6435656" cy="3122786"/>
          </a:xfrm>
          <a:custGeom>
            <a:avLst/>
            <a:gdLst/>
            <a:ahLst/>
            <a:cxnLst/>
            <a:rect l="l" t="t" r="r" b="b"/>
            <a:pathLst>
              <a:path w="6435656" h="3122786">
                <a:moveTo>
                  <a:pt x="0" y="0"/>
                </a:moveTo>
                <a:lnTo>
                  <a:pt x="6435656" y="0"/>
                </a:lnTo>
                <a:lnTo>
                  <a:pt x="6435656" y="3122786"/>
                </a:lnTo>
                <a:lnTo>
                  <a:pt x="0" y="3122786"/>
                </a:lnTo>
                <a:lnTo>
                  <a:pt x="0" y="0"/>
                </a:lnTo>
                <a:close/>
              </a:path>
            </a:pathLst>
          </a:custGeom>
          <a:blipFill>
            <a:blip r:embed="rId5"/>
            <a:stretch>
              <a:fillRect/>
            </a:stretch>
          </a:blipFill>
        </p:spPr>
        <p:txBody>
          <a:bodyPr/>
          <a:lstStyle/>
          <a:p>
            <a:endParaRPr lang="en-US"/>
          </a:p>
        </p:txBody>
      </p:sp>
      <p:sp>
        <p:nvSpPr>
          <p:cNvPr id="9" name="Freeform 9"/>
          <p:cNvSpPr/>
          <p:nvPr/>
        </p:nvSpPr>
        <p:spPr>
          <a:xfrm>
            <a:off x="5040980" y="2674863"/>
            <a:ext cx="5898684" cy="2603716"/>
          </a:xfrm>
          <a:custGeom>
            <a:avLst/>
            <a:gdLst/>
            <a:ahLst/>
            <a:cxnLst/>
            <a:rect l="l" t="t" r="r" b="b"/>
            <a:pathLst>
              <a:path w="5898684" h="2603716">
                <a:moveTo>
                  <a:pt x="0" y="0"/>
                </a:moveTo>
                <a:lnTo>
                  <a:pt x="5898684" y="0"/>
                </a:lnTo>
                <a:lnTo>
                  <a:pt x="5898684" y="2603716"/>
                </a:lnTo>
                <a:lnTo>
                  <a:pt x="0" y="2603716"/>
                </a:lnTo>
                <a:lnTo>
                  <a:pt x="0" y="0"/>
                </a:lnTo>
                <a:close/>
              </a:path>
            </a:pathLst>
          </a:custGeom>
          <a:blipFill>
            <a:blip r:embed="rId6"/>
            <a:stretch>
              <a:fillRect/>
            </a:stretch>
          </a:blipFill>
        </p:spPr>
        <p:txBody>
          <a:bodyPr/>
          <a:lstStyle/>
          <a:p>
            <a:endParaRPr lang="en-US"/>
          </a:p>
        </p:txBody>
      </p:sp>
      <p:sp>
        <p:nvSpPr>
          <p:cNvPr id="10" name="Freeform 10"/>
          <p:cNvSpPr/>
          <p:nvPr/>
        </p:nvSpPr>
        <p:spPr>
          <a:xfrm>
            <a:off x="1823152" y="565174"/>
            <a:ext cx="9570452" cy="927052"/>
          </a:xfrm>
          <a:custGeom>
            <a:avLst/>
            <a:gdLst/>
            <a:ahLst/>
            <a:cxnLst/>
            <a:rect l="l" t="t" r="r" b="b"/>
            <a:pathLst>
              <a:path w="9570452" h="927052">
                <a:moveTo>
                  <a:pt x="0" y="0"/>
                </a:moveTo>
                <a:lnTo>
                  <a:pt x="9570452" y="0"/>
                </a:lnTo>
                <a:lnTo>
                  <a:pt x="9570452" y="927052"/>
                </a:lnTo>
                <a:lnTo>
                  <a:pt x="0" y="927052"/>
                </a:lnTo>
                <a:lnTo>
                  <a:pt x="0" y="0"/>
                </a:lnTo>
                <a:close/>
              </a:path>
            </a:pathLst>
          </a:custGeom>
          <a:blipFill>
            <a:blip r:embed="rId7"/>
            <a:stretch>
              <a:fillRect/>
            </a:stretch>
          </a:blipFill>
        </p:spPr>
        <p:txBody>
          <a:bodyPr/>
          <a:lstStyle/>
          <a:p>
            <a:endParaRPr lang="en-US"/>
          </a:p>
        </p:txBody>
      </p:sp>
      <p:grpSp>
        <p:nvGrpSpPr>
          <p:cNvPr id="11" name="Group 11"/>
          <p:cNvGrpSpPr/>
          <p:nvPr/>
        </p:nvGrpSpPr>
        <p:grpSpPr>
          <a:xfrm rot="5400000">
            <a:off x="9140828" y="4841641"/>
            <a:ext cx="8210947" cy="873875"/>
            <a:chOff x="0" y="0"/>
            <a:chExt cx="2162554" cy="230156"/>
          </a:xfrm>
        </p:grpSpPr>
        <p:sp>
          <p:nvSpPr>
            <p:cNvPr id="12" name="Freeform 12"/>
            <p:cNvSpPr/>
            <p:nvPr/>
          </p:nvSpPr>
          <p:spPr>
            <a:xfrm>
              <a:off x="0" y="0"/>
              <a:ext cx="2162554" cy="230156"/>
            </a:xfrm>
            <a:custGeom>
              <a:avLst/>
              <a:gdLst/>
              <a:ahLst/>
              <a:cxnLst/>
              <a:rect l="l" t="t" r="r" b="b"/>
              <a:pathLst>
                <a:path w="2162554" h="230156">
                  <a:moveTo>
                    <a:pt x="0" y="0"/>
                  </a:moveTo>
                  <a:lnTo>
                    <a:pt x="2162554" y="0"/>
                  </a:lnTo>
                  <a:lnTo>
                    <a:pt x="2162554" y="230156"/>
                  </a:lnTo>
                  <a:lnTo>
                    <a:pt x="0" y="230156"/>
                  </a:lnTo>
                  <a:close/>
                </a:path>
              </a:pathLst>
            </a:custGeom>
            <a:solidFill>
              <a:srgbClr val="9F9F9F"/>
            </a:solidFill>
          </p:spPr>
          <p:txBody>
            <a:bodyPr/>
            <a:lstStyle/>
            <a:p>
              <a:endParaRPr lang="en-US"/>
            </a:p>
          </p:txBody>
        </p:sp>
        <p:sp>
          <p:nvSpPr>
            <p:cNvPr id="13" name="TextBox 13"/>
            <p:cNvSpPr txBox="1"/>
            <p:nvPr/>
          </p:nvSpPr>
          <p:spPr>
            <a:xfrm>
              <a:off x="0" y="-38100"/>
              <a:ext cx="2162554" cy="268256"/>
            </a:xfrm>
            <a:prstGeom prst="rect">
              <a:avLst/>
            </a:prstGeom>
          </p:spPr>
          <p:txBody>
            <a:bodyPr lIns="50800" tIns="50800" rIns="50800" bIns="50800" rtlCol="0" anchor="ctr"/>
            <a:lstStyle/>
            <a:p>
              <a:pPr algn="ctr">
                <a:lnSpc>
                  <a:spcPts val="3359"/>
                </a:lnSpc>
              </a:pPr>
              <a:endParaRPr/>
            </a:p>
          </p:txBody>
        </p:sp>
      </p:grpSp>
      <p:sp>
        <p:nvSpPr>
          <p:cNvPr id="14" name="Freeform 14"/>
          <p:cNvSpPr/>
          <p:nvPr/>
        </p:nvSpPr>
        <p:spPr>
          <a:xfrm>
            <a:off x="13040204" y="434274"/>
            <a:ext cx="3506480" cy="9688608"/>
          </a:xfrm>
          <a:custGeom>
            <a:avLst/>
            <a:gdLst/>
            <a:ahLst/>
            <a:cxnLst/>
            <a:rect l="l" t="t" r="r" b="b"/>
            <a:pathLst>
              <a:path w="3506480" h="9688608">
                <a:moveTo>
                  <a:pt x="0" y="0"/>
                </a:moveTo>
                <a:lnTo>
                  <a:pt x="3506480" y="0"/>
                </a:lnTo>
                <a:lnTo>
                  <a:pt x="3506480" y="9688609"/>
                </a:lnTo>
                <a:lnTo>
                  <a:pt x="0" y="9688609"/>
                </a:lnTo>
                <a:lnTo>
                  <a:pt x="0" y="0"/>
                </a:lnTo>
                <a:close/>
              </a:path>
            </a:pathLst>
          </a:custGeom>
          <a:blipFill>
            <a:blip r:embed="rId8"/>
            <a:stretch>
              <a:fillRect r="-741"/>
            </a:stretch>
          </a:blipFill>
          <a:ln cap="sq">
            <a:noFill/>
            <a:prstDash val="solid"/>
            <a:miter/>
          </a:ln>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6267096" y="3696719"/>
            <a:ext cx="3134903" cy="9269874"/>
          </a:xfrm>
          <a:custGeom>
            <a:avLst/>
            <a:gdLst/>
            <a:ahLst/>
            <a:cxnLst/>
            <a:rect l="l" t="t" r="r" b="b"/>
            <a:pathLst>
              <a:path w="3134903" h="9269874">
                <a:moveTo>
                  <a:pt x="0" y="0"/>
                </a:moveTo>
                <a:lnTo>
                  <a:pt x="3134903" y="0"/>
                </a:lnTo>
                <a:lnTo>
                  <a:pt x="3134903" y="9269874"/>
                </a:lnTo>
                <a:lnTo>
                  <a:pt x="0" y="9269874"/>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68644" y="603663"/>
            <a:ext cx="3594688" cy="3248291"/>
          </a:xfrm>
          <a:custGeom>
            <a:avLst/>
            <a:gdLst/>
            <a:ahLst/>
            <a:cxnLst/>
            <a:rect l="l" t="t" r="r" b="b"/>
            <a:pathLst>
              <a:path w="3594688" h="3248291">
                <a:moveTo>
                  <a:pt x="0" y="0"/>
                </a:moveTo>
                <a:lnTo>
                  <a:pt x="3594688" y="0"/>
                </a:lnTo>
                <a:lnTo>
                  <a:pt x="3594688" y="3248291"/>
                </a:lnTo>
                <a:lnTo>
                  <a:pt x="0" y="3248291"/>
                </a:lnTo>
                <a:lnTo>
                  <a:pt x="0" y="0"/>
                </a:lnTo>
                <a:close/>
              </a:path>
            </a:pathLst>
          </a:custGeom>
          <a:blipFill>
            <a:blip r:embed="rId4">
              <a:alphaModFix amt="65000"/>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6698521" y="-260905"/>
            <a:ext cx="2187390" cy="1012825"/>
            <a:chOff x="0" y="0"/>
            <a:chExt cx="576103" cy="266752"/>
          </a:xfrm>
        </p:grpSpPr>
        <p:sp>
          <p:nvSpPr>
            <p:cNvPr id="5" name="Freeform 5"/>
            <p:cNvSpPr/>
            <p:nvPr/>
          </p:nvSpPr>
          <p:spPr>
            <a:xfrm>
              <a:off x="0" y="0"/>
              <a:ext cx="576103" cy="266752"/>
            </a:xfrm>
            <a:custGeom>
              <a:avLst/>
              <a:gdLst/>
              <a:ahLst/>
              <a:cxnLst/>
              <a:rect l="l" t="t" r="r" b="b"/>
              <a:pathLst>
                <a:path w="576103" h="266752">
                  <a:moveTo>
                    <a:pt x="0" y="0"/>
                  </a:moveTo>
                  <a:lnTo>
                    <a:pt x="576103" y="0"/>
                  </a:lnTo>
                  <a:lnTo>
                    <a:pt x="576103" y="266752"/>
                  </a:lnTo>
                  <a:lnTo>
                    <a:pt x="0" y="266752"/>
                  </a:lnTo>
                  <a:close/>
                </a:path>
              </a:pathLst>
            </a:custGeom>
            <a:solidFill>
              <a:srgbClr val="9F9F9F"/>
            </a:solidFill>
          </p:spPr>
          <p:txBody>
            <a:bodyPr/>
            <a:lstStyle/>
            <a:p>
              <a:endParaRPr lang="en-US"/>
            </a:p>
          </p:txBody>
        </p:sp>
        <p:sp>
          <p:nvSpPr>
            <p:cNvPr id="6" name="TextBox 6"/>
            <p:cNvSpPr txBox="1"/>
            <p:nvPr/>
          </p:nvSpPr>
          <p:spPr>
            <a:xfrm>
              <a:off x="0" y="-38100"/>
              <a:ext cx="576103" cy="304852"/>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341713" y="7240129"/>
            <a:ext cx="866837" cy="1856512"/>
            <a:chOff x="0" y="0"/>
            <a:chExt cx="228303" cy="488958"/>
          </a:xfrm>
        </p:grpSpPr>
        <p:sp>
          <p:nvSpPr>
            <p:cNvPr id="8" name="Freeform 8"/>
            <p:cNvSpPr/>
            <p:nvPr/>
          </p:nvSpPr>
          <p:spPr>
            <a:xfrm>
              <a:off x="0" y="0"/>
              <a:ext cx="228303" cy="488958"/>
            </a:xfrm>
            <a:custGeom>
              <a:avLst/>
              <a:gdLst/>
              <a:ahLst/>
              <a:cxnLst/>
              <a:rect l="l" t="t" r="r" b="b"/>
              <a:pathLst>
                <a:path w="228303" h="488958">
                  <a:moveTo>
                    <a:pt x="0" y="0"/>
                  </a:moveTo>
                  <a:lnTo>
                    <a:pt x="228303" y="0"/>
                  </a:lnTo>
                  <a:lnTo>
                    <a:pt x="228303" y="488958"/>
                  </a:lnTo>
                  <a:lnTo>
                    <a:pt x="0" y="488958"/>
                  </a:lnTo>
                  <a:close/>
                </a:path>
              </a:pathLst>
            </a:custGeom>
            <a:solidFill>
              <a:srgbClr val="9F9F9F"/>
            </a:solidFill>
          </p:spPr>
          <p:txBody>
            <a:bodyPr/>
            <a:lstStyle/>
            <a:p>
              <a:endParaRPr lang="en-US"/>
            </a:p>
          </p:txBody>
        </p:sp>
        <p:sp>
          <p:nvSpPr>
            <p:cNvPr id="9" name="TextBox 9"/>
            <p:cNvSpPr txBox="1"/>
            <p:nvPr/>
          </p:nvSpPr>
          <p:spPr>
            <a:xfrm>
              <a:off x="0" y="-38100"/>
              <a:ext cx="228303" cy="527058"/>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3399854" y="9780588"/>
            <a:ext cx="4608404" cy="1012825"/>
            <a:chOff x="0" y="0"/>
            <a:chExt cx="1213736" cy="266752"/>
          </a:xfrm>
        </p:grpSpPr>
        <p:sp>
          <p:nvSpPr>
            <p:cNvPr id="11" name="Freeform 11"/>
            <p:cNvSpPr/>
            <p:nvPr/>
          </p:nvSpPr>
          <p:spPr>
            <a:xfrm>
              <a:off x="0" y="0"/>
              <a:ext cx="1213736" cy="266752"/>
            </a:xfrm>
            <a:custGeom>
              <a:avLst/>
              <a:gdLst/>
              <a:ahLst/>
              <a:cxnLst/>
              <a:rect l="l" t="t" r="r" b="b"/>
              <a:pathLst>
                <a:path w="1213736" h="266752">
                  <a:moveTo>
                    <a:pt x="0" y="0"/>
                  </a:moveTo>
                  <a:lnTo>
                    <a:pt x="1213736" y="0"/>
                  </a:lnTo>
                  <a:lnTo>
                    <a:pt x="1213736" y="266752"/>
                  </a:lnTo>
                  <a:lnTo>
                    <a:pt x="0" y="266752"/>
                  </a:lnTo>
                  <a:close/>
                </a:path>
              </a:pathLst>
            </a:custGeom>
            <a:solidFill>
              <a:srgbClr val="9F9F9F"/>
            </a:solidFill>
          </p:spPr>
          <p:txBody>
            <a:bodyPr/>
            <a:lstStyle/>
            <a:p>
              <a:endParaRPr lang="en-US"/>
            </a:p>
          </p:txBody>
        </p:sp>
        <p:sp>
          <p:nvSpPr>
            <p:cNvPr id="12" name="TextBox 12"/>
            <p:cNvSpPr txBox="1"/>
            <p:nvPr/>
          </p:nvSpPr>
          <p:spPr>
            <a:xfrm>
              <a:off x="0" y="-38100"/>
              <a:ext cx="1213736" cy="304852"/>
            </a:xfrm>
            <a:prstGeom prst="rect">
              <a:avLst/>
            </a:prstGeom>
          </p:spPr>
          <p:txBody>
            <a:bodyPr lIns="50800" tIns="50800" rIns="50800" bIns="50800" rtlCol="0" anchor="ctr"/>
            <a:lstStyle/>
            <a:p>
              <a:pPr algn="ctr">
                <a:lnSpc>
                  <a:spcPts val="3359"/>
                </a:lnSpc>
              </a:pPr>
              <a:endParaRPr/>
            </a:p>
          </p:txBody>
        </p:sp>
      </p:grpSp>
      <p:sp>
        <p:nvSpPr>
          <p:cNvPr id="13" name="Freeform 13"/>
          <p:cNvSpPr/>
          <p:nvPr/>
        </p:nvSpPr>
        <p:spPr>
          <a:xfrm>
            <a:off x="9073675" y="3460876"/>
            <a:ext cx="8718541" cy="5474433"/>
          </a:xfrm>
          <a:custGeom>
            <a:avLst/>
            <a:gdLst/>
            <a:ahLst/>
            <a:cxnLst/>
            <a:rect l="l" t="t" r="r" b="b"/>
            <a:pathLst>
              <a:path w="8718541" h="5474433">
                <a:moveTo>
                  <a:pt x="0" y="0"/>
                </a:moveTo>
                <a:lnTo>
                  <a:pt x="8718541" y="0"/>
                </a:lnTo>
                <a:lnTo>
                  <a:pt x="8718541" y="5474433"/>
                </a:lnTo>
                <a:lnTo>
                  <a:pt x="0" y="5474433"/>
                </a:lnTo>
                <a:lnTo>
                  <a:pt x="0" y="0"/>
                </a:lnTo>
                <a:close/>
              </a:path>
            </a:pathLst>
          </a:custGeom>
          <a:blipFill>
            <a:blip r:embed="rId6"/>
            <a:stretch>
              <a:fillRect/>
            </a:stretch>
          </a:blipFill>
        </p:spPr>
        <p:txBody>
          <a:bodyPr/>
          <a:lstStyle/>
          <a:p>
            <a:endParaRPr lang="en-US"/>
          </a:p>
        </p:txBody>
      </p:sp>
      <p:sp>
        <p:nvSpPr>
          <p:cNvPr id="14" name="TextBox 14"/>
          <p:cNvSpPr txBox="1"/>
          <p:nvPr/>
        </p:nvSpPr>
        <p:spPr>
          <a:xfrm>
            <a:off x="1831127" y="300812"/>
            <a:ext cx="13424883" cy="2334897"/>
          </a:xfrm>
          <a:prstGeom prst="rect">
            <a:avLst/>
          </a:prstGeom>
        </p:spPr>
        <p:txBody>
          <a:bodyPr lIns="0" tIns="0" rIns="0" bIns="0" rtlCol="0" anchor="t">
            <a:spAutoFit/>
          </a:bodyPr>
          <a:lstStyle/>
          <a:p>
            <a:pPr algn="ctr">
              <a:lnSpc>
                <a:spcPts val="9379"/>
              </a:lnSpc>
            </a:pPr>
            <a:r>
              <a:rPr lang="en-US" sz="6699">
                <a:solidFill>
                  <a:srgbClr val="000000"/>
                </a:solidFill>
                <a:latin typeface="Garet"/>
                <a:ea typeface="Garet"/>
                <a:cs typeface="Garet"/>
                <a:sym typeface="Garet"/>
              </a:rPr>
              <a:t>Converting categorical variables into factors </a:t>
            </a:r>
          </a:p>
        </p:txBody>
      </p:sp>
      <p:sp>
        <p:nvSpPr>
          <p:cNvPr id="15" name="TextBox 15"/>
          <p:cNvSpPr txBox="1"/>
          <p:nvPr/>
        </p:nvSpPr>
        <p:spPr>
          <a:xfrm>
            <a:off x="91705" y="3403726"/>
            <a:ext cx="8451863" cy="3939527"/>
          </a:xfrm>
          <a:prstGeom prst="rect">
            <a:avLst/>
          </a:prstGeom>
        </p:spPr>
        <p:txBody>
          <a:bodyPr lIns="0" tIns="0" rIns="0" bIns="0" rtlCol="0" anchor="t">
            <a:spAutoFit/>
          </a:bodyPr>
          <a:lstStyle/>
          <a:p>
            <a:pPr marL="605511" lvl="1" indent="-302756" algn="just">
              <a:lnSpc>
                <a:spcPts val="3926"/>
              </a:lnSpc>
              <a:buFont typeface="Arial"/>
              <a:buChar char="•"/>
            </a:pPr>
            <a:r>
              <a:rPr lang="en-US" sz="2804">
                <a:solidFill>
                  <a:srgbClr val="000000"/>
                </a:solidFill>
                <a:latin typeface="Garet Light"/>
                <a:ea typeface="Garet Light"/>
                <a:cs typeface="Garet Light"/>
                <a:sym typeface="Garet Light"/>
              </a:rPr>
              <a:t>We assign each categorical variable to a factor form so that a multiple linear regression model can be used.</a:t>
            </a:r>
          </a:p>
          <a:p>
            <a:pPr marL="605511" lvl="1" indent="-302756" algn="just">
              <a:lnSpc>
                <a:spcPts val="3926"/>
              </a:lnSpc>
              <a:buFont typeface="Arial"/>
              <a:buChar char="•"/>
            </a:pPr>
            <a:r>
              <a:rPr lang="en-US" sz="2804">
                <a:solidFill>
                  <a:srgbClr val="000000"/>
                </a:solidFill>
                <a:latin typeface="Garet Light"/>
                <a:ea typeface="Garet Light"/>
                <a:cs typeface="Garet Light"/>
                <a:sym typeface="Garet Light"/>
              </a:rPr>
              <a:t>By assigning them as factors, it allows the lm() function to automatically create dummy variables for them.</a:t>
            </a:r>
          </a:p>
          <a:p>
            <a:pPr marL="605511" lvl="1" indent="-302756" algn="just">
              <a:lnSpc>
                <a:spcPts val="3926"/>
              </a:lnSpc>
              <a:buFont typeface="Arial"/>
              <a:buChar char="•"/>
            </a:pPr>
            <a:r>
              <a:rPr lang="en-US" sz="2804">
                <a:solidFill>
                  <a:srgbClr val="000000"/>
                </a:solidFill>
                <a:latin typeface="Garet Light"/>
                <a:ea typeface="Garet Light"/>
                <a:cs typeface="Garet Light"/>
                <a:sym typeface="Garet Light"/>
              </a:rPr>
              <a:t>It is a crucial tool for regression modelling.</a:t>
            </a:r>
          </a:p>
          <a:p>
            <a:pPr algn="just">
              <a:lnSpc>
                <a:spcPts val="3926"/>
              </a:lnSpc>
            </a:pPr>
            <a:endParaRPr lang="en-US" sz="2804">
              <a:solidFill>
                <a:srgbClr val="000000"/>
              </a:solidFill>
              <a:latin typeface="Garet Light"/>
              <a:ea typeface="Garet Light"/>
              <a:cs typeface="Garet Light"/>
              <a:sym typeface="Garet Light"/>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6267096" y="3696719"/>
            <a:ext cx="3134903" cy="9269874"/>
          </a:xfrm>
          <a:custGeom>
            <a:avLst/>
            <a:gdLst/>
            <a:ahLst/>
            <a:cxnLst/>
            <a:rect l="l" t="t" r="r" b="b"/>
            <a:pathLst>
              <a:path w="3134903" h="9269874">
                <a:moveTo>
                  <a:pt x="0" y="0"/>
                </a:moveTo>
                <a:lnTo>
                  <a:pt x="3134903" y="0"/>
                </a:lnTo>
                <a:lnTo>
                  <a:pt x="3134903" y="9269874"/>
                </a:lnTo>
                <a:lnTo>
                  <a:pt x="0" y="9269874"/>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68644" y="603663"/>
            <a:ext cx="3594688" cy="3248291"/>
          </a:xfrm>
          <a:custGeom>
            <a:avLst/>
            <a:gdLst/>
            <a:ahLst/>
            <a:cxnLst/>
            <a:rect l="l" t="t" r="r" b="b"/>
            <a:pathLst>
              <a:path w="3594688" h="3248291">
                <a:moveTo>
                  <a:pt x="0" y="0"/>
                </a:moveTo>
                <a:lnTo>
                  <a:pt x="3594688" y="0"/>
                </a:lnTo>
                <a:lnTo>
                  <a:pt x="3594688" y="3248291"/>
                </a:lnTo>
                <a:lnTo>
                  <a:pt x="0" y="3248291"/>
                </a:lnTo>
                <a:lnTo>
                  <a:pt x="0" y="0"/>
                </a:lnTo>
                <a:close/>
              </a:path>
            </a:pathLst>
          </a:custGeom>
          <a:blipFill>
            <a:blip r:embed="rId4">
              <a:alphaModFix amt="65000"/>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6698521" y="-260905"/>
            <a:ext cx="2187390" cy="1012825"/>
            <a:chOff x="0" y="0"/>
            <a:chExt cx="576103" cy="266752"/>
          </a:xfrm>
        </p:grpSpPr>
        <p:sp>
          <p:nvSpPr>
            <p:cNvPr id="5" name="Freeform 5"/>
            <p:cNvSpPr/>
            <p:nvPr/>
          </p:nvSpPr>
          <p:spPr>
            <a:xfrm>
              <a:off x="0" y="0"/>
              <a:ext cx="576103" cy="266752"/>
            </a:xfrm>
            <a:custGeom>
              <a:avLst/>
              <a:gdLst/>
              <a:ahLst/>
              <a:cxnLst/>
              <a:rect l="l" t="t" r="r" b="b"/>
              <a:pathLst>
                <a:path w="576103" h="266752">
                  <a:moveTo>
                    <a:pt x="0" y="0"/>
                  </a:moveTo>
                  <a:lnTo>
                    <a:pt x="576103" y="0"/>
                  </a:lnTo>
                  <a:lnTo>
                    <a:pt x="576103" y="266752"/>
                  </a:lnTo>
                  <a:lnTo>
                    <a:pt x="0" y="266752"/>
                  </a:lnTo>
                  <a:close/>
                </a:path>
              </a:pathLst>
            </a:custGeom>
            <a:solidFill>
              <a:srgbClr val="9F9F9F"/>
            </a:solidFill>
          </p:spPr>
          <p:txBody>
            <a:bodyPr/>
            <a:lstStyle/>
            <a:p>
              <a:endParaRPr lang="en-US"/>
            </a:p>
          </p:txBody>
        </p:sp>
        <p:sp>
          <p:nvSpPr>
            <p:cNvPr id="6" name="TextBox 6"/>
            <p:cNvSpPr txBox="1"/>
            <p:nvPr/>
          </p:nvSpPr>
          <p:spPr>
            <a:xfrm>
              <a:off x="0" y="-38100"/>
              <a:ext cx="576103" cy="304852"/>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341713" y="7240129"/>
            <a:ext cx="866837" cy="1856512"/>
            <a:chOff x="0" y="0"/>
            <a:chExt cx="228303" cy="488958"/>
          </a:xfrm>
        </p:grpSpPr>
        <p:sp>
          <p:nvSpPr>
            <p:cNvPr id="8" name="Freeform 8"/>
            <p:cNvSpPr/>
            <p:nvPr/>
          </p:nvSpPr>
          <p:spPr>
            <a:xfrm>
              <a:off x="0" y="0"/>
              <a:ext cx="228303" cy="488958"/>
            </a:xfrm>
            <a:custGeom>
              <a:avLst/>
              <a:gdLst/>
              <a:ahLst/>
              <a:cxnLst/>
              <a:rect l="l" t="t" r="r" b="b"/>
              <a:pathLst>
                <a:path w="228303" h="488958">
                  <a:moveTo>
                    <a:pt x="0" y="0"/>
                  </a:moveTo>
                  <a:lnTo>
                    <a:pt x="228303" y="0"/>
                  </a:lnTo>
                  <a:lnTo>
                    <a:pt x="228303" y="488958"/>
                  </a:lnTo>
                  <a:lnTo>
                    <a:pt x="0" y="488958"/>
                  </a:lnTo>
                  <a:close/>
                </a:path>
              </a:pathLst>
            </a:custGeom>
            <a:solidFill>
              <a:srgbClr val="9F9F9F"/>
            </a:solidFill>
          </p:spPr>
          <p:txBody>
            <a:bodyPr/>
            <a:lstStyle/>
            <a:p>
              <a:endParaRPr lang="en-US"/>
            </a:p>
          </p:txBody>
        </p:sp>
        <p:sp>
          <p:nvSpPr>
            <p:cNvPr id="9" name="TextBox 9"/>
            <p:cNvSpPr txBox="1"/>
            <p:nvPr/>
          </p:nvSpPr>
          <p:spPr>
            <a:xfrm>
              <a:off x="0" y="-38100"/>
              <a:ext cx="228303" cy="527058"/>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3399854" y="9780588"/>
            <a:ext cx="4608404" cy="1012825"/>
            <a:chOff x="0" y="0"/>
            <a:chExt cx="1213736" cy="266752"/>
          </a:xfrm>
        </p:grpSpPr>
        <p:sp>
          <p:nvSpPr>
            <p:cNvPr id="11" name="Freeform 11"/>
            <p:cNvSpPr/>
            <p:nvPr/>
          </p:nvSpPr>
          <p:spPr>
            <a:xfrm>
              <a:off x="0" y="0"/>
              <a:ext cx="1213736" cy="266752"/>
            </a:xfrm>
            <a:custGeom>
              <a:avLst/>
              <a:gdLst/>
              <a:ahLst/>
              <a:cxnLst/>
              <a:rect l="l" t="t" r="r" b="b"/>
              <a:pathLst>
                <a:path w="1213736" h="266752">
                  <a:moveTo>
                    <a:pt x="0" y="0"/>
                  </a:moveTo>
                  <a:lnTo>
                    <a:pt x="1213736" y="0"/>
                  </a:lnTo>
                  <a:lnTo>
                    <a:pt x="1213736" y="266752"/>
                  </a:lnTo>
                  <a:lnTo>
                    <a:pt x="0" y="266752"/>
                  </a:lnTo>
                  <a:close/>
                </a:path>
              </a:pathLst>
            </a:custGeom>
            <a:solidFill>
              <a:srgbClr val="9F9F9F"/>
            </a:solidFill>
          </p:spPr>
          <p:txBody>
            <a:bodyPr/>
            <a:lstStyle/>
            <a:p>
              <a:endParaRPr lang="en-US"/>
            </a:p>
          </p:txBody>
        </p:sp>
        <p:sp>
          <p:nvSpPr>
            <p:cNvPr id="12" name="TextBox 12"/>
            <p:cNvSpPr txBox="1"/>
            <p:nvPr/>
          </p:nvSpPr>
          <p:spPr>
            <a:xfrm>
              <a:off x="0" y="-38100"/>
              <a:ext cx="1213736" cy="304852"/>
            </a:xfrm>
            <a:prstGeom prst="rect">
              <a:avLst/>
            </a:prstGeom>
          </p:spPr>
          <p:txBody>
            <a:bodyPr lIns="50800" tIns="50800" rIns="50800" bIns="50800" rtlCol="0" anchor="ctr"/>
            <a:lstStyle/>
            <a:p>
              <a:pPr algn="ctr">
                <a:lnSpc>
                  <a:spcPts val="3359"/>
                </a:lnSpc>
              </a:pPr>
              <a:endParaRPr/>
            </a:p>
          </p:txBody>
        </p:sp>
      </p:grpSp>
      <p:sp>
        <p:nvSpPr>
          <p:cNvPr id="13" name="Freeform 13"/>
          <p:cNvSpPr/>
          <p:nvPr/>
        </p:nvSpPr>
        <p:spPr>
          <a:xfrm>
            <a:off x="10260877" y="3295801"/>
            <a:ext cx="7336878" cy="4872583"/>
          </a:xfrm>
          <a:custGeom>
            <a:avLst/>
            <a:gdLst/>
            <a:ahLst/>
            <a:cxnLst/>
            <a:rect l="l" t="t" r="r" b="b"/>
            <a:pathLst>
              <a:path w="7336878" h="4872583">
                <a:moveTo>
                  <a:pt x="0" y="0"/>
                </a:moveTo>
                <a:lnTo>
                  <a:pt x="7336878" y="0"/>
                </a:lnTo>
                <a:lnTo>
                  <a:pt x="7336878" y="4872584"/>
                </a:lnTo>
                <a:lnTo>
                  <a:pt x="0" y="4872584"/>
                </a:lnTo>
                <a:lnTo>
                  <a:pt x="0" y="0"/>
                </a:lnTo>
                <a:close/>
              </a:path>
            </a:pathLst>
          </a:custGeom>
          <a:blipFill>
            <a:blip r:embed="rId6"/>
            <a:stretch>
              <a:fillRect/>
            </a:stretch>
          </a:blipFill>
        </p:spPr>
        <p:txBody>
          <a:bodyPr/>
          <a:lstStyle/>
          <a:p>
            <a:endParaRPr lang="en-US"/>
          </a:p>
        </p:txBody>
      </p:sp>
      <p:sp>
        <p:nvSpPr>
          <p:cNvPr id="14" name="TextBox 14"/>
          <p:cNvSpPr txBox="1"/>
          <p:nvPr/>
        </p:nvSpPr>
        <p:spPr>
          <a:xfrm>
            <a:off x="1831127" y="628095"/>
            <a:ext cx="13424883" cy="1144272"/>
          </a:xfrm>
          <a:prstGeom prst="rect">
            <a:avLst/>
          </a:prstGeom>
        </p:spPr>
        <p:txBody>
          <a:bodyPr lIns="0" tIns="0" rIns="0" bIns="0" rtlCol="0" anchor="t">
            <a:spAutoFit/>
          </a:bodyPr>
          <a:lstStyle/>
          <a:p>
            <a:pPr algn="ctr">
              <a:lnSpc>
                <a:spcPts val="9379"/>
              </a:lnSpc>
            </a:pPr>
            <a:r>
              <a:rPr lang="en-US" sz="6699">
                <a:solidFill>
                  <a:srgbClr val="000000"/>
                </a:solidFill>
                <a:latin typeface="Garet"/>
                <a:ea typeface="Garet"/>
                <a:cs typeface="Garet"/>
                <a:sym typeface="Garet"/>
              </a:rPr>
              <a:t>Data Partition</a:t>
            </a:r>
          </a:p>
        </p:txBody>
      </p:sp>
      <p:sp>
        <p:nvSpPr>
          <p:cNvPr id="15" name="TextBox 15"/>
          <p:cNvSpPr txBox="1"/>
          <p:nvPr/>
        </p:nvSpPr>
        <p:spPr>
          <a:xfrm>
            <a:off x="1351502" y="3238651"/>
            <a:ext cx="7367538" cy="5984331"/>
          </a:xfrm>
          <a:prstGeom prst="rect">
            <a:avLst/>
          </a:prstGeom>
        </p:spPr>
        <p:txBody>
          <a:bodyPr lIns="0" tIns="0" rIns="0" bIns="0" rtlCol="0" anchor="t">
            <a:spAutoFit/>
          </a:bodyPr>
          <a:lstStyle/>
          <a:p>
            <a:pPr marL="604518" lvl="1" indent="-302259" algn="l">
              <a:lnSpc>
                <a:spcPts val="3919"/>
              </a:lnSpc>
              <a:buFont typeface="Arial"/>
              <a:buChar char="•"/>
            </a:pPr>
            <a:r>
              <a:rPr lang="en-US" sz="2799" dirty="0">
                <a:solidFill>
                  <a:srgbClr val="000000"/>
                </a:solidFill>
                <a:latin typeface="Garet"/>
                <a:ea typeface="Garet"/>
                <a:cs typeface="Garet"/>
                <a:sym typeface="Garet"/>
              </a:rPr>
              <a:t>The purpose of this code is to split the dataset into training and test sets to prepare for machine learning and statistical modelling.</a:t>
            </a:r>
          </a:p>
          <a:p>
            <a:pPr marL="604518" lvl="1" indent="-302259" algn="l">
              <a:lnSpc>
                <a:spcPts val="3919"/>
              </a:lnSpc>
              <a:buFont typeface="Arial"/>
              <a:buChar char="•"/>
            </a:pPr>
            <a:endParaRPr lang="en-US" sz="2799" dirty="0">
              <a:solidFill>
                <a:srgbClr val="000000"/>
              </a:solidFill>
              <a:latin typeface="Garet"/>
              <a:ea typeface="Garet"/>
              <a:cs typeface="Garet"/>
              <a:sym typeface="Garet"/>
            </a:endParaRPr>
          </a:p>
          <a:p>
            <a:pPr marL="604518" lvl="1" indent="-302259" algn="l">
              <a:lnSpc>
                <a:spcPts val="3919"/>
              </a:lnSpc>
              <a:buFont typeface="Arial"/>
              <a:buChar char="•"/>
            </a:pPr>
            <a:r>
              <a:rPr lang="en-US" sz="2799" dirty="0">
                <a:solidFill>
                  <a:srgbClr val="000000"/>
                </a:solidFill>
                <a:latin typeface="Garet"/>
                <a:ea typeface="Garet"/>
                <a:cs typeface="Garet"/>
                <a:sym typeface="Garet"/>
              </a:rPr>
              <a:t>65% for Train</a:t>
            </a:r>
          </a:p>
          <a:p>
            <a:pPr marL="604518" lvl="1" indent="-302259" algn="l">
              <a:lnSpc>
                <a:spcPts val="3919"/>
              </a:lnSpc>
              <a:buFont typeface="Arial"/>
              <a:buChar char="•"/>
            </a:pPr>
            <a:r>
              <a:rPr lang="en-US" sz="2799" dirty="0">
                <a:solidFill>
                  <a:srgbClr val="000000"/>
                </a:solidFill>
                <a:latin typeface="Garet"/>
                <a:ea typeface="Garet"/>
                <a:cs typeface="Garet"/>
                <a:sym typeface="Garet"/>
              </a:rPr>
              <a:t>35% for Test</a:t>
            </a:r>
          </a:p>
          <a:p>
            <a:pPr algn="l">
              <a:lnSpc>
                <a:spcPts val="3919"/>
              </a:lnSpc>
            </a:pPr>
            <a:endParaRPr lang="en-US" sz="2799" dirty="0">
              <a:solidFill>
                <a:srgbClr val="000000"/>
              </a:solidFill>
              <a:latin typeface="Garet"/>
              <a:ea typeface="Garet"/>
              <a:cs typeface="Garet"/>
              <a:sym typeface="Garet"/>
            </a:endParaRPr>
          </a:p>
          <a:p>
            <a:pPr marL="604518" lvl="1" indent="-302259" algn="l">
              <a:lnSpc>
                <a:spcPts val="3919"/>
              </a:lnSpc>
              <a:buFont typeface="Arial"/>
              <a:buChar char="•"/>
            </a:pPr>
            <a:r>
              <a:rPr lang="en-US" sz="2799" dirty="0">
                <a:solidFill>
                  <a:srgbClr val="000000"/>
                </a:solidFill>
                <a:latin typeface="Garet"/>
                <a:ea typeface="Garet"/>
                <a:cs typeface="Garet"/>
                <a:sym typeface="Garet"/>
              </a:rPr>
              <a:t>Overall it aims to prevent biasness, which enhances our models reliability.</a:t>
            </a:r>
          </a:p>
          <a:p>
            <a:pPr algn="l">
              <a:lnSpc>
                <a:spcPts val="3919"/>
              </a:lnSpc>
            </a:pPr>
            <a:endParaRPr lang="en-US" sz="2799" dirty="0">
              <a:solidFill>
                <a:srgbClr val="000000"/>
              </a:solidFill>
              <a:latin typeface="Garet"/>
              <a:ea typeface="Garet"/>
              <a:cs typeface="Garet"/>
              <a:sym typeface="Garet"/>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grpSp>
        <p:nvGrpSpPr>
          <p:cNvPr id="2" name="Group 2"/>
          <p:cNvGrpSpPr/>
          <p:nvPr/>
        </p:nvGrpSpPr>
        <p:grpSpPr>
          <a:xfrm>
            <a:off x="17866600" y="8776440"/>
            <a:ext cx="421400" cy="1940898"/>
            <a:chOff x="0" y="0"/>
            <a:chExt cx="110986" cy="511183"/>
          </a:xfrm>
        </p:grpSpPr>
        <p:sp>
          <p:nvSpPr>
            <p:cNvPr id="3" name="Freeform 3"/>
            <p:cNvSpPr/>
            <p:nvPr/>
          </p:nvSpPr>
          <p:spPr>
            <a:xfrm>
              <a:off x="0" y="0"/>
              <a:ext cx="110986" cy="511183"/>
            </a:xfrm>
            <a:custGeom>
              <a:avLst/>
              <a:gdLst/>
              <a:ahLst/>
              <a:cxnLst/>
              <a:rect l="l" t="t" r="r" b="b"/>
              <a:pathLst>
                <a:path w="110986" h="511183">
                  <a:moveTo>
                    <a:pt x="0" y="0"/>
                  </a:moveTo>
                  <a:lnTo>
                    <a:pt x="110986" y="0"/>
                  </a:lnTo>
                  <a:lnTo>
                    <a:pt x="110986" y="511183"/>
                  </a:lnTo>
                  <a:lnTo>
                    <a:pt x="0" y="511183"/>
                  </a:lnTo>
                  <a:close/>
                </a:path>
              </a:pathLst>
            </a:custGeom>
            <a:solidFill>
              <a:srgbClr val="9F9F9F"/>
            </a:solidFill>
          </p:spPr>
          <p:txBody>
            <a:bodyPr/>
            <a:lstStyle/>
            <a:p>
              <a:endParaRPr lang="en-US"/>
            </a:p>
          </p:txBody>
        </p:sp>
        <p:sp>
          <p:nvSpPr>
            <p:cNvPr id="4" name="TextBox 4"/>
            <p:cNvSpPr txBox="1"/>
            <p:nvPr/>
          </p:nvSpPr>
          <p:spPr>
            <a:xfrm>
              <a:off x="0" y="-38100"/>
              <a:ext cx="110986" cy="549283"/>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387611" y="436080"/>
            <a:ext cx="421400" cy="712050"/>
            <a:chOff x="0" y="0"/>
            <a:chExt cx="110986" cy="187536"/>
          </a:xfrm>
        </p:grpSpPr>
        <p:sp>
          <p:nvSpPr>
            <p:cNvPr id="6" name="Freeform 6"/>
            <p:cNvSpPr/>
            <p:nvPr/>
          </p:nvSpPr>
          <p:spPr>
            <a:xfrm>
              <a:off x="0" y="0"/>
              <a:ext cx="110986" cy="187536"/>
            </a:xfrm>
            <a:custGeom>
              <a:avLst/>
              <a:gdLst/>
              <a:ahLst/>
              <a:cxnLst/>
              <a:rect l="l" t="t" r="r" b="b"/>
              <a:pathLst>
                <a:path w="110986" h="187536">
                  <a:moveTo>
                    <a:pt x="0" y="0"/>
                  </a:moveTo>
                  <a:lnTo>
                    <a:pt x="110986" y="0"/>
                  </a:lnTo>
                  <a:lnTo>
                    <a:pt x="110986" y="187536"/>
                  </a:lnTo>
                  <a:lnTo>
                    <a:pt x="0" y="187536"/>
                  </a:lnTo>
                  <a:close/>
                </a:path>
              </a:pathLst>
            </a:custGeom>
            <a:solidFill>
              <a:srgbClr val="9F9F9F"/>
            </a:solidFill>
          </p:spPr>
          <p:txBody>
            <a:bodyPr/>
            <a:lstStyle/>
            <a:p>
              <a:endParaRPr lang="en-US"/>
            </a:p>
          </p:txBody>
        </p:sp>
        <p:sp>
          <p:nvSpPr>
            <p:cNvPr id="7" name="TextBox 7"/>
            <p:cNvSpPr txBox="1"/>
            <p:nvPr/>
          </p:nvSpPr>
          <p:spPr>
            <a:xfrm>
              <a:off x="0" y="-38100"/>
              <a:ext cx="110986" cy="225636"/>
            </a:xfrm>
            <a:prstGeom prst="rect">
              <a:avLst/>
            </a:prstGeom>
          </p:spPr>
          <p:txBody>
            <a:bodyPr lIns="50800" tIns="50800" rIns="50800" bIns="50800" rtlCol="0" anchor="ctr"/>
            <a:lstStyle/>
            <a:p>
              <a:pPr algn="ctr">
                <a:lnSpc>
                  <a:spcPts val="3359"/>
                </a:lnSpc>
              </a:pPr>
              <a:endParaRPr/>
            </a:p>
          </p:txBody>
        </p:sp>
      </p:grpSp>
      <p:sp>
        <p:nvSpPr>
          <p:cNvPr id="8" name="Freeform 8"/>
          <p:cNvSpPr/>
          <p:nvPr/>
        </p:nvSpPr>
        <p:spPr>
          <a:xfrm>
            <a:off x="9520054" y="4370991"/>
            <a:ext cx="1462375" cy="1293198"/>
          </a:xfrm>
          <a:custGeom>
            <a:avLst/>
            <a:gdLst/>
            <a:ahLst/>
            <a:cxnLst/>
            <a:rect l="l" t="t" r="r" b="b"/>
            <a:pathLst>
              <a:path w="1462375" h="1293198">
                <a:moveTo>
                  <a:pt x="0" y="0"/>
                </a:moveTo>
                <a:lnTo>
                  <a:pt x="1462375" y="0"/>
                </a:lnTo>
                <a:lnTo>
                  <a:pt x="1462375" y="1293199"/>
                </a:lnTo>
                <a:lnTo>
                  <a:pt x="0" y="12931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1472572" y="7682569"/>
            <a:ext cx="2945144" cy="2604431"/>
          </a:xfrm>
          <a:custGeom>
            <a:avLst/>
            <a:gdLst/>
            <a:ahLst/>
            <a:cxnLst/>
            <a:rect l="l" t="t" r="r" b="b"/>
            <a:pathLst>
              <a:path w="2945144" h="2604431">
                <a:moveTo>
                  <a:pt x="0" y="0"/>
                </a:moveTo>
                <a:lnTo>
                  <a:pt x="2945144" y="0"/>
                </a:lnTo>
                <a:lnTo>
                  <a:pt x="2945144" y="2604431"/>
                </a:lnTo>
                <a:lnTo>
                  <a:pt x="0" y="26044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15542983" y="-792768"/>
            <a:ext cx="3867912" cy="4114800"/>
          </a:xfrm>
          <a:custGeom>
            <a:avLst/>
            <a:gdLst/>
            <a:ahLst/>
            <a:cxnLst/>
            <a:rect l="l" t="t" r="r" b="b"/>
            <a:pathLst>
              <a:path w="3867912" h="4114800">
                <a:moveTo>
                  <a:pt x="0" y="0"/>
                </a:moveTo>
                <a:lnTo>
                  <a:pt x="3867912" y="0"/>
                </a:lnTo>
                <a:lnTo>
                  <a:pt x="386791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a:off x="-369067" y="1570980"/>
            <a:ext cx="5961141" cy="2113495"/>
          </a:xfrm>
          <a:custGeom>
            <a:avLst/>
            <a:gdLst/>
            <a:ahLst/>
            <a:cxnLst/>
            <a:rect l="l" t="t" r="r" b="b"/>
            <a:pathLst>
              <a:path w="5961141" h="2113495">
                <a:moveTo>
                  <a:pt x="0" y="0"/>
                </a:moveTo>
                <a:lnTo>
                  <a:pt x="5961141" y="0"/>
                </a:lnTo>
                <a:lnTo>
                  <a:pt x="5961141" y="2113495"/>
                </a:lnTo>
                <a:lnTo>
                  <a:pt x="0" y="21134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a:off x="5990042" y="8776440"/>
            <a:ext cx="3153958" cy="2976190"/>
          </a:xfrm>
          <a:custGeom>
            <a:avLst/>
            <a:gdLst/>
            <a:ahLst/>
            <a:cxnLst/>
            <a:rect l="l" t="t" r="r" b="b"/>
            <a:pathLst>
              <a:path w="3153958" h="2976190">
                <a:moveTo>
                  <a:pt x="0" y="0"/>
                </a:moveTo>
                <a:lnTo>
                  <a:pt x="3153958" y="0"/>
                </a:lnTo>
                <a:lnTo>
                  <a:pt x="3153958" y="2976190"/>
                </a:lnTo>
                <a:lnTo>
                  <a:pt x="0" y="297619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3" name="TextBox 13"/>
          <p:cNvSpPr txBox="1"/>
          <p:nvPr/>
        </p:nvSpPr>
        <p:spPr>
          <a:xfrm>
            <a:off x="3207705" y="426720"/>
            <a:ext cx="11872590" cy="1144260"/>
          </a:xfrm>
          <a:prstGeom prst="rect">
            <a:avLst/>
          </a:prstGeom>
        </p:spPr>
        <p:txBody>
          <a:bodyPr lIns="0" tIns="0" rIns="0" bIns="0" rtlCol="0" anchor="t">
            <a:spAutoFit/>
          </a:bodyPr>
          <a:lstStyle/>
          <a:p>
            <a:pPr algn="ctr">
              <a:lnSpc>
                <a:spcPts val="9380"/>
              </a:lnSpc>
            </a:pPr>
            <a:r>
              <a:rPr lang="en-US" sz="6700">
                <a:solidFill>
                  <a:srgbClr val="000000"/>
                </a:solidFill>
                <a:latin typeface="Garet Light"/>
                <a:ea typeface="Garet Light"/>
                <a:cs typeface="Garet Light"/>
                <a:sym typeface="Garet Light"/>
              </a:rPr>
              <a:t>Full Model </a:t>
            </a:r>
          </a:p>
        </p:txBody>
      </p:sp>
      <p:sp>
        <p:nvSpPr>
          <p:cNvPr id="14" name="TextBox 14"/>
          <p:cNvSpPr txBox="1"/>
          <p:nvPr/>
        </p:nvSpPr>
        <p:spPr>
          <a:xfrm>
            <a:off x="1472572" y="1708138"/>
            <a:ext cx="15576028" cy="4494067"/>
          </a:xfrm>
          <a:prstGeom prst="rect">
            <a:avLst/>
          </a:prstGeom>
        </p:spPr>
        <p:txBody>
          <a:bodyPr lIns="0" tIns="0" rIns="0" bIns="0" rtlCol="0" anchor="t">
            <a:spAutoFit/>
          </a:bodyPr>
          <a:lstStyle/>
          <a:p>
            <a:pPr marL="500507" lvl="1" indent="-250253" algn="l">
              <a:lnSpc>
                <a:spcPts val="3245"/>
              </a:lnSpc>
              <a:buFont typeface="Arial"/>
              <a:buChar char="•"/>
            </a:pPr>
            <a:r>
              <a:rPr lang="en-US" sz="2318" b="1" dirty="0">
                <a:solidFill>
                  <a:srgbClr val="000000"/>
                </a:solidFill>
                <a:latin typeface="Garet Bold"/>
                <a:ea typeface="Garet Bold"/>
                <a:cs typeface="Garet Bold"/>
                <a:sym typeface="Garet Bold"/>
              </a:rPr>
              <a:t>Dependent Variable: Churn Score</a:t>
            </a:r>
          </a:p>
          <a:p>
            <a:pPr algn="l">
              <a:lnSpc>
                <a:spcPts val="3245"/>
              </a:lnSpc>
            </a:pPr>
            <a:r>
              <a:rPr lang="en-US" sz="2318" dirty="0">
                <a:solidFill>
                  <a:srgbClr val="000000"/>
                </a:solidFill>
                <a:latin typeface="Garet"/>
                <a:ea typeface="Garet"/>
                <a:cs typeface="Garet"/>
                <a:sym typeface="Garet"/>
              </a:rPr>
              <a:t>Represents the likelihood of a customer leaving.</a:t>
            </a:r>
          </a:p>
          <a:p>
            <a:pPr marL="500507" lvl="1" indent="-250253" algn="l">
              <a:lnSpc>
                <a:spcPts val="3245"/>
              </a:lnSpc>
              <a:buFont typeface="Arial"/>
              <a:buChar char="•"/>
            </a:pPr>
            <a:r>
              <a:rPr lang="en-US" sz="2318" b="1" dirty="0">
                <a:solidFill>
                  <a:srgbClr val="000000"/>
                </a:solidFill>
                <a:latin typeface="Garet Bold"/>
                <a:ea typeface="Garet Bold"/>
                <a:cs typeface="Garet Bold"/>
                <a:sym typeface="Garet Bold"/>
              </a:rPr>
              <a:t>Independent Variables:</a:t>
            </a:r>
          </a:p>
          <a:p>
            <a:pPr marL="1001014" lvl="2" indent="-333671" algn="l">
              <a:lnSpc>
                <a:spcPts val="3245"/>
              </a:lnSpc>
              <a:buFont typeface="Arial"/>
              <a:buChar char="⚬"/>
            </a:pPr>
            <a:r>
              <a:rPr lang="en-US" sz="2318" dirty="0">
                <a:solidFill>
                  <a:srgbClr val="000000"/>
                </a:solidFill>
                <a:latin typeface="Garet"/>
                <a:ea typeface="Garet"/>
                <a:cs typeface="Garet"/>
                <a:sym typeface="Garet"/>
              </a:rPr>
              <a:t>All predictors from the dataset were included to build the full model, ensuring a comprehensive analysis.</a:t>
            </a:r>
          </a:p>
          <a:p>
            <a:pPr marL="1001014" lvl="2" indent="-333671" algn="l">
              <a:lnSpc>
                <a:spcPts val="3245"/>
              </a:lnSpc>
              <a:buFont typeface="Arial"/>
              <a:buChar char="⚬"/>
            </a:pPr>
            <a:r>
              <a:rPr lang="en-US" sz="2318" dirty="0">
                <a:solidFill>
                  <a:srgbClr val="000000"/>
                </a:solidFill>
                <a:latin typeface="Garet"/>
                <a:ea typeface="Garet"/>
                <a:cs typeface="Garet"/>
                <a:sym typeface="Garet"/>
              </a:rPr>
              <a:t>These include both continuous (e.g., Monthly Charges, Total Charges) and categorical variables (e.g., Internet Service, Contract, Payment Method, and service add-ons like Tech Support and Online Security).</a:t>
            </a:r>
          </a:p>
          <a:p>
            <a:pPr algn="l">
              <a:lnSpc>
                <a:spcPts val="3245"/>
              </a:lnSpc>
            </a:pPr>
            <a:endParaRPr lang="en-US" sz="2318" dirty="0">
              <a:solidFill>
                <a:srgbClr val="000000"/>
              </a:solidFill>
              <a:latin typeface="Garet"/>
              <a:ea typeface="Garet"/>
              <a:cs typeface="Garet"/>
              <a:sym typeface="Garet"/>
            </a:endParaRPr>
          </a:p>
          <a:p>
            <a:pPr algn="l">
              <a:lnSpc>
                <a:spcPts val="3245"/>
              </a:lnSpc>
            </a:pPr>
            <a:r>
              <a:rPr lang="en-US" sz="2318" dirty="0">
                <a:solidFill>
                  <a:srgbClr val="000000"/>
                </a:solidFill>
                <a:latin typeface="Garet"/>
                <a:ea typeface="Garet"/>
                <a:cs typeface="Garet"/>
                <a:sym typeface="Garet"/>
              </a:rPr>
              <a:t>As churn score (Dependent Variable) is a continuous variable, we utilized Multiple Linear Regression for modeling.</a:t>
            </a:r>
          </a:p>
        </p:txBody>
      </p:sp>
      <p:grpSp>
        <p:nvGrpSpPr>
          <p:cNvPr id="15" name="Group 15"/>
          <p:cNvGrpSpPr/>
          <p:nvPr/>
        </p:nvGrpSpPr>
        <p:grpSpPr>
          <a:xfrm>
            <a:off x="3245805" y="6202205"/>
            <a:ext cx="12118772" cy="3877547"/>
            <a:chOff x="0" y="0"/>
            <a:chExt cx="2558862" cy="818739"/>
          </a:xfrm>
        </p:grpSpPr>
        <p:sp>
          <p:nvSpPr>
            <p:cNvPr id="16" name="Freeform 16"/>
            <p:cNvSpPr/>
            <p:nvPr/>
          </p:nvSpPr>
          <p:spPr>
            <a:xfrm>
              <a:off x="0" y="0"/>
              <a:ext cx="2558862" cy="818739"/>
            </a:xfrm>
            <a:custGeom>
              <a:avLst/>
              <a:gdLst/>
              <a:ahLst/>
              <a:cxnLst/>
              <a:rect l="l" t="t" r="r" b="b"/>
              <a:pathLst>
                <a:path w="2558862" h="818739">
                  <a:moveTo>
                    <a:pt x="0" y="0"/>
                  </a:moveTo>
                  <a:lnTo>
                    <a:pt x="2558862" y="0"/>
                  </a:lnTo>
                  <a:lnTo>
                    <a:pt x="2558862" y="818739"/>
                  </a:lnTo>
                  <a:lnTo>
                    <a:pt x="0" y="818739"/>
                  </a:lnTo>
                  <a:close/>
                </a:path>
              </a:pathLst>
            </a:custGeom>
            <a:blipFill>
              <a:blip r:embed="rId10"/>
              <a:stretch>
                <a:fillRect t="-1216" r="-985" b="-1216"/>
              </a:stretch>
            </a:blipFill>
          </p:spPr>
          <p:txBody>
            <a:bodyPr/>
            <a:lstStyle/>
            <a:p>
              <a:endParaRPr lang="en-US"/>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grpSp>
        <p:nvGrpSpPr>
          <p:cNvPr id="2" name="Group 2"/>
          <p:cNvGrpSpPr/>
          <p:nvPr/>
        </p:nvGrpSpPr>
        <p:grpSpPr>
          <a:xfrm>
            <a:off x="17866600" y="8776440"/>
            <a:ext cx="421400" cy="1940898"/>
            <a:chOff x="0" y="0"/>
            <a:chExt cx="110986" cy="511183"/>
          </a:xfrm>
        </p:grpSpPr>
        <p:sp>
          <p:nvSpPr>
            <p:cNvPr id="3" name="Freeform 3"/>
            <p:cNvSpPr/>
            <p:nvPr/>
          </p:nvSpPr>
          <p:spPr>
            <a:xfrm>
              <a:off x="0" y="0"/>
              <a:ext cx="110986" cy="511183"/>
            </a:xfrm>
            <a:custGeom>
              <a:avLst/>
              <a:gdLst/>
              <a:ahLst/>
              <a:cxnLst/>
              <a:rect l="l" t="t" r="r" b="b"/>
              <a:pathLst>
                <a:path w="110986" h="511183">
                  <a:moveTo>
                    <a:pt x="0" y="0"/>
                  </a:moveTo>
                  <a:lnTo>
                    <a:pt x="110986" y="0"/>
                  </a:lnTo>
                  <a:lnTo>
                    <a:pt x="110986" y="511183"/>
                  </a:lnTo>
                  <a:lnTo>
                    <a:pt x="0" y="511183"/>
                  </a:lnTo>
                  <a:close/>
                </a:path>
              </a:pathLst>
            </a:custGeom>
            <a:solidFill>
              <a:srgbClr val="9F9F9F"/>
            </a:solidFill>
          </p:spPr>
          <p:txBody>
            <a:bodyPr/>
            <a:lstStyle/>
            <a:p>
              <a:endParaRPr lang="en-US"/>
            </a:p>
          </p:txBody>
        </p:sp>
        <p:sp>
          <p:nvSpPr>
            <p:cNvPr id="4" name="TextBox 4"/>
            <p:cNvSpPr txBox="1"/>
            <p:nvPr/>
          </p:nvSpPr>
          <p:spPr>
            <a:xfrm>
              <a:off x="0" y="-38100"/>
              <a:ext cx="110986" cy="549283"/>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387611" y="436080"/>
            <a:ext cx="421400" cy="712050"/>
            <a:chOff x="0" y="0"/>
            <a:chExt cx="110986" cy="187536"/>
          </a:xfrm>
        </p:grpSpPr>
        <p:sp>
          <p:nvSpPr>
            <p:cNvPr id="6" name="Freeform 6"/>
            <p:cNvSpPr/>
            <p:nvPr/>
          </p:nvSpPr>
          <p:spPr>
            <a:xfrm>
              <a:off x="0" y="0"/>
              <a:ext cx="110986" cy="187536"/>
            </a:xfrm>
            <a:custGeom>
              <a:avLst/>
              <a:gdLst/>
              <a:ahLst/>
              <a:cxnLst/>
              <a:rect l="l" t="t" r="r" b="b"/>
              <a:pathLst>
                <a:path w="110986" h="187536">
                  <a:moveTo>
                    <a:pt x="0" y="0"/>
                  </a:moveTo>
                  <a:lnTo>
                    <a:pt x="110986" y="0"/>
                  </a:lnTo>
                  <a:lnTo>
                    <a:pt x="110986" y="187536"/>
                  </a:lnTo>
                  <a:lnTo>
                    <a:pt x="0" y="187536"/>
                  </a:lnTo>
                  <a:close/>
                </a:path>
              </a:pathLst>
            </a:custGeom>
            <a:solidFill>
              <a:srgbClr val="9F9F9F"/>
            </a:solidFill>
          </p:spPr>
          <p:txBody>
            <a:bodyPr/>
            <a:lstStyle/>
            <a:p>
              <a:endParaRPr lang="en-US"/>
            </a:p>
          </p:txBody>
        </p:sp>
        <p:sp>
          <p:nvSpPr>
            <p:cNvPr id="7" name="TextBox 7"/>
            <p:cNvSpPr txBox="1"/>
            <p:nvPr/>
          </p:nvSpPr>
          <p:spPr>
            <a:xfrm>
              <a:off x="0" y="-38100"/>
              <a:ext cx="110986" cy="225636"/>
            </a:xfrm>
            <a:prstGeom prst="rect">
              <a:avLst/>
            </a:prstGeom>
          </p:spPr>
          <p:txBody>
            <a:bodyPr lIns="50800" tIns="50800" rIns="50800" bIns="50800" rtlCol="0" anchor="ctr"/>
            <a:lstStyle/>
            <a:p>
              <a:pPr algn="ctr">
                <a:lnSpc>
                  <a:spcPts val="3359"/>
                </a:lnSpc>
              </a:pPr>
              <a:endParaRPr/>
            </a:p>
          </p:txBody>
        </p:sp>
      </p:grpSp>
      <p:sp>
        <p:nvSpPr>
          <p:cNvPr id="8" name="Freeform 8"/>
          <p:cNvSpPr/>
          <p:nvPr/>
        </p:nvSpPr>
        <p:spPr>
          <a:xfrm>
            <a:off x="9520054" y="4370991"/>
            <a:ext cx="1462375" cy="1293198"/>
          </a:xfrm>
          <a:custGeom>
            <a:avLst/>
            <a:gdLst/>
            <a:ahLst/>
            <a:cxnLst/>
            <a:rect l="l" t="t" r="r" b="b"/>
            <a:pathLst>
              <a:path w="1462375" h="1293198">
                <a:moveTo>
                  <a:pt x="0" y="0"/>
                </a:moveTo>
                <a:lnTo>
                  <a:pt x="1462375" y="0"/>
                </a:lnTo>
                <a:lnTo>
                  <a:pt x="1462375" y="1293199"/>
                </a:lnTo>
                <a:lnTo>
                  <a:pt x="0" y="12931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1472572" y="7682569"/>
            <a:ext cx="2945144" cy="2604431"/>
          </a:xfrm>
          <a:custGeom>
            <a:avLst/>
            <a:gdLst/>
            <a:ahLst/>
            <a:cxnLst/>
            <a:rect l="l" t="t" r="r" b="b"/>
            <a:pathLst>
              <a:path w="2945144" h="2604431">
                <a:moveTo>
                  <a:pt x="0" y="0"/>
                </a:moveTo>
                <a:lnTo>
                  <a:pt x="2945144" y="0"/>
                </a:lnTo>
                <a:lnTo>
                  <a:pt x="2945144" y="2604431"/>
                </a:lnTo>
                <a:lnTo>
                  <a:pt x="0" y="26044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15542983" y="-792768"/>
            <a:ext cx="3867912" cy="4114800"/>
          </a:xfrm>
          <a:custGeom>
            <a:avLst/>
            <a:gdLst/>
            <a:ahLst/>
            <a:cxnLst/>
            <a:rect l="l" t="t" r="r" b="b"/>
            <a:pathLst>
              <a:path w="3867912" h="4114800">
                <a:moveTo>
                  <a:pt x="0" y="0"/>
                </a:moveTo>
                <a:lnTo>
                  <a:pt x="3867912" y="0"/>
                </a:lnTo>
                <a:lnTo>
                  <a:pt x="386791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a:off x="-369067" y="1570980"/>
            <a:ext cx="5961141" cy="2113495"/>
          </a:xfrm>
          <a:custGeom>
            <a:avLst/>
            <a:gdLst/>
            <a:ahLst/>
            <a:cxnLst/>
            <a:rect l="l" t="t" r="r" b="b"/>
            <a:pathLst>
              <a:path w="5961141" h="2113495">
                <a:moveTo>
                  <a:pt x="0" y="0"/>
                </a:moveTo>
                <a:lnTo>
                  <a:pt x="5961141" y="0"/>
                </a:lnTo>
                <a:lnTo>
                  <a:pt x="5961141" y="2113495"/>
                </a:lnTo>
                <a:lnTo>
                  <a:pt x="0" y="21134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a:off x="15361456" y="8186463"/>
            <a:ext cx="3153958" cy="2976190"/>
          </a:xfrm>
          <a:custGeom>
            <a:avLst/>
            <a:gdLst/>
            <a:ahLst/>
            <a:cxnLst/>
            <a:rect l="l" t="t" r="r" b="b"/>
            <a:pathLst>
              <a:path w="3153958" h="2976190">
                <a:moveTo>
                  <a:pt x="0" y="0"/>
                </a:moveTo>
                <a:lnTo>
                  <a:pt x="3153958" y="0"/>
                </a:lnTo>
                <a:lnTo>
                  <a:pt x="3153958" y="2976190"/>
                </a:lnTo>
                <a:lnTo>
                  <a:pt x="0" y="297619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13" name="Group 13"/>
          <p:cNvGrpSpPr/>
          <p:nvPr/>
        </p:nvGrpSpPr>
        <p:grpSpPr>
          <a:xfrm>
            <a:off x="3956139" y="0"/>
            <a:ext cx="11426895" cy="10287000"/>
            <a:chOff x="0" y="0"/>
            <a:chExt cx="1005979" cy="905627"/>
          </a:xfrm>
        </p:grpSpPr>
        <p:sp>
          <p:nvSpPr>
            <p:cNvPr id="14" name="Freeform 14"/>
            <p:cNvSpPr/>
            <p:nvPr/>
          </p:nvSpPr>
          <p:spPr>
            <a:xfrm>
              <a:off x="0" y="0"/>
              <a:ext cx="1005979" cy="905627"/>
            </a:xfrm>
            <a:custGeom>
              <a:avLst/>
              <a:gdLst/>
              <a:ahLst/>
              <a:cxnLst/>
              <a:rect l="l" t="t" r="r" b="b"/>
              <a:pathLst>
                <a:path w="1005979" h="905627">
                  <a:moveTo>
                    <a:pt x="0" y="0"/>
                  </a:moveTo>
                  <a:lnTo>
                    <a:pt x="1005979" y="0"/>
                  </a:lnTo>
                  <a:lnTo>
                    <a:pt x="1005979" y="905627"/>
                  </a:lnTo>
                  <a:lnTo>
                    <a:pt x="0" y="905627"/>
                  </a:lnTo>
                  <a:close/>
                </a:path>
              </a:pathLst>
            </a:custGeom>
            <a:blipFill>
              <a:blip r:embed="rId10"/>
              <a:stretch>
                <a:fillRect l="-718" r="-718"/>
              </a:stretch>
            </a:blipFill>
          </p:spPr>
          <p:txBody>
            <a:bodyPr/>
            <a:lstStyle/>
            <a:p>
              <a:endParaRPr lang="en-US"/>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6267096" y="3696719"/>
            <a:ext cx="3134903" cy="9269874"/>
          </a:xfrm>
          <a:custGeom>
            <a:avLst/>
            <a:gdLst/>
            <a:ahLst/>
            <a:cxnLst/>
            <a:rect l="l" t="t" r="r" b="b"/>
            <a:pathLst>
              <a:path w="3134903" h="9269874">
                <a:moveTo>
                  <a:pt x="0" y="0"/>
                </a:moveTo>
                <a:lnTo>
                  <a:pt x="3134903" y="0"/>
                </a:lnTo>
                <a:lnTo>
                  <a:pt x="3134903" y="9269874"/>
                </a:lnTo>
                <a:lnTo>
                  <a:pt x="0" y="9269874"/>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68644" y="603663"/>
            <a:ext cx="3594688" cy="3248291"/>
          </a:xfrm>
          <a:custGeom>
            <a:avLst/>
            <a:gdLst/>
            <a:ahLst/>
            <a:cxnLst/>
            <a:rect l="l" t="t" r="r" b="b"/>
            <a:pathLst>
              <a:path w="3594688" h="3248291">
                <a:moveTo>
                  <a:pt x="0" y="0"/>
                </a:moveTo>
                <a:lnTo>
                  <a:pt x="3594688" y="0"/>
                </a:lnTo>
                <a:lnTo>
                  <a:pt x="3594688" y="3248291"/>
                </a:lnTo>
                <a:lnTo>
                  <a:pt x="0" y="3248291"/>
                </a:lnTo>
                <a:lnTo>
                  <a:pt x="0" y="0"/>
                </a:lnTo>
                <a:close/>
              </a:path>
            </a:pathLst>
          </a:custGeom>
          <a:blipFill>
            <a:blip r:embed="rId4">
              <a:alphaModFix amt="65000"/>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6698521" y="-260905"/>
            <a:ext cx="2187390" cy="1012825"/>
            <a:chOff x="0" y="0"/>
            <a:chExt cx="576103" cy="266752"/>
          </a:xfrm>
        </p:grpSpPr>
        <p:sp>
          <p:nvSpPr>
            <p:cNvPr id="5" name="Freeform 5"/>
            <p:cNvSpPr/>
            <p:nvPr/>
          </p:nvSpPr>
          <p:spPr>
            <a:xfrm>
              <a:off x="0" y="0"/>
              <a:ext cx="576103" cy="266752"/>
            </a:xfrm>
            <a:custGeom>
              <a:avLst/>
              <a:gdLst/>
              <a:ahLst/>
              <a:cxnLst/>
              <a:rect l="l" t="t" r="r" b="b"/>
              <a:pathLst>
                <a:path w="576103" h="266752">
                  <a:moveTo>
                    <a:pt x="0" y="0"/>
                  </a:moveTo>
                  <a:lnTo>
                    <a:pt x="576103" y="0"/>
                  </a:lnTo>
                  <a:lnTo>
                    <a:pt x="576103" y="266752"/>
                  </a:lnTo>
                  <a:lnTo>
                    <a:pt x="0" y="266752"/>
                  </a:lnTo>
                  <a:close/>
                </a:path>
              </a:pathLst>
            </a:custGeom>
            <a:solidFill>
              <a:srgbClr val="9F9F9F"/>
            </a:solidFill>
          </p:spPr>
          <p:txBody>
            <a:bodyPr/>
            <a:lstStyle/>
            <a:p>
              <a:endParaRPr lang="en-US"/>
            </a:p>
          </p:txBody>
        </p:sp>
        <p:sp>
          <p:nvSpPr>
            <p:cNvPr id="6" name="TextBox 6"/>
            <p:cNvSpPr txBox="1"/>
            <p:nvPr/>
          </p:nvSpPr>
          <p:spPr>
            <a:xfrm>
              <a:off x="0" y="-38100"/>
              <a:ext cx="576103" cy="304852"/>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341713" y="7240129"/>
            <a:ext cx="866837" cy="1856512"/>
            <a:chOff x="0" y="0"/>
            <a:chExt cx="228303" cy="488958"/>
          </a:xfrm>
        </p:grpSpPr>
        <p:sp>
          <p:nvSpPr>
            <p:cNvPr id="8" name="Freeform 8"/>
            <p:cNvSpPr/>
            <p:nvPr/>
          </p:nvSpPr>
          <p:spPr>
            <a:xfrm>
              <a:off x="0" y="0"/>
              <a:ext cx="228303" cy="488958"/>
            </a:xfrm>
            <a:custGeom>
              <a:avLst/>
              <a:gdLst/>
              <a:ahLst/>
              <a:cxnLst/>
              <a:rect l="l" t="t" r="r" b="b"/>
              <a:pathLst>
                <a:path w="228303" h="488958">
                  <a:moveTo>
                    <a:pt x="0" y="0"/>
                  </a:moveTo>
                  <a:lnTo>
                    <a:pt x="228303" y="0"/>
                  </a:lnTo>
                  <a:lnTo>
                    <a:pt x="228303" y="488958"/>
                  </a:lnTo>
                  <a:lnTo>
                    <a:pt x="0" y="488958"/>
                  </a:lnTo>
                  <a:close/>
                </a:path>
              </a:pathLst>
            </a:custGeom>
            <a:solidFill>
              <a:srgbClr val="9F9F9F"/>
            </a:solidFill>
          </p:spPr>
          <p:txBody>
            <a:bodyPr/>
            <a:lstStyle/>
            <a:p>
              <a:endParaRPr lang="en-US"/>
            </a:p>
          </p:txBody>
        </p:sp>
        <p:sp>
          <p:nvSpPr>
            <p:cNvPr id="9" name="TextBox 9"/>
            <p:cNvSpPr txBox="1"/>
            <p:nvPr/>
          </p:nvSpPr>
          <p:spPr>
            <a:xfrm>
              <a:off x="0" y="-38100"/>
              <a:ext cx="228303" cy="527058"/>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3399854" y="9780588"/>
            <a:ext cx="4608404" cy="1012825"/>
            <a:chOff x="0" y="0"/>
            <a:chExt cx="1213736" cy="266752"/>
          </a:xfrm>
        </p:grpSpPr>
        <p:sp>
          <p:nvSpPr>
            <p:cNvPr id="11" name="Freeform 11"/>
            <p:cNvSpPr/>
            <p:nvPr/>
          </p:nvSpPr>
          <p:spPr>
            <a:xfrm>
              <a:off x="0" y="0"/>
              <a:ext cx="1213736" cy="266752"/>
            </a:xfrm>
            <a:custGeom>
              <a:avLst/>
              <a:gdLst/>
              <a:ahLst/>
              <a:cxnLst/>
              <a:rect l="l" t="t" r="r" b="b"/>
              <a:pathLst>
                <a:path w="1213736" h="266752">
                  <a:moveTo>
                    <a:pt x="0" y="0"/>
                  </a:moveTo>
                  <a:lnTo>
                    <a:pt x="1213736" y="0"/>
                  </a:lnTo>
                  <a:lnTo>
                    <a:pt x="1213736" y="266752"/>
                  </a:lnTo>
                  <a:lnTo>
                    <a:pt x="0" y="266752"/>
                  </a:lnTo>
                  <a:close/>
                </a:path>
              </a:pathLst>
            </a:custGeom>
            <a:solidFill>
              <a:srgbClr val="9F9F9F"/>
            </a:solidFill>
          </p:spPr>
          <p:txBody>
            <a:bodyPr/>
            <a:lstStyle/>
            <a:p>
              <a:endParaRPr lang="en-US"/>
            </a:p>
          </p:txBody>
        </p:sp>
        <p:sp>
          <p:nvSpPr>
            <p:cNvPr id="12" name="TextBox 12"/>
            <p:cNvSpPr txBox="1"/>
            <p:nvPr/>
          </p:nvSpPr>
          <p:spPr>
            <a:xfrm>
              <a:off x="0" y="-38100"/>
              <a:ext cx="1213736" cy="304852"/>
            </a:xfrm>
            <a:prstGeom prst="rect">
              <a:avLst/>
            </a:prstGeom>
          </p:spPr>
          <p:txBody>
            <a:bodyPr lIns="50800" tIns="50800" rIns="50800" bIns="50800" rtlCol="0" anchor="ctr"/>
            <a:lstStyle/>
            <a:p>
              <a:pPr algn="ctr">
                <a:lnSpc>
                  <a:spcPts val="3359"/>
                </a:lnSpc>
              </a:pPr>
              <a:endParaRPr/>
            </a:p>
          </p:txBody>
        </p:sp>
      </p:grpSp>
      <p:sp>
        <p:nvSpPr>
          <p:cNvPr id="13" name="Freeform 13"/>
          <p:cNvSpPr/>
          <p:nvPr/>
        </p:nvSpPr>
        <p:spPr>
          <a:xfrm>
            <a:off x="8713418" y="2866373"/>
            <a:ext cx="9210402" cy="6230268"/>
          </a:xfrm>
          <a:custGeom>
            <a:avLst/>
            <a:gdLst/>
            <a:ahLst/>
            <a:cxnLst/>
            <a:rect l="l" t="t" r="r" b="b"/>
            <a:pathLst>
              <a:path w="9210402" h="6230268">
                <a:moveTo>
                  <a:pt x="0" y="0"/>
                </a:moveTo>
                <a:lnTo>
                  <a:pt x="9210402" y="0"/>
                </a:lnTo>
                <a:lnTo>
                  <a:pt x="9210402" y="6230268"/>
                </a:lnTo>
                <a:lnTo>
                  <a:pt x="0" y="6230268"/>
                </a:lnTo>
                <a:lnTo>
                  <a:pt x="0" y="0"/>
                </a:lnTo>
                <a:close/>
              </a:path>
            </a:pathLst>
          </a:custGeom>
          <a:blipFill>
            <a:blip r:embed="rId6"/>
            <a:stretch>
              <a:fillRect l="-364" r="-364"/>
            </a:stretch>
          </a:blipFill>
        </p:spPr>
        <p:txBody>
          <a:bodyPr/>
          <a:lstStyle/>
          <a:p>
            <a:endParaRPr lang="en-US"/>
          </a:p>
        </p:txBody>
      </p:sp>
      <p:sp>
        <p:nvSpPr>
          <p:cNvPr id="14" name="TextBox 14"/>
          <p:cNvSpPr txBox="1"/>
          <p:nvPr/>
        </p:nvSpPr>
        <p:spPr>
          <a:xfrm>
            <a:off x="525124" y="2913574"/>
            <a:ext cx="7462430" cy="629920"/>
          </a:xfrm>
          <a:prstGeom prst="rect">
            <a:avLst/>
          </a:prstGeom>
        </p:spPr>
        <p:txBody>
          <a:bodyPr lIns="0" tIns="0" rIns="0" bIns="0" rtlCol="0" anchor="t">
            <a:spAutoFit/>
          </a:bodyPr>
          <a:lstStyle/>
          <a:p>
            <a:pPr marL="798829" lvl="1" indent="-399415" algn="ctr">
              <a:lnSpc>
                <a:spcPts val="5179"/>
              </a:lnSpc>
              <a:buAutoNum type="arabicPeriod"/>
            </a:pPr>
            <a:r>
              <a:rPr lang="en-US" sz="3699">
                <a:solidFill>
                  <a:srgbClr val="000000"/>
                </a:solidFill>
                <a:latin typeface="Garet Light"/>
                <a:ea typeface="Garet Light"/>
                <a:cs typeface="Garet Light"/>
                <a:sym typeface="Garet Light"/>
              </a:rPr>
              <a:t>Forward Selection Model</a:t>
            </a:r>
          </a:p>
        </p:txBody>
      </p:sp>
      <p:sp>
        <p:nvSpPr>
          <p:cNvPr id="15" name="TextBox 15"/>
          <p:cNvSpPr txBox="1"/>
          <p:nvPr/>
        </p:nvSpPr>
        <p:spPr>
          <a:xfrm>
            <a:off x="91705" y="4318679"/>
            <a:ext cx="8451863" cy="3939527"/>
          </a:xfrm>
          <a:prstGeom prst="rect">
            <a:avLst/>
          </a:prstGeom>
        </p:spPr>
        <p:txBody>
          <a:bodyPr lIns="0" tIns="0" rIns="0" bIns="0" rtlCol="0" anchor="t">
            <a:spAutoFit/>
          </a:bodyPr>
          <a:lstStyle/>
          <a:p>
            <a:pPr marL="605511" lvl="1" indent="-302756" algn="just">
              <a:lnSpc>
                <a:spcPts val="3926"/>
              </a:lnSpc>
              <a:buFont typeface="Arial"/>
              <a:buChar char="•"/>
            </a:pPr>
            <a:r>
              <a:rPr lang="en-US" sz="2804">
                <a:solidFill>
                  <a:srgbClr val="000000"/>
                </a:solidFill>
                <a:latin typeface="Garet Light"/>
                <a:ea typeface="Garet Light"/>
                <a:cs typeface="Garet Light"/>
                <a:sym typeface="Garet Light"/>
              </a:rPr>
              <a:t>Starts with a null model (No independent variables).</a:t>
            </a:r>
          </a:p>
          <a:p>
            <a:pPr marL="605511" lvl="1" indent="-302756" algn="just">
              <a:lnSpc>
                <a:spcPts val="3926"/>
              </a:lnSpc>
              <a:buFont typeface="Arial"/>
              <a:buChar char="•"/>
            </a:pPr>
            <a:r>
              <a:rPr lang="en-US" sz="2804">
                <a:solidFill>
                  <a:srgbClr val="000000"/>
                </a:solidFill>
                <a:latin typeface="Garet Light"/>
                <a:ea typeface="Garet Light"/>
                <a:cs typeface="Garet Light"/>
                <a:sym typeface="Garet Light"/>
              </a:rPr>
              <a:t>Adds a variable each iteration.</a:t>
            </a:r>
          </a:p>
          <a:p>
            <a:pPr marL="605511" lvl="1" indent="-302756" algn="just">
              <a:lnSpc>
                <a:spcPts val="3926"/>
              </a:lnSpc>
              <a:buFont typeface="Arial"/>
              <a:buChar char="•"/>
            </a:pPr>
            <a:r>
              <a:rPr lang="en-US" sz="2804">
                <a:solidFill>
                  <a:srgbClr val="000000"/>
                </a:solidFill>
                <a:latin typeface="Garet Light"/>
                <a:ea typeface="Garet Light"/>
                <a:cs typeface="Garet Light"/>
                <a:sym typeface="Garet Light"/>
              </a:rPr>
              <a:t>The significant variables are identified based on the AIC value.</a:t>
            </a:r>
          </a:p>
          <a:p>
            <a:pPr marL="605511" lvl="1" indent="-302756" algn="just">
              <a:lnSpc>
                <a:spcPts val="3926"/>
              </a:lnSpc>
              <a:buFont typeface="Arial"/>
              <a:buChar char="•"/>
            </a:pPr>
            <a:r>
              <a:rPr lang="en-US" sz="2804">
                <a:solidFill>
                  <a:srgbClr val="000000"/>
                </a:solidFill>
                <a:latin typeface="Garet Light"/>
                <a:ea typeface="Garet Light"/>
                <a:cs typeface="Garet Light"/>
                <a:sym typeface="Garet Light"/>
              </a:rPr>
              <a:t>Iteration stops when the addition of new variables does not improve the model (eg: r^2 value and AIC value)</a:t>
            </a:r>
          </a:p>
        </p:txBody>
      </p:sp>
      <p:sp>
        <p:nvSpPr>
          <p:cNvPr id="16" name="TextBox 16"/>
          <p:cNvSpPr txBox="1"/>
          <p:nvPr/>
        </p:nvSpPr>
        <p:spPr>
          <a:xfrm>
            <a:off x="598118" y="121683"/>
            <a:ext cx="16230600" cy="2334895"/>
          </a:xfrm>
          <a:prstGeom prst="rect">
            <a:avLst/>
          </a:prstGeom>
        </p:spPr>
        <p:txBody>
          <a:bodyPr lIns="0" tIns="0" rIns="0" bIns="0" rtlCol="0" anchor="t">
            <a:spAutoFit/>
          </a:bodyPr>
          <a:lstStyle/>
          <a:p>
            <a:pPr algn="ctr">
              <a:lnSpc>
                <a:spcPts val="9380"/>
              </a:lnSpc>
            </a:pPr>
            <a:r>
              <a:rPr lang="en-US" sz="6700">
                <a:solidFill>
                  <a:srgbClr val="000000"/>
                </a:solidFill>
                <a:latin typeface="Garet"/>
                <a:ea typeface="Garet"/>
                <a:cs typeface="Garet"/>
                <a:sym typeface="Garet"/>
              </a:rPr>
              <a:t>Techniques Used To Obtain Optimum Model</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1197</Words>
  <Application>Microsoft Office PowerPoint</Application>
  <PresentationFormat>Custom</PresentationFormat>
  <Paragraphs>107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Garet Bold</vt:lpstr>
      <vt:lpstr>Calibri</vt:lpstr>
      <vt:lpstr>Arial</vt:lpstr>
      <vt:lpstr>Garet Light</vt:lpstr>
      <vt:lpstr>Tomorrow</vt:lpstr>
      <vt:lpstr>Garet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PRESENTATION 3</dc:title>
  <cp:lastModifiedBy>Mallikachchige Sathruwan</cp:lastModifiedBy>
  <cp:revision>1</cp:revision>
  <dcterms:created xsi:type="dcterms:W3CDTF">2006-08-16T00:00:00Z</dcterms:created>
  <dcterms:modified xsi:type="dcterms:W3CDTF">2024-11-25T06:11:03Z</dcterms:modified>
  <dc:identifier>DAGXUC6o3gs</dc:identifier>
</cp:coreProperties>
</file>