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8288000" cy="10287000"/>
  <p:notesSz cx="6858000" cy="9144000"/>
  <p:embeddedFontLst>
    <p:embeddedFont>
      <p:font typeface="Canva Sans" panose="020B0604020202020204" charset="0"/>
      <p:regular r:id="rId18"/>
    </p:embeddedFont>
    <p:embeddedFont>
      <p:font typeface="Garet" panose="020B0604020202020204" charset="0"/>
      <p:regular r:id="rId19"/>
    </p:embeddedFont>
    <p:embeddedFont>
      <p:font typeface="Garet Bold" panose="020B0604020202020204" charset="0"/>
      <p:regular r:id="rId20"/>
    </p:embeddedFont>
    <p:embeddedFont>
      <p:font typeface="Garet Light" panose="020B0604020202020204" charset="0"/>
      <p:regular r:id="rId21"/>
    </p:embeddedFont>
    <p:embeddedFont>
      <p:font typeface="Tomorrow" panose="020B0604020202020204" charset="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113DF7-D9C2-4588-A01A-7FD534DAC012}" v="34" dt="2025-01-10T04:03:00.3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2" d="100"/>
          <a:sy n="52" d="100"/>
        </p:scale>
        <p:origin x="850" y="2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vindu Sathruwan" userId="b92cd33a4fb792c1" providerId="LiveId" clId="{84113DF7-D9C2-4588-A01A-7FD534DAC012}"/>
    <pc:docChg chg="modSld modMainMaster">
      <pc:chgData name="Govindu Sathruwan" userId="b92cd33a4fb792c1" providerId="LiveId" clId="{84113DF7-D9C2-4588-A01A-7FD534DAC012}" dt="2025-01-10T04:03:00.360" v="33"/>
      <pc:docMkLst>
        <pc:docMk/>
      </pc:docMkLst>
      <pc:sldChg chg="modTransition">
        <pc:chgData name="Govindu Sathruwan" userId="b92cd33a4fb792c1" providerId="LiveId" clId="{84113DF7-D9C2-4588-A01A-7FD534DAC012}" dt="2025-01-10T04:02:29.026" v="30"/>
        <pc:sldMkLst>
          <pc:docMk/>
          <pc:sldMk cId="0" sldId="256"/>
        </pc:sldMkLst>
      </pc:sldChg>
      <pc:sldChg chg="modTransition">
        <pc:chgData name="Govindu Sathruwan" userId="b92cd33a4fb792c1" providerId="LiveId" clId="{84113DF7-D9C2-4588-A01A-7FD534DAC012}" dt="2025-01-10T04:02:35.001" v="31"/>
        <pc:sldMkLst>
          <pc:docMk/>
          <pc:sldMk cId="0" sldId="257"/>
        </pc:sldMkLst>
      </pc:sldChg>
      <pc:sldChg chg="modTransition">
        <pc:chgData name="Govindu Sathruwan" userId="b92cd33a4fb792c1" providerId="LiveId" clId="{84113DF7-D9C2-4588-A01A-7FD534DAC012}" dt="2025-01-10T04:02:22.827" v="29"/>
        <pc:sldMkLst>
          <pc:docMk/>
          <pc:sldMk cId="0" sldId="258"/>
        </pc:sldMkLst>
      </pc:sldChg>
      <pc:sldChg chg="modTransition">
        <pc:chgData name="Govindu Sathruwan" userId="b92cd33a4fb792c1" providerId="LiveId" clId="{84113DF7-D9C2-4588-A01A-7FD534DAC012}" dt="2025-01-10T04:02:22.827" v="29"/>
        <pc:sldMkLst>
          <pc:docMk/>
          <pc:sldMk cId="0" sldId="259"/>
        </pc:sldMkLst>
      </pc:sldChg>
      <pc:sldChg chg="modTransition">
        <pc:chgData name="Govindu Sathruwan" userId="b92cd33a4fb792c1" providerId="LiveId" clId="{84113DF7-D9C2-4588-A01A-7FD534DAC012}" dt="2025-01-10T04:02:22.827" v="29"/>
        <pc:sldMkLst>
          <pc:docMk/>
          <pc:sldMk cId="0" sldId="260"/>
        </pc:sldMkLst>
      </pc:sldChg>
      <pc:sldChg chg="modTransition">
        <pc:chgData name="Govindu Sathruwan" userId="b92cd33a4fb792c1" providerId="LiveId" clId="{84113DF7-D9C2-4588-A01A-7FD534DAC012}" dt="2025-01-10T04:02:22.827" v="29"/>
        <pc:sldMkLst>
          <pc:docMk/>
          <pc:sldMk cId="0" sldId="261"/>
        </pc:sldMkLst>
      </pc:sldChg>
      <pc:sldChg chg="modTransition">
        <pc:chgData name="Govindu Sathruwan" userId="b92cd33a4fb792c1" providerId="LiveId" clId="{84113DF7-D9C2-4588-A01A-7FD534DAC012}" dt="2025-01-10T04:02:22.827" v="29"/>
        <pc:sldMkLst>
          <pc:docMk/>
          <pc:sldMk cId="0" sldId="262"/>
        </pc:sldMkLst>
      </pc:sldChg>
      <pc:sldChg chg="modTransition">
        <pc:chgData name="Govindu Sathruwan" userId="b92cd33a4fb792c1" providerId="LiveId" clId="{84113DF7-D9C2-4588-A01A-7FD534DAC012}" dt="2025-01-10T04:02:22.827" v="29"/>
        <pc:sldMkLst>
          <pc:docMk/>
          <pc:sldMk cId="0" sldId="263"/>
        </pc:sldMkLst>
      </pc:sldChg>
      <pc:sldChg chg="modTransition">
        <pc:chgData name="Govindu Sathruwan" userId="b92cd33a4fb792c1" providerId="LiveId" clId="{84113DF7-D9C2-4588-A01A-7FD534DAC012}" dt="2025-01-10T04:02:22.827" v="29"/>
        <pc:sldMkLst>
          <pc:docMk/>
          <pc:sldMk cId="0" sldId="264"/>
        </pc:sldMkLst>
      </pc:sldChg>
      <pc:sldChg chg="modTransition">
        <pc:chgData name="Govindu Sathruwan" userId="b92cd33a4fb792c1" providerId="LiveId" clId="{84113DF7-D9C2-4588-A01A-7FD534DAC012}" dt="2025-01-10T04:02:22.827" v="29"/>
        <pc:sldMkLst>
          <pc:docMk/>
          <pc:sldMk cId="0" sldId="265"/>
        </pc:sldMkLst>
      </pc:sldChg>
      <pc:sldChg chg="modTransition">
        <pc:chgData name="Govindu Sathruwan" userId="b92cd33a4fb792c1" providerId="LiveId" clId="{84113DF7-D9C2-4588-A01A-7FD534DAC012}" dt="2025-01-10T04:02:46.815" v="32"/>
        <pc:sldMkLst>
          <pc:docMk/>
          <pc:sldMk cId="0" sldId="266"/>
        </pc:sldMkLst>
      </pc:sldChg>
      <pc:sldChg chg="modTransition">
        <pc:chgData name="Govindu Sathruwan" userId="b92cd33a4fb792c1" providerId="LiveId" clId="{84113DF7-D9C2-4588-A01A-7FD534DAC012}" dt="2025-01-10T04:02:22.827" v="29"/>
        <pc:sldMkLst>
          <pc:docMk/>
          <pc:sldMk cId="0" sldId="267"/>
        </pc:sldMkLst>
      </pc:sldChg>
      <pc:sldChg chg="modTransition">
        <pc:chgData name="Govindu Sathruwan" userId="b92cd33a4fb792c1" providerId="LiveId" clId="{84113DF7-D9C2-4588-A01A-7FD534DAC012}" dt="2025-01-10T04:02:22.827" v="29"/>
        <pc:sldMkLst>
          <pc:docMk/>
          <pc:sldMk cId="0" sldId="268"/>
        </pc:sldMkLst>
      </pc:sldChg>
      <pc:sldChg chg="modTransition">
        <pc:chgData name="Govindu Sathruwan" userId="b92cd33a4fb792c1" providerId="LiveId" clId="{84113DF7-D9C2-4588-A01A-7FD534DAC012}" dt="2025-01-10T04:02:22.827" v="29"/>
        <pc:sldMkLst>
          <pc:docMk/>
          <pc:sldMk cId="0" sldId="269"/>
        </pc:sldMkLst>
      </pc:sldChg>
      <pc:sldChg chg="modTransition">
        <pc:chgData name="Govindu Sathruwan" userId="b92cd33a4fb792c1" providerId="LiveId" clId="{84113DF7-D9C2-4588-A01A-7FD534DAC012}" dt="2025-01-10T04:03:00.360" v="33"/>
        <pc:sldMkLst>
          <pc:docMk/>
          <pc:sldMk cId="0" sldId="270"/>
        </pc:sldMkLst>
      </pc:sldChg>
      <pc:sldMasterChg chg="modTransition modSldLayout">
        <pc:chgData name="Govindu Sathruwan" userId="b92cd33a4fb792c1" providerId="LiveId" clId="{84113DF7-D9C2-4588-A01A-7FD534DAC012}" dt="2025-01-10T04:02:22.827" v="29"/>
        <pc:sldMasterMkLst>
          <pc:docMk/>
          <pc:sldMasterMk cId="0" sldId="2147483648"/>
        </pc:sldMasterMkLst>
        <pc:sldLayoutChg chg="modTransition">
          <pc:chgData name="Govindu Sathruwan" userId="b92cd33a4fb792c1" providerId="LiveId" clId="{84113DF7-D9C2-4588-A01A-7FD534DAC012}" dt="2025-01-10T04:02:22.827" v="29"/>
          <pc:sldLayoutMkLst>
            <pc:docMk/>
            <pc:sldMasterMk cId="0" sldId="2147483648"/>
            <pc:sldLayoutMk cId="0" sldId="2147483649"/>
          </pc:sldLayoutMkLst>
        </pc:sldLayoutChg>
        <pc:sldLayoutChg chg="modTransition">
          <pc:chgData name="Govindu Sathruwan" userId="b92cd33a4fb792c1" providerId="LiveId" clId="{84113DF7-D9C2-4588-A01A-7FD534DAC012}" dt="2025-01-10T04:02:22.827" v="29"/>
          <pc:sldLayoutMkLst>
            <pc:docMk/>
            <pc:sldMasterMk cId="0" sldId="2147483648"/>
            <pc:sldLayoutMk cId="0" sldId="2147483650"/>
          </pc:sldLayoutMkLst>
        </pc:sldLayoutChg>
        <pc:sldLayoutChg chg="modTransition">
          <pc:chgData name="Govindu Sathruwan" userId="b92cd33a4fb792c1" providerId="LiveId" clId="{84113DF7-D9C2-4588-A01A-7FD534DAC012}" dt="2025-01-10T04:02:22.827" v="29"/>
          <pc:sldLayoutMkLst>
            <pc:docMk/>
            <pc:sldMasterMk cId="0" sldId="2147483648"/>
            <pc:sldLayoutMk cId="0" sldId="2147483651"/>
          </pc:sldLayoutMkLst>
        </pc:sldLayoutChg>
        <pc:sldLayoutChg chg="modTransition">
          <pc:chgData name="Govindu Sathruwan" userId="b92cd33a4fb792c1" providerId="LiveId" clId="{84113DF7-D9C2-4588-A01A-7FD534DAC012}" dt="2025-01-10T04:02:22.827" v="29"/>
          <pc:sldLayoutMkLst>
            <pc:docMk/>
            <pc:sldMasterMk cId="0" sldId="2147483648"/>
            <pc:sldLayoutMk cId="0" sldId="2147483652"/>
          </pc:sldLayoutMkLst>
        </pc:sldLayoutChg>
        <pc:sldLayoutChg chg="modTransition">
          <pc:chgData name="Govindu Sathruwan" userId="b92cd33a4fb792c1" providerId="LiveId" clId="{84113DF7-D9C2-4588-A01A-7FD534DAC012}" dt="2025-01-10T04:02:22.827" v="29"/>
          <pc:sldLayoutMkLst>
            <pc:docMk/>
            <pc:sldMasterMk cId="0" sldId="2147483648"/>
            <pc:sldLayoutMk cId="0" sldId="2147483653"/>
          </pc:sldLayoutMkLst>
        </pc:sldLayoutChg>
        <pc:sldLayoutChg chg="modTransition">
          <pc:chgData name="Govindu Sathruwan" userId="b92cd33a4fb792c1" providerId="LiveId" clId="{84113DF7-D9C2-4588-A01A-7FD534DAC012}" dt="2025-01-10T04:02:22.827" v="29"/>
          <pc:sldLayoutMkLst>
            <pc:docMk/>
            <pc:sldMasterMk cId="0" sldId="2147483648"/>
            <pc:sldLayoutMk cId="0" sldId="2147483654"/>
          </pc:sldLayoutMkLst>
        </pc:sldLayoutChg>
        <pc:sldLayoutChg chg="modTransition">
          <pc:chgData name="Govindu Sathruwan" userId="b92cd33a4fb792c1" providerId="LiveId" clId="{84113DF7-D9C2-4588-A01A-7FD534DAC012}" dt="2025-01-10T04:02:22.827" v="29"/>
          <pc:sldLayoutMkLst>
            <pc:docMk/>
            <pc:sldMasterMk cId="0" sldId="2147483648"/>
            <pc:sldLayoutMk cId="0" sldId="2147483655"/>
          </pc:sldLayoutMkLst>
        </pc:sldLayoutChg>
        <pc:sldLayoutChg chg="modTransition">
          <pc:chgData name="Govindu Sathruwan" userId="b92cd33a4fb792c1" providerId="LiveId" clId="{84113DF7-D9C2-4588-A01A-7FD534DAC012}" dt="2025-01-10T04:02:22.827" v="29"/>
          <pc:sldLayoutMkLst>
            <pc:docMk/>
            <pc:sldMasterMk cId="0" sldId="2147483648"/>
            <pc:sldLayoutMk cId="0" sldId="2147483656"/>
          </pc:sldLayoutMkLst>
        </pc:sldLayoutChg>
        <pc:sldLayoutChg chg="modTransition">
          <pc:chgData name="Govindu Sathruwan" userId="b92cd33a4fb792c1" providerId="LiveId" clId="{84113DF7-D9C2-4588-A01A-7FD534DAC012}" dt="2025-01-10T04:02:22.827" v="29"/>
          <pc:sldLayoutMkLst>
            <pc:docMk/>
            <pc:sldMasterMk cId="0" sldId="2147483648"/>
            <pc:sldLayoutMk cId="0" sldId="2147483657"/>
          </pc:sldLayoutMkLst>
        </pc:sldLayoutChg>
        <pc:sldLayoutChg chg="modTransition">
          <pc:chgData name="Govindu Sathruwan" userId="b92cd33a4fb792c1" providerId="LiveId" clId="{84113DF7-D9C2-4588-A01A-7FD534DAC012}" dt="2025-01-10T04:02:22.827" v="29"/>
          <pc:sldLayoutMkLst>
            <pc:docMk/>
            <pc:sldMasterMk cId="0" sldId="2147483648"/>
            <pc:sldLayoutMk cId="0" sldId="2147483658"/>
          </pc:sldLayoutMkLst>
        </pc:sldLayoutChg>
        <pc:sldLayoutChg chg="modTransition">
          <pc:chgData name="Govindu Sathruwan" userId="b92cd33a4fb792c1" providerId="LiveId" clId="{84113DF7-D9C2-4588-A01A-7FD534DAC012}" dt="2025-01-10T04:02:22.827" v="29"/>
          <pc:sldLayoutMkLst>
            <pc:docMk/>
            <pc:sldMasterMk cId="0" sldId="2147483648"/>
            <pc:sldLayoutMk cId="0" sldId="214748365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10.01.2025</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1/10/2025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txBody>
          <a:bodyPr/>
          <a:lstStyle/>
          <a:p>
            <a:endParaRPr lang="en-US"/>
          </a:p>
        </p:txBody>
      </p:sp>
      <p:grpSp>
        <p:nvGrpSpPr>
          <p:cNvPr id="3" name="Group 3"/>
          <p:cNvGrpSpPr/>
          <p:nvPr/>
        </p:nvGrpSpPr>
        <p:grpSpPr>
          <a:xfrm>
            <a:off x="16808141" y="2646717"/>
            <a:ext cx="2022321" cy="8460018"/>
            <a:chOff x="0" y="0"/>
            <a:chExt cx="532628" cy="2228153"/>
          </a:xfrm>
        </p:grpSpPr>
        <p:sp>
          <p:nvSpPr>
            <p:cNvPr id="4" name="Freeform 4"/>
            <p:cNvSpPr/>
            <p:nvPr/>
          </p:nvSpPr>
          <p:spPr>
            <a:xfrm>
              <a:off x="0" y="0"/>
              <a:ext cx="532628" cy="2228153"/>
            </a:xfrm>
            <a:custGeom>
              <a:avLst/>
              <a:gdLst/>
              <a:ahLst/>
              <a:cxnLst/>
              <a:rect l="l" t="t" r="r" b="b"/>
              <a:pathLst>
                <a:path w="532628" h="2228153">
                  <a:moveTo>
                    <a:pt x="0" y="0"/>
                  </a:moveTo>
                  <a:lnTo>
                    <a:pt x="532628" y="0"/>
                  </a:lnTo>
                  <a:lnTo>
                    <a:pt x="532628" y="2228153"/>
                  </a:lnTo>
                  <a:lnTo>
                    <a:pt x="0" y="2228153"/>
                  </a:lnTo>
                  <a:close/>
                </a:path>
              </a:pathLst>
            </a:custGeom>
            <a:solidFill>
              <a:srgbClr val="9F9F9F"/>
            </a:solidFill>
          </p:spPr>
          <p:txBody>
            <a:bodyPr/>
            <a:lstStyle/>
            <a:p>
              <a:endParaRPr lang="en-US"/>
            </a:p>
          </p:txBody>
        </p:sp>
        <p:sp>
          <p:nvSpPr>
            <p:cNvPr id="5" name="TextBox 5"/>
            <p:cNvSpPr txBox="1"/>
            <p:nvPr/>
          </p:nvSpPr>
          <p:spPr>
            <a:xfrm>
              <a:off x="0" y="-38100"/>
              <a:ext cx="532628" cy="2266253"/>
            </a:xfrm>
            <a:prstGeom prst="rect">
              <a:avLst/>
            </a:prstGeom>
          </p:spPr>
          <p:txBody>
            <a:bodyPr lIns="50800" tIns="50800" rIns="50800" bIns="50800" rtlCol="0" anchor="ctr"/>
            <a:lstStyle/>
            <a:p>
              <a:pPr algn="ctr">
                <a:lnSpc>
                  <a:spcPts val="3359"/>
                </a:lnSpc>
              </a:pPr>
              <a:endParaRPr/>
            </a:p>
          </p:txBody>
        </p:sp>
      </p:grpSp>
      <p:grpSp>
        <p:nvGrpSpPr>
          <p:cNvPr id="6" name="Group 6"/>
          <p:cNvGrpSpPr/>
          <p:nvPr/>
        </p:nvGrpSpPr>
        <p:grpSpPr>
          <a:xfrm>
            <a:off x="686387" y="-607424"/>
            <a:ext cx="3709695" cy="1015735"/>
            <a:chOff x="0" y="0"/>
            <a:chExt cx="977039" cy="267519"/>
          </a:xfrm>
        </p:grpSpPr>
        <p:sp>
          <p:nvSpPr>
            <p:cNvPr id="7" name="Freeform 7"/>
            <p:cNvSpPr/>
            <p:nvPr/>
          </p:nvSpPr>
          <p:spPr>
            <a:xfrm>
              <a:off x="0" y="0"/>
              <a:ext cx="977039" cy="267519"/>
            </a:xfrm>
            <a:custGeom>
              <a:avLst/>
              <a:gdLst/>
              <a:ahLst/>
              <a:cxnLst/>
              <a:rect l="l" t="t" r="r" b="b"/>
              <a:pathLst>
                <a:path w="977039" h="267519">
                  <a:moveTo>
                    <a:pt x="0" y="0"/>
                  </a:moveTo>
                  <a:lnTo>
                    <a:pt x="977039" y="0"/>
                  </a:lnTo>
                  <a:lnTo>
                    <a:pt x="977039" y="267519"/>
                  </a:lnTo>
                  <a:lnTo>
                    <a:pt x="0" y="267519"/>
                  </a:lnTo>
                  <a:close/>
                </a:path>
              </a:pathLst>
            </a:custGeom>
            <a:solidFill>
              <a:srgbClr val="9F9F9F"/>
            </a:solidFill>
          </p:spPr>
          <p:txBody>
            <a:bodyPr/>
            <a:lstStyle/>
            <a:p>
              <a:endParaRPr lang="en-US"/>
            </a:p>
          </p:txBody>
        </p:sp>
        <p:sp>
          <p:nvSpPr>
            <p:cNvPr id="8" name="TextBox 8"/>
            <p:cNvSpPr txBox="1"/>
            <p:nvPr/>
          </p:nvSpPr>
          <p:spPr>
            <a:xfrm>
              <a:off x="0" y="-38100"/>
              <a:ext cx="977039" cy="305619"/>
            </a:xfrm>
            <a:prstGeom prst="rect">
              <a:avLst/>
            </a:prstGeom>
          </p:spPr>
          <p:txBody>
            <a:bodyPr lIns="50800" tIns="50800" rIns="50800" bIns="50800" rtlCol="0" anchor="ctr"/>
            <a:lstStyle/>
            <a:p>
              <a:pPr algn="ctr">
                <a:lnSpc>
                  <a:spcPts val="3359"/>
                </a:lnSpc>
              </a:pPr>
              <a:endParaRPr/>
            </a:p>
          </p:txBody>
        </p:sp>
      </p:grpSp>
      <p:grpSp>
        <p:nvGrpSpPr>
          <p:cNvPr id="9" name="Group 9"/>
          <p:cNvGrpSpPr/>
          <p:nvPr/>
        </p:nvGrpSpPr>
        <p:grpSpPr>
          <a:xfrm>
            <a:off x="1988599" y="7022439"/>
            <a:ext cx="738450" cy="1015735"/>
            <a:chOff x="0" y="0"/>
            <a:chExt cx="194489" cy="267519"/>
          </a:xfrm>
        </p:grpSpPr>
        <p:sp>
          <p:nvSpPr>
            <p:cNvPr id="10" name="Freeform 10"/>
            <p:cNvSpPr/>
            <p:nvPr/>
          </p:nvSpPr>
          <p:spPr>
            <a:xfrm>
              <a:off x="0" y="0"/>
              <a:ext cx="194489" cy="267519"/>
            </a:xfrm>
            <a:custGeom>
              <a:avLst/>
              <a:gdLst/>
              <a:ahLst/>
              <a:cxnLst/>
              <a:rect l="l" t="t" r="r" b="b"/>
              <a:pathLst>
                <a:path w="194489" h="267519">
                  <a:moveTo>
                    <a:pt x="0" y="0"/>
                  </a:moveTo>
                  <a:lnTo>
                    <a:pt x="194489" y="0"/>
                  </a:lnTo>
                  <a:lnTo>
                    <a:pt x="194489" y="267519"/>
                  </a:lnTo>
                  <a:lnTo>
                    <a:pt x="0" y="267519"/>
                  </a:lnTo>
                  <a:close/>
                </a:path>
              </a:pathLst>
            </a:custGeom>
            <a:solidFill>
              <a:srgbClr val="9F9F9F"/>
            </a:solidFill>
          </p:spPr>
          <p:txBody>
            <a:bodyPr/>
            <a:lstStyle/>
            <a:p>
              <a:endParaRPr lang="en-US"/>
            </a:p>
          </p:txBody>
        </p:sp>
        <p:sp>
          <p:nvSpPr>
            <p:cNvPr id="11" name="TextBox 11"/>
            <p:cNvSpPr txBox="1"/>
            <p:nvPr/>
          </p:nvSpPr>
          <p:spPr>
            <a:xfrm>
              <a:off x="0" y="-38100"/>
              <a:ext cx="194489" cy="305619"/>
            </a:xfrm>
            <a:prstGeom prst="rect">
              <a:avLst/>
            </a:prstGeom>
          </p:spPr>
          <p:txBody>
            <a:bodyPr lIns="50800" tIns="50800" rIns="50800" bIns="50800" rtlCol="0" anchor="ctr"/>
            <a:lstStyle/>
            <a:p>
              <a:pPr algn="ctr">
                <a:lnSpc>
                  <a:spcPts val="3359"/>
                </a:lnSpc>
              </a:pPr>
              <a:endParaRPr/>
            </a:p>
          </p:txBody>
        </p:sp>
      </p:grpSp>
      <p:sp>
        <p:nvSpPr>
          <p:cNvPr id="12" name="TextBox 12"/>
          <p:cNvSpPr txBox="1"/>
          <p:nvPr/>
        </p:nvSpPr>
        <p:spPr>
          <a:xfrm>
            <a:off x="1838729" y="2486879"/>
            <a:ext cx="14969412" cy="3244703"/>
          </a:xfrm>
          <a:prstGeom prst="rect">
            <a:avLst/>
          </a:prstGeom>
        </p:spPr>
        <p:txBody>
          <a:bodyPr lIns="0" tIns="0" rIns="0" bIns="0" rtlCol="0" anchor="t">
            <a:spAutoFit/>
          </a:bodyPr>
          <a:lstStyle/>
          <a:p>
            <a:pPr algn="ctr">
              <a:lnSpc>
                <a:spcPts val="8638"/>
              </a:lnSpc>
            </a:pPr>
            <a:r>
              <a:rPr lang="en-US" sz="6170" b="1">
                <a:solidFill>
                  <a:srgbClr val="000000"/>
                </a:solidFill>
                <a:latin typeface="Garet Bold"/>
                <a:ea typeface="Garet Bold"/>
                <a:cs typeface="Garet Bold"/>
                <a:sym typeface="Garet Bold"/>
              </a:rPr>
              <a:t>Predicting and Analyzing Customer Churn at Telco Using Regression Models</a:t>
            </a:r>
          </a:p>
        </p:txBody>
      </p:sp>
      <p:grpSp>
        <p:nvGrpSpPr>
          <p:cNvPr id="13" name="Group 13"/>
          <p:cNvGrpSpPr/>
          <p:nvPr/>
        </p:nvGrpSpPr>
        <p:grpSpPr>
          <a:xfrm>
            <a:off x="686387" y="9087486"/>
            <a:ext cx="16423978" cy="341628"/>
            <a:chOff x="0" y="0"/>
            <a:chExt cx="21898637" cy="455504"/>
          </a:xfrm>
        </p:grpSpPr>
        <p:sp>
          <p:nvSpPr>
            <p:cNvPr id="14" name="TextBox 14"/>
            <p:cNvSpPr txBox="1"/>
            <p:nvPr/>
          </p:nvSpPr>
          <p:spPr>
            <a:xfrm>
              <a:off x="0" y="-47625"/>
              <a:ext cx="4301355" cy="503129"/>
            </a:xfrm>
            <a:prstGeom prst="rect">
              <a:avLst/>
            </a:prstGeom>
          </p:spPr>
          <p:txBody>
            <a:bodyPr lIns="0" tIns="0" rIns="0" bIns="0" rtlCol="0" anchor="t">
              <a:spAutoFit/>
            </a:bodyPr>
            <a:lstStyle/>
            <a:p>
              <a:pPr algn="ctr">
                <a:lnSpc>
                  <a:spcPts val="3220"/>
                </a:lnSpc>
              </a:pPr>
              <a:r>
                <a:rPr lang="en-US" sz="2300" b="1">
                  <a:solidFill>
                    <a:srgbClr val="000000"/>
                  </a:solidFill>
                  <a:latin typeface="Garet Bold"/>
                  <a:ea typeface="Garet Bold"/>
                  <a:cs typeface="Garet Bold"/>
                  <a:sym typeface="Garet Bold"/>
                </a:rPr>
                <a:t>Govindu Sathruwan </a:t>
              </a:r>
            </a:p>
          </p:txBody>
        </p:sp>
        <p:sp>
          <p:nvSpPr>
            <p:cNvPr id="15" name="TextBox 15"/>
            <p:cNvSpPr txBox="1"/>
            <p:nvPr/>
          </p:nvSpPr>
          <p:spPr>
            <a:xfrm>
              <a:off x="5091742" y="-47625"/>
              <a:ext cx="4540194" cy="503129"/>
            </a:xfrm>
            <a:prstGeom prst="rect">
              <a:avLst/>
            </a:prstGeom>
          </p:spPr>
          <p:txBody>
            <a:bodyPr lIns="0" tIns="0" rIns="0" bIns="0" rtlCol="0" anchor="t">
              <a:spAutoFit/>
            </a:bodyPr>
            <a:lstStyle/>
            <a:p>
              <a:pPr algn="ctr">
                <a:lnSpc>
                  <a:spcPts val="3220"/>
                </a:lnSpc>
              </a:pPr>
              <a:r>
                <a:rPr lang="en-US" sz="2300" b="1">
                  <a:solidFill>
                    <a:srgbClr val="000000"/>
                  </a:solidFill>
                  <a:latin typeface="Garet Bold"/>
                  <a:ea typeface="Garet Bold"/>
                  <a:cs typeface="Garet Bold"/>
                  <a:sym typeface="Garet Bold"/>
                </a:rPr>
                <a:t>Abdullah Sheriffdeen</a:t>
              </a:r>
            </a:p>
          </p:txBody>
        </p:sp>
        <p:sp>
          <p:nvSpPr>
            <p:cNvPr id="16" name="TextBox 16"/>
            <p:cNvSpPr txBox="1"/>
            <p:nvPr/>
          </p:nvSpPr>
          <p:spPr>
            <a:xfrm>
              <a:off x="10422323" y="-47625"/>
              <a:ext cx="3380118" cy="503129"/>
            </a:xfrm>
            <a:prstGeom prst="rect">
              <a:avLst/>
            </a:prstGeom>
          </p:spPr>
          <p:txBody>
            <a:bodyPr lIns="0" tIns="0" rIns="0" bIns="0" rtlCol="0" anchor="t">
              <a:spAutoFit/>
            </a:bodyPr>
            <a:lstStyle/>
            <a:p>
              <a:pPr algn="ctr">
                <a:lnSpc>
                  <a:spcPts val="3220"/>
                </a:lnSpc>
              </a:pPr>
              <a:r>
                <a:rPr lang="en-US" sz="2300" b="1">
                  <a:solidFill>
                    <a:srgbClr val="000000"/>
                  </a:solidFill>
                  <a:latin typeface="Garet Bold"/>
                  <a:ea typeface="Garet Bold"/>
                  <a:cs typeface="Garet Bold"/>
                  <a:sym typeface="Garet Bold"/>
                </a:rPr>
                <a:t>Shahik Shiyam</a:t>
              </a:r>
            </a:p>
          </p:txBody>
        </p:sp>
        <p:sp>
          <p:nvSpPr>
            <p:cNvPr id="17" name="TextBox 17"/>
            <p:cNvSpPr txBox="1"/>
            <p:nvPr/>
          </p:nvSpPr>
          <p:spPr>
            <a:xfrm>
              <a:off x="14589841" y="-47625"/>
              <a:ext cx="3073039" cy="503129"/>
            </a:xfrm>
            <a:prstGeom prst="rect">
              <a:avLst/>
            </a:prstGeom>
          </p:spPr>
          <p:txBody>
            <a:bodyPr lIns="0" tIns="0" rIns="0" bIns="0" rtlCol="0" anchor="t">
              <a:spAutoFit/>
            </a:bodyPr>
            <a:lstStyle/>
            <a:p>
              <a:pPr algn="ctr">
                <a:lnSpc>
                  <a:spcPts val="3220"/>
                </a:lnSpc>
              </a:pPr>
              <a:r>
                <a:rPr lang="en-US" sz="2300" b="1">
                  <a:solidFill>
                    <a:srgbClr val="000000"/>
                  </a:solidFill>
                  <a:latin typeface="Garet Bold"/>
                  <a:ea typeface="Garet Bold"/>
                  <a:cs typeface="Garet Bold"/>
                  <a:sym typeface="Garet Bold"/>
                </a:rPr>
                <a:t>Iffath Saleem</a:t>
              </a:r>
            </a:p>
          </p:txBody>
        </p:sp>
        <p:sp>
          <p:nvSpPr>
            <p:cNvPr id="18" name="TextBox 18"/>
            <p:cNvSpPr txBox="1"/>
            <p:nvPr/>
          </p:nvSpPr>
          <p:spPr>
            <a:xfrm>
              <a:off x="18450280" y="-47625"/>
              <a:ext cx="3448358" cy="503129"/>
            </a:xfrm>
            <a:prstGeom prst="rect">
              <a:avLst/>
            </a:prstGeom>
          </p:spPr>
          <p:txBody>
            <a:bodyPr lIns="0" tIns="0" rIns="0" bIns="0" rtlCol="0" anchor="t">
              <a:spAutoFit/>
            </a:bodyPr>
            <a:lstStyle/>
            <a:p>
              <a:pPr algn="ctr">
                <a:lnSpc>
                  <a:spcPts val="3220"/>
                </a:lnSpc>
              </a:pPr>
              <a:r>
                <a:rPr lang="en-US" sz="2300" b="1">
                  <a:solidFill>
                    <a:srgbClr val="000000"/>
                  </a:solidFill>
                  <a:latin typeface="Garet Bold"/>
                  <a:ea typeface="Garet Bold"/>
                  <a:cs typeface="Garet Bold"/>
                  <a:sym typeface="Garet Bold"/>
                </a:rPr>
                <a:t>Aaisha Aamina</a:t>
              </a:r>
            </a:p>
          </p:txBody>
        </p:sp>
      </p:grpSp>
      <p:sp>
        <p:nvSpPr>
          <p:cNvPr id="19" name="TextBox 19"/>
          <p:cNvSpPr txBox="1"/>
          <p:nvPr/>
        </p:nvSpPr>
        <p:spPr>
          <a:xfrm>
            <a:off x="13425017" y="680402"/>
            <a:ext cx="3834283" cy="629921"/>
          </a:xfrm>
          <a:prstGeom prst="rect">
            <a:avLst/>
          </a:prstGeom>
        </p:spPr>
        <p:txBody>
          <a:bodyPr lIns="0" tIns="0" rIns="0" bIns="0" rtlCol="0" anchor="t">
            <a:spAutoFit/>
          </a:bodyPr>
          <a:lstStyle/>
          <a:p>
            <a:pPr algn="ctr">
              <a:lnSpc>
                <a:spcPts val="5179"/>
              </a:lnSpc>
              <a:spcBef>
                <a:spcPct val="0"/>
              </a:spcBef>
            </a:pPr>
            <a:r>
              <a:rPr lang="en-US" sz="3699" b="1">
                <a:solidFill>
                  <a:srgbClr val="000000"/>
                </a:solidFill>
                <a:latin typeface="Garet Bold"/>
                <a:ea typeface="Garet Bold"/>
                <a:cs typeface="Garet Bold"/>
                <a:sym typeface="Garet Bold"/>
              </a:rPr>
              <a:t>Group 1</a:t>
            </a: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3E3E3"/>
        </a:solidFill>
        <a:effectLst/>
      </p:bgPr>
    </p:bg>
    <p:spTree>
      <p:nvGrpSpPr>
        <p:cNvPr id="1" name=""/>
        <p:cNvGrpSpPr/>
        <p:nvPr/>
      </p:nvGrpSpPr>
      <p:grpSpPr>
        <a:xfrm>
          <a:off x="0" y="0"/>
          <a:ext cx="0" cy="0"/>
          <a:chOff x="0" y="0"/>
          <a:chExt cx="0" cy="0"/>
        </a:xfrm>
      </p:grpSpPr>
      <p:sp>
        <p:nvSpPr>
          <p:cNvPr id="2" name="Freeform 2"/>
          <p:cNvSpPr/>
          <p:nvPr/>
        </p:nvSpPr>
        <p:spPr>
          <a:xfrm>
            <a:off x="10346823" y="1041274"/>
            <a:ext cx="1773234" cy="1568095"/>
          </a:xfrm>
          <a:custGeom>
            <a:avLst/>
            <a:gdLst/>
            <a:ahLst/>
            <a:cxnLst/>
            <a:rect l="l" t="t" r="r" b="b"/>
            <a:pathLst>
              <a:path w="1773234" h="1568095">
                <a:moveTo>
                  <a:pt x="0" y="0"/>
                </a:moveTo>
                <a:lnTo>
                  <a:pt x="1773235" y="0"/>
                </a:lnTo>
                <a:lnTo>
                  <a:pt x="1773235" y="1568095"/>
                </a:lnTo>
                <a:lnTo>
                  <a:pt x="0" y="156809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3" name="Freeform 3"/>
          <p:cNvSpPr/>
          <p:nvPr/>
        </p:nvSpPr>
        <p:spPr>
          <a:xfrm>
            <a:off x="3841354" y="7418911"/>
            <a:ext cx="3950352" cy="3493350"/>
          </a:xfrm>
          <a:custGeom>
            <a:avLst/>
            <a:gdLst/>
            <a:ahLst/>
            <a:cxnLst/>
            <a:rect l="l" t="t" r="r" b="b"/>
            <a:pathLst>
              <a:path w="3950352" h="3493350">
                <a:moveTo>
                  <a:pt x="0" y="0"/>
                </a:moveTo>
                <a:lnTo>
                  <a:pt x="3950352" y="0"/>
                </a:lnTo>
                <a:lnTo>
                  <a:pt x="3950352" y="3493351"/>
                </a:lnTo>
                <a:lnTo>
                  <a:pt x="0" y="349335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 name="Freeform 4"/>
          <p:cNvSpPr/>
          <p:nvPr/>
        </p:nvSpPr>
        <p:spPr>
          <a:xfrm>
            <a:off x="14443537" y="6467628"/>
            <a:ext cx="4769605" cy="4309989"/>
          </a:xfrm>
          <a:custGeom>
            <a:avLst/>
            <a:gdLst/>
            <a:ahLst/>
            <a:cxnLst/>
            <a:rect l="l" t="t" r="r" b="b"/>
            <a:pathLst>
              <a:path w="4769605" h="4309989">
                <a:moveTo>
                  <a:pt x="0" y="0"/>
                </a:moveTo>
                <a:lnTo>
                  <a:pt x="4769606" y="0"/>
                </a:lnTo>
                <a:lnTo>
                  <a:pt x="4769606" y="4309989"/>
                </a:lnTo>
                <a:lnTo>
                  <a:pt x="0" y="4309989"/>
                </a:lnTo>
                <a:lnTo>
                  <a:pt x="0" y="0"/>
                </a:lnTo>
                <a:close/>
              </a:path>
            </a:pathLst>
          </a:custGeom>
          <a:blipFill>
            <a:blip r:embed="rId5">
              <a:alphaModFix amt="51000"/>
              <a:extLst>
                <a:ext uri="{96DAC541-7B7A-43D3-8B79-37D633B846F1}">
                  <asvg:svgBlip xmlns:asvg="http://schemas.microsoft.com/office/drawing/2016/SVG/main" r:embed="rId6"/>
                </a:ext>
              </a:extLst>
            </a:blip>
            <a:stretch>
              <a:fillRect/>
            </a:stretch>
          </a:blipFill>
        </p:spPr>
        <p:txBody>
          <a:bodyPr/>
          <a:lstStyle/>
          <a:p>
            <a:endParaRPr lang="en-US"/>
          </a:p>
        </p:txBody>
      </p:sp>
      <p:grpSp>
        <p:nvGrpSpPr>
          <p:cNvPr id="5" name="Group 5"/>
          <p:cNvGrpSpPr/>
          <p:nvPr/>
        </p:nvGrpSpPr>
        <p:grpSpPr>
          <a:xfrm>
            <a:off x="1028700" y="1041274"/>
            <a:ext cx="5672541" cy="642549"/>
            <a:chOff x="0" y="0"/>
            <a:chExt cx="1494003" cy="169231"/>
          </a:xfrm>
        </p:grpSpPr>
        <p:sp>
          <p:nvSpPr>
            <p:cNvPr id="6" name="Freeform 6"/>
            <p:cNvSpPr/>
            <p:nvPr/>
          </p:nvSpPr>
          <p:spPr>
            <a:xfrm>
              <a:off x="0" y="0"/>
              <a:ext cx="1494003" cy="169231"/>
            </a:xfrm>
            <a:custGeom>
              <a:avLst/>
              <a:gdLst/>
              <a:ahLst/>
              <a:cxnLst/>
              <a:rect l="l" t="t" r="r" b="b"/>
              <a:pathLst>
                <a:path w="1494003" h="169231">
                  <a:moveTo>
                    <a:pt x="0" y="0"/>
                  </a:moveTo>
                  <a:lnTo>
                    <a:pt x="1494003" y="0"/>
                  </a:lnTo>
                  <a:lnTo>
                    <a:pt x="1494003" y="169231"/>
                  </a:lnTo>
                  <a:lnTo>
                    <a:pt x="0" y="169231"/>
                  </a:lnTo>
                  <a:close/>
                </a:path>
              </a:pathLst>
            </a:custGeom>
            <a:solidFill>
              <a:srgbClr val="9F9F9F"/>
            </a:solidFill>
          </p:spPr>
          <p:txBody>
            <a:bodyPr/>
            <a:lstStyle/>
            <a:p>
              <a:endParaRPr lang="en-US"/>
            </a:p>
          </p:txBody>
        </p:sp>
        <p:sp>
          <p:nvSpPr>
            <p:cNvPr id="7" name="TextBox 7"/>
            <p:cNvSpPr txBox="1"/>
            <p:nvPr/>
          </p:nvSpPr>
          <p:spPr>
            <a:xfrm>
              <a:off x="0" y="-38100"/>
              <a:ext cx="1494003" cy="207331"/>
            </a:xfrm>
            <a:prstGeom prst="rect">
              <a:avLst/>
            </a:prstGeom>
          </p:spPr>
          <p:txBody>
            <a:bodyPr lIns="50800" tIns="50800" rIns="50800" bIns="50800" rtlCol="0" anchor="ctr"/>
            <a:lstStyle/>
            <a:p>
              <a:pPr algn="ctr">
                <a:lnSpc>
                  <a:spcPts val="3359"/>
                </a:lnSpc>
              </a:pPr>
              <a:endParaRPr/>
            </a:p>
          </p:txBody>
        </p:sp>
      </p:grpSp>
      <p:grpSp>
        <p:nvGrpSpPr>
          <p:cNvPr id="8" name="Group 8"/>
          <p:cNvGrpSpPr/>
          <p:nvPr/>
        </p:nvGrpSpPr>
        <p:grpSpPr>
          <a:xfrm>
            <a:off x="475264" y="9878611"/>
            <a:ext cx="2552811" cy="816778"/>
            <a:chOff x="0" y="0"/>
            <a:chExt cx="672345" cy="215118"/>
          </a:xfrm>
        </p:grpSpPr>
        <p:sp>
          <p:nvSpPr>
            <p:cNvPr id="9" name="Freeform 9"/>
            <p:cNvSpPr/>
            <p:nvPr/>
          </p:nvSpPr>
          <p:spPr>
            <a:xfrm>
              <a:off x="0" y="0"/>
              <a:ext cx="672345" cy="215118"/>
            </a:xfrm>
            <a:custGeom>
              <a:avLst/>
              <a:gdLst/>
              <a:ahLst/>
              <a:cxnLst/>
              <a:rect l="l" t="t" r="r" b="b"/>
              <a:pathLst>
                <a:path w="672345" h="215118">
                  <a:moveTo>
                    <a:pt x="0" y="0"/>
                  </a:moveTo>
                  <a:lnTo>
                    <a:pt x="672345" y="0"/>
                  </a:lnTo>
                  <a:lnTo>
                    <a:pt x="672345" y="215118"/>
                  </a:lnTo>
                  <a:lnTo>
                    <a:pt x="0" y="215118"/>
                  </a:lnTo>
                  <a:close/>
                </a:path>
              </a:pathLst>
            </a:custGeom>
            <a:solidFill>
              <a:srgbClr val="9F9F9F"/>
            </a:solidFill>
          </p:spPr>
          <p:txBody>
            <a:bodyPr/>
            <a:lstStyle/>
            <a:p>
              <a:endParaRPr lang="en-US"/>
            </a:p>
          </p:txBody>
        </p:sp>
        <p:sp>
          <p:nvSpPr>
            <p:cNvPr id="10" name="TextBox 10"/>
            <p:cNvSpPr txBox="1"/>
            <p:nvPr/>
          </p:nvSpPr>
          <p:spPr>
            <a:xfrm>
              <a:off x="0" y="-38100"/>
              <a:ext cx="672345" cy="253218"/>
            </a:xfrm>
            <a:prstGeom prst="rect">
              <a:avLst/>
            </a:prstGeom>
          </p:spPr>
          <p:txBody>
            <a:bodyPr lIns="50800" tIns="50800" rIns="50800" bIns="50800" rtlCol="0" anchor="ctr"/>
            <a:lstStyle/>
            <a:p>
              <a:pPr algn="ctr">
                <a:lnSpc>
                  <a:spcPts val="3359"/>
                </a:lnSpc>
              </a:pPr>
              <a:endParaRPr/>
            </a:p>
          </p:txBody>
        </p:sp>
      </p:grpSp>
      <p:grpSp>
        <p:nvGrpSpPr>
          <p:cNvPr id="11" name="Group 11"/>
          <p:cNvGrpSpPr/>
          <p:nvPr/>
        </p:nvGrpSpPr>
        <p:grpSpPr>
          <a:xfrm>
            <a:off x="16828340" y="224496"/>
            <a:ext cx="2552811" cy="1563029"/>
            <a:chOff x="0" y="0"/>
            <a:chExt cx="672345" cy="411662"/>
          </a:xfrm>
        </p:grpSpPr>
        <p:sp>
          <p:nvSpPr>
            <p:cNvPr id="12" name="Freeform 12"/>
            <p:cNvSpPr/>
            <p:nvPr/>
          </p:nvSpPr>
          <p:spPr>
            <a:xfrm>
              <a:off x="0" y="0"/>
              <a:ext cx="672345" cy="411662"/>
            </a:xfrm>
            <a:custGeom>
              <a:avLst/>
              <a:gdLst/>
              <a:ahLst/>
              <a:cxnLst/>
              <a:rect l="l" t="t" r="r" b="b"/>
              <a:pathLst>
                <a:path w="672345" h="411662">
                  <a:moveTo>
                    <a:pt x="0" y="0"/>
                  </a:moveTo>
                  <a:lnTo>
                    <a:pt x="672345" y="0"/>
                  </a:lnTo>
                  <a:lnTo>
                    <a:pt x="672345" y="411662"/>
                  </a:lnTo>
                  <a:lnTo>
                    <a:pt x="0" y="411662"/>
                  </a:lnTo>
                  <a:close/>
                </a:path>
              </a:pathLst>
            </a:custGeom>
            <a:solidFill>
              <a:srgbClr val="9F9F9F"/>
            </a:solidFill>
          </p:spPr>
          <p:txBody>
            <a:bodyPr/>
            <a:lstStyle/>
            <a:p>
              <a:endParaRPr lang="en-US"/>
            </a:p>
          </p:txBody>
        </p:sp>
        <p:sp>
          <p:nvSpPr>
            <p:cNvPr id="13" name="TextBox 13"/>
            <p:cNvSpPr txBox="1"/>
            <p:nvPr/>
          </p:nvSpPr>
          <p:spPr>
            <a:xfrm>
              <a:off x="0" y="-38100"/>
              <a:ext cx="672345" cy="449762"/>
            </a:xfrm>
            <a:prstGeom prst="rect">
              <a:avLst/>
            </a:prstGeom>
          </p:spPr>
          <p:txBody>
            <a:bodyPr lIns="50800" tIns="50800" rIns="50800" bIns="50800" rtlCol="0" anchor="ctr"/>
            <a:lstStyle/>
            <a:p>
              <a:pPr algn="ctr">
                <a:lnSpc>
                  <a:spcPts val="3359"/>
                </a:lnSpc>
              </a:pPr>
              <a:endParaRPr/>
            </a:p>
          </p:txBody>
        </p:sp>
      </p:grpSp>
      <p:sp>
        <p:nvSpPr>
          <p:cNvPr id="14" name="Freeform 14"/>
          <p:cNvSpPr/>
          <p:nvPr/>
        </p:nvSpPr>
        <p:spPr>
          <a:xfrm>
            <a:off x="875162" y="2006878"/>
            <a:ext cx="8442991" cy="5878433"/>
          </a:xfrm>
          <a:custGeom>
            <a:avLst/>
            <a:gdLst/>
            <a:ahLst/>
            <a:cxnLst/>
            <a:rect l="l" t="t" r="r" b="b"/>
            <a:pathLst>
              <a:path w="8442991" h="5878433">
                <a:moveTo>
                  <a:pt x="0" y="0"/>
                </a:moveTo>
                <a:lnTo>
                  <a:pt x="8442991" y="0"/>
                </a:lnTo>
                <a:lnTo>
                  <a:pt x="8442991" y="5878433"/>
                </a:lnTo>
                <a:lnTo>
                  <a:pt x="0" y="5878433"/>
                </a:lnTo>
                <a:lnTo>
                  <a:pt x="0" y="0"/>
                </a:lnTo>
                <a:close/>
              </a:path>
            </a:pathLst>
          </a:custGeom>
          <a:blipFill>
            <a:blip r:embed="rId7"/>
            <a:stretch>
              <a:fillRect/>
            </a:stretch>
          </a:blipFill>
        </p:spPr>
        <p:txBody>
          <a:bodyPr/>
          <a:lstStyle/>
          <a:p>
            <a:endParaRPr lang="en-US"/>
          </a:p>
        </p:txBody>
      </p:sp>
      <p:sp>
        <p:nvSpPr>
          <p:cNvPr id="15" name="TextBox 15"/>
          <p:cNvSpPr txBox="1"/>
          <p:nvPr/>
        </p:nvSpPr>
        <p:spPr>
          <a:xfrm>
            <a:off x="1751670" y="397365"/>
            <a:ext cx="8821402" cy="1144271"/>
          </a:xfrm>
          <a:prstGeom prst="rect">
            <a:avLst/>
          </a:prstGeom>
        </p:spPr>
        <p:txBody>
          <a:bodyPr lIns="0" tIns="0" rIns="0" bIns="0" rtlCol="0" anchor="t">
            <a:spAutoFit/>
          </a:bodyPr>
          <a:lstStyle/>
          <a:p>
            <a:pPr algn="l">
              <a:lnSpc>
                <a:spcPts val="9379"/>
              </a:lnSpc>
            </a:pPr>
            <a:r>
              <a:rPr lang="en-US" sz="6699">
                <a:solidFill>
                  <a:srgbClr val="000000"/>
                </a:solidFill>
                <a:latin typeface="Garet"/>
                <a:ea typeface="Garet"/>
                <a:cs typeface="Garet"/>
                <a:sym typeface="Garet"/>
              </a:rPr>
              <a:t>Model Diagnostics </a:t>
            </a:r>
          </a:p>
        </p:txBody>
      </p:sp>
      <p:sp>
        <p:nvSpPr>
          <p:cNvPr id="16" name="Freeform 16"/>
          <p:cNvSpPr/>
          <p:nvPr/>
        </p:nvSpPr>
        <p:spPr>
          <a:xfrm>
            <a:off x="9449757" y="2006878"/>
            <a:ext cx="8442991" cy="5878433"/>
          </a:xfrm>
          <a:custGeom>
            <a:avLst/>
            <a:gdLst/>
            <a:ahLst/>
            <a:cxnLst/>
            <a:rect l="l" t="t" r="r" b="b"/>
            <a:pathLst>
              <a:path w="8442991" h="5878433">
                <a:moveTo>
                  <a:pt x="0" y="0"/>
                </a:moveTo>
                <a:lnTo>
                  <a:pt x="8442992" y="0"/>
                </a:lnTo>
                <a:lnTo>
                  <a:pt x="8442992" y="5878433"/>
                </a:lnTo>
                <a:lnTo>
                  <a:pt x="0" y="5878433"/>
                </a:lnTo>
                <a:lnTo>
                  <a:pt x="0" y="0"/>
                </a:lnTo>
                <a:close/>
              </a:path>
            </a:pathLst>
          </a:custGeom>
          <a:blipFill>
            <a:blip r:embed="rId8"/>
            <a:stretch>
              <a:fillRect/>
            </a:stretch>
          </a:blipFill>
        </p:spPr>
        <p:txBody>
          <a:bodyPr/>
          <a:lstStyle/>
          <a:p>
            <a:endParaRPr lang="en-US"/>
          </a:p>
        </p:txBody>
      </p:sp>
      <p:sp>
        <p:nvSpPr>
          <p:cNvPr id="17" name="TextBox 17"/>
          <p:cNvSpPr txBox="1"/>
          <p:nvPr/>
        </p:nvSpPr>
        <p:spPr>
          <a:xfrm>
            <a:off x="864854" y="8141293"/>
            <a:ext cx="8115300" cy="905510"/>
          </a:xfrm>
          <a:prstGeom prst="rect">
            <a:avLst/>
          </a:prstGeom>
        </p:spPr>
        <p:txBody>
          <a:bodyPr lIns="0" tIns="0" rIns="0" bIns="0" rtlCol="0" anchor="t">
            <a:spAutoFit/>
          </a:bodyPr>
          <a:lstStyle/>
          <a:p>
            <a:pPr marL="561344" lvl="1" indent="-280672" algn="l">
              <a:lnSpc>
                <a:spcPts val="3640"/>
              </a:lnSpc>
              <a:buFont typeface="Arial"/>
              <a:buChar char="•"/>
            </a:pPr>
            <a:r>
              <a:rPr lang="en-US" sz="2600">
                <a:solidFill>
                  <a:srgbClr val="000000"/>
                </a:solidFill>
                <a:latin typeface="Canva Sans"/>
                <a:ea typeface="Canva Sans"/>
                <a:cs typeface="Canva Sans"/>
                <a:sym typeface="Canva Sans"/>
              </a:rPr>
              <a:t> To assess if the residuals follow a normal distribution</a:t>
            </a:r>
          </a:p>
        </p:txBody>
      </p:sp>
      <p:sp>
        <p:nvSpPr>
          <p:cNvPr id="18" name="TextBox 18"/>
          <p:cNvSpPr txBox="1"/>
          <p:nvPr/>
        </p:nvSpPr>
        <p:spPr>
          <a:xfrm>
            <a:off x="9613603" y="8141293"/>
            <a:ext cx="8115300" cy="905510"/>
          </a:xfrm>
          <a:prstGeom prst="rect">
            <a:avLst/>
          </a:prstGeom>
        </p:spPr>
        <p:txBody>
          <a:bodyPr lIns="0" tIns="0" rIns="0" bIns="0" rtlCol="0" anchor="t">
            <a:spAutoFit/>
          </a:bodyPr>
          <a:lstStyle/>
          <a:p>
            <a:pPr marL="561344" lvl="1" indent="-280672" algn="l">
              <a:lnSpc>
                <a:spcPts val="3640"/>
              </a:lnSpc>
              <a:buFont typeface="Arial"/>
              <a:buChar char="•"/>
            </a:pPr>
            <a:r>
              <a:rPr lang="en-US" sz="2600">
                <a:solidFill>
                  <a:srgbClr val="000000"/>
                </a:solidFill>
                <a:latin typeface="Canva Sans"/>
                <a:ea typeface="Canva Sans"/>
                <a:cs typeface="Canva Sans"/>
                <a:sym typeface="Canva Sans"/>
              </a:rPr>
              <a:t>To check for homoscedasticity (constant variance of residuals)</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3E3E3"/>
        </a:solidFill>
        <a:effectLst/>
      </p:bgPr>
    </p:bg>
    <p:spTree>
      <p:nvGrpSpPr>
        <p:cNvPr id="1" name=""/>
        <p:cNvGrpSpPr/>
        <p:nvPr/>
      </p:nvGrpSpPr>
      <p:grpSpPr>
        <a:xfrm>
          <a:off x="0" y="0"/>
          <a:ext cx="0" cy="0"/>
          <a:chOff x="0" y="0"/>
          <a:chExt cx="0" cy="0"/>
        </a:xfrm>
      </p:grpSpPr>
      <p:sp>
        <p:nvSpPr>
          <p:cNvPr id="2" name="Freeform 2"/>
          <p:cNvSpPr/>
          <p:nvPr/>
        </p:nvSpPr>
        <p:spPr>
          <a:xfrm>
            <a:off x="10346823" y="1041274"/>
            <a:ext cx="1773234" cy="1568095"/>
          </a:xfrm>
          <a:custGeom>
            <a:avLst/>
            <a:gdLst/>
            <a:ahLst/>
            <a:cxnLst/>
            <a:rect l="l" t="t" r="r" b="b"/>
            <a:pathLst>
              <a:path w="1773234" h="1568095">
                <a:moveTo>
                  <a:pt x="0" y="0"/>
                </a:moveTo>
                <a:lnTo>
                  <a:pt x="1773235" y="0"/>
                </a:lnTo>
                <a:lnTo>
                  <a:pt x="1773235" y="1568095"/>
                </a:lnTo>
                <a:lnTo>
                  <a:pt x="0" y="156809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3" name="Freeform 3"/>
          <p:cNvSpPr/>
          <p:nvPr/>
        </p:nvSpPr>
        <p:spPr>
          <a:xfrm>
            <a:off x="3841354" y="7418911"/>
            <a:ext cx="3950352" cy="3493350"/>
          </a:xfrm>
          <a:custGeom>
            <a:avLst/>
            <a:gdLst/>
            <a:ahLst/>
            <a:cxnLst/>
            <a:rect l="l" t="t" r="r" b="b"/>
            <a:pathLst>
              <a:path w="3950352" h="3493350">
                <a:moveTo>
                  <a:pt x="0" y="0"/>
                </a:moveTo>
                <a:lnTo>
                  <a:pt x="3950352" y="0"/>
                </a:lnTo>
                <a:lnTo>
                  <a:pt x="3950352" y="3493351"/>
                </a:lnTo>
                <a:lnTo>
                  <a:pt x="0" y="349335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 name="Freeform 4"/>
          <p:cNvSpPr/>
          <p:nvPr/>
        </p:nvSpPr>
        <p:spPr>
          <a:xfrm>
            <a:off x="14443537" y="6467628"/>
            <a:ext cx="4769605" cy="4309989"/>
          </a:xfrm>
          <a:custGeom>
            <a:avLst/>
            <a:gdLst/>
            <a:ahLst/>
            <a:cxnLst/>
            <a:rect l="l" t="t" r="r" b="b"/>
            <a:pathLst>
              <a:path w="4769605" h="4309989">
                <a:moveTo>
                  <a:pt x="0" y="0"/>
                </a:moveTo>
                <a:lnTo>
                  <a:pt x="4769606" y="0"/>
                </a:lnTo>
                <a:lnTo>
                  <a:pt x="4769606" y="4309989"/>
                </a:lnTo>
                <a:lnTo>
                  <a:pt x="0" y="4309989"/>
                </a:lnTo>
                <a:lnTo>
                  <a:pt x="0" y="0"/>
                </a:lnTo>
                <a:close/>
              </a:path>
            </a:pathLst>
          </a:custGeom>
          <a:blipFill>
            <a:blip r:embed="rId5">
              <a:alphaModFix amt="51000"/>
              <a:extLst>
                <a:ext uri="{96DAC541-7B7A-43D3-8B79-37D633B846F1}">
                  <asvg:svgBlip xmlns:asvg="http://schemas.microsoft.com/office/drawing/2016/SVG/main" r:embed="rId6"/>
                </a:ext>
              </a:extLst>
            </a:blip>
            <a:stretch>
              <a:fillRect/>
            </a:stretch>
          </a:blipFill>
        </p:spPr>
        <p:txBody>
          <a:bodyPr/>
          <a:lstStyle/>
          <a:p>
            <a:endParaRPr lang="en-US"/>
          </a:p>
        </p:txBody>
      </p:sp>
      <p:grpSp>
        <p:nvGrpSpPr>
          <p:cNvPr id="5" name="Group 5"/>
          <p:cNvGrpSpPr/>
          <p:nvPr/>
        </p:nvGrpSpPr>
        <p:grpSpPr>
          <a:xfrm>
            <a:off x="1028700" y="1041274"/>
            <a:ext cx="5672541" cy="642549"/>
            <a:chOff x="0" y="0"/>
            <a:chExt cx="1494003" cy="169231"/>
          </a:xfrm>
        </p:grpSpPr>
        <p:sp>
          <p:nvSpPr>
            <p:cNvPr id="6" name="Freeform 6"/>
            <p:cNvSpPr/>
            <p:nvPr/>
          </p:nvSpPr>
          <p:spPr>
            <a:xfrm>
              <a:off x="0" y="0"/>
              <a:ext cx="1494003" cy="169231"/>
            </a:xfrm>
            <a:custGeom>
              <a:avLst/>
              <a:gdLst/>
              <a:ahLst/>
              <a:cxnLst/>
              <a:rect l="l" t="t" r="r" b="b"/>
              <a:pathLst>
                <a:path w="1494003" h="169231">
                  <a:moveTo>
                    <a:pt x="0" y="0"/>
                  </a:moveTo>
                  <a:lnTo>
                    <a:pt x="1494003" y="0"/>
                  </a:lnTo>
                  <a:lnTo>
                    <a:pt x="1494003" y="169231"/>
                  </a:lnTo>
                  <a:lnTo>
                    <a:pt x="0" y="169231"/>
                  </a:lnTo>
                  <a:close/>
                </a:path>
              </a:pathLst>
            </a:custGeom>
            <a:solidFill>
              <a:srgbClr val="9F9F9F"/>
            </a:solidFill>
          </p:spPr>
          <p:txBody>
            <a:bodyPr/>
            <a:lstStyle/>
            <a:p>
              <a:endParaRPr lang="en-US"/>
            </a:p>
          </p:txBody>
        </p:sp>
        <p:sp>
          <p:nvSpPr>
            <p:cNvPr id="7" name="TextBox 7"/>
            <p:cNvSpPr txBox="1"/>
            <p:nvPr/>
          </p:nvSpPr>
          <p:spPr>
            <a:xfrm>
              <a:off x="0" y="-38100"/>
              <a:ext cx="1494003" cy="207331"/>
            </a:xfrm>
            <a:prstGeom prst="rect">
              <a:avLst/>
            </a:prstGeom>
          </p:spPr>
          <p:txBody>
            <a:bodyPr lIns="50800" tIns="50800" rIns="50800" bIns="50800" rtlCol="0" anchor="ctr"/>
            <a:lstStyle/>
            <a:p>
              <a:pPr algn="ctr">
                <a:lnSpc>
                  <a:spcPts val="3359"/>
                </a:lnSpc>
              </a:pPr>
              <a:endParaRPr/>
            </a:p>
          </p:txBody>
        </p:sp>
      </p:grpSp>
      <p:grpSp>
        <p:nvGrpSpPr>
          <p:cNvPr id="8" name="Group 8"/>
          <p:cNvGrpSpPr/>
          <p:nvPr/>
        </p:nvGrpSpPr>
        <p:grpSpPr>
          <a:xfrm>
            <a:off x="475264" y="9878611"/>
            <a:ext cx="2552811" cy="816778"/>
            <a:chOff x="0" y="0"/>
            <a:chExt cx="672345" cy="215118"/>
          </a:xfrm>
        </p:grpSpPr>
        <p:sp>
          <p:nvSpPr>
            <p:cNvPr id="9" name="Freeform 9"/>
            <p:cNvSpPr/>
            <p:nvPr/>
          </p:nvSpPr>
          <p:spPr>
            <a:xfrm>
              <a:off x="0" y="0"/>
              <a:ext cx="672345" cy="215118"/>
            </a:xfrm>
            <a:custGeom>
              <a:avLst/>
              <a:gdLst/>
              <a:ahLst/>
              <a:cxnLst/>
              <a:rect l="l" t="t" r="r" b="b"/>
              <a:pathLst>
                <a:path w="672345" h="215118">
                  <a:moveTo>
                    <a:pt x="0" y="0"/>
                  </a:moveTo>
                  <a:lnTo>
                    <a:pt x="672345" y="0"/>
                  </a:lnTo>
                  <a:lnTo>
                    <a:pt x="672345" y="215118"/>
                  </a:lnTo>
                  <a:lnTo>
                    <a:pt x="0" y="215118"/>
                  </a:lnTo>
                  <a:close/>
                </a:path>
              </a:pathLst>
            </a:custGeom>
            <a:solidFill>
              <a:srgbClr val="9F9F9F"/>
            </a:solidFill>
          </p:spPr>
          <p:txBody>
            <a:bodyPr/>
            <a:lstStyle/>
            <a:p>
              <a:endParaRPr lang="en-US"/>
            </a:p>
          </p:txBody>
        </p:sp>
        <p:sp>
          <p:nvSpPr>
            <p:cNvPr id="10" name="TextBox 10"/>
            <p:cNvSpPr txBox="1"/>
            <p:nvPr/>
          </p:nvSpPr>
          <p:spPr>
            <a:xfrm>
              <a:off x="0" y="-38100"/>
              <a:ext cx="672345" cy="253218"/>
            </a:xfrm>
            <a:prstGeom prst="rect">
              <a:avLst/>
            </a:prstGeom>
          </p:spPr>
          <p:txBody>
            <a:bodyPr lIns="50800" tIns="50800" rIns="50800" bIns="50800" rtlCol="0" anchor="ctr"/>
            <a:lstStyle/>
            <a:p>
              <a:pPr algn="ctr">
                <a:lnSpc>
                  <a:spcPts val="3359"/>
                </a:lnSpc>
              </a:pPr>
              <a:endParaRPr/>
            </a:p>
          </p:txBody>
        </p:sp>
      </p:grpSp>
      <p:grpSp>
        <p:nvGrpSpPr>
          <p:cNvPr id="11" name="Group 11"/>
          <p:cNvGrpSpPr/>
          <p:nvPr/>
        </p:nvGrpSpPr>
        <p:grpSpPr>
          <a:xfrm>
            <a:off x="16828340" y="224496"/>
            <a:ext cx="2552811" cy="1563029"/>
            <a:chOff x="0" y="0"/>
            <a:chExt cx="672345" cy="411662"/>
          </a:xfrm>
        </p:grpSpPr>
        <p:sp>
          <p:nvSpPr>
            <p:cNvPr id="12" name="Freeform 12"/>
            <p:cNvSpPr/>
            <p:nvPr/>
          </p:nvSpPr>
          <p:spPr>
            <a:xfrm>
              <a:off x="0" y="0"/>
              <a:ext cx="672345" cy="411662"/>
            </a:xfrm>
            <a:custGeom>
              <a:avLst/>
              <a:gdLst/>
              <a:ahLst/>
              <a:cxnLst/>
              <a:rect l="l" t="t" r="r" b="b"/>
              <a:pathLst>
                <a:path w="672345" h="411662">
                  <a:moveTo>
                    <a:pt x="0" y="0"/>
                  </a:moveTo>
                  <a:lnTo>
                    <a:pt x="672345" y="0"/>
                  </a:lnTo>
                  <a:lnTo>
                    <a:pt x="672345" y="411662"/>
                  </a:lnTo>
                  <a:lnTo>
                    <a:pt x="0" y="411662"/>
                  </a:lnTo>
                  <a:close/>
                </a:path>
              </a:pathLst>
            </a:custGeom>
            <a:solidFill>
              <a:srgbClr val="9F9F9F"/>
            </a:solidFill>
          </p:spPr>
          <p:txBody>
            <a:bodyPr/>
            <a:lstStyle/>
            <a:p>
              <a:endParaRPr lang="en-US"/>
            </a:p>
          </p:txBody>
        </p:sp>
        <p:sp>
          <p:nvSpPr>
            <p:cNvPr id="13" name="TextBox 13"/>
            <p:cNvSpPr txBox="1"/>
            <p:nvPr/>
          </p:nvSpPr>
          <p:spPr>
            <a:xfrm>
              <a:off x="0" y="-38100"/>
              <a:ext cx="672345" cy="449762"/>
            </a:xfrm>
            <a:prstGeom prst="rect">
              <a:avLst/>
            </a:prstGeom>
          </p:spPr>
          <p:txBody>
            <a:bodyPr lIns="50800" tIns="50800" rIns="50800" bIns="50800" rtlCol="0" anchor="ctr"/>
            <a:lstStyle/>
            <a:p>
              <a:pPr algn="ctr">
                <a:lnSpc>
                  <a:spcPts val="3359"/>
                </a:lnSpc>
              </a:pPr>
              <a:endParaRPr/>
            </a:p>
          </p:txBody>
        </p:sp>
      </p:grpSp>
      <p:sp>
        <p:nvSpPr>
          <p:cNvPr id="14" name="Freeform 14"/>
          <p:cNvSpPr/>
          <p:nvPr/>
        </p:nvSpPr>
        <p:spPr>
          <a:xfrm>
            <a:off x="701009" y="2050746"/>
            <a:ext cx="8442991" cy="5878433"/>
          </a:xfrm>
          <a:custGeom>
            <a:avLst/>
            <a:gdLst/>
            <a:ahLst/>
            <a:cxnLst/>
            <a:rect l="l" t="t" r="r" b="b"/>
            <a:pathLst>
              <a:path w="8442991" h="5878433">
                <a:moveTo>
                  <a:pt x="0" y="0"/>
                </a:moveTo>
                <a:lnTo>
                  <a:pt x="8442991" y="0"/>
                </a:lnTo>
                <a:lnTo>
                  <a:pt x="8442991" y="5878433"/>
                </a:lnTo>
                <a:lnTo>
                  <a:pt x="0" y="5878433"/>
                </a:lnTo>
                <a:lnTo>
                  <a:pt x="0" y="0"/>
                </a:lnTo>
                <a:close/>
              </a:path>
            </a:pathLst>
          </a:custGeom>
          <a:blipFill>
            <a:blip r:embed="rId7"/>
            <a:stretch>
              <a:fillRect/>
            </a:stretch>
          </a:blipFill>
        </p:spPr>
        <p:txBody>
          <a:bodyPr/>
          <a:lstStyle/>
          <a:p>
            <a:endParaRPr lang="en-US"/>
          </a:p>
        </p:txBody>
      </p:sp>
      <p:sp>
        <p:nvSpPr>
          <p:cNvPr id="15" name="Freeform 15"/>
          <p:cNvSpPr/>
          <p:nvPr/>
        </p:nvSpPr>
        <p:spPr>
          <a:xfrm>
            <a:off x="9442414" y="2050746"/>
            <a:ext cx="8442991" cy="5878433"/>
          </a:xfrm>
          <a:custGeom>
            <a:avLst/>
            <a:gdLst/>
            <a:ahLst/>
            <a:cxnLst/>
            <a:rect l="l" t="t" r="r" b="b"/>
            <a:pathLst>
              <a:path w="8442991" h="5878433">
                <a:moveTo>
                  <a:pt x="0" y="0"/>
                </a:moveTo>
                <a:lnTo>
                  <a:pt x="8442992" y="0"/>
                </a:lnTo>
                <a:lnTo>
                  <a:pt x="8442992" y="5878433"/>
                </a:lnTo>
                <a:lnTo>
                  <a:pt x="0" y="5878433"/>
                </a:lnTo>
                <a:lnTo>
                  <a:pt x="0" y="0"/>
                </a:lnTo>
                <a:close/>
              </a:path>
            </a:pathLst>
          </a:custGeom>
          <a:blipFill>
            <a:blip r:embed="rId8"/>
            <a:stretch>
              <a:fillRect/>
            </a:stretch>
          </a:blipFill>
        </p:spPr>
        <p:txBody>
          <a:bodyPr/>
          <a:lstStyle/>
          <a:p>
            <a:endParaRPr lang="en-US"/>
          </a:p>
        </p:txBody>
      </p:sp>
      <p:sp>
        <p:nvSpPr>
          <p:cNvPr id="16" name="TextBox 16"/>
          <p:cNvSpPr txBox="1"/>
          <p:nvPr/>
        </p:nvSpPr>
        <p:spPr>
          <a:xfrm>
            <a:off x="1751670" y="397365"/>
            <a:ext cx="8821402" cy="1144271"/>
          </a:xfrm>
          <a:prstGeom prst="rect">
            <a:avLst/>
          </a:prstGeom>
        </p:spPr>
        <p:txBody>
          <a:bodyPr lIns="0" tIns="0" rIns="0" bIns="0" rtlCol="0" anchor="t">
            <a:spAutoFit/>
          </a:bodyPr>
          <a:lstStyle/>
          <a:p>
            <a:pPr algn="l">
              <a:lnSpc>
                <a:spcPts val="9379"/>
              </a:lnSpc>
            </a:pPr>
            <a:r>
              <a:rPr lang="en-US" sz="6699">
                <a:solidFill>
                  <a:srgbClr val="000000"/>
                </a:solidFill>
                <a:latin typeface="Garet"/>
                <a:ea typeface="Garet"/>
                <a:cs typeface="Garet"/>
                <a:sym typeface="Garet"/>
              </a:rPr>
              <a:t>Model Diagnostics </a:t>
            </a:r>
          </a:p>
        </p:txBody>
      </p:sp>
      <p:sp>
        <p:nvSpPr>
          <p:cNvPr id="17" name="TextBox 17"/>
          <p:cNvSpPr txBox="1"/>
          <p:nvPr/>
        </p:nvSpPr>
        <p:spPr>
          <a:xfrm>
            <a:off x="701009" y="8308615"/>
            <a:ext cx="8115300" cy="905510"/>
          </a:xfrm>
          <a:prstGeom prst="rect">
            <a:avLst/>
          </a:prstGeom>
        </p:spPr>
        <p:txBody>
          <a:bodyPr lIns="0" tIns="0" rIns="0" bIns="0" rtlCol="0" anchor="t">
            <a:spAutoFit/>
          </a:bodyPr>
          <a:lstStyle/>
          <a:p>
            <a:pPr marL="561344" lvl="1" indent="-280672" algn="l">
              <a:lnSpc>
                <a:spcPts val="3640"/>
              </a:lnSpc>
              <a:buFont typeface="Arial"/>
              <a:buChar char="•"/>
            </a:pPr>
            <a:r>
              <a:rPr lang="en-US" sz="2600">
                <a:solidFill>
                  <a:srgbClr val="000000"/>
                </a:solidFill>
                <a:latin typeface="Canva Sans"/>
                <a:ea typeface="Canva Sans"/>
                <a:cs typeface="Canva Sans"/>
                <a:sym typeface="Canva Sans"/>
              </a:rPr>
              <a:t>To check for non-linearity, unequal error variances, and outliers</a:t>
            </a:r>
          </a:p>
        </p:txBody>
      </p:sp>
      <p:sp>
        <p:nvSpPr>
          <p:cNvPr id="18" name="TextBox 18"/>
          <p:cNvSpPr txBox="1"/>
          <p:nvPr/>
        </p:nvSpPr>
        <p:spPr>
          <a:xfrm>
            <a:off x="9442414" y="8308615"/>
            <a:ext cx="8115300" cy="905510"/>
          </a:xfrm>
          <a:prstGeom prst="rect">
            <a:avLst/>
          </a:prstGeom>
        </p:spPr>
        <p:txBody>
          <a:bodyPr lIns="0" tIns="0" rIns="0" bIns="0" rtlCol="0" anchor="t">
            <a:spAutoFit/>
          </a:bodyPr>
          <a:lstStyle/>
          <a:p>
            <a:pPr marL="561344" lvl="1" indent="-280672" algn="l">
              <a:lnSpc>
                <a:spcPts val="3640"/>
              </a:lnSpc>
              <a:buFont typeface="Arial"/>
              <a:buChar char="•"/>
            </a:pPr>
            <a:r>
              <a:rPr lang="en-US" sz="2600">
                <a:solidFill>
                  <a:srgbClr val="000000"/>
                </a:solidFill>
                <a:latin typeface="Canva Sans"/>
                <a:ea typeface="Canva Sans"/>
                <a:cs typeface="Canva Sans"/>
                <a:sym typeface="Canva Sans"/>
              </a:rPr>
              <a:t>To identify influential data points that have a disproportionate impact on the model.</a:t>
            </a: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3E3E3"/>
        </a:solidFill>
        <a:effectLst/>
      </p:bgPr>
    </p:bg>
    <p:spTree>
      <p:nvGrpSpPr>
        <p:cNvPr id="1" name=""/>
        <p:cNvGrpSpPr/>
        <p:nvPr/>
      </p:nvGrpSpPr>
      <p:grpSpPr>
        <a:xfrm>
          <a:off x="0" y="0"/>
          <a:ext cx="0" cy="0"/>
          <a:chOff x="0" y="0"/>
          <a:chExt cx="0" cy="0"/>
        </a:xfrm>
      </p:grpSpPr>
      <p:sp>
        <p:nvSpPr>
          <p:cNvPr id="2" name="Freeform 2"/>
          <p:cNvSpPr/>
          <p:nvPr/>
        </p:nvSpPr>
        <p:spPr>
          <a:xfrm>
            <a:off x="10346823" y="1041274"/>
            <a:ext cx="1773234" cy="1568095"/>
          </a:xfrm>
          <a:custGeom>
            <a:avLst/>
            <a:gdLst/>
            <a:ahLst/>
            <a:cxnLst/>
            <a:rect l="l" t="t" r="r" b="b"/>
            <a:pathLst>
              <a:path w="1773234" h="1568095">
                <a:moveTo>
                  <a:pt x="0" y="0"/>
                </a:moveTo>
                <a:lnTo>
                  <a:pt x="1773235" y="0"/>
                </a:lnTo>
                <a:lnTo>
                  <a:pt x="1773235" y="1568095"/>
                </a:lnTo>
                <a:lnTo>
                  <a:pt x="0" y="156809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3" name="Freeform 3"/>
          <p:cNvSpPr/>
          <p:nvPr/>
        </p:nvSpPr>
        <p:spPr>
          <a:xfrm>
            <a:off x="3841354" y="7418911"/>
            <a:ext cx="3950352" cy="3493350"/>
          </a:xfrm>
          <a:custGeom>
            <a:avLst/>
            <a:gdLst/>
            <a:ahLst/>
            <a:cxnLst/>
            <a:rect l="l" t="t" r="r" b="b"/>
            <a:pathLst>
              <a:path w="3950352" h="3493350">
                <a:moveTo>
                  <a:pt x="0" y="0"/>
                </a:moveTo>
                <a:lnTo>
                  <a:pt x="3950352" y="0"/>
                </a:lnTo>
                <a:lnTo>
                  <a:pt x="3950352" y="3493351"/>
                </a:lnTo>
                <a:lnTo>
                  <a:pt x="0" y="349335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 name="Freeform 4"/>
          <p:cNvSpPr/>
          <p:nvPr/>
        </p:nvSpPr>
        <p:spPr>
          <a:xfrm>
            <a:off x="14443537" y="6467628"/>
            <a:ext cx="4769605" cy="4309989"/>
          </a:xfrm>
          <a:custGeom>
            <a:avLst/>
            <a:gdLst/>
            <a:ahLst/>
            <a:cxnLst/>
            <a:rect l="l" t="t" r="r" b="b"/>
            <a:pathLst>
              <a:path w="4769605" h="4309989">
                <a:moveTo>
                  <a:pt x="0" y="0"/>
                </a:moveTo>
                <a:lnTo>
                  <a:pt x="4769606" y="0"/>
                </a:lnTo>
                <a:lnTo>
                  <a:pt x="4769606" y="4309989"/>
                </a:lnTo>
                <a:lnTo>
                  <a:pt x="0" y="4309989"/>
                </a:lnTo>
                <a:lnTo>
                  <a:pt x="0" y="0"/>
                </a:lnTo>
                <a:close/>
              </a:path>
            </a:pathLst>
          </a:custGeom>
          <a:blipFill>
            <a:blip r:embed="rId5">
              <a:alphaModFix amt="51000"/>
              <a:extLst>
                <a:ext uri="{96DAC541-7B7A-43D3-8B79-37D633B846F1}">
                  <asvg:svgBlip xmlns:asvg="http://schemas.microsoft.com/office/drawing/2016/SVG/main" r:embed="rId6"/>
                </a:ext>
              </a:extLst>
            </a:blip>
            <a:stretch>
              <a:fillRect/>
            </a:stretch>
          </a:blipFill>
        </p:spPr>
        <p:txBody>
          <a:bodyPr/>
          <a:lstStyle/>
          <a:p>
            <a:endParaRPr lang="en-US"/>
          </a:p>
        </p:txBody>
      </p:sp>
      <p:grpSp>
        <p:nvGrpSpPr>
          <p:cNvPr id="5" name="Group 5"/>
          <p:cNvGrpSpPr/>
          <p:nvPr/>
        </p:nvGrpSpPr>
        <p:grpSpPr>
          <a:xfrm>
            <a:off x="1028700" y="1041274"/>
            <a:ext cx="5672541" cy="642549"/>
            <a:chOff x="0" y="0"/>
            <a:chExt cx="1494003" cy="169231"/>
          </a:xfrm>
        </p:grpSpPr>
        <p:sp>
          <p:nvSpPr>
            <p:cNvPr id="6" name="Freeform 6"/>
            <p:cNvSpPr/>
            <p:nvPr/>
          </p:nvSpPr>
          <p:spPr>
            <a:xfrm>
              <a:off x="0" y="0"/>
              <a:ext cx="1494003" cy="169231"/>
            </a:xfrm>
            <a:custGeom>
              <a:avLst/>
              <a:gdLst/>
              <a:ahLst/>
              <a:cxnLst/>
              <a:rect l="l" t="t" r="r" b="b"/>
              <a:pathLst>
                <a:path w="1494003" h="169231">
                  <a:moveTo>
                    <a:pt x="0" y="0"/>
                  </a:moveTo>
                  <a:lnTo>
                    <a:pt x="1494003" y="0"/>
                  </a:lnTo>
                  <a:lnTo>
                    <a:pt x="1494003" y="169231"/>
                  </a:lnTo>
                  <a:lnTo>
                    <a:pt x="0" y="169231"/>
                  </a:lnTo>
                  <a:close/>
                </a:path>
              </a:pathLst>
            </a:custGeom>
            <a:solidFill>
              <a:srgbClr val="9F9F9F"/>
            </a:solidFill>
          </p:spPr>
          <p:txBody>
            <a:bodyPr/>
            <a:lstStyle/>
            <a:p>
              <a:endParaRPr lang="en-US"/>
            </a:p>
          </p:txBody>
        </p:sp>
        <p:sp>
          <p:nvSpPr>
            <p:cNvPr id="7" name="TextBox 7"/>
            <p:cNvSpPr txBox="1"/>
            <p:nvPr/>
          </p:nvSpPr>
          <p:spPr>
            <a:xfrm>
              <a:off x="0" y="-38100"/>
              <a:ext cx="1494003" cy="207331"/>
            </a:xfrm>
            <a:prstGeom prst="rect">
              <a:avLst/>
            </a:prstGeom>
          </p:spPr>
          <p:txBody>
            <a:bodyPr lIns="50800" tIns="50800" rIns="50800" bIns="50800" rtlCol="0" anchor="ctr"/>
            <a:lstStyle/>
            <a:p>
              <a:pPr algn="ctr">
                <a:lnSpc>
                  <a:spcPts val="3359"/>
                </a:lnSpc>
              </a:pPr>
              <a:endParaRPr/>
            </a:p>
          </p:txBody>
        </p:sp>
      </p:grpSp>
      <p:grpSp>
        <p:nvGrpSpPr>
          <p:cNvPr id="8" name="Group 8"/>
          <p:cNvGrpSpPr/>
          <p:nvPr/>
        </p:nvGrpSpPr>
        <p:grpSpPr>
          <a:xfrm>
            <a:off x="475264" y="9878611"/>
            <a:ext cx="2552811" cy="816778"/>
            <a:chOff x="0" y="0"/>
            <a:chExt cx="672345" cy="215118"/>
          </a:xfrm>
        </p:grpSpPr>
        <p:sp>
          <p:nvSpPr>
            <p:cNvPr id="9" name="Freeform 9"/>
            <p:cNvSpPr/>
            <p:nvPr/>
          </p:nvSpPr>
          <p:spPr>
            <a:xfrm>
              <a:off x="0" y="0"/>
              <a:ext cx="672345" cy="215118"/>
            </a:xfrm>
            <a:custGeom>
              <a:avLst/>
              <a:gdLst/>
              <a:ahLst/>
              <a:cxnLst/>
              <a:rect l="l" t="t" r="r" b="b"/>
              <a:pathLst>
                <a:path w="672345" h="215118">
                  <a:moveTo>
                    <a:pt x="0" y="0"/>
                  </a:moveTo>
                  <a:lnTo>
                    <a:pt x="672345" y="0"/>
                  </a:lnTo>
                  <a:lnTo>
                    <a:pt x="672345" y="215118"/>
                  </a:lnTo>
                  <a:lnTo>
                    <a:pt x="0" y="215118"/>
                  </a:lnTo>
                  <a:close/>
                </a:path>
              </a:pathLst>
            </a:custGeom>
            <a:solidFill>
              <a:srgbClr val="9F9F9F"/>
            </a:solidFill>
          </p:spPr>
          <p:txBody>
            <a:bodyPr/>
            <a:lstStyle/>
            <a:p>
              <a:endParaRPr lang="en-US"/>
            </a:p>
          </p:txBody>
        </p:sp>
        <p:sp>
          <p:nvSpPr>
            <p:cNvPr id="10" name="TextBox 10"/>
            <p:cNvSpPr txBox="1"/>
            <p:nvPr/>
          </p:nvSpPr>
          <p:spPr>
            <a:xfrm>
              <a:off x="0" y="-38100"/>
              <a:ext cx="672345" cy="253218"/>
            </a:xfrm>
            <a:prstGeom prst="rect">
              <a:avLst/>
            </a:prstGeom>
          </p:spPr>
          <p:txBody>
            <a:bodyPr lIns="50800" tIns="50800" rIns="50800" bIns="50800" rtlCol="0" anchor="ctr"/>
            <a:lstStyle/>
            <a:p>
              <a:pPr algn="ctr">
                <a:lnSpc>
                  <a:spcPts val="3359"/>
                </a:lnSpc>
              </a:pPr>
              <a:endParaRPr/>
            </a:p>
          </p:txBody>
        </p:sp>
      </p:grpSp>
      <p:grpSp>
        <p:nvGrpSpPr>
          <p:cNvPr id="11" name="Group 11"/>
          <p:cNvGrpSpPr/>
          <p:nvPr/>
        </p:nvGrpSpPr>
        <p:grpSpPr>
          <a:xfrm>
            <a:off x="16828340" y="224496"/>
            <a:ext cx="2552811" cy="1563029"/>
            <a:chOff x="0" y="0"/>
            <a:chExt cx="672345" cy="411662"/>
          </a:xfrm>
        </p:grpSpPr>
        <p:sp>
          <p:nvSpPr>
            <p:cNvPr id="12" name="Freeform 12"/>
            <p:cNvSpPr/>
            <p:nvPr/>
          </p:nvSpPr>
          <p:spPr>
            <a:xfrm>
              <a:off x="0" y="0"/>
              <a:ext cx="672345" cy="411662"/>
            </a:xfrm>
            <a:custGeom>
              <a:avLst/>
              <a:gdLst/>
              <a:ahLst/>
              <a:cxnLst/>
              <a:rect l="l" t="t" r="r" b="b"/>
              <a:pathLst>
                <a:path w="672345" h="411662">
                  <a:moveTo>
                    <a:pt x="0" y="0"/>
                  </a:moveTo>
                  <a:lnTo>
                    <a:pt x="672345" y="0"/>
                  </a:lnTo>
                  <a:lnTo>
                    <a:pt x="672345" y="411662"/>
                  </a:lnTo>
                  <a:lnTo>
                    <a:pt x="0" y="411662"/>
                  </a:lnTo>
                  <a:close/>
                </a:path>
              </a:pathLst>
            </a:custGeom>
            <a:solidFill>
              <a:srgbClr val="9F9F9F"/>
            </a:solidFill>
          </p:spPr>
          <p:txBody>
            <a:bodyPr/>
            <a:lstStyle/>
            <a:p>
              <a:endParaRPr lang="en-US"/>
            </a:p>
          </p:txBody>
        </p:sp>
        <p:sp>
          <p:nvSpPr>
            <p:cNvPr id="13" name="TextBox 13"/>
            <p:cNvSpPr txBox="1"/>
            <p:nvPr/>
          </p:nvSpPr>
          <p:spPr>
            <a:xfrm>
              <a:off x="0" y="-38100"/>
              <a:ext cx="672345" cy="449762"/>
            </a:xfrm>
            <a:prstGeom prst="rect">
              <a:avLst/>
            </a:prstGeom>
          </p:spPr>
          <p:txBody>
            <a:bodyPr lIns="50800" tIns="50800" rIns="50800" bIns="50800" rtlCol="0" anchor="ctr"/>
            <a:lstStyle/>
            <a:p>
              <a:pPr algn="ctr">
                <a:lnSpc>
                  <a:spcPts val="3359"/>
                </a:lnSpc>
              </a:pPr>
              <a:endParaRPr/>
            </a:p>
          </p:txBody>
        </p:sp>
      </p:grpSp>
      <p:sp>
        <p:nvSpPr>
          <p:cNvPr id="14" name="TextBox 14"/>
          <p:cNvSpPr txBox="1"/>
          <p:nvPr/>
        </p:nvSpPr>
        <p:spPr>
          <a:xfrm>
            <a:off x="1028700" y="369105"/>
            <a:ext cx="17414743" cy="1024442"/>
          </a:xfrm>
          <a:prstGeom prst="rect">
            <a:avLst/>
          </a:prstGeom>
        </p:spPr>
        <p:txBody>
          <a:bodyPr lIns="0" tIns="0" rIns="0" bIns="0" rtlCol="0" anchor="t">
            <a:spAutoFit/>
          </a:bodyPr>
          <a:lstStyle/>
          <a:p>
            <a:pPr algn="l">
              <a:lnSpc>
                <a:spcPts val="8366"/>
              </a:lnSpc>
            </a:pPr>
            <a:r>
              <a:rPr lang="en-US" sz="5975" b="1">
                <a:solidFill>
                  <a:srgbClr val="000000"/>
                </a:solidFill>
                <a:latin typeface="Garet Bold"/>
                <a:ea typeface="Garet Bold"/>
                <a:cs typeface="Garet Bold"/>
                <a:sym typeface="Garet Bold"/>
              </a:rPr>
              <a:t>Recommendation</a:t>
            </a:r>
          </a:p>
        </p:txBody>
      </p:sp>
      <p:sp>
        <p:nvSpPr>
          <p:cNvPr id="15" name="TextBox 15"/>
          <p:cNvSpPr txBox="1"/>
          <p:nvPr/>
        </p:nvSpPr>
        <p:spPr>
          <a:xfrm>
            <a:off x="1246898" y="1971426"/>
            <a:ext cx="13501593" cy="6494135"/>
          </a:xfrm>
          <a:prstGeom prst="rect">
            <a:avLst/>
          </a:prstGeom>
        </p:spPr>
        <p:txBody>
          <a:bodyPr lIns="0" tIns="0" rIns="0" bIns="0" rtlCol="0" anchor="t">
            <a:spAutoFit/>
          </a:bodyPr>
          <a:lstStyle/>
          <a:p>
            <a:pPr algn="just">
              <a:lnSpc>
                <a:spcPts val="3814"/>
              </a:lnSpc>
            </a:pPr>
            <a:r>
              <a:rPr lang="en-US" sz="2414">
                <a:solidFill>
                  <a:srgbClr val="000000"/>
                </a:solidFill>
                <a:latin typeface="Garet"/>
                <a:ea typeface="Garet"/>
                <a:cs typeface="Garet"/>
                <a:sym typeface="Garet"/>
              </a:rPr>
              <a:t>To enhance customer experience and brand performance, consider these strategies:</a:t>
            </a:r>
          </a:p>
          <a:p>
            <a:pPr algn="just">
              <a:lnSpc>
                <a:spcPts val="3814"/>
              </a:lnSpc>
            </a:pPr>
            <a:endParaRPr lang="en-US" sz="2414">
              <a:solidFill>
                <a:srgbClr val="000000"/>
              </a:solidFill>
              <a:latin typeface="Garet"/>
              <a:ea typeface="Garet"/>
              <a:cs typeface="Garet"/>
              <a:sym typeface="Garet"/>
            </a:endParaRPr>
          </a:p>
          <a:p>
            <a:pPr algn="l">
              <a:lnSpc>
                <a:spcPts val="3379"/>
              </a:lnSpc>
            </a:pPr>
            <a:r>
              <a:rPr lang="en-US" sz="2414">
                <a:solidFill>
                  <a:srgbClr val="000000"/>
                </a:solidFill>
                <a:latin typeface="Garet"/>
                <a:ea typeface="Garet"/>
                <a:cs typeface="Garet"/>
                <a:sym typeface="Garet"/>
              </a:rPr>
              <a:t>1. Improve Customer Service</a:t>
            </a:r>
          </a:p>
          <a:p>
            <a:pPr algn="l">
              <a:lnSpc>
                <a:spcPts val="3379"/>
              </a:lnSpc>
            </a:pPr>
            <a:r>
              <a:rPr lang="en-US" sz="2414">
                <a:solidFill>
                  <a:srgbClr val="000000"/>
                </a:solidFill>
                <a:latin typeface="Garet"/>
                <a:ea typeface="Garet"/>
                <a:cs typeface="Garet"/>
                <a:sym typeface="Garet"/>
              </a:rPr>
              <a:t>   - Train agents on diverse customer needs.</a:t>
            </a:r>
          </a:p>
          <a:p>
            <a:pPr algn="l">
              <a:lnSpc>
                <a:spcPts val="3379"/>
              </a:lnSpc>
            </a:pPr>
            <a:r>
              <a:rPr lang="en-US" sz="2414">
                <a:solidFill>
                  <a:srgbClr val="000000"/>
                </a:solidFill>
                <a:latin typeface="Garet"/>
                <a:ea typeface="Garet"/>
                <a:cs typeface="Garet"/>
                <a:sym typeface="Garet"/>
              </a:rPr>
              <a:t>   - Use customer data for personalized support.</a:t>
            </a:r>
          </a:p>
          <a:p>
            <a:pPr algn="l">
              <a:lnSpc>
                <a:spcPts val="3379"/>
              </a:lnSpc>
            </a:pPr>
            <a:endParaRPr lang="en-US" sz="2414">
              <a:solidFill>
                <a:srgbClr val="000000"/>
              </a:solidFill>
              <a:latin typeface="Garet"/>
              <a:ea typeface="Garet"/>
              <a:cs typeface="Garet"/>
              <a:sym typeface="Garet"/>
            </a:endParaRPr>
          </a:p>
          <a:p>
            <a:pPr algn="l">
              <a:lnSpc>
                <a:spcPts val="3379"/>
              </a:lnSpc>
            </a:pPr>
            <a:r>
              <a:rPr lang="en-US" sz="2414">
                <a:solidFill>
                  <a:srgbClr val="000000"/>
                </a:solidFill>
                <a:latin typeface="Garet"/>
                <a:ea typeface="Garet"/>
                <a:cs typeface="Garet"/>
                <a:sym typeface="Garet"/>
              </a:rPr>
              <a:t>2. Boost Brand Image</a:t>
            </a:r>
          </a:p>
          <a:p>
            <a:pPr algn="l">
              <a:lnSpc>
                <a:spcPts val="3379"/>
              </a:lnSpc>
            </a:pPr>
            <a:r>
              <a:rPr lang="en-US" sz="2414">
                <a:solidFill>
                  <a:srgbClr val="000000"/>
                </a:solidFill>
                <a:latin typeface="Garet"/>
                <a:ea typeface="Garet"/>
                <a:cs typeface="Garet"/>
                <a:sym typeface="Garet"/>
              </a:rPr>
              <a:t>   - Implement targeted promotions.</a:t>
            </a:r>
          </a:p>
          <a:p>
            <a:pPr algn="l">
              <a:lnSpc>
                <a:spcPts val="3379"/>
              </a:lnSpc>
            </a:pPr>
            <a:r>
              <a:rPr lang="en-US" sz="2414">
                <a:solidFill>
                  <a:srgbClr val="000000"/>
                </a:solidFill>
                <a:latin typeface="Garet"/>
                <a:ea typeface="Garet"/>
                <a:cs typeface="Garet"/>
                <a:sym typeface="Garet"/>
              </a:rPr>
              <a:t>   - Highlight your unique selling proposition.</a:t>
            </a:r>
          </a:p>
          <a:p>
            <a:pPr algn="l">
              <a:lnSpc>
                <a:spcPts val="3379"/>
              </a:lnSpc>
            </a:pPr>
            <a:endParaRPr lang="en-US" sz="2414">
              <a:solidFill>
                <a:srgbClr val="000000"/>
              </a:solidFill>
              <a:latin typeface="Garet"/>
              <a:ea typeface="Garet"/>
              <a:cs typeface="Garet"/>
              <a:sym typeface="Garet"/>
            </a:endParaRPr>
          </a:p>
          <a:p>
            <a:pPr algn="l">
              <a:lnSpc>
                <a:spcPts val="3379"/>
              </a:lnSpc>
            </a:pPr>
            <a:r>
              <a:rPr lang="en-US" sz="2414">
                <a:solidFill>
                  <a:srgbClr val="000000"/>
                </a:solidFill>
                <a:latin typeface="Garet"/>
                <a:ea typeface="Garet"/>
                <a:cs typeface="Garet"/>
                <a:sym typeface="Garet"/>
              </a:rPr>
              <a:t>3. Offer Specialized Services</a:t>
            </a:r>
          </a:p>
          <a:p>
            <a:pPr algn="l">
              <a:lnSpc>
                <a:spcPts val="3379"/>
              </a:lnSpc>
            </a:pPr>
            <a:r>
              <a:rPr lang="en-US" sz="2414">
                <a:solidFill>
                  <a:srgbClr val="000000"/>
                </a:solidFill>
                <a:latin typeface="Garet"/>
                <a:ea typeface="Garet"/>
                <a:cs typeface="Garet"/>
                <a:sym typeface="Garet"/>
              </a:rPr>
              <a:t>   - Create tailored packages for different groups.</a:t>
            </a:r>
          </a:p>
          <a:p>
            <a:pPr algn="l">
              <a:lnSpc>
                <a:spcPts val="3379"/>
              </a:lnSpc>
            </a:pPr>
            <a:r>
              <a:rPr lang="en-US" sz="2414">
                <a:solidFill>
                  <a:srgbClr val="000000"/>
                </a:solidFill>
                <a:latin typeface="Garet"/>
                <a:ea typeface="Garet"/>
                <a:cs typeface="Garet"/>
                <a:sym typeface="Garet"/>
              </a:rPr>
              <a:t>   - Provide customizable plans.</a:t>
            </a:r>
          </a:p>
          <a:p>
            <a:pPr algn="l">
              <a:lnSpc>
                <a:spcPts val="3239"/>
              </a:lnSpc>
            </a:pPr>
            <a:endParaRPr lang="en-US" sz="2414">
              <a:solidFill>
                <a:srgbClr val="000000"/>
              </a:solidFill>
              <a:latin typeface="Garet"/>
              <a:ea typeface="Garet"/>
              <a:cs typeface="Garet"/>
              <a:sym typeface="Garet"/>
            </a:endParaRPr>
          </a:p>
          <a:p>
            <a:pPr algn="l">
              <a:lnSpc>
                <a:spcPts val="3239"/>
              </a:lnSpc>
            </a:pPr>
            <a:endParaRPr lang="en-US" sz="2414">
              <a:solidFill>
                <a:srgbClr val="000000"/>
              </a:solidFill>
              <a:latin typeface="Garet"/>
              <a:ea typeface="Garet"/>
              <a:cs typeface="Garet"/>
              <a:sym typeface="Garet"/>
            </a:endParaRPr>
          </a:p>
        </p:txBody>
      </p:sp>
      <p:sp>
        <p:nvSpPr>
          <p:cNvPr id="16" name="TextBox 16"/>
          <p:cNvSpPr txBox="1"/>
          <p:nvPr/>
        </p:nvSpPr>
        <p:spPr>
          <a:xfrm>
            <a:off x="10022847" y="3035450"/>
            <a:ext cx="7099250" cy="3330956"/>
          </a:xfrm>
          <a:prstGeom prst="rect">
            <a:avLst/>
          </a:prstGeom>
        </p:spPr>
        <p:txBody>
          <a:bodyPr lIns="0" tIns="0" rIns="0" bIns="0" rtlCol="0" anchor="t">
            <a:spAutoFit/>
          </a:bodyPr>
          <a:lstStyle/>
          <a:p>
            <a:pPr algn="l">
              <a:lnSpc>
                <a:spcPts val="3373"/>
              </a:lnSpc>
            </a:pPr>
            <a:r>
              <a:rPr lang="en-US" sz="2409">
                <a:solidFill>
                  <a:srgbClr val="000000"/>
                </a:solidFill>
                <a:latin typeface="Garet"/>
                <a:ea typeface="Garet"/>
                <a:cs typeface="Garet"/>
                <a:sym typeface="Garet"/>
              </a:rPr>
              <a:t>4. Enhance Network Quality</a:t>
            </a:r>
          </a:p>
          <a:p>
            <a:pPr algn="l">
              <a:lnSpc>
                <a:spcPts val="3373"/>
              </a:lnSpc>
            </a:pPr>
            <a:r>
              <a:rPr lang="en-US" sz="2409">
                <a:solidFill>
                  <a:srgbClr val="000000"/>
                </a:solidFill>
                <a:latin typeface="Garet"/>
                <a:ea typeface="Garet"/>
                <a:cs typeface="Garet"/>
                <a:sym typeface="Garet"/>
              </a:rPr>
              <a:t> - Invest in reliable infrastructure.</a:t>
            </a:r>
          </a:p>
          <a:p>
            <a:pPr algn="l">
              <a:lnSpc>
                <a:spcPts val="3373"/>
              </a:lnSpc>
            </a:pPr>
            <a:r>
              <a:rPr lang="en-US" sz="2409">
                <a:solidFill>
                  <a:srgbClr val="000000"/>
                </a:solidFill>
                <a:latin typeface="Garet"/>
                <a:ea typeface="Garet"/>
                <a:cs typeface="Garet"/>
                <a:sym typeface="Garet"/>
              </a:rPr>
              <a:t> - Upgrade to the latest technology (e.g., 5G).</a:t>
            </a:r>
          </a:p>
          <a:p>
            <a:pPr algn="l">
              <a:lnSpc>
                <a:spcPts val="3373"/>
              </a:lnSpc>
            </a:pPr>
            <a:endParaRPr lang="en-US" sz="2409">
              <a:solidFill>
                <a:srgbClr val="000000"/>
              </a:solidFill>
              <a:latin typeface="Garet"/>
              <a:ea typeface="Garet"/>
              <a:cs typeface="Garet"/>
              <a:sym typeface="Garet"/>
            </a:endParaRPr>
          </a:p>
          <a:p>
            <a:pPr algn="l">
              <a:lnSpc>
                <a:spcPts val="3373"/>
              </a:lnSpc>
            </a:pPr>
            <a:r>
              <a:rPr lang="en-US" sz="2409">
                <a:solidFill>
                  <a:srgbClr val="000000"/>
                </a:solidFill>
                <a:latin typeface="Garet"/>
                <a:ea typeface="Garet"/>
                <a:cs typeface="Garet"/>
                <a:sym typeface="Garet"/>
              </a:rPr>
              <a:t>5. Gather Customer Feedback</a:t>
            </a:r>
          </a:p>
          <a:p>
            <a:pPr algn="l">
              <a:lnSpc>
                <a:spcPts val="3373"/>
              </a:lnSpc>
            </a:pPr>
            <a:r>
              <a:rPr lang="en-US" sz="2409">
                <a:solidFill>
                  <a:srgbClr val="000000"/>
                </a:solidFill>
                <a:latin typeface="Garet"/>
                <a:ea typeface="Garet"/>
                <a:cs typeface="Garet"/>
                <a:sym typeface="Garet"/>
              </a:rPr>
              <a:t> - Conduct regular satisfaction surveys.</a:t>
            </a:r>
          </a:p>
          <a:p>
            <a:pPr algn="l">
              <a:lnSpc>
                <a:spcPts val="3373"/>
              </a:lnSpc>
            </a:pPr>
            <a:r>
              <a:rPr lang="en-US" sz="2409">
                <a:solidFill>
                  <a:srgbClr val="000000"/>
                </a:solidFill>
                <a:latin typeface="Garet"/>
                <a:ea typeface="Garet"/>
                <a:cs typeface="Garet"/>
                <a:sym typeface="Garet"/>
              </a:rPr>
              <a:t> - Implement changes based on feedback.</a:t>
            </a:r>
          </a:p>
          <a:p>
            <a:pPr algn="ctr">
              <a:lnSpc>
                <a:spcPts val="3234"/>
              </a:lnSpc>
            </a:pPr>
            <a:endParaRPr lang="en-US" sz="2409">
              <a:solidFill>
                <a:srgbClr val="000000"/>
              </a:solidFill>
              <a:latin typeface="Garet"/>
              <a:ea typeface="Garet"/>
              <a:cs typeface="Garet"/>
              <a:sym typeface="Gare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3E3E3"/>
        </a:solidFill>
        <a:effectLst/>
      </p:bgPr>
    </p:bg>
    <p:spTree>
      <p:nvGrpSpPr>
        <p:cNvPr id="1" name=""/>
        <p:cNvGrpSpPr/>
        <p:nvPr/>
      </p:nvGrpSpPr>
      <p:grpSpPr>
        <a:xfrm>
          <a:off x="0" y="0"/>
          <a:ext cx="0" cy="0"/>
          <a:chOff x="0" y="0"/>
          <a:chExt cx="0" cy="0"/>
        </a:xfrm>
      </p:grpSpPr>
      <p:sp>
        <p:nvSpPr>
          <p:cNvPr id="2" name="Freeform 2"/>
          <p:cNvSpPr/>
          <p:nvPr/>
        </p:nvSpPr>
        <p:spPr>
          <a:xfrm>
            <a:off x="10346823" y="1041274"/>
            <a:ext cx="1773234" cy="1568095"/>
          </a:xfrm>
          <a:custGeom>
            <a:avLst/>
            <a:gdLst/>
            <a:ahLst/>
            <a:cxnLst/>
            <a:rect l="l" t="t" r="r" b="b"/>
            <a:pathLst>
              <a:path w="1773234" h="1568095">
                <a:moveTo>
                  <a:pt x="0" y="0"/>
                </a:moveTo>
                <a:lnTo>
                  <a:pt x="1773235" y="0"/>
                </a:lnTo>
                <a:lnTo>
                  <a:pt x="1773235" y="1568095"/>
                </a:lnTo>
                <a:lnTo>
                  <a:pt x="0" y="156809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3" name="Freeform 3"/>
          <p:cNvSpPr/>
          <p:nvPr/>
        </p:nvSpPr>
        <p:spPr>
          <a:xfrm>
            <a:off x="3841354" y="7418911"/>
            <a:ext cx="3950352" cy="3493350"/>
          </a:xfrm>
          <a:custGeom>
            <a:avLst/>
            <a:gdLst/>
            <a:ahLst/>
            <a:cxnLst/>
            <a:rect l="l" t="t" r="r" b="b"/>
            <a:pathLst>
              <a:path w="3950352" h="3493350">
                <a:moveTo>
                  <a:pt x="0" y="0"/>
                </a:moveTo>
                <a:lnTo>
                  <a:pt x="3950352" y="0"/>
                </a:lnTo>
                <a:lnTo>
                  <a:pt x="3950352" y="3493351"/>
                </a:lnTo>
                <a:lnTo>
                  <a:pt x="0" y="349335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 name="Freeform 4"/>
          <p:cNvSpPr/>
          <p:nvPr/>
        </p:nvSpPr>
        <p:spPr>
          <a:xfrm>
            <a:off x="14443537" y="6467628"/>
            <a:ext cx="4769605" cy="4309989"/>
          </a:xfrm>
          <a:custGeom>
            <a:avLst/>
            <a:gdLst/>
            <a:ahLst/>
            <a:cxnLst/>
            <a:rect l="l" t="t" r="r" b="b"/>
            <a:pathLst>
              <a:path w="4769605" h="4309989">
                <a:moveTo>
                  <a:pt x="0" y="0"/>
                </a:moveTo>
                <a:lnTo>
                  <a:pt x="4769606" y="0"/>
                </a:lnTo>
                <a:lnTo>
                  <a:pt x="4769606" y="4309989"/>
                </a:lnTo>
                <a:lnTo>
                  <a:pt x="0" y="4309989"/>
                </a:lnTo>
                <a:lnTo>
                  <a:pt x="0" y="0"/>
                </a:lnTo>
                <a:close/>
              </a:path>
            </a:pathLst>
          </a:custGeom>
          <a:blipFill>
            <a:blip r:embed="rId5">
              <a:alphaModFix amt="51000"/>
              <a:extLst>
                <a:ext uri="{96DAC541-7B7A-43D3-8B79-37D633B846F1}">
                  <asvg:svgBlip xmlns:asvg="http://schemas.microsoft.com/office/drawing/2016/SVG/main" r:embed="rId6"/>
                </a:ext>
              </a:extLst>
            </a:blip>
            <a:stretch>
              <a:fillRect/>
            </a:stretch>
          </a:blipFill>
        </p:spPr>
        <p:txBody>
          <a:bodyPr/>
          <a:lstStyle/>
          <a:p>
            <a:endParaRPr lang="en-US"/>
          </a:p>
        </p:txBody>
      </p:sp>
      <p:grpSp>
        <p:nvGrpSpPr>
          <p:cNvPr id="5" name="Group 5"/>
          <p:cNvGrpSpPr/>
          <p:nvPr/>
        </p:nvGrpSpPr>
        <p:grpSpPr>
          <a:xfrm>
            <a:off x="1028700" y="1041274"/>
            <a:ext cx="5672541" cy="642549"/>
            <a:chOff x="0" y="0"/>
            <a:chExt cx="1494003" cy="169231"/>
          </a:xfrm>
        </p:grpSpPr>
        <p:sp>
          <p:nvSpPr>
            <p:cNvPr id="6" name="Freeform 6"/>
            <p:cNvSpPr/>
            <p:nvPr/>
          </p:nvSpPr>
          <p:spPr>
            <a:xfrm>
              <a:off x="0" y="0"/>
              <a:ext cx="1494003" cy="169231"/>
            </a:xfrm>
            <a:custGeom>
              <a:avLst/>
              <a:gdLst/>
              <a:ahLst/>
              <a:cxnLst/>
              <a:rect l="l" t="t" r="r" b="b"/>
              <a:pathLst>
                <a:path w="1494003" h="169231">
                  <a:moveTo>
                    <a:pt x="0" y="0"/>
                  </a:moveTo>
                  <a:lnTo>
                    <a:pt x="1494003" y="0"/>
                  </a:lnTo>
                  <a:lnTo>
                    <a:pt x="1494003" y="169231"/>
                  </a:lnTo>
                  <a:lnTo>
                    <a:pt x="0" y="169231"/>
                  </a:lnTo>
                  <a:close/>
                </a:path>
              </a:pathLst>
            </a:custGeom>
            <a:solidFill>
              <a:srgbClr val="9F9F9F"/>
            </a:solidFill>
          </p:spPr>
          <p:txBody>
            <a:bodyPr/>
            <a:lstStyle/>
            <a:p>
              <a:endParaRPr lang="en-US"/>
            </a:p>
          </p:txBody>
        </p:sp>
        <p:sp>
          <p:nvSpPr>
            <p:cNvPr id="7" name="TextBox 7"/>
            <p:cNvSpPr txBox="1"/>
            <p:nvPr/>
          </p:nvSpPr>
          <p:spPr>
            <a:xfrm>
              <a:off x="0" y="-38100"/>
              <a:ext cx="1494003" cy="207331"/>
            </a:xfrm>
            <a:prstGeom prst="rect">
              <a:avLst/>
            </a:prstGeom>
          </p:spPr>
          <p:txBody>
            <a:bodyPr lIns="50800" tIns="50800" rIns="50800" bIns="50800" rtlCol="0" anchor="ctr"/>
            <a:lstStyle/>
            <a:p>
              <a:pPr algn="ctr">
                <a:lnSpc>
                  <a:spcPts val="3359"/>
                </a:lnSpc>
              </a:pPr>
              <a:endParaRPr/>
            </a:p>
          </p:txBody>
        </p:sp>
      </p:grpSp>
      <p:grpSp>
        <p:nvGrpSpPr>
          <p:cNvPr id="8" name="Group 8"/>
          <p:cNvGrpSpPr/>
          <p:nvPr/>
        </p:nvGrpSpPr>
        <p:grpSpPr>
          <a:xfrm>
            <a:off x="475264" y="9878611"/>
            <a:ext cx="2552811" cy="816778"/>
            <a:chOff x="0" y="0"/>
            <a:chExt cx="672345" cy="215118"/>
          </a:xfrm>
        </p:grpSpPr>
        <p:sp>
          <p:nvSpPr>
            <p:cNvPr id="9" name="Freeform 9"/>
            <p:cNvSpPr/>
            <p:nvPr/>
          </p:nvSpPr>
          <p:spPr>
            <a:xfrm>
              <a:off x="0" y="0"/>
              <a:ext cx="672345" cy="215118"/>
            </a:xfrm>
            <a:custGeom>
              <a:avLst/>
              <a:gdLst/>
              <a:ahLst/>
              <a:cxnLst/>
              <a:rect l="l" t="t" r="r" b="b"/>
              <a:pathLst>
                <a:path w="672345" h="215118">
                  <a:moveTo>
                    <a:pt x="0" y="0"/>
                  </a:moveTo>
                  <a:lnTo>
                    <a:pt x="672345" y="0"/>
                  </a:lnTo>
                  <a:lnTo>
                    <a:pt x="672345" y="215118"/>
                  </a:lnTo>
                  <a:lnTo>
                    <a:pt x="0" y="215118"/>
                  </a:lnTo>
                  <a:close/>
                </a:path>
              </a:pathLst>
            </a:custGeom>
            <a:solidFill>
              <a:srgbClr val="9F9F9F"/>
            </a:solidFill>
          </p:spPr>
          <p:txBody>
            <a:bodyPr/>
            <a:lstStyle/>
            <a:p>
              <a:endParaRPr lang="en-US"/>
            </a:p>
          </p:txBody>
        </p:sp>
        <p:sp>
          <p:nvSpPr>
            <p:cNvPr id="10" name="TextBox 10"/>
            <p:cNvSpPr txBox="1"/>
            <p:nvPr/>
          </p:nvSpPr>
          <p:spPr>
            <a:xfrm>
              <a:off x="0" y="-38100"/>
              <a:ext cx="672345" cy="253218"/>
            </a:xfrm>
            <a:prstGeom prst="rect">
              <a:avLst/>
            </a:prstGeom>
          </p:spPr>
          <p:txBody>
            <a:bodyPr lIns="50800" tIns="50800" rIns="50800" bIns="50800" rtlCol="0" anchor="ctr"/>
            <a:lstStyle/>
            <a:p>
              <a:pPr algn="ctr">
                <a:lnSpc>
                  <a:spcPts val="3359"/>
                </a:lnSpc>
              </a:pPr>
              <a:endParaRPr/>
            </a:p>
          </p:txBody>
        </p:sp>
      </p:grpSp>
      <p:grpSp>
        <p:nvGrpSpPr>
          <p:cNvPr id="11" name="Group 11"/>
          <p:cNvGrpSpPr/>
          <p:nvPr/>
        </p:nvGrpSpPr>
        <p:grpSpPr>
          <a:xfrm>
            <a:off x="16828340" y="224496"/>
            <a:ext cx="2552811" cy="1563029"/>
            <a:chOff x="0" y="0"/>
            <a:chExt cx="672345" cy="411662"/>
          </a:xfrm>
        </p:grpSpPr>
        <p:sp>
          <p:nvSpPr>
            <p:cNvPr id="12" name="Freeform 12"/>
            <p:cNvSpPr/>
            <p:nvPr/>
          </p:nvSpPr>
          <p:spPr>
            <a:xfrm>
              <a:off x="0" y="0"/>
              <a:ext cx="672345" cy="411662"/>
            </a:xfrm>
            <a:custGeom>
              <a:avLst/>
              <a:gdLst/>
              <a:ahLst/>
              <a:cxnLst/>
              <a:rect l="l" t="t" r="r" b="b"/>
              <a:pathLst>
                <a:path w="672345" h="411662">
                  <a:moveTo>
                    <a:pt x="0" y="0"/>
                  </a:moveTo>
                  <a:lnTo>
                    <a:pt x="672345" y="0"/>
                  </a:lnTo>
                  <a:lnTo>
                    <a:pt x="672345" y="411662"/>
                  </a:lnTo>
                  <a:lnTo>
                    <a:pt x="0" y="411662"/>
                  </a:lnTo>
                  <a:close/>
                </a:path>
              </a:pathLst>
            </a:custGeom>
            <a:solidFill>
              <a:srgbClr val="9F9F9F"/>
            </a:solidFill>
          </p:spPr>
          <p:txBody>
            <a:bodyPr/>
            <a:lstStyle/>
            <a:p>
              <a:endParaRPr lang="en-US"/>
            </a:p>
          </p:txBody>
        </p:sp>
        <p:sp>
          <p:nvSpPr>
            <p:cNvPr id="13" name="TextBox 13"/>
            <p:cNvSpPr txBox="1"/>
            <p:nvPr/>
          </p:nvSpPr>
          <p:spPr>
            <a:xfrm>
              <a:off x="0" y="-38100"/>
              <a:ext cx="672345" cy="449762"/>
            </a:xfrm>
            <a:prstGeom prst="rect">
              <a:avLst/>
            </a:prstGeom>
          </p:spPr>
          <p:txBody>
            <a:bodyPr lIns="50800" tIns="50800" rIns="50800" bIns="50800" rtlCol="0" anchor="ctr"/>
            <a:lstStyle/>
            <a:p>
              <a:pPr algn="ctr">
                <a:lnSpc>
                  <a:spcPts val="3359"/>
                </a:lnSpc>
              </a:pPr>
              <a:endParaRPr/>
            </a:p>
          </p:txBody>
        </p:sp>
      </p:grpSp>
      <p:sp>
        <p:nvSpPr>
          <p:cNvPr id="14" name="TextBox 14"/>
          <p:cNvSpPr txBox="1"/>
          <p:nvPr/>
        </p:nvSpPr>
        <p:spPr>
          <a:xfrm>
            <a:off x="1028700" y="369105"/>
            <a:ext cx="17414743" cy="1024442"/>
          </a:xfrm>
          <a:prstGeom prst="rect">
            <a:avLst/>
          </a:prstGeom>
        </p:spPr>
        <p:txBody>
          <a:bodyPr lIns="0" tIns="0" rIns="0" bIns="0" rtlCol="0" anchor="t">
            <a:spAutoFit/>
          </a:bodyPr>
          <a:lstStyle/>
          <a:p>
            <a:pPr algn="l">
              <a:lnSpc>
                <a:spcPts val="8366"/>
              </a:lnSpc>
            </a:pPr>
            <a:r>
              <a:rPr lang="en-US" sz="5975" b="1">
                <a:solidFill>
                  <a:srgbClr val="000000"/>
                </a:solidFill>
                <a:latin typeface="Garet Bold"/>
                <a:ea typeface="Garet Bold"/>
                <a:cs typeface="Garet Bold"/>
                <a:sym typeface="Garet Bold"/>
              </a:rPr>
              <a:t>Challenges and Limitations</a:t>
            </a:r>
          </a:p>
        </p:txBody>
      </p:sp>
      <p:sp>
        <p:nvSpPr>
          <p:cNvPr id="15" name="TextBox 15"/>
          <p:cNvSpPr txBox="1"/>
          <p:nvPr/>
        </p:nvSpPr>
        <p:spPr>
          <a:xfrm>
            <a:off x="1028700" y="2609010"/>
            <a:ext cx="15027362" cy="6556576"/>
          </a:xfrm>
          <a:prstGeom prst="rect">
            <a:avLst/>
          </a:prstGeom>
        </p:spPr>
        <p:txBody>
          <a:bodyPr lIns="0" tIns="0" rIns="0" bIns="0" rtlCol="0" anchor="t">
            <a:spAutoFit/>
          </a:bodyPr>
          <a:lstStyle/>
          <a:p>
            <a:pPr marL="619000" lvl="1" indent="-309500" algn="l">
              <a:lnSpc>
                <a:spcPts val="4013"/>
              </a:lnSpc>
              <a:buFont typeface="Arial"/>
              <a:buChar char="•"/>
            </a:pPr>
            <a:r>
              <a:rPr lang="en-US" sz="2867" b="1">
                <a:solidFill>
                  <a:srgbClr val="000000"/>
                </a:solidFill>
                <a:latin typeface="Garet Bold"/>
                <a:ea typeface="Garet Bold"/>
                <a:cs typeface="Garet Bold"/>
                <a:sym typeface="Garet Bold"/>
              </a:rPr>
              <a:t>The use of a synthetic dataset</a:t>
            </a:r>
            <a:r>
              <a:rPr lang="en-US" sz="2867">
                <a:solidFill>
                  <a:srgbClr val="000000"/>
                </a:solidFill>
                <a:latin typeface="Garet Light"/>
                <a:ea typeface="Garet Light"/>
                <a:cs typeface="Garet Light"/>
                <a:sym typeface="Garet Light"/>
              </a:rPr>
              <a:t> : This can limit realism and generalization as it may not mimic real-life scenarios in certain aspects. </a:t>
            </a:r>
          </a:p>
          <a:p>
            <a:pPr algn="l">
              <a:lnSpc>
                <a:spcPts val="4013"/>
              </a:lnSpc>
            </a:pPr>
            <a:endParaRPr lang="en-US" sz="2867">
              <a:solidFill>
                <a:srgbClr val="000000"/>
              </a:solidFill>
              <a:latin typeface="Garet Light"/>
              <a:ea typeface="Garet Light"/>
              <a:cs typeface="Garet Light"/>
              <a:sym typeface="Garet Light"/>
            </a:endParaRPr>
          </a:p>
          <a:p>
            <a:pPr marL="619000" lvl="1" indent="-309500" algn="l">
              <a:lnSpc>
                <a:spcPts val="4013"/>
              </a:lnSpc>
              <a:buFont typeface="Arial"/>
              <a:buChar char="•"/>
            </a:pPr>
            <a:r>
              <a:rPr lang="en-US" sz="2867" b="1">
                <a:solidFill>
                  <a:srgbClr val="000000"/>
                </a:solidFill>
                <a:latin typeface="Garet Bold"/>
                <a:ea typeface="Garet Bold"/>
                <a:cs typeface="Garet Bold"/>
                <a:sym typeface="Garet Bold"/>
              </a:rPr>
              <a:t>Poor predictive power</a:t>
            </a:r>
            <a:r>
              <a:rPr lang="en-US" sz="2867">
                <a:solidFill>
                  <a:srgbClr val="000000"/>
                </a:solidFill>
                <a:latin typeface="Garet Light"/>
                <a:ea typeface="Garet Light"/>
                <a:cs typeface="Garet Light"/>
                <a:sym typeface="Garet Light"/>
              </a:rPr>
              <a:t> : The model only explains 45% of the churn, this limits the predictive power of the model, despite it providing useful insights.</a:t>
            </a:r>
          </a:p>
          <a:p>
            <a:pPr algn="l">
              <a:lnSpc>
                <a:spcPts val="4013"/>
              </a:lnSpc>
            </a:pPr>
            <a:endParaRPr lang="en-US" sz="2867">
              <a:solidFill>
                <a:srgbClr val="000000"/>
              </a:solidFill>
              <a:latin typeface="Garet Light"/>
              <a:ea typeface="Garet Light"/>
              <a:cs typeface="Garet Light"/>
              <a:sym typeface="Garet Light"/>
            </a:endParaRPr>
          </a:p>
          <a:p>
            <a:pPr marL="619000" lvl="1" indent="-309500" algn="l">
              <a:lnSpc>
                <a:spcPts val="4013"/>
              </a:lnSpc>
              <a:buFont typeface="Arial"/>
              <a:buChar char="•"/>
            </a:pPr>
            <a:r>
              <a:rPr lang="en-US" sz="2867" b="1">
                <a:solidFill>
                  <a:srgbClr val="000000"/>
                </a:solidFill>
                <a:latin typeface="Garet Bold"/>
                <a:ea typeface="Garet Bold"/>
                <a:cs typeface="Garet Bold"/>
                <a:sym typeface="Garet Bold"/>
              </a:rPr>
              <a:t>Limited variables :  </a:t>
            </a:r>
            <a:r>
              <a:rPr lang="en-US" sz="2867">
                <a:solidFill>
                  <a:srgbClr val="000000"/>
                </a:solidFill>
                <a:latin typeface="Garet"/>
                <a:ea typeface="Garet"/>
                <a:cs typeface="Garet"/>
                <a:sym typeface="Garet"/>
              </a:rPr>
              <a:t>Certain variables effecting customer churn may not have been considered. </a:t>
            </a:r>
          </a:p>
          <a:p>
            <a:pPr algn="l">
              <a:lnSpc>
                <a:spcPts val="4013"/>
              </a:lnSpc>
            </a:pPr>
            <a:endParaRPr lang="en-US" sz="2867">
              <a:solidFill>
                <a:srgbClr val="000000"/>
              </a:solidFill>
              <a:latin typeface="Garet"/>
              <a:ea typeface="Garet"/>
              <a:cs typeface="Garet"/>
              <a:sym typeface="Garet"/>
            </a:endParaRPr>
          </a:p>
          <a:p>
            <a:pPr algn="l">
              <a:lnSpc>
                <a:spcPts val="4013"/>
              </a:lnSpc>
            </a:pPr>
            <a:r>
              <a:rPr lang="en-US" sz="2867">
                <a:solidFill>
                  <a:srgbClr val="000000"/>
                </a:solidFill>
                <a:latin typeface="Garet Light"/>
                <a:ea typeface="Garet Light"/>
                <a:cs typeface="Garet Light"/>
                <a:sym typeface="Garet Light"/>
              </a:rPr>
              <a:t> </a:t>
            </a:r>
          </a:p>
          <a:p>
            <a:pPr algn="l">
              <a:lnSpc>
                <a:spcPts val="4013"/>
              </a:lnSpc>
            </a:pPr>
            <a:endParaRPr lang="en-US" sz="2867">
              <a:solidFill>
                <a:srgbClr val="000000"/>
              </a:solidFill>
              <a:latin typeface="Garet Light"/>
              <a:ea typeface="Garet Light"/>
              <a:cs typeface="Garet Light"/>
              <a:sym typeface="Garet Light"/>
            </a:endParaRPr>
          </a:p>
          <a:p>
            <a:pPr algn="l">
              <a:lnSpc>
                <a:spcPts val="4013"/>
              </a:lnSpc>
            </a:pPr>
            <a:endParaRPr lang="en-US" sz="2867">
              <a:solidFill>
                <a:srgbClr val="000000"/>
              </a:solidFill>
              <a:latin typeface="Garet Light"/>
              <a:ea typeface="Garet Light"/>
              <a:cs typeface="Garet Light"/>
              <a:sym typeface="Garet Light"/>
            </a:endParaRPr>
          </a:p>
          <a:p>
            <a:pPr algn="l">
              <a:lnSpc>
                <a:spcPts val="4013"/>
              </a:lnSpc>
            </a:pPr>
            <a:endParaRPr lang="en-US" sz="2867">
              <a:solidFill>
                <a:srgbClr val="000000"/>
              </a:solidFill>
              <a:latin typeface="Garet Light"/>
              <a:ea typeface="Garet Light"/>
              <a:cs typeface="Garet Light"/>
              <a:sym typeface="Garet Ligh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3E3E3"/>
        </a:solidFill>
        <a:effectLst/>
      </p:bgPr>
    </p:bg>
    <p:spTree>
      <p:nvGrpSpPr>
        <p:cNvPr id="1" name=""/>
        <p:cNvGrpSpPr/>
        <p:nvPr/>
      </p:nvGrpSpPr>
      <p:grpSpPr>
        <a:xfrm>
          <a:off x="0" y="0"/>
          <a:ext cx="0" cy="0"/>
          <a:chOff x="0" y="0"/>
          <a:chExt cx="0" cy="0"/>
        </a:xfrm>
      </p:grpSpPr>
      <p:sp>
        <p:nvSpPr>
          <p:cNvPr id="2" name="Freeform 2"/>
          <p:cNvSpPr/>
          <p:nvPr/>
        </p:nvSpPr>
        <p:spPr>
          <a:xfrm>
            <a:off x="10346823" y="1041274"/>
            <a:ext cx="1773234" cy="1568095"/>
          </a:xfrm>
          <a:custGeom>
            <a:avLst/>
            <a:gdLst/>
            <a:ahLst/>
            <a:cxnLst/>
            <a:rect l="l" t="t" r="r" b="b"/>
            <a:pathLst>
              <a:path w="1773234" h="1568095">
                <a:moveTo>
                  <a:pt x="0" y="0"/>
                </a:moveTo>
                <a:lnTo>
                  <a:pt x="1773235" y="0"/>
                </a:lnTo>
                <a:lnTo>
                  <a:pt x="1773235" y="1568095"/>
                </a:lnTo>
                <a:lnTo>
                  <a:pt x="0" y="156809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3" name="Freeform 3"/>
          <p:cNvSpPr/>
          <p:nvPr/>
        </p:nvSpPr>
        <p:spPr>
          <a:xfrm>
            <a:off x="3841354" y="7418911"/>
            <a:ext cx="3950352" cy="3493350"/>
          </a:xfrm>
          <a:custGeom>
            <a:avLst/>
            <a:gdLst/>
            <a:ahLst/>
            <a:cxnLst/>
            <a:rect l="l" t="t" r="r" b="b"/>
            <a:pathLst>
              <a:path w="3950352" h="3493350">
                <a:moveTo>
                  <a:pt x="0" y="0"/>
                </a:moveTo>
                <a:lnTo>
                  <a:pt x="3950352" y="0"/>
                </a:lnTo>
                <a:lnTo>
                  <a:pt x="3950352" y="3493351"/>
                </a:lnTo>
                <a:lnTo>
                  <a:pt x="0" y="349335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 name="Freeform 4"/>
          <p:cNvSpPr/>
          <p:nvPr/>
        </p:nvSpPr>
        <p:spPr>
          <a:xfrm>
            <a:off x="14443537" y="6467628"/>
            <a:ext cx="4769605" cy="4309989"/>
          </a:xfrm>
          <a:custGeom>
            <a:avLst/>
            <a:gdLst/>
            <a:ahLst/>
            <a:cxnLst/>
            <a:rect l="l" t="t" r="r" b="b"/>
            <a:pathLst>
              <a:path w="4769605" h="4309989">
                <a:moveTo>
                  <a:pt x="0" y="0"/>
                </a:moveTo>
                <a:lnTo>
                  <a:pt x="4769606" y="0"/>
                </a:lnTo>
                <a:lnTo>
                  <a:pt x="4769606" y="4309989"/>
                </a:lnTo>
                <a:lnTo>
                  <a:pt x="0" y="4309989"/>
                </a:lnTo>
                <a:lnTo>
                  <a:pt x="0" y="0"/>
                </a:lnTo>
                <a:close/>
              </a:path>
            </a:pathLst>
          </a:custGeom>
          <a:blipFill>
            <a:blip r:embed="rId5">
              <a:alphaModFix amt="51000"/>
              <a:extLst>
                <a:ext uri="{96DAC541-7B7A-43D3-8B79-37D633B846F1}">
                  <asvg:svgBlip xmlns:asvg="http://schemas.microsoft.com/office/drawing/2016/SVG/main" r:embed="rId6"/>
                </a:ext>
              </a:extLst>
            </a:blip>
            <a:stretch>
              <a:fillRect/>
            </a:stretch>
          </a:blipFill>
        </p:spPr>
        <p:txBody>
          <a:bodyPr/>
          <a:lstStyle/>
          <a:p>
            <a:endParaRPr lang="en-US"/>
          </a:p>
        </p:txBody>
      </p:sp>
      <p:grpSp>
        <p:nvGrpSpPr>
          <p:cNvPr id="5" name="Group 5"/>
          <p:cNvGrpSpPr/>
          <p:nvPr/>
        </p:nvGrpSpPr>
        <p:grpSpPr>
          <a:xfrm>
            <a:off x="1028700" y="1041274"/>
            <a:ext cx="5672541" cy="642549"/>
            <a:chOff x="0" y="0"/>
            <a:chExt cx="1494003" cy="169231"/>
          </a:xfrm>
        </p:grpSpPr>
        <p:sp>
          <p:nvSpPr>
            <p:cNvPr id="6" name="Freeform 6"/>
            <p:cNvSpPr/>
            <p:nvPr/>
          </p:nvSpPr>
          <p:spPr>
            <a:xfrm>
              <a:off x="0" y="0"/>
              <a:ext cx="1494003" cy="169231"/>
            </a:xfrm>
            <a:custGeom>
              <a:avLst/>
              <a:gdLst/>
              <a:ahLst/>
              <a:cxnLst/>
              <a:rect l="l" t="t" r="r" b="b"/>
              <a:pathLst>
                <a:path w="1494003" h="169231">
                  <a:moveTo>
                    <a:pt x="0" y="0"/>
                  </a:moveTo>
                  <a:lnTo>
                    <a:pt x="1494003" y="0"/>
                  </a:lnTo>
                  <a:lnTo>
                    <a:pt x="1494003" y="169231"/>
                  </a:lnTo>
                  <a:lnTo>
                    <a:pt x="0" y="169231"/>
                  </a:lnTo>
                  <a:close/>
                </a:path>
              </a:pathLst>
            </a:custGeom>
            <a:solidFill>
              <a:srgbClr val="9F9F9F"/>
            </a:solidFill>
          </p:spPr>
          <p:txBody>
            <a:bodyPr/>
            <a:lstStyle/>
            <a:p>
              <a:endParaRPr lang="en-US"/>
            </a:p>
          </p:txBody>
        </p:sp>
        <p:sp>
          <p:nvSpPr>
            <p:cNvPr id="7" name="TextBox 7"/>
            <p:cNvSpPr txBox="1"/>
            <p:nvPr/>
          </p:nvSpPr>
          <p:spPr>
            <a:xfrm>
              <a:off x="0" y="-38100"/>
              <a:ext cx="1494003" cy="207331"/>
            </a:xfrm>
            <a:prstGeom prst="rect">
              <a:avLst/>
            </a:prstGeom>
          </p:spPr>
          <p:txBody>
            <a:bodyPr lIns="50800" tIns="50800" rIns="50800" bIns="50800" rtlCol="0" anchor="ctr"/>
            <a:lstStyle/>
            <a:p>
              <a:pPr algn="ctr">
                <a:lnSpc>
                  <a:spcPts val="3359"/>
                </a:lnSpc>
              </a:pPr>
              <a:endParaRPr/>
            </a:p>
          </p:txBody>
        </p:sp>
      </p:grpSp>
      <p:grpSp>
        <p:nvGrpSpPr>
          <p:cNvPr id="8" name="Group 8"/>
          <p:cNvGrpSpPr/>
          <p:nvPr/>
        </p:nvGrpSpPr>
        <p:grpSpPr>
          <a:xfrm>
            <a:off x="475264" y="9878611"/>
            <a:ext cx="2552811" cy="816778"/>
            <a:chOff x="0" y="0"/>
            <a:chExt cx="672345" cy="215118"/>
          </a:xfrm>
        </p:grpSpPr>
        <p:sp>
          <p:nvSpPr>
            <p:cNvPr id="9" name="Freeform 9"/>
            <p:cNvSpPr/>
            <p:nvPr/>
          </p:nvSpPr>
          <p:spPr>
            <a:xfrm>
              <a:off x="0" y="0"/>
              <a:ext cx="672345" cy="215118"/>
            </a:xfrm>
            <a:custGeom>
              <a:avLst/>
              <a:gdLst/>
              <a:ahLst/>
              <a:cxnLst/>
              <a:rect l="l" t="t" r="r" b="b"/>
              <a:pathLst>
                <a:path w="672345" h="215118">
                  <a:moveTo>
                    <a:pt x="0" y="0"/>
                  </a:moveTo>
                  <a:lnTo>
                    <a:pt x="672345" y="0"/>
                  </a:lnTo>
                  <a:lnTo>
                    <a:pt x="672345" y="215118"/>
                  </a:lnTo>
                  <a:lnTo>
                    <a:pt x="0" y="215118"/>
                  </a:lnTo>
                  <a:close/>
                </a:path>
              </a:pathLst>
            </a:custGeom>
            <a:solidFill>
              <a:srgbClr val="9F9F9F"/>
            </a:solidFill>
          </p:spPr>
          <p:txBody>
            <a:bodyPr/>
            <a:lstStyle/>
            <a:p>
              <a:endParaRPr lang="en-US"/>
            </a:p>
          </p:txBody>
        </p:sp>
        <p:sp>
          <p:nvSpPr>
            <p:cNvPr id="10" name="TextBox 10"/>
            <p:cNvSpPr txBox="1"/>
            <p:nvPr/>
          </p:nvSpPr>
          <p:spPr>
            <a:xfrm>
              <a:off x="0" y="-38100"/>
              <a:ext cx="672345" cy="253218"/>
            </a:xfrm>
            <a:prstGeom prst="rect">
              <a:avLst/>
            </a:prstGeom>
          </p:spPr>
          <p:txBody>
            <a:bodyPr lIns="50800" tIns="50800" rIns="50800" bIns="50800" rtlCol="0" anchor="ctr"/>
            <a:lstStyle/>
            <a:p>
              <a:pPr algn="ctr">
                <a:lnSpc>
                  <a:spcPts val="3359"/>
                </a:lnSpc>
              </a:pPr>
              <a:endParaRPr/>
            </a:p>
          </p:txBody>
        </p:sp>
      </p:grpSp>
      <p:grpSp>
        <p:nvGrpSpPr>
          <p:cNvPr id="11" name="Group 11"/>
          <p:cNvGrpSpPr/>
          <p:nvPr/>
        </p:nvGrpSpPr>
        <p:grpSpPr>
          <a:xfrm>
            <a:off x="16828340" y="224496"/>
            <a:ext cx="2552811" cy="1563029"/>
            <a:chOff x="0" y="0"/>
            <a:chExt cx="672345" cy="411662"/>
          </a:xfrm>
        </p:grpSpPr>
        <p:sp>
          <p:nvSpPr>
            <p:cNvPr id="12" name="Freeform 12"/>
            <p:cNvSpPr/>
            <p:nvPr/>
          </p:nvSpPr>
          <p:spPr>
            <a:xfrm>
              <a:off x="0" y="0"/>
              <a:ext cx="672345" cy="411662"/>
            </a:xfrm>
            <a:custGeom>
              <a:avLst/>
              <a:gdLst/>
              <a:ahLst/>
              <a:cxnLst/>
              <a:rect l="l" t="t" r="r" b="b"/>
              <a:pathLst>
                <a:path w="672345" h="411662">
                  <a:moveTo>
                    <a:pt x="0" y="0"/>
                  </a:moveTo>
                  <a:lnTo>
                    <a:pt x="672345" y="0"/>
                  </a:lnTo>
                  <a:lnTo>
                    <a:pt x="672345" y="411662"/>
                  </a:lnTo>
                  <a:lnTo>
                    <a:pt x="0" y="411662"/>
                  </a:lnTo>
                  <a:close/>
                </a:path>
              </a:pathLst>
            </a:custGeom>
            <a:solidFill>
              <a:srgbClr val="9F9F9F"/>
            </a:solidFill>
          </p:spPr>
          <p:txBody>
            <a:bodyPr/>
            <a:lstStyle/>
            <a:p>
              <a:endParaRPr lang="en-US"/>
            </a:p>
          </p:txBody>
        </p:sp>
        <p:sp>
          <p:nvSpPr>
            <p:cNvPr id="13" name="TextBox 13"/>
            <p:cNvSpPr txBox="1"/>
            <p:nvPr/>
          </p:nvSpPr>
          <p:spPr>
            <a:xfrm>
              <a:off x="0" y="-38100"/>
              <a:ext cx="672345" cy="449762"/>
            </a:xfrm>
            <a:prstGeom prst="rect">
              <a:avLst/>
            </a:prstGeom>
          </p:spPr>
          <p:txBody>
            <a:bodyPr lIns="50800" tIns="50800" rIns="50800" bIns="50800" rtlCol="0" anchor="ctr"/>
            <a:lstStyle/>
            <a:p>
              <a:pPr algn="ctr">
                <a:lnSpc>
                  <a:spcPts val="3359"/>
                </a:lnSpc>
              </a:pPr>
              <a:endParaRPr/>
            </a:p>
          </p:txBody>
        </p:sp>
      </p:grpSp>
      <p:sp>
        <p:nvSpPr>
          <p:cNvPr id="14" name="TextBox 14"/>
          <p:cNvSpPr txBox="1"/>
          <p:nvPr/>
        </p:nvSpPr>
        <p:spPr>
          <a:xfrm>
            <a:off x="1028700" y="369105"/>
            <a:ext cx="17414743" cy="1024442"/>
          </a:xfrm>
          <a:prstGeom prst="rect">
            <a:avLst/>
          </a:prstGeom>
        </p:spPr>
        <p:txBody>
          <a:bodyPr lIns="0" tIns="0" rIns="0" bIns="0" rtlCol="0" anchor="t">
            <a:spAutoFit/>
          </a:bodyPr>
          <a:lstStyle/>
          <a:p>
            <a:pPr algn="l">
              <a:lnSpc>
                <a:spcPts val="8366"/>
              </a:lnSpc>
            </a:pPr>
            <a:r>
              <a:rPr lang="en-US" sz="5975" b="1">
                <a:solidFill>
                  <a:srgbClr val="000000"/>
                </a:solidFill>
                <a:latin typeface="Garet Bold"/>
                <a:ea typeface="Garet Bold"/>
                <a:cs typeface="Garet Bold"/>
                <a:sym typeface="Garet Bold"/>
              </a:rPr>
              <a:t>Conclusion</a:t>
            </a:r>
          </a:p>
        </p:txBody>
      </p:sp>
      <p:sp>
        <p:nvSpPr>
          <p:cNvPr id="15" name="TextBox 15"/>
          <p:cNvSpPr txBox="1"/>
          <p:nvPr/>
        </p:nvSpPr>
        <p:spPr>
          <a:xfrm>
            <a:off x="836956" y="1657571"/>
            <a:ext cx="16614089" cy="7977046"/>
          </a:xfrm>
          <a:prstGeom prst="rect">
            <a:avLst/>
          </a:prstGeom>
        </p:spPr>
        <p:txBody>
          <a:bodyPr lIns="0" tIns="0" rIns="0" bIns="0" rtlCol="0" anchor="t">
            <a:spAutoFit/>
          </a:bodyPr>
          <a:lstStyle/>
          <a:p>
            <a:pPr algn="just">
              <a:lnSpc>
                <a:spcPts val="4526"/>
              </a:lnSpc>
            </a:pPr>
            <a:r>
              <a:rPr lang="en-US" sz="2864" b="1">
                <a:solidFill>
                  <a:srgbClr val="000000"/>
                </a:solidFill>
                <a:latin typeface="Garet Bold"/>
                <a:ea typeface="Garet Bold"/>
                <a:cs typeface="Garet Bold"/>
                <a:sym typeface="Garet Bold"/>
              </a:rPr>
              <a:t>Summary:</a:t>
            </a:r>
          </a:p>
          <a:p>
            <a:pPr marL="618503" lvl="1" indent="-309252" algn="just">
              <a:lnSpc>
                <a:spcPts val="4526"/>
              </a:lnSpc>
              <a:buFont typeface="Arial"/>
              <a:buChar char="•"/>
            </a:pPr>
            <a:r>
              <a:rPr lang="en-US" sz="2864">
                <a:solidFill>
                  <a:srgbClr val="000000"/>
                </a:solidFill>
                <a:latin typeface="Garet"/>
                <a:ea typeface="Garet"/>
                <a:cs typeface="Garet"/>
                <a:sym typeface="Garet"/>
              </a:rPr>
              <a:t>We analyzed why customers leave Telco.</a:t>
            </a:r>
          </a:p>
          <a:p>
            <a:pPr marL="618503" lvl="1" indent="-309252" algn="just">
              <a:lnSpc>
                <a:spcPts val="4526"/>
              </a:lnSpc>
              <a:buFont typeface="Arial"/>
              <a:buChar char="•"/>
            </a:pPr>
            <a:r>
              <a:rPr lang="en-US" sz="2864">
                <a:solidFill>
                  <a:srgbClr val="000000"/>
                </a:solidFill>
                <a:latin typeface="Garet"/>
                <a:ea typeface="Garet"/>
                <a:cs typeface="Garet"/>
                <a:sym typeface="Garet"/>
              </a:rPr>
              <a:t>Identified key factors that contribute to churn.</a:t>
            </a:r>
          </a:p>
          <a:p>
            <a:pPr marL="618503" lvl="1" indent="-309252" algn="just">
              <a:lnSpc>
                <a:spcPts val="4526"/>
              </a:lnSpc>
              <a:buFont typeface="Arial"/>
              <a:buChar char="•"/>
            </a:pPr>
            <a:r>
              <a:rPr lang="en-US" sz="2864">
                <a:solidFill>
                  <a:srgbClr val="000000"/>
                </a:solidFill>
                <a:latin typeface="Garet"/>
                <a:ea typeface="Garet"/>
                <a:cs typeface="Garet"/>
                <a:sym typeface="Garet"/>
              </a:rPr>
              <a:t>Developed a model to predict churn.</a:t>
            </a:r>
          </a:p>
          <a:p>
            <a:pPr algn="just">
              <a:lnSpc>
                <a:spcPts val="4526"/>
              </a:lnSpc>
            </a:pPr>
            <a:r>
              <a:rPr lang="en-US" sz="2864" b="1">
                <a:solidFill>
                  <a:srgbClr val="000000"/>
                </a:solidFill>
                <a:latin typeface="Garet Bold"/>
                <a:ea typeface="Garet Bold"/>
                <a:cs typeface="Garet Bold"/>
                <a:sym typeface="Garet Bold"/>
              </a:rPr>
              <a:t>Impact:</a:t>
            </a:r>
          </a:p>
          <a:p>
            <a:pPr marL="618503" lvl="1" indent="-309252" algn="just">
              <a:lnSpc>
                <a:spcPts val="4526"/>
              </a:lnSpc>
              <a:buFont typeface="Arial"/>
              <a:buChar char="•"/>
            </a:pPr>
            <a:r>
              <a:rPr lang="en-US" sz="2864">
                <a:solidFill>
                  <a:srgbClr val="000000"/>
                </a:solidFill>
                <a:latin typeface="Garet"/>
                <a:ea typeface="Garet"/>
                <a:cs typeface="Garet"/>
                <a:sym typeface="Garet"/>
              </a:rPr>
              <a:t>Our recommendations aim to reduce churn and keep customers happy.</a:t>
            </a:r>
          </a:p>
          <a:p>
            <a:pPr marL="618503" lvl="1" indent="-309252" algn="just">
              <a:lnSpc>
                <a:spcPts val="4526"/>
              </a:lnSpc>
              <a:buFont typeface="Arial"/>
              <a:buChar char="•"/>
            </a:pPr>
            <a:r>
              <a:rPr lang="en-US" sz="2864">
                <a:solidFill>
                  <a:srgbClr val="000000"/>
                </a:solidFill>
                <a:latin typeface="Garet"/>
                <a:ea typeface="Garet"/>
                <a:cs typeface="Garet"/>
                <a:sym typeface="Garet"/>
              </a:rPr>
              <a:t>Improving customer service, brand image, and network quality are key steps.</a:t>
            </a:r>
          </a:p>
          <a:p>
            <a:pPr algn="just">
              <a:lnSpc>
                <a:spcPts val="4526"/>
              </a:lnSpc>
            </a:pPr>
            <a:r>
              <a:rPr lang="en-US" sz="2864" b="1">
                <a:solidFill>
                  <a:srgbClr val="000000"/>
                </a:solidFill>
                <a:latin typeface="Garet Bold"/>
                <a:ea typeface="Garet Bold"/>
                <a:cs typeface="Garet Bold"/>
                <a:sym typeface="Garet Bold"/>
              </a:rPr>
              <a:t>Future Steps:</a:t>
            </a:r>
          </a:p>
          <a:p>
            <a:pPr marL="618503" lvl="1" indent="-309252" algn="just">
              <a:lnSpc>
                <a:spcPts val="4526"/>
              </a:lnSpc>
              <a:buFont typeface="Arial"/>
              <a:buChar char="•"/>
            </a:pPr>
            <a:r>
              <a:rPr lang="en-US" sz="2864">
                <a:solidFill>
                  <a:srgbClr val="000000"/>
                </a:solidFill>
                <a:latin typeface="Garet"/>
                <a:ea typeface="Garet"/>
                <a:cs typeface="Garet"/>
                <a:sym typeface="Garet"/>
              </a:rPr>
              <a:t>Continuous Monitoring: Regularly monitor and update the churn model to ensure its accuracy and relevance.</a:t>
            </a:r>
          </a:p>
          <a:p>
            <a:pPr marL="618503" lvl="1" indent="-309252" algn="just">
              <a:lnSpc>
                <a:spcPts val="4526"/>
              </a:lnSpc>
              <a:buFont typeface="Arial"/>
              <a:buChar char="•"/>
            </a:pPr>
            <a:r>
              <a:rPr lang="en-US" sz="2864">
                <a:solidFill>
                  <a:srgbClr val="000000"/>
                </a:solidFill>
                <a:latin typeface="Garet"/>
                <a:ea typeface="Garet"/>
                <a:cs typeface="Garet"/>
                <a:sym typeface="Garet"/>
              </a:rPr>
              <a:t>Evaluate Recommendations: Implement the recommendations and evaluate their effectiveness in reducing churn.</a:t>
            </a:r>
          </a:p>
          <a:p>
            <a:pPr marL="618503" lvl="1" indent="-309252" algn="just">
              <a:lnSpc>
                <a:spcPts val="4526"/>
              </a:lnSpc>
              <a:buFont typeface="Arial"/>
              <a:buChar char="•"/>
            </a:pPr>
            <a:r>
              <a:rPr lang="en-US" sz="2864">
                <a:solidFill>
                  <a:srgbClr val="000000"/>
                </a:solidFill>
                <a:latin typeface="Garet"/>
                <a:ea typeface="Garet"/>
                <a:cs typeface="Garet"/>
                <a:sym typeface="Garet"/>
              </a:rPr>
              <a:t>Adapt to Changes: Stay adaptable to changes in customer behavior and market trends to continuously improve retention strategies.</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blipFill>
            <a:blip r:embed="rId2"/>
            <a:stretch>
              <a:fillRect t="-9222" b="-9222"/>
            </a:stretch>
          </a:blipFill>
        </p:spPr>
        <p:txBody>
          <a:bodyPr/>
          <a:lstStyle/>
          <a:p>
            <a:endParaRPr lang="en-US"/>
          </a:p>
        </p:txBody>
      </p:sp>
      <p:grpSp>
        <p:nvGrpSpPr>
          <p:cNvPr id="3" name="Group 3"/>
          <p:cNvGrpSpPr/>
          <p:nvPr/>
        </p:nvGrpSpPr>
        <p:grpSpPr>
          <a:xfrm>
            <a:off x="10980410" y="-1685680"/>
            <a:ext cx="1896900" cy="2554923"/>
            <a:chOff x="0" y="0"/>
            <a:chExt cx="499595" cy="672901"/>
          </a:xfrm>
        </p:grpSpPr>
        <p:sp>
          <p:nvSpPr>
            <p:cNvPr id="4" name="Freeform 4"/>
            <p:cNvSpPr/>
            <p:nvPr/>
          </p:nvSpPr>
          <p:spPr>
            <a:xfrm>
              <a:off x="0" y="0"/>
              <a:ext cx="499595" cy="672901"/>
            </a:xfrm>
            <a:custGeom>
              <a:avLst/>
              <a:gdLst/>
              <a:ahLst/>
              <a:cxnLst/>
              <a:rect l="l" t="t" r="r" b="b"/>
              <a:pathLst>
                <a:path w="499595" h="672901">
                  <a:moveTo>
                    <a:pt x="0" y="0"/>
                  </a:moveTo>
                  <a:lnTo>
                    <a:pt x="499595" y="0"/>
                  </a:lnTo>
                  <a:lnTo>
                    <a:pt x="499595" y="672901"/>
                  </a:lnTo>
                  <a:lnTo>
                    <a:pt x="0" y="672901"/>
                  </a:lnTo>
                  <a:close/>
                </a:path>
              </a:pathLst>
            </a:custGeom>
            <a:solidFill>
              <a:srgbClr val="9F9F9F"/>
            </a:solidFill>
          </p:spPr>
          <p:txBody>
            <a:bodyPr/>
            <a:lstStyle/>
            <a:p>
              <a:endParaRPr lang="en-US"/>
            </a:p>
          </p:txBody>
        </p:sp>
        <p:sp>
          <p:nvSpPr>
            <p:cNvPr id="5" name="TextBox 5"/>
            <p:cNvSpPr txBox="1"/>
            <p:nvPr/>
          </p:nvSpPr>
          <p:spPr>
            <a:xfrm>
              <a:off x="0" y="-38100"/>
              <a:ext cx="499595" cy="711001"/>
            </a:xfrm>
            <a:prstGeom prst="rect">
              <a:avLst/>
            </a:prstGeom>
          </p:spPr>
          <p:txBody>
            <a:bodyPr lIns="50800" tIns="50800" rIns="50800" bIns="50800" rtlCol="0" anchor="ctr"/>
            <a:lstStyle/>
            <a:p>
              <a:pPr algn="ctr">
                <a:lnSpc>
                  <a:spcPts val="3359"/>
                </a:lnSpc>
              </a:pPr>
              <a:endParaRPr/>
            </a:p>
          </p:txBody>
        </p:sp>
      </p:grpSp>
      <p:grpSp>
        <p:nvGrpSpPr>
          <p:cNvPr id="6" name="Group 6"/>
          <p:cNvGrpSpPr/>
          <p:nvPr/>
        </p:nvGrpSpPr>
        <p:grpSpPr>
          <a:xfrm>
            <a:off x="691099" y="8741867"/>
            <a:ext cx="1896900" cy="2554923"/>
            <a:chOff x="0" y="0"/>
            <a:chExt cx="499595" cy="672901"/>
          </a:xfrm>
        </p:grpSpPr>
        <p:sp>
          <p:nvSpPr>
            <p:cNvPr id="7" name="Freeform 7"/>
            <p:cNvSpPr/>
            <p:nvPr/>
          </p:nvSpPr>
          <p:spPr>
            <a:xfrm>
              <a:off x="0" y="0"/>
              <a:ext cx="499595" cy="672901"/>
            </a:xfrm>
            <a:custGeom>
              <a:avLst/>
              <a:gdLst/>
              <a:ahLst/>
              <a:cxnLst/>
              <a:rect l="l" t="t" r="r" b="b"/>
              <a:pathLst>
                <a:path w="499595" h="672901">
                  <a:moveTo>
                    <a:pt x="0" y="0"/>
                  </a:moveTo>
                  <a:lnTo>
                    <a:pt x="499595" y="0"/>
                  </a:lnTo>
                  <a:lnTo>
                    <a:pt x="499595" y="672901"/>
                  </a:lnTo>
                  <a:lnTo>
                    <a:pt x="0" y="672901"/>
                  </a:lnTo>
                  <a:close/>
                </a:path>
              </a:pathLst>
            </a:custGeom>
            <a:solidFill>
              <a:srgbClr val="9F9F9F"/>
            </a:solidFill>
          </p:spPr>
          <p:txBody>
            <a:bodyPr/>
            <a:lstStyle/>
            <a:p>
              <a:endParaRPr lang="en-US"/>
            </a:p>
          </p:txBody>
        </p:sp>
        <p:sp>
          <p:nvSpPr>
            <p:cNvPr id="8" name="TextBox 8"/>
            <p:cNvSpPr txBox="1"/>
            <p:nvPr/>
          </p:nvSpPr>
          <p:spPr>
            <a:xfrm>
              <a:off x="0" y="-38100"/>
              <a:ext cx="499595" cy="711001"/>
            </a:xfrm>
            <a:prstGeom prst="rect">
              <a:avLst/>
            </a:prstGeom>
          </p:spPr>
          <p:txBody>
            <a:bodyPr lIns="50800" tIns="50800" rIns="50800" bIns="50800" rtlCol="0" anchor="ctr"/>
            <a:lstStyle/>
            <a:p>
              <a:pPr algn="ctr">
                <a:lnSpc>
                  <a:spcPts val="3359"/>
                </a:lnSpc>
              </a:pPr>
              <a:endParaRPr/>
            </a:p>
          </p:txBody>
        </p:sp>
      </p:grpSp>
      <p:grpSp>
        <p:nvGrpSpPr>
          <p:cNvPr id="9" name="Group 9"/>
          <p:cNvGrpSpPr/>
          <p:nvPr/>
        </p:nvGrpSpPr>
        <p:grpSpPr>
          <a:xfrm>
            <a:off x="17259300" y="2482059"/>
            <a:ext cx="1896900" cy="6259808"/>
            <a:chOff x="0" y="0"/>
            <a:chExt cx="499595" cy="1648674"/>
          </a:xfrm>
        </p:grpSpPr>
        <p:sp>
          <p:nvSpPr>
            <p:cNvPr id="10" name="Freeform 10"/>
            <p:cNvSpPr/>
            <p:nvPr/>
          </p:nvSpPr>
          <p:spPr>
            <a:xfrm>
              <a:off x="0" y="0"/>
              <a:ext cx="499595" cy="1648674"/>
            </a:xfrm>
            <a:custGeom>
              <a:avLst/>
              <a:gdLst/>
              <a:ahLst/>
              <a:cxnLst/>
              <a:rect l="l" t="t" r="r" b="b"/>
              <a:pathLst>
                <a:path w="499595" h="1648674">
                  <a:moveTo>
                    <a:pt x="0" y="0"/>
                  </a:moveTo>
                  <a:lnTo>
                    <a:pt x="499595" y="0"/>
                  </a:lnTo>
                  <a:lnTo>
                    <a:pt x="499595" y="1648674"/>
                  </a:lnTo>
                  <a:lnTo>
                    <a:pt x="0" y="1648674"/>
                  </a:lnTo>
                  <a:close/>
                </a:path>
              </a:pathLst>
            </a:custGeom>
            <a:solidFill>
              <a:srgbClr val="9F9F9F"/>
            </a:solidFill>
          </p:spPr>
          <p:txBody>
            <a:bodyPr/>
            <a:lstStyle/>
            <a:p>
              <a:endParaRPr lang="en-US"/>
            </a:p>
          </p:txBody>
        </p:sp>
        <p:sp>
          <p:nvSpPr>
            <p:cNvPr id="11" name="TextBox 11"/>
            <p:cNvSpPr txBox="1"/>
            <p:nvPr/>
          </p:nvSpPr>
          <p:spPr>
            <a:xfrm>
              <a:off x="0" y="-38100"/>
              <a:ext cx="499595" cy="1686774"/>
            </a:xfrm>
            <a:prstGeom prst="rect">
              <a:avLst/>
            </a:prstGeom>
          </p:spPr>
          <p:txBody>
            <a:bodyPr lIns="50800" tIns="50800" rIns="50800" bIns="50800" rtlCol="0" anchor="ctr"/>
            <a:lstStyle/>
            <a:p>
              <a:pPr algn="ctr">
                <a:lnSpc>
                  <a:spcPts val="3359"/>
                </a:lnSpc>
              </a:pPr>
              <a:endParaRPr/>
            </a:p>
          </p:txBody>
        </p:sp>
      </p:grpSp>
      <p:sp>
        <p:nvSpPr>
          <p:cNvPr id="12" name="Freeform 12"/>
          <p:cNvSpPr/>
          <p:nvPr/>
        </p:nvSpPr>
        <p:spPr>
          <a:xfrm>
            <a:off x="691099" y="8562251"/>
            <a:ext cx="1730751" cy="1724749"/>
          </a:xfrm>
          <a:custGeom>
            <a:avLst/>
            <a:gdLst/>
            <a:ahLst/>
            <a:cxnLst/>
            <a:rect l="l" t="t" r="r" b="b"/>
            <a:pathLst>
              <a:path w="1730751" h="1724749">
                <a:moveTo>
                  <a:pt x="0" y="0"/>
                </a:moveTo>
                <a:lnTo>
                  <a:pt x="1730751" y="0"/>
                </a:lnTo>
                <a:lnTo>
                  <a:pt x="1730751" y="1724749"/>
                </a:lnTo>
                <a:lnTo>
                  <a:pt x="0" y="1724749"/>
                </a:lnTo>
                <a:lnTo>
                  <a:pt x="0" y="0"/>
                </a:lnTo>
                <a:close/>
              </a:path>
            </a:pathLst>
          </a:custGeom>
          <a:blipFill>
            <a:blip r:embed="rId3"/>
            <a:stretch>
              <a:fillRect l="-29208" r="-48009"/>
            </a:stretch>
          </a:blipFill>
        </p:spPr>
        <p:txBody>
          <a:bodyPr/>
          <a:lstStyle/>
          <a:p>
            <a:endParaRPr lang="en-US"/>
          </a:p>
        </p:txBody>
      </p:sp>
      <p:sp>
        <p:nvSpPr>
          <p:cNvPr id="13" name="TextBox 13"/>
          <p:cNvSpPr txBox="1"/>
          <p:nvPr/>
        </p:nvSpPr>
        <p:spPr>
          <a:xfrm>
            <a:off x="202861" y="3810244"/>
            <a:ext cx="16187556" cy="2390287"/>
          </a:xfrm>
          <a:prstGeom prst="rect">
            <a:avLst/>
          </a:prstGeom>
        </p:spPr>
        <p:txBody>
          <a:bodyPr lIns="0" tIns="0" rIns="0" bIns="0" rtlCol="0" anchor="t">
            <a:spAutoFit/>
          </a:bodyPr>
          <a:lstStyle/>
          <a:p>
            <a:pPr algn="ctr">
              <a:lnSpc>
                <a:spcPts val="19451"/>
              </a:lnSpc>
            </a:pPr>
            <a:r>
              <a:rPr lang="en-US" sz="13894">
                <a:solidFill>
                  <a:srgbClr val="000000"/>
                </a:solidFill>
                <a:latin typeface="Tomorrow"/>
                <a:ea typeface="Tomorrow"/>
                <a:cs typeface="Tomorrow"/>
                <a:sym typeface="Tomorrow"/>
              </a:rPr>
              <a:t>THANKYOU</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3E3E3"/>
        </a:solidFill>
        <a:effectLst/>
      </p:bgPr>
    </p:bg>
    <p:spTree>
      <p:nvGrpSpPr>
        <p:cNvPr id="1" name=""/>
        <p:cNvGrpSpPr/>
        <p:nvPr/>
      </p:nvGrpSpPr>
      <p:grpSpPr>
        <a:xfrm>
          <a:off x="0" y="0"/>
          <a:ext cx="0" cy="0"/>
          <a:chOff x="0" y="0"/>
          <a:chExt cx="0" cy="0"/>
        </a:xfrm>
      </p:grpSpPr>
      <p:sp>
        <p:nvSpPr>
          <p:cNvPr id="2" name="Freeform 2"/>
          <p:cNvSpPr/>
          <p:nvPr/>
        </p:nvSpPr>
        <p:spPr>
          <a:xfrm>
            <a:off x="10346823" y="1041274"/>
            <a:ext cx="1773234" cy="1568095"/>
          </a:xfrm>
          <a:custGeom>
            <a:avLst/>
            <a:gdLst/>
            <a:ahLst/>
            <a:cxnLst/>
            <a:rect l="l" t="t" r="r" b="b"/>
            <a:pathLst>
              <a:path w="1773234" h="1568095">
                <a:moveTo>
                  <a:pt x="0" y="0"/>
                </a:moveTo>
                <a:lnTo>
                  <a:pt x="1773235" y="0"/>
                </a:lnTo>
                <a:lnTo>
                  <a:pt x="1773235" y="1568095"/>
                </a:lnTo>
                <a:lnTo>
                  <a:pt x="0" y="156809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3" name="Freeform 3"/>
          <p:cNvSpPr/>
          <p:nvPr/>
        </p:nvSpPr>
        <p:spPr>
          <a:xfrm>
            <a:off x="3841354" y="7418911"/>
            <a:ext cx="3950352" cy="3493350"/>
          </a:xfrm>
          <a:custGeom>
            <a:avLst/>
            <a:gdLst/>
            <a:ahLst/>
            <a:cxnLst/>
            <a:rect l="l" t="t" r="r" b="b"/>
            <a:pathLst>
              <a:path w="3950352" h="3493350">
                <a:moveTo>
                  <a:pt x="0" y="0"/>
                </a:moveTo>
                <a:lnTo>
                  <a:pt x="3950352" y="0"/>
                </a:lnTo>
                <a:lnTo>
                  <a:pt x="3950352" y="3493351"/>
                </a:lnTo>
                <a:lnTo>
                  <a:pt x="0" y="349335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 name="Freeform 4"/>
          <p:cNvSpPr/>
          <p:nvPr/>
        </p:nvSpPr>
        <p:spPr>
          <a:xfrm>
            <a:off x="14443537" y="6467628"/>
            <a:ext cx="4769605" cy="4309989"/>
          </a:xfrm>
          <a:custGeom>
            <a:avLst/>
            <a:gdLst/>
            <a:ahLst/>
            <a:cxnLst/>
            <a:rect l="l" t="t" r="r" b="b"/>
            <a:pathLst>
              <a:path w="4769605" h="4309989">
                <a:moveTo>
                  <a:pt x="0" y="0"/>
                </a:moveTo>
                <a:lnTo>
                  <a:pt x="4769606" y="0"/>
                </a:lnTo>
                <a:lnTo>
                  <a:pt x="4769606" y="4309989"/>
                </a:lnTo>
                <a:lnTo>
                  <a:pt x="0" y="4309989"/>
                </a:lnTo>
                <a:lnTo>
                  <a:pt x="0" y="0"/>
                </a:lnTo>
                <a:close/>
              </a:path>
            </a:pathLst>
          </a:custGeom>
          <a:blipFill>
            <a:blip r:embed="rId5">
              <a:alphaModFix amt="51000"/>
              <a:extLst>
                <a:ext uri="{96DAC541-7B7A-43D3-8B79-37D633B846F1}">
                  <asvg:svgBlip xmlns:asvg="http://schemas.microsoft.com/office/drawing/2016/SVG/main" r:embed="rId6"/>
                </a:ext>
              </a:extLst>
            </a:blip>
            <a:stretch>
              <a:fillRect/>
            </a:stretch>
          </a:blipFill>
        </p:spPr>
        <p:txBody>
          <a:bodyPr/>
          <a:lstStyle/>
          <a:p>
            <a:endParaRPr lang="en-US"/>
          </a:p>
        </p:txBody>
      </p:sp>
      <p:grpSp>
        <p:nvGrpSpPr>
          <p:cNvPr id="5" name="Group 5"/>
          <p:cNvGrpSpPr/>
          <p:nvPr/>
        </p:nvGrpSpPr>
        <p:grpSpPr>
          <a:xfrm>
            <a:off x="1028700" y="1041274"/>
            <a:ext cx="5672541" cy="642549"/>
            <a:chOff x="0" y="0"/>
            <a:chExt cx="1494003" cy="169231"/>
          </a:xfrm>
        </p:grpSpPr>
        <p:sp>
          <p:nvSpPr>
            <p:cNvPr id="6" name="Freeform 6"/>
            <p:cNvSpPr/>
            <p:nvPr/>
          </p:nvSpPr>
          <p:spPr>
            <a:xfrm>
              <a:off x="0" y="0"/>
              <a:ext cx="1494003" cy="169231"/>
            </a:xfrm>
            <a:custGeom>
              <a:avLst/>
              <a:gdLst/>
              <a:ahLst/>
              <a:cxnLst/>
              <a:rect l="l" t="t" r="r" b="b"/>
              <a:pathLst>
                <a:path w="1494003" h="169231">
                  <a:moveTo>
                    <a:pt x="0" y="0"/>
                  </a:moveTo>
                  <a:lnTo>
                    <a:pt x="1494003" y="0"/>
                  </a:lnTo>
                  <a:lnTo>
                    <a:pt x="1494003" y="169231"/>
                  </a:lnTo>
                  <a:lnTo>
                    <a:pt x="0" y="169231"/>
                  </a:lnTo>
                  <a:close/>
                </a:path>
              </a:pathLst>
            </a:custGeom>
            <a:solidFill>
              <a:srgbClr val="9F9F9F"/>
            </a:solidFill>
          </p:spPr>
          <p:txBody>
            <a:bodyPr/>
            <a:lstStyle/>
            <a:p>
              <a:endParaRPr lang="en-US"/>
            </a:p>
          </p:txBody>
        </p:sp>
        <p:sp>
          <p:nvSpPr>
            <p:cNvPr id="7" name="TextBox 7"/>
            <p:cNvSpPr txBox="1"/>
            <p:nvPr/>
          </p:nvSpPr>
          <p:spPr>
            <a:xfrm>
              <a:off x="0" y="-38100"/>
              <a:ext cx="1494003" cy="207331"/>
            </a:xfrm>
            <a:prstGeom prst="rect">
              <a:avLst/>
            </a:prstGeom>
          </p:spPr>
          <p:txBody>
            <a:bodyPr lIns="50800" tIns="50800" rIns="50800" bIns="50800" rtlCol="0" anchor="ctr"/>
            <a:lstStyle/>
            <a:p>
              <a:pPr algn="ctr">
                <a:lnSpc>
                  <a:spcPts val="3359"/>
                </a:lnSpc>
              </a:pPr>
              <a:endParaRPr/>
            </a:p>
          </p:txBody>
        </p:sp>
      </p:grpSp>
      <p:grpSp>
        <p:nvGrpSpPr>
          <p:cNvPr id="8" name="Group 8"/>
          <p:cNvGrpSpPr/>
          <p:nvPr/>
        </p:nvGrpSpPr>
        <p:grpSpPr>
          <a:xfrm>
            <a:off x="475264" y="9878611"/>
            <a:ext cx="2552811" cy="816778"/>
            <a:chOff x="0" y="0"/>
            <a:chExt cx="672345" cy="215118"/>
          </a:xfrm>
        </p:grpSpPr>
        <p:sp>
          <p:nvSpPr>
            <p:cNvPr id="9" name="Freeform 9"/>
            <p:cNvSpPr/>
            <p:nvPr/>
          </p:nvSpPr>
          <p:spPr>
            <a:xfrm>
              <a:off x="0" y="0"/>
              <a:ext cx="672345" cy="215118"/>
            </a:xfrm>
            <a:custGeom>
              <a:avLst/>
              <a:gdLst/>
              <a:ahLst/>
              <a:cxnLst/>
              <a:rect l="l" t="t" r="r" b="b"/>
              <a:pathLst>
                <a:path w="672345" h="215118">
                  <a:moveTo>
                    <a:pt x="0" y="0"/>
                  </a:moveTo>
                  <a:lnTo>
                    <a:pt x="672345" y="0"/>
                  </a:lnTo>
                  <a:lnTo>
                    <a:pt x="672345" y="215118"/>
                  </a:lnTo>
                  <a:lnTo>
                    <a:pt x="0" y="215118"/>
                  </a:lnTo>
                  <a:close/>
                </a:path>
              </a:pathLst>
            </a:custGeom>
            <a:solidFill>
              <a:srgbClr val="9F9F9F"/>
            </a:solidFill>
          </p:spPr>
          <p:txBody>
            <a:bodyPr/>
            <a:lstStyle/>
            <a:p>
              <a:endParaRPr lang="en-US"/>
            </a:p>
          </p:txBody>
        </p:sp>
        <p:sp>
          <p:nvSpPr>
            <p:cNvPr id="10" name="TextBox 10"/>
            <p:cNvSpPr txBox="1"/>
            <p:nvPr/>
          </p:nvSpPr>
          <p:spPr>
            <a:xfrm>
              <a:off x="0" y="-38100"/>
              <a:ext cx="672345" cy="253218"/>
            </a:xfrm>
            <a:prstGeom prst="rect">
              <a:avLst/>
            </a:prstGeom>
          </p:spPr>
          <p:txBody>
            <a:bodyPr lIns="50800" tIns="50800" rIns="50800" bIns="50800" rtlCol="0" anchor="ctr"/>
            <a:lstStyle/>
            <a:p>
              <a:pPr algn="ctr">
                <a:lnSpc>
                  <a:spcPts val="3359"/>
                </a:lnSpc>
              </a:pPr>
              <a:endParaRPr/>
            </a:p>
          </p:txBody>
        </p:sp>
      </p:grpSp>
      <p:grpSp>
        <p:nvGrpSpPr>
          <p:cNvPr id="11" name="Group 11"/>
          <p:cNvGrpSpPr/>
          <p:nvPr/>
        </p:nvGrpSpPr>
        <p:grpSpPr>
          <a:xfrm>
            <a:off x="16828340" y="224496"/>
            <a:ext cx="2552811" cy="1563029"/>
            <a:chOff x="0" y="0"/>
            <a:chExt cx="672345" cy="411662"/>
          </a:xfrm>
        </p:grpSpPr>
        <p:sp>
          <p:nvSpPr>
            <p:cNvPr id="12" name="Freeform 12"/>
            <p:cNvSpPr/>
            <p:nvPr/>
          </p:nvSpPr>
          <p:spPr>
            <a:xfrm>
              <a:off x="0" y="0"/>
              <a:ext cx="672345" cy="411662"/>
            </a:xfrm>
            <a:custGeom>
              <a:avLst/>
              <a:gdLst/>
              <a:ahLst/>
              <a:cxnLst/>
              <a:rect l="l" t="t" r="r" b="b"/>
              <a:pathLst>
                <a:path w="672345" h="411662">
                  <a:moveTo>
                    <a:pt x="0" y="0"/>
                  </a:moveTo>
                  <a:lnTo>
                    <a:pt x="672345" y="0"/>
                  </a:lnTo>
                  <a:lnTo>
                    <a:pt x="672345" y="411662"/>
                  </a:lnTo>
                  <a:lnTo>
                    <a:pt x="0" y="411662"/>
                  </a:lnTo>
                  <a:close/>
                </a:path>
              </a:pathLst>
            </a:custGeom>
            <a:solidFill>
              <a:srgbClr val="9F9F9F"/>
            </a:solidFill>
          </p:spPr>
          <p:txBody>
            <a:bodyPr/>
            <a:lstStyle/>
            <a:p>
              <a:endParaRPr lang="en-US"/>
            </a:p>
          </p:txBody>
        </p:sp>
        <p:sp>
          <p:nvSpPr>
            <p:cNvPr id="13" name="TextBox 13"/>
            <p:cNvSpPr txBox="1"/>
            <p:nvPr/>
          </p:nvSpPr>
          <p:spPr>
            <a:xfrm>
              <a:off x="0" y="-38100"/>
              <a:ext cx="672345" cy="449762"/>
            </a:xfrm>
            <a:prstGeom prst="rect">
              <a:avLst/>
            </a:prstGeom>
          </p:spPr>
          <p:txBody>
            <a:bodyPr lIns="50800" tIns="50800" rIns="50800" bIns="50800" rtlCol="0" anchor="ctr"/>
            <a:lstStyle/>
            <a:p>
              <a:pPr algn="ctr">
                <a:lnSpc>
                  <a:spcPts val="3359"/>
                </a:lnSpc>
              </a:pPr>
              <a:endParaRPr/>
            </a:p>
          </p:txBody>
        </p:sp>
      </p:grpSp>
      <p:sp>
        <p:nvSpPr>
          <p:cNvPr id="14" name="TextBox 14"/>
          <p:cNvSpPr txBox="1"/>
          <p:nvPr/>
        </p:nvSpPr>
        <p:spPr>
          <a:xfrm>
            <a:off x="1751670" y="397365"/>
            <a:ext cx="8821402" cy="1144271"/>
          </a:xfrm>
          <a:prstGeom prst="rect">
            <a:avLst/>
          </a:prstGeom>
        </p:spPr>
        <p:txBody>
          <a:bodyPr lIns="0" tIns="0" rIns="0" bIns="0" rtlCol="0" anchor="t">
            <a:spAutoFit/>
          </a:bodyPr>
          <a:lstStyle/>
          <a:p>
            <a:pPr algn="l">
              <a:lnSpc>
                <a:spcPts val="9379"/>
              </a:lnSpc>
            </a:pPr>
            <a:r>
              <a:rPr lang="en-US" sz="6699">
                <a:solidFill>
                  <a:srgbClr val="000000"/>
                </a:solidFill>
                <a:latin typeface="Garet"/>
                <a:ea typeface="Garet"/>
                <a:cs typeface="Garet"/>
                <a:sym typeface="Garet"/>
              </a:rPr>
              <a:t>Purpose</a:t>
            </a:r>
          </a:p>
        </p:txBody>
      </p:sp>
      <p:sp>
        <p:nvSpPr>
          <p:cNvPr id="15" name="TextBox 15"/>
          <p:cNvSpPr txBox="1"/>
          <p:nvPr/>
        </p:nvSpPr>
        <p:spPr>
          <a:xfrm>
            <a:off x="1028700" y="2447444"/>
            <a:ext cx="16497314" cy="6323536"/>
          </a:xfrm>
          <a:prstGeom prst="rect">
            <a:avLst/>
          </a:prstGeom>
        </p:spPr>
        <p:txBody>
          <a:bodyPr lIns="0" tIns="0" rIns="0" bIns="0" rtlCol="0" anchor="t">
            <a:spAutoFit/>
          </a:bodyPr>
          <a:lstStyle/>
          <a:p>
            <a:pPr marL="594025" lvl="1" indent="-297013" algn="just">
              <a:lnSpc>
                <a:spcPts val="5035"/>
              </a:lnSpc>
              <a:buFont typeface="Arial"/>
              <a:buChar char="•"/>
            </a:pPr>
            <a:r>
              <a:rPr lang="en-US" sz="2751">
                <a:solidFill>
                  <a:srgbClr val="000000"/>
                </a:solidFill>
                <a:latin typeface="Garet Light"/>
                <a:ea typeface="Garet Light"/>
                <a:cs typeface="Garet Light"/>
                <a:sym typeface="Garet Light"/>
              </a:rPr>
              <a:t>Identify and analyze key factors driving customer churn at Telco using regression modeling.</a:t>
            </a:r>
          </a:p>
          <a:p>
            <a:pPr marL="594025" lvl="1" indent="-297013" algn="just">
              <a:lnSpc>
                <a:spcPts val="5035"/>
              </a:lnSpc>
              <a:buFont typeface="Arial"/>
              <a:buChar char="•"/>
            </a:pPr>
            <a:r>
              <a:rPr lang="en-US" sz="2751">
                <a:solidFill>
                  <a:srgbClr val="000000"/>
                </a:solidFill>
                <a:latin typeface="Garet Light"/>
                <a:ea typeface="Garet Light"/>
                <a:cs typeface="Garet Light"/>
                <a:sym typeface="Garet Light"/>
              </a:rPr>
              <a:t>Leverage customer demographic, service, and account data for churn prediction.</a:t>
            </a:r>
          </a:p>
          <a:p>
            <a:pPr marL="594025" lvl="1" indent="-297013" algn="just">
              <a:lnSpc>
                <a:spcPts val="5035"/>
              </a:lnSpc>
              <a:buFont typeface="Arial"/>
              <a:buChar char="•"/>
            </a:pPr>
            <a:r>
              <a:rPr lang="en-US" sz="2751">
                <a:solidFill>
                  <a:srgbClr val="000000"/>
                </a:solidFill>
                <a:latin typeface="Garet Light"/>
                <a:ea typeface="Garet Light"/>
                <a:cs typeface="Garet Light"/>
                <a:sym typeface="Garet Light"/>
              </a:rPr>
              <a:t>Develop a prediction model to reduce churn rates.</a:t>
            </a:r>
          </a:p>
          <a:p>
            <a:pPr marL="594025" lvl="1" indent="-297013" algn="just">
              <a:lnSpc>
                <a:spcPts val="5035"/>
              </a:lnSpc>
              <a:buFont typeface="Arial"/>
              <a:buChar char="•"/>
            </a:pPr>
            <a:r>
              <a:rPr lang="en-US" sz="2751">
                <a:solidFill>
                  <a:srgbClr val="000000"/>
                </a:solidFill>
                <a:latin typeface="Garet Light"/>
                <a:ea typeface="Garet Light"/>
                <a:cs typeface="Garet Light"/>
                <a:sym typeface="Garet Light"/>
              </a:rPr>
              <a:t>Help Telco:</a:t>
            </a:r>
          </a:p>
          <a:p>
            <a:pPr marL="1188050" lvl="2" indent="-396017" algn="just">
              <a:lnSpc>
                <a:spcPts val="5035"/>
              </a:lnSpc>
              <a:buFont typeface="Arial"/>
              <a:buChar char="⚬"/>
            </a:pPr>
            <a:r>
              <a:rPr lang="en-US" sz="2751">
                <a:solidFill>
                  <a:srgbClr val="000000"/>
                </a:solidFill>
                <a:latin typeface="Garet Light"/>
                <a:ea typeface="Garet Light"/>
                <a:cs typeface="Garet Light"/>
                <a:sym typeface="Garet Light"/>
              </a:rPr>
              <a:t>Retain existing customers.</a:t>
            </a:r>
          </a:p>
          <a:p>
            <a:pPr marL="1188050" lvl="2" indent="-396017" algn="just">
              <a:lnSpc>
                <a:spcPts val="5035"/>
              </a:lnSpc>
              <a:buFont typeface="Arial"/>
              <a:buChar char="⚬"/>
            </a:pPr>
            <a:r>
              <a:rPr lang="en-US" sz="2751">
                <a:solidFill>
                  <a:srgbClr val="000000"/>
                </a:solidFill>
                <a:latin typeface="Garet Light"/>
                <a:ea typeface="Garet Light"/>
                <a:cs typeface="Garet Light"/>
                <a:sym typeface="Garet Light"/>
              </a:rPr>
              <a:t>Reduce acquisition costs.</a:t>
            </a:r>
          </a:p>
          <a:p>
            <a:pPr marL="1188050" lvl="2" indent="-396017" algn="just">
              <a:lnSpc>
                <a:spcPts val="5035"/>
              </a:lnSpc>
              <a:buFont typeface="Arial"/>
              <a:buChar char="⚬"/>
            </a:pPr>
            <a:r>
              <a:rPr lang="en-US" sz="2751">
                <a:solidFill>
                  <a:srgbClr val="000000"/>
                </a:solidFill>
                <a:latin typeface="Garet Light"/>
                <a:ea typeface="Garet Light"/>
                <a:cs typeface="Garet Light"/>
                <a:sym typeface="Garet Light"/>
              </a:rPr>
              <a:t>Improve overall profitability.</a:t>
            </a:r>
          </a:p>
          <a:p>
            <a:pPr marL="594025" lvl="1" indent="-297013" algn="just">
              <a:lnSpc>
                <a:spcPts val="5035"/>
              </a:lnSpc>
              <a:buFont typeface="Arial"/>
              <a:buChar char="•"/>
            </a:pPr>
            <a:r>
              <a:rPr lang="en-US" sz="2751">
                <a:solidFill>
                  <a:srgbClr val="000000"/>
                </a:solidFill>
                <a:latin typeface="Garet Light"/>
                <a:ea typeface="Garet Light"/>
                <a:cs typeface="Garet Light"/>
                <a:sym typeface="Garet Light"/>
              </a:rPr>
              <a:t>Ensure Telco remains competitive in the telecommunications industry.</a:t>
            </a:r>
          </a:p>
          <a:p>
            <a:pPr algn="just">
              <a:lnSpc>
                <a:spcPts val="5035"/>
              </a:lnSpc>
            </a:pPr>
            <a:r>
              <a:rPr lang="en-US" sz="2751">
                <a:solidFill>
                  <a:srgbClr val="000000"/>
                </a:solidFill>
                <a:latin typeface="Garet Light"/>
                <a:ea typeface="Garet Light"/>
                <a:cs typeface="Garet Light"/>
                <a:sym typeface="Garet Light"/>
              </a:rPr>
              <a:t>.</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3E3E3"/>
        </a:solidFill>
        <a:effectLst/>
      </p:bgPr>
    </p:bg>
    <p:spTree>
      <p:nvGrpSpPr>
        <p:cNvPr id="1" name=""/>
        <p:cNvGrpSpPr/>
        <p:nvPr/>
      </p:nvGrpSpPr>
      <p:grpSpPr>
        <a:xfrm>
          <a:off x="0" y="0"/>
          <a:ext cx="0" cy="0"/>
          <a:chOff x="0" y="0"/>
          <a:chExt cx="0" cy="0"/>
        </a:xfrm>
      </p:grpSpPr>
      <p:sp>
        <p:nvSpPr>
          <p:cNvPr id="2" name="Freeform 2"/>
          <p:cNvSpPr/>
          <p:nvPr/>
        </p:nvSpPr>
        <p:spPr>
          <a:xfrm>
            <a:off x="10346823" y="1041274"/>
            <a:ext cx="1773234" cy="1568095"/>
          </a:xfrm>
          <a:custGeom>
            <a:avLst/>
            <a:gdLst/>
            <a:ahLst/>
            <a:cxnLst/>
            <a:rect l="l" t="t" r="r" b="b"/>
            <a:pathLst>
              <a:path w="1773234" h="1568095">
                <a:moveTo>
                  <a:pt x="0" y="0"/>
                </a:moveTo>
                <a:lnTo>
                  <a:pt x="1773235" y="0"/>
                </a:lnTo>
                <a:lnTo>
                  <a:pt x="1773235" y="1568095"/>
                </a:lnTo>
                <a:lnTo>
                  <a:pt x="0" y="156809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3" name="Freeform 3"/>
          <p:cNvSpPr/>
          <p:nvPr/>
        </p:nvSpPr>
        <p:spPr>
          <a:xfrm>
            <a:off x="3841354" y="7418911"/>
            <a:ext cx="3950352" cy="3493350"/>
          </a:xfrm>
          <a:custGeom>
            <a:avLst/>
            <a:gdLst/>
            <a:ahLst/>
            <a:cxnLst/>
            <a:rect l="l" t="t" r="r" b="b"/>
            <a:pathLst>
              <a:path w="3950352" h="3493350">
                <a:moveTo>
                  <a:pt x="0" y="0"/>
                </a:moveTo>
                <a:lnTo>
                  <a:pt x="3950352" y="0"/>
                </a:lnTo>
                <a:lnTo>
                  <a:pt x="3950352" y="3493351"/>
                </a:lnTo>
                <a:lnTo>
                  <a:pt x="0" y="349335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 name="Freeform 4"/>
          <p:cNvSpPr/>
          <p:nvPr/>
        </p:nvSpPr>
        <p:spPr>
          <a:xfrm>
            <a:off x="14443537" y="6467628"/>
            <a:ext cx="4769605" cy="4309989"/>
          </a:xfrm>
          <a:custGeom>
            <a:avLst/>
            <a:gdLst/>
            <a:ahLst/>
            <a:cxnLst/>
            <a:rect l="l" t="t" r="r" b="b"/>
            <a:pathLst>
              <a:path w="4769605" h="4309989">
                <a:moveTo>
                  <a:pt x="0" y="0"/>
                </a:moveTo>
                <a:lnTo>
                  <a:pt x="4769606" y="0"/>
                </a:lnTo>
                <a:lnTo>
                  <a:pt x="4769606" y="4309989"/>
                </a:lnTo>
                <a:lnTo>
                  <a:pt x="0" y="4309989"/>
                </a:lnTo>
                <a:lnTo>
                  <a:pt x="0" y="0"/>
                </a:lnTo>
                <a:close/>
              </a:path>
            </a:pathLst>
          </a:custGeom>
          <a:blipFill>
            <a:blip r:embed="rId5">
              <a:alphaModFix amt="51000"/>
              <a:extLst>
                <a:ext uri="{96DAC541-7B7A-43D3-8B79-37D633B846F1}">
                  <asvg:svgBlip xmlns:asvg="http://schemas.microsoft.com/office/drawing/2016/SVG/main" r:embed="rId6"/>
                </a:ext>
              </a:extLst>
            </a:blip>
            <a:stretch>
              <a:fillRect/>
            </a:stretch>
          </a:blipFill>
        </p:spPr>
        <p:txBody>
          <a:bodyPr/>
          <a:lstStyle/>
          <a:p>
            <a:endParaRPr lang="en-US"/>
          </a:p>
        </p:txBody>
      </p:sp>
      <p:grpSp>
        <p:nvGrpSpPr>
          <p:cNvPr id="5" name="Group 5"/>
          <p:cNvGrpSpPr/>
          <p:nvPr/>
        </p:nvGrpSpPr>
        <p:grpSpPr>
          <a:xfrm>
            <a:off x="1028700" y="1041274"/>
            <a:ext cx="5672541" cy="642549"/>
            <a:chOff x="0" y="0"/>
            <a:chExt cx="1494003" cy="169231"/>
          </a:xfrm>
        </p:grpSpPr>
        <p:sp>
          <p:nvSpPr>
            <p:cNvPr id="6" name="Freeform 6"/>
            <p:cNvSpPr/>
            <p:nvPr/>
          </p:nvSpPr>
          <p:spPr>
            <a:xfrm>
              <a:off x="0" y="0"/>
              <a:ext cx="1494003" cy="169231"/>
            </a:xfrm>
            <a:custGeom>
              <a:avLst/>
              <a:gdLst/>
              <a:ahLst/>
              <a:cxnLst/>
              <a:rect l="l" t="t" r="r" b="b"/>
              <a:pathLst>
                <a:path w="1494003" h="169231">
                  <a:moveTo>
                    <a:pt x="0" y="0"/>
                  </a:moveTo>
                  <a:lnTo>
                    <a:pt x="1494003" y="0"/>
                  </a:lnTo>
                  <a:lnTo>
                    <a:pt x="1494003" y="169231"/>
                  </a:lnTo>
                  <a:lnTo>
                    <a:pt x="0" y="169231"/>
                  </a:lnTo>
                  <a:close/>
                </a:path>
              </a:pathLst>
            </a:custGeom>
            <a:solidFill>
              <a:srgbClr val="9F9F9F"/>
            </a:solidFill>
          </p:spPr>
          <p:txBody>
            <a:bodyPr/>
            <a:lstStyle/>
            <a:p>
              <a:endParaRPr lang="en-US"/>
            </a:p>
          </p:txBody>
        </p:sp>
        <p:sp>
          <p:nvSpPr>
            <p:cNvPr id="7" name="TextBox 7"/>
            <p:cNvSpPr txBox="1"/>
            <p:nvPr/>
          </p:nvSpPr>
          <p:spPr>
            <a:xfrm>
              <a:off x="0" y="-38100"/>
              <a:ext cx="1494003" cy="207331"/>
            </a:xfrm>
            <a:prstGeom prst="rect">
              <a:avLst/>
            </a:prstGeom>
          </p:spPr>
          <p:txBody>
            <a:bodyPr lIns="50800" tIns="50800" rIns="50800" bIns="50800" rtlCol="0" anchor="ctr"/>
            <a:lstStyle/>
            <a:p>
              <a:pPr algn="ctr">
                <a:lnSpc>
                  <a:spcPts val="3359"/>
                </a:lnSpc>
              </a:pPr>
              <a:endParaRPr/>
            </a:p>
          </p:txBody>
        </p:sp>
      </p:grpSp>
      <p:grpSp>
        <p:nvGrpSpPr>
          <p:cNvPr id="8" name="Group 8"/>
          <p:cNvGrpSpPr/>
          <p:nvPr/>
        </p:nvGrpSpPr>
        <p:grpSpPr>
          <a:xfrm>
            <a:off x="475264" y="9878611"/>
            <a:ext cx="2552811" cy="816778"/>
            <a:chOff x="0" y="0"/>
            <a:chExt cx="672345" cy="215118"/>
          </a:xfrm>
        </p:grpSpPr>
        <p:sp>
          <p:nvSpPr>
            <p:cNvPr id="9" name="Freeform 9"/>
            <p:cNvSpPr/>
            <p:nvPr/>
          </p:nvSpPr>
          <p:spPr>
            <a:xfrm>
              <a:off x="0" y="0"/>
              <a:ext cx="672345" cy="215118"/>
            </a:xfrm>
            <a:custGeom>
              <a:avLst/>
              <a:gdLst/>
              <a:ahLst/>
              <a:cxnLst/>
              <a:rect l="l" t="t" r="r" b="b"/>
              <a:pathLst>
                <a:path w="672345" h="215118">
                  <a:moveTo>
                    <a:pt x="0" y="0"/>
                  </a:moveTo>
                  <a:lnTo>
                    <a:pt x="672345" y="0"/>
                  </a:lnTo>
                  <a:lnTo>
                    <a:pt x="672345" y="215118"/>
                  </a:lnTo>
                  <a:lnTo>
                    <a:pt x="0" y="215118"/>
                  </a:lnTo>
                  <a:close/>
                </a:path>
              </a:pathLst>
            </a:custGeom>
            <a:solidFill>
              <a:srgbClr val="9F9F9F"/>
            </a:solidFill>
          </p:spPr>
          <p:txBody>
            <a:bodyPr/>
            <a:lstStyle/>
            <a:p>
              <a:endParaRPr lang="en-US"/>
            </a:p>
          </p:txBody>
        </p:sp>
        <p:sp>
          <p:nvSpPr>
            <p:cNvPr id="10" name="TextBox 10"/>
            <p:cNvSpPr txBox="1"/>
            <p:nvPr/>
          </p:nvSpPr>
          <p:spPr>
            <a:xfrm>
              <a:off x="0" y="-38100"/>
              <a:ext cx="672345" cy="253218"/>
            </a:xfrm>
            <a:prstGeom prst="rect">
              <a:avLst/>
            </a:prstGeom>
          </p:spPr>
          <p:txBody>
            <a:bodyPr lIns="50800" tIns="50800" rIns="50800" bIns="50800" rtlCol="0" anchor="ctr"/>
            <a:lstStyle/>
            <a:p>
              <a:pPr algn="ctr">
                <a:lnSpc>
                  <a:spcPts val="3359"/>
                </a:lnSpc>
              </a:pPr>
              <a:endParaRPr/>
            </a:p>
          </p:txBody>
        </p:sp>
      </p:grpSp>
      <p:grpSp>
        <p:nvGrpSpPr>
          <p:cNvPr id="11" name="Group 11"/>
          <p:cNvGrpSpPr/>
          <p:nvPr/>
        </p:nvGrpSpPr>
        <p:grpSpPr>
          <a:xfrm>
            <a:off x="16828340" y="224496"/>
            <a:ext cx="2552811" cy="1563029"/>
            <a:chOff x="0" y="0"/>
            <a:chExt cx="672345" cy="411662"/>
          </a:xfrm>
        </p:grpSpPr>
        <p:sp>
          <p:nvSpPr>
            <p:cNvPr id="12" name="Freeform 12"/>
            <p:cNvSpPr/>
            <p:nvPr/>
          </p:nvSpPr>
          <p:spPr>
            <a:xfrm>
              <a:off x="0" y="0"/>
              <a:ext cx="672345" cy="411662"/>
            </a:xfrm>
            <a:custGeom>
              <a:avLst/>
              <a:gdLst/>
              <a:ahLst/>
              <a:cxnLst/>
              <a:rect l="l" t="t" r="r" b="b"/>
              <a:pathLst>
                <a:path w="672345" h="411662">
                  <a:moveTo>
                    <a:pt x="0" y="0"/>
                  </a:moveTo>
                  <a:lnTo>
                    <a:pt x="672345" y="0"/>
                  </a:lnTo>
                  <a:lnTo>
                    <a:pt x="672345" y="411662"/>
                  </a:lnTo>
                  <a:lnTo>
                    <a:pt x="0" y="411662"/>
                  </a:lnTo>
                  <a:close/>
                </a:path>
              </a:pathLst>
            </a:custGeom>
            <a:solidFill>
              <a:srgbClr val="9F9F9F"/>
            </a:solidFill>
          </p:spPr>
          <p:txBody>
            <a:bodyPr/>
            <a:lstStyle/>
            <a:p>
              <a:endParaRPr lang="en-US"/>
            </a:p>
          </p:txBody>
        </p:sp>
        <p:sp>
          <p:nvSpPr>
            <p:cNvPr id="13" name="TextBox 13"/>
            <p:cNvSpPr txBox="1"/>
            <p:nvPr/>
          </p:nvSpPr>
          <p:spPr>
            <a:xfrm>
              <a:off x="0" y="-38100"/>
              <a:ext cx="672345" cy="449762"/>
            </a:xfrm>
            <a:prstGeom prst="rect">
              <a:avLst/>
            </a:prstGeom>
          </p:spPr>
          <p:txBody>
            <a:bodyPr lIns="50800" tIns="50800" rIns="50800" bIns="50800" rtlCol="0" anchor="ctr"/>
            <a:lstStyle/>
            <a:p>
              <a:pPr algn="ctr">
                <a:lnSpc>
                  <a:spcPts val="3359"/>
                </a:lnSpc>
              </a:pPr>
              <a:endParaRPr/>
            </a:p>
          </p:txBody>
        </p:sp>
      </p:grpSp>
      <p:sp>
        <p:nvSpPr>
          <p:cNvPr id="14" name="TextBox 14"/>
          <p:cNvSpPr txBox="1"/>
          <p:nvPr/>
        </p:nvSpPr>
        <p:spPr>
          <a:xfrm>
            <a:off x="1488422" y="535036"/>
            <a:ext cx="14916448" cy="978800"/>
          </a:xfrm>
          <a:prstGeom prst="rect">
            <a:avLst/>
          </a:prstGeom>
        </p:spPr>
        <p:txBody>
          <a:bodyPr lIns="0" tIns="0" rIns="0" bIns="0" rtlCol="0" anchor="t">
            <a:spAutoFit/>
          </a:bodyPr>
          <a:lstStyle/>
          <a:p>
            <a:pPr algn="l">
              <a:lnSpc>
                <a:spcPts val="8000"/>
              </a:lnSpc>
            </a:pPr>
            <a:r>
              <a:rPr lang="en-US" sz="5714">
                <a:solidFill>
                  <a:srgbClr val="000000"/>
                </a:solidFill>
                <a:latin typeface="Garet"/>
                <a:ea typeface="Garet"/>
                <a:cs typeface="Garet"/>
                <a:sym typeface="Garet"/>
              </a:rPr>
              <a:t>Problem statement and background</a:t>
            </a:r>
          </a:p>
        </p:txBody>
      </p:sp>
      <p:sp>
        <p:nvSpPr>
          <p:cNvPr id="15" name="TextBox 15"/>
          <p:cNvSpPr txBox="1"/>
          <p:nvPr/>
        </p:nvSpPr>
        <p:spPr>
          <a:xfrm>
            <a:off x="569833" y="1920949"/>
            <a:ext cx="16753627" cy="9154386"/>
          </a:xfrm>
          <a:prstGeom prst="rect">
            <a:avLst/>
          </a:prstGeom>
        </p:spPr>
        <p:txBody>
          <a:bodyPr lIns="0" tIns="0" rIns="0" bIns="0" rtlCol="0" anchor="t">
            <a:spAutoFit/>
          </a:bodyPr>
          <a:lstStyle/>
          <a:p>
            <a:pPr marL="614535" lvl="1" indent="-307267" algn="just">
              <a:lnSpc>
                <a:spcPts val="5208"/>
              </a:lnSpc>
              <a:buFont typeface="Arial"/>
              <a:buChar char="•"/>
            </a:pPr>
            <a:r>
              <a:rPr lang="en-US" sz="2846" b="1">
                <a:solidFill>
                  <a:srgbClr val="000000"/>
                </a:solidFill>
                <a:latin typeface="Garet Bold"/>
                <a:ea typeface="Garet Bold"/>
                <a:cs typeface="Garet Bold"/>
                <a:sym typeface="Garet Bold"/>
              </a:rPr>
              <a:t>Customer churn</a:t>
            </a:r>
            <a:r>
              <a:rPr lang="en-US" sz="2846">
                <a:solidFill>
                  <a:srgbClr val="000000"/>
                </a:solidFill>
                <a:latin typeface="Garet Light"/>
                <a:ea typeface="Garet Light"/>
                <a:cs typeface="Garet Light"/>
                <a:sym typeface="Garet Light"/>
              </a:rPr>
              <a:t> is a critical issue for telecom companies, directly impacting revenue and profitability. High churn rates indicate dissatisfied customers and increased costs for acquiring new ones. Identifying the reasons behind churn and addressing them effectively is key to maintaining a competitive edge.</a:t>
            </a:r>
          </a:p>
          <a:p>
            <a:pPr algn="just">
              <a:lnSpc>
                <a:spcPts val="5208"/>
              </a:lnSpc>
            </a:pPr>
            <a:endParaRPr lang="en-US" sz="2846">
              <a:solidFill>
                <a:srgbClr val="000000"/>
              </a:solidFill>
              <a:latin typeface="Garet Light"/>
              <a:ea typeface="Garet Light"/>
              <a:cs typeface="Garet Light"/>
              <a:sym typeface="Garet Light"/>
            </a:endParaRPr>
          </a:p>
          <a:p>
            <a:pPr marL="614535" lvl="1" indent="-307267" algn="just">
              <a:lnSpc>
                <a:spcPts val="5208"/>
              </a:lnSpc>
              <a:buFont typeface="Arial"/>
              <a:buChar char="•"/>
            </a:pPr>
            <a:r>
              <a:rPr lang="en-US" sz="2846" b="1">
                <a:solidFill>
                  <a:srgbClr val="000000"/>
                </a:solidFill>
                <a:latin typeface="Garet Bold"/>
                <a:ea typeface="Garet Bold"/>
                <a:cs typeface="Garet Bold"/>
                <a:sym typeface="Garet Bold"/>
              </a:rPr>
              <a:t>Significance:</a:t>
            </a:r>
            <a:r>
              <a:rPr lang="en-US" sz="2846">
                <a:solidFill>
                  <a:srgbClr val="000000"/>
                </a:solidFill>
                <a:latin typeface="Garet Light"/>
                <a:ea typeface="Garet Light"/>
                <a:cs typeface="Garet Light"/>
                <a:sym typeface="Garet Light"/>
              </a:rPr>
              <a:t> According to past research, retaining customers is 5-10 times more cost-effective than acquiring new ones. Churn analysis helps reduce revenue loss, improve satisfaction, and foster loyalty in competitive market.</a:t>
            </a:r>
          </a:p>
          <a:p>
            <a:pPr marL="614535" lvl="1" indent="-307267" algn="just">
              <a:lnSpc>
                <a:spcPts val="5208"/>
              </a:lnSpc>
              <a:buFont typeface="Arial"/>
              <a:buChar char="•"/>
            </a:pPr>
            <a:r>
              <a:rPr lang="en-US" sz="2846" b="1">
                <a:solidFill>
                  <a:srgbClr val="000000"/>
                </a:solidFill>
                <a:latin typeface="Garet Bold"/>
                <a:ea typeface="Garet Bold"/>
                <a:cs typeface="Garet Bold"/>
                <a:sym typeface="Garet Bold"/>
              </a:rPr>
              <a:t>Background:</a:t>
            </a:r>
            <a:r>
              <a:rPr lang="en-US" sz="2846">
                <a:solidFill>
                  <a:srgbClr val="000000"/>
                </a:solidFill>
                <a:latin typeface="Garet Light"/>
                <a:ea typeface="Garet Light"/>
                <a:cs typeface="Garet Light"/>
                <a:sym typeface="Garet Light"/>
              </a:rPr>
              <a:t> Telecom companies face intense competition in a saturated market, with churn often driven by poor service, pricing issues, or lack of personalization. Predictive analytics now enable proactive churn prevention, making data-driven solutions crucial for success.</a:t>
            </a:r>
          </a:p>
          <a:p>
            <a:pPr algn="just">
              <a:lnSpc>
                <a:spcPts val="5208"/>
              </a:lnSpc>
            </a:pPr>
            <a:r>
              <a:rPr lang="en-US" sz="2846">
                <a:solidFill>
                  <a:srgbClr val="000000"/>
                </a:solidFill>
                <a:latin typeface="Garet Light"/>
                <a:ea typeface="Garet Light"/>
                <a:cs typeface="Garet Light"/>
                <a:sym typeface="Garet Light"/>
              </a:rPr>
              <a:t>                 </a:t>
            </a:r>
          </a:p>
          <a:p>
            <a:pPr algn="just">
              <a:lnSpc>
                <a:spcPts val="5208"/>
              </a:lnSpc>
            </a:pPr>
            <a:r>
              <a:rPr lang="en-US" sz="2846">
                <a:solidFill>
                  <a:srgbClr val="000000"/>
                </a:solidFill>
                <a:latin typeface="Garet Light"/>
                <a:ea typeface="Garet Light"/>
                <a:cs typeface="Garet Light"/>
                <a:sym typeface="Garet Light"/>
              </a:rPr>
              <a:t>.</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3E3E3"/>
        </a:solidFill>
        <a:effectLst/>
      </p:bgPr>
    </p:bg>
    <p:spTree>
      <p:nvGrpSpPr>
        <p:cNvPr id="1" name=""/>
        <p:cNvGrpSpPr/>
        <p:nvPr/>
      </p:nvGrpSpPr>
      <p:grpSpPr>
        <a:xfrm>
          <a:off x="0" y="0"/>
          <a:ext cx="0" cy="0"/>
          <a:chOff x="0" y="0"/>
          <a:chExt cx="0" cy="0"/>
        </a:xfrm>
      </p:grpSpPr>
      <p:sp>
        <p:nvSpPr>
          <p:cNvPr id="2" name="Freeform 2"/>
          <p:cNvSpPr/>
          <p:nvPr/>
        </p:nvSpPr>
        <p:spPr>
          <a:xfrm>
            <a:off x="10346823" y="1041274"/>
            <a:ext cx="1773234" cy="1568095"/>
          </a:xfrm>
          <a:custGeom>
            <a:avLst/>
            <a:gdLst/>
            <a:ahLst/>
            <a:cxnLst/>
            <a:rect l="l" t="t" r="r" b="b"/>
            <a:pathLst>
              <a:path w="1773234" h="1568095">
                <a:moveTo>
                  <a:pt x="0" y="0"/>
                </a:moveTo>
                <a:lnTo>
                  <a:pt x="1773235" y="0"/>
                </a:lnTo>
                <a:lnTo>
                  <a:pt x="1773235" y="1568095"/>
                </a:lnTo>
                <a:lnTo>
                  <a:pt x="0" y="156809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3" name="Freeform 3"/>
          <p:cNvSpPr/>
          <p:nvPr/>
        </p:nvSpPr>
        <p:spPr>
          <a:xfrm>
            <a:off x="3841354" y="7418911"/>
            <a:ext cx="3950352" cy="3493350"/>
          </a:xfrm>
          <a:custGeom>
            <a:avLst/>
            <a:gdLst/>
            <a:ahLst/>
            <a:cxnLst/>
            <a:rect l="l" t="t" r="r" b="b"/>
            <a:pathLst>
              <a:path w="3950352" h="3493350">
                <a:moveTo>
                  <a:pt x="0" y="0"/>
                </a:moveTo>
                <a:lnTo>
                  <a:pt x="3950352" y="0"/>
                </a:lnTo>
                <a:lnTo>
                  <a:pt x="3950352" y="3493351"/>
                </a:lnTo>
                <a:lnTo>
                  <a:pt x="0" y="349335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 name="Freeform 4"/>
          <p:cNvSpPr/>
          <p:nvPr/>
        </p:nvSpPr>
        <p:spPr>
          <a:xfrm>
            <a:off x="14443537" y="6467628"/>
            <a:ext cx="4769605" cy="4309989"/>
          </a:xfrm>
          <a:custGeom>
            <a:avLst/>
            <a:gdLst/>
            <a:ahLst/>
            <a:cxnLst/>
            <a:rect l="l" t="t" r="r" b="b"/>
            <a:pathLst>
              <a:path w="4769605" h="4309989">
                <a:moveTo>
                  <a:pt x="0" y="0"/>
                </a:moveTo>
                <a:lnTo>
                  <a:pt x="4769606" y="0"/>
                </a:lnTo>
                <a:lnTo>
                  <a:pt x="4769606" y="4309989"/>
                </a:lnTo>
                <a:lnTo>
                  <a:pt x="0" y="4309989"/>
                </a:lnTo>
                <a:lnTo>
                  <a:pt x="0" y="0"/>
                </a:lnTo>
                <a:close/>
              </a:path>
            </a:pathLst>
          </a:custGeom>
          <a:blipFill>
            <a:blip r:embed="rId5">
              <a:alphaModFix amt="51000"/>
              <a:extLst>
                <a:ext uri="{96DAC541-7B7A-43D3-8B79-37D633B846F1}">
                  <asvg:svgBlip xmlns:asvg="http://schemas.microsoft.com/office/drawing/2016/SVG/main" r:embed="rId6"/>
                </a:ext>
              </a:extLst>
            </a:blip>
            <a:stretch>
              <a:fillRect/>
            </a:stretch>
          </a:blipFill>
        </p:spPr>
        <p:txBody>
          <a:bodyPr/>
          <a:lstStyle/>
          <a:p>
            <a:endParaRPr lang="en-US"/>
          </a:p>
        </p:txBody>
      </p:sp>
      <p:grpSp>
        <p:nvGrpSpPr>
          <p:cNvPr id="5" name="Group 5"/>
          <p:cNvGrpSpPr/>
          <p:nvPr/>
        </p:nvGrpSpPr>
        <p:grpSpPr>
          <a:xfrm>
            <a:off x="1028700" y="1041274"/>
            <a:ext cx="5672541" cy="642549"/>
            <a:chOff x="0" y="0"/>
            <a:chExt cx="1494003" cy="169231"/>
          </a:xfrm>
        </p:grpSpPr>
        <p:sp>
          <p:nvSpPr>
            <p:cNvPr id="6" name="Freeform 6"/>
            <p:cNvSpPr/>
            <p:nvPr/>
          </p:nvSpPr>
          <p:spPr>
            <a:xfrm>
              <a:off x="0" y="0"/>
              <a:ext cx="1494003" cy="169231"/>
            </a:xfrm>
            <a:custGeom>
              <a:avLst/>
              <a:gdLst/>
              <a:ahLst/>
              <a:cxnLst/>
              <a:rect l="l" t="t" r="r" b="b"/>
              <a:pathLst>
                <a:path w="1494003" h="169231">
                  <a:moveTo>
                    <a:pt x="0" y="0"/>
                  </a:moveTo>
                  <a:lnTo>
                    <a:pt x="1494003" y="0"/>
                  </a:lnTo>
                  <a:lnTo>
                    <a:pt x="1494003" y="169231"/>
                  </a:lnTo>
                  <a:lnTo>
                    <a:pt x="0" y="169231"/>
                  </a:lnTo>
                  <a:close/>
                </a:path>
              </a:pathLst>
            </a:custGeom>
            <a:solidFill>
              <a:srgbClr val="9F9F9F"/>
            </a:solidFill>
          </p:spPr>
          <p:txBody>
            <a:bodyPr/>
            <a:lstStyle/>
            <a:p>
              <a:endParaRPr lang="en-US"/>
            </a:p>
          </p:txBody>
        </p:sp>
        <p:sp>
          <p:nvSpPr>
            <p:cNvPr id="7" name="TextBox 7"/>
            <p:cNvSpPr txBox="1"/>
            <p:nvPr/>
          </p:nvSpPr>
          <p:spPr>
            <a:xfrm>
              <a:off x="0" y="-38100"/>
              <a:ext cx="1494003" cy="207331"/>
            </a:xfrm>
            <a:prstGeom prst="rect">
              <a:avLst/>
            </a:prstGeom>
          </p:spPr>
          <p:txBody>
            <a:bodyPr lIns="50800" tIns="50800" rIns="50800" bIns="50800" rtlCol="0" anchor="ctr"/>
            <a:lstStyle/>
            <a:p>
              <a:pPr algn="ctr">
                <a:lnSpc>
                  <a:spcPts val="3359"/>
                </a:lnSpc>
              </a:pPr>
              <a:endParaRPr/>
            </a:p>
          </p:txBody>
        </p:sp>
      </p:grpSp>
      <p:grpSp>
        <p:nvGrpSpPr>
          <p:cNvPr id="8" name="Group 8"/>
          <p:cNvGrpSpPr/>
          <p:nvPr/>
        </p:nvGrpSpPr>
        <p:grpSpPr>
          <a:xfrm>
            <a:off x="475264" y="9878611"/>
            <a:ext cx="2552811" cy="816778"/>
            <a:chOff x="0" y="0"/>
            <a:chExt cx="672345" cy="215118"/>
          </a:xfrm>
        </p:grpSpPr>
        <p:sp>
          <p:nvSpPr>
            <p:cNvPr id="9" name="Freeform 9"/>
            <p:cNvSpPr/>
            <p:nvPr/>
          </p:nvSpPr>
          <p:spPr>
            <a:xfrm>
              <a:off x="0" y="0"/>
              <a:ext cx="672345" cy="215118"/>
            </a:xfrm>
            <a:custGeom>
              <a:avLst/>
              <a:gdLst/>
              <a:ahLst/>
              <a:cxnLst/>
              <a:rect l="l" t="t" r="r" b="b"/>
              <a:pathLst>
                <a:path w="672345" h="215118">
                  <a:moveTo>
                    <a:pt x="0" y="0"/>
                  </a:moveTo>
                  <a:lnTo>
                    <a:pt x="672345" y="0"/>
                  </a:lnTo>
                  <a:lnTo>
                    <a:pt x="672345" y="215118"/>
                  </a:lnTo>
                  <a:lnTo>
                    <a:pt x="0" y="215118"/>
                  </a:lnTo>
                  <a:close/>
                </a:path>
              </a:pathLst>
            </a:custGeom>
            <a:solidFill>
              <a:srgbClr val="9F9F9F"/>
            </a:solidFill>
          </p:spPr>
          <p:txBody>
            <a:bodyPr/>
            <a:lstStyle/>
            <a:p>
              <a:endParaRPr lang="en-US"/>
            </a:p>
          </p:txBody>
        </p:sp>
        <p:sp>
          <p:nvSpPr>
            <p:cNvPr id="10" name="TextBox 10"/>
            <p:cNvSpPr txBox="1"/>
            <p:nvPr/>
          </p:nvSpPr>
          <p:spPr>
            <a:xfrm>
              <a:off x="0" y="-38100"/>
              <a:ext cx="672345" cy="253218"/>
            </a:xfrm>
            <a:prstGeom prst="rect">
              <a:avLst/>
            </a:prstGeom>
          </p:spPr>
          <p:txBody>
            <a:bodyPr lIns="50800" tIns="50800" rIns="50800" bIns="50800" rtlCol="0" anchor="ctr"/>
            <a:lstStyle/>
            <a:p>
              <a:pPr algn="ctr">
                <a:lnSpc>
                  <a:spcPts val="3359"/>
                </a:lnSpc>
              </a:pPr>
              <a:endParaRPr/>
            </a:p>
          </p:txBody>
        </p:sp>
      </p:grpSp>
      <p:grpSp>
        <p:nvGrpSpPr>
          <p:cNvPr id="11" name="Group 11"/>
          <p:cNvGrpSpPr/>
          <p:nvPr/>
        </p:nvGrpSpPr>
        <p:grpSpPr>
          <a:xfrm>
            <a:off x="16828340" y="224496"/>
            <a:ext cx="2552811" cy="1563029"/>
            <a:chOff x="0" y="0"/>
            <a:chExt cx="672345" cy="411662"/>
          </a:xfrm>
        </p:grpSpPr>
        <p:sp>
          <p:nvSpPr>
            <p:cNvPr id="12" name="Freeform 12"/>
            <p:cNvSpPr/>
            <p:nvPr/>
          </p:nvSpPr>
          <p:spPr>
            <a:xfrm>
              <a:off x="0" y="0"/>
              <a:ext cx="672345" cy="411662"/>
            </a:xfrm>
            <a:custGeom>
              <a:avLst/>
              <a:gdLst/>
              <a:ahLst/>
              <a:cxnLst/>
              <a:rect l="l" t="t" r="r" b="b"/>
              <a:pathLst>
                <a:path w="672345" h="411662">
                  <a:moveTo>
                    <a:pt x="0" y="0"/>
                  </a:moveTo>
                  <a:lnTo>
                    <a:pt x="672345" y="0"/>
                  </a:lnTo>
                  <a:lnTo>
                    <a:pt x="672345" y="411662"/>
                  </a:lnTo>
                  <a:lnTo>
                    <a:pt x="0" y="411662"/>
                  </a:lnTo>
                  <a:close/>
                </a:path>
              </a:pathLst>
            </a:custGeom>
            <a:solidFill>
              <a:srgbClr val="9F9F9F"/>
            </a:solidFill>
          </p:spPr>
          <p:txBody>
            <a:bodyPr/>
            <a:lstStyle/>
            <a:p>
              <a:endParaRPr lang="en-US"/>
            </a:p>
          </p:txBody>
        </p:sp>
        <p:sp>
          <p:nvSpPr>
            <p:cNvPr id="13" name="TextBox 13"/>
            <p:cNvSpPr txBox="1"/>
            <p:nvPr/>
          </p:nvSpPr>
          <p:spPr>
            <a:xfrm>
              <a:off x="0" y="-38100"/>
              <a:ext cx="672345" cy="449762"/>
            </a:xfrm>
            <a:prstGeom prst="rect">
              <a:avLst/>
            </a:prstGeom>
          </p:spPr>
          <p:txBody>
            <a:bodyPr lIns="50800" tIns="50800" rIns="50800" bIns="50800" rtlCol="0" anchor="ctr"/>
            <a:lstStyle/>
            <a:p>
              <a:pPr algn="ctr">
                <a:lnSpc>
                  <a:spcPts val="3359"/>
                </a:lnSpc>
              </a:pPr>
              <a:endParaRPr/>
            </a:p>
          </p:txBody>
        </p:sp>
      </p:grpSp>
      <p:sp>
        <p:nvSpPr>
          <p:cNvPr id="14" name="TextBox 14"/>
          <p:cNvSpPr txBox="1"/>
          <p:nvPr/>
        </p:nvSpPr>
        <p:spPr>
          <a:xfrm>
            <a:off x="1685776" y="407226"/>
            <a:ext cx="14916448" cy="1144270"/>
          </a:xfrm>
          <a:prstGeom prst="rect">
            <a:avLst/>
          </a:prstGeom>
        </p:spPr>
        <p:txBody>
          <a:bodyPr lIns="0" tIns="0" rIns="0" bIns="0" rtlCol="0" anchor="t">
            <a:spAutoFit/>
          </a:bodyPr>
          <a:lstStyle/>
          <a:p>
            <a:pPr algn="l">
              <a:lnSpc>
                <a:spcPts val="9379"/>
              </a:lnSpc>
            </a:pPr>
            <a:r>
              <a:rPr lang="en-US" sz="6699">
                <a:solidFill>
                  <a:srgbClr val="000000"/>
                </a:solidFill>
                <a:latin typeface="Garet"/>
                <a:ea typeface="Garet"/>
                <a:cs typeface="Garet"/>
                <a:sym typeface="Garet"/>
              </a:rPr>
              <a:t>Gap Analysis</a:t>
            </a:r>
          </a:p>
        </p:txBody>
      </p:sp>
      <p:sp>
        <p:nvSpPr>
          <p:cNvPr id="15" name="TextBox 15"/>
          <p:cNvSpPr txBox="1"/>
          <p:nvPr/>
        </p:nvSpPr>
        <p:spPr>
          <a:xfrm>
            <a:off x="895343" y="1880978"/>
            <a:ext cx="16497314" cy="2494486"/>
          </a:xfrm>
          <a:prstGeom prst="rect">
            <a:avLst/>
          </a:prstGeom>
        </p:spPr>
        <p:txBody>
          <a:bodyPr lIns="0" tIns="0" rIns="0" bIns="0" rtlCol="0" anchor="t">
            <a:spAutoFit/>
          </a:bodyPr>
          <a:lstStyle/>
          <a:p>
            <a:pPr marL="594025" lvl="1" indent="-297013" algn="just">
              <a:lnSpc>
                <a:spcPts val="5035"/>
              </a:lnSpc>
              <a:buFont typeface="Arial"/>
              <a:buChar char="•"/>
            </a:pPr>
            <a:r>
              <a:rPr lang="en-US" sz="2751">
                <a:solidFill>
                  <a:srgbClr val="000000"/>
                </a:solidFill>
                <a:latin typeface="Garet"/>
                <a:ea typeface="Garet"/>
                <a:cs typeface="Garet"/>
                <a:sym typeface="Garet"/>
              </a:rPr>
              <a:t>Gap analysis, is identifying the gap between the current situation and where an entity aims to be. This allows to identify the necessary steps to bridge the gap.</a:t>
            </a:r>
          </a:p>
          <a:p>
            <a:pPr marL="594025" lvl="1" indent="-297013" algn="just">
              <a:lnSpc>
                <a:spcPts val="5035"/>
              </a:lnSpc>
              <a:buFont typeface="Arial"/>
              <a:buChar char="•"/>
            </a:pPr>
            <a:r>
              <a:rPr lang="en-US" sz="2751">
                <a:solidFill>
                  <a:srgbClr val="000000"/>
                </a:solidFill>
                <a:latin typeface="Garet"/>
                <a:ea typeface="Garet"/>
                <a:cs typeface="Garet"/>
                <a:sym typeface="Garet"/>
              </a:rPr>
              <a:t>As customer churn is an issue for Telco, gap analysis will help identify steps to overcome this problem.</a:t>
            </a:r>
          </a:p>
        </p:txBody>
      </p:sp>
      <p:sp>
        <p:nvSpPr>
          <p:cNvPr id="16" name="TextBox 16"/>
          <p:cNvSpPr txBox="1"/>
          <p:nvPr/>
        </p:nvSpPr>
        <p:spPr>
          <a:xfrm>
            <a:off x="416363" y="5095875"/>
            <a:ext cx="5223426" cy="3843695"/>
          </a:xfrm>
          <a:prstGeom prst="rect">
            <a:avLst/>
          </a:prstGeom>
        </p:spPr>
        <p:txBody>
          <a:bodyPr lIns="0" tIns="0" rIns="0" bIns="0" rtlCol="0" anchor="t">
            <a:spAutoFit/>
          </a:bodyPr>
          <a:lstStyle/>
          <a:p>
            <a:pPr algn="l">
              <a:lnSpc>
                <a:spcPts val="3392"/>
              </a:lnSpc>
            </a:pPr>
            <a:r>
              <a:rPr lang="en-US" sz="2423" b="1">
                <a:solidFill>
                  <a:srgbClr val="000000"/>
                </a:solidFill>
                <a:latin typeface="Garet Bold"/>
                <a:ea typeface="Garet Bold"/>
                <a:cs typeface="Garet Bold"/>
                <a:sym typeface="Garet Bold"/>
              </a:rPr>
              <a:t>Current state</a:t>
            </a:r>
          </a:p>
          <a:p>
            <a:pPr algn="l">
              <a:lnSpc>
                <a:spcPts val="3392"/>
              </a:lnSpc>
            </a:pPr>
            <a:r>
              <a:rPr lang="en-US" sz="2423">
                <a:solidFill>
                  <a:srgbClr val="000000"/>
                </a:solidFill>
                <a:latin typeface="Garet"/>
                <a:ea typeface="Garet"/>
                <a:cs typeface="Garet"/>
                <a:sym typeface="Garet"/>
              </a:rPr>
              <a:t>As Telco is experiencing customers leaving for one reason or another. </a:t>
            </a:r>
          </a:p>
          <a:p>
            <a:pPr algn="l">
              <a:lnSpc>
                <a:spcPts val="3392"/>
              </a:lnSpc>
              <a:spcBef>
                <a:spcPct val="0"/>
              </a:spcBef>
            </a:pPr>
            <a:r>
              <a:rPr lang="en-US" sz="2423">
                <a:solidFill>
                  <a:srgbClr val="000000"/>
                </a:solidFill>
                <a:latin typeface="Garet"/>
                <a:ea typeface="Garet"/>
                <a:cs typeface="Garet"/>
                <a:sym typeface="Garet"/>
              </a:rPr>
              <a:t>This has a knock on effect on sales, reputation and thereby profitability of Telco. This prevents them from performing well in the competitive market</a:t>
            </a:r>
          </a:p>
        </p:txBody>
      </p:sp>
      <p:sp>
        <p:nvSpPr>
          <p:cNvPr id="17" name="TextBox 17"/>
          <p:cNvSpPr txBox="1"/>
          <p:nvPr/>
        </p:nvSpPr>
        <p:spPr>
          <a:xfrm>
            <a:off x="11780673" y="5105400"/>
            <a:ext cx="5837864" cy="2491740"/>
          </a:xfrm>
          <a:prstGeom prst="rect">
            <a:avLst/>
          </a:prstGeom>
        </p:spPr>
        <p:txBody>
          <a:bodyPr lIns="0" tIns="0" rIns="0" bIns="0" rtlCol="0" anchor="t">
            <a:spAutoFit/>
          </a:bodyPr>
          <a:lstStyle/>
          <a:p>
            <a:pPr algn="l">
              <a:lnSpc>
                <a:spcPts val="3359"/>
              </a:lnSpc>
            </a:pPr>
            <a:r>
              <a:rPr lang="en-US" sz="2400" b="1">
                <a:solidFill>
                  <a:srgbClr val="000000"/>
                </a:solidFill>
                <a:latin typeface="Garet Bold"/>
                <a:ea typeface="Garet Bold"/>
                <a:cs typeface="Garet Bold"/>
                <a:sym typeface="Garet Bold"/>
              </a:rPr>
              <a:t>Action Plan</a:t>
            </a:r>
          </a:p>
          <a:p>
            <a:pPr marL="518160" lvl="1" indent="-259080" algn="l">
              <a:lnSpc>
                <a:spcPts val="3359"/>
              </a:lnSpc>
              <a:buFont typeface="Arial"/>
              <a:buChar char="•"/>
            </a:pPr>
            <a:r>
              <a:rPr lang="en-US" sz="2400">
                <a:solidFill>
                  <a:srgbClr val="000000"/>
                </a:solidFill>
                <a:latin typeface="Garet"/>
                <a:ea typeface="Garet"/>
                <a:cs typeface="Garet"/>
                <a:sym typeface="Garet"/>
              </a:rPr>
              <a:t>Understand customer pain points</a:t>
            </a:r>
          </a:p>
          <a:p>
            <a:pPr marL="518160" lvl="1" indent="-259080" algn="l">
              <a:lnSpc>
                <a:spcPts val="3359"/>
              </a:lnSpc>
              <a:buFont typeface="Arial"/>
              <a:buChar char="•"/>
            </a:pPr>
            <a:r>
              <a:rPr lang="en-US" sz="2400">
                <a:solidFill>
                  <a:srgbClr val="000000"/>
                </a:solidFill>
                <a:latin typeface="Garet"/>
                <a:ea typeface="Garet"/>
                <a:cs typeface="Garet"/>
                <a:sym typeface="Garet"/>
              </a:rPr>
              <a:t>Improve customer service</a:t>
            </a:r>
          </a:p>
          <a:p>
            <a:pPr marL="518160" lvl="1" indent="-259080" algn="l">
              <a:lnSpc>
                <a:spcPts val="3359"/>
              </a:lnSpc>
              <a:buFont typeface="Arial"/>
              <a:buChar char="•"/>
            </a:pPr>
            <a:r>
              <a:rPr lang="en-US" sz="2400">
                <a:solidFill>
                  <a:srgbClr val="000000"/>
                </a:solidFill>
                <a:latin typeface="Garet"/>
                <a:ea typeface="Garet"/>
                <a:cs typeface="Garet"/>
                <a:sym typeface="Garet"/>
              </a:rPr>
              <a:t>Increase customer engagement</a:t>
            </a:r>
          </a:p>
          <a:p>
            <a:pPr marL="518160" lvl="1" indent="-259080" algn="l">
              <a:lnSpc>
                <a:spcPts val="3359"/>
              </a:lnSpc>
              <a:buFont typeface="Arial"/>
              <a:buChar char="•"/>
            </a:pPr>
            <a:r>
              <a:rPr lang="en-US" sz="2400">
                <a:solidFill>
                  <a:srgbClr val="000000"/>
                </a:solidFill>
                <a:latin typeface="Garet"/>
                <a:ea typeface="Garet"/>
                <a:cs typeface="Garet"/>
                <a:sym typeface="Garet"/>
              </a:rPr>
              <a:t> Offer competitive pricing</a:t>
            </a:r>
          </a:p>
          <a:p>
            <a:pPr algn="l">
              <a:lnSpc>
                <a:spcPts val="3359"/>
              </a:lnSpc>
            </a:pPr>
            <a:endParaRPr lang="en-US" sz="2400">
              <a:solidFill>
                <a:srgbClr val="000000"/>
              </a:solidFill>
              <a:latin typeface="Garet"/>
              <a:ea typeface="Garet"/>
              <a:cs typeface="Garet"/>
              <a:sym typeface="Garet"/>
            </a:endParaRPr>
          </a:p>
        </p:txBody>
      </p:sp>
      <p:sp>
        <p:nvSpPr>
          <p:cNvPr id="18" name="TextBox 18"/>
          <p:cNvSpPr txBox="1"/>
          <p:nvPr/>
        </p:nvSpPr>
        <p:spPr>
          <a:xfrm>
            <a:off x="6131520" y="5105400"/>
            <a:ext cx="4871611" cy="3329940"/>
          </a:xfrm>
          <a:prstGeom prst="rect">
            <a:avLst/>
          </a:prstGeom>
        </p:spPr>
        <p:txBody>
          <a:bodyPr lIns="0" tIns="0" rIns="0" bIns="0" rtlCol="0" anchor="t">
            <a:spAutoFit/>
          </a:bodyPr>
          <a:lstStyle/>
          <a:p>
            <a:pPr algn="l">
              <a:lnSpc>
                <a:spcPts val="3359"/>
              </a:lnSpc>
            </a:pPr>
            <a:r>
              <a:rPr lang="en-US" sz="2400" b="1">
                <a:solidFill>
                  <a:srgbClr val="000000"/>
                </a:solidFill>
                <a:latin typeface="Garet Bold"/>
                <a:ea typeface="Garet Bold"/>
                <a:cs typeface="Garet Bold"/>
                <a:sym typeface="Garet Bold"/>
              </a:rPr>
              <a:t>Desired</a:t>
            </a:r>
            <a:r>
              <a:rPr lang="en-US" sz="2400">
                <a:solidFill>
                  <a:srgbClr val="000000"/>
                </a:solidFill>
                <a:latin typeface="Garet Light"/>
                <a:ea typeface="Garet Light"/>
                <a:cs typeface="Garet Light"/>
                <a:sym typeface="Garet Light"/>
              </a:rPr>
              <a:t> </a:t>
            </a:r>
            <a:r>
              <a:rPr lang="en-US" sz="2400" b="1">
                <a:solidFill>
                  <a:srgbClr val="000000"/>
                </a:solidFill>
                <a:latin typeface="Garet Bold"/>
                <a:ea typeface="Garet Bold"/>
                <a:cs typeface="Garet Bold"/>
                <a:sym typeface="Garet Bold"/>
              </a:rPr>
              <a:t>state</a:t>
            </a:r>
          </a:p>
          <a:p>
            <a:pPr algn="l">
              <a:lnSpc>
                <a:spcPts val="3359"/>
              </a:lnSpc>
              <a:spcBef>
                <a:spcPct val="0"/>
              </a:spcBef>
            </a:pPr>
            <a:r>
              <a:rPr lang="en-US" sz="2400">
                <a:solidFill>
                  <a:srgbClr val="000000"/>
                </a:solidFill>
                <a:latin typeface="Garet"/>
                <a:ea typeface="Garet"/>
                <a:cs typeface="Garet"/>
                <a:sym typeface="Garet"/>
              </a:rPr>
              <a:t>Whats desired by Telco is to hold onto customers and improve loyalty. This will allow Telco to generate a consistent flow of revenue and maintain market share, allowing to reduce churn.</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3E3E3"/>
        </a:solidFill>
        <a:effectLst/>
      </p:bgPr>
    </p:bg>
    <p:spTree>
      <p:nvGrpSpPr>
        <p:cNvPr id="1" name=""/>
        <p:cNvGrpSpPr/>
        <p:nvPr/>
      </p:nvGrpSpPr>
      <p:grpSpPr>
        <a:xfrm>
          <a:off x="0" y="0"/>
          <a:ext cx="0" cy="0"/>
          <a:chOff x="0" y="0"/>
          <a:chExt cx="0" cy="0"/>
        </a:xfrm>
      </p:grpSpPr>
      <p:sp>
        <p:nvSpPr>
          <p:cNvPr id="2" name="Freeform 2"/>
          <p:cNvSpPr/>
          <p:nvPr/>
        </p:nvSpPr>
        <p:spPr>
          <a:xfrm>
            <a:off x="10346823" y="1041274"/>
            <a:ext cx="1773234" cy="1568095"/>
          </a:xfrm>
          <a:custGeom>
            <a:avLst/>
            <a:gdLst/>
            <a:ahLst/>
            <a:cxnLst/>
            <a:rect l="l" t="t" r="r" b="b"/>
            <a:pathLst>
              <a:path w="1773234" h="1568095">
                <a:moveTo>
                  <a:pt x="0" y="0"/>
                </a:moveTo>
                <a:lnTo>
                  <a:pt x="1773235" y="0"/>
                </a:lnTo>
                <a:lnTo>
                  <a:pt x="1773235" y="1568095"/>
                </a:lnTo>
                <a:lnTo>
                  <a:pt x="0" y="156809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3" name="Freeform 3"/>
          <p:cNvSpPr/>
          <p:nvPr/>
        </p:nvSpPr>
        <p:spPr>
          <a:xfrm>
            <a:off x="3841354" y="7418911"/>
            <a:ext cx="3950352" cy="3493350"/>
          </a:xfrm>
          <a:custGeom>
            <a:avLst/>
            <a:gdLst/>
            <a:ahLst/>
            <a:cxnLst/>
            <a:rect l="l" t="t" r="r" b="b"/>
            <a:pathLst>
              <a:path w="3950352" h="3493350">
                <a:moveTo>
                  <a:pt x="0" y="0"/>
                </a:moveTo>
                <a:lnTo>
                  <a:pt x="3950352" y="0"/>
                </a:lnTo>
                <a:lnTo>
                  <a:pt x="3950352" y="3493351"/>
                </a:lnTo>
                <a:lnTo>
                  <a:pt x="0" y="349335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 name="Freeform 4"/>
          <p:cNvSpPr/>
          <p:nvPr/>
        </p:nvSpPr>
        <p:spPr>
          <a:xfrm>
            <a:off x="14443537" y="6467628"/>
            <a:ext cx="4769605" cy="4309989"/>
          </a:xfrm>
          <a:custGeom>
            <a:avLst/>
            <a:gdLst/>
            <a:ahLst/>
            <a:cxnLst/>
            <a:rect l="l" t="t" r="r" b="b"/>
            <a:pathLst>
              <a:path w="4769605" h="4309989">
                <a:moveTo>
                  <a:pt x="0" y="0"/>
                </a:moveTo>
                <a:lnTo>
                  <a:pt x="4769606" y="0"/>
                </a:lnTo>
                <a:lnTo>
                  <a:pt x="4769606" y="4309989"/>
                </a:lnTo>
                <a:lnTo>
                  <a:pt x="0" y="4309989"/>
                </a:lnTo>
                <a:lnTo>
                  <a:pt x="0" y="0"/>
                </a:lnTo>
                <a:close/>
              </a:path>
            </a:pathLst>
          </a:custGeom>
          <a:blipFill>
            <a:blip r:embed="rId5">
              <a:alphaModFix amt="51000"/>
              <a:extLst>
                <a:ext uri="{96DAC541-7B7A-43D3-8B79-37D633B846F1}">
                  <asvg:svgBlip xmlns:asvg="http://schemas.microsoft.com/office/drawing/2016/SVG/main" r:embed="rId6"/>
                </a:ext>
              </a:extLst>
            </a:blip>
            <a:stretch>
              <a:fillRect/>
            </a:stretch>
          </a:blipFill>
        </p:spPr>
        <p:txBody>
          <a:bodyPr/>
          <a:lstStyle/>
          <a:p>
            <a:endParaRPr lang="en-US"/>
          </a:p>
        </p:txBody>
      </p:sp>
      <p:grpSp>
        <p:nvGrpSpPr>
          <p:cNvPr id="5" name="Group 5"/>
          <p:cNvGrpSpPr/>
          <p:nvPr/>
        </p:nvGrpSpPr>
        <p:grpSpPr>
          <a:xfrm>
            <a:off x="1028700" y="1041274"/>
            <a:ext cx="5672541" cy="642549"/>
            <a:chOff x="0" y="0"/>
            <a:chExt cx="1494003" cy="169231"/>
          </a:xfrm>
        </p:grpSpPr>
        <p:sp>
          <p:nvSpPr>
            <p:cNvPr id="6" name="Freeform 6"/>
            <p:cNvSpPr/>
            <p:nvPr/>
          </p:nvSpPr>
          <p:spPr>
            <a:xfrm>
              <a:off x="0" y="0"/>
              <a:ext cx="1494003" cy="169231"/>
            </a:xfrm>
            <a:custGeom>
              <a:avLst/>
              <a:gdLst/>
              <a:ahLst/>
              <a:cxnLst/>
              <a:rect l="l" t="t" r="r" b="b"/>
              <a:pathLst>
                <a:path w="1494003" h="169231">
                  <a:moveTo>
                    <a:pt x="0" y="0"/>
                  </a:moveTo>
                  <a:lnTo>
                    <a:pt x="1494003" y="0"/>
                  </a:lnTo>
                  <a:lnTo>
                    <a:pt x="1494003" y="169231"/>
                  </a:lnTo>
                  <a:lnTo>
                    <a:pt x="0" y="169231"/>
                  </a:lnTo>
                  <a:close/>
                </a:path>
              </a:pathLst>
            </a:custGeom>
            <a:solidFill>
              <a:srgbClr val="9F9F9F"/>
            </a:solidFill>
          </p:spPr>
          <p:txBody>
            <a:bodyPr/>
            <a:lstStyle/>
            <a:p>
              <a:endParaRPr lang="en-US"/>
            </a:p>
          </p:txBody>
        </p:sp>
        <p:sp>
          <p:nvSpPr>
            <p:cNvPr id="7" name="TextBox 7"/>
            <p:cNvSpPr txBox="1"/>
            <p:nvPr/>
          </p:nvSpPr>
          <p:spPr>
            <a:xfrm>
              <a:off x="0" y="-38100"/>
              <a:ext cx="1494003" cy="207331"/>
            </a:xfrm>
            <a:prstGeom prst="rect">
              <a:avLst/>
            </a:prstGeom>
          </p:spPr>
          <p:txBody>
            <a:bodyPr lIns="50800" tIns="50800" rIns="50800" bIns="50800" rtlCol="0" anchor="ctr"/>
            <a:lstStyle/>
            <a:p>
              <a:pPr algn="ctr">
                <a:lnSpc>
                  <a:spcPts val="3359"/>
                </a:lnSpc>
              </a:pPr>
              <a:endParaRPr/>
            </a:p>
          </p:txBody>
        </p:sp>
      </p:grpSp>
      <p:grpSp>
        <p:nvGrpSpPr>
          <p:cNvPr id="8" name="Group 8"/>
          <p:cNvGrpSpPr/>
          <p:nvPr/>
        </p:nvGrpSpPr>
        <p:grpSpPr>
          <a:xfrm>
            <a:off x="475264" y="9878611"/>
            <a:ext cx="2552811" cy="816778"/>
            <a:chOff x="0" y="0"/>
            <a:chExt cx="672345" cy="215118"/>
          </a:xfrm>
        </p:grpSpPr>
        <p:sp>
          <p:nvSpPr>
            <p:cNvPr id="9" name="Freeform 9"/>
            <p:cNvSpPr/>
            <p:nvPr/>
          </p:nvSpPr>
          <p:spPr>
            <a:xfrm>
              <a:off x="0" y="0"/>
              <a:ext cx="672345" cy="215118"/>
            </a:xfrm>
            <a:custGeom>
              <a:avLst/>
              <a:gdLst/>
              <a:ahLst/>
              <a:cxnLst/>
              <a:rect l="l" t="t" r="r" b="b"/>
              <a:pathLst>
                <a:path w="672345" h="215118">
                  <a:moveTo>
                    <a:pt x="0" y="0"/>
                  </a:moveTo>
                  <a:lnTo>
                    <a:pt x="672345" y="0"/>
                  </a:lnTo>
                  <a:lnTo>
                    <a:pt x="672345" y="215118"/>
                  </a:lnTo>
                  <a:lnTo>
                    <a:pt x="0" y="215118"/>
                  </a:lnTo>
                  <a:close/>
                </a:path>
              </a:pathLst>
            </a:custGeom>
            <a:solidFill>
              <a:srgbClr val="9F9F9F"/>
            </a:solidFill>
          </p:spPr>
          <p:txBody>
            <a:bodyPr/>
            <a:lstStyle/>
            <a:p>
              <a:endParaRPr lang="en-US"/>
            </a:p>
          </p:txBody>
        </p:sp>
        <p:sp>
          <p:nvSpPr>
            <p:cNvPr id="10" name="TextBox 10"/>
            <p:cNvSpPr txBox="1"/>
            <p:nvPr/>
          </p:nvSpPr>
          <p:spPr>
            <a:xfrm>
              <a:off x="0" y="-38100"/>
              <a:ext cx="672345" cy="253218"/>
            </a:xfrm>
            <a:prstGeom prst="rect">
              <a:avLst/>
            </a:prstGeom>
          </p:spPr>
          <p:txBody>
            <a:bodyPr lIns="50800" tIns="50800" rIns="50800" bIns="50800" rtlCol="0" anchor="ctr"/>
            <a:lstStyle/>
            <a:p>
              <a:pPr algn="ctr">
                <a:lnSpc>
                  <a:spcPts val="3359"/>
                </a:lnSpc>
              </a:pPr>
              <a:endParaRPr/>
            </a:p>
          </p:txBody>
        </p:sp>
      </p:grpSp>
      <p:grpSp>
        <p:nvGrpSpPr>
          <p:cNvPr id="11" name="Group 11"/>
          <p:cNvGrpSpPr/>
          <p:nvPr/>
        </p:nvGrpSpPr>
        <p:grpSpPr>
          <a:xfrm>
            <a:off x="16828340" y="224496"/>
            <a:ext cx="2552811" cy="1563029"/>
            <a:chOff x="0" y="0"/>
            <a:chExt cx="672345" cy="411662"/>
          </a:xfrm>
        </p:grpSpPr>
        <p:sp>
          <p:nvSpPr>
            <p:cNvPr id="12" name="Freeform 12"/>
            <p:cNvSpPr/>
            <p:nvPr/>
          </p:nvSpPr>
          <p:spPr>
            <a:xfrm>
              <a:off x="0" y="0"/>
              <a:ext cx="672345" cy="411662"/>
            </a:xfrm>
            <a:custGeom>
              <a:avLst/>
              <a:gdLst/>
              <a:ahLst/>
              <a:cxnLst/>
              <a:rect l="l" t="t" r="r" b="b"/>
              <a:pathLst>
                <a:path w="672345" h="411662">
                  <a:moveTo>
                    <a:pt x="0" y="0"/>
                  </a:moveTo>
                  <a:lnTo>
                    <a:pt x="672345" y="0"/>
                  </a:lnTo>
                  <a:lnTo>
                    <a:pt x="672345" y="411662"/>
                  </a:lnTo>
                  <a:lnTo>
                    <a:pt x="0" y="411662"/>
                  </a:lnTo>
                  <a:close/>
                </a:path>
              </a:pathLst>
            </a:custGeom>
            <a:solidFill>
              <a:srgbClr val="9F9F9F"/>
            </a:solidFill>
          </p:spPr>
          <p:txBody>
            <a:bodyPr/>
            <a:lstStyle/>
            <a:p>
              <a:endParaRPr lang="en-US"/>
            </a:p>
          </p:txBody>
        </p:sp>
        <p:sp>
          <p:nvSpPr>
            <p:cNvPr id="13" name="TextBox 13"/>
            <p:cNvSpPr txBox="1"/>
            <p:nvPr/>
          </p:nvSpPr>
          <p:spPr>
            <a:xfrm>
              <a:off x="0" y="-38100"/>
              <a:ext cx="672345" cy="449762"/>
            </a:xfrm>
            <a:prstGeom prst="rect">
              <a:avLst/>
            </a:prstGeom>
          </p:spPr>
          <p:txBody>
            <a:bodyPr lIns="50800" tIns="50800" rIns="50800" bIns="50800" rtlCol="0" anchor="ctr"/>
            <a:lstStyle/>
            <a:p>
              <a:pPr algn="ctr">
                <a:lnSpc>
                  <a:spcPts val="3359"/>
                </a:lnSpc>
              </a:pPr>
              <a:endParaRPr/>
            </a:p>
          </p:txBody>
        </p:sp>
      </p:grpSp>
      <p:sp>
        <p:nvSpPr>
          <p:cNvPr id="14" name="TextBox 14"/>
          <p:cNvSpPr txBox="1"/>
          <p:nvPr/>
        </p:nvSpPr>
        <p:spPr>
          <a:xfrm>
            <a:off x="1587099" y="469842"/>
            <a:ext cx="14294642" cy="1028563"/>
          </a:xfrm>
          <a:prstGeom prst="rect">
            <a:avLst/>
          </a:prstGeom>
        </p:spPr>
        <p:txBody>
          <a:bodyPr lIns="0" tIns="0" rIns="0" bIns="0" rtlCol="0" anchor="t">
            <a:spAutoFit/>
          </a:bodyPr>
          <a:lstStyle/>
          <a:p>
            <a:pPr algn="l">
              <a:lnSpc>
                <a:spcPts val="8403"/>
              </a:lnSpc>
            </a:pPr>
            <a:r>
              <a:rPr lang="en-US" sz="6002">
                <a:solidFill>
                  <a:srgbClr val="000000"/>
                </a:solidFill>
                <a:latin typeface="Garet"/>
                <a:ea typeface="Garet"/>
                <a:cs typeface="Garet"/>
                <a:sym typeface="Garet"/>
              </a:rPr>
              <a:t>Objectives and research questions</a:t>
            </a:r>
          </a:p>
        </p:txBody>
      </p:sp>
      <p:sp>
        <p:nvSpPr>
          <p:cNvPr id="15" name="TextBox 15"/>
          <p:cNvSpPr txBox="1"/>
          <p:nvPr/>
        </p:nvSpPr>
        <p:spPr>
          <a:xfrm>
            <a:off x="475264" y="2234922"/>
            <a:ext cx="17162410" cy="7756268"/>
          </a:xfrm>
          <a:prstGeom prst="rect">
            <a:avLst/>
          </a:prstGeom>
        </p:spPr>
        <p:txBody>
          <a:bodyPr lIns="0" tIns="0" rIns="0" bIns="0" rtlCol="0" anchor="t">
            <a:spAutoFit/>
          </a:bodyPr>
          <a:lstStyle/>
          <a:p>
            <a:pPr marL="557577" lvl="1" indent="-278789" algn="just">
              <a:lnSpc>
                <a:spcPts val="4726"/>
              </a:lnSpc>
              <a:buFont typeface="Arial"/>
              <a:buChar char="•"/>
            </a:pPr>
            <a:r>
              <a:rPr lang="en-US" sz="2582" b="1">
                <a:solidFill>
                  <a:srgbClr val="000000"/>
                </a:solidFill>
                <a:latin typeface="Garet Bold"/>
                <a:ea typeface="Garet Bold"/>
                <a:cs typeface="Garet Bold"/>
                <a:sym typeface="Garet Bold"/>
              </a:rPr>
              <a:t>Main Objective:</a:t>
            </a:r>
            <a:r>
              <a:rPr lang="en-US" sz="2582">
                <a:solidFill>
                  <a:srgbClr val="000000"/>
                </a:solidFill>
                <a:latin typeface="Garet Light"/>
                <a:ea typeface="Garet Light"/>
                <a:cs typeface="Garet Light"/>
                <a:sym typeface="Garet Light"/>
              </a:rPr>
              <a:t> Aims to focus and identify reasons for the companies loss of customers by observing factors and develop strategies to reduce churn rates while improving customer satisfaction.</a:t>
            </a:r>
          </a:p>
          <a:p>
            <a:pPr marL="557577" lvl="1" indent="-278789" algn="just">
              <a:lnSpc>
                <a:spcPts val="4726"/>
              </a:lnSpc>
              <a:buFont typeface="Arial"/>
              <a:buChar char="•"/>
            </a:pPr>
            <a:r>
              <a:rPr lang="en-US" sz="2582" b="1">
                <a:solidFill>
                  <a:srgbClr val="000000"/>
                </a:solidFill>
                <a:latin typeface="Garet Bold"/>
                <a:ea typeface="Garet Bold"/>
                <a:cs typeface="Garet Bold"/>
                <a:sym typeface="Garet Bold"/>
              </a:rPr>
              <a:t>Specific Objectives:</a:t>
            </a:r>
          </a:p>
          <a:p>
            <a:pPr marL="557577" lvl="1" indent="-278789" algn="just">
              <a:lnSpc>
                <a:spcPts val="4726"/>
              </a:lnSpc>
              <a:buAutoNum type="arabicPeriod"/>
            </a:pPr>
            <a:r>
              <a:rPr lang="en-US" sz="2582">
                <a:solidFill>
                  <a:srgbClr val="000000"/>
                </a:solidFill>
                <a:latin typeface="Garet Light"/>
                <a:ea typeface="Garet Light"/>
                <a:cs typeface="Garet Light"/>
                <a:sym typeface="Garet Light"/>
              </a:rPr>
              <a:t>Identify key factors driving customer churn (e.g., pricing, service quality, contract types).</a:t>
            </a:r>
          </a:p>
          <a:p>
            <a:pPr marL="557577" lvl="1" indent="-278789" algn="just">
              <a:lnSpc>
                <a:spcPts val="4726"/>
              </a:lnSpc>
              <a:buAutoNum type="arabicPeriod"/>
            </a:pPr>
            <a:r>
              <a:rPr lang="en-US" sz="2582">
                <a:solidFill>
                  <a:srgbClr val="000000"/>
                </a:solidFill>
                <a:latin typeface="Garet Light"/>
                <a:ea typeface="Garet Light"/>
                <a:cs typeface="Garet Light"/>
                <a:sym typeface="Garet Light"/>
              </a:rPr>
              <a:t>Develop a predictive model to forecast customers at risk of churning.</a:t>
            </a:r>
          </a:p>
          <a:p>
            <a:pPr marL="557577" lvl="1" indent="-278789" algn="just">
              <a:lnSpc>
                <a:spcPts val="4726"/>
              </a:lnSpc>
              <a:buAutoNum type="arabicPeriod"/>
            </a:pPr>
            <a:r>
              <a:rPr lang="en-US" sz="2582">
                <a:solidFill>
                  <a:srgbClr val="000000"/>
                </a:solidFill>
                <a:latin typeface="Garet Light"/>
                <a:ea typeface="Garet Light"/>
                <a:cs typeface="Garet Light"/>
                <a:sym typeface="Garet Light"/>
              </a:rPr>
              <a:t>Propose actionable recommendations for retention strategies based on the findings.</a:t>
            </a:r>
          </a:p>
          <a:p>
            <a:pPr marL="557577" lvl="1" indent="-278789" algn="just">
              <a:lnSpc>
                <a:spcPts val="4726"/>
              </a:lnSpc>
              <a:buFont typeface="Arial"/>
              <a:buChar char="•"/>
            </a:pPr>
            <a:r>
              <a:rPr lang="en-US" sz="2582" b="1">
                <a:solidFill>
                  <a:srgbClr val="000000"/>
                </a:solidFill>
                <a:latin typeface="Garet Bold"/>
                <a:ea typeface="Garet Bold"/>
                <a:cs typeface="Garet Bold"/>
                <a:sym typeface="Garet Bold"/>
              </a:rPr>
              <a:t>Research Questions:</a:t>
            </a:r>
          </a:p>
          <a:p>
            <a:pPr marL="557577" lvl="1" indent="-278789" algn="just">
              <a:lnSpc>
                <a:spcPts val="4726"/>
              </a:lnSpc>
              <a:buFont typeface="Arial"/>
              <a:buChar char="•"/>
            </a:pPr>
            <a:r>
              <a:rPr lang="en-US" sz="2582">
                <a:solidFill>
                  <a:srgbClr val="000000"/>
                </a:solidFill>
                <a:latin typeface="Garet Light"/>
                <a:ea typeface="Garet Light"/>
                <a:cs typeface="Garet Light"/>
                <a:sym typeface="Garet Light"/>
              </a:rPr>
              <a:t>What are the primary factors influencing customer churn at Telco?</a:t>
            </a:r>
          </a:p>
          <a:p>
            <a:pPr marL="557577" lvl="1" indent="-278789" algn="just">
              <a:lnSpc>
                <a:spcPts val="4726"/>
              </a:lnSpc>
              <a:buFont typeface="Arial"/>
              <a:buChar char="•"/>
            </a:pPr>
            <a:r>
              <a:rPr lang="en-US" sz="2582">
                <a:solidFill>
                  <a:srgbClr val="000000"/>
                </a:solidFill>
                <a:latin typeface="Garet Light"/>
                <a:ea typeface="Garet Light"/>
                <a:cs typeface="Garet Light"/>
                <a:sym typeface="Garet Light"/>
              </a:rPr>
              <a:t>How do demographic, usage, and service-related variables correlate with churn?</a:t>
            </a:r>
          </a:p>
          <a:p>
            <a:pPr marL="557577" lvl="1" indent="-278789" algn="just">
              <a:lnSpc>
                <a:spcPts val="4726"/>
              </a:lnSpc>
              <a:buFont typeface="Arial"/>
              <a:buChar char="•"/>
            </a:pPr>
            <a:r>
              <a:rPr lang="en-US" sz="2582">
                <a:solidFill>
                  <a:srgbClr val="000000"/>
                </a:solidFill>
                <a:latin typeface="Garet Light"/>
                <a:ea typeface="Garet Light"/>
                <a:cs typeface="Garet Light"/>
                <a:sym typeface="Garet Light"/>
              </a:rPr>
              <a:t>Can predictive modeling effectively identify customers likely to churn?</a:t>
            </a:r>
          </a:p>
          <a:p>
            <a:pPr marL="557577" lvl="1" indent="-278789" algn="just">
              <a:lnSpc>
                <a:spcPts val="4726"/>
              </a:lnSpc>
              <a:buFont typeface="Arial"/>
              <a:buChar char="•"/>
            </a:pPr>
            <a:r>
              <a:rPr lang="en-US" sz="2582">
                <a:solidFill>
                  <a:srgbClr val="000000"/>
                </a:solidFill>
                <a:latin typeface="Garet Light"/>
                <a:ea typeface="Garet Light"/>
                <a:cs typeface="Garet Light"/>
                <a:sym typeface="Garet Light"/>
              </a:rPr>
              <a:t>What strategies can Telco implement to minimize churn and enhance customer loyalty?</a:t>
            </a:r>
          </a:p>
          <a:p>
            <a:pPr algn="just">
              <a:lnSpc>
                <a:spcPts val="4726"/>
              </a:lnSpc>
            </a:pPr>
            <a:r>
              <a:rPr lang="en-US" sz="2582">
                <a:solidFill>
                  <a:srgbClr val="000000"/>
                </a:solidFill>
                <a:latin typeface="Garet Light"/>
                <a:ea typeface="Garet Light"/>
                <a:cs typeface="Garet Light"/>
                <a:sym typeface="Garet Light"/>
              </a:rPr>
              <a:t>.</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3E3E3"/>
        </a:solidFill>
        <a:effectLst/>
      </p:bgPr>
    </p:bg>
    <p:spTree>
      <p:nvGrpSpPr>
        <p:cNvPr id="1" name=""/>
        <p:cNvGrpSpPr/>
        <p:nvPr/>
      </p:nvGrpSpPr>
      <p:grpSpPr>
        <a:xfrm>
          <a:off x="0" y="0"/>
          <a:ext cx="0" cy="0"/>
          <a:chOff x="0" y="0"/>
          <a:chExt cx="0" cy="0"/>
        </a:xfrm>
      </p:grpSpPr>
      <p:sp>
        <p:nvSpPr>
          <p:cNvPr id="2" name="Freeform 2"/>
          <p:cNvSpPr/>
          <p:nvPr/>
        </p:nvSpPr>
        <p:spPr>
          <a:xfrm>
            <a:off x="10346823" y="1041274"/>
            <a:ext cx="1773234" cy="1568095"/>
          </a:xfrm>
          <a:custGeom>
            <a:avLst/>
            <a:gdLst/>
            <a:ahLst/>
            <a:cxnLst/>
            <a:rect l="l" t="t" r="r" b="b"/>
            <a:pathLst>
              <a:path w="1773234" h="1568095">
                <a:moveTo>
                  <a:pt x="0" y="0"/>
                </a:moveTo>
                <a:lnTo>
                  <a:pt x="1773235" y="0"/>
                </a:lnTo>
                <a:lnTo>
                  <a:pt x="1773235" y="1568095"/>
                </a:lnTo>
                <a:lnTo>
                  <a:pt x="0" y="156809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3" name="Freeform 3"/>
          <p:cNvSpPr/>
          <p:nvPr/>
        </p:nvSpPr>
        <p:spPr>
          <a:xfrm>
            <a:off x="3841354" y="7418911"/>
            <a:ext cx="3950352" cy="3493350"/>
          </a:xfrm>
          <a:custGeom>
            <a:avLst/>
            <a:gdLst/>
            <a:ahLst/>
            <a:cxnLst/>
            <a:rect l="l" t="t" r="r" b="b"/>
            <a:pathLst>
              <a:path w="3950352" h="3493350">
                <a:moveTo>
                  <a:pt x="0" y="0"/>
                </a:moveTo>
                <a:lnTo>
                  <a:pt x="3950352" y="0"/>
                </a:lnTo>
                <a:lnTo>
                  <a:pt x="3950352" y="3493351"/>
                </a:lnTo>
                <a:lnTo>
                  <a:pt x="0" y="349335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 name="Freeform 4"/>
          <p:cNvSpPr/>
          <p:nvPr/>
        </p:nvSpPr>
        <p:spPr>
          <a:xfrm>
            <a:off x="14443537" y="6467628"/>
            <a:ext cx="4769605" cy="4309989"/>
          </a:xfrm>
          <a:custGeom>
            <a:avLst/>
            <a:gdLst/>
            <a:ahLst/>
            <a:cxnLst/>
            <a:rect l="l" t="t" r="r" b="b"/>
            <a:pathLst>
              <a:path w="4769605" h="4309989">
                <a:moveTo>
                  <a:pt x="0" y="0"/>
                </a:moveTo>
                <a:lnTo>
                  <a:pt x="4769606" y="0"/>
                </a:lnTo>
                <a:lnTo>
                  <a:pt x="4769606" y="4309989"/>
                </a:lnTo>
                <a:lnTo>
                  <a:pt x="0" y="4309989"/>
                </a:lnTo>
                <a:lnTo>
                  <a:pt x="0" y="0"/>
                </a:lnTo>
                <a:close/>
              </a:path>
            </a:pathLst>
          </a:custGeom>
          <a:blipFill>
            <a:blip r:embed="rId5">
              <a:alphaModFix amt="51000"/>
              <a:extLst>
                <a:ext uri="{96DAC541-7B7A-43D3-8B79-37D633B846F1}">
                  <asvg:svgBlip xmlns:asvg="http://schemas.microsoft.com/office/drawing/2016/SVG/main" r:embed="rId6"/>
                </a:ext>
              </a:extLst>
            </a:blip>
            <a:stretch>
              <a:fillRect/>
            </a:stretch>
          </a:blipFill>
        </p:spPr>
        <p:txBody>
          <a:bodyPr/>
          <a:lstStyle/>
          <a:p>
            <a:endParaRPr lang="en-US"/>
          </a:p>
        </p:txBody>
      </p:sp>
      <p:grpSp>
        <p:nvGrpSpPr>
          <p:cNvPr id="5" name="Group 5"/>
          <p:cNvGrpSpPr/>
          <p:nvPr/>
        </p:nvGrpSpPr>
        <p:grpSpPr>
          <a:xfrm>
            <a:off x="1028700" y="1041274"/>
            <a:ext cx="5672541" cy="642549"/>
            <a:chOff x="0" y="0"/>
            <a:chExt cx="1494003" cy="169231"/>
          </a:xfrm>
        </p:grpSpPr>
        <p:sp>
          <p:nvSpPr>
            <p:cNvPr id="6" name="Freeform 6"/>
            <p:cNvSpPr/>
            <p:nvPr/>
          </p:nvSpPr>
          <p:spPr>
            <a:xfrm>
              <a:off x="0" y="0"/>
              <a:ext cx="1494003" cy="169231"/>
            </a:xfrm>
            <a:custGeom>
              <a:avLst/>
              <a:gdLst/>
              <a:ahLst/>
              <a:cxnLst/>
              <a:rect l="l" t="t" r="r" b="b"/>
              <a:pathLst>
                <a:path w="1494003" h="169231">
                  <a:moveTo>
                    <a:pt x="0" y="0"/>
                  </a:moveTo>
                  <a:lnTo>
                    <a:pt x="1494003" y="0"/>
                  </a:lnTo>
                  <a:lnTo>
                    <a:pt x="1494003" y="169231"/>
                  </a:lnTo>
                  <a:lnTo>
                    <a:pt x="0" y="169231"/>
                  </a:lnTo>
                  <a:close/>
                </a:path>
              </a:pathLst>
            </a:custGeom>
            <a:solidFill>
              <a:srgbClr val="9F9F9F"/>
            </a:solidFill>
          </p:spPr>
          <p:txBody>
            <a:bodyPr/>
            <a:lstStyle/>
            <a:p>
              <a:endParaRPr lang="en-US"/>
            </a:p>
          </p:txBody>
        </p:sp>
        <p:sp>
          <p:nvSpPr>
            <p:cNvPr id="7" name="TextBox 7"/>
            <p:cNvSpPr txBox="1"/>
            <p:nvPr/>
          </p:nvSpPr>
          <p:spPr>
            <a:xfrm>
              <a:off x="0" y="-38100"/>
              <a:ext cx="1494003" cy="207331"/>
            </a:xfrm>
            <a:prstGeom prst="rect">
              <a:avLst/>
            </a:prstGeom>
          </p:spPr>
          <p:txBody>
            <a:bodyPr lIns="50800" tIns="50800" rIns="50800" bIns="50800" rtlCol="0" anchor="ctr"/>
            <a:lstStyle/>
            <a:p>
              <a:pPr algn="ctr">
                <a:lnSpc>
                  <a:spcPts val="3359"/>
                </a:lnSpc>
              </a:pPr>
              <a:endParaRPr/>
            </a:p>
          </p:txBody>
        </p:sp>
      </p:grpSp>
      <p:grpSp>
        <p:nvGrpSpPr>
          <p:cNvPr id="8" name="Group 8"/>
          <p:cNvGrpSpPr/>
          <p:nvPr/>
        </p:nvGrpSpPr>
        <p:grpSpPr>
          <a:xfrm>
            <a:off x="475264" y="9878611"/>
            <a:ext cx="2552811" cy="816778"/>
            <a:chOff x="0" y="0"/>
            <a:chExt cx="672345" cy="215118"/>
          </a:xfrm>
        </p:grpSpPr>
        <p:sp>
          <p:nvSpPr>
            <p:cNvPr id="9" name="Freeform 9"/>
            <p:cNvSpPr/>
            <p:nvPr/>
          </p:nvSpPr>
          <p:spPr>
            <a:xfrm>
              <a:off x="0" y="0"/>
              <a:ext cx="672345" cy="215118"/>
            </a:xfrm>
            <a:custGeom>
              <a:avLst/>
              <a:gdLst/>
              <a:ahLst/>
              <a:cxnLst/>
              <a:rect l="l" t="t" r="r" b="b"/>
              <a:pathLst>
                <a:path w="672345" h="215118">
                  <a:moveTo>
                    <a:pt x="0" y="0"/>
                  </a:moveTo>
                  <a:lnTo>
                    <a:pt x="672345" y="0"/>
                  </a:lnTo>
                  <a:lnTo>
                    <a:pt x="672345" y="215118"/>
                  </a:lnTo>
                  <a:lnTo>
                    <a:pt x="0" y="215118"/>
                  </a:lnTo>
                  <a:close/>
                </a:path>
              </a:pathLst>
            </a:custGeom>
            <a:solidFill>
              <a:srgbClr val="9F9F9F"/>
            </a:solidFill>
          </p:spPr>
          <p:txBody>
            <a:bodyPr/>
            <a:lstStyle/>
            <a:p>
              <a:endParaRPr lang="en-US"/>
            </a:p>
          </p:txBody>
        </p:sp>
        <p:sp>
          <p:nvSpPr>
            <p:cNvPr id="10" name="TextBox 10"/>
            <p:cNvSpPr txBox="1"/>
            <p:nvPr/>
          </p:nvSpPr>
          <p:spPr>
            <a:xfrm>
              <a:off x="0" y="-38100"/>
              <a:ext cx="672345" cy="253218"/>
            </a:xfrm>
            <a:prstGeom prst="rect">
              <a:avLst/>
            </a:prstGeom>
          </p:spPr>
          <p:txBody>
            <a:bodyPr lIns="50800" tIns="50800" rIns="50800" bIns="50800" rtlCol="0" anchor="ctr"/>
            <a:lstStyle/>
            <a:p>
              <a:pPr algn="ctr">
                <a:lnSpc>
                  <a:spcPts val="3359"/>
                </a:lnSpc>
              </a:pPr>
              <a:endParaRPr/>
            </a:p>
          </p:txBody>
        </p:sp>
      </p:grpSp>
      <p:grpSp>
        <p:nvGrpSpPr>
          <p:cNvPr id="11" name="Group 11"/>
          <p:cNvGrpSpPr/>
          <p:nvPr/>
        </p:nvGrpSpPr>
        <p:grpSpPr>
          <a:xfrm>
            <a:off x="16828340" y="224496"/>
            <a:ext cx="2552811" cy="1563029"/>
            <a:chOff x="0" y="0"/>
            <a:chExt cx="672345" cy="411662"/>
          </a:xfrm>
        </p:grpSpPr>
        <p:sp>
          <p:nvSpPr>
            <p:cNvPr id="12" name="Freeform 12"/>
            <p:cNvSpPr/>
            <p:nvPr/>
          </p:nvSpPr>
          <p:spPr>
            <a:xfrm>
              <a:off x="0" y="0"/>
              <a:ext cx="672345" cy="411662"/>
            </a:xfrm>
            <a:custGeom>
              <a:avLst/>
              <a:gdLst/>
              <a:ahLst/>
              <a:cxnLst/>
              <a:rect l="l" t="t" r="r" b="b"/>
              <a:pathLst>
                <a:path w="672345" h="411662">
                  <a:moveTo>
                    <a:pt x="0" y="0"/>
                  </a:moveTo>
                  <a:lnTo>
                    <a:pt x="672345" y="0"/>
                  </a:lnTo>
                  <a:lnTo>
                    <a:pt x="672345" y="411662"/>
                  </a:lnTo>
                  <a:lnTo>
                    <a:pt x="0" y="411662"/>
                  </a:lnTo>
                  <a:close/>
                </a:path>
              </a:pathLst>
            </a:custGeom>
            <a:solidFill>
              <a:srgbClr val="9F9F9F"/>
            </a:solidFill>
          </p:spPr>
          <p:txBody>
            <a:bodyPr/>
            <a:lstStyle/>
            <a:p>
              <a:endParaRPr lang="en-US"/>
            </a:p>
          </p:txBody>
        </p:sp>
        <p:sp>
          <p:nvSpPr>
            <p:cNvPr id="13" name="TextBox 13"/>
            <p:cNvSpPr txBox="1"/>
            <p:nvPr/>
          </p:nvSpPr>
          <p:spPr>
            <a:xfrm>
              <a:off x="0" y="-38100"/>
              <a:ext cx="672345" cy="449762"/>
            </a:xfrm>
            <a:prstGeom prst="rect">
              <a:avLst/>
            </a:prstGeom>
          </p:spPr>
          <p:txBody>
            <a:bodyPr lIns="50800" tIns="50800" rIns="50800" bIns="50800" rtlCol="0" anchor="ctr"/>
            <a:lstStyle/>
            <a:p>
              <a:pPr algn="ctr">
                <a:lnSpc>
                  <a:spcPts val="3359"/>
                </a:lnSpc>
              </a:pPr>
              <a:endParaRPr/>
            </a:p>
          </p:txBody>
        </p:sp>
      </p:grpSp>
      <p:sp>
        <p:nvSpPr>
          <p:cNvPr id="14" name="TextBox 14"/>
          <p:cNvSpPr txBox="1"/>
          <p:nvPr/>
        </p:nvSpPr>
        <p:spPr>
          <a:xfrm>
            <a:off x="1488422" y="535036"/>
            <a:ext cx="14916448" cy="978800"/>
          </a:xfrm>
          <a:prstGeom prst="rect">
            <a:avLst/>
          </a:prstGeom>
        </p:spPr>
        <p:txBody>
          <a:bodyPr lIns="0" tIns="0" rIns="0" bIns="0" rtlCol="0" anchor="t">
            <a:spAutoFit/>
          </a:bodyPr>
          <a:lstStyle/>
          <a:p>
            <a:pPr algn="l">
              <a:lnSpc>
                <a:spcPts val="8000"/>
              </a:lnSpc>
            </a:pPr>
            <a:r>
              <a:rPr lang="en-US" sz="5714">
                <a:solidFill>
                  <a:srgbClr val="000000"/>
                </a:solidFill>
                <a:latin typeface="Garet"/>
                <a:ea typeface="Garet"/>
                <a:cs typeface="Garet"/>
                <a:sym typeface="Garet"/>
              </a:rPr>
              <a:t>Methodology</a:t>
            </a:r>
          </a:p>
        </p:txBody>
      </p:sp>
      <p:sp>
        <p:nvSpPr>
          <p:cNvPr id="15" name="TextBox 15"/>
          <p:cNvSpPr txBox="1"/>
          <p:nvPr/>
        </p:nvSpPr>
        <p:spPr>
          <a:xfrm>
            <a:off x="1028700" y="2097137"/>
            <a:ext cx="7413304" cy="3239361"/>
          </a:xfrm>
          <a:prstGeom prst="rect">
            <a:avLst/>
          </a:prstGeom>
        </p:spPr>
        <p:txBody>
          <a:bodyPr lIns="0" tIns="0" rIns="0" bIns="0" rtlCol="0" anchor="t">
            <a:spAutoFit/>
          </a:bodyPr>
          <a:lstStyle/>
          <a:p>
            <a:pPr algn="just">
              <a:lnSpc>
                <a:spcPts val="5208"/>
              </a:lnSpc>
            </a:pPr>
            <a:r>
              <a:rPr lang="en-US" sz="2846" b="1">
                <a:solidFill>
                  <a:srgbClr val="000000"/>
                </a:solidFill>
                <a:latin typeface="Garet Bold"/>
                <a:ea typeface="Garet Bold"/>
                <a:cs typeface="Garet Bold"/>
                <a:sym typeface="Garet Bold"/>
              </a:rPr>
              <a:t>DATA COLLECTION</a:t>
            </a:r>
          </a:p>
          <a:p>
            <a:pPr marL="614535" lvl="1" indent="-307267" algn="just">
              <a:lnSpc>
                <a:spcPts val="5208"/>
              </a:lnSpc>
              <a:buFont typeface="Arial"/>
              <a:buChar char="•"/>
            </a:pPr>
            <a:r>
              <a:rPr lang="en-US" sz="2846">
                <a:solidFill>
                  <a:srgbClr val="000000"/>
                </a:solidFill>
                <a:latin typeface="Garet"/>
                <a:ea typeface="Garet"/>
                <a:cs typeface="Garet"/>
                <a:sym typeface="Garet"/>
              </a:rPr>
              <a:t>Dataset - IBM Telco customer churn dataset retrieved from kaggle. </a:t>
            </a:r>
          </a:p>
          <a:p>
            <a:pPr marL="614535" lvl="1" indent="-307267" algn="just">
              <a:lnSpc>
                <a:spcPts val="5208"/>
              </a:lnSpc>
              <a:buFont typeface="Arial"/>
              <a:buChar char="•"/>
            </a:pPr>
            <a:r>
              <a:rPr lang="en-US" sz="2846">
                <a:solidFill>
                  <a:srgbClr val="000000"/>
                </a:solidFill>
                <a:latin typeface="Garet"/>
                <a:ea typeface="Garet"/>
                <a:cs typeface="Garet"/>
                <a:sym typeface="Garet"/>
              </a:rPr>
              <a:t>It was a secondary data source with data already available.</a:t>
            </a:r>
          </a:p>
        </p:txBody>
      </p:sp>
      <p:sp>
        <p:nvSpPr>
          <p:cNvPr id="16" name="TextBox 16"/>
          <p:cNvSpPr txBox="1"/>
          <p:nvPr/>
        </p:nvSpPr>
        <p:spPr>
          <a:xfrm>
            <a:off x="8946646" y="2097137"/>
            <a:ext cx="8450190" cy="6525486"/>
          </a:xfrm>
          <a:prstGeom prst="rect">
            <a:avLst/>
          </a:prstGeom>
        </p:spPr>
        <p:txBody>
          <a:bodyPr lIns="0" tIns="0" rIns="0" bIns="0" rtlCol="0" anchor="t">
            <a:spAutoFit/>
          </a:bodyPr>
          <a:lstStyle/>
          <a:p>
            <a:pPr algn="just">
              <a:lnSpc>
                <a:spcPts val="5208"/>
              </a:lnSpc>
            </a:pPr>
            <a:r>
              <a:rPr lang="en-US" sz="2846" b="1">
                <a:solidFill>
                  <a:srgbClr val="000000"/>
                </a:solidFill>
                <a:latin typeface="Garet Bold"/>
                <a:ea typeface="Garet Bold"/>
                <a:cs typeface="Garet Bold"/>
                <a:sym typeface="Garet Bold"/>
              </a:rPr>
              <a:t>DATA PREPROCESSING</a:t>
            </a:r>
          </a:p>
          <a:p>
            <a:pPr marL="614535" lvl="1" indent="-307267" algn="just">
              <a:lnSpc>
                <a:spcPts val="5208"/>
              </a:lnSpc>
              <a:buFont typeface="Arial"/>
              <a:buChar char="•"/>
            </a:pPr>
            <a:r>
              <a:rPr lang="en-US" sz="2846">
                <a:solidFill>
                  <a:srgbClr val="000000"/>
                </a:solidFill>
                <a:latin typeface="Garet"/>
                <a:ea typeface="Garet"/>
                <a:cs typeface="Garet"/>
                <a:sym typeface="Garet"/>
              </a:rPr>
              <a:t>The dataset was analyzed for Missing values, duplicate columns and erroneous  entries.</a:t>
            </a:r>
          </a:p>
          <a:p>
            <a:pPr marL="614535" lvl="1" indent="-307267" algn="just">
              <a:lnSpc>
                <a:spcPts val="5208"/>
              </a:lnSpc>
              <a:buFont typeface="Arial"/>
              <a:buChar char="•"/>
            </a:pPr>
            <a:r>
              <a:rPr lang="en-US" sz="2846">
                <a:solidFill>
                  <a:srgbClr val="000000"/>
                </a:solidFill>
                <a:latin typeface="Garet"/>
                <a:ea typeface="Garet"/>
                <a:cs typeface="Garet"/>
                <a:sym typeface="Garet"/>
              </a:rPr>
              <a:t>Set categorical variables as factors to assist the lm function to automatically create dummy variables .</a:t>
            </a:r>
          </a:p>
          <a:p>
            <a:pPr marL="614535" lvl="1" indent="-307267" algn="just">
              <a:lnSpc>
                <a:spcPts val="5208"/>
              </a:lnSpc>
              <a:buFont typeface="Arial"/>
              <a:buChar char="•"/>
            </a:pPr>
            <a:r>
              <a:rPr lang="en-US" sz="2846">
                <a:solidFill>
                  <a:srgbClr val="000000"/>
                </a:solidFill>
                <a:latin typeface="Garet"/>
                <a:ea typeface="Garet"/>
                <a:cs typeface="Garet"/>
                <a:sym typeface="Garet"/>
              </a:rPr>
              <a:t>The dataset was also split into training and test sets to prepare for machine learning and statistical modelling.</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3E3E3"/>
        </a:solidFill>
        <a:effectLst/>
      </p:bgPr>
    </p:bg>
    <p:spTree>
      <p:nvGrpSpPr>
        <p:cNvPr id="1" name=""/>
        <p:cNvGrpSpPr/>
        <p:nvPr/>
      </p:nvGrpSpPr>
      <p:grpSpPr>
        <a:xfrm>
          <a:off x="0" y="0"/>
          <a:ext cx="0" cy="0"/>
          <a:chOff x="0" y="0"/>
          <a:chExt cx="0" cy="0"/>
        </a:xfrm>
      </p:grpSpPr>
      <p:sp>
        <p:nvSpPr>
          <p:cNvPr id="2" name="Freeform 2"/>
          <p:cNvSpPr/>
          <p:nvPr/>
        </p:nvSpPr>
        <p:spPr>
          <a:xfrm>
            <a:off x="10346823" y="1041274"/>
            <a:ext cx="1773234" cy="1568095"/>
          </a:xfrm>
          <a:custGeom>
            <a:avLst/>
            <a:gdLst/>
            <a:ahLst/>
            <a:cxnLst/>
            <a:rect l="l" t="t" r="r" b="b"/>
            <a:pathLst>
              <a:path w="1773234" h="1568095">
                <a:moveTo>
                  <a:pt x="0" y="0"/>
                </a:moveTo>
                <a:lnTo>
                  <a:pt x="1773235" y="0"/>
                </a:lnTo>
                <a:lnTo>
                  <a:pt x="1773235" y="1568095"/>
                </a:lnTo>
                <a:lnTo>
                  <a:pt x="0" y="156809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3" name="Freeform 3"/>
          <p:cNvSpPr/>
          <p:nvPr/>
        </p:nvSpPr>
        <p:spPr>
          <a:xfrm>
            <a:off x="3841354" y="7418911"/>
            <a:ext cx="3950352" cy="3493350"/>
          </a:xfrm>
          <a:custGeom>
            <a:avLst/>
            <a:gdLst/>
            <a:ahLst/>
            <a:cxnLst/>
            <a:rect l="l" t="t" r="r" b="b"/>
            <a:pathLst>
              <a:path w="3950352" h="3493350">
                <a:moveTo>
                  <a:pt x="0" y="0"/>
                </a:moveTo>
                <a:lnTo>
                  <a:pt x="3950352" y="0"/>
                </a:lnTo>
                <a:lnTo>
                  <a:pt x="3950352" y="3493351"/>
                </a:lnTo>
                <a:lnTo>
                  <a:pt x="0" y="349335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 name="Freeform 4"/>
          <p:cNvSpPr/>
          <p:nvPr/>
        </p:nvSpPr>
        <p:spPr>
          <a:xfrm>
            <a:off x="14443537" y="6467628"/>
            <a:ext cx="4769605" cy="4309989"/>
          </a:xfrm>
          <a:custGeom>
            <a:avLst/>
            <a:gdLst/>
            <a:ahLst/>
            <a:cxnLst/>
            <a:rect l="l" t="t" r="r" b="b"/>
            <a:pathLst>
              <a:path w="4769605" h="4309989">
                <a:moveTo>
                  <a:pt x="0" y="0"/>
                </a:moveTo>
                <a:lnTo>
                  <a:pt x="4769606" y="0"/>
                </a:lnTo>
                <a:lnTo>
                  <a:pt x="4769606" y="4309989"/>
                </a:lnTo>
                <a:lnTo>
                  <a:pt x="0" y="4309989"/>
                </a:lnTo>
                <a:lnTo>
                  <a:pt x="0" y="0"/>
                </a:lnTo>
                <a:close/>
              </a:path>
            </a:pathLst>
          </a:custGeom>
          <a:blipFill>
            <a:blip r:embed="rId5">
              <a:alphaModFix amt="51000"/>
              <a:extLst>
                <a:ext uri="{96DAC541-7B7A-43D3-8B79-37D633B846F1}">
                  <asvg:svgBlip xmlns:asvg="http://schemas.microsoft.com/office/drawing/2016/SVG/main" r:embed="rId6"/>
                </a:ext>
              </a:extLst>
            </a:blip>
            <a:stretch>
              <a:fillRect/>
            </a:stretch>
          </a:blipFill>
        </p:spPr>
        <p:txBody>
          <a:bodyPr/>
          <a:lstStyle/>
          <a:p>
            <a:endParaRPr lang="en-US"/>
          </a:p>
        </p:txBody>
      </p:sp>
      <p:grpSp>
        <p:nvGrpSpPr>
          <p:cNvPr id="5" name="Group 5"/>
          <p:cNvGrpSpPr/>
          <p:nvPr/>
        </p:nvGrpSpPr>
        <p:grpSpPr>
          <a:xfrm>
            <a:off x="1028700" y="1041274"/>
            <a:ext cx="5672541" cy="642549"/>
            <a:chOff x="0" y="0"/>
            <a:chExt cx="1494003" cy="169231"/>
          </a:xfrm>
        </p:grpSpPr>
        <p:sp>
          <p:nvSpPr>
            <p:cNvPr id="6" name="Freeform 6"/>
            <p:cNvSpPr/>
            <p:nvPr/>
          </p:nvSpPr>
          <p:spPr>
            <a:xfrm>
              <a:off x="0" y="0"/>
              <a:ext cx="1494003" cy="169231"/>
            </a:xfrm>
            <a:custGeom>
              <a:avLst/>
              <a:gdLst/>
              <a:ahLst/>
              <a:cxnLst/>
              <a:rect l="l" t="t" r="r" b="b"/>
              <a:pathLst>
                <a:path w="1494003" h="169231">
                  <a:moveTo>
                    <a:pt x="0" y="0"/>
                  </a:moveTo>
                  <a:lnTo>
                    <a:pt x="1494003" y="0"/>
                  </a:lnTo>
                  <a:lnTo>
                    <a:pt x="1494003" y="169231"/>
                  </a:lnTo>
                  <a:lnTo>
                    <a:pt x="0" y="169231"/>
                  </a:lnTo>
                  <a:close/>
                </a:path>
              </a:pathLst>
            </a:custGeom>
            <a:solidFill>
              <a:srgbClr val="9F9F9F"/>
            </a:solidFill>
          </p:spPr>
          <p:txBody>
            <a:bodyPr/>
            <a:lstStyle/>
            <a:p>
              <a:endParaRPr lang="en-US"/>
            </a:p>
          </p:txBody>
        </p:sp>
        <p:sp>
          <p:nvSpPr>
            <p:cNvPr id="7" name="TextBox 7"/>
            <p:cNvSpPr txBox="1"/>
            <p:nvPr/>
          </p:nvSpPr>
          <p:spPr>
            <a:xfrm>
              <a:off x="0" y="-38100"/>
              <a:ext cx="1494003" cy="207331"/>
            </a:xfrm>
            <a:prstGeom prst="rect">
              <a:avLst/>
            </a:prstGeom>
          </p:spPr>
          <p:txBody>
            <a:bodyPr lIns="50800" tIns="50800" rIns="50800" bIns="50800" rtlCol="0" anchor="ctr"/>
            <a:lstStyle/>
            <a:p>
              <a:pPr algn="ctr">
                <a:lnSpc>
                  <a:spcPts val="3359"/>
                </a:lnSpc>
              </a:pPr>
              <a:endParaRPr/>
            </a:p>
          </p:txBody>
        </p:sp>
      </p:grpSp>
      <p:grpSp>
        <p:nvGrpSpPr>
          <p:cNvPr id="8" name="Group 8"/>
          <p:cNvGrpSpPr/>
          <p:nvPr/>
        </p:nvGrpSpPr>
        <p:grpSpPr>
          <a:xfrm>
            <a:off x="475264" y="9878611"/>
            <a:ext cx="2552811" cy="816778"/>
            <a:chOff x="0" y="0"/>
            <a:chExt cx="672345" cy="215118"/>
          </a:xfrm>
        </p:grpSpPr>
        <p:sp>
          <p:nvSpPr>
            <p:cNvPr id="9" name="Freeform 9"/>
            <p:cNvSpPr/>
            <p:nvPr/>
          </p:nvSpPr>
          <p:spPr>
            <a:xfrm>
              <a:off x="0" y="0"/>
              <a:ext cx="672345" cy="215118"/>
            </a:xfrm>
            <a:custGeom>
              <a:avLst/>
              <a:gdLst/>
              <a:ahLst/>
              <a:cxnLst/>
              <a:rect l="l" t="t" r="r" b="b"/>
              <a:pathLst>
                <a:path w="672345" h="215118">
                  <a:moveTo>
                    <a:pt x="0" y="0"/>
                  </a:moveTo>
                  <a:lnTo>
                    <a:pt x="672345" y="0"/>
                  </a:lnTo>
                  <a:lnTo>
                    <a:pt x="672345" y="215118"/>
                  </a:lnTo>
                  <a:lnTo>
                    <a:pt x="0" y="215118"/>
                  </a:lnTo>
                  <a:close/>
                </a:path>
              </a:pathLst>
            </a:custGeom>
            <a:solidFill>
              <a:srgbClr val="9F9F9F"/>
            </a:solidFill>
          </p:spPr>
          <p:txBody>
            <a:bodyPr/>
            <a:lstStyle/>
            <a:p>
              <a:endParaRPr lang="en-US"/>
            </a:p>
          </p:txBody>
        </p:sp>
        <p:sp>
          <p:nvSpPr>
            <p:cNvPr id="10" name="TextBox 10"/>
            <p:cNvSpPr txBox="1"/>
            <p:nvPr/>
          </p:nvSpPr>
          <p:spPr>
            <a:xfrm>
              <a:off x="0" y="-38100"/>
              <a:ext cx="672345" cy="253218"/>
            </a:xfrm>
            <a:prstGeom prst="rect">
              <a:avLst/>
            </a:prstGeom>
          </p:spPr>
          <p:txBody>
            <a:bodyPr lIns="50800" tIns="50800" rIns="50800" bIns="50800" rtlCol="0" anchor="ctr"/>
            <a:lstStyle/>
            <a:p>
              <a:pPr algn="ctr">
                <a:lnSpc>
                  <a:spcPts val="3359"/>
                </a:lnSpc>
              </a:pPr>
              <a:endParaRPr/>
            </a:p>
          </p:txBody>
        </p:sp>
      </p:grpSp>
      <p:grpSp>
        <p:nvGrpSpPr>
          <p:cNvPr id="11" name="Group 11"/>
          <p:cNvGrpSpPr/>
          <p:nvPr/>
        </p:nvGrpSpPr>
        <p:grpSpPr>
          <a:xfrm>
            <a:off x="16828340" y="224496"/>
            <a:ext cx="2552811" cy="1563029"/>
            <a:chOff x="0" y="0"/>
            <a:chExt cx="672345" cy="411662"/>
          </a:xfrm>
        </p:grpSpPr>
        <p:sp>
          <p:nvSpPr>
            <p:cNvPr id="12" name="Freeform 12"/>
            <p:cNvSpPr/>
            <p:nvPr/>
          </p:nvSpPr>
          <p:spPr>
            <a:xfrm>
              <a:off x="0" y="0"/>
              <a:ext cx="672345" cy="411662"/>
            </a:xfrm>
            <a:custGeom>
              <a:avLst/>
              <a:gdLst/>
              <a:ahLst/>
              <a:cxnLst/>
              <a:rect l="l" t="t" r="r" b="b"/>
              <a:pathLst>
                <a:path w="672345" h="411662">
                  <a:moveTo>
                    <a:pt x="0" y="0"/>
                  </a:moveTo>
                  <a:lnTo>
                    <a:pt x="672345" y="0"/>
                  </a:lnTo>
                  <a:lnTo>
                    <a:pt x="672345" y="411662"/>
                  </a:lnTo>
                  <a:lnTo>
                    <a:pt x="0" y="411662"/>
                  </a:lnTo>
                  <a:close/>
                </a:path>
              </a:pathLst>
            </a:custGeom>
            <a:solidFill>
              <a:srgbClr val="9F9F9F"/>
            </a:solidFill>
          </p:spPr>
          <p:txBody>
            <a:bodyPr/>
            <a:lstStyle/>
            <a:p>
              <a:endParaRPr lang="en-US"/>
            </a:p>
          </p:txBody>
        </p:sp>
        <p:sp>
          <p:nvSpPr>
            <p:cNvPr id="13" name="TextBox 13"/>
            <p:cNvSpPr txBox="1"/>
            <p:nvPr/>
          </p:nvSpPr>
          <p:spPr>
            <a:xfrm>
              <a:off x="0" y="-38100"/>
              <a:ext cx="672345" cy="449762"/>
            </a:xfrm>
            <a:prstGeom prst="rect">
              <a:avLst/>
            </a:prstGeom>
          </p:spPr>
          <p:txBody>
            <a:bodyPr lIns="50800" tIns="50800" rIns="50800" bIns="50800" rtlCol="0" anchor="ctr"/>
            <a:lstStyle/>
            <a:p>
              <a:pPr algn="ctr">
                <a:lnSpc>
                  <a:spcPts val="3359"/>
                </a:lnSpc>
              </a:pPr>
              <a:endParaRPr/>
            </a:p>
          </p:txBody>
        </p:sp>
      </p:grpSp>
      <p:sp>
        <p:nvSpPr>
          <p:cNvPr id="14" name="TextBox 14"/>
          <p:cNvSpPr txBox="1"/>
          <p:nvPr/>
        </p:nvSpPr>
        <p:spPr>
          <a:xfrm>
            <a:off x="1028700" y="369105"/>
            <a:ext cx="17414743" cy="1024442"/>
          </a:xfrm>
          <a:prstGeom prst="rect">
            <a:avLst/>
          </a:prstGeom>
        </p:spPr>
        <p:txBody>
          <a:bodyPr lIns="0" tIns="0" rIns="0" bIns="0" rtlCol="0" anchor="t">
            <a:spAutoFit/>
          </a:bodyPr>
          <a:lstStyle/>
          <a:p>
            <a:pPr algn="l">
              <a:lnSpc>
                <a:spcPts val="8366"/>
              </a:lnSpc>
            </a:pPr>
            <a:r>
              <a:rPr lang="en-US" sz="5975" b="1">
                <a:solidFill>
                  <a:srgbClr val="000000"/>
                </a:solidFill>
                <a:latin typeface="Garet Bold"/>
                <a:ea typeface="Garet Bold"/>
                <a:cs typeface="Garet Bold"/>
                <a:sym typeface="Garet Bold"/>
              </a:rPr>
              <a:t>Models Used to Analyze Customer Churn</a:t>
            </a:r>
          </a:p>
        </p:txBody>
      </p:sp>
      <p:sp>
        <p:nvSpPr>
          <p:cNvPr id="15" name="TextBox 15"/>
          <p:cNvSpPr txBox="1"/>
          <p:nvPr/>
        </p:nvSpPr>
        <p:spPr>
          <a:xfrm>
            <a:off x="1028700" y="1607623"/>
            <a:ext cx="16230600" cy="8205934"/>
          </a:xfrm>
          <a:prstGeom prst="rect">
            <a:avLst/>
          </a:prstGeom>
        </p:spPr>
        <p:txBody>
          <a:bodyPr lIns="0" tIns="0" rIns="0" bIns="0" rtlCol="0" anchor="t">
            <a:spAutoFit/>
          </a:bodyPr>
          <a:lstStyle/>
          <a:p>
            <a:pPr algn="just">
              <a:lnSpc>
                <a:spcPts val="3466"/>
              </a:lnSpc>
            </a:pPr>
            <a:r>
              <a:rPr lang="en-US" sz="2194" b="1" u="sng">
                <a:solidFill>
                  <a:srgbClr val="000000"/>
                </a:solidFill>
                <a:latin typeface="Garet Bold"/>
                <a:ea typeface="Garet Bold"/>
                <a:cs typeface="Garet Bold"/>
                <a:sym typeface="Garet Bold"/>
              </a:rPr>
              <a:t>Model Overview</a:t>
            </a:r>
          </a:p>
          <a:p>
            <a:pPr marL="473747" lvl="1" indent="-236874" algn="just">
              <a:lnSpc>
                <a:spcPts val="3466"/>
              </a:lnSpc>
              <a:buFont typeface="Arial"/>
              <a:buChar char="•"/>
            </a:pPr>
            <a:r>
              <a:rPr lang="en-US" sz="2194">
                <a:solidFill>
                  <a:srgbClr val="000000"/>
                </a:solidFill>
                <a:latin typeface="Garet"/>
                <a:ea typeface="Garet"/>
                <a:cs typeface="Garet"/>
                <a:sym typeface="Garet"/>
              </a:rPr>
              <a:t>Goal: Analyze customer churn at Telco.</a:t>
            </a:r>
          </a:p>
          <a:p>
            <a:pPr marL="473747" lvl="1" indent="-236874" algn="just">
              <a:lnSpc>
                <a:spcPts val="3466"/>
              </a:lnSpc>
              <a:buFont typeface="Arial"/>
              <a:buChar char="•"/>
            </a:pPr>
            <a:r>
              <a:rPr lang="en-US" sz="2194">
                <a:solidFill>
                  <a:srgbClr val="000000"/>
                </a:solidFill>
                <a:latin typeface="Garet"/>
                <a:ea typeface="Garet"/>
                <a:cs typeface="Garet"/>
                <a:sym typeface="Garet"/>
              </a:rPr>
              <a:t>Data:Customer details such as monthly charges, internet service, and payment methods.</a:t>
            </a:r>
          </a:p>
          <a:p>
            <a:pPr algn="just">
              <a:lnSpc>
                <a:spcPts val="3466"/>
              </a:lnSpc>
            </a:pPr>
            <a:r>
              <a:rPr lang="en-US" sz="2194" b="1" u="sng">
                <a:solidFill>
                  <a:srgbClr val="000000"/>
                </a:solidFill>
                <a:latin typeface="Garet Bold"/>
                <a:ea typeface="Garet Bold"/>
                <a:cs typeface="Garet Bold"/>
                <a:sym typeface="Garet Bold"/>
              </a:rPr>
              <a:t>Model Selection Techniques</a:t>
            </a:r>
          </a:p>
          <a:p>
            <a:pPr marL="473747" lvl="1" indent="-236874" algn="just">
              <a:lnSpc>
                <a:spcPts val="3466"/>
              </a:lnSpc>
              <a:buFont typeface="Arial"/>
              <a:buChar char="•"/>
            </a:pPr>
            <a:r>
              <a:rPr lang="en-US" sz="2194" b="1">
                <a:solidFill>
                  <a:srgbClr val="000000"/>
                </a:solidFill>
                <a:latin typeface="Garet Bold"/>
                <a:ea typeface="Garet Bold"/>
                <a:cs typeface="Garet Bold"/>
                <a:sym typeface="Garet Bold"/>
              </a:rPr>
              <a:t>Forward Selection: </a:t>
            </a:r>
            <a:r>
              <a:rPr lang="en-US" sz="2194">
                <a:solidFill>
                  <a:srgbClr val="000000"/>
                </a:solidFill>
                <a:latin typeface="Garet"/>
                <a:ea typeface="Garet"/>
                <a:cs typeface="Garet"/>
                <a:sym typeface="Garet"/>
              </a:rPr>
              <a:t>Begin with no variables, adding those that most improve the model until no significant gains are observed.</a:t>
            </a:r>
          </a:p>
          <a:p>
            <a:pPr marL="473747" lvl="1" indent="-236874" algn="just">
              <a:lnSpc>
                <a:spcPts val="3466"/>
              </a:lnSpc>
              <a:buFont typeface="Arial"/>
              <a:buChar char="•"/>
            </a:pPr>
            <a:r>
              <a:rPr lang="en-US" sz="2194" b="1">
                <a:solidFill>
                  <a:srgbClr val="000000"/>
                </a:solidFill>
                <a:latin typeface="Garet Bold"/>
                <a:ea typeface="Garet Bold"/>
                <a:cs typeface="Garet Bold"/>
                <a:sym typeface="Garet Bold"/>
              </a:rPr>
              <a:t>Backward Elimination: </a:t>
            </a:r>
            <a:r>
              <a:rPr lang="en-US" sz="2194">
                <a:solidFill>
                  <a:srgbClr val="000000"/>
                </a:solidFill>
                <a:latin typeface="Garet"/>
                <a:ea typeface="Garet"/>
                <a:cs typeface="Garet"/>
                <a:sym typeface="Garet"/>
              </a:rPr>
              <a:t>Start with all variables, removing the least impactful ones until further removal does not enhance the model significantly.</a:t>
            </a:r>
          </a:p>
          <a:p>
            <a:pPr marL="473747" lvl="1" indent="-236874" algn="just">
              <a:lnSpc>
                <a:spcPts val="3466"/>
              </a:lnSpc>
              <a:buFont typeface="Arial"/>
              <a:buChar char="•"/>
            </a:pPr>
            <a:r>
              <a:rPr lang="en-US" sz="2194" b="1">
                <a:solidFill>
                  <a:srgbClr val="000000"/>
                </a:solidFill>
                <a:latin typeface="Garet Bold"/>
                <a:ea typeface="Garet Bold"/>
                <a:cs typeface="Garet Bold"/>
                <a:sym typeface="Garet Bold"/>
              </a:rPr>
              <a:t>Stepwise Selection: </a:t>
            </a:r>
            <a:r>
              <a:rPr lang="en-US" sz="2194">
                <a:solidFill>
                  <a:srgbClr val="000000"/>
                </a:solidFill>
                <a:latin typeface="Garet"/>
                <a:ea typeface="Garet"/>
                <a:cs typeface="Garet"/>
                <a:sym typeface="Garet"/>
              </a:rPr>
              <a:t>Optimizes the model by adding and removing variables.</a:t>
            </a:r>
          </a:p>
          <a:p>
            <a:pPr algn="just">
              <a:lnSpc>
                <a:spcPts val="3466"/>
              </a:lnSpc>
            </a:pPr>
            <a:endParaRPr lang="en-US" sz="2194">
              <a:solidFill>
                <a:srgbClr val="000000"/>
              </a:solidFill>
              <a:latin typeface="Garet"/>
              <a:ea typeface="Garet"/>
              <a:cs typeface="Garet"/>
              <a:sym typeface="Garet"/>
            </a:endParaRPr>
          </a:p>
          <a:p>
            <a:pPr algn="just">
              <a:lnSpc>
                <a:spcPts val="3466"/>
              </a:lnSpc>
            </a:pPr>
            <a:r>
              <a:rPr lang="en-US" sz="2194" b="1" u="sng">
                <a:solidFill>
                  <a:srgbClr val="000000"/>
                </a:solidFill>
                <a:latin typeface="Garet Bold"/>
                <a:ea typeface="Garet Bold"/>
                <a:cs typeface="Garet Bold"/>
                <a:sym typeface="Garet Bold"/>
              </a:rPr>
              <a:t>Final Model - Key Factors:</a:t>
            </a:r>
          </a:p>
          <a:p>
            <a:pPr marL="473747" lvl="1" indent="-236874" algn="just">
              <a:lnSpc>
                <a:spcPts val="3466"/>
              </a:lnSpc>
              <a:buFont typeface="Arial"/>
              <a:buChar char="•"/>
            </a:pPr>
            <a:r>
              <a:rPr lang="en-US" sz="2194">
                <a:solidFill>
                  <a:srgbClr val="000000"/>
                </a:solidFill>
                <a:latin typeface="Garet"/>
                <a:ea typeface="Garet"/>
                <a:cs typeface="Garet"/>
                <a:sym typeface="Garet"/>
              </a:rPr>
              <a:t>Churn Label: Customer departure indicator.</a:t>
            </a:r>
          </a:p>
          <a:p>
            <a:pPr marL="473747" lvl="1" indent="-236874" algn="just">
              <a:lnSpc>
                <a:spcPts val="3466"/>
              </a:lnSpc>
              <a:buFont typeface="Arial"/>
              <a:buChar char="•"/>
            </a:pPr>
            <a:r>
              <a:rPr lang="en-US" sz="2194">
                <a:solidFill>
                  <a:srgbClr val="000000"/>
                </a:solidFill>
                <a:latin typeface="Garet"/>
                <a:ea typeface="Garet"/>
                <a:cs typeface="Garet"/>
                <a:sym typeface="Garet"/>
              </a:rPr>
              <a:t>Online Backup: Usage of backup services.</a:t>
            </a:r>
          </a:p>
          <a:p>
            <a:pPr marL="473747" lvl="1" indent="-236874" algn="just">
              <a:lnSpc>
                <a:spcPts val="3466"/>
              </a:lnSpc>
              <a:buFont typeface="Arial"/>
              <a:buChar char="•"/>
            </a:pPr>
            <a:r>
              <a:rPr lang="en-US" sz="2194">
                <a:solidFill>
                  <a:srgbClr val="000000"/>
                </a:solidFill>
                <a:latin typeface="Garet"/>
                <a:ea typeface="Garet"/>
                <a:cs typeface="Garet"/>
                <a:sym typeface="Garet"/>
              </a:rPr>
              <a:t>Gender: Male or female.</a:t>
            </a:r>
          </a:p>
          <a:p>
            <a:pPr marL="473747" lvl="1" indent="-236874" algn="just">
              <a:lnSpc>
                <a:spcPts val="3466"/>
              </a:lnSpc>
              <a:buFont typeface="Arial"/>
              <a:buChar char="•"/>
            </a:pPr>
            <a:r>
              <a:rPr lang="en-US" sz="2194">
                <a:solidFill>
                  <a:srgbClr val="000000"/>
                </a:solidFill>
                <a:latin typeface="Garet"/>
                <a:ea typeface="Garet"/>
                <a:cs typeface="Garet"/>
                <a:sym typeface="Garet"/>
              </a:rPr>
              <a:t>Phone Service: Phone service availability.</a:t>
            </a:r>
          </a:p>
          <a:p>
            <a:pPr marL="473747" lvl="1" indent="-236874" algn="just">
              <a:lnSpc>
                <a:spcPts val="3466"/>
              </a:lnSpc>
              <a:buFont typeface="Arial"/>
              <a:buChar char="•"/>
            </a:pPr>
            <a:r>
              <a:rPr lang="en-US" sz="2194">
                <a:solidFill>
                  <a:srgbClr val="000000"/>
                </a:solidFill>
                <a:latin typeface="Garet"/>
                <a:ea typeface="Garet"/>
                <a:cs typeface="Garet"/>
                <a:sym typeface="Garet"/>
              </a:rPr>
              <a:t>Device Protection: Use of protection services.</a:t>
            </a:r>
          </a:p>
          <a:p>
            <a:pPr algn="just">
              <a:lnSpc>
                <a:spcPts val="3466"/>
              </a:lnSpc>
            </a:pPr>
            <a:endParaRPr lang="en-US" sz="2194">
              <a:solidFill>
                <a:srgbClr val="000000"/>
              </a:solidFill>
              <a:latin typeface="Garet"/>
              <a:ea typeface="Garet"/>
              <a:cs typeface="Garet"/>
              <a:sym typeface="Garet"/>
            </a:endParaRPr>
          </a:p>
          <a:p>
            <a:pPr algn="l">
              <a:lnSpc>
                <a:spcPts val="3072"/>
              </a:lnSpc>
            </a:pPr>
            <a:r>
              <a:rPr lang="en-US" sz="2194">
                <a:solidFill>
                  <a:srgbClr val="000000"/>
                </a:solidFill>
                <a:latin typeface="Garet"/>
                <a:ea typeface="Garet"/>
                <a:cs typeface="Garet"/>
                <a:sym typeface="Garet"/>
              </a:rPr>
              <a:t>Summary: Predicts customer churn likelihood based on these factors, showing correlations between services and customer traits.</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3E3E3"/>
        </a:solidFill>
        <a:effectLst/>
      </p:bgPr>
    </p:bg>
    <p:spTree>
      <p:nvGrpSpPr>
        <p:cNvPr id="1" name=""/>
        <p:cNvGrpSpPr/>
        <p:nvPr/>
      </p:nvGrpSpPr>
      <p:grpSpPr>
        <a:xfrm>
          <a:off x="0" y="0"/>
          <a:ext cx="0" cy="0"/>
          <a:chOff x="0" y="0"/>
          <a:chExt cx="0" cy="0"/>
        </a:xfrm>
      </p:grpSpPr>
      <p:sp>
        <p:nvSpPr>
          <p:cNvPr id="2" name="Freeform 2"/>
          <p:cNvSpPr/>
          <p:nvPr/>
        </p:nvSpPr>
        <p:spPr>
          <a:xfrm>
            <a:off x="10346823" y="1041274"/>
            <a:ext cx="1773234" cy="1568095"/>
          </a:xfrm>
          <a:custGeom>
            <a:avLst/>
            <a:gdLst/>
            <a:ahLst/>
            <a:cxnLst/>
            <a:rect l="l" t="t" r="r" b="b"/>
            <a:pathLst>
              <a:path w="1773234" h="1568095">
                <a:moveTo>
                  <a:pt x="0" y="0"/>
                </a:moveTo>
                <a:lnTo>
                  <a:pt x="1773235" y="0"/>
                </a:lnTo>
                <a:lnTo>
                  <a:pt x="1773235" y="1568095"/>
                </a:lnTo>
                <a:lnTo>
                  <a:pt x="0" y="156809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3" name="Freeform 3"/>
          <p:cNvSpPr/>
          <p:nvPr/>
        </p:nvSpPr>
        <p:spPr>
          <a:xfrm>
            <a:off x="3841354" y="7418911"/>
            <a:ext cx="3950352" cy="3493350"/>
          </a:xfrm>
          <a:custGeom>
            <a:avLst/>
            <a:gdLst/>
            <a:ahLst/>
            <a:cxnLst/>
            <a:rect l="l" t="t" r="r" b="b"/>
            <a:pathLst>
              <a:path w="3950352" h="3493350">
                <a:moveTo>
                  <a:pt x="0" y="0"/>
                </a:moveTo>
                <a:lnTo>
                  <a:pt x="3950352" y="0"/>
                </a:lnTo>
                <a:lnTo>
                  <a:pt x="3950352" y="3493351"/>
                </a:lnTo>
                <a:lnTo>
                  <a:pt x="0" y="349335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 name="Freeform 4"/>
          <p:cNvSpPr/>
          <p:nvPr/>
        </p:nvSpPr>
        <p:spPr>
          <a:xfrm>
            <a:off x="14443537" y="6467628"/>
            <a:ext cx="4769605" cy="4309989"/>
          </a:xfrm>
          <a:custGeom>
            <a:avLst/>
            <a:gdLst/>
            <a:ahLst/>
            <a:cxnLst/>
            <a:rect l="l" t="t" r="r" b="b"/>
            <a:pathLst>
              <a:path w="4769605" h="4309989">
                <a:moveTo>
                  <a:pt x="0" y="0"/>
                </a:moveTo>
                <a:lnTo>
                  <a:pt x="4769606" y="0"/>
                </a:lnTo>
                <a:lnTo>
                  <a:pt x="4769606" y="4309989"/>
                </a:lnTo>
                <a:lnTo>
                  <a:pt x="0" y="4309989"/>
                </a:lnTo>
                <a:lnTo>
                  <a:pt x="0" y="0"/>
                </a:lnTo>
                <a:close/>
              </a:path>
            </a:pathLst>
          </a:custGeom>
          <a:blipFill>
            <a:blip r:embed="rId5">
              <a:alphaModFix amt="51000"/>
              <a:extLst>
                <a:ext uri="{96DAC541-7B7A-43D3-8B79-37D633B846F1}">
                  <asvg:svgBlip xmlns:asvg="http://schemas.microsoft.com/office/drawing/2016/SVG/main" r:embed="rId6"/>
                </a:ext>
              </a:extLst>
            </a:blip>
            <a:stretch>
              <a:fillRect/>
            </a:stretch>
          </a:blipFill>
        </p:spPr>
        <p:txBody>
          <a:bodyPr/>
          <a:lstStyle/>
          <a:p>
            <a:endParaRPr lang="en-US"/>
          </a:p>
        </p:txBody>
      </p:sp>
      <p:grpSp>
        <p:nvGrpSpPr>
          <p:cNvPr id="5" name="Group 5"/>
          <p:cNvGrpSpPr/>
          <p:nvPr/>
        </p:nvGrpSpPr>
        <p:grpSpPr>
          <a:xfrm>
            <a:off x="1028700" y="1041274"/>
            <a:ext cx="5672541" cy="642549"/>
            <a:chOff x="0" y="0"/>
            <a:chExt cx="1494003" cy="169231"/>
          </a:xfrm>
        </p:grpSpPr>
        <p:sp>
          <p:nvSpPr>
            <p:cNvPr id="6" name="Freeform 6"/>
            <p:cNvSpPr/>
            <p:nvPr/>
          </p:nvSpPr>
          <p:spPr>
            <a:xfrm>
              <a:off x="0" y="0"/>
              <a:ext cx="1494003" cy="169231"/>
            </a:xfrm>
            <a:custGeom>
              <a:avLst/>
              <a:gdLst/>
              <a:ahLst/>
              <a:cxnLst/>
              <a:rect l="l" t="t" r="r" b="b"/>
              <a:pathLst>
                <a:path w="1494003" h="169231">
                  <a:moveTo>
                    <a:pt x="0" y="0"/>
                  </a:moveTo>
                  <a:lnTo>
                    <a:pt x="1494003" y="0"/>
                  </a:lnTo>
                  <a:lnTo>
                    <a:pt x="1494003" y="169231"/>
                  </a:lnTo>
                  <a:lnTo>
                    <a:pt x="0" y="169231"/>
                  </a:lnTo>
                  <a:close/>
                </a:path>
              </a:pathLst>
            </a:custGeom>
            <a:solidFill>
              <a:srgbClr val="9F9F9F"/>
            </a:solidFill>
          </p:spPr>
          <p:txBody>
            <a:bodyPr/>
            <a:lstStyle/>
            <a:p>
              <a:endParaRPr lang="en-US"/>
            </a:p>
          </p:txBody>
        </p:sp>
        <p:sp>
          <p:nvSpPr>
            <p:cNvPr id="7" name="TextBox 7"/>
            <p:cNvSpPr txBox="1"/>
            <p:nvPr/>
          </p:nvSpPr>
          <p:spPr>
            <a:xfrm>
              <a:off x="0" y="-38100"/>
              <a:ext cx="1494003" cy="207331"/>
            </a:xfrm>
            <a:prstGeom prst="rect">
              <a:avLst/>
            </a:prstGeom>
          </p:spPr>
          <p:txBody>
            <a:bodyPr lIns="50800" tIns="50800" rIns="50800" bIns="50800" rtlCol="0" anchor="ctr"/>
            <a:lstStyle/>
            <a:p>
              <a:pPr algn="ctr">
                <a:lnSpc>
                  <a:spcPts val="3359"/>
                </a:lnSpc>
              </a:pPr>
              <a:endParaRPr/>
            </a:p>
          </p:txBody>
        </p:sp>
      </p:grpSp>
      <p:grpSp>
        <p:nvGrpSpPr>
          <p:cNvPr id="8" name="Group 8"/>
          <p:cNvGrpSpPr/>
          <p:nvPr/>
        </p:nvGrpSpPr>
        <p:grpSpPr>
          <a:xfrm>
            <a:off x="475264" y="9878611"/>
            <a:ext cx="2552811" cy="816778"/>
            <a:chOff x="0" y="0"/>
            <a:chExt cx="672345" cy="215118"/>
          </a:xfrm>
        </p:grpSpPr>
        <p:sp>
          <p:nvSpPr>
            <p:cNvPr id="9" name="Freeform 9"/>
            <p:cNvSpPr/>
            <p:nvPr/>
          </p:nvSpPr>
          <p:spPr>
            <a:xfrm>
              <a:off x="0" y="0"/>
              <a:ext cx="672345" cy="215118"/>
            </a:xfrm>
            <a:custGeom>
              <a:avLst/>
              <a:gdLst/>
              <a:ahLst/>
              <a:cxnLst/>
              <a:rect l="l" t="t" r="r" b="b"/>
              <a:pathLst>
                <a:path w="672345" h="215118">
                  <a:moveTo>
                    <a:pt x="0" y="0"/>
                  </a:moveTo>
                  <a:lnTo>
                    <a:pt x="672345" y="0"/>
                  </a:lnTo>
                  <a:lnTo>
                    <a:pt x="672345" y="215118"/>
                  </a:lnTo>
                  <a:lnTo>
                    <a:pt x="0" y="215118"/>
                  </a:lnTo>
                  <a:close/>
                </a:path>
              </a:pathLst>
            </a:custGeom>
            <a:solidFill>
              <a:srgbClr val="9F9F9F"/>
            </a:solidFill>
          </p:spPr>
          <p:txBody>
            <a:bodyPr/>
            <a:lstStyle/>
            <a:p>
              <a:endParaRPr lang="en-US"/>
            </a:p>
          </p:txBody>
        </p:sp>
        <p:sp>
          <p:nvSpPr>
            <p:cNvPr id="10" name="TextBox 10"/>
            <p:cNvSpPr txBox="1"/>
            <p:nvPr/>
          </p:nvSpPr>
          <p:spPr>
            <a:xfrm>
              <a:off x="0" y="-38100"/>
              <a:ext cx="672345" cy="253218"/>
            </a:xfrm>
            <a:prstGeom prst="rect">
              <a:avLst/>
            </a:prstGeom>
          </p:spPr>
          <p:txBody>
            <a:bodyPr lIns="50800" tIns="50800" rIns="50800" bIns="50800" rtlCol="0" anchor="ctr"/>
            <a:lstStyle/>
            <a:p>
              <a:pPr algn="ctr">
                <a:lnSpc>
                  <a:spcPts val="3359"/>
                </a:lnSpc>
              </a:pPr>
              <a:endParaRPr/>
            </a:p>
          </p:txBody>
        </p:sp>
      </p:grpSp>
      <p:grpSp>
        <p:nvGrpSpPr>
          <p:cNvPr id="11" name="Group 11"/>
          <p:cNvGrpSpPr/>
          <p:nvPr/>
        </p:nvGrpSpPr>
        <p:grpSpPr>
          <a:xfrm>
            <a:off x="16828340" y="224496"/>
            <a:ext cx="2552811" cy="1563029"/>
            <a:chOff x="0" y="0"/>
            <a:chExt cx="672345" cy="411662"/>
          </a:xfrm>
        </p:grpSpPr>
        <p:sp>
          <p:nvSpPr>
            <p:cNvPr id="12" name="Freeform 12"/>
            <p:cNvSpPr/>
            <p:nvPr/>
          </p:nvSpPr>
          <p:spPr>
            <a:xfrm>
              <a:off x="0" y="0"/>
              <a:ext cx="672345" cy="411662"/>
            </a:xfrm>
            <a:custGeom>
              <a:avLst/>
              <a:gdLst/>
              <a:ahLst/>
              <a:cxnLst/>
              <a:rect l="l" t="t" r="r" b="b"/>
              <a:pathLst>
                <a:path w="672345" h="411662">
                  <a:moveTo>
                    <a:pt x="0" y="0"/>
                  </a:moveTo>
                  <a:lnTo>
                    <a:pt x="672345" y="0"/>
                  </a:lnTo>
                  <a:lnTo>
                    <a:pt x="672345" y="411662"/>
                  </a:lnTo>
                  <a:lnTo>
                    <a:pt x="0" y="411662"/>
                  </a:lnTo>
                  <a:close/>
                </a:path>
              </a:pathLst>
            </a:custGeom>
            <a:solidFill>
              <a:srgbClr val="9F9F9F"/>
            </a:solidFill>
          </p:spPr>
          <p:txBody>
            <a:bodyPr/>
            <a:lstStyle/>
            <a:p>
              <a:endParaRPr lang="en-US"/>
            </a:p>
          </p:txBody>
        </p:sp>
        <p:sp>
          <p:nvSpPr>
            <p:cNvPr id="13" name="TextBox 13"/>
            <p:cNvSpPr txBox="1"/>
            <p:nvPr/>
          </p:nvSpPr>
          <p:spPr>
            <a:xfrm>
              <a:off x="0" y="-38100"/>
              <a:ext cx="672345" cy="449762"/>
            </a:xfrm>
            <a:prstGeom prst="rect">
              <a:avLst/>
            </a:prstGeom>
          </p:spPr>
          <p:txBody>
            <a:bodyPr lIns="50800" tIns="50800" rIns="50800" bIns="50800" rtlCol="0" anchor="ctr"/>
            <a:lstStyle/>
            <a:p>
              <a:pPr algn="ctr">
                <a:lnSpc>
                  <a:spcPts val="3359"/>
                </a:lnSpc>
              </a:pPr>
              <a:endParaRPr/>
            </a:p>
          </p:txBody>
        </p:sp>
      </p:grpSp>
      <p:sp>
        <p:nvSpPr>
          <p:cNvPr id="14" name="Freeform 14"/>
          <p:cNvSpPr/>
          <p:nvPr/>
        </p:nvSpPr>
        <p:spPr>
          <a:xfrm>
            <a:off x="3493371" y="1874788"/>
            <a:ext cx="11301259" cy="1469164"/>
          </a:xfrm>
          <a:custGeom>
            <a:avLst/>
            <a:gdLst/>
            <a:ahLst/>
            <a:cxnLst/>
            <a:rect l="l" t="t" r="r" b="b"/>
            <a:pathLst>
              <a:path w="11301259" h="1469164">
                <a:moveTo>
                  <a:pt x="0" y="0"/>
                </a:moveTo>
                <a:lnTo>
                  <a:pt x="11301258" y="0"/>
                </a:lnTo>
                <a:lnTo>
                  <a:pt x="11301258" y="1469163"/>
                </a:lnTo>
                <a:lnTo>
                  <a:pt x="0" y="1469163"/>
                </a:lnTo>
                <a:lnTo>
                  <a:pt x="0" y="0"/>
                </a:lnTo>
                <a:close/>
              </a:path>
            </a:pathLst>
          </a:custGeom>
          <a:blipFill>
            <a:blip r:embed="rId7"/>
            <a:stretch>
              <a:fillRect/>
            </a:stretch>
          </a:blipFill>
        </p:spPr>
        <p:txBody>
          <a:bodyPr/>
          <a:lstStyle/>
          <a:p>
            <a:endParaRPr lang="en-US"/>
          </a:p>
        </p:txBody>
      </p:sp>
      <p:sp>
        <p:nvSpPr>
          <p:cNvPr id="15" name="TextBox 15"/>
          <p:cNvSpPr txBox="1"/>
          <p:nvPr/>
        </p:nvSpPr>
        <p:spPr>
          <a:xfrm>
            <a:off x="1751670" y="397365"/>
            <a:ext cx="8821402" cy="1144271"/>
          </a:xfrm>
          <a:prstGeom prst="rect">
            <a:avLst/>
          </a:prstGeom>
        </p:spPr>
        <p:txBody>
          <a:bodyPr lIns="0" tIns="0" rIns="0" bIns="0" rtlCol="0" anchor="t">
            <a:spAutoFit/>
          </a:bodyPr>
          <a:lstStyle/>
          <a:p>
            <a:pPr algn="l">
              <a:lnSpc>
                <a:spcPts val="9379"/>
              </a:lnSpc>
            </a:pPr>
            <a:r>
              <a:rPr lang="en-US" sz="6699">
                <a:solidFill>
                  <a:srgbClr val="000000"/>
                </a:solidFill>
                <a:latin typeface="Garet"/>
                <a:ea typeface="Garet"/>
                <a:cs typeface="Garet"/>
                <a:sym typeface="Garet"/>
              </a:rPr>
              <a:t>Model Performance </a:t>
            </a:r>
          </a:p>
        </p:txBody>
      </p:sp>
      <p:sp>
        <p:nvSpPr>
          <p:cNvPr id="16" name="TextBox 16"/>
          <p:cNvSpPr txBox="1"/>
          <p:nvPr/>
        </p:nvSpPr>
        <p:spPr>
          <a:xfrm>
            <a:off x="175472" y="3620176"/>
            <a:ext cx="18112528" cy="5595844"/>
          </a:xfrm>
          <a:prstGeom prst="rect">
            <a:avLst/>
          </a:prstGeom>
        </p:spPr>
        <p:txBody>
          <a:bodyPr lIns="0" tIns="0" rIns="0" bIns="0" rtlCol="0" anchor="t">
            <a:spAutoFit/>
          </a:bodyPr>
          <a:lstStyle/>
          <a:p>
            <a:pPr marL="688978" lvl="1" indent="-344489" algn="l">
              <a:lnSpc>
                <a:spcPts val="4467"/>
              </a:lnSpc>
              <a:buFont typeface="Arial"/>
              <a:buChar char="•"/>
            </a:pPr>
            <a:r>
              <a:rPr lang="en-US" sz="3191">
                <a:solidFill>
                  <a:srgbClr val="000000"/>
                </a:solidFill>
                <a:latin typeface="Canva Sans"/>
                <a:ea typeface="Canva Sans"/>
                <a:cs typeface="Canva Sans"/>
                <a:sym typeface="Canva Sans"/>
              </a:rPr>
              <a:t>RSE - measures the average deviation (16) of the observed Churn Score values from the values predicted by the model.</a:t>
            </a:r>
          </a:p>
          <a:p>
            <a:pPr algn="l">
              <a:lnSpc>
                <a:spcPts val="4467"/>
              </a:lnSpc>
            </a:pPr>
            <a:endParaRPr lang="en-US" sz="3191">
              <a:solidFill>
                <a:srgbClr val="000000"/>
              </a:solidFill>
              <a:latin typeface="Canva Sans"/>
              <a:ea typeface="Canva Sans"/>
              <a:cs typeface="Canva Sans"/>
              <a:sym typeface="Canva Sans"/>
            </a:endParaRPr>
          </a:p>
          <a:p>
            <a:pPr marL="688978" lvl="1" indent="-344489" algn="l">
              <a:lnSpc>
                <a:spcPts val="4467"/>
              </a:lnSpc>
              <a:buFont typeface="Arial"/>
              <a:buChar char="•"/>
            </a:pPr>
            <a:r>
              <a:rPr lang="en-US" sz="3191">
                <a:solidFill>
                  <a:srgbClr val="000000"/>
                </a:solidFill>
                <a:latin typeface="Canva Sans"/>
                <a:ea typeface="Canva Sans"/>
                <a:cs typeface="Canva Sans"/>
                <a:sym typeface="Canva Sans"/>
              </a:rPr>
              <a:t>Adjusted R^2 - indicates the proportion of the variance (45%) in the dependent variable (Churn Score) explained by the independent variables. </a:t>
            </a:r>
          </a:p>
          <a:p>
            <a:pPr algn="l">
              <a:lnSpc>
                <a:spcPts val="4467"/>
              </a:lnSpc>
            </a:pPr>
            <a:endParaRPr lang="en-US" sz="3191">
              <a:solidFill>
                <a:srgbClr val="000000"/>
              </a:solidFill>
              <a:latin typeface="Canva Sans"/>
              <a:ea typeface="Canva Sans"/>
              <a:cs typeface="Canva Sans"/>
              <a:sym typeface="Canva Sans"/>
            </a:endParaRPr>
          </a:p>
          <a:p>
            <a:pPr marL="688978" lvl="1" indent="-344489" algn="l">
              <a:lnSpc>
                <a:spcPts val="4467"/>
              </a:lnSpc>
              <a:buFont typeface="Arial"/>
              <a:buChar char="•"/>
            </a:pPr>
            <a:r>
              <a:rPr lang="en-US" sz="3191">
                <a:solidFill>
                  <a:srgbClr val="000000"/>
                </a:solidFill>
                <a:latin typeface="Canva Sans"/>
                <a:ea typeface="Canva Sans"/>
                <a:cs typeface="Canva Sans"/>
                <a:sym typeface="Canva Sans"/>
              </a:rPr>
              <a:t>High F statistic (738) combined with low P value (&lt;2.2×10^-16) means that the model as a whole is significant. It tests the null hypothesis that all regression coefficients are equal to zero.</a:t>
            </a:r>
          </a:p>
          <a:p>
            <a:pPr algn="l">
              <a:lnSpc>
                <a:spcPts val="4467"/>
              </a:lnSpc>
            </a:pPr>
            <a:endParaRPr lang="en-US" sz="3191">
              <a:solidFill>
                <a:srgbClr val="000000"/>
              </a:solidFill>
              <a:latin typeface="Canva Sans"/>
              <a:ea typeface="Canva Sans"/>
              <a:cs typeface="Canva Sans"/>
              <a:sym typeface="Canva Sans"/>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3E3E3"/>
        </a:solidFill>
        <a:effectLst/>
      </p:bgPr>
    </p:bg>
    <p:spTree>
      <p:nvGrpSpPr>
        <p:cNvPr id="1" name=""/>
        <p:cNvGrpSpPr/>
        <p:nvPr/>
      </p:nvGrpSpPr>
      <p:grpSpPr>
        <a:xfrm>
          <a:off x="0" y="0"/>
          <a:ext cx="0" cy="0"/>
          <a:chOff x="0" y="0"/>
          <a:chExt cx="0" cy="0"/>
        </a:xfrm>
      </p:grpSpPr>
      <p:sp>
        <p:nvSpPr>
          <p:cNvPr id="2" name="Freeform 2"/>
          <p:cNvSpPr/>
          <p:nvPr/>
        </p:nvSpPr>
        <p:spPr>
          <a:xfrm>
            <a:off x="10346823" y="1041274"/>
            <a:ext cx="1773234" cy="1568095"/>
          </a:xfrm>
          <a:custGeom>
            <a:avLst/>
            <a:gdLst/>
            <a:ahLst/>
            <a:cxnLst/>
            <a:rect l="l" t="t" r="r" b="b"/>
            <a:pathLst>
              <a:path w="1773234" h="1568095">
                <a:moveTo>
                  <a:pt x="0" y="0"/>
                </a:moveTo>
                <a:lnTo>
                  <a:pt x="1773235" y="0"/>
                </a:lnTo>
                <a:lnTo>
                  <a:pt x="1773235" y="1568095"/>
                </a:lnTo>
                <a:lnTo>
                  <a:pt x="0" y="156809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3" name="Freeform 3"/>
          <p:cNvSpPr/>
          <p:nvPr/>
        </p:nvSpPr>
        <p:spPr>
          <a:xfrm>
            <a:off x="3841354" y="7418911"/>
            <a:ext cx="3950352" cy="3493350"/>
          </a:xfrm>
          <a:custGeom>
            <a:avLst/>
            <a:gdLst/>
            <a:ahLst/>
            <a:cxnLst/>
            <a:rect l="l" t="t" r="r" b="b"/>
            <a:pathLst>
              <a:path w="3950352" h="3493350">
                <a:moveTo>
                  <a:pt x="0" y="0"/>
                </a:moveTo>
                <a:lnTo>
                  <a:pt x="3950352" y="0"/>
                </a:lnTo>
                <a:lnTo>
                  <a:pt x="3950352" y="3493351"/>
                </a:lnTo>
                <a:lnTo>
                  <a:pt x="0" y="349335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 name="Freeform 4"/>
          <p:cNvSpPr/>
          <p:nvPr/>
        </p:nvSpPr>
        <p:spPr>
          <a:xfrm>
            <a:off x="14443537" y="6467628"/>
            <a:ext cx="4769605" cy="4309989"/>
          </a:xfrm>
          <a:custGeom>
            <a:avLst/>
            <a:gdLst/>
            <a:ahLst/>
            <a:cxnLst/>
            <a:rect l="l" t="t" r="r" b="b"/>
            <a:pathLst>
              <a:path w="4769605" h="4309989">
                <a:moveTo>
                  <a:pt x="0" y="0"/>
                </a:moveTo>
                <a:lnTo>
                  <a:pt x="4769606" y="0"/>
                </a:lnTo>
                <a:lnTo>
                  <a:pt x="4769606" y="4309989"/>
                </a:lnTo>
                <a:lnTo>
                  <a:pt x="0" y="4309989"/>
                </a:lnTo>
                <a:lnTo>
                  <a:pt x="0" y="0"/>
                </a:lnTo>
                <a:close/>
              </a:path>
            </a:pathLst>
          </a:custGeom>
          <a:blipFill>
            <a:blip r:embed="rId5">
              <a:alphaModFix amt="51000"/>
              <a:extLst>
                <a:ext uri="{96DAC541-7B7A-43D3-8B79-37D633B846F1}">
                  <asvg:svgBlip xmlns:asvg="http://schemas.microsoft.com/office/drawing/2016/SVG/main" r:embed="rId6"/>
                </a:ext>
              </a:extLst>
            </a:blip>
            <a:stretch>
              <a:fillRect/>
            </a:stretch>
          </a:blipFill>
        </p:spPr>
        <p:txBody>
          <a:bodyPr/>
          <a:lstStyle/>
          <a:p>
            <a:endParaRPr lang="en-US"/>
          </a:p>
        </p:txBody>
      </p:sp>
      <p:grpSp>
        <p:nvGrpSpPr>
          <p:cNvPr id="5" name="Group 5"/>
          <p:cNvGrpSpPr/>
          <p:nvPr/>
        </p:nvGrpSpPr>
        <p:grpSpPr>
          <a:xfrm>
            <a:off x="1028700" y="1041274"/>
            <a:ext cx="5672541" cy="642549"/>
            <a:chOff x="0" y="0"/>
            <a:chExt cx="1494003" cy="169231"/>
          </a:xfrm>
        </p:grpSpPr>
        <p:sp>
          <p:nvSpPr>
            <p:cNvPr id="6" name="Freeform 6"/>
            <p:cNvSpPr/>
            <p:nvPr/>
          </p:nvSpPr>
          <p:spPr>
            <a:xfrm>
              <a:off x="0" y="0"/>
              <a:ext cx="1494003" cy="169231"/>
            </a:xfrm>
            <a:custGeom>
              <a:avLst/>
              <a:gdLst/>
              <a:ahLst/>
              <a:cxnLst/>
              <a:rect l="l" t="t" r="r" b="b"/>
              <a:pathLst>
                <a:path w="1494003" h="169231">
                  <a:moveTo>
                    <a:pt x="0" y="0"/>
                  </a:moveTo>
                  <a:lnTo>
                    <a:pt x="1494003" y="0"/>
                  </a:lnTo>
                  <a:lnTo>
                    <a:pt x="1494003" y="169231"/>
                  </a:lnTo>
                  <a:lnTo>
                    <a:pt x="0" y="169231"/>
                  </a:lnTo>
                  <a:close/>
                </a:path>
              </a:pathLst>
            </a:custGeom>
            <a:solidFill>
              <a:srgbClr val="9F9F9F"/>
            </a:solidFill>
          </p:spPr>
          <p:txBody>
            <a:bodyPr/>
            <a:lstStyle/>
            <a:p>
              <a:endParaRPr lang="en-US"/>
            </a:p>
          </p:txBody>
        </p:sp>
        <p:sp>
          <p:nvSpPr>
            <p:cNvPr id="7" name="TextBox 7"/>
            <p:cNvSpPr txBox="1"/>
            <p:nvPr/>
          </p:nvSpPr>
          <p:spPr>
            <a:xfrm>
              <a:off x="0" y="-38100"/>
              <a:ext cx="1494003" cy="207331"/>
            </a:xfrm>
            <a:prstGeom prst="rect">
              <a:avLst/>
            </a:prstGeom>
          </p:spPr>
          <p:txBody>
            <a:bodyPr lIns="50800" tIns="50800" rIns="50800" bIns="50800" rtlCol="0" anchor="ctr"/>
            <a:lstStyle/>
            <a:p>
              <a:pPr algn="ctr">
                <a:lnSpc>
                  <a:spcPts val="3359"/>
                </a:lnSpc>
              </a:pPr>
              <a:endParaRPr/>
            </a:p>
          </p:txBody>
        </p:sp>
      </p:grpSp>
      <p:grpSp>
        <p:nvGrpSpPr>
          <p:cNvPr id="8" name="Group 8"/>
          <p:cNvGrpSpPr/>
          <p:nvPr/>
        </p:nvGrpSpPr>
        <p:grpSpPr>
          <a:xfrm>
            <a:off x="475264" y="9878611"/>
            <a:ext cx="2552811" cy="816778"/>
            <a:chOff x="0" y="0"/>
            <a:chExt cx="672345" cy="215118"/>
          </a:xfrm>
        </p:grpSpPr>
        <p:sp>
          <p:nvSpPr>
            <p:cNvPr id="9" name="Freeform 9"/>
            <p:cNvSpPr/>
            <p:nvPr/>
          </p:nvSpPr>
          <p:spPr>
            <a:xfrm>
              <a:off x="0" y="0"/>
              <a:ext cx="672345" cy="215118"/>
            </a:xfrm>
            <a:custGeom>
              <a:avLst/>
              <a:gdLst/>
              <a:ahLst/>
              <a:cxnLst/>
              <a:rect l="l" t="t" r="r" b="b"/>
              <a:pathLst>
                <a:path w="672345" h="215118">
                  <a:moveTo>
                    <a:pt x="0" y="0"/>
                  </a:moveTo>
                  <a:lnTo>
                    <a:pt x="672345" y="0"/>
                  </a:lnTo>
                  <a:lnTo>
                    <a:pt x="672345" y="215118"/>
                  </a:lnTo>
                  <a:lnTo>
                    <a:pt x="0" y="215118"/>
                  </a:lnTo>
                  <a:close/>
                </a:path>
              </a:pathLst>
            </a:custGeom>
            <a:solidFill>
              <a:srgbClr val="9F9F9F"/>
            </a:solidFill>
          </p:spPr>
          <p:txBody>
            <a:bodyPr/>
            <a:lstStyle/>
            <a:p>
              <a:endParaRPr lang="en-US"/>
            </a:p>
          </p:txBody>
        </p:sp>
        <p:sp>
          <p:nvSpPr>
            <p:cNvPr id="10" name="TextBox 10"/>
            <p:cNvSpPr txBox="1"/>
            <p:nvPr/>
          </p:nvSpPr>
          <p:spPr>
            <a:xfrm>
              <a:off x="0" y="-38100"/>
              <a:ext cx="672345" cy="253218"/>
            </a:xfrm>
            <a:prstGeom prst="rect">
              <a:avLst/>
            </a:prstGeom>
          </p:spPr>
          <p:txBody>
            <a:bodyPr lIns="50800" tIns="50800" rIns="50800" bIns="50800" rtlCol="0" anchor="ctr"/>
            <a:lstStyle/>
            <a:p>
              <a:pPr algn="ctr">
                <a:lnSpc>
                  <a:spcPts val="3359"/>
                </a:lnSpc>
              </a:pPr>
              <a:endParaRPr/>
            </a:p>
          </p:txBody>
        </p:sp>
      </p:grpSp>
      <p:grpSp>
        <p:nvGrpSpPr>
          <p:cNvPr id="11" name="Group 11"/>
          <p:cNvGrpSpPr/>
          <p:nvPr/>
        </p:nvGrpSpPr>
        <p:grpSpPr>
          <a:xfrm>
            <a:off x="16828340" y="224496"/>
            <a:ext cx="2552811" cy="1563029"/>
            <a:chOff x="0" y="0"/>
            <a:chExt cx="672345" cy="411662"/>
          </a:xfrm>
        </p:grpSpPr>
        <p:sp>
          <p:nvSpPr>
            <p:cNvPr id="12" name="Freeform 12"/>
            <p:cNvSpPr/>
            <p:nvPr/>
          </p:nvSpPr>
          <p:spPr>
            <a:xfrm>
              <a:off x="0" y="0"/>
              <a:ext cx="672345" cy="411662"/>
            </a:xfrm>
            <a:custGeom>
              <a:avLst/>
              <a:gdLst/>
              <a:ahLst/>
              <a:cxnLst/>
              <a:rect l="l" t="t" r="r" b="b"/>
              <a:pathLst>
                <a:path w="672345" h="411662">
                  <a:moveTo>
                    <a:pt x="0" y="0"/>
                  </a:moveTo>
                  <a:lnTo>
                    <a:pt x="672345" y="0"/>
                  </a:lnTo>
                  <a:lnTo>
                    <a:pt x="672345" y="411662"/>
                  </a:lnTo>
                  <a:lnTo>
                    <a:pt x="0" y="411662"/>
                  </a:lnTo>
                  <a:close/>
                </a:path>
              </a:pathLst>
            </a:custGeom>
            <a:solidFill>
              <a:srgbClr val="9F9F9F"/>
            </a:solidFill>
          </p:spPr>
          <p:txBody>
            <a:bodyPr/>
            <a:lstStyle/>
            <a:p>
              <a:endParaRPr lang="en-US"/>
            </a:p>
          </p:txBody>
        </p:sp>
        <p:sp>
          <p:nvSpPr>
            <p:cNvPr id="13" name="TextBox 13"/>
            <p:cNvSpPr txBox="1"/>
            <p:nvPr/>
          </p:nvSpPr>
          <p:spPr>
            <a:xfrm>
              <a:off x="0" y="-38100"/>
              <a:ext cx="672345" cy="449762"/>
            </a:xfrm>
            <a:prstGeom prst="rect">
              <a:avLst/>
            </a:prstGeom>
          </p:spPr>
          <p:txBody>
            <a:bodyPr lIns="50800" tIns="50800" rIns="50800" bIns="50800" rtlCol="0" anchor="ctr"/>
            <a:lstStyle/>
            <a:p>
              <a:pPr algn="ctr">
                <a:lnSpc>
                  <a:spcPts val="3359"/>
                </a:lnSpc>
              </a:pPr>
              <a:endParaRPr/>
            </a:p>
          </p:txBody>
        </p:sp>
      </p:grpSp>
      <p:sp>
        <p:nvSpPr>
          <p:cNvPr id="14" name="TextBox 14"/>
          <p:cNvSpPr txBox="1"/>
          <p:nvPr/>
        </p:nvSpPr>
        <p:spPr>
          <a:xfrm>
            <a:off x="1751670" y="397365"/>
            <a:ext cx="8821402" cy="1144271"/>
          </a:xfrm>
          <a:prstGeom prst="rect">
            <a:avLst/>
          </a:prstGeom>
        </p:spPr>
        <p:txBody>
          <a:bodyPr lIns="0" tIns="0" rIns="0" bIns="0" rtlCol="0" anchor="t">
            <a:spAutoFit/>
          </a:bodyPr>
          <a:lstStyle/>
          <a:p>
            <a:pPr algn="l">
              <a:lnSpc>
                <a:spcPts val="9379"/>
              </a:lnSpc>
            </a:pPr>
            <a:r>
              <a:rPr lang="en-US" sz="6699">
                <a:solidFill>
                  <a:srgbClr val="000000"/>
                </a:solidFill>
                <a:latin typeface="Garet"/>
                <a:ea typeface="Garet"/>
                <a:cs typeface="Garet"/>
                <a:sym typeface="Garet"/>
              </a:rPr>
              <a:t>Model Insights </a:t>
            </a:r>
          </a:p>
        </p:txBody>
      </p:sp>
      <p:sp>
        <p:nvSpPr>
          <p:cNvPr id="15" name="TextBox 15"/>
          <p:cNvSpPr txBox="1"/>
          <p:nvPr/>
        </p:nvSpPr>
        <p:spPr>
          <a:xfrm>
            <a:off x="1300415" y="2040407"/>
            <a:ext cx="16428488" cy="1090301"/>
          </a:xfrm>
          <a:prstGeom prst="rect">
            <a:avLst/>
          </a:prstGeom>
        </p:spPr>
        <p:txBody>
          <a:bodyPr lIns="0" tIns="0" rIns="0" bIns="0" rtlCol="0" anchor="t">
            <a:spAutoFit/>
          </a:bodyPr>
          <a:lstStyle/>
          <a:p>
            <a:pPr algn="ctr">
              <a:lnSpc>
                <a:spcPts val="4479"/>
              </a:lnSpc>
              <a:spcBef>
                <a:spcPct val="0"/>
              </a:spcBef>
            </a:pPr>
            <a:r>
              <a:rPr lang="en-US" sz="3199" b="1">
                <a:solidFill>
                  <a:srgbClr val="000000"/>
                </a:solidFill>
                <a:latin typeface="Garet Bold"/>
                <a:ea typeface="Garet Bold"/>
                <a:cs typeface="Garet Bold"/>
                <a:sym typeface="Garet Bold"/>
              </a:rPr>
              <a:t>Churn.Score</a:t>
            </a:r>
            <a:r>
              <a:rPr lang="en-US" sz="3199">
                <a:solidFill>
                  <a:srgbClr val="000000"/>
                </a:solidFill>
                <a:latin typeface="Garet Light"/>
                <a:ea typeface="Garet Light"/>
                <a:cs typeface="Garet Light"/>
                <a:sym typeface="Garet Light"/>
              </a:rPr>
              <a:t>=48.3211+32.5064×(Churn.LabelYes)+1.4191×(Online.BackupYes)+0.8466×(GenderMale)+1.3782×(Phone.ServiceYes)−1.2979×(Device.ProtectionYes)</a:t>
            </a:r>
          </a:p>
        </p:txBody>
      </p:sp>
      <p:sp>
        <p:nvSpPr>
          <p:cNvPr id="16" name="TextBox 16"/>
          <p:cNvSpPr txBox="1"/>
          <p:nvPr/>
        </p:nvSpPr>
        <p:spPr>
          <a:xfrm>
            <a:off x="469603" y="3384576"/>
            <a:ext cx="17818397" cy="6042279"/>
          </a:xfrm>
          <a:prstGeom prst="rect">
            <a:avLst/>
          </a:prstGeom>
        </p:spPr>
        <p:txBody>
          <a:bodyPr lIns="0" tIns="0" rIns="0" bIns="0" rtlCol="0" anchor="t">
            <a:spAutoFit/>
          </a:bodyPr>
          <a:lstStyle/>
          <a:p>
            <a:pPr marL="561339" lvl="1" indent="-280669" algn="l">
              <a:lnSpc>
                <a:spcPts val="4367"/>
              </a:lnSpc>
              <a:buFont typeface="Arial"/>
              <a:buChar char="•"/>
            </a:pPr>
            <a:r>
              <a:rPr lang="en-US" sz="2599">
                <a:solidFill>
                  <a:srgbClr val="000000"/>
                </a:solidFill>
                <a:latin typeface="Garet Light"/>
                <a:ea typeface="Garet Light"/>
                <a:cs typeface="Garet Light"/>
                <a:sym typeface="Garet Light"/>
              </a:rPr>
              <a:t>Intercept (48.3211): The predicted Churn.Score when all predictors are at their baseline.</a:t>
            </a:r>
          </a:p>
          <a:p>
            <a:pPr marL="561339" lvl="1" indent="-280669" algn="l">
              <a:lnSpc>
                <a:spcPts val="4367"/>
              </a:lnSpc>
              <a:buFont typeface="Arial"/>
              <a:buChar char="•"/>
            </a:pPr>
            <a:r>
              <a:rPr lang="en-US" sz="2599">
                <a:solidFill>
                  <a:srgbClr val="000000"/>
                </a:solidFill>
                <a:latin typeface="Garet Light"/>
                <a:ea typeface="Garet Light"/>
                <a:cs typeface="Garet Light"/>
                <a:sym typeface="Garet Light"/>
              </a:rPr>
              <a:t>Churn.LabelYes (32.5064): If Churn.Label is "Yes," the Churn.Score increases by 32.5064, holding all else constant.</a:t>
            </a:r>
          </a:p>
          <a:p>
            <a:pPr marL="561339" lvl="1" indent="-280669" algn="l">
              <a:lnSpc>
                <a:spcPts val="4367"/>
              </a:lnSpc>
              <a:buFont typeface="Arial"/>
              <a:buChar char="•"/>
            </a:pPr>
            <a:r>
              <a:rPr lang="en-US" sz="2599">
                <a:solidFill>
                  <a:srgbClr val="000000"/>
                </a:solidFill>
                <a:latin typeface="Garet Light"/>
                <a:ea typeface="Garet Light"/>
                <a:cs typeface="Garet Light"/>
                <a:sym typeface="Garet Light"/>
              </a:rPr>
              <a:t>Online.BackupYes (1.4191): If Online.Backup is "Yes," the Churn.Score increases by 1.4191, holding all else constant.</a:t>
            </a:r>
          </a:p>
          <a:p>
            <a:pPr marL="561339" lvl="1" indent="-280669" algn="l">
              <a:lnSpc>
                <a:spcPts val="4367"/>
              </a:lnSpc>
              <a:buFont typeface="Arial"/>
              <a:buChar char="•"/>
            </a:pPr>
            <a:r>
              <a:rPr lang="en-US" sz="2599">
                <a:solidFill>
                  <a:srgbClr val="000000"/>
                </a:solidFill>
                <a:latin typeface="Garet Light"/>
                <a:ea typeface="Garet Light"/>
                <a:cs typeface="Garet Light"/>
                <a:sym typeface="Garet Light"/>
              </a:rPr>
              <a:t>GenderMale (0.8466): If Gender is "Male," the Churn.Score increases by 0.8466, holding all else constant.</a:t>
            </a:r>
          </a:p>
          <a:p>
            <a:pPr marL="561339" lvl="1" indent="-280669" algn="l">
              <a:lnSpc>
                <a:spcPts val="4367"/>
              </a:lnSpc>
              <a:buFont typeface="Arial"/>
              <a:buChar char="•"/>
            </a:pPr>
            <a:r>
              <a:rPr lang="en-US" sz="2599">
                <a:solidFill>
                  <a:srgbClr val="000000"/>
                </a:solidFill>
                <a:latin typeface="Garet Light"/>
                <a:ea typeface="Garet Light"/>
                <a:cs typeface="Garet Light"/>
                <a:sym typeface="Garet Light"/>
              </a:rPr>
              <a:t>Phone.ServiceYes (1.3782): If Phone.Service is "Yes," the Churn.Score increases by 1.3782, holding all else constant.</a:t>
            </a:r>
          </a:p>
          <a:p>
            <a:pPr marL="561339" lvl="1" indent="-280669" algn="l">
              <a:lnSpc>
                <a:spcPts val="4367"/>
              </a:lnSpc>
              <a:buFont typeface="Arial"/>
              <a:buChar char="•"/>
            </a:pPr>
            <a:r>
              <a:rPr lang="en-US" sz="2599">
                <a:solidFill>
                  <a:srgbClr val="000000"/>
                </a:solidFill>
                <a:latin typeface="Garet Light"/>
                <a:ea typeface="Garet Light"/>
                <a:cs typeface="Garet Light"/>
                <a:sym typeface="Garet Light"/>
              </a:rPr>
              <a:t>Device.ProtectionYes (-1.2979): If Device.Protection is "Yes," the Churn.Score decreases by 1.2979, holding all else constant</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1369</Words>
  <Application>Microsoft Office PowerPoint</Application>
  <PresentationFormat>Custom</PresentationFormat>
  <Paragraphs>163</Paragraphs>
  <Slides>15</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Garet Bold</vt:lpstr>
      <vt:lpstr>Tomorrow</vt:lpstr>
      <vt:lpstr>Canva Sans</vt:lpstr>
      <vt:lpstr>Garet</vt:lpstr>
      <vt:lpstr>Arial</vt:lpstr>
      <vt:lpstr>Calibri</vt:lpstr>
      <vt:lpstr>Garet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Presentation</dc:title>
  <cp:lastModifiedBy>Govindu Sathruwan</cp:lastModifiedBy>
  <cp:revision>1</cp:revision>
  <dcterms:created xsi:type="dcterms:W3CDTF">2006-08-16T00:00:00Z</dcterms:created>
  <dcterms:modified xsi:type="dcterms:W3CDTF">2025-01-10T04:03:10Z</dcterms:modified>
  <dc:identifier>DAGbOQ5rKDQ</dc:identifier>
</cp:coreProperties>
</file>