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D3C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2023719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0"/>
            <a:ext cx="4105275" cy="10287000"/>
          </a:xfrm>
          <a:custGeom>
            <a:avLst/>
            <a:gdLst/>
            <a:ahLst/>
            <a:cxnLst/>
            <a:rect l="l" t="t" r="r" b="b"/>
            <a:pathLst>
              <a:path w="4105275" h="10287000">
                <a:moveTo>
                  <a:pt x="4105224" y="2455824"/>
                </a:moveTo>
                <a:lnTo>
                  <a:pt x="4102100" y="2409329"/>
                </a:lnTo>
                <a:lnTo>
                  <a:pt x="4092994" y="2364752"/>
                </a:lnTo>
                <a:lnTo>
                  <a:pt x="4078313" y="2322487"/>
                </a:lnTo>
                <a:lnTo>
                  <a:pt x="4058450" y="2282952"/>
                </a:lnTo>
                <a:lnTo>
                  <a:pt x="4033799" y="2246541"/>
                </a:lnTo>
                <a:lnTo>
                  <a:pt x="4004767" y="2213673"/>
                </a:lnTo>
                <a:lnTo>
                  <a:pt x="3971747" y="2184743"/>
                </a:lnTo>
                <a:lnTo>
                  <a:pt x="3935145" y="2160168"/>
                </a:lnTo>
                <a:lnTo>
                  <a:pt x="3895356" y="2140343"/>
                </a:lnTo>
                <a:lnTo>
                  <a:pt x="3852773" y="2125675"/>
                </a:lnTo>
                <a:lnTo>
                  <a:pt x="3807790" y="2116582"/>
                </a:lnTo>
                <a:lnTo>
                  <a:pt x="3760825" y="2113457"/>
                </a:lnTo>
                <a:lnTo>
                  <a:pt x="3711410" y="2117013"/>
                </a:lnTo>
                <a:lnTo>
                  <a:pt x="3664242" y="2127326"/>
                </a:lnTo>
                <a:lnTo>
                  <a:pt x="3619779" y="2143887"/>
                </a:lnTo>
                <a:lnTo>
                  <a:pt x="3578479" y="2166201"/>
                </a:lnTo>
                <a:lnTo>
                  <a:pt x="3540798" y="2193734"/>
                </a:lnTo>
                <a:lnTo>
                  <a:pt x="3507194" y="2225992"/>
                </a:lnTo>
                <a:lnTo>
                  <a:pt x="3478136" y="2262467"/>
                </a:lnTo>
                <a:lnTo>
                  <a:pt x="3454082" y="2302637"/>
                </a:lnTo>
                <a:lnTo>
                  <a:pt x="3435489" y="2345994"/>
                </a:lnTo>
                <a:lnTo>
                  <a:pt x="3422802" y="2392032"/>
                </a:lnTo>
                <a:lnTo>
                  <a:pt x="1404962" y="2392032"/>
                </a:lnTo>
                <a:lnTo>
                  <a:pt x="1404962" y="0"/>
                </a:lnTo>
                <a:lnTo>
                  <a:pt x="0" y="0"/>
                </a:lnTo>
                <a:lnTo>
                  <a:pt x="0" y="10287000"/>
                </a:lnTo>
                <a:lnTo>
                  <a:pt x="1404962" y="10287000"/>
                </a:lnTo>
                <a:lnTo>
                  <a:pt x="1404962" y="2519629"/>
                </a:lnTo>
                <a:lnTo>
                  <a:pt x="3424936" y="2519629"/>
                </a:lnTo>
                <a:lnTo>
                  <a:pt x="3437090" y="2566187"/>
                </a:lnTo>
                <a:lnTo>
                  <a:pt x="3455390" y="2609837"/>
                </a:lnTo>
                <a:lnTo>
                  <a:pt x="3479330" y="2650134"/>
                </a:lnTo>
                <a:lnTo>
                  <a:pt x="3508400" y="2686583"/>
                </a:lnTo>
                <a:lnTo>
                  <a:pt x="3542119" y="2718727"/>
                </a:lnTo>
                <a:lnTo>
                  <a:pt x="3579990" y="2746083"/>
                </a:lnTo>
                <a:lnTo>
                  <a:pt x="3621494" y="2768168"/>
                </a:lnTo>
                <a:lnTo>
                  <a:pt x="3666159" y="2784538"/>
                </a:lnTo>
                <a:lnTo>
                  <a:pt x="3713480" y="2794711"/>
                </a:lnTo>
                <a:lnTo>
                  <a:pt x="3762946" y="2798203"/>
                </a:lnTo>
                <a:lnTo>
                  <a:pt x="3809428" y="2795079"/>
                </a:lnTo>
                <a:lnTo>
                  <a:pt x="3854005" y="2785986"/>
                </a:lnTo>
                <a:lnTo>
                  <a:pt x="3896245" y="2771317"/>
                </a:lnTo>
                <a:lnTo>
                  <a:pt x="3935780" y="2751493"/>
                </a:lnTo>
                <a:lnTo>
                  <a:pt x="3972179" y="2726918"/>
                </a:lnTo>
                <a:lnTo>
                  <a:pt x="4005034" y="2697988"/>
                </a:lnTo>
                <a:lnTo>
                  <a:pt x="4033951" y="2665120"/>
                </a:lnTo>
                <a:lnTo>
                  <a:pt x="4058526" y="2628709"/>
                </a:lnTo>
                <a:lnTo>
                  <a:pt x="4078351" y="2589174"/>
                </a:lnTo>
                <a:lnTo>
                  <a:pt x="4093006" y="2546908"/>
                </a:lnTo>
                <a:lnTo>
                  <a:pt x="4102100" y="2502319"/>
                </a:lnTo>
                <a:lnTo>
                  <a:pt x="4105224" y="2455824"/>
                </a:lnTo>
                <a:close/>
              </a:path>
            </a:pathLst>
          </a:custGeom>
          <a:solidFill>
            <a:srgbClr val="42B0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55379" y="1134536"/>
            <a:ext cx="13577240" cy="3721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355379" y="6891997"/>
            <a:ext cx="13577240" cy="16802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bg1"/>
                </a:solidFill>
                <a:latin typeface="Noto Sans"/>
                <a:cs typeface="Noto San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D3C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81588" y="419858"/>
            <a:ext cx="1924822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66580" y="4180833"/>
            <a:ext cx="14554838" cy="3511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bg1"/>
                </a:solidFill>
                <a:latin typeface="Noto Sans"/>
                <a:cs typeface="Noto San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ntnu-testimon/paysim1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55379" y="1134536"/>
            <a:ext cx="3416300" cy="3721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250" spc="840">
                <a:solidFill>
                  <a:srgbClr val="E7EDF1"/>
                </a:solidFill>
                <a:latin typeface="Arial"/>
                <a:cs typeface="Arial"/>
              </a:rPr>
              <a:t>O</a:t>
            </a:r>
            <a:r>
              <a:rPr dirty="0" sz="2250" spc="-28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795">
                <a:solidFill>
                  <a:srgbClr val="E7EDF1"/>
                </a:solidFill>
                <a:latin typeface="Arial"/>
                <a:cs typeface="Arial"/>
              </a:rPr>
              <a:t>K</a:t>
            </a:r>
            <a:r>
              <a:rPr dirty="0" sz="2250" spc="-28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605">
                <a:solidFill>
                  <a:srgbClr val="E7EDF1"/>
                </a:solidFill>
                <a:latin typeface="Arial"/>
                <a:cs typeface="Arial"/>
              </a:rPr>
              <a:t>C</a:t>
            </a:r>
            <a:r>
              <a:rPr dirty="0" sz="2250" spc="-28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840">
                <a:solidFill>
                  <a:srgbClr val="E7EDF1"/>
                </a:solidFill>
                <a:latin typeface="Arial"/>
                <a:cs typeface="Arial"/>
              </a:rPr>
              <a:t>O</a:t>
            </a:r>
            <a:r>
              <a:rPr dirty="0" sz="2250" spc="-28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1085">
                <a:solidFill>
                  <a:srgbClr val="E7EDF1"/>
                </a:solidFill>
                <a:latin typeface="Arial"/>
                <a:cs typeface="Arial"/>
              </a:rPr>
              <a:t>M</a:t>
            </a:r>
            <a:r>
              <a:rPr dirty="0" sz="2250" spc="-28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650">
                <a:solidFill>
                  <a:srgbClr val="E7EDF1"/>
                </a:solidFill>
                <a:latin typeface="Arial"/>
                <a:cs typeface="Arial"/>
              </a:rPr>
              <a:t>P</a:t>
            </a:r>
            <a:r>
              <a:rPr dirty="0" sz="2250" spc="-28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815">
                <a:solidFill>
                  <a:srgbClr val="E7EDF1"/>
                </a:solidFill>
                <a:latin typeface="Arial"/>
                <a:cs typeface="Arial"/>
              </a:rPr>
              <a:t>U</a:t>
            </a:r>
            <a:r>
              <a:rPr dirty="0" sz="2250" spc="-28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475">
                <a:solidFill>
                  <a:srgbClr val="E7EDF1"/>
                </a:solidFill>
                <a:latin typeface="Arial"/>
                <a:cs typeface="Arial"/>
              </a:rPr>
              <a:t>T</a:t>
            </a:r>
            <a:r>
              <a:rPr dirty="0" sz="2250" spc="-28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595">
                <a:solidFill>
                  <a:srgbClr val="E7EDF1"/>
                </a:solidFill>
                <a:latin typeface="Arial"/>
                <a:cs typeface="Arial"/>
              </a:rPr>
              <a:t>E</a:t>
            </a:r>
            <a:r>
              <a:rPr dirty="0" sz="2250" spc="-28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685">
                <a:solidFill>
                  <a:srgbClr val="E7EDF1"/>
                </a:solidFill>
                <a:latin typeface="Arial"/>
                <a:cs typeface="Arial"/>
              </a:rPr>
              <a:t>R</a:t>
            </a:r>
            <a:endParaRPr sz="22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40286" y="1134536"/>
            <a:ext cx="2501265" cy="3721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250" spc="650">
                <a:solidFill>
                  <a:srgbClr val="E7EDF1"/>
                </a:solidFill>
                <a:latin typeface="Arial"/>
                <a:cs typeface="Arial"/>
              </a:rPr>
              <a:t>P</a:t>
            </a:r>
            <a:r>
              <a:rPr dirty="0" sz="2250" spc="-28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685">
                <a:solidFill>
                  <a:srgbClr val="E7EDF1"/>
                </a:solidFill>
                <a:latin typeface="Arial"/>
                <a:cs typeface="Arial"/>
              </a:rPr>
              <a:t>R</a:t>
            </a:r>
            <a:r>
              <a:rPr dirty="0" sz="2250" spc="-28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595">
                <a:solidFill>
                  <a:srgbClr val="E7EDF1"/>
                </a:solidFill>
                <a:latin typeface="Arial"/>
                <a:cs typeface="Arial"/>
              </a:rPr>
              <a:t>E</a:t>
            </a:r>
            <a:r>
              <a:rPr dirty="0" sz="2250" spc="-28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484">
                <a:solidFill>
                  <a:srgbClr val="E7EDF1"/>
                </a:solidFill>
                <a:latin typeface="Arial"/>
                <a:cs typeface="Arial"/>
              </a:rPr>
              <a:t>S</a:t>
            </a:r>
            <a:r>
              <a:rPr dirty="0" sz="2250" spc="-28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595">
                <a:solidFill>
                  <a:srgbClr val="E7EDF1"/>
                </a:solidFill>
                <a:latin typeface="Arial"/>
                <a:cs typeface="Arial"/>
              </a:rPr>
              <a:t>E</a:t>
            </a:r>
            <a:r>
              <a:rPr dirty="0" sz="2250" spc="-28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905">
                <a:solidFill>
                  <a:srgbClr val="E7EDF1"/>
                </a:solidFill>
                <a:latin typeface="Arial"/>
                <a:cs typeface="Arial"/>
              </a:rPr>
              <a:t>N</a:t>
            </a:r>
            <a:r>
              <a:rPr dirty="0" sz="2250" spc="-28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475">
                <a:solidFill>
                  <a:srgbClr val="E7EDF1"/>
                </a:solidFill>
                <a:latin typeface="Arial"/>
                <a:cs typeface="Arial"/>
              </a:rPr>
              <a:t>T</a:t>
            </a:r>
            <a:r>
              <a:rPr dirty="0" sz="2250" spc="-28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484">
                <a:solidFill>
                  <a:srgbClr val="E7EDF1"/>
                </a:solidFill>
                <a:latin typeface="Arial"/>
                <a:cs typeface="Arial"/>
              </a:rPr>
              <a:t>S</a:t>
            </a:r>
            <a:endParaRPr sz="2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5379" y="6891997"/>
            <a:ext cx="10982960" cy="1680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850" spc="170">
                <a:solidFill>
                  <a:srgbClr val="E7EDF1"/>
                </a:solidFill>
                <a:latin typeface="Arial Black"/>
                <a:cs typeface="Arial Black"/>
              </a:rPr>
              <a:t>F</a:t>
            </a:r>
            <a:r>
              <a:rPr dirty="0" sz="10850" spc="285">
                <a:solidFill>
                  <a:srgbClr val="E7EDF1"/>
                </a:solidFill>
                <a:latin typeface="Arial Black"/>
                <a:cs typeface="Arial Black"/>
              </a:rPr>
              <a:t>R</a:t>
            </a:r>
            <a:r>
              <a:rPr dirty="0" sz="10850" spc="795">
                <a:solidFill>
                  <a:srgbClr val="E7EDF1"/>
                </a:solidFill>
                <a:latin typeface="Arial Black"/>
                <a:cs typeface="Arial Black"/>
              </a:rPr>
              <a:t>A</a:t>
            </a:r>
            <a:r>
              <a:rPr dirty="0" sz="10850" spc="60">
                <a:solidFill>
                  <a:srgbClr val="E7EDF1"/>
                </a:solidFill>
                <a:latin typeface="Arial Black"/>
                <a:cs typeface="Arial Black"/>
              </a:rPr>
              <a:t>U</a:t>
            </a:r>
            <a:r>
              <a:rPr dirty="0" sz="10850" spc="760">
                <a:solidFill>
                  <a:srgbClr val="E7EDF1"/>
                </a:solidFill>
                <a:latin typeface="Arial Black"/>
                <a:cs typeface="Arial Black"/>
              </a:rPr>
              <a:t>D</a:t>
            </a:r>
            <a:r>
              <a:rPr dirty="0" sz="10850" spc="-65">
                <a:solidFill>
                  <a:srgbClr val="E7EDF1"/>
                </a:solidFill>
                <a:latin typeface="Arial Black"/>
                <a:cs typeface="Arial Black"/>
              </a:rPr>
              <a:t>C</a:t>
            </a:r>
            <a:r>
              <a:rPr dirty="0" sz="10850" spc="370">
                <a:solidFill>
                  <a:srgbClr val="E7EDF1"/>
                </a:solidFill>
                <a:latin typeface="Arial Black"/>
                <a:cs typeface="Arial Black"/>
              </a:rPr>
              <a:t>H</a:t>
            </a:r>
            <a:r>
              <a:rPr dirty="0" sz="10850" spc="340">
                <a:solidFill>
                  <a:srgbClr val="E7EDF1"/>
                </a:solidFill>
                <a:latin typeface="Arial Black"/>
                <a:cs typeface="Arial Black"/>
              </a:rPr>
              <a:t>E</a:t>
            </a:r>
            <a:r>
              <a:rPr dirty="0" sz="10850" spc="-65">
                <a:solidFill>
                  <a:srgbClr val="E7EDF1"/>
                </a:solidFill>
                <a:latin typeface="Arial Black"/>
                <a:cs typeface="Arial Black"/>
              </a:rPr>
              <a:t>C</a:t>
            </a:r>
            <a:r>
              <a:rPr dirty="0" sz="10850" spc="-825">
                <a:solidFill>
                  <a:srgbClr val="E7EDF1"/>
                </a:solidFill>
                <a:latin typeface="Arial Black"/>
                <a:cs typeface="Arial Black"/>
              </a:rPr>
              <a:t>K</a:t>
            </a:r>
            <a:endParaRPr sz="108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3206" y="3618260"/>
            <a:ext cx="13361669" cy="3416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5900"/>
              </a:lnSpc>
              <a:spcBef>
                <a:spcPts val="100"/>
              </a:spcBef>
              <a:tabLst>
                <a:tab pos="1184275" algn="l"/>
                <a:tab pos="1736725" algn="l"/>
                <a:tab pos="3073400" algn="l"/>
                <a:tab pos="3107690" algn="l"/>
                <a:tab pos="4279265" algn="l"/>
                <a:tab pos="6345555" algn="l"/>
                <a:tab pos="6396990" algn="l"/>
                <a:tab pos="7272020" algn="l"/>
                <a:tab pos="7717155" algn="l"/>
                <a:tab pos="8436610" algn="l"/>
                <a:tab pos="9898380" algn="l"/>
                <a:tab pos="10523855" algn="l"/>
              </a:tabLst>
            </a:pPr>
            <a:r>
              <a:rPr dirty="0" sz="4800" spc="-125">
                <a:solidFill>
                  <a:srgbClr val="FFFFFF"/>
                </a:solidFill>
                <a:latin typeface="Noto Sans"/>
                <a:cs typeface="Noto Sans"/>
              </a:rPr>
              <a:t>The</a:t>
            </a:r>
            <a:r>
              <a:rPr dirty="0" sz="4800" spc="-125">
                <a:solidFill>
                  <a:srgbClr val="FFFFFF"/>
                </a:solidFill>
                <a:latin typeface="Noto Sans"/>
                <a:cs typeface="Noto Sans"/>
              </a:rPr>
              <a:t>	</a:t>
            </a:r>
            <a:r>
              <a:rPr dirty="0" sz="4800" spc="-135">
                <a:solidFill>
                  <a:srgbClr val="FFFFFF"/>
                </a:solidFill>
                <a:latin typeface="Noto Sans"/>
                <a:cs typeface="Noto Sans"/>
              </a:rPr>
              <a:t>model</a:t>
            </a:r>
            <a:r>
              <a:rPr dirty="0" sz="4800" spc="-135">
                <a:solidFill>
                  <a:srgbClr val="FFFFFF"/>
                </a:solidFill>
                <a:latin typeface="Noto Sans"/>
                <a:cs typeface="Noto Sans"/>
              </a:rPr>
              <a:t>	</a:t>
            </a:r>
            <a:r>
              <a:rPr dirty="0" sz="4800" spc="-175">
                <a:solidFill>
                  <a:srgbClr val="FFFFFF"/>
                </a:solidFill>
                <a:latin typeface="Noto Sans"/>
                <a:cs typeface="Noto Sans"/>
              </a:rPr>
              <a:t>was</a:t>
            </a:r>
            <a:r>
              <a:rPr dirty="0" sz="4800" spc="-175">
                <a:solidFill>
                  <a:srgbClr val="FFFFFF"/>
                </a:solidFill>
                <a:latin typeface="Noto Sans"/>
                <a:cs typeface="Noto Sans"/>
              </a:rPr>
              <a:t>	</a:t>
            </a:r>
            <a:r>
              <a:rPr dirty="0" sz="4800" spc="-125">
                <a:solidFill>
                  <a:srgbClr val="FFFFFF"/>
                </a:solidFill>
                <a:latin typeface="Noto Sans"/>
                <a:cs typeface="Noto Sans"/>
              </a:rPr>
              <a:t>trained</a:t>
            </a:r>
            <a:r>
              <a:rPr dirty="0" sz="4800" spc="-125">
                <a:solidFill>
                  <a:srgbClr val="FFFFFF"/>
                </a:solidFill>
                <a:latin typeface="Noto Sans"/>
                <a:cs typeface="Noto Sans"/>
              </a:rPr>
              <a:t>		</a:t>
            </a:r>
            <a:r>
              <a:rPr dirty="0" sz="4800" spc="-114">
                <a:solidFill>
                  <a:srgbClr val="FFFFFF"/>
                </a:solidFill>
                <a:latin typeface="Noto Sans"/>
                <a:cs typeface="Noto Sans"/>
              </a:rPr>
              <a:t>on</a:t>
            </a:r>
            <a:r>
              <a:rPr dirty="0" sz="4800" spc="-114">
                <a:solidFill>
                  <a:srgbClr val="FFFFFF"/>
                </a:solidFill>
                <a:latin typeface="Noto Sans"/>
                <a:cs typeface="Noto Sans"/>
              </a:rPr>
              <a:t>	</a:t>
            </a:r>
            <a:r>
              <a:rPr dirty="0" sz="4800" spc="-120">
                <a:solidFill>
                  <a:srgbClr val="FFFFFF"/>
                </a:solidFill>
                <a:latin typeface="Noto Sans"/>
                <a:cs typeface="Noto Sans"/>
              </a:rPr>
              <a:t>historical</a:t>
            </a:r>
            <a:r>
              <a:rPr dirty="0" sz="4800" spc="-120">
                <a:solidFill>
                  <a:srgbClr val="FFFFFF"/>
                </a:solidFill>
                <a:latin typeface="Noto Sans"/>
                <a:cs typeface="Noto Sans"/>
              </a:rPr>
              <a:t>	</a:t>
            </a:r>
            <a:r>
              <a:rPr dirty="0" sz="4800" spc="-90">
                <a:solidFill>
                  <a:srgbClr val="FFFFFF"/>
                </a:solidFill>
                <a:latin typeface="Noto Sans"/>
                <a:cs typeface="Noto Sans"/>
              </a:rPr>
              <a:t>e-commerce  </a:t>
            </a:r>
            <a:r>
              <a:rPr dirty="0" sz="4800" spc="-100">
                <a:solidFill>
                  <a:srgbClr val="FFFFFF"/>
                </a:solidFill>
                <a:latin typeface="Noto Sans"/>
                <a:cs typeface="Noto Sans"/>
              </a:rPr>
              <a:t>credit	card		</a:t>
            </a:r>
            <a:r>
              <a:rPr dirty="0" sz="4800" spc="-120">
                <a:solidFill>
                  <a:srgbClr val="FFFFFF"/>
                </a:solidFill>
                <a:latin typeface="Noto Sans"/>
                <a:cs typeface="Noto Sans"/>
              </a:rPr>
              <a:t>transaction	</a:t>
            </a:r>
            <a:r>
              <a:rPr dirty="0" sz="4800" spc="-135">
                <a:solidFill>
                  <a:srgbClr val="FFFFFF"/>
                </a:solidFill>
                <a:latin typeface="Noto Sans"/>
                <a:cs typeface="Noto Sans"/>
              </a:rPr>
              <a:t>data	</a:t>
            </a:r>
            <a:r>
              <a:rPr dirty="0" sz="4800" spc="-110">
                <a:solidFill>
                  <a:srgbClr val="FFFFFF"/>
                </a:solidFill>
                <a:latin typeface="Noto Sans"/>
                <a:cs typeface="Noto Sans"/>
              </a:rPr>
              <a:t>to	</a:t>
            </a:r>
            <a:r>
              <a:rPr dirty="0" sz="4800" spc="-100">
                <a:solidFill>
                  <a:srgbClr val="FFFFFF"/>
                </a:solidFill>
                <a:latin typeface="Noto Sans"/>
                <a:cs typeface="Noto Sans"/>
              </a:rPr>
              <a:t>predict	</a:t>
            </a:r>
            <a:r>
              <a:rPr dirty="0" sz="4800" spc="-114">
                <a:solidFill>
                  <a:srgbClr val="FFFFFF"/>
                </a:solidFill>
                <a:latin typeface="Noto Sans"/>
                <a:cs typeface="Noto Sans"/>
              </a:rPr>
              <a:t>the</a:t>
            </a:r>
            <a:endParaRPr sz="4800">
              <a:latin typeface="Noto Sans"/>
              <a:cs typeface="Noto Sans"/>
            </a:endParaRPr>
          </a:p>
          <a:p>
            <a:pPr algn="ctr" marL="853440" marR="845819">
              <a:lnSpc>
                <a:spcPct val="115900"/>
              </a:lnSpc>
              <a:tabLst>
                <a:tab pos="3616325" algn="l"/>
                <a:tab pos="3914775" algn="l"/>
                <a:tab pos="4613275" algn="l"/>
                <a:tab pos="5288280" algn="l"/>
                <a:tab pos="5734050" algn="l"/>
                <a:tab pos="7570470" algn="l"/>
                <a:tab pos="10807700" algn="l"/>
                <a:tab pos="11609070" algn="l"/>
              </a:tabLst>
            </a:pPr>
            <a:r>
              <a:rPr dirty="0" sz="4800" spc="-135">
                <a:solidFill>
                  <a:srgbClr val="FFFFFF"/>
                </a:solidFill>
                <a:latin typeface="Noto Sans"/>
                <a:cs typeface="Noto Sans"/>
              </a:rPr>
              <a:t>probability</a:t>
            </a:r>
            <a:r>
              <a:rPr dirty="0" sz="4800" spc="-135">
                <a:solidFill>
                  <a:srgbClr val="FFFFFF"/>
                </a:solidFill>
                <a:latin typeface="Noto Sans"/>
                <a:cs typeface="Noto Sans"/>
              </a:rPr>
              <a:t>	</a:t>
            </a:r>
            <a:r>
              <a:rPr dirty="0" sz="4800" spc="-155">
                <a:solidFill>
                  <a:srgbClr val="FFFFFF"/>
                </a:solidFill>
                <a:latin typeface="Noto Sans"/>
                <a:cs typeface="Noto Sans"/>
              </a:rPr>
              <a:t>of</a:t>
            </a:r>
            <a:r>
              <a:rPr dirty="0" sz="4800" spc="-155">
                <a:solidFill>
                  <a:srgbClr val="FFFFFF"/>
                </a:solidFill>
                <a:latin typeface="Noto Sans"/>
                <a:cs typeface="Noto Sans"/>
              </a:rPr>
              <a:t>	</a:t>
            </a:r>
            <a:r>
              <a:rPr dirty="0" sz="4800" spc="-180">
                <a:solidFill>
                  <a:srgbClr val="FFFFFF"/>
                </a:solidFill>
                <a:latin typeface="Noto Sans"/>
                <a:cs typeface="Noto Sans"/>
              </a:rPr>
              <a:t>any</a:t>
            </a:r>
            <a:r>
              <a:rPr dirty="0" sz="4800" spc="-180">
                <a:solidFill>
                  <a:srgbClr val="FFFFFF"/>
                </a:solidFill>
                <a:latin typeface="Noto Sans"/>
                <a:cs typeface="Noto Sans"/>
              </a:rPr>
              <a:t>	</a:t>
            </a:r>
            <a:r>
              <a:rPr dirty="0" sz="4800" spc="-135">
                <a:solidFill>
                  <a:srgbClr val="FFFFFF"/>
                </a:solidFill>
                <a:latin typeface="Noto Sans"/>
                <a:cs typeface="Noto Sans"/>
              </a:rPr>
              <a:t>future</a:t>
            </a:r>
            <a:r>
              <a:rPr dirty="0" sz="4800" spc="-135">
                <a:solidFill>
                  <a:srgbClr val="FFFFFF"/>
                </a:solidFill>
                <a:latin typeface="Noto Sans"/>
                <a:cs typeface="Noto Sans"/>
              </a:rPr>
              <a:t>	</a:t>
            </a:r>
            <a:r>
              <a:rPr dirty="0" sz="4800" spc="-120">
                <a:solidFill>
                  <a:srgbClr val="FFFFFF"/>
                </a:solidFill>
                <a:latin typeface="Noto Sans"/>
                <a:cs typeface="Noto Sans"/>
              </a:rPr>
              <a:t>transaction</a:t>
            </a:r>
            <a:r>
              <a:rPr dirty="0" sz="4800" spc="-120">
                <a:solidFill>
                  <a:srgbClr val="FFFFFF"/>
                </a:solidFill>
                <a:latin typeface="Noto Sans"/>
                <a:cs typeface="Noto Sans"/>
              </a:rPr>
              <a:t>	</a:t>
            </a:r>
            <a:r>
              <a:rPr dirty="0" sz="4800" spc="-170">
                <a:solidFill>
                  <a:srgbClr val="FFFFFF"/>
                </a:solidFill>
                <a:latin typeface="Noto Sans"/>
                <a:cs typeface="Noto Sans"/>
              </a:rPr>
              <a:t>by</a:t>
            </a:r>
            <a:r>
              <a:rPr dirty="0" sz="4800" spc="-170">
                <a:solidFill>
                  <a:srgbClr val="FFFFFF"/>
                </a:solidFill>
                <a:latin typeface="Noto Sans"/>
                <a:cs typeface="Noto Sans"/>
              </a:rPr>
              <a:t>	</a:t>
            </a:r>
            <a:r>
              <a:rPr dirty="0" sz="4800" spc="-90">
                <a:solidFill>
                  <a:srgbClr val="FFFFFF"/>
                </a:solidFill>
                <a:latin typeface="Noto Sans"/>
                <a:cs typeface="Noto Sans"/>
              </a:rPr>
              <a:t>the  </a:t>
            </a:r>
            <a:r>
              <a:rPr dirty="0" sz="4800" spc="-110">
                <a:solidFill>
                  <a:srgbClr val="FFFFFF"/>
                </a:solidFill>
                <a:latin typeface="Noto Sans"/>
                <a:cs typeface="Noto Sans"/>
              </a:rPr>
              <a:t>customer	</a:t>
            </a:r>
            <a:r>
              <a:rPr dirty="0" sz="4800" spc="-180">
                <a:solidFill>
                  <a:srgbClr val="FFFFFF"/>
                </a:solidFill>
                <a:latin typeface="Noto Sans"/>
                <a:cs typeface="Noto Sans"/>
              </a:rPr>
              <a:t>being	</a:t>
            </a:r>
            <a:r>
              <a:rPr dirty="0" sz="4800" spc="-135">
                <a:solidFill>
                  <a:srgbClr val="FFFFFF"/>
                </a:solidFill>
                <a:latin typeface="Noto Sans"/>
                <a:cs typeface="Noto Sans"/>
              </a:rPr>
              <a:t>fraudulent.</a:t>
            </a:r>
            <a:endParaRPr sz="48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62283" y="4071782"/>
            <a:ext cx="9395460" cy="133858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8600" spc="400">
                <a:solidFill>
                  <a:srgbClr val="42B0F1"/>
                </a:solidFill>
                <a:latin typeface="Verdana"/>
                <a:cs typeface="Verdana"/>
              </a:rPr>
              <a:t>S</a:t>
            </a:r>
            <a:r>
              <a:rPr dirty="0" sz="8600" spc="695">
                <a:solidFill>
                  <a:srgbClr val="42B0F1"/>
                </a:solidFill>
                <a:latin typeface="Verdana"/>
                <a:cs typeface="Verdana"/>
              </a:rPr>
              <a:t>C</a:t>
            </a:r>
            <a:r>
              <a:rPr dirty="0" sz="8600" spc="1005">
                <a:solidFill>
                  <a:srgbClr val="42B0F1"/>
                </a:solidFill>
                <a:latin typeface="Verdana"/>
                <a:cs typeface="Verdana"/>
              </a:rPr>
              <a:t>R</a:t>
            </a:r>
            <a:r>
              <a:rPr dirty="0" sz="8600" spc="1105">
                <a:solidFill>
                  <a:srgbClr val="42B0F1"/>
                </a:solidFill>
                <a:latin typeface="Verdana"/>
                <a:cs typeface="Verdana"/>
              </a:rPr>
              <a:t>EE</a:t>
            </a:r>
            <a:r>
              <a:rPr dirty="0" sz="8600" spc="1095">
                <a:solidFill>
                  <a:srgbClr val="42B0F1"/>
                </a:solidFill>
                <a:latin typeface="Verdana"/>
                <a:cs typeface="Verdana"/>
              </a:rPr>
              <a:t>N</a:t>
            </a:r>
            <a:r>
              <a:rPr dirty="0" sz="8600" spc="400">
                <a:solidFill>
                  <a:srgbClr val="42B0F1"/>
                </a:solidFill>
                <a:latin typeface="Verdana"/>
                <a:cs typeface="Verdana"/>
              </a:rPr>
              <a:t>S</a:t>
            </a:r>
            <a:r>
              <a:rPr dirty="0" sz="8600" spc="1065">
                <a:solidFill>
                  <a:srgbClr val="42B0F1"/>
                </a:solidFill>
                <a:latin typeface="Verdana"/>
                <a:cs typeface="Verdana"/>
              </a:rPr>
              <a:t>H</a:t>
            </a:r>
            <a:r>
              <a:rPr dirty="0" sz="8600" spc="925">
                <a:solidFill>
                  <a:srgbClr val="42B0F1"/>
                </a:solidFill>
                <a:latin typeface="Verdana"/>
                <a:cs typeface="Verdana"/>
              </a:rPr>
              <a:t>O</a:t>
            </a:r>
            <a:r>
              <a:rPr dirty="0" sz="8600" spc="690">
                <a:solidFill>
                  <a:srgbClr val="42B0F1"/>
                </a:solidFill>
                <a:latin typeface="Verdana"/>
                <a:cs typeface="Verdana"/>
              </a:rPr>
              <a:t>T</a:t>
            </a:r>
            <a:r>
              <a:rPr dirty="0" sz="8600" spc="-215">
                <a:solidFill>
                  <a:srgbClr val="42B0F1"/>
                </a:solidFill>
                <a:latin typeface="Verdana"/>
                <a:cs typeface="Verdana"/>
              </a:rPr>
              <a:t>S</a:t>
            </a:r>
            <a:endParaRPr sz="8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27053" y="5783995"/>
            <a:ext cx="1863089" cy="391160"/>
          </a:xfrm>
          <a:custGeom>
            <a:avLst/>
            <a:gdLst/>
            <a:ahLst/>
            <a:cxnLst/>
            <a:rect l="l" t="t" r="r" b="b"/>
            <a:pathLst>
              <a:path w="1863090" h="391160">
                <a:moveTo>
                  <a:pt x="1667238" y="390984"/>
                </a:moveTo>
                <a:lnTo>
                  <a:pt x="1620796" y="385526"/>
                </a:lnTo>
                <a:lnTo>
                  <a:pt x="1578301" y="369982"/>
                </a:lnTo>
                <a:lnTo>
                  <a:pt x="1541069" y="345602"/>
                </a:lnTo>
                <a:lnTo>
                  <a:pt x="1510417" y="313633"/>
                </a:lnTo>
                <a:lnTo>
                  <a:pt x="1487660" y="275322"/>
                </a:lnTo>
                <a:lnTo>
                  <a:pt x="1474113" y="231919"/>
                </a:lnTo>
                <a:lnTo>
                  <a:pt x="388679" y="231919"/>
                </a:lnTo>
                <a:lnTo>
                  <a:pt x="375132" y="275322"/>
                </a:lnTo>
                <a:lnTo>
                  <a:pt x="352375" y="313633"/>
                </a:lnTo>
                <a:lnTo>
                  <a:pt x="321722" y="345602"/>
                </a:lnTo>
                <a:lnTo>
                  <a:pt x="284491" y="369982"/>
                </a:lnTo>
                <a:lnTo>
                  <a:pt x="241996" y="385526"/>
                </a:lnTo>
                <a:lnTo>
                  <a:pt x="195554" y="390984"/>
                </a:lnTo>
                <a:lnTo>
                  <a:pt x="150683" y="385826"/>
                </a:lnTo>
                <a:lnTo>
                  <a:pt x="109510" y="371131"/>
                </a:lnTo>
                <a:lnTo>
                  <a:pt x="73203" y="348068"/>
                </a:lnTo>
                <a:lnTo>
                  <a:pt x="42929" y="317804"/>
                </a:lnTo>
                <a:lnTo>
                  <a:pt x="19858" y="281508"/>
                </a:lnTo>
                <a:lnTo>
                  <a:pt x="5159" y="240348"/>
                </a:lnTo>
                <a:lnTo>
                  <a:pt x="0" y="195492"/>
                </a:lnTo>
                <a:lnTo>
                  <a:pt x="5159" y="150636"/>
                </a:lnTo>
                <a:lnTo>
                  <a:pt x="19858" y="109476"/>
                </a:lnTo>
                <a:lnTo>
                  <a:pt x="42929" y="73179"/>
                </a:lnTo>
                <a:lnTo>
                  <a:pt x="73203" y="42916"/>
                </a:lnTo>
                <a:lnTo>
                  <a:pt x="109510" y="19852"/>
                </a:lnTo>
                <a:lnTo>
                  <a:pt x="150683" y="5157"/>
                </a:lnTo>
                <a:lnTo>
                  <a:pt x="195554" y="0"/>
                </a:lnTo>
                <a:lnTo>
                  <a:pt x="241996" y="5458"/>
                </a:lnTo>
                <a:lnTo>
                  <a:pt x="284491" y="21001"/>
                </a:lnTo>
                <a:lnTo>
                  <a:pt x="321722" y="45382"/>
                </a:lnTo>
                <a:lnTo>
                  <a:pt x="352375" y="77351"/>
                </a:lnTo>
                <a:lnTo>
                  <a:pt x="375132" y="115661"/>
                </a:lnTo>
                <a:lnTo>
                  <a:pt x="388679" y="159065"/>
                </a:lnTo>
                <a:lnTo>
                  <a:pt x="1472899" y="159065"/>
                </a:lnTo>
                <a:lnTo>
                  <a:pt x="1486867" y="116083"/>
                </a:lnTo>
                <a:lnTo>
                  <a:pt x="1509742" y="77891"/>
                </a:lnTo>
                <a:lnTo>
                  <a:pt x="1540310" y="45837"/>
                </a:lnTo>
                <a:lnTo>
                  <a:pt x="1577356" y="21271"/>
                </a:lnTo>
                <a:lnTo>
                  <a:pt x="1619665" y="5542"/>
                </a:lnTo>
                <a:lnTo>
                  <a:pt x="1666024" y="0"/>
                </a:lnTo>
                <a:lnTo>
                  <a:pt x="1710961" y="5157"/>
                </a:lnTo>
                <a:lnTo>
                  <a:pt x="1752308" y="19852"/>
                </a:lnTo>
                <a:lnTo>
                  <a:pt x="1788853" y="42916"/>
                </a:lnTo>
                <a:lnTo>
                  <a:pt x="1819385" y="73179"/>
                </a:lnTo>
                <a:lnTo>
                  <a:pt x="1842693" y="109476"/>
                </a:lnTo>
                <a:lnTo>
                  <a:pt x="1857565" y="150636"/>
                </a:lnTo>
                <a:lnTo>
                  <a:pt x="1862792" y="195492"/>
                </a:lnTo>
                <a:lnTo>
                  <a:pt x="1857633" y="240348"/>
                </a:lnTo>
                <a:lnTo>
                  <a:pt x="1842933" y="281508"/>
                </a:lnTo>
                <a:lnTo>
                  <a:pt x="1819863" y="317804"/>
                </a:lnTo>
                <a:lnTo>
                  <a:pt x="1789589" y="348068"/>
                </a:lnTo>
                <a:lnTo>
                  <a:pt x="1753282" y="371131"/>
                </a:lnTo>
                <a:lnTo>
                  <a:pt x="1712108" y="385826"/>
                </a:lnTo>
                <a:lnTo>
                  <a:pt x="1667238" y="390984"/>
                </a:lnTo>
                <a:close/>
              </a:path>
            </a:pathLst>
          </a:custGeom>
          <a:solidFill>
            <a:srgbClr val="42B0F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0781" y="1757988"/>
            <a:ext cx="16268699" cy="8096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71120" y="214026"/>
            <a:ext cx="3564890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40"/>
              <a:t>Home</a:t>
            </a:r>
            <a:r>
              <a:rPr dirty="0" spc="-290"/>
              <a:t> </a:t>
            </a:r>
            <a:r>
              <a:rPr dirty="0" spc="170"/>
              <a:t>Page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6229" y="965578"/>
            <a:ext cx="16440149" cy="8353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2401" y="1626287"/>
            <a:ext cx="15182849" cy="8248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14643" y="348612"/>
            <a:ext cx="5659120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14"/>
              <a:t>Check</a:t>
            </a:r>
            <a:r>
              <a:rPr dirty="0" spc="-285"/>
              <a:t> </a:t>
            </a:r>
            <a:r>
              <a:rPr dirty="0" spc="105"/>
              <a:t>Transaction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5291" y="1490639"/>
            <a:ext cx="14658959" cy="8248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5"/>
              <a:t>Result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8442" y="1487149"/>
            <a:ext cx="14878049" cy="83629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30991" y="214030"/>
            <a:ext cx="6009005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5"/>
              <a:t>Transaction</a:t>
            </a:r>
            <a:r>
              <a:rPr dirty="0" spc="-280"/>
              <a:t> </a:t>
            </a:r>
            <a:r>
              <a:rPr dirty="0" spc="125"/>
              <a:t>History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7749" y="6995745"/>
            <a:ext cx="3011170" cy="1854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2100"/>
              </a:lnSpc>
              <a:spcBef>
                <a:spcPts val="95"/>
              </a:spcBef>
            </a:pPr>
            <a:r>
              <a:rPr dirty="0" sz="5350" spc="400">
                <a:solidFill>
                  <a:srgbClr val="E7EDF1"/>
                </a:solidFill>
                <a:latin typeface="Verdana"/>
                <a:cs typeface="Verdana"/>
              </a:rPr>
              <a:t>F</a:t>
            </a:r>
            <a:r>
              <a:rPr dirty="0" sz="5350" spc="405">
                <a:solidFill>
                  <a:srgbClr val="E7EDF1"/>
                </a:solidFill>
                <a:latin typeface="Verdana"/>
                <a:cs typeface="Verdana"/>
              </a:rPr>
              <a:t>U</a:t>
            </a:r>
            <a:r>
              <a:rPr dirty="0" sz="5350" spc="215">
                <a:solidFill>
                  <a:srgbClr val="E7EDF1"/>
                </a:solidFill>
                <a:latin typeface="Verdana"/>
                <a:cs typeface="Verdana"/>
              </a:rPr>
              <a:t>T</a:t>
            </a:r>
            <a:r>
              <a:rPr dirty="0" sz="5350" spc="405">
                <a:solidFill>
                  <a:srgbClr val="E7EDF1"/>
                </a:solidFill>
                <a:latin typeface="Verdana"/>
                <a:cs typeface="Verdana"/>
              </a:rPr>
              <a:t>U</a:t>
            </a:r>
            <a:r>
              <a:rPr dirty="0" sz="5350" spc="415">
                <a:solidFill>
                  <a:srgbClr val="E7EDF1"/>
                </a:solidFill>
                <a:latin typeface="Verdana"/>
                <a:cs typeface="Verdana"/>
              </a:rPr>
              <a:t>R</a:t>
            </a:r>
            <a:r>
              <a:rPr dirty="0" sz="5350" spc="225">
                <a:solidFill>
                  <a:srgbClr val="E7EDF1"/>
                </a:solidFill>
                <a:latin typeface="Verdana"/>
                <a:cs typeface="Verdana"/>
              </a:rPr>
              <a:t>E  </a:t>
            </a:r>
            <a:r>
              <a:rPr dirty="0" sz="5350" spc="325">
                <a:solidFill>
                  <a:srgbClr val="E7EDF1"/>
                </a:solidFill>
                <a:latin typeface="Verdana"/>
                <a:cs typeface="Verdana"/>
              </a:rPr>
              <a:t>SCOPE</a:t>
            </a:r>
            <a:endParaRPr sz="535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77839" y="331553"/>
            <a:ext cx="5324475" cy="4638675"/>
          </a:xfrm>
          <a:prstGeom prst="rect"/>
          <a:solidFill>
            <a:srgbClr val="E7EDF1">
              <a:alpha val="9799"/>
            </a:srgbClr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1492250" marR="1364615" indent="-121285">
              <a:lnSpc>
                <a:spcPct val="137700"/>
              </a:lnSpc>
              <a:spcBef>
                <a:spcPts val="2305"/>
              </a:spcBef>
            </a:pPr>
            <a:r>
              <a:rPr dirty="0" sz="2950" spc="385">
                <a:solidFill>
                  <a:srgbClr val="42B0F1"/>
                </a:solidFill>
                <a:latin typeface="Arial"/>
                <a:cs typeface="Arial"/>
              </a:rPr>
              <a:t>F</a:t>
            </a:r>
            <a:r>
              <a:rPr dirty="0" sz="2950" spc="495">
                <a:solidFill>
                  <a:srgbClr val="42B0F1"/>
                </a:solidFill>
                <a:latin typeface="Arial"/>
                <a:cs typeface="Arial"/>
              </a:rPr>
              <a:t>I</a:t>
            </a:r>
            <a:r>
              <a:rPr dirty="0" sz="2950" spc="750">
                <a:solidFill>
                  <a:srgbClr val="42B0F1"/>
                </a:solidFill>
                <a:latin typeface="Arial"/>
                <a:cs typeface="Arial"/>
              </a:rPr>
              <a:t>N</a:t>
            </a:r>
            <a:r>
              <a:rPr dirty="0" sz="2950" spc="740">
                <a:solidFill>
                  <a:srgbClr val="42B0F1"/>
                </a:solidFill>
                <a:latin typeface="Arial"/>
                <a:cs typeface="Arial"/>
              </a:rPr>
              <a:t>A</a:t>
            </a:r>
            <a:r>
              <a:rPr dirty="0" sz="2950" spc="750">
                <a:solidFill>
                  <a:srgbClr val="42B0F1"/>
                </a:solidFill>
                <a:latin typeface="Arial"/>
                <a:cs typeface="Arial"/>
              </a:rPr>
              <a:t>N</a:t>
            </a:r>
            <a:r>
              <a:rPr dirty="0" sz="2950" spc="445">
                <a:solidFill>
                  <a:srgbClr val="42B0F1"/>
                </a:solidFill>
                <a:latin typeface="Arial"/>
                <a:cs typeface="Arial"/>
              </a:rPr>
              <a:t>C</a:t>
            </a:r>
            <a:r>
              <a:rPr dirty="0" sz="2950" spc="495">
                <a:solidFill>
                  <a:srgbClr val="42B0F1"/>
                </a:solidFill>
                <a:latin typeface="Arial"/>
                <a:cs typeface="Arial"/>
              </a:rPr>
              <a:t>I</a:t>
            </a:r>
            <a:r>
              <a:rPr dirty="0" sz="2950" spc="740">
                <a:solidFill>
                  <a:srgbClr val="42B0F1"/>
                </a:solidFill>
                <a:latin typeface="Arial"/>
                <a:cs typeface="Arial"/>
              </a:rPr>
              <a:t>A</a:t>
            </a:r>
            <a:r>
              <a:rPr dirty="0" sz="2950" spc="45">
                <a:solidFill>
                  <a:srgbClr val="42B0F1"/>
                </a:solidFill>
                <a:latin typeface="Arial"/>
                <a:cs typeface="Arial"/>
              </a:rPr>
              <a:t>L  </a:t>
            </a:r>
            <a:r>
              <a:rPr dirty="0" sz="2950" spc="495">
                <a:solidFill>
                  <a:srgbClr val="42B0F1"/>
                </a:solidFill>
                <a:latin typeface="Arial"/>
                <a:cs typeface="Arial"/>
              </a:rPr>
              <a:t>ANALYSIS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77839" y="5320122"/>
            <a:ext cx="5324475" cy="4638675"/>
          </a:xfrm>
          <a:prstGeom prst="rect">
            <a:avLst/>
          </a:prstGeom>
          <a:solidFill>
            <a:srgbClr val="E7EDF1">
              <a:alpha val="9799"/>
            </a:srgbClr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1433195" algn="l"/>
              </a:tabLst>
            </a:pPr>
            <a:r>
              <a:rPr dirty="0" sz="2950" spc="470">
                <a:solidFill>
                  <a:srgbClr val="42B0F1"/>
                </a:solidFill>
                <a:latin typeface="Arial"/>
                <a:cs typeface="Arial"/>
              </a:rPr>
              <a:t>SAAS	</a:t>
            </a:r>
            <a:r>
              <a:rPr dirty="0" sz="2950" spc="545">
                <a:solidFill>
                  <a:srgbClr val="42B0F1"/>
                </a:solidFill>
                <a:latin typeface="Arial"/>
                <a:cs typeface="Arial"/>
              </a:rPr>
              <a:t>MODEL</a:t>
            </a:r>
            <a:endParaRPr sz="2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21721" y="331553"/>
            <a:ext cx="5324475" cy="4638675"/>
          </a:xfrm>
          <a:prstGeom prst="rect">
            <a:avLst/>
          </a:prstGeom>
          <a:solidFill>
            <a:srgbClr val="E7EDF1">
              <a:alpha val="9799"/>
            </a:srgbClr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2015489" algn="l"/>
              </a:tabLst>
            </a:pPr>
            <a:r>
              <a:rPr dirty="0" sz="2950" spc="530">
                <a:solidFill>
                  <a:srgbClr val="42B0F1"/>
                </a:solidFill>
                <a:latin typeface="Arial"/>
                <a:cs typeface="Arial"/>
              </a:rPr>
              <a:t>MOBILE	</a:t>
            </a:r>
            <a:r>
              <a:rPr dirty="0" sz="2950" spc="484">
                <a:solidFill>
                  <a:srgbClr val="42B0F1"/>
                </a:solidFill>
                <a:latin typeface="Arial"/>
                <a:cs typeface="Arial"/>
              </a:rPr>
              <a:t>APP</a:t>
            </a:r>
            <a:endParaRPr sz="2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21721" y="5320122"/>
            <a:ext cx="5324475" cy="4638675"/>
          </a:xfrm>
          <a:prstGeom prst="rect">
            <a:avLst/>
          </a:prstGeom>
          <a:solidFill>
            <a:srgbClr val="E7EDF1">
              <a:alpha val="9799"/>
            </a:srgbClr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1659255" marR="1370965" indent="-281940">
              <a:lnSpc>
                <a:spcPct val="137700"/>
              </a:lnSpc>
            </a:pPr>
            <a:r>
              <a:rPr dirty="0" sz="2950" spc="535">
                <a:solidFill>
                  <a:srgbClr val="42B0F1"/>
                </a:solidFill>
                <a:latin typeface="Arial"/>
                <a:cs typeface="Arial"/>
              </a:rPr>
              <a:t>P</a:t>
            </a:r>
            <a:r>
              <a:rPr dirty="0" sz="2950" spc="480">
                <a:solidFill>
                  <a:srgbClr val="42B0F1"/>
                </a:solidFill>
                <a:latin typeface="Arial"/>
                <a:cs typeface="Arial"/>
              </a:rPr>
              <a:t>E</a:t>
            </a:r>
            <a:r>
              <a:rPr dirty="0" sz="2950" spc="530">
                <a:solidFill>
                  <a:srgbClr val="42B0F1"/>
                </a:solidFill>
                <a:latin typeface="Arial"/>
                <a:cs typeface="Arial"/>
              </a:rPr>
              <a:t>R</a:t>
            </a:r>
            <a:r>
              <a:rPr dirty="0" sz="2950" spc="370">
                <a:solidFill>
                  <a:srgbClr val="42B0F1"/>
                </a:solidFill>
                <a:latin typeface="Arial"/>
                <a:cs typeface="Arial"/>
              </a:rPr>
              <a:t>S</a:t>
            </a:r>
            <a:r>
              <a:rPr dirty="0" sz="2950" spc="645">
                <a:solidFill>
                  <a:srgbClr val="42B0F1"/>
                </a:solidFill>
                <a:latin typeface="Arial"/>
                <a:cs typeface="Arial"/>
              </a:rPr>
              <a:t>O</a:t>
            </a:r>
            <a:r>
              <a:rPr dirty="0" sz="2950" spc="750">
                <a:solidFill>
                  <a:srgbClr val="42B0F1"/>
                </a:solidFill>
                <a:latin typeface="Arial"/>
                <a:cs typeface="Arial"/>
              </a:rPr>
              <a:t>N</a:t>
            </a:r>
            <a:r>
              <a:rPr dirty="0" sz="2950" spc="740">
                <a:solidFill>
                  <a:srgbClr val="42B0F1"/>
                </a:solidFill>
                <a:latin typeface="Arial"/>
                <a:cs typeface="Arial"/>
              </a:rPr>
              <a:t>A</a:t>
            </a:r>
            <a:r>
              <a:rPr dirty="0" sz="2950" spc="45">
                <a:solidFill>
                  <a:srgbClr val="42B0F1"/>
                </a:solidFill>
                <a:latin typeface="Arial"/>
                <a:cs typeface="Arial"/>
              </a:rPr>
              <a:t>L  </a:t>
            </a:r>
            <a:r>
              <a:rPr dirty="0" sz="2950" spc="445">
                <a:solidFill>
                  <a:srgbClr val="42B0F1"/>
                </a:solidFill>
                <a:latin typeface="Arial"/>
                <a:cs typeface="Arial"/>
              </a:rPr>
              <a:t>PROFILE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2207895" cy="10287000"/>
            <a:chOff x="0" y="0"/>
            <a:chExt cx="2207895" cy="1028700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114050" cy="102828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2207895" cy="10287000"/>
            </a:xfrm>
            <a:custGeom>
              <a:avLst/>
              <a:gdLst/>
              <a:ahLst/>
              <a:cxnLst/>
              <a:rect l="l" t="t" r="r" b="b"/>
              <a:pathLst>
                <a:path w="2207895" h="10287000">
                  <a:moveTo>
                    <a:pt x="2207641" y="9461843"/>
                  </a:moveTo>
                  <a:lnTo>
                    <a:pt x="2204516" y="9415348"/>
                  </a:lnTo>
                  <a:lnTo>
                    <a:pt x="2195411" y="9370758"/>
                  </a:lnTo>
                  <a:lnTo>
                    <a:pt x="2180729" y="9328506"/>
                  </a:lnTo>
                  <a:lnTo>
                    <a:pt x="2160867" y="9288958"/>
                  </a:lnTo>
                  <a:lnTo>
                    <a:pt x="2136216" y="9252560"/>
                  </a:lnTo>
                  <a:lnTo>
                    <a:pt x="2107184" y="9219679"/>
                  </a:lnTo>
                  <a:lnTo>
                    <a:pt x="2074176" y="9190749"/>
                  </a:lnTo>
                  <a:lnTo>
                    <a:pt x="2037562" y="9166174"/>
                  </a:lnTo>
                  <a:lnTo>
                    <a:pt x="1997773" y="9146349"/>
                  </a:lnTo>
                  <a:lnTo>
                    <a:pt x="1955190" y="9131681"/>
                  </a:lnTo>
                  <a:lnTo>
                    <a:pt x="1910207" y="9122588"/>
                  </a:lnTo>
                  <a:lnTo>
                    <a:pt x="1863242" y="9119464"/>
                  </a:lnTo>
                  <a:lnTo>
                    <a:pt x="1813826" y="9123020"/>
                  </a:lnTo>
                  <a:lnTo>
                    <a:pt x="1766658" y="9133332"/>
                  </a:lnTo>
                  <a:lnTo>
                    <a:pt x="1722196" y="9149905"/>
                  </a:lnTo>
                  <a:lnTo>
                    <a:pt x="1680895" y="9172207"/>
                  </a:lnTo>
                  <a:lnTo>
                    <a:pt x="1643214" y="9199740"/>
                  </a:lnTo>
                  <a:lnTo>
                    <a:pt x="1609610" y="9232011"/>
                  </a:lnTo>
                  <a:lnTo>
                    <a:pt x="1580565" y="9268473"/>
                  </a:lnTo>
                  <a:lnTo>
                    <a:pt x="1556499" y="9308643"/>
                  </a:lnTo>
                  <a:lnTo>
                    <a:pt x="1537906" y="9352001"/>
                  </a:lnTo>
                  <a:lnTo>
                    <a:pt x="1525231" y="9398051"/>
                  </a:lnTo>
                  <a:lnTo>
                    <a:pt x="626465" y="9398051"/>
                  </a:lnTo>
                  <a:lnTo>
                    <a:pt x="626465" y="0"/>
                  </a:lnTo>
                  <a:lnTo>
                    <a:pt x="0" y="0"/>
                  </a:lnTo>
                  <a:lnTo>
                    <a:pt x="0" y="9398051"/>
                  </a:lnTo>
                  <a:lnTo>
                    <a:pt x="0" y="9525635"/>
                  </a:lnTo>
                  <a:lnTo>
                    <a:pt x="0" y="10287000"/>
                  </a:lnTo>
                  <a:lnTo>
                    <a:pt x="626465" y="10287000"/>
                  </a:lnTo>
                  <a:lnTo>
                    <a:pt x="626465" y="9525635"/>
                  </a:lnTo>
                  <a:lnTo>
                    <a:pt x="1527352" y="9525635"/>
                  </a:lnTo>
                  <a:lnTo>
                    <a:pt x="1539519" y="9572193"/>
                  </a:lnTo>
                  <a:lnTo>
                    <a:pt x="1557807" y="9615856"/>
                  </a:lnTo>
                  <a:lnTo>
                    <a:pt x="1581746" y="9656140"/>
                  </a:lnTo>
                  <a:lnTo>
                    <a:pt x="1610829" y="9692602"/>
                  </a:lnTo>
                  <a:lnTo>
                    <a:pt x="1644548" y="9724733"/>
                  </a:lnTo>
                  <a:lnTo>
                    <a:pt x="1682407" y="9752089"/>
                  </a:lnTo>
                  <a:lnTo>
                    <a:pt x="1723923" y="9774187"/>
                  </a:lnTo>
                  <a:lnTo>
                    <a:pt x="1768576" y="9790557"/>
                  </a:lnTo>
                  <a:lnTo>
                    <a:pt x="1815896" y="9800717"/>
                  </a:lnTo>
                  <a:lnTo>
                    <a:pt x="1865363" y="9804209"/>
                  </a:lnTo>
                  <a:lnTo>
                    <a:pt x="1911845" y="9801098"/>
                  </a:lnTo>
                  <a:lnTo>
                    <a:pt x="1956422" y="9791992"/>
                  </a:lnTo>
                  <a:lnTo>
                    <a:pt x="1998675" y="9777336"/>
                  </a:lnTo>
                  <a:lnTo>
                    <a:pt x="2038197" y="9757512"/>
                  </a:lnTo>
                  <a:lnTo>
                    <a:pt x="2074595" y="9732924"/>
                  </a:lnTo>
                  <a:lnTo>
                    <a:pt x="2107450" y="9704006"/>
                  </a:lnTo>
                  <a:lnTo>
                    <a:pt x="2136368" y="9671126"/>
                  </a:lnTo>
                  <a:lnTo>
                    <a:pt x="2160943" y="9634715"/>
                  </a:lnTo>
                  <a:lnTo>
                    <a:pt x="2180767" y="9595180"/>
                  </a:lnTo>
                  <a:lnTo>
                    <a:pt x="2195423" y="9552915"/>
                  </a:lnTo>
                  <a:lnTo>
                    <a:pt x="2204516" y="9508338"/>
                  </a:lnTo>
                  <a:lnTo>
                    <a:pt x="2207641" y="9461843"/>
                  </a:lnTo>
                  <a:close/>
                </a:path>
              </a:pathLst>
            </a:custGeom>
            <a:solidFill>
              <a:srgbClr val="42B0F1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05400" y="0"/>
            <a:ext cx="13182600" cy="10287000"/>
          </a:xfrm>
          <a:custGeom>
            <a:avLst/>
            <a:gdLst/>
            <a:ahLst/>
            <a:cxnLst/>
            <a:rect l="l" t="t" r="r" b="b"/>
            <a:pathLst>
              <a:path w="13182600" h="10287000">
                <a:moveTo>
                  <a:pt x="0" y="10287000"/>
                </a:moveTo>
                <a:lnTo>
                  <a:pt x="13182599" y="10287000"/>
                </a:lnTo>
                <a:lnTo>
                  <a:pt x="13182599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1D3C5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4" name="object 4"/>
            <p:cNvSpPr/>
            <p:nvPr/>
          </p:nvSpPr>
          <p:spPr>
            <a:xfrm>
              <a:off x="5105400" y="0"/>
              <a:ext cx="13182600" cy="5143500"/>
            </a:xfrm>
            <a:custGeom>
              <a:avLst/>
              <a:gdLst/>
              <a:ahLst/>
              <a:cxnLst/>
              <a:rect l="l" t="t" r="r" b="b"/>
              <a:pathLst>
                <a:path w="13182600" h="5143500">
                  <a:moveTo>
                    <a:pt x="0" y="5143499"/>
                  </a:moveTo>
                  <a:lnTo>
                    <a:pt x="13182599" y="5143499"/>
                  </a:lnTo>
                  <a:lnTo>
                    <a:pt x="13182599" y="0"/>
                  </a:lnTo>
                  <a:lnTo>
                    <a:pt x="0" y="0"/>
                  </a:lnTo>
                  <a:lnTo>
                    <a:pt x="0" y="5143499"/>
                  </a:lnTo>
                  <a:close/>
                </a:path>
              </a:pathLst>
            </a:custGeom>
            <a:solidFill>
              <a:srgbClr val="E7EDF1">
                <a:alpha val="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80540" y="0"/>
              <a:ext cx="1657349" cy="10286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5105400" cy="10287000"/>
            </a:xfrm>
            <a:custGeom>
              <a:avLst/>
              <a:gdLst/>
              <a:ahLst/>
              <a:cxnLst/>
              <a:rect l="l" t="t" r="r" b="b"/>
              <a:pathLst>
                <a:path w="5105400" h="10287000">
                  <a:moveTo>
                    <a:pt x="0" y="10287000"/>
                  </a:moveTo>
                  <a:lnTo>
                    <a:pt x="0" y="0"/>
                  </a:lnTo>
                  <a:lnTo>
                    <a:pt x="5105400" y="0"/>
                  </a:lnTo>
                  <a:lnTo>
                    <a:pt x="51054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2B0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703711" y="4058631"/>
            <a:ext cx="3011170" cy="1854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2100"/>
              </a:lnSpc>
              <a:spcBef>
                <a:spcPts val="95"/>
              </a:spcBef>
            </a:pPr>
            <a:r>
              <a:rPr dirty="0" sz="5350" spc="215">
                <a:solidFill>
                  <a:srgbClr val="1D3C58"/>
                </a:solidFill>
                <a:latin typeface="Verdana"/>
                <a:cs typeface="Verdana"/>
              </a:rPr>
              <a:t>TO </a:t>
            </a:r>
            <a:r>
              <a:rPr dirty="0" sz="5350" spc="330">
                <a:solidFill>
                  <a:srgbClr val="1D3C58"/>
                </a:solidFill>
                <a:latin typeface="Verdana"/>
                <a:cs typeface="Verdana"/>
              </a:rPr>
              <a:t>THE  </a:t>
            </a:r>
            <a:r>
              <a:rPr dirty="0" sz="5350" spc="400">
                <a:solidFill>
                  <a:srgbClr val="1D3C58"/>
                </a:solidFill>
                <a:latin typeface="Verdana"/>
                <a:cs typeface="Verdana"/>
              </a:rPr>
              <a:t>F</a:t>
            </a:r>
            <a:r>
              <a:rPr dirty="0" sz="5350" spc="405">
                <a:solidFill>
                  <a:srgbClr val="1D3C58"/>
                </a:solidFill>
                <a:latin typeface="Verdana"/>
                <a:cs typeface="Verdana"/>
              </a:rPr>
              <a:t>U</a:t>
            </a:r>
            <a:r>
              <a:rPr dirty="0" sz="5350" spc="215">
                <a:solidFill>
                  <a:srgbClr val="1D3C58"/>
                </a:solidFill>
                <a:latin typeface="Verdana"/>
                <a:cs typeface="Verdana"/>
              </a:rPr>
              <a:t>T</a:t>
            </a:r>
            <a:r>
              <a:rPr dirty="0" sz="5350" spc="405">
                <a:solidFill>
                  <a:srgbClr val="1D3C58"/>
                </a:solidFill>
                <a:latin typeface="Verdana"/>
                <a:cs typeface="Verdana"/>
              </a:rPr>
              <a:t>U</a:t>
            </a:r>
            <a:r>
              <a:rPr dirty="0" sz="5350" spc="415">
                <a:solidFill>
                  <a:srgbClr val="1D3C58"/>
                </a:solidFill>
                <a:latin typeface="Verdana"/>
                <a:cs typeface="Verdana"/>
              </a:rPr>
              <a:t>R</a:t>
            </a:r>
            <a:r>
              <a:rPr dirty="0" sz="5350" spc="320">
                <a:solidFill>
                  <a:srgbClr val="1D3C58"/>
                </a:solidFill>
                <a:latin typeface="Verdana"/>
                <a:cs typeface="Verdana"/>
              </a:rPr>
              <a:t>E</a:t>
            </a:r>
            <a:endParaRPr sz="535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282108" y="3011467"/>
            <a:ext cx="8662670" cy="53530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66850" algn="l"/>
                <a:tab pos="5363845" algn="l"/>
              </a:tabLst>
            </a:pPr>
            <a:r>
              <a:rPr dirty="0" sz="3350" spc="825">
                <a:solidFill>
                  <a:srgbClr val="E7EDF1"/>
                </a:solidFill>
                <a:latin typeface="Arial"/>
                <a:cs typeface="Arial"/>
              </a:rPr>
              <a:t>N</a:t>
            </a:r>
            <a:r>
              <a:rPr dirty="0" sz="3350" spc="520">
                <a:solidFill>
                  <a:srgbClr val="E7EDF1"/>
                </a:solidFill>
                <a:latin typeface="Arial"/>
                <a:cs typeface="Arial"/>
              </a:rPr>
              <a:t>E</a:t>
            </a:r>
            <a:r>
              <a:rPr dirty="0" sz="3350" spc="565">
                <a:solidFill>
                  <a:srgbClr val="E7EDF1"/>
                </a:solidFill>
                <a:latin typeface="Arial"/>
                <a:cs typeface="Arial"/>
              </a:rPr>
              <a:t>W</a:t>
            </a:r>
            <a:r>
              <a:rPr dirty="0" sz="3350">
                <a:solidFill>
                  <a:srgbClr val="E7EDF1"/>
                </a:solidFill>
                <a:latin typeface="Arial"/>
                <a:cs typeface="Arial"/>
              </a:rPr>
              <a:t>	</a:t>
            </a:r>
            <a:r>
              <a:rPr dirty="0" sz="3350" spc="430">
                <a:solidFill>
                  <a:srgbClr val="E7EDF1"/>
                </a:solidFill>
                <a:latin typeface="Arial"/>
                <a:cs typeface="Arial"/>
              </a:rPr>
              <a:t>T</a:t>
            </a:r>
            <a:r>
              <a:rPr dirty="0" sz="3350" spc="520">
                <a:solidFill>
                  <a:srgbClr val="E7EDF1"/>
                </a:solidFill>
                <a:latin typeface="Arial"/>
                <a:cs typeface="Arial"/>
              </a:rPr>
              <a:t>E</a:t>
            </a:r>
            <a:r>
              <a:rPr dirty="0" sz="3350" spc="480">
                <a:solidFill>
                  <a:srgbClr val="E7EDF1"/>
                </a:solidFill>
                <a:latin typeface="Arial"/>
                <a:cs typeface="Arial"/>
              </a:rPr>
              <a:t>C</a:t>
            </a:r>
            <a:r>
              <a:rPr dirty="0" sz="3350" spc="819">
                <a:solidFill>
                  <a:srgbClr val="E7EDF1"/>
                </a:solidFill>
                <a:latin typeface="Arial"/>
                <a:cs typeface="Arial"/>
              </a:rPr>
              <a:t>H</a:t>
            </a:r>
            <a:r>
              <a:rPr dirty="0" sz="3350" spc="825">
                <a:solidFill>
                  <a:srgbClr val="E7EDF1"/>
                </a:solidFill>
                <a:latin typeface="Arial"/>
                <a:cs typeface="Arial"/>
              </a:rPr>
              <a:t>N</a:t>
            </a:r>
            <a:r>
              <a:rPr dirty="0" sz="3350" spc="705">
                <a:solidFill>
                  <a:srgbClr val="E7EDF1"/>
                </a:solidFill>
                <a:latin typeface="Arial"/>
                <a:cs typeface="Arial"/>
              </a:rPr>
              <a:t>O</a:t>
            </a:r>
            <a:r>
              <a:rPr dirty="0" sz="3350" spc="450">
                <a:solidFill>
                  <a:srgbClr val="E7EDF1"/>
                </a:solidFill>
                <a:latin typeface="Arial"/>
                <a:cs typeface="Arial"/>
              </a:rPr>
              <a:t>L</a:t>
            </a:r>
            <a:r>
              <a:rPr dirty="0" sz="3350" spc="705">
                <a:solidFill>
                  <a:srgbClr val="E7EDF1"/>
                </a:solidFill>
                <a:latin typeface="Arial"/>
                <a:cs typeface="Arial"/>
              </a:rPr>
              <a:t>O</a:t>
            </a:r>
            <a:r>
              <a:rPr dirty="0" sz="3350" spc="484">
                <a:solidFill>
                  <a:srgbClr val="E7EDF1"/>
                </a:solidFill>
                <a:latin typeface="Arial"/>
                <a:cs typeface="Arial"/>
              </a:rPr>
              <a:t>G</a:t>
            </a:r>
            <a:r>
              <a:rPr dirty="0" sz="3350" spc="55">
                <a:solidFill>
                  <a:srgbClr val="E7EDF1"/>
                </a:solidFill>
                <a:latin typeface="Arial"/>
                <a:cs typeface="Arial"/>
              </a:rPr>
              <a:t>Y</a:t>
            </a:r>
            <a:r>
              <a:rPr dirty="0" sz="3350">
                <a:solidFill>
                  <a:srgbClr val="E7EDF1"/>
                </a:solidFill>
                <a:latin typeface="Arial"/>
                <a:cs typeface="Arial"/>
              </a:rPr>
              <a:t>	</a:t>
            </a:r>
            <a:r>
              <a:rPr dirty="0" sz="3350" spc="430">
                <a:solidFill>
                  <a:srgbClr val="E7EDF1"/>
                </a:solidFill>
                <a:latin typeface="Arial"/>
                <a:cs typeface="Arial"/>
              </a:rPr>
              <a:t>T</a:t>
            </a:r>
            <a:r>
              <a:rPr dirty="0" sz="3350" spc="705">
                <a:solidFill>
                  <a:srgbClr val="E7EDF1"/>
                </a:solidFill>
                <a:latin typeface="Arial"/>
                <a:cs typeface="Arial"/>
              </a:rPr>
              <a:t>O</a:t>
            </a:r>
            <a:r>
              <a:rPr dirty="0" sz="3350" spc="930">
                <a:solidFill>
                  <a:srgbClr val="E7EDF1"/>
                </a:solidFill>
                <a:latin typeface="Arial"/>
                <a:cs typeface="Arial"/>
              </a:rPr>
              <a:t>M</a:t>
            </a:r>
            <a:r>
              <a:rPr dirty="0" sz="3350" spc="705">
                <a:solidFill>
                  <a:srgbClr val="E7EDF1"/>
                </a:solidFill>
                <a:latin typeface="Arial"/>
                <a:cs typeface="Arial"/>
              </a:rPr>
              <a:t>O</a:t>
            </a:r>
            <a:r>
              <a:rPr dirty="0" sz="3350" spc="575">
                <a:solidFill>
                  <a:srgbClr val="E7EDF1"/>
                </a:solidFill>
                <a:latin typeface="Arial"/>
                <a:cs typeface="Arial"/>
              </a:rPr>
              <a:t>RR</a:t>
            </a:r>
            <a:r>
              <a:rPr dirty="0" sz="3350" spc="705">
                <a:solidFill>
                  <a:srgbClr val="E7EDF1"/>
                </a:solidFill>
                <a:latin typeface="Arial"/>
                <a:cs typeface="Arial"/>
              </a:rPr>
              <a:t>O</a:t>
            </a:r>
            <a:r>
              <a:rPr dirty="0" sz="3350" spc="565">
                <a:solidFill>
                  <a:srgbClr val="E7EDF1"/>
                </a:solidFill>
                <a:latin typeface="Arial"/>
                <a:cs typeface="Arial"/>
              </a:rPr>
              <a:t>W</a:t>
            </a:r>
            <a:endParaRPr sz="3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82108" y="3836759"/>
            <a:ext cx="881507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2400"/>
              </a:lnSpc>
              <a:spcBef>
                <a:spcPts val="100"/>
              </a:spcBef>
            </a:pPr>
            <a:r>
              <a:rPr dirty="0" sz="2450" spc="55">
                <a:solidFill>
                  <a:srgbClr val="E7EDF1"/>
                </a:solidFill>
                <a:latin typeface="Verdana"/>
                <a:cs typeface="Verdana"/>
              </a:rPr>
              <a:t>Supervised</a:t>
            </a:r>
            <a:r>
              <a:rPr dirty="0" sz="2450" spc="-95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450" spc="155">
                <a:solidFill>
                  <a:srgbClr val="E7EDF1"/>
                </a:solidFill>
                <a:latin typeface="Verdana"/>
                <a:cs typeface="Verdana"/>
              </a:rPr>
              <a:t>machine</a:t>
            </a:r>
            <a:r>
              <a:rPr dirty="0" sz="2450" spc="-95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450" spc="85">
                <a:solidFill>
                  <a:srgbClr val="E7EDF1"/>
                </a:solidFill>
                <a:latin typeface="Verdana"/>
                <a:cs typeface="Verdana"/>
              </a:rPr>
              <a:t>learning</a:t>
            </a:r>
            <a:r>
              <a:rPr dirty="0" sz="2450" spc="-95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450" spc="90">
                <a:solidFill>
                  <a:srgbClr val="E7EDF1"/>
                </a:solidFill>
                <a:latin typeface="Verdana"/>
                <a:cs typeface="Verdana"/>
              </a:rPr>
              <a:t>algorithms</a:t>
            </a:r>
            <a:r>
              <a:rPr dirty="0" sz="2450" spc="-90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450" spc="60">
                <a:solidFill>
                  <a:srgbClr val="E7EDF1"/>
                </a:solidFill>
                <a:latin typeface="Verdana"/>
                <a:cs typeface="Verdana"/>
              </a:rPr>
              <a:t>like</a:t>
            </a:r>
            <a:r>
              <a:rPr dirty="0" sz="2450" spc="-95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450" spc="105">
                <a:solidFill>
                  <a:srgbClr val="E7EDF1"/>
                </a:solidFill>
                <a:latin typeface="Verdana"/>
                <a:cs typeface="Verdana"/>
              </a:rPr>
              <a:t>Support  </a:t>
            </a:r>
            <a:r>
              <a:rPr dirty="0" sz="2450" spc="85">
                <a:solidFill>
                  <a:srgbClr val="E7EDF1"/>
                </a:solidFill>
                <a:latin typeface="Verdana"/>
                <a:cs typeface="Verdana"/>
              </a:rPr>
              <a:t>Vector</a:t>
            </a:r>
            <a:r>
              <a:rPr dirty="0" sz="2450" spc="-100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450" spc="135">
                <a:solidFill>
                  <a:srgbClr val="E7EDF1"/>
                </a:solidFill>
                <a:latin typeface="Verdana"/>
                <a:cs typeface="Verdana"/>
              </a:rPr>
              <a:t>Machine</a:t>
            </a:r>
            <a:r>
              <a:rPr dirty="0" sz="2000" spc="135">
                <a:solidFill>
                  <a:srgbClr val="E7EDF1"/>
                </a:solidFill>
                <a:latin typeface="Arial"/>
                <a:cs typeface="Arial"/>
              </a:rPr>
              <a:t>,</a:t>
            </a:r>
            <a:r>
              <a:rPr dirty="0" sz="2000" spc="204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450" spc="85">
                <a:solidFill>
                  <a:srgbClr val="E7EDF1"/>
                </a:solidFill>
                <a:latin typeface="Verdana"/>
                <a:cs typeface="Verdana"/>
              </a:rPr>
              <a:t>Gradient</a:t>
            </a:r>
            <a:r>
              <a:rPr dirty="0" sz="2450" spc="-95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450" spc="90">
                <a:solidFill>
                  <a:srgbClr val="E7EDF1"/>
                </a:solidFill>
                <a:latin typeface="Verdana"/>
                <a:cs typeface="Verdana"/>
              </a:rPr>
              <a:t>Boost</a:t>
            </a:r>
            <a:r>
              <a:rPr dirty="0" sz="2450" spc="-100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450" spc="155">
                <a:solidFill>
                  <a:srgbClr val="E7EDF1"/>
                </a:solidFill>
                <a:latin typeface="Verdana"/>
                <a:cs typeface="Verdana"/>
              </a:rPr>
              <a:t>and</a:t>
            </a:r>
            <a:r>
              <a:rPr dirty="0" sz="2450" spc="-100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450" spc="130">
                <a:solidFill>
                  <a:srgbClr val="E7EDF1"/>
                </a:solidFill>
                <a:latin typeface="Verdana"/>
                <a:cs typeface="Verdana"/>
              </a:rPr>
              <a:t>combinations</a:t>
            </a:r>
            <a:r>
              <a:rPr dirty="0" sz="2450" spc="-95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450" spc="60">
                <a:solidFill>
                  <a:srgbClr val="E7EDF1"/>
                </a:solidFill>
                <a:latin typeface="Verdana"/>
                <a:cs typeface="Verdana"/>
              </a:rPr>
              <a:t>of  </a:t>
            </a:r>
            <a:r>
              <a:rPr dirty="0" sz="2450" spc="70">
                <a:solidFill>
                  <a:srgbClr val="E7EDF1"/>
                </a:solidFill>
                <a:latin typeface="Verdana"/>
                <a:cs typeface="Verdana"/>
              </a:rPr>
              <a:t>these</a:t>
            </a:r>
            <a:r>
              <a:rPr dirty="0" sz="2450" spc="-100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450" spc="20">
                <a:solidFill>
                  <a:srgbClr val="E7EDF1"/>
                </a:solidFill>
                <a:latin typeface="Verdana"/>
                <a:cs typeface="Verdana"/>
              </a:rPr>
              <a:t>are</a:t>
            </a:r>
            <a:r>
              <a:rPr dirty="0" sz="2450" spc="-95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450" spc="165">
                <a:solidFill>
                  <a:srgbClr val="E7EDF1"/>
                </a:solidFill>
                <a:latin typeface="Verdana"/>
                <a:cs typeface="Verdana"/>
              </a:rPr>
              <a:t>implemented</a:t>
            </a:r>
            <a:r>
              <a:rPr dirty="0" sz="2450" spc="-95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450" spc="155">
                <a:solidFill>
                  <a:srgbClr val="E7EDF1"/>
                </a:solidFill>
                <a:latin typeface="Verdana"/>
                <a:cs typeface="Verdana"/>
              </a:rPr>
              <a:t>and</a:t>
            </a:r>
            <a:r>
              <a:rPr dirty="0" sz="2450" spc="-100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450" spc="65">
                <a:solidFill>
                  <a:srgbClr val="E7EDF1"/>
                </a:solidFill>
                <a:latin typeface="Verdana"/>
                <a:cs typeface="Verdana"/>
              </a:rPr>
              <a:t>their</a:t>
            </a:r>
            <a:r>
              <a:rPr dirty="0" sz="2450" spc="-95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450" spc="110">
                <a:solidFill>
                  <a:srgbClr val="E7EDF1"/>
                </a:solidFill>
                <a:latin typeface="Verdana"/>
                <a:cs typeface="Verdana"/>
              </a:rPr>
              <a:t>performance</a:t>
            </a:r>
            <a:r>
              <a:rPr dirty="0" sz="2450" spc="-100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450" spc="20">
                <a:solidFill>
                  <a:srgbClr val="E7EDF1"/>
                </a:solidFill>
                <a:latin typeface="Verdana"/>
                <a:cs typeface="Verdana"/>
              </a:rPr>
              <a:t>are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82108" y="5208359"/>
            <a:ext cx="9322435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2400"/>
              </a:lnSpc>
              <a:spcBef>
                <a:spcPts val="100"/>
              </a:spcBef>
            </a:pPr>
            <a:r>
              <a:rPr dirty="0" sz="2450" spc="140">
                <a:solidFill>
                  <a:srgbClr val="E7EDF1"/>
                </a:solidFill>
                <a:latin typeface="Verdana"/>
                <a:cs typeface="Verdana"/>
              </a:rPr>
              <a:t>compared</a:t>
            </a:r>
            <a:r>
              <a:rPr dirty="0" sz="2000" spc="140">
                <a:solidFill>
                  <a:srgbClr val="E7EDF1"/>
                </a:solidFill>
                <a:latin typeface="Arial"/>
                <a:cs typeface="Arial"/>
              </a:rPr>
              <a:t>.</a:t>
            </a:r>
            <a:r>
              <a:rPr dirty="0" sz="2000" spc="20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450" spc="125">
                <a:solidFill>
                  <a:srgbClr val="E7EDF1"/>
                </a:solidFill>
                <a:latin typeface="Verdana"/>
                <a:cs typeface="Verdana"/>
              </a:rPr>
              <a:t>While</a:t>
            </a:r>
            <a:r>
              <a:rPr dirty="0" sz="2450" spc="-100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450" spc="50">
                <a:solidFill>
                  <a:srgbClr val="E7EDF1"/>
                </a:solidFill>
                <a:latin typeface="Verdana"/>
                <a:cs typeface="Verdana"/>
              </a:rPr>
              <a:t>at</a:t>
            </a:r>
            <a:r>
              <a:rPr dirty="0" sz="2450" spc="-100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450" spc="110">
                <a:solidFill>
                  <a:srgbClr val="E7EDF1"/>
                </a:solidFill>
                <a:latin typeface="Verdana"/>
                <a:cs typeface="Verdana"/>
              </a:rPr>
              <a:t>the</a:t>
            </a:r>
            <a:r>
              <a:rPr dirty="0" sz="2450" spc="-100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450" spc="100">
                <a:solidFill>
                  <a:srgbClr val="E7EDF1"/>
                </a:solidFill>
                <a:latin typeface="Verdana"/>
                <a:cs typeface="Verdana"/>
              </a:rPr>
              <a:t>same</a:t>
            </a:r>
            <a:r>
              <a:rPr dirty="0" sz="2450" spc="-100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450" spc="135">
                <a:solidFill>
                  <a:srgbClr val="E7EDF1"/>
                </a:solidFill>
                <a:latin typeface="Verdana"/>
                <a:cs typeface="Verdana"/>
              </a:rPr>
              <a:t>time</a:t>
            </a:r>
            <a:r>
              <a:rPr dirty="0" sz="2450" spc="-100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450" spc="110">
                <a:solidFill>
                  <a:srgbClr val="E7EDF1"/>
                </a:solidFill>
                <a:latin typeface="Verdana"/>
                <a:cs typeface="Verdana"/>
              </a:rPr>
              <a:t>the</a:t>
            </a:r>
            <a:r>
              <a:rPr dirty="0" sz="2450" spc="-100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450" spc="155">
                <a:solidFill>
                  <a:srgbClr val="E7EDF1"/>
                </a:solidFill>
                <a:latin typeface="Verdana"/>
                <a:cs typeface="Verdana"/>
              </a:rPr>
              <a:t>problem</a:t>
            </a:r>
            <a:r>
              <a:rPr dirty="0" sz="2450" spc="-100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450" spc="60">
                <a:solidFill>
                  <a:srgbClr val="E7EDF1"/>
                </a:solidFill>
                <a:latin typeface="Verdana"/>
                <a:cs typeface="Verdana"/>
              </a:rPr>
              <a:t>of</a:t>
            </a:r>
            <a:r>
              <a:rPr dirty="0" sz="2450" spc="-105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450" spc="30">
                <a:solidFill>
                  <a:srgbClr val="E7EDF1"/>
                </a:solidFill>
                <a:latin typeface="Verdana"/>
                <a:cs typeface="Verdana"/>
              </a:rPr>
              <a:t>class  </a:t>
            </a:r>
            <a:r>
              <a:rPr dirty="0" sz="2450" spc="140">
                <a:solidFill>
                  <a:srgbClr val="E7EDF1"/>
                </a:solidFill>
                <a:latin typeface="Verdana"/>
                <a:cs typeface="Verdana"/>
              </a:rPr>
              <a:t>imbalance</a:t>
            </a:r>
            <a:r>
              <a:rPr dirty="0" sz="2450" spc="-95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450" spc="-30">
                <a:solidFill>
                  <a:srgbClr val="E7EDF1"/>
                </a:solidFill>
                <a:latin typeface="Verdana"/>
                <a:cs typeface="Verdana"/>
              </a:rPr>
              <a:t>is</a:t>
            </a:r>
            <a:r>
              <a:rPr dirty="0" sz="2450" spc="-95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450" spc="85">
                <a:solidFill>
                  <a:srgbClr val="E7EDF1"/>
                </a:solidFill>
                <a:latin typeface="Verdana"/>
                <a:cs typeface="Verdana"/>
              </a:rPr>
              <a:t>taken</a:t>
            </a:r>
            <a:r>
              <a:rPr dirty="0" sz="2450" spc="-90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450" spc="100">
                <a:solidFill>
                  <a:srgbClr val="E7EDF1"/>
                </a:solidFill>
                <a:latin typeface="Verdana"/>
                <a:cs typeface="Verdana"/>
              </a:rPr>
              <a:t>into</a:t>
            </a:r>
            <a:r>
              <a:rPr dirty="0" sz="2450" spc="-95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450" spc="95">
                <a:solidFill>
                  <a:srgbClr val="E7EDF1"/>
                </a:solidFill>
                <a:latin typeface="Verdana"/>
                <a:cs typeface="Verdana"/>
              </a:rPr>
              <a:t>consideration</a:t>
            </a:r>
            <a:r>
              <a:rPr dirty="0" sz="2450" spc="-90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450" spc="155">
                <a:solidFill>
                  <a:srgbClr val="E7EDF1"/>
                </a:solidFill>
                <a:latin typeface="Verdana"/>
                <a:cs typeface="Verdana"/>
              </a:rPr>
              <a:t>and</a:t>
            </a:r>
            <a:r>
              <a:rPr dirty="0" sz="2450" spc="-95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450" spc="120">
                <a:solidFill>
                  <a:srgbClr val="E7EDF1"/>
                </a:solidFill>
                <a:latin typeface="Verdana"/>
                <a:cs typeface="Verdana"/>
              </a:rPr>
              <a:t>techniques</a:t>
            </a:r>
            <a:r>
              <a:rPr dirty="0" sz="2450" spc="-95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450" spc="60">
                <a:solidFill>
                  <a:srgbClr val="E7EDF1"/>
                </a:solidFill>
                <a:latin typeface="Verdana"/>
                <a:cs typeface="Verdana"/>
              </a:rPr>
              <a:t>of  </a:t>
            </a:r>
            <a:r>
              <a:rPr dirty="0" sz="2450" spc="85">
                <a:solidFill>
                  <a:srgbClr val="E7EDF1"/>
                </a:solidFill>
                <a:latin typeface="Verdana"/>
                <a:cs typeface="Verdana"/>
              </a:rPr>
              <a:t>oversampling </a:t>
            </a:r>
            <a:r>
              <a:rPr dirty="0" sz="2450" spc="155">
                <a:solidFill>
                  <a:srgbClr val="E7EDF1"/>
                </a:solidFill>
                <a:latin typeface="Verdana"/>
                <a:cs typeface="Verdana"/>
              </a:rPr>
              <a:t>and </a:t>
            </a:r>
            <a:r>
              <a:rPr dirty="0" sz="2450" spc="100">
                <a:solidFill>
                  <a:srgbClr val="E7EDF1"/>
                </a:solidFill>
                <a:latin typeface="Verdana"/>
                <a:cs typeface="Verdana"/>
              </a:rPr>
              <a:t>data pre</a:t>
            </a:r>
            <a:r>
              <a:rPr dirty="0" sz="2000" spc="100">
                <a:solidFill>
                  <a:srgbClr val="E7EDF1"/>
                </a:solidFill>
                <a:latin typeface="Arial"/>
                <a:cs typeface="Arial"/>
              </a:rPr>
              <a:t>-</a:t>
            </a:r>
            <a:r>
              <a:rPr dirty="0" sz="2450" spc="100">
                <a:solidFill>
                  <a:srgbClr val="E7EDF1"/>
                </a:solidFill>
                <a:latin typeface="Verdana"/>
                <a:cs typeface="Verdana"/>
              </a:rPr>
              <a:t>processing </a:t>
            </a:r>
            <a:r>
              <a:rPr dirty="0" sz="2450" spc="20">
                <a:solidFill>
                  <a:srgbClr val="E7EDF1"/>
                </a:solidFill>
                <a:latin typeface="Verdana"/>
                <a:cs typeface="Verdana"/>
              </a:rPr>
              <a:t>are </a:t>
            </a:r>
            <a:r>
              <a:rPr dirty="0" sz="2450" spc="120">
                <a:solidFill>
                  <a:srgbClr val="E7EDF1"/>
                </a:solidFill>
                <a:latin typeface="Verdana"/>
                <a:cs typeface="Verdana"/>
              </a:rPr>
              <a:t>performed  </a:t>
            </a:r>
            <a:r>
              <a:rPr dirty="0" sz="2450" spc="85">
                <a:solidFill>
                  <a:srgbClr val="E7EDF1"/>
                </a:solidFill>
                <a:latin typeface="Verdana"/>
                <a:cs typeface="Verdana"/>
              </a:rPr>
              <a:t>before</a:t>
            </a:r>
            <a:r>
              <a:rPr dirty="0" sz="2450" spc="-105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450" spc="110">
                <a:solidFill>
                  <a:srgbClr val="E7EDF1"/>
                </a:solidFill>
                <a:latin typeface="Verdana"/>
                <a:cs typeface="Verdana"/>
              </a:rPr>
              <a:t>the</a:t>
            </a:r>
            <a:r>
              <a:rPr dirty="0" sz="2450" spc="-100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450" spc="180">
                <a:solidFill>
                  <a:srgbClr val="E7EDF1"/>
                </a:solidFill>
                <a:latin typeface="Verdana"/>
                <a:cs typeface="Verdana"/>
              </a:rPr>
              <a:t>model</a:t>
            </a:r>
            <a:r>
              <a:rPr dirty="0" sz="2450" spc="-100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450" spc="-30">
                <a:solidFill>
                  <a:srgbClr val="E7EDF1"/>
                </a:solidFill>
                <a:latin typeface="Verdana"/>
                <a:cs typeface="Verdana"/>
              </a:rPr>
              <a:t>is</a:t>
            </a:r>
            <a:r>
              <a:rPr dirty="0" sz="2450" spc="-100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450" spc="90">
                <a:solidFill>
                  <a:srgbClr val="E7EDF1"/>
                </a:solidFill>
                <a:latin typeface="Verdana"/>
                <a:cs typeface="Verdana"/>
              </a:rPr>
              <a:t>trained</a:t>
            </a:r>
            <a:r>
              <a:rPr dirty="0" sz="2450" spc="-105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450" spc="145">
                <a:solidFill>
                  <a:srgbClr val="E7EDF1"/>
                </a:solidFill>
                <a:latin typeface="Verdana"/>
                <a:cs typeface="Verdana"/>
              </a:rPr>
              <a:t>on</a:t>
            </a:r>
            <a:r>
              <a:rPr dirty="0" sz="2450" spc="-100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450" spc="25">
                <a:solidFill>
                  <a:srgbClr val="E7EDF1"/>
                </a:solidFill>
                <a:latin typeface="Verdana"/>
                <a:cs typeface="Verdana"/>
              </a:rPr>
              <a:t>a</a:t>
            </a:r>
            <a:r>
              <a:rPr dirty="0" sz="2450" spc="-100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450" spc="25">
                <a:solidFill>
                  <a:srgbClr val="E7EDF1"/>
                </a:solidFill>
                <a:latin typeface="Verdana"/>
                <a:cs typeface="Verdana"/>
              </a:rPr>
              <a:t>classifier</a:t>
            </a:r>
            <a:r>
              <a:rPr dirty="0" sz="2000" spc="25">
                <a:solidFill>
                  <a:srgbClr val="E7EDF1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8915551"/>
            <a:ext cx="2207895" cy="685165"/>
          </a:xfrm>
          <a:custGeom>
            <a:avLst/>
            <a:gdLst/>
            <a:ahLst/>
            <a:cxnLst/>
            <a:rect l="l" t="t" r="r" b="b"/>
            <a:pathLst>
              <a:path w="2207895" h="685165">
                <a:moveTo>
                  <a:pt x="1865375" y="684745"/>
                </a:moveTo>
                <a:lnTo>
                  <a:pt x="1815904" y="681251"/>
                </a:lnTo>
                <a:lnTo>
                  <a:pt x="1768588" y="671084"/>
                </a:lnTo>
                <a:lnTo>
                  <a:pt x="1723925" y="654716"/>
                </a:lnTo>
                <a:lnTo>
                  <a:pt x="1682413" y="632619"/>
                </a:lnTo>
                <a:lnTo>
                  <a:pt x="1644548" y="605265"/>
                </a:lnTo>
                <a:lnTo>
                  <a:pt x="1610830" y="573127"/>
                </a:lnTo>
                <a:lnTo>
                  <a:pt x="1581754" y="536676"/>
                </a:lnTo>
                <a:lnTo>
                  <a:pt x="1557819" y="496384"/>
                </a:lnTo>
                <a:lnTo>
                  <a:pt x="1539521" y="452725"/>
                </a:lnTo>
                <a:lnTo>
                  <a:pt x="1527359" y="406168"/>
                </a:lnTo>
                <a:lnTo>
                  <a:pt x="0" y="406168"/>
                </a:lnTo>
                <a:lnTo>
                  <a:pt x="0" y="278576"/>
                </a:lnTo>
                <a:lnTo>
                  <a:pt x="1525233" y="278576"/>
                </a:lnTo>
                <a:lnTo>
                  <a:pt x="1537912" y="232536"/>
                </a:lnTo>
                <a:lnTo>
                  <a:pt x="1556509" y="189176"/>
                </a:lnTo>
                <a:lnTo>
                  <a:pt x="1580566" y="149006"/>
                </a:lnTo>
                <a:lnTo>
                  <a:pt x="1609622" y="112536"/>
                </a:lnTo>
                <a:lnTo>
                  <a:pt x="1643220" y="80276"/>
                </a:lnTo>
                <a:lnTo>
                  <a:pt x="1680899" y="52738"/>
                </a:lnTo>
                <a:lnTo>
                  <a:pt x="1722201" y="30430"/>
                </a:lnTo>
                <a:lnTo>
                  <a:pt x="1766666" y="13865"/>
                </a:lnTo>
                <a:lnTo>
                  <a:pt x="1813835" y="3551"/>
                </a:lnTo>
                <a:lnTo>
                  <a:pt x="1863249" y="0"/>
                </a:lnTo>
                <a:lnTo>
                  <a:pt x="1910218" y="3122"/>
                </a:lnTo>
                <a:lnTo>
                  <a:pt x="1955194" y="12217"/>
                </a:lnTo>
                <a:lnTo>
                  <a:pt x="1997778" y="26880"/>
                </a:lnTo>
                <a:lnTo>
                  <a:pt x="2037572" y="46705"/>
                </a:lnTo>
                <a:lnTo>
                  <a:pt x="2074177" y="71284"/>
                </a:lnTo>
                <a:lnTo>
                  <a:pt x="2107195" y="100213"/>
                </a:lnTo>
                <a:lnTo>
                  <a:pt x="2136227" y="133084"/>
                </a:lnTo>
                <a:lnTo>
                  <a:pt x="2160874" y="169492"/>
                </a:lnTo>
                <a:lnTo>
                  <a:pt x="2180737" y="209032"/>
                </a:lnTo>
                <a:lnTo>
                  <a:pt x="2195419" y="251295"/>
                </a:lnTo>
                <a:lnTo>
                  <a:pt x="2204521" y="295877"/>
                </a:lnTo>
                <a:lnTo>
                  <a:pt x="2207643" y="342372"/>
                </a:lnTo>
                <a:lnTo>
                  <a:pt x="2204522" y="388867"/>
                </a:lnTo>
                <a:lnTo>
                  <a:pt x="2195429" y="433449"/>
                </a:lnTo>
                <a:lnTo>
                  <a:pt x="2180771" y="475713"/>
                </a:lnTo>
                <a:lnTo>
                  <a:pt x="2160952" y="515252"/>
                </a:lnTo>
                <a:lnTo>
                  <a:pt x="2136380" y="551660"/>
                </a:lnTo>
                <a:lnTo>
                  <a:pt x="2107461" y="584532"/>
                </a:lnTo>
                <a:lnTo>
                  <a:pt x="2074599" y="613460"/>
                </a:lnTo>
                <a:lnTo>
                  <a:pt x="2038202" y="638040"/>
                </a:lnTo>
                <a:lnTo>
                  <a:pt x="1998675" y="657864"/>
                </a:lnTo>
                <a:lnTo>
                  <a:pt x="1956424" y="672527"/>
                </a:lnTo>
                <a:lnTo>
                  <a:pt x="1911856" y="681623"/>
                </a:lnTo>
                <a:lnTo>
                  <a:pt x="1865375" y="684745"/>
                </a:lnTo>
                <a:close/>
              </a:path>
            </a:pathLst>
          </a:custGeom>
          <a:solidFill>
            <a:srgbClr val="1D3C5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4618" y="1992826"/>
            <a:ext cx="15818485" cy="6492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6599"/>
              </a:lnSpc>
              <a:spcBef>
                <a:spcPts val="100"/>
              </a:spcBef>
            </a:pPr>
            <a:r>
              <a:rPr dirty="0" sz="5200" spc="160">
                <a:solidFill>
                  <a:srgbClr val="FFFFFF"/>
                </a:solidFill>
                <a:latin typeface="Trebuchet MS"/>
                <a:cs typeface="Trebuchet MS"/>
              </a:rPr>
              <a:t>What </a:t>
            </a:r>
            <a:r>
              <a:rPr dirty="0" sz="5200" spc="125">
                <a:solidFill>
                  <a:srgbClr val="FFFFFF"/>
                </a:solidFill>
                <a:latin typeface="Trebuchet MS"/>
                <a:cs typeface="Trebuchet MS"/>
              </a:rPr>
              <a:t>we </a:t>
            </a:r>
            <a:r>
              <a:rPr dirty="0" sz="5200" spc="155">
                <a:solidFill>
                  <a:srgbClr val="FFFFFF"/>
                </a:solidFill>
                <a:latin typeface="Trebuchet MS"/>
                <a:cs typeface="Trebuchet MS"/>
              </a:rPr>
              <a:t>have </a:t>
            </a:r>
            <a:r>
              <a:rPr dirty="0" sz="5200">
                <a:solidFill>
                  <a:srgbClr val="FFFFFF"/>
                </a:solidFill>
                <a:latin typeface="Trebuchet MS"/>
                <a:cs typeface="Trebuchet MS"/>
              </a:rPr>
              <a:t>built </a:t>
            </a:r>
            <a:r>
              <a:rPr dirty="0" sz="5200" spc="10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dirty="0" sz="5200" spc="16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5200" spc="110">
                <a:solidFill>
                  <a:srgbClr val="FFFFFF"/>
                </a:solidFill>
                <a:latin typeface="Trebuchet MS"/>
                <a:cs typeface="Trebuchet MS"/>
              </a:rPr>
              <a:t>prototype </a:t>
            </a:r>
            <a:r>
              <a:rPr dirty="0" sz="5200" spc="9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5200" spc="16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5200" spc="20">
                <a:solidFill>
                  <a:srgbClr val="FFFFFF"/>
                </a:solidFill>
                <a:latin typeface="Trebuchet MS"/>
                <a:cs typeface="Trebuchet MS"/>
              </a:rPr>
              <a:t>predictive  </a:t>
            </a:r>
            <a:r>
              <a:rPr dirty="0" sz="5200" spc="45">
                <a:solidFill>
                  <a:srgbClr val="FFFFFF"/>
                </a:solidFill>
                <a:latin typeface="Trebuchet MS"/>
                <a:cs typeface="Trebuchet MS"/>
              </a:rPr>
              <a:t>product, </a:t>
            </a:r>
            <a:r>
              <a:rPr dirty="0" sz="5200" spc="130">
                <a:solidFill>
                  <a:srgbClr val="FFFFFF"/>
                </a:solidFill>
                <a:latin typeface="Trebuchet MS"/>
                <a:cs typeface="Trebuchet MS"/>
              </a:rPr>
              <a:t>but </a:t>
            </a:r>
            <a:r>
              <a:rPr dirty="0" sz="5200" spc="245">
                <a:solidFill>
                  <a:srgbClr val="FFFFFF"/>
                </a:solidFill>
                <a:latin typeface="Trebuchet MS"/>
                <a:cs typeface="Trebuchet MS"/>
              </a:rPr>
              <a:t>you </a:t>
            </a:r>
            <a:r>
              <a:rPr dirty="0" sz="5200" spc="-95">
                <a:solidFill>
                  <a:srgbClr val="FFFFFF"/>
                </a:solidFill>
                <a:latin typeface="Trebuchet MS"/>
                <a:cs typeface="Trebuchet MS"/>
              </a:rPr>
              <a:t>still </a:t>
            </a:r>
            <a:r>
              <a:rPr dirty="0" sz="5200" spc="155">
                <a:solidFill>
                  <a:srgbClr val="FFFFFF"/>
                </a:solidFill>
                <a:latin typeface="Trebuchet MS"/>
                <a:cs typeface="Trebuchet MS"/>
              </a:rPr>
              <a:t>have </a:t>
            </a:r>
            <a:r>
              <a:rPr dirty="0" sz="5200" spc="55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5200" spc="335">
                <a:solidFill>
                  <a:srgbClr val="FFFFFF"/>
                </a:solidFill>
                <a:latin typeface="Trebuchet MS"/>
                <a:cs typeface="Trebuchet MS"/>
              </a:rPr>
              <a:t>push </a:t>
            </a:r>
            <a:r>
              <a:rPr dirty="0" sz="5200" spc="-200">
                <a:solidFill>
                  <a:srgbClr val="FFFFFF"/>
                </a:solidFill>
                <a:latin typeface="Trebuchet MS"/>
                <a:cs typeface="Trebuchet MS"/>
              </a:rPr>
              <a:t>it </a:t>
            </a:r>
            <a:r>
              <a:rPr dirty="0" sz="5200" spc="210">
                <a:solidFill>
                  <a:srgbClr val="FFFFFF"/>
                </a:solidFill>
                <a:latin typeface="Trebuchet MS"/>
                <a:cs typeface="Trebuchet MS"/>
              </a:rPr>
              <a:t>through </a:t>
            </a:r>
            <a:r>
              <a:rPr dirty="0" sz="5200" spc="65">
                <a:solidFill>
                  <a:srgbClr val="FFFFFF"/>
                </a:solidFill>
                <a:latin typeface="Trebuchet MS"/>
                <a:cs typeface="Trebuchet MS"/>
              </a:rPr>
              <a:t>the  </a:t>
            </a:r>
            <a:r>
              <a:rPr dirty="0" sz="5200" spc="135">
                <a:solidFill>
                  <a:srgbClr val="FFFFFF"/>
                </a:solidFill>
                <a:latin typeface="Trebuchet MS"/>
                <a:cs typeface="Trebuchet MS"/>
              </a:rPr>
              <a:t>engineering </a:t>
            </a:r>
            <a:r>
              <a:rPr dirty="0" sz="5200" spc="160">
                <a:solidFill>
                  <a:srgbClr val="FFFFFF"/>
                </a:solidFill>
                <a:latin typeface="Trebuchet MS"/>
                <a:cs typeface="Trebuchet MS"/>
              </a:rPr>
              <a:t>roadmap. </a:t>
            </a:r>
            <a:r>
              <a:rPr dirty="0" sz="5200" spc="225">
                <a:solidFill>
                  <a:srgbClr val="FFFFFF"/>
                </a:solidFill>
                <a:latin typeface="Trebuchet MS"/>
                <a:cs typeface="Trebuchet MS"/>
              </a:rPr>
              <a:t>We </a:t>
            </a:r>
            <a:r>
              <a:rPr dirty="0" sz="5200" spc="195">
                <a:solidFill>
                  <a:srgbClr val="FFFFFF"/>
                </a:solidFill>
                <a:latin typeface="Trebuchet MS"/>
                <a:cs typeface="Trebuchet MS"/>
              </a:rPr>
              <a:t>need </a:t>
            </a:r>
            <a:r>
              <a:rPr dirty="0" sz="5200" spc="10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dirty="0" sz="5200" spc="16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5200" spc="130">
                <a:solidFill>
                  <a:srgbClr val="FFFFFF"/>
                </a:solidFill>
                <a:latin typeface="Trebuchet MS"/>
                <a:cs typeface="Trebuchet MS"/>
              </a:rPr>
              <a:t>team </a:t>
            </a:r>
            <a:r>
              <a:rPr dirty="0" sz="5200" spc="90">
                <a:solidFill>
                  <a:srgbClr val="FFFFFF"/>
                </a:solidFill>
                <a:latin typeface="Trebuchet MS"/>
                <a:cs typeface="Trebuchet MS"/>
              </a:rPr>
              <a:t>of  </a:t>
            </a:r>
            <a:r>
              <a:rPr dirty="0" sz="5200" spc="150">
                <a:solidFill>
                  <a:srgbClr val="FFFFFF"/>
                </a:solidFill>
                <a:latin typeface="Trebuchet MS"/>
                <a:cs typeface="Trebuchet MS"/>
              </a:rPr>
              <a:t>professional</a:t>
            </a:r>
            <a:r>
              <a:rPr dirty="0" sz="5200" spc="-2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200" spc="100">
                <a:solidFill>
                  <a:srgbClr val="FFFFFF"/>
                </a:solidFill>
                <a:latin typeface="Trebuchet MS"/>
                <a:cs typeface="Trebuchet MS"/>
              </a:rPr>
              <a:t>Software</a:t>
            </a:r>
            <a:r>
              <a:rPr dirty="0" sz="520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200" spc="160">
                <a:solidFill>
                  <a:srgbClr val="FFFFFF"/>
                </a:solidFill>
                <a:latin typeface="Trebuchet MS"/>
                <a:cs typeface="Trebuchet MS"/>
              </a:rPr>
              <a:t>Engineers</a:t>
            </a:r>
            <a:r>
              <a:rPr dirty="0" sz="520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200" spc="17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520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200" spc="26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dirty="0" sz="520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200" spc="140">
                <a:solidFill>
                  <a:srgbClr val="FFFFFF"/>
                </a:solidFill>
                <a:latin typeface="Trebuchet MS"/>
                <a:cs typeface="Trebuchet MS"/>
              </a:rPr>
              <a:t>side</a:t>
            </a:r>
            <a:r>
              <a:rPr dirty="0" sz="520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200" spc="5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520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200" spc="25">
                <a:solidFill>
                  <a:srgbClr val="FFFFFF"/>
                </a:solidFill>
                <a:latin typeface="Trebuchet MS"/>
                <a:cs typeface="Trebuchet MS"/>
              </a:rPr>
              <a:t>take  </a:t>
            </a:r>
            <a:r>
              <a:rPr dirty="0" sz="5200" spc="26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dirty="0" sz="5200" spc="-2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200" spc="85">
                <a:solidFill>
                  <a:srgbClr val="FFFFFF"/>
                </a:solidFill>
                <a:latin typeface="Trebuchet MS"/>
                <a:cs typeface="Trebuchet MS"/>
              </a:rPr>
              <a:t>(disposable)</a:t>
            </a:r>
            <a:r>
              <a:rPr dirty="0" sz="5200" spc="-2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200" spc="180">
                <a:solidFill>
                  <a:srgbClr val="FFFFFF"/>
                </a:solidFill>
                <a:latin typeface="Trebuchet MS"/>
                <a:cs typeface="Trebuchet MS"/>
              </a:rPr>
              <a:t>proof</a:t>
            </a:r>
            <a:r>
              <a:rPr dirty="0" sz="5200" spc="-2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200" spc="9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5200" spc="-2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200" spc="85">
                <a:solidFill>
                  <a:srgbClr val="FFFFFF"/>
                </a:solidFill>
                <a:latin typeface="Trebuchet MS"/>
                <a:cs typeface="Trebuchet MS"/>
              </a:rPr>
              <a:t>concept</a:t>
            </a:r>
            <a:r>
              <a:rPr dirty="0" sz="520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200" spc="26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5200" spc="-2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200" spc="140">
                <a:solidFill>
                  <a:srgbClr val="FFFFFF"/>
                </a:solidFill>
                <a:latin typeface="Trebuchet MS"/>
                <a:cs typeface="Trebuchet MS"/>
              </a:rPr>
              <a:t>turn</a:t>
            </a:r>
            <a:r>
              <a:rPr dirty="0" sz="5200" spc="-2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200" spc="-20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dirty="0" sz="5200" spc="-2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200" spc="70">
                <a:solidFill>
                  <a:srgbClr val="FFFFFF"/>
                </a:solidFill>
                <a:latin typeface="Trebuchet MS"/>
                <a:cs typeface="Trebuchet MS"/>
              </a:rPr>
              <a:t>into</a:t>
            </a:r>
            <a:r>
              <a:rPr dirty="0" sz="520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200" spc="16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dirty="0" sz="5200" spc="80">
                <a:solidFill>
                  <a:srgbClr val="FFFFFF"/>
                </a:solidFill>
                <a:latin typeface="Trebuchet MS"/>
                <a:cs typeface="Trebuchet MS"/>
              </a:rPr>
              <a:t>performant, </a:t>
            </a:r>
            <a:r>
              <a:rPr dirty="0" sz="5200" spc="-65">
                <a:solidFill>
                  <a:srgbClr val="FFFFFF"/>
                </a:solidFill>
                <a:latin typeface="Trebuchet MS"/>
                <a:cs typeface="Trebuchet MS"/>
              </a:rPr>
              <a:t>reliable, </a:t>
            </a:r>
            <a:r>
              <a:rPr dirty="0" sz="5200" spc="105">
                <a:solidFill>
                  <a:srgbClr val="FFFFFF"/>
                </a:solidFill>
                <a:latin typeface="Trebuchet MS"/>
                <a:cs typeface="Trebuchet MS"/>
              </a:rPr>
              <a:t>loosely </a:t>
            </a:r>
            <a:r>
              <a:rPr dirty="0" sz="5200" spc="145">
                <a:solidFill>
                  <a:srgbClr val="FFFFFF"/>
                </a:solidFill>
                <a:latin typeface="Trebuchet MS"/>
                <a:cs typeface="Trebuchet MS"/>
              </a:rPr>
              <a:t>coupled </a:t>
            </a:r>
            <a:r>
              <a:rPr dirty="0" sz="5200" spc="26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5200" spc="60">
                <a:solidFill>
                  <a:srgbClr val="FFFFFF"/>
                </a:solidFill>
                <a:latin typeface="Trebuchet MS"/>
                <a:cs typeface="Trebuchet MS"/>
              </a:rPr>
              <a:t>scalable  </a:t>
            </a:r>
            <a:r>
              <a:rPr dirty="0" sz="5200" spc="90">
                <a:solidFill>
                  <a:srgbClr val="FFFFFF"/>
                </a:solidFill>
                <a:latin typeface="Trebuchet MS"/>
                <a:cs typeface="Trebuchet MS"/>
              </a:rPr>
              <a:t>system!</a:t>
            </a:r>
            <a:endParaRPr sz="5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75780" y="0"/>
            <a:ext cx="6812280" cy="10287000"/>
            <a:chOff x="11475780" y="0"/>
            <a:chExt cx="6812280" cy="10287000"/>
          </a:xfrm>
        </p:grpSpPr>
        <p:sp>
          <p:nvSpPr>
            <p:cNvPr id="3" name="object 3"/>
            <p:cNvSpPr/>
            <p:nvPr/>
          </p:nvSpPr>
          <p:spPr>
            <a:xfrm>
              <a:off x="11475780" y="0"/>
              <a:ext cx="2457449" cy="10286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576108" y="0"/>
              <a:ext cx="5711890" cy="10286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207088" y="0"/>
              <a:ext cx="733425" cy="10287000"/>
            </a:xfrm>
            <a:custGeom>
              <a:avLst/>
              <a:gdLst/>
              <a:ahLst/>
              <a:cxnLst/>
              <a:rect l="l" t="t" r="r" b="b"/>
              <a:pathLst>
                <a:path w="733425" h="10287000">
                  <a:moveTo>
                    <a:pt x="0" y="0"/>
                  </a:moveTo>
                  <a:lnTo>
                    <a:pt x="733424" y="0"/>
                  </a:lnTo>
                  <a:lnTo>
                    <a:pt x="733424" y="10286999"/>
                  </a:lnTo>
                  <a:lnTo>
                    <a:pt x="0" y="10286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945099" y="71056"/>
              <a:ext cx="5342900" cy="1021594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78193" y="1857759"/>
            <a:ext cx="8598535" cy="101854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6500" spc="5">
                <a:solidFill>
                  <a:srgbClr val="E7EDF1"/>
                </a:solidFill>
                <a:latin typeface="Arial Black"/>
                <a:cs typeface="Arial Black"/>
              </a:rPr>
              <a:t>Problem</a:t>
            </a:r>
            <a:r>
              <a:rPr dirty="0" sz="6500" spc="-580">
                <a:solidFill>
                  <a:srgbClr val="E7EDF1"/>
                </a:solidFill>
                <a:latin typeface="Arial Black"/>
                <a:cs typeface="Arial Black"/>
              </a:rPr>
              <a:t> </a:t>
            </a:r>
            <a:r>
              <a:rPr dirty="0" sz="6500" spc="-80">
                <a:solidFill>
                  <a:srgbClr val="E7EDF1"/>
                </a:solidFill>
                <a:latin typeface="Arial Black"/>
                <a:cs typeface="Arial Black"/>
              </a:rPr>
              <a:t>Statement</a:t>
            </a:r>
            <a:endParaRPr sz="65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8193" y="4075291"/>
            <a:ext cx="8589010" cy="5264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9700"/>
              </a:lnSpc>
              <a:spcBef>
                <a:spcPts val="100"/>
              </a:spcBef>
            </a:pPr>
            <a:r>
              <a:rPr dirty="0" sz="2650" spc="90">
                <a:solidFill>
                  <a:srgbClr val="E7EDF1"/>
                </a:solidFill>
                <a:latin typeface="Verdana"/>
                <a:cs typeface="Verdana"/>
              </a:rPr>
              <a:t>Fraud </a:t>
            </a:r>
            <a:r>
              <a:rPr dirty="0" sz="2650" spc="45">
                <a:solidFill>
                  <a:srgbClr val="E7EDF1"/>
                </a:solidFill>
                <a:latin typeface="Verdana"/>
                <a:cs typeface="Verdana"/>
              </a:rPr>
              <a:t>has </a:t>
            </a:r>
            <a:r>
              <a:rPr dirty="0" sz="2650" spc="190">
                <a:solidFill>
                  <a:srgbClr val="E7EDF1"/>
                </a:solidFill>
                <a:latin typeface="Verdana"/>
                <a:cs typeface="Verdana"/>
              </a:rPr>
              <a:t>become </a:t>
            </a:r>
            <a:r>
              <a:rPr dirty="0" sz="2650" spc="20">
                <a:solidFill>
                  <a:srgbClr val="E7EDF1"/>
                </a:solidFill>
                <a:latin typeface="Verdana"/>
                <a:cs typeface="Verdana"/>
              </a:rPr>
              <a:t>a </a:t>
            </a:r>
            <a:r>
              <a:rPr dirty="0" sz="2650" spc="65">
                <a:solidFill>
                  <a:srgbClr val="E7EDF1"/>
                </a:solidFill>
                <a:latin typeface="Verdana"/>
                <a:cs typeface="Verdana"/>
              </a:rPr>
              <a:t>major </a:t>
            </a:r>
            <a:r>
              <a:rPr dirty="0" sz="2650" spc="160">
                <a:solidFill>
                  <a:srgbClr val="E7EDF1"/>
                </a:solidFill>
                <a:latin typeface="Verdana"/>
                <a:cs typeface="Verdana"/>
              </a:rPr>
              <a:t>problem </a:t>
            </a:r>
            <a:r>
              <a:rPr dirty="0" sz="2650" spc="100">
                <a:solidFill>
                  <a:srgbClr val="E7EDF1"/>
                </a:solidFill>
                <a:latin typeface="Verdana"/>
                <a:cs typeface="Verdana"/>
              </a:rPr>
              <a:t>in </a:t>
            </a:r>
            <a:r>
              <a:rPr dirty="0" sz="2650" spc="195">
                <a:solidFill>
                  <a:srgbClr val="E7EDF1"/>
                </a:solidFill>
                <a:latin typeface="Verdana"/>
                <a:cs typeface="Verdana"/>
              </a:rPr>
              <a:t>e</a:t>
            </a:r>
            <a:r>
              <a:rPr dirty="0" sz="2150" spc="195">
                <a:solidFill>
                  <a:srgbClr val="E7EDF1"/>
                </a:solidFill>
                <a:latin typeface="Arial"/>
                <a:cs typeface="Arial"/>
              </a:rPr>
              <a:t>-  </a:t>
            </a:r>
            <a:r>
              <a:rPr dirty="0" sz="2650" spc="175">
                <a:solidFill>
                  <a:srgbClr val="E7EDF1"/>
                </a:solidFill>
                <a:latin typeface="Verdana"/>
                <a:cs typeface="Verdana"/>
              </a:rPr>
              <a:t>commerce </a:t>
            </a:r>
            <a:r>
              <a:rPr dirty="0" sz="2650" spc="160">
                <a:solidFill>
                  <a:srgbClr val="E7EDF1"/>
                </a:solidFill>
                <a:latin typeface="Verdana"/>
                <a:cs typeface="Verdana"/>
              </a:rPr>
              <a:t>and </a:t>
            </a:r>
            <a:r>
              <a:rPr dirty="0" sz="2650" spc="20">
                <a:solidFill>
                  <a:srgbClr val="E7EDF1"/>
                </a:solidFill>
                <a:latin typeface="Verdana"/>
                <a:cs typeface="Verdana"/>
              </a:rPr>
              <a:t>a </a:t>
            </a:r>
            <a:r>
              <a:rPr dirty="0" sz="2650" spc="90">
                <a:solidFill>
                  <a:srgbClr val="E7EDF1"/>
                </a:solidFill>
                <a:latin typeface="Verdana"/>
                <a:cs typeface="Verdana"/>
              </a:rPr>
              <a:t>lot </a:t>
            </a:r>
            <a:r>
              <a:rPr dirty="0" sz="2650" spc="60">
                <a:solidFill>
                  <a:srgbClr val="E7EDF1"/>
                </a:solidFill>
                <a:latin typeface="Verdana"/>
                <a:cs typeface="Verdana"/>
              </a:rPr>
              <a:t>of </a:t>
            </a:r>
            <a:r>
              <a:rPr dirty="0" sz="2650" spc="40">
                <a:solidFill>
                  <a:srgbClr val="E7EDF1"/>
                </a:solidFill>
                <a:latin typeface="Verdana"/>
                <a:cs typeface="Verdana"/>
              </a:rPr>
              <a:t>resources </a:t>
            </a:r>
            <a:r>
              <a:rPr dirty="0" sz="2650" spc="15">
                <a:solidFill>
                  <a:srgbClr val="E7EDF1"/>
                </a:solidFill>
                <a:latin typeface="Verdana"/>
                <a:cs typeface="Verdana"/>
              </a:rPr>
              <a:t>are </a:t>
            </a:r>
            <a:r>
              <a:rPr dirty="0" sz="2650" spc="140">
                <a:solidFill>
                  <a:srgbClr val="E7EDF1"/>
                </a:solidFill>
                <a:latin typeface="Verdana"/>
                <a:cs typeface="Verdana"/>
              </a:rPr>
              <a:t>being  </a:t>
            </a:r>
            <a:r>
              <a:rPr dirty="0" sz="2650" spc="60">
                <a:solidFill>
                  <a:srgbClr val="E7EDF1"/>
                </a:solidFill>
                <a:latin typeface="Verdana"/>
                <a:cs typeface="Verdana"/>
              </a:rPr>
              <a:t>invested </a:t>
            </a:r>
            <a:r>
              <a:rPr dirty="0" sz="2650" spc="95">
                <a:solidFill>
                  <a:srgbClr val="E7EDF1"/>
                </a:solidFill>
                <a:latin typeface="Verdana"/>
                <a:cs typeface="Verdana"/>
              </a:rPr>
              <a:t>to </a:t>
            </a:r>
            <a:r>
              <a:rPr dirty="0" sz="2650" spc="105">
                <a:solidFill>
                  <a:srgbClr val="E7EDF1"/>
                </a:solidFill>
                <a:latin typeface="Verdana"/>
                <a:cs typeface="Verdana"/>
              </a:rPr>
              <a:t>recognize </a:t>
            </a:r>
            <a:r>
              <a:rPr dirty="0" sz="2650" spc="160">
                <a:solidFill>
                  <a:srgbClr val="E7EDF1"/>
                </a:solidFill>
                <a:latin typeface="Verdana"/>
                <a:cs typeface="Verdana"/>
              </a:rPr>
              <a:t>and </a:t>
            </a:r>
            <a:r>
              <a:rPr dirty="0" sz="2650" spc="65">
                <a:solidFill>
                  <a:srgbClr val="E7EDF1"/>
                </a:solidFill>
                <a:latin typeface="Verdana"/>
                <a:cs typeface="Verdana"/>
              </a:rPr>
              <a:t>prevent </a:t>
            </a:r>
            <a:r>
              <a:rPr dirty="0" sz="2650" spc="25">
                <a:solidFill>
                  <a:srgbClr val="E7EDF1"/>
                </a:solidFill>
                <a:latin typeface="Verdana"/>
                <a:cs typeface="Verdana"/>
              </a:rPr>
              <a:t>it</a:t>
            </a:r>
            <a:r>
              <a:rPr dirty="0" sz="2150" spc="25">
                <a:solidFill>
                  <a:srgbClr val="E7EDF1"/>
                </a:solidFill>
                <a:latin typeface="Arial"/>
                <a:cs typeface="Arial"/>
              </a:rPr>
              <a:t>. </a:t>
            </a:r>
            <a:r>
              <a:rPr dirty="0" sz="2650" spc="80">
                <a:solidFill>
                  <a:srgbClr val="E7EDF1"/>
                </a:solidFill>
                <a:latin typeface="Verdana"/>
                <a:cs typeface="Verdana"/>
              </a:rPr>
              <a:t>Present  </a:t>
            </a:r>
            <a:r>
              <a:rPr dirty="0" sz="2650" spc="75">
                <a:solidFill>
                  <a:srgbClr val="E7EDF1"/>
                </a:solidFill>
                <a:latin typeface="Verdana"/>
                <a:cs typeface="Verdana"/>
              </a:rPr>
              <a:t>fraud </a:t>
            </a:r>
            <a:r>
              <a:rPr dirty="0" sz="2650" spc="130">
                <a:solidFill>
                  <a:srgbClr val="E7EDF1"/>
                </a:solidFill>
                <a:latin typeface="Verdana"/>
                <a:cs typeface="Verdana"/>
              </a:rPr>
              <a:t>detection </a:t>
            </a:r>
            <a:r>
              <a:rPr dirty="0" sz="2650" spc="160">
                <a:solidFill>
                  <a:srgbClr val="E7EDF1"/>
                </a:solidFill>
                <a:latin typeface="Verdana"/>
                <a:cs typeface="Verdana"/>
              </a:rPr>
              <a:t>and </a:t>
            </a:r>
            <a:r>
              <a:rPr dirty="0" sz="2650" spc="80">
                <a:solidFill>
                  <a:srgbClr val="E7EDF1"/>
                </a:solidFill>
                <a:latin typeface="Verdana"/>
                <a:cs typeface="Verdana"/>
              </a:rPr>
              <a:t>prevention </a:t>
            </a:r>
            <a:r>
              <a:rPr dirty="0" sz="2650" spc="15">
                <a:solidFill>
                  <a:srgbClr val="E7EDF1"/>
                </a:solidFill>
                <a:latin typeface="Verdana"/>
                <a:cs typeface="Verdana"/>
              </a:rPr>
              <a:t>systems are  </a:t>
            </a:r>
            <a:r>
              <a:rPr dirty="0" sz="2650" spc="125">
                <a:solidFill>
                  <a:srgbClr val="E7EDF1"/>
                </a:solidFill>
                <a:latin typeface="Verdana"/>
                <a:cs typeface="Verdana"/>
              </a:rPr>
              <a:t>designed </a:t>
            </a:r>
            <a:r>
              <a:rPr dirty="0" sz="2650" spc="95">
                <a:solidFill>
                  <a:srgbClr val="E7EDF1"/>
                </a:solidFill>
                <a:latin typeface="Verdana"/>
                <a:cs typeface="Verdana"/>
              </a:rPr>
              <a:t>to </a:t>
            </a:r>
            <a:r>
              <a:rPr dirty="0" sz="2650" spc="65">
                <a:solidFill>
                  <a:srgbClr val="E7EDF1"/>
                </a:solidFill>
                <a:latin typeface="Verdana"/>
                <a:cs typeface="Verdana"/>
              </a:rPr>
              <a:t>prevent </a:t>
            </a:r>
            <a:r>
              <a:rPr dirty="0" sz="2650" spc="60">
                <a:solidFill>
                  <a:srgbClr val="E7EDF1"/>
                </a:solidFill>
                <a:latin typeface="Verdana"/>
                <a:cs typeface="Verdana"/>
              </a:rPr>
              <a:t>only </a:t>
            </a:r>
            <a:r>
              <a:rPr dirty="0" sz="2650" spc="20">
                <a:solidFill>
                  <a:srgbClr val="E7EDF1"/>
                </a:solidFill>
                <a:latin typeface="Verdana"/>
                <a:cs typeface="Verdana"/>
              </a:rPr>
              <a:t>a </a:t>
            </a:r>
            <a:r>
              <a:rPr dirty="0" sz="2650" spc="90">
                <a:solidFill>
                  <a:srgbClr val="E7EDF1"/>
                </a:solidFill>
                <a:latin typeface="Verdana"/>
                <a:cs typeface="Verdana"/>
              </a:rPr>
              <a:t>small </a:t>
            </a:r>
            <a:r>
              <a:rPr dirty="0" sz="2650" spc="75">
                <a:solidFill>
                  <a:srgbClr val="E7EDF1"/>
                </a:solidFill>
                <a:latin typeface="Verdana"/>
                <a:cs typeface="Verdana"/>
              </a:rPr>
              <a:t>fraction </a:t>
            </a:r>
            <a:r>
              <a:rPr dirty="0" sz="2650" spc="60">
                <a:solidFill>
                  <a:srgbClr val="E7EDF1"/>
                </a:solidFill>
                <a:latin typeface="Verdana"/>
                <a:cs typeface="Verdana"/>
              </a:rPr>
              <a:t>of  </a:t>
            </a:r>
            <a:r>
              <a:rPr dirty="0" sz="2650" spc="95">
                <a:solidFill>
                  <a:srgbClr val="E7EDF1"/>
                </a:solidFill>
                <a:latin typeface="Verdana"/>
                <a:cs typeface="Verdana"/>
              </a:rPr>
              <a:t>fraudulent </a:t>
            </a:r>
            <a:r>
              <a:rPr dirty="0" sz="2650" spc="60">
                <a:solidFill>
                  <a:srgbClr val="E7EDF1"/>
                </a:solidFill>
                <a:latin typeface="Verdana"/>
                <a:cs typeface="Verdana"/>
              </a:rPr>
              <a:t>transactions </a:t>
            </a:r>
            <a:r>
              <a:rPr dirty="0" sz="2650" spc="80">
                <a:solidFill>
                  <a:srgbClr val="E7EDF1"/>
                </a:solidFill>
                <a:latin typeface="Verdana"/>
                <a:cs typeface="Verdana"/>
              </a:rPr>
              <a:t>processed</a:t>
            </a:r>
            <a:r>
              <a:rPr dirty="0" sz="2150" spc="80">
                <a:solidFill>
                  <a:srgbClr val="E7EDF1"/>
                </a:solidFill>
                <a:latin typeface="Arial"/>
                <a:cs typeface="Arial"/>
              </a:rPr>
              <a:t>, </a:t>
            </a:r>
            <a:r>
              <a:rPr dirty="0" sz="2650" spc="180">
                <a:solidFill>
                  <a:srgbClr val="E7EDF1"/>
                </a:solidFill>
                <a:latin typeface="Verdana"/>
                <a:cs typeface="Verdana"/>
              </a:rPr>
              <a:t>which </a:t>
            </a:r>
            <a:r>
              <a:rPr dirty="0" sz="2650" spc="30">
                <a:solidFill>
                  <a:srgbClr val="E7EDF1"/>
                </a:solidFill>
                <a:latin typeface="Verdana"/>
                <a:cs typeface="Verdana"/>
              </a:rPr>
              <a:t>still  </a:t>
            </a:r>
            <a:r>
              <a:rPr dirty="0" sz="2650" spc="45">
                <a:solidFill>
                  <a:srgbClr val="E7EDF1"/>
                </a:solidFill>
                <a:latin typeface="Verdana"/>
                <a:cs typeface="Verdana"/>
              </a:rPr>
              <a:t>costs</a:t>
            </a:r>
            <a:r>
              <a:rPr dirty="0" sz="2650" spc="-114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650" spc="90">
                <a:solidFill>
                  <a:srgbClr val="E7EDF1"/>
                </a:solidFill>
                <a:latin typeface="Verdana"/>
                <a:cs typeface="Verdana"/>
              </a:rPr>
              <a:t>billions</a:t>
            </a:r>
            <a:r>
              <a:rPr dirty="0" sz="2650" spc="-110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650" spc="60">
                <a:solidFill>
                  <a:srgbClr val="E7EDF1"/>
                </a:solidFill>
                <a:latin typeface="Verdana"/>
                <a:cs typeface="Verdana"/>
              </a:rPr>
              <a:t>of</a:t>
            </a:r>
            <a:r>
              <a:rPr dirty="0" sz="2650" spc="-114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650" spc="60">
                <a:solidFill>
                  <a:srgbClr val="E7EDF1"/>
                </a:solidFill>
                <a:latin typeface="Verdana"/>
                <a:cs typeface="Verdana"/>
              </a:rPr>
              <a:t>dollars</a:t>
            </a:r>
            <a:r>
              <a:rPr dirty="0" sz="2650" spc="-110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650" spc="100">
                <a:solidFill>
                  <a:srgbClr val="E7EDF1"/>
                </a:solidFill>
                <a:latin typeface="Verdana"/>
                <a:cs typeface="Verdana"/>
              </a:rPr>
              <a:t>in</a:t>
            </a:r>
            <a:r>
              <a:rPr dirty="0" sz="2650" spc="-114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650">
                <a:solidFill>
                  <a:srgbClr val="E7EDF1"/>
                </a:solidFill>
                <a:latin typeface="Verdana"/>
                <a:cs typeface="Verdana"/>
              </a:rPr>
              <a:t>loss</a:t>
            </a:r>
            <a:r>
              <a:rPr dirty="0" sz="2150">
                <a:solidFill>
                  <a:srgbClr val="E7EDF1"/>
                </a:solidFill>
                <a:latin typeface="Arial"/>
                <a:cs typeface="Arial"/>
              </a:rPr>
              <a:t>.</a:t>
            </a:r>
            <a:r>
              <a:rPr dirty="0" sz="2150" spc="22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650" spc="50">
                <a:solidFill>
                  <a:srgbClr val="E7EDF1"/>
                </a:solidFill>
                <a:latin typeface="Verdana"/>
                <a:cs typeface="Verdana"/>
              </a:rPr>
              <a:t>There</a:t>
            </a:r>
            <a:r>
              <a:rPr dirty="0" sz="2650" spc="-114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650" spc="-35">
                <a:solidFill>
                  <a:srgbClr val="E7EDF1"/>
                </a:solidFill>
                <a:latin typeface="Verdana"/>
                <a:cs typeface="Verdana"/>
              </a:rPr>
              <a:t>is</a:t>
            </a:r>
            <a:r>
              <a:rPr dirty="0" sz="2650" spc="-110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650" spc="100">
                <a:solidFill>
                  <a:srgbClr val="E7EDF1"/>
                </a:solidFill>
                <a:latin typeface="Verdana"/>
                <a:cs typeface="Verdana"/>
              </a:rPr>
              <a:t>an</a:t>
            </a:r>
            <a:r>
              <a:rPr dirty="0" sz="2650" spc="-114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650" spc="95">
                <a:solidFill>
                  <a:srgbClr val="E7EDF1"/>
                </a:solidFill>
                <a:latin typeface="Verdana"/>
                <a:cs typeface="Verdana"/>
              </a:rPr>
              <a:t>urgent  </a:t>
            </a:r>
            <a:r>
              <a:rPr dirty="0" sz="2650" spc="155">
                <a:solidFill>
                  <a:srgbClr val="E7EDF1"/>
                </a:solidFill>
                <a:latin typeface="Verdana"/>
                <a:cs typeface="Verdana"/>
              </a:rPr>
              <a:t>need </a:t>
            </a:r>
            <a:r>
              <a:rPr dirty="0" sz="2650" spc="15">
                <a:solidFill>
                  <a:srgbClr val="E7EDF1"/>
                </a:solidFill>
                <a:latin typeface="Verdana"/>
                <a:cs typeface="Verdana"/>
              </a:rPr>
              <a:t>for </a:t>
            </a:r>
            <a:r>
              <a:rPr dirty="0" sz="2650" spc="80">
                <a:solidFill>
                  <a:srgbClr val="E7EDF1"/>
                </a:solidFill>
                <a:latin typeface="Verdana"/>
                <a:cs typeface="Verdana"/>
              </a:rPr>
              <a:t>better </a:t>
            </a:r>
            <a:r>
              <a:rPr dirty="0" sz="2650" spc="75">
                <a:solidFill>
                  <a:srgbClr val="E7EDF1"/>
                </a:solidFill>
                <a:latin typeface="Verdana"/>
                <a:cs typeface="Verdana"/>
              </a:rPr>
              <a:t>fraud </a:t>
            </a:r>
            <a:r>
              <a:rPr dirty="0" sz="2650" spc="130">
                <a:solidFill>
                  <a:srgbClr val="E7EDF1"/>
                </a:solidFill>
                <a:latin typeface="Verdana"/>
                <a:cs typeface="Verdana"/>
              </a:rPr>
              <a:t>detection </a:t>
            </a:r>
            <a:r>
              <a:rPr dirty="0" sz="2650" spc="160">
                <a:solidFill>
                  <a:srgbClr val="E7EDF1"/>
                </a:solidFill>
                <a:latin typeface="Verdana"/>
                <a:cs typeface="Verdana"/>
              </a:rPr>
              <a:t>and </a:t>
            </a:r>
            <a:r>
              <a:rPr dirty="0" sz="2650" spc="80">
                <a:solidFill>
                  <a:srgbClr val="E7EDF1"/>
                </a:solidFill>
                <a:latin typeface="Verdana"/>
                <a:cs typeface="Verdana"/>
              </a:rPr>
              <a:t>prevention  </a:t>
            </a:r>
            <a:r>
              <a:rPr dirty="0" sz="2650" spc="-35">
                <a:solidFill>
                  <a:srgbClr val="E7EDF1"/>
                </a:solidFill>
                <a:latin typeface="Verdana"/>
                <a:cs typeface="Verdana"/>
              </a:rPr>
              <a:t>as </a:t>
            </a:r>
            <a:r>
              <a:rPr dirty="0" sz="2650" spc="110">
                <a:solidFill>
                  <a:srgbClr val="E7EDF1"/>
                </a:solidFill>
                <a:latin typeface="Verdana"/>
                <a:cs typeface="Verdana"/>
              </a:rPr>
              <a:t>the </a:t>
            </a:r>
            <a:r>
              <a:rPr dirty="0" sz="2650" spc="114">
                <a:solidFill>
                  <a:srgbClr val="E7EDF1"/>
                </a:solidFill>
                <a:latin typeface="Verdana"/>
                <a:cs typeface="Verdana"/>
              </a:rPr>
              <a:t>online </a:t>
            </a:r>
            <a:r>
              <a:rPr dirty="0" sz="2650" spc="60">
                <a:solidFill>
                  <a:srgbClr val="E7EDF1"/>
                </a:solidFill>
                <a:latin typeface="Verdana"/>
                <a:cs typeface="Verdana"/>
              </a:rPr>
              <a:t>transactions </a:t>
            </a:r>
            <a:r>
              <a:rPr dirty="0" sz="2650" spc="15">
                <a:solidFill>
                  <a:srgbClr val="E7EDF1"/>
                </a:solidFill>
                <a:latin typeface="Verdana"/>
                <a:cs typeface="Verdana"/>
              </a:rPr>
              <a:t>are </a:t>
            </a:r>
            <a:r>
              <a:rPr dirty="0" sz="2650" spc="105">
                <a:solidFill>
                  <a:srgbClr val="E7EDF1"/>
                </a:solidFill>
                <a:latin typeface="Verdana"/>
                <a:cs typeface="Verdana"/>
              </a:rPr>
              <a:t>estimated </a:t>
            </a:r>
            <a:r>
              <a:rPr dirty="0" sz="2650" spc="95">
                <a:solidFill>
                  <a:srgbClr val="E7EDF1"/>
                </a:solidFill>
                <a:latin typeface="Verdana"/>
                <a:cs typeface="Verdana"/>
              </a:rPr>
              <a:t>to  </a:t>
            </a:r>
            <a:r>
              <a:rPr dirty="0" sz="2650" spc="60">
                <a:solidFill>
                  <a:srgbClr val="E7EDF1"/>
                </a:solidFill>
                <a:latin typeface="Verdana"/>
                <a:cs typeface="Verdana"/>
              </a:rPr>
              <a:t>increase</a:t>
            </a:r>
            <a:r>
              <a:rPr dirty="0" sz="2650" spc="-110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650" spc="50">
                <a:solidFill>
                  <a:srgbClr val="E7EDF1"/>
                </a:solidFill>
                <a:latin typeface="Verdana"/>
                <a:cs typeface="Verdana"/>
              </a:rPr>
              <a:t>substantially</a:t>
            </a:r>
            <a:r>
              <a:rPr dirty="0" sz="2650" spc="-110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650" spc="100">
                <a:solidFill>
                  <a:srgbClr val="E7EDF1"/>
                </a:solidFill>
                <a:latin typeface="Verdana"/>
                <a:cs typeface="Verdana"/>
              </a:rPr>
              <a:t>in</a:t>
            </a:r>
            <a:r>
              <a:rPr dirty="0" sz="2650" spc="-105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650" spc="110">
                <a:solidFill>
                  <a:srgbClr val="E7EDF1"/>
                </a:solidFill>
                <a:latin typeface="Verdana"/>
                <a:cs typeface="Verdana"/>
              </a:rPr>
              <a:t>the</a:t>
            </a:r>
            <a:r>
              <a:rPr dirty="0" sz="2650" spc="-110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650" spc="180">
                <a:solidFill>
                  <a:srgbClr val="E7EDF1"/>
                </a:solidFill>
                <a:latin typeface="Verdana"/>
                <a:cs typeface="Verdana"/>
              </a:rPr>
              <a:t>coming</a:t>
            </a:r>
            <a:r>
              <a:rPr dirty="0" sz="2650" spc="-105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650" spc="-25">
                <a:solidFill>
                  <a:srgbClr val="E7EDF1"/>
                </a:solidFill>
                <a:latin typeface="Verdana"/>
                <a:cs typeface="Verdana"/>
              </a:rPr>
              <a:t>year</a:t>
            </a:r>
            <a:r>
              <a:rPr dirty="0" sz="2150" spc="-25">
                <a:solidFill>
                  <a:srgbClr val="E7EDF1"/>
                </a:solidFill>
                <a:latin typeface="Arial"/>
                <a:cs typeface="Arial"/>
              </a:rPr>
              <a:t>.</a:t>
            </a:r>
            <a:endParaRPr sz="21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565311"/>
            <a:ext cx="2755900" cy="685165"/>
          </a:xfrm>
          <a:custGeom>
            <a:avLst/>
            <a:gdLst/>
            <a:ahLst/>
            <a:cxnLst/>
            <a:rect l="l" t="t" r="r" b="b"/>
            <a:pathLst>
              <a:path w="2755900" h="685165">
                <a:moveTo>
                  <a:pt x="2413268" y="684745"/>
                </a:moveTo>
                <a:lnTo>
                  <a:pt x="2363796" y="681251"/>
                </a:lnTo>
                <a:lnTo>
                  <a:pt x="2316480" y="671084"/>
                </a:lnTo>
                <a:lnTo>
                  <a:pt x="2271817" y="654716"/>
                </a:lnTo>
                <a:lnTo>
                  <a:pt x="2230305" y="632619"/>
                </a:lnTo>
                <a:lnTo>
                  <a:pt x="2192441" y="605265"/>
                </a:lnTo>
                <a:lnTo>
                  <a:pt x="2158722" y="573127"/>
                </a:lnTo>
                <a:lnTo>
                  <a:pt x="2129647" y="536676"/>
                </a:lnTo>
                <a:lnTo>
                  <a:pt x="2105711" y="496384"/>
                </a:lnTo>
                <a:lnTo>
                  <a:pt x="2087414" y="452725"/>
                </a:lnTo>
                <a:lnTo>
                  <a:pt x="2075251" y="406168"/>
                </a:lnTo>
                <a:lnTo>
                  <a:pt x="0" y="406168"/>
                </a:lnTo>
                <a:lnTo>
                  <a:pt x="0" y="278576"/>
                </a:lnTo>
                <a:lnTo>
                  <a:pt x="2073126" y="278576"/>
                </a:lnTo>
                <a:lnTo>
                  <a:pt x="2085804" y="232536"/>
                </a:lnTo>
                <a:lnTo>
                  <a:pt x="2104402" y="189176"/>
                </a:lnTo>
                <a:lnTo>
                  <a:pt x="2128458" y="149006"/>
                </a:lnTo>
                <a:lnTo>
                  <a:pt x="2157515" y="112536"/>
                </a:lnTo>
                <a:lnTo>
                  <a:pt x="2191112" y="80276"/>
                </a:lnTo>
                <a:lnTo>
                  <a:pt x="2228792" y="52738"/>
                </a:lnTo>
                <a:lnTo>
                  <a:pt x="2270093" y="30430"/>
                </a:lnTo>
                <a:lnTo>
                  <a:pt x="2314558" y="13865"/>
                </a:lnTo>
                <a:lnTo>
                  <a:pt x="2361728" y="3551"/>
                </a:lnTo>
                <a:lnTo>
                  <a:pt x="2411142" y="0"/>
                </a:lnTo>
                <a:lnTo>
                  <a:pt x="2458111" y="3122"/>
                </a:lnTo>
                <a:lnTo>
                  <a:pt x="2503087" y="12217"/>
                </a:lnTo>
                <a:lnTo>
                  <a:pt x="2545671" y="26880"/>
                </a:lnTo>
                <a:lnTo>
                  <a:pt x="2585465" y="46705"/>
                </a:lnTo>
                <a:lnTo>
                  <a:pt x="2622070" y="71284"/>
                </a:lnTo>
                <a:lnTo>
                  <a:pt x="2655088" y="100213"/>
                </a:lnTo>
                <a:lnTo>
                  <a:pt x="2684119" y="133084"/>
                </a:lnTo>
                <a:lnTo>
                  <a:pt x="2708766" y="169492"/>
                </a:lnTo>
                <a:lnTo>
                  <a:pt x="2728630" y="209032"/>
                </a:lnTo>
                <a:lnTo>
                  <a:pt x="2743312" y="251295"/>
                </a:lnTo>
                <a:lnTo>
                  <a:pt x="2752413" y="295877"/>
                </a:lnTo>
                <a:lnTo>
                  <a:pt x="2755536" y="342372"/>
                </a:lnTo>
                <a:lnTo>
                  <a:pt x="2752415" y="388867"/>
                </a:lnTo>
                <a:lnTo>
                  <a:pt x="2743322" y="433449"/>
                </a:lnTo>
                <a:lnTo>
                  <a:pt x="2728663" y="475713"/>
                </a:lnTo>
                <a:lnTo>
                  <a:pt x="2708845" y="515252"/>
                </a:lnTo>
                <a:lnTo>
                  <a:pt x="2684273" y="551660"/>
                </a:lnTo>
                <a:lnTo>
                  <a:pt x="2655353" y="584532"/>
                </a:lnTo>
                <a:lnTo>
                  <a:pt x="2622492" y="613460"/>
                </a:lnTo>
                <a:lnTo>
                  <a:pt x="2586095" y="638040"/>
                </a:lnTo>
                <a:lnTo>
                  <a:pt x="2546568" y="657864"/>
                </a:lnTo>
                <a:lnTo>
                  <a:pt x="2504317" y="672527"/>
                </a:lnTo>
                <a:lnTo>
                  <a:pt x="2459748" y="681623"/>
                </a:lnTo>
                <a:lnTo>
                  <a:pt x="2413268" y="684745"/>
                </a:lnTo>
                <a:close/>
              </a:path>
            </a:pathLst>
          </a:custGeom>
          <a:solidFill>
            <a:srgbClr val="42B0F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284"/>
            <a:ext cx="18287999" cy="800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8235" y="3798427"/>
            <a:ext cx="2999105" cy="56261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500" spc="260">
                <a:solidFill>
                  <a:srgbClr val="42B0F1"/>
                </a:solidFill>
                <a:latin typeface="Verdana"/>
                <a:cs typeface="Verdana"/>
              </a:rPr>
              <a:t>Be</a:t>
            </a:r>
            <a:r>
              <a:rPr dirty="0" sz="3500" spc="60">
                <a:solidFill>
                  <a:srgbClr val="42B0F1"/>
                </a:solidFill>
                <a:latin typeface="Verdana"/>
                <a:cs typeface="Verdana"/>
              </a:rPr>
              <a:t> </a:t>
            </a:r>
            <a:r>
              <a:rPr dirty="0" sz="3500" spc="325">
                <a:solidFill>
                  <a:srgbClr val="42B0F1"/>
                </a:solidFill>
                <a:latin typeface="Verdana"/>
                <a:cs typeface="Verdana"/>
              </a:rPr>
              <a:t>Inspired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68050" y="4717387"/>
            <a:ext cx="9739630" cy="17824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5350" spc="-505">
                <a:solidFill>
                  <a:srgbClr val="E7EDF1"/>
                </a:solidFill>
                <a:latin typeface="Verdana"/>
                <a:cs typeface="Verdana"/>
              </a:rPr>
              <a:t>I </a:t>
            </a:r>
            <a:r>
              <a:rPr dirty="0" sz="5350" spc="240">
                <a:solidFill>
                  <a:srgbClr val="E7EDF1"/>
                </a:solidFill>
                <a:latin typeface="Verdana"/>
                <a:cs typeface="Verdana"/>
              </a:rPr>
              <a:t>THINK </a:t>
            </a:r>
            <a:r>
              <a:rPr dirty="0" sz="4350" spc="114">
                <a:solidFill>
                  <a:srgbClr val="E7EDF1"/>
                </a:solidFill>
                <a:latin typeface="Arial"/>
                <a:cs typeface="Arial"/>
              </a:rPr>
              <a:t>, </a:t>
            </a:r>
            <a:r>
              <a:rPr dirty="0" sz="5350" spc="395">
                <a:solidFill>
                  <a:srgbClr val="E7EDF1"/>
                </a:solidFill>
                <a:latin typeface="Verdana"/>
                <a:cs typeface="Verdana"/>
              </a:rPr>
              <a:t>THEREFORE </a:t>
            </a:r>
            <a:r>
              <a:rPr dirty="0" sz="5350" spc="-505">
                <a:solidFill>
                  <a:srgbClr val="E7EDF1"/>
                </a:solidFill>
                <a:latin typeface="Verdana"/>
                <a:cs typeface="Verdana"/>
              </a:rPr>
              <a:t>I</a:t>
            </a:r>
            <a:r>
              <a:rPr dirty="0" sz="5350" spc="-1090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5350" spc="610">
                <a:solidFill>
                  <a:srgbClr val="E7EDF1"/>
                </a:solidFill>
                <a:latin typeface="Verdana"/>
                <a:cs typeface="Verdana"/>
              </a:rPr>
              <a:t>AM</a:t>
            </a:r>
            <a:endParaRPr sz="53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3834"/>
              </a:spcBef>
              <a:tabLst>
                <a:tab pos="1476375" algn="l"/>
              </a:tabLst>
            </a:pPr>
            <a:r>
              <a:rPr dirty="0" sz="2950" spc="470">
                <a:solidFill>
                  <a:srgbClr val="42B0F1"/>
                </a:solidFill>
                <a:latin typeface="Arial"/>
                <a:cs typeface="Arial"/>
              </a:rPr>
              <a:t>RENÉ	</a:t>
            </a:r>
            <a:r>
              <a:rPr dirty="0" sz="2950" spc="459">
                <a:solidFill>
                  <a:srgbClr val="42B0F1"/>
                </a:solidFill>
                <a:latin typeface="Arial"/>
                <a:cs typeface="Arial"/>
              </a:rPr>
              <a:t>DESCARTES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111640"/>
            <a:ext cx="2880995" cy="685165"/>
          </a:xfrm>
          <a:custGeom>
            <a:avLst/>
            <a:gdLst/>
            <a:ahLst/>
            <a:cxnLst/>
            <a:rect l="l" t="t" r="r" b="b"/>
            <a:pathLst>
              <a:path w="2880995" h="685164">
                <a:moveTo>
                  <a:pt x="2538396" y="684745"/>
                </a:moveTo>
                <a:lnTo>
                  <a:pt x="2488924" y="681251"/>
                </a:lnTo>
                <a:lnTo>
                  <a:pt x="2441609" y="671084"/>
                </a:lnTo>
                <a:lnTo>
                  <a:pt x="2396946" y="654716"/>
                </a:lnTo>
                <a:lnTo>
                  <a:pt x="2355434" y="632619"/>
                </a:lnTo>
                <a:lnTo>
                  <a:pt x="2317569" y="605265"/>
                </a:lnTo>
                <a:lnTo>
                  <a:pt x="2283851" y="573127"/>
                </a:lnTo>
                <a:lnTo>
                  <a:pt x="2254775" y="536676"/>
                </a:lnTo>
                <a:lnTo>
                  <a:pt x="2230839" y="496384"/>
                </a:lnTo>
                <a:lnTo>
                  <a:pt x="2212542" y="452725"/>
                </a:lnTo>
                <a:lnTo>
                  <a:pt x="2200380" y="406168"/>
                </a:lnTo>
                <a:lnTo>
                  <a:pt x="0" y="406168"/>
                </a:lnTo>
                <a:lnTo>
                  <a:pt x="0" y="278576"/>
                </a:lnTo>
                <a:lnTo>
                  <a:pt x="2198254" y="278576"/>
                </a:lnTo>
                <a:lnTo>
                  <a:pt x="2210933" y="232536"/>
                </a:lnTo>
                <a:lnTo>
                  <a:pt x="2229530" y="189176"/>
                </a:lnTo>
                <a:lnTo>
                  <a:pt x="2253586" y="149006"/>
                </a:lnTo>
                <a:lnTo>
                  <a:pt x="2282643" y="112536"/>
                </a:lnTo>
                <a:lnTo>
                  <a:pt x="2316241" y="80276"/>
                </a:lnTo>
                <a:lnTo>
                  <a:pt x="2353920" y="52738"/>
                </a:lnTo>
                <a:lnTo>
                  <a:pt x="2395222" y="30430"/>
                </a:lnTo>
                <a:lnTo>
                  <a:pt x="2439687" y="13865"/>
                </a:lnTo>
                <a:lnTo>
                  <a:pt x="2486856" y="3551"/>
                </a:lnTo>
                <a:lnTo>
                  <a:pt x="2536270" y="0"/>
                </a:lnTo>
                <a:lnTo>
                  <a:pt x="2583239" y="3122"/>
                </a:lnTo>
                <a:lnTo>
                  <a:pt x="2628215" y="12217"/>
                </a:lnTo>
                <a:lnTo>
                  <a:pt x="2670799" y="26880"/>
                </a:lnTo>
                <a:lnTo>
                  <a:pt x="2710593" y="46705"/>
                </a:lnTo>
                <a:lnTo>
                  <a:pt x="2747198" y="71284"/>
                </a:lnTo>
                <a:lnTo>
                  <a:pt x="2780216" y="100213"/>
                </a:lnTo>
                <a:lnTo>
                  <a:pt x="2809248" y="133084"/>
                </a:lnTo>
                <a:lnTo>
                  <a:pt x="2833895" y="169492"/>
                </a:lnTo>
                <a:lnTo>
                  <a:pt x="2853758" y="209032"/>
                </a:lnTo>
                <a:lnTo>
                  <a:pt x="2868440" y="251295"/>
                </a:lnTo>
                <a:lnTo>
                  <a:pt x="2877542" y="295877"/>
                </a:lnTo>
                <a:lnTo>
                  <a:pt x="2880664" y="342372"/>
                </a:lnTo>
                <a:lnTo>
                  <a:pt x="2877543" y="388867"/>
                </a:lnTo>
                <a:lnTo>
                  <a:pt x="2868450" y="433449"/>
                </a:lnTo>
                <a:lnTo>
                  <a:pt x="2853792" y="475713"/>
                </a:lnTo>
                <a:lnTo>
                  <a:pt x="2833973" y="515252"/>
                </a:lnTo>
                <a:lnTo>
                  <a:pt x="2809401" y="551660"/>
                </a:lnTo>
                <a:lnTo>
                  <a:pt x="2780482" y="584532"/>
                </a:lnTo>
                <a:lnTo>
                  <a:pt x="2747620" y="613460"/>
                </a:lnTo>
                <a:lnTo>
                  <a:pt x="2711223" y="638040"/>
                </a:lnTo>
                <a:lnTo>
                  <a:pt x="2671696" y="657864"/>
                </a:lnTo>
                <a:lnTo>
                  <a:pt x="2629445" y="672527"/>
                </a:lnTo>
                <a:lnTo>
                  <a:pt x="2584876" y="681623"/>
                </a:lnTo>
                <a:lnTo>
                  <a:pt x="2538396" y="684745"/>
                </a:lnTo>
                <a:close/>
              </a:path>
            </a:pathLst>
          </a:custGeom>
          <a:solidFill>
            <a:srgbClr val="42B0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404309" y="8490528"/>
            <a:ext cx="2883535" cy="685165"/>
          </a:xfrm>
          <a:custGeom>
            <a:avLst/>
            <a:gdLst/>
            <a:ahLst/>
            <a:cxnLst/>
            <a:rect l="l" t="t" r="r" b="b"/>
            <a:pathLst>
              <a:path w="2883534" h="685165">
                <a:moveTo>
                  <a:pt x="342268" y="0"/>
                </a:moveTo>
                <a:lnTo>
                  <a:pt x="391739" y="3493"/>
                </a:lnTo>
                <a:lnTo>
                  <a:pt x="439055" y="13660"/>
                </a:lnTo>
                <a:lnTo>
                  <a:pt x="483718" y="30028"/>
                </a:lnTo>
                <a:lnTo>
                  <a:pt x="525230" y="52125"/>
                </a:lnTo>
                <a:lnTo>
                  <a:pt x="563094" y="79479"/>
                </a:lnTo>
                <a:lnTo>
                  <a:pt x="596813" y="111617"/>
                </a:lnTo>
                <a:lnTo>
                  <a:pt x="625889" y="148068"/>
                </a:lnTo>
                <a:lnTo>
                  <a:pt x="649824" y="188360"/>
                </a:lnTo>
                <a:lnTo>
                  <a:pt x="668122" y="232020"/>
                </a:lnTo>
                <a:lnTo>
                  <a:pt x="680284" y="278576"/>
                </a:lnTo>
                <a:lnTo>
                  <a:pt x="2883385" y="278576"/>
                </a:lnTo>
                <a:lnTo>
                  <a:pt x="2883385" y="406168"/>
                </a:lnTo>
                <a:lnTo>
                  <a:pt x="682410" y="406168"/>
                </a:lnTo>
                <a:lnTo>
                  <a:pt x="669731" y="452208"/>
                </a:lnTo>
                <a:lnTo>
                  <a:pt x="651134" y="495568"/>
                </a:lnTo>
                <a:lnTo>
                  <a:pt x="627077" y="535738"/>
                </a:lnTo>
                <a:lnTo>
                  <a:pt x="598020" y="572208"/>
                </a:lnTo>
                <a:lnTo>
                  <a:pt x="564423" y="604468"/>
                </a:lnTo>
                <a:lnTo>
                  <a:pt x="526744" y="632007"/>
                </a:lnTo>
                <a:lnTo>
                  <a:pt x="485442" y="654314"/>
                </a:lnTo>
                <a:lnTo>
                  <a:pt x="440977" y="670880"/>
                </a:lnTo>
                <a:lnTo>
                  <a:pt x="393808" y="681193"/>
                </a:lnTo>
                <a:lnTo>
                  <a:pt x="344393" y="684745"/>
                </a:lnTo>
                <a:lnTo>
                  <a:pt x="297425" y="681623"/>
                </a:lnTo>
                <a:lnTo>
                  <a:pt x="252449" y="672527"/>
                </a:lnTo>
                <a:lnTo>
                  <a:pt x="209865" y="657864"/>
                </a:lnTo>
                <a:lnTo>
                  <a:pt x="170071" y="638040"/>
                </a:lnTo>
                <a:lnTo>
                  <a:pt x="133465" y="613460"/>
                </a:lnTo>
                <a:lnTo>
                  <a:pt x="100448" y="584532"/>
                </a:lnTo>
                <a:lnTo>
                  <a:pt x="71416" y="551660"/>
                </a:lnTo>
                <a:lnTo>
                  <a:pt x="46769" y="515252"/>
                </a:lnTo>
                <a:lnTo>
                  <a:pt x="26905" y="475713"/>
                </a:lnTo>
                <a:lnTo>
                  <a:pt x="12223" y="433449"/>
                </a:lnTo>
                <a:lnTo>
                  <a:pt x="3122" y="388867"/>
                </a:lnTo>
                <a:lnTo>
                  <a:pt x="0" y="342372"/>
                </a:lnTo>
                <a:lnTo>
                  <a:pt x="3121" y="295877"/>
                </a:lnTo>
                <a:lnTo>
                  <a:pt x="12214" y="251295"/>
                </a:lnTo>
                <a:lnTo>
                  <a:pt x="26872" y="209032"/>
                </a:lnTo>
                <a:lnTo>
                  <a:pt x="46690" y="169492"/>
                </a:lnTo>
                <a:lnTo>
                  <a:pt x="71262" y="133084"/>
                </a:lnTo>
                <a:lnTo>
                  <a:pt x="100182" y="100213"/>
                </a:lnTo>
                <a:lnTo>
                  <a:pt x="133043" y="71284"/>
                </a:lnTo>
                <a:lnTo>
                  <a:pt x="169441" y="46705"/>
                </a:lnTo>
                <a:lnTo>
                  <a:pt x="208968" y="26880"/>
                </a:lnTo>
                <a:lnTo>
                  <a:pt x="251219" y="12217"/>
                </a:lnTo>
                <a:lnTo>
                  <a:pt x="295787" y="3122"/>
                </a:lnTo>
                <a:lnTo>
                  <a:pt x="342268" y="0"/>
                </a:lnTo>
                <a:close/>
              </a:path>
            </a:pathLst>
          </a:custGeom>
          <a:solidFill>
            <a:srgbClr val="42B0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9486045"/>
            <a:ext cx="18287999" cy="800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6492875" cy="10287000"/>
            <a:chOff x="0" y="1"/>
            <a:chExt cx="6492875" cy="10287000"/>
          </a:xfrm>
        </p:grpSpPr>
        <p:sp>
          <p:nvSpPr>
            <p:cNvPr id="3" name="object 3"/>
            <p:cNvSpPr/>
            <p:nvPr/>
          </p:nvSpPr>
          <p:spPr>
            <a:xfrm>
              <a:off x="4035430" y="1"/>
              <a:ext cx="2457449" cy="102869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1"/>
              <a:ext cx="5534040" cy="102869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6170180" y="686621"/>
            <a:ext cx="2118360" cy="685165"/>
          </a:xfrm>
          <a:custGeom>
            <a:avLst/>
            <a:gdLst/>
            <a:ahLst/>
            <a:cxnLst/>
            <a:rect l="l" t="t" r="r" b="b"/>
            <a:pathLst>
              <a:path w="2118359" h="685165">
                <a:moveTo>
                  <a:pt x="342268" y="0"/>
                </a:moveTo>
                <a:lnTo>
                  <a:pt x="391739" y="3493"/>
                </a:lnTo>
                <a:lnTo>
                  <a:pt x="439055" y="13660"/>
                </a:lnTo>
                <a:lnTo>
                  <a:pt x="483718" y="30028"/>
                </a:lnTo>
                <a:lnTo>
                  <a:pt x="525230" y="52125"/>
                </a:lnTo>
                <a:lnTo>
                  <a:pt x="563094" y="79479"/>
                </a:lnTo>
                <a:lnTo>
                  <a:pt x="596813" y="111617"/>
                </a:lnTo>
                <a:lnTo>
                  <a:pt x="625889" y="148068"/>
                </a:lnTo>
                <a:lnTo>
                  <a:pt x="649824" y="188360"/>
                </a:lnTo>
                <a:lnTo>
                  <a:pt x="668122" y="232020"/>
                </a:lnTo>
                <a:lnTo>
                  <a:pt x="680284" y="278576"/>
                </a:lnTo>
                <a:lnTo>
                  <a:pt x="2117818" y="278576"/>
                </a:lnTo>
                <a:lnTo>
                  <a:pt x="2117818" y="406168"/>
                </a:lnTo>
                <a:lnTo>
                  <a:pt x="682410" y="406168"/>
                </a:lnTo>
                <a:lnTo>
                  <a:pt x="669731" y="452208"/>
                </a:lnTo>
                <a:lnTo>
                  <a:pt x="651134" y="495568"/>
                </a:lnTo>
                <a:lnTo>
                  <a:pt x="627077" y="535738"/>
                </a:lnTo>
                <a:lnTo>
                  <a:pt x="598020" y="572208"/>
                </a:lnTo>
                <a:lnTo>
                  <a:pt x="564423" y="604468"/>
                </a:lnTo>
                <a:lnTo>
                  <a:pt x="526744" y="632007"/>
                </a:lnTo>
                <a:lnTo>
                  <a:pt x="485442" y="654314"/>
                </a:lnTo>
                <a:lnTo>
                  <a:pt x="440977" y="670880"/>
                </a:lnTo>
                <a:lnTo>
                  <a:pt x="393808" y="681193"/>
                </a:lnTo>
                <a:lnTo>
                  <a:pt x="344393" y="684745"/>
                </a:lnTo>
                <a:lnTo>
                  <a:pt x="297425" y="681623"/>
                </a:lnTo>
                <a:lnTo>
                  <a:pt x="252449" y="672527"/>
                </a:lnTo>
                <a:lnTo>
                  <a:pt x="209865" y="657864"/>
                </a:lnTo>
                <a:lnTo>
                  <a:pt x="170071" y="638040"/>
                </a:lnTo>
                <a:lnTo>
                  <a:pt x="133465" y="613460"/>
                </a:lnTo>
                <a:lnTo>
                  <a:pt x="100448" y="584532"/>
                </a:lnTo>
                <a:lnTo>
                  <a:pt x="71416" y="551660"/>
                </a:lnTo>
                <a:lnTo>
                  <a:pt x="46769" y="515252"/>
                </a:lnTo>
                <a:lnTo>
                  <a:pt x="26905" y="475713"/>
                </a:lnTo>
                <a:lnTo>
                  <a:pt x="12223" y="433449"/>
                </a:lnTo>
                <a:lnTo>
                  <a:pt x="3122" y="388867"/>
                </a:lnTo>
                <a:lnTo>
                  <a:pt x="0" y="342372"/>
                </a:lnTo>
                <a:lnTo>
                  <a:pt x="3121" y="295877"/>
                </a:lnTo>
                <a:lnTo>
                  <a:pt x="12214" y="251295"/>
                </a:lnTo>
                <a:lnTo>
                  <a:pt x="26872" y="209032"/>
                </a:lnTo>
                <a:lnTo>
                  <a:pt x="46690" y="169492"/>
                </a:lnTo>
                <a:lnTo>
                  <a:pt x="71262" y="133084"/>
                </a:lnTo>
                <a:lnTo>
                  <a:pt x="100182" y="100213"/>
                </a:lnTo>
                <a:lnTo>
                  <a:pt x="133043" y="71284"/>
                </a:lnTo>
                <a:lnTo>
                  <a:pt x="169441" y="46705"/>
                </a:lnTo>
                <a:lnTo>
                  <a:pt x="208968" y="26880"/>
                </a:lnTo>
                <a:lnTo>
                  <a:pt x="251219" y="12217"/>
                </a:lnTo>
                <a:lnTo>
                  <a:pt x="295787" y="3122"/>
                </a:lnTo>
                <a:lnTo>
                  <a:pt x="342268" y="0"/>
                </a:lnTo>
                <a:close/>
              </a:path>
            </a:pathLst>
          </a:custGeom>
          <a:solidFill>
            <a:srgbClr val="42B0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28066" y="2035851"/>
            <a:ext cx="5513705" cy="101854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6500" spc="-10">
                <a:solidFill>
                  <a:srgbClr val="E7EDF1"/>
                </a:solidFill>
                <a:latin typeface="Arial Black"/>
                <a:cs typeface="Arial Black"/>
              </a:rPr>
              <a:t>Our</a:t>
            </a:r>
            <a:r>
              <a:rPr dirty="0" sz="6500" spc="-590">
                <a:solidFill>
                  <a:srgbClr val="E7EDF1"/>
                </a:solidFill>
                <a:latin typeface="Arial Black"/>
                <a:cs typeface="Arial Black"/>
              </a:rPr>
              <a:t> </a:t>
            </a:r>
            <a:r>
              <a:rPr dirty="0" sz="6500" spc="-45">
                <a:solidFill>
                  <a:srgbClr val="E7EDF1"/>
                </a:solidFill>
                <a:latin typeface="Arial Black"/>
                <a:cs typeface="Arial Black"/>
              </a:rPr>
              <a:t>Solution</a:t>
            </a:r>
            <a:endParaRPr sz="65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28066" y="4235297"/>
            <a:ext cx="8592185" cy="4025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3900"/>
              </a:lnSpc>
              <a:spcBef>
                <a:spcPts val="95"/>
              </a:spcBef>
            </a:pPr>
            <a:r>
              <a:rPr dirty="0" sz="2800" spc="235">
                <a:solidFill>
                  <a:srgbClr val="E7EDF1"/>
                </a:solidFill>
                <a:latin typeface="Verdana"/>
                <a:cs typeface="Verdana"/>
              </a:rPr>
              <a:t>A</a:t>
            </a:r>
            <a:r>
              <a:rPr dirty="0" sz="2800" spc="-680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800" spc="105">
                <a:solidFill>
                  <a:srgbClr val="E7EDF1"/>
                </a:solidFill>
                <a:latin typeface="Verdana"/>
                <a:cs typeface="Verdana"/>
              </a:rPr>
              <a:t>fraud </a:t>
            </a:r>
            <a:r>
              <a:rPr dirty="0" sz="2800" spc="160">
                <a:solidFill>
                  <a:srgbClr val="E7EDF1"/>
                </a:solidFill>
                <a:latin typeface="Verdana"/>
                <a:cs typeface="Verdana"/>
              </a:rPr>
              <a:t>detection </a:t>
            </a:r>
            <a:r>
              <a:rPr dirty="0" sz="2800" spc="140">
                <a:solidFill>
                  <a:srgbClr val="E7EDF1"/>
                </a:solidFill>
                <a:latin typeface="Verdana"/>
                <a:cs typeface="Verdana"/>
              </a:rPr>
              <a:t>application</a:t>
            </a:r>
            <a:r>
              <a:rPr dirty="0" sz="2300" spc="140">
                <a:solidFill>
                  <a:srgbClr val="E7EDF1"/>
                </a:solidFill>
                <a:latin typeface="Arial"/>
                <a:cs typeface="Arial"/>
              </a:rPr>
              <a:t>, </a:t>
            </a:r>
            <a:r>
              <a:rPr dirty="0" sz="2800" spc="114">
                <a:solidFill>
                  <a:srgbClr val="E7EDF1"/>
                </a:solidFill>
                <a:latin typeface="Verdana"/>
                <a:cs typeface="Verdana"/>
              </a:rPr>
              <a:t>using </a:t>
            </a:r>
            <a:r>
              <a:rPr dirty="0" sz="2800" spc="195">
                <a:solidFill>
                  <a:srgbClr val="E7EDF1"/>
                </a:solidFill>
                <a:latin typeface="Verdana"/>
                <a:cs typeface="Verdana"/>
              </a:rPr>
              <a:t>Machine  </a:t>
            </a:r>
            <a:r>
              <a:rPr dirty="0" sz="2800" spc="105">
                <a:solidFill>
                  <a:srgbClr val="E7EDF1"/>
                </a:solidFill>
                <a:latin typeface="Verdana"/>
                <a:cs typeface="Verdana"/>
              </a:rPr>
              <a:t>Learning </a:t>
            </a:r>
            <a:r>
              <a:rPr dirty="0" sz="2800" spc="125">
                <a:solidFill>
                  <a:srgbClr val="E7EDF1"/>
                </a:solidFill>
                <a:latin typeface="Verdana"/>
                <a:cs typeface="Verdana"/>
              </a:rPr>
              <a:t>to </a:t>
            </a:r>
            <a:r>
              <a:rPr dirty="0" sz="2800" spc="165">
                <a:solidFill>
                  <a:srgbClr val="E7EDF1"/>
                </a:solidFill>
                <a:latin typeface="Verdana"/>
                <a:cs typeface="Verdana"/>
              </a:rPr>
              <a:t>detect </a:t>
            </a:r>
            <a:r>
              <a:rPr dirty="0" sz="2800" spc="195">
                <a:solidFill>
                  <a:srgbClr val="E7EDF1"/>
                </a:solidFill>
                <a:latin typeface="Verdana"/>
                <a:cs typeface="Verdana"/>
              </a:rPr>
              <a:t>and </a:t>
            </a:r>
            <a:r>
              <a:rPr dirty="0" sz="2800" spc="90">
                <a:solidFill>
                  <a:srgbClr val="E7EDF1"/>
                </a:solidFill>
                <a:latin typeface="Verdana"/>
                <a:cs typeface="Verdana"/>
              </a:rPr>
              <a:t>display </a:t>
            </a:r>
            <a:r>
              <a:rPr dirty="0" sz="2800" spc="125">
                <a:solidFill>
                  <a:srgbClr val="E7EDF1"/>
                </a:solidFill>
                <a:latin typeface="Verdana"/>
                <a:cs typeface="Verdana"/>
              </a:rPr>
              <a:t>fraudulent  </a:t>
            </a:r>
            <a:r>
              <a:rPr dirty="0" sz="2800" spc="90">
                <a:solidFill>
                  <a:srgbClr val="E7EDF1"/>
                </a:solidFill>
                <a:latin typeface="Verdana"/>
                <a:cs typeface="Verdana"/>
              </a:rPr>
              <a:t>transactions </a:t>
            </a:r>
            <a:r>
              <a:rPr dirty="0" sz="2800" spc="120">
                <a:solidFill>
                  <a:srgbClr val="E7EDF1"/>
                </a:solidFill>
                <a:latin typeface="Verdana"/>
                <a:cs typeface="Verdana"/>
              </a:rPr>
              <a:t>that </a:t>
            </a:r>
            <a:r>
              <a:rPr dirty="0" sz="2800" spc="70">
                <a:solidFill>
                  <a:srgbClr val="E7EDF1"/>
                </a:solidFill>
                <a:latin typeface="Verdana"/>
                <a:cs typeface="Verdana"/>
              </a:rPr>
              <a:t>have </a:t>
            </a:r>
            <a:r>
              <a:rPr dirty="0" sz="2800" spc="190">
                <a:solidFill>
                  <a:srgbClr val="E7EDF1"/>
                </a:solidFill>
                <a:latin typeface="Verdana"/>
                <a:cs typeface="Verdana"/>
              </a:rPr>
              <a:t>been</a:t>
            </a:r>
            <a:r>
              <a:rPr dirty="0" sz="2800" spc="-720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800" spc="155">
                <a:solidFill>
                  <a:srgbClr val="E7EDF1"/>
                </a:solidFill>
                <a:latin typeface="Verdana"/>
                <a:cs typeface="Verdana"/>
              </a:rPr>
              <a:t>inputted</a:t>
            </a:r>
            <a:r>
              <a:rPr dirty="0" sz="2300" spc="155">
                <a:solidFill>
                  <a:srgbClr val="E7EDF1"/>
                </a:solidFill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  <a:p>
            <a:pPr marL="12700" marR="28575">
              <a:lnSpc>
                <a:spcPct val="133900"/>
              </a:lnSpc>
            </a:pPr>
            <a:r>
              <a:rPr dirty="0" sz="2800" spc="200">
                <a:solidFill>
                  <a:srgbClr val="E7EDF1"/>
                </a:solidFill>
                <a:latin typeface="Verdana"/>
                <a:cs typeface="Verdana"/>
              </a:rPr>
              <a:t>We </a:t>
            </a:r>
            <a:r>
              <a:rPr dirty="0" sz="2800" spc="135">
                <a:solidFill>
                  <a:srgbClr val="E7EDF1"/>
                </a:solidFill>
                <a:latin typeface="Verdana"/>
                <a:cs typeface="Verdana"/>
              </a:rPr>
              <a:t>propose </a:t>
            </a:r>
            <a:r>
              <a:rPr dirty="0" sz="2800" spc="45">
                <a:solidFill>
                  <a:srgbClr val="E7EDF1"/>
                </a:solidFill>
                <a:latin typeface="Verdana"/>
                <a:cs typeface="Verdana"/>
              </a:rPr>
              <a:t>a </a:t>
            </a:r>
            <a:r>
              <a:rPr dirty="0" sz="2800" spc="135">
                <a:solidFill>
                  <a:srgbClr val="E7EDF1"/>
                </a:solidFill>
                <a:latin typeface="Verdana"/>
                <a:cs typeface="Verdana"/>
              </a:rPr>
              <a:t>data </a:t>
            </a:r>
            <a:r>
              <a:rPr dirty="0" sz="2800" spc="85">
                <a:solidFill>
                  <a:srgbClr val="E7EDF1"/>
                </a:solidFill>
                <a:latin typeface="Verdana"/>
                <a:cs typeface="Verdana"/>
              </a:rPr>
              <a:t>driven </a:t>
            </a:r>
            <a:r>
              <a:rPr dirty="0" sz="2800" spc="225">
                <a:solidFill>
                  <a:srgbClr val="E7EDF1"/>
                </a:solidFill>
                <a:latin typeface="Verdana"/>
                <a:cs typeface="Verdana"/>
              </a:rPr>
              <a:t>model </a:t>
            </a:r>
            <a:r>
              <a:rPr dirty="0" sz="2800" spc="114">
                <a:solidFill>
                  <a:srgbClr val="E7EDF1"/>
                </a:solidFill>
                <a:latin typeface="Verdana"/>
                <a:cs typeface="Verdana"/>
              </a:rPr>
              <a:t>using  </a:t>
            </a:r>
            <a:r>
              <a:rPr dirty="0" sz="2800" spc="200">
                <a:solidFill>
                  <a:srgbClr val="E7EDF1"/>
                </a:solidFill>
                <a:latin typeface="Verdana"/>
                <a:cs typeface="Verdana"/>
              </a:rPr>
              <a:t>machine </a:t>
            </a:r>
            <a:r>
              <a:rPr dirty="0" sz="2800" spc="114">
                <a:solidFill>
                  <a:srgbClr val="E7EDF1"/>
                </a:solidFill>
                <a:latin typeface="Verdana"/>
                <a:cs typeface="Verdana"/>
              </a:rPr>
              <a:t>learning </a:t>
            </a:r>
            <a:r>
              <a:rPr dirty="0" sz="2800" spc="120">
                <a:solidFill>
                  <a:srgbClr val="E7EDF1"/>
                </a:solidFill>
                <a:latin typeface="Verdana"/>
                <a:cs typeface="Verdana"/>
              </a:rPr>
              <a:t>algorithms </a:t>
            </a:r>
            <a:r>
              <a:rPr dirty="0" sz="2800" spc="190">
                <a:solidFill>
                  <a:srgbClr val="E7EDF1"/>
                </a:solidFill>
                <a:latin typeface="Verdana"/>
                <a:cs typeface="Verdana"/>
              </a:rPr>
              <a:t>on </a:t>
            </a:r>
            <a:r>
              <a:rPr dirty="0" sz="2800" spc="175">
                <a:solidFill>
                  <a:srgbClr val="E7EDF1"/>
                </a:solidFill>
                <a:latin typeface="Verdana"/>
                <a:cs typeface="Verdana"/>
              </a:rPr>
              <a:t>big </a:t>
            </a:r>
            <a:r>
              <a:rPr dirty="0" sz="2800" spc="135">
                <a:solidFill>
                  <a:srgbClr val="E7EDF1"/>
                </a:solidFill>
                <a:latin typeface="Verdana"/>
                <a:cs typeface="Verdana"/>
              </a:rPr>
              <a:t>data </a:t>
            </a:r>
            <a:r>
              <a:rPr dirty="0" sz="2800" spc="125">
                <a:solidFill>
                  <a:srgbClr val="E7EDF1"/>
                </a:solidFill>
                <a:latin typeface="Verdana"/>
                <a:cs typeface="Verdana"/>
              </a:rPr>
              <a:t>to  </a:t>
            </a:r>
            <a:r>
              <a:rPr dirty="0" sz="2800" spc="155">
                <a:solidFill>
                  <a:srgbClr val="E7EDF1"/>
                </a:solidFill>
                <a:latin typeface="Verdana"/>
                <a:cs typeface="Verdana"/>
              </a:rPr>
              <a:t>predict</a:t>
            </a:r>
            <a:r>
              <a:rPr dirty="0" sz="2800" spc="-114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800" spc="145">
                <a:solidFill>
                  <a:srgbClr val="E7EDF1"/>
                </a:solidFill>
                <a:latin typeface="Verdana"/>
                <a:cs typeface="Verdana"/>
              </a:rPr>
              <a:t>the</a:t>
            </a:r>
            <a:r>
              <a:rPr dirty="0" sz="2800" spc="-114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800" spc="120">
                <a:solidFill>
                  <a:srgbClr val="E7EDF1"/>
                </a:solidFill>
                <a:latin typeface="Verdana"/>
                <a:cs typeface="Verdana"/>
              </a:rPr>
              <a:t>probability</a:t>
            </a:r>
            <a:r>
              <a:rPr dirty="0" sz="2800" spc="-114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800" spc="85">
                <a:solidFill>
                  <a:srgbClr val="E7EDF1"/>
                </a:solidFill>
                <a:latin typeface="Verdana"/>
                <a:cs typeface="Verdana"/>
              </a:rPr>
              <a:t>of</a:t>
            </a:r>
            <a:r>
              <a:rPr dirty="0" sz="2800" spc="-114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800" spc="45">
                <a:solidFill>
                  <a:srgbClr val="E7EDF1"/>
                </a:solidFill>
                <a:latin typeface="Verdana"/>
                <a:cs typeface="Verdana"/>
              </a:rPr>
              <a:t>a</a:t>
            </a:r>
            <a:r>
              <a:rPr dirty="0" sz="2800" spc="-114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800" spc="105">
                <a:solidFill>
                  <a:srgbClr val="E7EDF1"/>
                </a:solidFill>
                <a:latin typeface="Verdana"/>
                <a:cs typeface="Verdana"/>
              </a:rPr>
              <a:t>transaction</a:t>
            </a:r>
            <a:r>
              <a:rPr dirty="0" sz="2800" spc="-114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800" spc="175">
                <a:solidFill>
                  <a:srgbClr val="E7EDF1"/>
                </a:solidFill>
                <a:latin typeface="Verdana"/>
                <a:cs typeface="Verdana"/>
              </a:rPr>
              <a:t>being  </a:t>
            </a:r>
            <a:r>
              <a:rPr dirty="0" sz="2800" spc="125">
                <a:solidFill>
                  <a:srgbClr val="E7EDF1"/>
                </a:solidFill>
                <a:latin typeface="Verdana"/>
                <a:cs typeface="Verdana"/>
              </a:rPr>
              <a:t>fraudulent </a:t>
            </a:r>
            <a:r>
              <a:rPr dirty="0" sz="2800" spc="50">
                <a:solidFill>
                  <a:srgbClr val="E7EDF1"/>
                </a:solidFill>
                <a:latin typeface="Verdana"/>
                <a:cs typeface="Verdana"/>
              </a:rPr>
              <a:t>or</a:t>
            </a:r>
            <a:r>
              <a:rPr dirty="0" sz="2800" spc="-340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800" spc="130">
                <a:solidFill>
                  <a:srgbClr val="E7EDF1"/>
                </a:solidFill>
                <a:latin typeface="Verdana"/>
                <a:cs typeface="Verdana"/>
              </a:rPr>
              <a:t>legitimate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8861"/>
            <a:ext cx="18287999" cy="11981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43823" y="3519901"/>
            <a:ext cx="9600565" cy="101854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6500" spc="40">
                <a:solidFill>
                  <a:srgbClr val="E7EDF1"/>
                </a:solidFill>
                <a:latin typeface="Arial Black"/>
                <a:cs typeface="Arial Black"/>
              </a:rPr>
              <a:t>Where</a:t>
            </a:r>
            <a:r>
              <a:rPr dirty="0" sz="6500" spc="-540">
                <a:solidFill>
                  <a:srgbClr val="E7EDF1"/>
                </a:solidFill>
                <a:latin typeface="Arial Black"/>
                <a:cs typeface="Arial Black"/>
              </a:rPr>
              <a:t> </a:t>
            </a:r>
            <a:r>
              <a:rPr dirty="0" sz="6500" spc="55">
                <a:solidFill>
                  <a:srgbClr val="E7EDF1"/>
                </a:solidFill>
                <a:latin typeface="Arial Black"/>
                <a:cs typeface="Arial Black"/>
              </a:rPr>
              <a:t>do</a:t>
            </a:r>
            <a:r>
              <a:rPr dirty="0" sz="6500" spc="-535">
                <a:solidFill>
                  <a:srgbClr val="E7EDF1"/>
                </a:solidFill>
                <a:latin typeface="Arial Black"/>
                <a:cs typeface="Arial Black"/>
              </a:rPr>
              <a:t> </a:t>
            </a:r>
            <a:r>
              <a:rPr dirty="0" sz="6500" spc="-130">
                <a:solidFill>
                  <a:srgbClr val="E7EDF1"/>
                </a:solidFill>
                <a:latin typeface="Arial Black"/>
                <a:cs typeface="Arial Black"/>
              </a:rPr>
              <a:t>we</a:t>
            </a:r>
            <a:r>
              <a:rPr dirty="0" sz="6500" spc="-535">
                <a:solidFill>
                  <a:srgbClr val="E7EDF1"/>
                </a:solidFill>
                <a:latin typeface="Arial Black"/>
                <a:cs typeface="Arial Black"/>
              </a:rPr>
              <a:t> </a:t>
            </a:r>
            <a:r>
              <a:rPr dirty="0" sz="6500" spc="-75">
                <a:solidFill>
                  <a:srgbClr val="E7EDF1"/>
                </a:solidFill>
                <a:latin typeface="Arial Black"/>
                <a:cs typeface="Arial Black"/>
              </a:rPr>
              <a:t>go</a:t>
            </a:r>
            <a:r>
              <a:rPr dirty="0" sz="6500" spc="-540">
                <a:solidFill>
                  <a:srgbClr val="E7EDF1"/>
                </a:solidFill>
                <a:latin typeface="Arial Black"/>
                <a:cs typeface="Arial Black"/>
              </a:rPr>
              <a:t> </a:t>
            </a:r>
            <a:r>
              <a:rPr dirty="0" sz="6500" spc="100">
                <a:solidFill>
                  <a:srgbClr val="E7EDF1"/>
                </a:solidFill>
                <a:latin typeface="Arial Black"/>
                <a:cs typeface="Arial Black"/>
              </a:rPr>
              <a:t>next</a:t>
            </a:r>
            <a:r>
              <a:rPr dirty="0" sz="4700" spc="100">
                <a:solidFill>
                  <a:srgbClr val="E7EDF1"/>
                </a:solidFill>
                <a:latin typeface="Lato Black"/>
                <a:cs typeface="Lato Black"/>
              </a:rPr>
              <a:t>?</a:t>
            </a:r>
            <a:endParaRPr sz="4700">
              <a:latin typeface="Lato Black"/>
              <a:cs typeface="Lato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13749" y="6393610"/>
            <a:ext cx="5060950" cy="3721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367155" algn="l"/>
                <a:tab pos="2170430" algn="l"/>
                <a:tab pos="3260725" algn="l"/>
              </a:tabLst>
            </a:pPr>
            <a:r>
              <a:rPr dirty="0" sz="2250" spc="905">
                <a:solidFill>
                  <a:srgbClr val="E7EDF1"/>
                </a:solidFill>
                <a:latin typeface="Arial"/>
                <a:cs typeface="Arial"/>
              </a:rPr>
              <a:t>H</a:t>
            </a:r>
            <a:r>
              <a:rPr dirty="0" sz="2250" spc="-27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840">
                <a:solidFill>
                  <a:srgbClr val="E7EDF1"/>
                </a:solidFill>
                <a:latin typeface="Arial"/>
                <a:cs typeface="Arial"/>
              </a:rPr>
              <a:t>O</a:t>
            </a:r>
            <a:r>
              <a:rPr dirty="0" sz="2250" spc="-27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1190">
                <a:solidFill>
                  <a:srgbClr val="E7EDF1"/>
                </a:solidFill>
                <a:latin typeface="Arial"/>
                <a:cs typeface="Arial"/>
              </a:rPr>
              <a:t>W	</a:t>
            </a:r>
            <a:r>
              <a:rPr dirty="0" sz="2250" spc="475">
                <a:solidFill>
                  <a:srgbClr val="E7EDF1"/>
                </a:solidFill>
                <a:latin typeface="Arial"/>
                <a:cs typeface="Arial"/>
              </a:rPr>
              <a:t>T</a:t>
            </a:r>
            <a:r>
              <a:rPr dirty="0" sz="2250" spc="-27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840">
                <a:solidFill>
                  <a:srgbClr val="E7EDF1"/>
                </a:solidFill>
                <a:latin typeface="Arial"/>
                <a:cs typeface="Arial"/>
              </a:rPr>
              <a:t>O	</a:t>
            </a:r>
            <a:r>
              <a:rPr dirty="0" sz="2250" spc="645">
                <a:solidFill>
                  <a:srgbClr val="E7EDF1"/>
                </a:solidFill>
                <a:latin typeface="Arial"/>
                <a:cs typeface="Arial"/>
              </a:rPr>
              <a:t>G</a:t>
            </a:r>
            <a:r>
              <a:rPr dirty="0" sz="2250" spc="-27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595">
                <a:solidFill>
                  <a:srgbClr val="E7EDF1"/>
                </a:solidFill>
                <a:latin typeface="Arial"/>
                <a:cs typeface="Arial"/>
              </a:rPr>
              <a:t>E</a:t>
            </a:r>
            <a:r>
              <a:rPr dirty="0" sz="2250" spc="-27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475">
                <a:solidFill>
                  <a:srgbClr val="E7EDF1"/>
                </a:solidFill>
                <a:latin typeface="Arial"/>
                <a:cs typeface="Arial"/>
              </a:rPr>
              <a:t>T	T</a:t>
            </a:r>
            <a:r>
              <a:rPr dirty="0" sz="2250" spc="-29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905">
                <a:solidFill>
                  <a:srgbClr val="E7EDF1"/>
                </a:solidFill>
                <a:latin typeface="Arial"/>
                <a:cs typeface="Arial"/>
              </a:rPr>
              <a:t>H</a:t>
            </a:r>
            <a:r>
              <a:rPr dirty="0" sz="2250" spc="-29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595">
                <a:solidFill>
                  <a:srgbClr val="E7EDF1"/>
                </a:solidFill>
                <a:latin typeface="Arial"/>
                <a:cs typeface="Arial"/>
              </a:rPr>
              <a:t>E</a:t>
            </a:r>
            <a:r>
              <a:rPr dirty="0" sz="2250" spc="-29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685">
                <a:solidFill>
                  <a:srgbClr val="E7EDF1"/>
                </a:solidFill>
                <a:latin typeface="Arial"/>
                <a:cs typeface="Arial"/>
              </a:rPr>
              <a:t>R</a:t>
            </a:r>
            <a:r>
              <a:rPr dirty="0" sz="2250" spc="-29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595">
                <a:solidFill>
                  <a:srgbClr val="E7EDF1"/>
                </a:solidFill>
                <a:latin typeface="Arial"/>
                <a:cs typeface="Arial"/>
              </a:rPr>
              <a:t>E</a:t>
            </a:r>
            <a:r>
              <a:rPr dirty="0" sz="2250" spc="-29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415">
                <a:solidFill>
                  <a:srgbClr val="E7EDF1"/>
                </a:solidFill>
                <a:latin typeface="Times New Roman"/>
                <a:cs typeface="Times New Roman"/>
              </a:rPr>
              <a:t>?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67791" y="5106055"/>
            <a:ext cx="1750060" cy="367665"/>
          </a:xfrm>
          <a:custGeom>
            <a:avLst/>
            <a:gdLst/>
            <a:ahLst/>
            <a:cxnLst/>
            <a:rect l="l" t="t" r="r" b="b"/>
            <a:pathLst>
              <a:path w="1750059" h="367664">
                <a:moveTo>
                  <a:pt x="1566224" y="367295"/>
                </a:moveTo>
                <a:lnTo>
                  <a:pt x="1514275" y="359967"/>
                </a:lnTo>
                <a:lnTo>
                  <a:pt x="1468023" y="339335"/>
                </a:lnTo>
                <a:lnTo>
                  <a:pt x="1429602" y="307423"/>
                </a:lnTo>
                <a:lnTo>
                  <a:pt x="1401149" y="266259"/>
                </a:lnTo>
                <a:lnTo>
                  <a:pt x="1384800" y="217867"/>
                </a:lnTo>
                <a:lnTo>
                  <a:pt x="365129" y="217867"/>
                </a:lnTo>
                <a:lnTo>
                  <a:pt x="348781" y="266259"/>
                </a:lnTo>
                <a:lnTo>
                  <a:pt x="320328" y="307423"/>
                </a:lnTo>
                <a:lnTo>
                  <a:pt x="281907" y="339335"/>
                </a:lnTo>
                <a:lnTo>
                  <a:pt x="235654" y="359967"/>
                </a:lnTo>
                <a:lnTo>
                  <a:pt x="183705" y="367295"/>
                </a:lnTo>
                <a:lnTo>
                  <a:pt x="134837" y="360741"/>
                </a:lnTo>
                <a:lnTo>
                  <a:pt x="90944" y="342242"/>
                </a:lnTo>
                <a:lnTo>
                  <a:pt x="53771" y="313541"/>
                </a:lnTo>
                <a:lnTo>
                  <a:pt x="25060" y="276379"/>
                </a:lnTo>
                <a:lnTo>
                  <a:pt x="6555" y="232500"/>
                </a:lnTo>
                <a:lnTo>
                  <a:pt x="0" y="183647"/>
                </a:lnTo>
                <a:lnTo>
                  <a:pt x="6555" y="134794"/>
                </a:lnTo>
                <a:lnTo>
                  <a:pt x="25060" y="90915"/>
                </a:lnTo>
                <a:lnTo>
                  <a:pt x="53771" y="53753"/>
                </a:lnTo>
                <a:lnTo>
                  <a:pt x="90944" y="25052"/>
                </a:lnTo>
                <a:lnTo>
                  <a:pt x="134837" y="6553"/>
                </a:lnTo>
                <a:lnTo>
                  <a:pt x="183705" y="0"/>
                </a:lnTo>
                <a:lnTo>
                  <a:pt x="235654" y="7327"/>
                </a:lnTo>
                <a:lnTo>
                  <a:pt x="281907" y="27960"/>
                </a:lnTo>
                <a:lnTo>
                  <a:pt x="320328" y="59871"/>
                </a:lnTo>
                <a:lnTo>
                  <a:pt x="348781" y="101035"/>
                </a:lnTo>
                <a:lnTo>
                  <a:pt x="365129" y="149427"/>
                </a:lnTo>
                <a:lnTo>
                  <a:pt x="1383659" y="149427"/>
                </a:lnTo>
                <a:lnTo>
                  <a:pt x="1400446" y="101473"/>
                </a:lnTo>
                <a:lnTo>
                  <a:pt x="1428954" y="60364"/>
                </a:lnTo>
                <a:lnTo>
                  <a:pt x="1467210" y="28288"/>
                </a:lnTo>
                <a:lnTo>
                  <a:pt x="1513244" y="7437"/>
                </a:lnTo>
                <a:lnTo>
                  <a:pt x="1565083" y="0"/>
                </a:lnTo>
                <a:lnTo>
                  <a:pt x="1614037" y="6553"/>
                </a:lnTo>
                <a:lnTo>
                  <a:pt x="1658141" y="25052"/>
                </a:lnTo>
                <a:lnTo>
                  <a:pt x="1695589" y="53753"/>
                </a:lnTo>
                <a:lnTo>
                  <a:pt x="1724574" y="90915"/>
                </a:lnTo>
                <a:lnTo>
                  <a:pt x="1743290" y="134794"/>
                </a:lnTo>
                <a:lnTo>
                  <a:pt x="1749930" y="183647"/>
                </a:lnTo>
                <a:lnTo>
                  <a:pt x="1743375" y="232500"/>
                </a:lnTo>
                <a:lnTo>
                  <a:pt x="1724870" y="276379"/>
                </a:lnTo>
                <a:lnTo>
                  <a:pt x="1696159" y="313541"/>
                </a:lnTo>
                <a:lnTo>
                  <a:pt x="1658986" y="342242"/>
                </a:lnTo>
                <a:lnTo>
                  <a:pt x="1615093" y="360741"/>
                </a:lnTo>
                <a:lnTo>
                  <a:pt x="1566224" y="367295"/>
                </a:lnTo>
                <a:close/>
              </a:path>
            </a:pathLst>
          </a:custGeom>
          <a:solidFill>
            <a:srgbClr val="42B0F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3453" y="2147105"/>
            <a:ext cx="3095609" cy="2476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30753" y="5081034"/>
            <a:ext cx="6863715" cy="8528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400" spc="-105">
                <a:solidFill>
                  <a:srgbClr val="E7EDF1"/>
                </a:solidFill>
                <a:latin typeface="Arial Black"/>
                <a:cs typeface="Arial Black"/>
              </a:rPr>
              <a:t>IMPLEMENTATION</a:t>
            </a:r>
            <a:endParaRPr sz="5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0753" y="6205433"/>
            <a:ext cx="4612640" cy="4572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00" spc="130">
                <a:solidFill>
                  <a:srgbClr val="E7EDF1"/>
                </a:solidFill>
                <a:latin typeface="Verdana"/>
                <a:cs typeface="Verdana"/>
              </a:rPr>
              <a:t>Using </a:t>
            </a:r>
            <a:r>
              <a:rPr dirty="0" sz="2800" spc="195">
                <a:solidFill>
                  <a:srgbClr val="E7EDF1"/>
                </a:solidFill>
                <a:latin typeface="Verdana"/>
                <a:cs typeface="Verdana"/>
              </a:rPr>
              <a:t>Machine</a:t>
            </a:r>
            <a:r>
              <a:rPr dirty="0" sz="2800" spc="-375">
                <a:solidFill>
                  <a:srgbClr val="E7EDF1"/>
                </a:solidFill>
                <a:latin typeface="Verdana"/>
                <a:cs typeface="Verdana"/>
              </a:rPr>
              <a:t> </a:t>
            </a:r>
            <a:r>
              <a:rPr dirty="0" sz="2800" spc="105">
                <a:solidFill>
                  <a:srgbClr val="E7EDF1"/>
                </a:solidFill>
                <a:latin typeface="Verdana"/>
                <a:cs typeface="Verdana"/>
              </a:rPr>
              <a:t>Learning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5" y="8915551"/>
            <a:ext cx="2883535" cy="685165"/>
          </a:xfrm>
          <a:custGeom>
            <a:avLst/>
            <a:gdLst/>
            <a:ahLst/>
            <a:cxnLst/>
            <a:rect l="l" t="t" r="r" b="b"/>
            <a:pathLst>
              <a:path w="2883535" h="685165">
                <a:moveTo>
                  <a:pt x="2541117" y="684745"/>
                </a:moveTo>
                <a:lnTo>
                  <a:pt x="2491645" y="681251"/>
                </a:lnTo>
                <a:lnTo>
                  <a:pt x="2444329" y="671084"/>
                </a:lnTo>
                <a:lnTo>
                  <a:pt x="2399666" y="654716"/>
                </a:lnTo>
                <a:lnTo>
                  <a:pt x="2358154" y="632619"/>
                </a:lnTo>
                <a:lnTo>
                  <a:pt x="2320290" y="605265"/>
                </a:lnTo>
                <a:lnTo>
                  <a:pt x="2286571" y="573127"/>
                </a:lnTo>
                <a:lnTo>
                  <a:pt x="2257495" y="536676"/>
                </a:lnTo>
                <a:lnTo>
                  <a:pt x="2233560" y="496384"/>
                </a:lnTo>
                <a:lnTo>
                  <a:pt x="2215263" y="452725"/>
                </a:lnTo>
                <a:lnTo>
                  <a:pt x="2203100" y="406168"/>
                </a:lnTo>
                <a:lnTo>
                  <a:pt x="0" y="406168"/>
                </a:lnTo>
                <a:lnTo>
                  <a:pt x="0" y="278576"/>
                </a:lnTo>
                <a:lnTo>
                  <a:pt x="2200974" y="278576"/>
                </a:lnTo>
                <a:lnTo>
                  <a:pt x="2213653" y="232536"/>
                </a:lnTo>
                <a:lnTo>
                  <a:pt x="2232251" y="189176"/>
                </a:lnTo>
                <a:lnTo>
                  <a:pt x="2256307" y="149006"/>
                </a:lnTo>
                <a:lnTo>
                  <a:pt x="2285364" y="112536"/>
                </a:lnTo>
                <a:lnTo>
                  <a:pt x="2318961" y="80276"/>
                </a:lnTo>
                <a:lnTo>
                  <a:pt x="2356641" y="52738"/>
                </a:lnTo>
                <a:lnTo>
                  <a:pt x="2397942" y="30430"/>
                </a:lnTo>
                <a:lnTo>
                  <a:pt x="2442407" y="13865"/>
                </a:lnTo>
                <a:lnTo>
                  <a:pt x="2489577" y="3551"/>
                </a:lnTo>
                <a:lnTo>
                  <a:pt x="2538991" y="0"/>
                </a:lnTo>
                <a:lnTo>
                  <a:pt x="2585960" y="3122"/>
                </a:lnTo>
                <a:lnTo>
                  <a:pt x="2630935" y="12217"/>
                </a:lnTo>
                <a:lnTo>
                  <a:pt x="2673520" y="26880"/>
                </a:lnTo>
                <a:lnTo>
                  <a:pt x="2713314" y="46705"/>
                </a:lnTo>
                <a:lnTo>
                  <a:pt x="2749919" y="71284"/>
                </a:lnTo>
                <a:lnTo>
                  <a:pt x="2782936" y="100213"/>
                </a:lnTo>
                <a:lnTo>
                  <a:pt x="2811968" y="133084"/>
                </a:lnTo>
                <a:lnTo>
                  <a:pt x="2836615" y="169492"/>
                </a:lnTo>
                <a:lnTo>
                  <a:pt x="2856479" y="209032"/>
                </a:lnTo>
                <a:lnTo>
                  <a:pt x="2871161" y="251295"/>
                </a:lnTo>
                <a:lnTo>
                  <a:pt x="2880262" y="295877"/>
                </a:lnTo>
                <a:lnTo>
                  <a:pt x="2883385" y="342372"/>
                </a:lnTo>
                <a:lnTo>
                  <a:pt x="2880264" y="388867"/>
                </a:lnTo>
                <a:lnTo>
                  <a:pt x="2871171" y="433449"/>
                </a:lnTo>
                <a:lnTo>
                  <a:pt x="2856512" y="475713"/>
                </a:lnTo>
                <a:lnTo>
                  <a:pt x="2836694" y="515252"/>
                </a:lnTo>
                <a:lnTo>
                  <a:pt x="2812122" y="551660"/>
                </a:lnTo>
                <a:lnTo>
                  <a:pt x="2783202" y="584532"/>
                </a:lnTo>
                <a:lnTo>
                  <a:pt x="2750341" y="613460"/>
                </a:lnTo>
                <a:lnTo>
                  <a:pt x="2713944" y="638040"/>
                </a:lnTo>
                <a:lnTo>
                  <a:pt x="2674417" y="657864"/>
                </a:lnTo>
                <a:lnTo>
                  <a:pt x="2632166" y="672527"/>
                </a:lnTo>
                <a:lnTo>
                  <a:pt x="2587597" y="681623"/>
                </a:lnTo>
                <a:lnTo>
                  <a:pt x="2541117" y="684745"/>
                </a:lnTo>
                <a:close/>
              </a:path>
            </a:pathLst>
          </a:custGeom>
          <a:solidFill>
            <a:srgbClr val="42B0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404309" y="686621"/>
            <a:ext cx="2883535" cy="685165"/>
          </a:xfrm>
          <a:custGeom>
            <a:avLst/>
            <a:gdLst/>
            <a:ahLst/>
            <a:cxnLst/>
            <a:rect l="l" t="t" r="r" b="b"/>
            <a:pathLst>
              <a:path w="2883534" h="685165">
                <a:moveTo>
                  <a:pt x="342268" y="0"/>
                </a:moveTo>
                <a:lnTo>
                  <a:pt x="391739" y="3493"/>
                </a:lnTo>
                <a:lnTo>
                  <a:pt x="439055" y="13660"/>
                </a:lnTo>
                <a:lnTo>
                  <a:pt x="483718" y="30028"/>
                </a:lnTo>
                <a:lnTo>
                  <a:pt x="525230" y="52125"/>
                </a:lnTo>
                <a:lnTo>
                  <a:pt x="563094" y="79479"/>
                </a:lnTo>
                <a:lnTo>
                  <a:pt x="596813" y="111617"/>
                </a:lnTo>
                <a:lnTo>
                  <a:pt x="625889" y="148068"/>
                </a:lnTo>
                <a:lnTo>
                  <a:pt x="649824" y="188360"/>
                </a:lnTo>
                <a:lnTo>
                  <a:pt x="668122" y="232020"/>
                </a:lnTo>
                <a:lnTo>
                  <a:pt x="680284" y="278576"/>
                </a:lnTo>
                <a:lnTo>
                  <a:pt x="2883385" y="278576"/>
                </a:lnTo>
                <a:lnTo>
                  <a:pt x="2883385" y="406168"/>
                </a:lnTo>
                <a:lnTo>
                  <a:pt x="682410" y="406168"/>
                </a:lnTo>
                <a:lnTo>
                  <a:pt x="669731" y="452208"/>
                </a:lnTo>
                <a:lnTo>
                  <a:pt x="651134" y="495568"/>
                </a:lnTo>
                <a:lnTo>
                  <a:pt x="627077" y="535738"/>
                </a:lnTo>
                <a:lnTo>
                  <a:pt x="598020" y="572208"/>
                </a:lnTo>
                <a:lnTo>
                  <a:pt x="564423" y="604468"/>
                </a:lnTo>
                <a:lnTo>
                  <a:pt x="526744" y="632007"/>
                </a:lnTo>
                <a:lnTo>
                  <a:pt x="485442" y="654314"/>
                </a:lnTo>
                <a:lnTo>
                  <a:pt x="440977" y="670880"/>
                </a:lnTo>
                <a:lnTo>
                  <a:pt x="393808" y="681193"/>
                </a:lnTo>
                <a:lnTo>
                  <a:pt x="344393" y="684745"/>
                </a:lnTo>
                <a:lnTo>
                  <a:pt x="297425" y="681623"/>
                </a:lnTo>
                <a:lnTo>
                  <a:pt x="252449" y="672527"/>
                </a:lnTo>
                <a:lnTo>
                  <a:pt x="209865" y="657864"/>
                </a:lnTo>
                <a:lnTo>
                  <a:pt x="170071" y="638040"/>
                </a:lnTo>
                <a:lnTo>
                  <a:pt x="133465" y="613460"/>
                </a:lnTo>
                <a:lnTo>
                  <a:pt x="100448" y="584532"/>
                </a:lnTo>
                <a:lnTo>
                  <a:pt x="71416" y="551660"/>
                </a:lnTo>
                <a:lnTo>
                  <a:pt x="46769" y="515252"/>
                </a:lnTo>
                <a:lnTo>
                  <a:pt x="26905" y="475713"/>
                </a:lnTo>
                <a:lnTo>
                  <a:pt x="12223" y="433449"/>
                </a:lnTo>
                <a:lnTo>
                  <a:pt x="3122" y="388867"/>
                </a:lnTo>
                <a:lnTo>
                  <a:pt x="0" y="342372"/>
                </a:lnTo>
                <a:lnTo>
                  <a:pt x="3121" y="295877"/>
                </a:lnTo>
                <a:lnTo>
                  <a:pt x="12214" y="251295"/>
                </a:lnTo>
                <a:lnTo>
                  <a:pt x="26872" y="209032"/>
                </a:lnTo>
                <a:lnTo>
                  <a:pt x="46690" y="169492"/>
                </a:lnTo>
                <a:lnTo>
                  <a:pt x="71262" y="133084"/>
                </a:lnTo>
                <a:lnTo>
                  <a:pt x="100182" y="100213"/>
                </a:lnTo>
                <a:lnTo>
                  <a:pt x="133043" y="71284"/>
                </a:lnTo>
                <a:lnTo>
                  <a:pt x="169441" y="46705"/>
                </a:lnTo>
                <a:lnTo>
                  <a:pt x="208968" y="26880"/>
                </a:lnTo>
                <a:lnTo>
                  <a:pt x="251219" y="12217"/>
                </a:lnTo>
                <a:lnTo>
                  <a:pt x="295787" y="3122"/>
                </a:lnTo>
                <a:lnTo>
                  <a:pt x="342268" y="0"/>
                </a:lnTo>
                <a:close/>
              </a:path>
            </a:pathLst>
          </a:custGeom>
          <a:solidFill>
            <a:srgbClr val="42B0F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284084" cy="10287000"/>
            <a:chOff x="0" y="0"/>
            <a:chExt cx="7284084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8915551"/>
              <a:ext cx="2207895" cy="685165"/>
            </a:xfrm>
            <a:custGeom>
              <a:avLst/>
              <a:gdLst/>
              <a:ahLst/>
              <a:cxnLst/>
              <a:rect l="l" t="t" r="r" b="b"/>
              <a:pathLst>
                <a:path w="2207895" h="685165">
                  <a:moveTo>
                    <a:pt x="1865375" y="684745"/>
                  </a:moveTo>
                  <a:lnTo>
                    <a:pt x="1815904" y="681251"/>
                  </a:lnTo>
                  <a:lnTo>
                    <a:pt x="1768588" y="671084"/>
                  </a:lnTo>
                  <a:lnTo>
                    <a:pt x="1723925" y="654716"/>
                  </a:lnTo>
                  <a:lnTo>
                    <a:pt x="1682413" y="632619"/>
                  </a:lnTo>
                  <a:lnTo>
                    <a:pt x="1644548" y="605265"/>
                  </a:lnTo>
                  <a:lnTo>
                    <a:pt x="1610830" y="573127"/>
                  </a:lnTo>
                  <a:lnTo>
                    <a:pt x="1581754" y="536676"/>
                  </a:lnTo>
                  <a:lnTo>
                    <a:pt x="1557819" y="496384"/>
                  </a:lnTo>
                  <a:lnTo>
                    <a:pt x="1539521" y="452725"/>
                  </a:lnTo>
                  <a:lnTo>
                    <a:pt x="1527359" y="406168"/>
                  </a:lnTo>
                  <a:lnTo>
                    <a:pt x="0" y="406168"/>
                  </a:lnTo>
                  <a:lnTo>
                    <a:pt x="0" y="278576"/>
                  </a:lnTo>
                  <a:lnTo>
                    <a:pt x="1525233" y="278576"/>
                  </a:lnTo>
                  <a:lnTo>
                    <a:pt x="1537912" y="232536"/>
                  </a:lnTo>
                  <a:lnTo>
                    <a:pt x="1556509" y="189176"/>
                  </a:lnTo>
                  <a:lnTo>
                    <a:pt x="1580566" y="149006"/>
                  </a:lnTo>
                  <a:lnTo>
                    <a:pt x="1609622" y="112536"/>
                  </a:lnTo>
                  <a:lnTo>
                    <a:pt x="1643220" y="80276"/>
                  </a:lnTo>
                  <a:lnTo>
                    <a:pt x="1680899" y="52738"/>
                  </a:lnTo>
                  <a:lnTo>
                    <a:pt x="1722201" y="30430"/>
                  </a:lnTo>
                  <a:lnTo>
                    <a:pt x="1766666" y="13865"/>
                  </a:lnTo>
                  <a:lnTo>
                    <a:pt x="1813835" y="3551"/>
                  </a:lnTo>
                  <a:lnTo>
                    <a:pt x="1863249" y="0"/>
                  </a:lnTo>
                  <a:lnTo>
                    <a:pt x="1910218" y="3122"/>
                  </a:lnTo>
                  <a:lnTo>
                    <a:pt x="1955194" y="12217"/>
                  </a:lnTo>
                  <a:lnTo>
                    <a:pt x="1997778" y="26880"/>
                  </a:lnTo>
                  <a:lnTo>
                    <a:pt x="2037572" y="46705"/>
                  </a:lnTo>
                  <a:lnTo>
                    <a:pt x="2074177" y="71284"/>
                  </a:lnTo>
                  <a:lnTo>
                    <a:pt x="2107195" y="100213"/>
                  </a:lnTo>
                  <a:lnTo>
                    <a:pt x="2136227" y="133084"/>
                  </a:lnTo>
                  <a:lnTo>
                    <a:pt x="2160874" y="169492"/>
                  </a:lnTo>
                  <a:lnTo>
                    <a:pt x="2180737" y="209032"/>
                  </a:lnTo>
                  <a:lnTo>
                    <a:pt x="2195419" y="251295"/>
                  </a:lnTo>
                  <a:lnTo>
                    <a:pt x="2204521" y="295877"/>
                  </a:lnTo>
                  <a:lnTo>
                    <a:pt x="2207643" y="342372"/>
                  </a:lnTo>
                  <a:lnTo>
                    <a:pt x="2204522" y="388867"/>
                  </a:lnTo>
                  <a:lnTo>
                    <a:pt x="2195429" y="433449"/>
                  </a:lnTo>
                  <a:lnTo>
                    <a:pt x="2180771" y="475713"/>
                  </a:lnTo>
                  <a:lnTo>
                    <a:pt x="2160952" y="515252"/>
                  </a:lnTo>
                  <a:lnTo>
                    <a:pt x="2136380" y="551660"/>
                  </a:lnTo>
                  <a:lnTo>
                    <a:pt x="2107461" y="584532"/>
                  </a:lnTo>
                  <a:lnTo>
                    <a:pt x="2074599" y="613460"/>
                  </a:lnTo>
                  <a:lnTo>
                    <a:pt x="2038202" y="638040"/>
                  </a:lnTo>
                  <a:lnTo>
                    <a:pt x="1998675" y="657864"/>
                  </a:lnTo>
                  <a:lnTo>
                    <a:pt x="1956424" y="672527"/>
                  </a:lnTo>
                  <a:lnTo>
                    <a:pt x="1911856" y="681623"/>
                  </a:lnTo>
                  <a:lnTo>
                    <a:pt x="1865375" y="684745"/>
                  </a:lnTo>
                  <a:close/>
                </a:path>
              </a:pathLst>
            </a:custGeom>
            <a:solidFill>
              <a:srgbClr val="42B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7283713" cy="10286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5760354" cy="10286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671966" y="4644491"/>
            <a:ext cx="7428865" cy="101854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6500" spc="245">
                <a:solidFill>
                  <a:srgbClr val="E7EDF1"/>
                </a:solidFill>
                <a:latin typeface="Arial Black"/>
                <a:cs typeface="Arial Black"/>
              </a:rPr>
              <a:t>Why</a:t>
            </a:r>
            <a:r>
              <a:rPr dirty="0" sz="6500" spc="-590">
                <a:solidFill>
                  <a:srgbClr val="E7EDF1"/>
                </a:solidFill>
                <a:latin typeface="Arial Black"/>
                <a:cs typeface="Arial Black"/>
              </a:rPr>
              <a:t> </a:t>
            </a:r>
            <a:r>
              <a:rPr dirty="0" sz="6500" spc="-160">
                <a:solidFill>
                  <a:srgbClr val="E7EDF1"/>
                </a:solidFill>
                <a:latin typeface="Arial Black"/>
                <a:cs typeface="Arial Black"/>
              </a:rPr>
              <a:t>FraudCheck</a:t>
            </a:r>
            <a:endParaRPr sz="65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5105400"/>
          </a:xfrm>
          <a:custGeom>
            <a:avLst/>
            <a:gdLst/>
            <a:ahLst/>
            <a:cxnLst/>
            <a:rect l="l" t="t" r="r" b="b"/>
            <a:pathLst>
              <a:path w="18288000" h="5105400">
                <a:moveTo>
                  <a:pt x="0" y="5105400"/>
                </a:moveTo>
                <a:lnTo>
                  <a:pt x="18288000" y="5105400"/>
                </a:lnTo>
                <a:lnTo>
                  <a:pt x="18288000" y="0"/>
                </a:lnTo>
                <a:lnTo>
                  <a:pt x="0" y="0"/>
                </a:lnTo>
                <a:lnTo>
                  <a:pt x="0" y="5105400"/>
                </a:lnTo>
                <a:close/>
              </a:path>
            </a:pathLst>
          </a:custGeom>
          <a:solidFill>
            <a:srgbClr val="1D3C5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5105399"/>
              <a:ext cx="18288000" cy="5181600"/>
            </a:xfrm>
            <a:custGeom>
              <a:avLst/>
              <a:gdLst/>
              <a:ahLst/>
              <a:cxnLst/>
              <a:rect l="l" t="t" r="r" b="b"/>
              <a:pathLst>
                <a:path w="18288000" h="5181600">
                  <a:moveTo>
                    <a:pt x="0" y="0"/>
                  </a:moveTo>
                  <a:lnTo>
                    <a:pt x="18288000" y="0"/>
                  </a:lnTo>
                  <a:lnTo>
                    <a:pt x="18288000" y="5181599"/>
                  </a:lnTo>
                  <a:lnTo>
                    <a:pt x="0" y="518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B0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7546451" cy="10286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058893" y="0"/>
              <a:ext cx="1229099" cy="10286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750300" y="1899934"/>
            <a:ext cx="2098040" cy="5670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50" spc="-70">
                <a:solidFill>
                  <a:srgbClr val="E7EDF1"/>
                </a:solidFill>
                <a:latin typeface="Arial Black"/>
                <a:cs typeface="Arial Black"/>
              </a:rPr>
              <a:t>Uses</a:t>
            </a:r>
            <a:r>
              <a:rPr dirty="0" sz="3550" spc="95">
                <a:solidFill>
                  <a:srgbClr val="E7EDF1"/>
                </a:solidFill>
                <a:latin typeface="Arial Black"/>
                <a:cs typeface="Arial Black"/>
              </a:rPr>
              <a:t> </a:t>
            </a:r>
            <a:r>
              <a:rPr dirty="0" sz="3550" spc="-85">
                <a:solidFill>
                  <a:srgbClr val="E7EDF1"/>
                </a:solidFill>
                <a:latin typeface="Arial Black"/>
                <a:cs typeface="Arial Black"/>
              </a:rPr>
              <a:t>ML</a:t>
            </a:r>
            <a:endParaRPr sz="355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50300" y="2818968"/>
            <a:ext cx="1766570" cy="4572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00" spc="265">
                <a:solidFill>
                  <a:srgbClr val="E7EDF1"/>
                </a:solidFill>
                <a:latin typeface="Verdana"/>
                <a:cs typeface="Verdana"/>
              </a:rPr>
              <a:t>A</a:t>
            </a:r>
            <a:r>
              <a:rPr dirty="0" sz="2800" spc="250">
                <a:solidFill>
                  <a:srgbClr val="E7EDF1"/>
                </a:solidFill>
                <a:latin typeface="Verdana"/>
                <a:cs typeface="Verdana"/>
              </a:rPr>
              <a:t>cc</a:t>
            </a:r>
            <a:r>
              <a:rPr dirty="0" sz="2800" spc="195">
                <a:solidFill>
                  <a:srgbClr val="E7EDF1"/>
                </a:solidFill>
                <a:latin typeface="Verdana"/>
                <a:cs typeface="Verdana"/>
              </a:rPr>
              <a:t>u</a:t>
            </a:r>
            <a:r>
              <a:rPr dirty="0" sz="2800" spc="-50">
                <a:solidFill>
                  <a:srgbClr val="E7EDF1"/>
                </a:solidFill>
                <a:latin typeface="Verdana"/>
                <a:cs typeface="Verdana"/>
              </a:rPr>
              <a:t>r</a:t>
            </a:r>
            <a:r>
              <a:rPr dirty="0" sz="2800" spc="75">
                <a:solidFill>
                  <a:srgbClr val="E7EDF1"/>
                </a:solidFill>
                <a:latin typeface="Verdana"/>
                <a:cs typeface="Verdana"/>
              </a:rPr>
              <a:t>a</a:t>
            </a:r>
            <a:r>
              <a:rPr dirty="0" sz="2800" spc="250">
                <a:solidFill>
                  <a:srgbClr val="E7EDF1"/>
                </a:solidFill>
                <a:latin typeface="Verdana"/>
                <a:cs typeface="Verdana"/>
              </a:rPr>
              <a:t>c</a:t>
            </a:r>
            <a:r>
              <a:rPr dirty="0" sz="2800" spc="-155">
                <a:solidFill>
                  <a:srgbClr val="E7EDF1"/>
                </a:solidFill>
                <a:latin typeface="Verdana"/>
                <a:cs typeface="Verdana"/>
              </a:rPr>
              <a:t>y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97900" y="7256657"/>
            <a:ext cx="3592829" cy="1376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50" spc="175">
                <a:solidFill>
                  <a:srgbClr val="1D3C58"/>
                </a:solidFill>
                <a:latin typeface="Arial Black"/>
                <a:cs typeface="Arial Black"/>
              </a:rPr>
              <a:t>Simple </a:t>
            </a:r>
            <a:r>
              <a:rPr dirty="0" sz="3550" spc="90">
                <a:solidFill>
                  <a:srgbClr val="1D3C58"/>
                </a:solidFill>
                <a:latin typeface="Arial Black"/>
                <a:cs typeface="Arial Black"/>
              </a:rPr>
              <a:t>to</a:t>
            </a:r>
            <a:r>
              <a:rPr dirty="0" sz="3550" spc="120">
                <a:solidFill>
                  <a:srgbClr val="1D3C58"/>
                </a:solidFill>
                <a:latin typeface="Arial Black"/>
                <a:cs typeface="Arial Black"/>
              </a:rPr>
              <a:t> </a:t>
            </a:r>
            <a:r>
              <a:rPr dirty="0" sz="3550" spc="5">
                <a:solidFill>
                  <a:srgbClr val="1D3C58"/>
                </a:solidFill>
                <a:latin typeface="Arial Black"/>
                <a:cs typeface="Arial Black"/>
              </a:rPr>
              <a:t>use</a:t>
            </a:r>
            <a:endParaRPr sz="35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005"/>
              </a:spcBef>
            </a:pPr>
            <a:r>
              <a:rPr dirty="0" sz="2800" spc="65">
                <a:solidFill>
                  <a:srgbClr val="1D3C58"/>
                </a:solidFill>
                <a:latin typeface="Verdana"/>
                <a:cs typeface="Verdana"/>
              </a:rPr>
              <a:t>User</a:t>
            </a:r>
            <a:r>
              <a:rPr dirty="0" sz="2800" spc="-114">
                <a:solidFill>
                  <a:srgbClr val="1D3C58"/>
                </a:solidFill>
                <a:latin typeface="Verdana"/>
                <a:cs typeface="Verdana"/>
              </a:rPr>
              <a:t> </a:t>
            </a:r>
            <a:r>
              <a:rPr dirty="0" sz="2800" spc="90">
                <a:solidFill>
                  <a:srgbClr val="1D3C58"/>
                </a:solidFill>
                <a:latin typeface="Verdana"/>
                <a:cs typeface="Verdana"/>
              </a:rPr>
              <a:t>Friendly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800751"/>
            <a:ext cx="2312670" cy="685165"/>
          </a:xfrm>
          <a:custGeom>
            <a:avLst/>
            <a:gdLst/>
            <a:ahLst/>
            <a:cxnLst/>
            <a:rect l="l" t="t" r="r" b="b"/>
            <a:pathLst>
              <a:path w="2312670" h="685164">
                <a:moveTo>
                  <a:pt x="1969821" y="684745"/>
                </a:moveTo>
                <a:lnTo>
                  <a:pt x="1920349" y="681251"/>
                </a:lnTo>
                <a:lnTo>
                  <a:pt x="1873033" y="671084"/>
                </a:lnTo>
                <a:lnTo>
                  <a:pt x="1828371" y="654716"/>
                </a:lnTo>
                <a:lnTo>
                  <a:pt x="1786858" y="632619"/>
                </a:lnTo>
                <a:lnTo>
                  <a:pt x="1748994" y="605265"/>
                </a:lnTo>
                <a:lnTo>
                  <a:pt x="1715276" y="573127"/>
                </a:lnTo>
                <a:lnTo>
                  <a:pt x="1686200" y="536676"/>
                </a:lnTo>
                <a:lnTo>
                  <a:pt x="1662264" y="496384"/>
                </a:lnTo>
                <a:lnTo>
                  <a:pt x="1643967" y="452725"/>
                </a:lnTo>
                <a:lnTo>
                  <a:pt x="1631805" y="406168"/>
                </a:lnTo>
                <a:lnTo>
                  <a:pt x="0" y="406168"/>
                </a:lnTo>
                <a:lnTo>
                  <a:pt x="0" y="278576"/>
                </a:lnTo>
                <a:lnTo>
                  <a:pt x="1629679" y="278576"/>
                </a:lnTo>
                <a:lnTo>
                  <a:pt x="1642358" y="232536"/>
                </a:lnTo>
                <a:lnTo>
                  <a:pt x="1660955" y="189176"/>
                </a:lnTo>
                <a:lnTo>
                  <a:pt x="1685011" y="149006"/>
                </a:lnTo>
                <a:lnTo>
                  <a:pt x="1714068" y="112536"/>
                </a:lnTo>
                <a:lnTo>
                  <a:pt x="1747666" y="80276"/>
                </a:lnTo>
                <a:lnTo>
                  <a:pt x="1785345" y="52738"/>
                </a:lnTo>
                <a:lnTo>
                  <a:pt x="1826647" y="30430"/>
                </a:lnTo>
                <a:lnTo>
                  <a:pt x="1871112" y="13865"/>
                </a:lnTo>
                <a:lnTo>
                  <a:pt x="1918281" y="3551"/>
                </a:lnTo>
                <a:lnTo>
                  <a:pt x="1967695" y="0"/>
                </a:lnTo>
                <a:lnTo>
                  <a:pt x="2014664" y="3122"/>
                </a:lnTo>
                <a:lnTo>
                  <a:pt x="2059640" y="12217"/>
                </a:lnTo>
                <a:lnTo>
                  <a:pt x="2102224" y="26880"/>
                </a:lnTo>
                <a:lnTo>
                  <a:pt x="2142018" y="46705"/>
                </a:lnTo>
                <a:lnTo>
                  <a:pt x="2178623" y="71284"/>
                </a:lnTo>
                <a:lnTo>
                  <a:pt x="2211641" y="100213"/>
                </a:lnTo>
                <a:lnTo>
                  <a:pt x="2240672" y="133084"/>
                </a:lnTo>
                <a:lnTo>
                  <a:pt x="2265319" y="169492"/>
                </a:lnTo>
                <a:lnTo>
                  <a:pt x="2285183" y="209032"/>
                </a:lnTo>
                <a:lnTo>
                  <a:pt x="2299865" y="251295"/>
                </a:lnTo>
                <a:lnTo>
                  <a:pt x="2308967" y="295877"/>
                </a:lnTo>
                <a:lnTo>
                  <a:pt x="2312089" y="342372"/>
                </a:lnTo>
                <a:lnTo>
                  <a:pt x="2308968" y="388867"/>
                </a:lnTo>
                <a:lnTo>
                  <a:pt x="2299875" y="433449"/>
                </a:lnTo>
                <a:lnTo>
                  <a:pt x="2285216" y="475713"/>
                </a:lnTo>
                <a:lnTo>
                  <a:pt x="2265398" y="515252"/>
                </a:lnTo>
                <a:lnTo>
                  <a:pt x="2240826" y="551660"/>
                </a:lnTo>
                <a:lnTo>
                  <a:pt x="2211907" y="584532"/>
                </a:lnTo>
                <a:lnTo>
                  <a:pt x="2179045" y="613460"/>
                </a:lnTo>
                <a:lnTo>
                  <a:pt x="2142648" y="638040"/>
                </a:lnTo>
                <a:lnTo>
                  <a:pt x="2103121" y="657864"/>
                </a:lnTo>
                <a:lnTo>
                  <a:pt x="2060870" y="672527"/>
                </a:lnTo>
                <a:lnTo>
                  <a:pt x="2016301" y="681623"/>
                </a:lnTo>
                <a:lnTo>
                  <a:pt x="1969821" y="684745"/>
                </a:lnTo>
                <a:close/>
              </a:path>
            </a:pathLst>
          </a:custGeom>
          <a:solidFill>
            <a:srgbClr val="42B0F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77300" y="0"/>
            <a:ext cx="9410700" cy="10287000"/>
          </a:xfrm>
          <a:custGeom>
            <a:avLst/>
            <a:gdLst/>
            <a:ahLst/>
            <a:cxnLst/>
            <a:rect l="l" t="t" r="r" b="b"/>
            <a:pathLst>
              <a:path w="9410700" h="10287000">
                <a:moveTo>
                  <a:pt x="0" y="10287000"/>
                </a:moveTo>
                <a:lnTo>
                  <a:pt x="9410699" y="10287000"/>
                </a:lnTo>
                <a:lnTo>
                  <a:pt x="9410699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1D3C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8801100" cy="10287000"/>
          </a:xfrm>
          <a:custGeom>
            <a:avLst/>
            <a:gdLst/>
            <a:ahLst/>
            <a:cxnLst/>
            <a:rect l="l" t="t" r="r" b="b"/>
            <a:pathLst>
              <a:path w="8801100" h="10287000">
                <a:moveTo>
                  <a:pt x="0" y="10287000"/>
                </a:moveTo>
                <a:lnTo>
                  <a:pt x="8801100" y="10287000"/>
                </a:lnTo>
                <a:lnTo>
                  <a:pt x="88011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solidFill>
            <a:srgbClr val="1D3C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58242" y="736940"/>
            <a:ext cx="5079365" cy="2120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5800"/>
              </a:lnSpc>
              <a:spcBef>
                <a:spcPts val="95"/>
              </a:spcBef>
            </a:pPr>
            <a:r>
              <a:rPr dirty="0" sz="6500" spc="-610">
                <a:solidFill>
                  <a:srgbClr val="E7EDF1"/>
                </a:solidFill>
                <a:latin typeface="Arial Black"/>
                <a:cs typeface="Arial Black"/>
              </a:rPr>
              <a:t>T</a:t>
            </a:r>
            <a:r>
              <a:rPr dirty="0" sz="6500" spc="-310">
                <a:solidFill>
                  <a:srgbClr val="E7EDF1"/>
                </a:solidFill>
                <a:latin typeface="Arial Black"/>
                <a:cs typeface="Arial Black"/>
              </a:rPr>
              <a:t>e</a:t>
            </a:r>
            <a:r>
              <a:rPr dirty="0" sz="6500" spc="-575">
                <a:solidFill>
                  <a:srgbClr val="E7EDF1"/>
                </a:solidFill>
                <a:latin typeface="Arial Black"/>
                <a:cs typeface="Arial Black"/>
              </a:rPr>
              <a:t>c</a:t>
            </a:r>
            <a:r>
              <a:rPr dirty="0" sz="6500" spc="190">
                <a:solidFill>
                  <a:srgbClr val="E7EDF1"/>
                </a:solidFill>
                <a:latin typeface="Arial Black"/>
                <a:cs typeface="Arial Black"/>
              </a:rPr>
              <a:t>h</a:t>
            </a:r>
            <a:r>
              <a:rPr dirty="0" sz="6500" spc="160">
                <a:solidFill>
                  <a:srgbClr val="E7EDF1"/>
                </a:solidFill>
                <a:latin typeface="Arial Black"/>
                <a:cs typeface="Arial Black"/>
              </a:rPr>
              <a:t>n</a:t>
            </a:r>
            <a:r>
              <a:rPr dirty="0" sz="6500" spc="-80">
                <a:solidFill>
                  <a:srgbClr val="E7EDF1"/>
                </a:solidFill>
                <a:latin typeface="Arial Black"/>
                <a:cs typeface="Arial Black"/>
              </a:rPr>
              <a:t>o</a:t>
            </a:r>
            <a:r>
              <a:rPr dirty="0" sz="6500" spc="5">
                <a:solidFill>
                  <a:srgbClr val="E7EDF1"/>
                </a:solidFill>
                <a:latin typeface="Arial Black"/>
                <a:cs typeface="Arial Black"/>
              </a:rPr>
              <a:t>l</a:t>
            </a:r>
            <a:r>
              <a:rPr dirty="0" sz="6500" spc="-80">
                <a:solidFill>
                  <a:srgbClr val="E7EDF1"/>
                </a:solidFill>
                <a:latin typeface="Arial Black"/>
                <a:cs typeface="Arial Black"/>
              </a:rPr>
              <a:t>o</a:t>
            </a:r>
            <a:r>
              <a:rPr dirty="0" sz="6500" spc="-15">
                <a:solidFill>
                  <a:srgbClr val="E7EDF1"/>
                </a:solidFill>
                <a:latin typeface="Arial Black"/>
                <a:cs typeface="Arial Black"/>
              </a:rPr>
              <a:t>g</a:t>
            </a:r>
            <a:r>
              <a:rPr dirty="0" sz="6500" spc="-100">
                <a:solidFill>
                  <a:srgbClr val="E7EDF1"/>
                </a:solidFill>
                <a:latin typeface="Arial Black"/>
                <a:cs typeface="Arial Black"/>
              </a:rPr>
              <a:t>y  </a:t>
            </a:r>
            <a:r>
              <a:rPr dirty="0" sz="6500" spc="-254">
                <a:solidFill>
                  <a:srgbClr val="E7EDF1"/>
                </a:solidFill>
                <a:latin typeface="Arial Black"/>
                <a:cs typeface="Arial Black"/>
              </a:rPr>
              <a:t>Used</a:t>
            </a:r>
            <a:endParaRPr sz="65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093736" y="640937"/>
            <a:ext cx="2285365" cy="37211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250" spc="1085">
                <a:solidFill>
                  <a:srgbClr val="E7EDF1"/>
                </a:solidFill>
                <a:latin typeface="Arial"/>
                <a:cs typeface="Arial"/>
              </a:rPr>
              <a:t>M</a:t>
            </a:r>
            <a:r>
              <a:rPr dirty="0" sz="2250" spc="-29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860">
                <a:solidFill>
                  <a:srgbClr val="E7EDF1"/>
                </a:solidFill>
                <a:latin typeface="Arial"/>
                <a:cs typeface="Arial"/>
              </a:rPr>
              <a:t>A</a:t>
            </a:r>
            <a:r>
              <a:rPr dirty="0" sz="2250" spc="-29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605">
                <a:solidFill>
                  <a:srgbClr val="E7EDF1"/>
                </a:solidFill>
                <a:latin typeface="Arial"/>
                <a:cs typeface="Arial"/>
              </a:rPr>
              <a:t>C</a:t>
            </a:r>
            <a:r>
              <a:rPr dirty="0" sz="2250" spc="-29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905">
                <a:solidFill>
                  <a:srgbClr val="E7EDF1"/>
                </a:solidFill>
                <a:latin typeface="Arial"/>
                <a:cs typeface="Arial"/>
              </a:rPr>
              <a:t>H</a:t>
            </a:r>
            <a:r>
              <a:rPr dirty="0" sz="2250" spc="-29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340">
                <a:solidFill>
                  <a:srgbClr val="E7EDF1"/>
                </a:solidFill>
                <a:latin typeface="Arial"/>
                <a:cs typeface="Arial"/>
              </a:rPr>
              <a:t>I</a:t>
            </a:r>
            <a:r>
              <a:rPr dirty="0" sz="2250" spc="-29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905">
                <a:solidFill>
                  <a:srgbClr val="E7EDF1"/>
                </a:solidFill>
                <a:latin typeface="Arial"/>
                <a:cs typeface="Arial"/>
              </a:rPr>
              <a:t>N</a:t>
            </a:r>
            <a:r>
              <a:rPr dirty="0" sz="2250" spc="-29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595">
                <a:solidFill>
                  <a:srgbClr val="E7EDF1"/>
                </a:solidFill>
                <a:latin typeface="Arial"/>
                <a:cs typeface="Arial"/>
              </a:rPr>
              <a:t>E</a:t>
            </a:r>
            <a:endParaRPr sz="2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47470" y="640937"/>
            <a:ext cx="2486660" cy="3721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250" spc="455">
                <a:solidFill>
                  <a:srgbClr val="E7EDF1"/>
                </a:solidFill>
                <a:latin typeface="Arial"/>
                <a:cs typeface="Arial"/>
              </a:rPr>
              <a:t>L</a:t>
            </a:r>
            <a:r>
              <a:rPr dirty="0" sz="2250" spc="-29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595">
                <a:solidFill>
                  <a:srgbClr val="E7EDF1"/>
                </a:solidFill>
                <a:latin typeface="Arial"/>
                <a:cs typeface="Arial"/>
              </a:rPr>
              <a:t>E</a:t>
            </a:r>
            <a:r>
              <a:rPr dirty="0" sz="2250" spc="-28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860">
                <a:solidFill>
                  <a:srgbClr val="E7EDF1"/>
                </a:solidFill>
                <a:latin typeface="Arial"/>
                <a:cs typeface="Arial"/>
              </a:rPr>
              <a:t>A</a:t>
            </a:r>
            <a:r>
              <a:rPr dirty="0" sz="2250" spc="-28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685">
                <a:solidFill>
                  <a:srgbClr val="E7EDF1"/>
                </a:solidFill>
                <a:latin typeface="Arial"/>
                <a:cs typeface="Arial"/>
              </a:rPr>
              <a:t>R</a:t>
            </a:r>
            <a:r>
              <a:rPr dirty="0" sz="2250" spc="-28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905">
                <a:solidFill>
                  <a:srgbClr val="E7EDF1"/>
                </a:solidFill>
                <a:latin typeface="Arial"/>
                <a:cs typeface="Arial"/>
              </a:rPr>
              <a:t>N</a:t>
            </a:r>
            <a:r>
              <a:rPr dirty="0" sz="2250" spc="-28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340">
                <a:solidFill>
                  <a:srgbClr val="E7EDF1"/>
                </a:solidFill>
                <a:latin typeface="Arial"/>
                <a:cs typeface="Arial"/>
              </a:rPr>
              <a:t>I</a:t>
            </a:r>
            <a:r>
              <a:rPr dirty="0" sz="2250" spc="-29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905">
                <a:solidFill>
                  <a:srgbClr val="E7EDF1"/>
                </a:solidFill>
                <a:latin typeface="Arial"/>
                <a:cs typeface="Arial"/>
              </a:rPr>
              <a:t>N</a:t>
            </a:r>
            <a:r>
              <a:rPr dirty="0" sz="2250" spc="-28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645">
                <a:solidFill>
                  <a:srgbClr val="E7EDF1"/>
                </a:solidFill>
                <a:latin typeface="Arial"/>
                <a:cs typeface="Arial"/>
              </a:rPr>
              <a:t>G</a:t>
            </a:r>
            <a:endParaRPr sz="22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801100" y="0"/>
            <a:ext cx="735330" cy="10287635"/>
          </a:xfrm>
          <a:custGeom>
            <a:avLst/>
            <a:gdLst/>
            <a:ahLst/>
            <a:cxnLst/>
            <a:rect l="l" t="t" r="r" b="b"/>
            <a:pathLst>
              <a:path w="735329" h="10287635">
                <a:moveTo>
                  <a:pt x="735114" y="716737"/>
                </a:moveTo>
                <a:lnTo>
                  <a:pt x="727583" y="669937"/>
                </a:lnTo>
                <a:lnTo>
                  <a:pt x="706539" y="629323"/>
                </a:lnTo>
                <a:lnTo>
                  <a:pt x="674382" y="597306"/>
                </a:lnTo>
                <a:lnTo>
                  <a:pt x="633501" y="576326"/>
                </a:lnTo>
                <a:lnTo>
                  <a:pt x="586257" y="568782"/>
                </a:lnTo>
                <a:lnTo>
                  <a:pt x="534746" y="578027"/>
                </a:lnTo>
                <a:lnTo>
                  <a:pt x="491159" y="603478"/>
                </a:lnTo>
                <a:lnTo>
                  <a:pt x="458597" y="641667"/>
                </a:lnTo>
                <a:lnTo>
                  <a:pt x="440156" y="689165"/>
                </a:lnTo>
                <a:lnTo>
                  <a:pt x="76200" y="689165"/>
                </a:lnTo>
                <a:lnTo>
                  <a:pt x="76200" y="0"/>
                </a:lnTo>
                <a:lnTo>
                  <a:pt x="0" y="0"/>
                </a:lnTo>
                <a:lnTo>
                  <a:pt x="0" y="10287013"/>
                </a:lnTo>
                <a:lnTo>
                  <a:pt x="76200" y="10287013"/>
                </a:lnTo>
                <a:lnTo>
                  <a:pt x="76200" y="8550326"/>
                </a:lnTo>
                <a:lnTo>
                  <a:pt x="441083" y="8550326"/>
                </a:lnTo>
                <a:lnTo>
                  <a:pt x="459130" y="8598205"/>
                </a:lnTo>
                <a:lnTo>
                  <a:pt x="491731" y="8636356"/>
                </a:lnTo>
                <a:lnTo>
                  <a:pt x="535533" y="8661578"/>
                </a:lnTo>
                <a:lnTo>
                  <a:pt x="587184" y="8670696"/>
                </a:lnTo>
                <a:lnTo>
                  <a:pt x="633971" y="8663165"/>
                </a:lnTo>
                <a:lnTo>
                  <a:pt x="674585" y="8642172"/>
                </a:lnTo>
                <a:lnTo>
                  <a:pt x="706602" y="8610155"/>
                </a:lnTo>
                <a:lnTo>
                  <a:pt x="727583" y="8569541"/>
                </a:lnTo>
                <a:lnTo>
                  <a:pt x="735114" y="8522754"/>
                </a:lnTo>
                <a:lnTo>
                  <a:pt x="727583" y="8475967"/>
                </a:lnTo>
                <a:lnTo>
                  <a:pt x="706539" y="8435340"/>
                </a:lnTo>
                <a:lnTo>
                  <a:pt x="674382" y="8403336"/>
                </a:lnTo>
                <a:lnTo>
                  <a:pt x="633501" y="8382343"/>
                </a:lnTo>
                <a:lnTo>
                  <a:pt x="586257" y="8374812"/>
                </a:lnTo>
                <a:lnTo>
                  <a:pt x="534746" y="8384057"/>
                </a:lnTo>
                <a:lnTo>
                  <a:pt x="491159" y="8409495"/>
                </a:lnTo>
                <a:lnTo>
                  <a:pt x="458597" y="8447684"/>
                </a:lnTo>
                <a:lnTo>
                  <a:pt x="440156" y="8495182"/>
                </a:lnTo>
                <a:lnTo>
                  <a:pt x="76200" y="8495182"/>
                </a:lnTo>
                <a:lnTo>
                  <a:pt x="76200" y="6564300"/>
                </a:lnTo>
                <a:lnTo>
                  <a:pt x="441083" y="6564300"/>
                </a:lnTo>
                <a:lnTo>
                  <a:pt x="459130" y="6612191"/>
                </a:lnTo>
                <a:lnTo>
                  <a:pt x="491731" y="6650342"/>
                </a:lnTo>
                <a:lnTo>
                  <a:pt x="535533" y="6675564"/>
                </a:lnTo>
                <a:lnTo>
                  <a:pt x="587184" y="6684683"/>
                </a:lnTo>
                <a:lnTo>
                  <a:pt x="633971" y="6677152"/>
                </a:lnTo>
                <a:lnTo>
                  <a:pt x="674585" y="6656159"/>
                </a:lnTo>
                <a:lnTo>
                  <a:pt x="706602" y="6624142"/>
                </a:lnTo>
                <a:lnTo>
                  <a:pt x="727583" y="6583527"/>
                </a:lnTo>
                <a:lnTo>
                  <a:pt x="735114" y="6536741"/>
                </a:lnTo>
                <a:lnTo>
                  <a:pt x="727583" y="6489941"/>
                </a:lnTo>
                <a:lnTo>
                  <a:pt x="706539" y="6449327"/>
                </a:lnTo>
                <a:lnTo>
                  <a:pt x="674382" y="6417310"/>
                </a:lnTo>
                <a:lnTo>
                  <a:pt x="633501" y="6396329"/>
                </a:lnTo>
                <a:lnTo>
                  <a:pt x="586257" y="6388786"/>
                </a:lnTo>
                <a:lnTo>
                  <a:pt x="534746" y="6398031"/>
                </a:lnTo>
                <a:lnTo>
                  <a:pt x="491159" y="6423482"/>
                </a:lnTo>
                <a:lnTo>
                  <a:pt x="458597" y="6461671"/>
                </a:lnTo>
                <a:lnTo>
                  <a:pt x="440156" y="6509169"/>
                </a:lnTo>
                <a:lnTo>
                  <a:pt x="76200" y="6509169"/>
                </a:lnTo>
                <a:lnTo>
                  <a:pt x="76200" y="4609439"/>
                </a:lnTo>
                <a:lnTo>
                  <a:pt x="441083" y="4609439"/>
                </a:lnTo>
                <a:lnTo>
                  <a:pt x="459130" y="4657318"/>
                </a:lnTo>
                <a:lnTo>
                  <a:pt x="491731" y="4695469"/>
                </a:lnTo>
                <a:lnTo>
                  <a:pt x="535533" y="4720704"/>
                </a:lnTo>
                <a:lnTo>
                  <a:pt x="587184" y="4729823"/>
                </a:lnTo>
                <a:lnTo>
                  <a:pt x="633971" y="4722279"/>
                </a:lnTo>
                <a:lnTo>
                  <a:pt x="674585" y="4701298"/>
                </a:lnTo>
                <a:lnTo>
                  <a:pt x="706602" y="4669282"/>
                </a:lnTo>
                <a:lnTo>
                  <a:pt x="727583" y="4628667"/>
                </a:lnTo>
                <a:lnTo>
                  <a:pt x="735114" y="4581868"/>
                </a:lnTo>
                <a:lnTo>
                  <a:pt x="727583" y="4535081"/>
                </a:lnTo>
                <a:lnTo>
                  <a:pt x="706539" y="4494466"/>
                </a:lnTo>
                <a:lnTo>
                  <a:pt x="674382" y="4462450"/>
                </a:lnTo>
                <a:lnTo>
                  <a:pt x="633501" y="4441456"/>
                </a:lnTo>
                <a:lnTo>
                  <a:pt x="586257" y="4433925"/>
                </a:lnTo>
                <a:lnTo>
                  <a:pt x="534746" y="4443171"/>
                </a:lnTo>
                <a:lnTo>
                  <a:pt x="491159" y="4468609"/>
                </a:lnTo>
                <a:lnTo>
                  <a:pt x="458597" y="4506811"/>
                </a:lnTo>
                <a:lnTo>
                  <a:pt x="440156" y="4554309"/>
                </a:lnTo>
                <a:lnTo>
                  <a:pt x="76200" y="4554309"/>
                </a:lnTo>
                <a:lnTo>
                  <a:pt x="76200" y="2658414"/>
                </a:lnTo>
                <a:lnTo>
                  <a:pt x="441083" y="2658414"/>
                </a:lnTo>
                <a:lnTo>
                  <a:pt x="459130" y="2706293"/>
                </a:lnTo>
                <a:lnTo>
                  <a:pt x="491731" y="2744444"/>
                </a:lnTo>
                <a:lnTo>
                  <a:pt x="535533" y="2769679"/>
                </a:lnTo>
                <a:lnTo>
                  <a:pt x="587184" y="2778798"/>
                </a:lnTo>
                <a:lnTo>
                  <a:pt x="633971" y="2771254"/>
                </a:lnTo>
                <a:lnTo>
                  <a:pt x="674585" y="2750274"/>
                </a:lnTo>
                <a:lnTo>
                  <a:pt x="706602" y="2718257"/>
                </a:lnTo>
                <a:lnTo>
                  <a:pt x="727583" y="2677642"/>
                </a:lnTo>
                <a:lnTo>
                  <a:pt x="735114" y="2630843"/>
                </a:lnTo>
                <a:lnTo>
                  <a:pt x="727583" y="2584056"/>
                </a:lnTo>
                <a:lnTo>
                  <a:pt x="706539" y="2543441"/>
                </a:lnTo>
                <a:lnTo>
                  <a:pt x="674382" y="2511425"/>
                </a:lnTo>
                <a:lnTo>
                  <a:pt x="633501" y="2490432"/>
                </a:lnTo>
                <a:lnTo>
                  <a:pt x="586257" y="2482900"/>
                </a:lnTo>
                <a:lnTo>
                  <a:pt x="534746" y="2492146"/>
                </a:lnTo>
                <a:lnTo>
                  <a:pt x="491159" y="2517584"/>
                </a:lnTo>
                <a:lnTo>
                  <a:pt x="458597" y="2555786"/>
                </a:lnTo>
                <a:lnTo>
                  <a:pt x="440156" y="2603284"/>
                </a:lnTo>
                <a:lnTo>
                  <a:pt x="76200" y="2603284"/>
                </a:lnTo>
                <a:lnTo>
                  <a:pt x="76200" y="744296"/>
                </a:lnTo>
                <a:lnTo>
                  <a:pt x="441083" y="744296"/>
                </a:lnTo>
                <a:lnTo>
                  <a:pt x="459130" y="792187"/>
                </a:lnTo>
                <a:lnTo>
                  <a:pt x="491731" y="830338"/>
                </a:lnTo>
                <a:lnTo>
                  <a:pt x="535533" y="855560"/>
                </a:lnTo>
                <a:lnTo>
                  <a:pt x="587184" y="864679"/>
                </a:lnTo>
                <a:lnTo>
                  <a:pt x="633971" y="857148"/>
                </a:lnTo>
                <a:lnTo>
                  <a:pt x="674585" y="836155"/>
                </a:lnTo>
                <a:lnTo>
                  <a:pt x="706602" y="804138"/>
                </a:lnTo>
                <a:lnTo>
                  <a:pt x="727583" y="763524"/>
                </a:lnTo>
                <a:lnTo>
                  <a:pt x="735114" y="716737"/>
                </a:lnTo>
                <a:close/>
              </a:path>
            </a:pathLst>
          </a:custGeom>
          <a:solidFill>
            <a:srgbClr val="42B0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093736" y="2555051"/>
            <a:ext cx="2021839" cy="3721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250" spc="850">
                <a:solidFill>
                  <a:srgbClr val="E7EDF1"/>
                </a:solidFill>
                <a:latin typeface="Arial"/>
                <a:cs typeface="Arial"/>
              </a:rPr>
              <a:t>D</a:t>
            </a:r>
            <a:r>
              <a:rPr dirty="0" sz="2250" spc="-29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470">
                <a:solidFill>
                  <a:srgbClr val="E7EDF1"/>
                </a:solidFill>
                <a:latin typeface="Arial"/>
                <a:cs typeface="Arial"/>
              </a:rPr>
              <a:t>J</a:t>
            </a:r>
            <a:r>
              <a:rPr dirty="0" sz="2250" spc="-29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860">
                <a:solidFill>
                  <a:srgbClr val="E7EDF1"/>
                </a:solidFill>
                <a:latin typeface="Arial"/>
                <a:cs typeface="Arial"/>
              </a:rPr>
              <a:t>A</a:t>
            </a:r>
            <a:r>
              <a:rPr dirty="0" sz="2250" spc="-29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905">
                <a:solidFill>
                  <a:srgbClr val="E7EDF1"/>
                </a:solidFill>
                <a:latin typeface="Arial"/>
                <a:cs typeface="Arial"/>
              </a:rPr>
              <a:t>N</a:t>
            </a:r>
            <a:r>
              <a:rPr dirty="0" sz="2250" spc="-29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645">
                <a:solidFill>
                  <a:srgbClr val="E7EDF1"/>
                </a:solidFill>
                <a:latin typeface="Arial"/>
                <a:cs typeface="Arial"/>
              </a:rPr>
              <a:t>G</a:t>
            </a:r>
            <a:r>
              <a:rPr dirty="0" sz="2250" spc="-29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840">
                <a:solidFill>
                  <a:srgbClr val="E7EDF1"/>
                </a:solidFill>
                <a:latin typeface="Arial"/>
                <a:cs typeface="Arial"/>
              </a:rPr>
              <a:t>O</a:t>
            </a:r>
            <a:endParaRPr sz="2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93736" y="4506075"/>
            <a:ext cx="1988820" cy="3721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250" spc="650">
                <a:solidFill>
                  <a:srgbClr val="E7EDF1"/>
                </a:solidFill>
                <a:latin typeface="Arial"/>
                <a:cs typeface="Arial"/>
              </a:rPr>
              <a:t>P</a:t>
            </a:r>
            <a:r>
              <a:rPr dirty="0" sz="2250" spc="-29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535">
                <a:solidFill>
                  <a:srgbClr val="E7EDF1"/>
                </a:solidFill>
                <a:latin typeface="Arial"/>
                <a:cs typeface="Arial"/>
              </a:rPr>
              <a:t>Y</a:t>
            </a:r>
            <a:r>
              <a:rPr dirty="0" sz="2250" spc="-29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475">
                <a:solidFill>
                  <a:srgbClr val="E7EDF1"/>
                </a:solidFill>
                <a:latin typeface="Arial"/>
                <a:cs typeface="Arial"/>
              </a:rPr>
              <a:t>T</a:t>
            </a:r>
            <a:r>
              <a:rPr dirty="0" sz="2250" spc="-29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905">
                <a:solidFill>
                  <a:srgbClr val="E7EDF1"/>
                </a:solidFill>
                <a:latin typeface="Arial"/>
                <a:cs typeface="Arial"/>
              </a:rPr>
              <a:t>H</a:t>
            </a:r>
            <a:r>
              <a:rPr dirty="0" sz="2250" spc="-29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840">
                <a:solidFill>
                  <a:srgbClr val="E7EDF1"/>
                </a:solidFill>
                <a:latin typeface="Arial"/>
                <a:cs typeface="Arial"/>
              </a:rPr>
              <a:t>O</a:t>
            </a:r>
            <a:r>
              <a:rPr dirty="0" sz="2250" spc="-29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905">
                <a:solidFill>
                  <a:srgbClr val="E7EDF1"/>
                </a:solidFill>
                <a:latin typeface="Arial"/>
                <a:cs typeface="Arial"/>
              </a:rPr>
              <a:t>N</a:t>
            </a:r>
            <a:endParaRPr sz="22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93736" y="6460941"/>
            <a:ext cx="1309370" cy="3721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250" spc="905">
                <a:solidFill>
                  <a:srgbClr val="E7EDF1"/>
                </a:solidFill>
                <a:latin typeface="Arial"/>
                <a:cs typeface="Arial"/>
              </a:rPr>
              <a:t>H</a:t>
            </a:r>
            <a:r>
              <a:rPr dirty="0" sz="2250" spc="-30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475">
                <a:solidFill>
                  <a:srgbClr val="E7EDF1"/>
                </a:solidFill>
                <a:latin typeface="Arial"/>
                <a:cs typeface="Arial"/>
              </a:rPr>
              <a:t>T</a:t>
            </a:r>
            <a:r>
              <a:rPr dirty="0" sz="2250" spc="-30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1085">
                <a:solidFill>
                  <a:srgbClr val="E7EDF1"/>
                </a:solidFill>
                <a:latin typeface="Arial"/>
                <a:cs typeface="Arial"/>
              </a:rPr>
              <a:t>M</a:t>
            </a:r>
            <a:r>
              <a:rPr dirty="0" sz="2250" spc="-300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455">
                <a:solidFill>
                  <a:srgbClr val="E7EDF1"/>
                </a:solidFill>
                <a:latin typeface="Arial"/>
                <a:cs typeface="Arial"/>
              </a:rPr>
              <a:t>L</a:t>
            </a:r>
            <a:endParaRPr sz="22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0"/>
            <a:ext cx="2207895" cy="10287000"/>
            <a:chOff x="0" y="0"/>
            <a:chExt cx="2207895" cy="10287000"/>
          </a:xfrm>
        </p:grpSpPr>
        <p:sp>
          <p:nvSpPr>
            <p:cNvPr id="12" name="object 12"/>
            <p:cNvSpPr/>
            <p:nvPr/>
          </p:nvSpPr>
          <p:spPr>
            <a:xfrm>
              <a:off x="0" y="0"/>
              <a:ext cx="1027953" cy="10286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8915551"/>
              <a:ext cx="2207895" cy="685165"/>
            </a:xfrm>
            <a:custGeom>
              <a:avLst/>
              <a:gdLst/>
              <a:ahLst/>
              <a:cxnLst/>
              <a:rect l="l" t="t" r="r" b="b"/>
              <a:pathLst>
                <a:path w="2207895" h="685165">
                  <a:moveTo>
                    <a:pt x="1865375" y="684745"/>
                  </a:moveTo>
                  <a:lnTo>
                    <a:pt x="1815904" y="681251"/>
                  </a:lnTo>
                  <a:lnTo>
                    <a:pt x="1768588" y="671084"/>
                  </a:lnTo>
                  <a:lnTo>
                    <a:pt x="1723925" y="654716"/>
                  </a:lnTo>
                  <a:lnTo>
                    <a:pt x="1682413" y="632619"/>
                  </a:lnTo>
                  <a:lnTo>
                    <a:pt x="1644548" y="605265"/>
                  </a:lnTo>
                  <a:lnTo>
                    <a:pt x="1610830" y="573127"/>
                  </a:lnTo>
                  <a:lnTo>
                    <a:pt x="1581754" y="536676"/>
                  </a:lnTo>
                  <a:lnTo>
                    <a:pt x="1557819" y="496384"/>
                  </a:lnTo>
                  <a:lnTo>
                    <a:pt x="1539521" y="452725"/>
                  </a:lnTo>
                  <a:lnTo>
                    <a:pt x="1527359" y="406168"/>
                  </a:lnTo>
                  <a:lnTo>
                    <a:pt x="0" y="406168"/>
                  </a:lnTo>
                  <a:lnTo>
                    <a:pt x="0" y="278576"/>
                  </a:lnTo>
                  <a:lnTo>
                    <a:pt x="1525233" y="278576"/>
                  </a:lnTo>
                  <a:lnTo>
                    <a:pt x="1537912" y="232536"/>
                  </a:lnTo>
                  <a:lnTo>
                    <a:pt x="1556509" y="189176"/>
                  </a:lnTo>
                  <a:lnTo>
                    <a:pt x="1580566" y="149006"/>
                  </a:lnTo>
                  <a:lnTo>
                    <a:pt x="1609622" y="112536"/>
                  </a:lnTo>
                  <a:lnTo>
                    <a:pt x="1643220" y="80276"/>
                  </a:lnTo>
                  <a:lnTo>
                    <a:pt x="1680899" y="52738"/>
                  </a:lnTo>
                  <a:lnTo>
                    <a:pt x="1722201" y="30430"/>
                  </a:lnTo>
                  <a:lnTo>
                    <a:pt x="1766666" y="13865"/>
                  </a:lnTo>
                  <a:lnTo>
                    <a:pt x="1813835" y="3551"/>
                  </a:lnTo>
                  <a:lnTo>
                    <a:pt x="1863249" y="0"/>
                  </a:lnTo>
                  <a:lnTo>
                    <a:pt x="1910218" y="3122"/>
                  </a:lnTo>
                  <a:lnTo>
                    <a:pt x="1955194" y="12217"/>
                  </a:lnTo>
                  <a:lnTo>
                    <a:pt x="1997778" y="26880"/>
                  </a:lnTo>
                  <a:lnTo>
                    <a:pt x="2037572" y="46705"/>
                  </a:lnTo>
                  <a:lnTo>
                    <a:pt x="2074177" y="71284"/>
                  </a:lnTo>
                  <a:lnTo>
                    <a:pt x="2107195" y="100213"/>
                  </a:lnTo>
                  <a:lnTo>
                    <a:pt x="2136227" y="133084"/>
                  </a:lnTo>
                  <a:lnTo>
                    <a:pt x="2160874" y="169492"/>
                  </a:lnTo>
                  <a:lnTo>
                    <a:pt x="2180737" y="209032"/>
                  </a:lnTo>
                  <a:lnTo>
                    <a:pt x="2195419" y="251295"/>
                  </a:lnTo>
                  <a:lnTo>
                    <a:pt x="2204521" y="295877"/>
                  </a:lnTo>
                  <a:lnTo>
                    <a:pt x="2207643" y="342372"/>
                  </a:lnTo>
                  <a:lnTo>
                    <a:pt x="2204522" y="388867"/>
                  </a:lnTo>
                  <a:lnTo>
                    <a:pt x="2195429" y="433449"/>
                  </a:lnTo>
                  <a:lnTo>
                    <a:pt x="2180771" y="475713"/>
                  </a:lnTo>
                  <a:lnTo>
                    <a:pt x="2160952" y="515252"/>
                  </a:lnTo>
                  <a:lnTo>
                    <a:pt x="2136380" y="551660"/>
                  </a:lnTo>
                  <a:lnTo>
                    <a:pt x="2107461" y="584532"/>
                  </a:lnTo>
                  <a:lnTo>
                    <a:pt x="2074599" y="613460"/>
                  </a:lnTo>
                  <a:lnTo>
                    <a:pt x="2038202" y="638040"/>
                  </a:lnTo>
                  <a:lnTo>
                    <a:pt x="1998675" y="657864"/>
                  </a:lnTo>
                  <a:lnTo>
                    <a:pt x="1956424" y="672527"/>
                  </a:lnTo>
                  <a:lnTo>
                    <a:pt x="1911856" y="681623"/>
                  </a:lnTo>
                  <a:lnTo>
                    <a:pt x="1865375" y="684745"/>
                  </a:lnTo>
                  <a:close/>
                </a:path>
              </a:pathLst>
            </a:custGeom>
            <a:solidFill>
              <a:srgbClr val="42B0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0133269" y="8389380"/>
            <a:ext cx="903605" cy="3721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250" spc="605">
                <a:solidFill>
                  <a:srgbClr val="E7EDF1"/>
                </a:solidFill>
                <a:latin typeface="Arial"/>
                <a:cs typeface="Arial"/>
              </a:rPr>
              <a:t>C</a:t>
            </a:r>
            <a:r>
              <a:rPr dirty="0" sz="2250" spc="-31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484">
                <a:solidFill>
                  <a:srgbClr val="E7EDF1"/>
                </a:solidFill>
                <a:latin typeface="Arial"/>
                <a:cs typeface="Arial"/>
              </a:rPr>
              <a:t>S</a:t>
            </a:r>
            <a:r>
              <a:rPr dirty="0" sz="2250" spc="-315">
                <a:solidFill>
                  <a:srgbClr val="E7EDF1"/>
                </a:solidFill>
                <a:latin typeface="Arial"/>
                <a:cs typeface="Arial"/>
              </a:rPr>
              <a:t> </a:t>
            </a:r>
            <a:r>
              <a:rPr dirty="0" sz="2250" spc="484">
                <a:solidFill>
                  <a:srgbClr val="E7EDF1"/>
                </a:solidFill>
                <a:latin typeface="Arial"/>
                <a:cs typeface="Arial"/>
              </a:rPr>
              <a:t>S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0776" y="1203381"/>
            <a:ext cx="1100645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685">
                <a:latin typeface="Arial Black"/>
                <a:cs typeface="Arial Black"/>
              </a:rPr>
              <a:t>ML </a:t>
            </a:r>
            <a:r>
              <a:rPr dirty="0" sz="7200" spc="-630">
                <a:latin typeface="Arial Black"/>
                <a:cs typeface="Arial Black"/>
              </a:rPr>
              <a:t>Prediction</a:t>
            </a:r>
            <a:r>
              <a:rPr dirty="0" sz="7200" spc="-450">
                <a:latin typeface="Arial Black"/>
                <a:cs typeface="Arial Black"/>
              </a:rPr>
              <a:t> </a:t>
            </a:r>
            <a:r>
              <a:rPr dirty="0" sz="7200" spc="-725">
                <a:latin typeface="Arial Black"/>
                <a:cs typeface="Arial Black"/>
              </a:rPr>
              <a:t>Technology</a:t>
            </a:r>
            <a:endParaRPr sz="72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55387" y="7621434"/>
            <a:ext cx="8623935" cy="38100"/>
          </a:xfrm>
          <a:custGeom>
            <a:avLst/>
            <a:gdLst/>
            <a:ahLst/>
            <a:cxnLst/>
            <a:rect l="l" t="t" r="r" b="b"/>
            <a:pathLst>
              <a:path w="8623935" h="38100">
                <a:moveTo>
                  <a:pt x="8623452" y="0"/>
                </a:moveTo>
                <a:lnTo>
                  <a:pt x="7640929" y="0"/>
                </a:lnTo>
                <a:lnTo>
                  <a:pt x="7115670" y="0"/>
                </a:lnTo>
                <a:lnTo>
                  <a:pt x="2711958" y="0"/>
                </a:lnTo>
                <a:lnTo>
                  <a:pt x="0" y="0"/>
                </a:lnTo>
                <a:lnTo>
                  <a:pt x="0" y="38100"/>
                </a:lnTo>
                <a:lnTo>
                  <a:pt x="2711958" y="38100"/>
                </a:lnTo>
                <a:lnTo>
                  <a:pt x="7115670" y="38100"/>
                </a:lnTo>
                <a:lnTo>
                  <a:pt x="7640929" y="38100"/>
                </a:lnTo>
                <a:lnTo>
                  <a:pt x="8623452" y="38100"/>
                </a:lnTo>
                <a:lnTo>
                  <a:pt x="86234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5799"/>
              </a:lnSpc>
              <a:spcBef>
                <a:spcPts val="100"/>
              </a:spcBef>
            </a:pPr>
            <a:r>
              <a:rPr dirty="0" spc="-135"/>
              <a:t>A </a:t>
            </a:r>
            <a:r>
              <a:rPr dirty="0" spc="-105"/>
              <a:t>random </a:t>
            </a:r>
            <a:r>
              <a:rPr dirty="0" spc="-85"/>
              <a:t>forest classifier </a:t>
            </a:r>
            <a:r>
              <a:rPr dirty="0" spc="-100"/>
              <a:t>model </a:t>
            </a:r>
            <a:r>
              <a:rPr dirty="0" spc="-130"/>
              <a:t>was </a:t>
            </a:r>
            <a:r>
              <a:rPr dirty="0" spc="-90"/>
              <a:t>trained </a:t>
            </a:r>
            <a:r>
              <a:rPr dirty="0" spc="-85"/>
              <a:t>on </a:t>
            </a:r>
            <a:r>
              <a:rPr dirty="0" spc="-110"/>
              <a:t>a </a:t>
            </a:r>
            <a:r>
              <a:rPr dirty="0" spc="-90"/>
              <a:t>synthetic </a:t>
            </a:r>
            <a:r>
              <a:rPr dirty="0" spc="-105"/>
              <a:t>fraud </a:t>
            </a:r>
            <a:r>
              <a:rPr dirty="0" spc="-75"/>
              <a:t>detection  </a:t>
            </a:r>
            <a:r>
              <a:rPr dirty="0" spc="-95"/>
              <a:t>data</a:t>
            </a:r>
            <a:r>
              <a:rPr dirty="0" spc="-5"/>
              <a:t> </a:t>
            </a:r>
            <a:r>
              <a:rPr dirty="0" spc="-65"/>
              <a:t>set</a:t>
            </a:r>
            <a:r>
              <a:rPr dirty="0" spc="-5"/>
              <a:t> </a:t>
            </a:r>
            <a:r>
              <a:rPr dirty="0" spc="-125"/>
              <a:t>from</a:t>
            </a:r>
            <a:r>
              <a:rPr dirty="0" spc="-5"/>
              <a:t> </a:t>
            </a:r>
            <a:r>
              <a:rPr dirty="0" spc="-185"/>
              <a:t>kaggle</a:t>
            </a:r>
            <a:r>
              <a:rPr dirty="0" spc="-5"/>
              <a:t> </a:t>
            </a:r>
            <a:r>
              <a:rPr dirty="0" spc="-130"/>
              <a:t>with</a:t>
            </a:r>
            <a:r>
              <a:rPr dirty="0" spc="-5"/>
              <a:t> </a:t>
            </a:r>
            <a:r>
              <a:rPr dirty="0" spc="-105"/>
              <a:t>an</a:t>
            </a:r>
            <a:r>
              <a:rPr dirty="0" spc="-5"/>
              <a:t> </a:t>
            </a:r>
            <a:r>
              <a:rPr dirty="0" spc="-155"/>
              <a:t>f</a:t>
            </a:r>
            <a:r>
              <a:rPr dirty="0" spc="-5"/>
              <a:t> </a:t>
            </a:r>
            <a:r>
              <a:rPr dirty="0" spc="-60"/>
              <a:t>score</a:t>
            </a:r>
            <a:r>
              <a:rPr dirty="0" spc="-5"/>
              <a:t> </a:t>
            </a:r>
            <a:r>
              <a:rPr dirty="0" spc="-114"/>
              <a:t>of</a:t>
            </a:r>
            <a:r>
              <a:rPr dirty="0"/>
              <a:t> </a:t>
            </a:r>
            <a:r>
              <a:rPr dirty="0" spc="-35"/>
              <a:t>0.99</a:t>
            </a:r>
            <a:r>
              <a:rPr dirty="0" spc="-5"/>
              <a:t> </a:t>
            </a:r>
            <a:r>
              <a:rPr dirty="0" spc="-130"/>
              <a:t>with</a:t>
            </a:r>
            <a:r>
              <a:rPr dirty="0" spc="-5"/>
              <a:t> </a:t>
            </a:r>
            <a:r>
              <a:rPr dirty="0" spc="-55"/>
              <a:t>cross</a:t>
            </a:r>
            <a:r>
              <a:rPr dirty="0" spc="-5"/>
              <a:t> </a:t>
            </a:r>
            <a:r>
              <a:rPr dirty="0" spc="-105"/>
              <a:t>validation</a:t>
            </a:r>
          </a:p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dirty="0" spc="-85"/>
              <a:t>classifier</a:t>
            </a: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6700"/>
          </a:p>
          <a:p>
            <a:pPr algn="ctr">
              <a:lnSpc>
                <a:spcPct val="100000"/>
              </a:lnSpc>
            </a:pPr>
            <a:r>
              <a:rPr dirty="0" u="heavy" spc="-850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dirty="0" u="heavy" spc="-114">
                <a:uFill>
                  <a:solidFill>
                    <a:srgbClr val="FFFFFF"/>
                  </a:solidFill>
                </a:uFill>
                <a:hlinkClick r:id="rId2"/>
              </a:rPr>
              <a:t>htt</a:t>
            </a:r>
            <a:r>
              <a:rPr dirty="0" spc="-114">
                <a:hlinkClick r:id="rId2"/>
              </a:rPr>
              <a:t>ps://www.kaggle.com/ntnu-testimon/paysim1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2020-12-24T18:18:22Z</dcterms:created>
  <dcterms:modified xsi:type="dcterms:W3CDTF">2020-12-24T18:18:22Z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2020-12-24T00:00:00Z</vt:filetime>
  </property>
</Properties>
</file>