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5">
          <p15:clr>
            <a:srgbClr val="000000"/>
          </p15:clr>
        </p15:guide>
        <p15:guide id="2" pos="383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jcScPSBBHH5Wam2XA+pIeDnGPF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5" orient="horz"/>
        <p:guide pos="38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2a4dbd884_4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2a4dbd884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b2a4dbd884_4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a4dbd884_4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a4dbd884_4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b2a4dbd884_4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a4dbd884_4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2a4dbd884_4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b2a4dbd884_4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a4dbd884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a4dbd884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b2a4dbd884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a4dbd884_4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2a4dbd884_4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b2a4dbd884_4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69882" y="2588281"/>
            <a:ext cx="10852237" cy="89916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254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669882" y="3566160"/>
            <a:ext cx="10852237" cy="95098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u="none" cap="none" strike="noStrike">
                <a:solidFill>
                  <a:schemeClr val="dk1"/>
                </a:solidFill>
              </a:defRPr>
            </a:lvl1pPr>
            <a:lvl2pPr lvl="1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>
  <p:cSld name="内容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669930" y="952508"/>
            <a:ext cx="10852237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>
  <p:cSld name="末尾幻灯片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24"/>
          <p:cNvSpPr txBox="1"/>
          <p:nvPr>
            <p:ph type="title"/>
          </p:nvPr>
        </p:nvSpPr>
        <p:spPr>
          <a:xfrm>
            <a:off x="669882" y="2588281"/>
            <a:ext cx="10852237" cy="89916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25400" wrap="square" tIns="381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669930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669930" y="3808730"/>
            <a:ext cx="10852237" cy="62484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635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669930" y="1296000"/>
            <a:ext cx="5283242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u="none" cap="none" strike="noStrik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669925" y="1789043"/>
            <a:ext cx="5283200" cy="4552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235750" y="1296000"/>
            <a:ext cx="5283242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/>
          <p:nvPr>
            <p:ph idx="2" type="pic"/>
          </p:nvPr>
        </p:nvSpPr>
        <p:spPr>
          <a:xfrm>
            <a:off x="669930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21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 rot="5400000">
            <a:off x="8352173" y="3171469"/>
            <a:ext cx="5388907" cy="950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 rot="5400000">
            <a:off x="2889522" y="-1267097"/>
            <a:ext cx="5388907" cy="9828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istrator\Desktop\摄图网_501001844.jpg摄图网_501001844" id="86" name="Google Shape;86;p1"/>
          <p:cNvPicPr preferRelativeResize="0"/>
          <p:nvPr/>
        </p:nvPicPr>
        <p:blipFill rotWithShape="1">
          <a:blip r:embed="rId3">
            <a:alphaModFix/>
          </a:blip>
          <a:srcRect b="8190" l="0" r="0" t="7487"/>
          <a:stretch/>
        </p:blipFill>
        <p:spPr>
          <a:xfrm>
            <a:off x="-10160" y="-3175"/>
            <a:ext cx="12211684" cy="68649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226695" y="244475"/>
            <a:ext cx="11739245" cy="6369050"/>
          </a:xfrm>
          <a:prstGeom prst="rect">
            <a:avLst/>
          </a:prstGeom>
          <a:gradFill>
            <a:gsLst>
              <a:gs pos="0">
                <a:srgbClr val="0070C0">
                  <a:alpha val="91764"/>
                </a:srgbClr>
              </a:gs>
              <a:gs pos="100000">
                <a:srgbClr val="18B8A7">
                  <a:alpha val="7294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042285" y="1290320"/>
            <a:ext cx="6678295" cy="2528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MEDICON</a:t>
            </a:r>
            <a:br>
              <a:rPr b="1" i="0" lang="en-GB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 APP</a:t>
            </a:r>
            <a:br>
              <a:rPr b="1" i="0" lang="en-GB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941820" y="4481830"/>
            <a:ext cx="399923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SUBMITTED BY,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IDEA PLANET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2a4dbd884_4_19"/>
          <p:cNvSpPr txBox="1"/>
          <p:nvPr/>
        </p:nvSpPr>
        <p:spPr>
          <a:xfrm>
            <a:off x="286650" y="152400"/>
            <a:ext cx="6417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800">
                <a:solidFill>
                  <a:srgbClr val="17B8A6"/>
                </a:solidFill>
                <a:latin typeface="Calibri"/>
                <a:ea typeface="Calibri"/>
                <a:cs typeface="Calibri"/>
                <a:sym typeface="Calibri"/>
              </a:rPr>
              <a:t>Demo Screenshots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b2a4dbd884_4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650" y="152400"/>
            <a:ext cx="4388226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b2a4dbd884_4_19"/>
          <p:cNvSpPr txBox="1"/>
          <p:nvPr/>
        </p:nvSpPr>
        <p:spPr>
          <a:xfrm>
            <a:off x="286650" y="1609750"/>
            <a:ext cx="63066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This page comes after welcome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You can search for hospitals, doctors, clinics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Medical reports, lab results, appointment reminders can be accessed.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You see the list of consulted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a4dbd884_4_25"/>
          <p:cNvSpPr txBox="1"/>
          <p:nvPr/>
        </p:nvSpPr>
        <p:spPr>
          <a:xfrm>
            <a:off x="551300" y="396925"/>
            <a:ext cx="52041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800">
                <a:solidFill>
                  <a:srgbClr val="17B8A6"/>
                </a:solidFill>
                <a:latin typeface="Calibri"/>
                <a:ea typeface="Calibri"/>
                <a:cs typeface="Calibri"/>
                <a:sym typeface="Calibri"/>
              </a:rPr>
              <a:t>Demo Screenshots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b2a4dbd884_4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300" y="112725"/>
            <a:ext cx="4476424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b2a4dbd884_4_25"/>
          <p:cNvSpPr txBox="1"/>
          <p:nvPr/>
        </p:nvSpPr>
        <p:spPr>
          <a:xfrm>
            <a:off x="264625" y="1675900"/>
            <a:ext cx="68358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This comes when you click sign up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You can choose your desired option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2a4dbd884_4_30"/>
          <p:cNvSpPr txBox="1"/>
          <p:nvPr/>
        </p:nvSpPr>
        <p:spPr>
          <a:xfrm>
            <a:off x="176425" y="418975"/>
            <a:ext cx="5160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800">
                <a:solidFill>
                  <a:srgbClr val="17B8A6"/>
                </a:solidFill>
                <a:latin typeface="Calibri"/>
                <a:ea typeface="Calibri"/>
                <a:cs typeface="Calibri"/>
                <a:sym typeface="Calibri"/>
              </a:rPr>
              <a:t>Demo Screenshots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b2a4dbd884_4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400" y="152400"/>
            <a:ext cx="4696974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b2a4dbd884_4_30"/>
          <p:cNvSpPr txBox="1"/>
          <p:nvPr/>
        </p:nvSpPr>
        <p:spPr>
          <a:xfrm>
            <a:off x="352850" y="1786175"/>
            <a:ext cx="64830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When you sign up as patient you come to this page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Here we can enter details such as name, DOB, address and other required informations.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B8A6"/>
              </a:buClr>
              <a:buSzPts val="2800"/>
              <a:buFont typeface="Calibri"/>
              <a:buNone/>
            </a:pPr>
            <a:br>
              <a:rPr lang="en-GB">
                <a:solidFill>
                  <a:srgbClr val="17B8A6"/>
                </a:solidFill>
              </a:rPr>
            </a:b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822325" y="249555"/>
            <a:ext cx="488378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17B8A6"/>
                </a:solidFill>
                <a:latin typeface="Calibri"/>
                <a:ea typeface="Calibri"/>
                <a:cs typeface="Calibri"/>
                <a:sym typeface="Calibri"/>
              </a:rPr>
              <a:t>Demo Screenshots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822325" y="1565650"/>
            <a:ext cx="53739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You can choose the DOB from the </a:t>
            </a: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calendar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Once you submit you can go to the search page shown in slide no: 10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575" y="432000"/>
            <a:ext cx="4300025" cy="618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4032885" y="321945"/>
            <a:ext cx="389128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17B8A6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b="1" sz="4800">
              <a:solidFill>
                <a:srgbClr val="17B8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826000" y="852170"/>
            <a:ext cx="254000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>
            <a:off x="-414" y="2500993"/>
            <a:ext cx="3112135" cy="1334135"/>
            <a:chOff x="122238" y="3320108"/>
            <a:chExt cx="3112135" cy="1334135"/>
          </a:xfrm>
        </p:grpSpPr>
        <p:sp>
          <p:nvSpPr>
            <p:cNvPr id="220" name="Google Shape;220;p10"/>
            <p:cNvSpPr/>
            <p:nvPr/>
          </p:nvSpPr>
          <p:spPr>
            <a:xfrm>
              <a:off x="122238" y="3677613"/>
              <a:ext cx="3112135" cy="976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Immediate treatment at emergency situations</a:t>
              </a:r>
              <a:r>
                <a:rPr lang="en-GB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br>
                <a:rPr lang="en-GB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122873" y="3320108"/>
              <a:ext cx="3060700" cy="755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Availability of doctors </a:t>
              </a:r>
              <a:r>
                <a:rPr b="1" lang="en-GB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b="1" lang="en-GB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b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10"/>
          <p:cNvGrpSpPr/>
          <p:nvPr/>
        </p:nvGrpSpPr>
        <p:grpSpPr>
          <a:xfrm>
            <a:off x="654311" y="4003403"/>
            <a:ext cx="2704465" cy="1880235"/>
            <a:chOff x="756603" y="3149928"/>
            <a:chExt cx="2704465" cy="1880235"/>
          </a:xfrm>
        </p:grpSpPr>
        <p:sp>
          <p:nvSpPr>
            <p:cNvPr id="223" name="Google Shape;223;p10"/>
            <p:cNvSpPr/>
            <p:nvPr/>
          </p:nvSpPr>
          <p:spPr>
            <a:xfrm>
              <a:off x="756603" y="3610303"/>
              <a:ext cx="2704465" cy="1419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users should be able to operate the app in their desired language. </a:t>
              </a:r>
              <a:br>
                <a:rPr lang="en-GB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903288" y="3149928"/>
              <a:ext cx="2411095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Multilingual Facility</a:t>
              </a:r>
              <a:endParaRPr b="1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10"/>
          <p:cNvGrpSpPr/>
          <p:nvPr/>
        </p:nvGrpSpPr>
        <p:grpSpPr>
          <a:xfrm>
            <a:off x="3455035" y="2589530"/>
            <a:ext cx="800100" cy="800100"/>
            <a:chOff x="1465" y="4000"/>
            <a:chExt cx="1260" cy="1260"/>
          </a:xfrm>
        </p:grpSpPr>
        <p:sp>
          <p:nvSpPr>
            <p:cNvPr id="226" name="Google Shape;226;p10"/>
            <p:cNvSpPr/>
            <p:nvPr/>
          </p:nvSpPr>
          <p:spPr>
            <a:xfrm>
              <a:off x="1465" y="4000"/>
              <a:ext cx="1260" cy="1260"/>
            </a:xfrm>
            <a:prstGeom prst="ellipse">
              <a:avLst/>
            </a:prstGeom>
            <a:solidFill>
              <a:srgbClr val="18B8A7"/>
            </a:solidFill>
            <a:ln>
              <a:noFill/>
            </a:ln>
            <a:effectLst>
              <a:outerShdw blurRad="406400" rotWithShape="0" algn="tl" dir="2700000" dist="241300">
                <a:srgbClr val="000000">
                  <a:alpha val="1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1743" y="4364"/>
              <a:ext cx="705" cy="570"/>
            </a:xfrm>
            <a:custGeom>
              <a:rect b="b" l="l" r="r" t="t"/>
              <a:pathLst>
                <a:path extrusionOk="0" h="268287" w="331788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406400" rotWithShape="0" algn="tl" dir="2700000" dist="241300">
                <a:srgbClr val="000000">
                  <a:alpha val="1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10"/>
          <p:cNvGrpSpPr/>
          <p:nvPr/>
        </p:nvGrpSpPr>
        <p:grpSpPr>
          <a:xfrm>
            <a:off x="3455035" y="4272280"/>
            <a:ext cx="800100" cy="800100"/>
            <a:chOff x="1465" y="6650"/>
            <a:chExt cx="1260" cy="1260"/>
          </a:xfrm>
        </p:grpSpPr>
        <p:sp>
          <p:nvSpPr>
            <p:cNvPr id="229" name="Google Shape;229;p10"/>
            <p:cNvSpPr/>
            <p:nvPr/>
          </p:nvSpPr>
          <p:spPr>
            <a:xfrm>
              <a:off x="1465" y="6650"/>
              <a:ext cx="1260" cy="1260"/>
            </a:xfrm>
            <a:prstGeom prst="ellipse">
              <a:avLst/>
            </a:prstGeom>
            <a:solidFill>
              <a:srgbClr val="22566B"/>
            </a:solidFill>
            <a:ln>
              <a:noFill/>
            </a:ln>
            <a:effectLst>
              <a:outerShdw blurRad="406400" rotWithShape="0" algn="tl" dir="2700000" dist="241300">
                <a:srgbClr val="000000">
                  <a:alpha val="1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43" y="6972"/>
              <a:ext cx="705" cy="654"/>
            </a:xfrm>
            <a:custGeom>
              <a:rect b="b" l="l" r="r" t="t"/>
              <a:pathLst>
                <a:path extrusionOk="0" h="313831" w="338138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406400" rotWithShape="0" algn="tl" dir="2700000" dist="241300">
                <a:srgbClr val="000000">
                  <a:alpha val="1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10"/>
          <p:cNvGrpSpPr/>
          <p:nvPr/>
        </p:nvGrpSpPr>
        <p:grpSpPr>
          <a:xfrm>
            <a:off x="9013410" y="2342243"/>
            <a:ext cx="4625340" cy="2138045"/>
            <a:chOff x="874712" y="3230573"/>
            <a:chExt cx="4625340" cy="2138045"/>
          </a:xfrm>
        </p:grpSpPr>
        <p:sp>
          <p:nvSpPr>
            <p:cNvPr id="232" name="Google Shape;232;p10"/>
            <p:cNvSpPr/>
            <p:nvPr/>
          </p:nvSpPr>
          <p:spPr>
            <a:xfrm>
              <a:off x="933132" y="3616653"/>
              <a:ext cx="2985770" cy="1751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Buy medicines online prescribed by doctor at affordable prices and it will be delivered to homes.</a:t>
              </a:r>
              <a:br>
                <a:rPr lang="en-GB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874712" y="3230573"/>
              <a:ext cx="4625340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Home Delivery of medicines</a:t>
              </a:r>
              <a:endParaRPr b="1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0"/>
          <p:cNvSpPr/>
          <p:nvPr/>
        </p:nvSpPr>
        <p:spPr>
          <a:xfrm>
            <a:off x="7924238" y="2589712"/>
            <a:ext cx="800240" cy="800238"/>
          </a:xfrm>
          <a:prstGeom prst="ellipse">
            <a:avLst/>
          </a:prstGeom>
          <a:solidFill>
            <a:srgbClr val="22566B"/>
          </a:solidFill>
          <a:ln>
            <a:noFill/>
          </a:ln>
          <a:effectLst>
            <a:outerShdw blurRad="406400" rotWithShape="0" algn="tl" dir="2700000" dist="241300">
              <a:srgbClr val="000000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10"/>
          <p:cNvGrpSpPr/>
          <p:nvPr/>
        </p:nvGrpSpPr>
        <p:grpSpPr>
          <a:xfrm>
            <a:off x="9165215" y="4406628"/>
            <a:ext cx="2891155" cy="2249805"/>
            <a:chOff x="1026477" y="3612208"/>
            <a:chExt cx="2891155" cy="2249805"/>
          </a:xfrm>
        </p:grpSpPr>
        <p:sp>
          <p:nvSpPr>
            <p:cNvPr id="236" name="Google Shape;236;p10"/>
            <p:cNvSpPr/>
            <p:nvPr/>
          </p:nvSpPr>
          <p:spPr>
            <a:xfrm>
              <a:off x="1026477" y="4442153"/>
              <a:ext cx="2891155" cy="1419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Instead of one resource, multiple resources should exist or improving application-level security</a:t>
              </a:r>
              <a:endPara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1026477" y="3612208"/>
              <a:ext cx="2590800" cy="829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Resources for security improvements</a:t>
              </a:r>
              <a:endParaRPr b="1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0"/>
          <p:cNvSpPr/>
          <p:nvPr/>
        </p:nvSpPr>
        <p:spPr>
          <a:xfrm>
            <a:off x="7924278" y="4272462"/>
            <a:ext cx="800240" cy="800238"/>
          </a:xfrm>
          <a:prstGeom prst="ellipse">
            <a:avLst/>
          </a:prstGeom>
          <a:solidFill>
            <a:srgbClr val="18B8A7"/>
          </a:solidFill>
          <a:ln>
            <a:noFill/>
          </a:ln>
          <a:effectLst>
            <a:outerShdw blurRad="406400" rotWithShape="0" algn="tl" dir="2700000" dist="241300">
              <a:srgbClr val="000000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8100673" y="2820863"/>
            <a:ext cx="447370" cy="361747"/>
          </a:xfrm>
          <a:custGeom>
            <a:rect b="b" l="l" r="r" t="t"/>
            <a:pathLst>
              <a:path extrusionOk="0" h="268287" w="331788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06400" rotWithShape="0" algn="tl" dir="2700000" dist="241300">
              <a:srgbClr val="000000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8100713" y="4476881"/>
            <a:ext cx="447370" cy="415210"/>
          </a:xfrm>
          <a:custGeom>
            <a:rect b="b" l="l" r="r" t="t"/>
            <a:pathLst>
              <a:path extrusionOk="0" h="313831" w="338138">
                <a:moveTo>
                  <a:pt x="288132" y="223343"/>
                </a:moveTo>
                <a:cubicBezTo>
                  <a:pt x="283309" y="223343"/>
                  <a:pt x="279400" y="226897"/>
                  <a:pt x="279400" y="231281"/>
                </a:cubicBezTo>
                <a:cubicBezTo>
                  <a:pt x="279400" y="235665"/>
                  <a:pt x="283309" y="239219"/>
                  <a:pt x="288132" y="239219"/>
                </a:cubicBezTo>
                <a:cubicBezTo>
                  <a:pt x="292955" y="239219"/>
                  <a:pt x="296864" y="235665"/>
                  <a:pt x="296864" y="231281"/>
                </a:cubicBezTo>
                <a:cubicBezTo>
                  <a:pt x="296864" y="226897"/>
                  <a:pt x="292955" y="223343"/>
                  <a:pt x="288132" y="223343"/>
                </a:cubicBezTo>
                <a:close/>
                <a:moveTo>
                  <a:pt x="261938" y="223343"/>
                </a:moveTo>
                <a:cubicBezTo>
                  <a:pt x="257554" y="223343"/>
                  <a:pt x="254000" y="226897"/>
                  <a:pt x="254000" y="231281"/>
                </a:cubicBezTo>
                <a:cubicBezTo>
                  <a:pt x="254000" y="235665"/>
                  <a:pt x="257554" y="239219"/>
                  <a:pt x="261938" y="239219"/>
                </a:cubicBezTo>
                <a:cubicBezTo>
                  <a:pt x="266322" y="239219"/>
                  <a:pt x="269876" y="235665"/>
                  <a:pt x="269876" y="231281"/>
                </a:cubicBezTo>
                <a:cubicBezTo>
                  <a:pt x="269876" y="226897"/>
                  <a:pt x="266322" y="223343"/>
                  <a:pt x="261938" y="223343"/>
                </a:cubicBezTo>
                <a:close/>
                <a:moveTo>
                  <a:pt x="116535" y="45543"/>
                </a:moveTo>
                <a:cubicBezTo>
                  <a:pt x="137788" y="45543"/>
                  <a:pt x="152400" y="68137"/>
                  <a:pt x="141773" y="88073"/>
                </a:cubicBezTo>
                <a:cubicBezTo>
                  <a:pt x="141773" y="88073"/>
                  <a:pt x="141773" y="88073"/>
                  <a:pt x="108565" y="102693"/>
                </a:cubicBezTo>
                <a:cubicBezTo>
                  <a:pt x="96610" y="98706"/>
                  <a:pt x="87312" y="88073"/>
                  <a:pt x="87312" y="74783"/>
                </a:cubicBezTo>
                <a:cubicBezTo>
                  <a:pt x="87312" y="58834"/>
                  <a:pt x="100595" y="45543"/>
                  <a:pt x="116535" y="45543"/>
                </a:cubicBezTo>
                <a:close/>
                <a:moveTo>
                  <a:pt x="254349" y="30428"/>
                </a:moveTo>
                <a:cubicBezTo>
                  <a:pt x="271421" y="26493"/>
                  <a:pt x="284553" y="44853"/>
                  <a:pt x="275361" y="48787"/>
                </a:cubicBezTo>
                <a:cubicBezTo>
                  <a:pt x="242530" y="63213"/>
                  <a:pt x="243843" y="57967"/>
                  <a:pt x="255662" y="85507"/>
                </a:cubicBezTo>
                <a:cubicBezTo>
                  <a:pt x="256976" y="89441"/>
                  <a:pt x="262228" y="92064"/>
                  <a:pt x="266168" y="89441"/>
                </a:cubicBezTo>
                <a:cubicBezTo>
                  <a:pt x="266168" y="89441"/>
                  <a:pt x="266168" y="89441"/>
                  <a:pt x="289806" y="80261"/>
                </a:cubicBezTo>
                <a:cubicBezTo>
                  <a:pt x="297685" y="76327"/>
                  <a:pt x="301625" y="99933"/>
                  <a:pt x="287180" y="109113"/>
                </a:cubicBezTo>
                <a:cubicBezTo>
                  <a:pt x="260915" y="124850"/>
                  <a:pt x="259602" y="123538"/>
                  <a:pt x="225458" y="111735"/>
                </a:cubicBezTo>
                <a:cubicBezTo>
                  <a:pt x="225458" y="111735"/>
                  <a:pt x="225458" y="111735"/>
                  <a:pt x="92823" y="166815"/>
                </a:cubicBezTo>
                <a:cubicBezTo>
                  <a:pt x="66559" y="177306"/>
                  <a:pt x="50800" y="137964"/>
                  <a:pt x="75751" y="127472"/>
                </a:cubicBezTo>
                <a:cubicBezTo>
                  <a:pt x="75751" y="127472"/>
                  <a:pt x="75751" y="127472"/>
                  <a:pt x="208386" y="72393"/>
                </a:cubicBezTo>
                <a:cubicBezTo>
                  <a:pt x="217579" y="54033"/>
                  <a:pt x="222832" y="38296"/>
                  <a:pt x="242530" y="33050"/>
                </a:cubicBezTo>
                <a:cubicBezTo>
                  <a:pt x="242530" y="33050"/>
                  <a:pt x="242530" y="33050"/>
                  <a:pt x="254349" y="30428"/>
                </a:cubicBezTo>
                <a:close/>
                <a:moveTo>
                  <a:pt x="186871" y="24906"/>
                </a:moveTo>
                <a:cubicBezTo>
                  <a:pt x="186871" y="24906"/>
                  <a:pt x="186871" y="24906"/>
                  <a:pt x="231775" y="24906"/>
                </a:cubicBezTo>
                <a:cubicBezTo>
                  <a:pt x="220889" y="30080"/>
                  <a:pt x="212725" y="37841"/>
                  <a:pt x="207282" y="48190"/>
                </a:cubicBezTo>
                <a:cubicBezTo>
                  <a:pt x="207282" y="48190"/>
                  <a:pt x="207282" y="48190"/>
                  <a:pt x="201839" y="59831"/>
                </a:cubicBezTo>
                <a:cubicBezTo>
                  <a:pt x="200479" y="52070"/>
                  <a:pt x="193675" y="45603"/>
                  <a:pt x="184150" y="45603"/>
                </a:cubicBezTo>
                <a:cubicBezTo>
                  <a:pt x="190954" y="39135"/>
                  <a:pt x="190954" y="31374"/>
                  <a:pt x="186871" y="24906"/>
                </a:cubicBezTo>
                <a:close/>
                <a:moveTo>
                  <a:pt x="18492" y="24906"/>
                </a:moveTo>
                <a:cubicBezTo>
                  <a:pt x="18492" y="24906"/>
                  <a:pt x="18492" y="24906"/>
                  <a:pt x="43588" y="24906"/>
                </a:cubicBezTo>
                <a:cubicBezTo>
                  <a:pt x="39626" y="32822"/>
                  <a:pt x="40946" y="40738"/>
                  <a:pt x="46230" y="46015"/>
                </a:cubicBezTo>
                <a:cubicBezTo>
                  <a:pt x="36984" y="46015"/>
                  <a:pt x="29059" y="53931"/>
                  <a:pt x="29059" y="63166"/>
                </a:cubicBezTo>
                <a:cubicBezTo>
                  <a:pt x="29059" y="82955"/>
                  <a:pt x="27738" y="89552"/>
                  <a:pt x="31700" y="96148"/>
                </a:cubicBezTo>
                <a:cubicBezTo>
                  <a:pt x="31700" y="96148"/>
                  <a:pt x="31700" y="96148"/>
                  <a:pt x="31700" y="206969"/>
                </a:cubicBezTo>
                <a:cubicBezTo>
                  <a:pt x="31700" y="210926"/>
                  <a:pt x="35663" y="214884"/>
                  <a:pt x="39626" y="214884"/>
                </a:cubicBezTo>
                <a:cubicBezTo>
                  <a:pt x="39626" y="214884"/>
                  <a:pt x="39626" y="214884"/>
                  <a:pt x="298512" y="214884"/>
                </a:cubicBezTo>
                <a:cubicBezTo>
                  <a:pt x="302475" y="214884"/>
                  <a:pt x="306438" y="210926"/>
                  <a:pt x="306438" y="206969"/>
                </a:cubicBezTo>
                <a:cubicBezTo>
                  <a:pt x="306438" y="206969"/>
                  <a:pt x="306438" y="206969"/>
                  <a:pt x="306438" y="104064"/>
                </a:cubicBezTo>
                <a:cubicBezTo>
                  <a:pt x="309079" y="96148"/>
                  <a:pt x="310400" y="86913"/>
                  <a:pt x="306438" y="77678"/>
                </a:cubicBezTo>
                <a:cubicBezTo>
                  <a:pt x="306438" y="59208"/>
                  <a:pt x="306438" y="61846"/>
                  <a:pt x="274737" y="61846"/>
                </a:cubicBezTo>
                <a:cubicBezTo>
                  <a:pt x="274737" y="61846"/>
                  <a:pt x="274737" y="61846"/>
                  <a:pt x="281341" y="59208"/>
                </a:cubicBezTo>
                <a:cubicBezTo>
                  <a:pt x="293229" y="53931"/>
                  <a:pt x="294550" y="38099"/>
                  <a:pt x="280021" y="24906"/>
                </a:cubicBezTo>
                <a:cubicBezTo>
                  <a:pt x="280021" y="24906"/>
                  <a:pt x="280021" y="24906"/>
                  <a:pt x="319646" y="24906"/>
                </a:cubicBezTo>
                <a:cubicBezTo>
                  <a:pt x="330213" y="24906"/>
                  <a:pt x="338138" y="34141"/>
                  <a:pt x="338138" y="43376"/>
                </a:cubicBezTo>
                <a:cubicBezTo>
                  <a:pt x="338138" y="43376"/>
                  <a:pt x="338138" y="43376"/>
                  <a:pt x="338138" y="234674"/>
                </a:cubicBezTo>
                <a:cubicBezTo>
                  <a:pt x="338138" y="243909"/>
                  <a:pt x="330213" y="251825"/>
                  <a:pt x="319646" y="251825"/>
                </a:cubicBezTo>
                <a:cubicBezTo>
                  <a:pt x="319646" y="251825"/>
                  <a:pt x="319646" y="251825"/>
                  <a:pt x="200769" y="251825"/>
                </a:cubicBezTo>
                <a:cubicBezTo>
                  <a:pt x="200769" y="251825"/>
                  <a:pt x="200769" y="251825"/>
                  <a:pt x="216620" y="290084"/>
                </a:cubicBezTo>
                <a:cubicBezTo>
                  <a:pt x="216620" y="290084"/>
                  <a:pt x="216620" y="290084"/>
                  <a:pt x="224545" y="290084"/>
                </a:cubicBezTo>
                <a:cubicBezTo>
                  <a:pt x="229828" y="290084"/>
                  <a:pt x="235112" y="295361"/>
                  <a:pt x="235112" y="301958"/>
                </a:cubicBezTo>
                <a:cubicBezTo>
                  <a:pt x="235112" y="308554"/>
                  <a:pt x="229828" y="313831"/>
                  <a:pt x="224545" y="313831"/>
                </a:cubicBezTo>
                <a:cubicBezTo>
                  <a:pt x="224545" y="313831"/>
                  <a:pt x="224545" y="313831"/>
                  <a:pt x="113593" y="313831"/>
                </a:cubicBezTo>
                <a:cubicBezTo>
                  <a:pt x="108310" y="313831"/>
                  <a:pt x="103026" y="308554"/>
                  <a:pt x="103026" y="301958"/>
                </a:cubicBezTo>
                <a:cubicBezTo>
                  <a:pt x="103026" y="295361"/>
                  <a:pt x="108310" y="290084"/>
                  <a:pt x="113593" y="290084"/>
                </a:cubicBezTo>
                <a:cubicBezTo>
                  <a:pt x="113593" y="290084"/>
                  <a:pt x="113593" y="290084"/>
                  <a:pt x="121518" y="290084"/>
                </a:cubicBezTo>
                <a:cubicBezTo>
                  <a:pt x="121518" y="290084"/>
                  <a:pt x="121518" y="290084"/>
                  <a:pt x="137369" y="251825"/>
                </a:cubicBezTo>
                <a:cubicBezTo>
                  <a:pt x="137369" y="251825"/>
                  <a:pt x="137369" y="251825"/>
                  <a:pt x="18492" y="251825"/>
                </a:cubicBezTo>
                <a:cubicBezTo>
                  <a:pt x="7925" y="251825"/>
                  <a:pt x="0" y="243909"/>
                  <a:pt x="0" y="234674"/>
                </a:cubicBezTo>
                <a:cubicBezTo>
                  <a:pt x="0" y="234674"/>
                  <a:pt x="0" y="234674"/>
                  <a:pt x="0" y="43376"/>
                </a:cubicBezTo>
                <a:cubicBezTo>
                  <a:pt x="0" y="34141"/>
                  <a:pt x="7925" y="24906"/>
                  <a:pt x="18492" y="24906"/>
                </a:cubicBezTo>
                <a:close/>
                <a:moveTo>
                  <a:pt x="109666" y="1"/>
                </a:moveTo>
                <a:cubicBezTo>
                  <a:pt x="113718" y="21"/>
                  <a:pt x="119286" y="267"/>
                  <a:pt x="126932" y="267"/>
                </a:cubicBezTo>
                <a:cubicBezTo>
                  <a:pt x="134910" y="267"/>
                  <a:pt x="133580" y="10764"/>
                  <a:pt x="133580" y="18637"/>
                </a:cubicBezTo>
                <a:cubicBezTo>
                  <a:pt x="137569" y="19949"/>
                  <a:pt x="140229" y="21261"/>
                  <a:pt x="144218" y="22573"/>
                </a:cubicBezTo>
                <a:cubicBezTo>
                  <a:pt x="158845" y="6828"/>
                  <a:pt x="154855" y="8140"/>
                  <a:pt x="177460" y="29134"/>
                </a:cubicBezTo>
                <a:cubicBezTo>
                  <a:pt x="182779" y="35695"/>
                  <a:pt x="174801" y="40943"/>
                  <a:pt x="168152" y="47504"/>
                </a:cubicBezTo>
                <a:cubicBezTo>
                  <a:pt x="170812" y="50128"/>
                  <a:pt x="172142" y="54065"/>
                  <a:pt x="173471" y="58001"/>
                </a:cubicBezTo>
                <a:cubicBezTo>
                  <a:pt x="188098" y="58001"/>
                  <a:pt x="192087" y="55377"/>
                  <a:pt x="192087" y="67186"/>
                </a:cubicBezTo>
                <a:cubicBezTo>
                  <a:pt x="192087" y="67186"/>
                  <a:pt x="192087" y="67186"/>
                  <a:pt x="154855" y="82931"/>
                </a:cubicBezTo>
                <a:cubicBezTo>
                  <a:pt x="160174" y="58001"/>
                  <a:pt x="140229" y="35695"/>
                  <a:pt x="116294" y="35695"/>
                </a:cubicBezTo>
                <a:cubicBezTo>
                  <a:pt x="93689" y="35695"/>
                  <a:pt x="76403" y="52753"/>
                  <a:pt x="76403" y="75059"/>
                </a:cubicBezTo>
                <a:cubicBezTo>
                  <a:pt x="76403" y="88180"/>
                  <a:pt x="83052" y="101301"/>
                  <a:pt x="93689" y="107862"/>
                </a:cubicBezTo>
                <a:cubicBezTo>
                  <a:pt x="73744" y="117047"/>
                  <a:pt x="67095" y="118359"/>
                  <a:pt x="59117" y="124919"/>
                </a:cubicBezTo>
                <a:cubicBezTo>
                  <a:pt x="48479" y="114422"/>
                  <a:pt x="49809" y="115734"/>
                  <a:pt x="63106" y="102613"/>
                </a:cubicBezTo>
                <a:cubicBezTo>
                  <a:pt x="61776" y="98677"/>
                  <a:pt x="60447" y="96053"/>
                  <a:pt x="59117" y="92116"/>
                </a:cubicBezTo>
                <a:cubicBezTo>
                  <a:pt x="36512" y="92116"/>
                  <a:pt x="40501" y="94740"/>
                  <a:pt x="40501" y="63249"/>
                </a:cubicBezTo>
                <a:cubicBezTo>
                  <a:pt x="40501" y="55377"/>
                  <a:pt x="51139" y="58001"/>
                  <a:pt x="59117" y="58001"/>
                </a:cubicBezTo>
                <a:cubicBezTo>
                  <a:pt x="60447" y="54065"/>
                  <a:pt x="61776" y="50128"/>
                  <a:pt x="63106" y="47504"/>
                </a:cubicBezTo>
                <a:cubicBezTo>
                  <a:pt x="47150" y="31759"/>
                  <a:pt x="48479" y="35695"/>
                  <a:pt x="69755" y="14700"/>
                </a:cubicBezTo>
                <a:cubicBezTo>
                  <a:pt x="76403" y="8140"/>
                  <a:pt x="81722" y="17325"/>
                  <a:pt x="88370" y="22573"/>
                </a:cubicBezTo>
                <a:cubicBezTo>
                  <a:pt x="91030" y="21261"/>
                  <a:pt x="95019" y="19949"/>
                  <a:pt x="99008" y="18637"/>
                </a:cubicBezTo>
                <a:cubicBezTo>
                  <a:pt x="99008" y="1907"/>
                  <a:pt x="97512" y="-61"/>
                  <a:pt x="1096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06400" rotWithShape="0" algn="tl" dir="2700000" dist="241300">
              <a:srgbClr val="000000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0"/>
          <p:cNvGrpSpPr/>
          <p:nvPr/>
        </p:nvGrpSpPr>
        <p:grpSpPr>
          <a:xfrm>
            <a:off x="5039360" y="1937385"/>
            <a:ext cx="2092960" cy="4041775"/>
            <a:chOff x="5039360" y="1937385"/>
            <a:chExt cx="2092960" cy="4041775"/>
          </a:xfrm>
        </p:grpSpPr>
        <p:grpSp>
          <p:nvGrpSpPr>
            <p:cNvPr id="242" name="Google Shape;242;p10"/>
            <p:cNvGrpSpPr/>
            <p:nvPr/>
          </p:nvGrpSpPr>
          <p:grpSpPr>
            <a:xfrm>
              <a:off x="5039360" y="1937385"/>
              <a:ext cx="2092960" cy="4041775"/>
              <a:chOff x="-3768725" y="1125538"/>
              <a:chExt cx="2517775" cy="4862513"/>
            </a:xfrm>
          </p:grpSpPr>
          <p:sp>
            <p:nvSpPr>
              <p:cNvPr id="243" name="Google Shape;243;p10"/>
              <p:cNvSpPr/>
              <p:nvPr/>
            </p:nvSpPr>
            <p:spPr>
              <a:xfrm>
                <a:off x="-3741738" y="1125538"/>
                <a:ext cx="2478087" cy="4862513"/>
              </a:xfrm>
              <a:custGeom>
                <a:rect b="b" l="l" r="r" t="t"/>
                <a:pathLst>
                  <a:path extrusionOk="0" h="2739" w="1393">
                    <a:moveTo>
                      <a:pt x="1393" y="2559"/>
                    </a:moveTo>
                    <a:cubicBezTo>
                      <a:pt x="1393" y="2658"/>
                      <a:pt x="1312" y="2739"/>
                      <a:pt x="1213" y="2739"/>
                    </a:cubicBezTo>
                    <a:cubicBezTo>
                      <a:pt x="180" y="2739"/>
                      <a:pt x="180" y="2739"/>
                      <a:pt x="180" y="2739"/>
                    </a:cubicBezTo>
                    <a:cubicBezTo>
                      <a:pt x="81" y="2739"/>
                      <a:pt x="0" y="2658"/>
                      <a:pt x="0" y="2559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81"/>
                      <a:pt x="81" y="0"/>
                      <a:pt x="180" y="0"/>
                    </a:cubicBezTo>
                    <a:cubicBezTo>
                      <a:pt x="1213" y="0"/>
                      <a:pt x="1213" y="0"/>
                      <a:pt x="1213" y="0"/>
                    </a:cubicBezTo>
                    <a:cubicBezTo>
                      <a:pt x="1312" y="0"/>
                      <a:pt x="1393" y="81"/>
                      <a:pt x="1393" y="180"/>
                    </a:cubicBezTo>
                    <a:cubicBezTo>
                      <a:pt x="1393" y="2559"/>
                      <a:pt x="1393" y="2559"/>
                      <a:pt x="1393" y="2559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-3713163" y="1141413"/>
                <a:ext cx="2430462" cy="4830763"/>
              </a:xfrm>
              <a:custGeom>
                <a:rect b="b" l="l" r="r" t="t"/>
                <a:pathLst>
                  <a:path extrusionOk="0" h="2721" w="1366">
                    <a:moveTo>
                      <a:pt x="1366" y="2542"/>
                    </a:moveTo>
                    <a:cubicBezTo>
                      <a:pt x="1366" y="2641"/>
                      <a:pt x="1287" y="2721"/>
                      <a:pt x="1189" y="2721"/>
                    </a:cubicBezTo>
                    <a:cubicBezTo>
                      <a:pt x="176" y="2721"/>
                      <a:pt x="176" y="2721"/>
                      <a:pt x="176" y="2721"/>
                    </a:cubicBezTo>
                    <a:cubicBezTo>
                      <a:pt x="79" y="2721"/>
                      <a:pt x="0" y="2641"/>
                      <a:pt x="0" y="2542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80"/>
                      <a:pt x="79" y="0"/>
                      <a:pt x="176" y="0"/>
                    </a:cubicBezTo>
                    <a:cubicBezTo>
                      <a:pt x="1189" y="0"/>
                      <a:pt x="1189" y="0"/>
                      <a:pt x="1189" y="0"/>
                    </a:cubicBezTo>
                    <a:cubicBezTo>
                      <a:pt x="1287" y="0"/>
                      <a:pt x="1366" y="80"/>
                      <a:pt x="1366" y="179"/>
                    </a:cubicBezTo>
                    <a:cubicBezTo>
                      <a:pt x="1366" y="2542"/>
                      <a:pt x="1366" y="2542"/>
                      <a:pt x="1366" y="2542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0"/>
              <p:cNvSpPr/>
              <p:nvPr/>
            </p:nvSpPr>
            <p:spPr>
              <a:xfrm>
                <a:off x="-2673350" y="5507038"/>
                <a:ext cx="361950" cy="360363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A5A5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0"/>
              <p:cNvSpPr/>
              <p:nvPr/>
            </p:nvSpPr>
            <p:spPr>
              <a:xfrm>
                <a:off x="-2520950" y="1254125"/>
                <a:ext cx="47625" cy="46038"/>
              </a:xfrm>
              <a:custGeom>
                <a:rect b="b" l="l" r="r" t="t"/>
                <a:pathLst>
                  <a:path extrusionOk="0" h="26" w="27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5" y="20"/>
                      <a:pt x="2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0"/>
              <p:cNvSpPr/>
              <p:nvPr/>
            </p:nvSpPr>
            <p:spPr>
              <a:xfrm>
                <a:off x="-2528888" y="1246188"/>
                <a:ext cx="58737" cy="60325"/>
              </a:xfrm>
              <a:custGeom>
                <a:rect b="b" l="l" r="r" t="t"/>
                <a:pathLst>
                  <a:path extrusionOk="0" h="34" w="33">
                    <a:moveTo>
                      <a:pt x="33" y="17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moveTo>
                      <a:pt x="17" y="0"/>
                    </a:moveTo>
                    <a:cubicBezTo>
                      <a:pt x="7" y="0"/>
                      <a:pt x="0" y="8"/>
                      <a:pt x="0" y="17"/>
                    </a:cubicBezTo>
                    <a:cubicBezTo>
                      <a:pt x="0" y="26"/>
                      <a:pt x="7" y="34"/>
                      <a:pt x="17" y="34"/>
                    </a:cubicBezTo>
                    <a:cubicBezTo>
                      <a:pt x="26" y="34"/>
                      <a:pt x="33" y="26"/>
                      <a:pt x="33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4"/>
                      <a:pt x="24" y="30"/>
                      <a:pt x="17" y="30"/>
                    </a:cubicBezTo>
                    <a:cubicBezTo>
                      <a:pt x="10" y="30"/>
                      <a:pt x="4" y="24"/>
                      <a:pt x="4" y="17"/>
                    </a:cubicBezTo>
                    <a:cubicBezTo>
                      <a:pt x="4" y="10"/>
                      <a:pt x="10" y="4"/>
                      <a:pt x="17" y="4"/>
                    </a:cubicBezTo>
                    <a:cubicBezTo>
                      <a:pt x="24" y="4"/>
                      <a:pt x="29" y="10"/>
                      <a:pt x="29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8"/>
                      <a:pt x="26" y="0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-2930525" y="1395413"/>
                <a:ext cx="77787" cy="74613"/>
              </a:xfrm>
              <a:custGeom>
                <a:rect b="b" l="l" r="r" t="t"/>
                <a:pathLst>
                  <a:path extrusionOk="0" h="42" w="44">
                    <a:moveTo>
                      <a:pt x="21" y="0"/>
                    </a:moveTo>
                    <a:cubicBezTo>
                      <a:pt x="15" y="0"/>
                      <a:pt x="10" y="3"/>
                      <a:pt x="6" y="6"/>
                    </a:cubicBezTo>
                    <a:cubicBezTo>
                      <a:pt x="3" y="10"/>
                      <a:pt x="0" y="15"/>
                      <a:pt x="0" y="21"/>
                    </a:cubicBezTo>
                    <a:cubicBezTo>
                      <a:pt x="0" y="27"/>
                      <a:pt x="3" y="32"/>
                      <a:pt x="6" y="36"/>
                    </a:cubicBezTo>
                    <a:cubicBezTo>
                      <a:pt x="10" y="39"/>
                      <a:pt x="15" y="42"/>
                      <a:pt x="21" y="42"/>
                    </a:cubicBezTo>
                    <a:cubicBezTo>
                      <a:pt x="27" y="42"/>
                      <a:pt x="32" y="39"/>
                      <a:pt x="36" y="36"/>
                    </a:cubicBezTo>
                    <a:cubicBezTo>
                      <a:pt x="39" y="32"/>
                      <a:pt x="42" y="27"/>
                      <a:pt x="42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15"/>
                      <a:pt x="39" y="10"/>
                      <a:pt x="36" y="6"/>
                    </a:cubicBezTo>
                    <a:cubicBezTo>
                      <a:pt x="32" y="3"/>
                      <a:pt x="27" y="0"/>
                      <a:pt x="21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-2938463" y="1389063"/>
                <a:ext cx="88900" cy="88900"/>
              </a:xfrm>
              <a:custGeom>
                <a:rect b="b" l="l" r="r" t="t"/>
                <a:pathLst>
                  <a:path extrusionOk="0" h="50" w="50">
                    <a:moveTo>
                      <a:pt x="50" y="25"/>
                    </a:move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39" y="50"/>
                      <a:pt x="50" y="39"/>
                      <a:pt x="5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31"/>
                      <a:pt x="43" y="36"/>
                      <a:pt x="40" y="40"/>
                    </a:cubicBezTo>
                    <a:cubicBezTo>
                      <a:pt x="36" y="43"/>
                      <a:pt x="31" y="46"/>
                      <a:pt x="25" y="46"/>
                    </a:cubicBezTo>
                    <a:cubicBezTo>
                      <a:pt x="19" y="46"/>
                      <a:pt x="14" y="43"/>
                      <a:pt x="10" y="40"/>
                    </a:cubicBezTo>
                    <a:cubicBezTo>
                      <a:pt x="7" y="36"/>
                      <a:pt x="4" y="31"/>
                      <a:pt x="4" y="25"/>
                    </a:cubicBezTo>
                    <a:cubicBezTo>
                      <a:pt x="4" y="19"/>
                      <a:pt x="7" y="14"/>
                      <a:pt x="10" y="10"/>
                    </a:cubicBezTo>
                    <a:cubicBezTo>
                      <a:pt x="14" y="7"/>
                      <a:pt x="19" y="4"/>
                      <a:pt x="25" y="4"/>
                    </a:cubicBezTo>
                    <a:cubicBezTo>
                      <a:pt x="31" y="4"/>
                      <a:pt x="36" y="7"/>
                      <a:pt x="40" y="10"/>
                    </a:cubicBezTo>
                    <a:cubicBezTo>
                      <a:pt x="43" y="14"/>
                      <a:pt x="46" y="19"/>
                      <a:pt x="46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-2695575" y="1419225"/>
                <a:ext cx="393700" cy="39688"/>
              </a:xfrm>
              <a:custGeom>
                <a:rect b="b" l="l" r="r" t="t"/>
                <a:pathLst>
                  <a:path extrusionOk="0" h="23" w="221">
                    <a:moveTo>
                      <a:pt x="21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16" y="23"/>
                      <a:pt x="221" y="18"/>
                      <a:pt x="221" y="11"/>
                    </a:cubicBezTo>
                    <a:cubicBezTo>
                      <a:pt x="221" y="5"/>
                      <a:pt x="216" y="0"/>
                      <a:pt x="210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-3768725" y="1736725"/>
                <a:ext cx="31750" cy="215900"/>
              </a:xfrm>
              <a:custGeom>
                <a:rect b="b" l="l" r="r" t="t"/>
                <a:pathLst>
                  <a:path extrusionOk="0" h="122" w="18">
                    <a:moveTo>
                      <a:pt x="18" y="113"/>
                    </a:moveTo>
                    <a:cubicBezTo>
                      <a:pt x="18" y="118"/>
                      <a:pt x="14" y="122"/>
                      <a:pt x="9" y="122"/>
                    </a:cubicBezTo>
                    <a:cubicBezTo>
                      <a:pt x="4" y="122"/>
                      <a:pt x="0" y="118"/>
                      <a:pt x="0" y="1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lnTo>
                      <a:pt x="18" y="11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-3768725" y="2147888"/>
                <a:ext cx="31750" cy="363538"/>
              </a:xfrm>
              <a:custGeom>
                <a:rect b="b" l="l" r="r" t="t"/>
                <a:pathLst>
                  <a:path extrusionOk="0" h="205" w="18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-3768725" y="2609850"/>
                <a:ext cx="31750" cy="363538"/>
              </a:xfrm>
              <a:custGeom>
                <a:rect b="b" l="l" r="r" t="t"/>
                <a:pathLst>
                  <a:path extrusionOk="0" h="205" w="18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-1282700" y="2147888"/>
                <a:ext cx="31750" cy="363538"/>
              </a:xfrm>
              <a:custGeom>
                <a:rect b="b" l="l" r="r" t="t"/>
                <a:pathLst>
                  <a:path extrusionOk="0" h="205" w="18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:\Users\Administrator\Desktop\摄图网_500313251.jpg摄图网_500313251" id="255" name="Google Shape;255;p10"/>
            <p:cNvPicPr preferRelativeResize="0"/>
            <p:nvPr/>
          </p:nvPicPr>
          <p:blipFill rotWithShape="1">
            <a:blip r:embed="rId3">
              <a:alphaModFix/>
            </a:blip>
            <a:srcRect b="0" l="21859" r="36612" t="0"/>
            <a:stretch/>
          </p:blipFill>
          <p:spPr>
            <a:xfrm>
              <a:off x="5167630" y="2456180"/>
              <a:ext cx="1866265" cy="2994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istrator\Desktop\摄图网_501001844.jpg摄图网_501001844" id="260" name="Google Shape;260;p11"/>
          <p:cNvPicPr preferRelativeResize="0"/>
          <p:nvPr/>
        </p:nvPicPr>
        <p:blipFill rotWithShape="1">
          <a:blip r:embed="rId3">
            <a:alphaModFix/>
          </a:blip>
          <a:srcRect b="18408" l="0" r="0" t="19008"/>
          <a:stretch/>
        </p:blipFill>
        <p:spPr>
          <a:xfrm>
            <a:off x="-10160" y="881380"/>
            <a:ext cx="12211684" cy="509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1"/>
          <p:cNvSpPr/>
          <p:nvPr/>
        </p:nvSpPr>
        <p:spPr>
          <a:xfrm>
            <a:off x="-10160" y="881380"/>
            <a:ext cx="12190730" cy="5094605"/>
          </a:xfrm>
          <a:prstGeom prst="rect">
            <a:avLst/>
          </a:prstGeom>
          <a:gradFill>
            <a:gsLst>
              <a:gs pos="0">
                <a:srgbClr val="0070C0">
                  <a:alpha val="91764"/>
                </a:srgbClr>
              </a:gs>
              <a:gs pos="56000">
                <a:srgbClr val="18B8A7">
                  <a:alpha val="72941"/>
                </a:srgbClr>
              </a:gs>
              <a:gs pos="100000">
                <a:srgbClr val="18B8A7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435610" y="1063625"/>
            <a:ext cx="7334250" cy="1494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br>
              <a:rPr lang="en-GB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945525" y="2053640"/>
            <a:ext cx="74544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Appointments are easily done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Improves effectiveness of patient treatment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 storage of test results and prescriptions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Attach files to patient history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istrator\Desktop\摄图网_501001844.jpg摄图网_501001844" id="269" name="Google Shape;269;p12"/>
          <p:cNvPicPr preferRelativeResize="0"/>
          <p:nvPr/>
        </p:nvPicPr>
        <p:blipFill rotWithShape="1">
          <a:blip r:embed="rId3">
            <a:alphaModFix/>
          </a:blip>
          <a:srcRect b="8190" l="0" r="0" t="7487"/>
          <a:stretch/>
        </p:blipFill>
        <p:spPr>
          <a:xfrm>
            <a:off x="-10160" y="-3175"/>
            <a:ext cx="12211684" cy="686498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2"/>
          <p:cNvSpPr/>
          <p:nvPr/>
        </p:nvSpPr>
        <p:spPr>
          <a:xfrm>
            <a:off x="-10160" y="-3175"/>
            <a:ext cx="12211051" cy="6865620"/>
          </a:xfrm>
          <a:prstGeom prst="rect">
            <a:avLst/>
          </a:prstGeom>
          <a:gradFill>
            <a:gsLst>
              <a:gs pos="0">
                <a:srgbClr val="0070C0">
                  <a:alpha val="91764"/>
                </a:srgbClr>
              </a:gs>
              <a:gs pos="48000">
                <a:srgbClr val="18B8A7">
                  <a:alpha val="72941"/>
                </a:srgbClr>
              </a:gs>
              <a:gs pos="100000">
                <a:srgbClr val="18B8A7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1572405" y="3124210"/>
            <a:ext cx="8838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804545" y="3308985"/>
            <a:ext cx="8362315" cy="68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istrator\Desktop\摄图网_500313453.jpg摄图网_500313453" id="94" name="Google Shape;94;p2"/>
          <p:cNvPicPr preferRelativeResize="0"/>
          <p:nvPr/>
        </p:nvPicPr>
        <p:blipFill rotWithShape="1">
          <a:blip r:embed="rId3">
            <a:alphaModFix/>
          </a:blip>
          <a:srcRect b="4777" l="0" r="12991" t="10973"/>
          <a:stretch/>
        </p:blipFill>
        <p:spPr>
          <a:xfrm>
            <a:off x="1571625" y="-3175"/>
            <a:ext cx="1063244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-13970" y="-5080"/>
            <a:ext cx="9993630" cy="6868160"/>
          </a:xfrm>
          <a:prstGeom prst="rect">
            <a:avLst/>
          </a:prstGeom>
          <a:gradFill>
            <a:gsLst>
              <a:gs pos="0">
                <a:srgbClr val="0070C0">
                  <a:alpha val="91764"/>
                </a:srgbClr>
              </a:gs>
              <a:gs pos="12000">
                <a:srgbClr val="0070C0"/>
              </a:gs>
              <a:gs pos="80000">
                <a:srgbClr val="18B8A7">
                  <a:alpha val="72941"/>
                </a:srgbClr>
              </a:gs>
              <a:gs pos="100000">
                <a:srgbClr val="18B8A7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741805" y="1805940"/>
            <a:ext cx="4618355" cy="499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01/ Introduction</a:t>
            </a:r>
            <a:br>
              <a:rPr b="0" i="0" lang="en-GB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741805" y="2540000"/>
            <a:ext cx="450469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02/ Abstract</a:t>
            </a:r>
            <a:br>
              <a:rPr b="0" i="0" lang="en-GB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741805" y="3243580"/>
            <a:ext cx="535559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03/ Medicon</a:t>
            </a:r>
            <a:br>
              <a:rPr b="0" i="0" lang="en-GB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741805" y="4625340"/>
            <a:ext cx="511048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05/ Future scope </a:t>
            </a:r>
            <a:br>
              <a:rPr b="0" i="0" lang="en-GB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13970" y="679450"/>
            <a:ext cx="298450" cy="6972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72110" y="459105"/>
            <a:ext cx="7027545" cy="1247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741805" y="5094605"/>
            <a:ext cx="366712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 Conclusion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741805" y="3773805"/>
            <a:ext cx="452818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04/ Demo </a:t>
            </a: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istrator\Desktop\摄图网_501001844.jpg摄图网_501001844" id="108" name="Google Shape;108;p3"/>
          <p:cNvPicPr preferRelativeResize="0"/>
          <p:nvPr/>
        </p:nvPicPr>
        <p:blipFill rotWithShape="1">
          <a:blip r:embed="rId3">
            <a:alphaModFix/>
          </a:blip>
          <a:srcRect b="18408" l="0" r="0" t="19008"/>
          <a:stretch/>
        </p:blipFill>
        <p:spPr>
          <a:xfrm>
            <a:off x="-10160" y="881380"/>
            <a:ext cx="12211684" cy="509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-10160" y="881380"/>
            <a:ext cx="12190730" cy="5094605"/>
          </a:xfrm>
          <a:prstGeom prst="rect">
            <a:avLst/>
          </a:prstGeom>
          <a:gradFill>
            <a:gsLst>
              <a:gs pos="0">
                <a:srgbClr val="0070C0">
                  <a:alpha val="91764"/>
                </a:srgbClr>
              </a:gs>
              <a:gs pos="56000">
                <a:srgbClr val="18B8A7">
                  <a:alpha val="72941"/>
                </a:srgbClr>
              </a:gs>
              <a:gs pos="100000">
                <a:srgbClr val="18B8A7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70890" y="1212850"/>
            <a:ext cx="8119110" cy="127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br>
              <a:rPr lang="en-GB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748155" y="2164715"/>
            <a:ext cx="9157335" cy="33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Connects hospitals clinics and laboratories with patients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 medical reports and prescriptions of patients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fix an appointment with doctors, laboratory, hospitals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used : MIT app inventor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Stores the details in firebase platform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3757295" y="321945"/>
            <a:ext cx="425958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17B8A6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b="1" sz="4800">
              <a:solidFill>
                <a:srgbClr val="17B8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 rot="2700000">
            <a:off x="6257357" y="3310583"/>
            <a:ext cx="1266916" cy="1266916"/>
          </a:xfrm>
          <a:prstGeom prst="roundRect">
            <a:avLst>
              <a:gd fmla="val 16667" name="adj"/>
            </a:avLst>
          </a:prstGeom>
          <a:solidFill>
            <a:srgbClr val="17B8A6"/>
          </a:solidFill>
          <a:ln>
            <a:noFill/>
          </a:ln>
          <a:effectLst>
            <a:outerShdw blurRad="1270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D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 rot="2700000">
            <a:off x="7253848" y="4329965"/>
            <a:ext cx="1266916" cy="1266916"/>
          </a:xfrm>
          <a:prstGeom prst="roundRect">
            <a:avLst>
              <a:gd fmla="val 16667" name="adj"/>
            </a:avLst>
          </a:prstGeom>
          <a:solidFill>
            <a:srgbClr val="17B8A6"/>
          </a:solidFill>
          <a:ln>
            <a:noFill/>
          </a:ln>
          <a:effectLst>
            <a:outerShdw blurRad="1270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D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rot="2700000">
            <a:off x="7287503" y="2291202"/>
            <a:ext cx="1266916" cy="1266916"/>
          </a:xfrm>
          <a:prstGeom prst="roundRect">
            <a:avLst>
              <a:gd fmla="val 16667" name="adj"/>
            </a:avLst>
          </a:prstGeom>
          <a:solidFill>
            <a:srgbClr val="17B8A6"/>
          </a:solidFill>
          <a:ln>
            <a:noFill/>
          </a:ln>
          <a:effectLst>
            <a:outerShdw blurRad="1270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D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 rot="2700000">
            <a:off x="8548444" y="2681413"/>
            <a:ext cx="2567165" cy="2567165"/>
          </a:xfrm>
          <a:prstGeom prst="roundRect">
            <a:avLst>
              <a:gd fmla="val 16667" name="adj"/>
            </a:avLst>
          </a:prstGeom>
          <a:solidFill>
            <a:srgbClr val="22566B"/>
          </a:solidFill>
          <a:ln>
            <a:noFill/>
          </a:ln>
          <a:effectLst>
            <a:outerShdw blurRad="1270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D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9104690" y="3423084"/>
            <a:ext cx="1454705" cy="1081969"/>
          </a:xfrm>
          <a:custGeom>
            <a:rect b="b" l="l" r="r" t="t"/>
            <a:pathLst>
              <a:path extrusionOk="0" h="130" w="174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rgbClr val="F2F2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508587" y="4716172"/>
            <a:ext cx="751963" cy="494501"/>
          </a:xfrm>
          <a:custGeom>
            <a:rect b="b" l="l" r="r" t="t"/>
            <a:pathLst>
              <a:path extrusionOk="0" h="117" w="176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7676269" y="2573720"/>
            <a:ext cx="476300" cy="701880"/>
          </a:xfrm>
          <a:custGeom>
            <a:rect b="b" l="l" r="r" t="t"/>
            <a:pathLst>
              <a:path extrusionOk="0" h="140" w="94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581302" y="3639090"/>
            <a:ext cx="619729" cy="609903"/>
          </a:xfrm>
          <a:custGeom>
            <a:rect b="b" l="l" r="r" t="t"/>
            <a:pathLst>
              <a:path extrusionOk="0" h="152" w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86410" y="1070610"/>
            <a:ext cx="5508625" cy="6256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health care sector  has made an enormous difference in our lives. </a:t>
            </a:r>
            <a:r>
              <a:rPr b="1"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Medicon</a:t>
            </a:r>
            <a:r>
              <a:rPr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is an android mobile app which focuses on the online medical sector. Here you can register as a Patient, Hospital,  Doctor, laboratory or Clinic. It aims to expand patient care beyond the walls of a clinic and the </a:t>
            </a:r>
            <a:r>
              <a:rPr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convenience</a:t>
            </a:r>
            <a:r>
              <a:rPr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of expert advice is readily available. 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3757295" y="321945"/>
            <a:ext cx="425958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17B8A6"/>
                </a:solidFill>
                <a:latin typeface="Calibri"/>
                <a:ea typeface="Calibri"/>
                <a:cs typeface="Calibri"/>
                <a:sym typeface="Calibri"/>
              </a:rPr>
              <a:t>Medicon</a:t>
            </a:r>
            <a:endParaRPr b="1" sz="4800">
              <a:solidFill>
                <a:srgbClr val="17B8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 rot="2700000">
            <a:off x="6257357" y="3310583"/>
            <a:ext cx="1266916" cy="1266916"/>
          </a:xfrm>
          <a:prstGeom prst="roundRect">
            <a:avLst>
              <a:gd fmla="val 16667" name="adj"/>
            </a:avLst>
          </a:prstGeom>
          <a:solidFill>
            <a:srgbClr val="17B8A6"/>
          </a:solidFill>
          <a:ln>
            <a:noFill/>
          </a:ln>
          <a:effectLst>
            <a:outerShdw blurRad="1270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D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 rot="2700000">
            <a:off x="7253848" y="4329965"/>
            <a:ext cx="1266916" cy="1266916"/>
          </a:xfrm>
          <a:prstGeom prst="roundRect">
            <a:avLst>
              <a:gd fmla="val 16667" name="adj"/>
            </a:avLst>
          </a:prstGeom>
          <a:solidFill>
            <a:srgbClr val="17B8A6"/>
          </a:solidFill>
          <a:ln>
            <a:noFill/>
          </a:ln>
          <a:effectLst>
            <a:outerShdw blurRad="1270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D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 rot="2700000">
            <a:off x="7287503" y="2291202"/>
            <a:ext cx="1266916" cy="1266916"/>
          </a:xfrm>
          <a:prstGeom prst="roundRect">
            <a:avLst>
              <a:gd fmla="val 16667" name="adj"/>
            </a:avLst>
          </a:prstGeom>
          <a:solidFill>
            <a:srgbClr val="17B8A6"/>
          </a:solidFill>
          <a:ln>
            <a:noFill/>
          </a:ln>
          <a:effectLst>
            <a:outerShdw blurRad="1270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D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 rot="2700000">
            <a:off x="8548444" y="2681413"/>
            <a:ext cx="2567165" cy="2567165"/>
          </a:xfrm>
          <a:prstGeom prst="roundRect">
            <a:avLst>
              <a:gd fmla="val 16667" name="adj"/>
            </a:avLst>
          </a:prstGeom>
          <a:solidFill>
            <a:srgbClr val="22566B"/>
          </a:solidFill>
          <a:ln>
            <a:noFill/>
          </a:ln>
          <a:effectLst>
            <a:outerShdw blurRad="1270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D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9104690" y="3423084"/>
            <a:ext cx="1454705" cy="1081969"/>
          </a:xfrm>
          <a:custGeom>
            <a:rect b="b" l="l" r="r" t="t"/>
            <a:pathLst>
              <a:path extrusionOk="0" h="130" w="174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rgbClr val="F2F2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7508587" y="4716172"/>
            <a:ext cx="751963" cy="494501"/>
          </a:xfrm>
          <a:custGeom>
            <a:rect b="b" l="l" r="r" t="t"/>
            <a:pathLst>
              <a:path extrusionOk="0" h="117" w="176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7676269" y="2573720"/>
            <a:ext cx="476300" cy="701880"/>
          </a:xfrm>
          <a:custGeom>
            <a:rect b="b" l="l" r="r" t="t"/>
            <a:pathLst>
              <a:path extrusionOk="0" h="140" w="94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581302" y="3639090"/>
            <a:ext cx="619729" cy="609903"/>
          </a:xfrm>
          <a:custGeom>
            <a:rect b="b" l="l" r="r" t="t"/>
            <a:pathLst>
              <a:path extrusionOk="0" h="152" w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709295" y="1683385"/>
            <a:ext cx="528574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Features provided</a:t>
            </a:r>
            <a:endParaRPr b="1" sz="2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asy registration and login</a:t>
            </a:r>
            <a:endParaRPr sz="2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Profile access and modification</a:t>
            </a:r>
            <a:endParaRPr sz="2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Searching and consulting doctors</a:t>
            </a:r>
            <a:endParaRPr sz="2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Appointment management and reminder facilities</a:t>
            </a:r>
            <a:endParaRPr sz="2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B8A6"/>
              </a:buClr>
              <a:buSzPts val="4800"/>
              <a:buFont typeface="Calibri"/>
              <a:buNone/>
            </a:pPr>
            <a:r>
              <a:rPr lang="en-GB" sz="4800">
                <a:solidFill>
                  <a:srgbClr val="17B8A6"/>
                </a:solidFill>
              </a:rPr>
              <a:t>Why Medicon ?</a:t>
            </a:r>
            <a:endParaRPr sz="4800">
              <a:solidFill>
                <a:srgbClr val="17B8A6"/>
              </a:solidFill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2381550" y="3859000"/>
            <a:ext cx="7982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6"/>
          <p:cNvCxnSpPr/>
          <p:nvPr/>
        </p:nvCxnSpPr>
        <p:spPr>
          <a:xfrm>
            <a:off x="2381540" y="3849405"/>
            <a:ext cx="10200" cy="100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6"/>
          <p:cNvCxnSpPr/>
          <p:nvPr/>
        </p:nvCxnSpPr>
        <p:spPr>
          <a:xfrm rot="10800000">
            <a:off x="4208145" y="2835275"/>
            <a:ext cx="0" cy="9937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6"/>
          <p:cNvCxnSpPr/>
          <p:nvPr/>
        </p:nvCxnSpPr>
        <p:spPr>
          <a:xfrm flipH="1">
            <a:off x="5466080" y="3839210"/>
            <a:ext cx="10160" cy="10242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6"/>
          <p:cNvCxnSpPr/>
          <p:nvPr/>
        </p:nvCxnSpPr>
        <p:spPr>
          <a:xfrm rot="10800000">
            <a:off x="6805295" y="2814955"/>
            <a:ext cx="0" cy="103441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6"/>
          <p:cNvCxnSpPr/>
          <p:nvPr/>
        </p:nvCxnSpPr>
        <p:spPr>
          <a:xfrm>
            <a:off x="8604138" y="3844307"/>
            <a:ext cx="0" cy="101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6"/>
          <p:cNvCxnSpPr/>
          <p:nvPr/>
        </p:nvCxnSpPr>
        <p:spPr>
          <a:xfrm rot="10800000">
            <a:off x="10364300" y="2814970"/>
            <a:ext cx="0" cy="103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6"/>
          <p:cNvSpPr txBox="1"/>
          <p:nvPr/>
        </p:nvSpPr>
        <p:spPr>
          <a:xfrm>
            <a:off x="2957830" y="2058035"/>
            <a:ext cx="250126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 medical history of patient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81370" y="2058035"/>
            <a:ext cx="199644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Appointments are a touch away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9641295" y="2058035"/>
            <a:ext cx="1446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lab reports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1394490" y="5014790"/>
            <a:ext cx="26391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Patients can choose their doctors according to their specialization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281170" y="5001895"/>
            <a:ext cx="262509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Patients and doctors are notified of their appointments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153817" y="5014670"/>
            <a:ext cx="2900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Expertise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advice readily </a:t>
            </a:r>
            <a:r>
              <a:rPr lang="en-GB" sz="1800">
                <a:solidFill>
                  <a:schemeClr val="dk1"/>
                </a:solidFill>
              </a:rPr>
              <a:t>available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online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B8A6"/>
              </a:buClr>
              <a:buSzPts val="4800"/>
              <a:buFont typeface="Calibri"/>
              <a:buNone/>
            </a:pPr>
            <a:r>
              <a:rPr lang="en-GB" sz="4800">
                <a:solidFill>
                  <a:srgbClr val="17B8A6"/>
                </a:solidFill>
              </a:rPr>
              <a:t>Demo Screenshots</a:t>
            </a:r>
            <a:endParaRPr sz="4800">
              <a:solidFill>
                <a:srgbClr val="17B8A6"/>
              </a:solidFill>
            </a:endParaRPr>
          </a:p>
        </p:txBody>
      </p:sp>
      <p:pic>
        <p:nvPicPr>
          <p:cNvPr descr="Screenshot2" id="163" name="Google Shape;163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250" y="106800"/>
            <a:ext cx="4807200" cy="66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669875" y="1984625"/>
            <a:ext cx="52842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 of medicon app.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enter username and password to login.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new to the app, you can sign up with google or sign up at the app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b2a4dbd884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0"/>
            <a:ext cx="4682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b2a4dbd884_4_0"/>
          <p:cNvSpPr txBox="1"/>
          <p:nvPr/>
        </p:nvSpPr>
        <p:spPr>
          <a:xfrm>
            <a:off x="286675" y="2712400"/>
            <a:ext cx="62406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If you enter wrong username or password while logging in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b2a4dbd884_4_0"/>
          <p:cNvSpPr txBox="1"/>
          <p:nvPr/>
        </p:nvSpPr>
        <p:spPr>
          <a:xfrm>
            <a:off x="518225" y="176425"/>
            <a:ext cx="5115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B8A6"/>
              </a:buClr>
              <a:buSzPts val="4800"/>
              <a:buFont typeface="Calibri"/>
              <a:buNone/>
            </a:pPr>
            <a:r>
              <a:rPr b="1" lang="en-GB" sz="4800">
                <a:solidFill>
                  <a:srgbClr val="17B8A6"/>
                </a:solidFill>
                <a:latin typeface="Calibri"/>
                <a:ea typeface="Calibri"/>
                <a:cs typeface="Calibri"/>
                <a:sym typeface="Calibri"/>
              </a:rPr>
              <a:t>Demo Screenshots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b2a4dbd884_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625" y="112725"/>
            <a:ext cx="3970874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b2a4dbd884_4_10"/>
          <p:cNvSpPr txBox="1"/>
          <p:nvPr/>
        </p:nvSpPr>
        <p:spPr>
          <a:xfrm>
            <a:off x="948375" y="529225"/>
            <a:ext cx="5138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17B8A6"/>
                </a:solidFill>
                <a:latin typeface="Calibri"/>
                <a:ea typeface="Calibri"/>
                <a:cs typeface="Calibri"/>
                <a:sym typeface="Calibri"/>
              </a:rPr>
              <a:t>Demo Screenshots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b2a4dbd884_4_10"/>
          <p:cNvSpPr txBox="1"/>
          <p:nvPr/>
        </p:nvSpPr>
        <p:spPr>
          <a:xfrm>
            <a:off x="948375" y="3594375"/>
            <a:ext cx="54909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Once you have successfully logged in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2019-06-29T02:41:00Z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