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Lobster"/>
      <p:regular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Pacifico"/>
      <p:regular r:id="rId34"/>
    </p:embeddedFont>
    <p:embeddedFont>
      <p:font typeface="EB Garamond Regular"/>
      <p:bold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  <p:embeddedFont>
      <p:font typeface="Spectral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font" Target="fonts/Raleway-bold.fntdata"/><Relationship Id="rId42" Type="http://schemas.openxmlformats.org/officeDocument/2006/relationships/font" Target="fonts/SpectralExtraBold-boldItalic.fntdata"/><Relationship Id="rId41" Type="http://schemas.openxmlformats.org/officeDocument/2006/relationships/font" Target="fonts/SpectralExtraBold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Lato-regular.fntdata"/><Relationship Id="rId27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35" Type="http://schemas.openxmlformats.org/officeDocument/2006/relationships/font" Target="fonts/EBGaramondRegular-bold.fntdata"/><Relationship Id="rId12" Type="http://schemas.openxmlformats.org/officeDocument/2006/relationships/slide" Target="slides/slide7.xml"/><Relationship Id="rId34" Type="http://schemas.openxmlformats.org/officeDocument/2006/relationships/font" Target="fonts/Pacifico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EBGaramondRegular-bold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251c19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251c19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251c19f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251c19f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59600" y="312925"/>
            <a:ext cx="7099200" cy="24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 INNOVATION  SERIES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953375" y="2894450"/>
            <a:ext cx="42537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pectral ExtraBold"/>
                <a:ea typeface="Spectral ExtraBold"/>
                <a:cs typeface="Spectral ExtraBold"/>
                <a:sym typeface="Spectral ExtraBold"/>
              </a:rPr>
              <a:t>      TEAM:</a:t>
            </a:r>
            <a:endParaRPr sz="2400"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pectral ExtraBold"/>
                <a:ea typeface="Spectral ExtraBold"/>
                <a:cs typeface="Spectral ExtraBold"/>
                <a:sym typeface="Spectral ExtraBold"/>
              </a:rPr>
              <a:t>            ACCESS DENIED</a:t>
            </a:r>
            <a:endParaRPr sz="2400"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336" name="Google Shape;336;p22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>
            <p:ph type="title"/>
          </p:nvPr>
        </p:nvSpPr>
        <p:spPr>
          <a:xfrm>
            <a:off x="530725" y="357550"/>
            <a:ext cx="73899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TECHNOLOGIES USED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Frontend:             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     </a:t>
            </a:r>
            <a:r>
              <a:rPr lang="en" sz="3400"/>
              <a:t>Html                     </a:t>
            </a:r>
            <a:endParaRPr sz="3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     Bootstrap</a:t>
            </a:r>
            <a:endParaRPr sz="3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Backend:</a:t>
            </a:r>
            <a:endParaRPr sz="3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     Django</a:t>
            </a:r>
            <a:endParaRPr sz="3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     </a:t>
            </a:r>
            <a:endParaRPr sz="3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     </a:t>
            </a:r>
            <a:endParaRPr i="1"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00" y="-47325"/>
            <a:ext cx="4723250" cy="53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CONSTRAINTS</a:t>
            </a:r>
            <a:endParaRPr b="1" sz="3300"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4" name="Google Shape;344;p23"/>
          <p:cNvSpPr txBox="1"/>
          <p:nvPr>
            <p:ph idx="4294967295" type="body"/>
          </p:nvPr>
        </p:nvSpPr>
        <p:spPr>
          <a:xfrm>
            <a:off x="2855550" y="158250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700"/>
              <a:buFont typeface="Merriweather"/>
              <a:buChar char="★"/>
            </a:pPr>
            <a:r>
              <a:rPr lang="en" sz="17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Needs proper network</a:t>
            </a:r>
            <a:r>
              <a:rPr lang="en" sz="17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7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connection</a:t>
            </a:r>
            <a:endParaRPr sz="17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5B0F00"/>
              </a:buClr>
              <a:buSzPts val="1700"/>
              <a:buFont typeface="Merriweather"/>
              <a:buChar char="★"/>
            </a:pPr>
            <a:r>
              <a:rPr lang="en" sz="17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Uncertainity of donor availability</a:t>
            </a:r>
            <a:endParaRPr sz="17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5B0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200" y="1923825"/>
            <a:ext cx="2139900" cy="22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631650" y="304550"/>
            <a:ext cx="6788700" cy="4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FUTURE SCOPE</a:t>
            </a:r>
            <a:endParaRPr sz="33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➢"/>
            </a:pPr>
            <a:r>
              <a:rPr b="0" lang="en" sz="2500">
                <a:highlight>
                  <a:schemeClr val="dk1"/>
                </a:highlight>
              </a:rPr>
              <a:t>This website will be linked by internet so the other hospitals can get the access</a:t>
            </a:r>
            <a:endParaRPr b="0" sz="250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chemeClr val="dk1"/>
              </a:highlight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➢"/>
            </a:pPr>
            <a:r>
              <a:rPr b="0" lang="en" sz="2500">
                <a:highlight>
                  <a:schemeClr val="dk1"/>
                </a:highlight>
              </a:rPr>
              <a:t>Website can be expanded with availability over worldwide</a:t>
            </a:r>
            <a:endParaRPr b="0" sz="250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chemeClr val="dk1"/>
              </a:highlight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➢"/>
            </a:pPr>
            <a:r>
              <a:rPr b="0" lang="en" sz="2500">
                <a:highlight>
                  <a:schemeClr val="dk1"/>
                </a:highlight>
              </a:rPr>
              <a:t>The website can also be implemented</a:t>
            </a:r>
            <a:endParaRPr b="0" sz="250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500">
                <a:highlight>
                  <a:schemeClr val="dk1"/>
                </a:highlight>
              </a:rPr>
              <a:t> into a mobile application</a:t>
            </a:r>
            <a:endParaRPr b="0" sz="25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500">
              <a:highlight>
                <a:schemeClr val="dk1"/>
              </a:highlight>
            </a:endParaRPr>
          </a:p>
        </p:txBody>
      </p:sp>
      <p:grpSp>
        <p:nvGrpSpPr>
          <p:cNvPr id="351" name="Google Shape;351;p24"/>
          <p:cNvGrpSpPr/>
          <p:nvPr/>
        </p:nvGrpSpPr>
        <p:grpSpPr>
          <a:xfrm>
            <a:off x="6946575" y="2812647"/>
            <a:ext cx="2212050" cy="2537076"/>
            <a:chOff x="6803275" y="395363"/>
            <a:chExt cx="2212050" cy="2537076"/>
          </a:xfrm>
        </p:grpSpPr>
        <p:pic>
          <p:nvPicPr>
            <p:cNvPr id="352" name="Google Shape;35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353" name="Google Shape;353;p2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55" name="Google Shape;355;p24"/>
          <p:cNvSpPr txBox="1"/>
          <p:nvPr/>
        </p:nvSpPr>
        <p:spPr>
          <a:xfrm>
            <a:off x="7724975" y="3849313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7350" y="2753975"/>
            <a:ext cx="2121275" cy="24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562575" y="476100"/>
            <a:ext cx="5592600" cy="31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7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62" name="Google Shape;362;p25"/>
          <p:cNvGrpSpPr/>
          <p:nvPr/>
        </p:nvGrpSpPr>
        <p:grpSpPr>
          <a:xfrm>
            <a:off x="6610700" y="2407692"/>
            <a:ext cx="2488212" cy="2504994"/>
            <a:chOff x="6818313" y="427445"/>
            <a:chExt cx="2488212" cy="2504994"/>
          </a:xfrm>
        </p:grpSpPr>
        <p:pic>
          <p:nvPicPr>
            <p:cNvPr id="363" name="Google Shape;36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18313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5"/>
            <p:cNvSpPr txBox="1"/>
            <p:nvPr/>
          </p:nvSpPr>
          <p:spPr>
            <a:xfrm>
              <a:off x="6818325" y="778390"/>
              <a:ext cx="24882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OUR TEAM:-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     </a:t>
              </a:r>
              <a:r>
                <a:rPr b="1" lang="en" sz="1500">
                  <a:solidFill>
                    <a:srgbClr val="38761D"/>
                  </a:solidFill>
                  <a:latin typeface="Raleway"/>
                  <a:ea typeface="Raleway"/>
                  <a:cs typeface="Raleway"/>
                  <a:sym typeface="Raleway"/>
                </a:rPr>
                <a:t>ACCESS DENIED</a:t>
              </a:r>
              <a:endParaRPr b="1" sz="15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PARVATHY REGHUNATH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NEEMA JOHN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PARVATHY DELEEP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65" name="Google Shape;365;p25"/>
          <p:cNvSpPr txBox="1"/>
          <p:nvPr/>
        </p:nvSpPr>
        <p:spPr>
          <a:xfrm>
            <a:off x="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title"/>
          </p:nvPr>
        </p:nvSpPr>
        <p:spPr>
          <a:xfrm>
            <a:off x="1215550" y="712075"/>
            <a:ext cx="60243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 u="sng">
                <a:solidFill>
                  <a:srgbClr val="FFFFFF"/>
                </a:solidFill>
                <a:highlight>
                  <a:srgbClr val="434343"/>
                </a:highlight>
              </a:rPr>
              <a:t>PROBLEM STATEMENT</a:t>
            </a:r>
            <a:r>
              <a:rPr lang="en" sz="3400" u="sng">
                <a:highlight>
                  <a:srgbClr val="434343"/>
                </a:highlight>
              </a:rPr>
              <a:t>NT</a:t>
            </a:r>
            <a:endParaRPr sz="3400" u="sng">
              <a:highlight>
                <a:srgbClr val="434343"/>
              </a:highlight>
            </a:endParaRPr>
          </a:p>
        </p:txBody>
      </p:sp>
      <p:sp>
        <p:nvSpPr>
          <p:cNvPr id="284" name="Google Shape;284;p14"/>
          <p:cNvSpPr txBox="1"/>
          <p:nvPr>
            <p:ph idx="4294967295" type="title"/>
          </p:nvPr>
        </p:nvSpPr>
        <p:spPr>
          <a:xfrm>
            <a:off x="763500" y="1964625"/>
            <a:ext cx="6737400" cy="24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000">
                <a:solidFill>
                  <a:srgbClr val="FFFFFF"/>
                </a:solidFill>
                <a:highlight>
                  <a:srgbClr val="434343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Enabling a patient-centered information exchange system.</a:t>
            </a:r>
            <a:endParaRPr b="0" sz="2900">
              <a:solidFill>
                <a:srgbClr val="FFFFFF"/>
              </a:solidFill>
              <a:highlight>
                <a:srgbClr val="434343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00" y="-61325"/>
            <a:ext cx="6439425" cy="52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2431100" y="868250"/>
            <a:ext cx="3797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n" sz="3300" u="sng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OUR SOLUTION</a:t>
            </a:r>
            <a:endParaRPr b="1" sz="3300" u="sng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15"/>
          <p:cNvSpPr txBox="1"/>
          <p:nvPr>
            <p:ph idx="4294967295" type="body"/>
          </p:nvPr>
        </p:nvSpPr>
        <p:spPr>
          <a:xfrm>
            <a:off x="1788150" y="1948925"/>
            <a:ext cx="54852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</a:t>
            </a:r>
            <a:r>
              <a:rPr b="1" lang="en" sz="270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BLOOD BANK WEBSITE</a:t>
            </a:r>
            <a:endParaRPr b="1" sz="2500"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400" y="2927575"/>
            <a:ext cx="39624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256200" y="4530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  <p:grpSp>
        <p:nvGrpSpPr>
          <p:cNvPr id="298" name="Google Shape;298;p16"/>
          <p:cNvGrpSpPr/>
          <p:nvPr/>
        </p:nvGrpSpPr>
        <p:grpSpPr>
          <a:xfrm>
            <a:off x="6781388" y="2496111"/>
            <a:ext cx="2212050" cy="2504994"/>
            <a:chOff x="6803275" y="427445"/>
            <a:chExt cx="2212050" cy="2504994"/>
          </a:xfrm>
        </p:grpSpPr>
        <p:pic>
          <p:nvPicPr>
            <p:cNvPr id="299" name="Google Shape;29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CC0000"/>
                  </a:solidFill>
                  <a:highlight>
                    <a:schemeClr val="lt1"/>
                  </a:highlight>
                  <a:latin typeface="Maven Pro"/>
                  <a:ea typeface="Maven Pro"/>
                  <a:cs typeface="Maven Pro"/>
                  <a:sym typeface="Maven Pro"/>
                </a:rPr>
                <a:t>This is how our website looks like</a:t>
              </a:r>
              <a:endParaRPr b="1" sz="2400">
                <a:solidFill>
                  <a:srgbClr val="CC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01" name="Google Shape;301;p16"/>
          <p:cNvSpPr txBox="1"/>
          <p:nvPr/>
        </p:nvSpPr>
        <p:spPr>
          <a:xfrm>
            <a:off x="1938850" y="29334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ewgg</a:t>
            </a:r>
            <a:endParaRPr/>
          </a:p>
        </p:txBody>
      </p:sp>
      <p:sp>
        <p:nvSpPr>
          <p:cNvPr id="307" name="Google Shape;307;p17"/>
          <p:cNvSpPr txBox="1"/>
          <p:nvPr/>
        </p:nvSpPr>
        <p:spPr>
          <a:xfrm>
            <a:off x="4972700" y="4247475"/>
            <a:ext cx="37071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cifico"/>
                <a:ea typeface="Pacifico"/>
                <a:cs typeface="Pacifico"/>
                <a:sym typeface="Pacifico"/>
              </a:rPr>
              <a:t>      This is the donor registration page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301375" y="763600"/>
            <a:ext cx="6380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dfath</a:t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3757175" y="43498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obster"/>
                <a:ea typeface="Lobster"/>
                <a:cs typeface="Lobster"/>
                <a:sym typeface="Lobster"/>
              </a:rPr>
              <a:t>                   This is the login page of our blood bank website</a:t>
            </a:r>
            <a:endParaRPr sz="17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260849" y="491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OBJECTIVES:-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The Project is a Blood Bank website 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users can view the information about registered blood donors along with their details of blood group and other medical information of donor. 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51350" y="512350"/>
            <a:ext cx="7533300" cy="4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Regular"/>
              <a:buChar char="❖"/>
            </a:pP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The user  can login and view the availability of blood and may also register to donate blood if he/she wishes to.</a:t>
            </a:r>
            <a:endParaRPr b="0" sz="2500">
              <a:solidFill>
                <a:srgbClr val="000000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EB Garamond Regular"/>
              <a:buChar char="❖"/>
            </a:pPr>
            <a:r>
              <a:rPr b="0" lang="en" sz="24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The location services enable the user to find nearest blood donor.</a:t>
            </a:r>
            <a:endParaRPr b="0" sz="24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B Garamond Regular"/>
              <a:buChar char="❖"/>
            </a:pPr>
            <a:r>
              <a:rPr b="0" lang="en" sz="2300">
                <a:solidFill>
                  <a:srgbClr val="000000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The main aim of developing this website is to reduce the time that is spent in searching for the right donor and the availability of blood required.</a:t>
            </a:r>
            <a:endParaRPr b="0" sz="1700">
              <a:solidFill>
                <a:srgbClr val="000000"/>
              </a:solidFill>
              <a:highlight>
                <a:srgbClr val="000000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>
              <a:solidFill>
                <a:srgbClr val="000000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150" y="2753100"/>
            <a:ext cx="1783850" cy="23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idx="4294967295" type="body"/>
          </p:nvPr>
        </p:nvSpPr>
        <p:spPr>
          <a:xfrm>
            <a:off x="80375" y="291325"/>
            <a:ext cx="3894000" cy="26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3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WEBSITE-FLOW DIAGRAM</a:t>
            </a:r>
            <a:endParaRPr sz="2300" u="sng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125" y="211250"/>
            <a:ext cx="5031000" cy="4720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/>
          <p:nvPr/>
        </p:nvSpPr>
        <p:spPr>
          <a:xfrm>
            <a:off x="3365375" y="45809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