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7" r:id="rId9"/>
    <p:sldId id="269" r:id="rId10"/>
    <p:sldId id="263" r:id="rId11"/>
    <p:sldId id="264" r:id="rId12"/>
    <p:sldId id="265" r:id="rId13"/>
    <p:sldId id="266"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8" d="100"/>
          <a:sy n="68" d="100"/>
        </p:scale>
        <p:origin x="6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6986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061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5923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845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279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58312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13544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108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1395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139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9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9918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550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6533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9388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816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12/24/2020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0848483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51C5A9E7-0C23-49B2-8626-EB478EDC21E3}"/>
              </a:ext>
            </a:extLst>
          </p:cNvPr>
          <p:cNvPicPr>
            <a:picLocks noChangeAspect="1"/>
          </p:cNvPicPr>
          <p:nvPr/>
        </p:nvPicPr>
        <p:blipFill rotWithShape="1">
          <a:blip r:embed="rId2"/>
          <a:srcRect l="14362" r="6364"/>
          <a:stretch/>
        </p:blipFill>
        <p:spPr>
          <a:xfrm>
            <a:off x="20" y="10"/>
            <a:ext cx="9118141" cy="6843717"/>
          </a:xfrm>
          <a:prstGeom prst="rect">
            <a:avLst/>
          </a:prstGeom>
        </p:spPr>
      </p:pic>
      <p:sp>
        <p:nvSpPr>
          <p:cNvPr id="2" name="Title 1">
            <a:extLst>
              <a:ext uri="{FF2B5EF4-FFF2-40B4-BE49-F238E27FC236}">
                <a16:creationId xmlns:a16="http://schemas.microsoft.com/office/drawing/2014/main" id="{03960478-FCB3-43CD-951E-5DD1961AA1F8}"/>
              </a:ext>
            </a:extLst>
          </p:cNvPr>
          <p:cNvSpPr>
            <a:spLocks noGrp="1"/>
          </p:cNvSpPr>
          <p:nvPr>
            <p:ph type="ctrTitle"/>
          </p:nvPr>
        </p:nvSpPr>
        <p:spPr>
          <a:xfrm>
            <a:off x="7945558" y="3025587"/>
            <a:ext cx="3713042" cy="2938333"/>
          </a:xfrm>
        </p:spPr>
        <p:txBody>
          <a:bodyPr>
            <a:normAutofit/>
          </a:bodyPr>
          <a:lstStyle/>
          <a:p>
            <a:pPr algn="r"/>
            <a:r>
              <a:rPr lang="en-US" sz="4400" dirty="0">
                <a:solidFill>
                  <a:srgbClr val="002060"/>
                </a:solidFill>
              </a:rPr>
              <a:t>EDUCATION DURING THE PANDEMIC</a:t>
            </a:r>
            <a:endParaRPr lang="en-IN" sz="4400" dirty="0">
              <a:solidFill>
                <a:srgbClr val="002060"/>
              </a:solidFill>
            </a:endParaRPr>
          </a:p>
        </p:txBody>
      </p:sp>
      <p:sp>
        <p:nvSpPr>
          <p:cNvPr id="3" name="Subtitle 2">
            <a:extLst>
              <a:ext uri="{FF2B5EF4-FFF2-40B4-BE49-F238E27FC236}">
                <a16:creationId xmlns:a16="http://schemas.microsoft.com/office/drawing/2014/main" id="{9D41F167-E1ED-4449-9334-E580BDE1EEFA}"/>
              </a:ext>
            </a:extLst>
          </p:cNvPr>
          <p:cNvSpPr>
            <a:spLocks noGrp="1"/>
          </p:cNvSpPr>
          <p:nvPr>
            <p:ph type="subTitle" idx="1"/>
          </p:nvPr>
        </p:nvSpPr>
        <p:spPr>
          <a:xfrm>
            <a:off x="9670556" y="1050886"/>
            <a:ext cx="2521424" cy="1520669"/>
          </a:xfrm>
        </p:spPr>
        <p:txBody>
          <a:bodyPr>
            <a:normAutofit/>
          </a:bodyPr>
          <a:lstStyle/>
          <a:p>
            <a:pPr algn="r"/>
            <a:r>
              <a:rPr lang="en-US" sz="2800" b="1" dirty="0">
                <a:solidFill>
                  <a:schemeClr val="bg1"/>
                </a:solidFill>
              </a:rPr>
              <a:t>PROBLEM STATEMENT</a:t>
            </a:r>
            <a:endParaRPr lang="en-IN" sz="2800" b="1" dirty="0">
              <a:solidFill>
                <a:schemeClr val="bg1"/>
              </a:solidFill>
            </a:endParaRPr>
          </a:p>
        </p:txBody>
      </p:sp>
    </p:spTree>
    <p:extLst>
      <p:ext uri="{BB962C8B-B14F-4D97-AF65-F5344CB8AC3E}">
        <p14:creationId xmlns:p14="http://schemas.microsoft.com/office/powerpoint/2010/main" val="244196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53C1-819F-44F5-8F22-D84654ADDC8A}"/>
              </a:ext>
            </a:extLst>
          </p:cNvPr>
          <p:cNvSpPr>
            <a:spLocks noGrp="1"/>
          </p:cNvSpPr>
          <p:nvPr>
            <p:ph type="title"/>
          </p:nvPr>
        </p:nvSpPr>
        <p:spPr>
          <a:xfrm>
            <a:off x="677334" y="496711"/>
            <a:ext cx="8596668" cy="1320800"/>
          </a:xfrm>
        </p:spPr>
        <p:txBody>
          <a:bodyPr>
            <a:normAutofit/>
          </a:bodyPr>
          <a:lstStyle/>
          <a:p>
            <a:r>
              <a:rPr lang="en-US" sz="4000" dirty="0">
                <a:solidFill>
                  <a:srgbClr val="7030A0"/>
                </a:solidFill>
              </a:rPr>
              <a:t>Features</a:t>
            </a:r>
          </a:p>
        </p:txBody>
      </p:sp>
      <p:sp>
        <p:nvSpPr>
          <p:cNvPr id="3" name="Content Placeholder 2">
            <a:extLst>
              <a:ext uri="{FF2B5EF4-FFF2-40B4-BE49-F238E27FC236}">
                <a16:creationId xmlns:a16="http://schemas.microsoft.com/office/drawing/2014/main" id="{4AB3369F-3953-4B41-8884-F4C9C4A4FDD0}"/>
              </a:ext>
            </a:extLst>
          </p:cNvPr>
          <p:cNvSpPr>
            <a:spLocks noGrp="1"/>
          </p:cNvSpPr>
          <p:nvPr>
            <p:ph idx="1"/>
          </p:nvPr>
        </p:nvSpPr>
        <p:spPr>
          <a:xfrm>
            <a:off x="719667" y="1892478"/>
            <a:ext cx="8596668" cy="4727439"/>
          </a:xfrm>
        </p:spPr>
        <p:txBody>
          <a:bodyPr vert="horz" lIns="91440" tIns="45720" rIns="91440" bIns="45720" rtlCol="0" anchor="t">
            <a:noAutofit/>
          </a:bodyPr>
          <a:lstStyle/>
          <a:p>
            <a:r>
              <a:rPr lang="en-US" sz="2800" b="1" dirty="0">
                <a:solidFill>
                  <a:schemeClr val="accent5"/>
                </a:solidFill>
                <a:ea typeface="+mn-lt"/>
                <a:cs typeface="+mn-lt"/>
              </a:rPr>
              <a:t>Subject wise quizzes</a:t>
            </a:r>
            <a:endParaRPr lang="en-US" sz="2800" b="1" dirty="0">
              <a:solidFill>
                <a:schemeClr val="accent5"/>
              </a:solidFill>
            </a:endParaRPr>
          </a:p>
          <a:p>
            <a:pPr marL="0" indent="0">
              <a:buNone/>
            </a:pPr>
            <a:r>
              <a:rPr lang="en-US" sz="2400" dirty="0"/>
              <a:t>Our quiz app will contain quizzes divided by subjects, set by respective teachers.</a:t>
            </a:r>
          </a:p>
          <a:p>
            <a:pPr>
              <a:buFont typeface="Wingdings 3"/>
              <a:buChar char=""/>
            </a:pPr>
            <a:endParaRPr lang="en-US" sz="2400" dirty="0"/>
          </a:p>
          <a:p>
            <a:pPr>
              <a:buFont typeface="Wingdings 3"/>
              <a:buChar char=""/>
            </a:pPr>
            <a:endParaRPr lang="en-US" sz="2400" dirty="0"/>
          </a:p>
          <a:p>
            <a:pPr>
              <a:buFont typeface="Wingdings 3"/>
              <a:buChar char=""/>
            </a:pPr>
            <a:r>
              <a:rPr lang="en-US" sz="2400" dirty="0"/>
              <a:t> </a:t>
            </a:r>
            <a:r>
              <a:rPr lang="en-US" sz="2800" b="1" dirty="0">
                <a:solidFill>
                  <a:schemeClr val="accent5"/>
                </a:solidFill>
              </a:rPr>
              <a:t>Challenge friends</a:t>
            </a:r>
            <a:endParaRPr lang="en-US" sz="2800" b="1" dirty="0">
              <a:solidFill>
                <a:schemeClr val="accent5"/>
              </a:solidFill>
              <a:ea typeface="+mn-lt"/>
              <a:cs typeface="+mn-lt"/>
            </a:endParaRPr>
          </a:p>
          <a:p>
            <a:pPr marL="0" indent="0">
              <a:buNone/>
            </a:pPr>
            <a:r>
              <a:rPr lang="en-US" sz="2400" dirty="0"/>
              <a:t>Students can send challenges to their peers to promote group learning.</a:t>
            </a:r>
          </a:p>
          <a:p>
            <a:pPr marL="0" indent="0">
              <a:buNone/>
            </a:pPr>
            <a:endParaRPr lang="en-US" sz="2400" dirty="0"/>
          </a:p>
          <a:p>
            <a:pPr>
              <a:buFont typeface="Wingdings 3"/>
              <a:buChar char=""/>
            </a:pPr>
            <a:endParaRPr lang="en-US" sz="2400" dirty="0"/>
          </a:p>
          <a:p>
            <a:pPr marL="0" indent="0">
              <a:buNone/>
            </a:pPr>
            <a:endParaRPr lang="en-US" dirty="0">
              <a:ea typeface="+mn-lt"/>
              <a:cs typeface="+mn-lt"/>
            </a:endParaRPr>
          </a:p>
          <a:p>
            <a:pPr>
              <a:buFont typeface="Wingdings 3"/>
              <a:buChar char=""/>
            </a:pPr>
            <a:endParaRPr lang="en-US" dirty="0">
              <a:ea typeface="+mn-lt"/>
              <a:cs typeface="+mn-lt"/>
            </a:endParaRPr>
          </a:p>
          <a:p>
            <a:pPr>
              <a:buFont typeface="Wingdings 3"/>
              <a:buChar char=""/>
            </a:pPr>
            <a:endParaRPr lang="en-US" dirty="0"/>
          </a:p>
          <a:p>
            <a:pPr marL="0" indent="0">
              <a:buNone/>
            </a:pPr>
            <a:endParaRPr lang="en-US" dirty="0"/>
          </a:p>
        </p:txBody>
      </p:sp>
    </p:spTree>
    <p:extLst>
      <p:ext uri="{BB962C8B-B14F-4D97-AF65-F5344CB8AC3E}">
        <p14:creationId xmlns:p14="http://schemas.microsoft.com/office/powerpoint/2010/main" val="422435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325DA-F475-459E-A532-2526B3CABF97}"/>
              </a:ext>
            </a:extLst>
          </p:cNvPr>
          <p:cNvSpPr>
            <a:spLocks noGrp="1"/>
          </p:cNvSpPr>
          <p:nvPr>
            <p:ph idx="1"/>
          </p:nvPr>
        </p:nvSpPr>
        <p:spPr>
          <a:xfrm>
            <a:off x="747890" y="1582033"/>
            <a:ext cx="8596668" cy="5461217"/>
          </a:xfrm>
        </p:spPr>
        <p:txBody>
          <a:bodyPr vert="horz" lIns="91440" tIns="45720" rIns="91440" bIns="45720" rtlCol="0" anchor="t">
            <a:normAutofit/>
          </a:bodyPr>
          <a:lstStyle/>
          <a:p>
            <a:r>
              <a:rPr lang="en-US" sz="2800" b="1" dirty="0">
                <a:solidFill>
                  <a:schemeClr val="accent5"/>
                </a:solidFill>
                <a:ea typeface="+mn-lt"/>
                <a:cs typeface="+mn-lt"/>
              </a:rPr>
              <a:t>Weekly Reminder</a:t>
            </a:r>
          </a:p>
          <a:p>
            <a:pPr marL="0" indent="0">
              <a:buNone/>
            </a:pPr>
            <a:r>
              <a:rPr lang="en-US" sz="2400" dirty="0">
                <a:ea typeface="+mn-lt"/>
                <a:cs typeface="+mn-lt"/>
              </a:rPr>
              <a:t>Students get reminders and notifications on their progress and prompts to continue their learning.</a:t>
            </a:r>
          </a:p>
          <a:p>
            <a:pPr marL="0" indent="0">
              <a:buNone/>
            </a:pPr>
            <a:endParaRPr lang="en-US" sz="2400" dirty="0">
              <a:ea typeface="+mn-lt"/>
              <a:cs typeface="+mn-lt"/>
            </a:endParaRPr>
          </a:p>
          <a:p>
            <a:r>
              <a:rPr lang="en-US" sz="2800" b="1" dirty="0">
                <a:solidFill>
                  <a:schemeClr val="accent5"/>
                </a:solidFill>
                <a:ea typeface="+mn-lt"/>
                <a:cs typeface="+mn-lt"/>
              </a:rPr>
              <a:t>Starring/Flagging Questions</a:t>
            </a:r>
          </a:p>
          <a:p>
            <a:pPr marL="0" indent="0">
              <a:buNone/>
            </a:pPr>
            <a:r>
              <a:rPr lang="en-US" sz="2400" dirty="0">
                <a:ea typeface="+mn-lt"/>
                <a:cs typeface="+mn-lt"/>
              </a:rPr>
              <a:t>Important questions that users come across in the quiz can be flagged. All flagged questions can be accessed separately later with their respective answers.</a:t>
            </a:r>
            <a:endParaRPr lang="en-US" sz="2400" dirty="0"/>
          </a:p>
          <a:p>
            <a:pPr>
              <a:buFont typeface="'Wingdings 3',Sans-Serif" charset="2"/>
            </a:pPr>
            <a:endParaRPr lang="en-US" dirty="0">
              <a:ea typeface="+mn-lt"/>
              <a:cs typeface="+mn-lt"/>
            </a:endParaRPr>
          </a:p>
        </p:txBody>
      </p:sp>
    </p:spTree>
    <p:extLst>
      <p:ext uri="{BB962C8B-B14F-4D97-AF65-F5344CB8AC3E}">
        <p14:creationId xmlns:p14="http://schemas.microsoft.com/office/powerpoint/2010/main" val="206963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325DA-F475-459E-A532-2526B3CABF97}"/>
              </a:ext>
            </a:extLst>
          </p:cNvPr>
          <p:cNvSpPr>
            <a:spLocks noGrp="1"/>
          </p:cNvSpPr>
          <p:nvPr>
            <p:ph idx="1"/>
          </p:nvPr>
        </p:nvSpPr>
        <p:spPr>
          <a:xfrm>
            <a:off x="677334" y="1271589"/>
            <a:ext cx="9034112" cy="5461217"/>
          </a:xfrm>
        </p:spPr>
        <p:txBody>
          <a:bodyPr vert="horz" lIns="91440" tIns="45720" rIns="91440" bIns="45720" rtlCol="0" anchor="t">
            <a:normAutofit/>
          </a:bodyPr>
          <a:lstStyle/>
          <a:p>
            <a:r>
              <a:rPr lang="en-US" sz="2800" b="1" dirty="0">
                <a:solidFill>
                  <a:schemeClr val="accent5"/>
                </a:solidFill>
                <a:ea typeface="+mn-lt"/>
                <a:cs typeface="+mn-lt"/>
              </a:rPr>
              <a:t>Leaderboard</a:t>
            </a:r>
          </a:p>
          <a:p>
            <a:pPr marL="0" indent="0">
              <a:buNone/>
            </a:pPr>
            <a:r>
              <a:rPr lang="en-US" sz="2400" dirty="0">
                <a:ea typeface="+mn-lt"/>
                <a:cs typeface="+mn-lt"/>
              </a:rPr>
              <a:t>Users can view recent quiz challenge results as well as each of their peer's score status on the leaderboard to promote healthy competition.</a:t>
            </a:r>
          </a:p>
          <a:p>
            <a:endParaRPr lang="en-US" sz="2400" dirty="0">
              <a:ea typeface="+mn-lt"/>
              <a:cs typeface="+mn-lt"/>
            </a:endParaRPr>
          </a:p>
          <a:p>
            <a:r>
              <a:rPr lang="en-US" sz="2800" b="1" dirty="0">
                <a:solidFill>
                  <a:schemeClr val="accent5"/>
                </a:solidFill>
                <a:ea typeface="+mn-lt"/>
                <a:cs typeface="+mn-lt"/>
              </a:rPr>
              <a:t> Multiplayer</a:t>
            </a:r>
          </a:p>
          <a:p>
            <a:pPr marL="0" indent="0">
              <a:buNone/>
            </a:pPr>
            <a:r>
              <a:rPr lang="en-US" sz="2400" dirty="0">
                <a:ea typeface="+mn-lt"/>
                <a:cs typeface="+mn-lt"/>
              </a:rPr>
              <a:t>In order to encourage more students to use the app this feature enables them to attempt quizzes in teams to improve their knowledge and skillset</a:t>
            </a:r>
          </a:p>
          <a:p>
            <a:endParaRPr lang="en-US" sz="2400" dirty="0"/>
          </a:p>
          <a:p>
            <a:pPr>
              <a:buFont typeface="'Wingdings 3',Sans-Serif" charset="2"/>
            </a:pPr>
            <a:endParaRPr lang="en-US" sz="2400" dirty="0">
              <a:ea typeface="+mn-lt"/>
              <a:cs typeface="+mn-lt"/>
            </a:endParaRPr>
          </a:p>
          <a:p>
            <a:pPr>
              <a:buFont typeface="'Wingdings 3',Sans-Serif" charset="2"/>
            </a:pPr>
            <a:endParaRPr lang="en-US" dirty="0">
              <a:ea typeface="+mn-lt"/>
              <a:cs typeface="+mn-lt"/>
            </a:endParaRPr>
          </a:p>
        </p:txBody>
      </p:sp>
    </p:spTree>
    <p:extLst>
      <p:ext uri="{BB962C8B-B14F-4D97-AF65-F5344CB8AC3E}">
        <p14:creationId xmlns:p14="http://schemas.microsoft.com/office/powerpoint/2010/main" val="148820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8FDC5-9AB4-4EEE-B037-2F60F0EF04D1}"/>
              </a:ext>
            </a:extLst>
          </p:cNvPr>
          <p:cNvSpPr>
            <a:spLocks noGrp="1"/>
          </p:cNvSpPr>
          <p:nvPr>
            <p:ph idx="1"/>
          </p:nvPr>
        </p:nvSpPr>
        <p:spPr>
          <a:xfrm>
            <a:off x="677334" y="1384478"/>
            <a:ext cx="8596668" cy="4656884"/>
          </a:xfrm>
        </p:spPr>
        <p:txBody>
          <a:bodyPr vert="horz" lIns="91440" tIns="45720" rIns="91440" bIns="45720" rtlCol="0" anchor="t">
            <a:normAutofit/>
          </a:bodyPr>
          <a:lstStyle/>
          <a:p>
            <a:r>
              <a:rPr lang="en-US" sz="2800" b="1" dirty="0">
                <a:solidFill>
                  <a:schemeClr val="accent5"/>
                </a:solidFill>
              </a:rPr>
              <a:t>Answer Explanations</a:t>
            </a:r>
          </a:p>
          <a:p>
            <a:pPr marL="0" indent="0">
              <a:buNone/>
            </a:pPr>
            <a:r>
              <a:rPr lang="en-US" sz="2400" dirty="0"/>
              <a:t>Explanations for difficult questions can be checked after quizzes if needed</a:t>
            </a:r>
            <a:endParaRPr lang="en-US" sz="2400" dirty="0">
              <a:ea typeface="+mn-lt"/>
              <a:cs typeface="+mn-lt"/>
            </a:endParaRPr>
          </a:p>
          <a:p>
            <a:pPr marL="0" indent="0">
              <a:buNone/>
            </a:pPr>
            <a:endParaRPr lang="en-US" sz="2400" dirty="0"/>
          </a:p>
          <a:p>
            <a:r>
              <a:rPr lang="en-US" sz="2800" b="1" dirty="0">
                <a:solidFill>
                  <a:schemeClr val="accent5"/>
                </a:solidFill>
              </a:rPr>
              <a:t>Performance Streak</a:t>
            </a:r>
          </a:p>
          <a:p>
            <a:pPr marL="0" indent="0">
              <a:buNone/>
            </a:pPr>
            <a:r>
              <a:rPr lang="en-US" sz="2400" dirty="0"/>
              <a:t>A streak can be maintained if you cover a particular amount of portions/questions regularly</a:t>
            </a:r>
            <a:endParaRPr lang="en-US" sz="2400" dirty="0">
              <a:ea typeface="+mn-lt"/>
              <a:cs typeface="+mn-lt"/>
            </a:endParaRPr>
          </a:p>
          <a:p>
            <a:endParaRPr lang="en-US" dirty="0">
              <a:ea typeface="+mn-lt"/>
              <a:cs typeface="+mn-lt"/>
            </a:endParaRPr>
          </a:p>
          <a:p>
            <a:endParaRPr lang="en-US" dirty="0"/>
          </a:p>
        </p:txBody>
      </p:sp>
    </p:spTree>
    <p:extLst>
      <p:ext uri="{BB962C8B-B14F-4D97-AF65-F5344CB8AC3E}">
        <p14:creationId xmlns:p14="http://schemas.microsoft.com/office/powerpoint/2010/main" val="3911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B7535-F133-4C1D-A2F1-C1FF3296897F}"/>
              </a:ext>
            </a:extLst>
          </p:cNvPr>
          <p:cNvSpPr>
            <a:spLocks noGrp="1"/>
          </p:cNvSpPr>
          <p:nvPr>
            <p:ph idx="1"/>
          </p:nvPr>
        </p:nvSpPr>
        <p:spPr>
          <a:xfrm>
            <a:off x="677334" y="1229256"/>
            <a:ext cx="8596668" cy="4953217"/>
          </a:xfrm>
        </p:spPr>
        <p:txBody>
          <a:bodyPr vert="horz" lIns="91440" tIns="45720" rIns="91440" bIns="45720" rtlCol="0" anchor="t">
            <a:normAutofit/>
          </a:bodyPr>
          <a:lstStyle/>
          <a:p>
            <a:r>
              <a:rPr lang="en-US" sz="2800" b="1" dirty="0">
                <a:solidFill>
                  <a:schemeClr val="accent5"/>
                </a:solidFill>
              </a:rPr>
              <a:t>Flash Cards</a:t>
            </a:r>
          </a:p>
          <a:p>
            <a:pPr marL="0" indent="0">
              <a:buNone/>
            </a:pPr>
            <a:r>
              <a:rPr lang="en-US" sz="2400" dirty="0"/>
              <a:t>This feature enables students to type out questions and answers they wish to revise onto flash cards. Similar to traditional flash cards,  the question will be entered on one side and answers on the back of virtual flash cards which can then be randomly generated.</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7279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C8FA6C-7991-40BB-9C0B-7F0CFFB7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200268" cy="3054284"/>
          </a:xfrm>
          <a:prstGeom prst="rect">
            <a:avLst/>
          </a:prstGeom>
        </p:spPr>
      </p:pic>
      <p:pic>
        <p:nvPicPr>
          <p:cNvPr id="5" name="Picture 4">
            <a:extLst>
              <a:ext uri="{FF2B5EF4-FFF2-40B4-BE49-F238E27FC236}">
                <a16:creationId xmlns:a16="http://schemas.microsoft.com/office/drawing/2014/main" id="{9EE1B3ED-627B-4DF0-A5E8-6A20B20CD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445" y="1999334"/>
            <a:ext cx="4194927" cy="2539672"/>
          </a:xfrm>
          <a:prstGeom prst="rect">
            <a:avLst/>
          </a:prstGeom>
        </p:spPr>
      </p:pic>
      <p:sp>
        <p:nvSpPr>
          <p:cNvPr id="6" name="TextBox 5">
            <a:extLst>
              <a:ext uri="{FF2B5EF4-FFF2-40B4-BE49-F238E27FC236}">
                <a16:creationId xmlns:a16="http://schemas.microsoft.com/office/drawing/2014/main" id="{4B8EAA65-E990-4644-AFDD-12D17384D518}"/>
              </a:ext>
            </a:extLst>
          </p:cNvPr>
          <p:cNvSpPr txBox="1"/>
          <p:nvPr/>
        </p:nvSpPr>
        <p:spPr>
          <a:xfrm>
            <a:off x="1586845" y="3429000"/>
            <a:ext cx="5181600" cy="2554545"/>
          </a:xfrm>
          <a:prstGeom prst="rect">
            <a:avLst/>
          </a:prstGeom>
          <a:noFill/>
        </p:spPr>
        <p:txBody>
          <a:bodyPr wrap="square" rtlCol="0">
            <a:spAutoFit/>
          </a:bodyPr>
          <a:lstStyle/>
          <a:p>
            <a:r>
              <a:rPr lang="en-IN" sz="3200" dirty="0">
                <a:solidFill>
                  <a:srgbClr val="00B0F0"/>
                </a:solidFill>
                <a:latin typeface="Berlin Sans FB Demi" panose="020E0802020502020306" pitchFamily="34" charset="0"/>
              </a:rPr>
              <a:t>We hope that this application will make learning fun for students and also make assessment easy for teachers!</a:t>
            </a:r>
          </a:p>
        </p:txBody>
      </p:sp>
    </p:spTree>
    <p:extLst>
      <p:ext uri="{BB962C8B-B14F-4D97-AF65-F5344CB8AC3E}">
        <p14:creationId xmlns:p14="http://schemas.microsoft.com/office/powerpoint/2010/main" val="332974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A34F5-B1AE-41A7-9790-E2CC1BF19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 y="0"/>
            <a:ext cx="12242276" cy="6858000"/>
          </a:xfrm>
          <a:prstGeom prst="rect">
            <a:avLst/>
          </a:prstGeom>
        </p:spPr>
      </p:pic>
      <p:sp>
        <p:nvSpPr>
          <p:cNvPr id="6" name="Rectangle 5">
            <a:extLst>
              <a:ext uri="{FF2B5EF4-FFF2-40B4-BE49-F238E27FC236}">
                <a16:creationId xmlns:a16="http://schemas.microsoft.com/office/drawing/2014/main" id="{C5E4D089-2B1D-404F-9258-2D567B5B2001}"/>
              </a:ext>
            </a:extLst>
          </p:cNvPr>
          <p:cNvSpPr/>
          <p:nvPr/>
        </p:nvSpPr>
        <p:spPr>
          <a:xfrm>
            <a:off x="-25140" y="5534561"/>
            <a:ext cx="12242276" cy="1323439"/>
          </a:xfrm>
          <a:prstGeom prst="rect">
            <a:avLst/>
          </a:prstGeom>
          <a:solidFill>
            <a:srgbClr val="FFFF00"/>
          </a:solidFill>
        </p:spPr>
        <p:txBody>
          <a:bodyPr wrap="square" lIns="91440" tIns="45720" rIns="91440" bIns="45720">
            <a:spAutoFit/>
          </a:bodyPr>
          <a:lstStyle/>
          <a:p>
            <a:pPr marL="285750" indent="-285750">
              <a:buFont typeface="Arial" panose="020B0604020202020204" pitchFamily="34" charset="0"/>
              <a:buChar char="•"/>
            </a:pPr>
            <a:r>
              <a:rPr lang="en-US" sz="2000" b="1" dirty="0"/>
              <a:t>THE EDUCATIONAL INSTITUTIONS ACROSS THE GLOBE WAS CLOSED DUE TO THE COVID-19 PANDEMIC.</a:t>
            </a:r>
          </a:p>
          <a:p>
            <a:pPr marL="285750" indent="-285750">
              <a:buFont typeface="Arial" panose="020B0604020202020204" pitchFamily="34" charset="0"/>
              <a:buChar char="•"/>
            </a:pPr>
            <a:r>
              <a:rPr lang="en-US" sz="2000" b="1" dirty="0"/>
              <a:t>AS CHILDREN ARE ONE OF THE MOST VULNERABLE GROUP, THIS WAS AN ABSOLUTELY NECESSARY MEASURE.</a:t>
            </a:r>
            <a:endParaRPr lang="en-US" sz="2000" dirty="0"/>
          </a:p>
        </p:txBody>
      </p:sp>
    </p:spTree>
    <p:extLst>
      <p:ext uri="{BB962C8B-B14F-4D97-AF65-F5344CB8AC3E}">
        <p14:creationId xmlns:p14="http://schemas.microsoft.com/office/powerpoint/2010/main" val="290269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4882AD-E17C-4600-A705-5E5BE5CA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76385"/>
          </a:xfrm>
          <a:prstGeom prst="rect">
            <a:avLst/>
          </a:prstGeom>
        </p:spPr>
      </p:pic>
      <p:sp>
        <p:nvSpPr>
          <p:cNvPr id="4" name="TextBox 3">
            <a:extLst>
              <a:ext uri="{FF2B5EF4-FFF2-40B4-BE49-F238E27FC236}">
                <a16:creationId xmlns:a16="http://schemas.microsoft.com/office/drawing/2014/main" id="{A6313E60-342E-4BBE-BE5A-EAB4016B4281}"/>
              </a:ext>
            </a:extLst>
          </p:cNvPr>
          <p:cNvSpPr txBox="1"/>
          <p:nvPr/>
        </p:nvSpPr>
        <p:spPr>
          <a:xfrm>
            <a:off x="0" y="3986250"/>
            <a:ext cx="11962615" cy="286232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bg1"/>
                </a:solidFill>
                <a:highlight>
                  <a:srgbClr val="FF00FF"/>
                </a:highlight>
                <a:latin typeface="Comic Sans MS" panose="030F0702030302020204" pitchFamily="66" charset="0"/>
              </a:rPr>
              <a:t>Institutions across the globe switched to online learning so as to </a:t>
            </a:r>
            <a:r>
              <a:rPr lang="en-IN" sz="2400" dirty="0">
                <a:solidFill>
                  <a:schemeClr val="bg1"/>
                </a:solidFill>
                <a:highlight>
                  <a:srgbClr val="FF00FF"/>
                </a:highlight>
                <a:latin typeface="Comic Sans MS" panose="030F0702030302020204" pitchFamily="66" charset="0"/>
              </a:rPr>
              <a:t>continue the education</a:t>
            </a:r>
          </a:p>
          <a:p>
            <a:pPr marL="285750" indent="-285750">
              <a:buFont typeface="Wingdings" panose="05000000000000000000" pitchFamily="2" charset="2"/>
              <a:buChar char="q"/>
            </a:pPr>
            <a:r>
              <a:rPr lang="en-IN" sz="2400" dirty="0">
                <a:solidFill>
                  <a:schemeClr val="bg1"/>
                </a:solidFill>
                <a:highlight>
                  <a:srgbClr val="FF00FF"/>
                </a:highlight>
                <a:latin typeface="Comic Sans MS" panose="030F0702030302020204" pitchFamily="66" charset="0"/>
              </a:rPr>
              <a:t>They made use of electronic devices to provide children with live and recorded classes.</a:t>
            </a:r>
          </a:p>
          <a:p>
            <a:pPr marL="285750" indent="-285750">
              <a:buFont typeface="Wingdings" panose="05000000000000000000" pitchFamily="2" charset="2"/>
              <a:buChar char="q"/>
            </a:pPr>
            <a:r>
              <a:rPr lang="en-IN" sz="2400" dirty="0">
                <a:solidFill>
                  <a:schemeClr val="bg1"/>
                </a:solidFill>
                <a:highlight>
                  <a:srgbClr val="FF00FF"/>
                </a:highlight>
                <a:latin typeface="Comic Sans MS" panose="030F0702030302020204" pitchFamily="66" charset="0"/>
              </a:rPr>
              <a:t>The government of Kerala even made use of television to give access to all children their right to education</a:t>
            </a:r>
          </a:p>
          <a:p>
            <a:endParaRPr lang="en-US" dirty="0">
              <a:highlight>
                <a:srgbClr val="FFFF00"/>
              </a:highlight>
            </a:endParaRPr>
          </a:p>
          <a:p>
            <a:pPr marL="285750" indent="-285750">
              <a:buFont typeface="Wingdings" panose="05000000000000000000" pitchFamily="2" charset="2"/>
              <a:buChar char="q"/>
            </a:pPr>
            <a:endParaRPr lang="en-IN" dirty="0">
              <a:highlight>
                <a:srgbClr val="FFFF00"/>
              </a:highlight>
            </a:endParaRPr>
          </a:p>
        </p:txBody>
      </p:sp>
    </p:spTree>
    <p:extLst>
      <p:ext uri="{BB962C8B-B14F-4D97-AF65-F5344CB8AC3E}">
        <p14:creationId xmlns:p14="http://schemas.microsoft.com/office/powerpoint/2010/main" val="115963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4F071B0-D14F-4067-804B-AAF6EB3F6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5" name="TextBox 24">
            <a:extLst>
              <a:ext uri="{FF2B5EF4-FFF2-40B4-BE49-F238E27FC236}">
                <a16:creationId xmlns:a16="http://schemas.microsoft.com/office/drawing/2014/main" id="{87B1D35A-493B-40C7-8F33-3E1FBE185FC6}"/>
              </a:ext>
            </a:extLst>
          </p:cNvPr>
          <p:cNvSpPr txBox="1"/>
          <p:nvPr/>
        </p:nvSpPr>
        <p:spPr>
          <a:xfrm>
            <a:off x="386500" y="612742"/>
            <a:ext cx="11877773" cy="707886"/>
          </a:xfrm>
          <a:prstGeom prst="rect">
            <a:avLst/>
          </a:prstGeom>
          <a:noFill/>
        </p:spPr>
        <p:txBody>
          <a:bodyPr wrap="square" rtlCol="0">
            <a:spAutoFit/>
          </a:bodyPr>
          <a:lstStyle/>
          <a:p>
            <a:r>
              <a:rPr lang="en-IN" sz="4000" dirty="0">
                <a:solidFill>
                  <a:schemeClr val="bg1"/>
                </a:solidFill>
                <a:highlight>
                  <a:srgbClr val="000000"/>
                </a:highlight>
                <a:latin typeface="Britannic Bold" panose="020B0903060703020204" pitchFamily="34" charset="0"/>
              </a:rPr>
              <a:t>BUT ARE THEY REALLY BENEFITTED FROM THESE??</a:t>
            </a:r>
          </a:p>
        </p:txBody>
      </p:sp>
      <p:sp>
        <p:nvSpPr>
          <p:cNvPr id="26" name="TextBox 25">
            <a:extLst>
              <a:ext uri="{FF2B5EF4-FFF2-40B4-BE49-F238E27FC236}">
                <a16:creationId xmlns:a16="http://schemas.microsoft.com/office/drawing/2014/main" id="{A3AB45E8-46DA-4DB8-87CF-A24E946B4CE6}"/>
              </a:ext>
            </a:extLst>
          </p:cNvPr>
          <p:cNvSpPr txBox="1"/>
          <p:nvPr/>
        </p:nvSpPr>
        <p:spPr>
          <a:xfrm>
            <a:off x="386500" y="4374037"/>
            <a:ext cx="10473179" cy="2800767"/>
          </a:xfrm>
          <a:prstGeom prst="rect">
            <a:avLst/>
          </a:prstGeom>
          <a:noFill/>
        </p:spPr>
        <p:txBody>
          <a:bodyPr wrap="square" rtlCol="0">
            <a:spAutoFit/>
          </a:bodyPr>
          <a:lstStyle/>
          <a:p>
            <a:pPr marL="285750" indent="-285750">
              <a:buClr>
                <a:schemeClr val="bg2"/>
              </a:buClr>
              <a:buFont typeface="Wingdings" panose="05000000000000000000" pitchFamily="2" charset="2"/>
              <a:buChar char="§"/>
            </a:pPr>
            <a:r>
              <a:rPr lang="en-IN" sz="2000" b="1" dirty="0">
                <a:highlight>
                  <a:srgbClr val="00FFFF"/>
                </a:highlight>
                <a:latin typeface="Book Antiqua" panose="02040602050305030304" pitchFamily="18" charset="0"/>
              </a:rPr>
              <a:t>The monotonous classes have practically killed the energy and enthusiasm to learn in many children ranging from kinder garden to universities.</a:t>
            </a:r>
          </a:p>
          <a:p>
            <a:pPr marL="285750" indent="-285750">
              <a:buClr>
                <a:schemeClr val="bg2"/>
              </a:buClr>
              <a:buFont typeface="Wingdings" panose="05000000000000000000" pitchFamily="2" charset="2"/>
              <a:buChar char="§"/>
            </a:pPr>
            <a:r>
              <a:rPr lang="en-IN" sz="2000" b="1" dirty="0">
                <a:highlight>
                  <a:srgbClr val="00FFFF"/>
                </a:highlight>
                <a:latin typeface="Book Antiqua" panose="02040602050305030304" pitchFamily="18" charset="0"/>
              </a:rPr>
              <a:t>Unfortunately, technical issues are bound to happen in an online only environment.</a:t>
            </a:r>
          </a:p>
          <a:p>
            <a:pPr marL="285750" indent="-285750">
              <a:buClr>
                <a:schemeClr val="bg2"/>
              </a:buClr>
              <a:buFont typeface="Wingdings" panose="05000000000000000000" pitchFamily="2" charset="2"/>
              <a:buChar char="§"/>
            </a:pPr>
            <a:r>
              <a:rPr lang="en-IN" sz="2000" b="1" dirty="0">
                <a:highlight>
                  <a:srgbClr val="00FFFF"/>
                </a:highlight>
                <a:latin typeface="Book Antiqua" panose="02040602050305030304" pitchFamily="18" charset="0"/>
              </a:rPr>
              <a:t>Staying motivated and alert in becomes a Herculean task in this remote learning.</a:t>
            </a:r>
          </a:p>
          <a:p>
            <a:pPr marL="285750" indent="-285750">
              <a:buClr>
                <a:schemeClr val="bg2"/>
              </a:buClr>
              <a:buFont typeface="Wingdings" panose="05000000000000000000" pitchFamily="2" charset="2"/>
              <a:buChar char="§"/>
            </a:pPr>
            <a:r>
              <a:rPr lang="en-IN" sz="2000" b="1" dirty="0">
                <a:highlight>
                  <a:srgbClr val="00FFFF"/>
                </a:highlight>
                <a:latin typeface="Book Antiqua" panose="02040602050305030304" pitchFamily="18" charset="0"/>
              </a:rPr>
              <a:t>Lack of in-person interaction takes a toll on their mental health as well.</a:t>
            </a:r>
          </a:p>
          <a:p>
            <a:pPr marL="285750" indent="-285750">
              <a:buClr>
                <a:schemeClr val="bg2"/>
              </a:buClr>
              <a:buFont typeface="Wingdings" panose="05000000000000000000" pitchFamily="2" charset="2"/>
              <a:buChar char="§"/>
            </a:pPr>
            <a:r>
              <a:rPr lang="en-IN" sz="2000" b="1" dirty="0">
                <a:highlight>
                  <a:srgbClr val="00FFFF"/>
                </a:highlight>
                <a:latin typeface="Book Antiqua" panose="02040602050305030304" pitchFamily="18" charset="0"/>
              </a:rPr>
              <a:t>Above all these, the increasing workload of assignments and </a:t>
            </a:r>
            <a:r>
              <a:rPr lang="en-IN" sz="2000" b="1" dirty="0" err="1">
                <a:highlight>
                  <a:srgbClr val="00FFFF"/>
                </a:highlight>
                <a:latin typeface="Book Antiqua" panose="02040602050305030304" pitchFamily="18" charset="0"/>
              </a:rPr>
              <a:t>homeworks</a:t>
            </a:r>
            <a:r>
              <a:rPr lang="en-IN" sz="2000" b="1" dirty="0">
                <a:highlight>
                  <a:srgbClr val="00FFFF"/>
                </a:highlight>
                <a:latin typeface="Book Antiqua" panose="02040602050305030304" pitchFamily="18" charset="0"/>
              </a:rPr>
              <a:t> makes student life in this pandemic a difficult one.</a:t>
            </a:r>
          </a:p>
          <a:p>
            <a:pPr marL="285750" indent="-285750">
              <a:buFont typeface="Wingdings" panose="05000000000000000000" pitchFamily="2" charset="2"/>
              <a:buChar char="§"/>
            </a:pPr>
            <a:endParaRPr lang="en-IN" dirty="0">
              <a:highlight>
                <a:srgbClr val="C0C0C0"/>
              </a:highlight>
              <a:latin typeface="Book Antiqua" panose="02040602050305030304" pitchFamily="18" charset="0"/>
            </a:endParaRPr>
          </a:p>
          <a:p>
            <a:pPr marL="285750" indent="-285750">
              <a:buFont typeface="Wingdings" panose="05000000000000000000" pitchFamily="2" charset="2"/>
              <a:buChar char="§"/>
            </a:pPr>
            <a:endParaRPr lang="en-IN" dirty="0">
              <a:highlight>
                <a:srgbClr val="C0C0C0"/>
              </a:highlight>
            </a:endParaRPr>
          </a:p>
        </p:txBody>
      </p:sp>
    </p:spTree>
    <p:extLst>
      <p:ext uri="{BB962C8B-B14F-4D97-AF65-F5344CB8AC3E}">
        <p14:creationId xmlns:p14="http://schemas.microsoft.com/office/powerpoint/2010/main" val="76290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215E1-8467-4B8E-8B29-B4C6D4CFB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296" y="0"/>
            <a:ext cx="9203704" cy="6858000"/>
          </a:xfrm>
          <a:prstGeom prst="rect">
            <a:avLst/>
          </a:prstGeom>
        </p:spPr>
      </p:pic>
      <p:sp>
        <p:nvSpPr>
          <p:cNvPr id="4" name="TextBox 3">
            <a:extLst>
              <a:ext uri="{FF2B5EF4-FFF2-40B4-BE49-F238E27FC236}">
                <a16:creationId xmlns:a16="http://schemas.microsoft.com/office/drawing/2014/main" id="{829049D8-3761-4A2C-8384-04146B3AD799}"/>
              </a:ext>
            </a:extLst>
          </p:cNvPr>
          <p:cNvSpPr txBox="1"/>
          <p:nvPr/>
        </p:nvSpPr>
        <p:spPr>
          <a:xfrm>
            <a:off x="509045" y="688156"/>
            <a:ext cx="2479251" cy="5355312"/>
          </a:xfrm>
          <a:prstGeom prst="rect">
            <a:avLst/>
          </a:prstGeom>
          <a:noFill/>
        </p:spPr>
        <p:txBody>
          <a:bodyPr wrap="square" rtlCol="0">
            <a:spAutoFit/>
          </a:bodyPr>
          <a:lstStyle/>
          <a:p>
            <a:pPr marL="285750" indent="-285750">
              <a:buFont typeface="Wingdings" panose="05000000000000000000" pitchFamily="2" charset="2"/>
              <a:buChar char="v"/>
            </a:pPr>
            <a:r>
              <a:rPr lang="en-US" b="1" i="0" dirty="0">
                <a:effectLst/>
                <a:latin typeface="Noto Sans"/>
              </a:rPr>
              <a:t>This survey explore opinions on online and distance teaching from across Europe was open on School Education Gateway from 9 April to 10 May and attracted a record number of respondents – 4859 – of whom 86% were teachers or school heads.</a:t>
            </a:r>
            <a:endParaRPr lang="en-IN" b="1" i="0" dirty="0">
              <a:effectLst/>
              <a:latin typeface="Noto Sans"/>
            </a:endParaRPr>
          </a:p>
          <a:p>
            <a:pPr marL="285750" indent="-285750">
              <a:buFont typeface="Wingdings" panose="05000000000000000000" pitchFamily="2" charset="2"/>
              <a:buChar char="v"/>
            </a:pPr>
            <a:r>
              <a:rPr lang="en-IN" b="1" dirty="0">
                <a:latin typeface="Noto Sans"/>
              </a:rPr>
              <a:t>These were the main challenges faces by teachers and students in their online learning.</a:t>
            </a:r>
            <a:endParaRPr lang="en-US" b="1" i="0" dirty="0">
              <a:effectLst/>
              <a:latin typeface="Noto Sans"/>
            </a:endParaRPr>
          </a:p>
        </p:txBody>
      </p:sp>
    </p:spTree>
    <p:extLst>
      <p:ext uri="{BB962C8B-B14F-4D97-AF65-F5344CB8AC3E}">
        <p14:creationId xmlns:p14="http://schemas.microsoft.com/office/powerpoint/2010/main" val="16574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BC2972-4FF2-44B9-B9DC-E1F1BF647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054" y="0"/>
            <a:ext cx="5266946" cy="2949490"/>
          </a:xfrm>
          <a:prstGeom prst="rect">
            <a:avLst/>
          </a:prstGeom>
        </p:spPr>
      </p:pic>
      <p:pic>
        <p:nvPicPr>
          <p:cNvPr id="5" name="Picture 4">
            <a:extLst>
              <a:ext uri="{FF2B5EF4-FFF2-40B4-BE49-F238E27FC236}">
                <a16:creationId xmlns:a16="http://schemas.microsoft.com/office/drawing/2014/main" id="{82A2FC0A-AABD-4D0D-B699-8E1EB0613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141" y="3568830"/>
            <a:ext cx="6078719" cy="3039360"/>
          </a:xfrm>
          <a:prstGeom prst="rect">
            <a:avLst/>
          </a:prstGeom>
        </p:spPr>
      </p:pic>
      <p:sp>
        <p:nvSpPr>
          <p:cNvPr id="6" name="TextBox 5">
            <a:extLst>
              <a:ext uri="{FF2B5EF4-FFF2-40B4-BE49-F238E27FC236}">
                <a16:creationId xmlns:a16="http://schemas.microsoft.com/office/drawing/2014/main" id="{30596813-7731-4DE6-AE81-3847CDF8D0EF}"/>
              </a:ext>
            </a:extLst>
          </p:cNvPr>
          <p:cNvSpPr txBox="1"/>
          <p:nvPr/>
        </p:nvSpPr>
        <p:spPr>
          <a:xfrm>
            <a:off x="180679" y="273376"/>
            <a:ext cx="4664698" cy="5909310"/>
          </a:xfrm>
          <a:prstGeom prst="rect">
            <a:avLst/>
          </a:prstGeom>
          <a:noFill/>
        </p:spPr>
        <p:txBody>
          <a:bodyPr wrap="square" rtlCol="0">
            <a:spAutoFit/>
          </a:bodyPr>
          <a:lstStyle/>
          <a:p>
            <a:pPr marL="285750" indent="-285750">
              <a:buClr>
                <a:schemeClr val="tx2"/>
              </a:buClr>
              <a:buFont typeface="Wingdings" panose="05000000000000000000" pitchFamily="2" charset="2"/>
              <a:buChar char="Ø"/>
            </a:pPr>
            <a:r>
              <a:rPr lang="en-IN" sz="2000" dirty="0">
                <a:solidFill>
                  <a:srgbClr val="C00000"/>
                </a:solidFill>
              </a:rPr>
              <a:t>Same is the case of online evaluation.</a:t>
            </a:r>
          </a:p>
          <a:p>
            <a:pPr marL="285750" indent="-285750">
              <a:buClr>
                <a:schemeClr val="tx2"/>
              </a:buClr>
              <a:buFont typeface="Wingdings" panose="05000000000000000000" pitchFamily="2" charset="2"/>
              <a:buChar char="Ø"/>
            </a:pPr>
            <a:r>
              <a:rPr lang="en-IN" sz="2000" dirty="0">
                <a:solidFill>
                  <a:srgbClr val="C00000"/>
                </a:solidFill>
              </a:rPr>
              <a:t>Teachers mainly conduct open book exams or traditional exams which students can attempt from their homes.</a:t>
            </a:r>
          </a:p>
          <a:p>
            <a:pPr marL="285750" indent="-285750">
              <a:buClr>
                <a:schemeClr val="tx2"/>
              </a:buClr>
              <a:buFont typeface="Wingdings" panose="05000000000000000000" pitchFamily="2" charset="2"/>
              <a:buChar char="Ø"/>
            </a:pPr>
            <a:r>
              <a:rPr lang="en-IN" sz="2000" dirty="0">
                <a:solidFill>
                  <a:srgbClr val="C00000"/>
                </a:solidFill>
              </a:rPr>
              <a:t>Students either find new ways of copying or byheart things without understanding the concept</a:t>
            </a:r>
          </a:p>
          <a:p>
            <a:pPr marL="285750" indent="-285750">
              <a:buClr>
                <a:schemeClr val="tx2"/>
              </a:buClr>
              <a:buFont typeface="Wingdings" panose="05000000000000000000" pitchFamily="2" charset="2"/>
              <a:buChar char="Ø"/>
            </a:pPr>
            <a:r>
              <a:rPr lang="en-IN" sz="2000" dirty="0">
                <a:solidFill>
                  <a:srgbClr val="C00000"/>
                </a:solidFill>
              </a:rPr>
              <a:t>Earlier teachers could examine the problems of each student and tell them personally, but this is not possible in this online evaluation.</a:t>
            </a:r>
          </a:p>
          <a:p>
            <a:pPr marL="285750" indent="-285750">
              <a:buClr>
                <a:schemeClr val="tx2"/>
              </a:buClr>
              <a:buFont typeface="Wingdings" panose="05000000000000000000" pitchFamily="2" charset="2"/>
              <a:buChar char="Ø"/>
            </a:pPr>
            <a:r>
              <a:rPr lang="en-IN" sz="2000" dirty="0">
                <a:solidFill>
                  <a:srgbClr val="C00000"/>
                </a:solidFill>
              </a:rPr>
              <a:t>Even though teachers conduct online tests and quizzes, students simply does it without understanding the existing problems in what they have learnt.</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74400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951EAE-10A1-4075-8C50-90276A638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6E6093A8-DE5C-4BBE-9B94-5C067267A9B1}"/>
              </a:ext>
            </a:extLst>
          </p:cNvPr>
          <p:cNvSpPr txBox="1"/>
          <p:nvPr/>
        </p:nvSpPr>
        <p:spPr>
          <a:xfrm>
            <a:off x="518474" y="358218"/>
            <a:ext cx="6542202" cy="2031325"/>
          </a:xfrm>
          <a:prstGeom prst="rect">
            <a:avLst/>
          </a:prstGeom>
          <a:noFill/>
        </p:spPr>
        <p:txBody>
          <a:bodyPr wrap="square" rtlCol="0">
            <a:spAutoFit/>
          </a:bodyPr>
          <a:lstStyle/>
          <a:p>
            <a:pPr marL="285750" indent="-285750">
              <a:buFont typeface="Courier New" panose="02070309020205020404" pitchFamily="49" charset="0"/>
              <a:buChar char="o"/>
            </a:pPr>
            <a:r>
              <a:rPr lang="en-US" b="1" dirty="0">
                <a:solidFill>
                  <a:srgbClr val="002060"/>
                </a:solidFill>
                <a:latin typeface="Castellar" panose="020A0402060406010301" pitchFamily="18" charset="0"/>
              </a:rPr>
              <a:t>So a new system of evaluation has to come up according to these changed times where students should be able to revise and well as evaluated </a:t>
            </a:r>
          </a:p>
          <a:p>
            <a:pPr marL="285750" indent="-285750">
              <a:buFont typeface="Courier New" panose="02070309020205020404" pitchFamily="49" charset="0"/>
              <a:buChar char="o"/>
            </a:pPr>
            <a:r>
              <a:rPr lang="en-US" b="1" dirty="0">
                <a:solidFill>
                  <a:srgbClr val="002060"/>
                </a:solidFill>
                <a:latin typeface="Castellar" panose="020A0402060406010301" pitchFamily="18" charset="0"/>
              </a:rPr>
              <a:t>There should also be provision for them to understand their mistakes and learn more about a topic.</a:t>
            </a:r>
          </a:p>
        </p:txBody>
      </p:sp>
    </p:spTree>
    <p:extLst>
      <p:ext uri="{BB962C8B-B14F-4D97-AF65-F5344CB8AC3E}">
        <p14:creationId xmlns:p14="http://schemas.microsoft.com/office/powerpoint/2010/main" val="98658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BF58-481F-4022-A582-69D8F206C759}"/>
              </a:ext>
            </a:extLst>
          </p:cNvPr>
          <p:cNvSpPr>
            <a:spLocks noGrp="1"/>
          </p:cNvSpPr>
          <p:nvPr>
            <p:ph type="title"/>
          </p:nvPr>
        </p:nvSpPr>
        <p:spPr>
          <a:xfrm>
            <a:off x="677334" y="609600"/>
            <a:ext cx="8596668" cy="2197818"/>
          </a:xfrm>
        </p:spPr>
        <p:txBody>
          <a:bodyPr>
            <a:normAutofit/>
          </a:bodyPr>
          <a:lstStyle/>
          <a:p>
            <a:r>
              <a:rPr lang="en-US" i="1" dirty="0">
                <a:solidFill>
                  <a:schemeClr val="accent2">
                    <a:lumMod val="50000"/>
                  </a:schemeClr>
                </a:solidFill>
              </a:rPr>
              <a:t>With all the previous mentioned points we have come up with a solution...</a:t>
            </a:r>
          </a:p>
        </p:txBody>
      </p:sp>
    </p:spTree>
    <p:extLst>
      <p:ext uri="{BB962C8B-B14F-4D97-AF65-F5344CB8AC3E}">
        <p14:creationId xmlns:p14="http://schemas.microsoft.com/office/powerpoint/2010/main" val="337685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BCED-1E35-4EBA-86F6-83CFE6FF5692}"/>
              </a:ext>
            </a:extLst>
          </p:cNvPr>
          <p:cNvSpPr>
            <a:spLocks noGrp="1"/>
          </p:cNvSpPr>
          <p:nvPr>
            <p:ph type="title"/>
          </p:nvPr>
        </p:nvSpPr>
        <p:spPr/>
        <p:txBody>
          <a:bodyPr>
            <a:normAutofit fontScale="90000"/>
          </a:bodyPr>
          <a:lstStyle/>
          <a:p>
            <a:br>
              <a:rPr lang="en-US" dirty="0"/>
            </a:br>
            <a:br>
              <a:rPr lang="en-US" dirty="0"/>
            </a:br>
            <a:br>
              <a:rPr lang="en-US" dirty="0"/>
            </a:br>
            <a:br>
              <a:rPr lang="en-US" dirty="0"/>
            </a:br>
            <a:r>
              <a:rPr lang="en-US" sz="8800" dirty="0">
                <a:solidFill>
                  <a:srgbClr val="FF0000"/>
                </a:solidFill>
              </a:rPr>
              <a:t>         </a:t>
            </a:r>
            <a:r>
              <a:rPr lang="en-US" sz="9600" dirty="0">
                <a:solidFill>
                  <a:srgbClr val="FF0000"/>
                </a:solidFill>
              </a:rPr>
              <a:t>QUIZME</a:t>
            </a:r>
            <a:br>
              <a:rPr lang="en-US" sz="9600" dirty="0">
                <a:solidFill>
                  <a:srgbClr val="FF0000"/>
                </a:solidFill>
              </a:rPr>
            </a:br>
            <a:br>
              <a:rPr lang="en-US" sz="9600" dirty="0"/>
            </a:br>
            <a:r>
              <a:rPr lang="en-US" sz="2800" dirty="0">
                <a:solidFill>
                  <a:srgbClr val="FF0000"/>
                </a:solidFill>
              </a:rPr>
              <a:t>         </a:t>
            </a:r>
            <a:r>
              <a:rPr lang="en-US" b="1" dirty="0">
                <a:solidFill>
                  <a:srgbClr val="002060"/>
                </a:solidFill>
                <a:latin typeface="Comic Sans MS"/>
              </a:rPr>
              <a:t>A fun and interactive quiz application!</a:t>
            </a:r>
          </a:p>
        </p:txBody>
      </p:sp>
    </p:spTree>
    <p:extLst>
      <p:ext uri="{BB962C8B-B14F-4D97-AF65-F5344CB8AC3E}">
        <p14:creationId xmlns:p14="http://schemas.microsoft.com/office/powerpoint/2010/main" val="1833694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150</TotalTime>
  <Words>647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Berlin Sans FB Demi</vt:lpstr>
      <vt:lpstr>Book Antiqua</vt:lpstr>
      <vt:lpstr>Britannic Bold</vt:lpstr>
      <vt:lpstr>Castellar</vt:lpstr>
      <vt:lpstr>Comic Sans MS</vt:lpstr>
      <vt:lpstr>Courier New</vt:lpstr>
      <vt:lpstr>Noto Sans</vt:lpstr>
      <vt:lpstr>Trebuchet MS</vt:lpstr>
      <vt:lpstr>Wingdings</vt:lpstr>
      <vt:lpstr>Wingdings 3</vt:lpstr>
      <vt:lpstr>'Wingdings 3',Sans-Serif</vt:lpstr>
      <vt:lpstr>Facet</vt:lpstr>
      <vt:lpstr>EDUCATION DURING THE PANDEMIC</vt:lpstr>
      <vt:lpstr>PowerPoint Presentation</vt:lpstr>
      <vt:lpstr>PowerPoint Presentation</vt:lpstr>
      <vt:lpstr>PowerPoint Presentation</vt:lpstr>
      <vt:lpstr>PowerPoint Presentation</vt:lpstr>
      <vt:lpstr>PowerPoint Presentation</vt:lpstr>
      <vt:lpstr>PowerPoint Presentation</vt:lpstr>
      <vt:lpstr>With all the previous mentioned points we have come up with a solution...</vt:lpstr>
      <vt:lpstr>             QUIZME           A fun and interactive quiz application!</vt:lpstr>
      <vt:lpstr>Features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dc:creator>
  <cp:lastModifiedBy>anil kumar</cp:lastModifiedBy>
  <cp:revision>199</cp:revision>
  <dcterms:created xsi:type="dcterms:W3CDTF">2020-12-23T09:25:16Z</dcterms:created>
  <dcterms:modified xsi:type="dcterms:W3CDTF">2020-12-24T17:35:36Z</dcterms:modified>
</cp:coreProperties>
</file>