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3373-268A-4B12-B406-6BC21AF34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D41142-6D64-4116-ABCB-8BAC61C96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270FC3-6804-4472-B4CD-CF6ED1016C3E}"/>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a:extLst>
              <a:ext uri="{FF2B5EF4-FFF2-40B4-BE49-F238E27FC236}">
                <a16:creationId xmlns:a16="http://schemas.microsoft.com/office/drawing/2014/main" id="{978DE107-BF28-4EE6-8EF5-92E85F2449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87420-77BB-45D7-B60D-5E7C45CDA4BD}"/>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255164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CB0C-31B0-405D-BEEA-0CF58BB3D4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3FDFD8-A159-43E7-BF8C-A8CA9DE3DD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EF940-BC85-4637-A548-86F522A5149A}"/>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a:extLst>
              <a:ext uri="{FF2B5EF4-FFF2-40B4-BE49-F238E27FC236}">
                <a16:creationId xmlns:a16="http://schemas.microsoft.com/office/drawing/2014/main" id="{CD965204-3081-4B0B-B3BF-3648E0CBC3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87DAD9-1342-4F00-98CF-DCC785FDF27D}"/>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3195098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25E53C-72AC-4087-9BC2-E40BC600F3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E917D9-5FC1-4C59-98FF-9D6515A155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DC712-0E46-4B27-912F-A65528B70DA6}"/>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a:extLst>
              <a:ext uri="{FF2B5EF4-FFF2-40B4-BE49-F238E27FC236}">
                <a16:creationId xmlns:a16="http://schemas.microsoft.com/office/drawing/2014/main" id="{2CF8A2DD-6DF5-46C9-A402-01B198372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DF9A0-12E6-493F-9F20-93DA43CE31AA}"/>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8147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103954240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3652452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3545325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CB462-FE43-47B8-9059-AF89BDE822F3}" type="datetimeFigureOut">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664486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CB462-FE43-47B8-9059-AF89BDE822F3}" type="datetimeFigureOut">
              <a:rPr lang="en-IN" smtClean="0"/>
              <a:t>04-12-2020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235275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CB462-FE43-47B8-9059-AF89BDE822F3}" type="datetimeFigureOut">
              <a:rPr lang="en-IN" smtClean="0"/>
              <a:t>04-12-2020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390664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6BCB462-FE43-47B8-9059-AF89BDE822F3}" type="datetimeFigureOut">
              <a:rPr lang="en-IN" smtClean="0"/>
              <a:t>04-12-2020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3802900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CB462-FE43-47B8-9059-AF89BDE822F3}" type="datetimeFigureOut">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189458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4AB8-5DDC-4C8D-BCD5-CB08EE5A0A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914DEC-A283-4BA0-A478-09566057CC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998C5-CD2B-43BD-BC7E-FEED4CF9629F}"/>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a:extLst>
              <a:ext uri="{FF2B5EF4-FFF2-40B4-BE49-F238E27FC236}">
                <a16:creationId xmlns:a16="http://schemas.microsoft.com/office/drawing/2014/main" id="{8F3886AD-5490-4A69-8901-2C4E162E5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942318-C635-458D-B2C7-5D25C1439A83}"/>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962138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CB462-FE43-47B8-9059-AF89BDE822F3}" type="datetimeFigureOut">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2082872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CB462-FE43-47B8-9059-AF89BDE822F3}" type="datetimeFigureOut">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4273403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351724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517206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27889851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3002959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4123860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C4CD9-71B9-4713-8295-461085C6350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59632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133089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6DA1-D6A3-4D02-B4C2-988A0B960D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460795-CA27-4C2B-897D-8CB633B0D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CEA4B-66AF-40BC-8979-8FBF8A8488EE}"/>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5" name="Footer Placeholder 4">
            <a:extLst>
              <a:ext uri="{FF2B5EF4-FFF2-40B4-BE49-F238E27FC236}">
                <a16:creationId xmlns:a16="http://schemas.microsoft.com/office/drawing/2014/main" id="{2876EE7A-BADF-4CBD-9064-2EA736E3CE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EFBEC-D5AC-4221-860E-1EE4DE63CB9C}"/>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312485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5681-4C44-449E-A580-1EA564A44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F9E215-1C86-4293-BA7F-608B91180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4F469E-6427-47AB-8617-24039FFCEA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02A2B0-0F7B-4398-ADCA-6861798298AF}"/>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6" name="Footer Placeholder 5">
            <a:extLst>
              <a:ext uri="{FF2B5EF4-FFF2-40B4-BE49-F238E27FC236}">
                <a16:creationId xmlns:a16="http://schemas.microsoft.com/office/drawing/2014/main" id="{7B814D7F-3E47-4D38-A3CD-383634D3D6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6DFA03-758D-4A69-AB34-46F665DA52FC}"/>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28086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E95D-B057-4F95-ABE2-386B8B7239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51F0CC-F100-4D6F-9EDA-366345642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432D76-2B16-418D-BAB8-61D8AF9D7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479E73-3D8F-4300-94E0-874FE3800D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D5B66-3859-4FE3-8F9B-AFC8EC141D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360A6F-C04B-40D8-9D5A-5EC31D0DABDC}"/>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8" name="Footer Placeholder 7">
            <a:extLst>
              <a:ext uri="{FF2B5EF4-FFF2-40B4-BE49-F238E27FC236}">
                <a16:creationId xmlns:a16="http://schemas.microsoft.com/office/drawing/2014/main" id="{EA59E857-4E8D-4C08-A1F1-224F28BA52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6C368E-9BD8-43EB-A077-CABD48B8EC83}"/>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5814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747C-F180-4CB2-9154-BB24DB4F71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2A736A-F2B5-4B50-8C4E-017A9BF89E3B}"/>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4" name="Footer Placeholder 3">
            <a:extLst>
              <a:ext uri="{FF2B5EF4-FFF2-40B4-BE49-F238E27FC236}">
                <a16:creationId xmlns:a16="http://schemas.microsoft.com/office/drawing/2014/main" id="{44CBB1F0-D1B1-4227-AA43-BC80735246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06BDDD-3FA0-4B08-8E55-C4D9C268245E}"/>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194035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826AF4-24A4-46A7-82B6-92186E93002D}"/>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3" name="Footer Placeholder 2">
            <a:extLst>
              <a:ext uri="{FF2B5EF4-FFF2-40B4-BE49-F238E27FC236}">
                <a16:creationId xmlns:a16="http://schemas.microsoft.com/office/drawing/2014/main" id="{440D5EFC-6E5D-41AF-A724-3B69849D36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D704B0-3C21-41B8-A7F0-443544A9749B}"/>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295141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C1C1-A175-4D68-AA44-7446847B7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C836E8-085E-45CC-87BF-19522B270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A2CAC1-CFD8-46CF-9E63-244ED218E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01F5D-E91A-4D96-A73E-8FBFA32E7E1B}"/>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6" name="Footer Placeholder 5">
            <a:extLst>
              <a:ext uri="{FF2B5EF4-FFF2-40B4-BE49-F238E27FC236}">
                <a16:creationId xmlns:a16="http://schemas.microsoft.com/office/drawing/2014/main" id="{8D263365-5C6B-441B-A83B-1FDF5DD507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1D2214-EDDB-4B56-B656-B35DD4F79461}"/>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72819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E1DD-10B5-4073-B7C3-30652AD49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EB984E-6A33-43E6-BF96-EF99FB1C1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3EA1C5-741E-4E03-A0F8-809285B71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C0320-892A-4754-97BC-E8808B8C6076}"/>
              </a:ext>
            </a:extLst>
          </p:cNvPr>
          <p:cNvSpPr>
            <a:spLocks noGrp="1"/>
          </p:cNvSpPr>
          <p:nvPr>
            <p:ph type="dt" sz="half" idx="10"/>
          </p:nvPr>
        </p:nvSpPr>
        <p:spPr/>
        <p:txBody>
          <a:bodyPr/>
          <a:lstStyle/>
          <a:p>
            <a:fld id="{E6BCB462-FE43-47B8-9059-AF89BDE822F3}" type="datetimeFigureOut">
              <a:rPr lang="en-IN" smtClean="0"/>
              <a:t>04-12-2020</a:t>
            </a:fld>
            <a:endParaRPr lang="en-IN"/>
          </a:p>
        </p:txBody>
      </p:sp>
      <p:sp>
        <p:nvSpPr>
          <p:cNvPr id="6" name="Footer Placeholder 5">
            <a:extLst>
              <a:ext uri="{FF2B5EF4-FFF2-40B4-BE49-F238E27FC236}">
                <a16:creationId xmlns:a16="http://schemas.microsoft.com/office/drawing/2014/main" id="{CD11ABA6-9AB0-45B9-B370-082C0AC3BB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7ECA5-FFFB-41C9-832E-529284E0D709}"/>
              </a:ext>
            </a:extLst>
          </p:cNvPr>
          <p:cNvSpPr>
            <a:spLocks noGrp="1"/>
          </p:cNvSpPr>
          <p:nvPr>
            <p:ph type="sldNum" sz="quarter" idx="12"/>
          </p:nvPr>
        </p:nvSpPr>
        <p:spPr/>
        <p:txBody>
          <a:bodyPr/>
          <a:lstStyle/>
          <a:p>
            <a:fld id="{25CC4CD9-71B9-4713-8295-461085C63501}" type="slidenum">
              <a:rPr lang="en-IN" smtClean="0"/>
              <a:t>‹#›</a:t>
            </a:fld>
            <a:endParaRPr lang="en-IN"/>
          </a:p>
        </p:txBody>
      </p:sp>
    </p:spTree>
    <p:extLst>
      <p:ext uri="{BB962C8B-B14F-4D97-AF65-F5344CB8AC3E}">
        <p14:creationId xmlns:p14="http://schemas.microsoft.com/office/powerpoint/2010/main" val="385553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92B760-3CB8-4D87-8FDB-3E410C5BE4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6D500-066B-4B38-BBB2-51C5CA613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85265-289F-414F-B573-86F8914DA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CB462-FE43-47B8-9059-AF89BDE822F3}" type="datetimeFigureOut">
              <a:rPr lang="en-IN" smtClean="0"/>
              <a:t>04-12-2020</a:t>
            </a:fld>
            <a:endParaRPr lang="en-IN"/>
          </a:p>
        </p:txBody>
      </p:sp>
      <p:sp>
        <p:nvSpPr>
          <p:cNvPr id="5" name="Footer Placeholder 4">
            <a:extLst>
              <a:ext uri="{FF2B5EF4-FFF2-40B4-BE49-F238E27FC236}">
                <a16:creationId xmlns:a16="http://schemas.microsoft.com/office/drawing/2014/main" id="{34496CC0-E6B5-4E88-902D-25B415BB9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CF2EB3-2CB7-4691-999A-406197C2D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C4CD9-71B9-4713-8295-461085C63501}" type="slidenum">
              <a:rPr lang="en-IN" smtClean="0"/>
              <a:t>‹#›</a:t>
            </a:fld>
            <a:endParaRPr lang="en-IN"/>
          </a:p>
        </p:txBody>
      </p:sp>
    </p:spTree>
    <p:extLst>
      <p:ext uri="{BB962C8B-B14F-4D97-AF65-F5344CB8AC3E}">
        <p14:creationId xmlns:p14="http://schemas.microsoft.com/office/powerpoint/2010/main" val="32828344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BCB462-FE43-47B8-9059-AF89BDE822F3}" type="datetimeFigureOut">
              <a:rPr lang="en-IN" smtClean="0"/>
              <a:t>04-12-2020</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CC4CD9-71B9-4713-8295-461085C63501}" type="slidenum">
              <a:rPr lang="en-IN" smtClean="0"/>
              <a:t>‹#›</a:t>
            </a:fld>
            <a:endParaRPr lang="en-IN"/>
          </a:p>
        </p:txBody>
      </p:sp>
    </p:spTree>
    <p:extLst>
      <p:ext uri="{BB962C8B-B14F-4D97-AF65-F5344CB8AC3E}">
        <p14:creationId xmlns:p14="http://schemas.microsoft.com/office/powerpoint/2010/main" val="30757310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CE38E9-B265-4647-BB57-E22E76466BC0}"/>
              </a:ext>
            </a:extLst>
          </p:cNvPr>
          <p:cNvPicPr>
            <a:picLocks noChangeAspect="1"/>
          </p:cNvPicPr>
          <p:nvPr/>
        </p:nvPicPr>
        <p:blipFill rotWithShape="1">
          <a:blip r:embed="rId2">
            <a:extLst>
              <a:ext uri="{28A0092B-C50C-407E-A947-70E740481C1C}">
                <a14:useLocalDpi xmlns:a14="http://schemas.microsoft.com/office/drawing/2010/main" val="0"/>
              </a:ext>
            </a:extLst>
          </a:blip>
          <a:srcRect l="1510" t="33055" r="-1510" b="26028"/>
          <a:stretch/>
        </p:blipFill>
        <p:spPr>
          <a:xfrm>
            <a:off x="0" y="1578311"/>
            <a:ext cx="12407705" cy="6091310"/>
          </a:xfrm>
          <a:prstGeom prst="rect">
            <a:avLst/>
          </a:prstGeom>
        </p:spPr>
      </p:pic>
      <p:pic>
        <p:nvPicPr>
          <p:cNvPr id="9" name="Picture 8">
            <a:extLst>
              <a:ext uri="{FF2B5EF4-FFF2-40B4-BE49-F238E27FC236}">
                <a16:creationId xmlns:a16="http://schemas.microsoft.com/office/drawing/2014/main" id="{D718F1B9-75F0-4982-81D3-8F19A2EB17F9}"/>
              </a:ext>
            </a:extLst>
          </p:cNvPr>
          <p:cNvPicPr>
            <a:picLocks noChangeAspect="1"/>
          </p:cNvPicPr>
          <p:nvPr/>
        </p:nvPicPr>
        <p:blipFill rotWithShape="1">
          <a:blip r:embed="rId3">
            <a:extLst>
              <a:ext uri="{28A0092B-C50C-407E-A947-70E740481C1C}">
                <a14:useLocalDpi xmlns:a14="http://schemas.microsoft.com/office/drawing/2010/main" val="0"/>
              </a:ext>
            </a:extLst>
          </a:blip>
          <a:srcRect l="13896" r="15624"/>
          <a:stretch/>
        </p:blipFill>
        <p:spPr>
          <a:xfrm rot="21217027">
            <a:off x="9353788" y="2983103"/>
            <a:ext cx="1918035" cy="1373593"/>
          </a:xfrm>
          <a:prstGeom prst="rect">
            <a:avLst/>
          </a:prstGeom>
        </p:spPr>
      </p:pic>
      <p:pic>
        <p:nvPicPr>
          <p:cNvPr id="17" name="Picture 16">
            <a:extLst>
              <a:ext uri="{FF2B5EF4-FFF2-40B4-BE49-F238E27FC236}">
                <a16:creationId xmlns:a16="http://schemas.microsoft.com/office/drawing/2014/main" id="{B277051E-DA2D-45FE-9253-426C8251A9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133241">
            <a:off x="6468671" y="2961678"/>
            <a:ext cx="2010291" cy="1321540"/>
          </a:xfrm>
          <a:prstGeom prst="rect">
            <a:avLst/>
          </a:prstGeom>
        </p:spPr>
      </p:pic>
      <p:pic>
        <p:nvPicPr>
          <p:cNvPr id="19" name="Picture 18">
            <a:extLst>
              <a:ext uri="{FF2B5EF4-FFF2-40B4-BE49-F238E27FC236}">
                <a16:creationId xmlns:a16="http://schemas.microsoft.com/office/drawing/2014/main" id="{34F9707D-0F57-4EB4-B776-85C6760FBF8C}"/>
              </a:ext>
            </a:extLst>
          </p:cNvPr>
          <p:cNvPicPr>
            <a:picLocks noChangeAspect="1"/>
          </p:cNvPicPr>
          <p:nvPr/>
        </p:nvPicPr>
        <p:blipFill rotWithShape="1">
          <a:blip r:embed="rId5">
            <a:extLst>
              <a:ext uri="{28A0092B-C50C-407E-A947-70E740481C1C}">
                <a14:useLocalDpi xmlns:a14="http://schemas.microsoft.com/office/drawing/2010/main" val="0"/>
              </a:ext>
            </a:extLst>
          </a:blip>
          <a:srcRect l="1" r="9980"/>
          <a:stretch/>
        </p:blipFill>
        <p:spPr>
          <a:xfrm rot="326438">
            <a:off x="3642011" y="2970738"/>
            <a:ext cx="1962546" cy="1352460"/>
          </a:xfrm>
          <a:prstGeom prst="rect">
            <a:avLst/>
          </a:prstGeom>
        </p:spPr>
      </p:pic>
      <p:pic>
        <p:nvPicPr>
          <p:cNvPr id="21" name="Picture 20">
            <a:extLst>
              <a:ext uri="{FF2B5EF4-FFF2-40B4-BE49-F238E27FC236}">
                <a16:creationId xmlns:a16="http://schemas.microsoft.com/office/drawing/2014/main" id="{E9AF949B-E8F7-4ECF-9B36-583F95F4BC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170512">
            <a:off x="402227" y="3028238"/>
            <a:ext cx="2000365" cy="1265251"/>
          </a:xfrm>
          <a:prstGeom prst="rect">
            <a:avLst/>
          </a:prstGeom>
        </p:spPr>
      </p:pic>
      <p:sp>
        <p:nvSpPr>
          <p:cNvPr id="22" name="TextBox 21">
            <a:extLst>
              <a:ext uri="{FF2B5EF4-FFF2-40B4-BE49-F238E27FC236}">
                <a16:creationId xmlns:a16="http://schemas.microsoft.com/office/drawing/2014/main" id="{AC8E366C-C4BE-4A48-BC84-E4148A70EEFE}"/>
              </a:ext>
            </a:extLst>
          </p:cNvPr>
          <p:cNvSpPr txBox="1"/>
          <p:nvPr/>
        </p:nvSpPr>
        <p:spPr>
          <a:xfrm>
            <a:off x="331192" y="4907336"/>
            <a:ext cx="2672861" cy="1200329"/>
          </a:xfrm>
          <a:prstGeom prst="rect">
            <a:avLst/>
          </a:prstGeom>
          <a:noFill/>
        </p:spPr>
        <p:txBody>
          <a:bodyPr wrap="square" rtlCol="0">
            <a:spAutoFit/>
          </a:bodyPr>
          <a:lstStyle/>
          <a:p>
            <a:pPr algn="ctr"/>
            <a:r>
              <a:rPr lang="en-US" sz="2400" b="1" dirty="0">
                <a:solidFill>
                  <a:schemeClr val="bg1"/>
                </a:solidFill>
                <a:latin typeface="Elephant" panose="02020904090505020303" pitchFamily="18" charset="0"/>
              </a:rPr>
              <a:t>CSB</a:t>
            </a:r>
          </a:p>
          <a:p>
            <a:pPr algn="ctr"/>
            <a:r>
              <a:rPr lang="en-US" sz="2400" b="1" dirty="0">
                <a:solidFill>
                  <a:schemeClr val="bg1"/>
                </a:solidFill>
                <a:latin typeface="Elephant" panose="02020904090505020303" pitchFamily="18" charset="0"/>
              </a:rPr>
              <a:t>FIRST YEAR </a:t>
            </a:r>
          </a:p>
          <a:p>
            <a:pPr algn="ctr"/>
            <a:r>
              <a:rPr lang="en-US" sz="2400" b="1" dirty="0">
                <a:solidFill>
                  <a:schemeClr val="bg1"/>
                </a:solidFill>
                <a:latin typeface="Elephant" panose="02020904090505020303" pitchFamily="18" charset="0"/>
              </a:rPr>
              <a:t>MEC</a:t>
            </a:r>
            <a:endParaRPr lang="en-IN" sz="2400" b="1" dirty="0">
              <a:solidFill>
                <a:schemeClr val="bg1"/>
              </a:solidFill>
              <a:latin typeface="Elephant" panose="02020904090505020303" pitchFamily="18" charset="0"/>
            </a:endParaRPr>
          </a:p>
        </p:txBody>
      </p:sp>
      <p:sp>
        <p:nvSpPr>
          <p:cNvPr id="25" name="TextBox 24">
            <a:extLst>
              <a:ext uri="{FF2B5EF4-FFF2-40B4-BE49-F238E27FC236}">
                <a16:creationId xmlns:a16="http://schemas.microsoft.com/office/drawing/2014/main" id="{572382BE-01B6-4D29-B156-AB867767354A}"/>
              </a:ext>
            </a:extLst>
          </p:cNvPr>
          <p:cNvSpPr txBox="1"/>
          <p:nvPr/>
        </p:nvSpPr>
        <p:spPr>
          <a:xfrm>
            <a:off x="3314144" y="4907336"/>
            <a:ext cx="2412009" cy="1569660"/>
          </a:xfrm>
          <a:prstGeom prst="rect">
            <a:avLst/>
          </a:prstGeom>
          <a:noFill/>
        </p:spPr>
        <p:txBody>
          <a:bodyPr wrap="square" rtlCol="0">
            <a:spAutoFit/>
          </a:bodyPr>
          <a:lstStyle/>
          <a:p>
            <a:pPr algn="ctr"/>
            <a:r>
              <a:rPr lang="en-US" sz="2400" b="1" dirty="0">
                <a:solidFill>
                  <a:schemeClr val="bg1"/>
                </a:solidFill>
                <a:latin typeface="Elephant" panose="02020904090505020303" pitchFamily="18" charset="0"/>
              </a:rPr>
              <a:t>CSA</a:t>
            </a:r>
          </a:p>
          <a:p>
            <a:pPr algn="ctr"/>
            <a:r>
              <a:rPr lang="en-US" sz="2400" b="1" dirty="0">
                <a:solidFill>
                  <a:schemeClr val="bg1"/>
                </a:solidFill>
                <a:latin typeface="Elephant" panose="02020904090505020303" pitchFamily="18" charset="0"/>
              </a:rPr>
              <a:t>FIRST YEAR </a:t>
            </a:r>
          </a:p>
          <a:p>
            <a:pPr algn="ctr"/>
            <a:r>
              <a:rPr lang="en-US" sz="2400" b="1" dirty="0">
                <a:solidFill>
                  <a:schemeClr val="bg1"/>
                </a:solidFill>
                <a:latin typeface="Elephant" panose="02020904090505020303" pitchFamily="18" charset="0"/>
              </a:rPr>
              <a:t>MEC</a:t>
            </a:r>
            <a:endParaRPr lang="en-IN" sz="2400" b="1" dirty="0">
              <a:solidFill>
                <a:schemeClr val="bg1"/>
              </a:solidFill>
              <a:latin typeface="Elephant" panose="02020904090505020303" pitchFamily="18" charset="0"/>
            </a:endParaRPr>
          </a:p>
          <a:p>
            <a:endParaRPr lang="en-IN" sz="2400" dirty="0"/>
          </a:p>
        </p:txBody>
      </p:sp>
      <p:sp>
        <p:nvSpPr>
          <p:cNvPr id="27" name="TextBox 26">
            <a:extLst>
              <a:ext uri="{FF2B5EF4-FFF2-40B4-BE49-F238E27FC236}">
                <a16:creationId xmlns:a16="http://schemas.microsoft.com/office/drawing/2014/main" id="{97279836-99E2-46F2-98DB-96D93A39669E}"/>
              </a:ext>
            </a:extLst>
          </p:cNvPr>
          <p:cNvSpPr txBox="1"/>
          <p:nvPr/>
        </p:nvSpPr>
        <p:spPr>
          <a:xfrm>
            <a:off x="6408982" y="4907336"/>
            <a:ext cx="2512888" cy="1569660"/>
          </a:xfrm>
          <a:prstGeom prst="rect">
            <a:avLst/>
          </a:prstGeom>
          <a:noFill/>
        </p:spPr>
        <p:txBody>
          <a:bodyPr wrap="square" rtlCol="0">
            <a:spAutoFit/>
          </a:bodyPr>
          <a:lstStyle/>
          <a:p>
            <a:pPr algn="ctr"/>
            <a:r>
              <a:rPr lang="en-US" sz="2400" b="1" dirty="0">
                <a:solidFill>
                  <a:schemeClr val="bg1"/>
                </a:solidFill>
                <a:latin typeface="Elephant" panose="02020904090505020303" pitchFamily="18" charset="0"/>
              </a:rPr>
              <a:t>CSB</a:t>
            </a:r>
          </a:p>
          <a:p>
            <a:pPr algn="ctr"/>
            <a:r>
              <a:rPr lang="en-US" sz="2400" b="1" dirty="0">
                <a:solidFill>
                  <a:schemeClr val="bg1"/>
                </a:solidFill>
                <a:latin typeface="Elephant" panose="02020904090505020303" pitchFamily="18" charset="0"/>
              </a:rPr>
              <a:t>FIRST YEAR </a:t>
            </a:r>
          </a:p>
          <a:p>
            <a:pPr algn="ctr"/>
            <a:r>
              <a:rPr lang="en-US" sz="2400" b="1" dirty="0">
                <a:solidFill>
                  <a:schemeClr val="bg1"/>
                </a:solidFill>
                <a:latin typeface="Elephant" panose="02020904090505020303" pitchFamily="18" charset="0"/>
              </a:rPr>
              <a:t>MEC</a:t>
            </a:r>
            <a:endParaRPr lang="en-IN" sz="2400" b="1" dirty="0">
              <a:solidFill>
                <a:schemeClr val="bg1"/>
              </a:solidFill>
              <a:latin typeface="Elephant" panose="02020904090505020303" pitchFamily="18" charset="0"/>
            </a:endParaRPr>
          </a:p>
          <a:p>
            <a:endParaRPr lang="en-IN" sz="2400" dirty="0"/>
          </a:p>
        </p:txBody>
      </p:sp>
      <p:sp>
        <p:nvSpPr>
          <p:cNvPr id="28" name="TextBox 27">
            <a:extLst>
              <a:ext uri="{FF2B5EF4-FFF2-40B4-BE49-F238E27FC236}">
                <a16:creationId xmlns:a16="http://schemas.microsoft.com/office/drawing/2014/main" id="{E7AD0AEC-8B1F-4C27-9B4C-D563F1EDFE05}"/>
              </a:ext>
            </a:extLst>
          </p:cNvPr>
          <p:cNvSpPr txBox="1"/>
          <p:nvPr/>
        </p:nvSpPr>
        <p:spPr>
          <a:xfrm>
            <a:off x="9299214" y="4907336"/>
            <a:ext cx="2731147" cy="1477328"/>
          </a:xfrm>
          <a:prstGeom prst="rect">
            <a:avLst/>
          </a:prstGeom>
          <a:noFill/>
        </p:spPr>
        <p:txBody>
          <a:bodyPr wrap="square" rtlCol="0">
            <a:spAutoFit/>
          </a:bodyPr>
          <a:lstStyle/>
          <a:p>
            <a:pPr algn="ctr"/>
            <a:r>
              <a:rPr lang="en-US" sz="2400" b="1" dirty="0">
                <a:solidFill>
                  <a:schemeClr val="bg1"/>
                </a:solidFill>
                <a:latin typeface="Elephant" panose="02020904090505020303" pitchFamily="18" charset="0"/>
              </a:rPr>
              <a:t>CSB</a:t>
            </a:r>
          </a:p>
          <a:p>
            <a:pPr algn="ctr"/>
            <a:r>
              <a:rPr lang="en-US" sz="2400" b="1" dirty="0">
                <a:solidFill>
                  <a:schemeClr val="bg1"/>
                </a:solidFill>
                <a:latin typeface="Elephant" panose="02020904090505020303" pitchFamily="18" charset="0"/>
              </a:rPr>
              <a:t>FIRST YEAR </a:t>
            </a:r>
          </a:p>
          <a:p>
            <a:pPr algn="ctr"/>
            <a:r>
              <a:rPr lang="en-US" sz="2400" b="1" dirty="0">
                <a:solidFill>
                  <a:schemeClr val="bg1"/>
                </a:solidFill>
                <a:latin typeface="Elephant" panose="02020904090505020303" pitchFamily="18" charset="0"/>
              </a:rPr>
              <a:t>MEC</a:t>
            </a:r>
            <a:endParaRPr lang="en-IN" sz="2400" b="1" dirty="0">
              <a:solidFill>
                <a:schemeClr val="bg1"/>
              </a:solidFill>
              <a:latin typeface="Elephant" panose="02020904090505020303" pitchFamily="18" charset="0"/>
            </a:endParaRPr>
          </a:p>
          <a:p>
            <a:endParaRPr lang="en-IN" dirty="0"/>
          </a:p>
        </p:txBody>
      </p:sp>
      <p:pic>
        <p:nvPicPr>
          <p:cNvPr id="11" name="Picture 10">
            <a:extLst>
              <a:ext uri="{FF2B5EF4-FFF2-40B4-BE49-F238E27FC236}">
                <a16:creationId xmlns:a16="http://schemas.microsoft.com/office/drawing/2014/main" id="{2ABD69C9-0EC1-472B-9477-DAB816211B83}"/>
              </a:ext>
            </a:extLst>
          </p:cNvPr>
          <p:cNvPicPr>
            <a:picLocks noChangeAspect="1"/>
          </p:cNvPicPr>
          <p:nvPr/>
        </p:nvPicPr>
        <p:blipFill rotWithShape="1">
          <a:blip r:embed="rId7">
            <a:extLst>
              <a:ext uri="{28A0092B-C50C-407E-A947-70E740481C1C}">
                <a14:useLocalDpi xmlns:a14="http://schemas.microsoft.com/office/drawing/2010/main" val="0"/>
              </a:ext>
            </a:extLst>
          </a:blip>
          <a:srcRect l="14775" t="25444" r="12275" b="21185"/>
          <a:stretch/>
        </p:blipFill>
        <p:spPr>
          <a:xfrm>
            <a:off x="0" y="0"/>
            <a:ext cx="12192000" cy="1715912"/>
          </a:xfrm>
          <a:prstGeom prst="rect">
            <a:avLst/>
          </a:prstGeom>
        </p:spPr>
      </p:pic>
    </p:spTree>
    <p:extLst>
      <p:ext uri="{BB962C8B-B14F-4D97-AF65-F5344CB8AC3E}">
        <p14:creationId xmlns:p14="http://schemas.microsoft.com/office/powerpoint/2010/main" val="393941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3EE7CD-A849-4BFB-B1CC-7085E1342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96" y="0"/>
            <a:ext cx="4562619" cy="7033846"/>
          </a:xfrm>
          <a:prstGeom prst="rect">
            <a:avLst/>
          </a:prstGeom>
        </p:spPr>
      </p:pic>
      <p:sp>
        <p:nvSpPr>
          <p:cNvPr id="5" name="Subtitle 4">
            <a:extLst>
              <a:ext uri="{FF2B5EF4-FFF2-40B4-BE49-F238E27FC236}">
                <a16:creationId xmlns:a16="http://schemas.microsoft.com/office/drawing/2014/main" id="{73DFCC59-2B92-4B6C-B1A9-B767EF027E85}"/>
              </a:ext>
            </a:extLst>
          </p:cNvPr>
          <p:cNvSpPr>
            <a:spLocks noGrp="1"/>
          </p:cNvSpPr>
          <p:nvPr>
            <p:ph type="subTitle" idx="1"/>
          </p:nvPr>
        </p:nvSpPr>
        <p:spPr>
          <a:xfrm>
            <a:off x="4084317" y="1167041"/>
            <a:ext cx="7845084" cy="5929531"/>
          </a:xfrm>
        </p:spPr>
        <p:txBody>
          <a:bodyPr>
            <a:norm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Due to the current pandemic situation, the whole world is scared to go out to  hospital for their regular checkups and seek medical help for the common disease like cold, cough etc...</a:t>
            </a:r>
          </a:p>
          <a:p>
            <a:endParaRPr lang="en-US" sz="3200" b="1" dirty="0">
              <a:effectLst>
                <a:outerShdw blurRad="38100" dist="38100" dir="2700000" algn="tl">
                  <a:srgbClr val="000000">
                    <a:alpha val="43137"/>
                  </a:srgbClr>
                </a:outerShdw>
              </a:effectLst>
              <a:latin typeface="Baskerville Old Face" panose="02020602080505020303" pitchFamily="18" charset="0"/>
            </a:endParaRPr>
          </a:p>
          <a:p>
            <a:r>
              <a:rPr lang="en-US" sz="3200" b="1" dirty="0">
                <a:effectLst>
                  <a:outerShdw blurRad="38100" dist="38100" dir="2700000" algn="tl">
                    <a:srgbClr val="000000">
                      <a:alpha val="43137"/>
                    </a:srgbClr>
                  </a:outerShdw>
                </a:effectLst>
                <a:latin typeface="Baskerville Old Face" panose="02020602080505020303" pitchFamily="18" charset="0"/>
              </a:rPr>
              <a:t>So for a cure they use the online apps and webpages. </a:t>
            </a:r>
          </a:p>
          <a:p>
            <a:r>
              <a:rPr lang="en-US" sz="3200" b="1" dirty="0">
                <a:effectLst>
                  <a:outerShdw blurRad="38100" dist="38100" dir="2700000" algn="tl">
                    <a:srgbClr val="000000">
                      <a:alpha val="43137"/>
                    </a:srgbClr>
                  </a:outerShdw>
                </a:effectLst>
                <a:latin typeface="Baskerville Old Face" panose="02020602080505020303" pitchFamily="18" charset="0"/>
              </a:rPr>
              <a:t> </a:t>
            </a:r>
          </a:p>
          <a:p>
            <a:r>
              <a:rPr lang="en-US" sz="3200" b="1" dirty="0">
                <a:effectLst>
                  <a:outerShdw blurRad="38100" dist="38100" dir="2700000" algn="tl">
                    <a:srgbClr val="000000">
                      <a:alpha val="43137"/>
                    </a:srgbClr>
                  </a:outerShdw>
                </a:effectLst>
                <a:latin typeface="Baskerville Old Face" panose="02020602080505020303" pitchFamily="18" charset="0"/>
              </a:rPr>
              <a:t>But checking these without knowing what the actual disease is, can be harmful because every </a:t>
            </a:r>
            <a:r>
              <a:rPr lang="en-US" sz="3200" b="1" dirty="0">
                <a:solidFill>
                  <a:schemeClr val="tx1">
                    <a:lumMod val="65000"/>
                    <a:lumOff val="35000"/>
                  </a:schemeClr>
                </a:solidFill>
                <a:effectLst>
                  <a:outerShdw blurRad="38100" dist="38100" dir="2700000" algn="tl">
                    <a:srgbClr val="000000">
                      <a:alpha val="43137"/>
                    </a:srgbClr>
                  </a:outerShdw>
                </a:effectLst>
                <a:latin typeface="Baskerville Old Face" panose="02020602080505020303" pitchFamily="18" charset="0"/>
              </a:rPr>
              <a:t>allopathic medicine</a:t>
            </a:r>
            <a:r>
              <a:rPr lang="en-US" sz="3200" b="1" dirty="0">
                <a:effectLst>
                  <a:outerShdw blurRad="38100" dist="38100" dir="2700000" algn="tl">
                    <a:srgbClr val="000000">
                      <a:alpha val="43137"/>
                    </a:srgbClr>
                  </a:outerShdw>
                </a:effectLst>
                <a:latin typeface="Baskerville Old Face" panose="02020602080505020303" pitchFamily="18" charset="0"/>
              </a:rPr>
              <a:t> comes with </a:t>
            </a:r>
            <a:r>
              <a:rPr lang="en-US" sz="3200" b="1" dirty="0">
                <a:solidFill>
                  <a:schemeClr val="tx1">
                    <a:lumMod val="65000"/>
                    <a:lumOff val="35000"/>
                  </a:schemeClr>
                </a:solidFill>
                <a:effectLst>
                  <a:outerShdw blurRad="38100" dist="38100" dir="2700000" algn="tl">
                    <a:srgbClr val="000000">
                      <a:alpha val="43137"/>
                    </a:srgbClr>
                  </a:outerShdw>
                </a:effectLst>
                <a:latin typeface="Baskerville Old Face" panose="02020602080505020303" pitchFamily="18" charset="0"/>
              </a:rPr>
              <a:t>side effects</a:t>
            </a:r>
            <a:r>
              <a:rPr lang="en-US" sz="3200" b="1" dirty="0">
                <a:effectLst>
                  <a:outerShdw blurRad="38100" dist="38100" dir="2700000" algn="tl">
                    <a:srgbClr val="000000">
                      <a:alpha val="43137"/>
                    </a:srgbClr>
                  </a:outerShdw>
                </a:effectLst>
                <a:latin typeface="Baskerville Old Face" panose="02020602080505020303" pitchFamily="18" charset="0"/>
              </a:rPr>
              <a:t>.</a:t>
            </a:r>
            <a:endParaRPr lang="en-IN" sz="3200" b="1" dirty="0">
              <a:effectLst>
                <a:outerShdw blurRad="38100" dist="38100" dir="2700000" algn="tl">
                  <a:srgbClr val="000000">
                    <a:alpha val="43137"/>
                  </a:srgbClr>
                </a:outerShdw>
              </a:effectLst>
              <a:latin typeface="Baskerville Old Face" panose="02020602080505020303" pitchFamily="18" charset="0"/>
            </a:endParaRPr>
          </a:p>
        </p:txBody>
      </p:sp>
      <p:sp>
        <p:nvSpPr>
          <p:cNvPr id="2" name="TextBox 1">
            <a:extLst>
              <a:ext uri="{FF2B5EF4-FFF2-40B4-BE49-F238E27FC236}">
                <a16:creationId xmlns:a16="http://schemas.microsoft.com/office/drawing/2014/main" id="{AD62DCDE-047F-48EE-9ABC-23CF0DC8AA99}"/>
              </a:ext>
            </a:extLst>
          </p:cNvPr>
          <p:cNvSpPr txBox="1"/>
          <p:nvPr/>
        </p:nvSpPr>
        <p:spPr>
          <a:xfrm>
            <a:off x="4332849" y="521881"/>
            <a:ext cx="6597748" cy="707886"/>
          </a:xfrm>
          <a:prstGeom prst="rect">
            <a:avLst/>
          </a:prstGeom>
          <a:noFill/>
        </p:spPr>
        <p:txBody>
          <a:bodyPr wrap="square" rtlCol="0">
            <a:spAutoFit/>
          </a:bodyPr>
          <a:lstStyle/>
          <a:p>
            <a:r>
              <a:rPr lang="en-US" sz="4000" b="1" dirty="0">
                <a:latin typeface="Bernard MT Condensed" panose="02050806060905020404" pitchFamily="18" charset="0"/>
              </a:rPr>
              <a:t>PROBLEM:</a:t>
            </a:r>
            <a:endParaRPr lang="en-IN" sz="4000" b="1" dirty="0">
              <a:latin typeface="Bernard MT Condensed" panose="02050806060905020404" pitchFamily="18" charset="0"/>
            </a:endParaRPr>
          </a:p>
        </p:txBody>
      </p:sp>
      <p:sp>
        <p:nvSpPr>
          <p:cNvPr id="3" name="TextBox 2">
            <a:extLst>
              <a:ext uri="{FF2B5EF4-FFF2-40B4-BE49-F238E27FC236}">
                <a16:creationId xmlns:a16="http://schemas.microsoft.com/office/drawing/2014/main" id="{97AC84E7-E606-4957-9489-C4BF635EE18B}"/>
              </a:ext>
            </a:extLst>
          </p:cNvPr>
          <p:cNvSpPr txBox="1"/>
          <p:nvPr/>
        </p:nvSpPr>
        <p:spPr>
          <a:xfrm>
            <a:off x="4431323" y="0"/>
            <a:ext cx="6499274" cy="738664"/>
          </a:xfrm>
          <a:prstGeom prst="rect">
            <a:avLst/>
          </a:prstGeom>
          <a:noFill/>
        </p:spPr>
        <p:txBody>
          <a:bodyPr wrap="square" rtlCol="0">
            <a:spAutoFit/>
          </a:bodyPr>
          <a:lstStyle/>
          <a:p>
            <a:r>
              <a:rPr lang="en-US" sz="2400" dirty="0">
                <a:latin typeface="Bahnschrift" panose="020B0502040204020203" pitchFamily="34" charset="0"/>
              </a:rPr>
              <a:t>TOPIC: PERSONAL MEDICAL ASSISTANT</a:t>
            </a:r>
          </a:p>
          <a:p>
            <a:r>
              <a:rPr lang="en-US" sz="1800" dirty="0">
                <a:solidFill>
                  <a:schemeClr val="accent4">
                    <a:lumMod val="20000"/>
                    <a:lumOff val="80000"/>
                  </a:schemeClr>
                </a:solidFill>
              </a:rPr>
              <a:t>SISTANT</a:t>
            </a:r>
            <a:endParaRPr lang="en-IN" sz="1800" dirty="0">
              <a:solidFill>
                <a:schemeClr val="accent4">
                  <a:lumMod val="20000"/>
                  <a:lumOff val="80000"/>
                </a:schemeClr>
              </a:solidFill>
            </a:endParaRPr>
          </a:p>
        </p:txBody>
      </p:sp>
    </p:spTree>
    <p:extLst>
      <p:ext uri="{BB962C8B-B14F-4D97-AF65-F5344CB8AC3E}">
        <p14:creationId xmlns:p14="http://schemas.microsoft.com/office/powerpoint/2010/main" val="314026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25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barn(inVertical)">
                                      <p:cBhvr>
                                        <p:cTn id="11" dur="500"/>
                                        <p:tgtEl>
                                          <p:spTgt spid="5">
                                            <p:txEl>
                                              <p:pRg st="2" end="2"/>
                                            </p:txEl>
                                          </p:spTgt>
                                        </p:tgtEl>
                                      </p:cBhvr>
                                    </p:animEffect>
                                  </p:childTnLst>
                                </p:cTn>
                              </p:par>
                              <p:par>
                                <p:cTn id="12" presetID="42" presetClass="entr" presetSubtype="0" fill="hold" nodeType="withEffect">
                                  <p:stCondLst>
                                    <p:cond delay="25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25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C92B-3F74-4A1D-BEE6-295E8EE343E2}"/>
              </a:ext>
            </a:extLst>
          </p:cNvPr>
          <p:cNvSpPr>
            <a:spLocks noGrp="1"/>
          </p:cNvSpPr>
          <p:nvPr>
            <p:ph type="ctrTitle"/>
          </p:nvPr>
        </p:nvSpPr>
        <p:spPr>
          <a:xfrm>
            <a:off x="2719754" y="3868615"/>
            <a:ext cx="9144000" cy="2496307"/>
          </a:xfrm>
        </p:spPr>
        <p:txBody>
          <a:bodyPr>
            <a:normAutofit/>
          </a:bodyPr>
          <a:lstStyle/>
          <a:p>
            <a:r>
              <a:rPr lang="en-US" sz="3200" dirty="0">
                <a:latin typeface="Algerian" panose="04020705040A02060702" pitchFamily="82" charset="0"/>
              </a:rPr>
              <a:t>"Nature itself is the best physician"- </a:t>
            </a:r>
            <a:r>
              <a:rPr lang="en-US" sz="3200" dirty="0" err="1">
                <a:latin typeface="Algerian" panose="04020705040A02060702" pitchFamily="82" charset="0"/>
              </a:rPr>
              <a:t>Hyppocrates</a:t>
            </a:r>
            <a:r>
              <a:rPr lang="en-US" sz="3200" dirty="0">
                <a:latin typeface="Algerian" panose="04020705040A02060702" pitchFamily="82" charset="0"/>
              </a:rPr>
              <a:t> </a:t>
            </a:r>
            <a:br>
              <a:rPr lang="en-US" sz="1600" dirty="0"/>
            </a:br>
            <a:br>
              <a:rPr lang="en-US" sz="1600" dirty="0"/>
            </a:br>
            <a:r>
              <a:rPr lang="en-US" sz="2400" dirty="0">
                <a:latin typeface="Bahnschrift Condensed" panose="020B0502040204020203" pitchFamily="34" charset="0"/>
              </a:rPr>
              <a:t> "The healing comes from nature and not from the physician.</a:t>
            </a:r>
            <a:br>
              <a:rPr lang="en-US" sz="2400" dirty="0">
                <a:latin typeface="Bahnschrift Condensed" panose="020B0502040204020203" pitchFamily="34" charset="0"/>
              </a:rPr>
            </a:br>
            <a:r>
              <a:rPr lang="en-US" sz="2400" dirty="0">
                <a:latin typeface="Bahnschrift Condensed" panose="020B0502040204020203" pitchFamily="34" charset="0"/>
              </a:rPr>
              <a:t>    Therefore the physician must start from nature with an open mind" - Paracelsus</a:t>
            </a:r>
            <a:br>
              <a:rPr lang="en-US" sz="1600" dirty="0"/>
            </a:br>
            <a:endParaRPr lang="en-IN" sz="24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3E552E2B-BFEE-42FF-ACDE-E9D4E97B9D0E}"/>
              </a:ext>
            </a:extLst>
          </p:cNvPr>
          <p:cNvSpPr>
            <a:spLocks noGrp="1"/>
          </p:cNvSpPr>
          <p:nvPr>
            <p:ph type="subTitle" idx="1"/>
          </p:nvPr>
        </p:nvSpPr>
        <p:spPr>
          <a:xfrm>
            <a:off x="1355187" y="812410"/>
            <a:ext cx="9144000" cy="2616590"/>
          </a:xfrm>
        </p:spPr>
        <p:txBody>
          <a:bodyPr/>
          <a:lstStyle/>
          <a:p>
            <a:r>
              <a:rPr lang="en-US" b="1" dirty="0"/>
              <a:t>So we have found out the best way to tackle this situation.</a:t>
            </a:r>
          </a:p>
          <a:p>
            <a:r>
              <a:rPr lang="en-US" b="1" i="1" dirty="0"/>
              <a:t>“</a:t>
            </a:r>
            <a:r>
              <a:rPr lang="en-US" b="1" i="1" dirty="0">
                <a:latin typeface="MS Gothic" panose="020B0609070205080204" pitchFamily="49" charset="-128"/>
                <a:ea typeface="MS Gothic" panose="020B0609070205080204" pitchFamily="49" charset="-128"/>
              </a:rPr>
              <a:t>Home remedies</a:t>
            </a:r>
            <a:r>
              <a:rPr lang="en-US" b="1" i="1" dirty="0"/>
              <a:t>".</a:t>
            </a:r>
          </a:p>
          <a:p>
            <a:r>
              <a:rPr lang="en-US" b="1" dirty="0"/>
              <a:t>Home remedies was the root of treatment for centuries.</a:t>
            </a:r>
          </a:p>
          <a:p>
            <a:r>
              <a:rPr lang="en-US" b="1" dirty="0"/>
              <a:t>So why don’t we use them now?</a:t>
            </a:r>
            <a:endParaRPr lang="en-IN" b="1" dirty="0"/>
          </a:p>
        </p:txBody>
      </p:sp>
      <p:sp>
        <p:nvSpPr>
          <p:cNvPr id="4" name="TextBox 3">
            <a:extLst>
              <a:ext uri="{FF2B5EF4-FFF2-40B4-BE49-F238E27FC236}">
                <a16:creationId xmlns:a16="http://schemas.microsoft.com/office/drawing/2014/main" id="{4F874C6B-3267-4E4A-93FC-53C74A1A4904}"/>
              </a:ext>
            </a:extLst>
          </p:cNvPr>
          <p:cNvSpPr txBox="1"/>
          <p:nvPr/>
        </p:nvSpPr>
        <p:spPr>
          <a:xfrm>
            <a:off x="393896" y="171346"/>
            <a:ext cx="3193366" cy="707886"/>
          </a:xfrm>
          <a:prstGeom prst="rect">
            <a:avLst/>
          </a:prstGeom>
          <a:noFill/>
        </p:spPr>
        <p:txBody>
          <a:bodyPr wrap="square" rtlCol="0">
            <a:spAutoFit/>
          </a:bodyPr>
          <a:lstStyle/>
          <a:p>
            <a:r>
              <a:rPr lang="en-US" sz="4000" dirty="0">
                <a:latin typeface="Bernard MT Condensed" panose="02050806060905020404" pitchFamily="18" charset="0"/>
              </a:rPr>
              <a:t>SOLUTION:</a:t>
            </a:r>
            <a:endParaRPr lang="en-IN" sz="4000" dirty="0">
              <a:latin typeface="Bernard MT Condensed" panose="02050806060905020404" pitchFamily="18" charset="0"/>
            </a:endParaRPr>
          </a:p>
        </p:txBody>
      </p:sp>
    </p:spTree>
    <p:extLst>
      <p:ext uri="{BB962C8B-B14F-4D97-AF65-F5344CB8AC3E}">
        <p14:creationId xmlns:p14="http://schemas.microsoft.com/office/powerpoint/2010/main" val="272989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5" fill="hold">
                            <p:stCondLst>
                              <p:cond delay="1250"/>
                            </p:stCondLst>
                            <p:childTnLst>
                              <p:par>
                                <p:cTn id="26" presetID="14" presetClass="entr" presetSubtype="10" fill="hold" grpId="0" nodeType="afterEffect">
                                  <p:stCondLst>
                                    <p:cond delay="100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320F-3005-4557-883C-3243AA1B5D20}"/>
              </a:ext>
            </a:extLst>
          </p:cNvPr>
          <p:cNvSpPr>
            <a:spLocks noGrp="1"/>
          </p:cNvSpPr>
          <p:nvPr>
            <p:ph type="title"/>
          </p:nvPr>
        </p:nvSpPr>
        <p:spPr>
          <a:xfrm>
            <a:off x="838200" y="27500"/>
            <a:ext cx="10515600" cy="1325563"/>
          </a:xfrm>
        </p:spPr>
        <p:txBody>
          <a:bodyPr>
            <a:normAutofit/>
          </a:bodyPr>
          <a:lstStyle/>
          <a:p>
            <a:r>
              <a:rPr lang="en-US" sz="2800" dirty="0">
                <a:latin typeface="Berlin Sans FB" panose="020E0602020502020306" pitchFamily="34" charset="0"/>
              </a:rPr>
              <a:t>So we have build a website that shows some common  home remedies</a:t>
            </a:r>
            <a:endParaRPr lang="en-IN" sz="2800" dirty="0">
              <a:latin typeface="Berlin Sans FB" panose="020E0602020502020306" pitchFamily="34" charset="0"/>
            </a:endParaRPr>
          </a:p>
        </p:txBody>
      </p:sp>
      <p:pic>
        <p:nvPicPr>
          <p:cNvPr id="7" name="Picture 6">
            <a:extLst>
              <a:ext uri="{FF2B5EF4-FFF2-40B4-BE49-F238E27FC236}">
                <a16:creationId xmlns:a16="http://schemas.microsoft.com/office/drawing/2014/main" id="{A0BBFDDA-8620-4719-B30C-B364F8A25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17" y="992407"/>
            <a:ext cx="11422966" cy="5303520"/>
          </a:xfrm>
          <a:prstGeom prst="rect">
            <a:avLst/>
          </a:prstGeom>
        </p:spPr>
      </p:pic>
      <p:sp>
        <p:nvSpPr>
          <p:cNvPr id="3" name="TextBox 2">
            <a:extLst>
              <a:ext uri="{FF2B5EF4-FFF2-40B4-BE49-F238E27FC236}">
                <a16:creationId xmlns:a16="http://schemas.microsoft.com/office/drawing/2014/main" id="{A2B455C6-8714-4E90-AB50-8C9ACC3A3E8C}"/>
              </a:ext>
            </a:extLst>
          </p:cNvPr>
          <p:cNvSpPr txBox="1"/>
          <p:nvPr/>
        </p:nvSpPr>
        <p:spPr>
          <a:xfrm>
            <a:off x="9650438" y="6461168"/>
            <a:ext cx="2293033" cy="369332"/>
          </a:xfrm>
          <a:prstGeom prst="rect">
            <a:avLst/>
          </a:prstGeom>
          <a:noFill/>
        </p:spPr>
        <p:txBody>
          <a:bodyPr wrap="square" rtlCol="0">
            <a:spAutoFit/>
          </a:bodyPr>
          <a:lstStyle/>
          <a:p>
            <a:r>
              <a:rPr lang="en-US" b="1" dirty="0"/>
              <a:t>*GITHUB REPO GIVEN</a:t>
            </a:r>
            <a:endParaRPr lang="en-IN" b="1" dirty="0"/>
          </a:p>
        </p:txBody>
      </p:sp>
    </p:spTree>
    <p:extLst>
      <p:ext uri="{BB962C8B-B14F-4D97-AF65-F5344CB8AC3E}">
        <p14:creationId xmlns:p14="http://schemas.microsoft.com/office/powerpoint/2010/main" val="53453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1" presetClass="entr" presetSubtype="0"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style.rotation</p:attrName>
                                        </p:attrNameLst>
                                      </p:cBhvr>
                                      <p:tavLst>
                                        <p:tav tm="0">
                                          <p:val>
                                            <p:fltVal val="90"/>
                                          </p:val>
                                        </p:tav>
                                        <p:tav tm="100000">
                                          <p:val>
                                            <p:fltVal val="0"/>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4293-FFBD-4C21-BD07-EF64FEE30490}"/>
              </a:ext>
            </a:extLst>
          </p:cNvPr>
          <p:cNvSpPr>
            <a:spLocks noGrp="1"/>
          </p:cNvSpPr>
          <p:nvPr>
            <p:ph type="title"/>
          </p:nvPr>
        </p:nvSpPr>
        <p:spPr>
          <a:xfrm>
            <a:off x="838200" y="308854"/>
            <a:ext cx="10515600" cy="1325563"/>
          </a:xfrm>
        </p:spPr>
        <p:txBody>
          <a:bodyPr>
            <a:normAutofit/>
          </a:bodyPr>
          <a:lstStyle/>
          <a:p>
            <a:r>
              <a:rPr lang="en-US" sz="3600" dirty="0">
                <a:latin typeface="Agency FB" panose="020B0503020202020204" pitchFamily="34" charset="0"/>
              </a:rPr>
              <a:t>We don’t plan in stopping here……</a:t>
            </a:r>
            <a:endParaRPr lang="en-IN" sz="3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924BF8FA-A424-404F-A989-3EB08D9AAA3F}"/>
              </a:ext>
            </a:extLst>
          </p:cNvPr>
          <p:cNvSpPr>
            <a:spLocks noGrp="1"/>
          </p:cNvSpPr>
          <p:nvPr>
            <p:ph idx="1"/>
          </p:nvPr>
        </p:nvSpPr>
        <p:spPr>
          <a:xfrm>
            <a:off x="1077350" y="2729133"/>
            <a:ext cx="10515600" cy="3475966"/>
          </a:xfrm>
        </p:spPr>
        <p:txBody>
          <a:bodyPr/>
          <a:lstStyle/>
          <a:p>
            <a:r>
              <a:rPr lang="en-US" dirty="0"/>
              <a:t>Chatbot for personalized experience. It should also be able to recognize plants and herbs from pictures so that the new generation users who do not have much knowledge in this area can be helped.</a:t>
            </a:r>
          </a:p>
          <a:p>
            <a:r>
              <a:rPr lang="en-US" dirty="0"/>
              <a:t>Adding yoga asanas which can be used for prevention and reduction of diseases</a:t>
            </a:r>
          </a:p>
          <a:p>
            <a:endParaRPr lang="en-IN" dirty="0"/>
          </a:p>
        </p:txBody>
      </p:sp>
      <p:sp>
        <p:nvSpPr>
          <p:cNvPr id="10" name="TextBox 9">
            <a:extLst>
              <a:ext uri="{FF2B5EF4-FFF2-40B4-BE49-F238E27FC236}">
                <a16:creationId xmlns:a16="http://schemas.microsoft.com/office/drawing/2014/main" id="{4ACA6910-142A-4825-A6E6-8E8206F46491}"/>
              </a:ext>
            </a:extLst>
          </p:cNvPr>
          <p:cNvSpPr txBox="1"/>
          <p:nvPr/>
        </p:nvSpPr>
        <p:spPr>
          <a:xfrm>
            <a:off x="191086" y="1827832"/>
            <a:ext cx="7419535" cy="707886"/>
          </a:xfrm>
          <a:prstGeom prst="rect">
            <a:avLst/>
          </a:prstGeom>
          <a:noFill/>
        </p:spPr>
        <p:txBody>
          <a:bodyPr wrap="square" rtlCol="0">
            <a:spAutoFit/>
          </a:bodyPr>
          <a:lstStyle/>
          <a:p>
            <a:r>
              <a:rPr lang="en-US" sz="4000" dirty="0">
                <a:latin typeface="Segoe UI Semibold" panose="020B0702040204020203" pitchFamily="34" charset="0"/>
                <a:cs typeface="Segoe UI Semibold" panose="020B0702040204020203" pitchFamily="34" charset="0"/>
              </a:rPr>
              <a:t>Future add-ons planned:</a:t>
            </a:r>
            <a:endParaRPr lang="en-IN" sz="4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499028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down)">
                                      <p:cBhvr>
                                        <p:cTn id="11" dur="900"/>
                                        <p:tgtEl>
                                          <p:spTgt spid="10">
                                            <p:txEl>
                                              <p:pRg st="0" end="0"/>
                                            </p:txEl>
                                          </p:spTgt>
                                        </p:tgtEl>
                                      </p:cBhvr>
                                    </p:animEffect>
                                  </p:childTnLst>
                                </p:cTn>
                              </p:par>
                            </p:childTnLst>
                          </p:cTn>
                        </p:par>
                        <p:par>
                          <p:cTn id="12" fill="hold">
                            <p:stCondLst>
                              <p:cond delay="1400"/>
                            </p:stCondLst>
                            <p:childTnLst>
                              <p:par>
                                <p:cTn id="13" presetID="42"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40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78A5-941E-4BD7-8AAE-5C7320E7B5F9}"/>
              </a:ext>
            </a:extLst>
          </p:cNvPr>
          <p:cNvSpPr>
            <a:spLocks noGrp="1"/>
          </p:cNvSpPr>
          <p:nvPr>
            <p:ph type="title"/>
          </p:nvPr>
        </p:nvSpPr>
        <p:spPr>
          <a:xfrm>
            <a:off x="838200" y="365125"/>
            <a:ext cx="10515600" cy="5001354"/>
          </a:xfrm>
        </p:spPr>
        <p:txBody>
          <a:bodyPr>
            <a:normAutofit/>
          </a:bodyPr>
          <a:lstStyle/>
          <a:p>
            <a:pPr algn="ctr"/>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3064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Wisp</Template>
  <TotalTime>379</TotalTime>
  <Words>252</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vt:i4>
      </vt:variant>
    </vt:vector>
  </HeadingPairs>
  <TitlesOfParts>
    <vt:vector size="21" baseType="lpstr">
      <vt:lpstr>MS Gothic</vt:lpstr>
      <vt:lpstr>Agency FB</vt:lpstr>
      <vt:lpstr>Algerian</vt:lpstr>
      <vt:lpstr>Arial</vt:lpstr>
      <vt:lpstr>Bahnschrift</vt:lpstr>
      <vt:lpstr>Bahnschrift Condensed</vt:lpstr>
      <vt:lpstr>Baskerville Old Face</vt:lpstr>
      <vt:lpstr>Berlin Sans FB</vt:lpstr>
      <vt:lpstr>Bernard MT Condensed</vt:lpstr>
      <vt:lpstr>Calibri</vt:lpstr>
      <vt:lpstr>Calibri Light</vt:lpstr>
      <vt:lpstr>Elephant</vt:lpstr>
      <vt:lpstr>Segoe UI Semibold</vt:lpstr>
      <vt:lpstr>Office Theme</vt:lpstr>
      <vt:lpstr>Celestial</vt:lpstr>
      <vt:lpstr>PowerPoint Presentation</vt:lpstr>
      <vt:lpstr>PowerPoint Presentation</vt:lpstr>
      <vt:lpstr>"Nature itself is the best physician"- Hyppocrates    "The healing comes from nature and not from the physician.     Therefore the physician must start from nature with an open mind" - Paracelsus </vt:lpstr>
      <vt:lpstr>So we have build a website that shows some common  home remedies</vt:lpstr>
      <vt:lpstr>We don’t plan in stopping here……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Hogwards</dc:creator>
  <cp:lastModifiedBy>Hogwards</cp:lastModifiedBy>
  <cp:revision>29</cp:revision>
  <dcterms:created xsi:type="dcterms:W3CDTF">2020-12-02T05:36:23Z</dcterms:created>
  <dcterms:modified xsi:type="dcterms:W3CDTF">2020-12-04T05:11:57Z</dcterms:modified>
</cp:coreProperties>
</file>