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30" r:id="rId5"/>
    <p:sldId id="275" r:id="rId6"/>
    <p:sldId id="276" r:id="rId7"/>
    <p:sldId id="277" r:id="rId8"/>
    <p:sldId id="278" r:id="rId9"/>
    <p:sldId id="328" r:id="rId10"/>
    <p:sldId id="288" r:id="rId11"/>
    <p:sldId id="290" r:id="rId12"/>
    <p:sldId id="329" r:id="rId13"/>
    <p:sldId id="298" r:id="rId14"/>
    <p:sldId id="301" r:id="rId15"/>
    <p:sldId id="303" r:id="rId16"/>
    <p:sldId id="30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9"/>
    <a:srgbClr val="002E4E"/>
    <a:srgbClr val="52020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tentabs.in/collections/hospital-equipment/products/aqua-12-monitor" TargetMode="External"/><Relationship Id="rId2" Type="http://schemas.openxmlformats.org/officeDocument/2006/relationships/hyperlink" Target="tentabs.in/collections/hospital-equipment/products/contec-patient-monitor-cms-8000" TargetMode="External"/><Relationship Id="rId1" Type="http://schemas.openxmlformats.org/officeDocument/2006/relationships/hyperlink" Target="tentabs.in/products/aqua-8-multi-parameter-patient-monito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438"/>
            <a:ext cx="9144000" cy="2387600"/>
          </a:xfrm>
        </p:spPr>
        <p:txBody>
          <a:bodyPr/>
          <a:lstStyle/>
          <a:p>
            <a:r>
              <a:rPr lang="en-US" altLang="en-I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IncubateIND Presentation</a:t>
            </a:r>
            <a:endParaRPr lang="en-US" altLang="en-I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1655762"/>
          </a:xfrm>
        </p:spPr>
        <p:txBody>
          <a:bodyPr/>
          <a:lstStyle/>
          <a:p>
            <a:r>
              <a:rPr lang="en-IN" altLang="en-US" sz="4000" i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Patient Monitoring System</a:t>
            </a:r>
            <a:endParaRPr lang="en-IN" altLang="en-US" sz="4000" i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71410" y="4859020"/>
            <a:ext cx="4147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 b="1">
                <a:latin typeface="Times New Roman" panose="02020603050405020304" charset="0"/>
                <a:cs typeface="Times New Roman" panose="02020603050405020304" charset="0"/>
              </a:rPr>
              <a:t>Presented by: </a:t>
            </a:r>
            <a:endParaRPr lang="en-IN" altLang="en-GB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2800">
                <a:latin typeface="Times New Roman" panose="02020603050405020304" charset="0"/>
                <a:cs typeface="Times New Roman" panose="02020603050405020304" charset="0"/>
              </a:rPr>
              <a:t>Alan Antony</a:t>
            </a:r>
            <a:endParaRPr lang="en-IN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GB" sz="2800">
                <a:latin typeface="Times New Roman" panose="02020603050405020304" charset="0"/>
                <a:cs typeface="Times New Roman" panose="02020603050405020304" charset="0"/>
              </a:rPr>
              <a:t>Aaron George Michael</a:t>
            </a:r>
            <a:endParaRPr lang="en-IN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2800">
                <a:latin typeface="Times New Roman" panose="02020603050405020304" charset="0"/>
                <a:cs typeface="Times New Roman" panose="02020603050405020304" charset="0"/>
              </a:rPr>
              <a:t>“The Misfits”</a:t>
            </a:r>
            <a:endParaRPr lang="en-IN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martLinxVitals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3844925"/>
            <a:ext cx="3013075" cy="30130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US" altLang="en-IN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TOOLS USED</a:t>
            </a:r>
            <a:endParaRPr lang="en-US" altLang="en-IN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System is based on IOT. 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uses IOT to upload the patient data to the server and also to alert the relevant staff to the problem.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entire system can be implemented with a simple code and will be highly efficient with very low error rates.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ERGONOMICS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F:\College Work\Design Project S5\Pictures\43214324.png43214324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8690" y="1924685"/>
            <a:ext cx="5434965" cy="3608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3" name="Content Placeholder 5" descr="F:\College Work\Design Project S5\Pictures\23423421.png23423421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003415" y="1924685"/>
            <a:ext cx="4161155" cy="359791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7306310" y="5684520"/>
            <a:ext cx="3556000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IN" altLang="en-GB"/>
              <a:t>Fig 9. Handheld Device	Ref[2]</a:t>
            </a:r>
            <a:endParaRPr lang="en-IN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361440" y="5684520"/>
            <a:ext cx="4609465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IN" altLang="en-GB"/>
              <a:t>Fig 8. Monitor Screen Drawing	Ref[2]</a:t>
            </a:r>
            <a:endParaRPr lang="en-IN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86805" y="3048000"/>
            <a:ext cx="10160" cy="213995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 rot="16200000">
            <a:off x="5733415" y="3964940"/>
            <a:ext cx="631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GB" sz="1400" b="1">
                <a:latin typeface="Times New Roman" panose="02020603050405020304" charset="0"/>
                <a:cs typeface="Times New Roman" panose="02020603050405020304" charset="0"/>
              </a:rPr>
              <a:t>20 cm</a:t>
            </a:r>
            <a:endParaRPr lang="en-IN" altLang="en-GB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46680" y="2875915"/>
            <a:ext cx="2992120" cy="1619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 rot="21360000">
            <a:off x="3827145" y="2709545"/>
            <a:ext cx="631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GB" sz="1400" b="1">
                <a:latin typeface="Times New Roman" panose="02020603050405020304" charset="0"/>
                <a:cs typeface="Times New Roman" panose="02020603050405020304" charset="0"/>
              </a:rPr>
              <a:t>30 cm</a:t>
            </a:r>
            <a:endParaRPr lang="en-IN" altLang="en-GB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7390" y="2987040"/>
            <a:ext cx="60833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 rot="1320000">
            <a:off x="2059940" y="2818765"/>
            <a:ext cx="492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GB" sz="1200" b="1">
                <a:latin typeface="Times New Roman" panose="02020603050405020304" charset="0"/>
                <a:cs typeface="Times New Roman" panose="02020603050405020304" charset="0"/>
              </a:rPr>
              <a:t>9 cm</a:t>
            </a:r>
            <a:endParaRPr lang="en-IN" altLang="en-GB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81085" y="3676650"/>
            <a:ext cx="2393950" cy="18459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 rot="19020000">
            <a:off x="9451340" y="4364990"/>
            <a:ext cx="631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GB" sz="1400" b="1">
                <a:latin typeface="Times New Roman" panose="02020603050405020304" charset="0"/>
                <a:cs typeface="Times New Roman" panose="02020603050405020304" charset="0"/>
              </a:rPr>
              <a:t>15 cm</a:t>
            </a:r>
            <a:endParaRPr lang="en-IN" altLang="en-GB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27875" y="4434205"/>
            <a:ext cx="628650" cy="10750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 rot="3300000">
            <a:off x="7216775" y="4688205"/>
            <a:ext cx="542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GB" sz="1400" b="1">
                <a:latin typeface="Times New Roman" panose="02020603050405020304" charset="0"/>
                <a:cs typeface="Times New Roman" panose="02020603050405020304" charset="0"/>
              </a:rPr>
              <a:t>6 cm</a:t>
            </a:r>
            <a:endParaRPr lang="en-IN" altLang="en-GB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Saves time taken </a:t>
            </a: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for the attention of the staff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All Patient Data can be stored on the server for future reference.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historical timeline for patient health can be made aiding diagnosis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PRODUCT FEASABILITY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Patents on the proposed system exist. Eg,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>
              <a:spcAft>
                <a:spcPts val="1200"/>
              </a:spcAft>
              <a:buClrTx/>
              <a:buSzTx/>
              <a:buFont typeface="Wingdings" panose="05000000000000000000" charset="0"/>
              <a:buChar char="§"/>
            </a:pPr>
            <a:r>
              <a:rPr lang="en-IN" altLang="en-GB" sz="3085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U.S. Patent 5,791,344.</a:t>
            </a:r>
            <a:endParaRPr lang="en-IN" altLang="en-GB" sz="3085" i="1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spcAft>
                <a:spcPts val="1200"/>
              </a:spcAft>
              <a:buClrTx/>
              <a:buSzTx/>
              <a:buFont typeface="Wingdings" panose="05000000000000000000" charset="0"/>
              <a:buChar char="§"/>
            </a:pPr>
            <a:r>
              <a:rPr lang="en-IN" altLang="en-GB" sz="3085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U.S. Patent 6,544,173.</a:t>
            </a:r>
            <a:endParaRPr lang="en-IN" altLang="en-GB" sz="3085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spcAft>
                <a:spcPts val="1200"/>
              </a:spcAft>
              <a:buClrTx/>
              <a:buSzTx/>
              <a:buFont typeface="Wingdings" panose="05000000000000000000" charset="0"/>
              <a:buChar char="§"/>
            </a:pPr>
            <a:r>
              <a:rPr lang="en-IN" altLang="en-GB" sz="3085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U.S. Patent 3,972,320.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0000"/>
          </a:bodyPr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Schulman, J.H., Lebel, R.J., Lucisano, J.Y., Mann, A.E., Rule III, O.R. and Whitmoyer, D.I., Mann Alfred E Foundation for Scientific Research, 1998. Patient monitoring system. U.S. Patent 5,791,344.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West, K.G., Colquitt, N.L., Weiner, H.S., Petersen, E.G. and Howell, W.H., Welch Allyn Protocol Inc, 2003. Patient monitoring system. U.S. Patent 6,544,173.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  <a:sym typeface="+mn-ea"/>
                <a:hlinkClick r:id="rId1" action="ppaction://hlinkfile"/>
              </a:rPr>
              <a:t>tentabs.in/products/aqua-8-multi-parameter-patient-monitor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  <a:sym typeface="+mn-ea"/>
                <a:hlinkClick r:id="rId2" action="ppaction://hlinkfile"/>
              </a:rPr>
              <a:t>tentabs.in/collections/hospital-equipment/products/contec-patient-monitor-cms-8000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  <a:sym typeface="+mn-ea"/>
                <a:hlinkClick r:id="rId3" action="ppaction://hlinkfile"/>
              </a:rPr>
              <a:t>tentabs.in/collections/hospital-equipment/products/aqua-12-monitor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IN" altLang="en-GB" sz="3600" i="1">
                <a:latin typeface="Times New Roman" panose="02020603050405020304" charset="0"/>
                <a:cs typeface="Times New Roman" panose="02020603050405020304" charset="0"/>
              </a:rPr>
              <a:t>Kalman, G.U., 1976. Patient monitoring system. U.S. Patent 3,972,320.</a:t>
            </a:r>
            <a:endParaRPr lang="en-IN" altLang="en-GB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spcAft>
                <a:spcPts val="1200"/>
              </a:spcAft>
              <a:buClrTx/>
              <a:buSzTx/>
              <a:buNone/>
            </a:pP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7000"/>
                <a:lumOff val="13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Health_ECK_Grey-512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040404">
                  <a:alpha val="5490"/>
                </a:srgbClr>
              </a:clrFrom>
              <a:clrTo>
                <a:srgbClr val="040404">
                  <a:alpha val="549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3575" y="1541145"/>
            <a:ext cx="6435725" cy="51803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484688" y="1368425"/>
            <a:ext cx="3221355" cy="1198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en-IN" altLang="en-GB" sz="7200" b="1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rgbClr val="800000"/>
                    </a:gs>
                    <a:gs pos="38000">
                      <a:srgbClr val="760303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en-IN" altLang="en-GB" sz="7200" b="1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rgbClr val="800000"/>
                  </a:gs>
                  <a:gs pos="38000">
                    <a:srgbClr val="760303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GB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IN" altLang="en-GB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GB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 diagram</a:t>
            </a:r>
            <a:endParaRPr lang="en-IN" altLang="en-GB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GB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Components</a:t>
            </a:r>
            <a:endParaRPr lang="en-IN" altLang="en-GB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GB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it works</a:t>
            </a:r>
            <a:endParaRPr lang="en-IN" altLang="en-GB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GB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en-IN" altLang="en-GB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en-IN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 Used</a:t>
            </a:r>
            <a:endParaRPr lang="en-US" altLang="en-IN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en-IN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endParaRPr lang="en-US" altLang="en-IN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en-IN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Ergonomics</a:t>
            </a:r>
            <a:endParaRPr lang="en-US" altLang="en-IN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en-IN" sz="2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US" altLang="en-IN" sz="2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p>
            <a:pPr fontAlgn="auto">
              <a:spcAft>
                <a:spcPts val="1200"/>
              </a:spcAft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Measures Patient's Vital statistics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spcAft>
                <a:spcPts val="1200"/>
              </a:spcAft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Checks whether Values are satisfactory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spcAft>
                <a:spcPts val="1200"/>
              </a:spcAft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Sends alert when patient is in need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spcAft>
                <a:spcPts val="1200"/>
              </a:spcAft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Continously monitored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spcAft>
                <a:spcPts val="1200"/>
              </a:spcAft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Statistics can be viewed in real-time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Brings immediate attention to patient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Reduced need for staff monitoring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Built to be portable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Should fit all patients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IN" altLang="en-GB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Placed on a stand or wall-mounted</a:t>
            </a:r>
            <a:endParaRPr lang="en-IN" altLang="en-GB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F:\College Work\Design Project S5\Pictures\12321.png12321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87065" y="1788795"/>
            <a:ext cx="5818505" cy="43319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3355340" y="6302375"/>
            <a:ext cx="5636260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r>
              <a:rPr lang="en-IN" altLang="en-GB"/>
              <a:t>Fig 1. Block Diagram of Monitoring System	Ref[2]</a:t>
            </a:r>
            <a:endParaRPr lang="en-IN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COMPONENTS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5" descr="F:\College Work\Design Project S5\Pictures\US5791344 Block 2.pngUS5791344 Block 2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37050" y="1825625"/>
            <a:ext cx="3518535" cy="4351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3693795" y="6353175"/>
            <a:ext cx="4805045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IN" altLang="en-GB"/>
              <a:t>Fig 3. All Components of the system	Ref[1]</a:t>
            </a:r>
            <a:endParaRPr lang="en-IN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US" altLang="en-IN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WHAT IS IT?</a:t>
            </a:r>
            <a:endParaRPr lang="en-US" altLang="en-IN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Raspberry Pi Based Product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Pi Reads sensor inputs and monitors them to check for inconsistencies.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r>
              <a:rPr lang="en-US" altLang="en-IN" sz="360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If any Parameter needs attention, alarm is thrown and the required staff is contacted on their handheld Device</a:t>
            </a: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1200"/>
              </a:spcAft>
              <a:buClrTx/>
              <a:buSzTx/>
            </a:pPr>
            <a:endParaRPr lang="en-US" altLang="en-IN" sz="360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HOW IT WORKS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F:\College Work\Design Project S5\Pictures\US06544173-20030408-D00000.pngUS06544173-20030408-D00000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714625" y="1783715"/>
            <a:ext cx="6763385" cy="44265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3355340" y="6302375"/>
            <a:ext cx="5636260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r>
              <a:rPr lang="en-IN" altLang="en-GB"/>
              <a:t>Fig 4. Network Connections of Multiple Systems	Ref[2]</a:t>
            </a:r>
            <a:endParaRPr lang="en-IN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2Diag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1270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76200" dir="13500000" sy="23000" kx="1200000" algn="br" rotWithShape="0">
              <a:schemeClr val="tx2">
                <a:lumMod val="40000"/>
                <a:lumOff val="60000"/>
                <a:alpha val="20000"/>
              </a:schemeClr>
            </a:outerShdw>
          </a:effectLst>
        </p:spPr>
        <p:txBody>
          <a:bodyPr/>
          <a:p>
            <a:pPr algn="l">
              <a:buClrTx/>
              <a:buSzTx/>
              <a:buFontTx/>
            </a:pPr>
            <a:r>
              <a:rPr lang="en-IN" altLang="en-GB" sz="60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002059"/>
                </a:solidFill>
                <a:latin typeface="Times New Roman" panose="02020603050405020304" charset="0"/>
                <a:cs typeface="Times New Roman" panose="02020603050405020304" charset="0"/>
              </a:rPr>
              <a:t>ALGORITHM</a:t>
            </a:r>
            <a:endParaRPr lang="en-IN" altLang="en-GB" sz="600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0020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F:\College Work\Design Project S5\Pictures\US5791344-drawings-page-12.pngUS5791344-drawings-page-12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91635" y="1748790"/>
            <a:ext cx="3963035" cy="449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  <a:alpha val="77000"/>
              </a:schemeClr>
            </a:solidFill>
            <a:prstDash val="sysDot"/>
          </a:ln>
          <a:effectLst>
            <a:outerShdw blurRad="50800" dist="38100" dir="18900000" algn="b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4384040" y="6353175"/>
            <a:ext cx="3578225" cy="3683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r>
              <a:rPr lang="en-IN" altLang="en-GB"/>
              <a:t>Fig 5. System Flowchart	Ref[2]</a:t>
            </a:r>
            <a:endParaRPr lang="en-IN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Presentation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Wingdings</vt:lpstr>
      <vt:lpstr>Office Theme</vt:lpstr>
      <vt:lpstr>EC - 341 DESIGN PROJECT</vt:lpstr>
      <vt:lpstr>CONTENTS</vt:lpstr>
      <vt:lpstr>INTRODUCTION</vt:lpstr>
      <vt:lpstr>INTRODUCTION</vt:lpstr>
      <vt:lpstr>BLOCK DIAGRAM</vt:lpstr>
      <vt:lpstr>COMPONENTS</vt:lpstr>
      <vt:lpstr>INTRODUCTION</vt:lpstr>
      <vt:lpstr>HOW IT WORKS</vt:lpstr>
      <vt:lpstr>ALGORITHM</vt:lpstr>
      <vt:lpstr>WHAT IS IT?</vt:lpstr>
      <vt:lpstr>ERGONOMICS</vt:lpstr>
      <vt:lpstr>ADVANTAGES</vt:lpstr>
      <vt:lpstr>PRODUCT FEASABILITY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- 341 DESIGN PROJECT</dc:title>
  <dc:creator/>
  <cp:lastModifiedBy>HP</cp:lastModifiedBy>
  <cp:revision>18</cp:revision>
  <dcterms:created xsi:type="dcterms:W3CDTF">2020-10-05T09:37:00Z</dcterms:created>
  <dcterms:modified xsi:type="dcterms:W3CDTF">2020-12-24T09:12:46Z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