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sldIdLst>
    <p:sldId id="256" r:id="rId2"/>
    <p:sldId id="258" r:id="rId3"/>
    <p:sldId id="259" r:id="rId4"/>
    <p:sldId id="260" r:id="rId5"/>
    <p:sldId id="261" r:id="rId6"/>
    <p:sldId id="266" r:id="rId7"/>
    <p:sldId id="269" r:id="rId8"/>
    <p:sldId id="270" r:id="rId9"/>
    <p:sldId id="271" r:id="rId10"/>
    <p:sldId id="272" r:id="rId11"/>
    <p:sldId id="273" r:id="rId12"/>
    <p:sldId id="276" r:id="rId13"/>
    <p:sldId id="274" r:id="rId14"/>
    <p:sldId id="275" r:id="rId15"/>
    <p:sldId id="277" r:id="rId16"/>
    <p:sldId id="278" r:id="rId17"/>
    <p:sldId id="279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A7D8-D474-4D96-A0DE-8AB9CE119703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126F-9B46-491D-86A4-441FB08DB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96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A7D8-D474-4D96-A0DE-8AB9CE119703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126F-9B46-491D-86A4-441FB08DB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62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A7D8-D474-4D96-A0DE-8AB9CE119703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126F-9B46-491D-86A4-441FB08DB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67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A7D8-D474-4D96-A0DE-8AB9CE119703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126F-9B46-491D-86A4-441FB08DB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35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A7D8-D474-4D96-A0DE-8AB9CE119703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126F-9B46-491D-86A4-441FB08DB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80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A7D8-D474-4D96-A0DE-8AB9CE119703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126F-9B46-491D-86A4-441FB08DB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70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A7D8-D474-4D96-A0DE-8AB9CE119703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126F-9B46-491D-86A4-441FB08DB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37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A7D8-D474-4D96-A0DE-8AB9CE119703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126F-9B46-491D-86A4-441FB08DB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53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A7D8-D474-4D96-A0DE-8AB9CE119703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126F-9B46-491D-86A4-441FB08DB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27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A7D8-D474-4D96-A0DE-8AB9CE119703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47D126F-9B46-491D-86A4-441FB08DB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79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A7D8-D474-4D96-A0DE-8AB9CE119703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126F-9B46-491D-86A4-441FB08DB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13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A7D8-D474-4D96-A0DE-8AB9CE119703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126F-9B46-491D-86A4-441FB08DB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17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A7D8-D474-4D96-A0DE-8AB9CE119703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126F-9B46-491D-86A4-441FB08DB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43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A7D8-D474-4D96-A0DE-8AB9CE119703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126F-9B46-491D-86A4-441FB08DB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44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A7D8-D474-4D96-A0DE-8AB9CE119703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126F-9B46-491D-86A4-441FB08DB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81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A7D8-D474-4D96-A0DE-8AB9CE119703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126F-9B46-491D-86A4-441FB08DB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00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A7D8-D474-4D96-A0DE-8AB9CE119703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126F-9B46-491D-86A4-441FB08DB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27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A1A7D8-D474-4D96-A0DE-8AB9CE119703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7D126F-9B46-491D-86A4-441FB08DB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417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  <p:sldLayoutId id="2147483890" r:id="rId16"/>
    <p:sldLayoutId id="2147483891" r:id="rId17"/>
  </p:sldLayoutIdLst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medscore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8F3721-F349-4361-8FEE-0F620B7A4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796" y="0"/>
            <a:ext cx="4890414" cy="44792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73FD18-E3F3-43F4-9850-5F82C40D4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926" y="3856383"/>
            <a:ext cx="6478154" cy="25841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199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14:flash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48676-F0A1-4E53-8407-6B751C9C3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095" y="221974"/>
            <a:ext cx="3352732" cy="997226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WE</a:t>
            </a:r>
            <a:r>
              <a:rPr lang="en-US" dirty="0">
                <a:solidFill>
                  <a:srgbClr val="00B050"/>
                </a:solidFill>
              </a:rPr>
              <a:t>BP</a:t>
            </a:r>
            <a:r>
              <a:rPr lang="en-US" dirty="0">
                <a:solidFill>
                  <a:srgbClr val="0070C0"/>
                </a:solidFill>
              </a:rPr>
              <a:t>AGE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97E0B9-5C5D-4EB6-8381-4E0FF47465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97" t="8524" r="29827" b="10951"/>
          <a:stretch/>
        </p:blipFill>
        <p:spPr>
          <a:xfrm>
            <a:off x="2334859" y="1494184"/>
            <a:ext cx="4283269" cy="44825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03E7F7-5D1B-42BA-83A3-AC930F9229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1" t="11351" r="29456" b="8413"/>
          <a:stretch/>
        </p:blipFill>
        <p:spPr>
          <a:xfrm>
            <a:off x="7553740" y="964097"/>
            <a:ext cx="4277976" cy="4267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952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17FB91-677E-46F4-BEC7-AD7B5CE3D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91" t="10763" r="28670" b="11612"/>
          <a:stretch/>
        </p:blipFill>
        <p:spPr>
          <a:xfrm>
            <a:off x="1889049" y="636103"/>
            <a:ext cx="4763542" cy="45877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B0501F-DF51-43AA-96F1-B5E44F4584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9" t="10743" r="27609" b="7299"/>
          <a:stretch/>
        </p:blipFill>
        <p:spPr>
          <a:xfrm>
            <a:off x="7156171" y="1868555"/>
            <a:ext cx="4763542" cy="45877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175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51904-C2A5-4AEB-97D8-1B54E8363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9A3A666-E812-4846-BA79-08920D28C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65" t="11347" r="22492" b="12044"/>
          <a:stretch/>
        </p:blipFill>
        <p:spPr>
          <a:xfrm>
            <a:off x="3326294" y="379552"/>
            <a:ext cx="7553741" cy="56501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548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3C25B6E-DE5C-4251-A379-5743F2ADF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976" y="223854"/>
            <a:ext cx="5047926" cy="55356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351DD2-4EBA-47A7-B00B-158DEBD5F8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9" t="8058" r="27826" b="5779"/>
          <a:stretch/>
        </p:blipFill>
        <p:spPr>
          <a:xfrm>
            <a:off x="6930891" y="1463442"/>
            <a:ext cx="5035892" cy="52232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142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938C380-FB43-486D-A857-9D122049EA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51" t="10048" r="32826" b="9952"/>
          <a:stretch/>
        </p:blipFill>
        <p:spPr>
          <a:xfrm>
            <a:off x="7248942" y="1267239"/>
            <a:ext cx="4267198" cy="52577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20A50B-42F2-492D-9D65-106246A70F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5" t="8484" r="34783" b="6223"/>
          <a:stretch/>
        </p:blipFill>
        <p:spPr>
          <a:xfrm>
            <a:off x="1974572" y="212033"/>
            <a:ext cx="4651514" cy="52478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694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B493D-9220-4E37-9857-DACA5D9ED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DAE0C7-A5EE-4476-B840-54EA76C04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49" y="304799"/>
            <a:ext cx="11437527" cy="61357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838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CC28D-F2F6-471D-9887-F8D8B74E1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31C2EB4-9203-497A-B3FB-C6E03649E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49" y="304800"/>
            <a:ext cx="11585745" cy="62152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786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75D2-3086-4C66-8006-B8122842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2DE8AC-B3B2-4DC5-B2AE-B3C2D464DE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49" y="304800"/>
            <a:ext cx="11535438" cy="61882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780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CA034-6686-4A79-8109-02EDD9493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9549" y="4672326"/>
            <a:ext cx="6559826" cy="166387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medscore@gmail.com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ERROR 401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4BDA0A-FDC8-48A1-872C-8D5DC5720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515" y="1890226"/>
            <a:ext cx="2934398" cy="26876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F8BC24-278B-47DB-BB5B-CE30855414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422" y="1781426"/>
            <a:ext cx="5897354" cy="279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6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2B92E-3E29-407C-8309-7D9A563F5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981199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rgbClr val="7030A0"/>
                </a:solidFill>
                <a:latin typeface="Bahnschrift" panose="020B0502040204020203" pitchFamily="34" charset="0"/>
              </a:rPr>
              <a:t>MED</a:t>
            </a:r>
            <a:r>
              <a:rPr lang="en-US" sz="8000" dirty="0">
                <a:solidFill>
                  <a:srgbClr val="00B050"/>
                </a:solidFill>
                <a:latin typeface="Bahnschrift" panose="020B0502040204020203" pitchFamily="34" charset="0"/>
              </a:rPr>
              <a:t>S</a:t>
            </a:r>
            <a:r>
              <a:rPr lang="en-US" sz="8000" dirty="0">
                <a:solidFill>
                  <a:srgbClr val="0070C0"/>
                </a:solidFill>
                <a:latin typeface="Bahnschrift" panose="020B0502040204020203" pitchFamily="34" charset="0"/>
              </a:rPr>
              <a:t>CORE</a:t>
            </a:r>
            <a:endParaRPr lang="en-IN" sz="8000" dirty="0">
              <a:solidFill>
                <a:srgbClr val="0070C0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41943-5507-4E9B-A4A8-B7E826258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28901"/>
            <a:ext cx="10018713" cy="3124201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MEDSCORE is a comprehensive health monitoring solution, which provides predictive signals to users on the basis of their ‘</a:t>
            </a:r>
            <a:r>
              <a:rPr lang="en-US" sz="2800" i="1" dirty="0" err="1">
                <a:latin typeface="Calibri" panose="020F0502020204030204" pitchFamily="34" charset="0"/>
                <a:cs typeface="Calibri" panose="020F0502020204030204" pitchFamily="34" charset="0"/>
              </a:rPr>
              <a:t>MedScore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’ 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01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584E9-0E08-44A8-A4F7-909089346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650" y="409161"/>
            <a:ext cx="10018713" cy="1315278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dirty="0">
                <a:solidFill>
                  <a:srgbClr val="7030A0"/>
                </a:solidFill>
                <a:latin typeface="Bahnschrift" panose="020B0502040204020203" pitchFamily="34" charset="0"/>
              </a:rPr>
              <a:t>TEAM - </a:t>
            </a:r>
            <a:r>
              <a:rPr lang="en-US" sz="4800" dirty="0">
                <a:solidFill>
                  <a:srgbClr val="92D050"/>
                </a:solidFill>
                <a:latin typeface="Bahnschrift" panose="020B0502040204020203" pitchFamily="34" charset="0"/>
              </a:rPr>
              <a:t>ERROR</a:t>
            </a:r>
            <a:r>
              <a:rPr lang="en-US" sz="4800" dirty="0">
                <a:solidFill>
                  <a:srgbClr val="7030A0"/>
                </a:solidFill>
                <a:latin typeface="Bahnschrift" panose="020B0502040204020203" pitchFamily="34" charset="0"/>
              </a:rPr>
              <a:t> </a:t>
            </a:r>
            <a:r>
              <a:rPr lang="en-US" sz="4800" dirty="0">
                <a:solidFill>
                  <a:srgbClr val="0070C0"/>
                </a:solidFill>
                <a:latin typeface="Bahnschrift" panose="020B0502040204020203" pitchFamily="34" charset="0"/>
              </a:rPr>
              <a:t>401</a:t>
            </a:r>
            <a:endParaRPr lang="en-IN" sz="4800" dirty="0">
              <a:solidFill>
                <a:srgbClr val="0070C0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46060-4670-4C27-829F-640727BCA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5480" y="2319918"/>
            <a:ext cx="6244863" cy="312420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TEAM MEMBERS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NOEL ELDHO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AMAL KRISHNA N 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DEEPAKLAL T 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ROY  JOSE VETTIYADEN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06F345-D26B-4228-B267-53DC0DDB4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422" y="54459"/>
            <a:ext cx="1762578" cy="161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6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584E9-0E08-44A8-A4F7-909089346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348" y="300555"/>
            <a:ext cx="9382676" cy="136828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dirty="0">
                <a:solidFill>
                  <a:srgbClr val="7030A0"/>
                </a:solidFill>
                <a:latin typeface="Bahnschrift" panose="020B0502040204020203" pitchFamily="34" charset="0"/>
              </a:rPr>
              <a:t>PROBLEM </a:t>
            </a:r>
            <a:r>
              <a:rPr lang="en-US" sz="4800" dirty="0">
                <a:solidFill>
                  <a:srgbClr val="92D050"/>
                </a:solidFill>
                <a:latin typeface="Bahnschrift" panose="020B0502040204020203" pitchFamily="34" charset="0"/>
              </a:rPr>
              <a:t>STATE</a:t>
            </a:r>
            <a:r>
              <a:rPr lang="en-US" sz="4800" dirty="0">
                <a:solidFill>
                  <a:srgbClr val="0070C0"/>
                </a:solidFill>
                <a:latin typeface="Bahnschrift" panose="020B0502040204020203" pitchFamily="34" charset="0"/>
              </a:rPr>
              <a:t>MENT</a:t>
            </a:r>
            <a:r>
              <a:rPr lang="en-US" sz="4800" dirty="0">
                <a:solidFill>
                  <a:srgbClr val="7030A0"/>
                </a:solidFill>
                <a:latin typeface="Bahnschrift" panose="020B0502040204020203" pitchFamily="34" charset="0"/>
              </a:rPr>
              <a:t> </a:t>
            </a:r>
            <a:endParaRPr lang="en-IN" sz="4800" dirty="0">
              <a:solidFill>
                <a:srgbClr val="7030A0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46060-4670-4C27-829F-640727BCA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8989" y="2037523"/>
            <a:ext cx="8905394" cy="38961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Unstructured health information of a user is currently scattered in silos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Multiple devices that track health related information that does not talk to each other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Easier access to personalized health related recommendations a  currently restricted to a few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06F345-D26B-4228-B267-53DC0DDB4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422" y="54459"/>
            <a:ext cx="1762578" cy="161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2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584E9-0E08-44A8-A4F7-909089346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93" y="455543"/>
            <a:ext cx="10018713" cy="1222513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dirty="0">
                <a:solidFill>
                  <a:srgbClr val="7030A0"/>
                </a:solidFill>
                <a:latin typeface="Bahnschrift" panose="020B0502040204020203" pitchFamily="34" charset="0"/>
              </a:rPr>
              <a:t>OUR </a:t>
            </a:r>
            <a:r>
              <a:rPr lang="en-US" sz="4800" dirty="0">
                <a:solidFill>
                  <a:srgbClr val="92D050"/>
                </a:solidFill>
                <a:latin typeface="Bahnschrift" panose="020B0502040204020203" pitchFamily="34" charset="0"/>
              </a:rPr>
              <a:t>PRO</a:t>
            </a:r>
            <a:r>
              <a:rPr lang="en-US" sz="4800" dirty="0">
                <a:solidFill>
                  <a:srgbClr val="0070C0"/>
                </a:solidFill>
                <a:latin typeface="Bahnschrift" panose="020B0502040204020203" pitchFamily="34" charset="0"/>
              </a:rPr>
              <a:t>DUCT</a:t>
            </a:r>
            <a:endParaRPr lang="en-IN" sz="4800" dirty="0">
              <a:solidFill>
                <a:srgbClr val="0070C0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46060-4670-4C27-829F-640727BCA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673" y="2079140"/>
            <a:ext cx="9453151" cy="40168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Centralized portal to consolidate all of an user’s health related information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Indicative proxy for the user’s heath basis the individual’s health data -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MedScore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AI driven analysis of the data for risk prediction and early warnings personalized for each user  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06F345-D26B-4228-B267-53DC0DDB4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422" y="54459"/>
            <a:ext cx="1762578" cy="161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5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584E9-0E08-44A8-A4F7-909089346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590" y="354029"/>
            <a:ext cx="9422433" cy="1209261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dirty="0">
                <a:solidFill>
                  <a:srgbClr val="7030A0"/>
                </a:solidFill>
                <a:latin typeface="Bahnschrift" panose="020B0502040204020203" pitchFamily="34" charset="0"/>
              </a:rPr>
              <a:t>BUSINESS </a:t>
            </a:r>
            <a:r>
              <a:rPr lang="en-US" sz="4800" dirty="0">
                <a:solidFill>
                  <a:srgbClr val="92D050"/>
                </a:solidFill>
                <a:latin typeface="Bahnschrift" panose="020B0502040204020203" pitchFamily="34" charset="0"/>
              </a:rPr>
              <a:t>MO</a:t>
            </a:r>
            <a:r>
              <a:rPr lang="en-US" sz="4800" dirty="0">
                <a:solidFill>
                  <a:srgbClr val="0070C0"/>
                </a:solidFill>
                <a:latin typeface="Bahnschrift" panose="020B0502040204020203" pitchFamily="34" charset="0"/>
              </a:rPr>
              <a:t>DEL</a:t>
            </a:r>
            <a:endParaRPr lang="en-IN" sz="4800" dirty="0">
              <a:solidFill>
                <a:srgbClr val="0070C0"/>
              </a:solidFill>
              <a:latin typeface="Bahnschrif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06F345-D26B-4228-B267-53DC0DDB4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422" y="54459"/>
            <a:ext cx="1762578" cy="161438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31F4DC-67A6-462E-A5F8-BCBF25739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487" y="1464851"/>
            <a:ext cx="4581974" cy="5162632"/>
          </a:xfrm>
        </p:spPr>
        <p:txBody>
          <a:bodyPr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B2B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White-labeled health portal for employees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Aggregate health indicators for the work force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Option for employees to create family profiles 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3B2A7D-AE4D-4F0E-BF9F-0EB70561AF7A}"/>
              </a:ext>
            </a:extLst>
          </p:cNvPr>
          <p:cNvSpPr txBox="1">
            <a:spLocks/>
          </p:cNvSpPr>
          <p:nvPr/>
        </p:nvSpPr>
        <p:spPr>
          <a:xfrm>
            <a:off x="6791806" y="1464851"/>
            <a:ext cx="4755136" cy="4608634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/>
              <a:buNone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B2C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Centralized portal to store all health-related information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Personalized early warnings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Curated insurance product suggestions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74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584E9-0E08-44A8-A4F7-909089346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590" y="354029"/>
            <a:ext cx="9422433" cy="1209261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dirty="0">
                <a:solidFill>
                  <a:srgbClr val="7030A0"/>
                </a:solidFill>
                <a:latin typeface="Bahnschrift" panose="020B0502040204020203" pitchFamily="34" charset="0"/>
              </a:rPr>
              <a:t>B2B </a:t>
            </a:r>
            <a:r>
              <a:rPr lang="en-US" sz="4800" dirty="0">
                <a:solidFill>
                  <a:srgbClr val="92D050"/>
                </a:solidFill>
                <a:latin typeface="Bahnschrift" panose="020B0502040204020203" pitchFamily="34" charset="0"/>
              </a:rPr>
              <a:t>PI</a:t>
            </a:r>
            <a:r>
              <a:rPr lang="en-US" sz="4800" dirty="0">
                <a:solidFill>
                  <a:srgbClr val="0070C0"/>
                </a:solidFill>
                <a:latin typeface="Bahnschrift" panose="020B0502040204020203" pitchFamily="34" charset="0"/>
              </a:rPr>
              <a:t>TCH</a:t>
            </a:r>
            <a:endParaRPr lang="en-IN" sz="4800" dirty="0">
              <a:solidFill>
                <a:srgbClr val="0070C0"/>
              </a:solidFill>
              <a:latin typeface="Bahnschrif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06F345-D26B-4228-B267-53DC0DDB4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422" y="54459"/>
            <a:ext cx="1762578" cy="161438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31F4DC-67A6-462E-A5F8-BCBF25739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487" y="2145646"/>
            <a:ext cx="10194984" cy="3801041"/>
          </a:xfrm>
        </p:spPr>
        <p:txBody>
          <a:bodyPr wrap="square">
            <a:sp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White-labeled health portal for employees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collection from annual health checkups conducted by companies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Customer portal made accessible to each employee for their consumption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Option to create family profiles for dependents that are covered under the group employee insurance policy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Aggregate lever health score created for the workforce which can be leveraged for negotiations on group insurance policy premiums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Encourage a healthy lifestyle within the workforce through gamification </a:t>
            </a:r>
          </a:p>
        </p:txBody>
      </p:sp>
    </p:spTree>
    <p:extLst>
      <p:ext uri="{BB962C8B-B14F-4D97-AF65-F5344CB8AC3E}">
        <p14:creationId xmlns:p14="http://schemas.microsoft.com/office/powerpoint/2010/main" val="429457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584E9-0E08-44A8-A4F7-909089346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590" y="354029"/>
            <a:ext cx="9422433" cy="1209261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dirty="0">
                <a:solidFill>
                  <a:srgbClr val="7030A0"/>
                </a:solidFill>
                <a:latin typeface="Bahnschrift" panose="020B0502040204020203" pitchFamily="34" charset="0"/>
              </a:rPr>
              <a:t>B2C </a:t>
            </a:r>
            <a:r>
              <a:rPr lang="en-US" sz="4800" dirty="0">
                <a:solidFill>
                  <a:srgbClr val="92D050"/>
                </a:solidFill>
                <a:latin typeface="Bahnschrift" panose="020B0502040204020203" pitchFamily="34" charset="0"/>
              </a:rPr>
              <a:t>PI</a:t>
            </a:r>
            <a:r>
              <a:rPr lang="en-US" sz="4800" dirty="0">
                <a:solidFill>
                  <a:srgbClr val="0070C0"/>
                </a:solidFill>
                <a:latin typeface="Bahnschrift" panose="020B0502040204020203" pitchFamily="34" charset="0"/>
              </a:rPr>
              <a:t>TCH</a:t>
            </a:r>
            <a:endParaRPr lang="en-IN" sz="4800" dirty="0">
              <a:solidFill>
                <a:srgbClr val="0070C0"/>
              </a:solidFill>
              <a:latin typeface="Bahnschrif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06F345-D26B-4228-B267-53DC0DDB4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422" y="54459"/>
            <a:ext cx="1762578" cy="161438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31F4DC-67A6-462E-A5F8-BCBF25739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487" y="2665788"/>
            <a:ext cx="10194984" cy="2760756"/>
          </a:xfrm>
        </p:spPr>
        <p:txBody>
          <a:bodyPr wrap="square">
            <a:sp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Single portal to keep track of all health records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Early warnings and risk predictions on the basis of the individual’s health records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Health indicator in the form of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MedScore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Personalized insurance bundles with exclusive benefits on the basis of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MedScore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517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584E9-0E08-44A8-A4F7-909089346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590" y="354029"/>
            <a:ext cx="9422433" cy="1209261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dirty="0">
                <a:solidFill>
                  <a:srgbClr val="7030A0"/>
                </a:solidFill>
                <a:latin typeface="Bahnschrift" panose="020B0502040204020203" pitchFamily="34" charset="0"/>
              </a:rPr>
              <a:t>REVENUE </a:t>
            </a:r>
            <a:r>
              <a:rPr lang="en-US" sz="4800" dirty="0">
                <a:solidFill>
                  <a:srgbClr val="92D050"/>
                </a:solidFill>
                <a:latin typeface="Bahnschrift" panose="020B0502040204020203" pitchFamily="34" charset="0"/>
              </a:rPr>
              <a:t>MO</a:t>
            </a:r>
            <a:r>
              <a:rPr lang="en-US" sz="4800" dirty="0">
                <a:solidFill>
                  <a:srgbClr val="0070C0"/>
                </a:solidFill>
                <a:latin typeface="Bahnschrift" panose="020B0502040204020203" pitchFamily="34" charset="0"/>
              </a:rPr>
              <a:t>DEL</a:t>
            </a:r>
            <a:endParaRPr lang="en-IN" sz="4800" dirty="0">
              <a:solidFill>
                <a:srgbClr val="0070C0"/>
              </a:solidFill>
              <a:latin typeface="Bahnschrif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06F345-D26B-4228-B267-53DC0DDB4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422" y="54459"/>
            <a:ext cx="1762578" cy="161438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A76472-9A11-4AE9-8EF5-57D31F869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0590" y="2215264"/>
            <a:ext cx="7170430" cy="1998689"/>
          </a:xfr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Per user fee for B2B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Subscription based FREEMIUM model for B2C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Issuance commission from insurance companies  </a:t>
            </a:r>
          </a:p>
        </p:txBody>
      </p:sp>
    </p:spTree>
    <p:extLst>
      <p:ext uri="{BB962C8B-B14F-4D97-AF65-F5344CB8AC3E}">
        <p14:creationId xmlns:p14="http://schemas.microsoft.com/office/powerpoint/2010/main" val="336354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236</TotalTime>
  <Words>300</Words>
  <Application>Microsoft Office PowerPoint</Application>
  <PresentationFormat>Widescreen</PresentationFormat>
  <Paragraphs>44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Bahnschrift</vt:lpstr>
      <vt:lpstr>Calibri</vt:lpstr>
      <vt:lpstr>Corbel</vt:lpstr>
      <vt:lpstr>Wingdings</vt:lpstr>
      <vt:lpstr>Parallax</vt:lpstr>
      <vt:lpstr>PowerPoint Presentation</vt:lpstr>
      <vt:lpstr>MEDSCORE</vt:lpstr>
      <vt:lpstr>TEAM - ERROR 401</vt:lpstr>
      <vt:lpstr>PROBLEM STATEMENT </vt:lpstr>
      <vt:lpstr>OUR PRODUCT</vt:lpstr>
      <vt:lpstr>BUSINESS MODEL</vt:lpstr>
      <vt:lpstr>B2B PITCH</vt:lpstr>
      <vt:lpstr>B2C PITCH</vt:lpstr>
      <vt:lpstr>REVENUE MODEL</vt:lpstr>
      <vt:lpstr>WEBPAGE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Dodu</dc:creator>
  <cp:lastModifiedBy>Dodu</cp:lastModifiedBy>
  <cp:revision>26</cp:revision>
  <dcterms:created xsi:type="dcterms:W3CDTF">2020-12-21T07:57:01Z</dcterms:created>
  <dcterms:modified xsi:type="dcterms:W3CDTF">2020-12-24T15:02:01Z</dcterms:modified>
</cp:coreProperties>
</file>