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Proxima Nova"/>
      <p:regular r:id="rId23"/>
      <p:bold r:id="rId24"/>
      <p:italic r:id="rId25"/>
      <p:boldItalic r:id="rId26"/>
    </p:embeddedFont>
    <p:embeddedFont>
      <p:font typeface="Comfortaa Regular"/>
      <p:regular r:id="rId27"/>
      <p:bold r:id="rId28"/>
    </p:embeddedFont>
    <p:embeddedFont>
      <p:font typeface="Lora"/>
      <p:regular r:id="rId29"/>
      <p:bold r:id="rId30"/>
      <p:italic r:id="rId31"/>
      <p:boldItalic r:id="rId32"/>
    </p:embeddedFont>
    <p:embeddedFont>
      <p:font typeface="Spectral"/>
      <p:regular r:id="rId33"/>
      <p:bold r:id="rId34"/>
      <p:italic r:id="rId35"/>
      <p:boldItalic r:id="rId36"/>
    </p:embeddedFont>
    <p:embeddedFont>
      <p:font typeface="Comfortaa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ComfortaaRegular-bold.fntdata"/><Relationship Id="rId27" Type="http://schemas.openxmlformats.org/officeDocument/2006/relationships/font" Target="fonts/ComfortaaRegula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o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ora-italic.fntdata"/><Relationship Id="rId30" Type="http://schemas.openxmlformats.org/officeDocument/2006/relationships/font" Target="fonts/Lora-bold.fntdata"/><Relationship Id="rId11" Type="http://schemas.openxmlformats.org/officeDocument/2006/relationships/slide" Target="slides/slide6.xml"/><Relationship Id="rId33" Type="http://schemas.openxmlformats.org/officeDocument/2006/relationships/font" Target="fonts/Spectral-regular.fntdata"/><Relationship Id="rId10" Type="http://schemas.openxmlformats.org/officeDocument/2006/relationships/slide" Target="slides/slide5.xml"/><Relationship Id="rId32" Type="http://schemas.openxmlformats.org/officeDocument/2006/relationships/font" Target="fonts/Lora-boldItalic.fntdata"/><Relationship Id="rId13" Type="http://schemas.openxmlformats.org/officeDocument/2006/relationships/slide" Target="slides/slide8.xml"/><Relationship Id="rId35" Type="http://schemas.openxmlformats.org/officeDocument/2006/relationships/font" Target="fonts/Spectral-italic.fntdata"/><Relationship Id="rId12" Type="http://schemas.openxmlformats.org/officeDocument/2006/relationships/slide" Target="slides/slide7.xml"/><Relationship Id="rId34" Type="http://schemas.openxmlformats.org/officeDocument/2006/relationships/font" Target="fonts/Spectral-bold.fntdata"/><Relationship Id="rId15" Type="http://schemas.openxmlformats.org/officeDocument/2006/relationships/slide" Target="slides/slide10.xml"/><Relationship Id="rId37" Type="http://schemas.openxmlformats.org/officeDocument/2006/relationships/font" Target="fonts/Comfortaa-regular.fntdata"/><Relationship Id="rId14" Type="http://schemas.openxmlformats.org/officeDocument/2006/relationships/slide" Target="slides/slide9.xml"/><Relationship Id="rId36" Type="http://schemas.openxmlformats.org/officeDocument/2006/relationships/font" Target="fonts/Spectral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Comfortaa-bold.fntdata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96758d65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96758d65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295d724d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295d724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295d721e3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295d721e3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295d723fe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295d723fe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96758d65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96758d65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96758d6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96758d6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295d721e3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295d721e3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96758d65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96758d65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96758d6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96758d6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295d723f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295d723f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96758d65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96758d65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96758d65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96758d65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file/d/17FLajJvNQGOTGQbH3Gg7IoX_3WGC8wAI/view?usp=sha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w0yLmN5cHMW2yxtOfh-C5HiodoFnUcqR/view" TargetMode="External"/><Relationship Id="rId4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ctrTitle"/>
          </p:nvPr>
        </p:nvSpPr>
        <p:spPr>
          <a:xfrm>
            <a:off x="347250" y="1705725"/>
            <a:ext cx="8449500" cy="19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b="1" lang="en" sz="4300" u="sng">
                <a:solidFill>
                  <a:srgbClr val="351C75"/>
                </a:solidFill>
                <a:latin typeface="Comfortaa"/>
                <a:ea typeface="Comfortaa"/>
                <a:cs typeface="Comfortaa"/>
                <a:sym typeface="Comfortaa"/>
              </a:rPr>
              <a:t>ALERTING  MEDICINE  BOX</a:t>
            </a:r>
            <a:endParaRPr b="1" sz="4300" u="sng">
              <a:solidFill>
                <a:srgbClr val="351C7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" name="Google Shape;55;p13"/>
          <p:cNvSpPr txBox="1"/>
          <p:nvPr>
            <p:ph idx="4294967295" type="body"/>
          </p:nvPr>
        </p:nvSpPr>
        <p:spPr>
          <a:xfrm>
            <a:off x="975625" y="3621025"/>
            <a:ext cx="7415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TEAM:CHAOS</a:t>
            </a:r>
            <a:endParaRPr>
              <a:solidFill>
                <a:srgbClr val="0000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idx="4294967295" type="title"/>
          </p:nvPr>
        </p:nvSpPr>
        <p:spPr>
          <a:xfrm>
            <a:off x="718675" y="443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b="1" lang="en"/>
              <a:t> </a:t>
            </a:r>
            <a:r>
              <a:rPr b="1" lang="en" u="sng"/>
              <a:t>CIRCUIT DIAGRAM</a:t>
            </a:r>
            <a:endParaRPr b="1" u="sng"/>
          </a:p>
        </p:txBody>
      </p:sp>
      <p:sp>
        <p:nvSpPr>
          <p:cNvPr id="137" name="Google Shape;137;p22"/>
          <p:cNvSpPr txBox="1"/>
          <p:nvPr>
            <p:ph idx="4294967295" type="body"/>
          </p:nvPr>
        </p:nvSpPr>
        <p:spPr>
          <a:xfrm>
            <a:off x="311700" y="1132375"/>
            <a:ext cx="869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2856" l="19776" r="19576" t="0"/>
          <a:stretch/>
        </p:blipFill>
        <p:spPr>
          <a:xfrm>
            <a:off x="2019250" y="1305950"/>
            <a:ext cx="5399521" cy="32428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</a:t>
            </a:r>
            <a:r>
              <a:rPr b="1" lang="en" u="sng"/>
              <a:t>PROGRAM</a:t>
            </a:r>
            <a:endParaRPr b="1" u="sng"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758025"/>
            <a:ext cx="8520600" cy="8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https://drive.google.com/file/d/17FLajJvNQGOTGQbH3Gg7IoX_3WGC8wAI/view?usp=sharing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819150" y="287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WORKING MODEL</a:t>
            </a:r>
            <a:endParaRPr b="1" u="sng"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4" title="Working mode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025" y="981800"/>
            <a:ext cx="8401426" cy="377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REFERENCES</a:t>
            </a:r>
            <a:endParaRPr b="1"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0" y="1202125"/>
            <a:ext cx="902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[1] </a:t>
            </a:r>
            <a:r>
              <a:rPr i="1"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Dr.Diaa Salama, Mohamed Abd-ELfattah, “Smart drugs:Improving Healthcare using    Smart Pill Box”, Future Computing and Informatics Journal, Benha University, November 2018</a:t>
            </a:r>
            <a:endParaRPr i="1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[2] </a:t>
            </a:r>
            <a:r>
              <a:rPr i="1"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N kripa, R Vasuki, R kishore Kanna,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“GSM controlled Automatic Medicine Reminder  System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”, International Journal of Innovative Technology and Exploring Engineering, LJITEEE,     July 2019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54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</a:t>
            </a:r>
            <a:r>
              <a:rPr b="1" lang="en" u="sng"/>
              <a:t>INDEX</a:t>
            </a:r>
            <a:r>
              <a:rPr b="1" lang="en" sz="2600" u="sng"/>
              <a:t> </a:t>
            </a:r>
            <a:endParaRPr b="1" sz="2600" u="sng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708650" y="874000"/>
            <a:ext cx="7505700" cy="4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AIM</a:t>
            </a:r>
            <a:endParaRPr sz="18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BLOCK DIAGRAM</a:t>
            </a:r>
            <a:endParaRPr sz="18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COMPONENTS USED</a:t>
            </a:r>
            <a:endParaRPr sz="18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WORKING</a:t>
            </a:r>
            <a:endParaRPr sz="18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HOW TO USE</a:t>
            </a:r>
            <a:endParaRPr sz="18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SPECIFICATIONS</a:t>
            </a:r>
            <a:endParaRPr sz="18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CIRCUIT DIAGRAM </a:t>
            </a:r>
            <a:endParaRPr sz="18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●"/>
            </a:pPr>
            <a:r>
              <a:rPr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PROGRAM</a:t>
            </a:r>
            <a:endParaRPr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Spectral"/>
              <a:buChar char="●"/>
            </a:pPr>
            <a:r>
              <a:rPr lang="en" sz="18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WORKI</a:t>
            </a:r>
            <a:r>
              <a:rPr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NG MODEL</a:t>
            </a:r>
            <a:endParaRPr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●"/>
            </a:pPr>
            <a:r>
              <a:rPr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REFERENCES </a:t>
            </a:r>
            <a:endParaRPr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40450" y="394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</a:t>
            </a:r>
            <a:r>
              <a:rPr lang="en" sz="3200"/>
              <a:t>           </a:t>
            </a:r>
            <a:r>
              <a:rPr b="1" lang="en" u="sng"/>
              <a:t>AIM</a:t>
            </a:r>
            <a:endParaRPr b="1" u="sng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83025"/>
            <a:ext cx="8520600" cy="31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rgbClr val="030303"/>
                </a:solidFill>
                <a:highlight>
                  <a:srgbClr val="F9F9F9"/>
                </a:highlight>
                <a:latin typeface="Spectral"/>
                <a:ea typeface="Spectral"/>
                <a:cs typeface="Spectral"/>
                <a:sym typeface="Spectral"/>
              </a:rPr>
              <a:t>We are making a simple Medicine Reminder Using Arduino which reminds us to take medicines 1 or 2 or 3 times a day. </a:t>
            </a:r>
            <a:endParaRPr sz="1800">
              <a:solidFill>
                <a:srgbClr val="030303"/>
              </a:solidFill>
              <a:highlight>
                <a:srgbClr val="F9F9F9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This medic</a:t>
            </a:r>
            <a:r>
              <a:rPr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ine</a:t>
            </a:r>
            <a:r>
              <a:rPr lang="en" sz="18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box focuses to help patients who needs to frequently take their medications or vitamins  supplements.</a:t>
            </a:r>
            <a:endParaRPr sz="1800">
              <a:solidFill>
                <a:srgbClr val="030303"/>
              </a:solidFill>
              <a:highlight>
                <a:srgbClr val="F9F9F9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30303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689250" y="141175"/>
            <a:ext cx="75057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   </a:t>
            </a:r>
            <a:r>
              <a:rPr b="1" lang="en" sz="2800" u="sng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BLOCK DIAGRAM</a:t>
            </a:r>
            <a:endParaRPr b="1" u="sng"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1111825" y="1284500"/>
            <a:ext cx="1125000" cy="1058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6"/>
          <p:cNvCxnSpPr>
            <a:stCxn id="79" idx="1"/>
            <a:endCxn id="79" idx="1"/>
          </p:cNvCxnSpPr>
          <p:nvPr/>
        </p:nvCxnSpPr>
        <p:spPr>
          <a:xfrm>
            <a:off x="7514875" y="2242988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6"/>
          <p:cNvSpPr txBox="1"/>
          <p:nvPr/>
        </p:nvSpPr>
        <p:spPr>
          <a:xfrm>
            <a:off x="1317625" y="1539488"/>
            <a:ext cx="713400" cy="5487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RTC</a:t>
            </a:r>
            <a:endParaRPr sz="1600"/>
          </a:p>
        </p:txBody>
      </p:sp>
      <p:sp>
        <p:nvSpPr>
          <p:cNvPr id="81" name="Google Shape;81;p16"/>
          <p:cNvSpPr txBox="1"/>
          <p:nvPr/>
        </p:nvSpPr>
        <p:spPr>
          <a:xfrm>
            <a:off x="3847575" y="4540750"/>
            <a:ext cx="2016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16"/>
          <p:cNvCxnSpPr>
            <a:stCxn id="83" idx="6"/>
            <a:endCxn id="83" idx="6"/>
          </p:cNvCxnSpPr>
          <p:nvPr/>
        </p:nvCxnSpPr>
        <p:spPr>
          <a:xfrm>
            <a:off x="2302250" y="40742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6"/>
          <p:cNvSpPr/>
          <p:nvPr/>
        </p:nvSpPr>
        <p:spPr>
          <a:xfrm>
            <a:off x="2974650" y="1065500"/>
            <a:ext cx="3194700" cy="14967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3596550" y="1580400"/>
            <a:ext cx="19509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ARDUINO UNO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6649075" y="2953900"/>
            <a:ext cx="2112000" cy="998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7071925" y="3199363"/>
            <a:ext cx="1472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LCD DISPLAY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1742325" y="2788425"/>
            <a:ext cx="619500" cy="5856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1695375" y="2885625"/>
            <a:ext cx="713400" cy="1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BUZZER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7071925" y="1580400"/>
            <a:ext cx="548700" cy="548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7112975" y="1624325"/>
            <a:ext cx="548700" cy="1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3310800" y="3485300"/>
            <a:ext cx="2549700" cy="3936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BUTTON SWITCHES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4367250" y="2593688"/>
            <a:ext cx="436800" cy="860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 rot="-5400000">
            <a:off x="6414575" y="1417800"/>
            <a:ext cx="436800" cy="87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 rot="5401483">
            <a:off x="5836902" y="2528925"/>
            <a:ext cx="695400" cy="843000"/>
          </a:xfrm>
          <a:prstGeom prst="bentUpArrow">
            <a:avLst>
              <a:gd fmla="val 26656" name="adj1"/>
              <a:gd fmla="val 25000" name="adj2"/>
              <a:gd fmla="val 25000" name="adj3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 rot="10800000">
            <a:off x="2408775" y="2899700"/>
            <a:ext cx="843300" cy="24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3256900" y="2581675"/>
            <a:ext cx="99300" cy="506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2234575" y="1624325"/>
            <a:ext cx="713400" cy="2481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4294967295" type="title"/>
          </p:nvPr>
        </p:nvSpPr>
        <p:spPr>
          <a:xfrm>
            <a:off x="509200" y="4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COMPONENTS USED</a:t>
            </a:r>
            <a:endParaRPr b="1" u="sng"/>
          </a:p>
        </p:txBody>
      </p:sp>
      <p:sp>
        <p:nvSpPr>
          <p:cNvPr id="104" name="Google Shape;104;p17"/>
          <p:cNvSpPr txBox="1"/>
          <p:nvPr>
            <p:ph idx="4294967295" type="body"/>
          </p:nvPr>
        </p:nvSpPr>
        <p:spPr>
          <a:xfrm>
            <a:off x="0" y="740400"/>
            <a:ext cx="9144000" cy="440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●"/>
            </a:pPr>
            <a:r>
              <a:rPr lang="en" sz="1800" u="sng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ARDUINO UNO</a:t>
            </a:r>
            <a:r>
              <a:rPr lang="en" sz="18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- Programmed codes for the project is uploaded to ARDUINO chip using usb cable. It is the brain of our project.</a:t>
            </a:r>
            <a:r>
              <a:rPr lang="en" sz="18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(cost-Rs.450)</a:t>
            </a:r>
            <a:endParaRPr sz="18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●"/>
            </a:pPr>
            <a:r>
              <a:rPr lang="en" sz="1800" u="sng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RTC DS1307</a:t>
            </a:r>
            <a:r>
              <a:rPr lang="en" sz="18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-</a:t>
            </a:r>
            <a:r>
              <a:rPr lang="en" sz="18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It is a 6 terminal device</a:t>
            </a:r>
            <a:r>
              <a:rPr lang="en" sz="18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.The chip mainly contains seconds, minutes,hour info.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We can adjust the time for our use using this chip.(cost-Rs 200)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●"/>
            </a:pPr>
            <a:r>
              <a:rPr lang="en" sz="1800" u="sng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BUZZER</a:t>
            </a:r>
            <a:r>
              <a:rPr lang="en" sz="18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-It alerts by making a buzzing sound.</a:t>
            </a:r>
            <a:endParaRPr sz="18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●"/>
            </a:pPr>
            <a:r>
              <a:rPr lang="en" sz="1800" u="sng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JUMBER WIRES-</a:t>
            </a:r>
            <a:r>
              <a:rPr lang="en" sz="18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For connecting between modules.</a:t>
            </a:r>
            <a:endParaRPr sz="18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●"/>
            </a:pPr>
            <a:r>
              <a:rPr lang="en" sz="1800" u="sng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LCD display</a:t>
            </a:r>
            <a:r>
              <a:rPr lang="en" sz="18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-To observe the time intervals for the user(costs nearly Rs.200)</a:t>
            </a:r>
            <a:endParaRPr sz="18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●"/>
            </a:pPr>
            <a:r>
              <a:rPr lang="en" sz="1800" u="sng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LED AND PUSH BUTTONS</a:t>
            </a:r>
            <a:endParaRPr sz="1800" u="sng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idx="4294967295" type="title"/>
          </p:nvPr>
        </p:nvSpPr>
        <p:spPr>
          <a:xfrm>
            <a:off x="311700" y="92850"/>
            <a:ext cx="85206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WORKING</a:t>
            </a:r>
            <a:endParaRPr b="1" u="sng"/>
          </a:p>
        </p:txBody>
      </p:sp>
      <p:sp>
        <p:nvSpPr>
          <p:cNvPr id="110" name="Google Shape;110;p18"/>
          <p:cNvSpPr txBox="1"/>
          <p:nvPr>
            <p:ph idx="4294967295" type="body"/>
          </p:nvPr>
        </p:nvSpPr>
        <p:spPr>
          <a:xfrm>
            <a:off x="311700" y="1060675"/>
            <a:ext cx="8520600" cy="3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The arduino is programmed in such a way that the time for the alarm can be adjusted using the push button switches.</a:t>
            </a:r>
            <a:endParaRPr sz="18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We should allot the alarm for each of the tray containing medicines using the LCD display and push button switches </a:t>
            </a:r>
            <a:endParaRPr sz="18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When the time we give matches with that of RTC(real time clock) corresponding tray will be illuminated with LED and buzzer notification</a:t>
            </a:r>
            <a:r>
              <a:rPr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.</a:t>
            </a:r>
            <a:endParaRPr sz="18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381775" y="493875"/>
            <a:ext cx="8160000" cy="44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The user can take the medicines according to the reminder.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The user also can set the time for next medicine which is to be taken in the same day or upcoming days. 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The RTC library is download from GIThub and added to ARDUINO IDE1.8.13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Power supply can be given through USB cable or 5V adapter.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926275" y="333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SPECIFICATIONS</a:t>
            </a:r>
            <a:endParaRPr b="1" u="sng"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184525" y="1288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The box contains trays to fill medicines according to users need.</a:t>
            </a:r>
            <a:endParaRPr sz="18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The box also have the provision if two or more medicines have to be taken at a time.</a:t>
            </a:r>
            <a:endParaRPr sz="18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A facility to check pulse and oxygen rate is also added.</a:t>
            </a:r>
            <a:endParaRPr sz="18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●"/>
            </a:pPr>
            <a:r>
              <a:rPr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Box can be portable if 5V battery supply is connected.</a:t>
            </a:r>
            <a:endParaRPr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idx="4294967295" type="title"/>
          </p:nvPr>
        </p:nvSpPr>
        <p:spPr>
          <a:xfrm>
            <a:off x="819150" y="435125"/>
            <a:ext cx="7505700" cy="13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</a:t>
            </a:r>
            <a:r>
              <a:rPr b="1" lang="en" u="sng"/>
              <a:t>HOW TO USE</a:t>
            </a:r>
            <a:endParaRPr b="1" u="sng"/>
          </a:p>
        </p:txBody>
      </p:sp>
      <p:sp>
        <p:nvSpPr>
          <p:cNvPr id="130" name="Google Shape;130;p21"/>
          <p:cNvSpPr txBox="1"/>
          <p:nvPr>
            <p:ph idx="4294967295" type="body"/>
          </p:nvPr>
        </p:nvSpPr>
        <p:spPr>
          <a:xfrm>
            <a:off x="536350" y="12336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Simply open the individual </a:t>
            </a:r>
            <a:r>
              <a:rPr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trays </a:t>
            </a:r>
            <a:r>
              <a:rPr lang="en" sz="18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using the specially designed fingertip tabs.</a:t>
            </a:r>
            <a:endParaRPr sz="18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Place your pills, vitamins and supplements into the appropriate </a:t>
            </a:r>
            <a:r>
              <a:rPr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tray</a:t>
            </a:r>
            <a:r>
              <a:rPr lang="en" sz="18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and close the lids.</a:t>
            </a:r>
            <a:endParaRPr sz="18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The </a:t>
            </a:r>
            <a:r>
              <a:rPr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box</a:t>
            </a:r>
            <a:r>
              <a:rPr lang="en" sz="18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will </a:t>
            </a:r>
            <a:r>
              <a:rPr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alert</a:t>
            </a:r>
            <a:r>
              <a:rPr lang="en" sz="18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you with a flashing light and </a:t>
            </a:r>
            <a:r>
              <a:rPr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buzzing sound</a:t>
            </a:r>
            <a:r>
              <a:rPr lang="en" sz="18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at the programmed times.</a:t>
            </a:r>
            <a:endParaRPr sz="18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Then open the </a:t>
            </a:r>
            <a:r>
              <a:rPr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tray </a:t>
            </a:r>
            <a:r>
              <a:rPr lang="en" sz="18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and have your medicines or remove or pour them into your hands.</a:t>
            </a:r>
            <a:endParaRPr sz="18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