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50CF"/>
    <a:srgbClr val="FF3535"/>
    <a:srgbClr val="873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84C9-909B-4B5C-AEBD-2EFC9DB29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EE21AF-851C-4B19-A177-26C1FA510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CA4332-9BCF-47F5-BECB-761D06025E96}"/>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5" name="Footer Placeholder 4">
            <a:extLst>
              <a:ext uri="{FF2B5EF4-FFF2-40B4-BE49-F238E27FC236}">
                <a16:creationId xmlns:a16="http://schemas.microsoft.com/office/drawing/2014/main" id="{7270F7E4-0704-45F5-AE18-633CC42EE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85252B-F00A-4308-B3A3-BAA811F11D50}"/>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269729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B008-25DA-4157-AFDD-68BFBDBF91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A36E38-8369-4D2E-BF07-40392216EC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5B36D-879E-4134-8762-40974164175B}"/>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5" name="Footer Placeholder 4">
            <a:extLst>
              <a:ext uri="{FF2B5EF4-FFF2-40B4-BE49-F238E27FC236}">
                <a16:creationId xmlns:a16="http://schemas.microsoft.com/office/drawing/2014/main" id="{798279B5-7BE2-43B3-81E6-C7AED56AFE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FD8DE-40B9-4C7E-92E9-E9D23C05F2E7}"/>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389007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54573-2681-4144-8E32-00D1A3886E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A0C7B2-A7F2-40C1-A8D3-E7BBD053A8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34A8E-CBB6-4A35-AE67-8BBD81F2294A}"/>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5" name="Footer Placeholder 4">
            <a:extLst>
              <a:ext uri="{FF2B5EF4-FFF2-40B4-BE49-F238E27FC236}">
                <a16:creationId xmlns:a16="http://schemas.microsoft.com/office/drawing/2014/main" id="{65673F5E-B37A-42FA-AB71-9C0E14DBC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2BAC0-A16C-414D-810F-3FF583C4DE58}"/>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365683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5BC8-9465-495D-A6D9-8DA1B713F6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52A20C-82AC-45AD-881F-63BACC09D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828227-5A6F-40A5-89A6-C32079B66F8E}"/>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5" name="Footer Placeholder 4">
            <a:extLst>
              <a:ext uri="{FF2B5EF4-FFF2-40B4-BE49-F238E27FC236}">
                <a16:creationId xmlns:a16="http://schemas.microsoft.com/office/drawing/2014/main" id="{4EA1012D-B262-46C7-A201-C0FC9281A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66928-4EC8-42F2-BCD2-60008CA60FD8}"/>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384291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1457-1CA5-400A-8B90-DC1D600FFC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E6CBA2-94BE-4847-80B5-F7BABE9C5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DA5DC-5476-4B45-8CD4-088E4D0E1CC4}"/>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5" name="Footer Placeholder 4">
            <a:extLst>
              <a:ext uri="{FF2B5EF4-FFF2-40B4-BE49-F238E27FC236}">
                <a16:creationId xmlns:a16="http://schemas.microsoft.com/office/drawing/2014/main" id="{E6E3C42E-A40E-4A91-99D0-12E80C025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5B061-6205-4838-9A2B-122F3B866F06}"/>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41234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75D4-B640-45C4-B655-31496508CF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3C5B8D-E2B6-4B83-960D-1B1F45553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937C01-9BFE-4F1B-8404-4121633AE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C9713F-2119-4807-B1A0-517724C595BA}"/>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6" name="Footer Placeholder 5">
            <a:extLst>
              <a:ext uri="{FF2B5EF4-FFF2-40B4-BE49-F238E27FC236}">
                <a16:creationId xmlns:a16="http://schemas.microsoft.com/office/drawing/2014/main" id="{C1DB7A6D-3F99-4247-AE79-6F7691E922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1A809-231D-416D-B306-665C241003BF}"/>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195476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550D-7086-4DA1-BED0-DCED705444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06ABF-05DA-404A-8C24-1DE74C330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263D1-19C4-417E-976D-C7B8559C86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C13448-9539-4896-B6E2-23F180B26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47836-F260-45A3-BE38-25FD7E3610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AD6FBA-4081-43F9-886E-9664DE18EFBB}"/>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8" name="Footer Placeholder 7">
            <a:extLst>
              <a:ext uri="{FF2B5EF4-FFF2-40B4-BE49-F238E27FC236}">
                <a16:creationId xmlns:a16="http://schemas.microsoft.com/office/drawing/2014/main" id="{D2AFCDA1-B28D-4D81-9544-DE02A789EC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719E7D-5DB4-4AD6-998B-9DCE2CB43A32}"/>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115451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75C9-7FA1-400C-A3D6-E788806968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4FCE5A-FBF9-4F60-B9F8-7B34AB2F0F6E}"/>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4" name="Footer Placeholder 3">
            <a:extLst>
              <a:ext uri="{FF2B5EF4-FFF2-40B4-BE49-F238E27FC236}">
                <a16:creationId xmlns:a16="http://schemas.microsoft.com/office/drawing/2014/main" id="{BC5AB3D5-6925-484E-BE6F-E6E78BCD49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A315E1-AC56-4006-88E7-777EBE398754}"/>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11622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5595F-8043-4C23-9E42-C3A6386E6991}"/>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3" name="Footer Placeholder 2">
            <a:extLst>
              <a:ext uri="{FF2B5EF4-FFF2-40B4-BE49-F238E27FC236}">
                <a16:creationId xmlns:a16="http://schemas.microsoft.com/office/drawing/2014/main" id="{D11A431B-ECBA-4402-B5DF-B68946BF97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F6877E-D084-47AE-8C18-CA4E80A61B3C}"/>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235804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36DE-C6C2-463E-AC1C-978795CE6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926C66-0E62-4BCA-BE6F-E3636DD8A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8C1E28-9B4F-4486-95E9-FCE96C8D8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A8677-AB22-46DA-867F-1041ABCDA48C}"/>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6" name="Footer Placeholder 5">
            <a:extLst>
              <a:ext uri="{FF2B5EF4-FFF2-40B4-BE49-F238E27FC236}">
                <a16:creationId xmlns:a16="http://schemas.microsoft.com/office/drawing/2014/main" id="{1206FE0C-8C7F-46B4-BAD1-B21DB4CDFB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10C85-3E76-4F09-88CB-9A36C63ACEE4}"/>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50527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09A1-E367-4984-8E78-B45E1DE84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EE0608-1E9B-4188-8A83-1FB249645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A566A1-7E96-4CCD-8104-1AF6168A4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DD53-54A4-4EF7-A1DC-28B997771E78}"/>
              </a:ext>
            </a:extLst>
          </p:cNvPr>
          <p:cNvSpPr>
            <a:spLocks noGrp="1"/>
          </p:cNvSpPr>
          <p:nvPr>
            <p:ph type="dt" sz="half" idx="10"/>
          </p:nvPr>
        </p:nvSpPr>
        <p:spPr/>
        <p:txBody>
          <a:bodyPr/>
          <a:lstStyle/>
          <a:p>
            <a:fld id="{BDF670E0-816C-4DF0-A98D-E808BACCB915}" type="datetimeFigureOut">
              <a:rPr lang="en-IN" smtClean="0"/>
              <a:t>24-12-2020</a:t>
            </a:fld>
            <a:endParaRPr lang="en-IN"/>
          </a:p>
        </p:txBody>
      </p:sp>
      <p:sp>
        <p:nvSpPr>
          <p:cNvPr id="6" name="Footer Placeholder 5">
            <a:extLst>
              <a:ext uri="{FF2B5EF4-FFF2-40B4-BE49-F238E27FC236}">
                <a16:creationId xmlns:a16="http://schemas.microsoft.com/office/drawing/2014/main" id="{43C42DC6-3C0A-4B37-95F9-55A4C2BF11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2AD16-EC9D-4EF1-AA6C-7E07EE51AA64}"/>
              </a:ext>
            </a:extLst>
          </p:cNvPr>
          <p:cNvSpPr>
            <a:spLocks noGrp="1"/>
          </p:cNvSpPr>
          <p:nvPr>
            <p:ph type="sldNum" sz="quarter" idx="12"/>
          </p:nvPr>
        </p:nvSpPr>
        <p:spPr/>
        <p:txBody>
          <a:bodyPr/>
          <a:lstStyle/>
          <a:p>
            <a:fld id="{B847F7C2-8FD8-4A5C-9429-CB6F80F05CD4}" type="slidenum">
              <a:rPr lang="en-IN" smtClean="0"/>
              <a:t>‹#›</a:t>
            </a:fld>
            <a:endParaRPr lang="en-IN"/>
          </a:p>
        </p:txBody>
      </p:sp>
    </p:spTree>
    <p:extLst>
      <p:ext uri="{BB962C8B-B14F-4D97-AF65-F5344CB8AC3E}">
        <p14:creationId xmlns:p14="http://schemas.microsoft.com/office/powerpoint/2010/main" val="149808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1E02B-4AD6-49FD-894A-DCFC00D46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48E78E-8D7B-43C0-BAC7-0D62D5BDE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3B63F-B42E-44F1-A940-69C8255416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670E0-816C-4DF0-A98D-E808BACCB915}" type="datetimeFigureOut">
              <a:rPr lang="en-IN" smtClean="0"/>
              <a:t>24-12-2020</a:t>
            </a:fld>
            <a:endParaRPr lang="en-IN"/>
          </a:p>
        </p:txBody>
      </p:sp>
      <p:sp>
        <p:nvSpPr>
          <p:cNvPr id="5" name="Footer Placeholder 4">
            <a:extLst>
              <a:ext uri="{FF2B5EF4-FFF2-40B4-BE49-F238E27FC236}">
                <a16:creationId xmlns:a16="http://schemas.microsoft.com/office/drawing/2014/main" id="{A0F26835-3DD9-4CAE-865A-3CED28E08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7C5A3E-38AA-4511-9070-73090E71B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7F7C2-8FD8-4A5C-9429-CB6F80F05CD4}" type="slidenum">
              <a:rPr lang="en-IN" smtClean="0"/>
              <a:t>‹#›</a:t>
            </a:fld>
            <a:endParaRPr lang="en-IN"/>
          </a:p>
        </p:txBody>
      </p:sp>
    </p:spTree>
    <p:extLst>
      <p:ext uri="{BB962C8B-B14F-4D97-AF65-F5344CB8AC3E}">
        <p14:creationId xmlns:p14="http://schemas.microsoft.com/office/powerpoint/2010/main" val="850324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4513" y="5484"/>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grpSp>
      <p:sp>
        <p:nvSpPr>
          <p:cNvPr id="8" name="Title 3">
            <a:extLst>
              <a:ext uri="{FF2B5EF4-FFF2-40B4-BE49-F238E27FC236}">
                <a16:creationId xmlns:a16="http://schemas.microsoft.com/office/drawing/2014/main" id="{EF6D0E64-AF37-47D5-A1E7-66AF5A5FF748}"/>
              </a:ext>
            </a:extLst>
          </p:cNvPr>
          <p:cNvSpPr txBox="1">
            <a:spLocks/>
          </p:cNvSpPr>
          <p:nvPr/>
        </p:nvSpPr>
        <p:spPr>
          <a:xfrm>
            <a:off x="192336" y="365125"/>
            <a:ext cx="10580077" cy="13866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accent5">
                  <a:lumMod val="50000"/>
                </a:schemeClr>
              </a:solidFill>
              <a:latin typeface="Tw Cen MT" panose="020B0602020104020603" pitchFamily="34" charset="0"/>
            </a:endParaRPr>
          </a:p>
        </p:txBody>
      </p:sp>
      <p:sp>
        <p:nvSpPr>
          <p:cNvPr id="10" name="Subtitle 2">
            <a:extLst>
              <a:ext uri="{FF2B5EF4-FFF2-40B4-BE49-F238E27FC236}">
                <a16:creationId xmlns:a16="http://schemas.microsoft.com/office/drawing/2014/main" id="{9B643DF7-8991-48C8-BB12-B27D5CBB0538}"/>
              </a:ext>
            </a:extLst>
          </p:cNvPr>
          <p:cNvSpPr txBox="1">
            <a:spLocks/>
          </p:cNvSpPr>
          <p:nvPr/>
        </p:nvSpPr>
        <p:spPr>
          <a:xfrm>
            <a:off x="192336" y="1825624"/>
            <a:ext cx="10580077" cy="4551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latin typeface="Tw Cen MT" panose="020B0602020104020603" pitchFamily="34" charset="0"/>
            </a:endParaRPr>
          </a:p>
        </p:txBody>
      </p:sp>
      <p:sp>
        <p:nvSpPr>
          <p:cNvPr id="11" name="Title 3">
            <a:extLst>
              <a:ext uri="{FF2B5EF4-FFF2-40B4-BE49-F238E27FC236}">
                <a16:creationId xmlns:a16="http://schemas.microsoft.com/office/drawing/2014/main" id="{DA25F670-CEFA-4029-888C-6DE338D3327B}"/>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6">
                    <a:lumMod val="75000"/>
                  </a:schemeClr>
                </a:solidFill>
              </a:rPr>
              <a:t>DREAM BIG – by Team M.I.M</a:t>
            </a:r>
            <a:endParaRPr lang="en-IN" dirty="0">
              <a:solidFill>
                <a:schemeClr val="accent6">
                  <a:lumMod val="75000"/>
                </a:schemeClr>
              </a:solidFill>
            </a:endParaRPr>
          </a:p>
        </p:txBody>
      </p:sp>
      <p:sp>
        <p:nvSpPr>
          <p:cNvPr id="12" name="Subtitle 2">
            <a:extLst>
              <a:ext uri="{FF2B5EF4-FFF2-40B4-BE49-F238E27FC236}">
                <a16:creationId xmlns:a16="http://schemas.microsoft.com/office/drawing/2014/main" id="{36592068-D7E8-489B-BCC2-B5E2156DFF07}"/>
              </a:ext>
            </a:extLst>
          </p:cNvPr>
          <p:cNvSpPr txBox="1">
            <a:spLocks/>
          </p:cNvSpPr>
          <p:nvPr/>
        </p:nvSpPr>
        <p:spPr>
          <a:xfrm>
            <a:off x="449147" y="1825624"/>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Aim : The major problem hindering the development of our country is unwanted production of engineers and doctors against their whim .We  believe that every child is equal in terms of intelligence ,it's the level of motivation and idea of 'why they are doing it’, which differentiates them .And  every child have a dream or something they are interested in but in India parents are forcing them to  a particular career just  to be safe .So basically they will just survive in the field and doesn't grow .That interest of a child might be the pushing factor which makes them wake up early in the morning and  to increase  their thirst for knowledge . So our idea is to make students, moreover their parents understand the different job opportunities available and how they are as safe  as  or more safe  to engineering and all .Not only the jobs but also the necessary skills they need to  develop at a very early stage (4th or 5th grade)</a:t>
            </a:r>
          </a:p>
        </p:txBody>
      </p:sp>
    </p:spTree>
    <p:extLst>
      <p:ext uri="{BB962C8B-B14F-4D97-AF65-F5344CB8AC3E}">
        <p14:creationId xmlns:p14="http://schemas.microsoft.com/office/powerpoint/2010/main" val="353990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E450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a:t>
              </a:r>
              <a:endParaRPr lang="en-IN" sz="3600" b="1" dirty="0">
                <a:solidFill>
                  <a:schemeClr val="bg2"/>
                </a:solidFill>
                <a:latin typeface="Tw Cen MT" panose="020B0602020104020603" pitchFamily="34" charset="0"/>
              </a:endParaRPr>
            </a:p>
          </p:txBody>
        </p:sp>
      </p:grpSp>
      <p:sp>
        <p:nvSpPr>
          <p:cNvPr id="8" name="Content Placeholder 2">
            <a:extLst>
              <a:ext uri="{FF2B5EF4-FFF2-40B4-BE49-F238E27FC236}">
                <a16:creationId xmlns:a16="http://schemas.microsoft.com/office/drawing/2014/main" id="{5F5A3FA3-7F69-48CD-9C7F-98E402970B39}"/>
              </a:ext>
            </a:extLst>
          </p:cNvPr>
          <p:cNvSpPr txBox="1">
            <a:spLocks/>
          </p:cNvSpPr>
          <p:nvPr/>
        </p:nvSpPr>
        <p:spPr>
          <a:xfrm>
            <a:off x="451200" y="1839480"/>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We make parents  understand how to push their children constructively rather than destructively(pushing them to get on stage rather than pushing them to follow a particular path).</a:t>
            </a:r>
          </a:p>
          <a:p>
            <a:r>
              <a:rPr lang="en-US"/>
              <a:t>We exert the importance of application of a topic,which Indian education system doesn’t provide.</a:t>
            </a:r>
          </a:p>
          <a:p>
            <a:r>
              <a:rPr lang="en-US" b="1" u="sng"/>
              <a:t>Inshort we make students understand why they need to study.</a:t>
            </a:r>
            <a:r>
              <a:rPr lang="en-US"/>
              <a:t> </a:t>
            </a:r>
            <a:endParaRPr lang="en-IN" dirty="0"/>
          </a:p>
        </p:txBody>
      </p:sp>
    </p:spTree>
    <p:extLst>
      <p:ext uri="{BB962C8B-B14F-4D97-AF65-F5344CB8AC3E}">
        <p14:creationId xmlns:p14="http://schemas.microsoft.com/office/powerpoint/2010/main" val="130330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9667"/>
            <a:ext cx="1227251" cy="2516187"/>
            <a:chOff x="10964748" y="2069667"/>
            <a:chExt cx="1227251" cy="2516187"/>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FF35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6944" y="2882573"/>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model</a:t>
              </a:r>
              <a:endParaRPr lang="en-IN" sz="3600" b="1" dirty="0">
                <a:solidFill>
                  <a:schemeClr val="bg2"/>
                </a:solidFill>
                <a:latin typeface="Tw Cen MT" panose="020B0602020104020603" pitchFamily="34" charset="0"/>
              </a:endParaRPr>
            </a:p>
          </p:txBody>
        </p:sp>
      </p:grpSp>
      <p:sp>
        <p:nvSpPr>
          <p:cNvPr id="8" name="Title 1">
            <a:extLst>
              <a:ext uri="{FF2B5EF4-FFF2-40B4-BE49-F238E27FC236}">
                <a16:creationId xmlns:a16="http://schemas.microsoft.com/office/drawing/2014/main" id="{20FDA6CB-B1B7-4A3D-A32D-CEA4D8E9C6D8}"/>
              </a:ext>
            </a:extLst>
          </p:cNvPr>
          <p:cNvSpPr txBox="1">
            <a:spLocks/>
          </p:cNvSpPr>
          <p:nvPr/>
        </p:nvSpPr>
        <p:spPr>
          <a:xfrm>
            <a:off x="1621949" y="50006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0000"/>
                </a:solidFill>
                <a:latin typeface="Tw Cen MT" panose="020B0602020104020603" pitchFamily="34" charset="0"/>
              </a:rPr>
              <a:t>WORKING MODEL -</a:t>
            </a:r>
            <a:r>
              <a:rPr lang="en-US" dirty="0">
                <a:solidFill>
                  <a:srgbClr val="FF0000"/>
                </a:solidFill>
                <a:latin typeface="Tw Cen MT" panose="020B0602020104020603" pitchFamily="34" charset="0"/>
              </a:rPr>
              <a:t> overview</a:t>
            </a:r>
            <a:endParaRPr lang="en-IN" b="1" dirty="0">
              <a:solidFill>
                <a:srgbClr val="FF0000"/>
              </a:solidFill>
              <a:latin typeface="Tw Cen MT" panose="020B0602020104020603" pitchFamily="34" charset="0"/>
            </a:endParaRPr>
          </a:p>
        </p:txBody>
      </p:sp>
      <p:pic>
        <p:nvPicPr>
          <p:cNvPr id="10" name="Content Placeholder 6">
            <a:extLst>
              <a:ext uri="{FF2B5EF4-FFF2-40B4-BE49-F238E27FC236}">
                <a16:creationId xmlns:a16="http://schemas.microsoft.com/office/drawing/2014/main" id="{333F0FAA-5BB8-4521-813E-AF07C8719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49" y="1825625"/>
            <a:ext cx="8948101" cy="4351338"/>
          </a:xfrm>
          <a:prstGeom prst="rect">
            <a:avLst/>
          </a:prstGeom>
        </p:spPr>
      </p:pic>
    </p:spTree>
    <p:extLst>
      <p:ext uri="{BB962C8B-B14F-4D97-AF65-F5344CB8AC3E}">
        <p14:creationId xmlns:p14="http://schemas.microsoft.com/office/powerpoint/2010/main" val="45380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model</a:t>
              </a:r>
              <a:endParaRPr lang="en-IN" sz="3600" b="1" dirty="0">
                <a:solidFill>
                  <a:schemeClr val="bg2"/>
                </a:solidFill>
                <a:latin typeface="Tw Cen MT" panose="020B0602020104020603" pitchFamily="34" charset="0"/>
              </a:endParaRPr>
            </a:p>
          </p:txBody>
        </p:sp>
      </p:grpSp>
      <p:sp>
        <p:nvSpPr>
          <p:cNvPr id="8" name="Title 1">
            <a:extLst>
              <a:ext uri="{FF2B5EF4-FFF2-40B4-BE49-F238E27FC236}">
                <a16:creationId xmlns:a16="http://schemas.microsoft.com/office/drawing/2014/main" id="{D2F8CFA9-ED2A-408E-8E05-03663BEABDF8}"/>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4">
                    <a:lumMod val="75000"/>
                  </a:schemeClr>
                </a:solidFill>
                <a:latin typeface="Tw Cen MT" panose="020B0602020104020603" pitchFamily="34" charset="0"/>
              </a:rPr>
              <a:t>various attributes -</a:t>
            </a:r>
            <a:endParaRPr lang="en-IN" dirty="0">
              <a:solidFill>
                <a:schemeClr val="accent4">
                  <a:lumMod val="75000"/>
                </a:schemeClr>
              </a:solidFill>
              <a:latin typeface="Tw Cen MT" panose="020B0602020104020603" pitchFamily="34" charset="0"/>
            </a:endParaRPr>
          </a:p>
        </p:txBody>
      </p:sp>
      <p:pic>
        <p:nvPicPr>
          <p:cNvPr id="10" name="Content Placeholder 4">
            <a:extLst>
              <a:ext uri="{FF2B5EF4-FFF2-40B4-BE49-F238E27FC236}">
                <a16:creationId xmlns:a16="http://schemas.microsoft.com/office/drawing/2014/main" id="{CC19C73D-DE57-457D-9798-6AD3E6D78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87" y="1761606"/>
            <a:ext cx="10515600" cy="1966332"/>
          </a:xfrm>
          <a:prstGeom prst="rect">
            <a:avLst/>
          </a:prstGeom>
        </p:spPr>
      </p:pic>
      <p:pic>
        <p:nvPicPr>
          <p:cNvPr id="11" name="Picture 10">
            <a:extLst>
              <a:ext uri="{FF2B5EF4-FFF2-40B4-BE49-F238E27FC236}">
                <a16:creationId xmlns:a16="http://schemas.microsoft.com/office/drawing/2014/main" id="{ABA3C2E6-7D02-4031-AE9A-1DD944FBE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123" y="4308230"/>
            <a:ext cx="8815754" cy="1966332"/>
          </a:xfrm>
          <a:prstGeom prst="rect">
            <a:avLst/>
          </a:prstGeom>
        </p:spPr>
      </p:pic>
    </p:spTree>
    <p:extLst>
      <p:ext uri="{BB962C8B-B14F-4D97-AF65-F5344CB8AC3E}">
        <p14:creationId xmlns:p14="http://schemas.microsoft.com/office/powerpoint/2010/main" val="99963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model</a:t>
              </a:r>
              <a:endParaRPr lang="en-IN" sz="3600" b="1" dirty="0">
                <a:solidFill>
                  <a:schemeClr val="bg2"/>
                </a:solidFill>
                <a:latin typeface="Tw Cen MT" panose="020B0602020104020603" pitchFamily="34" charset="0"/>
              </a:endParaRPr>
            </a:p>
          </p:txBody>
        </p:sp>
      </p:grpSp>
      <p:pic>
        <p:nvPicPr>
          <p:cNvPr id="8" name="Content Placeholder 4">
            <a:extLst>
              <a:ext uri="{FF2B5EF4-FFF2-40B4-BE49-F238E27FC236}">
                <a16:creationId xmlns:a16="http://schemas.microsoft.com/office/drawing/2014/main" id="{F62A4279-8D6D-40B8-8AB2-9DD7D28A0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086" y="427040"/>
            <a:ext cx="6766436" cy="2776660"/>
          </a:xfrm>
          <a:prstGeom prst="rect">
            <a:avLst/>
          </a:prstGeom>
        </p:spPr>
      </p:pic>
      <p:pic>
        <p:nvPicPr>
          <p:cNvPr id="10" name="Picture 9">
            <a:extLst>
              <a:ext uri="{FF2B5EF4-FFF2-40B4-BE49-F238E27FC236}">
                <a16:creationId xmlns:a16="http://schemas.microsoft.com/office/drawing/2014/main" id="{63B88D51-6068-492D-AB34-443FAAD23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62" y="3513898"/>
            <a:ext cx="4059496" cy="3107007"/>
          </a:xfrm>
          <a:prstGeom prst="rect">
            <a:avLst/>
          </a:prstGeom>
        </p:spPr>
      </p:pic>
      <p:pic>
        <p:nvPicPr>
          <p:cNvPr id="11" name="Picture 10">
            <a:extLst>
              <a:ext uri="{FF2B5EF4-FFF2-40B4-BE49-F238E27FC236}">
                <a16:creationId xmlns:a16="http://schemas.microsoft.com/office/drawing/2014/main" id="{10700EBD-DF66-42E0-961D-7E2EAFA0A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316" y="3602036"/>
            <a:ext cx="4277322" cy="2930729"/>
          </a:xfrm>
          <a:prstGeom prst="rect">
            <a:avLst/>
          </a:prstGeom>
        </p:spPr>
      </p:pic>
    </p:spTree>
    <p:extLst>
      <p:ext uri="{BB962C8B-B14F-4D97-AF65-F5344CB8AC3E}">
        <p14:creationId xmlns:p14="http://schemas.microsoft.com/office/powerpoint/2010/main" val="81591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873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model</a:t>
              </a:r>
              <a:endParaRPr lang="en-IN" sz="3600" b="1" dirty="0">
                <a:solidFill>
                  <a:schemeClr val="bg2"/>
                </a:solidFill>
                <a:latin typeface="Tw Cen MT" panose="020B0602020104020603" pitchFamily="34" charset="0"/>
              </a:endParaRPr>
            </a:p>
          </p:txBody>
        </p:sp>
      </p:grpSp>
      <p:sp>
        <p:nvSpPr>
          <p:cNvPr id="8" name="Title 1">
            <a:extLst>
              <a:ext uri="{FF2B5EF4-FFF2-40B4-BE49-F238E27FC236}">
                <a16:creationId xmlns:a16="http://schemas.microsoft.com/office/drawing/2014/main" id="{BFF82137-8DF3-4421-98F6-BFC5C1EBCD72}"/>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lumMod val="75000"/>
                  </a:schemeClr>
                </a:solidFill>
                <a:latin typeface="Tw Cen MT" panose="020B0602020104020603" pitchFamily="34" charset="0"/>
              </a:rPr>
              <a:t>The guidance tab -</a:t>
            </a:r>
            <a:endParaRPr lang="en-IN" b="1" dirty="0">
              <a:solidFill>
                <a:schemeClr val="accent5">
                  <a:lumMod val="75000"/>
                </a:schemeClr>
              </a:solidFill>
              <a:latin typeface="Tw Cen MT" panose="020B0602020104020603" pitchFamily="34" charset="0"/>
            </a:endParaRPr>
          </a:p>
        </p:txBody>
      </p:sp>
      <p:sp>
        <p:nvSpPr>
          <p:cNvPr id="10" name="Content Placeholder 2">
            <a:extLst>
              <a:ext uri="{FF2B5EF4-FFF2-40B4-BE49-F238E27FC236}">
                <a16:creationId xmlns:a16="http://schemas.microsoft.com/office/drawing/2014/main" id="{723200E8-AC8E-473A-AA90-A16CF8362AA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Tw Cen MT" panose="020B0602020104020603" pitchFamily="34" charset="0"/>
              </a:rPr>
              <a:t>The most important tab in our website,it features as many topics as we could gather</a:t>
            </a:r>
          </a:p>
          <a:p>
            <a:r>
              <a:rPr lang="en-US">
                <a:latin typeface="Tw Cen MT" panose="020B0602020104020603" pitchFamily="34" charset="0"/>
              </a:rPr>
              <a:t>Students can select their interested topic</a:t>
            </a:r>
            <a:endParaRPr lang="en-IN" dirty="0">
              <a:latin typeface="Tw Cen MT" panose="020B0602020104020603" pitchFamily="34" charset="0"/>
            </a:endParaRPr>
          </a:p>
        </p:txBody>
      </p:sp>
      <p:pic>
        <p:nvPicPr>
          <p:cNvPr id="11" name="Picture 10">
            <a:extLst>
              <a:ext uri="{FF2B5EF4-FFF2-40B4-BE49-F238E27FC236}">
                <a16:creationId xmlns:a16="http://schemas.microsoft.com/office/drawing/2014/main" id="{663385B5-3C66-4DB7-9594-895855865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338" y="3428999"/>
            <a:ext cx="6684440" cy="3063875"/>
          </a:xfrm>
          <a:prstGeom prst="rect">
            <a:avLst/>
          </a:prstGeom>
        </p:spPr>
      </p:pic>
    </p:spTree>
    <p:extLst>
      <p:ext uri="{BB962C8B-B14F-4D97-AF65-F5344CB8AC3E}">
        <p14:creationId xmlns:p14="http://schemas.microsoft.com/office/powerpoint/2010/main" val="313661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model</a:t>
              </a:r>
              <a:endParaRPr lang="en-IN" sz="3600" b="1" dirty="0">
                <a:solidFill>
                  <a:schemeClr val="bg2"/>
                </a:solidFill>
                <a:latin typeface="Tw Cen MT" panose="020B0602020104020603" pitchFamily="34" charset="0"/>
              </a:endParaRPr>
            </a:p>
          </p:txBody>
        </p:sp>
      </p:grpSp>
      <p:sp>
        <p:nvSpPr>
          <p:cNvPr id="8" name="Title 3">
            <a:extLst>
              <a:ext uri="{FF2B5EF4-FFF2-40B4-BE49-F238E27FC236}">
                <a16:creationId xmlns:a16="http://schemas.microsoft.com/office/drawing/2014/main" id="{433257C8-CC4C-4903-B7B7-E38BF67A63B0}"/>
              </a:ext>
            </a:extLst>
          </p:cNvPr>
          <p:cNvSpPr txBox="1">
            <a:spLocks/>
          </p:cNvSpPr>
          <p:nvPr/>
        </p:nvSpPr>
        <p:spPr>
          <a:xfrm>
            <a:off x="994527" y="572942"/>
            <a:ext cx="9702502"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latin typeface="Tw Cen MT" panose="020B0602020104020603" pitchFamily="34" charset="0"/>
              </a:rPr>
              <a:t>Then all job oppurtunities of that topic pops up,from </a:t>
            </a:r>
            <a:r>
              <a:rPr lang="en-US" sz="2800" u="sng">
                <a:latin typeface="Tw Cen MT" panose="020B0602020104020603" pitchFamily="34" charset="0"/>
              </a:rPr>
              <a:t>which students can obtain info on  necessary skills and a write up on successful personalities from that specific field.</a:t>
            </a:r>
            <a:endParaRPr lang="en-IN" sz="2800" u="sng" dirty="0">
              <a:latin typeface="Tw Cen MT" panose="020B0602020104020603" pitchFamily="34" charset="0"/>
            </a:endParaRPr>
          </a:p>
        </p:txBody>
      </p:sp>
      <p:pic>
        <p:nvPicPr>
          <p:cNvPr id="10" name="Picture 9">
            <a:extLst>
              <a:ext uri="{FF2B5EF4-FFF2-40B4-BE49-F238E27FC236}">
                <a16:creationId xmlns:a16="http://schemas.microsoft.com/office/drawing/2014/main" id="{42F761D4-F6C2-4AB9-B949-35D5B614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 y="1898505"/>
            <a:ext cx="4478078" cy="4475724"/>
          </a:xfrm>
          <a:prstGeom prst="rect">
            <a:avLst/>
          </a:prstGeom>
        </p:spPr>
      </p:pic>
      <p:pic>
        <p:nvPicPr>
          <p:cNvPr id="11" name="Picture 10">
            <a:extLst>
              <a:ext uri="{FF2B5EF4-FFF2-40B4-BE49-F238E27FC236}">
                <a16:creationId xmlns:a16="http://schemas.microsoft.com/office/drawing/2014/main" id="{4A601BF9-EFCB-4510-9DBA-1A835E3D9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193" y="1898505"/>
            <a:ext cx="5732805" cy="4475724"/>
          </a:xfrm>
          <a:prstGeom prst="rect">
            <a:avLst/>
          </a:prstGeom>
        </p:spPr>
      </p:pic>
    </p:spTree>
    <p:extLst>
      <p:ext uri="{BB962C8B-B14F-4D97-AF65-F5344CB8AC3E}">
        <p14:creationId xmlns:p14="http://schemas.microsoft.com/office/powerpoint/2010/main" val="3139522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a:solidFill>
                    <a:schemeClr val="bg2"/>
                  </a:solidFill>
                  <a:latin typeface="Tw Cen MT" panose="020B0602020104020603" pitchFamily="34" charset="0"/>
                </a:rPr>
                <a:t>model</a:t>
              </a:r>
              <a:endParaRPr lang="en-IN" sz="3600" b="1" dirty="0">
                <a:solidFill>
                  <a:schemeClr val="bg2"/>
                </a:solidFill>
                <a:latin typeface="Tw Cen MT" panose="020B0602020104020603" pitchFamily="34" charset="0"/>
              </a:endParaRPr>
            </a:p>
          </p:txBody>
        </p:sp>
      </p:grpSp>
      <p:sp>
        <p:nvSpPr>
          <p:cNvPr id="8" name="Title 1">
            <a:extLst>
              <a:ext uri="{FF2B5EF4-FFF2-40B4-BE49-F238E27FC236}">
                <a16:creationId xmlns:a16="http://schemas.microsoft.com/office/drawing/2014/main" id="{4D61715C-B346-4B60-912E-E22FF819356F}"/>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C000"/>
                </a:solidFill>
                <a:latin typeface="Arial Black" panose="020B0A04020102020204" pitchFamily="34" charset="0"/>
              </a:rPr>
              <a:t>ADDING NEW FEATURES ON THE GO………</a:t>
            </a:r>
            <a:endParaRPr lang="en-IN" b="1" dirty="0">
              <a:solidFill>
                <a:srgbClr val="FFC000"/>
              </a:solidFill>
              <a:latin typeface="Arial Black" panose="020B0A04020102020204" pitchFamily="34" charset="0"/>
            </a:endParaRPr>
          </a:p>
        </p:txBody>
      </p:sp>
    </p:spTree>
    <p:extLst>
      <p:ext uri="{BB962C8B-B14F-4D97-AF65-F5344CB8AC3E}">
        <p14:creationId xmlns:p14="http://schemas.microsoft.com/office/powerpoint/2010/main" val="363635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52400"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a:t>
              </a:r>
              <a:endParaRPr lang="en-IN" sz="3600" b="1" dirty="0">
                <a:solidFill>
                  <a:schemeClr val="bg2"/>
                </a:solidFill>
                <a:latin typeface="Tw Cen MT" panose="020B0602020104020603" pitchFamily="34" charset="0"/>
              </a:endParaRPr>
            </a:p>
          </p:txBody>
        </p:sp>
      </p:grpSp>
      <p:sp>
        <p:nvSpPr>
          <p:cNvPr id="15" name="Content Placeholder 6">
            <a:extLst>
              <a:ext uri="{FF2B5EF4-FFF2-40B4-BE49-F238E27FC236}">
                <a16:creationId xmlns:a16="http://schemas.microsoft.com/office/drawing/2014/main" id="{D194C28A-A33F-40E3-83B0-8C87F01FB41F}"/>
              </a:ext>
            </a:extLst>
          </p:cNvPr>
          <p:cNvSpPr txBox="1">
            <a:spLocks/>
          </p:cNvSpPr>
          <p:nvPr/>
        </p:nvSpPr>
        <p:spPr>
          <a:xfrm>
            <a:off x="449147" y="1614610"/>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3600" dirty="0">
              <a:latin typeface="Tw Cen MT" panose="020B0602020104020603" pitchFamily="34" charset="0"/>
            </a:endParaRPr>
          </a:p>
        </p:txBody>
      </p:sp>
      <p:sp>
        <p:nvSpPr>
          <p:cNvPr id="10" name="Title 3">
            <a:extLst>
              <a:ext uri="{FF2B5EF4-FFF2-40B4-BE49-F238E27FC236}">
                <a16:creationId xmlns:a16="http://schemas.microsoft.com/office/drawing/2014/main" id="{6EF2AF54-7EC3-4957-BD1E-D4A19B7DA59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11" name="Subtitle 2">
            <a:extLst>
              <a:ext uri="{FF2B5EF4-FFF2-40B4-BE49-F238E27FC236}">
                <a16:creationId xmlns:a16="http://schemas.microsoft.com/office/drawing/2014/main" id="{EBCEF6A6-1C5F-493D-BC9D-26D58E6C5AA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2" name="Content Placeholder 6">
            <a:extLst>
              <a:ext uri="{FF2B5EF4-FFF2-40B4-BE49-F238E27FC236}">
                <a16:creationId xmlns:a16="http://schemas.microsoft.com/office/drawing/2014/main" id="{E185CD4D-B4D5-4BA3-B04E-F856ECA85455}"/>
              </a:ext>
            </a:extLst>
          </p:cNvPr>
          <p:cNvSpPr txBox="1">
            <a:spLocks/>
          </p:cNvSpPr>
          <p:nvPr/>
        </p:nvSpPr>
        <p:spPr>
          <a:xfrm>
            <a:off x="481247" y="169068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So our idea is to make students, moreover their parents understand the different job opportunities available and how they are as safe  as  or more safe  to engineering and all .Not only the jobs but also the necessary skills they need to  develop at a very early stage (4th or 5th grade)</a:t>
            </a:r>
            <a:endParaRPr lang="en-IN" dirty="0"/>
          </a:p>
        </p:txBody>
      </p:sp>
    </p:spTree>
    <p:extLst>
      <p:ext uri="{BB962C8B-B14F-4D97-AF65-F5344CB8AC3E}">
        <p14:creationId xmlns:p14="http://schemas.microsoft.com/office/powerpoint/2010/main" val="44086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4513"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4800" dirty="0">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goal</a:t>
              </a:r>
              <a:endParaRPr lang="en-IN" sz="3600" b="1" dirty="0">
                <a:solidFill>
                  <a:schemeClr val="bg2"/>
                </a:solidFill>
                <a:latin typeface="Tw Cen MT" panose="020B0602020104020603" pitchFamily="34" charset="0"/>
              </a:endParaRPr>
            </a:p>
          </p:txBody>
        </p:sp>
      </p:grpSp>
      <p:sp>
        <p:nvSpPr>
          <p:cNvPr id="8" name="Content Placeholder 2">
            <a:extLst>
              <a:ext uri="{FF2B5EF4-FFF2-40B4-BE49-F238E27FC236}">
                <a16:creationId xmlns:a16="http://schemas.microsoft.com/office/drawing/2014/main" id="{A1A15F75-D4AF-4A51-AEB6-215B69555218}"/>
              </a:ext>
            </a:extLst>
          </p:cNvPr>
          <p:cNvSpPr txBox="1">
            <a:spLocks/>
          </p:cNvSpPr>
          <p:nvPr/>
        </p:nvSpPr>
        <p:spPr>
          <a:xfrm>
            <a:off x="838200" y="1122363"/>
            <a:ext cx="10515600" cy="50546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4000" dirty="0">
              <a:latin typeface="Tw Cen MT" panose="020B0602020104020603" pitchFamily="34" charset="0"/>
            </a:endParaRPr>
          </a:p>
        </p:txBody>
      </p:sp>
      <p:sp>
        <p:nvSpPr>
          <p:cNvPr id="10" name="Content Placeholder 2">
            <a:extLst>
              <a:ext uri="{FF2B5EF4-FFF2-40B4-BE49-F238E27FC236}">
                <a16:creationId xmlns:a16="http://schemas.microsoft.com/office/drawing/2014/main" id="{90F9792E-12E1-40AB-831E-0D4E7CD267F4}"/>
              </a:ext>
            </a:extLst>
          </p:cNvPr>
          <p:cNvSpPr txBox="1">
            <a:spLocks/>
          </p:cNvSpPr>
          <p:nvPr/>
        </p:nvSpPr>
        <p:spPr>
          <a:xfrm>
            <a:off x="321480" y="162632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Tw Cen MT" panose="020B0602020104020603" pitchFamily="34" charset="0"/>
              </a:rPr>
              <a:t>our goal is to help students understand the need for passion in the earliest stage possible.</a:t>
            </a:r>
          </a:p>
          <a:p>
            <a:r>
              <a:rPr lang="en-US">
                <a:latin typeface="Tw Cen MT" panose="020B0602020104020603" pitchFamily="34" charset="0"/>
              </a:rPr>
              <a:t>Their passion might be the only thing which pushes their limits each day.</a:t>
            </a:r>
          </a:p>
          <a:p>
            <a:r>
              <a:rPr lang="en-US">
                <a:latin typeface="Tw Cen MT" panose="020B0602020104020603" pitchFamily="34" charset="0"/>
              </a:rPr>
              <a:t>Once they found their passion many students struggle to develop the necessary skills  due to lack of unawareness.</a:t>
            </a:r>
          </a:p>
          <a:p>
            <a:r>
              <a:rPr lang="en-US">
                <a:latin typeface="Tw Cen MT" panose="020B0602020104020603" pitchFamily="34" charset="0"/>
              </a:rPr>
              <a:t>So we help them to find their passion and skills at the right time.</a:t>
            </a:r>
            <a:endParaRPr lang="en-IN" dirty="0">
              <a:latin typeface="Tw Cen MT" panose="020B0602020104020603" pitchFamily="34" charset="0"/>
            </a:endParaRPr>
          </a:p>
        </p:txBody>
      </p:sp>
      <p:sp>
        <p:nvSpPr>
          <p:cNvPr id="5" name="TextBox 4">
            <a:extLst>
              <a:ext uri="{FF2B5EF4-FFF2-40B4-BE49-F238E27FC236}">
                <a16:creationId xmlns:a16="http://schemas.microsoft.com/office/drawing/2014/main" id="{A2F1D78A-93F5-419B-97AB-F056D18E5120}"/>
              </a:ext>
            </a:extLst>
          </p:cNvPr>
          <p:cNvSpPr txBox="1"/>
          <p:nvPr/>
        </p:nvSpPr>
        <p:spPr>
          <a:xfrm>
            <a:off x="3897138" y="681037"/>
            <a:ext cx="1644680" cy="769441"/>
          </a:xfrm>
          <a:prstGeom prst="rect">
            <a:avLst/>
          </a:prstGeom>
          <a:noFill/>
        </p:spPr>
        <p:txBody>
          <a:bodyPr wrap="square" rtlCol="0">
            <a:spAutoFit/>
          </a:bodyPr>
          <a:lstStyle/>
          <a:p>
            <a:r>
              <a:rPr lang="en-US" sz="4400" b="1" dirty="0">
                <a:solidFill>
                  <a:schemeClr val="accent5">
                    <a:lumMod val="75000"/>
                  </a:schemeClr>
                </a:solidFill>
                <a:latin typeface="Tw Cen MT" panose="020B0602020104020603" pitchFamily="34" charset="0"/>
              </a:rPr>
              <a:t>GOAL</a:t>
            </a:r>
            <a:endParaRPr lang="en-IN" sz="4400" b="1" dirty="0">
              <a:solidFill>
                <a:schemeClr val="accent5">
                  <a:lumMod val="75000"/>
                </a:schemeClr>
              </a:solidFill>
              <a:latin typeface="Tw Cen MT" panose="020B0602020104020603" pitchFamily="34" charset="0"/>
            </a:endParaRPr>
          </a:p>
        </p:txBody>
      </p:sp>
    </p:spTree>
    <p:extLst>
      <p:ext uri="{BB962C8B-B14F-4D97-AF65-F5344CB8AC3E}">
        <p14:creationId xmlns:p14="http://schemas.microsoft.com/office/powerpoint/2010/main" val="104474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7"/>
            <a:ext cx="1227251" cy="2519987"/>
            <a:chOff x="10964748" y="2065867"/>
            <a:chExt cx="1227251" cy="2519987"/>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3001885"/>
              <a:ext cx="2272145" cy="400110"/>
            </a:xfrm>
            <a:prstGeom prst="rect">
              <a:avLst/>
            </a:prstGeom>
            <a:noFill/>
          </p:spPr>
          <p:txBody>
            <a:bodyPr wrap="square" rtlCol="0">
              <a:spAutoFit/>
            </a:bodyPr>
            <a:lstStyle/>
            <a:p>
              <a:r>
                <a:rPr lang="en-US" sz="2000" b="1" dirty="0">
                  <a:solidFill>
                    <a:schemeClr val="bg2"/>
                  </a:solidFill>
                  <a:latin typeface="Tw Cen MT" panose="020B0602020104020603" pitchFamily="34" charset="0"/>
                </a:rPr>
                <a:t>challenges</a:t>
              </a:r>
              <a:endParaRPr lang="en-IN" sz="2000" b="1" dirty="0">
                <a:solidFill>
                  <a:schemeClr val="bg2"/>
                </a:solidFill>
                <a:latin typeface="Tw Cen MT" panose="020B0602020104020603" pitchFamily="34" charset="0"/>
              </a:endParaRPr>
            </a:p>
          </p:txBody>
        </p:sp>
      </p:grpSp>
      <p:sp>
        <p:nvSpPr>
          <p:cNvPr id="8" name="Title 1">
            <a:extLst>
              <a:ext uri="{FF2B5EF4-FFF2-40B4-BE49-F238E27FC236}">
                <a16:creationId xmlns:a16="http://schemas.microsoft.com/office/drawing/2014/main" id="{5A202785-897F-464D-A033-BEDD6A415F79}"/>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b="1" dirty="0">
              <a:solidFill>
                <a:schemeClr val="accent5">
                  <a:lumMod val="75000"/>
                </a:schemeClr>
              </a:solidFill>
              <a:latin typeface="Tw Cen MT" panose="020B0602020104020603" pitchFamily="34" charset="0"/>
            </a:endParaRPr>
          </a:p>
        </p:txBody>
      </p:sp>
      <p:sp>
        <p:nvSpPr>
          <p:cNvPr id="10" name="Content Placeholder 2">
            <a:extLst>
              <a:ext uri="{FF2B5EF4-FFF2-40B4-BE49-F238E27FC236}">
                <a16:creationId xmlns:a16="http://schemas.microsoft.com/office/drawing/2014/main" id="{5904A72B-984A-4DE3-9C4F-07362F40D2C4}"/>
              </a:ext>
            </a:extLst>
          </p:cNvPr>
          <p:cNvSpPr txBox="1">
            <a:spLocks/>
          </p:cNvSpPr>
          <p:nvPr/>
        </p:nvSpPr>
        <p:spPr>
          <a:xfrm>
            <a:off x="838200" y="2058865"/>
            <a:ext cx="10515600" cy="4118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800" dirty="0">
              <a:latin typeface="Tw Cen MT" panose="020B0602020104020603" pitchFamily="34" charset="0"/>
            </a:endParaRPr>
          </a:p>
        </p:txBody>
      </p:sp>
      <p:sp>
        <p:nvSpPr>
          <p:cNvPr id="11" name="Title 1">
            <a:extLst>
              <a:ext uri="{FF2B5EF4-FFF2-40B4-BE49-F238E27FC236}">
                <a16:creationId xmlns:a16="http://schemas.microsoft.com/office/drawing/2014/main" id="{D44890BB-BEB0-4102-882E-31AA61FE6238}"/>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6">
                    <a:lumMod val="50000"/>
                  </a:schemeClr>
                </a:solidFill>
                <a:latin typeface="Tw Cen MT" panose="020B0602020104020603" pitchFamily="34" charset="0"/>
              </a:rPr>
              <a:t>CHALLENGES</a:t>
            </a:r>
            <a:endParaRPr lang="en-IN" b="1" dirty="0">
              <a:solidFill>
                <a:schemeClr val="accent6">
                  <a:lumMod val="50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B3B467DB-FE3A-4CEF-AC23-81F3842DAE26}"/>
              </a:ext>
            </a:extLst>
          </p:cNvPr>
          <p:cNvSpPr txBox="1">
            <a:spLocks/>
          </p:cNvSpPr>
          <p:nvPr/>
        </p:nvSpPr>
        <p:spPr>
          <a:xfrm>
            <a:off x="449147"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w Cen MT" panose="020B0602020104020603" pitchFamily="34" charset="0"/>
              </a:rPr>
              <a:t>The challenges faced are uncountable but the most severe one would be parents</a:t>
            </a:r>
          </a:p>
          <a:p>
            <a:r>
              <a:rPr lang="en-US" dirty="0">
                <a:latin typeface="Tw Cen MT" panose="020B0602020104020603" pitchFamily="34" charset="0"/>
              </a:rPr>
              <a:t>Parents want to make their kids safe so they push them into  generic fields such as engineer ,doctor ,manger etc..</a:t>
            </a:r>
          </a:p>
          <a:p>
            <a:r>
              <a:rPr lang="en-US" dirty="0">
                <a:latin typeface="Tw Cen MT" panose="020B0602020104020603" pitchFamily="34" charset="0"/>
              </a:rPr>
              <a:t>India this pressure is over the </a:t>
            </a:r>
            <a:r>
              <a:rPr lang="en-US" dirty="0" err="1">
                <a:latin typeface="Tw Cen MT" panose="020B0602020104020603" pitchFamily="34" charset="0"/>
              </a:rPr>
              <a:t>top,that</a:t>
            </a:r>
            <a:r>
              <a:rPr lang="en-US" dirty="0">
                <a:latin typeface="Tw Cen MT" panose="020B0602020104020603" pitchFamily="34" charset="0"/>
              </a:rPr>
              <a:t> must be why 33% of engineers are jobless or made their career in a different field.</a:t>
            </a:r>
            <a:endParaRPr lang="en-IN" dirty="0">
              <a:latin typeface="Tw Cen MT" panose="020B0602020104020603" pitchFamily="34" charset="0"/>
            </a:endParaRPr>
          </a:p>
        </p:txBody>
      </p:sp>
    </p:spTree>
    <p:extLst>
      <p:ext uri="{BB962C8B-B14F-4D97-AF65-F5344CB8AC3E}">
        <p14:creationId xmlns:p14="http://schemas.microsoft.com/office/powerpoint/2010/main" val="86938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tackle</a:t>
              </a:r>
              <a:endParaRPr lang="en-IN" sz="3600" b="1" dirty="0">
                <a:solidFill>
                  <a:schemeClr val="bg2"/>
                </a:solidFill>
                <a:latin typeface="Tw Cen MT" panose="020B0602020104020603" pitchFamily="34" charset="0"/>
              </a:endParaRPr>
            </a:p>
          </p:txBody>
        </p:sp>
      </p:grpSp>
      <p:sp>
        <p:nvSpPr>
          <p:cNvPr id="8" name="Title 1">
            <a:extLst>
              <a:ext uri="{FF2B5EF4-FFF2-40B4-BE49-F238E27FC236}">
                <a16:creationId xmlns:a16="http://schemas.microsoft.com/office/drawing/2014/main" id="{076B9560-0B4B-40A1-98AD-914579199EFE}"/>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00B0F0"/>
                </a:solidFill>
                <a:latin typeface="Tw Cen MT" panose="020B0602020104020603" pitchFamily="34" charset="0"/>
              </a:rPr>
              <a:t>TACKLING</a:t>
            </a:r>
            <a:endParaRPr lang="en-IN" dirty="0">
              <a:solidFill>
                <a:srgbClr val="00B0F0"/>
              </a:solidFill>
              <a:latin typeface="Tw Cen MT" panose="020B0602020104020603" pitchFamily="34" charset="0"/>
            </a:endParaRPr>
          </a:p>
        </p:txBody>
      </p:sp>
      <p:sp>
        <p:nvSpPr>
          <p:cNvPr id="10" name="Content Placeholder 2">
            <a:extLst>
              <a:ext uri="{FF2B5EF4-FFF2-40B4-BE49-F238E27FC236}">
                <a16:creationId xmlns:a16="http://schemas.microsoft.com/office/drawing/2014/main" id="{2908AF62-1A14-45D1-A4D7-AFF82A0C64C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Tw Cen MT" panose="020B0602020104020603" pitchFamily="34" charset="0"/>
              </a:rPr>
              <a:t>We make parents understand the scope of the field their children aspire to be</a:t>
            </a:r>
          </a:p>
          <a:p>
            <a:r>
              <a:rPr lang="en-US">
                <a:latin typeface="Tw Cen MT" panose="020B0602020104020603" pitchFamily="34" charset="0"/>
              </a:rPr>
              <a:t>They will eventually understand the status and salary of these jobs are comparable or even better than what they hoped</a:t>
            </a:r>
          </a:p>
          <a:p>
            <a:r>
              <a:rPr lang="en-US">
                <a:latin typeface="Tw Cen MT" panose="020B0602020104020603" pitchFamily="34" charset="0"/>
              </a:rPr>
              <a:t>This way many unexplored jobs could be utilized which inturn helps in development of our country</a:t>
            </a:r>
            <a:endParaRPr lang="en-IN" dirty="0">
              <a:latin typeface="Tw Cen MT" panose="020B0602020104020603" pitchFamily="34" charset="0"/>
            </a:endParaRPr>
          </a:p>
        </p:txBody>
      </p:sp>
    </p:spTree>
    <p:extLst>
      <p:ext uri="{BB962C8B-B14F-4D97-AF65-F5344CB8AC3E}">
        <p14:creationId xmlns:p14="http://schemas.microsoft.com/office/powerpoint/2010/main" val="231267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5"/>
              <a:ext cx="2272145" cy="646331"/>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status</a:t>
              </a:r>
            </a:p>
          </p:txBody>
        </p:sp>
      </p:grpSp>
      <p:sp>
        <p:nvSpPr>
          <p:cNvPr id="8" name="Title 1">
            <a:extLst>
              <a:ext uri="{FF2B5EF4-FFF2-40B4-BE49-F238E27FC236}">
                <a16:creationId xmlns:a16="http://schemas.microsoft.com/office/drawing/2014/main" id="{8DC394FE-5773-4AA2-B04E-46D08BC0CAFA}"/>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w Cen MT" panose="020B0602020104020603" pitchFamily="34" charset="0"/>
              </a:rPr>
              <a:t>STATUS BARRIER</a:t>
            </a:r>
            <a:endParaRPr lang="en-IN" dirty="0">
              <a:latin typeface="Tw Cen MT" panose="020B0602020104020603" pitchFamily="34" charset="0"/>
            </a:endParaRPr>
          </a:p>
        </p:txBody>
      </p:sp>
      <p:sp>
        <p:nvSpPr>
          <p:cNvPr id="10" name="Content Placeholder 2">
            <a:extLst>
              <a:ext uri="{FF2B5EF4-FFF2-40B4-BE49-F238E27FC236}">
                <a16:creationId xmlns:a16="http://schemas.microsoft.com/office/drawing/2014/main" id="{FB417E63-5E39-42E9-88D1-41CF85721BB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a:latin typeface="Tw Cen MT" panose="020B0602020104020603" pitchFamily="34" charset="0"/>
              </a:rPr>
              <a:t>The status barrier in jobs is one fo the main reasons why entrance coaching is flourishing in India.</a:t>
            </a:r>
          </a:p>
          <a:p>
            <a:r>
              <a:rPr lang="en-US" sz="3200">
                <a:latin typeface="Tw Cen MT" panose="020B0602020104020603" pitchFamily="34" charset="0"/>
              </a:rPr>
              <a:t>Engineers and doctors are considered to be of higher status.</a:t>
            </a:r>
          </a:p>
          <a:p>
            <a:r>
              <a:rPr lang="en-US" sz="3200">
                <a:latin typeface="Tw Cen MT" panose="020B0602020104020603" pitchFamily="34" charset="0"/>
              </a:rPr>
              <a:t>We help to make our citizens aware that a simple carpenter can be as valuable as an engineer and can make a significant</a:t>
            </a:r>
            <a:r>
              <a:rPr lang="en-IN" sz="3200">
                <a:latin typeface="Tw Cen MT" panose="020B0602020104020603" pitchFamily="34" charset="0"/>
              </a:rPr>
              <a:t> change in the society by providing examples of successful personalities and a roadmap.</a:t>
            </a:r>
            <a:endParaRPr lang="en-US" sz="3200" dirty="0">
              <a:latin typeface="Tw Cen MT" panose="020B0602020104020603" pitchFamily="34" charset="0"/>
            </a:endParaRPr>
          </a:p>
        </p:txBody>
      </p:sp>
    </p:spTree>
    <p:extLst>
      <p:ext uri="{BB962C8B-B14F-4D97-AF65-F5344CB8AC3E}">
        <p14:creationId xmlns:p14="http://schemas.microsoft.com/office/powerpoint/2010/main" val="336734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school</a:t>
              </a:r>
              <a:endParaRPr lang="en-IN" sz="3600" b="1" dirty="0">
                <a:solidFill>
                  <a:schemeClr val="bg2"/>
                </a:solidFill>
                <a:latin typeface="Tw Cen MT" panose="020B0602020104020603" pitchFamily="34" charset="0"/>
              </a:endParaRPr>
            </a:p>
          </p:txBody>
        </p:sp>
      </p:grpSp>
      <p:sp>
        <p:nvSpPr>
          <p:cNvPr id="8" name="Title 8">
            <a:extLst>
              <a:ext uri="{FF2B5EF4-FFF2-40B4-BE49-F238E27FC236}">
                <a16:creationId xmlns:a16="http://schemas.microsoft.com/office/drawing/2014/main" id="{123B5EA7-E383-4851-B023-E2BCCC8EAACF}"/>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1">
                    <a:lumMod val="60000"/>
                    <a:lumOff val="40000"/>
                  </a:schemeClr>
                </a:solidFill>
              </a:rPr>
              <a:t>Why does normal state school children become less successful?</a:t>
            </a:r>
            <a:endParaRPr lang="en-IN" dirty="0">
              <a:solidFill>
                <a:schemeClr val="accent1">
                  <a:lumMod val="60000"/>
                  <a:lumOff val="40000"/>
                </a:schemeClr>
              </a:solidFill>
            </a:endParaRPr>
          </a:p>
        </p:txBody>
      </p:sp>
      <p:sp>
        <p:nvSpPr>
          <p:cNvPr id="10" name="Content Placeholder 9">
            <a:extLst>
              <a:ext uri="{FF2B5EF4-FFF2-40B4-BE49-F238E27FC236}">
                <a16:creationId xmlns:a16="http://schemas.microsoft.com/office/drawing/2014/main" id="{66659CAE-C0A2-41D6-B119-B80BA7DCFFC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We believe that every child has same intelligence in all fields.</a:t>
            </a:r>
          </a:p>
          <a:p>
            <a:r>
              <a:rPr lang="en-US"/>
              <a:t>What differs them is the motivation towards a particular field</a:t>
            </a:r>
          </a:p>
          <a:p>
            <a:r>
              <a:rPr lang="en-US"/>
              <a:t>Normal state school children grows up seeing their parents who might have hard labour jobs.Therefore their sole intention becomes to provide their family,this leads to them stoping education and following their parents path</a:t>
            </a:r>
          </a:p>
          <a:p>
            <a:r>
              <a:rPr lang="en-US"/>
              <a:t>Moreover the parents are unaware of all oppurtunities their kids have</a:t>
            </a:r>
            <a:endParaRPr lang="en-IN" dirty="0"/>
          </a:p>
        </p:txBody>
      </p:sp>
    </p:spTree>
    <p:extLst>
      <p:ext uri="{BB962C8B-B14F-4D97-AF65-F5344CB8AC3E}">
        <p14:creationId xmlns:p14="http://schemas.microsoft.com/office/powerpoint/2010/main" val="224317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a:t>
              </a:r>
              <a:endParaRPr lang="en-IN" sz="3600" b="1" dirty="0">
                <a:solidFill>
                  <a:schemeClr val="bg2"/>
                </a:solidFill>
                <a:latin typeface="Tw Cen MT" panose="020B0602020104020603" pitchFamily="34" charset="0"/>
              </a:endParaRPr>
            </a:p>
          </p:txBody>
        </p:sp>
      </p:grpSp>
      <p:sp>
        <p:nvSpPr>
          <p:cNvPr id="8" name="Content Placeholder 2">
            <a:extLst>
              <a:ext uri="{FF2B5EF4-FFF2-40B4-BE49-F238E27FC236}">
                <a16:creationId xmlns:a16="http://schemas.microsoft.com/office/drawing/2014/main" id="{4C14B1C4-C9DA-4D40-9F8A-BD0CA0CE4504}"/>
              </a:ext>
            </a:extLst>
          </p:cNvPr>
          <p:cNvSpPr txBox="1">
            <a:spLocks/>
          </p:cNvSpPr>
          <p:nvPr/>
        </p:nvSpPr>
        <p:spPr>
          <a:xfrm>
            <a:off x="451200" y="178406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While students generally in private ,aided  schools might have parents working in white collar jobs.</a:t>
            </a:r>
          </a:p>
          <a:p>
            <a:r>
              <a:rPr lang="en-IN" dirty="0"/>
              <a:t>So they automatically indulge in education much more</a:t>
            </a:r>
          </a:p>
          <a:p>
            <a:r>
              <a:rPr lang="en-IN" dirty="0"/>
              <a:t>They most probably don’t follow their passion but chooses a better career option</a:t>
            </a:r>
          </a:p>
          <a:p>
            <a:r>
              <a:rPr lang="en-IN" dirty="0"/>
              <a:t>Here ,their   parents give them the push they needed</a:t>
            </a:r>
          </a:p>
          <a:p>
            <a:endParaRPr lang="en-IN" dirty="0"/>
          </a:p>
        </p:txBody>
      </p:sp>
    </p:spTree>
    <p:extLst>
      <p:ext uri="{BB962C8B-B14F-4D97-AF65-F5344CB8AC3E}">
        <p14:creationId xmlns:p14="http://schemas.microsoft.com/office/powerpoint/2010/main" val="87833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91D-68FF-4FDC-9AAB-9A3850878C83}"/>
              </a:ext>
            </a:extLst>
          </p:cNvPr>
          <p:cNvSpPr>
            <a:spLocks noGrp="1"/>
          </p:cNvSpPr>
          <p:nvPr>
            <p:ph type="ctrTitle"/>
          </p:nvPr>
        </p:nvSpPr>
        <p:spPr>
          <a:xfrm>
            <a:off x="2846747" y="1122363"/>
            <a:ext cx="3234740" cy="30465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2C9484-16C2-4961-91EB-85A69DB233B4}"/>
              </a:ext>
            </a:extLst>
          </p:cNvPr>
          <p:cNvSpPr>
            <a:spLocks noGrp="1"/>
          </p:cNvSpPr>
          <p:nvPr>
            <p:ph type="subTitle" idx="1"/>
          </p:nvPr>
        </p:nvSpPr>
        <p:spPr>
          <a:xfrm flipV="1">
            <a:off x="3084389" y="2660071"/>
            <a:ext cx="1625498" cy="941965"/>
          </a:xfrm>
        </p:spPr>
        <p:txBody>
          <a:bodyPr/>
          <a:lstStyle/>
          <a:p>
            <a:endParaRPr lang="en-IN" dirty="0"/>
          </a:p>
        </p:txBody>
      </p:sp>
      <p:sp>
        <p:nvSpPr>
          <p:cNvPr id="4" name="Rectangle 3">
            <a:extLst>
              <a:ext uri="{FF2B5EF4-FFF2-40B4-BE49-F238E27FC236}">
                <a16:creationId xmlns:a16="http://schemas.microsoft.com/office/drawing/2014/main" id="{3374BA26-9DB7-44C7-B9BD-1B5C72C3D0A1}"/>
              </a:ext>
            </a:extLst>
          </p:cNvPr>
          <p:cNvSpPr/>
          <p:nvPr/>
        </p:nvSpPr>
        <p:spPr>
          <a:xfrm>
            <a:off x="1" y="0"/>
            <a:ext cx="12191999"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Tw Cen MT" panose="020B0602020104020603" pitchFamily="34" charset="0"/>
            </a:endParaRPr>
          </a:p>
        </p:txBody>
      </p:sp>
      <p:grpSp>
        <p:nvGrpSpPr>
          <p:cNvPr id="14" name="Group 13">
            <a:extLst>
              <a:ext uri="{FF2B5EF4-FFF2-40B4-BE49-F238E27FC236}">
                <a16:creationId xmlns:a16="http://schemas.microsoft.com/office/drawing/2014/main" id="{435370EA-6506-48FD-A108-A45BC00FF2C4}"/>
              </a:ext>
            </a:extLst>
          </p:cNvPr>
          <p:cNvGrpSpPr/>
          <p:nvPr/>
        </p:nvGrpSpPr>
        <p:grpSpPr>
          <a:xfrm>
            <a:off x="10964748" y="2065868"/>
            <a:ext cx="1227251" cy="2519986"/>
            <a:chOff x="10964748" y="2065868"/>
            <a:chExt cx="1227251" cy="2519986"/>
          </a:xfrm>
        </p:grpSpPr>
        <p:sp>
          <p:nvSpPr>
            <p:cNvPr id="9" name="Freeform: Shape 8">
              <a:extLst>
                <a:ext uri="{FF2B5EF4-FFF2-40B4-BE49-F238E27FC236}">
                  <a16:creationId xmlns:a16="http://schemas.microsoft.com/office/drawing/2014/main" id="{BAC2529F-3417-471A-A6C1-61ED66D1EA85}"/>
                </a:ext>
              </a:extLst>
            </p:cNvPr>
            <p:cNvSpPr/>
            <p:nvPr/>
          </p:nvSpPr>
          <p:spPr>
            <a:xfrm flipH="1">
              <a:off x="10964748" y="2660072"/>
              <a:ext cx="1227251" cy="1925782"/>
            </a:xfrm>
            <a:custGeom>
              <a:avLst/>
              <a:gdLst>
                <a:gd name="connsiteX0" fmla="*/ 90055 w 1046019"/>
                <a:gd name="connsiteY0" fmla="*/ 0 h 1925782"/>
                <a:gd name="connsiteX1" fmla="*/ 1046019 w 1046019"/>
                <a:gd name="connsiteY1" fmla="*/ 962891 h 1925782"/>
                <a:gd name="connsiteX2" fmla="*/ 90055 w 1046019"/>
                <a:gd name="connsiteY2" fmla="*/ 1925782 h 1925782"/>
                <a:gd name="connsiteX3" fmla="*/ 0 w 1046019"/>
                <a:gd name="connsiteY3" fmla="*/ 1921202 h 1925782"/>
                <a:gd name="connsiteX4" fmla="*/ 0 w 1046019"/>
                <a:gd name="connsiteY4" fmla="*/ 4580 h 192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019" h="1925782">
                  <a:moveTo>
                    <a:pt x="90055" y="0"/>
                  </a:moveTo>
                  <a:cubicBezTo>
                    <a:pt x="618019" y="0"/>
                    <a:pt x="1046019" y="431101"/>
                    <a:pt x="1046019" y="962891"/>
                  </a:cubicBezTo>
                  <a:cubicBezTo>
                    <a:pt x="1046019" y="1494681"/>
                    <a:pt x="618019" y="1925782"/>
                    <a:pt x="90055" y="1925782"/>
                  </a:cubicBezTo>
                  <a:lnTo>
                    <a:pt x="0" y="1921202"/>
                  </a:lnTo>
                  <a:lnTo>
                    <a:pt x="0" y="458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TextBox 12">
              <a:extLst>
                <a:ext uri="{FF2B5EF4-FFF2-40B4-BE49-F238E27FC236}">
                  <a16:creationId xmlns:a16="http://schemas.microsoft.com/office/drawing/2014/main" id="{92D7D055-586A-408C-A73F-5300B77AC441}"/>
                </a:ext>
              </a:extLst>
            </p:cNvPr>
            <p:cNvSpPr txBox="1"/>
            <p:nvPr/>
          </p:nvSpPr>
          <p:spPr>
            <a:xfrm rot="16200000">
              <a:off x="10605093" y="2878774"/>
              <a:ext cx="2272145" cy="646333"/>
            </a:xfrm>
            <a:prstGeom prst="rect">
              <a:avLst/>
            </a:prstGeom>
            <a:noFill/>
          </p:spPr>
          <p:txBody>
            <a:bodyPr wrap="square" rtlCol="0">
              <a:spAutoFit/>
            </a:bodyPr>
            <a:lstStyle/>
            <a:p>
              <a:r>
                <a:rPr lang="en-US" sz="3600" b="1" dirty="0">
                  <a:solidFill>
                    <a:schemeClr val="bg2"/>
                  </a:solidFill>
                  <a:latin typeface="Tw Cen MT" panose="020B0602020104020603" pitchFamily="34" charset="0"/>
                </a:rPr>
                <a:t>change</a:t>
              </a:r>
              <a:endParaRPr lang="en-IN" sz="3600" b="1" dirty="0">
                <a:solidFill>
                  <a:schemeClr val="bg2"/>
                </a:solidFill>
                <a:latin typeface="Tw Cen MT" panose="020B0602020104020603" pitchFamily="34" charset="0"/>
              </a:endParaRPr>
            </a:p>
          </p:txBody>
        </p:sp>
      </p:grpSp>
      <p:sp>
        <p:nvSpPr>
          <p:cNvPr id="8" name="Title 1">
            <a:extLst>
              <a:ext uri="{FF2B5EF4-FFF2-40B4-BE49-F238E27FC236}">
                <a16:creationId xmlns:a16="http://schemas.microsoft.com/office/drawing/2014/main" id="{E37BAD8B-27D0-4AFE-8485-E8682E7C2E79}"/>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6"/>
                </a:solidFill>
              </a:rPr>
              <a:t>What we do-</a:t>
            </a:r>
            <a:endParaRPr lang="en-IN" dirty="0">
              <a:solidFill>
                <a:schemeClr val="accent6"/>
              </a:solidFill>
            </a:endParaRPr>
          </a:p>
        </p:txBody>
      </p:sp>
      <p:sp>
        <p:nvSpPr>
          <p:cNvPr id="10" name="Content Placeholder 2">
            <a:extLst>
              <a:ext uri="{FF2B5EF4-FFF2-40B4-BE49-F238E27FC236}">
                <a16:creationId xmlns:a16="http://schemas.microsoft.com/office/drawing/2014/main" id="{937B865C-0979-4614-994F-F809811B681B}"/>
              </a:ext>
            </a:extLst>
          </p:cNvPr>
          <p:cNvSpPr txBox="1">
            <a:spLocks/>
          </p:cNvSpPr>
          <p:nvPr/>
        </p:nvSpPr>
        <p:spPr>
          <a:xfrm>
            <a:off x="451200" y="1881043"/>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w Cen MT" panose="020B0602020104020603" pitchFamily="34" charset="0"/>
              </a:rPr>
              <a:t>we help them to find their passion and skills at the right time ,more  importantly to develop the skills required for their career.(like public speaking at very early stage could eliminate the embarrassment later on)</a:t>
            </a:r>
          </a:p>
          <a:p>
            <a:r>
              <a:rPr lang="en-US" sz="2800" dirty="0">
                <a:latin typeface="Tw Cen MT" panose="020B0602020104020603" pitchFamily="34" charset="0"/>
              </a:rPr>
              <a:t>We help to make our citizens aware that a simple carpenter can be as valuable as an engineer and can make a significant</a:t>
            </a:r>
            <a:r>
              <a:rPr lang="en-IN" sz="2800" dirty="0">
                <a:latin typeface="Tw Cen MT" panose="020B0602020104020603" pitchFamily="34" charset="0"/>
              </a:rPr>
              <a:t> change in the </a:t>
            </a:r>
            <a:r>
              <a:rPr lang="en-IN" sz="2800" u="sng" dirty="0">
                <a:latin typeface="Tw Cen MT" panose="020B0602020104020603" pitchFamily="34" charset="0"/>
              </a:rPr>
              <a:t>society by providing examples of successful personalities and a roadmap.</a:t>
            </a:r>
            <a:endParaRPr lang="en-US" sz="2800" u="sng" dirty="0">
              <a:latin typeface="Tw Cen MT" panose="020B0602020104020603" pitchFamily="34" charset="0"/>
            </a:endParaRPr>
          </a:p>
          <a:p>
            <a:r>
              <a:rPr lang="en-IN" dirty="0"/>
              <a:t>By unlocking many unexplored fields Indian education overlaps western education</a:t>
            </a:r>
          </a:p>
        </p:txBody>
      </p:sp>
    </p:spTree>
    <p:extLst>
      <p:ext uri="{BB962C8B-B14F-4D97-AF65-F5344CB8AC3E}">
        <p14:creationId xmlns:p14="http://schemas.microsoft.com/office/powerpoint/2010/main" val="682426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855</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dc:creator>
  <cp:lastModifiedBy>Aravind</cp:lastModifiedBy>
  <cp:revision>11</cp:revision>
  <dcterms:created xsi:type="dcterms:W3CDTF">2020-12-24T15:08:26Z</dcterms:created>
  <dcterms:modified xsi:type="dcterms:W3CDTF">2020-12-24T17:53:51Z</dcterms:modified>
</cp:coreProperties>
</file>