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62" r:id="rId3"/>
    <p:sldId id="263" r:id="rId4"/>
    <p:sldId id="264" r:id="rId5"/>
    <p:sldId id="265" r:id="rId6"/>
    <p:sldId id="267" r:id="rId7"/>
    <p:sldId id="268" r:id="rId8"/>
    <p:sldId id="270" r:id="rId9"/>
    <p:sldId id="271" r:id="rId10"/>
    <p:sldId id="272" r:id="rId11"/>
    <p:sldId id="275" r:id="rId12"/>
    <p:sldId id="277" r:id="rId13"/>
    <p:sldId id="278" r:id="rId14"/>
  </p:sldIdLst>
  <p:sldSz cx="9144000" cy="5143500" type="screen16x9"/>
  <p:notesSz cx="6858000" cy="9144000"/>
  <p:embeddedFontLst>
    <p:embeddedFont>
      <p:font typeface="Candara" panose="020E0502030303020204" pitchFamily="34" charset="0"/>
      <p:regular r:id="rId16"/>
      <p:bold r:id="rId17"/>
      <p:italic r:id="rId18"/>
      <p:boldItalic r:id="rId19"/>
    </p:embeddedFon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CD70B-DBBC-44F7-A0F7-7BFDDE174DCE}">
  <a:tblStyle styleId="{EC2CD70B-DBBC-44F7-A0F7-7BFDDE174DC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By:</a:t>
            </a:r>
            <a:br>
              <a:rPr lang="en-US" sz="2000" dirty="0"/>
            </a:br>
            <a:r>
              <a:rPr lang="en-US" sz="2000" dirty="0"/>
              <a:t>CLOUD69</a:t>
            </a:r>
            <a:br>
              <a:rPr lang="en-US" sz="2000" dirty="0"/>
            </a:br>
            <a:r>
              <a:rPr lang="en-US" sz="2000" dirty="0"/>
              <a:t>MODEL ENGINEERING COLLEGE</a:t>
            </a:r>
            <a:endParaRPr sz="2000" dirty="0"/>
          </a:p>
        </p:txBody>
      </p:sp>
      <p:sp>
        <p:nvSpPr>
          <p:cNvPr id="4" name="TextBox 3">
            <a:extLst>
              <a:ext uri="{FF2B5EF4-FFF2-40B4-BE49-F238E27FC236}">
                <a16:creationId xmlns:a16="http://schemas.microsoft.com/office/drawing/2014/main" id="{A18D5E3C-1031-45D8-93DD-705A2D8D948E}"/>
              </a:ext>
            </a:extLst>
          </p:cNvPr>
          <p:cNvSpPr txBox="1"/>
          <p:nvPr/>
        </p:nvSpPr>
        <p:spPr>
          <a:xfrm>
            <a:off x="645225" y="499730"/>
            <a:ext cx="6736500" cy="76944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4400" dirty="0">
                <a:latin typeface="Raleway" panose="020B0604020202020204" charset="0"/>
              </a:rPr>
              <a:t>RANKGRAB</a:t>
            </a:r>
            <a:endParaRPr lang="en-IN" sz="4400" dirty="0">
              <a:latin typeface="Raleway"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grpSp>
        <p:nvGrpSpPr>
          <p:cNvPr id="243" name="Google Shape;243;p28"/>
          <p:cNvGrpSpPr/>
          <p:nvPr/>
        </p:nvGrpSpPr>
        <p:grpSpPr>
          <a:xfrm>
            <a:off x="5632317" y="2002063"/>
            <a:ext cx="3305700" cy="2612288"/>
            <a:chOff x="5632317" y="1189775"/>
            <a:chExt cx="3305700" cy="3483050"/>
          </a:xfrm>
        </p:grpSpPr>
        <p:sp>
          <p:nvSpPr>
            <p:cNvPr id="244" name="Google Shape;244;p2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Last</a:t>
              </a:r>
              <a:endParaRPr>
                <a:solidFill>
                  <a:schemeClr val="lt1"/>
                </a:solidFill>
                <a:latin typeface="Lato"/>
                <a:ea typeface="Lato"/>
                <a:cs typeface="Lato"/>
                <a:sym typeface="Lato"/>
              </a:endParaRPr>
            </a:p>
          </p:txBody>
        </p:sp>
        <p:sp>
          <p:nvSpPr>
            <p:cNvPr id="245" name="Google Shape;245;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latin typeface="Lato"/>
                  <a:ea typeface="Lato"/>
                  <a:cs typeface="Lato"/>
                  <a:sym typeface="Lato"/>
                </a:rPr>
                <a:t>Releasing the app out to a selected students in the first trial and then out to the public with the necessary modifications.</a:t>
              </a:r>
              <a:endParaRPr sz="1600" dirty="0">
                <a:solidFill>
                  <a:schemeClr val="dk1"/>
                </a:solidFill>
                <a:latin typeface="Lato"/>
                <a:ea typeface="Lato"/>
                <a:cs typeface="Lato"/>
                <a:sym typeface="Lato"/>
              </a:endParaRPr>
            </a:p>
          </p:txBody>
        </p:sp>
      </p:grpSp>
      <p:grpSp>
        <p:nvGrpSpPr>
          <p:cNvPr id="246" name="Google Shape;246;p28"/>
          <p:cNvGrpSpPr/>
          <p:nvPr/>
        </p:nvGrpSpPr>
        <p:grpSpPr>
          <a:xfrm>
            <a:off x="0" y="2002224"/>
            <a:ext cx="3546900" cy="2612127"/>
            <a:chOff x="0" y="1189989"/>
            <a:chExt cx="3546900" cy="3482836"/>
          </a:xfrm>
        </p:grpSpPr>
        <p:sp>
          <p:nvSpPr>
            <p:cNvPr id="247"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First</a:t>
              </a:r>
              <a:endParaRPr sz="2400">
                <a:solidFill>
                  <a:schemeClr val="lt1"/>
                </a:solidFill>
                <a:latin typeface="Raleway"/>
                <a:ea typeface="Raleway"/>
                <a:cs typeface="Raleway"/>
                <a:sym typeface="Raleway"/>
              </a:endParaRPr>
            </a:p>
          </p:txBody>
        </p:sp>
        <p:sp>
          <p:nvSpPr>
            <p:cNvPr id="248" name="Google Shape;248;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dirty="0">
                  <a:solidFill>
                    <a:schemeClr val="dk1"/>
                  </a:solidFill>
                  <a:latin typeface="Lato"/>
                  <a:ea typeface="Lato"/>
                  <a:cs typeface="Lato"/>
                  <a:sym typeface="Lato"/>
                </a:rPr>
                <a:t>Employ </a:t>
              </a:r>
              <a:r>
                <a:rPr lang="en-US" sz="1600" dirty="0" err="1">
                  <a:solidFill>
                    <a:schemeClr val="dk1"/>
                  </a:solidFill>
                  <a:latin typeface="Lato"/>
                  <a:ea typeface="Lato"/>
                  <a:cs typeface="Lato"/>
                  <a:sym typeface="Lato"/>
                </a:rPr>
                <a:t>animators,teachers</a:t>
              </a:r>
              <a:r>
                <a:rPr lang="en-US" sz="1600" dirty="0">
                  <a:solidFill>
                    <a:schemeClr val="dk1"/>
                  </a:solidFill>
                  <a:latin typeface="Lato"/>
                  <a:ea typeface="Lato"/>
                  <a:cs typeface="Lato"/>
                  <a:sym typeface="Lato"/>
                </a:rPr>
                <a:t> and other educational staff to brainstorm different methods for teaching concepts.</a:t>
              </a:r>
              <a:endParaRPr sz="1600" dirty="0">
                <a:solidFill>
                  <a:schemeClr val="dk1"/>
                </a:solidFill>
                <a:latin typeface="Lato"/>
                <a:ea typeface="Lato"/>
                <a:cs typeface="Lato"/>
                <a:sym typeface="Lato"/>
              </a:endParaRPr>
            </a:p>
          </p:txBody>
        </p:sp>
      </p:grpSp>
      <p:grpSp>
        <p:nvGrpSpPr>
          <p:cNvPr id="249" name="Google Shape;249;p28"/>
          <p:cNvGrpSpPr/>
          <p:nvPr/>
        </p:nvGrpSpPr>
        <p:grpSpPr>
          <a:xfrm>
            <a:off x="2944204" y="2002063"/>
            <a:ext cx="3305700" cy="2612288"/>
            <a:chOff x="2944204" y="1189775"/>
            <a:chExt cx="3305700" cy="3483050"/>
          </a:xfrm>
        </p:grpSpPr>
        <p:sp>
          <p:nvSpPr>
            <p:cNvPr id="250" name="Google Shape;250;p28"/>
            <p:cNvSpPr/>
            <p:nvPr/>
          </p:nvSpPr>
          <p:spPr>
            <a:xfrm>
              <a:off x="2944204" y="118977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Second</a:t>
              </a:r>
              <a:endParaRPr>
                <a:solidFill>
                  <a:schemeClr val="lt1"/>
                </a:solidFill>
                <a:latin typeface="Lato"/>
                <a:ea typeface="Lato"/>
                <a:cs typeface="Lato"/>
                <a:sym typeface="Lato"/>
              </a:endParaRPr>
            </a:p>
          </p:txBody>
        </p:sp>
        <p:sp>
          <p:nvSpPr>
            <p:cNvPr id="251" name="Google Shape;251;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latin typeface="Lato"/>
                  <a:ea typeface="Lato"/>
                  <a:cs typeface="Lato"/>
                  <a:sym typeface="Lato"/>
                </a:rPr>
                <a:t>Creating an app that employs </a:t>
              </a:r>
              <a:r>
                <a:rPr lang="en-US" sz="1600" dirty="0" err="1">
                  <a:solidFill>
                    <a:schemeClr val="dk1"/>
                  </a:solidFill>
                  <a:latin typeface="Lato"/>
                  <a:ea typeface="Lato"/>
                  <a:cs typeface="Lato"/>
                  <a:sym typeface="Lato"/>
                </a:rPr>
                <a:t>quizzes,games,hands</a:t>
              </a:r>
              <a:r>
                <a:rPr lang="en-US" sz="1600" dirty="0">
                  <a:solidFill>
                    <a:schemeClr val="dk1"/>
                  </a:solidFill>
                  <a:latin typeface="Lato"/>
                  <a:ea typeface="Lato"/>
                  <a:cs typeface="Lato"/>
                  <a:sym typeface="Lato"/>
                </a:rPr>
                <a:t> on learning approach and competitive streaks to induce learning.</a:t>
              </a:r>
              <a:endParaRPr sz="1600" dirty="0">
                <a:solidFill>
                  <a:schemeClr val="dk1"/>
                </a:solidFill>
                <a:latin typeface="Lato"/>
                <a:ea typeface="Lato"/>
                <a:cs typeface="Lato"/>
                <a:sym typeface="Lato"/>
              </a:endParaRPr>
            </a:p>
          </p:txBody>
        </p:sp>
      </p:grpSp>
      <p:sp>
        <p:nvSpPr>
          <p:cNvPr id="252" name="Google Shape;252;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body" idx="4294967295"/>
          </p:nvPr>
        </p:nvSpPr>
        <p:spPr>
          <a:xfrm>
            <a:off x="319501" y="143761"/>
            <a:ext cx="2794738" cy="68613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chemeClr val="accent6"/>
                </a:solidFill>
                <a:latin typeface="Raleway"/>
                <a:ea typeface="Raleway"/>
                <a:cs typeface="Raleway"/>
                <a:sym typeface="Raleway"/>
              </a:rPr>
              <a:t>Mobile project</a:t>
            </a:r>
            <a:endParaRPr dirty="0">
              <a:solidFill>
                <a:schemeClr val="accent6"/>
              </a:solidFill>
              <a:latin typeface="Raleway"/>
              <a:ea typeface="Raleway"/>
              <a:cs typeface="Raleway"/>
              <a:sym typeface="Raleway"/>
            </a:endParaRPr>
          </a:p>
        </p:txBody>
      </p:sp>
      <p:sp>
        <p:nvSpPr>
          <p:cNvPr id="304" name="Google Shape;304;p3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grpSp>
        <p:nvGrpSpPr>
          <p:cNvPr id="305" name="Google Shape;305;p31"/>
          <p:cNvGrpSpPr/>
          <p:nvPr/>
        </p:nvGrpSpPr>
        <p:grpSpPr>
          <a:xfrm>
            <a:off x="2648847" y="286479"/>
            <a:ext cx="2119546" cy="4396359"/>
            <a:chOff x="2547150" y="238125"/>
            <a:chExt cx="2525675" cy="5238750"/>
          </a:xfrm>
        </p:grpSpPr>
        <p:sp>
          <p:nvSpPr>
            <p:cNvPr id="306" name="Google Shape;306;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D164F69-D502-4DE4-BF27-1CC7F8639F67}"/>
              </a:ext>
            </a:extLst>
          </p:cNvPr>
          <p:cNvPicPr>
            <a:picLocks noChangeAspect="1"/>
          </p:cNvPicPr>
          <p:nvPr/>
        </p:nvPicPr>
        <p:blipFill>
          <a:blip r:embed="rId3"/>
          <a:stretch>
            <a:fillRect/>
          </a:stretch>
        </p:blipFill>
        <p:spPr>
          <a:xfrm>
            <a:off x="5174653" y="275048"/>
            <a:ext cx="2127688" cy="4407790"/>
          </a:xfrm>
          <a:prstGeom prst="rect">
            <a:avLst/>
          </a:prstGeom>
        </p:spPr>
      </p:pic>
      <p:pic>
        <p:nvPicPr>
          <p:cNvPr id="4" name="Picture 3">
            <a:extLst>
              <a:ext uri="{FF2B5EF4-FFF2-40B4-BE49-F238E27FC236}">
                <a16:creationId xmlns:a16="http://schemas.microsoft.com/office/drawing/2014/main" id="{B2A30706-081D-4300-B0FA-A45C31638B8D}"/>
              </a:ext>
            </a:extLst>
          </p:cNvPr>
          <p:cNvPicPr>
            <a:picLocks noChangeAspect="1"/>
          </p:cNvPicPr>
          <p:nvPr/>
        </p:nvPicPr>
        <p:blipFill>
          <a:blip r:embed="rId4"/>
          <a:stretch>
            <a:fillRect/>
          </a:stretch>
        </p:blipFill>
        <p:spPr>
          <a:xfrm>
            <a:off x="2648060" y="116597"/>
            <a:ext cx="2119546" cy="4724692"/>
          </a:xfrm>
          <a:prstGeom prst="rect">
            <a:avLst/>
          </a:prstGeom>
        </p:spPr>
      </p:pic>
      <p:pic>
        <p:nvPicPr>
          <p:cNvPr id="6" name="Picture 5">
            <a:extLst>
              <a:ext uri="{FF2B5EF4-FFF2-40B4-BE49-F238E27FC236}">
                <a16:creationId xmlns:a16="http://schemas.microsoft.com/office/drawing/2014/main" id="{76F121CF-948C-4127-BA04-0390FE92CFDB}"/>
              </a:ext>
            </a:extLst>
          </p:cNvPr>
          <p:cNvPicPr>
            <a:picLocks noChangeAspect="1"/>
          </p:cNvPicPr>
          <p:nvPr/>
        </p:nvPicPr>
        <p:blipFill>
          <a:blip r:embed="rId5"/>
          <a:stretch>
            <a:fillRect/>
          </a:stretch>
        </p:blipFill>
        <p:spPr>
          <a:xfrm>
            <a:off x="5046492" y="116597"/>
            <a:ext cx="2255849" cy="47246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body" idx="4294967295"/>
          </p:nvPr>
        </p:nvSpPr>
        <p:spPr>
          <a:xfrm>
            <a:off x="916025" y="3667331"/>
            <a:ext cx="6460800" cy="93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2400" dirty="0"/>
          </a:p>
        </p:txBody>
      </p:sp>
      <p:sp>
        <p:nvSpPr>
          <p:cNvPr id="328" name="Google Shape;328;p3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103EFC8E-EA51-48A3-8D0F-7DF7FA72A69D}"/>
              </a:ext>
            </a:extLst>
          </p:cNvPr>
          <p:cNvPicPr>
            <a:picLocks noChangeAspect="1"/>
          </p:cNvPicPr>
          <p:nvPr/>
        </p:nvPicPr>
        <p:blipFill>
          <a:blip r:embed="rId3"/>
          <a:stretch>
            <a:fillRect/>
          </a:stretch>
        </p:blipFill>
        <p:spPr>
          <a:xfrm>
            <a:off x="6473620" y="133067"/>
            <a:ext cx="2281305" cy="4827181"/>
          </a:xfrm>
          <a:prstGeom prst="rect">
            <a:avLst/>
          </a:prstGeom>
        </p:spPr>
      </p:pic>
      <p:pic>
        <p:nvPicPr>
          <p:cNvPr id="5" name="Picture 4">
            <a:extLst>
              <a:ext uri="{FF2B5EF4-FFF2-40B4-BE49-F238E27FC236}">
                <a16:creationId xmlns:a16="http://schemas.microsoft.com/office/drawing/2014/main" id="{58408478-08F8-416D-925A-B88B021C660E}"/>
              </a:ext>
            </a:extLst>
          </p:cNvPr>
          <p:cNvPicPr>
            <a:picLocks noChangeAspect="1"/>
          </p:cNvPicPr>
          <p:nvPr/>
        </p:nvPicPr>
        <p:blipFill>
          <a:blip r:embed="rId4"/>
          <a:stretch>
            <a:fillRect/>
          </a:stretch>
        </p:blipFill>
        <p:spPr>
          <a:xfrm>
            <a:off x="3563757" y="133066"/>
            <a:ext cx="2413589" cy="4827182"/>
          </a:xfrm>
          <a:prstGeom prst="rect">
            <a:avLst/>
          </a:prstGeom>
        </p:spPr>
      </p:pic>
      <p:pic>
        <p:nvPicPr>
          <p:cNvPr id="7" name="Picture 6">
            <a:extLst>
              <a:ext uri="{FF2B5EF4-FFF2-40B4-BE49-F238E27FC236}">
                <a16:creationId xmlns:a16="http://schemas.microsoft.com/office/drawing/2014/main" id="{3DEEF458-D434-4EF4-96F8-8656FCD0598E}"/>
              </a:ext>
            </a:extLst>
          </p:cNvPr>
          <p:cNvPicPr>
            <a:picLocks noChangeAspect="1"/>
          </p:cNvPicPr>
          <p:nvPr/>
        </p:nvPicPr>
        <p:blipFill>
          <a:blip r:embed="rId5"/>
          <a:stretch>
            <a:fillRect/>
          </a:stretch>
        </p:blipFill>
        <p:spPr>
          <a:xfrm>
            <a:off x="602477" y="133066"/>
            <a:ext cx="2396336" cy="4827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1028-51B3-4C3C-B893-F30FBC1DDA8D}"/>
              </a:ext>
            </a:extLst>
          </p:cNvPr>
          <p:cNvSpPr>
            <a:spLocks noGrp="1"/>
          </p:cNvSpPr>
          <p:nvPr>
            <p:ph type="title"/>
          </p:nvPr>
        </p:nvSpPr>
        <p:spPr/>
        <p:txBody>
          <a:bodyPr/>
          <a:lstStyle/>
          <a:p>
            <a:pPr algn="ctr"/>
            <a:r>
              <a:rPr lang="en-US" dirty="0"/>
              <a:t>THANK YOU</a:t>
            </a:r>
            <a:endParaRPr lang="en-IN" dirty="0"/>
          </a:p>
        </p:txBody>
      </p:sp>
      <p:sp>
        <p:nvSpPr>
          <p:cNvPr id="3" name="Text Placeholder 2">
            <a:extLst>
              <a:ext uri="{FF2B5EF4-FFF2-40B4-BE49-F238E27FC236}">
                <a16:creationId xmlns:a16="http://schemas.microsoft.com/office/drawing/2014/main" id="{6DC2DF08-37D3-4EDA-97B4-4582741F65EB}"/>
              </a:ext>
            </a:extLst>
          </p:cNvPr>
          <p:cNvSpPr>
            <a:spLocks noGrp="1"/>
          </p:cNvSpPr>
          <p:nvPr>
            <p:ph type="body" idx="1"/>
          </p:nvPr>
        </p:nvSpPr>
        <p:spPr/>
        <p:txBody>
          <a:bodyPr/>
          <a:lstStyle/>
          <a:p>
            <a:r>
              <a:rPr lang="en-US" dirty="0"/>
              <a:t>Team members:</a:t>
            </a:r>
          </a:p>
          <a:p>
            <a:pPr marL="571500" indent="-457200">
              <a:buFont typeface="+mj-lt"/>
              <a:buAutoNum type="arabicPeriod"/>
            </a:pPr>
            <a:r>
              <a:rPr lang="en-US" dirty="0"/>
              <a:t> Abraham Jacob </a:t>
            </a:r>
            <a:r>
              <a:rPr lang="en-US" dirty="0" err="1"/>
              <a:t>Kurialanickal</a:t>
            </a:r>
            <a:endParaRPr lang="en-US" dirty="0"/>
          </a:p>
          <a:p>
            <a:pPr marL="571500" indent="-457200">
              <a:buFont typeface="+mj-lt"/>
              <a:buAutoNum type="arabicPeriod"/>
            </a:pPr>
            <a:r>
              <a:rPr lang="en-US" dirty="0"/>
              <a:t>Gokul Sagar</a:t>
            </a:r>
          </a:p>
          <a:p>
            <a:pPr marL="571500" indent="-457200">
              <a:buFont typeface="+mj-lt"/>
              <a:buAutoNum type="arabicPeriod"/>
            </a:pPr>
            <a:r>
              <a:rPr lang="en-US" dirty="0"/>
              <a:t>Mohammed Shijin K</a:t>
            </a:r>
          </a:p>
          <a:p>
            <a:pPr marL="571500" indent="-457200">
              <a:buFont typeface="+mj-lt"/>
              <a:buAutoNum type="arabicPeriod"/>
            </a:pPr>
            <a:r>
              <a:rPr lang="en-US" dirty="0"/>
              <a:t>Sneha Hassan</a:t>
            </a:r>
            <a:endParaRPr lang="en-IN" dirty="0"/>
          </a:p>
        </p:txBody>
      </p:sp>
      <p:sp>
        <p:nvSpPr>
          <p:cNvPr id="4" name="Slide Number Placeholder 3">
            <a:extLst>
              <a:ext uri="{FF2B5EF4-FFF2-40B4-BE49-F238E27FC236}">
                <a16:creationId xmlns:a16="http://schemas.microsoft.com/office/drawing/2014/main" id="{A4D7DFE7-87FA-41B2-BBB4-405C49CDBDB6}"/>
              </a:ext>
            </a:extLst>
          </p:cNvPr>
          <p:cNvSpPr>
            <a:spLocks noGrp="1"/>
          </p:cNvSpPr>
          <p:nvPr>
            <p:ph type="sldNum" idx="12"/>
          </p:nvPr>
        </p:nvSpPr>
        <p:spPr/>
        <p:txBody>
          <a:bodyPr/>
          <a:lstStyle/>
          <a:p>
            <a:pPr marL="0" lvl="0" indent="0" algn="r" rtl="0">
              <a:spcBef>
                <a:spcPts val="0"/>
              </a:spcBef>
              <a:spcAft>
                <a:spcPts val="0"/>
              </a:spcAft>
              <a:buNone/>
            </a:pPr>
            <a:endParaRPr lang="en" dirty="0"/>
          </a:p>
        </p:txBody>
      </p:sp>
    </p:spTree>
    <p:extLst>
      <p:ext uri="{BB962C8B-B14F-4D97-AF65-F5344CB8AC3E}">
        <p14:creationId xmlns:p14="http://schemas.microsoft.com/office/powerpoint/2010/main" val="2004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778226" y="25971"/>
            <a:ext cx="604008" cy="99475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a:spLocks noGrp="1"/>
          </p:cNvSpPr>
          <p:nvPr>
            <p:ph type="ctrTitle" idx="4294967295"/>
          </p:nvPr>
        </p:nvSpPr>
        <p:spPr>
          <a:xfrm>
            <a:off x="1479973" y="-56552"/>
            <a:ext cx="6623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lt1"/>
                </a:solidFill>
              </a:rPr>
              <a:t>PROBLEM STATEMENT</a:t>
            </a:r>
            <a:endParaRPr sz="4400" dirty="0">
              <a:solidFill>
                <a:schemeClr val="lt1"/>
              </a:solidFill>
            </a:endParaRPr>
          </a:p>
        </p:txBody>
      </p:sp>
      <p:pic>
        <p:nvPicPr>
          <p:cNvPr id="3" name="Picture 2">
            <a:extLst>
              <a:ext uri="{FF2B5EF4-FFF2-40B4-BE49-F238E27FC236}">
                <a16:creationId xmlns:a16="http://schemas.microsoft.com/office/drawing/2014/main" id="{78777873-3F43-4117-AE8E-9AF9EAE701E2}"/>
              </a:ext>
            </a:extLst>
          </p:cNvPr>
          <p:cNvPicPr>
            <a:picLocks noChangeAspect="1"/>
          </p:cNvPicPr>
          <p:nvPr/>
        </p:nvPicPr>
        <p:blipFill>
          <a:blip r:embed="rId3"/>
          <a:stretch>
            <a:fillRect/>
          </a:stretch>
        </p:blipFill>
        <p:spPr>
          <a:xfrm>
            <a:off x="1059324" y="1909887"/>
            <a:ext cx="346224" cy="659569"/>
          </a:xfrm>
          <a:prstGeom prst="rect">
            <a:avLst/>
          </a:prstGeom>
        </p:spPr>
      </p:pic>
      <p:sp>
        <p:nvSpPr>
          <p:cNvPr id="133" name="Google Shape;133;p18"/>
          <p:cNvSpPr txBox="1">
            <a:spLocks noGrp="1"/>
          </p:cNvSpPr>
          <p:nvPr>
            <p:ph type="subTitle" idx="4294967295"/>
          </p:nvPr>
        </p:nvSpPr>
        <p:spPr>
          <a:xfrm>
            <a:off x="139941" y="2636461"/>
            <a:ext cx="2184990" cy="19212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chemeClr val="lt1"/>
                </a:solidFill>
              </a:rPr>
              <a:t>With the worldwide impact of COVID and other related issues there is a need to transform classroom experiences to a e learning experience. We intend to bring about a platform to do the same.</a:t>
            </a:r>
            <a:endParaRPr sz="1200" dirty="0">
              <a:solidFill>
                <a:schemeClr val="lt1"/>
              </a:solidFill>
            </a:endParaRPr>
          </a:p>
        </p:txBody>
      </p:sp>
      <p:pic>
        <p:nvPicPr>
          <p:cNvPr id="2" name="Picture 1">
            <a:extLst>
              <a:ext uri="{FF2B5EF4-FFF2-40B4-BE49-F238E27FC236}">
                <a16:creationId xmlns:a16="http://schemas.microsoft.com/office/drawing/2014/main" id="{835B22CD-C648-48FC-AF3F-358DB6899336}"/>
              </a:ext>
            </a:extLst>
          </p:cNvPr>
          <p:cNvPicPr>
            <a:picLocks noChangeAspect="1"/>
          </p:cNvPicPr>
          <p:nvPr/>
        </p:nvPicPr>
        <p:blipFill>
          <a:blip r:embed="rId4"/>
          <a:stretch>
            <a:fillRect/>
          </a:stretch>
        </p:blipFill>
        <p:spPr>
          <a:xfrm>
            <a:off x="834789" y="411640"/>
            <a:ext cx="490882" cy="499494"/>
          </a:xfrm>
          <a:prstGeom prst="rect">
            <a:avLst/>
          </a:prstGeom>
        </p:spPr>
      </p:pic>
      <p:pic>
        <p:nvPicPr>
          <p:cNvPr id="4" name="Picture 3">
            <a:extLst>
              <a:ext uri="{FF2B5EF4-FFF2-40B4-BE49-F238E27FC236}">
                <a16:creationId xmlns:a16="http://schemas.microsoft.com/office/drawing/2014/main" id="{2F898E88-FBCC-449E-9D49-2C4F041ECDD9}"/>
              </a:ext>
            </a:extLst>
          </p:cNvPr>
          <p:cNvPicPr>
            <a:picLocks noChangeAspect="1"/>
          </p:cNvPicPr>
          <p:nvPr/>
        </p:nvPicPr>
        <p:blipFill>
          <a:blip r:embed="rId5"/>
          <a:stretch>
            <a:fillRect/>
          </a:stretch>
        </p:blipFill>
        <p:spPr>
          <a:xfrm>
            <a:off x="3921124" y="1948618"/>
            <a:ext cx="775271" cy="659569"/>
          </a:xfrm>
          <a:prstGeom prst="rect">
            <a:avLst/>
          </a:prstGeom>
        </p:spPr>
      </p:pic>
      <p:pic>
        <p:nvPicPr>
          <p:cNvPr id="5" name="Picture 4">
            <a:extLst>
              <a:ext uri="{FF2B5EF4-FFF2-40B4-BE49-F238E27FC236}">
                <a16:creationId xmlns:a16="http://schemas.microsoft.com/office/drawing/2014/main" id="{933BDCEE-C767-4208-859D-C4190DF869AF}"/>
              </a:ext>
            </a:extLst>
          </p:cNvPr>
          <p:cNvPicPr>
            <a:picLocks noChangeAspect="1"/>
          </p:cNvPicPr>
          <p:nvPr/>
        </p:nvPicPr>
        <p:blipFill>
          <a:blip r:embed="rId6"/>
          <a:stretch>
            <a:fillRect/>
          </a:stretch>
        </p:blipFill>
        <p:spPr>
          <a:xfrm>
            <a:off x="7211971" y="1909887"/>
            <a:ext cx="571692" cy="659568"/>
          </a:xfrm>
          <a:prstGeom prst="rect">
            <a:avLst/>
          </a:prstGeom>
        </p:spPr>
      </p:pic>
      <p:sp>
        <p:nvSpPr>
          <p:cNvPr id="7" name="TextBox 6">
            <a:extLst>
              <a:ext uri="{FF2B5EF4-FFF2-40B4-BE49-F238E27FC236}">
                <a16:creationId xmlns:a16="http://schemas.microsoft.com/office/drawing/2014/main" id="{20DBE9ED-EC00-434C-A2C4-361F4016F8BD}"/>
              </a:ext>
            </a:extLst>
          </p:cNvPr>
          <p:cNvSpPr txBox="1"/>
          <p:nvPr/>
        </p:nvSpPr>
        <p:spPr>
          <a:xfrm>
            <a:off x="3530009" y="2779827"/>
            <a:ext cx="2083982" cy="1569660"/>
          </a:xfrm>
          <a:prstGeom prst="rect">
            <a:avLst/>
          </a:prstGeom>
          <a:noFill/>
        </p:spPr>
        <p:txBody>
          <a:bodyPr wrap="square" rtlCol="0">
            <a:spAutoFit/>
          </a:bodyPr>
          <a:lstStyle/>
          <a:p>
            <a:r>
              <a:rPr lang="en-US" sz="1200" dirty="0">
                <a:solidFill>
                  <a:schemeClr val="bg1"/>
                </a:solidFill>
                <a:latin typeface="Lato" panose="020B0604020202020204" charset="0"/>
              </a:rPr>
              <a:t>Both parents and children nowadays want a system where they can stay </a:t>
            </a:r>
            <a:r>
              <a:rPr lang="en-US" sz="1200" dirty="0" err="1">
                <a:solidFill>
                  <a:schemeClr val="bg1"/>
                </a:solidFill>
                <a:latin typeface="Lato" panose="020B0604020202020204" charset="0"/>
              </a:rPr>
              <a:t>upto</a:t>
            </a:r>
            <a:r>
              <a:rPr lang="en-US" sz="1200" dirty="0">
                <a:solidFill>
                  <a:schemeClr val="bg1"/>
                </a:solidFill>
                <a:latin typeface="Lato" panose="020B0604020202020204" charset="0"/>
              </a:rPr>
              <a:t> date with modern technology. They want something interactive and not just seemingly off the books.</a:t>
            </a:r>
            <a:endParaRPr lang="en-IN" sz="1200" dirty="0">
              <a:solidFill>
                <a:schemeClr val="bg1"/>
              </a:solidFill>
              <a:latin typeface="Lato" panose="020B0604020202020204" charset="0"/>
            </a:endParaRPr>
          </a:p>
        </p:txBody>
      </p:sp>
      <p:sp>
        <p:nvSpPr>
          <p:cNvPr id="8" name="TextBox 7">
            <a:extLst>
              <a:ext uri="{FF2B5EF4-FFF2-40B4-BE49-F238E27FC236}">
                <a16:creationId xmlns:a16="http://schemas.microsoft.com/office/drawing/2014/main" id="{FE8EB294-744C-4809-B0A8-F49625195901}"/>
              </a:ext>
            </a:extLst>
          </p:cNvPr>
          <p:cNvSpPr txBox="1"/>
          <p:nvPr/>
        </p:nvSpPr>
        <p:spPr>
          <a:xfrm>
            <a:off x="6581553" y="2769194"/>
            <a:ext cx="2083982" cy="1384995"/>
          </a:xfrm>
          <a:prstGeom prst="rect">
            <a:avLst/>
          </a:prstGeom>
          <a:noFill/>
        </p:spPr>
        <p:txBody>
          <a:bodyPr wrap="square" rtlCol="0">
            <a:spAutoFit/>
          </a:bodyPr>
          <a:lstStyle/>
          <a:p>
            <a:r>
              <a:rPr lang="en-US" sz="1200" dirty="0">
                <a:solidFill>
                  <a:schemeClr val="bg1"/>
                </a:solidFill>
                <a:latin typeface="Lato" panose="020B0604020202020204" charset="0"/>
              </a:rPr>
              <a:t>This is where we come in. Inspired by the various e-learning platforms we aim to alleviate them especially for the lower grade classes to enable them to access a variety of options.</a:t>
            </a:r>
            <a:endParaRPr lang="en-IN" sz="1200" dirty="0">
              <a:solidFill>
                <a:schemeClr val="bg1"/>
              </a:solidFill>
              <a:latin typeface="Lat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510854" y="1035478"/>
            <a:ext cx="3136800" cy="1988025"/>
          </a:xfrm>
          <a:prstGeom prst="rect">
            <a:avLst/>
          </a:prstGeom>
        </p:spPr>
        <p:txBody>
          <a:bodyPr spcFirstLastPara="1" wrap="square" lIns="91425" tIns="91425" rIns="91425" bIns="91425" anchor="t" anchorCtr="0">
            <a:noAutofit/>
          </a:bodyPr>
          <a:lstStyle/>
          <a:p>
            <a:pPr marL="800100" lvl="1" indent="-342900">
              <a:buClrTx/>
              <a:buFont typeface="Wingdings" panose="05000000000000000000" pitchFamily="2" charset="2"/>
              <a:buChar char="Ø"/>
            </a:pPr>
            <a:r>
              <a:rPr lang="en-US" sz="1200" dirty="0">
                <a:solidFill>
                  <a:schemeClr val="bg1">
                    <a:lumMod val="50000"/>
                  </a:schemeClr>
                </a:solidFill>
              </a:rPr>
              <a:t>We figured that by using lucrative games and activities along with easily accessible </a:t>
            </a:r>
            <a:r>
              <a:rPr lang="en-US" sz="1200" dirty="0" err="1">
                <a:solidFill>
                  <a:schemeClr val="bg1">
                    <a:lumMod val="50000"/>
                  </a:schemeClr>
                </a:solidFill>
              </a:rPr>
              <a:t>Youtube</a:t>
            </a:r>
            <a:r>
              <a:rPr lang="en-US" sz="1200" dirty="0">
                <a:solidFill>
                  <a:schemeClr val="bg1">
                    <a:lumMod val="50000"/>
                  </a:schemeClr>
                </a:solidFill>
              </a:rPr>
              <a:t> videos we could make the process of learning more engaging and fun.</a:t>
            </a:r>
          </a:p>
          <a:p>
            <a:pPr marL="800100" lvl="1" indent="-342900">
              <a:buClrTx/>
              <a:buFont typeface="Wingdings" panose="05000000000000000000" pitchFamily="2" charset="2"/>
              <a:buChar char="Ø"/>
            </a:pPr>
            <a:r>
              <a:rPr lang="en-US" sz="1200" b="0" i="0" dirty="0">
                <a:solidFill>
                  <a:schemeClr val="bg1">
                    <a:lumMod val="50000"/>
                  </a:schemeClr>
                </a:solidFill>
                <a:effectLst/>
                <a:latin typeface="Lato" panose="020B0604020202020204" charset="0"/>
              </a:rPr>
              <a:t>According to “Kids Under COVID”, a research study and survey, 78% of Indian parents are unwilling to send their wards to school immediately post lockdown.</a:t>
            </a:r>
          </a:p>
          <a:p>
            <a:pPr marL="800100" lvl="1" indent="-342900">
              <a:buClrTx/>
              <a:buFont typeface="Wingdings" panose="05000000000000000000" pitchFamily="2" charset="2"/>
              <a:buChar char="Ø"/>
            </a:pPr>
            <a:r>
              <a:rPr lang="en-US" sz="1200" b="0" i="0" dirty="0">
                <a:solidFill>
                  <a:schemeClr val="bg1">
                    <a:lumMod val="50000"/>
                  </a:schemeClr>
                </a:solidFill>
                <a:effectLst/>
                <a:latin typeface="Lato" panose="020B0604020202020204" charset="0"/>
              </a:rPr>
              <a:t> Realizing the burgeoning potential of STEM subjects for a lucrative future, 23% of parents have engaged their children in an online robotics class during the lockdown period, while 32% have engaged them in an online coding class.</a:t>
            </a:r>
            <a:endParaRPr sz="1200" dirty="0">
              <a:solidFill>
                <a:schemeClr val="bg1">
                  <a:lumMod val="50000"/>
                </a:schemeClr>
              </a:solidFill>
            </a:endParaRPr>
          </a:p>
        </p:txBody>
      </p:sp>
      <p:sp>
        <p:nvSpPr>
          <p:cNvPr id="145" name="Google Shape;145;p19"/>
          <p:cNvSpPr txBox="1">
            <a:spLocks noGrp="1"/>
          </p:cNvSpPr>
          <p:nvPr>
            <p:ph type="title"/>
          </p:nvPr>
        </p:nvSpPr>
        <p:spPr>
          <a:xfrm>
            <a:off x="1340700" y="17807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SUMMARY OF THE PROJECT IDEA</a:t>
            </a:r>
            <a:endParaRPr sz="2800" dirty="0"/>
          </a:p>
        </p:txBody>
      </p:sp>
      <p:sp>
        <p:nvSpPr>
          <p:cNvPr id="146" name="Google Shape;146;p19"/>
          <p:cNvSpPr txBox="1">
            <a:spLocks noGrp="1"/>
          </p:cNvSpPr>
          <p:nvPr>
            <p:ph type="body" idx="2"/>
          </p:nvPr>
        </p:nvSpPr>
        <p:spPr>
          <a:xfrm>
            <a:off x="4220139" y="951010"/>
            <a:ext cx="3136800" cy="4014412"/>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Ø"/>
            </a:pPr>
            <a:r>
              <a:rPr lang="en" sz="1200" dirty="0"/>
              <a:t>Understanding the future potential of such  projects we aim to develop a studying mechanism that not only focuses on ROTE learning of the STEM subjects but to integrate the entire learning system into a system of games and checks where each user proceeds to the next level of learning through a series of games and competitions. Materials they require will be provided and can be used. Competitions against the computer as well as with students of the same level can be accessed as well.</a:t>
            </a:r>
          </a:p>
          <a:p>
            <a:pPr marL="342900" indent="-342900">
              <a:buFont typeface="Wingdings" panose="05000000000000000000" pitchFamily="2" charset="2"/>
              <a:buChar char="Ø"/>
            </a:pPr>
            <a:r>
              <a:rPr lang="en-US" sz="1200" dirty="0">
                <a:solidFill>
                  <a:schemeClr val="bg1">
                    <a:lumMod val="50000"/>
                  </a:schemeClr>
                </a:solidFill>
              </a:rPr>
              <a:t> Implementing these with the help of    artificial intelligence is another aspect we would like to use. AI would help  create </a:t>
            </a:r>
            <a:r>
              <a:rPr lang="en-US" sz="1200" dirty="0" err="1">
                <a:solidFill>
                  <a:schemeClr val="bg1">
                    <a:lumMod val="50000"/>
                  </a:schemeClr>
                </a:solidFill>
              </a:rPr>
              <a:t>rankboards</a:t>
            </a:r>
            <a:r>
              <a:rPr lang="en-US" sz="1200" dirty="0">
                <a:solidFill>
                  <a:schemeClr val="bg1">
                    <a:lumMod val="50000"/>
                  </a:schemeClr>
                </a:solidFill>
              </a:rPr>
              <a:t> as well which will help the students get a motivation to finish their corresponding levels.</a:t>
            </a:r>
            <a:endParaRPr lang="en" sz="1200"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990916" y="521519"/>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153" name="Google Shape;153;p20"/>
          <p:cNvSpPr txBox="1">
            <a:spLocks noGrp="1"/>
          </p:cNvSpPr>
          <p:nvPr>
            <p:ph type="body" idx="1"/>
          </p:nvPr>
        </p:nvSpPr>
        <p:spPr>
          <a:xfrm>
            <a:off x="1956956" y="2892188"/>
            <a:ext cx="1597792" cy="9596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54" name="Google Shape;154;p20"/>
          <p:cNvSpPr txBox="1">
            <a:spLocks noGrp="1"/>
          </p:cNvSpPr>
          <p:nvPr>
            <p:ph type="body" idx="2"/>
          </p:nvPr>
        </p:nvSpPr>
        <p:spPr>
          <a:xfrm>
            <a:off x="3386401"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55" name="Google Shape;155;p20"/>
          <p:cNvSpPr txBox="1">
            <a:spLocks noGrp="1"/>
          </p:cNvSpPr>
          <p:nvPr>
            <p:ph type="body" idx="3"/>
          </p:nvPr>
        </p:nvSpPr>
        <p:spPr>
          <a:xfrm>
            <a:off x="6267916" y="1303796"/>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31%  who prefer classroom coaching.</a:t>
            </a:r>
          </a:p>
          <a:p>
            <a:pPr marL="0" lvl="0" indent="0" algn="l" rtl="0">
              <a:spcBef>
                <a:spcPts val="600"/>
              </a:spcBef>
              <a:spcAft>
                <a:spcPts val="0"/>
              </a:spcAft>
              <a:buNone/>
            </a:pPr>
            <a:r>
              <a:rPr lang="en-US" dirty="0"/>
              <a:t>49% who prefer online classes for 2 hours a day and interactive sessions.</a:t>
            </a:r>
          </a:p>
          <a:p>
            <a:pPr marL="0" lvl="0" indent="0" algn="l" rtl="0">
              <a:spcBef>
                <a:spcPts val="600"/>
              </a:spcBef>
              <a:spcAft>
                <a:spcPts val="0"/>
              </a:spcAft>
              <a:buNone/>
            </a:pPr>
            <a:r>
              <a:rPr lang="en-US" dirty="0"/>
              <a:t>15% who prefer online class for the entire duration of school hours </a:t>
            </a:r>
            <a:endParaRPr dirty="0"/>
          </a:p>
        </p:txBody>
      </p:sp>
      <p:pic>
        <p:nvPicPr>
          <p:cNvPr id="1026" name="Picture 2">
            <a:extLst>
              <a:ext uri="{FF2B5EF4-FFF2-40B4-BE49-F238E27FC236}">
                <a16:creationId xmlns:a16="http://schemas.microsoft.com/office/drawing/2014/main" id="{96DE502D-F051-45AB-8C48-13D531269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92" y="519513"/>
            <a:ext cx="5642640" cy="34889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093428-0860-447E-B0A0-71892A566F45}"/>
              </a:ext>
            </a:extLst>
          </p:cNvPr>
          <p:cNvSpPr txBox="1"/>
          <p:nvPr/>
        </p:nvSpPr>
        <p:spPr>
          <a:xfrm>
            <a:off x="7453516" y="4815285"/>
            <a:ext cx="2674065" cy="215444"/>
          </a:xfrm>
          <a:prstGeom prst="rect">
            <a:avLst/>
          </a:prstGeom>
          <a:noFill/>
        </p:spPr>
        <p:txBody>
          <a:bodyPr wrap="square" rtlCol="0">
            <a:spAutoFit/>
          </a:bodyPr>
          <a:lstStyle/>
          <a:p>
            <a:r>
              <a:rPr lang="en-US" sz="800" dirty="0">
                <a:solidFill>
                  <a:schemeClr val="bg1">
                    <a:lumMod val="50000"/>
                  </a:schemeClr>
                </a:solidFill>
                <a:latin typeface="Lato" panose="020B0604020202020204" charset="0"/>
              </a:rPr>
              <a:t>Referenced from Times of India</a:t>
            </a:r>
            <a:endParaRPr lang="en-IN" sz="800" dirty="0">
              <a:solidFill>
                <a:schemeClr val="bg1">
                  <a:lumMod val="50000"/>
                </a:schemeClr>
              </a:solidFill>
              <a:latin typeface="La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93700" y="978844"/>
            <a:ext cx="3094800" cy="65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400" dirty="0"/>
          </a:p>
        </p:txBody>
      </p:sp>
      <p:sp>
        <p:nvSpPr>
          <p:cNvPr id="162" name="Google Shape;162;p21"/>
          <p:cNvSpPr txBox="1">
            <a:spLocks noGrp="1"/>
          </p:cNvSpPr>
          <p:nvPr>
            <p:ph type="body" idx="1"/>
          </p:nvPr>
        </p:nvSpPr>
        <p:spPr>
          <a:xfrm>
            <a:off x="6333508" y="1146696"/>
            <a:ext cx="1939016" cy="9758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74% students prefer interactive online sessions instead of the classroom rote method as is the method.</a:t>
            </a:r>
          </a:p>
          <a:p>
            <a:pPr marL="0" lvl="0" indent="0" algn="l" rtl="0">
              <a:spcBef>
                <a:spcPts val="600"/>
              </a:spcBef>
              <a:spcAft>
                <a:spcPts val="0"/>
              </a:spcAft>
              <a:buNone/>
            </a:pPr>
            <a:endParaRPr sz="1800" dirty="0"/>
          </a:p>
        </p:txBody>
      </p:sp>
      <p:pic>
        <p:nvPicPr>
          <p:cNvPr id="2050" name="Picture 2">
            <a:extLst>
              <a:ext uri="{FF2B5EF4-FFF2-40B4-BE49-F238E27FC236}">
                <a16:creationId xmlns:a16="http://schemas.microsoft.com/office/drawing/2014/main" id="{1D39B752-66C2-4A8A-99DC-7BD14D6F9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35" y="618790"/>
            <a:ext cx="5211873" cy="3222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F7BEBF-5E21-4B0B-9BB6-3A86068E440C}"/>
              </a:ext>
            </a:extLst>
          </p:cNvPr>
          <p:cNvSpPr txBox="1"/>
          <p:nvPr/>
        </p:nvSpPr>
        <p:spPr>
          <a:xfrm>
            <a:off x="7442792" y="4824523"/>
            <a:ext cx="2317897" cy="215444"/>
          </a:xfrm>
          <a:prstGeom prst="rect">
            <a:avLst/>
          </a:prstGeom>
          <a:noFill/>
        </p:spPr>
        <p:txBody>
          <a:bodyPr wrap="square" rtlCol="0">
            <a:spAutoFit/>
          </a:bodyPr>
          <a:lstStyle/>
          <a:p>
            <a:r>
              <a:rPr lang="en-US" sz="800" dirty="0">
                <a:solidFill>
                  <a:schemeClr val="bg1">
                    <a:lumMod val="50000"/>
                  </a:schemeClr>
                </a:solidFill>
              </a:rPr>
              <a:t>Referenced from Guide2Research</a:t>
            </a:r>
            <a:endParaRPr lang="en-IN" sz="800"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294070" y="3369191"/>
            <a:ext cx="8328934" cy="857400"/>
          </a:xfrm>
          <a:prstGeom prst="rect">
            <a:avLst/>
          </a:prstGeom>
        </p:spPr>
        <p:txBody>
          <a:bodyPr spcFirstLastPara="1" wrap="square" lIns="91425" tIns="91425" rIns="91425" bIns="91425" anchor="b" anchorCtr="0">
            <a:noAutofit/>
          </a:bodyPr>
          <a:lstStyle/>
          <a:p>
            <a:pPr algn="ctr"/>
            <a:r>
              <a:rPr lang="en-IN" sz="6600" dirty="0"/>
              <a:t>BUSINESS MODEL CANVAS</a:t>
            </a:r>
            <a:br>
              <a:rPr lang="en-IN" sz="4000" dirty="0"/>
            </a:br>
            <a:endParaRPr sz="4000" dirty="0"/>
          </a:p>
        </p:txBody>
      </p:sp>
      <p:sp>
        <p:nvSpPr>
          <p:cNvPr id="193" name="Google Shape;193;p2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2" name="Picture 1">
            <a:extLst>
              <a:ext uri="{FF2B5EF4-FFF2-40B4-BE49-F238E27FC236}">
                <a16:creationId xmlns:a16="http://schemas.microsoft.com/office/drawing/2014/main" id="{A93A757B-8B17-4B7D-9D70-3B8E6B97149B}"/>
              </a:ext>
            </a:extLst>
          </p:cNvPr>
          <p:cNvPicPr>
            <a:picLocks noChangeAspect="1"/>
          </p:cNvPicPr>
          <p:nvPr/>
        </p:nvPicPr>
        <p:blipFill>
          <a:blip r:embed="rId3"/>
          <a:stretch>
            <a:fillRect/>
          </a:stretch>
        </p:blipFill>
        <p:spPr>
          <a:xfrm>
            <a:off x="534978" y="0"/>
            <a:ext cx="7945598" cy="5061674"/>
          </a:xfrm>
          <a:prstGeom prst="rect">
            <a:avLst/>
          </a:prstGeom>
        </p:spPr>
      </p:pic>
      <p:sp>
        <p:nvSpPr>
          <p:cNvPr id="198" name="Google Shape;198;p24"/>
          <p:cNvSpPr txBox="1">
            <a:spLocks noGrp="1"/>
          </p:cNvSpPr>
          <p:nvPr>
            <p:ph type="title"/>
          </p:nvPr>
        </p:nvSpPr>
        <p:spPr>
          <a:xfrm>
            <a:off x="-1328504" y="2102137"/>
            <a:ext cx="81814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3" name="TextBox 2">
            <a:extLst>
              <a:ext uri="{FF2B5EF4-FFF2-40B4-BE49-F238E27FC236}">
                <a16:creationId xmlns:a16="http://schemas.microsoft.com/office/drawing/2014/main" id="{6FEEB8C5-E5F5-4F6C-89F2-C1D602DB595A}"/>
              </a:ext>
            </a:extLst>
          </p:cNvPr>
          <p:cNvSpPr txBox="1"/>
          <p:nvPr/>
        </p:nvSpPr>
        <p:spPr>
          <a:xfrm>
            <a:off x="765544" y="978195"/>
            <a:ext cx="1605516"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A87AF8CB-7841-473C-81F5-0DB9BCB50FA1}"/>
              </a:ext>
            </a:extLst>
          </p:cNvPr>
          <p:cNvSpPr txBox="1"/>
          <p:nvPr/>
        </p:nvSpPr>
        <p:spPr>
          <a:xfrm>
            <a:off x="663424" y="712380"/>
            <a:ext cx="1410780" cy="707886"/>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tx1">
                    <a:lumMod val="50000"/>
                  </a:schemeClr>
                </a:solidFill>
              </a:rPr>
              <a:t>Educators</a:t>
            </a:r>
          </a:p>
          <a:p>
            <a:pPr marL="285750" indent="-285750">
              <a:buFont typeface="Arial" panose="020B0604020202020204" pitchFamily="34" charset="0"/>
              <a:buChar char="•"/>
            </a:pPr>
            <a:r>
              <a:rPr lang="en-US" sz="800" dirty="0">
                <a:solidFill>
                  <a:schemeClr val="tx1">
                    <a:lumMod val="50000"/>
                  </a:schemeClr>
                </a:solidFill>
              </a:rPr>
              <a:t>Teachers</a:t>
            </a:r>
          </a:p>
          <a:p>
            <a:pPr marL="285750" indent="-285750">
              <a:buFont typeface="Arial" panose="020B0604020202020204" pitchFamily="34" charset="0"/>
              <a:buChar char="•"/>
            </a:pPr>
            <a:r>
              <a:rPr lang="en-US" sz="800" dirty="0">
                <a:solidFill>
                  <a:schemeClr val="tx1">
                    <a:lumMod val="50000"/>
                  </a:schemeClr>
                </a:solidFill>
              </a:rPr>
              <a:t>Educational institutions</a:t>
            </a:r>
          </a:p>
          <a:p>
            <a:pPr marL="285750" indent="-285750">
              <a:buFont typeface="Arial" panose="020B0604020202020204" pitchFamily="34" charset="0"/>
              <a:buChar char="•"/>
            </a:pPr>
            <a:r>
              <a:rPr lang="en-US" sz="800" dirty="0">
                <a:solidFill>
                  <a:schemeClr val="tx1">
                    <a:lumMod val="50000"/>
                  </a:schemeClr>
                </a:solidFill>
              </a:rPr>
              <a:t>Animators</a:t>
            </a:r>
            <a:endParaRPr lang="en-IN" sz="800" dirty="0">
              <a:solidFill>
                <a:schemeClr val="tx1">
                  <a:lumMod val="50000"/>
                </a:schemeClr>
              </a:solidFill>
            </a:endParaRPr>
          </a:p>
        </p:txBody>
      </p:sp>
      <p:sp>
        <p:nvSpPr>
          <p:cNvPr id="5" name="TextBox 4">
            <a:extLst>
              <a:ext uri="{FF2B5EF4-FFF2-40B4-BE49-F238E27FC236}">
                <a16:creationId xmlns:a16="http://schemas.microsoft.com/office/drawing/2014/main" id="{9F2DBDCD-9EDA-4B63-A273-0C5D93570930}"/>
              </a:ext>
            </a:extLst>
          </p:cNvPr>
          <p:cNvSpPr txBox="1"/>
          <p:nvPr/>
        </p:nvSpPr>
        <p:spPr>
          <a:xfrm>
            <a:off x="2074204" y="778698"/>
            <a:ext cx="1719124" cy="1323439"/>
          </a:xfrm>
          <a:prstGeom prst="rect">
            <a:avLst/>
          </a:prstGeom>
          <a:noFill/>
        </p:spPr>
        <p:txBody>
          <a:bodyPr wrap="square" rtlCol="0">
            <a:spAutoFit/>
          </a:bodyPr>
          <a:lstStyle/>
          <a:p>
            <a:pPr marL="171450" indent="-171450">
              <a:buFont typeface="Arial" panose="020B0604020202020204" pitchFamily="34" charset="0"/>
              <a:buChar char="•"/>
            </a:pPr>
            <a:r>
              <a:rPr lang="en-US" sz="800" dirty="0">
                <a:solidFill>
                  <a:schemeClr val="tx1">
                    <a:lumMod val="50000"/>
                  </a:schemeClr>
                </a:solidFill>
              </a:rPr>
              <a:t>Tying up with educational </a:t>
            </a:r>
            <a:r>
              <a:rPr lang="en-US" sz="800" dirty="0" err="1">
                <a:solidFill>
                  <a:schemeClr val="tx1">
                    <a:lumMod val="50000"/>
                  </a:schemeClr>
                </a:solidFill>
              </a:rPr>
              <a:t>institutions,teachers</a:t>
            </a:r>
            <a:r>
              <a:rPr lang="en-US" sz="800" dirty="0">
                <a:solidFill>
                  <a:schemeClr val="tx1">
                    <a:lumMod val="50000"/>
                  </a:schemeClr>
                </a:solidFill>
              </a:rPr>
              <a:t> and people from various educational backgrounds to create a new system of learning.</a:t>
            </a:r>
          </a:p>
          <a:p>
            <a:pPr marL="171450" indent="-171450">
              <a:buFont typeface="Arial" panose="020B0604020202020204" pitchFamily="34" charset="0"/>
              <a:buChar char="•"/>
            </a:pPr>
            <a:r>
              <a:rPr lang="en-US" sz="800" dirty="0">
                <a:solidFill>
                  <a:schemeClr val="tx1">
                    <a:lumMod val="50000"/>
                  </a:schemeClr>
                </a:solidFill>
              </a:rPr>
              <a:t>Bringing forth a hands on developmental approach to learning.</a:t>
            </a:r>
          </a:p>
          <a:p>
            <a:endParaRPr lang="en-IN" sz="800" dirty="0"/>
          </a:p>
        </p:txBody>
      </p:sp>
      <p:sp>
        <p:nvSpPr>
          <p:cNvPr id="6" name="TextBox 5">
            <a:extLst>
              <a:ext uri="{FF2B5EF4-FFF2-40B4-BE49-F238E27FC236}">
                <a16:creationId xmlns:a16="http://schemas.microsoft.com/office/drawing/2014/main" id="{31335B7F-33E9-415B-AF51-EC27AE6D0EB3}"/>
              </a:ext>
            </a:extLst>
          </p:cNvPr>
          <p:cNvSpPr txBox="1"/>
          <p:nvPr/>
        </p:nvSpPr>
        <p:spPr>
          <a:xfrm>
            <a:off x="2176324" y="2530837"/>
            <a:ext cx="1460011" cy="584775"/>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tx1">
                    <a:lumMod val="50000"/>
                  </a:schemeClr>
                </a:solidFill>
              </a:rPr>
              <a:t>App builders and maintenance team.</a:t>
            </a:r>
          </a:p>
          <a:p>
            <a:pPr marL="285750" indent="-285750">
              <a:buFont typeface="Arial" panose="020B0604020202020204" pitchFamily="34" charset="0"/>
              <a:buChar char="•"/>
            </a:pPr>
            <a:r>
              <a:rPr lang="en-US" sz="800" dirty="0">
                <a:solidFill>
                  <a:schemeClr val="tx1">
                    <a:lumMod val="50000"/>
                  </a:schemeClr>
                </a:solidFill>
              </a:rPr>
              <a:t>Animators and teachers.</a:t>
            </a:r>
            <a:endParaRPr lang="en-IN" sz="800" dirty="0">
              <a:solidFill>
                <a:schemeClr val="tx1">
                  <a:lumMod val="50000"/>
                </a:schemeClr>
              </a:solidFill>
            </a:endParaRPr>
          </a:p>
        </p:txBody>
      </p:sp>
      <p:sp>
        <p:nvSpPr>
          <p:cNvPr id="7" name="TextBox 6">
            <a:extLst>
              <a:ext uri="{FF2B5EF4-FFF2-40B4-BE49-F238E27FC236}">
                <a16:creationId xmlns:a16="http://schemas.microsoft.com/office/drawing/2014/main" id="{957D9FF2-1242-4929-B4D9-A5BC8A3ED40E}"/>
              </a:ext>
            </a:extLst>
          </p:cNvPr>
          <p:cNvSpPr txBox="1"/>
          <p:nvPr/>
        </p:nvSpPr>
        <p:spPr>
          <a:xfrm>
            <a:off x="3753292" y="857400"/>
            <a:ext cx="1460011" cy="2062103"/>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tx1">
                    <a:lumMod val="50000"/>
                  </a:schemeClr>
                </a:solidFill>
              </a:rPr>
              <a:t>A new mechanism of learning which enables the students to learn and identify things not just in their syllabus but also related to their daily life.</a:t>
            </a:r>
          </a:p>
          <a:p>
            <a:pPr marL="285750" indent="-285750">
              <a:buFont typeface="Arial" panose="020B0604020202020204" pitchFamily="34" charset="0"/>
              <a:buChar char="•"/>
            </a:pPr>
            <a:r>
              <a:rPr lang="en-US" sz="800" dirty="0">
                <a:solidFill>
                  <a:schemeClr val="tx1">
                    <a:lumMod val="50000"/>
                  </a:schemeClr>
                </a:solidFill>
              </a:rPr>
              <a:t>This creates a plethora of opportunities for teachers and educators who wish to pursue something other than the conventional mode</a:t>
            </a:r>
            <a:r>
              <a:rPr lang="en-US" sz="800" dirty="0"/>
              <a:t>.</a:t>
            </a:r>
            <a:endParaRPr lang="en-IN" sz="800" dirty="0"/>
          </a:p>
        </p:txBody>
      </p:sp>
      <p:sp>
        <p:nvSpPr>
          <p:cNvPr id="8" name="TextBox 7">
            <a:extLst>
              <a:ext uri="{FF2B5EF4-FFF2-40B4-BE49-F238E27FC236}">
                <a16:creationId xmlns:a16="http://schemas.microsoft.com/office/drawing/2014/main" id="{82042145-4A21-4525-BA01-752A4EDC667D}"/>
              </a:ext>
            </a:extLst>
          </p:cNvPr>
          <p:cNvSpPr txBox="1"/>
          <p:nvPr/>
        </p:nvSpPr>
        <p:spPr>
          <a:xfrm>
            <a:off x="5101988" y="978195"/>
            <a:ext cx="1752661" cy="1169551"/>
          </a:xfrm>
          <a:prstGeom prst="rect">
            <a:avLst/>
          </a:prstGeom>
          <a:noFill/>
        </p:spPr>
        <p:txBody>
          <a:bodyPr wrap="square" rtlCol="0">
            <a:spAutoFit/>
          </a:bodyPr>
          <a:lstStyle/>
          <a:p>
            <a:pPr marL="171450" indent="-171450">
              <a:buFont typeface="Arial" panose="020B0604020202020204" pitchFamily="34" charset="0"/>
              <a:buChar char="•"/>
            </a:pPr>
            <a:r>
              <a:rPr lang="en-GB" sz="800" dirty="0">
                <a:solidFill>
                  <a:schemeClr val="tx1">
                    <a:lumMod val="50000"/>
                  </a:schemeClr>
                </a:solidFill>
                <a:latin typeface="Candara" panose="020E0502030303020204" pitchFamily="34" charset="0"/>
              </a:rPr>
              <a:t>Introducing interactive relationships, which is a combination of both customer and personal opinions. </a:t>
            </a:r>
          </a:p>
          <a:p>
            <a:pPr marL="171450" indent="-171450">
              <a:buFont typeface="Arial" panose="020B0604020202020204" pitchFamily="34" charset="0"/>
              <a:buChar char="•"/>
            </a:pPr>
            <a:r>
              <a:rPr lang="en-GB" sz="800" dirty="0">
                <a:solidFill>
                  <a:schemeClr val="tx1">
                    <a:lumMod val="50000"/>
                  </a:schemeClr>
                </a:solidFill>
                <a:latin typeface="Candara" panose="020E0502030303020204" pitchFamily="34" charset="0"/>
              </a:rPr>
              <a:t>Online Community and a strong base in multiple social media communities.</a:t>
            </a:r>
            <a:endParaRPr lang="en-IN" sz="800" dirty="0">
              <a:solidFill>
                <a:schemeClr val="tx1">
                  <a:lumMod val="50000"/>
                </a:schemeClr>
              </a:solidFill>
              <a:latin typeface="Candara" panose="020E0502030303020204" pitchFamily="34" charset="0"/>
            </a:endParaRPr>
          </a:p>
          <a:p>
            <a:endParaRPr lang="en-IN" dirty="0"/>
          </a:p>
        </p:txBody>
      </p:sp>
      <p:sp>
        <p:nvSpPr>
          <p:cNvPr id="9" name="TextBox 8">
            <a:extLst>
              <a:ext uri="{FF2B5EF4-FFF2-40B4-BE49-F238E27FC236}">
                <a16:creationId xmlns:a16="http://schemas.microsoft.com/office/drawing/2014/main" id="{56505577-8F72-4030-9EC7-2789D325746F}"/>
              </a:ext>
            </a:extLst>
          </p:cNvPr>
          <p:cNvSpPr txBox="1"/>
          <p:nvPr/>
        </p:nvSpPr>
        <p:spPr>
          <a:xfrm>
            <a:off x="5348177" y="2456121"/>
            <a:ext cx="1371600" cy="1200329"/>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tx1">
                    <a:lumMod val="50000"/>
                  </a:schemeClr>
                </a:solidFill>
              </a:rPr>
              <a:t>Through social media handles.</a:t>
            </a:r>
          </a:p>
          <a:p>
            <a:pPr marL="285750" indent="-285750">
              <a:buFont typeface="Arial" panose="020B0604020202020204" pitchFamily="34" charset="0"/>
              <a:buChar char="•"/>
            </a:pPr>
            <a:r>
              <a:rPr lang="en-US" sz="800" dirty="0">
                <a:solidFill>
                  <a:schemeClr val="tx1">
                    <a:lumMod val="50000"/>
                  </a:schemeClr>
                </a:solidFill>
              </a:rPr>
              <a:t>Through advertising in the form of newspapers etc.</a:t>
            </a:r>
          </a:p>
          <a:p>
            <a:pPr marL="285750" indent="-285750">
              <a:buFont typeface="Arial" panose="020B0604020202020204" pitchFamily="34" charset="0"/>
              <a:buChar char="•"/>
            </a:pPr>
            <a:r>
              <a:rPr lang="en-US" sz="800" dirty="0">
                <a:solidFill>
                  <a:schemeClr val="tx1">
                    <a:lumMod val="50000"/>
                  </a:schemeClr>
                </a:solidFill>
              </a:rPr>
              <a:t>Connecting with other educational apps.</a:t>
            </a:r>
            <a:endParaRPr lang="en-IN" sz="800" dirty="0">
              <a:solidFill>
                <a:schemeClr val="tx1">
                  <a:lumMod val="50000"/>
                </a:schemeClr>
              </a:solidFill>
            </a:endParaRPr>
          </a:p>
        </p:txBody>
      </p:sp>
      <p:sp>
        <p:nvSpPr>
          <p:cNvPr id="10" name="TextBox 9">
            <a:extLst>
              <a:ext uri="{FF2B5EF4-FFF2-40B4-BE49-F238E27FC236}">
                <a16:creationId xmlns:a16="http://schemas.microsoft.com/office/drawing/2014/main" id="{31956AD2-AD7A-48F1-92F7-36DCF303E981}"/>
              </a:ext>
            </a:extLst>
          </p:cNvPr>
          <p:cNvSpPr txBox="1"/>
          <p:nvPr/>
        </p:nvSpPr>
        <p:spPr>
          <a:xfrm>
            <a:off x="6844017" y="877485"/>
            <a:ext cx="1460011" cy="954107"/>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tx1">
                    <a:lumMod val="50000"/>
                  </a:schemeClr>
                </a:solidFill>
              </a:rPr>
              <a:t>Students from grade 3 to 8.</a:t>
            </a:r>
          </a:p>
          <a:p>
            <a:pPr marL="285750" indent="-285750">
              <a:buFont typeface="Arial" panose="020B0604020202020204" pitchFamily="34" charset="0"/>
              <a:buChar char="•"/>
            </a:pPr>
            <a:r>
              <a:rPr lang="en-US" sz="800" dirty="0">
                <a:solidFill>
                  <a:schemeClr val="tx1">
                    <a:lumMod val="50000"/>
                  </a:schemeClr>
                </a:solidFill>
              </a:rPr>
              <a:t>Students whose parents wish for outside the box thinking opportunities and learning facilities</a:t>
            </a:r>
            <a:r>
              <a:rPr lang="en-US" sz="800" dirty="0"/>
              <a:t>.</a:t>
            </a:r>
            <a:endParaRPr lang="en-IN" sz="800" dirty="0"/>
          </a:p>
        </p:txBody>
      </p:sp>
      <p:sp>
        <p:nvSpPr>
          <p:cNvPr id="11" name="TextBox 10">
            <a:extLst>
              <a:ext uri="{FF2B5EF4-FFF2-40B4-BE49-F238E27FC236}">
                <a16:creationId xmlns:a16="http://schemas.microsoft.com/office/drawing/2014/main" id="{D28AC7B2-6976-4BB9-B617-98C1E9ED4F19}"/>
              </a:ext>
            </a:extLst>
          </p:cNvPr>
          <p:cNvSpPr txBox="1"/>
          <p:nvPr/>
        </p:nvSpPr>
        <p:spPr>
          <a:xfrm>
            <a:off x="765544" y="4165305"/>
            <a:ext cx="1410780" cy="461665"/>
          </a:xfrm>
          <a:prstGeom prst="rect">
            <a:avLst/>
          </a:prstGeom>
          <a:noFill/>
        </p:spPr>
        <p:txBody>
          <a:bodyPr wrap="square" rtlCol="0">
            <a:spAutoFit/>
          </a:bodyPr>
          <a:lstStyle/>
          <a:p>
            <a:pPr marL="171450" indent="-171450">
              <a:buFont typeface="Arial" panose="020B0604020202020204" pitchFamily="34" charset="0"/>
              <a:buChar char="•"/>
            </a:pPr>
            <a:r>
              <a:rPr lang="en-GB" sz="800" dirty="0">
                <a:solidFill>
                  <a:schemeClr val="tx1">
                    <a:lumMod val="50000"/>
                  </a:schemeClr>
                </a:solidFill>
                <a:latin typeface="+mj-lt"/>
              </a:rPr>
              <a:t>Value driven cost structure.</a:t>
            </a:r>
          </a:p>
          <a:p>
            <a:pPr marL="171450" indent="-171450">
              <a:buFont typeface="Arial" panose="020B0604020202020204" pitchFamily="34" charset="0"/>
              <a:buChar char="•"/>
            </a:pPr>
            <a:r>
              <a:rPr lang="en-GB" sz="800" dirty="0">
                <a:solidFill>
                  <a:schemeClr val="tx1">
                    <a:lumMod val="50000"/>
                  </a:schemeClr>
                </a:solidFill>
                <a:latin typeface="+mj-lt"/>
              </a:rPr>
              <a:t>COGS</a:t>
            </a:r>
            <a:endParaRPr lang="en-IN" sz="800" dirty="0">
              <a:solidFill>
                <a:schemeClr val="tx1">
                  <a:lumMod val="50000"/>
                </a:schemeClr>
              </a:solidFill>
              <a:latin typeface="+mj-lt"/>
            </a:endParaRPr>
          </a:p>
        </p:txBody>
      </p:sp>
      <p:sp>
        <p:nvSpPr>
          <p:cNvPr id="16" name="TextBox 15">
            <a:extLst>
              <a:ext uri="{FF2B5EF4-FFF2-40B4-BE49-F238E27FC236}">
                <a16:creationId xmlns:a16="http://schemas.microsoft.com/office/drawing/2014/main" id="{FA7F6E88-212F-412E-9255-C10B4EDDECF9}"/>
              </a:ext>
            </a:extLst>
          </p:cNvPr>
          <p:cNvSpPr txBox="1"/>
          <p:nvPr/>
        </p:nvSpPr>
        <p:spPr>
          <a:xfrm>
            <a:off x="4572000" y="4097672"/>
            <a:ext cx="5316278" cy="215444"/>
          </a:xfrm>
          <a:prstGeom prst="rect">
            <a:avLst/>
          </a:prstGeom>
          <a:noFill/>
        </p:spPr>
        <p:txBody>
          <a:bodyPr wrap="square">
            <a:spAutoFit/>
          </a:bodyPr>
          <a:lstStyle/>
          <a:p>
            <a:pPr marL="171450" indent="-171450">
              <a:buFont typeface="Arial" panose="020B0604020202020204" pitchFamily="34" charset="0"/>
              <a:buChar char="•"/>
            </a:pPr>
            <a:r>
              <a:rPr lang="en-GB" sz="800" dirty="0">
                <a:solidFill>
                  <a:schemeClr val="tx1">
                    <a:lumMod val="50000"/>
                  </a:schemeClr>
                </a:solidFill>
                <a:latin typeface="+mj-lt"/>
              </a:rPr>
              <a:t>Subscription model / pay per use</a:t>
            </a:r>
            <a:endParaRPr lang="en-IN" sz="800" dirty="0">
              <a:solidFill>
                <a:schemeClr val="tx1">
                  <a:lumMod val="50000"/>
                </a:schemeClr>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26"/>
          <p:cNvSpPr txBox="1">
            <a:spLocks noGrp="1"/>
          </p:cNvSpPr>
          <p:nvPr>
            <p:ph type="body" idx="1"/>
          </p:nvPr>
        </p:nvSpPr>
        <p:spPr>
          <a:xfrm>
            <a:off x="114725" y="1400379"/>
            <a:ext cx="8731563" cy="352550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6600" dirty="0">
                <a:solidFill>
                  <a:schemeClr val="bg1">
                    <a:lumMod val="65000"/>
                  </a:schemeClr>
                </a:solidFill>
                <a:latin typeface="Raleway" panose="020B0604020202020204" charset="0"/>
              </a:rPr>
              <a:t>VALUE PROPOSITION CANVAS </a:t>
            </a:r>
            <a:endParaRPr sz="6600" dirty="0">
              <a:solidFill>
                <a:schemeClr val="bg1">
                  <a:lumMod val="65000"/>
                </a:schemeClr>
              </a:solidFill>
              <a:latin typeface="Raleway" panose="020B0604020202020204" charset="0"/>
            </a:endParaRPr>
          </a:p>
        </p:txBody>
      </p:sp>
      <p:sp>
        <p:nvSpPr>
          <p:cNvPr id="223" name="Google Shape;223;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7" name="Google Shape;237;p2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12" name="Content Placeholder 4" descr="A close up of a device&#10;&#10;Description automatically generated">
            <a:extLst>
              <a:ext uri="{FF2B5EF4-FFF2-40B4-BE49-F238E27FC236}">
                <a16:creationId xmlns:a16="http://schemas.microsoft.com/office/drawing/2014/main" id="{C9837975-CAD3-4113-9850-049ADA46E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79" y="133067"/>
            <a:ext cx="8506047" cy="4747277"/>
          </a:xfrm>
          <a:prstGeom prst="rect">
            <a:avLst/>
          </a:prstGeom>
          <a:noFill/>
          <a:ln>
            <a:noFill/>
          </a:ln>
        </p:spPr>
      </p:pic>
      <p:sp>
        <p:nvSpPr>
          <p:cNvPr id="2" name="TextBox 1">
            <a:extLst>
              <a:ext uri="{FF2B5EF4-FFF2-40B4-BE49-F238E27FC236}">
                <a16:creationId xmlns:a16="http://schemas.microsoft.com/office/drawing/2014/main" id="{BC67734F-C762-4F78-9017-FE5A1E9B48F4}"/>
              </a:ext>
            </a:extLst>
          </p:cNvPr>
          <p:cNvSpPr txBox="1"/>
          <p:nvPr/>
        </p:nvSpPr>
        <p:spPr>
          <a:xfrm>
            <a:off x="2934586" y="2156251"/>
            <a:ext cx="1509824" cy="830997"/>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Real time analytics</a:t>
            </a:r>
          </a:p>
          <a:p>
            <a:pPr marL="285750" indent="-285750">
              <a:buFont typeface="Arial" panose="020B0604020202020204" pitchFamily="34" charset="0"/>
              <a:buChar char="•"/>
            </a:pPr>
            <a:r>
              <a:rPr lang="en-US" sz="800" dirty="0">
                <a:latin typeface="Lato" panose="020B0604020202020204" charset="0"/>
              </a:rPr>
              <a:t>Update of latest educational facilities and methods.</a:t>
            </a:r>
          </a:p>
          <a:p>
            <a:pPr marL="285750" indent="-285750">
              <a:buFont typeface="Arial" panose="020B0604020202020204" pitchFamily="34" charset="0"/>
              <a:buChar char="•"/>
            </a:pPr>
            <a:r>
              <a:rPr lang="en-US" sz="800" dirty="0">
                <a:latin typeface="Lato" panose="020B0604020202020204" charset="0"/>
              </a:rPr>
              <a:t>Recommendations via the mobile app.</a:t>
            </a:r>
            <a:endParaRPr lang="en-IN" sz="800" dirty="0">
              <a:latin typeface="Lato" panose="020B0604020202020204" charset="0"/>
            </a:endParaRPr>
          </a:p>
        </p:txBody>
      </p:sp>
      <p:sp>
        <p:nvSpPr>
          <p:cNvPr id="3" name="TextBox 2">
            <a:extLst>
              <a:ext uri="{FF2B5EF4-FFF2-40B4-BE49-F238E27FC236}">
                <a16:creationId xmlns:a16="http://schemas.microsoft.com/office/drawing/2014/main" id="{DE2836A7-0EFC-4E41-A508-38A6EEA6E616}"/>
              </a:ext>
            </a:extLst>
          </p:cNvPr>
          <p:cNvSpPr txBox="1"/>
          <p:nvPr/>
        </p:nvSpPr>
        <p:spPr>
          <a:xfrm>
            <a:off x="287079" y="1828800"/>
            <a:ext cx="1828800" cy="954107"/>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Customized analytics.</a:t>
            </a:r>
          </a:p>
          <a:p>
            <a:pPr marL="285750" indent="-285750">
              <a:buFont typeface="Arial" panose="020B0604020202020204" pitchFamily="34" charset="0"/>
              <a:buChar char="•"/>
            </a:pPr>
            <a:r>
              <a:rPr lang="en-US" sz="800" dirty="0">
                <a:latin typeface="Lato" panose="020B0604020202020204" charset="0"/>
              </a:rPr>
              <a:t>Mobile/cloud integration.</a:t>
            </a:r>
          </a:p>
          <a:p>
            <a:pPr marL="285750" indent="-285750">
              <a:buFont typeface="Arial" panose="020B0604020202020204" pitchFamily="34" charset="0"/>
              <a:buChar char="•"/>
            </a:pPr>
            <a:r>
              <a:rPr lang="en-US" sz="800" dirty="0">
                <a:latin typeface="Lato" panose="020B0604020202020204" charset="0"/>
              </a:rPr>
              <a:t>Offering hands on learning experience with available items.</a:t>
            </a:r>
          </a:p>
          <a:p>
            <a:pPr marL="285750" indent="-285750">
              <a:buFont typeface="Arial" panose="020B0604020202020204" pitchFamily="34" charset="0"/>
              <a:buChar char="•"/>
            </a:pPr>
            <a:r>
              <a:rPr lang="en-US" sz="800" dirty="0">
                <a:latin typeface="Lato" panose="020B0604020202020204" charset="0"/>
              </a:rPr>
              <a:t>Providing it in subsidized rates for lower income households.</a:t>
            </a:r>
            <a:endParaRPr lang="en-IN" sz="800" dirty="0">
              <a:latin typeface="Lato" panose="020B0604020202020204" charset="0"/>
            </a:endParaRPr>
          </a:p>
        </p:txBody>
      </p:sp>
      <p:sp>
        <p:nvSpPr>
          <p:cNvPr id="4" name="TextBox 3">
            <a:extLst>
              <a:ext uri="{FF2B5EF4-FFF2-40B4-BE49-F238E27FC236}">
                <a16:creationId xmlns:a16="http://schemas.microsoft.com/office/drawing/2014/main" id="{381FC675-CE35-4819-A256-397461CE86FA}"/>
              </a:ext>
            </a:extLst>
          </p:cNvPr>
          <p:cNvSpPr txBox="1"/>
          <p:nvPr/>
        </p:nvSpPr>
        <p:spPr>
          <a:xfrm>
            <a:off x="1562986" y="3619715"/>
            <a:ext cx="1286539" cy="1077218"/>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Students get a sharper edge over those following the conventional mode of learning.</a:t>
            </a:r>
          </a:p>
          <a:p>
            <a:pPr marL="285750" indent="-285750">
              <a:buFont typeface="Arial" panose="020B0604020202020204" pitchFamily="34" charset="0"/>
              <a:buChar char="•"/>
            </a:pPr>
            <a:r>
              <a:rPr lang="en-US" sz="800" dirty="0">
                <a:latin typeface="Lato" panose="020B0604020202020204" charset="0"/>
              </a:rPr>
              <a:t>They would be able to grasp concepts faster.</a:t>
            </a:r>
            <a:endParaRPr lang="en-IN" sz="800" dirty="0">
              <a:latin typeface="Lato" panose="020B0604020202020204" charset="0"/>
            </a:endParaRPr>
          </a:p>
        </p:txBody>
      </p:sp>
      <p:sp>
        <p:nvSpPr>
          <p:cNvPr id="5" name="TextBox 4">
            <a:extLst>
              <a:ext uri="{FF2B5EF4-FFF2-40B4-BE49-F238E27FC236}">
                <a16:creationId xmlns:a16="http://schemas.microsoft.com/office/drawing/2014/main" id="{E32CA17D-414C-4713-AFDE-4DDED19C53D9}"/>
              </a:ext>
            </a:extLst>
          </p:cNvPr>
          <p:cNvSpPr txBox="1"/>
          <p:nvPr/>
        </p:nvSpPr>
        <p:spPr>
          <a:xfrm>
            <a:off x="6411433" y="1335886"/>
            <a:ext cx="1360968" cy="830997"/>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Varied opportunities.</a:t>
            </a:r>
          </a:p>
          <a:p>
            <a:pPr marL="285750" indent="-285750">
              <a:buFont typeface="Arial" panose="020B0604020202020204" pitchFamily="34" charset="0"/>
              <a:buChar char="•"/>
            </a:pPr>
            <a:r>
              <a:rPr lang="en-US" sz="800" dirty="0">
                <a:latin typeface="Lato" panose="020B0604020202020204" charset="0"/>
              </a:rPr>
              <a:t>A more structured way of learning.</a:t>
            </a:r>
          </a:p>
          <a:p>
            <a:pPr marL="285750" indent="-285750">
              <a:buFont typeface="Arial" panose="020B0604020202020204" pitchFamily="34" charset="0"/>
              <a:buChar char="•"/>
            </a:pPr>
            <a:r>
              <a:rPr lang="en-IN" sz="800" dirty="0">
                <a:latin typeface="Lato" panose="020B0604020202020204" charset="0"/>
              </a:rPr>
              <a:t>Faster progress and more interesting.</a:t>
            </a:r>
          </a:p>
        </p:txBody>
      </p:sp>
      <p:sp>
        <p:nvSpPr>
          <p:cNvPr id="6" name="TextBox 5">
            <a:extLst>
              <a:ext uri="{FF2B5EF4-FFF2-40B4-BE49-F238E27FC236}">
                <a16:creationId xmlns:a16="http://schemas.microsoft.com/office/drawing/2014/main" id="{2414BCE1-C8B7-4C0C-9559-BB07FEC4A5DB}"/>
              </a:ext>
            </a:extLst>
          </p:cNvPr>
          <p:cNvSpPr txBox="1"/>
          <p:nvPr/>
        </p:nvSpPr>
        <p:spPr>
          <a:xfrm>
            <a:off x="5082363" y="3179135"/>
            <a:ext cx="2211572" cy="338554"/>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Unequal access to the materials.</a:t>
            </a:r>
          </a:p>
          <a:p>
            <a:pPr marL="285750" indent="-285750">
              <a:buFont typeface="Arial" panose="020B0604020202020204" pitchFamily="34" charset="0"/>
              <a:buChar char="•"/>
            </a:pPr>
            <a:r>
              <a:rPr lang="en-US" sz="800" dirty="0">
                <a:latin typeface="Lato" panose="020B0604020202020204" charset="0"/>
              </a:rPr>
              <a:t>Low Internet availability</a:t>
            </a:r>
            <a:endParaRPr lang="en-IN" sz="800" dirty="0">
              <a:latin typeface="Lato" panose="020B0604020202020204" charset="0"/>
            </a:endParaRPr>
          </a:p>
        </p:txBody>
      </p:sp>
      <p:sp>
        <p:nvSpPr>
          <p:cNvPr id="7" name="TextBox 6">
            <a:extLst>
              <a:ext uri="{FF2B5EF4-FFF2-40B4-BE49-F238E27FC236}">
                <a16:creationId xmlns:a16="http://schemas.microsoft.com/office/drawing/2014/main" id="{9938C194-DB8D-4D78-8EDF-E75CA922407F}"/>
              </a:ext>
            </a:extLst>
          </p:cNvPr>
          <p:cNvSpPr txBox="1"/>
          <p:nvPr/>
        </p:nvSpPr>
        <p:spPr>
          <a:xfrm>
            <a:off x="7393957" y="2156251"/>
            <a:ext cx="1360968" cy="584775"/>
          </a:xfrm>
          <a:prstGeom prst="rect">
            <a:avLst/>
          </a:prstGeom>
          <a:noFill/>
        </p:spPr>
        <p:txBody>
          <a:bodyPr wrap="square" rtlCol="0">
            <a:spAutoFit/>
          </a:bodyPr>
          <a:lstStyle/>
          <a:p>
            <a:pPr marL="285750" indent="-285750">
              <a:buFont typeface="Arial" panose="020B0604020202020204" pitchFamily="34" charset="0"/>
              <a:buChar char="•"/>
            </a:pPr>
            <a:r>
              <a:rPr lang="en-US" sz="800" dirty="0">
                <a:latin typeface="Lato" panose="020B0604020202020204" charset="0"/>
              </a:rPr>
              <a:t>Feedback</a:t>
            </a:r>
          </a:p>
          <a:p>
            <a:pPr marL="285750" indent="-285750">
              <a:buFont typeface="Arial" panose="020B0604020202020204" pitchFamily="34" charset="0"/>
              <a:buChar char="•"/>
            </a:pPr>
            <a:r>
              <a:rPr lang="en-US" sz="800" dirty="0">
                <a:latin typeface="Lato" panose="020B0604020202020204" charset="0"/>
              </a:rPr>
              <a:t>Sharing it to their fellow friends and family.</a:t>
            </a:r>
            <a:endParaRPr lang="en-IN" sz="800" dirty="0">
              <a:latin typeface="Lato" panose="020B0604020202020204" charset="0"/>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770</Words>
  <Application>Microsoft Office PowerPoint</Application>
  <PresentationFormat>On-screen Show (16:9)</PresentationFormat>
  <Paragraphs>70</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Lato</vt:lpstr>
      <vt:lpstr>Wingdings</vt:lpstr>
      <vt:lpstr>Candara</vt:lpstr>
      <vt:lpstr>Raleway</vt:lpstr>
      <vt:lpstr>Arial</vt:lpstr>
      <vt:lpstr>Antonio template</vt:lpstr>
      <vt:lpstr>By: CLOUD69 MODEL ENGINEERING COLLEGE</vt:lpstr>
      <vt:lpstr>PROBLEM STATEMENT</vt:lpstr>
      <vt:lpstr>SUMMARY OF THE PROJECT IDEA</vt:lpstr>
      <vt:lpstr>PowerPoint Presentation</vt:lpstr>
      <vt:lpstr>PowerPoint Presentation</vt:lpstr>
      <vt:lpstr>BUSINESS MODEL CANVAS </vt:lpstr>
      <vt:lpstr>PowerPoint Presentation</vt:lpstr>
      <vt:lpstr>PowerPoint Presentation</vt:lpstr>
      <vt:lpstr>PowerPoint Presentation</vt:lpstr>
      <vt:lpstr>Our process is easy</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ENGINEERING COLLEGE</dc:title>
  <dc:creator>Sneha Hassan</dc:creator>
  <cp:lastModifiedBy>snehassan123@gmail.com</cp:lastModifiedBy>
  <cp:revision>29</cp:revision>
  <dcterms:modified xsi:type="dcterms:W3CDTF">2020-12-24T13:42:18Z</dcterms:modified>
</cp:coreProperties>
</file>