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5.jpeg"/></Relationships>
</file>

<file path=ppt/diagrams/_rels/data2.xml.rels><?xml version="1.0" encoding="UTF-8" standalone="yes"?>
<Relationships xmlns="http://schemas.openxmlformats.org/package/2006/relationships"><Relationship Id="rId1" Type="http://schemas.openxmlformats.org/officeDocument/2006/relationships/image" Target="../media/image6.jpeg"/></Relationships>
</file>

<file path=ppt/diagrams/_rels/data3.xml.rels><?xml version="1.0" encoding="UTF-8" standalone="yes"?>
<Relationships xmlns="http://schemas.openxmlformats.org/package/2006/relationships"><Relationship Id="rId1" Type="http://schemas.openxmlformats.org/officeDocument/2006/relationships/image" Target="../media/image7.jpeg"/></Relationships>
</file>

<file path=ppt/diagrams/_rels/data4.xml.rels><?xml version="1.0" encoding="UTF-8" standalone="yes"?>
<Relationships xmlns="http://schemas.openxmlformats.org/package/2006/relationships"><Relationship Id="rId1" Type="http://schemas.openxmlformats.org/officeDocument/2006/relationships/image" Target="../media/image8.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5.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6.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7.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8.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388CBA-8503-48BE-BECB-C2063698D8D3}" type="doc">
      <dgm:prSet loTypeId="urn:microsoft.com/office/officeart/2005/8/layout/vList3" loCatId="list" qsTypeId="urn:microsoft.com/office/officeart/2005/8/quickstyle/simple3" qsCatId="simple" csTypeId="urn:microsoft.com/office/officeart/2005/8/colors/accent1_2" csCatId="accent1" phldr="1"/>
      <dgm:spPr/>
    </dgm:pt>
    <dgm:pt modelId="{A98D78B6-C42A-4DBE-8357-9ADD405F8E18}">
      <dgm:prSet phldrT="[Text]"/>
      <dgm:spPr>
        <a:effectLst>
          <a:outerShdw blurRad="50800" dist="38100" algn="l" rotWithShape="0">
            <a:prstClr val="black">
              <a:alpha val="40000"/>
            </a:prstClr>
          </a:outerShdw>
        </a:effectLst>
      </dgm:spPr>
      <dgm:t>
        <a:bodyPr/>
        <a:lstStyle/>
        <a:p>
          <a:r>
            <a:rPr lang="en-US" dirty="0" err="1"/>
            <a:t>Jibi</a:t>
          </a:r>
          <a:r>
            <a:rPr lang="en-US" dirty="0"/>
            <a:t> Antony – Team Leader</a:t>
          </a:r>
        </a:p>
        <a:p>
          <a:r>
            <a:rPr lang="en-US" dirty="0"/>
            <a:t>Electronics and Biomedical Engineering</a:t>
          </a:r>
          <a:endParaRPr lang="en-IN" dirty="0"/>
        </a:p>
      </dgm:t>
    </dgm:pt>
    <dgm:pt modelId="{44975B14-C76D-4A30-986D-F8D470E9D968}" type="parTrans" cxnId="{D9CC9641-B267-4F5A-B492-447EB31B9643}">
      <dgm:prSet/>
      <dgm:spPr/>
      <dgm:t>
        <a:bodyPr/>
        <a:lstStyle/>
        <a:p>
          <a:endParaRPr lang="en-IN"/>
        </a:p>
      </dgm:t>
    </dgm:pt>
    <dgm:pt modelId="{1037714C-FDC5-4115-AA3B-B5F193291CCF}" type="sibTrans" cxnId="{D9CC9641-B267-4F5A-B492-447EB31B9643}">
      <dgm:prSet/>
      <dgm:spPr/>
      <dgm:t>
        <a:bodyPr/>
        <a:lstStyle/>
        <a:p>
          <a:endParaRPr lang="en-IN"/>
        </a:p>
      </dgm:t>
    </dgm:pt>
    <dgm:pt modelId="{147FB5CF-1486-4266-9402-0E5C9704C7AD}" type="pres">
      <dgm:prSet presAssocID="{2C388CBA-8503-48BE-BECB-C2063698D8D3}" presName="linearFlow" presStyleCnt="0">
        <dgm:presLayoutVars>
          <dgm:dir/>
          <dgm:resizeHandles val="exact"/>
        </dgm:presLayoutVars>
      </dgm:prSet>
      <dgm:spPr/>
    </dgm:pt>
    <dgm:pt modelId="{133CD284-88FD-411F-BF94-D15C8832606F}" type="pres">
      <dgm:prSet presAssocID="{A98D78B6-C42A-4DBE-8357-9ADD405F8E18}" presName="composite" presStyleCnt="0"/>
      <dgm:spPr/>
    </dgm:pt>
    <dgm:pt modelId="{0896CE57-6508-48C3-A09E-12D0A389673B}" type="pres">
      <dgm:prSet presAssocID="{A98D78B6-C42A-4DBE-8357-9ADD405F8E18}" presName="imgShp" presStyleLbl="fgImgPlace1" presStyleIdx="0" presStyleCnt="1"/>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effectLst>
          <a:outerShdw blurRad="50800" dist="38100" dir="18900000" algn="bl" rotWithShape="0">
            <a:prstClr val="black">
              <a:alpha val="40000"/>
            </a:prstClr>
          </a:outerShdw>
        </a:effectLst>
      </dgm:spPr>
    </dgm:pt>
    <dgm:pt modelId="{C51C1444-4B1D-42F7-B18F-6B9CC39D246C}" type="pres">
      <dgm:prSet presAssocID="{A98D78B6-C42A-4DBE-8357-9ADD405F8E18}" presName="txShp" presStyleLbl="node1" presStyleIdx="0" presStyleCnt="1" custScaleY="84347" custLinFactNeighborX="233" custLinFactNeighborY="2079">
        <dgm:presLayoutVars>
          <dgm:bulletEnabled val="1"/>
        </dgm:presLayoutVars>
      </dgm:prSet>
      <dgm:spPr/>
      <dgm:t>
        <a:bodyPr/>
        <a:lstStyle/>
        <a:p>
          <a:endParaRPr lang="en-IN"/>
        </a:p>
      </dgm:t>
    </dgm:pt>
  </dgm:ptLst>
  <dgm:cxnLst>
    <dgm:cxn modelId="{D9CC9641-B267-4F5A-B492-447EB31B9643}" srcId="{2C388CBA-8503-48BE-BECB-C2063698D8D3}" destId="{A98D78B6-C42A-4DBE-8357-9ADD405F8E18}" srcOrd="0" destOrd="0" parTransId="{44975B14-C76D-4A30-986D-F8D470E9D968}" sibTransId="{1037714C-FDC5-4115-AA3B-B5F193291CCF}"/>
    <dgm:cxn modelId="{179D8651-0B61-4AB4-91F3-2D1BBCCF8C08}" type="presOf" srcId="{2C388CBA-8503-48BE-BECB-C2063698D8D3}" destId="{147FB5CF-1486-4266-9402-0E5C9704C7AD}" srcOrd="0" destOrd="0" presId="urn:microsoft.com/office/officeart/2005/8/layout/vList3"/>
    <dgm:cxn modelId="{01902215-3850-4B43-AF9A-7FE3D86E690D}" type="presOf" srcId="{A98D78B6-C42A-4DBE-8357-9ADD405F8E18}" destId="{C51C1444-4B1D-42F7-B18F-6B9CC39D246C}" srcOrd="0" destOrd="0" presId="urn:microsoft.com/office/officeart/2005/8/layout/vList3"/>
    <dgm:cxn modelId="{D1F9B405-E939-40D9-82B3-09E73C8A3CA0}" type="presParOf" srcId="{147FB5CF-1486-4266-9402-0E5C9704C7AD}" destId="{133CD284-88FD-411F-BF94-D15C8832606F}" srcOrd="0" destOrd="0" presId="urn:microsoft.com/office/officeart/2005/8/layout/vList3"/>
    <dgm:cxn modelId="{398CE60D-CCC0-4DB0-8E91-3ECFBE278D8A}" type="presParOf" srcId="{133CD284-88FD-411F-BF94-D15C8832606F}" destId="{0896CE57-6508-48C3-A09E-12D0A389673B}" srcOrd="0" destOrd="0" presId="urn:microsoft.com/office/officeart/2005/8/layout/vList3"/>
    <dgm:cxn modelId="{231761F8-708A-44A6-8A00-A7DC46F73A4A}" type="presParOf" srcId="{133CD284-88FD-411F-BF94-D15C8832606F}" destId="{C51C1444-4B1D-42F7-B18F-6B9CC39D246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D2A3F8-F494-41FB-9285-3E154757F288}" type="doc">
      <dgm:prSet loTypeId="urn:microsoft.com/office/officeart/2005/8/layout/vList3" loCatId="list" qsTypeId="urn:microsoft.com/office/officeart/2005/8/quickstyle/simple3" qsCatId="simple" csTypeId="urn:microsoft.com/office/officeart/2005/8/colors/accent1_2" csCatId="accent1" phldr="1"/>
      <dgm:spPr/>
    </dgm:pt>
    <dgm:pt modelId="{A352DC8A-BFDB-49F4-B0A1-A4E68ED36DCE}">
      <dgm:prSet phldrT="[Text]"/>
      <dgm:spPr>
        <a:effectLst>
          <a:outerShdw blurRad="50800" dist="38100" algn="l" rotWithShape="0">
            <a:prstClr val="black">
              <a:alpha val="40000"/>
            </a:prstClr>
          </a:outerShdw>
        </a:effectLst>
      </dgm:spPr>
      <dgm:t>
        <a:bodyPr/>
        <a:lstStyle/>
        <a:p>
          <a:r>
            <a:rPr lang="en-US" dirty="0"/>
            <a:t>V </a:t>
          </a:r>
          <a:r>
            <a:rPr lang="en-US" dirty="0" err="1"/>
            <a:t>Anandhu</a:t>
          </a:r>
          <a:endParaRPr lang="en-US" dirty="0"/>
        </a:p>
        <a:p>
          <a:r>
            <a:rPr lang="en-US" dirty="0"/>
            <a:t>Electronics and Biomedical Engineering</a:t>
          </a:r>
          <a:endParaRPr lang="en-IN" dirty="0"/>
        </a:p>
      </dgm:t>
    </dgm:pt>
    <dgm:pt modelId="{D81497DD-CDBF-43D0-8B8A-98631EB5C245}" type="parTrans" cxnId="{CB40ECC9-FD69-45FB-8277-C9CEC0880A0E}">
      <dgm:prSet/>
      <dgm:spPr/>
      <dgm:t>
        <a:bodyPr/>
        <a:lstStyle/>
        <a:p>
          <a:endParaRPr lang="en-IN"/>
        </a:p>
      </dgm:t>
    </dgm:pt>
    <dgm:pt modelId="{7142D375-0853-458F-BB5D-4C4F25B5A262}" type="sibTrans" cxnId="{CB40ECC9-FD69-45FB-8277-C9CEC0880A0E}">
      <dgm:prSet/>
      <dgm:spPr/>
      <dgm:t>
        <a:bodyPr/>
        <a:lstStyle/>
        <a:p>
          <a:endParaRPr lang="en-IN"/>
        </a:p>
      </dgm:t>
    </dgm:pt>
    <dgm:pt modelId="{23BE16A4-B819-4BC1-A978-29D831DB5F47}" type="pres">
      <dgm:prSet presAssocID="{DAD2A3F8-F494-41FB-9285-3E154757F288}" presName="linearFlow" presStyleCnt="0">
        <dgm:presLayoutVars>
          <dgm:dir/>
          <dgm:resizeHandles val="exact"/>
        </dgm:presLayoutVars>
      </dgm:prSet>
      <dgm:spPr/>
    </dgm:pt>
    <dgm:pt modelId="{EDBFD035-0A87-4247-A84B-4F6F32FF5EBA}" type="pres">
      <dgm:prSet presAssocID="{A352DC8A-BFDB-49F4-B0A1-A4E68ED36DCE}" presName="composite" presStyleCnt="0"/>
      <dgm:spPr/>
    </dgm:pt>
    <dgm:pt modelId="{4648D94F-A8A4-437C-B3F7-ABA1290F52D5}" type="pres">
      <dgm:prSet presAssocID="{A352DC8A-BFDB-49F4-B0A1-A4E68ED36DCE}" presName="imgShp" presStyleLbl="fgImgPlace1" presStyleIdx="0" presStyleCnt="1"/>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a:effectLst>
          <a:outerShdw blurRad="50800" dist="38100" algn="l" rotWithShape="0">
            <a:prstClr val="black">
              <a:alpha val="40000"/>
            </a:prstClr>
          </a:outerShdw>
        </a:effectLst>
      </dgm:spPr>
    </dgm:pt>
    <dgm:pt modelId="{3B5AB0AF-66EA-48D5-BD98-6CE85715232C}" type="pres">
      <dgm:prSet presAssocID="{A352DC8A-BFDB-49F4-B0A1-A4E68ED36DCE}" presName="txShp" presStyleLbl="node1" presStyleIdx="0" presStyleCnt="1" custScaleX="109313" custLinFactNeighborX="-5725" custLinFactNeighborY="-1373">
        <dgm:presLayoutVars>
          <dgm:bulletEnabled val="1"/>
        </dgm:presLayoutVars>
      </dgm:prSet>
      <dgm:spPr/>
      <dgm:t>
        <a:bodyPr/>
        <a:lstStyle/>
        <a:p>
          <a:endParaRPr lang="en-IN"/>
        </a:p>
      </dgm:t>
    </dgm:pt>
  </dgm:ptLst>
  <dgm:cxnLst>
    <dgm:cxn modelId="{A1D7717A-A6F4-48C4-81A6-643BEDCF5C4F}" type="presOf" srcId="{DAD2A3F8-F494-41FB-9285-3E154757F288}" destId="{23BE16A4-B819-4BC1-A978-29D831DB5F47}" srcOrd="0" destOrd="0" presId="urn:microsoft.com/office/officeart/2005/8/layout/vList3"/>
    <dgm:cxn modelId="{6405FB51-FC56-4826-8A5A-E77E83596DF4}" type="presOf" srcId="{A352DC8A-BFDB-49F4-B0A1-A4E68ED36DCE}" destId="{3B5AB0AF-66EA-48D5-BD98-6CE85715232C}" srcOrd="0" destOrd="0" presId="urn:microsoft.com/office/officeart/2005/8/layout/vList3"/>
    <dgm:cxn modelId="{CB40ECC9-FD69-45FB-8277-C9CEC0880A0E}" srcId="{DAD2A3F8-F494-41FB-9285-3E154757F288}" destId="{A352DC8A-BFDB-49F4-B0A1-A4E68ED36DCE}" srcOrd="0" destOrd="0" parTransId="{D81497DD-CDBF-43D0-8B8A-98631EB5C245}" sibTransId="{7142D375-0853-458F-BB5D-4C4F25B5A262}"/>
    <dgm:cxn modelId="{3B83807C-608C-421D-8A8A-1211CB3313BF}" type="presParOf" srcId="{23BE16A4-B819-4BC1-A978-29D831DB5F47}" destId="{EDBFD035-0A87-4247-A84B-4F6F32FF5EBA}" srcOrd="0" destOrd="0" presId="urn:microsoft.com/office/officeart/2005/8/layout/vList3"/>
    <dgm:cxn modelId="{4B63A76A-7386-436B-BBC3-57BB6F815F54}" type="presParOf" srcId="{EDBFD035-0A87-4247-A84B-4F6F32FF5EBA}" destId="{4648D94F-A8A4-437C-B3F7-ABA1290F52D5}" srcOrd="0" destOrd="0" presId="urn:microsoft.com/office/officeart/2005/8/layout/vList3"/>
    <dgm:cxn modelId="{82714D9D-7CC3-4979-AC94-F94D5450719D}" type="presParOf" srcId="{EDBFD035-0A87-4247-A84B-4F6F32FF5EBA}" destId="{3B5AB0AF-66EA-48D5-BD98-6CE85715232C}"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923E25-033F-46BF-BA10-8F6BB462BEB8}" type="doc">
      <dgm:prSet loTypeId="urn:microsoft.com/office/officeart/2005/8/layout/vList3" loCatId="list" qsTypeId="urn:microsoft.com/office/officeart/2005/8/quickstyle/simple3" qsCatId="simple" csTypeId="urn:microsoft.com/office/officeart/2005/8/colors/accent1_2" csCatId="accent1" phldr="1"/>
      <dgm:spPr/>
    </dgm:pt>
    <dgm:pt modelId="{8C0C8BE2-F934-49EA-AB85-20854E9B3D52}">
      <dgm:prSet phldrT="[Text]"/>
      <dgm:spPr>
        <a:effectLst>
          <a:outerShdw blurRad="50800" dist="38100" algn="l" rotWithShape="0">
            <a:prstClr val="black">
              <a:alpha val="40000"/>
            </a:prstClr>
          </a:outerShdw>
        </a:effectLst>
      </dgm:spPr>
      <dgm:t>
        <a:bodyPr/>
        <a:lstStyle/>
        <a:p>
          <a:r>
            <a:rPr lang="en-US" dirty="0" err="1"/>
            <a:t>Binusree</a:t>
          </a:r>
          <a:r>
            <a:rPr lang="en-US" dirty="0"/>
            <a:t> M B</a:t>
          </a:r>
        </a:p>
        <a:p>
          <a:r>
            <a:rPr lang="en-US" dirty="0"/>
            <a:t>Electronics and Biomedical Engineering</a:t>
          </a:r>
          <a:endParaRPr lang="en-IN" dirty="0"/>
        </a:p>
      </dgm:t>
    </dgm:pt>
    <dgm:pt modelId="{0B666625-08A5-4D4D-9A85-EC789F952965}" type="parTrans" cxnId="{40BA8310-F794-4D80-860B-B5D27B0EB1D9}">
      <dgm:prSet/>
      <dgm:spPr/>
      <dgm:t>
        <a:bodyPr/>
        <a:lstStyle/>
        <a:p>
          <a:endParaRPr lang="en-IN"/>
        </a:p>
      </dgm:t>
    </dgm:pt>
    <dgm:pt modelId="{9B491786-C228-4E60-974C-7DA066789B5B}" type="sibTrans" cxnId="{40BA8310-F794-4D80-860B-B5D27B0EB1D9}">
      <dgm:prSet/>
      <dgm:spPr/>
      <dgm:t>
        <a:bodyPr/>
        <a:lstStyle/>
        <a:p>
          <a:endParaRPr lang="en-IN"/>
        </a:p>
      </dgm:t>
    </dgm:pt>
    <dgm:pt modelId="{8B6335D4-9176-41C3-A00D-B73F2023C49D}" type="pres">
      <dgm:prSet presAssocID="{DC923E25-033F-46BF-BA10-8F6BB462BEB8}" presName="linearFlow" presStyleCnt="0">
        <dgm:presLayoutVars>
          <dgm:dir/>
          <dgm:resizeHandles val="exact"/>
        </dgm:presLayoutVars>
      </dgm:prSet>
      <dgm:spPr/>
    </dgm:pt>
    <dgm:pt modelId="{1BC48E38-31EF-48AE-8201-A085A1A7BBCB}" type="pres">
      <dgm:prSet presAssocID="{8C0C8BE2-F934-49EA-AB85-20854E9B3D52}" presName="composite" presStyleCnt="0"/>
      <dgm:spPr/>
    </dgm:pt>
    <dgm:pt modelId="{E6F8E144-A442-4707-B5F4-B57ED4F45275}" type="pres">
      <dgm:prSet presAssocID="{8C0C8BE2-F934-49EA-AB85-20854E9B3D52}" presName="imgShp" presStyleLbl="fgImgPlace1" presStyleIdx="0" presStyleCnt="1" custLinFactNeighborY="750"/>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effectLst>
          <a:outerShdw blurRad="50800" dist="38100" algn="l" rotWithShape="0">
            <a:prstClr val="black">
              <a:alpha val="40000"/>
            </a:prstClr>
          </a:outerShdw>
        </a:effectLst>
      </dgm:spPr>
    </dgm:pt>
    <dgm:pt modelId="{68C3ED7C-062C-498B-9D90-ABA669DF3C54}" type="pres">
      <dgm:prSet presAssocID="{8C0C8BE2-F934-49EA-AB85-20854E9B3D52}" presName="txShp" presStyleLbl="node1" presStyleIdx="0" presStyleCnt="1" custScaleX="104390" custScaleY="75526" custLinFactNeighborX="1588">
        <dgm:presLayoutVars>
          <dgm:bulletEnabled val="1"/>
        </dgm:presLayoutVars>
      </dgm:prSet>
      <dgm:spPr/>
      <dgm:t>
        <a:bodyPr/>
        <a:lstStyle/>
        <a:p>
          <a:endParaRPr lang="en-IN"/>
        </a:p>
      </dgm:t>
    </dgm:pt>
  </dgm:ptLst>
  <dgm:cxnLst>
    <dgm:cxn modelId="{FF8243F6-3613-400E-BE77-A4DEDAAC02E6}" type="presOf" srcId="{DC923E25-033F-46BF-BA10-8F6BB462BEB8}" destId="{8B6335D4-9176-41C3-A00D-B73F2023C49D}" srcOrd="0" destOrd="0" presId="urn:microsoft.com/office/officeart/2005/8/layout/vList3"/>
    <dgm:cxn modelId="{ED3EC17A-7817-438E-AB73-51832D7778C1}" type="presOf" srcId="{8C0C8BE2-F934-49EA-AB85-20854E9B3D52}" destId="{68C3ED7C-062C-498B-9D90-ABA669DF3C54}" srcOrd="0" destOrd="0" presId="urn:microsoft.com/office/officeart/2005/8/layout/vList3"/>
    <dgm:cxn modelId="{40BA8310-F794-4D80-860B-B5D27B0EB1D9}" srcId="{DC923E25-033F-46BF-BA10-8F6BB462BEB8}" destId="{8C0C8BE2-F934-49EA-AB85-20854E9B3D52}" srcOrd="0" destOrd="0" parTransId="{0B666625-08A5-4D4D-9A85-EC789F952965}" sibTransId="{9B491786-C228-4E60-974C-7DA066789B5B}"/>
    <dgm:cxn modelId="{346656AB-8177-47DB-A786-FB5B6C03F956}" type="presParOf" srcId="{8B6335D4-9176-41C3-A00D-B73F2023C49D}" destId="{1BC48E38-31EF-48AE-8201-A085A1A7BBCB}" srcOrd="0" destOrd="0" presId="urn:microsoft.com/office/officeart/2005/8/layout/vList3"/>
    <dgm:cxn modelId="{AFA47B89-3EC3-4E19-8316-A4ABB5E40577}" type="presParOf" srcId="{1BC48E38-31EF-48AE-8201-A085A1A7BBCB}" destId="{E6F8E144-A442-4707-B5F4-B57ED4F45275}" srcOrd="0" destOrd="0" presId="urn:microsoft.com/office/officeart/2005/8/layout/vList3"/>
    <dgm:cxn modelId="{D93AC54B-6727-4040-93E8-F43F9C56FF0E}" type="presParOf" srcId="{1BC48E38-31EF-48AE-8201-A085A1A7BBCB}" destId="{68C3ED7C-062C-498B-9D90-ABA669DF3C54}" srcOrd="1" destOrd="0" presId="urn:microsoft.com/office/officeart/2005/8/layout/vList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4B89BB7-378E-41CD-A816-44EE3A43DB4B}" type="doc">
      <dgm:prSet loTypeId="urn:microsoft.com/office/officeart/2005/8/layout/vList3" loCatId="list" qsTypeId="urn:microsoft.com/office/officeart/2005/8/quickstyle/simple3" qsCatId="simple" csTypeId="urn:microsoft.com/office/officeart/2005/8/colors/accent1_2" csCatId="accent1" phldr="1"/>
      <dgm:spPr/>
    </dgm:pt>
    <dgm:pt modelId="{C3679587-2607-4DD9-A239-DF63EC9E7A2B}">
      <dgm:prSet phldrT="[Text]"/>
      <dgm:spPr>
        <a:effectLst>
          <a:outerShdw blurRad="50800" dist="38100" algn="l" rotWithShape="0">
            <a:prstClr val="black">
              <a:alpha val="40000"/>
            </a:prstClr>
          </a:outerShdw>
        </a:effectLst>
      </dgm:spPr>
      <dgm:t>
        <a:bodyPr/>
        <a:lstStyle/>
        <a:p>
          <a:r>
            <a:rPr lang="en-US" dirty="0"/>
            <a:t>Swathi Krishna M</a:t>
          </a:r>
        </a:p>
        <a:p>
          <a:r>
            <a:rPr lang="en-US" dirty="0"/>
            <a:t>Electronics and Biomedical Engineering</a:t>
          </a:r>
          <a:endParaRPr lang="en-IN" dirty="0"/>
        </a:p>
      </dgm:t>
    </dgm:pt>
    <dgm:pt modelId="{98BF2A73-E782-4F32-9995-06EBB2A4A719}" type="parTrans" cxnId="{D805CDCB-CEE6-40E6-B0E9-3E022221E021}">
      <dgm:prSet/>
      <dgm:spPr/>
      <dgm:t>
        <a:bodyPr/>
        <a:lstStyle/>
        <a:p>
          <a:endParaRPr lang="en-IN"/>
        </a:p>
      </dgm:t>
    </dgm:pt>
    <dgm:pt modelId="{25535E3A-6587-47B5-8971-BA8BB1B20536}" type="sibTrans" cxnId="{D805CDCB-CEE6-40E6-B0E9-3E022221E021}">
      <dgm:prSet/>
      <dgm:spPr/>
      <dgm:t>
        <a:bodyPr/>
        <a:lstStyle/>
        <a:p>
          <a:endParaRPr lang="en-IN"/>
        </a:p>
      </dgm:t>
    </dgm:pt>
    <dgm:pt modelId="{B46B30AA-265D-49E9-B8C9-5EA623924639}" type="pres">
      <dgm:prSet presAssocID="{C4B89BB7-378E-41CD-A816-44EE3A43DB4B}" presName="linearFlow" presStyleCnt="0">
        <dgm:presLayoutVars>
          <dgm:dir/>
          <dgm:resizeHandles val="exact"/>
        </dgm:presLayoutVars>
      </dgm:prSet>
      <dgm:spPr/>
    </dgm:pt>
    <dgm:pt modelId="{EA8AC076-A73D-4DF8-8F0C-B82D96ABE530}" type="pres">
      <dgm:prSet presAssocID="{C3679587-2607-4DD9-A239-DF63EC9E7A2B}" presName="composite" presStyleCnt="0"/>
      <dgm:spPr/>
    </dgm:pt>
    <dgm:pt modelId="{CAA308A2-D03A-4523-8C9D-518ACCF9B93B}" type="pres">
      <dgm:prSet presAssocID="{C3679587-2607-4DD9-A239-DF63EC9E7A2B}" presName="imgShp" presStyleLbl="fgImgPlace1" presStyleIdx="0" presStyleCnt="1" custScaleX="81412" custScaleY="83537" custLinFactNeighborX="5301" custLinFactNeighborY="-38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3000" r="-13000"/>
          </a:stretch>
        </a:blipFill>
        <a:effectLst>
          <a:outerShdw blurRad="50800" dist="38100" algn="l" rotWithShape="0">
            <a:prstClr val="black">
              <a:alpha val="40000"/>
            </a:prstClr>
          </a:outerShdw>
        </a:effectLst>
      </dgm:spPr>
    </dgm:pt>
    <dgm:pt modelId="{A8D62AB9-DA9A-4CF5-9E74-3B88CA75BE8E}" type="pres">
      <dgm:prSet presAssocID="{C3679587-2607-4DD9-A239-DF63EC9E7A2B}" presName="txShp" presStyleLbl="node1" presStyleIdx="0" presStyleCnt="1" custScaleX="113141" custScaleY="54893" custLinFactNeighborX="5120" custLinFactNeighborY="6790">
        <dgm:presLayoutVars>
          <dgm:bulletEnabled val="1"/>
        </dgm:presLayoutVars>
      </dgm:prSet>
      <dgm:spPr/>
      <dgm:t>
        <a:bodyPr/>
        <a:lstStyle/>
        <a:p>
          <a:endParaRPr lang="en-IN"/>
        </a:p>
      </dgm:t>
    </dgm:pt>
  </dgm:ptLst>
  <dgm:cxnLst>
    <dgm:cxn modelId="{D805CDCB-CEE6-40E6-B0E9-3E022221E021}" srcId="{C4B89BB7-378E-41CD-A816-44EE3A43DB4B}" destId="{C3679587-2607-4DD9-A239-DF63EC9E7A2B}" srcOrd="0" destOrd="0" parTransId="{98BF2A73-E782-4F32-9995-06EBB2A4A719}" sibTransId="{25535E3A-6587-47B5-8971-BA8BB1B20536}"/>
    <dgm:cxn modelId="{69EF9181-3486-4A00-AEA4-CD2457F751C3}" type="presOf" srcId="{C4B89BB7-378E-41CD-A816-44EE3A43DB4B}" destId="{B46B30AA-265D-49E9-B8C9-5EA623924639}" srcOrd="0" destOrd="0" presId="urn:microsoft.com/office/officeart/2005/8/layout/vList3"/>
    <dgm:cxn modelId="{A2AD83E8-2561-4198-8514-C139BE8E0768}" type="presOf" srcId="{C3679587-2607-4DD9-A239-DF63EC9E7A2B}" destId="{A8D62AB9-DA9A-4CF5-9E74-3B88CA75BE8E}" srcOrd="0" destOrd="0" presId="urn:microsoft.com/office/officeart/2005/8/layout/vList3"/>
    <dgm:cxn modelId="{9A7BA4CD-21B3-41E9-B8A5-E663D1E2046C}" type="presParOf" srcId="{B46B30AA-265D-49E9-B8C9-5EA623924639}" destId="{EA8AC076-A73D-4DF8-8F0C-B82D96ABE530}" srcOrd="0" destOrd="0" presId="urn:microsoft.com/office/officeart/2005/8/layout/vList3"/>
    <dgm:cxn modelId="{65A43546-FE8E-431C-B448-DFAA47801A2E}" type="presParOf" srcId="{EA8AC076-A73D-4DF8-8F0C-B82D96ABE530}" destId="{CAA308A2-D03A-4523-8C9D-518ACCF9B93B}" srcOrd="0" destOrd="0" presId="urn:microsoft.com/office/officeart/2005/8/layout/vList3"/>
    <dgm:cxn modelId="{832FDE76-3E5B-4810-B75E-835C1F5652DD}" type="presParOf" srcId="{EA8AC076-A73D-4DF8-8F0C-B82D96ABE530}" destId="{A8D62AB9-DA9A-4CF5-9E74-3B88CA75BE8E}" srcOrd="1" destOrd="0" presId="urn:microsoft.com/office/officeart/2005/8/layout/vList3"/>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1C1444-4B1D-42F7-B18F-6B9CC39D246C}">
      <dsp:nvSpPr>
        <dsp:cNvPr id="0" name=""/>
        <dsp:cNvSpPr/>
      </dsp:nvSpPr>
      <dsp:spPr>
        <a:xfrm rot="10800000">
          <a:off x="1227809" y="114194"/>
          <a:ext cx="3696156" cy="972387"/>
        </a:xfrm>
        <a:prstGeom prst="homePlat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outerShdw blurRad="50800" dist="38100" algn="l" rotWithShape="0">
            <a:prstClr val="black">
              <a:alpha val="40000"/>
            </a:prst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371" tIns="68580" rIns="128016" bIns="68580" numCol="1" spcCol="1270" anchor="ctr" anchorCtr="0">
          <a:noAutofit/>
        </a:bodyPr>
        <a:lstStyle/>
        <a:p>
          <a:pPr lvl="0" algn="ctr" defTabSz="800100">
            <a:lnSpc>
              <a:spcPct val="90000"/>
            </a:lnSpc>
            <a:spcBef>
              <a:spcPct val="0"/>
            </a:spcBef>
            <a:spcAft>
              <a:spcPct val="35000"/>
            </a:spcAft>
          </a:pPr>
          <a:r>
            <a:rPr lang="en-US" sz="1800" kern="1200" dirty="0" err="1"/>
            <a:t>Jibi</a:t>
          </a:r>
          <a:r>
            <a:rPr lang="en-US" sz="1800" kern="1200" dirty="0"/>
            <a:t> Antony – Team Leader</a:t>
          </a:r>
        </a:p>
        <a:p>
          <a:pPr lvl="0" algn="ctr" defTabSz="800100">
            <a:lnSpc>
              <a:spcPct val="90000"/>
            </a:lnSpc>
            <a:spcBef>
              <a:spcPct val="0"/>
            </a:spcBef>
            <a:spcAft>
              <a:spcPct val="35000"/>
            </a:spcAft>
          </a:pPr>
          <a:r>
            <a:rPr lang="en-US" sz="1800" kern="1200" dirty="0"/>
            <a:t>Electronics and Biomedical Engineering</a:t>
          </a:r>
          <a:endParaRPr lang="en-IN" sz="1800" kern="1200" dirty="0"/>
        </a:p>
      </dsp:txBody>
      <dsp:txXfrm rot="10800000">
        <a:off x="1470906" y="114194"/>
        <a:ext cx="3453059" cy="972387"/>
      </dsp:txXfrm>
    </dsp:sp>
    <dsp:sp modelId="{0896CE57-6508-48C3-A09E-12D0A389673B}">
      <dsp:nvSpPr>
        <dsp:cNvPr id="0" name=""/>
        <dsp:cNvSpPr/>
      </dsp:nvSpPr>
      <dsp:spPr>
        <a:xfrm>
          <a:off x="642776" y="0"/>
          <a:ext cx="1152842" cy="1152842"/>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rnd" cmpd="sng" algn="ctr">
          <a:solidFill>
            <a:schemeClr val="lt1">
              <a:hueOff val="0"/>
              <a:satOff val="0"/>
              <a:lumOff val="0"/>
              <a:alphaOff val="0"/>
            </a:schemeClr>
          </a:solidFill>
          <a:prstDash val="solid"/>
        </a:ln>
        <a:effectLst>
          <a:outerShdw blurRad="50800" dist="38100" dir="18900000" algn="bl" rotWithShape="0">
            <a:prstClr val="black">
              <a:alpha val="40000"/>
            </a:prstClr>
          </a:outerShdw>
        </a:effectLst>
      </dsp:spPr>
      <dsp:style>
        <a:lnRef idx="1">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5AB0AF-66EA-48D5-BD98-6CE85715232C}">
      <dsp:nvSpPr>
        <dsp:cNvPr id="0" name=""/>
        <dsp:cNvSpPr/>
      </dsp:nvSpPr>
      <dsp:spPr>
        <a:xfrm rot="10800000">
          <a:off x="711005" y="0"/>
          <a:ext cx="3936631" cy="1046537"/>
        </a:xfrm>
        <a:prstGeom prst="homePlat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outerShdw blurRad="50800" dist="38100" algn="l" rotWithShape="0">
            <a:prstClr val="black">
              <a:alpha val="40000"/>
            </a:prst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61494" tIns="72390" rIns="135128" bIns="72390" numCol="1" spcCol="1270" anchor="ctr" anchorCtr="0">
          <a:noAutofit/>
        </a:bodyPr>
        <a:lstStyle/>
        <a:p>
          <a:pPr lvl="0" algn="ctr" defTabSz="844550">
            <a:lnSpc>
              <a:spcPct val="90000"/>
            </a:lnSpc>
            <a:spcBef>
              <a:spcPct val="0"/>
            </a:spcBef>
            <a:spcAft>
              <a:spcPct val="35000"/>
            </a:spcAft>
          </a:pPr>
          <a:r>
            <a:rPr lang="en-US" sz="1900" kern="1200" dirty="0"/>
            <a:t>V </a:t>
          </a:r>
          <a:r>
            <a:rPr lang="en-US" sz="1900" kern="1200" dirty="0" err="1"/>
            <a:t>Anandhu</a:t>
          </a:r>
          <a:endParaRPr lang="en-US" sz="1900" kern="1200" dirty="0"/>
        </a:p>
        <a:p>
          <a:pPr lvl="0" algn="ctr" defTabSz="844550">
            <a:lnSpc>
              <a:spcPct val="90000"/>
            </a:lnSpc>
            <a:spcBef>
              <a:spcPct val="0"/>
            </a:spcBef>
            <a:spcAft>
              <a:spcPct val="35000"/>
            </a:spcAft>
          </a:pPr>
          <a:r>
            <a:rPr lang="en-US" sz="1900" kern="1200" dirty="0"/>
            <a:t>Electronics and Biomedical Engineering</a:t>
          </a:r>
          <a:endParaRPr lang="en-IN" sz="1900" kern="1200" dirty="0"/>
        </a:p>
      </dsp:txBody>
      <dsp:txXfrm rot="10800000">
        <a:off x="972639" y="0"/>
        <a:ext cx="3674997" cy="1046537"/>
      </dsp:txXfrm>
    </dsp:sp>
    <dsp:sp modelId="{4648D94F-A8A4-437C-B3F7-ABA1290F52D5}">
      <dsp:nvSpPr>
        <dsp:cNvPr id="0" name=""/>
        <dsp:cNvSpPr/>
      </dsp:nvSpPr>
      <dsp:spPr>
        <a:xfrm>
          <a:off x="561600" y="0"/>
          <a:ext cx="1046537" cy="104653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a:ln w="12700" cap="rnd" cmpd="sng" algn="ctr">
          <a:solidFill>
            <a:schemeClr val="lt1">
              <a:hueOff val="0"/>
              <a:satOff val="0"/>
              <a:lumOff val="0"/>
              <a:alphaOff val="0"/>
            </a:schemeClr>
          </a:solidFill>
          <a:prstDash val="solid"/>
        </a:ln>
        <a:effectLst>
          <a:outerShdw blurRad="50800" dist="38100" algn="l" rotWithShape="0">
            <a:prstClr val="black">
              <a:alpha val="40000"/>
            </a:prstClr>
          </a:outerShdw>
        </a:effectLst>
      </dsp:spPr>
      <dsp:style>
        <a:lnRef idx="1">
          <a:scrgbClr r="0" g="0" b="0"/>
        </a:lnRef>
        <a:fillRef idx="1">
          <a:scrgbClr r="0" g="0" b="0"/>
        </a:fillRef>
        <a:effectRef idx="1">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C3ED7C-062C-498B-9D90-ABA669DF3C54}">
      <dsp:nvSpPr>
        <dsp:cNvPr id="0" name=""/>
        <dsp:cNvSpPr/>
      </dsp:nvSpPr>
      <dsp:spPr>
        <a:xfrm rot="10800000">
          <a:off x="1200433" y="160483"/>
          <a:ext cx="3878789" cy="990491"/>
        </a:xfrm>
        <a:prstGeom prst="homePlat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outerShdw blurRad="50800" dist="38100" algn="l" rotWithShape="0">
            <a:prstClr val="black">
              <a:alpha val="40000"/>
            </a:prst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8317" tIns="68580" rIns="128016" bIns="68580" numCol="1" spcCol="1270" anchor="ctr" anchorCtr="0">
          <a:noAutofit/>
        </a:bodyPr>
        <a:lstStyle/>
        <a:p>
          <a:pPr lvl="0" algn="ctr" defTabSz="800100">
            <a:lnSpc>
              <a:spcPct val="90000"/>
            </a:lnSpc>
            <a:spcBef>
              <a:spcPct val="0"/>
            </a:spcBef>
            <a:spcAft>
              <a:spcPct val="35000"/>
            </a:spcAft>
          </a:pPr>
          <a:r>
            <a:rPr lang="en-US" sz="1800" kern="1200" dirty="0" err="1"/>
            <a:t>Binusree</a:t>
          </a:r>
          <a:r>
            <a:rPr lang="en-US" sz="1800" kern="1200" dirty="0"/>
            <a:t> M B</a:t>
          </a:r>
        </a:p>
        <a:p>
          <a:pPr lvl="0" algn="ctr" defTabSz="800100">
            <a:lnSpc>
              <a:spcPct val="90000"/>
            </a:lnSpc>
            <a:spcBef>
              <a:spcPct val="0"/>
            </a:spcBef>
            <a:spcAft>
              <a:spcPct val="35000"/>
            </a:spcAft>
          </a:pPr>
          <a:r>
            <a:rPr lang="en-US" sz="1800" kern="1200" dirty="0"/>
            <a:t>Electronics and Biomedical Engineering</a:t>
          </a:r>
          <a:endParaRPr lang="en-IN" sz="1800" kern="1200" dirty="0"/>
        </a:p>
      </dsp:txBody>
      <dsp:txXfrm rot="10800000">
        <a:off x="1448056" y="160483"/>
        <a:ext cx="3631166" cy="990491"/>
      </dsp:txXfrm>
    </dsp:sp>
    <dsp:sp modelId="{E6F8E144-A442-4707-B5F4-B57ED4F45275}">
      <dsp:nvSpPr>
        <dsp:cNvPr id="0" name=""/>
        <dsp:cNvSpPr/>
      </dsp:nvSpPr>
      <dsp:spPr>
        <a:xfrm>
          <a:off x="567258" y="0"/>
          <a:ext cx="1311458" cy="1311458"/>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rnd" cmpd="sng" algn="ctr">
          <a:solidFill>
            <a:schemeClr val="lt1">
              <a:hueOff val="0"/>
              <a:satOff val="0"/>
              <a:lumOff val="0"/>
              <a:alphaOff val="0"/>
            </a:schemeClr>
          </a:solidFill>
          <a:prstDash val="solid"/>
        </a:ln>
        <a:effectLst>
          <a:outerShdw blurRad="50800" dist="38100" algn="l" rotWithShape="0">
            <a:prstClr val="black">
              <a:alpha val="40000"/>
            </a:prstClr>
          </a:outerShdw>
        </a:effectLst>
      </dsp:spPr>
      <dsp:style>
        <a:lnRef idx="1">
          <a:scrgbClr r="0" g="0" b="0"/>
        </a:lnRef>
        <a:fillRef idx="1">
          <a:scrgbClr r="0" g="0" b="0"/>
        </a:fillRef>
        <a:effectRef idx="1">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D62AB9-DA9A-4CF5-9E74-3B88CA75BE8E}">
      <dsp:nvSpPr>
        <dsp:cNvPr id="0" name=""/>
        <dsp:cNvSpPr/>
      </dsp:nvSpPr>
      <dsp:spPr>
        <a:xfrm rot="10800000">
          <a:off x="1002377" y="540284"/>
          <a:ext cx="3693506" cy="902732"/>
        </a:xfrm>
        <a:prstGeom prst="homePlat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outerShdw blurRad="50800" dist="38100" algn="l" rotWithShape="0">
            <a:prstClr val="black">
              <a:alpha val="40000"/>
            </a:prst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5192" tIns="64770" rIns="120904" bIns="64770" numCol="1" spcCol="1270" anchor="ctr" anchorCtr="0">
          <a:noAutofit/>
        </a:bodyPr>
        <a:lstStyle/>
        <a:p>
          <a:pPr lvl="0" algn="ctr" defTabSz="755650">
            <a:lnSpc>
              <a:spcPct val="90000"/>
            </a:lnSpc>
            <a:spcBef>
              <a:spcPct val="0"/>
            </a:spcBef>
            <a:spcAft>
              <a:spcPct val="35000"/>
            </a:spcAft>
          </a:pPr>
          <a:r>
            <a:rPr lang="en-US" sz="1700" kern="1200" dirty="0"/>
            <a:t>Swathi Krishna M</a:t>
          </a:r>
        </a:p>
        <a:p>
          <a:pPr lvl="0" algn="ctr" defTabSz="755650">
            <a:lnSpc>
              <a:spcPct val="90000"/>
            </a:lnSpc>
            <a:spcBef>
              <a:spcPct val="0"/>
            </a:spcBef>
            <a:spcAft>
              <a:spcPct val="35000"/>
            </a:spcAft>
          </a:pPr>
          <a:r>
            <a:rPr lang="en-US" sz="1700" kern="1200" dirty="0"/>
            <a:t>Electronics and Biomedical Engineering</a:t>
          </a:r>
          <a:endParaRPr lang="en-IN" sz="1700" kern="1200" dirty="0"/>
        </a:p>
      </dsp:txBody>
      <dsp:txXfrm rot="10800000">
        <a:off x="1228060" y="540284"/>
        <a:ext cx="3467823" cy="902732"/>
      </dsp:txXfrm>
    </dsp:sp>
    <dsp:sp modelId="{CAA308A2-D03A-4523-8C9D-518ACCF9B93B}">
      <dsp:nvSpPr>
        <dsp:cNvPr id="0" name=""/>
        <dsp:cNvSpPr/>
      </dsp:nvSpPr>
      <dsp:spPr>
        <a:xfrm>
          <a:off x="467483" y="186759"/>
          <a:ext cx="1338845" cy="1373791"/>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3000" r="-13000"/>
          </a:stretch>
        </a:blipFill>
        <a:ln w="12700" cap="rnd" cmpd="sng" algn="ctr">
          <a:solidFill>
            <a:schemeClr val="lt1">
              <a:hueOff val="0"/>
              <a:satOff val="0"/>
              <a:lumOff val="0"/>
              <a:alphaOff val="0"/>
            </a:schemeClr>
          </a:solidFill>
          <a:prstDash val="solid"/>
        </a:ln>
        <a:effectLst>
          <a:outerShdw blurRad="50800" dist="38100" algn="l" rotWithShape="0">
            <a:prstClr val="black">
              <a:alpha val="40000"/>
            </a:prstClr>
          </a:outerShdw>
        </a:effectLst>
      </dsp:spPr>
      <dsp:style>
        <a:lnRef idx="1">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6C1F35-A44E-46E5-A3B9-E9B44D5ADC91}"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4B23D-6B0D-4020-8008-1BEB3B469A9A}" type="slidenum">
              <a:rPr lang="en-IN" smtClean="0"/>
              <a:t>‹#›</a:t>
            </a:fld>
            <a:endParaRPr lang="en-IN"/>
          </a:p>
        </p:txBody>
      </p:sp>
    </p:spTree>
    <p:extLst>
      <p:ext uri="{BB962C8B-B14F-4D97-AF65-F5344CB8AC3E}">
        <p14:creationId xmlns:p14="http://schemas.microsoft.com/office/powerpoint/2010/main" val="2623449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6C1F35-A44E-46E5-A3B9-E9B44D5ADC91}"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4B23D-6B0D-4020-8008-1BEB3B469A9A}" type="slidenum">
              <a:rPr lang="en-IN" smtClean="0"/>
              <a:t>‹#›</a:t>
            </a:fld>
            <a:endParaRPr lang="en-IN"/>
          </a:p>
        </p:txBody>
      </p:sp>
    </p:spTree>
    <p:extLst>
      <p:ext uri="{BB962C8B-B14F-4D97-AF65-F5344CB8AC3E}">
        <p14:creationId xmlns:p14="http://schemas.microsoft.com/office/powerpoint/2010/main" val="1164971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6C1F35-A44E-46E5-A3B9-E9B44D5ADC91}"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4B23D-6B0D-4020-8008-1BEB3B469A9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73493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6C1F35-A44E-46E5-A3B9-E9B44D5ADC91}"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4B23D-6B0D-4020-8008-1BEB3B469A9A}" type="slidenum">
              <a:rPr lang="en-IN" smtClean="0"/>
              <a:t>‹#›</a:t>
            </a:fld>
            <a:endParaRPr lang="en-IN"/>
          </a:p>
        </p:txBody>
      </p:sp>
    </p:spTree>
    <p:extLst>
      <p:ext uri="{BB962C8B-B14F-4D97-AF65-F5344CB8AC3E}">
        <p14:creationId xmlns:p14="http://schemas.microsoft.com/office/powerpoint/2010/main" val="4058323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6C1F35-A44E-46E5-A3B9-E9B44D5ADC91}"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4B23D-6B0D-4020-8008-1BEB3B469A9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084106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6C1F35-A44E-46E5-A3B9-E9B44D5ADC91}"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4B23D-6B0D-4020-8008-1BEB3B469A9A}" type="slidenum">
              <a:rPr lang="en-IN" smtClean="0"/>
              <a:t>‹#›</a:t>
            </a:fld>
            <a:endParaRPr lang="en-IN"/>
          </a:p>
        </p:txBody>
      </p:sp>
    </p:spTree>
    <p:extLst>
      <p:ext uri="{BB962C8B-B14F-4D97-AF65-F5344CB8AC3E}">
        <p14:creationId xmlns:p14="http://schemas.microsoft.com/office/powerpoint/2010/main" val="8192802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6C1F35-A44E-46E5-A3B9-E9B44D5ADC91}"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4B23D-6B0D-4020-8008-1BEB3B469A9A}" type="slidenum">
              <a:rPr lang="en-IN" smtClean="0"/>
              <a:t>‹#›</a:t>
            </a:fld>
            <a:endParaRPr lang="en-IN"/>
          </a:p>
        </p:txBody>
      </p:sp>
    </p:spTree>
    <p:extLst>
      <p:ext uri="{BB962C8B-B14F-4D97-AF65-F5344CB8AC3E}">
        <p14:creationId xmlns:p14="http://schemas.microsoft.com/office/powerpoint/2010/main" val="1182924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6C1F35-A44E-46E5-A3B9-E9B44D5ADC91}"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4B23D-6B0D-4020-8008-1BEB3B469A9A}" type="slidenum">
              <a:rPr lang="en-IN" smtClean="0"/>
              <a:t>‹#›</a:t>
            </a:fld>
            <a:endParaRPr lang="en-IN"/>
          </a:p>
        </p:txBody>
      </p:sp>
    </p:spTree>
    <p:extLst>
      <p:ext uri="{BB962C8B-B14F-4D97-AF65-F5344CB8AC3E}">
        <p14:creationId xmlns:p14="http://schemas.microsoft.com/office/powerpoint/2010/main" val="760153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6C1F35-A44E-46E5-A3B9-E9B44D5ADC91}"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4B23D-6B0D-4020-8008-1BEB3B469A9A}" type="slidenum">
              <a:rPr lang="en-IN" smtClean="0"/>
              <a:t>‹#›</a:t>
            </a:fld>
            <a:endParaRPr lang="en-IN"/>
          </a:p>
        </p:txBody>
      </p:sp>
    </p:spTree>
    <p:extLst>
      <p:ext uri="{BB962C8B-B14F-4D97-AF65-F5344CB8AC3E}">
        <p14:creationId xmlns:p14="http://schemas.microsoft.com/office/powerpoint/2010/main" val="1997431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6C1F35-A44E-46E5-A3B9-E9B44D5ADC91}"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4B23D-6B0D-4020-8008-1BEB3B469A9A}" type="slidenum">
              <a:rPr lang="en-IN" smtClean="0"/>
              <a:t>‹#›</a:t>
            </a:fld>
            <a:endParaRPr lang="en-IN"/>
          </a:p>
        </p:txBody>
      </p:sp>
    </p:spTree>
    <p:extLst>
      <p:ext uri="{BB962C8B-B14F-4D97-AF65-F5344CB8AC3E}">
        <p14:creationId xmlns:p14="http://schemas.microsoft.com/office/powerpoint/2010/main" val="3295063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6C1F35-A44E-46E5-A3B9-E9B44D5ADC91}" type="datetimeFigureOut">
              <a:rPr lang="en-IN" smtClean="0"/>
              <a:t>24-12-2020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14B23D-6B0D-4020-8008-1BEB3B469A9A}" type="slidenum">
              <a:rPr lang="en-IN" smtClean="0"/>
              <a:t>‹#›</a:t>
            </a:fld>
            <a:endParaRPr lang="en-IN"/>
          </a:p>
        </p:txBody>
      </p:sp>
    </p:spTree>
    <p:extLst>
      <p:ext uri="{BB962C8B-B14F-4D97-AF65-F5344CB8AC3E}">
        <p14:creationId xmlns:p14="http://schemas.microsoft.com/office/powerpoint/2010/main" val="2626590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6C1F35-A44E-46E5-A3B9-E9B44D5ADC91}" type="datetimeFigureOut">
              <a:rPr lang="en-IN" smtClean="0"/>
              <a:t>24-12-2020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14B23D-6B0D-4020-8008-1BEB3B469A9A}" type="slidenum">
              <a:rPr lang="en-IN" smtClean="0"/>
              <a:t>‹#›</a:t>
            </a:fld>
            <a:endParaRPr lang="en-IN"/>
          </a:p>
        </p:txBody>
      </p:sp>
    </p:spTree>
    <p:extLst>
      <p:ext uri="{BB962C8B-B14F-4D97-AF65-F5344CB8AC3E}">
        <p14:creationId xmlns:p14="http://schemas.microsoft.com/office/powerpoint/2010/main" val="3795236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6C1F35-A44E-46E5-A3B9-E9B44D5ADC91}" type="datetimeFigureOut">
              <a:rPr lang="en-IN" smtClean="0"/>
              <a:t>24-12-2020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14B23D-6B0D-4020-8008-1BEB3B469A9A}" type="slidenum">
              <a:rPr lang="en-IN" smtClean="0"/>
              <a:t>‹#›</a:t>
            </a:fld>
            <a:endParaRPr lang="en-IN"/>
          </a:p>
        </p:txBody>
      </p:sp>
    </p:spTree>
    <p:extLst>
      <p:ext uri="{BB962C8B-B14F-4D97-AF65-F5344CB8AC3E}">
        <p14:creationId xmlns:p14="http://schemas.microsoft.com/office/powerpoint/2010/main" val="2550208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6C1F35-A44E-46E5-A3B9-E9B44D5ADC91}" type="datetimeFigureOut">
              <a:rPr lang="en-IN" smtClean="0"/>
              <a:t>24-12-2020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314B23D-6B0D-4020-8008-1BEB3B469A9A}" type="slidenum">
              <a:rPr lang="en-IN" smtClean="0"/>
              <a:t>‹#›</a:t>
            </a:fld>
            <a:endParaRPr lang="en-IN"/>
          </a:p>
        </p:txBody>
      </p:sp>
    </p:spTree>
    <p:extLst>
      <p:ext uri="{BB962C8B-B14F-4D97-AF65-F5344CB8AC3E}">
        <p14:creationId xmlns:p14="http://schemas.microsoft.com/office/powerpoint/2010/main" val="2874401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6C1F35-A44E-46E5-A3B9-E9B44D5ADC91}" type="datetimeFigureOut">
              <a:rPr lang="en-IN" smtClean="0"/>
              <a:t>24-12-2020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14B23D-6B0D-4020-8008-1BEB3B469A9A}" type="slidenum">
              <a:rPr lang="en-IN" smtClean="0"/>
              <a:t>‹#›</a:t>
            </a:fld>
            <a:endParaRPr lang="en-IN"/>
          </a:p>
        </p:txBody>
      </p:sp>
    </p:spTree>
    <p:extLst>
      <p:ext uri="{BB962C8B-B14F-4D97-AF65-F5344CB8AC3E}">
        <p14:creationId xmlns:p14="http://schemas.microsoft.com/office/powerpoint/2010/main" val="3620727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6C1F35-A44E-46E5-A3B9-E9B44D5ADC91}" type="datetimeFigureOut">
              <a:rPr lang="en-IN" smtClean="0"/>
              <a:t>24-12-2020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14B23D-6B0D-4020-8008-1BEB3B469A9A}" type="slidenum">
              <a:rPr lang="en-IN" smtClean="0"/>
              <a:t>‹#›</a:t>
            </a:fld>
            <a:endParaRPr lang="en-IN"/>
          </a:p>
        </p:txBody>
      </p:sp>
    </p:spTree>
    <p:extLst>
      <p:ext uri="{BB962C8B-B14F-4D97-AF65-F5344CB8AC3E}">
        <p14:creationId xmlns:p14="http://schemas.microsoft.com/office/powerpoint/2010/main" val="3715384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66C1F35-A44E-46E5-A3B9-E9B44D5ADC91}" type="datetimeFigureOut">
              <a:rPr lang="en-IN" smtClean="0"/>
              <a:t>24-12-2020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314B23D-6B0D-4020-8008-1BEB3B469A9A}" type="slidenum">
              <a:rPr lang="en-IN" smtClean="0"/>
              <a:t>‹#›</a:t>
            </a:fld>
            <a:endParaRPr lang="en-IN"/>
          </a:p>
        </p:txBody>
      </p:sp>
    </p:spTree>
    <p:extLst>
      <p:ext uri="{BB962C8B-B14F-4D97-AF65-F5344CB8AC3E}">
        <p14:creationId xmlns:p14="http://schemas.microsoft.com/office/powerpoint/2010/main" val="225523060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46992" y="523469"/>
            <a:ext cx="10058400" cy="5567716"/>
          </a:xfrm>
          <a:prstGeom prst="rect">
            <a:avLst/>
          </a:prstGeom>
        </p:spPr>
      </p:pic>
      <p:sp>
        <p:nvSpPr>
          <p:cNvPr id="2" name="Title 1">
            <a:extLst>
              <a:ext uri="{FF2B5EF4-FFF2-40B4-BE49-F238E27FC236}">
                <a16:creationId xmlns:a16="http://schemas.microsoft.com/office/drawing/2014/main" xmlns="" id="{F9BA753C-C342-4015-8496-FE9E91E88DC8}"/>
              </a:ext>
            </a:extLst>
          </p:cNvPr>
          <p:cNvSpPr>
            <a:spLocks noGrp="1"/>
          </p:cNvSpPr>
          <p:nvPr>
            <p:ph type="ctrTitle"/>
          </p:nvPr>
        </p:nvSpPr>
        <p:spPr/>
        <p:txBody>
          <a:bodyPr/>
          <a:lstStyle/>
          <a:p>
            <a:pPr algn="ctr"/>
            <a:r>
              <a:rPr lang="en-US" b="1" dirty="0">
                <a:solidFill>
                  <a:schemeClr val="tx1"/>
                </a:solidFill>
              </a:rPr>
              <a:t>ALZHEIMER’S VIRTUAL ASSISTANT</a:t>
            </a:r>
            <a:endParaRPr lang="en-IN" b="1" dirty="0">
              <a:solidFill>
                <a:schemeClr val="tx1"/>
              </a:solidFill>
            </a:endParaRPr>
          </a:p>
        </p:txBody>
      </p:sp>
      <p:sp>
        <p:nvSpPr>
          <p:cNvPr id="3" name="Subtitle 2">
            <a:extLst>
              <a:ext uri="{FF2B5EF4-FFF2-40B4-BE49-F238E27FC236}">
                <a16:creationId xmlns:a16="http://schemas.microsoft.com/office/drawing/2014/main" xmlns="" id="{29E221E6-9F2A-421F-8B4B-E45B30E42176}"/>
              </a:ext>
            </a:extLst>
          </p:cNvPr>
          <p:cNvSpPr>
            <a:spLocks noGrp="1"/>
          </p:cNvSpPr>
          <p:nvPr>
            <p:ph type="subTitle" idx="1"/>
          </p:nvPr>
        </p:nvSpPr>
        <p:spPr>
          <a:xfrm>
            <a:off x="1507067" y="5191125"/>
            <a:ext cx="7579783" cy="723900"/>
          </a:xfrm>
        </p:spPr>
        <p:txBody>
          <a:bodyPr>
            <a:noAutofit/>
          </a:bodyPr>
          <a:lstStyle/>
          <a:p>
            <a:r>
              <a:rPr lang="en-US" dirty="0"/>
              <a:t>  </a:t>
            </a:r>
            <a:r>
              <a:rPr lang="en-US" dirty="0">
                <a:solidFill>
                  <a:schemeClr val="tx1">
                    <a:lumMod val="65000"/>
                    <a:lumOff val="35000"/>
                  </a:schemeClr>
                </a:solidFill>
              </a:rPr>
              <a:t>Submitted by: </a:t>
            </a:r>
          </a:p>
          <a:p>
            <a:r>
              <a:rPr lang="en-US" dirty="0">
                <a:solidFill>
                  <a:schemeClr val="tx1">
                    <a:lumMod val="65000"/>
                    <a:lumOff val="35000"/>
                  </a:schemeClr>
                </a:solidFill>
              </a:rPr>
              <a:t>                        4 BIT CODE       </a:t>
            </a:r>
          </a:p>
          <a:p>
            <a:endParaRPr lang="en-US" dirty="0"/>
          </a:p>
          <a:p>
            <a:r>
              <a:rPr lang="en-US" dirty="0"/>
              <a:t> </a:t>
            </a:r>
            <a:endParaRPr lang="en-IN" dirty="0"/>
          </a:p>
        </p:txBody>
      </p:sp>
    </p:spTree>
    <p:extLst>
      <p:ext uri="{BB962C8B-B14F-4D97-AF65-F5344CB8AC3E}">
        <p14:creationId xmlns:p14="http://schemas.microsoft.com/office/powerpoint/2010/main" val="597537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626582-95BB-4929-88B8-404F68F39D91}"/>
              </a:ext>
            </a:extLst>
          </p:cNvPr>
          <p:cNvSpPr>
            <a:spLocks noGrp="1"/>
          </p:cNvSpPr>
          <p:nvPr>
            <p:ph type="title"/>
          </p:nvPr>
        </p:nvSpPr>
        <p:spPr>
          <a:xfrm>
            <a:off x="434783" y="190699"/>
            <a:ext cx="8596668" cy="647700"/>
          </a:xfrm>
        </p:spPr>
        <p:txBody>
          <a:bodyPr/>
          <a:lstStyle/>
          <a:p>
            <a:r>
              <a:rPr lang="en-US" u="sng" dirty="0">
                <a:solidFill>
                  <a:schemeClr val="tx1"/>
                </a:solidFill>
              </a:rPr>
              <a:t>ABOUT US</a:t>
            </a:r>
            <a:endParaRPr lang="en-IN" u="sng" dirty="0">
              <a:solidFill>
                <a:schemeClr val="tx1"/>
              </a:solidFill>
            </a:endParaRPr>
          </a:p>
        </p:txBody>
      </p:sp>
      <p:graphicFrame>
        <p:nvGraphicFramePr>
          <p:cNvPr id="16" name="Diagram 15">
            <a:extLst>
              <a:ext uri="{FF2B5EF4-FFF2-40B4-BE49-F238E27FC236}">
                <a16:creationId xmlns:a16="http://schemas.microsoft.com/office/drawing/2014/main" xmlns="" id="{0E348C9F-8246-4539-81E1-29F11AEED868}"/>
              </a:ext>
            </a:extLst>
          </p:cNvPr>
          <p:cNvGraphicFramePr/>
          <p:nvPr>
            <p:extLst>
              <p:ext uri="{D42A27DB-BD31-4B8C-83A1-F6EECF244321}">
                <p14:modId xmlns:p14="http://schemas.microsoft.com/office/powerpoint/2010/main" val="2446494113"/>
              </p:ext>
            </p:extLst>
          </p:nvPr>
        </p:nvGraphicFramePr>
        <p:xfrm>
          <a:off x="434783" y="1333761"/>
          <a:ext cx="5558130" cy="1152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xmlns="" id="{283167EA-66D9-41BC-8C76-E5E25F35ECF0}"/>
              </a:ext>
            </a:extLst>
          </p:cNvPr>
          <p:cNvGraphicFramePr/>
          <p:nvPr>
            <p:extLst>
              <p:ext uri="{D42A27DB-BD31-4B8C-83A1-F6EECF244321}">
                <p14:modId xmlns:p14="http://schemas.microsoft.com/office/powerpoint/2010/main" val="3429990840"/>
              </p:ext>
            </p:extLst>
          </p:nvPr>
        </p:nvGraphicFramePr>
        <p:xfrm>
          <a:off x="5272255" y="2797876"/>
          <a:ext cx="5415409" cy="104653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7" name="Diagram 16">
            <a:extLst>
              <a:ext uri="{FF2B5EF4-FFF2-40B4-BE49-F238E27FC236}">
                <a16:creationId xmlns:a16="http://schemas.microsoft.com/office/drawing/2014/main" xmlns="" id="{706AF395-180D-45B5-BF45-9D5107928120}"/>
              </a:ext>
            </a:extLst>
          </p:cNvPr>
          <p:cNvGraphicFramePr/>
          <p:nvPr>
            <p:extLst>
              <p:ext uri="{D42A27DB-BD31-4B8C-83A1-F6EECF244321}">
                <p14:modId xmlns:p14="http://schemas.microsoft.com/office/powerpoint/2010/main" val="3217831352"/>
              </p:ext>
            </p:extLst>
          </p:nvPr>
        </p:nvGraphicFramePr>
        <p:xfrm>
          <a:off x="405437" y="4060124"/>
          <a:ext cx="5587476" cy="131145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5" name="Diagram 14">
            <a:extLst>
              <a:ext uri="{FF2B5EF4-FFF2-40B4-BE49-F238E27FC236}">
                <a16:creationId xmlns:a16="http://schemas.microsoft.com/office/drawing/2014/main" xmlns="" id="{C94E094A-59D9-46D1-98E4-EDE60AFECDC7}"/>
              </a:ext>
            </a:extLst>
          </p:cNvPr>
          <p:cNvGraphicFramePr/>
          <p:nvPr>
            <p:extLst>
              <p:ext uri="{D42A27DB-BD31-4B8C-83A1-F6EECF244321}">
                <p14:modId xmlns:p14="http://schemas.microsoft.com/office/powerpoint/2010/main" val="482512151"/>
              </p:ext>
            </p:extLst>
          </p:nvPr>
        </p:nvGraphicFramePr>
        <p:xfrm>
          <a:off x="5358286" y="5098026"/>
          <a:ext cx="4909047" cy="1759974"/>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639417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757159B-48FF-4E77-8E4C-27A58FDEC25D}"/>
              </a:ext>
            </a:extLst>
          </p:cNvPr>
          <p:cNvSpPr txBox="1"/>
          <p:nvPr/>
        </p:nvSpPr>
        <p:spPr>
          <a:xfrm>
            <a:off x="2105025" y="3075057"/>
            <a:ext cx="6343650" cy="830997"/>
          </a:xfrm>
          <a:prstGeom prst="rect">
            <a:avLst/>
          </a:prstGeom>
          <a:noFill/>
        </p:spPr>
        <p:txBody>
          <a:bodyPr wrap="square" rtlCol="0">
            <a:spAutoFit/>
          </a:bodyPr>
          <a:lstStyle/>
          <a:p>
            <a:pPr algn="ctr"/>
            <a:r>
              <a:rPr lang="en-US" sz="4800" b="1" dirty="0">
                <a:latin typeface="Bradley Hand ITC" panose="03070402050302030203" pitchFamily="66" charset="0"/>
              </a:rPr>
              <a:t>THANKYOU</a:t>
            </a:r>
            <a:endParaRPr lang="en-IN" sz="4800" b="1" dirty="0">
              <a:latin typeface="Bradley Hand ITC" panose="03070402050302030203" pitchFamily="66" charset="0"/>
            </a:endParaRPr>
          </a:p>
        </p:txBody>
      </p:sp>
    </p:spTree>
    <p:extLst>
      <p:ext uri="{BB962C8B-B14F-4D97-AF65-F5344CB8AC3E}">
        <p14:creationId xmlns:p14="http://schemas.microsoft.com/office/powerpoint/2010/main" val="3233298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620717-41A4-4827-9A21-2DA5E1A223CB}"/>
              </a:ext>
            </a:extLst>
          </p:cNvPr>
          <p:cNvSpPr>
            <a:spLocks noGrp="1"/>
          </p:cNvSpPr>
          <p:nvPr>
            <p:ph type="title"/>
          </p:nvPr>
        </p:nvSpPr>
        <p:spPr>
          <a:xfrm>
            <a:off x="677334" y="609600"/>
            <a:ext cx="8596668" cy="695325"/>
          </a:xfrm>
        </p:spPr>
        <p:txBody>
          <a:bodyPr/>
          <a:lstStyle/>
          <a:p>
            <a:r>
              <a:rPr lang="en-US" u="sng" dirty="0">
                <a:solidFill>
                  <a:schemeClr val="tx1"/>
                </a:solidFill>
              </a:rPr>
              <a:t>AGENDA</a:t>
            </a:r>
            <a:endParaRPr lang="en-IN" u="sng" dirty="0">
              <a:solidFill>
                <a:schemeClr val="tx1"/>
              </a:solidFill>
            </a:endParaRPr>
          </a:p>
        </p:txBody>
      </p:sp>
      <p:sp>
        <p:nvSpPr>
          <p:cNvPr id="5" name="TextBox 4">
            <a:extLst>
              <a:ext uri="{FF2B5EF4-FFF2-40B4-BE49-F238E27FC236}">
                <a16:creationId xmlns:a16="http://schemas.microsoft.com/office/drawing/2014/main" xmlns="" id="{DF2FE713-E940-4883-9A99-38EF54847F60}"/>
              </a:ext>
            </a:extLst>
          </p:cNvPr>
          <p:cNvSpPr txBox="1"/>
          <p:nvPr/>
        </p:nvSpPr>
        <p:spPr>
          <a:xfrm>
            <a:off x="677334" y="1504949"/>
            <a:ext cx="5999692" cy="526297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400" dirty="0"/>
              <a:t>Executive Summary</a:t>
            </a:r>
          </a:p>
          <a:p>
            <a:pPr marL="285750" indent="-285750">
              <a:lnSpc>
                <a:spcPct val="200000"/>
              </a:lnSpc>
              <a:buFont typeface="Arial" panose="020B0604020202020204" pitchFamily="34" charset="0"/>
              <a:buChar char="•"/>
            </a:pPr>
            <a:r>
              <a:rPr lang="en-US" sz="2400" dirty="0"/>
              <a:t>Solution Brief</a:t>
            </a:r>
          </a:p>
          <a:p>
            <a:pPr marL="285750" indent="-285750">
              <a:lnSpc>
                <a:spcPct val="200000"/>
              </a:lnSpc>
              <a:buFont typeface="Arial" panose="020B0604020202020204" pitchFamily="34" charset="0"/>
              <a:buChar char="•"/>
            </a:pPr>
            <a:r>
              <a:rPr lang="en-US" sz="2400" dirty="0"/>
              <a:t>Components used</a:t>
            </a:r>
          </a:p>
          <a:p>
            <a:pPr marL="285750" indent="-285750">
              <a:lnSpc>
                <a:spcPct val="200000"/>
              </a:lnSpc>
              <a:buFont typeface="Arial" panose="020B0604020202020204" pitchFamily="34" charset="0"/>
              <a:buChar char="•"/>
            </a:pPr>
            <a:r>
              <a:rPr lang="en-US" sz="2400" dirty="0"/>
              <a:t>Implementation details</a:t>
            </a:r>
          </a:p>
          <a:p>
            <a:pPr marL="285750" indent="-285750">
              <a:lnSpc>
                <a:spcPct val="200000"/>
              </a:lnSpc>
              <a:buFont typeface="Arial" panose="020B0604020202020204" pitchFamily="34" charset="0"/>
              <a:buChar char="•"/>
            </a:pPr>
            <a:r>
              <a:rPr lang="en-US" sz="2400" dirty="0"/>
              <a:t>Circuit implementation</a:t>
            </a:r>
          </a:p>
          <a:p>
            <a:pPr marL="285750" indent="-285750">
              <a:lnSpc>
                <a:spcPct val="200000"/>
              </a:lnSpc>
              <a:buFont typeface="Arial" panose="020B0604020202020204" pitchFamily="34" charset="0"/>
              <a:buChar char="•"/>
            </a:pPr>
            <a:r>
              <a:rPr lang="en-US" sz="2400" dirty="0"/>
              <a:t>Constraints</a:t>
            </a:r>
          </a:p>
          <a:p>
            <a:pPr marL="285750" indent="-285750">
              <a:lnSpc>
                <a:spcPct val="200000"/>
              </a:lnSpc>
              <a:buFont typeface="Arial" panose="020B0604020202020204" pitchFamily="34" charset="0"/>
              <a:buChar char="•"/>
            </a:pPr>
            <a:r>
              <a:rPr lang="en-US" sz="2400" dirty="0"/>
              <a:t>About Us</a:t>
            </a:r>
            <a:endParaRPr lang="en-IN" sz="2400" dirty="0"/>
          </a:p>
        </p:txBody>
      </p:sp>
    </p:spTree>
    <p:extLst>
      <p:ext uri="{BB962C8B-B14F-4D97-AF65-F5344CB8AC3E}">
        <p14:creationId xmlns:p14="http://schemas.microsoft.com/office/powerpoint/2010/main" val="1446420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76A398-6050-46C5-B766-A2EF9C6E2D69}"/>
              </a:ext>
            </a:extLst>
          </p:cNvPr>
          <p:cNvSpPr>
            <a:spLocks noGrp="1"/>
          </p:cNvSpPr>
          <p:nvPr>
            <p:ph type="title"/>
          </p:nvPr>
        </p:nvSpPr>
        <p:spPr/>
        <p:txBody>
          <a:bodyPr/>
          <a:lstStyle/>
          <a:p>
            <a:r>
              <a:rPr lang="en-US" u="sng" dirty="0">
                <a:solidFill>
                  <a:schemeClr val="tx1"/>
                </a:solidFill>
              </a:rPr>
              <a:t>Executive Summary</a:t>
            </a:r>
            <a:endParaRPr lang="en-IN" u="sng" dirty="0">
              <a:solidFill>
                <a:schemeClr val="tx1"/>
              </a:solidFill>
            </a:endParaRPr>
          </a:p>
        </p:txBody>
      </p:sp>
      <p:sp>
        <p:nvSpPr>
          <p:cNvPr id="3" name="Content Placeholder 2">
            <a:extLst>
              <a:ext uri="{FF2B5EF4-FFF2-40B4-BE49-F238E27FC236}">
                <a16:creationId xmlns:a16="http://schemas.microsoft.com/office/drawing/2014/main" xmlns="" id="{DB5967E2-C54A-4A40-B4BC-000480DF9F34}"/>
              </a:ext>
            </a:extLst>
          </p:cNvPr>
          <p:cNvSpPr>
            <a:spLocks noGrp="1"/>
          </p:cNvSpPr>
          <p:nvPr>
            <p:ph idx="1"/>
          </p:nvPr>
        </p:nvSpPr>
        <p:spPr>
          <a:xfrm>
            <a:off x="677333" y="1666875"/>
            <a:ext cx="8819091" cy="4374487"/>
          </a:xfrm>
        </p:spPr>
        <p:txBody>
          <a:bodyPr/>
          <a:lstStyle/>
          <a:p>
            <a:r>
              <a:rPr lang="en-US" b="1" i="0" dirty="0">
                <a:solidFill>
                  <a:srgbClr val="202124"/>
                </a:solidFill>
                <a:effectLst/>
                <a:latin typeface="arial" panose="020B0604020202020204" pitchFamily="34" charset="0"/>
              </a:rPr>
              <a:t>Alzheimer's disease</a:t>
            </a:r>
            <a:r>
              <a:rPr lang="en-US" b="0" i="0" dirty="0">
                <a:solidFill>
                  <a:srgbClr val="202124"/>
                </a:solidFill>
                <a:effectLst/>
                <a:latin typeface="arial" panose="020B0604020202020204" pitchFamily="34" charset="0"/>
              </a:rPr>
              <a:t> is a progressive disorder that causes brain cells to degenerate and die. It is the most common form of dementia. </a:t>
            </a:r>
            <a:r>
              <a:rPr lang="en-US" i="0" dirty="0">
                <a:solidFill>
                  <a:srgbClr val="202124"/>
                </a:solidFill>
                <a:effectLst/>
                <a:latin typeface="arial" panose="020B0604020202020204" pitchFamily="34" charset="0"/>
              </a:rPr>
              <a:t>Worldwide</a:t>
            </a:r>
            <a:r>
              <a:rPr lang="en-US" b="0" i="0" dirty="0">
                <a:solidFill>
                  <a:srgbClr val="202124"/>
                </a:solidFill>
                <a:effectLst/>
                <a:latin typeface="arial" panose="020B0604020202020204" pitchFamily="34" charset="0"/>
              </a:rPr>
              <a:t>, around 50 million people have dementia, and there are nearly 10 million new cases every year. In India, more than 1 million cases are reported per year. This disease is mostly found in persons aged 65 or above. The patients affected by this disease should be treated with utmost care but lack of attention may lead to unexpected deaths.</a:t>
            </a:r>
          </a:p>
          <a:p>
            <a:endParaRPr lang="en-US" b="0" i="0" dirty="0">
              <a:solidFill>
                <a:srgbClr val="202124"/>
              </a:solidFill>
              <a:effectLst/>
              <a:latin typeface="arial" panose="020B0604020202020204" pitchFamily="34" charset="0"/>
            </a:endParaRPr>
          </a:p>
          <a:p>
            <a:r>
              <a:rPr lang="en-US" dirty="0">
                <a:solidFill>
                  <a:srgbClr val="202124"/>
                </a:solidFill>
                <a:latin typeface="arial" panose="020B0604020202020204" pitchFamily="34" charset="0"/>
              </a:rPr>
              <a:t>To tackle these situations and to help the patients and caretakers, we have come with an idea of </a:t>
            </a:r>
            <a:r>
              <a:rPr lang="en-US" b="1" dirty="0">
                <a:solidFill>
                  <a:srgbClr val="202124"/>
                </a:solidFill>
                <a:latin typeface="arial" panose="020B0604020202020204" pitchFamily="34" charset="0"/>
              </a:rPr>
              <a:t>ALZHEIMER’S VIRTUAL ASSISTANT. </a:t>
            </a:r>
            <a:r>
              <a:rPr lang="en-US" dirty="0">
                <a:solidFill>
                  <a:srgbClr val="202124"/>
                </a:solidFill>
                <a:latin typeface="arial" panose="020B0604020202020204" pitchFamily="34" charset="0"/>
              </a:rPr>
              <a:t>This is a wearable device which reminds the patient about the tasks like medications, exercises and other activities. It also alerts caretakers in Emergency situations and will also monitor the patients. In addition to this, we have incorporated health monitoring parameters so that it would be a complete medical aid for the patients.</a:t>
            </a:r>
            <a:endParaRPr lang="en-IN" b="1" dirty="0"/>
          </a:p>
        </p:txBody>
      </p:sp>
    </p:spTree>
    <p:extLst>
      <p:ext uri="{BB962C8B-B14F-4D97-AF65-F5344CB8AC3E}">
        <p14:creationId xmlns:p14="http://schemas.microsoft.com/office/powerpoint/2010/main" val="3492715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04E1032-7785-49F2-953B-5B0BE01B399E}"/>
              </a:ext>
            </a:extLst>
          </p:cNvPr>
          <p:cNvSpPr>
            <a:spLocks noGrp="1"/>
          </p:cNvSpPr>
          <p:nvPr>
            <p:ph type="title"/>
          </p:nvPr>
        </p:nvSpPr>
        <p:spPr>
          <a:xfrm>
            <a:off x="677333" y="468975"/>
            <a:ext cx="8596668" cy="638175"/>
          </a:xfrm>
        </p:spPr>
        <p:txBody>
          <a:bodyPr>
            <a:normAutofit fontScale="90000"/>
          </a:bodyPr>
          <a:lstStyle/>
          <a:p>
            <a:r>
              <a:rPr lang="en-US" u="sng" dirty="0">
                <a:solidFill>
                  <a:schemeClr val="tx1"/>
                </a:solidFill>
              </a:rPr>
              <a:t>Solution Brief</a:t>
            </a:r>
            <a:endParaRPr lang="en-IN" u="sng" dirty="0">
              <a:solidFill>
                <a:schemeClr val="tx1"/>
              </a:solidFill>
            </a:endParaRPr>
          </a:p>
        </p:txBody>
      </p:sp>
      <p:sp>
        <p:nvSpPr>
          <p:cNvPr id="5" name="Content Placeholder 4">
            <a:extLst>
              <a:ext uri="{FF2B5EF4-FFF2-40B4-BE49-F238E27FC236}">
                <a16:creationId xmlns:a16="http://schemas.microsoft.com/office/drawing/2014/main" xmlns="" id="{01B65670-E820-4A52-A115-FE12D97BEA56}"/>
              </a:ext>
            </a:extLst>
          </p:cNvPr>
          <p:cNvSpPr>
            <a:spLocks noGrp="1"/>
          </p:cNvSpPr>
          <p:nvPr>
            <p:ph idx="1"/>
          </p:nvPr>
        </p:nvSpPr>
        <p:spPr>
          <a:xfrm>
            <a:off x="677333" y="1419225"/>
            <a:ext cx="9371542" cy="4969800"/>
          </a:xfrm>
        </p:spPr>
        <p:txBody>
          <a:bodyPr>
            <a:normAutofit fontScale="77500" lnSpcReduction="20000"/>
          </a:bodyPr>
          <a:lstStyle/>
          <a:p>
            <a:r>
              <a:rPr lang="en-US" sz="2400" b="1" dirty="0"/>
              <a:t>We have designed this system with 2 parts: </a:t>
            </a:r>
          </a:p>
          <a:p>
            <a:pPr lvl="1"/>
            <a:r>
              <a:rPr lang="en-US" sz="1900" dirty="0"/>
              <a:t>A Wearable device(as in like a watch) for the patients.</a:t>
            </a:r>
          </a:p>
          <a:p>
            <a:pPr lvl="1"/>
            <a:r>
              <a:rPr lang="en-US" sz="1900" dirty="0"/>
              <a:t>An app for caretakers so that they could monitor the patient parameters through a mobile phone.</a:t>
            </a:r>
          </a:p>
          <a:p>
            <a:pPr lvl="1"/>
            <a:endParaRPr lang="en-US" sz="1900" dirty="0"/>
          </a:p>
          <a:p>
            <a:pPr marL="400050" lvl="1" indent="0">
              <a:buNone/>
            </a:pPr>
            <a:r>
              <a:rPr lang="en-US" dirty="0"/>
              <a:t>     </a:t>
            </a:r>
          </a:p>
          <a:p>
            <a:r>
              <a:rPr lang="en-IN" sz="2400" b="1" dirty="0"/>
              <a:t> Features incorporated in this device:</a:t>
            </a:r>
          </a:p>
          <a:p>
            <a:pPr lvl="1"/>
            <a:r>
              <a:rPr lang="en-IN" sz="2100" dirty="0"/>
              <a:t>Fall detection – It will alert the caretaker through the mobile app when patient falls down.</a:t>
            </a:r>
          </a:p>
          <a:p>
            <a:pPr lvl="1"/>
            <a:r>
              <a:rPr lang="en-IN" sz="2100" dirty="0"/>
              <a:t>Pressure Sensing unit</a:t>
            </a:r>
          </a:p>
          <a:p>
            <a:pPr lvl="1"/>
            <a:r>
              <a:rPr lang="en-IN" sz="2100" dirty="0"/>
              <a:t>Temperature Sensing unit – measures temperature of the patient</a:t>
            </a:r>
          </a:p>
          <a:p>
            <a:pPr lvl="1"/>
            <a:r>
              <a:rPr lang="en-IN" sz="2100" dirty="0"/>
              <a:t>Reminders about medications, exercises and daily activities</a:t>
            </a:r>
          </a:p>
          <a:p>
            <a:pPr lvl="1"/>
            <a:r>
              <a:rPr lang="en-IN" sz="2100" dirty="0"/>
              <a:t>Alert caretakers in emergency situations( patients could alert caretakers themselves in such situations)</a:t>
            </a:r>
          </a:p>
          <a:p>
            <a:pPr lvl="1"/>
            <a:r>
              <a:rPr lang="en-IN" sz="2100" dirty="0"/>
              <a:t>Date and time</a:t>
            </a:r>
          </a:p>
          <a:p>
            <a:pPr lvl="1"/>
            <a:r>
              <a:rPr lang="en-IN" sz="2100" dirty="0"/>
              <a:t>Heart rate sensor and oxygen saturation level monitoring</a:t>
            </a:r>
          </a:p>
          <a:p>
            <a:pPr lvl="1"/>
            <a:r>
              <a:rPr lang="en-IN" sz="2100" dirty="0"/>
              <a:t>Location detection – indicates the live location of the patient</a:t>
            </a:r>
          </a:p>
          <a:p>
            <a:pPr lvl="1"/>
            <a:endParaRPr lang="en-IN" dirty="0"/>
          </a:p>
        </p:txBody>
      </p:sp>
    </p:spTree>
    <p:extLst>
      <p:ext uri="{BB962C8B-B14F-4D97-AF65-F5344CB8AC3E}">
        <p14:creationId xmlns:p14="http://schemas.microsoft.com/office/powerpoint/2010/main" val="1358754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B9F7DA-30FE-4F65-8157-76CF2C0533B0}"/>
              </a:ext>
            </a:extLst>
          </p:cNvPr>
          <p:cNvSpPr>
            <a:spLocks noGrp="1"/>
          </p:cNvSpPr>
          <p:nvPr>
            <p:ph type="title"/>
          </p:nvPr>
        </p:nvSpPr>
        <p:spPr>
          <a:xfrm>
            <a:off x="677334" y="459450"/>
            <a:ext cx="8596668" cy="714375"/>
          </a:xfrm>
        </p:spPr>
        <p:txBody>
          <a:bodyPr/>
          <a:lstStyle/>
          <a:p>
            <a:r>
              <a:rPr lang="en-US" u="sng" dirty="0">
                <a:solidFill>
                  <a:schemeClr val="tx1"/>
                </a:solidFill>
              </a:rPr>
              <a:t>COMPONENTS USED</a:t>
            </a:r>
            <a:endParaRPr lang="en-IN" u="sng" dirty="0">
              <a:solidFill>
                <a:schemeClr val="tx1"/>
              </a:solidFill>
            </a:endParaRPr>
          </a:p>
        </p:txBody>
      </p:sp>
      <p:sp>
        <p:nvSpPr>
          <p:cNvPr id="3" name="Content Placeholder 2">
            <a:extLst>
              <a:ext uri="{FF2B5EF4-FFF2-40B4-BE49-F238E27FC236}">
                <a16:creationId xmlns:a16="http://schemas.microsoft.com/office/drawing/2014/main" xmlns="" id="{98DA3D93-BA00-4598-9107-425ED2FC589F}"/>
              </a:ext>
            </a:extLst>
          </p:cNvPr>
          <p:cNvSpPr>
            <a:spLocks noGrp="1"/>
          </p:cNvSpPr>
          <p:nvPr>
            <p:ph idx="1"/>
          </p:nvPr>
        </p:nvSpPr>
        <p:spPr>
          <a:xfrm>
            <a:off x="677333" y="1476375"/>
            <a:ext cx="9066741" cy="5162550"/>
          </a:xfrm>
        </p:spPr>
        <p:txBody>
          <a:bodyPr>
            <a:normAutofit/>
          </a:bodyPr>
          <a:lstStyle/>
          <a:p>
            <a:r>
              <a:rPr lang="en-US" u="sng" dirty="0"/>
              <a:t>HARDWARE COMPONENTS</a:t>
            </a:r>
            <a:r>
              <a:rPr lang="en-US" dirty="0"/>
              <a:t>:</a:t>
            </a:r>
          </a:p>
          <a:p>
            <a:pPr lvl="1">
              <a:buFont typeface="+mj-lt"/>
              <a:buAutoNum type="arabicPeriod"/>
            </a:pPr>
            <a:r>
              <a:rPr lang="en-US" dirty="0"/>
              <a:t>Arduino MKR1000</a:t>
            </a:r>
          </a:p>
          <a:p>
            <a:pPr lvl="1">
              <a:buFont typeface="+mj-lt"/>
              <a:buAutoNum type="arabicPeriod"/>
            </a:pPr>
            <a:r>
              <a:rPr lang="en-US" dirty="0"/>
              <a:t>Infineon Sensor Hub nano</a:t>
            </a:r>
          </a:p>
          <a:p>
            <a:pPr lvl="1">
              <a:buFont typeface="+mj-lt"/>
              <a:buAutoNum type="arabicPeriod"/>
            </a:pPr>
            <a:r>
              <a:rPr lang="en-US" dirty="0"/>
              <a:t>HC-05 Bluetooth module</a:t>
            </a:r>
          </a:p>
          <a:p>
            <a:pPr lvl="1">
              <a:buFont typeface="+mj-lt"/>
              <a:buAutoNum type="arabicPeriod"/>
            </a:pPr>
            <a:r>
              <a:rPr lang="en-US" dirty="0"/>
              <a:t>Nokia 5110 LCD display</a:t>
            </a:r>
          </a:p>
          <a:p>
            <a:pPr lvl="1">
              <a:buFont typeface="+mj-lt"/>
              <a:buAutoNum type="arabicPeriod"/>
            </a:pPr>
            <a:r>
              <a:rPr lang="en-US" dirty="0"/>
              <a:t>Buzzer and LED</a:t>
            </a:r>
          </a:p>
          <a:p>
            <a:pPr lvl="1">
              <a:buFont typeface="+mj-lt"/>
              <a:buAutoNum type="arabicPeriod"/>
            </a:pPr>
            <a:r>
              <a:rPr lang="en-US" dirty="0"/>
              <a:t>Heart rate sensor </a:t>
            </a:r>
          </a:p>
          <a:p>
            <a:pPr lvl="1">
              <a:buFont typeface="+mj-lt"/>
              <a:buAutoNum type="arabicPeriod"/>
            </a:pPr>
            <a:r>
              <a:rPr lang="en-US" dirty="0"/>
              <a:t>Blood oxygen saturation sensor</a:t>
            </a:r>
          </a:p>
          <a:p>
            <a:pPr lvl="1">
              <a:buFont typeface="+mj-lt"/>
              <a:buAutoNum type="arabicPeriod"/>
            </a:pPr>
            <a:r>
              <a:rPr lang="en-IN" dirty="0"/>
              <a:t>Apps and online services</a:t>
            </a:r>
          </a:p>
          <a:p>
            <a:pPr lvl="1">
              <a:buFont typeface="+mj-lt"/>
              <a:buAutoNum type="arabicPeriod"/>
            </a:pPr>
            <a:endParaRPr lang="en-IN" dirty="0"/>
          </a:p>
          <a:p>
            <a:r>
              <a:rPr lang="en-IN" u="sng" dirty="0"/>
              <a:t>SOFTWARE COMPONENTS:</a:t>
            </a:r>
          </a:p>
          <a:p>
            <a:pPr marL="800100" lvl="1" indent="-342900">
              <a:buFont typeface="+mj-lt"/>
              <a:buAutoNum type="arabicPeriod"/>
            </a:pPr>
            <a:r>
              <a:rPr lang="en-IN" dirty="0"/>
              <a:t>Arduino IDE</a:t>
            </a:r>
          </a:p>
          <a:p>
            <a:pPr marL="800100" lvl="1" indent="-342900">
              <a:buFont typeface="+mj-lt"/>
              <a:buAutoNum type="arabicPeriod"/>
            </a:pPr>
            <a:r>
              <a:rPr lang="en-IN" dirty="0"/>
              <a:t>Blynk IOT platform</a:t>
            </a:r>
          </a:p>
          <a:p>
            <a:pPr marL="457200" lvl="1" indent="0">
              <a:buNone/>
            </a:pPr>
            <a:endParaRPr lang="en-IN" u="sng" dirty="0"/>
          </a:p>
        </p:txBody>
      </p:sp>
    </p:spTree>
    <p:extLst>
      <p:ext uri="{BB962C8B-B14F-4D97-AF65-F5344CB8AC3E}">
        <p14:creationId xmlns:p14="http://schemas.microsoft.com/office/powerpoint/2010/main" val="1263659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7FDA86-7CA8-4691-AF09-876D11ECBDEF}"/>
              </a:ext>
            </a:extLst>
          </p:cNvPr>
          <p:cNvSpPr>
            <a:spLocks noGrp="1"/>
          </p:cNvSpPr>
          <p:nvPr>
            <p:ph type="title"/>
          </p:nvPr>
        </p:nvSpPr>
        <p:spPr>
          <a:xfrm>
            <a:off x="677334" y="381000"/>
            <a:ext cx="8596668" cy="676275"/>
          </a:xfrm>
        </p:spPr>
        <p:txBody>
          <a:bodyPr/>
          <a:lstStyle/>
          <a:p>
            <a:r>
              <a:rPr lang="en-US" u="sng" dirty="0">
                <a:solidFill>
                  <a:schemeClr val="tx1"/>
                </a:solidFill>
              </a:rPr>
              <a:t>Implementation Details</a:t>
            </a:r>
            <a:endParaRPr lang="en-IN" u="sng" dirty="0">
              <a:solidFill>
                <a:schemeClr val="tx1"/>
              </a:solidFill>
            </a:endParaRPr>
          </a:p>
        </p:txBody>
      </p:sp>
      <p:sp>
        <p:nvSpPr>
          <p:cNvPr id="3" name="Content Placeholder 2">
            <a:extLst>
              <a:ext uri="{FF2B5EF4-FFF2-40B4-BE49-F238E27FC236}">
                <a16:creationId xmlns:a16="http://schemas.microsoft.com/office/drawing/2014/main" xmlns="" id="{32508284-9162-4108-8A66-F258A698ABB2}"/>
              </a:ext>
            </a:extLst>
          </p:cNvPr>
          <p:cNvSpPr>
            <a:spLocks noGrp="1"/>
          </p:cNvSpPr>
          <p:nvPr>
            <p:ph idx="1"/>
          </p:nvPr>
        </p:nvSpPr>
        <p:spPr>
          <a:xfrm>
            <a:off x="677334" y="1257300"/>
            <a:ext cx="8596668" cy="5124449"/>
          </a:xfrm>
        </p:spPr>
        <p:txBody>
          <a:bodyPr/>
          <a:lstStyle/>
          <a:p>
            <a:r>
              <a:rPr lang="en-US" dirty="0"/>
              <a:t>This wearable device mainly works on the board Arduino MKR1000 and a Bluetooth module HC-05 is connected with Arduino board to communicate with Infineon’s sensor hub Nano.</a:t>
            </a:r>
          </a:p>
          <a:p>
            <a:r>
              <a:rPr lang="en-US" dirty="0"/>
              <a:t>The device mainly working on Master-Slave asymmetrical configuration which Arduino board works as master.</a:t>
            </a:r>
          </a:p>
          <a:p>
            <a:r>
              <a:rPr lang="en-US" dirty="0"/>
              <a:t>This circuitry is connected with </a:t>
            </a:r>
            <a:r>
              <a:rPr lang="en-US" dirty="0" err="1"/>
              <a:t>Blynk</a:t>
            </a:r>
            <a:r>
              <a:rPr lang="en-US" dirty="0"/>
              <a:t> IOT platform so that the device can communicate with caretaker’s smart phone with </a:t>
            </a:r>
            <a:r>
              <a:rPr lang="en-US" dirty="0" err="1"/>
              <a:t>Blynk</a:t>
            </a:r>
            <a:r>
              <a:rPr lang="en-US" dirty="0"/>
              <a:t> app.</a:t>
            </a:r>
          </a:p>
          <a:p>
            <a:r>
              <a:rPr lang="en-US" dirty="0"/>
              <a:t>Infineon’s sensor hub Nano is used to measure pressure, temperature and altitude.</a:t>
            </a:r>
          </a:p>
          <a:p>
            <a:r>
              <a:rPr lang="en-US" dirty="0"/>
              <a:t>Configuration is done in two stages </a:t>
            </a:r>
          </a:p>
          <a:p>
            <a:pPr lvl="1"/>
            <a:r>
              <a:rPr lang="en-US" dirty="0"/>
              <a:t>First stage is Bluetooth module configuration using Arduino board. </a:t>
            </a:r>
          </a:p>
          <a:p>
            <a:pPr lvl="1"/>
            <a:r>
              <a:rPr lang="en-US" dirty="0"/>
              <a:t>Arduino board configuration.</a:t>
            </a:r>
            <a:endParaRPr lang="en-IN" dirty="0"/>
          </a:p>
        </p:txBody>
      </p:sp>
    </p:spTree>
    <p:extLst>
      <p:ext uri="{BB962C8B-B14F-4D97-AF65-F5344CB8AC3E}">
        <p14:creationId xmlns:p14="http://schemas.microsoft.com/office/powerpoint/2010/main" val="1770739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F5078C-DF07-40B6-BDAB-96CD89C67753}"/>
              </a:ext>
            </a:extLst>
          </p:cNvPr>
          <p:cNvSpPr>
            <a:spLocks noGrp="1"/>
          </p:cNvSpPr>
          <p:nvPr>
            <p:ph type="title"/>
          </p:nvPr>
        </p:nvSpPr>
        <p:spPr>
          <a:xfrm>
            <a:off x="458259" y="438150"/>
            <a:ext cx="8596668" cy="619125"/>
          </a:xfrm>
        </p:spPr>
        <p:txBody>
          <a:bodyPr>
            <a:normAutofit fontScale="90000"/>
          </a:bodyPr>
          <a:lstStyle/>
          <a:p>
            <a:r>
              <a:rPr lang="en-US" u="sng" dirty="0">
                <a:solidFill>
                  <a:schemeClr val="tx1"/>
                </a:solidFill>
              </a:rPr>
              <a:t>CIRCUIT IMPLEMENTATION</a:t>
            </a:r>
            <a:endParaRPr lang="en-IN" u="sng" dirty="0">
              <a:solidFill>
                <a:schemeClr val="tx1"/>
              </a:solidFill>
            </a:endParaRPr>
          </a:p>
        </p:txBody>
      </p:sp>
      <p:pic>
        <p:nvPicPr>
          <p:cNvPr id="4" name="Picture 3">
            <a:extLst>
              <a:ext uri="{FF2B5EF4-FFF2-40B4-BE49-F238E27FC236}">
                <a16:creationId xmlns:a16="http://schemas.microsoft.com/office/drawing/2014/main" xmlns="" id="{41CD379E-A5FB-4BCF-8B14-E90E966283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4584" y="1638300"/>
            <a:ext cx="6333066" cy="4326872"/>
          </a:xfrm>
          <a:prstGeom prst="rect">
            <a:avLst/>
          </a:prstGeom>
        </p:spPr>
      </p:pic>
    </p:spTree>
    <p:extLst>
      <p:ext uri="{BB962C8B-B14F-4D97-AF65-F5344CB8AC3E}">
        <p14:creationId xmlns:p14="http://schemas.microsoft.com/office/powerpoint/2010/main" val="2414263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364C85-B5C6-4CEA-82A6-C9AD278131B8}"/>
              </a:ext>
            </a:extLst>
          </p:cNvPr>
          <p:cNvSpPr>
            <a:spLocks noGrp="1"/>
          </p:cNvSpPr>
          <p:nvPr>
            <p:ph type="title"/>
          </p:nvPr>
        </p:nvSpPr>
        <p:spPr>
          <a:xfrm>
            <a:off x="353484" y="476250"/>
            <a:ext cx="8596668" cy="676275"/>
          </a:xfrm>
        </p:spPr>
        <p:txBody>
          <a:bodyPr/>
          <a:lstStyle/>
          <a:p>
            <a:r>
              <a:rPr lang="en-US" u="sng" dirty="0">
                <a:solidFill>
                  <a:schemeClr val="tx1"/>
                </a:solidFill>
              </a:rPr>
              <a:t>CIRCUIT IMPLEMENTATION</a:t>
            </a:r>
            <a:endParaRPr lang="en-IN" u="sng" dirty="0">
              <a:solidFill>
                <a:schemeClr val="tx1"/>
              </a:solidFill>
            </a:endParaRPr>
          </a:p>
        </p:txBody>
      </p:sp>
      <p:pic>
        <p:nvPicPr>
          <p:cNvPr id="6" name="Picture 5">
            <a:extLst>
              <a:ext uri="{FF2B5EF4-FFF2-40B4-BE49-F238E27FC236}">
                <a16:creationId xmlns:a16="http://schemas.microsoft.com/office/drawing/2014/main" xmlns="" id="{78090F6F-E28F-47CC-BCE4-23C4A1D739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484" y="1593850"/>
            <a:ext cx="5134209" cy="3778250"/>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0646" y="1384300"/>
            <a:ext cx="2754489" cy="3987800"/>
          </a:xfrm>
          <a:prstGeom prst="rect">
            <a:avLst/>
          </a:prstGeom>
        </p:spPr>
      </p:pic>
      <p:sp>
        <p:nvSpPr>
          <p:cNvPr id="4" name="TextBox 3"/>
          <p:cNvSpPr txBox="1"/>
          <p:nvPr/>
        </p:nvSpPr>
        <p:spPr>
          <a:xfrm>
            <a:off x="7235314" y="5817829"/>
            <a:ext cx="1625600" cy="646331"/>
          </a:xfrm>
          <a:prstGeom prst="rect">
            <a:avLst/>
          </a:prstGeom>
          <a:noFill/>
        </p:spPr>
        <p:txBody>
          <a:bodyPr wrap="square" rtlCol="0">
            <a:spAutoFit/>
          </a:bodyPr>
          <a:lstStyle/>
          <a:p>
            <a:pPr algn="ctr"/>
            <a:r>
              <a:rPr lang="en-US" dirty="0" err="1"/>
              <a:t>Blynk</a:t>
            </a:r>
            <a:r>
              <a:rPr lang="en-US" dirty="0"/>
              <a:t> app </a:t>
            </a:r>
            <a:r>
              <a:rPr lang="en-US" dirty="0" err="1"/>
              <a:t>screeenshot</a:t>
            </a:r>
            <a:endParaRPr lang="en-IN" dirty="0"/>
          </a:p>
        </p:txBody>
      </p:sp>
    </p:spTree>
    <p:extLst>
      <p:ext uri="{BB962C8B-B14F-4D97-AF65-F5344CB8AC3E}">
        <p14:creationId xmlns:p14="http://schemas.microsoft.com/office/powerpoint/2010/main" val="4023930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DAE0CC-A25D-4B48-A936-E0B42751AE3A}"/>
              </a:ext>
            </a:extLst>
          </p:cNvPr>
          <p:cNvSpPr>
            <a:spLocks noGrp="1"/>
          </p:cNvSpPr>
          <p:nvPr>
            <p:ph type="title"/>
          </p:nvPr>
        </p:nvSpPr>
        <p:spPr>
          <a:xfrm>
            <a:off x="496359" y="438150"/>
            <a:ext cx="8596668" cy="628650"/>
          </a:xfrm>
        </p:spPr>
        <p:txBody>
          <a:bodyPr>
            <a:normAutofit fontScale="90000"/>
          </a:bodyPr>
          <a:lstStyle/>
          <a:p>
            <a:r>
              <a:rPr lang="en-US" u="sng" dirty="0">
                <a:solidFill>
                  <a:schemeClr val="tx1"/>
                </a:solidFill>
              </a:rPr>
              <a:t>CONSTRAINTS</a:t>
            </a:r>
            <a:endParaRPr lang="en-IN" u="sng" dirty="0">
              <a:solidFill>
                <a:schemeClr val="tx1"/>
              </a:solidFill>
            </a:endParaRPr>
          </a:p>
        </p:txBody>
      </p:sp>
      <p:sp>
        <p:nvSpPr>
          <p:cNvPr id="5" name="TextBox 4"/>
          <p:cNvSpPr txBox="1"/>
          <p:nvPr/>
        </p:nvSpPr>
        <p:spPr>
          <a:xfrm>
            <a:off x="496359" y="1574800"/>
            <a:ext cx="8596668" cy="27238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In this current pandemic situation it was not easy to find hardware kit required for our specification. We couldn’t also find any simulation software for the same so that we are unable to demonstrate it’s working.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Due to time constraint, some of the features that we have mentioned in this project will be implemented in its future developmental stage.</a:t>
            </a:r>
          </a:p>
        </p:txBody>
      </p:sp>
    </p:spTree>
    <p:extLst>
      <p:ext uri="{BB962C8B-B14F-4D97-AF65-F5344CB8AC3E}">
        <p14:creationId xmlns:p14="http://schemas.microsoft.com/office/powerpoint/2010/main" val="1333264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254</TotalTime>
  <Words>395</Words>
  <Application>Microsoft Office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vt:lpstr>
      <vt:lpstr>Bradley Hand ITC</vt:lpstr>
      <vt:lpstr>Trebuchet MS</vt:lpstr>
      <vt:lpstr>Wingdings 3</vt:lpstr>
      <vt:lpstr>Facet</vt:lpstr>
      <vt:lpstr>ALZHEIMER’S VIRTUAL ASSISTANT</vt:lpstr>
      <vt:lpstr>AGENDA</vt:lpstr>
      <vt:lpstr>Executive Summary</vt:lpstr>
      <vt:lpstr>Solution Brief</vt:lpstr>
      <vt:lpstr>COMPONENTS USED</vt:lpstr>
      <vt:lpstr>Implementation Details</vt:lpstr>
      <vt:lpstr>CIRCUIT IMPLEMENTATION</vt:lpstr>
      <vt:lpstr>CIRCUIT IMPLEMENTATION</vt:lpstr>
      <vt:lpstr>CONSTRAINTS</vt:lpstr>
      <vt:lpstr>ABOUT US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ALZHEIMER’S VIRTUAL ASSISTANT</dc:title>
  <dc:creator>Swathi Krishna  M</dc:creator>
  <cp:lastModifiedBy>JIBI ANTONY</cp:lastModifiedBy>
  <cp:revision>22</cp:revision>
  <dcterms:created xsi:type="dcterms:W3CDTF">2020-12-23T14:28:37Z</dcterms:created>
  <dcterms:modified xsi:type="dcterms:W3CDTF">2020-12-24T13:03:33Z</dcterms:modified>
</cp:coreProperties>
</file>