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Amatic SC"/>
      <p:regular r:id="rId21"/>
      <p:bold r:id="rId22"/>
    </p:embeddedFont>
    <p:embeddedFont>
      <p:font typeface="Playfair Display"/>
      <p:regular r:id="rId23"/>
      <p:bold r:id="rId24"/>
      <p:italic r:id="rId25"/>
      <p:boldItalic r:id="rId26"/>
    </p:embeddedFont>
    <p:embeddedFont>
      <p:font typeface="Source Code Pro"/>
      <p:regular r:id="rId27"/>
      <p:bold r:id="rId28"/>
      <p:italic r:id="rId29"/>
      <p:boldItalic r:id="rId30"/>
    </p:embeddedFont>
    <p:embeddedFont>
      <p:font typeface="Oswald"/>
      <p:regular r:id="rId31"/>
      <p:bold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AmaticSC-bold.fntdata"/><Relationship Id="rId21" Type="http://schemas.openxmlformats.org/officeDocument/2006/relationships/font" Target="fonts/AmaticSC-regular.fntdata"/><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SourceCodePro-bold.fntdata"/><Relationship Id="rId27" Type="http://schemas.openxmlformats.org/officeDocument/2006/relationships/font" Target="fonts/SourceCodePr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SourceCodePro-boldItalic.fntdata"/><Relationship Id="rId11" Type="http://schemas.openxmlformats.org/officeDocument/2006/relationships/slide" Target="slides/slide6.xml"/><Relationship Id="rId33" Type="http://schemas.openxmlformats.org/officeDocument/2006/relationships/font" Target="fonts/Merriweather-regular.fntdata"/><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35" Type="http://schemas.openxmlformats.org/officeDocument/2006/relationships/font" Target="fonts/Merriweather-italic.fntdata"/><Relationship Id="rId12" Type="http://schemas.openxmlformats.org/officeDocument/2006/relationships/slide" Target="slides/slide7.xml"/><Relationship Id="rId34" Type="http://schemas.openxmlformats.org/officeDocument/2006/relationships/font" Target="fonts/Merriweather-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erriweather-boldItalic.fntdata"/><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976119e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976119e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976119e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976119e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287749728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287749728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287749728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287749728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287749728_2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287749728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976119e9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976119e9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a9d2e15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a9d2e15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a9d2e15b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a9d2e15b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976119e9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976119e9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287749728_2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287749728_2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3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1" Type="http://schemas.openxmlformats.org/officeDocument/2006/relationships/hyperlink" Target="https://quartzcomponents.com/products/10k-ohm-1-4-watt-resistor" TargetMode="External"/><Relationship Id="rId10" Type="http://schemas.openxmlformats.org/officeDocument/2006/relationships/hyperlink" Target="https://quartzcomponents.com/products/push-button-4pin-tactile-micro" TargetMode="External"/><Relationship Id="rId13" Type="http://schemas.openxmlformats.org/officeDocument/2006/relationships/hyperlink" Target="https://quartzcomponents.com/products/gl-12-830-points-solderless-breadboard" TargetMode="External"/><Relationship Id="rId12" Type="http://schemas.openxmlformats.org/officeDocument/2006/relationships/hyperlink" Target="https://quartzcomponents.com/products/male-to-male-and-female-to-male-combo-wires-set-of-10-10" TargetMode="External"/><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quartzcomponents.com/products/arduino-uno" TargetMode="External"/><Relationship Id="rId4" Type="http://schemas.openxmlformats.org/officeDocument/2006/relationships/hyperlink" Target="https://quartzcomponents.com/products/arduino-uno-programming-cable" TargetMode="External"/><Relationship Id="rId9" Type="http://schemas.openxmlformats.org/officeDocument/2006/relationships/hyperlink" Target="https://quartzcomponents.com/products/heart-beat-pulse-sensor-module" TargetMode="External"/><Relationship Id="rId5" Type="http://schemas.openxmlformats.org/officeDocument/2006/relationships/hyperlink" Target="https://quartzcomponents.com/products/esp8266-01-wifi-module" TargetMode="External"/><Relationship Id="rId6" Type="http://schemas.openxmlformats.org/officeDocument/2006/relationships/hyperlink" Target="https://quartzcomponents.com/products/esp8266-01-wifi-module" TargetMode="External"/><Relationship Id="rId7" Type="http://schemas.openxmlformats.org/officeDocument/2006/relationships/hyperlink" Target="https://quartzcomponents.com/products/esp8266-01-wifi-module" TargetMode="External"/><Relationship Id="rId8" Type="http://schemas.openxmlformats.org/officeDocument/2006/relationships/hyperlink" Target="https://quartzcomponents.com/products/lm35-temperature-senso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thingspeak.com/" TargetMode="External"/><Relationship Id="rId4" Type="http://schemas.openxmlformats.org/officeDocument/2006/relationships/hyperlink" Target="http://circuitdigest.com/internet-of-things-iot-projects" TargetMode="External"/><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IoT based patient monitoring system</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Playfair Display"/>
                <a:ea typeface="Playfair Display"/>
                <a:cs typeface="Playfair Display"/>
                <a:sym typeface="Playfair Display"/>
              </a:rPr>
              <a:t>Team </a:t>
            </a:r>
            <a:r>
              <a:rPr b="0" lang="en">
                <a:latin typeface="Playfair Display"/>
                <a:ea typeface="Playfair Display"/>
                <a:cs typeface="Playfair Display"/>
                <a:sym typeface="Playfair Display"/>
              </a:rPr>
              <a:t>Hack O’ Holics</a:t>
            </a:r>
            <a:endParaRPr b="0">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IMPACT:</a:t>
            </a:r>
            <a:endParaRPr/>
          </a:p>
        </p:txBody>
      </p:sp>
      <p:sp>
        <p:nvSpPr>
          <p:cNvPr id="116" name="Google Shape;116;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Merriweather"/>
                <a:ea typeface="Merriweather"/>
                <a:cs typeface="Merriweather"/>
                <a:sym typeface="Merriweather"/>
              </a:rPr>
              <a:t>Many patients in rural area die untreated because of travelling long distance to consult doctors. This telemedicine removed this barrier using this advanced IoT technology. Telemedicine is completely reliant on IOT, this IoT innovation give a stage to advancement and change of tele social insurance and telemedicine. IoT technology is nothing but millions of objects around us are interconnected and interact between each other, these objects can sense data by communicating to relevant objects and share that in between them. Recently this technology is becoming more popular due to plenty of usage of mobile devices, embedded system communication and database cloud computing etc. </a:t>
            </a:r>
            <a:endParaRPr sz="1200">
              <a:solidFill>
                <a:srgbClr val="000000"/>
              </a:solidFill>
              <a:latin typeface="Merriweather"/>
              <a:ea typeface="Merriweather"/>
              <a:cs typeface="Merriweather"/>
              <a:sym typeface="Merriweather"/>
            </a:endParaRPr>
          </a:p>
          <a:p>
            <a:pPr indent="0" lvl="0" marL="0" rtl="0" algn="l">
              <a:spcBef>
                <a:spcPts val="1600"/>
              </a:spcBef>
              <a:spcAft>
                <a:spcPts val="1600"/>
              </a:spcAft>
              <a:buNone/>
            </a:pPr>
            <a:r>
              <a:rPr lang="en" sz="1200">
                <a:solidFill>
                  <a:srgbClr val="000000"/>
                </a:solidFill>
                <a:latin typeface="Merriweather"/>
                <a:ea typeface="Merriweather"/>
                <a:cs typeface="Merriweather"/>
                <a:sym typeface="Merriweather"/>
              </a:rPr>
              <a:t>The main purpose of this work is to develop a solution based on an ontology with ability to monitor the health status and recommendations of workouts with chronic diseases architecture.</a:t>
            </a:r>
            <a:endParaRPr sz="1200">
              <a:solidFill>
                <a:srgbClr val="000000"/>
              </a:solidFill>
              <a:latin typeface="Merriweather"/>
              <a:ea typeface="Merriweather"/>
              <a:cs typeface="Merriweather"/>
              <a:sym typeface="Merriweather"/>
            </a:endParaRPr>
          </a:p>
        </p:txBody>
      </p:sp>
      <p:pic>
        <p:nvPicPr>
          <p:cNvPr descr="Android App for Patient Monitoring - Healthcare Applications | Amrita  Vishwa Vidyapeetham" id="117" name="Google Shape;117;p22"/>
          <p:cNvPicPr preferRelativeResize="0"/>
          <p:nvPr/>
        </p:nvPicPr>
        <p:blipFill>
          <a:blip r:embed="rId3">
            <a:alphaModFix/>
          </a:blip>
          <a:stretch>
            <a:fillRect/>
          </a:stretch>
        </p:blipFill>
        <p:spPr>
          <a:xfrm>
            <a:off x="6449475" y="3282775"/>
            <a:ext cx="2595175" cy="1730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123" name="Google Shape;123;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Merriweather"/>
                <a:ea typeface="Merriweather"/>
                <a:cs typeface="Merriweather"/>
                <a:sym typeface="Merriweather"/>
              </a:rPr>
              <a:t>The system and the app can be modified to include various other biological parameters. The raspberry pi mentioned earlier can be configured as a web server so that multiple devices can be connected to it as the same time. The system can also be configured to work as a small LAN inside a hospital so that the doctor can receive regular updates on all of his/her patients on his/her Android device. It can also be modified to send alerts to the doctors in case any one of the parameter stars behaving abnormally so that the doctor or the hospital can be notified immediately and the necessary arrangements can be taken to avoid it. The hospital can maintain a complete database of all their patients in their vicinity and patients can have their own system in their homes which will be directly linked to the hospital’s system so that any changes can be immediately acknowledged. Also a ‘Special Emergency Distress and Service (SEDS)’ can be implemented which will be fully dedicated to the database and calls the emergency service directly. </a:t>
            </a:r>
            <a:endParaRPr sz="1200">
              <a:solidFill>
                <a:srgbClr val="000000"/>
              </a:solidFill>
              <a:latin typeface="Merriweather"/>
              <a:ea typeface="Merriweather"/>
              <a:cs typeface="Merriweather"/>
              <a:sym typeface="Merriweather"/>
            </a:endParaRPr>
          </a:p>
          <a:p>
            <a:pPr indent="0" lvl="0" marL="0" rtl="0" algn="l">
              <a:spcBef>
                <a:spcPts val="1600"/>
              </a:spcBef>
              <a:spcAft>
                <a:spcPts val="1600"/>
              </a:spcAft>
              <a:buNone/>
            </a:pPr>
            <a:r>
              <a:rPr lang="en" sz="1200">
                <a:solidFill>
                  <a:srgbClr val="000000"/>
                </a:solidFill>
                <a:latin typeface="Merriweather"/>
                <a:ea typeface="Merriweather"/>
                <a:cs typeface="Merriweather"/>
                <a:sym typeface="Merriweather"/>
              </a:rPr>
              <a:t>D</a:t>
            </a:r>
            <a:r>
              <a:rPr lang="en" sz="1200">
                <a:solidFill>
                  <a:srgbClr val="000000"/>
                </a:solidFill>
                <a:latin typeface="Merriweather"/>
                <a:ea typeface="Merriweather"/>
                <a:cs typeface="Merriweather"/>
                <a:sym typeface="Merriweather"/>
              </a:rPr>
              <a:t>ue to further technological advancements in the future the existing system can be modified in various ways and allowed to incorporate many more features thus making it truly a portable and a personal health monitoring system. </a:t>
            </a:r>
            <a:endParaRPr sz="1200">
              <a:solidFill>
                <a:srgbClr val="000000"/>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BRAINSTORMED?</a:t>
            </a:r>
            <a:r>
              <a:rPr lang="en"/>
              <a:t>?? </a:t>
            </a:r>
            <a:r>
              <a:rPr lang="en"/>
              <a:t>IDEA!!</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2050">
                <a:solidFill>
                  <a:srgbClr val="000000"/>
                </a:solidFill>
                <a:highlight>
                  <a:srgbClr val="FFFFFF"/>
                </a:highlight>
                <a:latin typeface="Roboto"/>
                <a:ea typeface="Roboto"/>
                <a:cs typeface="Roboto"/>
                <a:sym typeface="Roboto"/>
              </a:rPr>
              <a:t>Here in this project, we will make an </a:t>
            </a:r>
            <a:r>
              <a:rPr b="1" i="1" lang="en" sz="2050">
                <a:solidFill>
                  <a:srgbClr val="000000"/>
                </a:solidFill>
                <a:highlight>
                  <a:srgbClr val="FFFFFF"/>
                </a:highlight>
                <a:latin typeface="Roboto"/>
                <a:ea typeface="Roboto"/>
                <a:cs typeface="Roboto"/>
                <a:sym typeface="Roboto"/>
              </a:rPr>
              <a:t>IoT based Health Monitoring System</a:t>
            </a:r>
            <a:r>
              <a:rPr i="1" lang="en" sz="2050">
                <a:solidFill>
                  <a:srgbClr val="000000"/>
                </a:solidFill>
                <a:highlight>
                  <a:srgbClr val="FFFFFF"/>
                </a:highlight>
                <a:latin typeface="Roboto"/>
                <a:ea typeface="Roboto"/>
                <a:cs typeface="Roboto"/>
                <a:sym typeface="Roboto"/>
              </a:rPr>
              <a:t> which records the patient heart beat rate and body temperature and also send an email/SMS alert whenever those readings goes beyond critical values. Pulse rate and body temperature readings are recorded over ThingSpeak and Google sheets so that patient health can be monitored from anywhere in the world over internet. A panic will also be attached so that patient can press it on emergency to send email/sms to their relatives.</a:t>
            </a:r>
            <a:endParaRPr i="1" sz="27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52400" y="152400"/>
            <a:ext cx="8654775" cy="4762500"/>
          </a:xfrm>
          <a:prstGeom prst="rect">
            <a:avLst/>
          </a:prstGeom>
          <a:noFill/>
          <a:ln>
            <a:noFill/>
          </a:ln>
        </p:spPr>
      </p:pic>
      <p:sp>
        <p:nvSpPr>
          <p:cNvPr id="69" name="Google Shape;69;p15"/>
          <p:cNvSpPr txBox="1"/>
          <p:nvPr/>
        </p:nvSpPr>
        <p:spPr>
          <a:xfrm>
            <a:off x="272975" y="3074600"/>
            <a:ext cx="42990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Source Code Pro"/>
                <a:ea typeface="Source Code Pro"/>
                <a:cs typeface="Source Code Pro"/>
                <a:sym typeface="Source Code Pro"/>
              </a:rPr>
              <a:t>OUR FUTURE PROJECT WILL LOOK LIKE THIS</a:t>
            </a:r>
            <a:endParaRPr b="1" sz="3400">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ALL DO WE NEED NOW?</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lnSpc>
                <a:spcPct val="120000"/>
              </a:lnSpc>
              <a:spcBef>
                <a:spcPts val="1500"/>
              </a:spcBef>
              <a:spcAft>
                <a:spcPts val="0"/>
              </a:spcAft>
              <a:buNone/>
            </a:pPr>
            <a:r>
              <a:rPr b="1" lang="en" sz="2250">
                <a:solidFill>
                  <a:srgbClr val="222222"/>
                </a:solidFill>
                <a:highlight>
                  <a:srgbClr val="FFFFFF"/>
                </a:highlight>
                <a:latin typeface="Roboto"/>
                <a:ea typeface="Roboto"/>
                <a:cs typeface="Roboto"/>
                <a:sym typeface="Roboto"/>
              </a:rPr>
              <a:t>Materials required</a:t>
            </a:r>
            <a:endParaRPr b="1" sz="2250">
              <a:solidFill>
                <a:srgbClr val="222222"/>
              </a:solidFill>
              <a:highlight>
                <a:srgbClr val="FFFFFF"/>
              </a:highlight>
              <a:latin typeface="Roboto"/>
              <a:ea typeface="Roboto"/>
              <a:cs typeface="Roboto"/>
              <a:sym typeface="Roboto"/>
            </a:endParaRPr>
          </a:p>
          <a:p>
            <a:pPr indent="-333375" lvl="0" marL="647700" rtl="0" algn="l">
              <a:spcBef>
                <a:spcPts val="1500"/>
              </a:spcBef>
              <a:spcAft>
                <a:spcPts val="0"/>
              </a:spcAft>
              <a:buClr>
                <a:srgbClr val="000000"/>
              </a:buClr>
              <a:buSzPts val="1650"/>
              <a:buFont typeface="Oswald"/>
              <a:buAutoNum type="arabicPeriod"/>
            </a:pPr>
            <a:r>
              <a:rPr lang="en" sz="1650">
                <a:solidFill>
                  <a:srgbClr val="000000"/>
                </a:solidFill>
                <a:highlight>
                  <a:srgbClr val="FFFFFF"/>
                </a:highlight>
                <a:uFill>
                  <a:noFill/>
                </a:uFill>
                <a:latin typeface="Oswald"/>
                <a:ea typeface="Oswald"/>
                <a:cs typeface="Oswald"/>
                <a:sym typeface="Oswald"/>
                <a:hlinkClick r:id="rId3">
                  <a:extLst>
                    <a:ext uri="{A12FA001-AC4F-418D-AE19-62706E023703}">
                      <ahyp:hlinkClr val="tx"/>
                    </a:ext>
                  </a:extLst>
                </a:hlinkClick>
              </a:rPr>
              <a:t>Arduino Uno</a:t>
            </a:r>
            <a:r>
              <a:rPr lang="en" sz="1650">
                <a:solidFill>
                  <a:srgbClr val="000000"/>
                </a:solidFill>
                <a:highlight>
                  <a:srgbClr val="FFFFFF"/>
                </a:highlight>
                <a:latin typeface="Oswald"/>
                <a:ea typeface="Oswald"/>
                <a:cs typeface="Oswald"/>
                <a:sym typeface="Oswald"/>
              </a:rPr>
              <a:t> and </a:t>
            </a:r>
            <a:r>
              <a:rPr lang="en" sz="1650">
                <a:solidFill>
                  <a:srgbClr val="000000"/>
                </a:solidFill>
                <a:highlight>
                  <a:srgbClr val="FFFFFF"/>
                </a:highlight>
                <a:uFill>
                  <a:noFill/>
                </a:uFill>
                <a:latin typeface="Oswald"/>
                <a:ea typeface="Oswald"/>
                <a:cs typeface="Oswald"/>
                <a:sym typeface="Oswald"/>
                <a:hlinkClick r:id="rId4">
                  <a:extLst>
                    <a:ext uri="{A12FA001-AC4F-418D-AE19-62706E023703}">
                      <ahyp:hlinkClr val="tx"/>
                    </a:ext>
                  </a:extLst>
                </a:hlinkClick>
              </a:rPr>
              <a:t>Programming Cable</a:t>
            </a:r>
            <a:endParaRPr sz="1650">
              <a:solidFill>
                <a:srgbClr val="000000"/>
              </a:solidFill>
              <a:highlight>
                <a:srgbClr val="FFFFFF"/>
              </a:highlight>
              <a:latin typeface="Oswald"/>
              <a:ea typeface="Oswald"/>
              <a:cs typeface="Oswald"/>
              <a:sym typeface="Oswald"/>
            </a:endParaRPr>
          </a:p>
          <a:p>
            <a:pPr indent="-333375" lvl="0" marL="647700" rtl="0" algn="l">
              <a:spcBef>
                <a:spcPts val="0"/>
              </a:spcBef>
              <a:spcAft>
                <a:spcPts val="0"/>
              </a:spcAft>
              <a:buClr>
                <a:srgbClr val="000000"/>
              </a:buClr>
              <a:buSzPts val="1650"/>
              <a:buFont typeface="Oswald"/>
              <a:buAutoNum type="arabicPeriod"/>
            </a:pPr>
            <a:r>
              <a:rPr lang="en" sz="1650">
                <a:solidFill>
                  <a:srgbClr val="000000"/>
                </a:solidFill>
                <a:highlight>
                  <a:srgbClr val="FFFFFF"/>
                </a:highlight>
                <a:uFill>
                  <a:noFill/>
                </a:uFill>
                <a:latin typeface="Oswald"/>
                <a:ea typeface="Oswald"/>
                <a:cs typeface="Oswald"/>
                <a:sym typeface="Oswald"/>
                <a:hlinkClick r:id="rId5">
                  <a:extLst>
                    <a:ext uri="{A12FA001-AC4F-418D-AE19-62706E023703}">
                      <ahyp:hlinkClr val="tx"/>
                    </a:ext>
                  </a:extLst>
                </a:hlinkClick>
              </a:rPr>
              <a:t>ESP8266 </a:t>
            </a:r>
            <a:r>
              <a:rPr lang="en" sz="1650">
                <a:solidFill>
                  <a:srgbClr val="000000"/>
                </a:solidFill>
                <a:highlight>
                  <a:srgbClr val="FFFFFF"/>
                </a:highlight>
                <a:uFill>
                  <a:noFill/>
                </a:uFill>
                <a:latin typeface="Oswald"/>
                <a:ea typeface="Oswald"/>
                <a:cs typeface="Oswald"/>
                <a:sym typeface="Oswald"/>
                <a:hlinkClick r:id="rId6">
                  <a:extLst>
                    <a:ext uri="{A12FA001-AC4F-418D-AE19-62706E023703}">
                      <ahyp:hlinkClr val="tx"/>
                    </a:ext>
                  </a:extLst>
                </a:hlinkClick>
              </a:rPr>
              <a:t>Wifi</a:t>
            </a:r>
            <a:r>
              <a:rPr lang="en" sz="1650">
                <a:solidFill>
                  <a:srgbClr val="000000"/>
                </a:solidFill>
                <a:highlight>
                  <a:srgbClr val="FFFFFF"/>
                </a:highlight>
                <a:uFill>
                  <a:noFill/>
                </a:uFill>
                <a:latin typeface="Oswald"/>
                <a:ea typeface="Oswald"/>
                <a:cs typeface="Oswald"/>
                <a:sym typeface="Oswald"/>
                <a:hlinkClick r:id="rId7">
                  <a:extLst>
                    <a:ext uri="{A12FA001-AC4F-418D-AE19-62706E023703}">
                      <ahyp:hlinkClr val="tx"/>
                    </a:ext>
                  </a:extLst>
                </a:hlinkClick>
              </a:rPr>
              <a:t> module</a:t>
            </a:r>
            <a:endParaRPr sz="1650">
              <a:solidFill>
                <a:srgbClr val="000000"/>
              </a:solidFill>
              <a:highlight>
                <a:srgbClr val="FFFFFF"/>
              </a:highlight>
              <a:latin typeface="Oswald"/>
              <a:ea typeface="Oswald"/>
              <a:cs typeface="Oswald"/>
              <a:sym typeface="Oswald"/>
            </a:endParaRPr>
          </a:p>
          <a:p>
            <a:pPr indent="-333375" lvl="0" marL="647700" rtl="0" algn="l">
              <a:spcBef>
                <a:spcPts val="0"/>
              </a:spcBef>
              <a:spcAft>
                <a:spcPts val="0"/>
              </a:spcAft>
              <a:buClr>
                <a:srgbClr val="000000"/>
              </a:buClr>
              <a:buSzPts val="1650"/>
              <a:buFont typeface="Oswald"/>
              <a:buAutoNum type="arabicPeriod"/>
            </a:pPr>
            <a:r>
              <a:rPr lang="en" sz="1650">
                <a:solidFill>
                  <a:srgbClr val="000000"/>
                </a:solidFill>
                <a:highlight>
                  <a:srgbClr val="FFFFFF"/>
                </a:highlight>
                <a:uFill>
                  <a:noFill/>
                </a:uFill>
                <a:latin typeface="Oswald"/>
                <a:ea typeface="Oswald"/>
                <a:cs typeface="Oswald"/>
                <a:sym typeface="Oswald"/>
                <a:hlinkClick r:id="rId8">
                  <a:extLst>
                    <a:ext uri="{A12FA001-AC4F-418D-AE19-62706E023703}">
                      <ahyp:hlinkClr val="tx"/>
                    </a:ext>
                  </a:extLst>
                </a:hlinkClick>
              </a:rPr>
              <a:t>LM35 temperature sensor</a:t>
            </a:r>
            <a:endParaRPr sz="1650">
              <a:solidFill>
                <a:srgbClr val="000000"/>
              </a:solidFill>
              <a:highlight>
                <a:srgbClr val="FFFFFF"/>
              </a:highlight>
              <a:latin typeface="Oswald"/>
              <a:ea typeface="Oswald"/>
              <a:cs typeface="Oswald"/>
              <a:sym typeface="Oswald"/>
            </a:endParaRPr>
          </a:p>
          <a:p>
            <a:pPr indent="-333375" lvl="0" marL="647700" rtl="0" algn="l">
              <a:spcBef>
                <a:spcPts val="0"/>
              </a:spcBef>
              <a:spcAft>
                <a:spcPts val="0"/>
              </a:spcAft>
              <a:buClr>
                <a:srgbClr val="000000"/>
              </a:buClr>
              <a:buSzPts val="1650"/>
              <a:buFont typeface="Oswald"/>
              <a:buAutoNum type="arabicPeriod"/>
            </a:pPr>
            <a:r>
              <a:rPr lang="en" sz="1650">
                <a:solidFill>
                  <a:srgbClr val="000000"/>
                </a:solidFill>
                <a:highlight>
                  <a:srgbClr val="FFFFFF"/>
                </a:highlight>
                <a:uFill>
                  <a:noFill/>
                </a:uFill>
                <a:latin typeface="Oswald"/>
                <a:ea typeface="Oswald"/>
                <a:cs typeface="Oswald"/>
                <a:sym typeface="Oswald"/>
                <a:hlinkClick r:id="rId9">
                  <a:extLst>
                    <a:ext uri="{A12FA001-AC4F-418D-AE19-62706E023703}">
                      <ahyp:hlinkClr val="tx"/>
                    </a:ext>
                  </a:extLst>
                </a:hlinkClick>
              </a:rPr>
              <a:t>Pulse rate sensor</a:t>
            </a:r>
            <a:endParaRPr sz="1650">
              <a:solidFill>
                <a:srgbClr val="000000"/>
              </a:solidFill>
              <a:highlight>
                <a:srgbClr val="FFFFFF"/>
              </a:highlight>
              <a:latin typeface="Oswald"/>
              <a:ea typeface="Oswald"/>
              <a:cs typeface="Oswald"/>
              <a:sym typeface="Oswald"/>
            </a:endParaRPr>
          </a:p>
          <a:p>
            <a:pPr indent="-333375" lvl="0" marL="647700" rtl="0" algn="l">
              <a:spcBef>
                <a:spcPts val="0"/>
              </a:spcBef>
              <a:spcAft>
                <a:spcPts val="0"/>
              </a:spcAft>
              <a:buClr>
                <a:srgbClr val="000000"/>
              </a:buClr>
              <a:buSzPts val="1650"/>
              <a:buFont typeface="Oswald"/>
              <a:buAutoNum type="arabicPeriod"/>
            </a:pPr>
            <a:r>
              <a:rPr lang="en" sz="1650">
                <a:solidFill>
                  <a:srgbClr val="000000"/>
                </a:solidFill>
                <a:highlight>
                  <a:srgbClr val="FFFFFF"/>
                </a:highlight>
                <a:uFill>
                  <a:noFill/>
                </a:uFill>
                <a:latin typeface="Oswald"/>
                <a:ea typeface="Oswald"/>
                <a:cs typeface="Oswald"/>
                <a:sym typeface="Oswald"/>
                <a:hlinkClick r:id="rId10">
                  <a:extLst>
                    <a:ext uri="{A12FA001-AC4F-418D-AE19-62706E023703}">
                      <ahyp:hlinkClr val="tx"/>
                    </a:ext>
                  </a:extLst>
                </a:hlinkClick>
              </a:rPr>
              <a:t>Push button</a:t>
            </a:r>
            <a:endParaRPr sz="1650">
              <a:solidFill>
                <a:srgbClr val="000000"/>
              </a:solidFill>
              <a:highlight>
                <a:srgbClr val="FFFFFF"/>
              </a:highlight>
              <a:latin typeface="Oswald"/>
              <a:ea typeface="Oswald"/>
              <a:cs typeface="Oswald"/>
              <a:sym typeface="Oswald"/>
            </a:endParaRPr>
          </a:p>
          <a:p>
            <a:pPr indent="-333375" lvl="0" marL="647700" rtl="0" algn="l">
              <a:spcBef>
                <a:spcPts val="0"/>
              </a:spcBef>
              <a:spcAft>
                <a:spcPts val="0"/>
              </a:spcAft>
              <a:buClr>
                <a:srgbClr val="000000"/>
              </a:buClr>
              <a:buSzPts val="1650"/>
              <a:buFont typeface="Oswald"/>
              <a:buAutoNum type="arabicPeriod"/>
            </a:pPr>
            <a:r>
              <a:rPr lang="en" sz="1650">
                <a:solidFill>
                  <a:srgbClr val="000000"/>
                </a:solidFill>
                <a:highlight>
                  <a:srgbClr val="FFFFFF"/>
                </a:highlight>
                <a:uFill>
                  <a:noFill/>
                </a:uFill>
                <a:latin typeface="Oswald"/>
                <a:ea typeface="Oswald"/>
                <a:cs typeface="Oswald"/>
                <a:sym typeface="Oswald"/>
                <a:hlinkClick r:id="rId11">
                  <a:extLst>
                    <a:ext uri="{A12FA001-AC4F-418D-AE19-62706E023703}">
                      <ahyp:hlinkClr val="tx"/>
                    </a:ext>
                  </a:extLst>
                </a:hlinkClick>
              </a:rPr>
              <a:t>10k Resistor</a:t>
            </a:r>
            <a:endParaRPr sz="1650">
              <a:solidFill>
                <a:srgbClr val="000000"/>
              </a:solidFill>
              <a:highlight>
                <a:srgbClr val="FFFFFF"/>
              </a:highlight>
              <a:latin typeface="Oswald"/>
              <a:ea typeface="Oswald"/>
              <a:cs typeface="Oswald"/>
              <a:sym typeface="Oswald"/>
            </a:endParaRPr>
          </a:p>
          <a:p>
            <a:pPr indent="-333375" lvl="0" marL="647700" rtl="0" algn="l">
              <a:spcBef>
                <a:spcPts val="0"/>
              </a:spcBef>
              <a:spcAft>
                <a:spcPts val="0"/>
              </a:spcAft>
              <a:buClr>
                <a:srgbClr val="000000"/>
              </a:buClr>
              <a:buSzPts val="1650"/>
              <a:buFont typeface="Oswald"/>
              <a:buAutoNum type="arabicPeriod"/>
            </a:pPr>
            <a:r>
              <a:rPr lang="en" sz="1650">
                <a:solidFill>
                  <a:srgbClr val="000000"/>
                </a:solidFill>
                <a:highlight>
                  <a:srgbClr val="FFFFFF"/>
                </a:highlight>
                <a:uFill>
                  <a:noFill/>
                </a:uFill>
                <a:latin typeface="Oswald"/>
                <a:ea typeface="Oswald"/>
                <a:cs typeface="Oswald"/>
                <a:sym typeface="Oswald"/>
                <a:hlinkClick r:id="rId12">
                  <a:extLst>
                    <a:ext uri="{A12FA001-AC4F-418D-AE19-62706E023703}">
                      <ahyp:hlinkClr val="tx"/>
                    </a:ext>
                  </a:extLst>
                </a:hlinkClick>
              </a:rPr>
              <a:t>Male-female wires</a:t>
            </a:r>
            <a:endParaRPr sz="1650">
              <a:solidFill>
                <a:srgbClr val="000000"/>
              </a:solidFill>
              <a:highlight>
                <a:srgbClr val="FFFFFF"/>
              </a:highlight>
              <a:latin typeface="Oswald"/>
              <a:ea typeface="Oswald"/>
              <a:cs typeface="Oswald"/>
              <a:sym typeface="Oswald"/>
            </a:endParaRPr>
          </a:p>
          <a:p>
            <a:pPr indent="-333375" lvl="0" marL="647700" rtl="0" algn="l">
              <a:spcBef>
                <a:spcPts val="0"/>
              </a:spcBef>
              <a:spcAft>
                <a:spcPts val="0"/>
              </a:spcAft>
              <a:buClr>
                <a:srgbClr val="000000"/>
              </a:buClr>
              <a:buSzPts val="1650"/>
              <a:buFont typeface="Oswald"/>
              <a:buAutoNum type="arabicPeriod"/>
            </a:pPr>
            <a:r>
              <a:rPr lang="en" sz="1650">
                <a:solidFill>
                  <a:srgbClr val="000000"/>
                </a:solidFill>
                <a:highlight>
                  <a:srgbClr val="FFFFFF"/>
                </a:highlight>
                <a:uFill>
                  <a:noFill/>
                </a:uFill>
                <a:latin typeface="Oswald"/>
                <a:ea typeface="Oswald"/>
                <a:cs typeface="Oswald"/>
                <a:sym typeface="Oswald"/>
                <a:hlinkClick r:id="rId13">
                  <a:extLst>
                    <a:ext uri="{A12FA001-AC4F-418D-AE19-62706E023703}">
                      <ahyp:hlinkClr val="tx"/>
                    </a:ext>
                  </a:extLst>
                </a:hlinkClick>
              </a:rPr>
              <a:t>Breadboard</a:t>
            </a:r>
            <a:endParaRPr sz="1650">
              <a:solidFill>
                <a:srgbClr val="000000"/>
              </a:solidFill>
              <a:highlight>
                <a:srgbClr val="FFFFFF"/>
              </a:highlight>
              <a:latin typeface="Oswald"/>
              <a:ea typeface="Oswald"/>
              <a:cs typeface="Oswald"/>
              <a:sym typeface="Oswald"/>
            </a:endParaRPr>
          </a:p>
          <a:p>
            <a:pPr indent="0" lvl="0" marL="0" rtl="0" algn="l">
              <a:spcBef>
                <a:spcPts val="15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110400" y="292850"/>
            <a:ext cx="87219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exactly is the process?</a:t>
            </a:r>
            <a:endParaRPr/>
          </a:p>
        </p:txBody>
      </p:sp>
      <p:sp>
        <p:nvSpPr>
          <p:cNvPr id="81" name="Google Shape;81;p17"/>
          <p:cNvSpPr txBox="1"/>
          <p:nvPr>
            <p:ph idx="1" type="body"/>
          </p:nvPr>
        </p:nvSpPr>
        <p:spPr>
          <a:xfrm>
            <a:off x="110500" y="1228675"/>
            <a:ext cx="8721900" cy="38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50">
                <a:solidFill>
                  <a:srgbClr val="000000"/>
                </a:solidFill>
                <a:highlight>
                  <a:srgbClr val="FFFFFF"/>
                </a:highlight>
                <a:uFill>
                  <a:noFill/>
                </a:uFill>
                <a:latin typeface="Merriweather"/>
                <a:ea typeface="Merriweather"/>
                <a:cs typeface="Merriweather"/>
                <a:sym typeface="Merriweather"/>
                <a:hlinkClick r:id="rId3">
                  <a:extLst>
                    <a:ext uri="{A12FA001-AC4F-418D-AE19-62706E023703}">
                      <ahyp:hlinkClr val="tx"/>
                    </a:ext>
                  </a:extLst>
                </a:hlinkClick>
              </a:rPr>
              <a:t>ThingSpeak</a:t>
            </a:r>
            <a:r>
              <a:rPr lang="en" sz="1150">
                <a:solidFill>
                  <a:srgbClr val="000000"/>
                </a:solidFill>
                <a:highlight>
                  <a:srgbClr val="FFFFFF"/>
                </a:highlight>
                <a:latin typeface="Merriweather"/>
                <a:ea typeface="Merriweather"/>
                <a:cs typeface="Merriweather"/>
                <a:sym typeface="Merriweather"/>
              </a:rPr>
              <a:t> provides very good tool for </a:t>
            </a:r>
            <a:r>
              <a:rPr lang="en" sz="1150">
                <a:solidFill>
                  <a:srgbClr val="000000"/>
                </a:solidFill>
                <a:highlight>
                  <a:srgbClr val="FFFFFF"/>
                </a:highlight>
                <a:uFill>
                  <a:noFill/>
                </a:uFill>
                <a:latin typeface="Merriweather"/>
                <a:ea typeface="Merriweather"/>
                <a:cs typeface="Merriweather"/>
                <a:sym typeface="Merriweather"/>
                <a:hlinkClick r:id="rId4">
                  <a:extLst>
                    <a:ext uri="{A12FA001-AC4F-418D-AE19-62706E023703}">
                      <ahyp:hlinkClr val="tx"/>
                    </a:ext>
                  </a:extLst>
                </a:hlinkClick>
              </a:rPr>
              <a:t>IoT based projects</a:t>
            </a:r>
            <a:r>
              <a:rPr lang="en" sz="1150">
                <a:solidFill>
                  <a:srgbClr val="000000"/>
                </a:solidFill>
                <a:highlight>
                  <a:srgbClr val="FFFFFF"/>
                </a:highlight>
                <a:latin typeface="Merriweather"/>
                <a:ea typeface="Merriweather"/>
                <a:cs typeface="Merriweather"/>
                <a:sym typeface="Merriweather"/>
              </a:rPr>
              <a:t>. By using ThingSpeak site, we can monitor our data and control our system over the Internet, using the Channels and webpages provided by ThingSpeak. ThingSpeak ‘Collects’ the data from the sensors, ‘Analyze and Visualize’ the data and ‘Acts’ by triggering a reaction.</a:t>
            </a:r>
            <a:endParaRPr sz="1150">
              <a:solidFill>
                <a:srgbClr val="000000"/>
              </a:solidFill>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lang="en" sz="1150">
                <a:solidFill>
                  <a:srgbClr val="000000"/>
                </a:solidFill>
                <a:highlight>
                  <a:srgbClr val="FFFFFF"/>
                </a:highlight>
                <a:latin typeface="Merriweather"/>
                <a:ea typeface="Merriweather"/>
                <a:cs typeface="Merriweather"/>
                <a:sym typeface="Merriweather"/>
              </a:rPr>
              <a:t> ThingSpeak to monitor patient heartbeat and temperature online using internet. We will also use IFTTT platform to connect ThingSpeak to email/message service so that alert message can be sent whenever the patient is in critical state.</a:t>
            </a:r>
            <a:endParaRPr sz="1150">
              <a:solidFill>
                <a:srgbClr val="000000"/>
              </a:solidFill>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b="1" lang="en" sz="1150" u="sng">
                <a:solidFill>
                  <a:srgbClr val="000000"/>
                </a:solidFill>
                <a:highlight>
                  <a:srgbClr val="FFFFFF"/>
                </a:highlight>
                <a:latin typeface="Merriweather"/>
                <a:ea typeface="Merriweather"/>
                <a:cs typeface="Merriweather"/>
                <a:sym typeface="Merriweather"/>
              </a:rPr>
              <a:t>Step 1:- </a:t>
            </a:r>
            <a:endParaRPr b="1" sz="1150" u="sng">
              <a:solidFill>
                <a:srgbClr val="000000"/>
              </a:solidFill>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lang="en" sz="1150">
                <a:solidFill>
                  <a:srgbClr val="000000"/>
                </a:solidFill>
                <a:highlight>
                  <a:srgbClr val="FFFFFF"/>
                </a:highlight>
                <a:latin typeface="Merriweather"/>
                <a:ea typeface="Merriweather"/>
                <a:cs typeface="Merriweather"/>
                <a:sym typeface="Merriweather"/>
              </a:rPr>
              <a:t>First of all, user needs to Create a Account on ThingSpeak.com, then </a:t>
            </a:r>
            <a:endParaRPr sz="1150">
              <a:solidFill>
                <a:srgbClr val="000000"/>
              </a:solidFill>
              <a:highlight>
                <a:srgbClr val="FFFFFF"/>
              </a:highlight>
              <a:latin typeface="Merriweather"/>
              <a:ea typeface="Merriweather"/>
              <a:cs typeface="Merriweather"/>
              <a:sym typeface="Merriweather"/>
            </a:endParaRPr>
          </a:p>
          <a:p>
            <a:pPr indent="0" lvl="0" marL="0" rtl="0" algn="l">
              <a:spcBef>
                <a:spcPts val="1600"/>
              </a:spcBef>
              <a:spcAft>
                <a:spcPts val="1600"/>
              </a:spcAft>
              <a:buNone/>
            </a:pPr>
            <a:r>
              <a:rPr b="1" lang="en" sz="1150">
                <a:solidFill>
                  <a:srgbClr val="000000"/>
                </a:solidFill>
                <a:highlight>
                  <a:srgbClr val="FFFFFF"/>
                </a:highlight>
                <a:latin typeface="Merriweather"/>
                <a:ea typeface="Merriweather"/>
                <a:cs typeface="Merriweather"/>
                <a:sym typeface="Merriweather"/>
              </a:rPr>
              <a:t>Sign In and click on Get Started</a:t>
            </a:r>
            <a:r>
              <a:rPr lang="en" sz="1150">
                <a:solidFill>
                  <a:srgbClr val="000000"/>
                </a:solidFill>
                <a:highlight>
                  <a:srgbClr val="FFFFFF"/>
                </a:highlight>
                <a:latin typeface="Merriweather"/>
                <a:ea typeface="Merriweather"/>
                <a:cs typeface="Merriweather"/>
                <a:sym typeface="Merriweather"/>
              </a:rPr>
              <a:t>.</a:t>
            </a:r>
            <a:endParaRPr sz="1150">
              <a:solidFill>
                <a:srgbClr val="000000"/>
              </a:solidFill>
              <a:highlight>
                <a:srgbClr val="FFFFFF"/>
              </a:highlight>
              <a:latin typeface="Merriweather"/>
              <a:ea typeface="Merriweather"/>
              <a:cs typeface="Merriweather"/>
              <a:sym typeface="Merriweather"/>
            </a:endParaRPr>
          </a:p>
        </p:txBody>
      </p:sp>
      <p:pic>
        <p:nvPicPr>
          <p:cNvPr id="82" name="Google Shape;82;p17"/>
          <p:cNvPicPr preferRelativeResize="0"/>
          <p:nvPr/>
        </p:nvPicPr>
        <p:blipFill>
          <a:blip r:embed="rId5">
            <a:alphaModFix/>
          </a:blip>
          <a:stretch>
            <a:fillRect/>
          </a:stretch>
        </p:blipFill>
        <p:spPr>
          <a:xfrm>
            <a:off x="5404700" y="3013725"/>
            <a:ext cx="3685276" cy="2019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100750" y="123625"/>
            <a:ext cx="8880300" cy="48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50" u="sng">
                <a:solidFill>
                  <a:srgbClr val="000000"/>
                </a:solidFill>
                <a:highlight>
                  <a:srgbClr val="FFFFFF"/>
                </a:highlight>
                <a:latin typeface="Merriweather"/>
                <a:ea typeface="Merriweather"/>
                <a:cs typeface="Merriweather"/>
                <a:sym typeface="Merriweather"/>
              </a:rPr>
              <a:t>Step 2:- </a:t>
            </a:r>
            <a:r>
              <a:rPr lang="en" sz="1150">
                <a:solidFill>
                  <a:srgbClr val="000000"/>
                </a:solidFill>
                <a:highlight>
                  <a:srgbClr val="FFFFFF"/>
                </a:highlight>
                <a:latin typeface="Merriweather"/>
                <a:ea typeface="Merriweather"/>
                <a:cs typeface="Merriweather"/>
                <a:sym typeface="Merriweather"/>
              </a:rPr>
              <a:t> </a:t>
            </a:r>
            <a:endParaRPr sz="1150">
              <a:solidFill>
                <a:srgbClr val="000000"/>
              </a:solidFill>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lang="en" sz="1150">
                <a:solidFill>
                  <a:srgbClr val="000000"/>
                </a:solidFill>
                <a:highlight>
                  <a:srgbClr val="FFFFFF"/>
                </a:highlight>
                <a:latin typeface="Merriweather"/>
                <a:ea typeface="Merriweather"/>
                <a:cs typeface="Merriweather"/>
                <a:sym typeface="Merriweather"/>
              </a:rPr>
              <a:t>Now go to the ‘Channels’ menu and click on </a:t>
            </a:r>
            <a:r>
              <a:rPr b="1" lang="en" sz="1150">
                <a:solidFill>
                  <a:srgbClr val="000000"/>
                </a:solidFill>
                <a:highlight>
                  <a:srgbClr val="FFFFFF"/>
                </a:highlight>
                <a:latin typeface="Merriweather"/>
                <a:ea typeface="Merriweather"/>
                <a:cs typeface="Merriweather"/>
                <a:sym typeface="Merriweather"/>
              </a:rPr>
              <a:t>New Channel</a:t>
            </a:r>
            <a:r>
              <a:rPr lang="en" sz="1150">
                <a:solidFill>
                  <a:srgbClr val="000000"/>
                </a:solidFill>
                <a:highlight>
                  <a:srgbClr val="FFFFFF"/>
                </a:highlight>
                <a:latin typeface="Merriweather"/>
                <a:ea typeface="Merriweather"/>
                <a:cs typeface="Merriweather"/>
                <a:sym typeface="Merriweather"/>
              </a:rPr>
              <a:t> option</a:t>
            </a:r>
            <a:endParaRPr sz="1150">
              <a:solidFill>
                <a:srgbClr val="000000"/>
              </a:solidFill>
              <a:highlight>
                <a:srgbClr val="FFFFFF"/>
              </a:highlight>
              <a:latin typeface="Merriweather"/>
              <a:ea typeface="Merriweather"/>
              <a:cs typeface="Merriweather"/>
              <a:sym typeface="Merriweather"/>
            </a:endParaRPr>
          </a:p>
          <a:p>
            <a:pPr indent="0" lvl="0" marL="0" rtl="0" algn="l">
              <a:spcBef>
                <a:spcPts val="1600"/>
              </a:spcBef>
              <a:spcAft>
                <a:spcPts val="1600"/>
              </a:spcAft>
              <a:buNone/>
            </a:pPr>
            <a:r>
              <a:rPr lang="en" sz="1150">
                <a:solidFill>
                  <a:srgbClr val="000000"/>
                </a:solidFill>
                <a:highlight>
                  <a:srgbClr val="FFFFFF"/>
                </a:highlight>
                <a:latin typeface="Merriweather"/>
                <a:ea typeface="Merriweather"/>
                <a:cs typeface="Merriweather"/>
                <a:sym typeface="Merriweather"/>
              </a:rPr>
              <a:t> on the same page for further process.</a:t>
            </a:r>
            <a:endParaRPr>
              <a:solidFill>
                <a:srgbClr val="000000"/>
              </a:solidFill>
              <a:latin typeface="Merriweather"/>
              <a:ea typeface="Merriweather"/>
              <a:cs typeface="Merriweather"/>
              <a:sym typeface="Merriweather"/>
            </a:endParaRPr>
          </a:p>
        </p:txBody>
      </p:sp>
      <p:pic>
        <p:nvPicPr>
          <p:cNvPr id="88" name="Google Shape;88;p18"/>
          <p:cNvPicPr preferRelativeResize="0"/>
          <p:nvPr/>
        </p:nvPicPr>
        <p:blipFill>
          <a:blip r:embed="rId3">
            <a:alphaModFix/>
          </a:blip>
          <a:stretch>
            <a:fillRect/>
          </a:stretch>
        </p:blipFill>
        <p:spPr>
          <a:xfrm>
            <a:off x="4992800" y="228400"/>
            <a:ext cx="3777275" cy="2343350"/>
          </a:xfrm>
          <a:prstGeom prst="rect">
            <a:avLst/>
          </a:prstGeom>
          <a:noFill/>
          <a:ln>
            <a:noFill/>
          </a:ln>
        </p:spPr>
      </p:pic>
      <p:sp>
        <p:nvSpPr>
          <p:cNvPr id="89" name="Google Shape;89;p18"/>
          <p:cNvSpPr txBox="1"/>
          <p:nvPr/>
        </p:nvSpPr>
        <p:spPr>
          <a:xfrm>
            <a:off x="4008300" y="2920800"/>
            <a:ext cx="5029200" cy="11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50" u="sng">
                <a:highlight>
                  <a:srgbClr val="FFFFFF"/>
                </a:highlight>
                <a:latin typeface="Merriweather"/>
                <a:ea typeface="Merriweather"/>
                <a:cs typeface="Merriweather"/>
                <a:sym typeface="Merriweather"/>
              </a:rPr>
              <a:t>Step 3:- </a:t>
            </a:r>
            <a:endParaRPr b="1" sz="1150" u="sng">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sz="1150">
                <a:highlight>
                  <a:srgbClr val="FFFFFF"/>
                </a:highlight>
                <a:latin typeface="Merriweather"/>
                <a:ea typeface="Merriweather"/>
                <a:cs typeface="Merriweather"/>
                <a:sym typeface="Merriweather"/>
              </a:rPr>
              <a:t>Now you will see a form for </a:t>
            </a:r>
            <a:r>
              <a:rPr b="1" lang="en" sz="1150">
                <a:highlight>
                  <a:srgbClr val="FFFFFF"/>
                </a:highlight>
                <a:latin typeface="Merriweather"/>
                <a:ea typeface="Merriweather"/>
                <a:cs typeface="Merriweather"/>
                <a:sym typeface="Merriweather"/>
              </a:rPr>
              <a:t>creating the channel</a:t>
            </a:r>
            <a:r>
              <a:rPr lang="en" sz="1150">
                <a:highlight>
                  <a:srgbClr val="FFFFFF"/>
                </a:highlight>
                <a:latin typeface="Merriweather"/>
                <a:ea typeface="Merriweather"/>
                <a:cs typeface="Merriweather"/>
                <a:sym typeface="Merriweather"/>
              </a:rPr>
              <a:t>, fill in the Name and Description as per your choice. Then fill ‘Pulse Rate’, ‘Temperature’ and ‘Panic’ in Field 1, Field 2 and Field 3 labels, tick the checkboxes for the Fields. Also tick the check box for ‘Make Public’ option below in the form and finally Save the Channel. Now your new channel has been created.</a:t>
            </a:r>
            <a:endParaRPr>
              <a:latin typeface="Merriweather"/>
              <a:ea typeface="Merriweather"/>
              <a:cs typeface="Merriweather"/>
              <a:sym typeface="Merriweather"/>
            </a:endParaRPr>
          </a:p>
        </p:txBody>
      </p:sp>
      <p:pic>
        <p:nvPicPr>
          <p:cNvPr descr="Parameter for Patient Monitoring" id="90" name="Google Shape;90;p18"/>
          <p:cNvPicPr preferRelativeResize="0"/>
          <p:nvPr/>
        </p:nvPicPr>
        <p:blipFill>
          <a:blip r:embed="rId4">
            <a:alphaModFix/>
          </a:blip>
          <a:stretch>
            <a:fillRect/>
          </a:stretch>
        </p:blipFill>
        <p:spPr>
          <a:xfrm>
            <a:off x="100750" y="1726638"/>
            <a:ext cx="3810000" cy="3234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0" y="26700"/>
            <a:ext cx="9144000" cy="5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50" u="sng">
                <a:solidFill>
                  <a:srgbClr val="000000"/>
                </a:solidFill>
                <a:highlight>
                  <a:srgbClr val="FFFFFF"/>
                </a:highlight>
                <a:latin typeface="Merriweather"/>
                <a:ea typeface="Merriweather"/>
                <a:cs typeface="Merriweather"/>
                <a:sym typeface="Merriweather"/>
              </a:rPr>
              <a:t>Step 4:-</a:t>
            </a:r>
            <a:endParaRPr b="1" sz="1150" u="sng">
              <a:solidFill>
                <a:srgbClr val="000000"/>
              </a:solidFill>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lang="en" sz="1150">
                <a:solidFill>
                  <a:srgbClr val="000000"/>
                </a:solidFill>
                <a:highlight>
                  <a:srgbClr val="FFFFFF"/>
                </a:highlight>
                <a:latin typeface="Merriweather"/>
                <a:ea typeface="Merriweather"/>
                <a:cs typeface="Merriweather"/>
                <a:sym typeface="Merriweather"/>
              </a:rPr>
              <a:t> You will see three charts as shown below. Note the </a:t>
            </a:r>
            <a:r>
              <a:rPr b="1" lang="en" sz="1150">
                <a:solidFill>
                  <a:srgbClr val="000000"/>
                </a:solidFill>
                <a:highlight>
                  <a:srgbClr val="FFFFFF"/>
                </a:highlight>
                <a:latin typeface="Merriweather"/>
                <a:ea typeface="Merriweather"/>
                <a:cs typeface="Merriweather"/>
                <a:sym typeface="Merriweather"/>
              </a:rPr>
              <a:t>Write </a:t>
            </a:r>
            <a:endParaRPr b="1" sz="1150">
              <a:solidFill>
                <a:srgbClr val="000000"/>
              </a:solidFill>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b="1" lang="en" sz="1150">
                <a:solidFill>
                  <a:srgbClr val="000000"/>
                </a:solidFill>
                <a:highlight>
                  <a:srgbClr val="FFFFFF"/>
                </a:highlight>
                <a:latin typeface="Merriweather"/>
                <a:ea typeface="Merriweather"/>
                <a:cs typeface="Merriweather"/>
                <a:sym typeface="Merriweather"/>
              </a:rPr>
              <a:t>API key</a:t>
            </a:r>
            <a:r>
              <a:rPr lang="en" sz="1150">
                <a:solidFill>
                  <a:srgbClr val="000000"/>
                </a:solidFill>
                <a:highlight>
                  <a:srgbClr val="FFFFFF"/>
                </a:highlight>
                <a:latin typeface="Merriweather"/>
                <a:ea typeface="Merriweather"/>
                <a:cs typeface="Merriweather"/>
                <a:sym typeface="Merriweather"/>
              </a:rPr>
              <a:t>, we will use this key in our code.</a:t>
            </a:r>
            <a:endParaRPr sz="1150">
              <a:solidFill>
                <a:srgbClr val="000000"/>
              </a:solidFill>
              <a:highlight>
                <a:srgbClr val="FFFFFF"/>
              </a:highlight>
              <a:latin typeface="Merriweather"/>
              <a:ea typeface="Merriweather"/>
              <a:cs typeface="Merriweather"/>
              <a:sym typeface="Merriweather"/>
            </a:endParaRPr>
          </a:p>
          <a:p>
            <a:pPr indent="0" lvl="0" marL="0" rtl="0" algn="l">
              <a:spcBef>
                <a:spcPts val="1600"/>
              </a:spcBef>
              <a:spcAft>
                <a:spcPts val="0"/>
              </a:spcAft>
              <a:buNone/>
            </a:pPr>
            <a:r>
              <a:t/>
            </a:r>
            <a:endParaRPr sz="1150">
              <a:solidFill>
                <a:srgbClr val="000000"/>
              </a:solidFill>
              <a:highlight>
                <a:srgbClr val="FFFFFF"/>
              </a:highlight>
              <a:latin typeface="Merriweather"/>
              <a:ea typeface="Merriweather"/>
              <a:cs typeface="Merriweather"/>
              <a:sym typeface="Merriweather"/>
            </a:endParaRPr>
          </a:p>
          <a:p>
            <a:pPr indent="0" lvl="0" marL="0" rtl="0" algn="l">
              <a:spcBef>
                <a:spcPts val="1600"/>
              </a:spcBef>
              <a:spcAft>
                <a:spcPts val="1600"/>
              </a:spcAft>
              <a:buNone/>
            </a:pPr>
            <a:r>
              <a:t/>
            </a:r>
            <a:endParaRPr sz="1150">
              <a:solidFill>
                <a:srgbClr val="000000"/>
              </a:solidFill>
              <a:highlight>
                <a:srgbClr val="FFFFFF"/>
              </a:highlight>
              <a:latin typeface="Merriweather"/>
              <a:ea typeface="Merriweather"/>
              <a:cs typeface="Merriweather"/>
              <a:sym typeface="Merriweather"/>
            </a:endParaRPr>
          </a:p>
        </p:txBody>
      </p:sp>
      <p:pic>
        <p:nvPicPr>
          <p:cNvPr descr="Parameters Graph on Thingspeak for Patient Monitoring" id="96" name="Google Shape;96;p19"/>
          <p:cNvPicPr preferRelativeResize="0"/>
          <p:nvPr/>
        </p:nvPicPr>
        <p:blipFill>
          <a:blip r:embed="rId3">
            <a:alphaModFix/>
          </a:blip>
          <a:stretch>
            <a:fillRect/>
          </a:stretch>
        </p:blipFill>
        <p:spPr>
          <a:xfrm>
            <a:off x="4299650" y="337175"/>
            <a:ext cx="4661301" cy="2234575"/>
          </a:xfrm>
          <a:prstGeom prst="rect">
            <a:avLst/>
          </a:prstGeom>
          <a:noFill/>
          <a:ln>
            <a:noFill/>
          </a:ln>
        </p:spPr>
      </p:pic>
      <p:sp>
        <p:nvSpPr>
          <p:cNvPr id="97" name="Google Shape;97;p19"/>
          <p:cNvSpPr txBox="1"/>
          <p:nvPr/>
        </p:nvSpPr>
        <p:spPr>
          <a:xfrm>
            <a:off x="4170900" y="3033850"/>
            <a:ext cx="4918800" cy="19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50" u="sng">
                <a:highlight>
                  <a:srgbClr val="FFFFFF"/>
                </a:highlight>
                <a:latin typeface="Merriweather"/>
                <a:ea typeface="Merriweather"/>
                <a:cs typeface="Merriweather"/>
                <a:sym typeface="Merriweather"/>
              </a:rPr>
              <a:t>Step 5:-</a:t>
            </a:r>
            <a:endParaRPr b="1" sz="1150" u="sng">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sz="1150">
                <a:highlight>
                  <a:srgbClr val="FFFFFF"/>
                </a:highlight>
                <a:latin typeface="Merriweather"/>
                <a:ea typeface="Merriweather"/>
                <a:cs typeface="Merriweather"/>
                <a:sym typeface="Merriweather"/>
              </a:rPr>
              <a:t>Now, we will use </a:t>
            </a:r>
            <a:r>
              <a:rPr b="1" i="1" lang="en" sz="1150">
                <a:highlight>
                  <a:srgbClr val="FFFFFF"/>
                </a:highlight>
                <a:latin typeface="Merriweather"/>
                <a:ea typeface="Merriweather"/>
                <a:cs typeface="Merriweather"/>
                <a:sym typeface="Merriweather"/>
              </a:rPr>
              <a:t>ThingHTTP</a:t>
            </a:r>
            <a:r>
              <a:rPr lang="en" sz="1150">
                <a:highlight>
                  <a:srgbClr val="FFFFFF"/>
                </a:highlight>
                <a:latin typeface="Merriweather"/>
                <a:ea typeface="Merriweather"/>
                <a:cs typeface="Merriweather"/>
                <a:sym typeface="Merriweather"/>
              </a:rPr>
              <a:t> app of the server to trigger the IFTTT applet for data entry to Google sheets and send email/sms. ThingHTTP enables communication among devices, websites, and web services without having to implement the protocol on the device level. You can specify actions in ThingHTTP, which you want to trigger using other ThingSpeak apps such as </a:t>
            </a:r>
            <a:r>
              <a:rPr b="1" lang="en" sz="1150">
                <a:highlight>
                  <a:srgbClr val="FFFFFF"/>
                </a:highlight>
                <a:latin typeface="Merriweather"/>
                <a:ea typeface="Merriweather"/>
                <a:cs typeface="Merriweather"/>
                <a:sym typeface="Merriweather"/>
              </a:rPr>
              <a:t>React</a:t>
            </a:r>
            <a:r>
              <a:rPr lang="en" sz="1150">
                <a:highlight>
                  <a:srgbClr val="FFFFFF"/>
                </a:highlight>
                <a:latin typeface="Merriweather"/>
                <a:ea typeface="Merriweather"/>
                <a:cs typeface="Merriweather"/>
                <a:sym typeface="Merriweather"/>
              </a:rPr>
              <a:t>.</a:t>
            </a:r>
            <a:endParaRPr>
              <a:latin typeface="Merriweather"/>
              <a:ea typeface="Merriweather"/>
              <a:cs typeface="Merriweather"/>
              <a:sym typeface="Merriweather"/>
            </a:endParaRPr>
          </a:p>
        </p:txBody>
      </p:sp>
      <p:pic>
        <p:nvPicPr>
          <p:cNvPr descr="Creating new ThingHTTP" id="98" name="Google Shape;98;p19"/>
          <p:cNvPicPr preferRelativeResize="0"/>
          <p:nvPr/>
        </p:nvPicPr>
        <p:blipFill>
          <a:blip r:embed="rId4">
            <a:alphaModFix/>
          </a:blip>
          <a:stretch>
            <a:fillRect/>
          </a:stretch>
        </p:blipFill>
        <p:spPr>
          <a:xfrm>
            <a:off x="90425" y="2247100"/>
            <a:ext cx="4080475" cy="2641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1421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Circuit diagram</a:t>
            </a:r>
            <a:endParaRPr/>
          </a:p>
        </p:txBody>
      </p:sp>
      <p:pic>
        <p:nvPicPr>
          <p:cNvPr descr="Circuit Diagram for IoT based Patient Monitoring System using ESP8266 and Arduino" id="104" name="Google Shape;104;p20" title="Circuit Diagram for IoT based Patient Monitoring System using ESP8266 and Arduino"/>
          <p:cNvPicPr preferRelativeResize="0"/>
          <p:nvPr/>
        </p:nvPicPr>
        <p:blipFill>
          <a:blip r:embed="rId3">
            <a:alphaModFix/>
          </a:blip>
          <a:stretch>
            <a:fillRect/>
          </a:stretch>
        </p:blipFill>
        <p:spPr>
          <a:xfrm>
            <a:off x="724925" y="1047850"/>
            <a:ext cx="7462476" cy="3958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DID WE CHOOSE THIS?</a:t>
            </a:r>
            <a:endParaRPr/>
          </a:p>
        </p:txBody>
      </p:sp>
      <p:sp>
        <p:nvSpPr>
          <p:cNvPr id="110" name="Google Shape;110;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Font typeface="Merriweather"/>
              <a:buAutoNum type="arabicPeriod"/>
            </a:pPr>
            <a:r>
              <a:rPr lang="en" sz="1700">
                <a:solidFill>
                  <a:srgbClr val="000000"/>
                </a:solidFill>
                <a:latin typeface="Merriweather"/>
                <a:ea typeface="Merriweather"/>
                <a:cs typeface="Merriweather"/>
                <a:sym typeface="Merriweather"/>
              </a:rPr>
              <a:t>To reduce the distance between doctors and patients, from any part of the world doctors could analyze patients.</a:t>
            </a:r>
            <a:endParaRPr sz="1700">
              <a:solidFill>
                <a:srgbClr val="000000"/>
              </a:solidFill>
              <a:latin typeface="Merriweather"/>
              <a:ea typeface="Merriweather"/>
              <a:cs typeface="Merriweather"/>
              <a:sym typeface="Merriweather"/>
            </a:endParaRPr>
          </a:p>
          <a:p>
            <a:pPr indent="-336550" lvl="0" marL="457200" rtl="0" algn="l">
              <a:spcBef>
                <a:spcPts val="0"/>
              </a:spcBef>
              <a:spcAft>
                <a:spcPts val="0"/>
              </a:spcAft>
              <a:buClr>
                <a:srgbClr val="000000"/>
              </a:buClr>
              <a:buSzPts val="1700"/>
              <a:buFont typeface="Merriweather"/>
              <a:buAutoNum type="arabicPeriod"/>
            </a:pPr>
            <a:r>
              <a:rPr lang="en" sz="1700">
                <a:solidFill>
                  <a:srgbClr val="000000"/>
                </a:solidFill>
                <a:latin typeface="Merriweather"/>
                <a:ea typeface="Merriweather"/>
                <a:cs typeface="Merriweather"/>
                <a:sym typeface="Merriweather"/>
              </a:rPr>
              <a:t>More easy for both doctors and patients incase of lod patients , running through hospitals each and everytime can be avoided.</a:t>
            </a:r>
            <a:endParaRPr sz="1700">
              <a:solidFill>
                <a:srgbClr val="000000"/>
              </a:solidFill>
              <a:latin typeface="Merriweather"/>
              <a:ea typeface="Merriweather"/>
              <a:cs typeface="Merriweather"/>
              <a:sym typeface="Merriweather"/>
            </a:endParaRPr>
          </a:p>
          <a:p>
            <a:pPr indent="-336550" lvl="0" marL="457200" rtl="0" algn="l">
              <a:spcBef>
                <a:spcPts val="0"/>
              </a:spcBef>
              <a:spcAft>
                <a:spcPts val="0"/>
              </a:spcAft>
              <a:buClr>
                <a:srgbClr val="000000"/>
              </a:buClr>
              <a:buSzPts val="1700"/>
              <a:buFont typeface="Merriweather"/>
              <a:buAutoNum type="arabicPeriod"/>
            </a:pPr>
            <a:r>
              <a:rPr lang="en" sz="1700">
                <a:solidFill>
                  <a:srgbClr val="000000"/>
                </a:solidFill>
                <a:latin typeface="Merriweather"/>
                <a:ea typeface="Merriweather"/>
                <a:cs typeface="Merriweather"/>
                <a:sym typeface="Merriweather"/>
              </a:rPr>
              <a:t>Death caused due to late arrival to hospital can be avoided.</a:t>
            </a:r>
            <a:endParaRPr sz="1700">
              <a:solidFill>
                <a:srgbClr val="000000"/>
              </a:solidFill>
              <a:latin typeface="Merriweather"/>
              <a:ea typeface="Merriweather"/>
              <a:cs typeface="Merriweather"/>
              <a:sym typeface="Merriweather"/>
            </a:endParaRPr>
          </a:p>
          <a:p>
            <a:pPr indent="0" lvl="0" marL="0" rtl="0" algn="l">
              <a:spcBef>
                <a:spcPts val="1600"/>
              </a:spcBef>
              <a:spcAft>
                <a:spcPts val="1600"/>
              </a:spcAft>
              <a:buNone/>
            </a:pPr>
            <a:r>
              <a:rPr lang="en" sz="1700">
                <a:solidFill>
                  <a:srgbClr val="000000"/>
                </a:solidFill>
                <a:latin typeface="Merriweather"/>
                <a:ea typeface="Merriweather"/>
                <a:cs typeface="Merriweather"/>
                <a:sym typeface="Merriweather"/>
              </a:rPr>
              <a:t>Huh! Now atleast let the doctors and nurses take rest.</a:t>
            </a:r>
            <a:endParaRPr sz="1700">
              <a:solidFill>
                <a:srgbClr val="000000"/>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