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22780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20635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238449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912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46598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76960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54471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18436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403351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715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6722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05394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16854-DCA9-4D3F-AB7E-113115DF3D83}" type="datetimeFigureOut">
              <a:rPr lang="en-US" smtClean="0"/>
              <a:t>07-Jun-21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59823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16854-DCA9-4D3F-AB7E-113115DF3D83}" type="datetimeFigureOut">
              <a:rPr lang="en-US" smtClean="0"/>
              <a:t>07-Jun-21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4156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16854-DCA9-4D3F-AB7E-113115DF3D83}" type="datetimeFigureOut">
              <a:rPr lang="en-US" smtClean="0"/>
              <a:t>07-Jun-21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57606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67355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07-Jun-21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295052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116854-DCA9-4D3F-AB7E-113115DF3D83}" type="datetimeFigureOut">
              <a:rPr lang="en-US" smtClean="0"/>
              <a:t>07-Jun-21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1F33A5-BC77-4BC4-BCD4-75CE02009571}" type="slidenum">
              <a:rPr lang="en-US" smtClean="0"/>
              <a:t>‹#›</a:t>
            </a:fld>
            <a:endParaRPr lang="en-US"/>
          </a:p>
        </p:txBody>
      </p:sp>
    </p:spTree>
    <p:extLst>
      <p:ext uri="{BB962C8B-B14F-4D97-AF65-F5344CB8AC3E}">
        <p14:creationId xmlns:p14="http://schemas.microsoft.com/office/powerpoint/2010/main" val="37023751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EB2-C42B-492B-8A3D-82EE20D8A05F}"/>
              </a:ext>
            </a:extLst>
          </p:cNvPr>
          <p:cNvSpPr>
            <a:spLocks noGrp="1"/>
          </p:cNvSpPr>
          <p:nvPr>
            <p:ph type="ctrTitle"/>
          </p:nvPr>
        </p:nvSpPr>
        <p:spPr>
          <a:xfrm>
            <a:off x="1164771" y="1701629"/>
            <a:ext cx="10003338" cy="2046967"/>
          </a:xfrm>
        </p:spPr>
        <p:txBody>
          <a:bodyPr>
            <a:noAutofit/>
          </a:bodyPr>
          <a:lstStyle/>
          <a:p>
            <a:pPr algn="ctr"/>
            <a:r>
              <a:rPr lang="en-US" sz="5000" dirty="0">
                <a:latin typeface="Times New Roman" panose="02020603050405020304" pitchFamily="18" charset="0"/>
                <a:cs typeface="Times New Roman" panose="02020603050405020304" pitchFamily="18" charset="0"/>
              </a:rPr>
              <a:t>Leadership &amp; Personality development</a:t>
            </a:r>
          </a:p>
        </p:txBody>
      </p:sp>
      <p:pic>
        <p:nvPicPr>
          <p:cNvPr id="3" name="Picture 2" descr="Logo&#10;&#10;Description automatically generated">
            <a:extLst>
              <a:ext uri="{FF2B5EF4-FFF2-40B4-BE49-F238E27FC236}">
                <a16:creationId xmlns:a16="http://schemas.microsoft.com/office/drawing/2014/main" id="{560E548A-9E77-4463-9DAE-ACE9F50F1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26FC1DAB-9F79-4A9D-B92C-803D0769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9" y="-1613"/>
            <a:ext cx="2835572" cy="1482072"/>
          </a:xfrm>
          <a:prstGeom prst="rect">
            <a:avLst/>
          </a:prstGeom>
        </p:spPr>
      </p:pic>
    </p:spTree>
    <p:extLst>
      <p:ext uri="{BB962C8B-B14F-4D97-AF65-F5344CB8AC3E}">
        <p14:creationId xmlns:p14="http://schemas.microsoft.com/office/powerpoint/2010/main" val="74461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4B90-AEA3-4683-B24E-150595355725}"/>
              </a:ext>
            </a:extLst>
          </p:cNvPr>
          <p:cNvSpPr>
            <a:spLocks noGrp="1"/>
          </p:cNvSpPr>
          <p:nvPr>
            <p:ph type="title"/>
          </p:nvPr>
        </p:nvSpPr>
        <p:spPr>
          <a:xfrm>
            <a:off x="2895600" y="764373"/>
            <a:ext cx="8610600" cy="1293028"/>
          </a:xfrm>
        </p:spPr>
        <p:txBody>
          <a:bodyPr>
            <a:normAutofit/>
          </a:bodyPr>
          <a:lstStyle/>
          <a:p>
            <a:r>
              <a:rPr lang="en-US" dirty="0">
                <a:latin typeface="Times New Roman" panose="02020603050405020304" pitchFamily="18" charset="0"/>
                <a:cs typeface="Times New Roman" panose="02020603050405020304" pitchFamily="18" charset="0"/>
              </a:rPr>
              <a:t>Personality development</a:t>
            </a:r>
          </a:p>
        </p:txBody>
      </p:sp>
      <p:sp>
        <p:nvSpPr>
          <p:cNvPr id="3" name="Content Placeholder 2">
            <a:extLst>
              <a:ext uri="{FF2B5EF4-FFF2-40B4-BE49-F238E27FC236}">
                <a16:creationId xmlns:a16="http://schemas.microsoft.com/office/drawing/2014/main" id="{4501D9E1-F8D0-4D01-809A-84F170BE82F4}"/>
              </a:ext>
            </a:extLst>
          </p:cNvPr>
          <p:cNvSpPr>
            <a:spLocks noGrp="1"/>
          </p:cNvSpPr>
          <p:nvPr>
            <p:ph idx="1"/>
          </p:nvPr>
        </p:nvSpPr>
        <p:spPr>
          <a:xfrm>
            <a:off x="677333" y="2194560"/>
            <a:ext cx="5816600" cy="402412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	Personality Development means enhancing and grooming one’s outer and inner self to bring about a positive change to your life which includes boosting one’s confidence, improving communication and language speaking abilities, widening one’s scope of knowledge, developing certain hobbies or skills, learning fine etiquettes and manners, adding style and grace to the way one looks, talks and walks and overall imbibing oneself with positivity, liveliness and peace.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descr="A picture containing text, plant, tree&#10;&#10;Description automatically generated">
            <a:extLst>
              <a:ext uri="{FF2B5EF4-FFF2-40B4-BE49-F238E27FC236}">
                <a16:creationId xmlns:a16="http://schemas.microsoft.com/office/drawing/2014/main" id="{15B57681-33B0-48B8-B435-9512FD5A2613}"/>
              </a:ext>
            </a:extLst>
          </p:cNvPr>
          <p:cNvPicPr>
            <a:picLocks noChangeAspect="1"/>
          </p:cNvPicPr>
          <p:nvPr/>
        </p:nvPicPr>
        <p:blipFill rotWithShape="1">
          <a:blip r:embed="rId2">
            <a:extLst>
              <a:ext uri="{28A0092B-C50C-407E-A947-70E740481C1C}">
                <a14:useLocalDpi xmlns:a14="http://schemas.microsoft.com/office/drawing/2010/main" val="0"/>
              </a:ext>
            </a:extLst>
          </a:blip>
          <a:srcRect l="18503" r="8926"/>
          <a:stretch/>
        </p:blipFill>
        <p:spPr>
          <a:xfrm>
            <a:off x="6985000" y="2501159"/>
            <a:ext cx="4521200" cy="3410926"/>
          </a:xfrm>
          <a:prstGeom prst="rect">
            <a:avLst/>
          </a:prstGeom>
        </p:spPr>
      </p:pic>
      <p:pic>
        <p:nvPicPr>
          <p:cNvPr id="5" name="Picture 4" descr="Logo&#10;&#10;Description automatically generated">
            <a:extLst>
              <a:ext uri="{FF2B5EF4-FFF2-40B4-BE49-F238E27FC236}">
                <a16:creationId xmlns:a16="http://schemas.microsoft.com/office/drawing/2014/main" id="{A6D4154D-3502-4711-8258-BBB8620D0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80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424A6-44C6-4AD1-BC14-5BF32736ABF0}"/>
              </a:ext>
            </a:extLst>
          </p:cNvPr>
          <p:cNvSpPr>
            <a:spLocks noGrp="1"/>
          </p:cNvSpPr>
          <p:nvPr>
            <p:ph idx="1"/>
          </p:nvPr>
        </p:nvSpPr>
        <p:spPr>
          <a:xfrm>
            <a:off x="685800" y="1438184"/>
            <a:ext cx="10820400" cy="4780502"/>
          </a:xfrm>
        </p:spPr>
        <p:txBody>
          <a:bodyPr>
            <a:normAutofit fontScale="92500" lnSpcReduction="10000"/>
          </a:bodyPr>
          <a:lstStyle/>
          <a:p>
            <a:pPr marL="0" indent="0" algn="ctr">
              <a:buNone/>
            </a:pPr>
            <a:r>
              <a:rPr lang="en-US" dirty="0">
                <a:latin typeface="Times New Roman" panose="02020603050405020304" pitchFamily="18" charset="0"/>
                <a:cs typeface="Times New Roman" panose="02020603050405020304" pitchFamily="18" charset="0"/>
              </a:rPr>
              <a:t>HOW TO DEVELOP THE PERSONALITY</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Judgement:</a:t>
            </a:r>
          </a:p>
          <a:p>
            <a:pPr marL="0" indent="0">
              <a:buNone/>
            </a:pPr>
            <a:r>
              <a:rPr lang="en-US" dirty="0">
                <a:latin typeface="Times New Roman" panose="02020603050405020304" pitchFamily="18" charset="0"/>
                <a:cs typeface="Times New Roman" panose="02020603050405020304" pitchFamily="18" charset="0"/>
              </a:rPr>
              <a:t>	Understand the situation from at this point of view, setting aside personal interest and opinion helps in taking appropriate decision that benefits all.</a:t>
            </a:r>
          </a:p>
          <a:p>
            <a:pPr marL="457200" indent="-457200">
              <a:buAutoNum type="arabicPeriod" startAt="2"/>
            </a:pPr>
            <a:r>
              <a:rPr lang="en-US" b="1" dirty="0">
                <a:latin typeface="Times New Roman" panose="02020603050405020304" pitchFamily="18" charset="0"/>
                <a:cs typeface="Times New Roman" panose="02020603050405020304" pitchFamily="18" charset="0"/>
              </a:rPr>
              <a:t>Mirroring:</a:t>
            </a:r>
          </a:p>
          <a:p>
            <a:pPr marL="0" indent="0">
              <a:buNone/>
            </a:pPr>
            <a:r>
              <a:rPr lang="en-US" dirty="0">
                <a:latin typeface="Times New Roman" panose="02020603050405020304" pitchFamily="18" charset="0"/>
                <a:cs typeface="Times New Roman" panose="02020603050405020304" pitchFamily="18" charset="0"/>
              </a:rPr>
              <a:t>	Understand the body language of ideal people and make it as part of your attitude.</a:t>
            </a:r>
          </a:p>
          <a:p>
            <a:pPr marL="457200" indent="-457200">
              <a:buAutoNum type="arabicPeriod" startAt="3"/>
            </a:pPr>
            <a:r>
              <a:rPr lang="en-US" b="1" dirty="0">
                <a:latin typeface="Times New Roman" panose="02020603050405020304" pitchFamily="18" charset="0"/>
                <a:cs typeface="Times New Roman" panose="02020603050405020304" pitchFamily="18" charset="0"/>
              </a:rPr>
              <a:t>Be Cheerful and Nice:</a:t>
            </a:r>
          </a:p>
          <a:p>
            <a:pPr marL="0" indent="0">
              <a:buNone/>
            </a:pPr>
            <a:r>
              <a:rPr lang="en-US" dirty="0">
                <a:latin typeface="Times New Roman" panose="02020603050405020304" pitchFamily="18" charset="0"/>
                <a:cs typeface="Times New Roman" panose="02020603050405020304" pitchFamily="18" charset="0"/>
              </a:rPr>
              <a:t>	Always make sincere efforts to raise others spirits.</a:t>
            </a:r>
          </a:p>
          <a:p>
            <a:pPr marL="457200" indent="-457200">
              <a:buAutoNum type="arabicPeriod" startAt="4"/>
            </a:pPr>
            <a:r>
              <a:rPr lang="en-US" b="1" dirty="0">
                <a:latin typeface="Times New Roman" panose="02020603050405020304" pitchFamily="18" charset="0"/>
                <a:cs typeface="Times New Roman" panose="02020603050405020304" pitchFamily="18" charset="0"/>
              </a:rPr>
              <a:t>Be Sincere and Trustworthy:</a:t>
            </a:r>
          </a:p>
          <a:p>
            <a:pPr marL="0" indent="0">
              <a:buNone/>
            </a:pPr>
            <a:r>
              <a:rPr lang="en-US" dirty="0">
                <a:latin typeface="Times New Roman" panose="02020603050405020304" pitchFamily="18" charset="0"/>
                <a:cs typeface="Times New Roman" panose="02020603050405020304" pitchFamily="18" charset="0"/>
              </a:rPr>
              <a:t>	Make others feel that whenever they need your help you will always be there to help.</a:t>
            </a:r>
          </a:p>
          <a:p>
            <a:pPr marL="457200" indent="-457200">
              <a:buAutoNum type="arabicPeriod" startAt="5"/>
            </a:pPr>
            <a:r>
              <a:rPr lang="en-US" b="1" dirty="0">
                <a:latin typeface="Times New Roman" panose="02020603050405020304" pitchFamily="18" charset="0"/>
                <a:cs typeface="Times New Roman" panose="02020603050405020304" pitchFamily="18" charset="0"/>
              </a:rPr>
              <a:t>Provide Compelling Ideas:</a:t>
            </a:r>
          </a:p>
          <a:p>
            <a:pPr marL="0" indent="0">
              <a:buNone/>
            </a:pPr>
            <a:r>
              <a:rPr lang="en-US" dirty="0">
                <a:latin typeface="Times New Roman" panose="02020603050405020304" pitchFamily="18" charset="0"/>
                <a:cs typeface="Times New Roman" panose="02020603050405020304" pitchFamily="18" charset="0"/>
              </a:rPr>
              <a:t>	Justify how your ideas and suggestions could be the most effective techniques to implement.</a:t>
            </a:r>
          </a:p>
        </p:txBody>
      </p:sp>
      <p:pic>
        <p:nvPicPr>
          <p:cNvPr id="4" name="Picture 3" descr="Logo&#10;&#10;Description automatically generated">
            <a:extLst>
              <a:ext uri="{FF2B5EF4-FFF2-40B4-BE49-F238E27FC236}">
                <a16:creationId xmlns:a16="http://schemas.microsoft.com/office/drawing/2014/main" id="{26FB722B-8286-477A-8111-00DDBD234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5787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C5AA8-26CB-4F06-A4CC-4A47D4BCD12C}"/>
              </a:ext>
            </a:extLst>
          </p:cNvPr>
          <p:cNvSpPr>
            <a:spLocks noGrp="1"/>
          </p:cNvSpPr>
          <p:nvPr>
            <p:ph idx="1"/>
          </p:nvPr>
        </p:nvSpPr>
        <p:spPr>
          <a:xfrm>
            <a:off x="685800" y="1420428"/>
            <a:ext cx="10820400" cy="4798258"/>
          </a:xfrm>
        </p:spPr>
        <p:txBody>
          <a:bodyPr>
            <a:normAutofit fontScale="92500" lnSpcReduction="20000"/>
          </a:bodyPr>
          <a:lstStyle/>
          <a:p>
            <a:pPr marL="457200" indent="-457200">
              <a:lnSpc>
                <a:spcPct val="110000"/>
              </a:lnSpc>
              <a:buAutoNum type="arabicPeriod" startAt="6"/>
            </a:pPr>
            <a:r>
              <a:rPr lang="en-US" b="1" dirty="0">
                <a:latin typeface="Times New Roman" panose="02020603050405020304" pitchFamily="18" charset="0"/>
                <a:cs typeface="Times New Roman" panose="02020603050405020304" pitchFamily="18" charset="0"/>
              </a:rPr>
              <a:t>Conviction:</a:t>
            </a:r>
          </a:p>
          <a:p>
            <a:pPr marL="0" indent="0">
              <a:lnSpc>
                <a:spcPct val="110000"/>
              </a:lnSpc>
              <a:buNone/>
            </a:pPr>
            <a:r>
              <a:rPr lang="en-US" dirty="0">
                <a:latin typeface="Times New Roman" panose="02020603050405020304" pitchFamily="18" charset="0"/>
                <a:cs typeface="Times New Roman" panose="02020603050405020304" pitchFamily="18" charset="0"/>
              </a:rPr>
              <a:t>	This is a very important thing while persuading anyone. People are self-centered and they always put their own ideas and well-being before others. Your own conviction in convincing others is essential.</a:t>
            </a:r>
          </a:p>
          <a:p>
            <a:pPr marL="457200" indent="-457200">
              <a:lnSpc>
                <a:spcPct val="110000"/>
              </a:lnSpc>
              <a:buAutoNum type="arabicPeriod" startAt="7"/>
            </a:pPr>
            <a:r>
              <a:rPr lang="en-US" b="1" dirty="0">
                <a:latin typeface="Times New Roman" panose="02020603050405020304" pitchFamily="18" charset="0"/>
                <a:cs typeface="Times New Roman" panose="02020603050405020304" pitchFamily="18" charset="0"/>
              </a:rPr>
              <a:t>Positive Attitude:</a:t>
            </a:r>
          </a:p>
          <a:p>
            <a:pPr marL="0" indent="0">
              <a:lnSpc>
                <a:spcPct val="110000"/>
              </a:lnSpc>
              <a:buNone/>
            </a:pPr>
            <a:r>
              <a:rPr lang="en-US" dirty="0">
                <a:latin typeface="Times New Roman" panose="02020603050405020304" pitchFamily="18" charset="0"/>
                <a:cs typeface="Times New Roman" panose="02020603050405020304" pitchFamily="18" charset="0"/>
              </a:rPr>
              <a:t>	This leads to the confidence of the individuals. So whatever the situation may be, one should always try to be positive in thinking and attitude.</a:t>
            </a:r>
          </a:p>
          <a:p>
            <a:pPr marL="457200" indent="-457200">
              <a:lnSpc>
                <a:spcPct val="110000"/>
              </a:lnSpc>
              <a:buAutoNum type="arabicPeriod" startAt="8"/>
            </a:pPr>
            <a:r>
              <a:rPr lang="en-US" b="1" dirty="0">
                <a:latin typeface="Times New Roman" panose="02020603050405020304" pitchFamily="18" charset="0"/>
                <a:cs typeface="Times New Roman" panose="02020603050405020304" pitchFamily="18" charset="0"/>
              </a:rPr>
              <a:t>Leadership Skills:</a:t>
            </a:r>
          </a:p>
          <a:p>
            <a:pPr marL="0" indent="0">
              <a:lnSpc>
                <a:spcPct val="110000"/>
              </a:lnSpc>
              <a:buNone/>
            </a:pPr>
            <a:r>
              <a:rPr lang="en-US" dirty="0">
                <a:latin typeface="Times New Roman" panose="02020603050405020304" pitchFamily="18" charset="0"/>
                <a:cs typeface="Times New Roman" panose="02020603050405020304" pitchFamily="18" charset="0"/>
              </a:rPr>
              <a:t>	Leadership is the quality of influencing the activities of an individual or a group towards the achievement of a goal in a given situation.</a:t>
            </a:r>
          </a:p>
          <a:p>
            <a:pPr marL="457200" indent="-457200">
              <a:lnSpc>
                <a:spcPct val="110000"/>
              </a:lnSpc>
              <a:buAutoNum type="arabicPeriod" startAt="9"/>
            </a:pPr>
            <a:r>
              <a:rPr lang="en-US" b="1" dirty="0">
                <a:latin typeface="Times New Roman" panose="02020603050405020304" pitchFamily="18" charset="0"/>
                <a:cs typeface="Times New Roman" panose="02020603050405020304" pitchFamily="18" charset="0"/>
              </a:rPr>
              <a:t>Communication Skills:</a:t>
            </a:r>
          </a:p>
          <a:p>
            <a:pPr marL="0" indent="0">
              <a:lnSpc>
                <a:spcPct val="110000"/>
              </a:lnSpc>
              <a:buNone/>
            </a:pPr>
            <a:r>
              <a:rPr lang="en-US" dirty="0">
                <a:latin typeface="Times New Roman" panose="02020603050405020304" pitchFamily="18" charset="0"/>
                <a:cs typeface="Times New Roman" panose="02020603050405020304" pitchFamily="18" charset="0"/>
              </a:rPr>
              <a:t>	An effective communication skill is necessary to achieve success. A good communication skill is essential to influence others.</a:t>
            </a:r>
          </a:p>
        </p:txBody>
      </p:sp>
      <p:pic>
        <p:nvPicPr>
          <p:cNvPr id="4" name="Picture 3" descr="Logo&#10;&#10;Description automatically generated">
            <a:extLst>
              <a:ext uri="{FF2B5EF4-FFF2-40B4-BE49-F238E27FC236}">
                <a16:creationId xmlns:a16="http://schemas.microsoft.com/office/drawing/2014/main" id="{B6B5C9A6-826D-4C48-B9E7-423D05C2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0328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96542-7535-4A80-8611-1DB7FF874CCC}"/>
              </a:ext>
            </a:extLst>
          </p:cNvPr>
          <p:cNvSpPr>
            <a:spLocks noGrp="1"/>
          </p:cNvSpPr>
          <p:nvPr>
            <p:ph idx="1"/>
          </p:nvPr>
        </p:nvSpPr>
        <p:spPr>
          <a:xfrm>
            <a:off x="685800" y="1420428"/>
            <a:ext cx="10820400" cy="4798258"/>
          </a:xfrm>
        </p:spPr>
        <p:txBody>
          <a:bodyPr>
            <a:normAutofit lnSpcReduction="10000"/>
          </a:bodyPr>
          <a:lstStyle/>
          <a:p>
            <a:pPr marL="0" indent="0" algn="ctr">
              <a:lnSpc>
                <a:spcPct val="100000"/>
              </a:lnSpc>
              <a:buNone/>
            </a:pPr>
            <a:r>
              <a:rPr lang="en-US" b="1" dirty="0">
                <a:latin typeface="Times New Roman" panose="02020603050405020304" pitchFamily="18" charset="0"/>
                <a:cs typeface="Times New Roman" panose="02020603050405020304" pitchFamily="18" charset="0"/>
              </a:rPr>
              <a:t>ROLE OF NCC IN PERSONALITY DEVELOPMENT</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DRILL:</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Active participation in drill helps cadets keep correct posture. They will walk more confidently than others. A good physique is an integral part of a good personality.</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INTERACTION OF CADETS IN CAMPS:</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NCC cadet gets many good opportunities to interact with cadets from different parts of the country. Camps groom their personality. Here cadets from different states exchange information of each other’s culture and traditions. Thus they learn about the diverse culture of the nation. They become friends resulting in the development of comradeship and personality.</a:t>
            </a:r>
            <a:endParaRPr lang="en-US"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59F3A730-DCA8-4A1B-84BE-B5B7EC860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9715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F5E4E-61AB-461F-B7FD-D4F39F20C373}"/>
              </a:ext>
            </a:extLst>
          </p:cNvPr>
          <p:cNvSpPr>
            <a:spLocks noGrp="1"/>
          </p:cNvSpPr>
          <p:nvPr>
            <p:ph idx="1"/>
          </p:nvPr>
        </p:nvSpPr>
        <p:spPr>
          <a:xfrm>
            <a:off x="685799" y="1623241"/>
            <a:ext cx="10820400" cy="4780502"/>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COMPETITIONS:</a:t>
            </a:r>
          </a:p>
          <a:p>
            <a:pPr marL="0" indent="0">
              <a:lnSpc>
                <a:spcPct val="100000"/>
              </a:lnSpc>
              <a:buNone/>
            </a:pPr>
            <a:r>
              <a:rPr lang="en-US" dirty="0">
                <a:latin typeface="Times New Roman" panose="02020603050405020304" pitchFamily="18" charset="0"/>
                <a:cs typeface="Times New Roman" panose="02020603050405020304" pitchFamily="18" charset="0"/>
              </a:rPr>
              <a:t>	Various competitions in camps, drill and performing cultural programs, develop sports man ship and team sprit among the cadets.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SPORTS AND ADVENTURE ACTIVITIES:</a:t>
            </a:r>
          </a:p>
          <a:p>
            <a:pPr marL="0" indent="0">
              <a:lnSpc>
                <a:spcPct val="100000"/>
              </a:lnSpc>
              <a:buNone/>
            </a:pPr>
            <a:r>
              <a:rPr lang="en-US" dirty="0">
                <a:latin typeface="Times New Roman" panose="02020603050405020304" pitchFamily="18" charset="0"/>
                <a:cs typeface="Times New Roman" panose="02020603050405020304" pitchFamily="18" charset="0"/>
              </a:rPr>
              <a:t>	Sports and adventure are important for youth has they teach them a number of useful lessons on comradeship, healthy competition, courage to face challenges, art of leadership, teamwork, grit and determination.</a:t>
            </a:r>
          </a:p>
        </p:txBody>
      </p:sp>
      <p:pic>
        <p:nvPicPr>
          <p:cNvPr id="6" name="Picture 5" descr="Logo&#10;&#10;Description automatically generated">
            <a:extLst>
              <a:ext uri="{FF2B5EF4-FFF2-40B4-BE49-F238E27FC236}">
                <a16:creationId xmlns:a16="http://schemas.microsoft.com/office/drawing/2014/main" id="{E926C178-FC91-4226-BADF-4E85E2D3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43322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9966A-1D09-4D5A-BDF4-08E68F90C594}"/>
              </a:ext>
            </a:extLst>
          </p:cNvPr>
          <p:cNvSpPr>
            <a:spLocks noGrp="1"/>
          </p:cNvSpPr>
          <p:nvPr>
            <p:ph idx="1"/>
          </p:nvPr>
        </p:nvSpPr>
        <p:spPr>
          <a:xfrm>
            <a:off x="677333" y="1447800"/>
            <a:ext cx="5816600" cy="477088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CHARACTER TRAITS</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Speak Truth</a:t>
            </a:r>
          </a:p>
          <a:p>
            <a:r>
              <a:rPr lang="en-US" dirty="0">
                <a:latin typeface="Times New Roman" panose="02020603050405020304" pitchFamily="18" charset="0"/>
                <a:cs typeface="Times New Roman" panose="02020603050405020304" pitchFamily="18" charset="0"/>
              </a:rPr>
              <a:t>Be Honest</a:t>
            </a:r>
          </a:p>
          <a:p>
            <a:r>
              <a:rPr lang="en-US" dirty="0">
                <a:latin typeface="Times New Roman" panose="02020603050405020304" pitchFamily="18" charset="0"/>
                <a:cs typeface="Times New Roman" panose="02020603050405020304" pitchFamily="18" charset="0"/>
              </a:rPr>
              <a:t>Keep your word</a:t>
            </a:r>
          </a:p>
          <a:p>
            <a:r>
              <a:rPr lang="en-US" dirty="0">
                <a:latin typeface="Times New Roman" panose="02020603050405020304" pitchFamily="18" charset="0"/>
                <a:cs typeface="Times New Roman" panose="02020603050405020304" pitchFamily="18" charset="0"/>
              </a:rPr>
              <a:t>Own up your mistake</a:t>
            </a:r>
          </a:p>
          <a:p>
            <a:r>
              <a:rPr lang="en-US" dirty="0">
                <a:latin typeface="Times New Roman" panose="02020603050405020304" pitchFamily="18" charset="0"/>
                <a:cs typeface="Times New Roman" panose="02020603050405020304" pitchFamily="18" charset="0"/>
              </a:rPr>
              <a:t>Be your own judge</a:t>
            </a:r>
          </a:p>
          <a:p>
            <a:r>
              <a:rPr lang="en-US" dirty="0">
                <a:latin typeface="Times New Roman" panose="02020603050405020304" pitchFamily="18" charset="0"/>
                <a:cs typeface="Times New Roman" panose="02020603050405020304" pitchFamily="18" charset="0"/>
              </a:rPr>
              <a:t>Do not seek cheap popularity</a:t>
            </a:r>
          </a:p>
          <a:p>
            <a:r>
              <a:rPr lang="en-US" dirty="0">
                <a:latin typeface="Times New Roman" panose="02020603050405020304" pitchFamily="18" charset="0"/>
                <a:cs typeface="Times New Roman" panose="02020603050405020304" pitchFamily="18" charset="0"/>
              </a:rPr>
              <a:t>Resist temptations</a:t>
            </a:r>
          </a:p>
        </p:txBody>
      </p:sp>
      <p:pic>
        <p:nvPicPr>
          <p:cNvPr id="5" name="Picture 4" descr="Icon&#10;&#10;Description automatically generated">
            <a:extLst>
              <a:ext uri="{FF2B5EF4-FFF2-40B4-BE49-F238E27FC236}">
                <a16:creationId xmlns:a16="http://schemas.microsoft.com/office/drawing/2014/main" id="{524FD171-D60A-418A-823F-099E8EA52353}"/>
              </a:ext>
            </a:extLst>
          </p:cNvPr>
          <p:cNvPicPr>
            <a:picLocks noChangeAspect="1"/>
          </p:cNvPicPr>
          <p:nvPr/>
        </p:nvPicPr>
        <p:blipFill rotWithShape="1">
          <a:blip r:embed="rId2">
            <a:extLst>
              <a:ext uri="{28A0092B-C50C-407E-A947-70E740481C1C}">
                <a14:useLocalDpi xmlns:a14="http://schemas.microsoft.com/office/drawing/2010/main" val="0"/>
              </a:ext>
            </a:extLst>
          </a:blip>
          <a:srcRect l="14667" r="2491" b="2"/>
          <a:stretch/>
        </p:blipFill>
        <p:spPr>
          <a:xfrm>
            <a:off x="5588767" y="1447800"/>
            <a:ext cx="5917433" cy="4464285"/>
          </a:xfrm>
          <a:prstGeom prst="rect">
            <a:avLst/>
          </a:prstGeom>
        </p:spPr>
      </p:pic>
      <p:pic>
        <p:nvPicPr>
          <p:cNvPr id="9" name="Picture 8" descr="Logo&#10;&#10;Description automatically generated">
            <a:extLst>
              <a:ext uri="{FF2B5EF4-FFF2-40B4-BE49-F238E27FC236}">
                <a16:creationId xmlns:a16="http://schemas.microsoft.com/office/drawing/2014/main" id="{F6D684CE-A2B1-483E-96DF-D6114856B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4193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2751F-4F4B-456E-BE34-3B606D87A9AD}"/>
              </a:ext>
            </a:extLst>
          </p:cNvPr>
          <p:cNvSpPr>
            <a:spLocks noGrp="1"/>
          </p:cNvSpPr>
          <p:nvPr>
            <p:ph idx="1"/>
          </p:nvPr>
        </p:nvSpPr>
        <p:spPr>
          <a:xfrm>
            <a:off x="677333" y="1552576"/>
            <a:ext cx="5816600" cy="466611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Set an example</a:t>
            </a:r>
          </a:p>
          <a:p>
            <a:r>
              <a:rPr lang="en-US" sz="2400" dirty="0">
                <a:latin typeface="Times New Roman" panose="02020603050405020304" pitchFamily="18" charset="0"/>
                <a:cs typeface="Times New Roman" panose="02020603050405020304" pitchFamily="18" charset="0"/>
              </a:rPr>
              <a:t>Sense of responsibility</a:t>
            </a:r>
          </a:p>
          <a:p>
            <a:r>
              <a:rPr lang="en-US" sz="2400" dirty="0">
                <a:latin typeface="Times New Roman" panose="02020603050405020304" pitchFamily="18" charset="0"/>
                <a:cs typeface="Times New Roman" panose="02020603050405020304" pitchFamily="18" charset="0"/>
              </a:rPr>
              <a:t>Self sacrifice</a:t>
            </a:r>
          </a:p>
          <a:p>
            <a:r>
              <a:rPr lang="en-US" sz="2400" dirty="0">
                <a:latin typeface="Times New Roman" panose="02020603050405020304" pitchFamily="18" charset="0"/>
                <a:cs typeface="Times New Roman" panose="02020603050405020304" pitchFamily="18" charset="0"/>
              </a:rPr>
              <a:t>Be impartial</a:t>
            </a:r>
          </a:p>
          <a:p>
            <a:r>
              <a:rPr lang="en-US" sz="2400" dirty="0">
                <a:latin typeface="Times New Roman" panose="02020603050405020304" pitchFamily="18" charset="0"/>
                <a:cs typeface="Times New Roman" panose="02020603050405020304" pitchFamily="18" charset="0"/>
              </a:rPr>
              <a:t>Discipline</a:t>
            </a:r>
          </a:p>
          <a:p>
            <a:r>
              <a:rPr lang="en-US" sz="2400" dirty="0">
                <a:latin typeface="Times New Roman" panose="02020603050405020304" pitchFamily="18" charset="0"/>
                <a:cs typeface="Times New Roman" panose="02020603050405020304" pitchFamily="18" charset="0"/>
              </a:rPr>
              <a:t>Do your duty</a:t>
            </a:r>
          </a:p>
        </p:txBody>
      </p:sp>
      <p:pic>
        <p:nvPicPr>
          <p:cNvPr id="5" name="Picture 4" descr="Icon&#10;&#10;Description automatically generated">
            <a:extLst>
              <a:ext uri="{FF2B5EF4-FFF2-40B4-BE49-F238E27FC236}">
                <a16:creationId xmlns:a16="http://schemas.microsoft.com/office/drawing/2014/main" id="{505D161E-2A7A-47DA-8C91-3FD7D2D60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52575"/>
            <a:ext cx="6629400" cy="4027361"/>
          </a:xfrm>
          <a:prstGeom prst="rect">
            <a:avLst/>
          </a:prstGeom>
        </p:spPr>
      </p:pic>
      <p:pic>
        <p:nvPicPr>
          <p:cNvPr id="9" name="Picture 8" descr="Logo&#10;&#10;Description automatically generated">
            <a:extLst>
              <a:ext uri="{FF2B5EF4-FFF2-40B4-BE49-F238E27FC236}">
                <a16:creationId xmlns:a16="http://schemas.microsoft.com/office/drawing/2014/main" id="{BDD8206C-2B17-44FB-85BE-9504F48B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4822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A785FA-C071-43A3-A397-53F110441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654D573-EC63-4874-BAA1-1F203B95BF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Content Placeholder 2">
            <a:extLst>
              <a:ext uri="{FF2B5EF4-FFF2-40B4-BE49-F238E27FC236}">
                <a16:creationId xmlns:a16="http://schemas.microsoft.com/office/drawing/2014/main" id="{53321A6B-3868-47BC-8C46-D57E23D246E2}"/>
              </a:ext>
            </a:extLst>
          </p:cNvPr>
          <p:cNvSpPr>
            <a:spLocks noGrp="1"/>
          </p:cNvSpPr>
          <p:nvPr>
            <p:ph idx="1"/>
          </p:nvPr>
        </p:nvSpPr>
        <p:spPr>
          <a:xfrm>
            <a:off x="685800" y="2364573"/>
            <a:ext cx="4441371" cy="3854112"/>
          </a:xfrm>
        </p:spPr>
        <p:txBody>
          <a:bodyPr>
            <a:normAutofit/>
          </a:bodyPr>
          <a:lstStyle/>
          <a:p>
            <a:pPr marL="0" indent="0">
              <a:buNone/>
            </a:pPr>
            <a:r>
              <a:rPr lang="en-US" sz="8800" dirty="0">
                <a:latin typeface="Times New Roman" panose="02020603050405020304" pitchFamily="18" charset="0"/>
                <a:cs typeface="Times New Roman" panose="02020603050405020304" pitchFamily="18" charset="0"/>
              </a:rPr>
              <a:t>THANK YOU</a:t>
            </a:r>
          </a:p>
        </p:txBody>
      </p:sp>
      <p:pic>
        <p:nvPicPr>
          <p:cNvPr id="7" name="Graphic 6" descr="Handshake">
            <a:extLst>
              <a:ext uri="{FF2B5EF4-FFF2-40B4-BE49-F238E27FC236}">
                <a16:creationId xmlns:a16="http://schemas.microsoft.com/office/drawing/2014/main" id="{A2C4C914-9F0E-4DD3-8946-14B956D21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3170" y="746126"/>
            <a:ext cx="5472558" cy="5472558"/>
          </a:xfrm>
          <a:prstGeom prst="rect">
            <a:avLst/>
          </a:prstGeom>
        </p:spPr>
      </p:pic>
      <p:pic>
        <p:nvPicPr>
          <p:cNvPr id="5" name="Picture 4" descr="Logo&#10;&#10;Description automatically generated">
            <a:extLst>
              <a:ext uri="{FF2B5EF4-FFF2-40B4-BE49-F238E27FC236}">
                <a16:creationId xmlns:a16="http://schemas.microsoft.com/office/drawing/2014/main" id="{3F1F7A79-F89D-4EEC-95F9-65BDBDF00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83689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358-5812-458C-AE42-9A05A76B9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Leadership</a:t>
            </a:r>
          </a:p>
        </p:txBody>
      </p:sp>
      <p:sp>
        <p:nvSpPr>
          <p:cNvPr id="3" name="Content Placeholder 2">
            <a:extLst>
              <a:ext uri="{FF2B5EF4-FFF2-40B4-BE49-F238E27FC236}">
                <a16:creationId xmlns:a16="http://schemas.microsoft.com/office/drawing/2014/main" id="{036F4209-EDF4-4976-BCDC-AB660CD403E7}"/>
              </a:ext>
            </a:extLst>
          </p:cNvPr>
          <p:cNvSpPr>
            <a:spLocks noGrp="1"/>
          </p:cNvSpPr>
          <p:nvPr>
            <p:ph idx="1"/>
          </p:nvPr>
        </p:nvSpPr>
        <p:spPr>
          <a:xfrm>
            <a:off x="685800" y="1713390"/>
            <a:ext cx="10820400" cy="4505295"/>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Definition:</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Leadership is the ability of an individual or a group of individuals to influence and</a:t>
            </a:r>
          </a:p>
          <a:p>
            <a:pPr marL="0" indent="0">
              <a:lnSpc>
                <a:spcPct val="100000"/>
              </a:lnSpc>
              <a:buNone/>
            </a:pPr>
            <a:r>
              <a:rPr lang="en-US" dirty="0">
                <a:latin typeface="Times New Roman" panose="02020603050405020304" pitchFamily="18" charset="0"/>
                <a:cs typeface="Times New Roman" panose="02020603050405020304" pitchFamily="18" charset="0"/>
              </a:rPr>
              <a:t>guide followers or other members of an organization.</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According to Peter Drucker, “ Leadership is </a:t>
            </a:r>
          </a:p>
          <a:p>
            <a:pPr marL="0" indent="0">
              <a:lnSpc>
                <a:spcPct val="100000"/>
              </a:lnSpc>
              <a:buNone/>
            </a:pPr>
            <a:r>
              <a:rPr lang="en-US" dirty="0">
                <a:latin typeface="Times New Roman" panose="02020603050405020304" pitchFamily="18" charset="0"/>
                <a:cs typeface="Times New Roman" panose="02020603050405020304" pitchFamily="18" charset="0"/>
              </a:rPr>
              <a:t>shifting of own vision to higher sights, the raising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performance to higher standards, the building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personality beyond its normal limitations.”</a:t>
            </a:r>
          </a:p>
        </p:txBody>
      </p:sp>
      <p:pic>
        <p:nvPicPr>
          <p:cNvPr id="5" name="Picture 4">
            <a:extLst>
              <a:ext uri="{FF2B5EF4-FFF2-40B4-BE49-F238E27FC236}">
                <a16:creationId xmlns:a16="http://schemas.microsoft.com/office/drawing/2014/main" id="{89104994-145D-40F5-88BA-B56F833A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730" y="2819547"/>
            <a:ext cx="4409630" cy="2480417"/>
          </a:xfrm>
          <a:prstGeom prst="rect">
            <a:avLst/>
          </a:prstGeom>
        </p:spPr>
      </p:pic>
    </p:spTree>
    <p:extLst>
      <p:ext uri="{BB962C8B-B14F-4D97-AF65-F5344CB8AC3E}">
        <p14:creationId xmlns:p14="http://schemas.microsoft.com/office/powerpoint/2010/main" val="10815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FA82-EF1E-4E76-A13D-A8D0B5CC213E}"/>
              </a:ext>
            </a:extLst>
          </p:cNvPr>
          <p:cNvSpPr>
            <a:spLocks noGrp="1"/>
          </p:cNvSpPr>
          <p:nvPr>
            <p:ph type="title"/>
          </p:nvPr>
        </p:nvSpPr>
        <p:spPr>
          <a:xfrm>
            <a:off x="685800" y="763479"/>
            <a:ext cx="10820400" cy="1285044"/>
          </a:xfrm>
        </p:spPr>
        <p:txBody>
          <a:bodyPr/>
          <a:lstStyle/>
          <a:p>
            <a:pPr algn="ctr"/>
            <a:r>
              <a:rPr lang="en-US" dirty="0">
                <a:latin typeface="Times New Roman" panose="02020603050405020304" pitchFamily="18" charset="0"/>
                <a:cs typeface="Times New Roman" panose="02020603050405020304" pitchFamily="18" charset="0"/>
              </a:rPr>
              <a:t>Types of leadership</a:t>
            </a:r>
          </a:p>
        </p:txBody>
      </p:sp>
      <p:sp>
        <p:nvSpPr>
          <p:cNvPr id="3" name="Content Placeholder 2">
            <a:extLst>
              <a:ext uri="{FF2B5EF4-FFF2-40B4-BE49-F238E27FC236}">
                <a16:creationId xmlns:a16="http://schemas.microsoft.com/office/drawing/2014/main" id="{A231ADF8-C689-4579-97EC-78E2B34AB91F}"/>
              </a:ext>
            </a:extLst>
          </p:cNvPr>
          <p:cNvSpPr>
            <a:spLocks noGrp="1"/>
          </p:cNvSpPr>
          <p:nvPr>
            <p:ph idx="1"/>
          </p:nvPr>
        </p:nvSpPr>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AUTOCRATIC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all policies and procedures are determined by the leader.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DEMOCRATIC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policies are matter of a group decision and discussion with active encouragement and assistance by the leader.</a:t>
            </a:r>
          </a:p>
          <a:p>
            <a:pPr marL="0" indent="0">
              <a:buNone/>
            </a:pPr>
            <a:endParaRPr lang="en-US" sz="2000" b="1" dirty="0">
              <a:latin typeface="Times New Roman" panose="02020603050405020304" pitchFamily="18" charset="0"/>
              <a:cs typeface="Times New Roman" panose="02020603050405020304" pitchFamily="18" charset="0"/>
            </a:endParaRPr>
          </a:p>
          <a:p>
            <a:pPr marL="457200" indent="-457200">
              <a:buAutoNum type="arabicPeriod" startAt="3"/>
            </a:pPr>
            <a:r>
              <a:rPr lang="en-US" sz="2000" b="1" dirty="0">
                <a:latin typeface="Times New Roman" panose="02020603050405020304" pitchFamily="18" charset="0"/>
                <a:cs typeface="Times New Roman" panose="02020603050405020304" pitchFamily="18" charset="0"/>
              </a:rPr>
              <a:t>LAISSEZ FAIRE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leader a plays a rather passive role in social participation and leaves complete freedom for group are individual decisions in relating to group activity and procedure.</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EBA00EAE-AECA-4318-9C27-59474EC3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5201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3BBC6-F046-477B-9304-881A500C8389}"/>
              </a:ext>
            </a:extLst>
          </p:cNvPr>
          <p:cNvSpPr>
            <a:spLocks noGrp="1"/>
          </p:cNvSpPr>
          <p:nvPr>
            <p:ph idx="1"/>
          </p:nvPr>
        </p:nvSpPr>
        <p:spPr>
          <a:xfrm>
            <a:off x="685800" y="1384918"/>
            <a:ext cx="10820400" cy="4833768"/>
          </a:xfrm>
        </p:spPr>
        <p:txBody>
          <a:bodyPr/>
          <a:lstStyle/>
          <a:p>
            <a:pPr marL="0" indent="0">
              <a:lnSpc>
                <a:spcPct val="100000"/>
              </a:lnSpc>
              <a:buNone/>
            </a:pPr>
            <a:r>
              <a:rPr lang="en-US" b="1">
                <a:latin typeface="Times New Roman" panose="02020603050405020304" pitchFamily="18" charset="0"/>
                <a:cs typeface="Times New Roman" panose="02020603050405020304" pitchFamily="18" charset="0"/>
              </a:rPr>
              <a:t>Who is Leader?</a:t>
            </a:r>
          </a:p>
          <a:p>
            <a:pPr marL="0" indent="0">
              <a:lnSpc>
                <a:spcPct val="100000"/>
              </a:lnSpc>
              <a:buNone/>
            </a:pP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 leader is someone who can see how things can </a:t>
            </a:r>
          </a:p>
          <a:p>
            <a:pPr marL="0" indent="0">
              <a:lnSpc>
                <a:spcPct val="100000"/>
              </a:lnSpc>
              <a:buNone/>
            </a:pPr>
            <a:r>
              <a:rPr lang="en-US">
                <a:latin typeface="Times New Roman" panose="02020603050405020304" pitchFamily="18" charset="0"/>
                <a:cs typeface="Times New Roman" panose="02020603050405020304" pitchFamily="18" charset="0"/>
              </a:rPr>
              <a:t>be improved and who rallies people to move toward that </a:t>
            </a:r>
          </a:p>
          <a:p>
            <a:pPr marL="0" indent="0">
              <a:lnSpc>
                <a:spcPct val="100000"/>
              </a:lnSpc>
              <a:buNone/>
            </a:pPr>
            <a:r>
              <a:rPr lang="en-US">
                <a:latin typeface="Times New Roman" panose="02020603050405020304" pitchFamily="18" charset="0"/>
                <a:cs typeface="Times New Roman" panose="02020603050405020304" pitchFamily="18" charset="0"/>
              </a:rPr>
              <a:t>better vision. Leaders can work toward making their </a:t>
            </a:r>
          </a:p>
          <a:p>
            <a:pPr marL="0" indent="0">
              <a:lnSpc>
                <a:spcPct val="100000"/>
              </a:lnSpc>
              <a:buNone/>
            </a:pPr>
            <a:r>
              <a:rPr lang="en-US">
                <a:latin typeface="Times New Roman" panose="02020603050405020304" pitchFamily="18" charset="0"/>
                <a:cs typeface="Times New Roman" panose="02020603050405020304" pitchFamily="18" charset="0"/>
              </a:rPr>
              <a:t>vision a reality while putting people first. Just being able </a:t>
            </a:r>
          </a:p>
          <a:p>
            <a:pPr marL="0" indent="0">
              <a:lnSpc>
                <a:spcPct val="100000"/>
              </a:lnSpc>
              <a:buNone/>
            </a:pPr>
            <a:r>
              <a:rPr lang="en-US">
                <a:latin typeface="Times New Roman" panose="02020603050405020304" pitchFamily="18" charset="0"/>
                <a:cs typeface="Times New Roman" panose="02020603050405020304" pitchFamily="18" charset="0"/>
              </a:rPr>
              <a:t>to motivate people isn’t enough — leaders need to be </a:t>
            </a:r>
          </a:p>
          <a:p>
            <a:pPr marL="0" indent="0">
              <a:lnSpc>
                <a:spcPct val="100000"/>
              </a:lnSpc>
              <a:buNone/>
            </a:pPr>
            <a:r>
              <a:rPr lang="en-US">
                <a:latin typeface="Times New Roman" panose="02020603050405020304" pitchFamily="18" charset="0"/>
                <a:cs typeface="Times New Roman" panose="02020603050405020304" pitchFamily="18" charset="0"/>
              </a:rPr>
              <a:t>empathetic and connect with people to be successful.</a:t>
            </a:r>
          </a:p>
          <a:p>
            <a:pPr marL="0" indent="0">
              <a:lnSpc>
                <a:spcPct val="100000"/>
              </a:lnSpc>
              <a:buNone/>
            </a:pPr>
            <a:endParaRPr lang="en-US">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pic>
        <p:nvPicPr>
          <p:cNvPr id="7" name="Picture 6" descr="A picture containing text&#10;&#10;Description automatically generated">
            <a:extLst>
              <a:ext uri="{FF2B5EF4-FFF2-40B4-BE49-F238E27FC236}">
                <a16:creationId xmlns:a16="http://schemas.microsoft.com/office/drawing/2014/main" id="{36607D4F-AF17-47AB-9D28-C3F31098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444" y="639314"/>
            <a:ext cx="4616388" cy="5579372"/>
          </a:xfrm>
          <a:prstGeom prst="rect">
            <a:avLst/>
          </a:prstGeom>
        </p:spPr>
      </p:pic>
      <p:pic>
        <p:nvPicPr>
          <p:cNvPr id="4" name="Picture 3" descr="Logo&#10;&#10;Description automatically generated">
            <a:extLst>
              <a:ext uri="{FF2B5EF4-FFF2-40B4-BE49-F238E27FC236}">
                <a16:creationId xmlns:a16="http://schemas.microsoft.com/office/drawing/2014/main" id="{43761B57-D33F-4003-82A1-9E8A726F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10196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D250B-D99C-47BF-B428-C0D545AC9166}"/>
              </a:ext>
            </a:extLst>
          </p:cNvPr>
          <p:cNvSpPr>
            <a:spLocks noGrp="1"/>
          </p:cNvSpPr>
          <p:nvPr>
            <p:ph idx="1"/>
          </p:nvPr>
        </p:nvSpPr>
        <p:spPr>
          <a:xfrm>
            <a:off x="685800" y="1429306"/>
            <a:ext cx="10820400" cy="4789380"/>
          </a:xfrm>
        </p:spPr>
        <p:txBody>
          <a:bodyPr>
            <a:normAutofit fontScale="92500" lnSpcReduction="20000"/>
          </a:bodyPr>
          <a:lstStyle/>
          <a:p>
            <a:pPr marL="0" indent="0">
              <a:buNone/>
            </a:pPr>
            <a:r>
              <a:rPr lang="en-US" sz="3600" b="1">
                <a:latin typeface="Times New Roman" panose="02020603050405020304" pitchFamily="18" charset="0"/>
                <a:cs typeface="Times New Roman" panose="02020603050405020304" pitchFamily="18" charset="0"/>
              </a:rPr>
              <a:t>Traits of a Leader:</a:t>
            </a:r>
          </a:p>
          <a:p>
            <a:pPr marL="0" indent="0">
              <a:buNone/>
            </a:pPr>
            <a:endParaRPr lang="en-US" b="1">
              <a:latin typeface="Times New Roman" panose="02020603050405020304" pitchFamily="18" charset="0"/>
              <a:cs typeface="Times New Roman" panose="02020603050405020304" pitchFamily="18" charset="0"/>
            </a:endParaRPr>
          </a:p>
          <a:p>
            <a:pPr lvl="2"/>
            <a:r>
              <a:rPr lang="en-US" sz="1900">
                <a:latin typeface="Times New Roman" panose="02020603050405020304" pitchFamily="18" charset="0"/>
                <a:cs typeface="Times New Roman" panose="02020603050405020304" pitchFamily="18" charset="0"/>
              </a:rPr>
              <a:t>Alertness</a:t>
            </a:r>
          </a:p>
          <a:p>
            <a:pPr lvl="2"/>
            <a:r>
              <a:rPr lang="en-US" sz="1900">
                <a:latin typeface="Times New Roman" panose="02020603050405020304" pitchFamily="18" charset="0"/>
                <a:cs typeface="Times New Roman" panose="02020603050405020304" pitchFamily="18" charset="0"/>
              </a:rPr>
              <a:t>Bearing</a:t>
            </a:r>
          </a:p>
          <a:p>
            <a:pPr lvl="2"/>
            <a:r>
              <a:rPr lang="en-US" sz="1900">
                <a:latin typeface="Times New Roman" panose="02020603050405020304" pitchFamily="18" charset="0"/>
                <a:cs typeface="Times New Roman" panose="02020603050405020304" pitchFamily="18" charset="0"/>
              </a:rPr>
              <a:t>Courage</a:t>
            </a:r>
          </a:p>
          <a:p>
            <a:pPr lvl="2"/>
            <a:r>
              <a:rPr lang="en-US" sz="1900">
                <a:latin typeface="Times New Roman" panose="02020603050405020304" pitchFamily="18" charset="0"/>
                <a:cs typeface="Times New Roman" panose="02020603050405020304" pitchFamily="18" charset="0"/>
              </a:rPr>
              <a:t>Decisiveness</a:t>
            </a:r>
          </a:p>
          <a:p>
            <a:pPr lvl="2"/>
            <a:r>
              <a:rPr lang="en-US" sz="1900">
                <a:latin typeface="Times New Roman" panose="02020603050405020304" pitchFamily="18" charset="0"/>
                <a:cs typeface="Times New Roman" panose="02020603050405020304" pitchFamily="18" charset="0"/>
              </a:rPr>
              <a:t>Dependability</a:t>
            </a:r>
          </a:p>
          <a:p>
            <a:pPr lvl="2"/>
            <a:r>
              <a:rPr lang="en-US" sz="1900">
                <a:latin typeface="Times New Roman" panose="02020603050405020304" pitchFamily="18" charset="0"/>
                <a:cs typeface="Times New Roman" panose="02020603050405020304" pitchFamily="18" charset="0"/>
              </a:rPr>
              <a:t>Endurance</a:t>
            </a:r>
          </a:p>
          <a:p>
            <a:pPr lvl="2"/>
            <a:r>
              <a:rPr lang="en-US" sz="1900">
                <a:latin typeface="Times New Roman" panose="02020603050405020304" pitchFamily="18" charset="0"/>
                <a:cs typeface="Times New Roman" panose="02020603050405020304" pitchFamily="18" charset="0"/>
              </a:rPr>
              <a:t>Enthusiasm</a:t>
            </a:r>
          </a:p>
          <a:p>
            <a:pPr lvl="2"/>
            <a:r>
              <a:rPr lang="en-US" sz="1900">
                <a:latin typeface="Times New Roman" panose="02020603050405020304" pitchFamily="18" charset="0"/>
                <a:cs typeface="Times New Roman" panose="02020603050405020304" pitchFamily="18" charset="0"/>
              </a:rPr>
              <a:t>Initiative</a:t>
            </a:r>
          </a:p>
          <a:p>
            <a:pPr lvl="2"/>
            <a:r>
              <a:rPr lang="en-US" sz="1900">
                <a:latin typeface="Times New Roman" panose="02020603050405020304" pitchFamily="18" charset="0"/>
                <a:cs typeface="Times New Roman" panose="02020603050405020304" pitchFamily="18" charset="0"/>
              </a:rPr>
              <a:t>Integrity</a:t>
            </a:r>
          </a:p>
          <a:p>
            <a:pPr lvl="2"/>
            <a:r>
              <a:rPr lang="en-US" sz="1900">
                <a:latin typeface="Times New Roman" panose="02020603050405020304" pitchFamily="18" charset="0"/>
                <a:cs typeface="Times New Roman" panose="02020603050405020304" pitchFamily="18" charset="0"/>
              </a:rPr>
              <a:t>Judgment</a:t>
            </a:r>
          </a:p>
          <a:p>
            <a:pPr lvl="2"/>
            <a:r>
              <a:rPr lang="en-US" sz="1900">
                <a:latin typeface="Times New Roman" panose="02020603050405020304" pitchFamily="18" charset="0"/>
                <a:cs typeface="Times New Roman" panose="02020603050405020304" pitchFamily="18" charset="0"/>
              </a:rPr>
              <a:t>Justice</a:t>
            </a:r>
          </a:p>
          <a:p>
            <a:pPr lvl="2"/>
            <a:r>
              <a:rPr lang="en-US" sz="1900">
                <a:latin typeface="Times New Roman" panose="02020603050405020304" pitchFamily="18" charset="0"/>
                <a:cs typeface="Times New Roman" panose="02020603050405020304" pitchFamily="18" charset="0"/>
              </a:rPr>
              <a:t>Knowledge</a:t>
            </a:r>
          </a:p>
          <a:p>
            <a:pPr lvl="2"/>
            <a:r>
              <a:rPr lang="en-US" sz="1900">
                <a:latin typeface="Times New Roman" panose="02020603050405020304" pitchFamily="18" charset="0"/>
                <a:cs typeface="Times New Roman" panose="02020603050405020304" pitchFamily="18" charset="0"/>
              </a:rPr>
              <a:t>Loyalty</a:t>
            </a:r>
          </a:p>
          <a:p>
            <a:pPr lvl="2"/>
            <a:r>
              <a:rPr lang="en-US" sz="1900">
                <a:latin typeface="Times New Roman" panose="02020603050405020304" pitchFamily="18" charset="0"/>
                <a:cs typeface="Times New Roman" panose="02020603050405020304" pitchFamily="18" charset="0"/>
              </a:rPr>
              <a:t>Sense of Humour</a:t>
            </a:r>
          </a:p>
          <a:p>
            <a:pPr lvl="2"/>
            <a:r>
              <a:rPr lang="en-US" sz="1900">
                <a:latin typeface="Times New Roman" panose="02020603050405020304" pitchFamily="18" charset="0"/>
                <a:cs typeface="Times New Roman" panose="02020603050405020304" pitchFamily="18" charset="0"/>
              </a:rPr>
              <a:t>Unselfishness</a:t>
            </a:r>
            <a:endParaRPr lang="en-US" sz="1900" dirty="0">
              <a:latin typeface="Times New Roman" panose="02020603050405020304" pitchFamily="18" charset="0"/>
              <a:cs typeface="Times New Roman" panose="02020603050405020304" pitchFamily="18" charset="0"/>
            </a:endParaRPr>
          </a:p>
        </p:txBody>
      </p:sp>
      <p:pic>
        <p:nvPicPr>
          <p:cNvPr id="5" name="Picture 4" descr="Calendar&#10;&#10;Description automatically generated">
            <a:extLst>
              <a:ext uri="{FF2B5EF4-FFF2-40B4-BE49-F238E27FC236}">
                <a16:creationId xmlns:a16="http://schemas.microsoft.com/office/drawing/2014/main" id="{3640638F-AD87-4D2C-BD71-EDD4DFEE5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85683"/>
            <a:ext cx="6629400" cy="3476625"/>
          </a:xfrm>
          <a:prstGeom prst="rect">
            <a:avLst/>
          </a:prstGeom>
        </p:spPr>
      </p:pic>
      <p:pic>
        <p:nvPicPr>
          <p:cNvPr id="4" name="Picture 3" descr="Logo&#10;&#10;Description automatically generated">
            <a:extLst>
              <a:ext uri="{FF2B5EF4-FFF2-40B4-BE49-F238E27FC236}">
                <a16:creationId xmlns:a16="http://schemas.microsoft.com/office/drawing/2014/main" id="{00C8FF8B-1349-4A24-93DC-BE74BC2B4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0841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79EE3-EB2A-4F40-9F0E-5E127C5FCC02}"/>
              </a:ext>
            </a:extLst>
          </p:cNvPr>
          <p:cNvSpPr>
            <a:spLocks noGrp="1"/>
          </p:cNvSpPr>
          <p:nvPr>
            <p:ph idx="1"/>
          </p:nvPr>
        </p:nvSpPr>
        <p:spPr>
          <a:xfrm>
            <a:off x="685800" y="1411550"/>
            <a:ext cx="10820400" cy="480713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ALERTNESS:</a:t>
            </a:r>
          </a:p>
          <a:p>
            <a:pPr marL="0" indent="0">
              <a:buNone/>
            </a:pPr>
            <a:r>
              <a:rPr lang="en-US" sz="2000" dirty="0">
                <a:latin typeface="Times New Roman" panose="02020603050405020304" pitchFamily="18" charset="0"/>
                <a:cs typeface="Times New Roman" panose="02020603050405020304" pitchFamily="18" charset="0"/>
              </a:rPr>
              <a:t>	Alertness of a mind is what helps a leader to pip-up the opportunities at the right time and 	exploit the situation to his/her own advantage.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BEARING:</a:t>
            </a:r>
          </a:p>
          <a:p>
            <a:pPr marL="0" indent="0">
              <a:buNone/>
            </a:pPr>
            <a:r>
              <a:rPr lang="en-US" sz="2000" dirty="0">
                <a:latin typeface="Times New Roman" panose="02020603050405020304" pitchFamily="18" charset="0"/>
                <a:cs typeface="Times New Roman" panose="02020603050405020304" pitchFamily="18" charset="0"/>
              </a:rPr>
              <a:t>	A leader and more so an officer should, therefore remember that his personal bearing will 	exercise a dominating and permeating influence not only with his own team but with the 	general public too.</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COURAGE:</a:t>
            </a:r>
          </a:p>
          <a:p>
            <a:pPr marL="0" indent="0">
              <a:buNone/>
            </a:pPr>
            <a:r>
              <a:rPr lang="en-US" sz="2000" dirty="0">
                <a:latin typeface="Times New Roman" panose="02020603050405020304" pitchFamily="18" charset="0"/>
                <a:cs typeface="Times New Roman" panose="02020603050405020304" pitchFamily="18" charset="0"/>
              </a:rPr>
              <a:t>	It’s a mental quality that enables an man to accept responsibility and act correctly in a 	threatening situation with calmness and firmness requires moral and physical courage.</a:t>
            </a:r>
          </a:p>
        </p:txBody>
      </p:sp>
      <p:pic>
        <p:nvPicPr>
          <p:cNvPr id="4" name="Picture 3" descr="Logo&#10;&#10;Description automatically generated">
            <a:extLst>
              <a:ext uri="{FF2B5EF4-FFF2-40B4-BE49-F238E27FC236}">
                <a16:creationId xmlns:a16="http://schemas.microsoft.com/office/drawing/2014/main" id="{B8799BDE-DFB4-4068-BC84-82F250180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38359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432DE-B169-4337-BADE-30BB0D2DC93C}"/>
              </a:ext>
            </a:extLst>
          </p:cNvPr>
          <p:cNvSpPr>
            <a:spLocks noGrp="1"/>
          </p:cNvSpPr>
          <p:nvPr>
            <p:ph idx="1"/>
          </p:nvPr>
        </p:nvSpPr>
        <p:spPr>
          <a:xfrm>
            <a:off x="685800" y="1384918"/>
            <a:ext cx="10820400" cy="483376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DECISIVENESS:</a:t>
            </a:r>
          </a:p>
          <a:p>
            <a:pPr marL="0" indent="0">
              <a:buNone/>
            </a:pPr>
            <a:r>
              <a:rPr lang="en-US" sz="2000" dirty="0">
                <a:latin typeface="Times New Roman" panose="02020603050405020304" pitchFamily="18" charset="0"/>
                <a:cs typeface="Times New Roman" panose="02020603050405020304" pitchFamily="18" charset="0"/>
              </a:rPr>
              <a:t>	It is the ability to take decision promptly and announce them in a clear 	and forceful 	manner.</a:t>
            </a:r>
          </a:p>
          <a:p>
            <a:pPr marL="0" indent="0">
              <a:buNone/>
            </a:pPr>
            <a:r>
              <a:rPr lang="en-US" sz="2000" b="1" dirty="0">
                <a:latin typeface="Times New Roman" panose="02020603050405020304" pitchFamily="18" charset="0"/>
                <a:cs typeface="Times New Roman" panose="02020603050405020304" pitchFamily="18" charset="0"/>
              </a:rPr>
              <a:t>DEPENDABILITY:</a:t>
            </a:r>
          </a:p>
          <a:p>
            <a:pPr marL="0" indent="0">
              <a:buNone/>
            </a:pPr>
            <a:r>
              <a:rPr lang="en-US" sz="2000" dirty="0">
                <a:latin typeface="Times New Roman" panose="02020603050405020304" pitchFamily="18" charset="0"/>
                <a:cs typeface="Times New Roman" panose="02020603050405020304" pitchFamily="18" charset="0"/>
              </a:rPr>
              <a:t>	It’s proper performance of duty and carrying out actively, intelligently 	and willingly the 	orders of superior.</a:t>
            </a:r>
          </a:p>
          <a:p>
            <a:pPr marL="0" indent="0">
              <a:buNone/>
            </a:pPr>
            <a:r>
              <a:rPr lang="en-US" sz="2000" b="1" dirty="0">
                <a:latin typeface="Times New Roman" panose="02020603050405020304" pitchFamily="18" charset="0"/>
                <a:cs typeface="Times New Roman" panose="02020603050405020304" pitchFamily="18" charset="0"/>
              </a:rPr>
              <a:t>ENDURANCE: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mental and physical stamina measured by the ability to with stand pain, fatigue, stress 	and hardships. </a:t>
            </a:r>
          </a:p>
          <a:p>
            <a:pPr marL="0" indent="0">
              <a:buNone/>
            </a:pPr>
            <a:r>
              <a:rPr lang="en-US" sz="2000" b="1" dirty="0">
                <a:latin typeface="Times New Roman" panose="02020603050405020304" pitchFamily="18" charset="0"/>
                <a:cs typeface="Times New Roman" panose="02020603050405020304" pitchFamily="18" charset="0"/>
              </a:rPr>
              <a:t>ENTHUSIASM:</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display of sincere interest and zeal in performance of duties.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9C8D2F1B-274C-45AD-A76E-CE83B2798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545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384AF-3BEC-4302-8BE9-1E31FBD68BA9}"/>
              </a:ext>
            </a:extLst>
          </p:cNvPr>
          <p:cNvSpPr>
            <a:spLocks noGrp="1"/>
          </p:cNvSpPr>
          <p:nvPr>
            <p:ph idx="1"/>
          </p:nvPr>
        </p:nvSpPr>
        <p:spPr>
          <a:xfrm>
            <a:off x="685800" y="1420428"/>
            <a:ext cx="10820400" cy="479825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INITIATIVE: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to do what is to be done even in the absence of orders and to avoid inactivity.</a:t>
            </a:r>
          </a:p>
          <a:p>
            <a:pPr marL="0" indent="0">
              <a:buNone/>
            </a:pPr>
            <a:r>
              <a:rPr lang="en-US" sz="2000" b="1" dirty="0">
                <a:latin typeface="Times New Roman" panose="02020603050405020304" pitchFamily="18" charset="0"/>
                <a:cs typeface="Times New Roman" panose="02020603050405020304" pitchFamily="18" charset="0"/>
              </a:rPr>
              <a:t>INTEGRITY:</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uprightness of the character, soundness of moral principles, quality of absolute 	truthfulness and honesty.</a:t>
            </a:r>
          </a:p>
          <a:p>
            <a:pPr marL="0" indent="0">
              <a:buNone/>
            </a:pPr>
            <a:r>
              <a:rPr lang="en-US" sz="2000" b="1" dirty="0">
                <a:latin typeface="Times New Roman" panose="02020603050405020304" pitchFamily="18" charset="0"/>
                <a:cs typeface="Times New Roman" panose="02020603050405020304" pitchFamily="18" charset="0"/>
              </a:rPr>
              <a:t>JUDGMENT:</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logically weighing facts on which to make sound decision.</a:t>
            </a:r>
          </a:p>
          <a:p>
            <a:pPr marL="0" indent="0">
              <a:buNone/>
            </a:pPr>
            <a:r>
              <a:rPr lang="en-US" sz="2000" b="1" dirty="0">
                <a:latin typeface="Times New Roman" panose="02020603050405020304" pitchFamily="18" charset="0"/>
                <a:cs typeface="Times New Roman" panose="02020603050405020304" pitchFamily="18" charset="0"/>
              </a:rPr>
              <a:t>JUSTICE: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being impartial and consistent.</a:t>
            </a:r>
          </a:p>
          <a:p>
            <a:pPr marL="0" indent="0">
              <a:buNone/>
            </a:pPr>
            <a:r>
              <a:rPr lang="en-US" sz="2000" b="1" dirty="0">
                <a:latin typeface="Times New Roman" panose="02020603050405020304" pitchFamily="18" charset="0"/>
                <a:cs typeface="Times New Roman" panose="02020603050405020304" pitchFamily="18" charset="0"/>
              </a:rPr>
              <a:t>KNOWLEDGE: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leader must have sound knowledge than the man he commands.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6C92EC95-42D6-44FC-ADAF-3E5D42D4D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9623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ADF4D-D64F-43E2-B4E4-D457C966A7E9}"/>
              </a:ext>
            </a:extLst>
          </p:cNvPr>
          <p:cNvSpPr>
            <a:spLocks noGrp="1"/>
          </p:cNvSpPr>
          <p:nvPr>
            <p:ph idx="1"/>
          </p:nvPr>
        </p:nvSpPr>
        <p:spPr>
          <a:xfrm>
            <a:off x="685800" y="1438184"/>
            <a:ext cx="10820400" cy="478050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LOYALTY:</a:t>
            </a:r>
          </a:p>
          <a:p>
            <a:pPr marL="0" indent="0">
              <a:buNone/>
            </a:pPr>
            <a:r>
              <a:rPr lang="en-US" sz="2000" dirty="0">
                <a:latin typeface="Times New Roman" panose="02020603050405020304" pitchFamily="18" charset="0"/>
                <a:cs typeface="Times New Roman" panose="02020603050405020304" pitchFamily="18" charset="0"/>
              </a:rPr>
              <a:t>	It’s the quality of faithfulness to country, one’s seniors and colleagues.</a:t>
            </a:r>
          </a:p>
          <a:p>
            <a:pPr marL="0" indent="0">
              <a:buNone/>
            </a:pPr>
            <a:r>
              <a:rPr lang="en-US" sz="2000" b="1" dirty="0">
                <a:latin typeface="Times New Roman" panose="02020603050405020304" pitchFamily="18" charset="0"/>
                <a:cs typeface="Times New Roman" panose="02020603050405020304" pitchFamily="18" charset="0"/>
              </a:rPr>
              <a:t>SENSE OF HUMOUR:</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ability to remain cheerful under stress.</a:t>
            </a:r>
          </a:p>
          <a:p>
            <a:pPr marL="0" indent="0">
              <a:buNone/>
            </a:pPr>
            <a:r>
              <a:rPr lang="en-US" sz="2000" b="1" dirty="0">
                <a:latin typeface="Times New Roman" panose="02020603050405020304" pitchFamily="18" charset="0"/>
                <a:cs typeface="Times New Roman" panose="02020603050405020304" pitchFamily="18" charset="0"/>
              </a:rPr>
              <a:t>UNSELFFISHNESS:</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refraining from own comfort and personal advancement at the expense of 	others.</a:t>
            </a:r>
            <a:endParaRPr lang="en-US" sz="2000" b="1" dirty="0">
              <a:latin typeface="Times New Roman" panose="02020603050405020304" pitchFamily="18" charset="0"/>
              <a:cs typeface="Times New Roman" panose="02020603050405020304" pitchFamily="18" charset="0"/>
            </a:endParaRPr>
          </a:p>
        </p:txBody>
      </p:sp>
      <p:pic>
        <p:nvPicPr>
          <p:cNvPr id="7" name="Picture 6" descr="Logo, company name&#10;&#10;Description automatically generated">
            <a:extLst>
              <a:ext uri="{FF2B5EF4-FFF2-40B4-BE49-F238E27FC236}">
                <a16:creationId xmlns:a16="http://schemas.microsoft.com/office/drawing/2014/main" id="{CE6B412D-1EA8-4016-B2A3-7B66D4B8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4314548"/>
            <a:ext cx="10820399" cy="1904137"/>
          </a:xfrm>
          <a:prstGeom prst="rect">
            <a:avLst/>
          </a:prstGeom>
        </p:spPr>
      </p:pic>
      <p:pic>
        <p:nvPicPr>
          <p:cNvPr id="4" name="Picture 3" descr="Logo&#10;&#10;Description automatically generated">
            <a:extLst>
              <a:ext uri="{FF2B5EF4-FFF2-40B4-BE49-F238E27FC236}">
                <a16:creationId xmlns:a16="http://schemas.microsoft.com/office/drawing/2014/main" id="{A72C941F-66AA-4F30-B3E1-8142A77C1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1078515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42</TotalTime>
  <Words>1100</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Vapor Trail</vt:lpstr>
      <vt:lpstr>Leadership &amp; Personality development</vt:lpstr>
      <vt:lpstr>Leadership</vt:lpstr>
      <vt:lpstr>Types of leadership</vt:lpstr>
      <vt:lpstr>PowerPoint Presentation</vt:lpstr>
      <vt:lpstr>PowerPoint Presentation</vt:lpstr>
      <vt:lpstr>PowerPoint Presentation</vt:lpstr>
      <vt:lpstr>PowerPoint Presentation</vt:lpstr>
      <vt:lpstr>PowerPoint Presentation</vt:lpstr>
      <vt:lpstr>PowerPoint Presentation</vt:lpstr>
      <vt:lpstr>Personality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&amp; Personality development</dc:title>
  <dc:creator>Ravuthan, Gowtham</dc:creator>
  <cp:lastModifiedBy>Ravuthan, Gowtham</cp:lastModifiedBy>
  <cp:revision>38</cp:revision>
  <dcterms:created xsi:type="dcterms:W3CDTF">2021-06-07T16:49:20Z</dcterms:created>
  <dcterms:modified xsi:type="dcterms:W3CDTF">2021-06-07T17:34:30Z</dcterms:modified>
</cp:coreProperties>
</file>