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RNSIT </a:t>
            </a:r>
            <a:r>
              <a:rPr spc="-10" dirty="0"/>
              <a:t>ECE </a:t>
            </a:r>
            <a:r>
              <a:rPr spc="-5" dirty="0"/>
              <a:t>DEPT,</a:t>
            </a:r>
            <a:r>
              <a:rPr spc="-40" dirty="0"/>
              <a:t> </a:t>
            </a:r>
            <a:r>
              <a:rPr spc="-5" dirty="0"/>
              <a:t>Bengaluru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RNSIT </a:t>
            </a:r>
            <a:r>
              <a:rPr spc="-10" dirty="0"/>
              <a:t>ECE </a:t>
            </a:r>
            <a:r>
              <a:rPr spc="-5" dirty="0"/>
              <a:t>DEPT,</a:t>
            </a:r>
            <a:r>
              <a:rPr spc="-40" dirty="0"/>
              <a:t> </a:t>
            </a:r>
            <a:r>
              <a:rPr spc="-5" dirty="0"/>
              <a:t>Bengaluru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RNSIT </a:t>
            </a:r>
            <a:r>
              <a:rPr spc="-10" dirty="0"/>
              <a:t>ECE </a:t>
            </a:r>
            <a:r>
              <a:rPr spc="-5" dirty="0"/>
              <a:t>DEPT,</a:t>
            </a:r>
            <a:r>
              <a:rPr spc="-40" dirty="0"/>
              <a:t> </a:t>
            </a:r>
            <a:r>
              <a:rPr spc="-5" dirty="0"/>
              <a:t>Bengaluru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RNSIT </a:t>
            </a:r>
            <a:r>
              <a:rPr spc="-10" dirty="0"/>
              <a:t>ECE </a:t>
            </a:r>
            <a:r>
              <a:rPr spc="-5" dirty="0"/>
              <a:t>DEPT,</a:t>
            </a:r>
            <a:r>
              <a:rPr spc="-40" dirty="0"/>
              <a:t> </a:t>
            </a:r>
            <a:r>
              <a:rPr spc="-5" dirty="0"/>
              <a:t>Bengaluru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RNSIT </a:t>
            </a:r>
            <a:r>
              <a:rPr spc="-10" dirty="0"/>
              <a:t>ECE </a:t>
            </a:r>
            <a:r>
              <a:rPr spc="-5" dirty="0"/>
              <a:t>DEPT,</a:t>
            </a:r>
            <a:r>
              <a:rPr spc="-40" dirty="0"/>
              <a:t> </a:t>
            </a:r>
            <a:r>
              <a:rPr spc="-5" dirty="0"/>
              <a:t>Bengaluru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872" y="5945123"/>
            <a:ext cx="4898390" cy="913130"/>
          </a:xfrm>
          <a:custGeom>
            <a:avLst/>
            <a:gdLst/>
            <a:ahLst/>
            <a:cxnLst/>
            <a:rect l="l" t="t" r="r" b="b"/>
            <a:pathLst>
              <a:path w="4898390" h="913129">
                <a:moveTo>
                  <a:pt x="85556" y="21310"/>
                </a:moveTo>
                <a:lnTo>
                  <a:pt x="3637269" y="912873"/>
                </a:lnTo>
                <a:lnTo>
                  <a:pt x="4898140" y="912873"/>
                </a:lnTo>
                <a:lnTo>
                  <a:pt x="85556" y="21310"/>
                </a:lnTo>
                <a:close/>
              </a:path>
              <a:path w="4898390" h="913129">
                <a:moveTo>
                  <a:pt x="660" y="0"/>
                </a:moveTo>
                <a:lnTo>
                  <a:pt x="0" y="5460"/>
                </a:lnTo>
                <a:lnTo>
                  <a:pt x="85556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6155" y="5939027"/>
            <a:ext cx="3654425" cy="919480"/>
          </a:xfrm>
          <a:custGeom>
            <a:avLst/>
            <a:gdLst/>
            <a:ahLst/>
            <a:cxnLst/>
            <a:rect l="l" t="t" r="r" b="b"/>
            <a:pathLst>
              <a:path w="3654425" h="919479">
                <a:moveTo>
                  <a:pt x="0" y="0"/>
                </a:moveTo>
                <a:lnTo>
                  <a:pt x="7924" y="6350"/>
                </a:lnTo>
                <a:lnTo>
                  <a:pt x="2870477" y="918969"/>
                </a:lnTo>
                <a:lnTo>
                  <a:pt x="3653980" y="9189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4670"/>
            <a:ext cx="3370854" cy="10733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3725" y="467105"/>
            <a:ext cx="5416549" cy="652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4646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1614" y="1054734"/>
            <a:ext cx="7900771" cy="1983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18305" y="6329368"/>
            <a:ext cx="17538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RNSIT </a:t>
            </a:r>
            <a:r>
              <a:rPr spc="-10" dirty="0"/>
              <a:t>ECE </a:t>
            </a:r>
            <a:r>
              <a:rPr spc="-5" dirty="0"/>
              <a:t>DEPT,</a:t>
            </a:r>
            <a:r>
              <a:rPr spc="-40" dirty="0"/>
              <a:t> </a:t>
            </a:r>
            <a:r>
              <a:rPr spc="-5" dirty="0"/>
              <a:t>Bengaluru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44711" y="6511943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.org/standard/54587.html" TargetMode="External"/><Relationship Id="rId2" Type="http://schemas.openxmlformats.org/officeDocument/2006/relationships/hyperlink" Target="http://www.etsi.org/deliv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64A107-BEEC-4712-B905-D586CAA19704}"/>
              </a:ext>
            </a:extLst>
          </p:cNvPr>
          <p:cNvSpPr txBox="1"/>
          <p:nvPr/>
        </p:nvSpPr>
        <p:spPr>
          <a:xfrm>
            <a:off x="685800" y="1905000"/>
            <a:ext cx="76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1F5F"/>
                </a:solidFill>
                <a:latin typeface="Times New Roman"/>
                <a:cs typeface="Times New Roman"/>
              </a:rPr>
              <a:t>The Uplink Visible Light </a:t>
            </a:r>
            <a:r>
              <a:rPr lang="en-US"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Communication</a:t>
            </a:r>
            <a:r>
              <a:rPr lang="en-US" sz="2400" spc="-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01F5F"/>
                </a:solidFill>
                <a:latin typeface="Times New Roman"/>
                <a:cs typeface="Times New Roman"/>
              </a:rPr>
              <a:t>Beacon  </a:t>
            </a:r>
            <a:r>
              <a:rPr lang="en-US"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System   </a:t>
            </a:r>
            <a:r>
              <a:rPr lang="en-US" sz="2400" dirty="0">
                <a:solidFill>
                  <a:srgbClr val="001F5F"/>
                </a:solidFill>
                <a:latin typeface="Times New Roman"/>
                <a:cs typeface="Times New Roman"/>
              </a:rPr>
              <a:t>for </a:t>
            </a:r>
            <a:r>
              <a:rPr lang="en-US"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Universal Traffic</a:t>
            </a:r>
            <a:r>
              <a:rPr lang="en-US"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Management</a:t>
            </a:r>
          </a:p>
          <a:p>
            <a:endParaRPr lang="en-US" spc="-5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endParaRPr lang="en-US" spc="-5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endParaRPr lang="en-US" spc="-5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endParaRPr lang="en-US" spc="-5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Rajasekhar PS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1DT17EC410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:</a:t>
            </a: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Dr.Siddalingappagouda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Biradar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DSATM</a:t>
            </a:r>
          </a:p>
          <a:p>
            <a:endParaRPr lang="en-US" sz="1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D73DC44-B74E-4839-A177-EDD7B806A33F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76200"/>
            <a:ext cx="1676400" cy="14313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167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33600"/>
            <a:ext cx="9013190" cy="4724400"/>
            <a:chOff x="0" y="2133600"/>
            <a:chExt cx="9013190" cy="4724400"/>
          </a:xfrm>
        </p:grpSpPr>
        <p:sp>
          <p:nvSpPr>
            <p:cNvPr id="3" name="object 3"/>
            <p:cNvSpPr/>
            <p:nvPr/>
          </p:nvSpPr>
          <p:spPr>
            <a:xfrm>
              <a:off x="596882" y="2133600"/>
              <a:ext cx="7620525" cy="137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0455" y="3521963"/>
              <a:ext cx="8412480" cy="2333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5992" y="444245"/>
            <a:ext cx="6642100" cy="127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marR="5080" indent="-533400">
              <a:lnSpc>
                <a:spcPct val="114199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2.	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System model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of the up-link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VLC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beacon</a:t>
            </a:r>
            <a:r>
              <a:rPr sz="2400" b="0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system.  </a:t>
            </a:r>
            <a:r>
              <a:rPr sz="2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a)Transmitter</a:t>
            </a:r>
            <a:endParaRPr sz="2400">
              <a:latin typeface="Times New Roman"/>
              <a:cs typeface="Times New Roman"/>
            </a:endParaRPr>
          </a:p>
          <a:p>
            <a:pPr marL="545465">
              <a:lnSpc>
                <a:spcPct val="100000"/>
              </a:lnSpc>
              <a:spcBef>
                <a:spcPts val="395"/>
              </a:spcBef>
            </a:pP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b)Receiver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932176"/>
            <a:ext cx="8721090" cy="3926204"/>
            <a:chOff x="0" y="2932176"/>
            <a:chExt cx="8721090" cy="3926204"/>
          </a:xfrm>
        </p:grpSpPr>
        <p:sp>
          <p:nvSpPr>
            <p:cNvPr id="3" name="object 3"/>
            <p:cNvSpPr/>
            <p:nvPr/>
          </p:nvSpPr>
          <p:spPr>
            <a:xfrm>
              <a:off x="743712" y="2932176"/>
              <a:ext cx="5085588" cy="3069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29300" y="3154714"/>
              <a:ext cx="2891484" cy="28212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261616" y="233172"/>
            <a:ext cx="4863083" cy="417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9020" y="1018794"/>
            <a:ext cx="8286750" cy="1668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SzPct val="120000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purpose of the preliminary </a:t>
            </a:r>
            <a:r>
              <a:rPr sz="2000" spc="-5" dirty="0">
                <a:latin typeface="Arial"/>
                <a:cs typeface="Arial"/>
              </a:rPr>
              <a:t>experiments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confirm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feasibility  of a VLC </a:t>
            </a:r>
            <a:r>
              <a:rPr sz="2000" spc="-5" dirty="0">
                <a:latin typeface="Arial"/>
                <a:cs typeface="Arial"/>
              </a:rPr>
              <a:t>beacon system using </a:t>
            </a:r>
            <a:r>
              <a:rPr sz="2000" dirty="0">
                <a:latin typeface="Arial"/>
                <a:cs typeface="Arial"/>
              </a:rPr>
              <a:t>an </a:t>
            </a:r>
            <a:r>
              <a:rPr sz="2000" spc="-5" dirty="0">
                <a:latin typeface="Arial"/>
                <a:cs typeface="Arial"/>
              </a:rPr>
              <a:t>off-the-shelf LED </a:t>
            </a:r>
            <a:r>
              <a:rPr sz="2000" dirty="0">
                <a:latin typeface="Arial"/>
                <a:cs typeface="Arial"/>
              </a:rPr>
              <a:t>headlight </a:t>
            </a:r>
            <a:r>
              <a:rPr sz="2000" spc="-15" dirty="0">
                <a:latin typeface="Arial"/>
                <a:cs typeface="Arial"/>
              </a:rPr>
              <a:t>as  </a:t>
            </a:r>
            <a:r>
              <a:rPr sz="2000" dirty="0">
                <a:latin typeface="Arial"/>
                <a:cs typeface="Arial"/>
              </a:rPr>
              <a:t>shown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the figure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8.</a:t>
            </a:r>
            <a:endParaRPr sz="2000">
              <a:latin typeface="Arial"/>
              <a:cs typeface="Arial"/>
            </a:endParaRPr>
          </a:p>
          <a:p>
            <a:pPr marL="355600" marR="6350" indent="-342900" algn="just">
              <a:lnSpc>
                <a:spcPts val="2880"/>
              </a:lnSpc>
              <a:spcBef>
                <a:spcPts val="6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Illuminating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LED headlight at five meters above the ground  </a:t>
            </a:r>
            <a:r>
              <a:rPr sz="2400" dirty="0">
                <a:latin typeface="Times New Roman"/>
                <a:cs typeface="Times New Roman"/>
              </a:rPr>
              <a:t>in low beam position and it is </a:t>
            </a:r>
            <a:r>
              <a:rPr sz="2400" spc="-5" dirty="0">
                <a:latin typeface="Times New Roman"/>
                <a:cs typeface="Times New Roman"/>
              </a:rPr>
              <a:t>shown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figure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9.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308" y="270205"/>
            <a:ext cx="53073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Linearity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LED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headlight.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LED </a:t>
            </a:r>
            <a:r>
              <a:rPr sz="2400" dirty="0">
                <a:latin typeface="Times New Roman"/>
                <a:cs typeface="Times New Roman"/>
              </a:rPr>
              <a:t>headlight bandwidth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measurement.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42060" y="1386839"/>
            <a:ext cx="7771130" cy="4592320"/>
            <a:chOff x="1242060" y="1386839"/>
            <a:chExt cx="7771130" cy="4592320"/>
          </a:xfrm>
        </p:grpSpPr>
        <p:sp>
          <p:nvSpPr>
            <p:cNvPr id="4" name="object 4"/>
            <p:cNvSpPr/>
            <p:nvPr/>
          </p:nvSpPr>
          <p:spPr>
            <a:xfrm>
              <a:off x="1242060" y="1386839"/>
              <a:ext cx="3646932" cy="4591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11851" y="1386839"/>
              <a:ext cx="4101084" cy="4591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8032" y="845819"/>
            <a:ext cx="6723888" cy="5102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9500" y="382651"/>
            <a:ext cx="6842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SNR </a:t>
            </a:r>
            <a:r>
              <a:rPr sz="2400" dirty="0">
                <a:latin typeface="Times New Roman"/>
                <a:cs typeface="Times New Roman"/>
              </a:rPr>
              <a:t>at the farthest and nearest </a:t>
            </a:r>
            <a:r>
              <a:rPr sz="2400" spc="-5" dirty="0">
                <a:latin typeface="Times New Roman"/>
                <a:cs typeface="Times New Roman"/>
              </a:rPr>
              <a:t>communications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3787140"/>
            <a:ext cx="7466076" cy="2046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999" y="182841"/>
            <a:ext cx="7405117" cy="349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677621"/>
            <a:ext cx="3154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a)Experimental</a:t>
            </a:r>
            <a:r>
              <a:rPr sz="28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000000"/>
                </a:solidFill>
                <a:latin typeface="Times New Roman"/>
                <a:cs typeface="Times New Roman"/>
              </a:rPr>
              <a:t>setup: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764540" y="1414399"/>
            <a:ext cx="6635750" cy="2170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8435" indent="-343535">
              <a:lnSpc>
                <a:spcPct val="100000"/>
              </a:lnSpc>
              <a:spcBef>
                <a:spcPts val="105"/>
              </a:spcBef>
              <a:buSzPct val="120000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To evaluate the of the VLC beacon system we  conducted data transmission experiments as shown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 the figure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13.</a:t>
            </a:r>
            <a:endParaRPr sz="20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SzPct val="120000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We used a </a:t>
            </a:r>
            <a:r>
              <a:rPr sz="2000" spc="-5" dirty="0">
                <a:latin typeface="Arial"/>
                <a:cs typeface="Arial"/>
              </a:rPr>
              <a:t>digital </a:t>
            </a:r>
            <a:r>
              <a:rPr sz="2000" dirty="0">
                <a:latin typeface="Arial"/>
                <a:cs typeface="Arial"/>
              </a:rPr>
              <a:t>oscilloscope to capture the received  signal and performed the demodulation offline using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  lab/Simulink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software.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SzPct val="120000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Experimental parameters are summarized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table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711" y="784859"/>
            <a:ext cx="8781287" cy="5062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620" y="162813"/>
            <a:ext cx="4158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b) Throughput</a:t>
            </a:r>
            <a:r>
              <a:rPr sz="2800"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measurement: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905" marR="5080" indent="-342900">
              <a:lnSpc>
                <a:spcPct val="100000"/>
              </a:lnSpc>
              <a:spcBef>
                <a:spcPts val="105"/>
              </a:spcBef>
              <a:buSzPct val="120000"/>
              <a:buChar char="•"/>
              <a:tabLst>
                <a:tab pos="382270" algn="l"/>
                <a:tab pos="382905" algn="l"/>
              </a:tabLst>
            </a:pPr>
            <a:r>
              <a:rPr spc="80" dirty="0"/>
              <a:t>To </a:t>
            </a:r>
            <a:r>
              <a:rPr spc="55" dirty="0"/>
              <a:t>evaluate </a:t>
            </a:r>
            <a:r>
              <a:rPr spc="105" dirty="0"/>
              <a:t>the </a:t>
            </a:r>
            <a:r>
              <a:rPr spc="95" dirty="0"/>
              <a:t>performance </a:t>
            </a:r>
            <a:r>
              <a:rPr spc="145" dirty="0"/>
              <a:t>of </a:t>
            </a:r>
            <a:r>
              <a:rPr spc="105" dirty="0"/>
              <a:t>the </a:t>
            </a:r>
            <a:r>
              <a:rPr spc="-45" dirty="0"/>
              <a:t>VLC </a:t>
            </a:r>
            <a:r>
              <a:rPr spc="65" dirty="0"/>
              <a:t>beacon </a:t>
            </a:r>
            <a:r>
              <a:rPr spc="75" dirty="0"/>
              <a:t>system, data  </a:t>
            </a:r>
            <a:r>
              <a:rPr spc="95" dirty="0"/>
              <a:t>transmission </a:t>
            </a:r>
            <a:r>
              <a:rPr spc="105" dirty="0"/>
              <a:t>experiments </a:t>
            </a:r>
            <a:r>
              <a:rPr spc="45" dirty="0"/>
              <a:t>are</a:t>
            </a:r>
            <a:r>
              <a:rPr spc="-40" dirty="0"/>
              <a:t> </a:t>
            </a:r>
            <a:r>
              <a:rPr spc="100" dirty="0"/>
              <a:t>conducted.</a:t>
            </a:r>
          </a:p>
          <a:p>
            <a:pPr marL="382905" indent="-342900">
              <a:lnSpc>
                <a:spcPct val="100000"/>
              </a:lnSpc>
              <a:spcBef>
                <a:spcPts val="500"/>
              </a:spcBef>
              <a:buSzPct val="120000"/>
              <a:buChar char="•"/>
              <a:tabLst>
                <a:tab pos="382270" algn="l"/>
                <a:tab pos="382905" algn="l"/>
              </a:tabLst>
            </a:pPr>
            <a:r>
              <a:rPr spc="-90" dirty="0"/>
              <a:t>We </a:t>
            </a:r>
            <a:r>
              <a:rPr spc="70" dirty="0"/>
              <a:t>measure </a:t>
            </a:r>
            <a:r>
              <a:rPr spc="105" dirty="0"/>
              <a:t>the </a:t>
            </a:r>
            <a:r>
              <a:rPr spc="85" dirty="0"/>
              <a:t>packet </a:t>
            </a:r>
            <a:r>
              <a:rPr spc="30" dirty="0"/>
              <a:t>success </a:t>
            </a:r>
            <a:r>
              <a:rPr spc="80" dirty="0"/>
              <a:t>rate </a:t>
            </a:r>
            <a:r>
              <a:rPr spc="150" dirty="0"/>
              <a:t>for </a:t>
            </a:r>
            <a:r>
              <a:rPr spc="-10" dirty="0"/>
              <a:t>a </a:t>
            </a:r>
            <a:r>
              <a:rPr spc="85" dirty="0"/>
              <a:t>given </a:t>
            </a:r>
            <a:r>
              <a:rPr spc="75" dirty="0"/>
              <a:t>data</a:t>
            </a:r>
            <a:r>
              <a:rPr spc="-260" dirty="0"/>
              <a:t> </a:t>
            </a:r>
            <a:r>
              <a:rPr spc="75" dirty="0"/>
              <a:t>rate.</a:t>
            </a:r>
          </a:p>
          <a:p>
            <a:pPr marL="382905" marR="419734" indent="-342900">
              <a:lnSpc>
                <a:spcPct val="100000"/>
              </a:lnSpc>
              <a:spcBef>
                <a:spcPts val="505"/>
              </a:spcBef>
              <a:buSzPct val="120000"/>
              <a:buChar char="•"/>
              <a:tabLst>
                <a:tab pos="382270" algn="l"/>
                <a:tab pos="382905" algn="l"/>
              </a:tabLst>
            </a:pPr>
            <a:r>
              <a:rPr spc="55" dirty="0"/>
              <a:t>The </a:t>
            </a:r>
            <a:r>
              <a:rPr spc="85" dirty="0"/>
              <a:t>packet </a:t>
            </a:r>
            <a:r>
              <a:rPr spc="35" dirty="0"/>
              <a:t>success </a:t>
            </a:r>
            <a:r>
              <a:rPr spc="80" dirty="0"/>
              <a:t>rate </a:t>
            </a:r>
            <a:r>
              <a:rPr spc="75" dirty="0"/>
              <a:t>is </a:t>
            </a:r>
            <a:r>
              <a:rPr spc="70" dirty="0"/>
              <a:t>calculated </a:t>
            </a:r>
            <a:r>
              <a:rPr spc="5" dirty="0"/>
              <a:t>as </a:t>
            </a:r>
            <a:r>
              <a:rPr spc="105" dirty="0"/>
              <a:t>the </a:t>
            </a:r>
            <a:r>
              <a:rPr spc="130" dirty="0"/>
              <a:t>number </a:t>
            </a:r>
            <a:r>
              <a:rPr spc="145" dirty="0"/>
              <a:t>of  </a:t>
            </a:r>
            <a:r>
              <a:rPr spc="70" dirty="0"/>
              <a:t>successfully </a:t>
            </a:r>
            <a:r>
              <a:rPr spc="55" dirty="0"/>
              <a:t>received </a:t>
            </a:r>
            <a:r>
              <a:rPr spc="75" dirty="0"/>
              <a:t>packets over </a:t>
            </a:r>
            <a:r>
              <a:rPr spc="105" dirty="0"/>
              <a:t>the </a:t>
            </a:r>
            <a:r>
              <a:rPr spc="130" dirty="0"/>
              <a:t>number </a:t>
            </a:r>
            <a:r>
              <a:rPr spc="145" dirty="0"/>
              <a:t>of</a:t>
            </a:r>
            <a:r>
              <a:rPr spc="-105" dirty="0"/>
              <a:t> </a:t>
            </a:r>
            <a:r>
              <a:rPr spc="75" dirty="0"/>
              <a:t>packets  </a:t>
            </a:r>
            <a:r>
              <a:rPr spc="85" dirty="0"/>
              <a:t>sent </a:t>
            </a:r>
            <a:r>
              <a:rPr spc="150" dirty="0"/>
              <a:t>to </a:t>
            </a:r>
            <a:r>
              <a:rPr spc="105" dirty="0"/>
              <a:t>the </a:t>
            </a:r>
            <a:r>
              <a:rPr spc="60" dirty="0"/>
              <a:t>vehicle </a:t>
            </a:r>
            <a:r>
              <a:rPr spc="130" dirty="0"/>
              <a:t>in </a:t>
            </a:r>
            <a:r>
              <a:rPr spc="105" dirty="0"/>
              <a:t>the </a:t>
            </a:r>
            <a:r>
              <a:rPr spc="110" dirty="0"/>
              <a:t>communication</a:t>
            </a:r>
            <a:r>
              <a:rPr spc="-170" dirty="0"/>
              <a:t> </a:t>
            </a:r>
            <a:r>
              <a:rPr spc="35" dirty="0"/>
              <a:t>area.</a:t>
            </a:r>
          </a:p>
        </p:txBody>
      </p:sp>
      <p:sp>
        <p:nvSpPr>
          <p:cNvPr id="4" name="object 4"/>
          <p:cNvSpPr/>
          <p:nvPr/>
        </p:nvSpPr>
        <p:spPr>
          <a:xfrm>
            <a:off x="1162811" y="2974848"/>
            <a:ext cx="7484364" cy="3130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2962" y="455676"/>
            <a:ext cx="2412503" cy="452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8808" y="1558797"/>
            <a:ext cx="6820534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9080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this paper, we presented a feasibility </a:t>
            </a:r>
            <a:r>
              <a:rPr sz="2400" dirty="0">
                <a:latin typeface="Arial"/>
                <a:cs typeface="Arial"/>
              </a:rPr>
              <a:t>study </a:t>
            </a:r>
            <a:r>
              <a:rPr sz="2400" spc="-5" dirty="0">
                <a:latin typeface="Arial"/>
                <a:cs typeface="Arial"/>
              </a:rPr>
              <a:t>of  the </a:t>
            </a:r>
            <a:r>
              <a:rPr sz="2400" spc="-10" dirty="0">
                <a:latin typeface="Arial"/>
                <a:cs typeface="Arial"/>
              </a:rPr>
              <a:t>uplink </a:t>
            </a:r>
            <a:r>
              <a:rPr sz="2400" spc="-5" dirty="0">
                <a:latin typeface="Arial"/>
                <a:cs typeface="Arial"/>
              </a:rPr>
              <a:t>VLC beacon </a:t>
            </a:r>
            <a:r>
              <a:rPr sz="2400" dirty="0">
                <a:latin typeface="Arial"/>
                <a:cs typeface="Arial"/>
              </a:rPr>
              <a:t>system for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UTMS.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designed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system </a:t>
            </a:r>
            <a:r>
              <a:rPr sz="2400" dirty="0">
                <a:latin typeface="Arial"/>
                <a:cs typeface="Arial"/>
              </a:rPr>
              <a:t>to meet the current  </a:t>
            </a:r>
            <a:r>
              <a:rPr sz="2400" spc="-5" dirty="0">
                <a:latin typeface="Arial"/>
                <a:cs typeface="Arial"/>
              </a:rPr>
              <a:t>beacon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10" dirty="0">
                <a:latin typeface="Arial"/>
                <a:cs typeface="Arial"/>
              </a:rPr>
              <a:t>as </a:t>
            </a:r>
            <a:r>
              <a:rPr sz="2400" spc="-5" dirty="0">
                <a:latin typeface="Arial"/>
                <a:cs typeface="Arial"/>
              </a:rPr>
              <a:t>closely as possible and still  provide demand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future automotive and </a:t>
            </a:r>
            <a:r>
              <a:rPr sz="2400" dirty="0">
                <a:latin typeface="Arial"/>
                <a:cs typeface="Arial"/>
              </a:rPr>
              <a:t>smart  </a:t>
            </a:r>
            <a:r>
              <a:rPr sz="2400" spc="-5" dirty="0">
                <a:latin typeface="Arial"/>
                <a:cs typeface="Arial"/>
              </a:rPr>
              <a:t>mobility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Our </a:t>
            </a:r>
            <a:r>
              <a:rPr sz="2400" spc="-5" dirty="0">
                <a:latin typeface="Arial"/>
                <a:cs typeface="Arial"/>
              </a:rPr>
              <a:t>results achieved </a:t>
            </a:r>
            <a:r>
              <a:rPr sz="2400" dirty="0">
                <a:latin typeface="Arial"/>
                <a:cs typeface="Arial"/>
              </a:rPr>
              <a:t>3.1 </a:t>
            </a:r>
            <a:r>
              <a:rPr sz="2400" spc="-5" dirty="0">
                <a:latin typeface="Arial"/>
                <a:cs typeface="Arial"/>
              </a:rPr>
              <a:t>Mbps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throughput.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061" y="1147317"/>
            <a:ext cx="8493125" cy="4421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AutoNum type="arabicPlain"/>
              <a:tabLst>
                <a:tab pos="340360" algn="l"/>
              </a:tabLst>
            </a:pPr>
            <a:r>
              <a:rPr sz="1600" spc="45" dirty="0">
                <a:latin typeface="Arial"/>
                <a:cs typeface="Arial"/>
              </a:rPr>
              <a:t>A. </a:t>
            </a:r>
            <a:r>
              <a:rPr sz="1600" spc="40" dirty="0">
                <a:latin typeface="Arial"/>
                <a:cs typeface="Arial"/>
              </a:rPr>
              <a:t>Osseiran </a:t>
            </a:r>
            <a:r>
              <a:rPr sz="1600" spc="70" dirty="0">
                <a:latin typeface="Arial"/>
                <a:cs typeface="Arial"/>
              </a:rPr>
              <a:t>et </a:t>
            </a:r>
            <a:r>
              <a:rPr sz="1600" spc="55" dirty="0">
                <a:latin typeface="Arial"/>
                <a:cs typeface="Arial"/>
              </a:rPr>
              <a:t>al., </a:t>
            </a:r>
            <a:r>
              <a:rPr sz="1600" spc="45" dirty="0">
                <a:latin typeface="Arial"/>
                <a:cs typeface="Arial"/>
              </a:rPr>
              <a:t>‘‘Scenarios </a:t>
            </a:r>
            <a:r>
              <a:rPr sz="1600" spc="114" dirty="0">
                <a:latin typeface="Arial"/>
                <a:cs typeface="Arial"/>
              </a:rPr>
              <a:t>for </a:t>
            </a:r>
            <a:r>
              <a:rPr sz="1600" spc="15" dirty="0">
                <a:latin typeface="Arial"/>
                <a:cs typeface="Arial"/>
              </a:rPr>
              <a:t>5G </a:t>
            </a:r>
            <a:r>
              <a:rPr sz="1600" spc="95" dirty="0">
                <a:latin typeface="Arial"/>
                <a:cs typeface="Arial"/>
              </a:rPr>
              <a:t>mobile </a:t>
            </a:r>
            <a:r>
              <a:rPr sz="1600" spc="65" dirty="0">
                <a:latin typeface="Arial"/>
                <a:cs typeface="Arial"/>
              </a:rPr>
              <a:t>and </a:t>
            </a:r>
            <a:r>
              <a:rPr sz="1600" spc="45" dirty="0">
                <a:latin typeface="Arial"/>
                <a:cs typeface="Arial"/>
              </a:rPr>
              <a:t>wireless  </a:t>
            </a:r>
            <a:r>
              <a:rPr sz="1600" spc="85" dirty="0">
                <a:latin typeface="Arial"/>
                <a:cs typeface="Arial"/>
              </a:rPr>
              <a:t>communications: </a:t>
            </a:r>
            <a:r>
              <a:rPr sz="1600" spc="35" dirty="0">
                <a:latin typeface="Arial"/>
                <a:cs typeface="Arial"/>
              </a:rPr>
              <a:t>The  </a:t>
            </a:r>
            <a:r>
              <a:rPr sz="1600" spc="70" dirty="0">
                <a:latin typeface="Arial"/>
                <a:cs typeface="Arial"/>
              </a:rPr>
              <a:t>vision </a:t>
            </a:r>
            <a:r>
              <a:rPr sz="1600" spc="114" dirty="0">
                <a:latin typeface="Arial"/>
                <a:cs typeface="Arial"/>
              </a:rPr>
              <a:t>of </a:t>
            </a:r>
            <a:r>
              <a:rPr sz="1600" spc="85" dirty="0">
                <a:latin typeface="Arial"/>
                <a:cs typeface="Arial"/>
              </a:rPr>
              <a:t>the </a:t>
            </a:r>
            <a:r>
              <a:rPr sz="1600" spc="-70" dirty="0">
                <a:latin typeface="Arial"/>
                <a:cs typeface="Arial"/>
              </a:rPr>
              <a:t>METIS </a:t>
            </a:r>
            <a:r>
              <a:rPr sz="1600" spc="95" dirty="0">
                <a:latin typeface="Arial"/>
                <a:cs typeface="Arial"/>
              </a:rPr>
              <a:t>project,’’ </a:t>
            </a:r>
            <a:r>
              <a:rPr sz="1600" spc="-155" dirty="0">
                <a:latin typeface="Arial"/>
                <a:cs typeface="Arial"/>
              </a:rPr>
              <a:t>IEEE </a:t>
            </a:r>
            <a:r>
              <a:rPr sz="1600" spc="90" dirty="0">
                <a:latin typeface="Arial"/>
                <a:cs typeface="Arial"/>
              </a:rPr>
              <a:t>Commun. </a:t>
            </a:r>
            <a:r>
              <a:rPr sz="1600" spc="50" dirty="0">
                <a:latin typeface="Arial"/>
                <a:cs typeface="Arial"/>
              </a:rPr>
              <a:t>Mag., </a:t>
            </a:r>
            <a:r>
              <a:rPr sz="1600" spc="70" dirty="0">
                <a:latin typeface="Arial"/>
                <a:cs typeface="Arial"/>
              </a:rPr>
              <a:t>vol. </a:t>
            </a:r>
            <a:r>
              <a:rPr sz="1600" spc="100" dirty="0">
                <a:latin typeface="Arial"/>
                <a:cs typeface="Arial"/>
              </a:rPr>
              <a:t>52, </a:t>
            </a:r>
            <a:r>
              <a:rPr sz="1600" spc="85" dirty="0">
                <a:latin typeface="Arial"/>
                <a:cs typeface="Arial"/>
              </a:rPr>
              <a:t>no. </a:t>
            </a:r>
            <a:r>
              <a:rPr sz="1600" spc="90" dirty="0">
                <a:latin typeface="Arial"/>
                <a:cs typeface="Arial"/>
              </a:rPr>
              <a:t>5, </a:t>
            </a:r>
            <a:r>
              <a:rPr sz="1600" spc="100" dirty="0">
                <a:latin typeface="Arial"/>
                <a:cs typeface="Arial"/>
              </a:rPr>
              <a:t>pp. </a:t>
            </a:r>
            <a:r>
              <a:rPr sz="1600" spc="70" dirty="0">
                <a:latin typeface="Arial"/>
                <a:cs typeface="Arial"/>
              </a:rPr>
              <a:t>26–35, </a:t>
            </a:r>
            <a:r>
              <a:rPr sz="1600" spc="25" dirty="0">
                <a:latin typeface="Arial"/>
                <a:cs typeface="Arial"/>
              </a:rPr>
              <a:t>May  </a:t>
            </a:r>
            <a:r>
              <a:rPr sz="1600" spc="100" dirty="0">
                <a:latin typeface="Arial"/>
                <a:cs typeface="Arial"/>
              </a:rPr>
              <a:t>2014.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925"/>
              </a:spcBef>
              <a:buAutoNum type="arabicPlain"/>
              <a:tabLst>
                <a:tab pos="342265" algn="l"/>
              </a:tabLst>
            </a:pPr>
            <a:r>
              <a:rPr sz="1600" spc="-125" dirty="0">
                <a:latin typeface="Arial"/>
                <a:cs typeface="Arial"/>
              </a:rPr>
              <a:t>J. </a:t>
            </a:r>
            <a:r>
              <a:rPr sz="1600" spc="-15" dirty="0">
                <a:latin typeface="Arial"/>
                <a:cs typeface="Arial"/>
              </a:rPr>
              <a:t>G. </a:t>
            </a:r>
            <a:r>
              <a:rPr sz="1600" spc="65" dirty="0">
                <a:latin typeface="Arial"/>
                <a:cs typeface="Arial"/>
              </a:rPr>
              <a:t>Andrews </a:t>
            </a:r>
            <a:r>
              <a:rPr sz="1600" spc="70" dirty="0">
                <a:latin typeface="Arial"/>
                <a:cs typeface="Arial"/>
              </a:rPr>
              <a:t>et </a:t>
            </a:r>
            <a:r>
              <a:rPr sz="1600" spc="55" dirty="0">
                <a:latin typeface="Arial"/>
                <a:cs typeface="Arial"/>
              </a:rPr>
              <a:t>al., </a:t>
            </a:r>
            <a:r>
              <a:rPr sz="1600" spc="60" dirty="0">
                <a:latin typeface="Arial"/>
                <a:cs typeface="Arial"/>
              </a:rPr>
              <a:t>‘‘What </a:t>
            </a:r>
            <a:r>
              <a:rPr sz="1600" spc="95" dirty="0">
                <a:latin typeface="Arial"/>
                <a:cs typeface="Arial"/>
              </a:rPr>
              <a:t>will </a:t>
            </a:r>
            <a:r>
              <a:rPr sz="1600" spc="15" dirty="0">
                <a:latin typeface="Arial"/>
                <a:cs typeface="Arial"/>
              </a:rPr>
              <a:t>5G </a:t>
            </a:r>
            <a:r>
              <a:rPr sz="1600" spc="35" dirty="0">
                <a:latin typeface="Arial"/>
                <a:cs typeface="Arial"/>
              </a:rPr>
              <a:t>be?’’ </a:t>
            </a:r>
            <a:r>
              <a:rPr sz="1600" spc="-155" dirty="0">
                <a:latin typeface="Arial"/>
                <a:cs typeface="Arial"/>
              </a:rPr>
              <a:t>IEEE </a:t>
            </a:r>
            <a:r>
              <a:rPr sz="1600" spc="-125" dirty="0">
                <a:latin typeface="Arial"/>
                <a:cs typeface="Arial"/>
              </a:rPr>
              <a:t>J. </a:t>
            </a:r>
            <a:r>
              <a:rPr sz="1600" spc="-10" dirty="0">
                <a:latin typeface="Arial"/>
                <a:cs typeface="Arial"/>
              </a:rPr>
              <a:t>Sel. </a:t>
            </a:r>
            <a:r>
              <a:rPr sz="1600" spc="30" dirty="0">
                <a:latin typeface="Arial"/>
                <a:cs typeface="Arial"/>
              </a:rPr>
              <a:t>Areas </a:t>
            </a:r>
            <a:r>
              <a:rPr sz="1600" spc="85" dirty="0">
                <a:latin typeface="Arial"/>
                <a:cs typeface="Arial"/>
              </a:rPr>
              <a:t>Commun., </a:t>
            </a:r>
            <a:r>
              <a:rPr sz="1600" spc="75" dirty="0">
                <a:latin typeface="Arial"/>
                <a:cs typeface="Arial"/>
              </a:rPr>
              <a:t>vol. </a:t>
            </a:r>
            <a:r>
              <a:rPr sz="1600" spc="100" dirty="0">
                <a:latin typeface="Arial"/>
                <a:cs typeface="Arial"/>
              </a:rPr>
              <a:t>32, </a:t>
            </a:r>
            <a:r>
              <a:rPr sz="1600" spc="85" dirty="0">
                <a:latin typeface="Arial"/>
                <a:cs typeface="Arial"/>
              </a:rPr>
              <a:t>no. </a:t>
            </a:r>
            <a:r>
              <a:rPr sz="1600" spc="90" dirty="0">
                <a:latin typeface="Arial"/>
                <a:cs typeface="Arial"/>
              </a:rPr>
              <a:t>6,  </a:t>
            </a:r>
            <a:r>
              <a:rPr sz="1600" spc="95" dirty="0">
                <a:latin typeface="Arial"/>
                <a:cs typeface="Arial"/>
              </a:rPr>
              <a:t>pp. </a:t>
            </a:r>
            <a:r>
              <a:rPr sz="1600" spc="85" dirty="0">
                <a:latin typeface="Arial"/>
                <a:cs typeface="Arial"/>
              </a:rPr>
              <a:t>1065–1082, </a:t>
            </a:r>
            <a:r>
              <a:rPr sz="1600" spc="-15" dirty="0">
                <a:latin typeface="Arial"/>
                <a:cs typeface="Arial"/>
              </a:rPr>
              <a:t>Jun.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100" dirty="0">
                <a:latin typeface="Arial"/>
                <a:cs typeface="Arial"/>
              </a:rPr>
              <a:t>2014.</a:t>
            </a:r>
            <a:endParaRPr sz="1600">
              <a:latin typeface="Arial"/>
              <a:cs typeface="Arial"/>
            </a:endParaRPr>
          </a:p>
          <a:p>
            <a:pPr marL="421005" indent="-345440" algn="just">
              <a:lnSpc>
                <a:spcPct val="100000"/>
              </a:lnSpc>
              <a:spcBef>
                <a:spcPts val="1920"/>
              </a:spcBef>
              <a:buAutoNum type="arabicPlain"/>
              <a:tabLst>
                <a:tab pos="421640" algn="l"/>
              </a:tabLst>
            </a:pPr>
            <a:r>
              <a:rPr sz="1600" spc="25" dirty="0">
                <a:latin typeface="Arial"/>
                <a:cs typeface="Arial"/>
              </a:rPr>
              <a:t>Euro </a:t>
            </a:r>
            <a:r>
              <a:rPr sz="1600" spc="15" dirty="0">
                <a:latin typeface="Arial"/>
                <a:cs typeface="Arial"/>
              </a:rPr>
              <a:t>5G </a:t>
            </a:r>
            <a:r>
              <a:rPr sz="1600" spc="85" dirty="0">
                <a:latin typeface="Arial"/>
                <a:cs typeface="Arial"/>
              </a:rPr>
              <a:t>project </a:t>
            </a:r>
            <a:r>
              <a:rPr sz="1600" spc="65" dirty="0">
                <a:latin typeface="Arial"/>
                <a:cs typeface="Arial"/>
              </a:rPr>
              <a:t>and </a:t>
            </a:r>
            <a:r>
              <a:rPr sz="1600" spc="15" dirty="0">
                <a:latin typeface="Arial"/>
                <a:cs typeface="Arial"/>
              </a:rPr>
              <a:t>5G </a:t>
            </a:r>
            <a:r>
              <a:rPr sz="1600" spc="75" dirty="0">
                <a:latin typeface="Arial"/>
                <a:cs typeface="Arial"/>
              </a:rPr>
              <a:t>Infrastructure </a:t>
            </a:r>
            <a:r>
              <a:rPr sz="1600" spc="65" dirty="0">
                <a:latin typeface="Arial"/>
                <a:cs typeface="Arial"/>
              </a:rPr>
              <a:t>Association. </a:t>
            </a:r>
            <a:r>
              <a:rPr sz="1600" spc="5" dirty="0">
                <a:latin typeface="Arial"/>
                <a:cs typeface="Arial"/>
              </a:rPr>
              <a:t>(Feb. </a:t>
            </a:r>
            <a:r>
              <a:rPr sz="1600" spc="85" dirty="0">
                <a:latin typeface="Arial"/>
                <a:cs typeface="Arial"/>
              </a:rPr>
              <a:t>2016). </a:t>
            </a:r>
            <a:r>
              <a:rPr sz="1600" spc="15" dirty="0">
                <a:latin typeface="Arial"/>
                <a:cs typeface="Arial"/>
              </a:rPr>
              <a:t>5G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Empowering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55" dirty="0">
                <a:latin typeface="Arial"/>
                <a:cs typeface="Arial"/>
              </a:rPr>
              <a:t>Vertical </a:t>
            </a:r>
            <a:r>
              <a:rPr sz="1600" spc="70" dirty="0">
                <a:latin typeface="Arial"/>
                <a:cs typeface="Arial"/>
              </a:rPr>
              <a:t>Industries, </a:t>
            </a:r>
            <a:r>
              <a:rPr sz="1600" spc="60" dirty="0">
                <a:latin typeface="Arial"/>
                <a:cs typeface="Arial"/>
              </a:rPr>
              <a:t>Vision </a:t>
            </a:r>
            <a:r>
              <a:rPr sz="1600" spc="15" dirty="0">
                <a:latin typeface="Arial"/>
                <a:cs typeface="Arial"/>
              </a:rPr>
              <a:t>Paper. </a:t>
            </a:r>
            <a:r>
              <a:rPr sz="1600" spc="65" dirty="0">
                <a:latin typeface="Arial"/>
                <a:cs typeface="Arial"/>
              </a:rPr>
              <a:t>[Online]. </a:t>
            </a:r>
            <a:r>
              <a:rPr sz="1600" spc="45" dirty="0">
                <a:latin typeface="Arial"/>
                <a:cs typeface="Arial"/>
              </a:rPr>
              <a:t>Available:</a:t>
            </a:r>
            <a:r>
              <a:rPr sz="1600" spc="305" dirty="0">
                <a:latin typeface="Arial"/>
                <a:cs typeface="Arial"/>
              </a:rPr>
              <a:t> </a:t>
            </a:r>
            <a:r>
              <a:rPr sz="1600" spc="140" dirty="0">
                <a:latin typeface="Arial"/>
                <a:cs typeface="Arial"/>
              </a:rPr>
              <a:t>https://5g-ppp.eu/roadmaps/</a:t>
            </a:r>
            <a:endParaRPr sz="1600">
              <a:latin typeface="Arial"/>
              <a:cs typeface="Arial"/>
            </a:endParaRPr>
          </a:p>
          <a:p>
            <a:pPr marL="12700" marR="6350" indent="63500">
              <a:lnSpc>
                <a:spcPct val="100000"/>
              </a:lnSpc>
              <a:spcBef>
                <a:spcPts val="1920"/>
              </a:spcBef>
              <a:buAutoNum type="arabicPlain" startAt="4"/>
              <a:tabLst>
                <a:tab pos="457834" algn="l"/>
              </a:tabLst>
            </a:pPr>
            <a:r>
              <a:rPr sz="1600" spc="15" dirty="0">
                <a:latin typeface="Arial"/>
                <a:cs typeface="Arial"/>
              </a:rPr>
              <a:t>5G </a:t>
            </a:r>
            <a:r>
              <a:rPr sz="1600" spc="-120" dirty="0">
                <a:latin typeface="Arial"/>
                <a:cs typeface="Arial"/>
              </a:rPr>
              <a:t>PPP.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(Oct. </a:t>
            </a:r>
            <a:r>
              <a:rPr sz="1600" spc="85" dirty="0">
                <a:latin typeface="Arial"/>
                <a:cs typeface="Arial"/>
              </a:rPr>
              <a:t>2015). </a:t>
            </a:r>
            <a:r>
              <a:rPr sz="1600" spc="15" dirty="0">
                <a:latin typeface="Arial"/>
                <a:cs typeface="Arial"/>
              </a:rPr>
              <a:t>5G </a:t>
            </a:r>
            <a:r>
              <a:rPr sz="1600" spc="90" dirty="0">
                <a:latin typeface="Arial"/>
                <a:cs typeface="Arial"/>
              </a:rPr>
              <a:t>Automotive </a:t>
            </a:r>
            <a:r>
              <a:rPr sz="1600" spc="60" dirty="0">
                <a:latin typeface="Arial"/>
                <a:cs typeface="Arial"/>
              </a:rPr>
              <a:t>Vision, </a:t>
            </a:r>
            <a:r>
              <a:rPr sz="1600" spc="40" dirty="0">
                <a:latin typeface="Arial"/>
                <a:cs typeface="Arial"/>
              </a:rPr>
              <a:t>White </a:t>
            </a:r>
            <a:r>
              <a:rPr sz="1600" spc="15" dirty="0">
                <a:latin typeface="Arial"/>
                <a:cs typeface="Arial"/>
              </a:rPr>
              <a:t>Paper. </a:t>
            </a:r>
            <a:r>
              <a:rPr sz="1600" spc="65" dirty="0">
                <a:latin typeface="Arial"/>
                <a:cs typeface="Arial"/>
              </a:rPr>
              <a:t>[Online]. </a:t>
            </a:r>
            <a:r>
              <a:rPr sz="1600" spc="50" dirty="0">
                <a:latin typeface="Arial"/>
                <a:cs typeface="Arial"/>
              </a:rPr>
              <a:t>Available:  </a:t>
            </a:r>
            <a:r>
              <a:rPr sz="1600" spc="125" dirty="0">
                <a:latin typeface="Arial"/>
                <a:cs typeface="Arial"/>
              </a:rPr>
              <a:t>https://5g-ppp.eu/wp-content/uploads/2014/02/5G-PPP-WhitePaper-on-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85" dirty="0">
                <a:latin typeface="Arial"/>
                <a:cs typeface="Arial"/>
              </a:rPr>
              <a:t>Automotive-Vertical-Sectors.pdf</a:t>
            </a:r>
            <a:endParaRPr sz="16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925"/>
              </a:spcBef>
              <a:buAutoNum type="arabicPlain" startAt="5"/>
              <a:tabLst>
                <a:tab pos="358775" algn="l"/>
              </a:tabLst>
            </a:pPr>
            <a:r>
              <a:rPr sz="1600" spc="50" dirty="0">
                <a:latin typeface="Arial"/>
                <a:cs typeface="Arial"/>
              </a:rPr>
              <a:t>M. </a:t>
            </a:r>
            <a:r>
              <a:rPr sz="1600" spc="20" dirty="0">
                <a:latin typeface="Arial"/>
                <a:cs typeface="Arial"/>
              </a:rPr>
              <a:t>Patel, </a:t>
            </a:r>
            <a:r>
              <a:rPr sz="1600" spc="-35" dirty="0">
                <a:latin typeface="Arial"/>
                <a:cs typeface="Arial"/>
              </a:rPr>
              <a:t>B. </a:t>
            </a:r>
            <a:r>
              <a:rPr sz="1600" spc="80" dirty="0">
                <a:latin typeface="Arial"/>
                <a:cs typeface="Arial"/>
              </a:rPr>
              <a:t>Naughton, </a:t>
            </a:r>
            <a:r>
              <a:rPr sz="1600" spc="5" dirty="0">
                <a:latin typeface="Arial"/>
                <a:cs typeface="Arial"/>
              </a:rPr>
              <a:t>C. </a:t>
            </a:r>
            <a:r>
              <a:rPr sz="1600" spc="40" dirty="0">
                <a:latin typeface="Arial"/>
                <a:cs typeface="Arial"/>
              </a:rPr>
              <a:t>Chan, N. </a:t>
            </a:r>
            <a:r>
              <a:rPr sz="1600" spc="35" dirty="0">
                <a:latin typeface="Arial"/>
                <a:cs typeface="Arial"/>
              </a:rPr>
              <a:t>Sprecher, </a:t>
            </a:r>
            <a:r>
              <a:rPr sz="1600" spc="-70" dirty="0">
                <a:latin typeface="Arial"/>
                <a:cs typeface="Arial"/>
              </a:rPr>
              <a:t>S. </a:t>
            </a:r>
            <a:r>
              <a:rPr sz="1600" spc="55" dirty="0">
                <a:latin typeface="Arial"/>
                <a:cs typeface="Arial"/>
              </a:rPr>
              <a:t>Abeta, </a:t>
            </a:r>
            <a:r>
              <a:rPr sz="1600" spc="65" dirty="0">
                <a:latin typeface="Arial"/>
                <a:cs typeface="Arial"/>
              </a:rPr>
              <a:t>and </a:t>
            </a:r>
            <a:r>
              <a:rPr sz="1600" spc="45" dirty="0">
                <a:latin typeface="Arial"/>
                <a:cs typeface="Arial"/>
              </a:rPr>
              <a:t>A. </a:t>
            </a:r>
            <a:r>
              <a:rPr sz="1600" spc="35" dirty="0">
                <a:latin typeface="Arial"/>
                <a:cs typeface="Arial"/>
              </a:rPr>
              <a:t>Neal. </a:t>
            </a:r>
            <a:r>
              <a:rPr sz="1600" spc="-10" dirty="0">
                <a:latin typeface="Arial"/>
                <a:cs typeface="Arial"/>
              </a:rPr>
              <a:t>(Sep. </a:t>
            </a:r>
            <a:r>
              <a:rPr sz="1600" spc="85" dirty="0">
                <a:latin typeface="Arial"/>
                <a:cs typeface="Arial"/>
              </a:rPr>
              <a:t>2014).  </a:t>
            </a:r>
            <a:r>
              <a:rPr sz="1600" spc="75" dirty="0">
                <a:latin typeface="Arial"/>
                <a:cs typeface="Arial"/>
              </a:rPr>
              <a:t>Mobile-Edge </a:t>
            </a:r>
            <a:r>
              <a:rPr sz="1600" spc="85" dirty="0">
                <a:latin typeface="Arial"/>
                <a:cs typeface="Arial"/>
              </a:rPr>
              <a:t>Computing—Introductory </a:t>
            </a:r>
            <a:r>
              <a:rPr sz="1600" spc="50" dirty="0">
                <a:latin typeface="Arial"/>
                <a:cs typeface="Arial"/>
              </a:rPr>
              <a:t>Technical </a:t>
            </a:r>
            <a:r>
              <a:rPr sz="1600" spc="40" dirty="0">
                <a:latin typeface="Arial"/>
                <a:cs typeface="Arial"/>
              </a:rPr>
              <a:t>White </a:t>
            </a:r>
            <a:r>
              <a:rPr sz="1600" spc="15" dirty="0">
                <a:latin typeface="Arial"/>
                <a:cs typeface="Arial"/>
              </a:rPr>
              <a:t>Paper. </a:t>
            </a:r>
            <a:r>
              <a:rPr sz="1600" spc="65" dirty="0">
                <a:latin typeface="Arial"/>
                <a:cs typeface="Arial"/>
              </a:rPr>
              <a:t>[Online]. </a:t>
            </a:r>
            <a:r>
              <a:rPr sz="1600" spc="50" dirty="0">
                <a:latin typeface="Arial"/>
                <a:cs typeface="Arial"/>
              </a:rPr>
              <a:t>Available:  </a:t>
            </a:r>
            <a:r>
              <a:rPr sz="1600" spc="125" dirty="0">
                <a:latin typeface="Arial"/>
                <a:cs typeface="Arial"/>
              </a:rPr>
              <a:t>https://portal.etsi.org/portals/0/tbpages/</a:t>
            </a:r>
            <a:r>
              <a:rPr sz="1600" spc="275" dirty="0">
                <a:latin typeface="Arial"/>
                <a:cs typeface="Arial"/>
              </a:rPr>
              <a:t> </a:t>
            </a:r>
            <a:r>
              <a:rPr sz="1600" spc="110" dirty="0">
                <a:latin typeface="Arial"/>
                <a:cs typeface="Arial"/>
              </a:rPr>
              <a:t>mec/docs/mobile-edge_computing_-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5"/>
              </a:spcBef>
            </a:pPr>
            <a:r>
              <a:rPr sz="1600" spc="55" dirty="0">
                <a:latin typeface="Arial"/>
                <a:cs typeface="Arial"/>
              </a:rPr>
              <a:t>_introductory_technical_white_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90" dirty="0">
                <a:latin typeface="Arial"/>
                <a:cs typeface="Arial"/>
              </a:rPr>
              <a:t>paper_v1%2018-09-14.pdf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04025" y="426689"/>
            <a:ext cx="2151900" cy="435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20" y="615441"/>
            <a:ext cx="8553450" cy="50958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133350">
              <a:lnSpc>
                <a:spcPct val="80000"/>
              </a:lnSpc>
              <a:spcBef>
                <a:spcPts val="530"/>
              </a:spcBef>
              <a:buAutoNum type="arabicPlain" startAt="6"/>
              <a:tabLst>
                <a:tab pos="379730" algn="l"/>
              </a:tabLst>
            </a:pPr>
            <a:r>
              <a:rPr sz="1800" spc="90" dirty="0">
                <a:latin typeface="Arial"/>
                <a:cs typeface="Arial"/>
              </a:rPr>
              <a:t>Intelligent </a:t>
            </a:r>
            <a:r>
              <a:rPr sz="1800" spc="85" dirty="0">
                <a:latin typeface="Arial"/>
                <a:cs typeface="Arial"/>
              </a:rPr>
              <a:t>Transport </a:t>
            </a:r>
            <a:r>
              <a:rPr sz="1800" spc="25" dirty="0">
                <a:latin typeface="Arial"/>
                <a:cs typeface="Arial"/>
              </a:rPr>
              <a:t>Systems </a:t>
            </a:r>
            <a:r>
              <a:rPr sz="1800" spc="-25" dirty="0">
                <a:latin typeface="Arial"/>
                <a:cs typeface="Arial"/>
              </a:rPr>
              <a:t>(ITS); </a:t>
            </a:r>
            <a:r>
              <a:rPr sz="1800" spc="65" dirty="0">
                <a:latin typeface="Arial"/>
                <a:cs typeface="Arial"/>
              </a:rPr>
              <a:t>Vehicular </a:t>
            </a:r>
            <a:r>
              <a:rPr sz="1800" spc="85" dirty="0">
                <a:latin typeface="Arial"/>
                <a:cs typeface="Arial"/>
              </a:rPr>
              <a:t>Communications; </a:t>
            </a:r>
            <a:r>
              <a:rPr sz="1800" spc="-10" dirty="0">
                <a:latin typeface="Arial"/>
                <a:cs typeface="Arial"/>
              </a:rPr>
              <a:t>Basic </a:t>
            </a:r>
            <a:r>
              <a:rPr sz="1800" spc="-20" dirty="0">
                <a:latin typeface="Arial"/>
                <a:cs typeface="Arial"/>
              </a:rPr>
              <a:t>Set  </a:t>
            </a:r>
            <a:r>
              <a:rPr sz="1800" spc="130" dirty="0">
                <a:latin typeface="Arial"/>
                <a:cs typeface="Arial"/>
              </a:rPr>
              <a:t>of </a:t>
            </a:r>
            <a:r>
              <a:rPr sz="1800" spc="80" dirty="0">
                <a:latin typeface="Arial"/>
                <a:cs typeface="Arial"/>
              </a:rPr>
              <a:t>Applications; </a:t>
            </a:r>
            <a:r>
              <a:rPr sz="1800" spc="35" dirty="0">
                <a:latin typeface="Arial"/>
                <a:cs typeface="Arial"/>
              </a:rPr>
              <a:t>Local </a:t>
            </a:r>
            <a:r>
              <a:rPr sz="1800" spc="70" dirty="0">
                <a:latin typeface="Arial"/>
                <a:cs typeface="Arial"/>
              </a:rPr>
              <a:t>Dynamic </a:t>
            </a:r>
            <a:r>
              <a:rPr sz="1800" spc="55" dirty="0">
                <a:latin typeface="Arial"/>
                <a:cs typeface="Arial"/>
              </a:rPr>
              <a:t>Map </a:t>
            </a:r>
            <a:r>
              <a:rPr sz="1800" spc="10" dirty="0">
                <a:latin typeface="Arial"/>
                <a:cs typeface="Arial"/>
              </a:rPr>
              <a:t>(LDM); </a:t>
            </a:r>
            <a:r>
              <a:rPr sz="1800" spc="45" dirty="0">
                <a:latin typeface="Arial"/>
                <a:cs typeface="Arial"/>
              </a:rPr>
              <a:t>Rationale </a:t>
            </a:r>
            <a:r>
              <a:rPr sz="1800" spc="130" dirty="0">
                <a:latin typeface="Arial"/>
                <a:cs typeface="Arial"/>
              </a:rPr>
              <a:t>for </a:t>
            </a:r>
            <a:r>
              <a:rPr sz="1800" spc="75" dirty="0">
                <a:latin typeface="Arial"/>
                <a:cs typeface="Arial"/>
              </a:rPr>
              <a:t>and </a:t>
            </a:r>
            <a:r>
              <a:rPr sz="1800" spc="45" dirty="0">
                <a:latin typeface="Arial"/>
                <a:cs typeface="Arial"/>
              </a:rPr>
              <a:t>Guidance </a:t>
            </a:r>
            <a:r>
              <a:rPr sz="1800" spc="105" dirty="0">
                <a:latin typeface="Arial"/>
                <a:cs typeface="Arial"/>
              </a:rPr>
              <a:t>on  </a:t>
            </a:r>
            <a:r>
              <a:rPr sz="1800" spc="75" dirty="0">
                <a:latin typeface="Arial"/>
                <a:cs typeface="Arial"/>
              </a:rPr>
              <a:t>Standardization, </a:t>
            </a:r>
            <a:r>
              <a:rPr sz="1800" spc="100" dirty="0">
                <a:latin typeface="Arial"/>
                <a:cs typeface="Arial"/>
              </a:rPr>
              <a:t>document </a:t>
            </a:r>
            <a:r>
              <a:rPr sz="1800" spc="-105" dirty="0">
                <a:latin typeface="Arial"/>
                <a:cs typeface="Arial"/>
              </a:rPr>
              <a:t>ETSI </a:t>
            </a:r>
            <a:r>
              <a:rPr sz="1800" spc="-65" dirty="0">
                <a:latin typeface="Arial"/>
                <a:cs typeface="Arial"/>
              </a:rPr>
              <a:t>TR </a:t>
            </a:r>
            <a:r>
              <a:rPr sz="1800" spc="130" dirty="0">
                <a:latin typeface="Arial"/>
                <a:cs typeface="Arial"/>
              </a:rPr>
              <a:t>102 863 </a:t>
            </a:r>
            <a:r>
              <a:rPr sz="1800" spc="85" dirty="0">
                <a:latin typeface="Arial"/>
                <a:cs typeface="Arial"/>
              </a:rPr>
              <a:t>V1.1.1 </a:t>
            </a:r>
            <a:r>
              <a:rPr sz="1800" spc="130" dirty="0">
                <a:latin typeface="Arial"/>
                <a:cs typeface="Arial"/>
              </a:rPr>
              <a:t>(2011-06), </a:t>
            </a:r>
            <a:r>
              <a:rPr sz="1800" spc="-15" dirty="0">
                <a:latin typeface="Arial"/>
                <a:cs typeface="Arial"/>
              </a:rPr>
              <a:t>Jun. </a:t>
            </a:r>
            <a:r>
              <a:rPr sz="1800" spc="114" dirty="0">
                <a:latin typeface="Arial"/>
                <a:cs typeface="Arial"/>
              </a:rPr>
              <a:t>2011.  </a:t>
            </a:r>
            <a:r>
              <a:rPr sz="1800" spc="75" dirty="0">
                <a:latin typeface="Arial"/>
                <a:cs typeface="Arial"/>
              </a:rPr>
              <a:t>[Online]. </a:t>
            </a:r>
            <a:r>
              <a:rPr sz="1800" spc="55" dirty="0">
                <a:latin typeface="Arial"/>
                <a:cs typeface="Arial"/>
              </a:rPr>
              <a:t>Available: </a:t>
            </a:r>
            <a:r>
              <a:rPr sz="1800" spc="140" dirty="0">
                <a:latin typeface="Arial"/>
                <a:cs typeface="Arial"/>
                <a:hlinkClick r:id="rId2"/>
              </a:rPr>
              <a:t>http://www.etsi.org/deliver/ 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130" dirty="0">
                <a:latin typeface="Arial"/>
                <a:cs typeface="Arial"/>
              </a:rPr>
              <a:t>etsi_tr/102800_102899/102863/01.01.01_60/tr_102863v010101p.pdf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lain" startAt="6"/>
            </a:pPr>
            <a:endParaRPr sz="2150">
              <a:latin typeface="Arial"/>
              <a:cs typeface="Arial"/>
            </a:endParaRPr>
          </a:p>
          <a:p>
            <a:pPr marL="12700" marR="5080" indent="73025">
              <a:lnSpc>
                <a:spcPct val="80000"/>
              </a:lnSpc>
              <a:spcBef>
                <a:spcPts val="5"/>
              </a:spcBef>
              <a:buAutoNum type="arabicPlain" startAt="6"/>
              <a:tabLst>
                <a:tab pos="453390" algn="l"/>
              </a:tabLst>
            </a:pPr>
            <a:r>
              <a:rPr sz="1800" spc="90" dirty="0">
                <a:latin typeface="Arial"/>
                <a:cs typeface="Arial"/>
              </a:rPr>
              <a:t>Intelligent </a:t>
            </a:r>
            <a:r>
              <a:rPr sz="1800" spc="85" dirty="0">
                <a:latin typeface="Arial"/>
                <a:cs typeface="Arial"/>
              </a:rPr>
              <a:t>Transport </a:t>
            </a:r>
            <a:r>
              <a:rPr sz="1800" spc="45" dirty="0">
                <a:latin typeface="Arial"/>
                <a:cs typeface="Arial"/>
              </a:rPr>
              <a:t>Systems—Extension </a:t>
            </a:r>
            <a:r>
              <a:rPr sz="1800" spc="130" dirty="0">
                <a:latin typeface="Arial"/>
                <a:cs typeface="Arial"/>
              </a:rPr>
              <a:t>of </a:t>
            </a:r>
            <a:r>
              <a:rPr sz="1800" spc="55" dirty="0">
                <a:latin typeface="Arial"/>
                <a:cs typeface="Arial"/>
              </a:rPr>
              <a:t>Map </a:t>
            </a:r>
            <a:r>
              <a:rPr sz="1800" spc="40" dirty="0">
                <a:latin typeface="Arial"/>
                <a:cs typeface="Arial"/>
              </a:rPr>
              <a:t>Database </a:t>
            </a:r>
            <a:r>
              <a:rPr sz="1800" spc="55" dirty="0">
                <a:latin typeface="Arial"/>
                <a:cs typeface="Arial"/>
              </a:rPr>
              <a:t>Specifications  </a:t>
            </a:r>
            <a:r>
              <a:rPr sz="1800" spc="130" dirty="0">
                <a:latin typeface="Arial"/>
                <a:cs typeface="Arial"/>
              </a:rPr>
              <a:t>for </a:t>
            </a:r>
            <a:r>
              <a:rPr sz="1800" spc="85" dirty="0">
                <a:latin typeface="Arial"/>
                <a:cs typeface="Arial"/>
              </a:rPr>
              <a:t>Applications </a:t>
            </a:r>
            <a:r>
              <a:rPr sz="1800" spc="130" dirty="0">
                <a:latin typeface="Arial"/>
                <a:cs typeface="Arial"/>
              </a:rPr>
              <a:t>of </a:t>
            </a:r>
            <a:r>
              <a:rPr sz="1800" spc="60" dirty="0">
                <a:latin typeface="Arial"/>
                <a:cs typeface="Arial"/>
              </a:rPr>
              <a:t>Cooperative </a:t>
            </a:r>
            <a:r>
              <a:rPr sz="1800" spc="-30" dirty="0">
                <a:latin typeface="Arial"/>
                <a:cs typeface="Arial"/>
              </a:rPr>
              <a:t>ITS, </a:t>
            </a:r>
            <a:r>
              <a:rPr sz="1800" spc="100" dirty="0">
                <a:latin typeface="Arial"/>
                <a:cs typeface="Arial"/>
              </a:rPr>
              <a:t>document </a:t>
            </a:r>
            <a:r>
              <a:rPr sz="1800" spc="-75" dirty="0">
                <a:latin typeface="Arial"/>
                <a:cs typeface="Arial"/>
              </a:rPr>
              <a:t>ISO </a:t>
            </a:r>
            <a:r>
              <a:rPr sz="1800" spc="120" dirty="0">
                <a:latin typeface="Arial"/>
                <a:cs typeface="Arial"/>
              </a:rPr>
              <a:t>14296:2016, </a:t>
            </a:r>
            <a:r>
              <a:rPr sz="1800" spc="10" dirty="0">
                <a:latin typeface="Arial"/>
                <a:cs typeface="Arial"/>
              </a:rPr>
              <a:t>Feb. </a:t>
            </a:r>
            <a:r>
              <a:rPr sz="1800" spc="114" dirty="0">
                <a:latin typeface="Arial"/>
                <a:cs typeface="Arial"/>
              </a:rPr>
              <a:t>2016.  </a:t>
            </a:r>
            <a:r>
              <a:rPr sz="1800" spc="75" dirty="0">
                <a:latin typeface="Arial"/>
                <a:cs typeface="Arial"/>
              </a:rPr>
              <a:t>[Online]. </a:t>
            </a:r>
            <a:r>
              <a:rPr sz="1800" spc="55" dirty="0">
                <a:latin typeface="Arial"/>
                <a:cs typeface="Arial"/>
              </a:rPr>
              <a:t>Available: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https://</a:t>
            </a:r>
            <a:r>
              <a:rPr sz="1800" spc="135" dirty="0">
                <a:latin typeface="Arial"/>
                <a:cs typeface="Arial"/>
                <a:hlinkClick r:id="rId3"/>
              </a:rPr>
              <a:t>www.iso.org/standard/54587.html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lain" startAt="6"/>
            </a:pPr>
            <a:endParaRPr sz="2150">
              <a:latin typeface="Arial"/>
              <a:cs typeface="Arial"/>
            </a:endParaRPr>
          </a:p>
          <a:p>
            <a:pPr marL="12700" marR="288290" indent="73025">
              <a:lnSpc>
                <a:spcPts val="1730"/>
              </a:lnSpc>
              <a:buAutoNum type="arabicPlain" startAt="6"/>
              <a:tabLst>
                <a:tab pos="453390" algn="l"/>
              </a:tabLst>
            </a:pPr>
            <a:r>
              <a:rPr sz="1800" spc="45" dirty="0">
                <a:latin typeface="Arial"/>
                <a:cs typeface="Arial"/>
              </a:rPr>
              <a:t>H. </a:t>
            </a:r>
            <a:r>
              <a:rPr sz="1800" spc="40" dirty="0">
                <a:latin typeface="Arial"/>
                <a:cs typeface="Arial"/>
              </a:rPr>
              <a:t>Shimada, </a:t>
            </a:r>
            <a:r>
              <a:rPr sz="1800" spc="50" dirty="0">
                <a:latin typeface="Arial"/>
                <a:cs typeface="Arial"/>
              </a:rPr>
              <a:t>A. </a:t>
            </a:r>
            <a:r>
              <a:rPr sz="1800" spc="60" dirty="0">
                <a:latin typeface="Arial"/>
                <a:cs typeface="Arial"/>
              </a:rPr>
              <a:t>Yamaguchi, </a:t>
            </a:r>
            <a:r>
              <a:rPr sz="1800" spc="45" dirty="0">
                <a:latin typeface="Arial"/>
                <a:cs typeface="Arial"/>
              </a:rPr>
              <a:t>H. </a:t>
            </a:r>
            <a:r>
              <a:rPr sz="1800" spc="50" dirty="0">
                <a:latin typeface="Arial"/>
                <a:cs typeface="Arial"/>
              </a:rPr>
              <a:t>Takada, </a:t>
            </a:r>
            <a:r>
              <a:rPr sz="1800" spc="75" dirty="0">
                <a:latin typeface="Arial"/>
                <a:cs typeface="Arial"/>
              </a:rPr>
              <a:t>and </a:t>
            </a:r>
            <a:r>
              <a:rPr sz="1800" spc="20" dirty="0">
                <a:latin typeface="Arial"/>
                <a:cs typeface="Arial"/>
              </a:rPr>
              <a:t>K. Sato, </a:t>
            </a:r>
            <a:r>
              <a:rPr sz="1800" spc="105" dirty="0">
                <a:latin typeface="Arial"/>
                <a:cs typeface="Arial"/>
              </a:rPr>
              <a:t>‘‘Implementation  </a:t>
            </a:r>
            <a:r>
              <a:rPr sz="1800" spc="75" dirty="0">
                <a:latin typeface="Arial"/>
                <a:cs typeface="Arial"/>
              </a:rPr>
              <a:t>and </a:t>
            </a:r>
            <a:r>
              <a:rPr sz="1800" spc="70" dirty="0">
                <a:latin typeface="Arial"/>
                <a:cs typeface="Arial"/>
              </a:rPr>
              <a:t>evaluation </a:t>
            </a:r>
            <a:r>
              <a:rPr sz="1800" spc="130" dirty="0">
                <a:latin typeface="Arial"/>
                <a:cs typeface="Arial"/>
              </a:rPr>
              <a:t>of </a:t>
            </a:r>
            <a:r>
              <a:rPr sz="1800" spc="65" dirty="0">
                <a:latin typeface="Arial"/>
                <a:cs typeface="Arial"/>
              </a:rPr>
              <a:t>local </a:t>
            </a:r>
            <a:r>
              <a:rPr sz="1800" spc="80" dirty="0">
                <a:latin typeface="Arial"/>
                <a:cs typeface="Arial"/>
              </a:rPr>
              <a:t>dynamic </a:t>
            </a:r>
            <a:r>
              <a:rPr sz="1800" spc="100" dirty="0">
                <a:latin typeface="Arial"/>
                <a:cs typeface="Arial"/>
              </a:rPr>
              <a:t>map </a:t>
            </a:r>
            <a:r>
              <a:rPr sz="1800" spc="114" dirty="0">
                <a:latin typeface="Arial"/>
                <a:cs typeface="Arial"/>
              </a:rPr>
              <a:t>in </a:t>
            </a:r>
            <a:r>
              <a:rPr sz="1800" spc="60" dirty="0">
                <a:latin typeface="Arial"/>
                <a:cs typeface="Arial"/>
              </a:rPr>
              <a:t>safety </a:t>
            </a:r>
            <a:r>
              <a:rPr sz="1800" spc="105" dirty="0">
                <a:latin typeface="Arial"/>
                <a:cs typeface="Arial"/>
              </a:rPr>
              <a:t>driving </a:t>
            </a:r>
            <a:r>
              <a:rPr sz="1800" spc="80" dirty="0">
                <a:latin typeface="Arial"/>
                <a:cs typeface="Arial"/>
              </a:rPr>
              <a:t>systems,’’ </a:t>
            </a:r>
            <a:r>
              <a:rPr sz="1800" spc="-140" dirty="0">
                <a:latin typeface="Arial"/>
                <a:cs typeface="Arial"/>
              </a:rPr>
              <a:t>J. </a:t>
            </a:r>
            <a:r>
              <a:rPr sz="1800" spc="65" dirty="0">
                <a:latin typeface="Arial"/>
                <a:cs typeface="Arial"/>
              </a:rPr>
              <a:t>Transp.  Technol., </a:t>
            </a:r>
            <a:r>
              <a:rPr sz="1800" spc="80" dirty="0">
                <a:latin typeface="Arial"/>
                <a:cs typeface="Arial"/>
              </a:rPr>
              <a:t>vol. </a:t>
            </a:r>
            <a:r>
              <a:rPr sz="1800" spc="100" dirty="0">
                <a:latin typeface="Arial"/>
                <a:cs typeface="Arial"/>
              </a:rPr>
              <a:t>5, </a:t>
            </a:r>
            <a:r>
              <a:rPr sz="1800" spc="95" dirty="0">
                <a:latin typeface="Arial"/>
                <a:cs typeface="Arial"/>
              </a:rPr>
              <a:t>no. </a:t>
            </a:r>
            <a:r>
              <a:rPr sz="1800" spc="100" dirty="0">
                <a:latin typeface="Arial"/>
                <a:cs typeface="Arial"/>
              </a:rPr>
              <a:t>2, </a:t>
            </a:r>
            <a:r>
              <a:rPr sz="1800" spc="105" dirty="0">
                <a:latin typeface="Arial"/>
                <a:cs typeface="Arial"/>
              </a:rPr>
              <a:t>pp. </a:t>
            </a:r>
            <a:r>
              <a:rPr sz="1800" spc="95" dirty="0">
                <a:latin typeface="Arial"/>
                <a:cs typeface="Arial"/>
              </a:rPr>
              <a:t>102–112, </a:t>
            </a:r>
            <a:r>
              <a:rPr sz="1800" spc="90" dirty="0">
                <a:latin typeface="Arial"/>
                <a:cs typeface="Arial"/>
              </a:rPr>
              <a:t>Apr.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120" dirty="0">
                <a:latin typeface="Arial"/>
                <a:cs typeface="Arial"/>
              </a:rPr>
              <a:t>2015.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lain" startAt="6"/>
            </a:pPr>
            <a:endParaRPr sz="2200">
              <a:latin typeface="Arial"/>
              <a:cs typeface="Arial"/>
            </a:endParaRPr>
          </a:p>
          <a:p>
            <a:pPr marL="12700" marR="143510" indent="73025">
              <a:lnSpc>
                <a:spcPct val="80100"/>
              </a:lnSpc>
              <a:buAutoNum type="arabicPlain" startAt="6"/>
              <a:tabLst>
                <a:tab pos="453390" algn="l"/>
              </a:tabLst>
            </a:pPr>
            <a:r>
              <a:rPr sz="1800" spc="-20" dirty="0">
                <a:latin typeface="Arial"/>
                <a:cs typeface="Arial"/>
              </a:rPr>
              <a:t>G. </a:t>
            </a:r>
            <a:r>
              <a:rPr sz="1800" spc="20" dirty="0">
                <a:latin typeface="Arial"/>
                <a:cs typeface="Arial"/>
              </a:rPr>
              <a:t>K. </a:t>
            </a:r>
            <a:r>
              <a:rPr sz="1800" spc="45" dirty="0">
                <a:latin typeface="Arial"/>
                <a:cs typeface="Arial"/>
              </a:rPr>
              <a:t>H. </a:t>
            </a:r>
            <a:r>
              <a:rPr sz="1800" spc="5" dirty="0">
                <a:latin typeface="Arial"/>
                <a:cs typeface="Arial"/>
              </a:rPr>
              <a:t>Pang </a:t>
            </a:r>
            <a:r>
              <a:rPr sz="1800" spc="75" dirty="0">
                <a:latin typeface="Arial"/>
                <a:cs typeface="Arial"/>
              </a:rPr>
              <a:t>and </a:t>
            </a:r>
            <a:r>
              <a:rPr sz="1800" spc="45" dirty="0">
                <a:latin typeface="Arial"/>
                <a:cs typeface="Arial"/>
              </a:rPr>
              <a:t>H. H. </a:t>
            </a:r>
            <a:r>
              <a:rPr sz="1800" spc="-80" dirty="0">
                <a:latin typeface="Arial"/>
                <a:cs typeface="Arial"/>
              </a:rPr>
              <a:t>S. </a:t>
            </a:r>
            <a:r>
              <a:rPr sz="1800" spc="60" dirty="0">
                <a:latin typeface="Arial"/>
                <a:cs typeface="Arial"/>
              </a:rPr>
              <a:t>Liu, </a:t>
            </a:r>
            <a:r>
              <a:rPr sz="1800" spc="15" dirty="0">
                <a:latin typeface="Arial"/>
                <a:cs typeface="Arial"/>
              </a:rPr>
              <a:t>‘‘LED </a:t>
            </a:r>
            <a:r>
              <a:rPr sz="1800" spc="85" dirty="0">
                <a:latin typeface="Arial"/>
                <a:cs typeface="Arial"/>
              </a:rPr>
              <a:t>location </a:t>
            </a:r>
            <a:r>
              <a:rPr sz="1800" spc="55" dirty="0">
                <a:latin typeface="Arial"/>
                <a:cs typeface="Arial"/>
              </a:rPr>
              <a:t>beacon </a:t>
            </a:r>
            <a:r>
              <a:rPr sz="1800" spc="65" dirty="0">
                <a:latin typeface="Arial"/>
                <a:cs typeface="Arial"/>
              </a:rPr>
              <a:t>system </a:t>
            </a:r>
            <a:r>
              <a:rPr sz="1800" spc="50" dirty="0">
                <a:latin typeface="Arial"/>
                <a:cs typeface="Arial"/>
              </a:rPr>
              <a:t>based </a:t>
            </a:r>
            <a:r>
              <a:rPr sz="1800" spc="105" dirty="0">
                <a:latin typeface="Arial"/>
                <a:cs typeface="Arial"/>
              </a:rPr>
              <a:t>on  </a:t>
            </a:r>
            <a:r>
              <a:rPr sz="1800" spc="70" dirty="0">
                <a:latin typeface="Arial"/>
                <a:cs typeface="Arial"/>
              </a:rPr>
              <a:t>processing </a:t>
            </a:r>
            <a:r>
              <a:rPr sz="1800" spc="130" dirty="0">
                <a:latin typeface="Arial"/>
                <a:cs typeface="Arial"/>
              </a:rPr>
              <a:t>of </a:t>
            </a:r>
            <a:r>
              <a:rPr sz="1800" spc="105" dirty="0">
                <a:latin typeface="Arial"/>
                <a:cs typeface="Arial"/>
              </a:rPr>
              <a:t>digital </a:t>
            </a:r>
            <a:r>
              <a:rPr sz="1800" spc="85" dirty="0">
                <a:latin typeface="Arial"/>
                <a:cs typeface="Arial"/>
              </a:rPr>
              <a:t>images,’’ </a:t>
            </a:r>
            <a:r>
              <a:rPr sz="1800" spc="-170" dirty="0">
                <a:latin typeface="Arial"/>
                <a:cs typeface="Arial"/>
              </a:rPr>
              <a:t>IEEE </a:t>
            </a:r>
            <a:r>
              <a:rPr sz="1800" spc="55" dirty="0">
                <a:latin typeface="Arial"/>
                <a:cs typeface="Arial"/>
              </a:rPr>
              <a:t>Trans. </a:t>
            </a:r>
            <a:r>
              <a:rPr sz="1800" spc="80" dirty="0">
                <a:latin typeface="Arial"/>
                <a:cs typeface="Arial"/>
              </a:rPr>
              <a:t>Intell. </a:t>
            </a:r>
            <a:r>
              <a:rPr sz="1800" spc="65" dirty="0">
                <a:latin typeface="Arial"/>
                <a:cs typeface="Arial"/>
              </a:rPr>
              <a:t>Transp. </a:t>
            </a:r>
            <a:r>
              <a:rPr sz="1800" spc="15" dirty="0">
                <a:latin typeface="Arial"/>
                <a:cs typeface="Arial"/>
              </a:rPr>
              <a:t>Syst., </a:t>
            </a:r>
            <a:r>
              <a:rPr sz="1800" spc="80" dirty="0">
                <a:latin typeface="Arial"/>
                <a:cs typeface="Arial"/>
              </a:rPr>
              <a:t>vol. </a:t>
            </a:r>
            <a:r>
              <a:rPr sz="1800" spc="100" dirty="0">
                <a:latin typeface="Arial"/>
                <a:cs typeface="Arial"/>
              </a:rPr>
              <a:t>2, </a:t>
            </a:r>
            <a:r>
              <a:rPr sz="1800" spc="95" dirty="0">
                <a:latin typeface="Arial"/>
                <a:cs typeface="Arial"/>
              </a:rPr>
              <a:t>no. 3,  </a:t>
            </a:r>
            <a:r>
              <a:rPr sz="1800" spc="105" dirty="0">
                <a:latin typeface="Arial"/>
                <a:cs typeface="Arial"/>
              </a:rPr>
              <a:t>pp. </a:t>
            </a:r>
            <a:r>
              <a:rPr sz="1800" spc="95" dirty="0">
                <a:latin typeface="Arial"/>
                <a:cs typeface="Arial"/>
              </a:rPr>
              <a:t>135–150, </a:t>
            </a:r>
            <a:r>
              <a:rPr sz="1800" spc="-10" dirty="0">
                <a:latin typeface="Arial"/>
                <a:cs typeface="Arial"/>
              </a:rPr>
              <a:t>Sep.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120" dirty="0">
                <a:latin typeface="Arial"/>
                <a:cs typeface="Arial"/>
              </a:rPr>
              <a:t>2001.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lain" startAt="6"/>
            </a:pPr>
            <a:endParaRPr sz="2150">
              <a:latin typeface="Arial"/>
              <a:cs typeface="Arial"/>
            </a:endParaRPr>
          </a:p>
          <a:p>
            <a:pPr marL="12700" marR="140970" indent="73025">
              <a:lnSpc>
                <a:spcPct val="80000"/>
              </a:lnSpc>
              <a:buAutoNum type="arabicPlain" startAt="6"/>
              <a:tabLst>
                <a:tab pos="596900" algn="l"/>
              </a:tabLst>
            </a:pPr>
            <a:r>
              <a:rPr sz="1800" spc="50" dirty="0">
                <a:latin typeface="Arial"/>
                <a:cs typeface="Arial"/>
              </a:rPr>
              <a:t>T. </a:t>
            </a:r>
            <a:r>
              <a:rPr sz="1800" spc="70" dirty="0">
                <a:latin typeface="Arial"/>
                <a:cs typeface="Arial"/>
              </a:rPr>
              <a:t>Nguyen, </a:t>
            </a:r>
            <a:r>
              <a:rPr sz="1800" spc="45" dirty="0">
                <a:latin typeface="Arial"/>
                <a:cs typeface="Arial"/>
              </a:rPr>
              <a:t>A. </a:t>
            </a:r>
            <a:r>
              <a:rPr sz="1800" spc="60" dirty="0">
                <a:latin typeface="Arial"/>
                <a:cs typeface="Arial"/>
              </a:rPr>
              <a:t>Islam, </a:t>
            </a:r>
            <a:r>
              <a:rPr sz="1800" spc="50" dirty="0">
                <a:latin typeface="Arial"/>
                <a:cs typeface="Arial"/>
              </a:rPr>
              <a:t>T. </a:t>
            </a:r>
            <a:r>
              <a:rPr sz="1800" spc="40" dirty="0">
                <a:latin typeface="Arial"/>
                <a:cs typeface="Arial"/>
              </a:rPr>
              <a:t>Hossan, </a:t>
            </a:r>
            <a:r>
              <a:rPr sz="1800" spc="75" dirty="0">
                <a:latin typeface="Arial"/>
                <a:cs typeface="Arial"/>
              </a:rPr>
              <a:t>and </a:t>
            </a:r>
            <a:r>
              <a:rPr sz="1800" spc="-10" dirty="0">
                <a:latin typeface="Arial"/>
                <a:cs typeface="Arial"/>
              </a:rPr>
              <a:t>Y. </a:t>
            </a:r>
            <a:r>
              <a:rPr sz="1800" spc="55" dirty="0">
                <a:latin typeface="Arial"/>
                <a:cs typeface="Arial"/>
              </a:rPr>
              <a:t>M. </a:t>
            </a:r>
            <a:r>
              <a:rPr sz="1800" spc="-10" dirty="0">
                <a:latin typeface="Arial"/>
                <a:cs typeface="Arial"/>
              </a:rPr>
              <a:t>Jang, </a:t>
            </a:r>
            <a:r>
              <a:rPr sz="1800" spc="100" dirty="0">
                <a:latin typeface="Arial"/>
                <a:cs typeface="Arial"/>
              </a:rPr>
              <a:t>‘‘Current </a:t>
            </a:r>
            <a:r>
              <a:rPr sz="1800" spc="80" dirty="0">
                <a:latin typeface="Arial"/>
                <a:cs typeface="Arial"/>
              </a:rPr>
              <a:t>status </a:t>
            </a:r>
            <a:r>
              <a:rPr sz="1800" spc="75" dirty="0">
                <a:latin typeface="Arial"/>
                <a:cs typeface="Arial"/>
              </a:rPr>
              <a:t>and  </a:t>
            </a:r>
            <a:r>
              <a:rPr sz="1800" spc="85" dirty="0">
                <a:latin typeface="Arial"/>
                <a:cs typeface="Arial"/>
              </a:rPr>
              <a:t>performance </a:t>
            </a:r>
            <a:r>
              <a:rPr sz="1800" spc="45" dirty="0">
                <a:latin typeface="Arial"/>
                <a:cs typeface="Arial"/>
              </a:rPr>
              <a:t>analysis </a:t>
            </a:r>
            <a:r>
              <a:rPr sz="1800" spc="130" dirty="0">
                <a:latin typeface="Arial"/>
                <a:cs typeface="Arial"/>
              </a:rPr>
              <a:t>of </a:t>
            </a:r>
            <a:r>
              <a:rPr sz="1800" spc="90" dirty="0">
                <a:latin typeface="Arial"/>
                <a:cs typeface="Arial"/>
              </a:rPr>
              <a:t>optical </a:t>
            </a:r>
            <a:r>
              <a:rPr sz="1800" spc="50" dirty="0">
                <a:latin typeface="Arial"/>
                <a:cs typeface="Arial"/>
              </a:rPr>
              <a:t>camera </a:t>
            </a:r>
            <a:r>
              <a:rPr sz="1800" spc="100" dirty="0">
                <a:latin typeface="Arial"/>
                <a:cs typeface="Arial"/>
              </a:rPr>
              <a:t>communication </a:t>
            </a:r>
            <a:r>
              <a:rPr sz="1800" spc="80" dirty="0">
                <a:latin typeface="Arial"/>
                <a:cs typeface="Arial"/>
              </a:rPr>
              <a:t>technologies </a:t>
            </a:r>
            <a:r>
              <a:rPr sz="1800" spc="130" dirty="0">
                <a:latin typeface="Arial"/>
                <a:cs typeface="Arial"/>
              </a:rPr>
              <a:t>for </a:t>
            </a:r>
            <a:r>
              <a:rPr sz="1800" spc="10" dirty="0">
                <a:latin typeface="Arial"/>
                <a:cs typeface="Arial"/>
              </a:rPr>
              <a:t>5G  </a:t>
            </a:r>
            <a:r>
              <a:rPr sz="1800" spc="105" dirty="0">
                <a:latin typeface="Arial"/>
                <a:cs typeface="Arial"/>
              </a:rPr>
              <a:t>networks,’’ </a:t>
            </a:r>
            <a:r>
              <a:rPr sz="1800" spc="-170" dirty="0">
                <a:latin typeface="Arial"/>
                <a:cs typeface="Arial"/>
              </a:rPr>
              <a:t>IEEE </a:t>
            </a:r>
            <a:r>
              <a:rPr sz="1800" spc="20" dirty="0">
                <a:latin typeface="Arial"/>
                <a:cs typeface="Arial"/>
              </a:rPr>
              <a:t>Access, </a:t>
            </a:r>
            <a:r>
              <a:rPr sz="1800" spc="75" dirty="0">
                <a:latin typeface="Arial"/>
                <a:cs typeface="Arial"/>
              </a:rPr>
              <a:t>vol. </a:t>
            </a:r>
            <a:r>
              <a:rPr sz="1800" spc="100" dirty="0">
                <a:latin typeface="Arial"/>
                <a:cs typeface="Arial"/>
              </a:rPr>
              <a:t>5, </a:t>
            </a:r>
            <a:r>
              <a:rPr sz="1800" spc="105" dirty="0">
                <a:latin typeface="Arial"/>
                <a:cs typeface="Arial"/>
              </a:rPr>
              <a:t>pp. 4574–4594,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2017.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2994" y="1559814"/>
            <a:ext cx="4965065" cy="393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400" dirty="0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400" dirty="0">
                <a:latin typeface="Times New Roman"/>
                <a:cs typeface="Times New Roman"/>
              </a:rPr>
              <a:t>Literature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Survey</a:t>
            </a:r>
            <a:endParaRPr sz="240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400" dirty="0">
                <a:latin typeface="Times New Roman"/>
                <a:cs typeface="Times New Roman"/>
              </a:rPr>
              <a:t>Objectives</a:t>
            </a:r>
            <a:endParaRPr sz="240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400" dirty="0">
                <a:latin typeface="Times New Roman"/>
                <a:cs typeface="Times New Roman"/>
              </a:rPr>
              <a:t>Methodology</a:t>
            </a:r>
            <a:endParaRPr sz="240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Preliminary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experiments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670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Throughput </a:t>
            </a:r>
            <a:r>
              <a:rPr sz="2400" spc="-5" dirty="0">
                <a:latin typeface="Times New Roman"/>
                <a:cs typeface="Times New Roman"/>
              </a:rPr>
              <a:t>measurement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driving  conditions</a:t>
            </a:r>
            <a:endParaRPr sz="240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400" dirty="0">
                <a:latin typeface="Times New Roman"/>
                <a:cs typeface="Times New Roman"/>
              </a:rPr>
              <a:t>Conclusion</a:t>
            </a:r>
            <a:endParaRPr sz="240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400" dirty="0">
                <a:latin typeface="Times New Roman"/>
                <a:cs typeface="Times New Roman"/>
              </a:rPr>
              <a:t>References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6311" y="6498437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3826" y="275844"/>
            <a:ext cx="4076703" cy="434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625" y="1471422"/>
            <a:ext cx="4256925" cy="2775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43169" y="1471422"/>
            <a:ext cx="2558668" cy="27755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034" y="1098295"/>
            <a:ext cx="8072755" cy="418020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55600" marR="6985" indent="-342900" algn="just">
              <a:lnSpc>
                <a:spcPct val="102499"/>
              </a:lnSpc>
              <a:spcBef>
                <a:spcPts val="40"/>
              </a:spcBef>
              <a:buSzPct val="120000"/>
              <a:buChar char="•"/>
              <a:tabLst>
                <a:tab pos="355600" algn="l"/>
              </a:tabLst>
            </a:pPr>
            <a:r>
              <a:rPr sz="2000" spc="120" dirty="0">
                <a:latin typeface="Arial"/>
                <a:cs typeface="Arial"/>
              </a:rPr>
              <a:t>Fifth-generation </a:t>
            </a:r>
            <a:r>
              <a:rPr sz="2000" dirty="0">
                <a:latin typeface="Arial"/>
                <a:cs typeface="Arial"/>
              </a:rPr>
              <a:t>(5G) </a:t>
            </a:r>
            <a:r>
              <a:rPr sz="2000" spc="65" dirty="0">
                <a:latin typeface="Arial"/>
                <a:cs typeface="Arial"/>
              </a:rPr>
              <a:t>wireless </a:t>
            </a:r>
            <a:r>
              <a:rPr sz="2000" spc="70" dirty="0">
                <a:latin typeface="Arial"/>
                <a:cs typeface="Arial"/>
              </a:rPr>
              <a:t>systems </a:t>
            </a:r>
            <a:r>
              <a:rPr sz="2000" spc="45" dirty="0">
                <a:latin typeface="Arial"/>
                <a:cs typeface="Arial"/>
              </a:rPr>
              <a:t>are </a:t>
            </a:r>
            <a:r>
              <a:rPr sz="2000" spc="90" dirty="0">
                <a:latin typeface="Arial"/>
                <a:cs typeface="Arial"/>
              </a:rPr>
              <a:t>expected </a:t>
            </a:r>
            <a:r>
              <a:rPr sz="2000" spc="145" dirty="0">
                <a:latin typeface="Arial"/>
                <a:cs typeface="Arial"/>
              </a:rPr>
              <a:t>to  </a:t>
            </a:r>
            <a:r>
              <a:rPr sz="2000" spc="100" dirty="0">
                <a:latin typeface="Arial"/>
                <a:cs typeface="Arial"/>
              </a:rPr>
              <a:t>provide </a:t>
            </a:r>
            <a:r>
              <a:rPr sz="2000" spc="114" dirty="0">
                <a:latin typeface="Arial"/>
                <a:cs typeface="Arial"/>
              </a:rPr>
              <a:t>higher </a:t>
            </a:r>
            <a:r>
              <a:rPr sz="2000" spc="65" dirty="0">
                <a:latin typeface="Arial"/>
                <a:cs typeface="Arial"/>
              </a:rPr>
              <a:t>capacity </a:t>
            </a:r>
            <a:r>
              <a:rPr sz="2000" spc="110" dirty="0">
                <a:latin typeface="Arial"/>
                <a:cs typeface="Arial"/>
              </a:rPr>
              <a:t>than current </a:t>
            </a:r>
            <a:r>
              <a:rPr sz="2000" spc="20" dirty="0">
                <a:latin typeface="Arial"/>
                <a:cs typeface="Arial"/>
              </a:rPr>
              <a:t>4G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systems.</a:t>
            </a:r>
            <a:endParaRPr sz="2000">
              <a:latin typeface="Arial"/>
              <a:cs typeface="Arial"/>
            </a:endParaRPr>
          </a:p>
          <a:p>
            <a:pPr marL="355600" marR="5080" indent="-342900" algn="just">
              <a:lnSpc>
                <a:spcPct val="101299"/>
              </a:lnSpc>
              <a:spcBef>
                <a:spcPts val="405"/>
              </a:spcBef>
              <a:buSzPct val="120000"/>
              <a:buChar char="•"/>
              <a:tabLst>
                <a:tab pos="355600" algn="l"/>
              </a:tabLst>
            </a:pPr>
            <a:r>
              <a:rPr sz="2000" spc="60" dirty="0">
                <a:latin typeface="Arial"/>
                <a:cs typeface="Arial"/>
              </a:rPr>
              <a:t>Three</a:t>
            </a:r>
            <a:r>
              <a:rPr sz="2000" spc="675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merging </a:t>
            </a:r>
            <a:r>
              <a:rPr sz="2000" spc="90" dirty="0">
                <a:latin typeface="Arial"/>
                <a:cs typeface="Arial"/>
              </a:rPr>
              <a:t>technologies </a:t>
            </a:r>
            <a:r>
              <a:rPr sz="2000" spc="114" dirty="0">
                <a:latin typeface="Arial"/>
                <a:cs typeface="Arial"/>
              </a:rPr>
              <a:t>primarily </a:t>
            </a:r>
            <a:r>
              <a:rPr sz="2000" spc="125" dirty="0">
                <a:latin typeface="Arial"/>
                <a:cs typeface="Arial"/>
              </a:rPr>
              <a:t>support </a:t>
            </a:r>
            <a:r>
              <a:rPr sz="2000" spc="40" dirty="0">
                <a:latin typeface="Arial"/>
                <a:cs typeface="Arial"/>
              </a:rPr>
              <a:t>5G: </a:t>
            </a:r>
            <a:r>
              <a:rPr sz="2000" spc="110" dirty="0">
                <a:latin typeface="Arial"/>
                <a:cs typeface="Arial"/>
              </a:rPr>
              <a:t>ultra  </a:t>
            </a:r>
            <a:r>
              <a:rPr sz="2000" spc="95" dirty="0">
                <a:latin typeface="Arial"/>
                <a:cs typeface="Arial"/>
              </a:rPr>
              <a:t>densification, </a:t>
            </a:r>
            <a:r>
              <a:rPr sz="2000" spc="120" dirty="0">
                <a:latin typeface="Arial"/>
                <a:cs typeface="Arial"/>
              </a:rPr>
              <a:t>millimetre </a:t>
            </a:r>
            <a:r>
              <a:rPr sz="2000" spc="35" dirty="0">
                <a:latin typeface="Arial"/>
                <a:cs typeface="Arial"/>
              </a:rPr>
              <a:t>wave, </a:t>
            </a:r>
            <a:r>
              <a:rPr sz="2000" spc="80" dirty="0">
                <a:latin typeface="Arial"/>
                <a:cs typeface="Arial"/>
              </a:rPr>
              <a:t>and </a:t>
            </a:r>
            <a:r>
              <a:rPr sz="2000" spc="55" dirty="0">
                <a:latin typeface="Arial"/>
                <a:cs typeface="Arial"/>
              </a:rPr>
              <a:t>massive </a:t>
            </a:r>
            <a:r>
              <a:rPr sz="2000" spc="160" dirty="0">
                <a:latin typeface="Arial"/>
                <a:cs typeface="Arial"/>
              </a:rPr>
              <a:t>multiple-input  multiple-output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(MIMO)</a:t>
            </a:r>
            <a:r>
              <a:rPr sz="2000" spc="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699"/>
              </a:lnSpc>
              <a:spcBef>
                <a:spcPts val="425"/>
              </a:spcBef>
              <a:buSzPct val="120000"/>
              <a:buChar char="•"/>
              <a:tabLst>
                <a:tab pos="355600" algn="l"/>
              </a:tabLst>
            </a:pPr>
            <a:r>
              <a:rPr sz="2000" spc="70" dirty="0">
                <a:latin typeface="Arial"/>
                <a:cs typeface="Arial"/>
              </a:rPr>
              <a:t>In </a:t>
            </a:r>
            <a:r>
              <a:rPr sz="2000" spc="114" dirty="0">
                <a:latin typeface="Arial"/>
                <a:cs typeface="Arial"/>
              </a:rPr>
              <a:t>addition, </a:t>
            </a:r>
            <a:r>
              <a:rPr sz="2000" spc="105" dirty="0">
                <a:latin typeface="Arial"/>
                <a:cs typeface="Arial"/>
              </a:rPr>
              <a:t>the </a:t>
            </a:r>
            <a:r>
              <a:rPr sz="2000" spc="85" dirty="0">
                <a:latin typeface="Arial"/>
                <a:cs typeface="Arial"/>
              </a:rPr>
              <a:t>concept </a:t>
            </a:r>
            <a:r>
              <a:rPr sz="2000" spc="150" dirty="0">
                <a:latin typeface="Arial"/>
                <a:cs typeface="Arial"/>
              </a:rPr>
              <a:t>of </a:t>
            </a:r>
            <a:r>
              <a:rPr sz="2000" spc="120" dirty="0">
                <a:latin typeface="Arial"/>
                <a:cs typeface="Arial"/>
              </a:rPr>
              <a:t>network </a:t>
            </a:r>
            <a:r>
              <a:rPr sz="2000" spc="100" dirty="0">
                <a:latin typeface="Arial"/>
                <a:cs typeface="Arial"/>
              </a:rPr>
              <a:t>slicing </a:t>
            </a:r>
            <a:r>
              <a:rPr sz="2000" spc="65" dirty="0">
                <a:latin typeface="Arial"/>
                <a:cs typeface="Arial"/>
              </a:rPr>
              <a:t>is </a:t>
            </a:r>
            <a:r>
              <a:rPr sz="2000" spc="90" dirty="0">
                <a:latin typeface="Arial"/>
                <a:cs typeface="Arial"/>
              </a:rPr>
              <a:t>expected </a:t>
            </a:r>
            <a:r>
              <a:rPr sz="2000" spc="145" dirty="0">
                <a:latin typeface="Arial"/>
                <a:cs typeface="Arial"/>
              </a:rPr>
              <a:t>to  </a:t>
            </a:r>
            <a:r>
              <a:rPr sz="2000" spc="105" dirty="0">
                <a:latin typeface="Arial"/>
                <a:cs typeface="Arial"/>
              </a:rPr>
              <a:t>improve the </a:t>
            </a:r>
            <a:r>
              <a:rPr sz="2000" spc="100" dirty="0">
                <a:latin typeface="Arial"/>
                <a:cs typeface="Arial"/>
              </a:rPr>
              <a:t>operation </a:t>
            </a:r>
            <a:r>
              <a:rPr sz="2000" spc="150" dirty="0">
                <a:latin typeface="Arial"/>
                <a:cs typeface="Arial"/>
              </a:rPr>
              <a:t>of </a:t>
            </a:r>
            <a:r>
              <a:rPr sz="2000" spc="110" dirty="0">
                <a:latin typeface="Arial"/>
                <a:cs typeface="Arial"/>
              </a:rPr>
              <a:t>communication </a:t>
            </a:r>
            <a:r>
              <a:rPr sz="2000" spc="105" dirty="0">
                <a:latin typeface="Arial"/>
                <a:cs typeface="Arial"/>
              </a:rPr>
              <a:t>networks. </a:t>
            </a:r>
            <a:r>
              <a:rPr sz="2000" spc="85" dirty="0">
                <a:latin typeface="Arial"/>
                <a:cs typeface="Arial"/>
              </a:rPr>
              <a:t>Demand </a:t>
            </a:r>
            <a:r>
              <a:rPr sz="2000" spc="725" dirty="0">
                <a:latin typeface="Arial"/>
                <a:cs typeface="Arial"/>
              </a:rPr>
              <a:t> </a:t>
            </a:r>
            <a:r>
              <a:rPr sz="2000" spc="150" dirty="0">
                <a:latin typeface="Arial"/>
                <a:cs typeface="Arial"/>
              </a:rPr>
              <a:t>for </a:t>
            </a:r>
            <a:r>
              <a:rPr sz="2000" spc="20" dirty="0">
                <a:latin typeface="Arial"/>
                <a:cs typeface="Arial"/>
              </a:rPr>
              <a:t>5G </a:t>
            </a:r>
            <a:r>
              <a:rPr sz="2000" spc="65" dirty="0">
                <a:latin typeface="Arial"/>
                <a:cs typeface="Arial"/>
              </a:rPr>
              <a:t>comes </a:t>
            </a:r>
            <a:r>
              <a:rPr sz="2000" spc="160" dirty="0">
                <a:latin typeface="Arial"/>
                <a:cs typeface="Arial"/>
              </a:rPr>
              <a:t>from </a:t>
            </a:r>
            <a:r>
              <a:rPr sz="2000" spc="130" dirty="0">
                <a:latin typeface="Arial"/>
                <a:cs typeface="Arial"/>
              </a:rPr>
              <a:t>big </a:t>
            </a:r>
            <a:r>
              <a:rPr sz="2000" spc="80" dirty="0">
                <a:latin typeface="Arial"/>
                <a:cs typeface="Arial"/>
              </a:rPr>
              <a:t>vertical </a:t>
            </a:r>
            <a:r>
              <a:rPr sz="2000" spc="114" dirty="0">
                <a:latin typeface="Arial"/>
                <a:cs typeface="Arial"/>
              </a:rPr>
              <a:t>industry </a:t>
            </a:r>
            <a:r>
              <a:rPr sz="2000" spc="75" dirty="0">
                <a:latin typeface="Arial"/>
                <a:cs typeface="Arial"/>
              </a:rPr>
              <a:t>sectors, such </a:t>
            </a:r>
            <a:r>
              <a:rPr sz="2000" dirty="0">
                <a:latin typeface="Arial"/>
                <a:cs typeface="Arial"/>
              </a:rPr>
              <a:t>as  </a:t>
            </a:r>
            <a:r>
              <a:rPr sz="2000" spc="100" dirty="0">
                <a:latin typeface="Arial"/>
                <a:cs typeface="Arial"/>
              </a:rPr>
              <a:t>automotive, </a:t>
            </a:r>
            <a:r>
              <a:rPr sz="2000" spc="90" dirty="0">
                <a:latin typeface="Arial"/>
                <a:cs typeface="Arial"/>
              </a:rPr>
              <a:t>factory, health, </a:t>
            </a:r>
            <a:r>
              <a:rPr sz="2000" spc="75" dirty="0">
                <a:latin typeface="Arial"/>
                <a:cs typeface="Arial"/>
              </a:rPr>
              <a:t>energy, </a:t>
            </a:r>
            <a:r>
              <a:rPr sz="2000" spc="85" dirty="0">
                <a:latin typeface="Arial"/>
                <a:cs typeface="Arial"/>
              </a:rPr>
              <a:t>and </a:t>
            </a:r>
            <a:r>
              <a:rPr sz="2000" spc="90" dirty="0">
                <a:latin typeface="Arial"/>
                <a:cs typeface="Arial"/>
              </a:rPr>
              <a:t>media </a:t>
            </a:r>
            <a:r>
              <a:rPr sz="2000" spc="60" dirty="0">
                <a:latin typeface="Arial"/>
                <a:cs typeface="Arial"/>
              </a:rPr>
              <a:t>&amp;  </a:t>
            </a:r>
            <a:r>
              <a:rPr sz="2000" spc="100" dirty="0">
                <a:latin typeface="Arial"/>
                <a:cs typeface="Arial"/>
              </a:rPr>
              <a:t>entertainment</a:t>
            </a:r>
            <a:r>
              <a:rPr sz="2000" spc="1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45"/>
              </a:spcBef>
              <a:buSzPct val="120000"/>
              <a:buChar char="•"/>
              <a:tabLst>
                <a:tab pos="355600" algn="l"/>
              </a:tabLst>
            </a:pPr>
            <a:r>
              <a:rPr sz="2000" spc="35" dirty="0">
                <a:latin typeface="Arial"/>
                <a:cs typeface="Arial"/>
              </a:rPr>
              <a:t>For </a:t>
            </a:r>
            <a:r>
              <a:rPr sz="2000" spc="105" dirty="0">
                <a:latin typeface="Arial"/>
                <a:cs typeface="Arial"/>
              </a:rPr>
              <a:t>automotive </a:t>
            </a:r>
            <a:r>
              <a:rPr sz="2000" spc="85" dirty="0">
                <a:latin typeface="Arial"/>
                <a:cs typeface="Arial"/>
              </a:rPr>
              <a:t>and </a:t>
            </a:r>
            <a:r>
              <a:rPr sz="2000" spc="110" dirty="0">
                <a:latin typeface="Arial"/>
                <a:cs typeface="Arial"/>
              </a:rPr>
              <a:t>smart </a:t>
            </a:r>
            <a:r>
              <a:rPr sz="2000" spc="130" dirty="0">
                <a:latin typeface="Arial"/>
                <a:cs typeface="Arial"/>
              </a:rPr>
              <a:t>mobility </a:t>
            </a:r>
            <a:r>
              <a:rPr sz="2000" spc="55" dirty="0">
                <a:latin typeface="Arial"/>
                <a:cs typeface="Arial"/>
              </a:rPr>
              <a:t>use, </a:t>
            </a:r>
            <a:r>
              <a:rPr sz="2000" spc="20" dirty="0">
                <a:latin typeface="Arial"/>
                <a:cs typeface="Arial"/>
              </a:rPr>
              <a:t>5G </a:t>
            </a:r>
            <a:r>
              <a:rPr sz="2000" spc="60" dirty="0">
                <a:latin typeface="Arial"/>
                <a:cs typeface="Arial"/>
              </a:rPr>
              <a:t>reduces </a:t>
            </a:r>
            <a:r>
              <a:rPr sz="2000" spc="95" dirty="0">
                <a:latin typeface="Arial"/>
                <a:cs typeface="Arial"/>
              </a:rPr>
              <a:t>fatal  </a:t>
            </a:r>
            <a:r>
              <a:rPr sz="2000" spc="70" dirty="0">
                <a:latin typeface="Arial"/>
                <a:cs typeface="Arial"/>
              </a:rPr>
              <a:t>accidents </a:t>
            </a:r>
            <a:r>
              <a:rPr sz="2000" spc="90" dirty="0">
                <a:latin typeface="Arial"/>
                <a:cs typeface="Arial"/>
              </a:rPr>
              <a:t>and </a:t>
            </a:r>
            <a:r>
              <a:rPr sz="2000" spc="40" dirty="0">
                <a:latin typeface="Arial"/>
                <a:cs typeface="Arial"/>
              </a:rPr>
              <a:t>lessens </a:t>
            </a:r>
            <a:r>
              <a:rPr sz="2000" spc="114" dirty="0">
                <a:latin typeface="Arial"/>
                <a:cs typeface="Arial"/>
              </a:rPr>
              <a:t>traffic </a:t>
            </a:r>
            <a:r>
              <a:rPr sz="2000" spc="95" dirty="0">
                <a:latin typeface="Arial"/>
                <a:cs typeface="Arial"/>
              </a:rPr>
              <a:t>congestion </a:t>
            </a:r>
            <a:r>
              <a:rPr sz="2000" spc="85" dirty="0">
                <a:latin typeface="Arial"/>
                <a:cs typeface="Arial"/>
              </a:rPr>
              <a:t>when </a:t>
            </a:r>
            <a:r>
              <a:rPr sz="2000" spc="75" dirty="0">
                <a:latin typeface="Arial"/>
                <a:cs typeface="Arial"/>
              </a:rPr>
              <a:t>used </a:t>
            </a:r>
            <a:r>
              <a:rPr sz="2000" spc="130" dirty="0">
                <a:latin typeface="Arial"/>
                <a:cs typeface="Arial"/>
              </a:rPr>
              <a:t>in </a:t>
            </a:r>
            <a:r>
              <a:rPr sz="2000" spc="105" dirty="0">
                <a:latin typeface="Arial"/>
                <a:cs typeface="Arial"/>
              </a:rPr>
              <a:t>the  </a:t>
            </a:r>
            <a:r>
              <a:rPr sz="2000" spc="80" dirty="0">
                <a:latin typeface="Arial"/>
                <a:cs typeface="Arial"/>
              </a:rPr>
              <a:t>cooperative </a:t>
            </a:r>
            <a:r>
              <a:rPr sz="2000" spc="105" dirty="0">
                <a:latin typeface="Arial"/>
                <a:cs typeface="Arial"/>
              </a:rPr>
              <a:t>automatic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driving.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0216" y="649996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3927" y="274304"/>
            <a:ext cx="2510028" cy="437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737" y="147650"/>
            <a:ext cx="7922259" cy="19202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SzPct val="120000"/>
              <a:buChar char="•"/>
              <a:tabLst>
                <a:tab pos="355600" algn="l"/>
              </a:tabLst>
            </a:pPr>
            <a:r>
              <a:rPr sz="2000" spc="35" dirty="0">
                <a:latin typeface="Arial"/>
                <a:cs typeface="Arial"/>
              </a:rPr>
              <a:t>For </a:t>
            </a:r>
            <a:r>
              <a:rPr sz="2000" spc="100" dirty="0">
                <a:latin typeface="Arial"/>
                <a:cs typeface="Arial"/>
              </a:rPr>
              <a:t>automotive </a:t>
            </a:r>
            <a:r>
              <a:rPr sz="2000" spc="85" dirty="0">
                <a:latin typeface="Arial"/>
                <a:cs typeface="Arial"/>
              </a:rPr>
              <a:t>and </a:t>
            </a:r>
            <a:r>
              <a:rPr sz="2000" spc="110" dirty="0">
                <a:latin typeface="Arial"/>
                <a:cs typeface="Arial"/>
              </a:rPr>
              <a:t>smart </a:t>
            </a:r>
            <a:r>
              <a:rPr sz="2000" spc="130" dirty="0">
                <a:latin typeface="Arial"/>
                <a:cs typeface="Arial"/>
              </a:rPr>
              <a:t>mobility </a:t>
            </a:r>
            <a:r>
              <a:rPr sz="2000" spc="60" dirty="0">
                <a:latin typeface="Arial"/>
                <a:cs typeface="Arial"/>
              </a:rPr>
              <a:t>use, </a:t>
            </a:r>
            <a:r>
              <a:rPr sz="2000" spc="25" dirty="0">
                <a:latin typeface="Arial"/>
                <a:cs typeface="Arial"/>
              </a:rPr>
              <a:t>5G </a:t>
            </a:r>
            <a:r>
              <a:rPr sz="2000" spc="65" dirty="0">
                <a:latin typeface="Arial"/>
                <a:cs typeface="Arial"/>
              </a:rPr>
              <a:t>reduces </a:t>
            </a:r>
            <a:r>
              <a:rPr sz="2000" spc="90" dirty="0">
                <a:latin typeface="Arial"/>
                <a:cs typeface="Arial"/>
              </a:rPr>
              <a:t>fatal  </a:t>
            </a:r>
            <a:r>
              <a:rPr sz="2000" spc="70" dirty="0">
                <a:latin typeface="Arial"/>
                <a:cs typeface="Arial"/>
              </a:rPr>
              <a:t>accidents </a:t>
            </a:r>
            <a:r>
              <a:rPr sz="2000" spc="85" dirty="0">
                <a:latin typeface="Arial"/>
                <a:cs typeface="Arial"/>
              </a:rPr>
              <a:t>and </a:t>
            </a:r>
            <a:r>
              <a:rPr sz="2000" spc="40" dirty="0">
                <a:latin typeface="Arial"/>
                <a:cs typeface="Arial"/>
              </a:rPr>
              <a:t>lessens </a:t>
            </a:r>
            <a:r>
              <a:rPr sz="2000" spc="114" dirty="0">
                <a:latin typeface="Arial"/>
                <a:cs typeface="Arial"/>
              </a:rPr>
              <a:t>traffic </a:t>
            </a:r>
            <a:r>
              <a:rPr sz="2000" spc="95" dirty="0">
                <a:latin typeface="Arial"/>
                <a:cs typeface="Arial"/>
              </a:rPr>
              <a:t>congestion </a:t>
            </a:r>
            <a:r>
              <a:rPr sz="2000" spc="85" dirty="0">
                <a:latin typeface="Arial"/>
                <a:cs typeface="Arial"/>
              </a:rPr>
              <a:t>when </a:t>
            </a:r>
            <a:r>
              <a:rPr sz="2000" spc="75" dirty="0">
                <a:latin typeface="Arial"/>
                <a:cs typeface="Arial"/>
              </a:rPr>
              <a:t>used </a:t>
            </a:r>
            <a:r>
              <a:rPr sz="2000" spc="130" dirty="0">
                <a:latin typeface="Arial"/>
                <a:cs typeface="Arial"/>
              </a:rPr>
              <a:t>in </a:t>
            </a:r>
            <a:r>
              <a:rPr sz="2000" spc="95" dirty="0">
                <a:latin typeface="Arial"/>
                <a:cs typeface="Arial"/>
              </a:rPr>
              <a:t>the  </a:t>
            </a:r>
            <a:r>
              <a:rPr sz="2000" spc="80" dirty="0">
                <a:latin typeface="Arial"/>
                <a:cs typeface="Arial"/>
              </a:rPr>
              <a:t>cooperative </a:t>
            </a:r>
            <a:r>
              <a:rPr sz="2000" spc="105" dirty="0">
                <a:latin typeface="Arial"/>
                <a:cs typeface="Arial"/>
              </a:rPr>
              <a:t>automatic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driving.</a:t>
            </a:r>
            <a:endParaRPr sz="2000">
              <a:latin typeface="Arial"/>
              <a:cs typeface="Arial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05"/>
              </a:spcBef>
              <a:buSzPct val="120000"/>
              <a:buChar char="•"/>
              <a:tabLst>
                <a:tab pos="355600" algn="l"/>
              </a:tabLst>
            </a:pPr>
            <a:r>
              <a:rPr sz="2000" spc="95" dirty="0">
                <a:latin typeface="Arial"/>
                <a:cs typeface="Arial"/>
              </a:rPr>
              <a:t>Mobile </a:t>
            </a:r>
            <a:r>
              <a:rPr sz="2000" spc="65" dirty="0">
                <a:latin typeface="Arial"/>
                <a:cs typeface="Arial"/>
              </a:rPr>
              <a:t>edge </a:t>
            </a:r>
            <a:r>
              <a:rPr sz="2000" spc="125" dirty="0">
                <a:latin typeface="Arial"/>
                <a:cs typeface="Arial"/>
              </a:rPr>
              <a:t>computing </a:t>
            </a:r>
            <a:r>
              <a:rPr sz="2000" spc="-60" dirty="0">
                <a:latin typeface="Arial"/>
                <a:cs typeface="Arial"/>
              </a:rPr>
              <a:t>(MEC) </a:t>
            </a:r>
            <a:r>
              <a:rPr sz="2000" spc="80" dirty="0">
                <a:latin typeface="Arial"/>
                <a:cs typeface="Arial"/>
              </a:rPr>
              <a:t>and </a:t>
            </a:r>
            <a:r>
              <a:rPr sz="2000" spc="75" dirty="0">
                <a:latin typeface="Arial"/>
                <a:cs typeface="Arial"/>
              </a:rPr>
              <a:t>local </a:t>
            </a:r>
            <a:r>
              <a:rPr sz="2000" spc="90" dirty="0">
                <a:latin typeface="Arial"/>
                <a:cs typeface="Arial"/>
              </a:rPr>
              <a:t>dynamic </a:t>
            </a:r>
            <a:r>
              <a:rPr sz="2000" spc="85" dirty="0">
                <a:latin typeface="Arial"/>
                <a:cs typeface="Arial"/>
              </a:rPr>
              <a:t>maps  </a:t>
            </a:r>
            <a:r>
              <a:rPr sz="2000" spc="5" dirty="0">
                <a:latin typeface="Arial"/>
                <a:cs typeface="Arial"/>
              </a:rPr>
              <a:t>(LDMs) </a:t>
            </a:r>
            <a:r>
              <a:rPr sz="2000" spc="45" dirty="0">
                <a:latin typeface="Arial"/>
                <a:cs typeface="Arial"/>
              </a:rPr>
              <a:t>are </a:t>
            </a:r>
            <a:r>
              <a:rPr sz="2000" spc="70" dirty="0">
                <a:latin typeface="Arial"/>
                <a:cs typeface="Arial"/>
              </a:rPr>
              <a:t>key </a:t>
            </a:r>
            <a:r>
              <a:rPr sz="2000" spc="90" dirty="0">
                <a:latin typeface="Arial"/>
                <a:cs typeface="Arial"/>
              </a:rPr>
              <a:t>technologies </a:t>
            </a:r>
            <a:r>
              <a:rPr sz="2000" spc="145" dirty="0">
                <a:latin typeface="Arial"/>
                <a:cs typeface="Arial"/>
              </a:rPr>
              <a:t>for </a:t>
            </a:r>
            <a:r>
              <a:rPr sz="2000" spc="50" dirty="0">
                <a:latin typeface="Arial"/>
                <a:cs typeface="Arial"/>
              </a:rPr>
              <a:t>advanced </a:t>
            </a:r>
            <a:r>
              <a:rPr sz="2000" spc="100" dirty="0">
                <a:latin typeface="Arial"/>
                <a:cs typeface="Arial"/>
              </a:rPr>
              <a:t>driver </a:t>
            </a:r>
            <a:r>
              <a:rPr sz="2000" spc="50" dirty="0">
                <a:latin typeface="Arial"/>
                <a:cs typeface="Arial"/>
              </a:rPr>
              <a:t>assistance  </a:t>
            </a:r>
            <a:r>
              <a:rPr sz="2000" spc="70" dirty="0">
                <a:latin typeface="Arial"/>
                <a:cs typeface="Arial"/>
              </a:rPr>
              <a:t>systems </a:t>
            </a:r>
            <a:r>
              <a:rPr sz="2000" spc="85" dirty="0">
                <a:latin typeface="Arial"/>
                <a:cs typeface="Arial"/>
              </a:rPr>
              <a:t>and </a:t>
            </a:r>
            <a:r>
              <a:rPr sz="2000" spc="100" dirty="0">
                <a:latin typeface="Arial"/>
                <a:cs typeface="Arial"/>
              </a:rPr>
              <a:t>complete </a:t>
            </a:r>
            <a:r>
              <a:rPr sz="2000" spc="110" dirty="0">
                <a:latin typeface="Arial"/>
                <a:cs typeface="Arial"/>
              </a:rPr>
              <a:t>autonomous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cars.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0216" y="649996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065019"/>
            <a:ext cx="9144000" cy="4249420"/>
            <a:chOff x="0" y="2065019"/>
            <a:chExt cx="9144000" cy="4249420"/>
          </a:xfrm>
        </p:grpSpPr>
        <p:sp>
          <p:nvSpPr>
            <p:cNvPr id="6" name="object 6"/>
            <p:cNvSpPr/>
            <p:nvPr/>
          </p:nvSpPr>
          <p:spPr>
            <a:xfrm>
              <a:off x="0" y="2065019"/>
              <a:ext cx="4375403" cy="38846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5403" y="2065019"/>
              <a:ext cx="4768595" cy="4248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555" y="1418335"/>
            <a:ext cx="7868284" cy="3142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65" dirty="0">
                <a:latin typeface="Arial"/>
                <a:cs typeface="Arial"/>
              </a:rPr>
              <a:t>Smart </a:t>
            </a:r>
            <a:r>
              <a:rPr sz="2400" spc="130" dirty="0">
                <a:latin typeface="Arial"/>
                <a:cs typeface="Arial"/>
              </a:rPr>
              <a:t>home </a:t>
            </a:r>
            <a:r>
              <a:rPr sz="2400" spc="155" dirty="0">
                <a:latin typeface="Arial"/>
                <a:cs typeface="Arial"/>
              </a:rPr>
              <a:t>multi-device </a:t>
            </a:r>
            <a:r>
              <a:rPr sz="2400" spc="125" dirty="0">
                <a:latin typeface="Arial"/>
                <a:cs typeface="Arial"/>
              </a:rPr>
              <a:t>bidirectional </a:t>
            </a:r>
            <a:r>
              <a:rPr sz="2400" spc="100" dirty="0">
                <a:latin typeface="Arial"/>
                <a:cs typeface="Arial"/>
              </a:rPr>
              <a:t>visible </a:t>
            </a:r>
            <a:r>
              <a:rPr sz="2400" spc="165" dirty="0">
                <a:latin typeface="Arial"/>
                <a:cs typeface="Arial"/>
              </a:rPr>
              <a:t>light  </a:t>
            </a:r>
            <a:r>
              <a:rPr sz="2400" spc="130" dirty="0">
                <a:latin typeface="Arial"/>
                <a:cs typeface="Arial"/>
              </a:rPr>
              <a:t>communication.</a:t>
            </a:r>
            <a:endParaRPr sz="2400">
              <a:latin typeface="Arial"/>
              <a:cs typeface="Arial"/>
            </a:endParaRPr>
          </a:p>
          <a:p>
            <a:pPr marL="354965" marR="57912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105" dirty="0">
                <a:latin typeface="Arial"/>
                <a:cs typeface="Arial"/>
              </a:rPr>
              <a:t>Optical </a:t>
            </a:r>
            <a:r>
              <a:rPr sz="2400" spc="125" dirty="0">
                <a:latin typeface="Arial"/>
                <a:cs typeface="Arial"/>
              </a:rPr>
              <a:t>bidirectional </a:t>
            </a:r>
            <a:r>
              <a:rPr sz="2400" spc="75" dirty="0">
                <a:latin typeface="Arial"/>
                <a:cs typeface="Arial"/>
              </a:rPr>
              <a:t>beacon </a:t>
            </a:r>
            <a:r>
              <a:rPr sz="2400" spc="65" dirty="0">
                <a:latin typeface="Arial"/>
                <a:cs typeface="Arial"/>
              </a:rPr>
              <a:t>based </a:t>
            </a:r>
            <a:r>
              <a:rPr sz="2400" spc="100" dirty="0">
                <a:latin typeface="Arial"/>
                <a:cs typeface="Arial"/>
              </a:rPr>
              <a:t>visible </a:t>
            </a:r>
            <a:r>
              <a:rPr sz="2400" spc="165" dirty="0">
                <a:latin typeface="Arial"/>
                <a:cs typeface="Arial"/>
              </a:rPr>
              <a:t>light  </a:t>
            </a:r>
            <a:r>
              <a:rPr sz="2400" spc="130" dirty="0">
                <a:latin typeface="Arial"/>
                <a:cs typeface="Arial"/>
              </a:rPr>
              <a:t>communication.</a:t>
            </a:r>
            <a:endParaRPr sz="2400">
              <a:latin typeface="Arial"/>
              <a:cs typeface="Arial"/>
            </a:endParaRPr>
          </a:p>
          <a:p>
            <a:pPr marL="354965" marR="1125855" indent="-342900">
              <a:lnSpc>
                <a:spcPct val="100000"/>
              </a:lnSpc>
              <a:spcBef>
                <a:spcPts val="4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55" dirty="0">
                <a:latin typeface="Arial"/>
                <a:cs typeface="Arial"/>
              </a:rPr>
              <a:t>A </a:t>
            </a:r>
            <a:r>
              <a:rPr sz="2400" spc="155" dirty="0">
                <a:latin typeface="Arial"/>
                <a:cs typeface="Arial"/>
              </a:rPr>
              <a:t>high </a:t>
            </a:r>
            <a:r>
              <a:rPr sz="2400" spc="70" dirty="0">
                <a:latin typeface="Arial"/>
                <a:cs typeface="Arial"/>
              </a:rPr>
              <a:t>speed </a:t>
            </a:r>
            <a:r>
              <a:rPr sz="2400" spc="125" dirty="0">
                <a:latin typeface="Arial"/>
                <a:cs typeface="Arial"/>
              </a:rPr>
              <a:t>bidirectional </a:t>
            </a:r>
            <a:r>
              <a:rPr sz="2400" spc="100" dirty="0">
                <a:latin typeface="Arial"/>
                <a:cs typeface="Arial"/>
              </a:rPr>
              <a:t>visible </a:t>
            </a:r>
            <a:r>
              <a:rPr sz="2400" spc="165" dirty="0">
                <a:latin typeface="Arial"/>
                <a:cs typeface="Arial"/>
              </a:rPr>
              <a:t>light  </a:t>
            </a:r>
            <a:r>
              <a:rPr sz="2400" spc="135" dirty="0">
                <a:latin typeface="Arial"/>
                <a:cs typeface="Arial"/>
              </a:rPr>
              <a:t>communication </a:t>
            </a:r>
            <a:r>
              <a:rPr sz="2400" spc="90" dirty="0">
                <a:latin typeface="Arial"/>
                <a:cs typeface="Arial"/>
              </a:rPr>
              <a:t>system </a:t>
            </a:r>
            <a:r>
              <a:rPr sz="2400" spc="65" dirty="0">
                <a:latin typeface="Arial"/>
                <a:cs typeface="Arial"/>
              </a:rPr>
              <a:t>based </a:t>
            </a:r>
            <a:r>
              <a:rPr sz="2400" spc="140" dirty="0">
                <a:latin typeface="Arial"/>
                <a:cs typeface="Arial"/>
              </a:rPr>
              <a:t>on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RGB-LED.</a:t>
            </a:r>
            <a:endParaRPr sz="2400">
              <a:latin typeface="Arial"/>
              <a:cs typeface="Arial"/>
            </a:endParaRPr>
          </a:p>
          <a:p>
            <a:pPr marL="354965" marR="367665" indent="-342900">
              <a:lnSpc>
                <a:spcPct val="10000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80" dirty="0">
                <a:latin typeface="Arial"/>
                <a:cs typeface="Arial"/>
              </a:rPr>
              <a:t>Image </a:t>
            </a:r>
            <a:r>
              <a:rPr sz="2400" spc="85" dirty="0">
                <a:latin typeface="Arial"/>
                <a:cs typeface="Arial"/>
              </a:rPr>
              <a:t>sensor </a:t>
            </a:r>
            <a:r>
              <a:rPr sz="2400" spc="65" dirty="0">
                <a:latin typeface="Arial"/>
                <a:cs typeface="Arial"/>
              </a:rPr>
              <a:t>based </a:t>
            </a:r>
            <a:r>
              <a:rPr sz="2400" spc="100" dirty="0">
                <a:latin typeface="Arial"/>
                <a:cs typeface="Arial"/>
              </a:rPr>
              <a:t>visible </a:t>
            </a:r>
            <a:r>
              <a:rPr sz="2400" spc="170" dirty="0">
                <a:latin typeface="Arial"/>
                <a:cs typeface="Arial"/>
              </a:rPr>
              <a:t>light </a:t>
            </a:r>
            <a:r>
              <a:rPr sz="2400" spc="135" dirty="0">
                <a:latin typeface="Arial"/>
                <a:cs typeface="Arial"/>
              </a:rPr>
              <a:t>communication  </a:t>
            </a:r>
            <a:r>
              <a:rPr sz="2400" spc="180" dirty="0">
                <a:latin typeface="Arial"/>
                <a:cs typeface="Arial"/>
              </a:rPr>
              <a:t>for </a:t>
            </a:r>
            <a:r>
              <a:rPr sz="2400" spc="125" dirty="0">
                <a:latin typeface="Arial"/>
                <a:cs typeface="Arial"/>
              </a:rPr>
              <a:t>automotive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application.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4528" y="390128"/>
            <a:ext cx="3535695" cy="437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14816" y="6511943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389" y="1373886"/>
            <a:ext cx="7347584" cy="3230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161925" indent="-457200">
              <a:lnSpc>
                <a:spcPct val="100000"/>
              </a:lnSpc>
              <a:spcBef>
                <a:spcPts val="105"/>
              </a:spcBef>
              <a:buSzPct val="875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Special section on optical wireless  technologies for 5G communications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  beyond.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1299"/>
              </a:lnSpc>
              <a:buChar char="•"/>
              <a:tabLst>
                <a:tab pos="469265" algn="l"/>
                <a:tab pos="469900" algn="l"/>
                <a:tab pos="6313170" algn="l"/>
              </a:tabLst>
            </a:pPr>
            <a:r>
              <a:rPr sz="2800" spc="75" dirty="0">
                <a:latin typeface="Arial"/>
                <a:cs typeface="Arial"/>
              </a:rPr>
              <a:t>The </a:t>
            </a:r>
            <a:r>
              <a:rPr sz="2800" spc="190" dirty="0">
                <a:latin typeface="Arial"/>
                <a:cs typeface="Arial"/>
              </a:rPr>
              <a:t>uplink </a:t>
            </a:r>
            <a:r>
              <a:rPr sz="2800" spc="114" dirty="0">
                <a:latin typeface="Arial"/>
                <a:cs typeface="Arial"/>
              </a:rPr>
              <a:t>visible </a:t>
            </a:r>
            <a:r>
              <a:rPr sz="2800" spc="195" dirty="0">
                <a:latin typeface="Arial"/>
                <a:cs typeface="Arial"/>
              </a:rPr>
              <a:t>light </a:t>
            </a:r>
            <a:r>
              <a:rPr sz="2800" spc="160" dirty="0">
                <a:latin typeface="Arial"/>
                <a:cs typeface="Arial"/>
              </a:rPr>
              <a:t>communication  </a:t>
            </a:r>
            <a:r>
              <a:rPr sz="2800" spc="85" dirty="0">
                <a:latin typeface="Arial"/>
                <a:cs typeface="Arial"/>
              </a:rPr>
              <a:t>beaco</a:t>
            </a:r>
            <a:r>
              <a:rPr sz="2800" spc="95" dirty="0">
                <a:latin typeface="Arial"/>
                <a:cs typeface="Arial"/>
              </a:rPr>
              <a:t>n</a:t>
            </a:r>
            <a:r>
              <a:rPr sz="2800" spc="145" dirty="0">
                <a:latin typeface="Arial"/>
                <a:cs typeface="Arial"/>
              </a:rPr>
              <a:t> </a:t>
            </a:r>
            <a:r>
              <a:rPr sz="2800" spc="110" dirty="0">
                <a:latin typeface="Arial"/>
                <a:cs typeface="Arial"/>
              </a:rPr>
              <a:t>system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spc="204" dirty="0">
                <a:latin typeface="Arial"/>
                <a:cs typeface="Arial"/>
              </a:rPr>
              <a:t>for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spc="130" dirty="0">
                <a:latin typeface="Arial"/>
                <a:cs typeface="Arial"/>
              </a:rPr>
              <a:t>th</a:t>
            </a:r>
            <a:r>
              <a:rPr sz="2800" spc="180" dirty="0">
                <a:latin typeface="Arial"/>
                <a:cs typeface="Arial"/>
              </a:rPr>
              <a:t>e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110" dirty="0">
                <a:latin typeface="Arial"/>
                <a:cs typeface="Arial"/>
              </a:rPr>
              <a:t>universal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55" dirty="0">
                <a:latin typeface="Arial"/>
                <a:cs typeface="Arial"/>
              </a:rPr>
              <a:t>traffic  </a:t>
            </a:r>
            <a:r>
              <a:rPr sz="2800" spc="130" dirty="0">
                <a:latin typeface="Arial"/>
                <a:cs typeface="Arial"/>
              </a:rPr>
              <a:t>management </a:t>
            </a:r>
            <a:r>
              <a:rPr sz="2800" spc="105" dirty="0">
                <a:latin typeface="Arial"/>
                <a:cs typeface="Arial"/>
              </a:rPr>
              <a:t>system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(UTMS).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72736" y="390143"/>
            <a:ext cx="3788671" cy="434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14816" y="6511943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95578"/>
            <a:ext cx="7616190" cy="9766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marR="5080" indent="-457834">
              <a:lnSpc>
                <a:spcPct val="80000"/>
              </a:lnSpc>
              <a:spcBef>
                <a:spcPts val="675"/>
              </a:spcBef>
              <a:buSzPct val="116666"/>
              <a:buChar char="•"/>
              <a:tabLst>
                <a:tab pos="469900" algn="l"/>
                <a:tab pos="470534" algn="l"/>
              </a:tabLst>
            </a:pPr>
            <a:r>
              <a:rPr sz="2400" spc="90" dirty="0">
                <a:latin typeface="Arial"/>
                <a:cs typeface="Arial"/>
              </a:rPr>
              <a:t>This </a:t>
            </a:r>
            <a:r>
              <a:rPr sz="2400" spc="100" dirty="0">
                <a:latin typeface="Arial"/>
                <a:cs typeface="Arial"/>
              </a:rPr>
              <a:t>paper </a:t>
            </a:r>
            <a:r>
              <a:rPr sz="2400" spc="95" dirty="0">
                <a:latin typeface="Arial"/>
                <a:cs typeface="Arial"/>
              </a:rPr>
              <a:t>presents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120" dirty="0">
                <a:latin typeface="Arial"/>
                <a:cs typeface="Arial"/>
              </a:rPr>
              <a:t>feasibility </a:t>
            </a:r>
            <a:r>
              <a:rPr sz="2400" spc="125" dirty="0">
                <a:latin typeface="Arial"/>
                <a:cs typeface="Arial"/>
              </a:rPr>
              <a:t>study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120" dirty="0">
                <a:latin typeface="Arial"/>
                <a:cs typeface="Arial"/>
              </a:rPr>
              <a:t>the  </a:t>
            </a:r>
            <a:r>
              <a:rPr sz="2400" spc="165" dirty="0">
                <a:latin typeface="Arial"/>
                <a:cs typeface="Arial"/>
              </a:rPr>
              <a:t>uplink </a:t>
            </a:r>
            <a:r>
              <a:rPr sz="2400" spc="100" dirty="0">
                <a:latin typeface="Arial"/>
                <a:cs typeface="Arial"/>
              </a:rPr>
              <a:t>visible </a:t>
            </a:r>
            <a:r>
              <a:rPr sz="2400" spc="170" dirty="0">
                <a:latin typeface="Arial"/>
                <a:cs typeface="Arial"/>
              </a:rPr>
              <a:t>light </a:t>
            </a:r>
            <a:r>
              <a:rPr sz="2400" spc="135" dirty="0">
                <a:latin typeface="Arial"/>
                <a:cs typeface="Arial"/>
              </a:rPr>
              <a:t>communication </a:t>
            </a:r>
            <a:r>
              <a:rPr sz="2400" spc="-45" dirty="0">
                <a:latin typeface="Arial"/>
                <a:cs typeface="Arial"/>
              </a:rPr>
              <a:t>(VLC) </a:t>
            </a:r>
            <a:r>
              <a:rPr sz="2400" spc="75" dirty="0">
                <a:latin typeface="Arial"/>
                <a:cs typeface="Arial"/>
              </a:rPr>
              <a:t>beacon  </a:t>
            </a:r>
            <a:r>
              <a:rPr sz="2400" spc="90" dirty="0">
                <a:latin typeface="Arial"/>
                <a:cs typeface="Arial"/>
              </a:rPr>
              <a:t>system </a:t>
            </a:r>
            <a:r>
              <a:rPr sz="2400" spc="180" dirty="0">
                <a:latin typeface="Arial"/>
                <a:cs typeface="Arial"/>
              </a:rPr>
              <a:t>for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95" dirty="0">
                <a:latin typeface="Arial"/>
                <a:cs typeface="Arial"/>
              </a:rPr>
              <a:t>universal </a:t>
            </a:r>
            <a:r>
              <a:rPr sz="2400" spc="140" dirty="0">
                <a:latin typeface="Arial"/>
                <a:cs typeface="Arial"/>
              </a:rPr>
              <a:t>traffic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2073655"/>
            <a:ext cx="2286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Arial"/>
                <a:cs typeface="Arial"/>
              </a:rPr>
              <a:t>system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(UTMS).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734766"/>
            <a:ext cx="11614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latin typeface="Arial"/>
                <a:cs typeface="Arial"/>
              </a:rPr>
              <a:t>s</a:t>
            </a:r>
            <a:r>
              <a:rPr sz="2400" spc="25" dirty="0">
                <a:latin typeface="Arial"/>
                <a:cs typeface="Arial"/>
              </a:rPr>
              <a:t>y</a:t>
            </a:r>
            <a:r>
              <a:rPr sz="2400" spc="114" dirty="0">
                <a:latin typeface="Arial"/>
                <a:cs typeface="Arial"/>
              </a:rPr>
              <a:t>stem.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231633"/>
            <a:ext cx="7825105" cy="127381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760"/>
              </a:spcBef>
              <a:buSzPct val="116666"/>
              <a:buChar char="•"/>
              <a:tabLst>
                <a:tab pos="469900" algn="l"/>
                <a:tab pos="470534" algn="l"/>
              </a:tabLst>
            </a:pPr>
            <a:r>
              <a:rPr sz="2400" spc="30" dirty="0">
                <a:latin typeface="Arial"/>
                <a:cs typeface="Arial"/>
              </a:rPr>
              <a:t>Evaluate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114" dirty="0">
                <a:latin typeface="Arial"/>
                <a:cs typeface="Arial"/>
              </a:rPr>
              <a:t>performance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VLC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beacon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2330"/>
              </a:spcBef>
              <a:buSzPct val="116666"/>
              <a:buChar char="•"/>
              <a:tabLst>
                <a:tab pos="469900" algn="l"/>
                <a:tab pos="470534" algn="l"/>
              </a:tabLst>
            </a:pPr>
            <a:r>
              <a:rPr sz="2400" spc="-110" dirty="0">
                <a:latin typeface="Arial"/>
                <a:cs typeface="Arial"/>
              </a:rPr>
              <a:t>We </a:t>
            </a:r>
            <a:r>
              <a:rPr sz="2400" spc="150" dirty="0">
                <a:latin typeface="Arial"/>
                <a:cs typeface="Arial"/>
              </a:rPr>
              <a:t>follow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95" dirty="0">
                <a:latin typeface="Arial"/>
                <a:cs typeface="Arial"/>
              </a:rPr>
              <a:t>system </a:t>
            </a:r>
            <a:r>
              <a:rPr sz="2400" spc="140" dirty="0">
                <a:latin typeface="Arial"/>
                <a:cs typeface="Arial"/>
              </a:rPr>
              <a:t>configuration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125" dirty="0">
                <a:latin typeface="Arial"/>
                <a:cs typeface="Arial"/>
              </a:rPr>
              <a:t>the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current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396742"/>
            <a:ext cx="7934959" cy="22326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marR="5080">
              <a:lnSpc>
                <a:spcPct val="80000"/>
              </a:lnSpc>
              <a:spcBef>
                <a:spcPts val="675"/>
              </a:spcBef>
            </a:pPr>
            <a:r>
              <a:rPr sz="2400" spc="125" dirty="0">
                <a:latin typeface="Arial"/>
                <a:cs typeface="Arial"/>
              </a:rPr>
              <a:t>infrared </a:t>
            </a:r>
            <a:r>
              <a:rPr sz="2400" spc="75" dirty="0">
                <a:latin typeface="Arial"/>
                <a:cs typeface="Arial"/>
              </a:rPr>
              <a:t>beacon </a:t>
            </a:r>
            <a:r>
              <a:rPr sz="2400" spc="90" dirty="0">
                <a:latin typeface="Arial"/>
                <a:cs typeface="Arial"/>
              </a:rPr>
              <a:t>system </a:t>
            </a:r>
            <a:r>
              <a:rPr sz="2400" spc="180" dirty="0">
                <a:latin typeface="Arial"/>
                <a:cs typeface="Arial"/>
              </a:rPr>
              <a:t>to </a:t>
            </a:r>
            <a:r>
              <a:rPr sz="2400" spc="85" dirty="0">
                <a:latin typeface="Arial"/>
                <a:cs typeface="Arial"/>
              </a:rPr>
              <a:t>reduce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100" dirty="0">
                <a:latin typeface="Arial"/>
                <a:cs typeface="Arial"/>
              </a:rPr>
              <a:t>replacement  </a:t>
            </a:r>
            <a:r>
              <a:rPr sz="2400" spc="95" dirty="0">
                <a:latin typeface="Arial"/>
                <a:cs typeface="Arial"/>
              </a:rPr>
              <a:t>cost.</a:t>
            </a:r>
            <a:endParaRPr sz="2400">
              <a:latin typeface="Arial"/>
              <a:cs typeface="Arial"/>
            </a:endParaRPr>
          </a:p>
          <a:p>
            <a:pPr marL="469900" marR="202565" indent="-457834">
              <a:lnSpc>
                <a:spcPct val="80700"/>
              </a:lnSpc>
              <a:spcBef>
                <a:spcPts val="580"/>
              </a:spcBef>
              <a:buSzPct val="116666"/>
              <a:buChar char="•"/>
              <a:tabLst>
                <a:tab pos="469900" algn="l"/>
                <a:tab pos="470534" algn="l"/>
              </a:tabLst>
            </a:pPr>
            <a:r>
              <a:rPr sz="2400" spc="60" dirty="0">
                <a:latin typeface="Arial"/>
                <a:cs typeface="Arial"/>
              </a:rPr>
              <a:t>The </a:t>
            </a:r>
            <a:r>
              <a:rPr sz="2400" spc="95" dirty="0">
                <a:latin typeface="Arial"/>
                <a:cs typeface="Arial"/>
              </a:rPr>
              <a:t>system </a:t>
            </a:r>
            <a:r>
              <a:rPr sz="2400" spc="90" dirty="0">
                <a:latin typeface="Arial"/>
                <a:cs typeface="Arial"/>
              </a:rPr>
              <a:t>is </a:t>
            </a:r>
            <a:r>
              <a:rPr sz="2400" spc="100" dirty="0">
                <a:latin typeface="Arial"/>
                <a:cs typeface="Arial"/>
              </a:rPr>
              <a:t>designed </a:t>
            </a:r>
            <a:r>
              <a:rPr sz="2400" spc="180" dirty="0">
                <a:latin typeface="Arial"/>
                <a:cs typeface="Arial"/>
              </a:rPr>
              <a:t>to </a:t>
            </a:r>
            <a:r>
              <a:rPr sz="2400" spc="125" dirty="0">
                <a:latin typeface="Arial"/>
                <a:cs typeface="Arial"/>
              </a:rPr>
              <a:t>match the </a:t>
            </a:r>
            <a:r>
              <a:rPr sz="2400" spc="130" dirty="0">
                <a:latin typeface="Arial"/>
                <a:cs typeface="Arial"/>
              </a:rPr>
              <a:t>current  </a:t>
            </a:r>
            <a:r>
              <a:rPr sz="2400" spc="75" dirty="0">
                <a:latin typeface="Arial"/>
                <a:cs typeface="Arial"/>
              </a:rPr>
              <a:t>beacon </a:t>
            </a:r>
            <a:r>
              <a:rPr sz="2400" spc="95" dirty="0">
                <a:latin typeface="Arial"/>
                <a:cs typeface="Arial"/>
              </a:rPr>
              <a:t>system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75" dirty="0">
                <a:latin typeface="Arial"/>
                <a:cs typeface="Arial"/>
              </a:rPr>
              <a:t>closely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100" dirty="0">
                <a:latin typeface="Arial"/>
                <a:cs typeface="Arial"/>
              </a:rPr>
              <a:t>possible, </a:t>
            </a:r>
            <a:r>
              <a:rPr sz="2400" spc="80" dirty="0">
                <a:latin typeface="Arial"/>
                <a:cs typeface="Arial"/>
              </a:rPr>
              <a:t>so </a:t>
            </a:r>
            <a:r>
              <a:rPr sz="2400" spc="145" dirty="0">
                <a:latin typeface="Arial"/>
                <a:cs typeface="Arial"/>
              </a:rPr>
              <a:t>that </a:t>
            </a:r>
            <a:r>
              <a:rPr sz="2400" spc="130" dirty="0">
                <a:latin typeface="Arial"/>
                <a:cs typeface="Arial"/>
              </a:rPr>
              <a:t>the  </a:t>
            </a:r>
            <a:r>
              <a:rPr sz="2400" spc="90" dirty="0">
                <a:latin typeface="Arial"/>
                <a:cs typeface="Arial"/>
              </a:rPr>
              <a:t>system </a:t>
            </a:r>
            <a:r>
              <a:rPr sz="2400" spc="50" dirty="0">
                <a:latin typeface="Arial"/>
                <a:cs typeface="Arial"/>
              </a:rPr>
              <a:t>can </a:t>
            </a:r>
            <a:r>
              <a:rPr sz="2400" spc="60" dirty="0">
                <a:latin typeface="Arial"/>
                <a:cs typeface="Arial"/>
              </a:rPr>
              <a:t>easily </a:t>
            </a:r>
            <a:r>
              <a:rPr sz="2400" spc="85" dirty="0">
                <a:latin typeface="Arial"/>
                <a:cs typeface="Arial"/>
              </a:rPr>
              <a:t>be </a:t>
            </a:r>
            <a:r>
              <a:rPr sz="2400" spc="80" dirty="0">
                <a:latin typeface="Arial"/>
                <a:cs typeface="Arial"/>
              </a:rPr>
              <a:t>replaced </a:t>
            </a:r>
            <a:r>
              <a:rPr sz="2400" spc="100" dirty="0">
                <a:latin typeface="Arial"/>
                <a:cs typeface="Arial"/>
              </a:rPr>
              <a:t>and </a:t>
            </a:r>
            <a:r>
              <a:rPr sz="2400" spc="145" dirty="0">
                <a:latin typeface="Arial"/>
                <a:cs typeface="Arial"/>
              </a:rPr>
              <a:t>still </a:t>
            </a:r>
            <a:r>
              <a:rPr sz="2400" spc="120" dirty="0">
                <a:latin typeface="Arial"/>
                <a:cs typeface="Arial"/>
              </a:rPr>
              <a:t>provide  </a:t>
            </a:r>
            <a:r>
              <a:rPr sz="2400" spc="130" dirty="0">
                <a:latin typeface="Arial"/>
                <a:cs typeface="Arial"/>
              </a:rPr>
              <a:t>sufficient </a:t>
            </a:r>
            <a:r>
              <a:rPr sz="2400" spc="140" dirty="0">
                <a:latin typeface="Arial"/>
                <a:cs typeface="Arial"/>
              </a:rPr>
              <a:t>bandwidth </a:t>
            </a:r>
            <a:r>
              <a:rPr sz="2400" spc="180" dirty="0">
                <a:latin typeface="Arial"/>
                <a:cs typeface="Arial"/>
              </a:rPr>
              <a:t>for </a:t>
            </a:r>
            <a:r>
              <a:rPr sz="2400" spc="155" dirty="0">
                <a:latin typeface="Arial"/>
                <a:cs typeface="Arial"/>
              </a:rPr>
              <a:t>future </a:t>
            </a:r>
            <a:r>
              <a:rPr sz="2400" spc="125" dirty="0">
                <a:latin typeface="Arial"/>
                <a:cs typeface="Arial"/>
              </a:rPr>
              <a:t>automotive </a:t>
            </a:r>
            <a:r>
              <a:rPr sz="2400" spc="100" dirty="0">
                <a:latin typeface="Arial"/>
                <a:cs typeface="Arial"/>
              </a:rPr>
              <a:t>and  </a:t>
            </a:r>
            <a:r>
              <a:rPr sz="2400" spc="130" dirty="0">
                <a:latin typeface="Arial"/>
                <a:cs typeface="Arial"/>
              </a:rPr>
              <a:t>smart </a:t>
            </a:r>
            <a:r>
              <a:rPr sz="2400" spc="160" dirty="0">
                <a:latin typeface="Arial"/>
                <a:cs typeface="Arial"/>
              </a:rPr>
              <a:t>mobility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devices.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26529" y="306324"/>
            <a:ext cx="2090941" cy="438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14816" y="6511943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083" y="2691383"/>
            <a:ext cx="8212835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303019"/>
            <a:ext cx="5050790" cy="127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3090" marR="5080" indent="-581025">
              <a:lnSpc>
                <a:spcPct val="114300"/>
              </a:lnSpc>
              <a:spcBef>
                <a:spcPts val="100"/>
              </a:spcBef>
              <a:tabLst>
                <a:tab pos="625475" algn="l"/>
              </a:tabLst>
            </a:pPr>
            <a:r>
              <a:rPr sz="2400" b="0" spc="130" dirty="0">
                <a:solidFill>
                  <a:srgbClr val="000000"/>
                </a:solidFill>
                <a:latin typeface="Arial"/>
                <a:cs typeface="Arial"/>
              </a:rPr>
              <a:t>1.		</a:t>
            </a:r>
            <a:r>
              <a:rPr sz="2400" b="0" spc="-55" dirty="0">
                <a:solidFill>
                  <a:srgbClr val="000000"/>
                </a:solidFill>
                <a:latin typeface="Arial"/>
                <a:cs typeface="Arial"/>
              </a:rPr>
              <a:t>VLC </a:t>
            </a:r>
            <a:r>
              <a:rPr sz="2400" b="0" spc="75" dirty="0">
                <a:solidFill>
                  <a:srgbClr val="000000"/>
                </a:solidFill>
                <a:latin typeface="Arial"/>
                <a:cs typeface="Arial"/>
              </a:rPr>
              <a:t>beacon </a:t>
            </a:r>
            <a:r>
              <a:rPr sz="2400" b="0" spc="90" dirty="0">
                <a:solidFill>
                  <a:srgbClr val="000000"/>
                </a:solidFill>
                <a:latin typeface="Arial"/>
                <a:cs typeface="Arial"/>
              </a:rPr>
              <a:t>system </a:t>
            </a:r>
            <a:r>
              <a:rPr sz="2400" b="0" spc="180" dirty="0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sz="2400" b="0" spc="-35" dirty="0">
                <a:solidFill>
                  <a:srgbClr val="000000"/>
                </a:solidFill>
                <a:latin typeface="Arial"/>
                <a:cs typeface="Arial"/>
              </a:rPr>
              <a:t>UTMS.  </a:t>
            </a:r>
            <a:r>
              <a:rPr sz="2400" b="0" spc="170" dirty="0">
                <a:solidFill>
                  <a:srgbClr val="000000"/>
                </a:solidFill>
                <a:latin typeface="Arial"/>
                <a:cs typeface="Arial"/>
              </a:rPr>
              <a:t>a)up-link</a:t>
            </a:r>
            <a:endParaRPr sz="2400">
              <a:latin typeface="Arial"/>
              <a:cs typeface="Arial"/>
            </a:endParaRPr>
          </a:p>
          <a:p>
            <a:pPr marL="593090">
              <a:lnSpc>
                <a:spcPct val="100000"/>
              </a:lnSpc>
              <a:spcBef>
                <a:spcPts val="395"/>
              </a:spcBef>
            </a:pPr>
            <a:r>
              <a:rPr sz="2400" b="0" spc="175" dirty="0">
                <a:solidFill>
                  <a:srgbClr val="000000"/>
                </a:solidFill>
                <a:latin typeface="Arial"/>
                <a:cs typeface="Arial"/>
              </a:rPr>
              <a:t>b)down-link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05902" y="402336"/>
            <a:ext cx="2923050" cy="480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14816" y="6511943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2380" y="991870"/>
            <a:ext cx="80708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SzPct val="111111"/>
              <a:buChar char="•"/>
              <a:tabLst>
                <a:tab pos="469265" algn="l"/>
                <a:tab pos="469900" algn="l"/>
              </a:tabLst>
            </a:pPr>
            <a:r>
              <a:rPr sz="1800" spc="55" dirty="0">
                <a:latin typeface="Arial"/>
                <a:cs typeface="Arial"/>
              </a:rPr>
              <a:t>Figure </a:t>
            </a:r>
            <a:r>
              <a:rPr sz="1800" spc="135" dirty="0">
                <a:latin typeface="Arial"/>
                <a:cs typeface="Arial"/>
              </a:rPr>
              <a:t>5 </a:t>
            </a:r>
            <a:r>
              <a:rPr sz="1800" spc="85" dirty="0">
                <a:latin typeface="Arial"/>
                <a:cs typeface="Arial"/>
              </a:rPr>
              <a:t>illustrates </a:t>
            </a:r>
            <a:r>
              <a:rPr sz="1800" spc="90" dirty="0">
                <a:latin typeface="Arial"/>
                <a:cs typeface="Arial"/>
              </a:rPr>
              <a:t>the </a:t>
            </a:r>
            <a:r>
              <a:rPr sz="1800" spc="85" dirty="0">
                <a:latin typeface="Arial"/>
                <a:cs typeface="Arial"/>
              </a:rPr>
              <a:t>proposed </a:t>
            </a:r>
            <a:r>
              <a:rPr sz="1800" spc="120" dirty="0">
                <a:latin typeface="Arial"/>
                <a:cs typeface="Arial"/>
              </a:rPr>
              <a:t>uplink </a:t>
            </a:r>
            <a:r>
              <a:rPr sz="1800" spc="-40" dirty="0">
                <a:latin typeface="Arial"/>
                <a:cs typeface="Arial"/>
              </a:rPr>
              <a:t>VLC </a:t>
            </a:r>
            <a:r>
              <a:rPr sz="1800" spc="55" dirty="0">
                <a:latin typeface="Arial"/>
                <a:cs typeface="Arial"/>
              </a:rPr>
              <a:t>beacon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  <a:p>
            <a:pPr marL="469265" marR="5080" indent="-457200" algn="just">
              <a:lnSpc>
                <a:spcPct val="100000"/>
              </a:lnSpc>
              <a:spcBef>
                <a:spcPts val="2160"/>
              </a:spcBef>
              <a:buSzPct val="111111"/>
              <a:buChar char="•"/>
              <a:tabLst>
                <a:tab pos="469900" algn="l"/>
              </a:tabLst>
            </a:pPr>
            <a:r>
              <a:rPr sz="1800" spc="30" dirty="0">
                <a:latin typeface="Arial"/>
                <a:cs typeface="Arial"/>
              </a:rPr>
              <a:t>For </a:t>
            </a:r>
            <a:r>
              <a:rPr sz="1800" spc="90" dirty="0">
                <a:latin typeface="Arial"/>
                <a:cs typeface="Arial"/>
              </a:rPr>
              <a:t>the </a:t>
            </a:r>
            <a:r>
              <a:rPr sz="1800" spc="110" dirty="0">
                <a:latin typeface="Arial"/>
                <a:cs typeface="Arial"/>
              </a:rPr>
              <a:t>downlink, </a:t>
            </a:r>
            <a:r>
              <a:rPr sz="1800" spc="45" dirty="0">
                <a:latin typeface="Arial"/>
                <a:cs typeface="Arial"/>
              </a:rPr>
              <a:t>we </a:t>
            </a:r>
            <a:r>
              <a:rPr sz="1800" spc="50" dirty="0">
                <a:latin typeface="Arial"/>
                <a:cs typeface="Arial"/>
              </a:rPr>
              <a:t>select an </a:t>
            </a:r>
            <a:r>
              <a:rPr sz="1800" spc="-80" dirty="0">
                <a:latin typeface="Arial"/>
                <a:cs typeface="Arial"/>
              </a:rPr>
              <a:t>LED </a:t>
            </a:r>
            <a:r>
              <a:rPr sz="1800" spc="5" dirty="0">
                <a:latin typeface="Arial"/>
                <a:cs typeface="Arial"/>
              </a:rPr>
              <a:t>as </a:t>
            </a:r>
            <a:r>
              <a:rPr sz="1800" spc="-10" dirty="0">
                <a:latin typeface="Arial"/>
                <a:cs typeface="Arial"/>
              </a:rPr>
              <a:t>a </a:t>
            </a:r>
            <a:r>
              <a:rPr sz="1800" spc="110" dirty="0">
                <a:latin typeface="Arial"/>
                <a:cs typeface="Arial"/>
              </a:rPr>
              <a:t>transmitter </a:t>
            </a:r>
            <a:r>
              <a:rPr sz="1800" spc="80" dirty="0">
                <a:latin typeface="Arial"/>
                <a:cs typeface="Arial"/>
              </a:rPr>
              <a:t>and </a:t>
            </a:r>
            <a:r>
              <a:rPr sz="1800" spc="50" dirty="0">
                <a:latin typeface="Arial"/>
                <a:cs typeface="Arial"/>
              </a:rPr>
              <a:t>an </a:t>
            </a:r>
            <a:r>
              <a:rPr sz="1800" spc="-15" dirty="0">
                <a:latin typeface="Arial"/>
                <a:cs typeface="Arial"/>
              </a:rPr>
              <a:t>OCI </a:t>
            </a:r>
            <a:r>
              <a:rPr sz="1800" spc="130" dirty="0">
                <a:latin typeface="Arial"/>
                <a:cs typeface="Arial"/>
              </a:rPr>
              <a:t>for  </a:t>
            </a:r>
            <a:r>
              <a:rPr sz="1800" spc="95" dirty="0">
                <a:latin typeface="Arial"/>
                <a:cs typeface="Arial"/>
              </a:rPr>
              <a:t>the onboard </a:t>
            </a:r>
            <a:r>
              <a:rPr sz="1800" spc="85" dirty="0">
                <a:latin typeface="Arial"/>
                <a:cs typeface="Arial"/>
              </a:rPr>
              <a:t>reception </a:t>
            </a:r>
            <a:r>
              <a:rPr sz="1800" spc="55" dirty="0">
                <a:latin typeface="Arial"/>
                <a:cs typeface="Arial"/>
              </a:rPr>
              <a:t>device. </a:t>
            </a:r>
            <a:r>
              <a:rPr sz="1800" spc="75" dirty="0">
                <a:latin typeface="Arial"/>
                <a:cs typeface="Arial"/>
              </a:rPr>
              <a:t>Again, </a:t>
            </a:r>
            <a:r>
              <a:rPr sz="1800" spc="45" dirty="0">
                <a:latin typeface="Arial"/>
                <a:cs typeface="Arial"/>
              </a:rPr>
              <a:t>we </a:t>
            </a:r>
            <a:r>
              <a:rPr sz="1800" spc="105" dirty="0">
                <a:latin typeface="Arial"/>
                <a:cs typeface="Arial"/>
              </a:rPr>
              <a:t>adopt </a:t>
            </a:r>
            <a:r>
              <a:rPr sz="1800" spc="-10" dirty="0">
                <a:latin typeface="Arial"/>
                <a:cs typeface="Arial"/>
              </a:rPr>
              <a:t>a </a:t>
            </a:r>
            <a:r>
              <a:rPr sz="1800" spc="45" dirty="0">
                <a:latin typeface="Arial"/>
                <a:cs typeface="Arial"/>
              </a:rPr>
              <a:t>DCO-OFDM </a:t>
            </a:r>
            <a:r>
              <a:rPr sz="1800" spc="5" dirty="0">
                <a:latin typeface="Arial"/>
                <a:cs typeface="Arial"/>
              </a:rPr>
              <a:t>as </a:t>
            </a:r>
            <a:r>
              <a:rPr sz="1800" spc="95" dirty="0">
                <a:latin typeface="Arial"/>
                <a:cs typeface="Arial"/>
              </a:rPr>
              <a:t>the  </a:t>
            </a:r>
            <a:r>
              <a:rPr sz="1800" spc="110" dirty="0">
                <a:latin typeface="Arial"/>
                <a:cs typeface="Arial"/>
              </a:rPr>
              <a:t>modulation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scheme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7440" y="649996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5236" y="309333"/>
            <a:ext cx="3204971" cy="353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9200" y="2453639"/>
            <a:ext cx="7357872" cy="3637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1167</Words>
  <Application>Microsoft Office PowerPoint</Application>
  <PresentationFormat>On-screen Show (4:3)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 VLC beacon system for UTMS.  a)up-link b)down-link</vt:lpstr>
      <vt:lpstr>PowerPoint Presentation</vt:lpstr>
      <vt:lpstr>2. System model of the up-link VLC beacon system.  a)Transmitter b)Receiver</vt:lpstr>
      <vt:lpstr>PowerPoint Presentation</vt:lpstr>
      <vt:lpstr>PowerPoint Presentation</vt:lpstr>
      <vt:lpstr>PowerPoint Presentation</vt:lpstr>
      <vt:lpstr>a)Experimental setup:</vt:lpstr>
      <vt:lpstr>PowerPoint Presentation</vt:lpstr>
      <vt:lpstr>b) Throughput measurement: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Rahul Krishnegowda</cp:lastModifiedBy>
  <cp:revision>2</cp:revision>
  <dcterms:created xsi:type="dcterms:W3CDTF">2021-07-10T04:43:35Z</dcterms:created>
  <dcterms:modified xsi:type="dcterms:W3CDTF">2021-07-14T06:29:21Z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2021-07-10T00:00:00Z</vt:filetime>
  </property>
</Properties>
</file>